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51" r:id="rId3"/>
    <p:sldId id="460" r:id="rId4"/>
    <p:sldId id="462" r:id="rId5"/>
    <p:sldId id="463" r:id="rId6"/>
    <p:sldId id="301" r:id="rId7"/>
    <p:sldId id="292" r:id="rId8"/>
    <p:sldId id="277" r:id="rId9"/>
    <p:sldId id="258" r:id="rId10"/>
    <p:sldId id="268" r:id="rId11"/>
    <p:sldId id="282" r:id="rId12"/>
    <p:sldId id="275" r:id="rId13"/>
    <p:sldId id="449" r:id="rId14"/>
    <p:sldId id="283" r:id="rId15"/>
    <p:sldId id="284" r:id="rId16"/>
    <p:sldId id="279" r:id="rId17"/>
    <p:sldId id="455" r:id="rId18"/>
    <p:sldId id="296" r:id="rId19"/>
    <p:sldId id="297" r:id="rId20"/>
    <p:sldId id="298" r:id="rId21"/>
    <p:sldId id="299" r:id="rId22"/>
    <p:sldId id="300" r:id="rId23"/>
    <p:sldId id="311" r:id="rId24"/>
    <p:sldId id="420" r:id="rId25"/>
    <p:sldId id="456" r:id="rId26"/>
    <p:sldId id="459" r:id="rId27"/>
    <p:sldId id="260" r:id="rId28"/>
    <p:sldId id="261" r:id="rId29"/>
    <p:sldId id="262" r:id="rId30"/>
    <p:sldId id="259" r:id="rId31"/>
    <p:sldId id="263" r:id="rId32"/>
    <p:sldId id="312" r:id="rId33"/>
    <p:sldId id="461" r:id="rId34"/>
    <p:sldId id="293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5"/>
    <p:restoredTop sz="94892"/>
  </p:normalViewPr>
  <p:slideViewPr>
    <p:cSldViewPr snapToGrid="0" snapToObjects="1">
      <p:cViewPr varScale="1">
        <p:scale>
          <a:sx n="106" d="100"/>
          <a:sy n="106" d="100"/>
        </p:scale>
        <p:origin x="129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805CD5-C029-B56E-EC39-4432F394DF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80CC-C3F1-0A01-EF39-6549877E05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221B3-740B-7745-BD5B-0CA32D8E5280}" type="datetimeFigureOut">
              <a:rPr lang="en-US"/>
              <a:pPr>
                <a:defRPr/>
              </a:pPr>
              <a:t>10/1/23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F0838-0BA9-2D88-B710-BF2F211037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69694-473E-906B-D872-67780A0CB1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AE73B2-7B30-564A-9377-4A008E78E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97626A-072C-8050-EEE9-03A8A6891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FE20-47E2-C543-AA9B-24B7D47124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896EF1F-026C-B04A-999B-824594C26B38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AFF7DF-8A85-D8C7-B856-BE6155F6F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B9136F-E326-7D44-0312-65C582325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A445E-AC53-7CBB-D213-92FE4E8A7A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730C9-0F23-CB7E-C522-30B7F4D11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44D0FB-E548-7949-A084-83C6EBAE9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66C2E91-7BC8-7051-B4CD-19D612BE1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20E56C3-6A72-75E2-406F-7AC31396B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22ACBB7-A7B5-F2C9-E7A4-947C62323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837C52-58BF-A041-82FA-1F5CBDF14B6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0943-260F-2B25-DB21-8E8B0989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5C6F-E45D-1E47-A383-DFD9DF03B467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670F-3FCD-92A7-85E8-020D2CD8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01B55-5B1C-A932-C2A6-0D09A131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8FA8-8863-5940-AC5D-222C381B5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00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5F4CD-288C-09E6-017B-B7BBCDEA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1B08-0DF2-A541-8957-307E6F37151D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0DFC-7FA3-00A6-3A0B-F7F9F9E4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BB5A5-1077-1603-EC0B-4121FDA9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248E-C881-D946-91A4-FBA0D197B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7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24E52-4DD1-438A-CDEC-00FC3C13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4D7E-E07A-0D4B-8966-358E2E2A29B8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D323-10AC-F768-B80B-646A07C3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29DA-60A9-5EB2-0B10-878EFFB6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2EB4-C60C-694E-B131-A129D24D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95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997C-42E0-06E0-4D77-AC6F3AF6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1987-9BF6-074E-91E2-2C0BD67A8C09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8D204-39F3-5255-8B37-C8728C6E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F4E5-FC30-CAF0-3F29-B340B334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06C-75EF-5548-9C4D-98F8181D7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242A0-DDC4-E52F-1EDC-F410A465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FC91C-4A4A-EF45-B115-A049D4D58F8F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9BB3C-267F-6CC3-FE33-014C6D62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B8394-600D-FE5C-637F-F7CF23D7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EB55-E6A9-1643-A6C5-B5885C2A6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9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F59FA6-2A0C-D48B-D22B-CE414265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4EDB-4263-9946-8100-59FFF53AD13D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FB954C-E8BD-8795-4680-ED8C3523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394AAB-2766-FB40-D83B-4B6AD57B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F3A76-C74C-4C4E-B4AF-92FD97EC1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13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DE455C-578F-A605-767C-F8E11F27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702-1821-C347-AB42-D5EE2E1198DC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470E58-031E-FF36-3A03-9B1725C8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CD05C8-6177-FB7F-C27F-DA72CF44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2AB4-DBCF-A64A-8890-A1D098DD5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125457-370B-2769-D3A0-83D91B45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7611-D649-6648-8565-E58A6B9AFCE3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D69969-A1BE-B746-9B80-9DB99128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FA7765-8EDF-22D9-A475-E36FA325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3D65-9EC2-3649-993B-F2FB4602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925C34-C065-FA12-789B-CEB23208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4316-C9B0-6649-AE31-D86136978B62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DB76DB-63FF-6043-71C9-70045AF4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82F45B-4187-51A8-EC67-CFDE26F7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0BC0-CFBC-0D4F-8B91-65556868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1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BF59D5-2A9A-6BE1-3F0E-6D62AC2E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2BA4-858B-4D4F-86FD-4FFFE2CD0F2C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EF15AD-9A63-36BD-524B-B042A324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8058CF-7C39-F4CE-D3D1-47FCBBC8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E5BA-3F98-744F-9C14-6AA31449A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2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FD0A82-4F2C-C90F-1FAC-AB5CC67A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F351-6A5B-4346-B9F5-85F0BD40BFFF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364430-5B52-8AFD-9525-F0B644AE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A94FD9-9939-35CC-E578-F8B1DEE3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A8E4-CD0C-B94A-BF4E-4AEF9CF76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1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F7503F1-1F28-FA6E-3ECD-B91111A0D8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08F7FA-E845-37B5-7607-6095BA880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4E068-1BAD-E3A0-AB8D-DF7B4014B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231E93-CB7D-8B4A-A761-EE03BF332071}" type="datetime1">
              <a:rPr lang="en-US" altLang="en-US"/>
              <a:pPr>
                <a:defRPr/>
              </a:pPr>
              <a:t>10/1/23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C6AD-AF3E-0A6E-5ED7-E93E9BD81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403-42C7-86A3-CC6B-D052AEDA2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818271-C7F8-9A49-95D3-03A3316B5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D7C76DD-AC10-070E-7E97-57D97E356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A075C-1755-CA65-9E65-1D659BAF1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7E9AD7-2B04-2F1E-3286-14DEBA8D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179AD9-4947-6C47-91F9-575E77BB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84563"/>
            <a:ext cx="3919538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17872-2C03-E3EF-6B6A-D6741607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135312" cy="1844675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0" name="Title 1">
            <a:extLst>
              <a:ext uri="{FF2B5EF4-FFF2-40B4-BE49-F238E27FC236}">
                <a16:creationId xmlns:a16="http://schemas.microsoft.com/office/drawing/2014/main" id="{6FBD059D-58E4-DB89-009C-E21B345F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the layers as one</a:t>
            </a:r>
          </a:p>
        </p:txBody>
      </p:sp>
      <p:sp>
        <p:nvSpPr>
          <p:cNvPr id="29701" name="TextBox 2">
            <a:extLst>
              <a:ext uri="{FF2B5EF4-FFF2-40B4-BE49-F238E27FC236}">
                <a16:creationId xmlns:a16="http://schemas.microsoft.com/office/drawing/2014/main" id="{D55D75F0-9F5B-0215-4A10-9CFC58DD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74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29702" name="TextBox 3">
            <a:extLst>
              <a:ext uri="{FF2B5EF4-FFF2-40B4-BE49-F238E27FC236}">
                <a16:creationId xmlns:a16="http://schemas.microsoft.com/office/drawing/2014/main" id="{F88D3CD8-E0E9-3E27-C773-FCFAC78D8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29703" name="TextBox 4">
            <a:extLst>
              <a:ext uri="{FF2B5EF4-FFF2-40B4-BE49-F238E27FC236}">
                <a16:creationId xmlns:a16="http://schemas.microsoft.com/office/drawing/2014/main" id="{5C6EE5FB-ABD7-9360-E775-0465A9B4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724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</a:t>
            </a:r>
            <a:r>
              <a:rPr lang="en-US" altLang="en-US" sz="1800">
                <a:solidFill>
                  <a:srgbClr val="660066"/>
                </a:solidFill>
              </a:rPr>
              <a:t> i = 0</a:t>
            </a:r>
          </a:p>
        </p:txBody>
      </p:sp>
      <p:sp>
        <p:nvSpPr>
          <p:cNvPr id="29704" name="TextBox 5">
            <a:extLst>
              <a:ext uri="{FF2B5EF4-FFF2-40B4-BE49-F238E27FC236}">
                <a16:creationId xmlns:a16="http://schemas.microsoft.com/office/drawing/2014/main" id="{6A01DBC6-F7FD-1E24-4E0D-1593A220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= {s} </a:t>
            </a:r>
          </a:p>
        </p:txBody>
      </p:sp>
      <p:sp>
        <p:nvSpPr>
          <p:cNvPr id="29705" name="TextBox 6">
            <a:extLst>
              <a:ext uri="{FF2B5EF4-FFF2-40B4-BE49-F238E27FC236}">
                <a16:creationId xmlns:a16="http://schemas.microsoft.com/office/drawing/2014/main" id="{45AD82E4-CDEA-70F0-8FBF-C6CCFCA56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is not empty</a:t>
            </a:r>
          </a:p>
        </p:txBody>
      </p:sp>
      <p:sp>
        <p:nvSpPr>
          <p:cNvPr id="29706" name="TextBox 7">
            <a:extLst>
              <a:ext uri="{FF2B5EF4-FFF2-40B4-BE49-F238E27FC236}">
                <a16:creationId xmlns:a16="http://schemas.microsoft.com/office/drawing/2014/main" id="{8A75FE90-52E6-CE9F-1718-4FD8F620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9084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 </a:t>
            </a:r>
            <a:r>
              <a:rPr lang="en-US" altLang="en-US" sz="1800">
                <a:solidFill>
                  <a:srgbClr val="660066"/>
                </a:solidFill>
              </a:rPr>
              <a:t>= Ø</a:t>
            </a:r>
          </a:p>
        </p:txBody>
      </p:sp>
      <p:sp>
        <p:nvSpPr>
          <p:cNvPr id="29707" name="TextBox 8">
            <a:extLst>
              <a:ext uri="{FF2B5EF4-FFF2-40B4-BE49-F238E27FC236}">
                <a16:creationId xmlns:a16="http://schemas.microsoft.com/office/drawing/2014/main" id="{7FC8858E-0DD1-E527-D664-B47C2B35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</a:p>
        </p:txBody>
      </p:sp>
      <p:sp>
        <p:nvSpPr>
          <p:cNvPr id="29708" name="TextBox 9">
            <a:extLst>
              <a:ext uri="{FF2B5EF4-FFF2-40B4-BE49-F238E27FC236}">
                <a16:creationId xmlns:a16="http://schemas.microsoft.com/office/drawing/2014/main" id="{E5355EA5-FB43-28CA-5BE0-EDA486B55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edge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</a:p>
        </p:txBody>
      </p:sp>
      <p:sp>
        <p:nvSpPr>
          <p:cNvPr id="29709" name="TextBox 10">
            <a:extLst>
              <a:ext uri="{FF2B5EF4-FFF2-40B4-BE49-F238E27FC236}">
                <a16:creationId xmlns:a16="http://schemas.microsoft.com/office/drawing/2014/main" id="{C93993A4-73C9-2B03-71D8-8EE46365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35563"/>
            <a:ext cx="173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then</a:t>
            </a:r>
          </a:p>
        </p:txBody>
      </p:sp>
      <p:sp>
        <p:nvSpPr>
          <p:cNvPr id="29710" name="TextBox 11">
            <a:extLst>
              <a:ext uri="{FF2B5EF4-FFF2-40B4-BE49-F238E27FC236}">
                <a16:creationId xmlns:a16="http://schemas.microsoft.com/office/drawing/2014/main" id="{2EE8C080-04B6-FF9C-5FE8-C2150FD5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29711" name="TextBox 12">
            <a:extLst>
              <a:ext uri="{FF2B5EF4-FFF2-40B4-BE49-F238E27FC236}">
                <a16:creationId xmlns:a16="http://schemas.microsoft.com/office/drawing/2014/main" id="{5CB85EE6-F96B-BA6E-0B4D-2CD7032A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</a:t>
            </a:r>
          </a:p>
        </p:txBody>
      </p:sp>
      <p:sp>
        <p:nvSpPr>
          <p:cNvPr id="29712" name="TextBox 13">
            <a:extLst>
              <a:ext uri="{FF2B5EF4-FFF2-40B4-BE49-F238E27FC236}">
                <a16:creationId xmlns:a16="http://schemas.microsoft.com/office/drawing/2014/main" id="{20621833-A45A-F030-8F78-EEFB3489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13251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i++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22894425-A22C-3AF8-B207-F00467ED8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2112963"/>
            <a:ext cx="3082925" cy="1741487"/>
          </a:xfrm>
          <a:prstGeom prst="cloudCallout">
            <a:avLst>
              <a:gd name="adj1" fmla="val -134917"/>
              <a:gd name="adj2" fmla="val 4192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layers are considered in first-in-first-out order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A75C413-0AB0-9879-91A1-EAAB6EC83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375150"/>
            <a:ext cx="2846387" cy="212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combine all layers into one queue: all the children of a node are added to the end of the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8609A84-B93D-EAF0-4768-3FAD0F1C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illustration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9E0008-0C88-6454-3BA0-9D09C0DF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34290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8943CB-D5C0-C0FD-FAA6-1F7DFC4FC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41687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B52787-2CBE-759B-A21E-04F8FA7F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41687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2D92AB-F8A9-8EEC-AEB5-771FC18B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212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0E81C-B320-E4DA-DF86-2E6E4D67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2435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5FB8A0-4860-0D9D-4A15-E648B374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1769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2E75F4-BD2E-2A40-67DA-C81F02D26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4290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D3F422-F599-904B-178B-E04A5E0B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5593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7E070E-273C-DFDE-2F58-9BF84FB7A6FD}"/>
              </a:ext>
            </a:extLst>
          </p:cNvPr>
          <p:cNvCxnSpPr>
            <a:cxnSpLocks noChangeShapeType="1"/>
            <a:stCxn id="6" idx="3"/>
            <a:endCxn id="7" idx="7"/>
          </p:cNvCxnSpPr>
          <p:nvPr/>
        </p:nvCxnSpPr>
        <p:spPr bwMode="auto">
          <a:xfrm rot="5400000">
            <a:off x="1200944" y="38488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89700F-7A00-47CB-E9AA-5230C231E72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 rot="16200000" flipH="1">
            <a:off x="1865313" y="37592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0EA4FC-78DB-5CF8-3420-1C5EF66AC567}"/>
              </a:ext>
            </a:extLst>
          </p:cNvPr>
          <p:cNvCxnSpPr>
            <a:cxnSpLocks noChangeShapeType="1"/>
            <a:stCxn id="7" idx="6"/>
            <a:endCxn id="8" idx="2"/>
          </p:cNvCxnSpPr>
          <p:nvPr/>
        </p:nvCxnSpPr>
        <p:spPr bwMode="auto">
          <a:xfrm>
            <a:off x="1346200" y="43640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FEBB1C-B82F-4BD3-6FE6-FCEDEF4CE7D7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 rot="5400000">
            <a:off x="470694" y="46886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33F41-408C-5919-161C-299DF4EB357E}"/>
              </a:ext>
            </a:extLst>
          </p:cNvPr>
          <p:cNvCxnSpPr>
            <a:cxnSpLocks noChangeShapeType="1"/>
            <a:stCxn id="9" idx="6"/>
            <a:endCxn id="10" idx="2"/>
          </p:cNvCxnSpPr>
          <p:nvPr/>
        </p:nvCxnSpPr>
        <p:spPr bwMode="auto">
          <a:xfrm>
            <a:off x="858838" y="54165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350FD6-8227-6209-25E6-540B3233AA9D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rot="5400000">
            <a:off x="1730375" y="46990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FB5D68-3273-F4B0-1BCD-8AE4A8B089CB}"/>
              </a:ext>
            </a:extLst>
          </p:cNvPr>
          <p:cNvCxnSpPr>
            <a:cxnSpLocks noChangeShapeType="1"/>
            <a:stCxn id="10" idx="4"/>
            <a:endCxn id="11" idx="0"/>
          </p:cNvCxnSpPr>
          <p:nvPr/>
        </p:nvCxnSpPr>
        <p:spPr bwMode="auto">
          <a:xfrm rot="5400000">
            <a:off x="1514475" y="59055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42A904-3ACF-E93A-D951-0C3A880A0ECF}"/>
              </a:ext>
            </a:extLst>
          </p:cNvPr>
          <p:cNvCxnSpPr>
            <a:cxnSpLocks noChangeShapeType="1"/>
            <a:stCxn id="8" idx="7"/>
            <a:endCxn id="12" idx="3"/>
          </p:cNvCxnSpPr>
          <p:nvPr/>
        </p:nvCxnSpPr>
        <p:spPr bwMode="auto">
          <a:xfrm rot="5400000" flipH="1" flipV="1">
            <a:off x="2826544" y="35520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2C7A8C-B1AD-002D-AD95-DA924CFDCD83}"/>
              </a:ext>
            </a:extLst>
          </p:cNvPr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3272631" y="41902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8CC91C-999E-063E-5993-314EF4F2D78C}"/>
              </a:ext>
            </a:extLst>
          </p:cNvPr>
          <p:cNvCxnSpPr>
            <a:cxnSpLocks noChangeShapeType="1"/>
            <a:stCxn id="8" idx="5"/>
            <a:endCxn id="13" idx="2"/>
          </p:cNvCxnSpPr>
          <p:nvPr/>
        </p:nvCxnSpPr>
        <p:spPr bwMode="auto">
          <a:xfrm rot="16200000" flipH="1">
            <a:off x="2902743" y="42156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E4B5A9-7759-8BF6-C04A-45CF2D790AB1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066006" y="47236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B83290-B6B8-4A26-E5F6-6768E5147D3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3338" y="1855788"/>
            <a:ext cx="4843462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22559C-1B34-56A5-7A54-3C296F0804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43338" y="2463800"/>
            <a:ext cx="4843462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F29A5B8C-51D3-5880-E955-D65F22D9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690FAF-946A-C23D-B58D-154A29220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E70D94-BAB1-96A4-FFF7-7780B06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F6A9DBA-4820-7E8B-9E40-848303659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CFF6144-8E37-E161-BCEF-A65DAF47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F0BBD5-72B0-979B-4EEB-5470425C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2F3B9D1-191C-1731-938F-8FD54C59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195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2D50088-17A5-3362-6E0F-7C1533B7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954213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1CD187-5557-9132-35F4-44E842BF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71863"/>
            <a:ext cx="4022725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4E0263-FF6D-9121-9002-68464405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CFF34B-4DAD-01ED-2473-1E7079A2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446462" cy="1846263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748" name="Title 1">
            <a:extLst>
              <a:ext uri="{FF2B5EF4-FFF2-40B4-BE49-F238E27FC236}">
                <a16:creationId xmlns:a16="http://schemas.microsoft.com/office/drawing/2014/main" id="{725DD439-3BC6-D45E-AD30-3DFFB7E2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Queue </a:t>
            </a:r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implementation</a:t>
            </a:r>
          </a:p>
        </p:txBody>
      </p:sp>
      <p:sp>
        <p:nvSpPr>
          <p:cNvPr id="31749" name="TextBox 2">
            <a:extLst>
              <a:ext uri="{FF2B5EF4-FFF2-40B4-BE49-F238E27FC236}">
                <a16:creationId xmlns:a16="http://schemas.microsoft.com/office/drawing/2014/main" id="{D0A6DAC4-AE43-5AB9-19DE-A41E1F37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74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31750" name="TextBox 3">
            <a:extLst>
              <a:ext uri="{FF2B5EF4-FFF2-40B4-BE49-F238E27FC236}">
                <a16:creationId xmlns:a16="http://schemas.microsoft.com/office/drawing/2014/main" id="{627E6192-A2DE-E72F-BFDA-762DBC1D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31751" name="TextBox 5">
            <a:extLst>
              <a:ext uri="{FF2B5EF4-FFF2-40B4-BE49-F238E27FC236}">
                <a16:creationId xmlns:a16="http://schemas.microsoft.com/office/drawing/2014/main" id="{45F8CB4B-823D-4143-D114-0D9114E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Intitialize </a:t>
            </a:r>
            <a:r>
              <a:rPr lang="en-US" altLang="en-US" sz="1800">
                <a:solidFill>
                  <a:srgbClr val="660066"/>
                </a:solidFill>
              </a:rPr>
              <a:t>Q= {s} </a:t>
            </a:r>
          </a:p>
        </p:txBody>
      </p:sp>
      <p:sp>
        <p:nvSpPr>
          <p:cNvPr id="31752" name="TextBox 6">
            <a:extLst>
              <a:ext uri="{FF2B5EF4-FFF2-40B4-BE49-F238E27FC236}">
                <a16:creationId xmlns:a16="http://schemas.microsoft.com/office/drawing/2014/main" id="{3A70DE93-7551-BA05-4BFA-BAFBA305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Q</a:t>
            </a:r>
            <a:r>
              <a:rPr lang="en-US" altLang="en-US" sz="1800"/>
              <a:t> is not empty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97B9C824-78C3-25F5-18D6-7737E9E0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Delete the front element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Q</a:t>
            </a:r>
            <a:endParaRPr lang="en-US" altLang="en-US" sz="1800" baseline="-25000">
              <a:solidFill>
                <a:srgbClr val="660066"/>
              </a:solidFill>
            </a:endParaRPr>
          </a:p>
        </p:txBody>
      </p:sp>
      <p:sp>
        <p:nvSpPr>
          <p:cNvPr id="31754" name="TextBox 9">
            <a:extLst>
              <a:ext uri="{FF2B5EF4-FFF2-40B4-BE49-F238E27FC236}">
                <a16:creationId xmlns:a16="http://schemas.microsoft.com/office/drawing/2014/main" id="{43AC14D9-9971-E564-5406-F3A0F1BB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edge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</a:p>
        </p:txBody>
      </p:sp>
      <p:sp>
        <p:nvSpPr>
          <p:cNvPr id="31755" name="TextBox 10">
            <a:extLst>
              <a:ext uri="{FF2B5EF4-FFF2-40B4-BE49-F238E27FC236}">
                <a16:creationId xmlns:a16="http://schemas.microsoft.com/office/drawing/2014/main" id="{961ED777-8386-09C3-2ABF-4C98E693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5135563"/>
            <a:ext cx="173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then</a:t>
            </a:r>
          </a:p>
        </p:txBody>
      </p:sp>
      <p:sp>
        <p:nvSpPr>
          <p:cNvPr id="31756" name="TextBox 11">
            <a:extLst>
              <a:ext uri="{FF2B5EF4-FFF2-40B4-BE49-F238E27FC236}">
                <a16:creationId xmlns:a16="http://schemas.microsoft.com/office/drawing/2014/main" id="{C3425A3D-18E4-A849-CFD9-B625E626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31757" name="TextBox 12">
            <a:extLst>
              <a:ext uri="{FF2B5EF4-FFF2-40B4-BE49-F238E27FC236}">
                <a16:creationId xmlns:a16="http://schemas.microsoft.com/office/drawing/2014/main" id="{CABBB24B-49E8-C61E-B188-0640F570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the back of </a:t>
            </a:r>
            <a:r>
              <a:rPr lang="en-US" altLang="en-US" sz="1800">
                <a:solidFill>
                  <a:srgbClr val="660066"/>
                </a:solidFill>
              </a:rPr>
              <a:t>Q</a:t>
            </a:r>
            <a:endParaRPr lang="en-US" altLang="en-US" sz="1800" baseline="-25000">
              <a:solidFill>
                <a:srgbClr val="660066"/>
              </a:solidFill>
            </a:endParaRP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B64D6115-5B82-85E8-5143-54C06900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333625"/>
            <a:ext cx="1139825" cy="369888"/>
          </a:xfrm>
          <a:prstGeom prst="wedgeRoundRectCallout">
            <a:avLst>
              <a:gd name="adj1" fmla="val -129926"/>
              <a:gd name="adj2" fmla="val 1338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92BF1EA8-AC65-930B-0222-F7D1C209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3027363"/>
            <a:ext cx="1139825" cy="369887"/>
          </a:xfrm>
          <a:prstGeom prst="wedgeRoundRectCallout">
            <a:avLst>
              <a:gd name="adj1" fmla="val -317426"/>
              <a:gd name="adj2" fmla="val 636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O(1)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C81BC11A-8987-BCE9-E715-EA169FA47E0C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5135563"/>
            <a:ext cx="5718175" cy="1085850"/>
            <a:chOff x="2519094" y="5135007"/>
            <a:chExt cx="5717795" cy="108585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0CF3EA9-562E-7C68-7104-268D10CD6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094" y="5135007"/>
              <a:ext cx="2566816" cy="1085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" name="Rounded Rectangular Callout 24">
              <a:extLst>
                <a:ext uri="{FF2B5EF4-FFF2-40B4-BE49-F238E27FC236}">
                  <a16:creationId xmlns:a16="http://schemas.microsoft.com/office/drawing/2014/main" id="{5A9459DF-E846-0B49-18E8-1EFF857A8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40" y="5666819"/>
              <a:ext cx="1139749" cy="369888"/>
            </a:xfrm>
            <a:prstGeom prst="wedgeRoundRectCallout">
              <a:avLst>
                <a:gd name="adj1" fmla="val -226514"/>
                <a:gd name="adj2" fmla="val -1819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O(1)</a:t>
              </a:r>
            </a:p>
          </p:txBody>
        </p: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A163CB68-B33B-8190-D369-3BA5258B3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765675"/>
            <a:ext cx="1978025" cy="369888"/>
          </a:xfrm>
          <a:prstGeom prst="wedgeRoundRectCallout">
            <a:avLst>
              <a:gd name="adj1" fmla="val -172787"/>
              <a:gd name="adj2" fmla="val 285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Repeated n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times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A9447F3F-0C0B-85FE-6DFC-FBCCE090033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765675"/>
            <a:ext cx="6027738" cy="1455738"/>
            <a:chOff x="2209800" y="4765675"/>
            <a:chExt cx="6027089" cy="1455182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F9AE53D-91B0-17D7-B659-FC212ABB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765675"/>
              <a:ext cx="2876240" cy="145518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0BB1802F-A687-E208-E252-913AFE019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87" y="5297285"/>
              <a:ext cx="1139702" cy="369746"/>
            </a:xfrm>
            <a:prstGeom prst="wedgeRoundRectCallout">
              <a:avLst>
                <a:gd name="adj1" fmla="val -226514"/>
                <a:gd name="adj2" fmla="val -1819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O(n</a:t>
              </a:r>
              <a:r>
                <a:rPr lang="en-US" baseline="-250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</a:t>
              </a:r>
              <a:r>
                <a: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</p:grp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B3F0408B-6CF6-AAC4-A032-C23D88B8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3657600"/>
            <a:ext cx="1978025" cy="1073150"/>
          </a:xfrm>
          <a:prstGeom prst="wedgeRoundRectCallout">
            <a:avLst>
              <a:gd name="adj1" fmla="val -201616"/>
              <a:gd name="adj2" fmla="val -4308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Repeated at most once for each vertex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3C2E9AB3-6172-C75B-D6E4-E477C3F73440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3484563"/>
            <a:ext cx="7813675" cy="3017837"/>
            <a:chOff x="1063624" y="3484563"/>
            <a:chExt cx="7813103" cy="3017837"/>
          </a:xfrm>
        </p:grpSpPr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3A821D60-F0F8-2636-0786-AF0F1E8D2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002" y="3686175"/>
              <a:ext cx="2047725" cy="1344613"/>
            </a:xfrm>
            <a:prstGeom prst="wedgeRoundRectCallout">
              <a:avLst>
                <a:gd name="adj1" fmla="val -134125"/>
                <a:gd name="adj2" fmla="val 824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Σ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 O(n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) = </a:t>
              </a:r>
            </a:p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O(Σ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 n</a:t>
              </a:r>
              <a:r>
                <a:rPr lang="en-US" altLang="en-US" sz="2600" baseline="-25000">
                  <a:solidFill>
                    <a:srgbClr val="FFFFFF"/>
                  </a:solidFill>
                  <a:latin typeface="Calibri" charset="0"/>
                </a:rPr>
                <a:t>u</a:t>
              </a: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) =</a:t>
              </a:r>
            </a:p>
            <a:p>
              <a:pPr algn="ctr" eaLnBrk="1" hangingPunct="1">
                <a:defRPr/>
              </a:pPr>
              <a:r>
                <a:rPr lang="en-US" altLang="en-US" sz="2600">
                  <a:solidFill>
                    <a:srgbClr val="FFFFFF"/>
                  </a:solidFill>
                  <a:latin typeface="Calibri" charset="0"/>
                </a:rPr>
                <a:t>O(m) 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2EA7626-F5EE-5581-28E2-81F09C130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624" y="3484563"/>
              <a:ext cx="4022431" cy="30178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F351B3B-A8B6-960E-E44F-8F82A1D8D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4846638"/>
            <a:ext cx="1139825" cy="369887"/>
          </a:xfrm>
          <a:prstGeom prst="wedgeRoundRectCallout">
            <a:avLst>
              <a:gd name="adj1" fmla="val -207199"/>
              <a:gd name="adj2" fmla="val -11292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FC46AC88-B1F2-2B36-F37B-807E0180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47286856-BD27-CEC8-879A-6E90B280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D36E9A56-6EC6-6170-98F0-E2E61257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Implementing DFS in </a:t>
            </a:r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time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BA80A910-8F87-8C4E-34BE-16B207F7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378075"/>
            <a:ext cx="70246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Same as BFS except stack instead of a queue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08F1E30-F22A-5956-3ACD-3BC5DD95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DFS run using an explicit stack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B0DC6E-4AA0-3EE5-B04B-A6B01B7E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082800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5389AB-B4E9-0775-BB6C-364C667D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22575"/>
            <a:ext cx="401637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750195-F0E2-F8B2-A074-BDFF6D9E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28225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1D7E9C-6F46-F116-EC49-2E2F0916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750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47817A-85B8-74C0-7375-8E1527C3E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73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FB1E14-42C8-7A7A-6056-1EFE2640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83076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78589A-46D3-2186-6727-BB401EB1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082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487CC9-7EAA-BC67-A531-B9F1098A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2131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94E500-EE2F-7569-BAA2-1D8631298996}"/>
              </a:ext>
            </a:extLst>
          </p:cNvPr>
          <p:cNvCxnSpPr>
            <a:cxnSpLocks noChangeShapeType="1"/>
            <a:stCxn id="3" idx="3"/>
            <a:endCxn id="4" idx="7"/>
          </p:cNvCxnSpPr>
          <p:nvPr/>
        </p:nvCxnSpPr>
        <p:spPr bwMode="auto">
          <a:xfrm rot="5400000">
            <a:off x="1200944" y="2502694"/>
            <a:ext cx="463550" cy="2905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E0B7D8-34E4-CD93-F8EB-B3BCEB47DDEE}"/>
              </a:ext>
            </a:extLst>
          </p:cNvPr>
          <p:cNvCxnSpPr>
            <a:cxnSpLocks noChangeShapeType="1"/>
            <a:stCxn id="3" idx="5"/>
            <a:endCxn id="5" idx="1"/>
          </p:cNvCxnSpPr>
          <p:nvPr/>
        </p:nvCxnSpPr>
        <p:spPr bwMode="auto">
          <a:xfrm rot="16200000" flipH="1">
            <a:off x="1865313" y="2413000"/>
            <a:ext cx="463550" cy="469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74F17-3DCE-F697-07A1-69292295552E}"/>
              </a:ext>
            </a:extLst>
          </p:cNvPr>
          <p:cNvCxnSpPr>
            <a:cxnSpLocks noChangeShapeType="1"/>
            <a:stCxn id="4" idx="6"/>
            <a:endCxn id="5" idx="2"/>
          </p:cNvCxnSpPr>
          <p:nvPr/>
        </p:nvCxnSpPr>
        <p:spPr bwMode="auto">
          <a:xfrm>
            <a:off x="1346200" y="3017838"/>
            <a:ext cx="927100" cy="158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73B229-4223-0F90-1223-0F57793E6F7E}"/>
              </a:ext>
            </a:extLst>
          </p:cNvPr>
          <p:cNvCxnSpPr>
            <a:cxnSpLocks noChangeShapeType="1"/>
            <a:stCxn id="4" idx="3"/>
            <a:endCxn id="6" idx="0"/>
          </p:cNvCxnSpPr>
          <p:nvPr/>
        </p:nvCxnSpPr>
        <p:spPr bwMode="auto">
          <a:xfrm rot="5400000">
            <a:off x="470694" y="3342481"/>
            <a:ext cx="719138" cy="346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05538A-B4D8-5089-81C8-5DE6E8B74BEE}"/>
              </a:ext>
            </a:extLst>
          </p:cNvPr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858838" y="4070350"/>
            <a:ext cx="725487" cy="22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563BC6-C723-53E1-52C0-C9EC4CBE012A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rot="5400000">
            <a:off x="1730375" y="3352800"/>
            <a:ext cx="798513" cy="4048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6E995E-C06D-EBDF-F77B-42B80482FCBF}"/>
              </a:ext>
            </a:extLst>
          </p:cNvPr>
          <p:cNvCxnSpPr>
            <a:cxnSpLocks noChangeShapeType="1"/>
            <a:stCxn id="7" idx="4"/>
            <a:endCxn id="8" idx="0"/>
          </p:cNvCxnSpPr>
          <p:nvPr/>
        </p:nvCxnSpPr>
        <p:spPr bwMode="auto">
          <a:xfrm rot="5400000">
            <a:off x="1514475" y="4559300"/>
            <a:ext cx="541338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31D0C1-33FE-F8A8-B59A-206D2616D838}"/>
              </a:ext>
            </a:extLst>
          </p:cNvPr>
          <p:cNvCxnSpPr>
            <a:cxnSpLocks noChangeShapeType="1"/>
            <a:stCxn id="5" idx="7"/>
            <a:endCxn id="9" idx="3"/>
          </p:cNvCxnSpPr>
          <p:nvPr/>
        </p:nvCxnSpPr>
        <p:spPr bwMode="auto">
          <a:xfrm rot="5400000" flipH="1" flipV="1">
            <a:off x="2826544" y="2205831"/>
            <a:ext cx="463550" cy="8842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638DF8-396F-6198-669B-FD97B5566337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rot="5400000">
            <a:off x="3272631" y="2844007"/>
            <a:ext cx="739775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F94827-2188-0513-71A1-4AAD4EFAB9FE}"/>
              </a:ext>
            </a:extLst>
          </p:cNvPr>
          <p:cNvCxnSpPr>
            <a:cxnSpLocks noChangeShapeType="1"/>
            <a:stCxn id="5" idx="5"/>
            <a:endCxn id="10" idx="2"/>
          </p:cNvCxnSpPr>
          <p:nvPr/>
        </p:nvCxnSpPr>
        <p:spPr bwMode="auto">
          <a:xfrm rot="16200000" flipH="1">
            <a:off x="2902743" y="2869407"/>
            <a:ext cx="252413" cy="825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47A750-D86D-4FFF-0D8B-F357D275AAC0}"/>
              </a:ext>
            </a:extLst>
          </p:cNvPr>
          <p:cNvCxnSpPr>
            <a:cxnSpLocks noChangeShapeType="1"/>
            <a:stCxn id="4" idx="5"/>
            <a:endCxn id="7" idx="1"/>
          </p:cNvCxnSpPr>
          <p:nvPr/>
        </p:nvCxnSpPr>
        <p:spPr bwMode="auto">
          <a:xfrm rot="16200000" flipH="1">
            <a:off x="1066006" y="3377407"/>
            <a:ext cx="798513" cy="35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3185618-40F4-4C0A-527E-9C7C7C346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60007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06F228-68FA-2058-F2D9-CA0E655B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0101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D58919-C26B-F2B3-9575-4FB94F44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5369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BBEFEA-0A0E-19AF-BDE6-D3F33A96F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0036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330CEC-B1B6-736A-9A6A-C29698FD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1605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C52FCC-DC0A-8C86-33C2-5AC9EF16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551815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F2C158-09D8-E4D9-8838-495713843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72878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B4511D-6261-28A5-A573-08CAF9EA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1748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68AC0A-2F04-2357-AC64-FD0D04D49B1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20119" y="3964782"/>
            <a:ext cx="50942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0E3964-7DF1-F3D3-3C0B-34A1E5B0A2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36888" y="3963988"/>
            <a:ext cx="5092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6F5ED8-3FA1-1987-D1FE-6C26C0D16C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67263" y="6510338"/>
            <a:ext cx="8159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D9A81A0-36D0-49BF-427D-8E96FEF63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494213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2951073-DF9F-5641-6450-EE3716A0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3068638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5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4E5D52-BF49-5F4E-32D0-D59C5303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590800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402C32D-F964-E2F1-54C6-910441DB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1260475"/>
            <a:ext cx="401638" cy="3905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C068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C59E0A5-D1BB-1467-2672-6AD64B6A6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71863"/>
            <a:ext cx="4022725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3BC58-6C73-EE38-C867-0DA7CD23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4483100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F08614-655C-559D-88E2-88B741FA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165600"/>
            <a:ext cx="3446462" cy="2055813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4" name="Title 1">
            <a:extLst>
              <a:ext uri="{FF2B5EF4-FFF2-40B4-BE49-F238E27FC236}">
                <a16:creationId xmlns:a16="http://schemas.microsoft.com/office/drawing/2014/main" id="{C2EDDE29-E4A2-9355-1CB3-644917D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DFS stack implementation</a:t>
            </a:r>
          </a:p>
        </p:txBody>
      </p:sp>
      <p:sp>
        <p:nvSpPr>
          <p:cNvPr id="35845" name="TextBox 2">
            <a:extLst>
              <a:ext uri="{FF2B5EF4-FFF2-40B4-BE49-F238E27FC236}">
                <a16:creationId xmlns:a16="http://schemas.microsoft.com/office/drawing/2014/main" id="{C759D512-AF55-8B3A-8539-F19C53E6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95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DFS(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35846" name="TextBox 3">
            <a:extLst>
              <a:ext uri="{FF2B5EF4-FFF2-40B4-BE49-F238E27FC236}">
                <a16:creationId xmlns:a16="http://schemas.microsoft.com/office/drawing/2014/main" id="{86F2FA49-685B-B329-C27C-DC8051C2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35847" name="TextBox 5">
            <a:extLst>
              <a:ext uri="{FF2B5EF4-FFF2-40B4-BE49-F238E27FC236}">
                <a16:creationId xmlns:a16="http://schemas.microsoft.com/office/drawing/2014/main" id="{DD0D90FE-2DC6-D023-2C28-76DCE8E22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Intitialize </a:t>
            </a:r>
            <a:r>
              <a:rPr lang="en-US" altLang="en-US" sz="1800">
                <a:solidFill>
                  <a:srgbClr val="660066"/>
                </a:solidFill>
              </a:rPr>
              <a:t>Ŝ = {s} </a:t>
            </a:r>
          </a:p>
        </p:txBody>
      </p:sp>
      <p:sp>
        <p:nvSpPr>
          <p:cNvPr id="35848" name="TextBox 6">
            <a:extLst>
              <a:ext uri="{FF2B5EF4-FFF2-40B4-BE49-F238E27FC236}">
                <a16:creationId xmlns:a16="http://schemas.microsoft.com/office/drawing/2014/main" id="{44D5C1F5-DD19-6A30-1B91-BA1FA00C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Ŝ</a:t>
            </a:r>
            <a:r>
              <a:rPr lang="en-US" altLang="en-US" sz="1800"/>
              <a:t> is not empty</a:t>
            </a:r>
          </a:p>
        </p:txBody>
      </p:sp>
      <p:sp>
        <p:nvSpPr>
          <p:cNvPr id="35849" name="TextBox 8">
            <a:extLst>
              <a:ext uri="{FF2B5EF4-FFF2-40B4-BE49-F238E27FC236}">
                <a16:creationId xmlns:a16="http://schemas.microsoft.com/office/drawing/2014/main" id="{FD610F44-0585-989C-77A9-CB1C0E69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Pop the top element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Ŝ</a:t>
            </a:r>
            <a:endParaRPr lang="en-US" altLang="en-US" sz="1800" baseline="-25000">
              <a:solidFill>
                <a:srgbClr val="660066"/>
              </a:solidFill>
            </a:endParaRPr>
          </a:p>
        </p:txBody>
      </p:sp>
      <p:sp>
        <p:nvSpPr>
          <p:cNvPr id="35850" name="TextBox 9">
            <a:extLst>
              <a:ext uri="{FF2B5EF4-FFF2-40B4-BE49-F238E27FC236}">
                <a16:creationId xmlns:a16="http://schemas.microsoft.com/office/drawing/2014/main" id="{212E2196-C768-37C5-5FE3-E09365F5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517" y="54387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For every edge </a:t>
            </a:r>
            <a:r>
              <a:rPr lang="en-US" altLang="en-US" sz="1800" dirty="0">
                <a:solidFill>
                  <a:srgbClr val="660066"/>
                </a:solidFill>
              </a:rPr>
              <a:t>(</a:t>
            </a:r>
            <a:r>
              <a:rPr lang="en-US" altLang="en-US" sz="1800" dirty="0" err="1">
                <a:solidFill>
                  <a:srgbClr val="660066"/>
                </a:solidFill>
              </a:rPr>
              <a:t>u,w</a:t>
            </a:r>
            <a:r>
              <a:rPr lang="en-US" altLang="en-US" sz="1800" dirty="0">
                <a:solidFill>
                  <a:srgbClr val="660066"/>
                </a:solidFill>
              </a:rPr>
              <a:t>)</a:t>
            </a:r>
          </a:p>
        </p:txBody>
      </p:sp>
      <p:sp>
        <p:nvSpPr>
          <p:cNvPr id="35851" name="TextBox 10">
            <a:extLst>
              <a:ext uri="{FF2B5EF4-FFF2-40B4-BE49-F238E27FC236}">
                <a16:creationId xmlns:a16="http://schemas.microsoft.com/office/drawing/2014/main" id="{28C444D9-19F7-CC13-24FB-62D12D4E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057" y="4721178"/>
            <a:ext cx="16914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If </a:t>
            </a:r>
            <a:r>
              <a:rPr lang="en-US" altLang="en-US" sz="1800" dirty="0">
                <a:solidFill>
                  <a:srgbClr val="660066"/>
                </a:solidFill>
              </a:rPr>
              <a:t>CC[u] = F </a:t>
            </a:r>
            <a:r>
              <a:rPr lang="en-US" altLang="en-US" sz="1800" dirty="0"/>
              <a:t>then</a:t>
            </a:r>
          </a:p>
        </p:txBody>
      </p:sp>
      <p:sp>
        <p:nvSpPr>
          <p:cNvPr id="35852" name="TextBox 11">
            <a:extLst>
              <a:ext uri="{FF2B5EF4-FFF2-40B4-BE49-F238E27FC236}">
                <a16:creationId xmlns:a16="http://schemas.microsoft.com/office/drawing/2014/main" id="{53AB01A1-9EC6-0AA7-6108-501055C5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4" y="5053030"/>
            <a:ext cx="1027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660066"/>
                </a:solidFill>
              </a:rPr>
              <a:t>CC[u] = T</a:t>
            </a:r>
          </a:p>
        </p:txBody>
      </p:sp>
      <p:sp>
        <p:nvSpPr>
          <p:cNvPr id="35853" name="TextBox 12">
            <a:extLst>
              <a:ext uri="{FF2B5EF4-FFF2-40B4-BE49-F238E27FC236}">
                <a16:creationId xmlns:a16="http://schemas.microsoft.com/office/drawing/2014/main" id="{1F0BE62E-267F-4418-2805-5C022BF70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4" y="5765071"/>
            <a:ext cx="224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Push </a:t>
            </a:r>
            <a:r>
              <a:rPr lang="en-US" altLang="en-US" sz="1800" dirty="0">
                <a:solidFill>
                  <a:srgbClr val="660066"/>
                </a:solidFill>
              </a:rPr>
              <a:t>w</a:t>
            </a:r>
            <a:r>
              <a:rPr lang="en-US" altLang="en-US" sz="1800" dirty="0"/>
              <a:t> to the top of </a:t>
            </a:r>
            <a:r>
              <a:rPr lang="en-US" altLang="en-US" sz="1800" dirty="0" err="1">
                <a:solidFill>
                  <a:srgbClr val="660066"/>
                </a:solidFill>
              </a:rPr>
              <a:t>Ŝ</a:t>
            </a:r>
            <a:endParaRPr lang="en-US" altLang="en-US" sz="1800" baseline="-25000" dirty="0">
              <a:solidFill>
                <a:srgbClr val="660066"/>
              </a:solidFill>
            </a:endParaRPr>
          </a:p>
        </p:txBody>
      </p:sp>
      <p:sp>
        <p:nvSpPr>
          <p:cNvPr id="29" name="Cloud Callout 28">
            <a:extLst>
              <a:ext uri="{FF2B5EF4-FFF2-40B4-BE49-F238E27FC236}">
                <a16:creationId xmlns:a16="http://schemas.microsoft.com/office/drawing/2014/main" id="{55F4C0CB-9C37-91F1-7B1D-F6A4FB6DE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333625"/>
            <a:ext cx="2997200" cy="2041525"/>
          </a:xfrm>
          <a:prstGeom prst="cloudCallout">
            <a:avLst>
              <a:gd name="adj1" fmla="val -55412"/>
              <a:gd name="adj2" fmla="val 7138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dirty="0">
                <a:solidFill>
                  <a:schemeClr val="lt1"/>
                </a:solidFill>
                <a:latin typeface="+mn-lt"/>
                <a:ea typeface="+mn-ea"/>
              </a:rPr>
              <a:t>Same </a:t>
            </a:r>
          </a:p>
          <a:p>
            <a:pPr algn="ctr" eaLnBrk="1" hangingPunct="1">
              <a:defRPr/>
            </a:pPr>
            <a:r>
              <a:rPr lang="en-US" sz="2500" dirty="0" err="1">
                <a:solidFill>
                  <a:schemeClr val="lt1"/>
                </a:solidFill>
                <a:latin typeface="+mn-lt"/>
                <a:ea typeface="+mn-ea"/>
              </a:rPr>
              <a:t>O(m+n</a:t>
            </a:r>
            <a:r>
              <a:rPr lang="en-US" sz="2500" dirty="0">
                <a:solidFill>
                  <a:schemeClr val="lt1"/>
                </a:solidFill>
                <a:latin typeface="+mn-lt"/>
                <a:ea typeface="+mn-ea"/>
              </a:rPr>
              <a:t>) run time analysis as for BFS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D2DC9408-29DC-4A73-1AB8-E7C4F8F0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6866" name="Picture 5">
            <a:extLst>
              <a:ext uri="{FF2B5EF4-FFF2-40B4-BE49-F238E27FC236}">
                <a16:creationId xmlns:a16="http://schemas.microsoft.com/office/drawing/2014/main" id="{F36894B1-35B7-1A09-E615-8CE115350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BC93DF3-3F17-FF63-D378-472C0817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E98CE62D-C608-C727-6A71-F4F1C342F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160588"/>
            <a:ext cx="36687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>
            <a:extLst>
              <a:ext uri="{FF2B5EF4-FFF2-40B4-BE49-F238E27FC236}">
                <a16:creationId xmlns:a16="http://schemas.microsoft.com/office/drawing/2014/main" id="{F89C684B-960F-D0C6-C335-EF5F65B6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1547813"/>
            <a:ext cx="402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3.3, 3.4, 3.5 and 3.6 of [KT]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D5C5506-CB7E-E73E-CA2D-09EAD198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graphs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DD8B0FEF-3710-7825-4EC2-1C20F61A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790700"/>
            <a:ext cx="419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Model asymmetric relationships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0C9D3-4EED-9033-88B6-9679F9BC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562225"/>
            <a:ext cx="253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Precedence 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D5BD3-3AAA-AD6A-4D65-AB6ACC15F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76650"/>
            <a:ext cx="968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34E70-7E90-1158-1C29-5B639079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370138"/>
            <a:ext cx="17018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3BE39-8A20-1D23-9399-1678B5FB0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1203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B0F95-346C-E720-D7C3-E2F9E21B5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71913"/>
            <a:ext cx="136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E2B43C-A79C-ACB0-1BA2-DB931B00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A5E89-5D6B-9D1B-B16D-0F54FB0B0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646738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8A73B1-6C8F-7AD4-A238-D3C9CE2B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057900"/>
            <a:ext cx="460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needs to be done before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means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  <a:r>
              <a:rPr lang="en-US" altLang="en-US" sz="1800"/>
              <a:t> edge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69F9CC-4E0C-17E9-E53B-512C940E816A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591175" y="2476500"/>
            <a:ext cx="447675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ACD4F-0783-1186-D943-A0E3D513543B}"/>
              </a:ext>
            </a:extLst>
          </p:cNvPr>
          <p:cNvCxnSpPr>
            <a:cxnSpLocks noChangeShapeType="1"/>
            <a:stCxn id="6" idx="2"/>
            <a:endCxn id="8" idx="0"/>
          </p:cNvCxnSpPr>
          <p:nvPr/>
        </p:nvCxnSpPr>
        <p:spPr bwMode="auto">
          <a:xfrm rot="5400000">
            <a:off x="4414043" y="3545682"/>
            <a:ext cx="379413" cy="273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C416F9-DB69-AC93-DCE0-29615DD77930}"/>
              </a:ext>
            </a:extLst>
          </p:cNvPr>
          <p:cNvCxnSpPr>
            <a:cxnSpLocks noChangeShapeType="1"/>
            <a:stCxn id="8" idx="3"/>
            <a:endCxn id="5" idx="1"/>
          </p:cNvCxnSpPr>
          <p:nvPr/>
        </p:nvCxnSpPr>
        <p:spPr bwMode="auto">
          <a:xfrm>
            <a:off x="5149850" y="4325938"/>
            <a:ext cx="889000" cy="77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4C4B05-A75E-32CE-7459-20E7D54F44EB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5400000">
            <a:off x="5541169" y="2772569"/>
            <a:ext cx="708025" cy="149066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525C5F-79CD-B78D-2BB6-E6BB25ADFF89}"/>
              </a:ext>
            </a:extLst>
          </p:cNvPr>
          <p:cNvCxnSpPr>
            <a:cxnSpLocks noChangeShapeType="1"/>
            <a:stCxn id="7" idx="3"/>
            <a:endCxn id="9" idx="0"/>
          </p:cNvCxnSpPr>
          <p:nvPr/>
        </p:nvCxnSpPr>
        <p:spPr bwMode="auto">
          <a:xfrm>
            <a:off x="7242175" y="2476500"/>
            <a:ext cx="917575" cy="9525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90FEBF-F505-8AD1-55FF-0EC1FDFE0385}"/>
              </a:ext>
            </a:extLst>
          </p:cNvPr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7007225" y="4219575"/>
            <a:ext cx="625475" cy="1841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97F61B6-2669-78FD-2205-BFF0FE857671}"/>
              </a:ext>
            </a:extLst>
          </p:cNvPr>
          <p:cNvCxnSpPr>
            <a:cxnSpLocks noChangeShapeType="1"/>
            <a:stCxn id="7" idx="2"/>
          </p:cNvCxnSpPr>
          <p:nvPr/>
        </p:nvCxnSpPr>
        <p:spPr bwMode="auto">
          <a:xfrm rot="5400000">
            <a:off x="6384926" y="3419475"/>
            <a:ext cx="512762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BF5CAA-F514-BF07-0D30-FEF751DBE378}"/>
              </a:ext>
            </a:extLst>
          </p:cNvPr>
          <p:cNvCxnSpPr>
            <a:cxnSpLocks noChangeShapeType="1"/>
            <a:stCxn id="8" idx="2"/>
            <a:endCxn id="10" idx="1"/>
          </p:cNvCxnSpPr>
          <p:nvPr/>
        </p:nvCxnSpPr>
        <p:spPr bwMode="auto">
          <a:xfrm rot="16200000" flipH="1">
            <a:off x="4547394" y="4699794"/>
            <a:ext cx="1328737" cy="14890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8DC15E-1332-1E73-9DD9-3610AC376D47}"/>
              </a:ext>
            </a:extLst>
          </p:cNvPr>
          <p:cNvCxnSpPr>
            <a:cxnSpLocks noChangeShapeType="1"/>
            <a:stCxn id="10" idx="0"/>
          </p:cNvCxnSpPr>
          <p:nvPr/>
        </p:nvCxnSpPr>
        <p:spPr bwMode="auto">
          <a:xfrm rot="16200000" flipV="1">
            <a:off x="6443663" y="5327650"/>
            <a:ext cx="515938" cy="1222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1BCFDBF-D846-EA07-A72F-F7D9BA68CAFC}"/>
              </a:ext>
            </a:extLst>
          </p:cNvPr>
          <p:cNvCxnSpPr>
            <a:cxnSpLocks noChangeShapeType="1"/>
            <a:stCxn id="10" idx="3"/>
            <a:endCxn id="9" idx="2"/>
          </p:cNvCxnSpPr>
          <p:nvPr/>
        </p:nvCxnSpPr>
        <p:spPr bwMode="auto">
          <a:xfrm flipV="1">
            <a:off x="7569200" y="5010150"/>
            <a:ext cx="590550" cy="1098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69ABD2-745F-6188-634B-91C58AB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Upcoming quiz/exams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00432CA3-744E-4025-FC39-C58B20C6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1897063"/>
            <a:ext cx="2926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Quiz 1 This FRIDAY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EEF3BCE7-02F3-EFE3-A683-1881CC46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4353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Mid-term 1 Wednesday Oct 18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7744827-03FA-1E7A-DCE2-5E8FAA2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5657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Mid-term 2 Fri two days after Mid-term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A315AE7-43D6-4CF8-459C-0FCD7000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graphs</a:t>
            </a:r>
          </a:p>
        </p:txBody>
      </p:sp>
      <p:pic>
        <p:nvPicPr>
          <p:cNvPr id="39938" name="Picture 4">
            <a:extLst>
              <a:ext uri="{FF2B5EF4-FFF2-40B4-BE49-F238E27FC236}">
                <a16:creationId xmlns:a16="http://schemas.microsoft.com/office/drawing/2014/main" id="{91FC6AB7-5FCB-1060-101C-52D5CFE7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676650"/>
            <a:ext cx="968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C2303FC7-C829-D5B8-62F4-C3AB2BCE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370138"/>
            <a:ext cx="17018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D600CAAB-F54E-4A7E-39FF-916C20C7C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790700"/>
            <a:ext cx="1203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5E52163E-BF8B-7DCA-0DDF-A70FCBC9F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71913"/>
            <a:ext cx="1365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4D49116D-FD05-CD7F-9E2A-DE0FBB6CA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054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A51A9191-12CE-B78D-5DCE-5124676D5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646738"/>
            <a:ext cx="1612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C1478C-B004-8822-2E17-32F3FC371D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91175" y="2476500"/>
            <a:ext cx="447675" cy="4540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D29A77-01A3-17B2-5EE3-966199CF257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14043" y="3545682"/>
            <a:ext cx="379413" cy="2730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7AF06A-3EE3-97B7-A9B0-D37934712C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9850" y="4325938"/>
            <a:ext cx="889000" cy="777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DA0AB-6E94-E6E6-A66E-EC1CF9E4E8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41169" y="2772569"/>
            <a:ext cx="708025" cy="149066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AB767B-1E8E-306B-EC22-59ACE2EE42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2175" y="2476500"/>
            <a:ext cx="917575" cy="9525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31B4C0-6ADA-BAC2-54C4-1CD10D577AF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007225" y="4219575"/>
            <a:ext cx="625475" cy="1841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DEFDAB-8BD5-3022-9BE5-6A223F2894C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84926" y="3419475"/>
            <a:ext cx="512762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499A60-6E03-14EC-0AD0-2FFFB44C080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47394" y="4699794"/>
            <a:ext cx="1328737" cy="148907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714F3F-F4B5-9CC7-6B7F-40063B341F8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443663" y="5327650"/>
            <a:ext cx="515938" cy="12223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5898F-C0C0-8E4D-379F-8FD1FABC31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69200" y="5010150"/>
            <a:ext cx="590550" cy="10985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Cloud Callout 21">
            <a:extLst>
              <a:ext uri="{FF2B5EF4-FFF2-40B4-BE49-F238E27FC236}">
                <a16:creationId xmlns:a16="http://schemas.microsoft.com/office/drawing/2014/main" id="{323ED6FC-940F-DA34-B07C-38626704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1273175"/>
            <a:ext cx="2376487" cy="1657350"/>
          </a:xfrm>
          <a:prstGeom prst="cloudCallout">
            <a:avLst>
              <a:gd name="adj1" fmla="val -15352"/>
              <a:gd name="adj2" fmla="val 4677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Adjacency matrix is not symmetric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2C6B4B1-1FF4-3629-A710-A92ABB699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492500"/>
            <a:ext cx="2376487" cy="1196975"/>
          </a:xfrm>
          <a:prstGeom prst="roundRect">
            <a:avLst>
              <a:gd name="adj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Each vertex has two lists in Adj. list rep.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1E2AEFA3-1893-8FAC-AE2D-70B32C74239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30800"/>
            <a:ext cx="4114800" cy="1581150"/>
            <a:chOff x="457200" y="5130882"/>
            <a:chExt cx="4114800" cy="1580842"/>
          </a:xfrm>
        </p:grpSpPr>
        <p:pic>
          <p:nvPicPr>
            <p:cNvPr id="39957" name="Picture 27">
              <a:extLst>
                <a:ext uri="{FF2B5EF4-FFF2-40B4-BE49-F238E27FC236}">
                  <a16:creationId xmlns:a16="http://schemas.microsoft.com/office/drawing/2014/main" id="{4AADA57C-396B-C9DB-017E-64CD26FA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130882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Picture 29">
              <a:extLst>
                <a:ext uri="{FF2B5EF4-FFF2-40B4-BE49-F238E27FC236}">
                  <a16:creationId xmlns:a16="http://schemas.microsoft.com/office/drawing/2014/main" id="{17BBE948-63FE-8B7D-CFC3-171BD3D0E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390" y="5130882"/>
              <a:ext cx="458526" cy="68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8F4F85B-1BD5-AE99-757B-F514891338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1300" y="5475303"/>
              <a:ext cx="657225" cy="6349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9960" name="Picture 33">
              <a:extLst>
                <a:ext uri="{FF2B5EF4-FFF2-40B4-BE49-F238E27FC236}">
                  <a16:creationId xmlns:a16="http://schemas.microsoft.com/office/drawing/2014/main" id="{8CA97D11-F367-0B6B-3464-D357E87AE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390" y="6025635"/>
              <a:ext cx="601832" cy="68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61" name="Picture 34">
              <a:extLst>
                <a:ext uri="{FF2B5EF4-FFF2-40B4-BE49-F238E27FC236}">
                  <a16:creationId xmlns:a16="http://schemas.microsoft.com/office/drawing/2014/main" id="{117BFD20-0A19-9DBF-EB35-4E501A289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888" y="6025635"/>
              <a:ext cx="1114112" cy="63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504F93C-9741-D128-D8A7-FB827DAF68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11300" y="6368891"/>
              <a:ext cx="657225" cy="317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207A3F3-BFBE-D149-BC8E-5D98363D99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70188" y="6368891"/>
              <a:ext cx="687387" cy="3174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5750809-FD7A-783E-D12A-9A3831A3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Directed Acyclic Graph (DAG)</a:t>
            </a:r>
          </a:p>
        </p:txBody>
      </p:sp>
      <p:grpSp>
        <p:nvGrpSpPr>
          <p:cNvPr id="40962" name="Group 32">
            <a:extLst>
              <a:ext uri="{FF2B5EF4-FFF2-40B4-BE49-F238E27FC236}">
                <a16:creationId xmlns:a16="http://schemas.microsoft.com/office/drawing/2014/main" id="{0199A981-FF4E-C6D9-04EE-55E6BA88ED36}"/>
              </a:ext>
            </a:extLst>
          </p:cNvPr>
          <p:cNvGrpSpPr>
            <a:grpSpLocks/>
          </p:cNvGrpSpPr>
          <p:nvPr/>
        </p:nvGrpSpPr>
        <p:grpSpPr bwMode="auto">
          <a:xfrm>
            <a:off x="3784600" y="1790700"/>
            <a:ext cx="4902200" cy="4778375"/>
            <a:chOff x="3784661" y="1791046"/>
            <a:chExt cx="4902139" cy="4777770"/>
          </a:xfrm>
        </p:grpSpPr>
        <p:pic>
          <p:nvPicPr>
            <p:cNvPr id="40965" name="Picture 4">
              <a:extLst>
                <a:ext uri="{FF2B5EF4-FFF2-40B4-BE49-F238E27FC236}">
                  <a16:creationId xmlns:a16="http://schemas.microsoft.com/office/drawing/2014/main" id="{20333CE9-9E5D-4889-01BC-305847743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3676359"/>
              <a:ext cx="968712" cy="14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5">
              <a:extLst>
                <a:ext uri="{FF2B5EF4-FFF2-40B4-BE49-F238E27FC236}">
                  <a16:creationId xmlns:a16="http://schemas.microsoft.com/office/drawing/2014/main" id="{7DF5A4D9-52AE-147B-2D76-CAA63ABC9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63" y="2370432"/>
              <a:ext cx="1700674" cy="1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6">
              <a:extLst>
                <a:ext uri="{FF2B5EF4-FFF2-40B4-BE49-F238E27FC236}">
                  <a16:creationId xmlns:a16="http://schemas.microsoft.com/office/drawing/2014/main" id="{A9E7D0B5-23FF-D4E6-85B8-A4FED8ADB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1791046"/>
              <a:ext cx="1203663" cy="13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7">
              <a:extLst>
                <a:ext uri="{FF2B5EF4-FFF2-40B4-BE49-F238E27FC236}">
                  <a16:creationId xmlns:a16="http://schemas.microsoft.com/office/drawing/2014/main" id="{4240C788-F4D8-7755-17E7-36025BE4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661" y="3872008"/>
              <a:ext cx="1364457" cy="9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8">
              <a:extLst>
                <a:ext uri="{FF2B5EF4-FFF2-40B4-BE49-F238E27FC236}">
                  <a16:creationId xmlns:a16="http://schemas.microsoft.com/office/drawing/2014/main" id="{E6C7067F-222C-9453-5B32-DE109915D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69" y="3429000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9">
              <a:extLst>
                <a:ext uri="{FF2B5EF4-FFF2-40B4-BE49-F238E27FC236}">
                  <a16:creationId xmlns:a16="http://schemas.microsoft.com/office/drawing/2014/main" id="{F94DEEEB-6FCE-26B5-6D89-0367DA738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934" y="5647409"/>
              <a:ext cx="1613632" cy="92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ED5F6E0-0D7C-F059-5422-1306FA8BC2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91214" y="2476759"/>
              <a:ext cx="447669" cy="45396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2E1B06-BEE4-DBF6-56BB-FD56994C55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3325" y="3544996"/>
              <a:ext cx="380952" cy="27304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5C7ABDB-8D10-1671-AD81-E8BC4BA078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9894" y="4325963"/>
              <a:ext cx="888989" cy="7777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F9EC7E0-99D6-5193-4504-E2CFA0366F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40455" y="2771912"/>
              <a:ext cx="709523" cy="149064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587FB29-02C9-2E5F-8953-7B653A5053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2193" y="2476759"/>
              <a:ext cx="917564" cy="95237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DC686A-347F-A77F-22CD-5EF3A47B47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007246" y="4219613"/>
              <a:ext cx="625467" cy="18412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4A9A1EF-0044-C0C4-0F89-08171C1F9F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84984" y="3419615"/>
              <a:ext cx="512697" cy="158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2DA7BCC-82E3-818C-EFE7-3176CCA6B9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47521" y="4699687"/>
              <a:ext cx="1328569" cy="148905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70CD59-85B1-D2F1-CF20-8ED815751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442926" y="5328335"/>
              <a:ext cx="517459" cy="122235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8F7AA12-8EBF-FBA9-8D8B-8276AA8176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69214" y="5010088"/>
              <a:ext cx="590543" cy="109841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0963" name="TextBox 23">
            <a:extLst>
              <a:ext uri="{FF2B5EF4-FFF2-40B4-BE49-F238E27FC236}">
                <a16:creationId xmlns:a16="http://schemas.microsoft.com/office/drawing/2014/main" id="{DA125238-DA83-A3B7-1E4B-B64F6001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08200"/>
            <a:ext cx="27416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No directed cycles</a:t>
            </a:r>
          </a:p>
        </p:txBody>
      </p: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83EE652B-7B23-02C9-199B-01DF41A96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76650"/>
            <a:ext cx="2741613" cy="1970088"/>
          </a:xfrm>
          <a:prstGeom prst="cloudCallout">
            <a:avLst>
              <a:gd name="adj1" fmla="val -12519"/>
              <a:gd name="adj2" fmla="val 4321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Precedence relationships are consistent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4A08E91-5873-DF4D-E52B-2E84B35F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Topological Sorting of a DAG</a:t>
            </a:r>
          </a:p>
        </p:txBody>
      </p:sp>
      <p:grpSp>
        <p:nvGrpSpPr>
          <p:cNvPr id="41986" name="Group 2">
            <a:extLst>
              <a:ext uri="{FF2B5EF4-FFF2-40B4-BE49-F238E27FC236}">
                <a16:creationId xmlns:a16="http://schemas.microsoft.com/office/drawing/2014/main" id="{22A655A8-39DE-B4DE-AC22-AE01600F7A0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19325"/>
            <a:ext cx="2732088" cy="2749550"/>
            <a:chOff x="3784661" y="1791046"/>
            <a:chExt cx="4902139" cy="4777770"/>
          </a:xfrm>
        </p:grpSpPr>
        <p:pic>
          <p:nvPicPr>
            <p:cNvPr id="42008" name="Picture 3">
              <a:extLst>
                <a:ext uri="{FF2B5EF4-FFF2-40B4-BE49-F238E27FC236}">
                  <a16:creationId xmlns:a16="http://schemas.microsoft.com/office/drawing/2014/main" id="{5CA53B08-67AE-1359-9AB2-82FF5D122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3676359"/>
              <a:ext cx="968712" cy="145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9" name="Picture 4">
              <a:extLst>
                <a:ext uri="{FF2B5EF4-FFF2-40B4-BE49-F238E27FC236}">
                  <a16:creationId xmlns:a16="http://schemas.microsoft.com/office/drawing/2014/main" id="{98405DAD-08FF-5E97-7B74-E5C9DA7A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163" y="2370432"/>
              <a:ext cx="1700674" cy="1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0" name="Picture 5">
              <a:extLst>
                <a:ext uri="{FF2B5EF4-FFF2-40B4-BE49-F238E27FC236}">
                  <a16:creationId xmlns:a16="http://schemas.microsoft.com/office/drawing/2014/main" id="{64045EAD-0499-E49E-E617-EF35AB1EC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180" y="1791046"/>
              <a:ext cx="1203663" cy="137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1" name="Picture 6">
              <a:extLst>
                <a:ext uri="{FF2B5EF4-FFF2-40B4-BE49-F238E27FC236}">
                  <a16:creationId xmlns:a16="http://schemas.microsoft.com/office/drawing/2014/main" id="{59124E12-2AB2-331E-A8F8-BD39CF7F3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661" y="3872008"/>
              <a:ext cx="1364457" cy="9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7">
              <a:extLst>
                <a:ext uri="{FF2B5EF4-FFF2-40B4-BE49-F238E27FC236}">
                  <a16:creationId xmlns:a16="http://schemas.microsoft.com/office/drawing/2014/main" id="{01AC3D14-610A-B850-A098-A6A4BF6A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69" y="3429000"/>
              <a:ext cx="1054431" cy="158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8">
              <a:extLst>
                <a:ext uri="{FF2B5EF4-FFF2-40B4-BE49-F238E27FC236}">
                  <a16:creationId xmlns:a16="http://schemas.microsoft.com/office/drawing/2014/main" id="{9C90074D-5DD9-E26D-B37E-F3563D52C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934" y="5647409"/>
              <a:ext cx="1613632" cy="92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2BDF72F-3315-2C76-6422-191F7AB863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90562" y="2477920"/>
              <a:ext cx="447204" cy="45239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91F340-6B53-018C-C8C7-00A1AAF2F5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416048" y="3545294"/>
              <a:ext cx="377917" cy="27344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E77783-4A85-9E81-B25A-5AEB7F6B08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49057" y="4326134"/>
              <a:ext cx="888708" cy="7723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0090636-85AF-0FFF-B431-16E85DC956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40873" y="2770219"/>
              <a:ext cx="708941" cy="149257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AD97BA-7394-2D57-6461-B13100F586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42648" y="2477920"/>
              <a:ext cx="917193" cy="95169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137A89-33B6-85E4-97DB-15E2DF7D82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009077" y="4218550"/>
              <a:ext cx="623806" cy="184822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624BAC-9D5C-2955-6E76-19E8071E55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85087" y="3421337"/>
              <a:ext cx="513086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7FF36C-9D53-CC7F-F265-7476DC9FA5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46916" y="4699899"/>
              <a:ext cx="1329610" cy="1486877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1735CC-7428-425C-C0AA-5C29369646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444950" y="5328305"/>
              <a:ext cx="515844" cy="122481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3B63EF-98BC-0FF0-2EAA-DB8633A22C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70218" y="5010249"/>
              <a:ext cx="589623" cy="109789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1987" name="TextBox 19">
            <a:extLst>
              <a:ext uri="{FF2B5EF4-FFF2-40B4-BE49-F238E27FC236}">
                <a16:creationId xmlns:a16="http://schemas.microsoft.com/office/drawing/2014/main" id="{144C0858-81B8-8E24-4DD4-DFC01331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1770063"/>
            <a:ext cx="471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Order the vertices so that all edges go </a:t>
            </a:r>
            <a:r>
              <a:rPr lang="ja-JP" altLang="en-US" sz="1800"/>
              <a:t>“</a:t>
            </a:r>
            <a:r>
              <a:rPr lang="en-US" altLang="ja-JP" sz="1800"/>
              <a:t>forward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AE39AF92-3E30-5977-2C74-F5B120125DF4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2808288"/>
            <a:ext cx="5265737" cy="3890962"/>
            <a:chOff x="3421362" y="2808179"/>
            <a:chExt cx="5265438" cy="3890702"/>
          </a:xfrm>
        </p:grpSpPr>
        <p:pic>
          <p:nvPicPr>
            <p:cNvPr id="42002" name="Picture 20">
              <a:extLst>
                <a:ext uri="{FF2B5EF4-FFF2-40B4-BE49-F238E27FC236}">
                  <a16:creationId xmlns:a16="http://schemas.microsoft.com/office/drawing/2014/main" id="{98DFEBE3-8495-5FC4-CE94-8529662C5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62" y="2808179"/>
              <a:ext cx="941529" cy="62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3" name="Picture 21">
              <a:extLst>
                <a:ext uri="{FF2B5EF4-FFF2-40B4-BE49-F238E27FC236}">
                  <a16:creationId xmlns:a16="http://schemas.microsoft.com/office/drawing/2014/main" id="{DFAEDEC1-2FD9-C9A5-C829-1EB76068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67945"/>
              <a:ext cx="590496" cy="67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Picture 22">
              <a:extLst>
                <a:ext uri="{FF2B5EF4-FFF2-40B4-BE49-F238E27FC236}">
                  <a16:creationId xmlns:a16="http://schemas.microsoft.com/office/drawing/2014/main" id="{A6990E3C-AE3A-9FFD-99A7-F0518AABB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095" y="6119744"/>
              <a:ext cx="385705" cy="57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5" name="Picture 23">
              <a:extLst>
                <a:ext uri="{FF2B5EF4-FFF2-40B4-BE49-F238E27FC236}">
                  <a16:creationId xmlns:a16="http://schemas.microsoft.com/office/drawing/2014/main" id="{DECCACC6-A1F9-8908-1AAD-4B57B8FE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691" y="4148933"/>
              <a:ext cx="870753" cy="57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6" name="Picture 24">
              <a:extLst>
                <a:ext uri="{FF2B5EF4-FFF2-40B4-BE49-F238E27FC236}">
                  <a16:creationId xmlns:a16="http://schemas.microsoft.com/office/drawing/2014/main" id="{8D65C995-E68E-6925-57EC-C0A248A57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791" y="5434293"/>
              <a:ext cx="457200" cy="68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7" name="Picture 25">
              <a:extLst>
                <a:ext uri="{FF2B5EF4-FFF2-40B4-BE49-F238E27FC236}">
                  <a16:creationId xmlns:a16="http://schemas.microsoft.com/office/drawing/2014/main" id="{9120F859-764F-0CBA-225F-C9F3552B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380" y="4904541"/>
              <a:ext cx="927739" cy="52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22372F4E-30F5-4F04-8010-372B959E44F7}"/>
              </a:ext>
            </a:extLst>
          </p:cNvPr>
          <p:cNvGrpSpPr>
            <a:grpSpLocks/>
          </p:cNvGrpSpPr>
          <p:nvPr/>
        </p:nvGrpSpPr>
        <p:grpSpPr bwMode="auto">
          <a:xfrm>
            <a:off x="4103688" y="2876550"/>
            <a:ext cx="1763712" cy="1273175"/>
            <a:chOff x="4103199" y="2875809"/>
            <a:chExt cx="1764869" cy="127312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1C9FCF8-18C3-3024-20C0-3FBDDB4021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3199" y="3304417"/>
              <a:ext cx="468619" cy="3127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hape 31">
              <a:extLst>
                <a:ext uri="{FF2B5EF4-FFF2-40B4-BE49-F238E27FC236}">
                  <a16:creationId xmlns:a16="http://schemas.microsoft.com/office/drawing/2014/main" id="{1F065670-3C8B-316E-731C-3549E19CAB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03199" y="2875809"/>
              <a:ext cx="1764869" cy="1273124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5" name="Group 42">
            <a:extLst>
              <a:ext uri="{FF2B5EF4-FFF2-40B4-BE49-F238E27FC236}">
                <a16:creationId xmlns:a16="http://schemas.microsoft.com/office/drawing/2014/main" id="{3BCCF260-1F43-5ADE-ADB0-A46D2BAE4F50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141788"/>
            <a:ext cx="3729038" cy="2360612"/>
            <a:chOff x="4572000" y="4141110"/>
            <a:chExt cx="3729095" cy="236137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BBFA291-7DB3-D0AB-FFF2-B04446A7EC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149020" y="4154649"/>
              <a:ext cx="296957" cy="26987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hape 38">
              <a:extLst>
                <a:ext uri="{FF2B5EF4-FFF2-40B4-BE49-F238E27FC236}">
                  <a16:creationId xmlns:a16="http://schemas.microsoft.com/office/drawing/2014/main" id="{39D3CD73-B4B4-AA6C-3D77-851CDA239F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05189" y="3603200"/>
              <a:ext cx="1710286" cy="2786106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13D2FA09-559D-CEE0-AB33-D6714B2377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0" y="4141110"/>
              <a:ext cx="3729095" cy="2361370"/>
            </a:xfrm>
            <a:prstGeom prst="curvedConnector3">
              <a:avLst>
                <a:gd name="adj1" fmla="val 112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6" name="Group 55">
            <a:extLst>
              <a:ext uri="{FF2B5EF4-FFF2-40B4-BE49-F238E27FC236}">
                <a16:creationId xmlns:a16="http://schemas.microsoft.com/office/drawing/2014/main" id="{74B09625-28AC-4666-8CAB-5D3966518AC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438650"/>
            <a:ext cx="2819400" cy="1846263"/>
            <a:chOff x="5868069" y="4438459"/>
            <a:chExt cx="2818731" cy="1846910"/>
          </a:xfrm>
        </p:grpSpPr>
        <p:cxnSp>
          <p:nvCxnSpPr>
            <p:cNvPr id="45" name="Shape 44">
              <a:extLst>
                <a:ext uri="{FF2B5EF4-FFF2-40B4-BE49-F238E27FC236}">
                  <a16:creationId xmlns:a16="http://schemas.microsoft.com/office/drawing/2014/main" id="{D28EC2D6-28AB-0589-09CE-A2D590E54B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941" y="4438459"/>
              <a:ext cx="2190230" cy="1681752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E22A0D2-AA1B-7E3F-B7B1-69B79034C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961579" y="4633975"/>
              <a:ext cx="441480" cy="62850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C69E8A-E9A2-B3DC-B710-17D067B50E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3450" y="5434171"/>
              <a:ext cx="230133" cy="2112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1" name="Shape 50">
              <a:extLst>
                <a:ext uri="{FF2B5EF4-FFF2-40B4-BE49-F238E27FC236}">
                  <a16:creationId xmlns:a16="http://schemas.microsoft.com/office/drawing/2014/main" id="{A5834900-994B-F900-C540-C8DBB4FC42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23450" y="5168965"/>
              <a:ext cx="1263350" cy="951246"/>
            </a:xfrm>
            <a:prstGeom prst="curvedConnector3">
              <a:avLst>
                <a:gd name="adj1" fmla="val 9642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DF7519-A816-4BE6-A956-A1BB0B85F6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10675" y="6120211"/>
              <a:ext cx="190455" cy="16515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A168-68B5-2AEC-B21E-23566153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Probabilistic Graphical Models (PGMs)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0E6E5-D118-FB3F-56F8-0E3809CF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12557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CEF51-565C-06A3-A03B-4B52D19E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117725"/>
            <a:ext cx="13604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28CD7-F4A1-A95B-B684-C3599E15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124200"/>
            <a:ext cx="11033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05A06-9451-AC41-1577-19D56A51F987}"/>
              </a:ext>
            </a:extLst>
          </p:cNvPr>
          <p:cNvSpPr/>
          <p:nvPr/>
        </p:nvSpPr>
        <p:spPr>
          <a:xfrm>
            <a:off x="971550" y="2087563"/>
            <a:ext cx="1255713" cy="138588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448C9-50C3-7238-053B-0A6F04ACA3FF}"/>
              </a:ext>
            </a:extLst>
          </p:cNvPr>
          <p:cNvSpPr/>
          <p:nvPr/>
        </p:nvSpPr>
        <p:spPr>
          <a:xfrm>
            <a:off x="3789363" y="1393825"/>
            <a:ext cx="1255712" cy="15065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2DB88-A06C-4853-FB90-CB569C851A62}"/>
              </a:ext>
            </a:extLst>
          </p:cNvPr>
          <p:cNvSpPr/>
          <p:nvPr/>
        </p:nvSpPr>
        <p:spPr>
          <a:xfrm>
            <a:off x="3805238" y="3124200"/>
            <a:ext cx="1103312" cy="138588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39B8B1-E9A4-4AEB-F2F6-592BA7AF67BA}"/>
              </a:ext>
            </a:extLst>
          </p:cNvPr>
          <p:cNvSpPr/>
          <p:nvPr/>
        </p:nvSpPr>
        <p:spPr>
          <a:xfrm>
            <a:off x="6497638" y="2087563"/>
            <a:ext cx="1360487" cy="138588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7" name="TextBox 10">
            <a:extLst>
              <a:ext uri="{FF2B5EF4-FFF2-40B4-BE49-F238E27FC236}">
                <a16:creationId xmlns:a16="http://schemas.microsoft.com/office/drawing/2014/main" id="{33B8D986-3CCD-634A-CC2A-0720635C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556000"/>
            <a:ext cx="407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43018" name="TextBox 11">
            <a:extLst>
              <a:ext uri="{FF2B5EF4-FFF2-40B4-BE49-F238E27FC236}">
                <a16:creationId xmlns:a16="http://schemas.microsoft.com/office/drawing/2014/main" id="{A90FB57E-DFFD-36DD-2CF5-061F3BEB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39382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3019" name="TextBox 12">
            <a:extLst>
              <a:ext uri="{FF2B5EF4-FFF2-40B4-BE49-F238E27FC236}">
                <a16:creationId xmlns:a16="http://schemas.microsoft.com/office/drawing/2014/main" id="{9BBB4B99-250F-9819-93EA-6CAD5D12A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530725"/>
            <a:ext cx="35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3020" name="TextBox 13">
            <a:extLst>
              <a:ext uri="{FF2B5EF4-FFF2-40B4-BE49-F238E27FC236}">
                <a16:creationId xmlns:a16="http://schemas.microsoft.com/office/drawing/2014/main" id="{17C6DB1B-C5A9-F7FA-7A34-DBE93370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465263"/>
            <a:ext cx="360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74FB5D-754E-0171-B602-F9D88101252D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2227263" y="2147888"/>
            <a:ext cx="1562100" cy="631825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B03E76-05B3-78A3-5204-056224757CDF}"/>
              </a:ext>
            </a:extLst>
          </p:cNvPr>
          <p:cNvCxnSpPr>
            <a:stCxn id="9" idx="1"/>
            <a:endCxn id="7" idx="3"/>
          </p:cNvCxnSpPr>
          <p:nvPr/>
        </p:nvCxnSpPr>
        <p:spPr>
          <a:xfrm flipH="1" flipV="1">
            <a:off x="2227263" y="2779713"/>
            <a:ext cx="1577975" cy="10382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527DAC-FD90-38E3-E079-E55F27186151}"/>
              </a:ext>
            </a:extLst>
          </p:cNvPr>
          <p:cNvCxnSpPr>
            <a:stCxn id="10" idx="1"/>
            <a:endCxn id="8" idx="3"/>
          </p:cNvCxnSpPr>
          <p:nvPr/>
        </p:nvCxnSpPr>
        <p:spPr>
          <a:xfrm flipH="1" flipV="1">
            <a:off x="5045075" y="2147888"/>
            <a:ext cx="1452563" cy="63182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DE6487-0268-CB77-56E3-4E374EC75E8D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4908550" y="2779713"/>
            <a:ext cx="1589088" cy="1038225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79BCB4C6-638F-3E71-F49E-E73E98B38BBD}"/>
              </a:ext>
            </a:extLst>
          </p:cNvPr>
          <p:cNvCxnSpPr>
            <a:stCxn id="10" idx="3"/>
          </p:cNvCxnSpPr>
          <p:nvPr/>
        </p:nvCxnSpPr>
        <p:spPr>
          <a:xfrm flipH="1">
            <a:off x="7281863" y="2779713"/>
            <a:ext cx="576262" cy="776287"/>
          </a:xfrm>
          <a:prstGeom prst="curvedConnector4">
            <a:avLst>
              <a:gd name="adj1" fmla="val -151209"/>
              <a:gd name="adj2" fmla="val 139071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63A02A-6758-BEBB-20BB-DE79A04F3066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1136650"/>
            <a:ext cx="3441700" cy="1690688"/>
            <a:chOff x="2692182" y="1356956"/>
            <a:chExt cx="3441968" cy="1689623"/>
          </a:xfrm>
        </p:grpSpPr>
        <p:pic>
          <p:nvPicPr>
            <p:cNvPr id="43065" name="Picture 14">
              <a:extLst>
                <a:ext uri="{FF2B5EF4-FFF2-40B4-BE49-F238E27FC236}">
                  <a16:creationId xmlns:a16="http://schemas.microsoft.com/office/drawing/2014/main" id="{FF636E56-7498-F323-C557-F92244EE3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6" y="1660792"/>
              <a:ext cx="1083285" cy="13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6513B6-E2BA-217B-4264-4CA275E97B3E}"/>
                </a:ext>
              </a:extLst>
            </p:cNvPr>
            <p:cNvSpPr txBox="1"/>
            <p:nvPr/>
          </p:nvSpPr>
          <p:spPr>
            <a:xfrm>
              <a:off x="2692182" y="1356956"/>
              <a:ext cx="3441968" cy="2157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http://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ginaskokopelli.com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wp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-content/uploads/2013/01/</a:t>
              </a:r>
              <a:r>
                <a:rPr lang="en-US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DiaperDealsLogo.jpg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204A728-305F-9D76-1AA8-0F5A6F76EC58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3987800"/>
            <a:ext cx="3694112" cy="2870200"/>
            <a:chOff x="5450315" y="3987544"/>
            <a:chExt cx="3693685" cy="287045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3D2B79-C5A0-A4F8-BAFA-64C94EDA3456}"/>
                </a:ext>
              </a:extLst>
            </p:cNvPr>
            <p:cNvCxnSpPr/>
            <p:nvPr/>
          </p:nvCxnSpPr>
          <p:spPr>
            <a:xfrm>
              <a:off x="5450315" y="3987544"/>
              <a:ext cx="3693685" cy="0"/>
            </a:xfrm>
            <a:prstGeom prst="line">
              <a:avLst/>
            </a:prstGeom>
            <a:ln>
              <a:solidFill>
                <a:srgbClr val="A6A6A6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61" name="Group 43">
              <a:extLst>
                <a:ext uri="{FF2B5EF4-FFF2-40B4-BE49-F238E27FC236}">
                  <a16:creationId xmlns:a16="http://schemas.microsoft.com/office/drawing/2014/main" id="{7E58AEED-7CB6-AEE9-E0DD-8B1F428C0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0315" y="4003325"/>
              <a:ext cx="3693685" cy="2854675"/>
              <a:chOff x="5450315" y="4003325"/>
              <a:chExt cx="3693685" cy="2854675"/>
            </a:xfrm>
          </p:grpSpPr>
          <p:sp>
            <p:nvSpPr>
              <p:cNvPr id="43062" name="TextBox 31">
                <a:extLst>
                  <a:ext uri="{FF2B5EF4-FFF2-40B4-BE49-F238E27FC236}">
                    <a16:creationId xmlns:a16="http://schemas.microsoft.com/office/drawing/2014/main" id="{FA11FAFF-877D-A781-F1D1-C6705A995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0315" y="4003325"/>
                <a:ext cx="331229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f</a:t>
                </a:r>
                <a:r>
                  <a:rPr lang="en-US" altLang="en-US" sz="2800" baseline="-25000">
                    <a:solidFill>
                      <a:srgbClr val="910091"/>
                    </a:solidFill>
                    <a:latin typeface="Arial" panose="020B0604020202020204" pitchFamily="34" charset="0"/>
                  </a:rPr>
                  <a:t>S|E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(s,e) 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 Pr[S</a:t>
                </a:r>
                <a:r>
                  <a:rPr lang="en-US" altLang="en-US" sz="2800">
                    <a:latin typeface="Arial" panose="020B0604020202020204" pitchFamily="34" charset="0"/>
                  </a:rPr>
                  <a:t>=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s|E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en-US" altLang="en-US" sz="2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e]</a:t>
                </a:r>
                <a:r>
                  <a:rPr lang="en-US" altLang="en-US" sz="2800">
                    <a:solidFill>
                      <a:srgbClr val="910091"/>
                    </a:solidFill>
                    <a:latin typeface="Zapf Dingbats"/>
                    <a:ea typeface="Zapf Dingbats"/>
                    <a:cs typeface="Zapf Dingbats"/>
                    <a:sym typeface="Zapf Dingbats"/>
                  </a:rPr>
                  <a:t> </a:t>
                </a:r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287962-7BE9-66AA-994C-A1F5DA71AC94}"/>
                  </a:ext>
                </a:extLst>
              </p:cNvPr>
              <p:cNvCxnSpPr/>
              <p:nvPr/>
            </p:nvCxnSpPr>
            <p:spPr>
              <a:xfrm>
                <a:off x="5450315" y="4003420"/>
                <a:ext cx="0" cy="285458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90B122E-7E43-DFD9-7F89-C3BC14FBCE1F}"/>
                  </a:ext>
                </a:extLst>
              </p:cNvPr>
              <p:cNvCxnSpPr/>
              <p:nvPr/>
            </p:nvCxnSpPr>
            <p:spPr>
              <a:xfrm>
                <a:off x="5450315" y="4641652"/>
                <a:ext cx="3693685" cy="15876"/>
              </a:xfrm>
              <a:prstGeom prst="line">
                <a:avLst/>
              </a:prstGeom>
              <a:ln>
                <a:solidFill>
                  <a:srgbClr val="A6A6A6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7D6710-6D0A-E7E0-8D96-16F4686E5137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4657725"/>
            <a:ext cx="3694112" cy="2200275"/>
            <a:chOff x="5450315" y="4656933"/>
            <a:chExt cx="3693685" cy="2201067"/>
          </a:xfrm>
        </p:grpSpPr>
        <p:sp>
          <p:nvSpPr>
            <p:cNvPr id="43051" name="TextBox 38">
              <a:extLst>
                <a:ext uri="{FF2B5EF4-FFF2-40B4-BE49-F238E27FC236}">
                  <a16:creationId xmlns:a16="http://schemas.microsoft.com/office/drawing/2014/main" id="{0709E9A4-B406-F106-AA2B-B9964AC57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7584" y="4786738"/>
              <a:ext cx="3260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3052" name="TextBox 39">
              <a:extLst>
                <a:ext uri="{FF2B5EF4-FFF2-40B4-BE49-F238E27FC236}">
                  <a16:creationId xmlns:a16="http://schemas.microsoft.com/office/drawing/2014/main" id="{1ECBA0B9-0B84-F4C0-6FE7-CCB589A82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4786738"/>
              <a:ext cx="334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3053" name="TextBox 40">
              <a:extLst>
                <a:ext uri="{FF2B5EF4-FFF2-40B4-BE49-F238E27FC236}">
                  <a16:creationId xmlns:a16="http://schemas.microsoft.com/office/drawing/2014/main" id="{57EDB5B2-46E2-7A1D-C987-94F2ABB16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702" y="4786738"/>
              <a:ext cx="5675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f</a:t>
              </a:r>
              <a:r>
                <a:rPr lang="en-US" altLang="en-US" sz="2400" baseline="-25000">
                  <a:solidFill>
                    <a:srgbClr val="910091"/>
                  </a:solidFill>
                  <a:latin typeface="Arial" panose="020B0604020202020204" pitchFamily="34" charset="0"/>
                </a:rPr>
                <a:t>S|E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10BB42-E4EE-A565-F703-5BE7509DC4CC}"/>
                </a:ext>
              </a:extLst>
            </p:cNvPr>
            <p:cNvCxnSpPr/>
            <p:nvPr/>
          </p:nvCxnSpPr>
          <p:spPr>
            <a:xfrm>
              <a:off x="5450315" y="5263576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DB63ED5-953F-E2B8-4419-9AA47587BA86}"/>
                </a:ext>
              </a:extLst>
            </p:cNvPr>
            <p:cNvCxnSpPr/>
            <p:nvPr/>
          </p:nvCxnSpPr>
          <p:spPr>
            <a:xfrm>
              <a:off x="6318577" y="4656933"/>
              <a:ext cx="0" cy="22010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FD63B85-AAB1-5B86-9EC4-0A40F92A75AC}"/>
                </a:ext>
              </a:extLst>
            </p:cNvPr>
            <p:cNvCxnSpPr/>
            <p:nvPr/>
          </p:nvCxnSpPr>
          <p:spPr>
            <a:xfrm>
              <a:off x="7282078" y="4656933"/>
              <a:ext cx="0" cy="22010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B2273B1-E9A4-70B8-41F1-C2F054B91D2A}"/>
                </a:ext>
              </a:extLst>
            </p:cNvPr>
            <p:cNvCxnSpPr/>
            <p:nvPr/>
          </p:nvCxnSpPr>
          <p:spPr>
            <a:xfrm>
              <a:off x="5450315" y="5682827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C9ED40E-68A5-05B4-6198-696591C52024}"/>
                </a:ext>
              </a:extLst>
            </p:cNvPr>
            <p:cNvCxnSpPr/>
            <p:nvPr/>
          </p:nvCxnSpPr>
          <p:spPr>
            <a:xfrm>
              <a:off x="5450315" y="6102078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589BA1-2979-1B9D-C2C9-AD171DDFC8EE}"/>
                </a:ext>
              </a:extLst>
            </p:cNvPr>
            <p:cNvCxnSpPr/>
            <p:nvPr/>
          </p:nvCxnSpPr>
          <p:spPr>
            <a:xfrm>
              <a:off x="5450315" y="6473687"/>
              <a:ext cx="36936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6B9BDE-10A8-1B8E-FE20-577B7306F05E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5299075"/>
            <a:ext cx="2398712" cy="381000"/>
            <a:chOff x="5793262" y="5378208"/>
            <a:chExt cx="2397992" cy="380646"/>
          </a:xfrm>
        </p:grpSpPr>
        <p:sp>
          <p:nvSpPr>
            <p:cNvPr id="43048" name="TextBox 52">
              <a:extLst>
                <a:ext uri="{FF2B5EF4-FFF2-40B4-BE49-F238E27FC236}">
                  <a16:creationId xmlns:a16="http://schemas.microsoft.com/office/drawing/2014/main" id="{CE8B86D7-37BF-DE8D-D65C-06AD82A82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49" name="TextBox 53">
              <a:extLst>
                <a:ext uri="{FF2B5EF4-FFF2-40B4-BE49-F238E27FC236}">
                  <a16:creationId xmlns:a16="http://schemas.microsoft.com/office/drawing/2014/main" id="{A670E377-2F5B-0C57-2513-49EA31A06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50" name="TextBox 54">
              <a:extLst>
                <a:ext uri="{FF2B5EF4-FFF2-40B4-BE49-F238E27FC236}">
                  <a16:creationId xmlns:a16="http://schemas.microsoft.com/office/drawing/2014/main" id="{9FFEC52D-7BEF-EACB-F3F1-551F9FC7E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0.8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A90BF8-A9D9-4E62-6383-FE24458202BE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5694363"/>
            <a:ext cx="2395537" cy="381000"/>
            <a:chOff x="5793262" y="5378208"/>
            <a:chExt cx="2395300" cy="380646"/>
          </a:xfrm>
        </p:grpSpPr>
        <p:sp>
          <p:nvSpPr>
            <p:cNvPr id="43045" name="TextBox 57">
              <a:extLst>
                <a:ext uri="{FF2B5EF4-FFF2-40B4-BE49-F238E27FC236}">
                  <a16:creationId xmlns:a16="http://schemas.microsoft.com/office/drawing/2014/main" id="{4C203560-364D-9D37-04DE-66D9456D7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46" name="TextBox 58">
              <a:extLst>
                <a:ext uri="{FF2B5EF4-FFF2-40B4-BE49-F238E27FC236}">
                  <a16:creationId xmlns:a16="http://schemas.microsoft.com/office/drawing/2014/main" id="{3009DCFF-2C11-1232-8A3C-ACA41BD97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7" name="TextBox 59">
              <a:extLst>
                <a:ext uri="{FF2B5EF4-FFF2-40B4-BE49-F238E27FC236}">
                  <a16:creationId xmlns:a16="http://schemas.microsoft.com/office/drawing/2014/main" id="{8ABA4ADD-0A41-B020-08FD-209CE1591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6F2FAA-8086-2671-B205-5AC7AB4605A2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6094413"/>
            <a:ext cx="2395537" cy="381000"/>
            <a:chOff x="5793262" y="5378208"/>
            <a:chExt cx="2395300" cy="380646"/>
          </a:xfrm>
        </p:grpSpPr>
        <p:sp>
          <p:nvSpPr>
            <p:cNvPr id="43042" name="TextBox 61">
              <a:extLst>
                <a:ext uri="{FF2B5EF4-FFF2-40B4-BE49-F238E27FC236}">
                  <a16:creationId xmlns:a16="http://schemas.microsoft.com/office/drawing/2014/main" id="{A8930EC8-C3E9-8D0B-21BB-EBF100E5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3" name="TextBox 62">
              <a:extLst>
                <a:ext uri="{FF2B5EF4-FFF2-40B4-BE49-F238E27FC236}">
                  <a16:creationId xmlns:a16="http://schemas.microsoft.com/office/drawing/2014/main" id="{881BC0E7-38CC-48F3-C378-4A87AFB0E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44" name="TextBox 63">
              <a:extLst>
                <a:ext uri="{FF2B5EF4-FFF2-40B4-BE49-F238E27FC236}">
                  <a16:creationId xmlns:a16="http://schemas.microsoft.com/office/drawing/2014/main" id="{A6DDAFF5-E8C9-8330-D3FF-DD232DE70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0A316F-EE28-E41E-4E81-3C76294014FB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6480175"/>
            <a:ext cx="2395537" cy="379413"/>
            <a:chOff x="5793262" y="5378208"/>
            <a:chExt cx="2395300" cy="380646"/>
          </a:xfrm>
        </p:grpSpPr>
        <p:sp>
          <p:nvSpPr>
            <p:cNvPr id="43039" name="TextBox 65">
              <a:extLst>
                <a:ext uri="{FF2B5EF4-FFF2-40B4-BE49-F238E27FC236}">
                  <a16:creationId xmlns:a16="http://schemas.microsoft.com/office/drawing/2014/main" id="{977473AF-11EE-7840-A704-9B7EE38F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262" y="537820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0" name="TextBox 66">
              <a:extLst>
                <a:ext uri="{FF2B5EF4-FFF2-40B4-BE49-F238E27FC236}">
                  <a16:creationId xmlns:a16="http://schemas.microsoft.com/office/drawing/2014/main" id="{EAD84846-D538-AECD-B7B1-E9506D945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965" y="538952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3041" name="TextBox 67">
              <a:extLst>
                <a:ext uri="{FF2B5EF4-FFF2-40B4-BE49-F238E27FC236}">
                  <a16:creationId xmlns:a16="http://schemas.microsoft.com/office/drawing/2014/main" id="{649CDAFC-D595-6A0F-D33B-D08B3E95B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1636" y="538861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10091"/>
                  </a:solidFill>
                  <a:latin typeface="Arial" panose="020B0604020202020204" pitchFamily="34" charset="0"/>
                </a:rPr>
                <a:t>0.7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86FDD9-028C-3588-5845-F271D8C0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5418138"/>
            <a:ext cx="3363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H|D,S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(h,d,s</a:t>
            </a:r>
            <a:r>
              <a:rPr lang="en-US" altLang="en-US" sz="2400">
                <a:solidFill>
                  <a:srgbClr val="910091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800">
                <a:latin typeface="Arial" panose="020B0604020202020204" pitchFamily="34" charset="0"/>
              </a:rPr>
              <a:t>× 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S|E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(s,e)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800">
                <a:latin typeface="Arial" panose="020B0604020202020204" pitchFamily="34" charset="0"/>
              </a:rPr>
              <a:t>× 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D|E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(d,e) </a:t>
            </a:r>
            <a:r>
              <a:rPr lang="en-US" altLang="en-US" sz="2800">
                <a:latin typeface="Arial" panose="020B0604020202020204" pitchFamily="34" charset="0"/>
              </a:rPr>
              <a:t>× 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800" baseline="-25000">
                <a:solidFill>
                  <a:srgbClr val="910091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800">
                <a:solidFill>
                  <a:srgbClr val="910091"/>
                </a:solidFill>
                <a:latin typeface="Arial" panose="020B0604020202020204" pitchFamily="34" charset="0"/>
              </a:rPr>
              <a:t>(e</a:t>
            </a:r>
            <a:r>
              <a:rPr lang="en-US" altLang="en-US" sz="2400">
                <a:solidFill>
                  <a:srgbClr val="910091"/>
                </a:solidFill>
                <a:latin typeface="Arial" panose="020B0604020202020204" pitchFamily="34" charset="0"/>
              </a:rPr>
              <a:t>) 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B55532-950F-ECD0-B226-F2995B2D6170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5275263"/>
            <a:ext cx="1408112" cy="1017587"/>
            <a:chOff x="125420" y="5275396"/>
            <a:chExt cx="1407554" cy="1017700"/>
          </a:xfrm>
        </p:grpSpPr>
        <p:grpSp>
          <p:nvGrpSpPr>
            <p:cNvPr id="43035" name="Group 73">
              <a:extLst>
                <a:ext uri="{FF2B5EF4-FFF2-40B4-BE49-F238E27FC236}">
                  <a16:creationId xmlns:a16="http://schemas.microsoft.com/office/drawing/2014/main" id="{D942BE17-C966-E6C2-8285-57B652AEE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706" y="5275396"/>
              <a:ext cx="626268" cy="1017700"/>
              <a:chOff x="906706" y="5275396"/>
              <a:chExt cx="626268" cy="1017700"/>
            </a:xfrm>
          </p:grpSpPr>
          <p:sp>
            <p:nvSpPr>
              <p:cNvPr id="43037" name="TextBox 71">
                <a:extLst>
                  <a:ext uri="{FF2B5EF4-FFF2-40B4-BE49-F238E27FC236}">
                    <a16:creationId xmlns:a16="http://schemas.microsoft.com/office/drawing/2014/main" id="{EABAA581-0B49-FD72-4566-70EB98BFE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370" y="5275396"/>
                <a:ext cx="46689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800">
                    <a:latin typeface="Arial" panose="020B0604020202020204" pitchFamily="34" charset="0"/>
                  </a:rPr>
                  <a:t>Σ</a:t>
                </a:r>
              </a:p>
            </p:txBody>
          </p:sp>
          <p:sp>
            <p:nvSpPr>
              <p:cNvPr id="43038" name="TextBox 72">
                <a:extLst>
                  <a:ext uri="{FF2B5EF4-FFF2-40B4-BE49-F238E27FC236}">
                    <a16:creationId xmlns:a16="http://schemas.microsoft.com/office/drawing/2014/main" id="{C59CBDEC-54A7-3894-1F56-A5AAA47BF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6706" y="5923764"/>
                <a:ext cx="6262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10091"/>
                    </a:solidFill>
                    <a:latin typeface="Arial" panose="020B0604020202020204" pitchFamily="34" charset="0"/>
                  </a:rPr>
                  <a:t>d,s,e</a:t>
                </a:r>
              </a:p>
            </p:txBody>
          </p:sp>
        </p:grpSp>
        <p:sp>
          <p:nvSpPr>
            <p:cNvPr id="43036" name="TextBox 74">
              <a:extLst>
                <a:ext uri="{FF2B5EF4-FFF2-40B4-BE49-F238E27FC236}">
                  <a16:creationId xmlns:a16="http://schemas.microsoft.com/office/drawing/2014/main" id="{4A1F31B4-F3DB-3B56-D662-BDFE3B10B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20" y="5523204"/>
              <a:ext cx="10259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10091"/>
                  </a:solidFill>
                  <a:latin typeface="Arial" panose="020B0604020202020204" pitchFamily="34" charset="0"/>
                </a:rPr>
                <a:t>φ (h) </a:t>
              </a:r>
              <a:r>
                <a:rPr lang="en-US" altLang="en-US" sz="2400">
                  <a:latin typeface="Arial" panose="020B0604020202020204" pitchFamily="34" charset="0"/>
                </a:rPr>
                <a:t>=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64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0892012-F9C0-BDB0-13E3-05F5195A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details on Topological sort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5BBB544D-232E-A74B-8D8D-6C631AEB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350"/>
            <a:ext cx="91440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EDF2CAE4-44B7-42F9-466C-09B82D00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45058" name="Picture 5">
            <a:extLst>
              <a:ext uri="{FF2B5EF4-FFF2-40B4-BE49-F238E27FC236}">
                <a16:creationId xmlns:a16="http://schemas.microsoft.com/office/drawing/2014/main" id="{8835E71A-DC7D-3AAE-7561-983F07DE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CE9F2C2-D8B0-1A1F-C67D-A096FADA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Mid-term material until here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16FA4B2-1A36-4446-E76E-819C3D1A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9A351-C666-EC85-7B8E-F8179753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23F5B-D7A7-6739-B51A-86C9601D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F25B00A-7629-223C-96BD-1B1A7DC6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4A2E1-5750-A01C-31E8-CCF8EAB2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F48832E-DF78-F35C-5889-18775D59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A7267-AFD0-9C1B-59DA-561A974D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0E877DD-87F7-7161-5D7B-41B4935A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2130B-12E5-BA68-4761-BB61423A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AF23808-441B-3005-4B14-76A78B6E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7115" name="Picture 15">
            <a:extLst>
              <a:ext uri="{FF2B5EF4-FFF2-40B4-BE49-F238E27FC236}">
                <a16:creationId xmlns:a16="http://schemas.microsoft.com/office/drawing/2014/main" id="{0672EC2F-795E-1447-2185-921CACB1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6" name="Group 16">
            <a:extLst>
              <a:ext uri="{FF2B5EF4-FFF2-40B4-BE49-F238E27FC236}">
                <a16:creationId xmlns:a16="http://schemas.microsoft.com/office/drawing/2014/main" id="{B2BE6BBB-2832-86A1-0EC4-23AC591E3A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47125" name="Picture 4">
              <a:extLst>
                <a:ext uri="{FF2B5EF4-FFF2-40B4-BE49-F238E27FC236}">
                  <a16:creationId xmlns:a16="http://schemas.microsoft.com/office/drawing/2014/main" id="{58BAF625-A8FC-19FD-EC85-8BCFB5B0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6" name="Picture 5">
              <a:extLst>
                <a:ext uri="{FF2B5EF4-FFF2-40B4-BE49-F238E27FC236}">
                  <a16:creationId xmlns:a16="http://schemas.microsoft.com/office/drawing/2014/main" id="{CE7D73EC-8DC9-D504-F48A-3DC786F2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7" name="Picture 6">
              <a:extLst>
                <a:ext uri="{FF2B5EF4-FFF2-40B4-BE49-F238E27FC236}">
                  <a16:creationId xmlns:a16="http://schemas.microsoft.com/office/drawing/2014/main" id="{2F98DB9F-A95B-7935-1834-5BA66E18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8" name="Picture 7">
              <a:extLst>
                <a:ext uri="{FF2B5EF4-FFF2-40B4-BE49-F238E27FC236}">
                  <a16:creationId xmlns:a16="http://schemas.microsoft.com/office/drawing/2014/main" id="{A5725B8B-8413-B182-52FA-E91A60485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9" name="Picture 8">
              <a:extLst>
                <a:ext uri="{FF2B5EF4-FFF2-40B4-BE49-F238E27FC236}">
                  <a16:creationId xmlns:a16="http://schemas.microsoft.com/office/drawing/2014/main" id="{B36F6CF9-6378-F715-1479-E96E94BF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0" name="Picture 9">
              <a:extLst>
                <a:ext uri="{FF2B5EF4-FFF2-40B4-BE49-F238E27FC236}">
                  <a16:creationId xmlns:a16="http://schemas.microsoft.com/office/drawing/2014/main" id="{9AFC2D0B-BEF2-1527-FE7A-B73B5161E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1" name="Picture 19">
              <a:extLst>
                <a:ext uri="{FF2B5EF4-FFF2-40B4-BE49-F238E27FC236}">
                  <a16:creationId xmlns:a16="http://schemas.microsoft.com/office/drawing/2014/main" id="{35564FF8-5FE3-14C9-BE43-58921F747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2" name="Picture 20">
              <a:extLst>
                <a:ext uri="{FF2B5EF4-FFF2-40B4-BE49-F238E27FC236}">
                  <a16:creationId xmlns:a16="http://schemas.microsoft.com/office/drawing/2014/main" id="{A21712CF-747A-DDF3-275D-182B072D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3" name="Picture 21">
              <a:extLst>
                <a:ext uri="{FF2B5EF4-FFF2-40B4-BE49-F238E27FC236}">
                  <a16:creationId xmlns:a16="http://schemas.microsoft.com/office/drawing/2014/main" id="{3FEA2C3E-11D5-4478-08CC-5F9D9F0D3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4" name="Picture 22">
              <a:extLst>
                <a:ext uri="{FF2B5EF4-FFF2-40B4-BE49-F238E27FC236}">
                  <a16:creationId xmlns:a16="http://schemas.microsoft.com/office/drawing/2014/main" id="{7641BA8A-28FF-8744-FB5E-A8FF1414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5" name="Picture 23">
              <a:extLst>
                <a:ext uri="{FF2B5EF4-FFF2-40B4-BE49-F238E27FC236}">
                  <a16:creationId xmlns:a16="http://schemas.microsoft.com/office/drawing/2014/main" id="{ABEC2D83-A2FB-770C-F2E4-0919B003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6" name="Picture 24">
              <a:extLst>
                <a:ext uri="{FF2B5EF4-FFF2-40B4-BE49-F238E27FC236}">
                  <a16:creationId xmlns:a16="http://schemas.microsoft.com/office/drawing/2014/main" id="{B14CE4DA-9F7A-EE84-5F2F-3C64779A9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7" name="Picture 25">
              <a:extLst>
                <a:ext uri="{FF2B5EF4-FFF2-40B4-BE49-F238E27FC236}">
                  <a16:creationId xmlns:a16="http://schemas.microsoft.com/office/drawing/2014/main" id="{DEE07217-EDCE-CEF1-552B-94E2E7F8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8" name="Picture 26">
              <a:extLst>
                <a:ext uri="{FF2B5EF4-FFF2-40B4-BE49-F238E27FC236}">
                  <a16:creationId xmlns:a16="http://schemas.microsoft.com/office/drawing/2014/main" id="{2A5B2863-7E9B-3D2A-0ACC-BBE5EF03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9" name="Picture 27">
              <a:extLst>
                <a:ext uri="{FF2B5EF4-FFF2-40B4-BE49-F238E27FC236}">
                  <a16:creationId xmlns:a16="http://schemas.microsoft.com/office/drawing/2014/main" id="{5F1732F2-7091-2B23-FA95-63042FA15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0" name="Picture 28">
              <a:extLst>
                <a:ext uri="{FF2B5EF4-FFF2-40B4-BE49-F238E27FC236}">
                  <a16:creationId xmlns:a16="http://schemas.microsoft.com/office/drawing/2014/main" id="{2FF70EEF-F32A-53C7-45A3-1D898D8F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1" name="Picture 29">
              <a:extLst>
                <a:ext uri="{FF2B5EF4-FFF2-40B4-BE49-F238E27FC236}">
                  <a16:creationId xmlns:a16="http://schemas.microsoft.com/office/drawing/2014/main" id="{A7EC3AE5-6E2A-DD59-6611-0CD1B5063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2" name="Picture 30">
              <a:extLst>
                <a:ext uri="{FF2B5EF4-FFF2-40B4-BE49-F238E27FC236}">
                  <a16:creationId xmlns:a16="http://schemas.microsoft.com/office/drawing/2014/main" id="{71ADD5F0-F020-CDC5-DDBB-A19909FB0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3" name="Picture 31">
              <a:extLst>
                <a:ext uri="{FF2B5EF4-FFF2-40B4-BE49-F238E27FC236}">
                  <a16:creationId xmlns:a16="http://schemas.microsoft.com/office/drawing/2014/main" id="{8E374A2D-0B09-2F16-2C68-28AC8596E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4" name="Picture 32">
              <a:extLst>
                <a:ext uri="{FF2B5EF4-FFF2-40B4-BE49-F238E27FC236}">
                  <a16:creationId xmlns:a16="http://schemas.microsoft.com/office/drawing/2014/main" id="{32F643EC-ED83-3A9B-0124-DAF66EF6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5" name="Picture 33">
              <a:extLst>
                <a:ext uri="{FF2B5EF4-FFF2-40B4-BE49-F238E27FC236}">
                  <a16:creationId xmlns:a16="http://schemas.microsoft.com/office/drawing/2014/main" id="{E099D59B-5AA4-82AA-7E5B-E1984632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6" name="Picture 34">
              <a:extLst>
                <a:ext uri="{FF2B5EF4-FFF2-40B4-BE49-F238E27FC236}">
                  <a16:creationId xmlns:a16="http://schemas.microsoft.com/office/drawing/2014/main" id="{07AAE7CE-FF26-3545-A9AC-C46514A2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7" name="Picture 35">
              <a:extLst>
                <a:ext uri="{FF2B5EF4-FFF2-40B4-BE49-F238E27FC236}">
                  <a16:creationId xmlns:a16="http://schemas.microsoft.com/office/drawing/2014/main" id="{48C6663D-5365-E270-CA55-39EA78AF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8" name="Picture 36">
              <a:extLst>
                <a:ext uri="{FF2B5EF4-FFF2-40B4-BE49-F238E27FC236}">
                  <a16:creationId xmlns:a16="http://schemas.microsoft.com/office/drawing/2014/main" id="{3679703C-CFB2-2731-96F4-25FDCE8E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7" name="Group 46">
            <a:extLst>
              <a:ext uri="{FF2B5EF4-FFF2-40B4-BE49-F238E27FC236}">
                <a16:creationId xmlns:a16="http://schemas.microsoft.com/office/drawing/2014/main" id="{AC9BC320-494C-9B52-1006-3372418DF761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47123" name="Picture 2">
              <a:extLst>
                <a:ext uri="{FF2B5EF4-FFF2-40B4-BE49-F238E27FC236}">
                  <a16:creationId xmlns:a16="http://schemas.microsoft.com/office/drawing/2014/main" id="{C68F2EA0-64D8-5A94-A7BF-246E5DB9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4" name="Picture 3">
              <a:extLst>
                <a:ext uri="{FF2B5EF4-FFF2-40B4-BE49-F238E27FC236}">
                  <a16:creationId xmlns:a16="http://schemas.microsoft.com/office/drawing/2014/main" id="{49C10F81-DA2E-2D53-4C26-5FD0E8E48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8" name="Group 45">
            <a:extLst>
              <a:ext uri="{FF2B5EF4-FFF2-40B4-BE49-F238E27FC236}">
                <a16:creationId xmlns:a16="http://schemas.microsoft.com/office/drawing/2014/main" id="{AAAFA31A-8DFC-4B9B-2962-0B77B45AAAE0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47121" name="Picture 41">
              <a:extLst>
                <a:ext uri="{FF2B5EF4-FFF2-40B4-BE49-F238E27FC236}">
                  <a16:creationId xmlns:a16="http://schemas.microsoft.com/office/drawing/2014/main" id="{443D99E2-21D8-6BB1-8FFF-6EA5B354C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2" name="TextBox 44">
              <a:extLst>
                <a:ext uri="{FF2B5EF4-FFF2-40B4-BE49-F238E27FC236}">
                  <a16:creationId xmlns:a16="http://schemas.microsoft.com/office/drawing/2014/main" id="{90BA07A7-00F7-0E21-911C-F33453F29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n!</a:t>
              </a:r>
            </a:p>
          </p:txBody>
        </p:sp>
      </p:grpSp>
      <p:sp>
        <p:nvSpPr>
          <p:cNvPr id="47119" name="TextBox 48">
            <a:extLst>
              <a:ext uri="{FF2B5EF4-FFF2-40B4-BE49-F238E27FC236}">
                <a16:creationId xmlns:a16="http://schemas.microsoft.com/office/drawing/2014/main" id="{6DA7C015-1848-2FBC-F6CF-F96E7E53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7120" name="TextBox 45">
            <a:extLst>
              <a:ext uri="{FF2B5EF4-FFF2-40B4-BE49-F238E27FC236}">
                <a16:creationId xmlns:a16="http://schemas.microsoft.com/office/drawing/2014/main" id="{DFF42721-898D-BB21-8212-895DE269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006760E-20A0-02E1-F349-3C586B26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Where do graphs fit 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39ABA-6E74-FB3A-5939-FAACBFFC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D0196-D31C-BF1A-D6A3-06581477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35C6F0E-EF30-468C-625C-8D9328CE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7A2D5-33E9-5CD6-82F2-4B9B473A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E3474D7-EDA6-DAF6-1F92-9A24F177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4F288-F8E2-2C7C-4595-9897D106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C28B194-4228-274E-5D6E-97CF14F8E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820AC-DF29-1B08-3B2D-0F587B85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2252D71-1C61-8DC2-D182-71E11885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8139" name="TextBox 48">
            <a:extLst>
              <a:ext uri="{FF2B5EF4-FFF2-40B4-BE49-F238E27FC236}">
                <a16:creationId xmlns:a16="http://schemas.microsoft.com/office/drawing/2014/main" id="{55CB7BC5-369A-0173-E593-F7032525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8140" name="TextBox 45">
            <a:extLst>
              <a:ext uri="{FF2B5EF4-FFF2-40B4-BE49-F238E27FC236}">
                <a16:creationId xmlns:a16="http://schemas.microsoft.com/office/drawing/2014/main" id="{754A5064-0420-B4B7-D371-2E670007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6285A9B1-800E-E6A0-99B9-B29F1CF56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28888"/>
            <a:ext cx="1865313" cy="1054100"/>
          </a:xfrm>
          <a:prstGeom prst="wedgeRoundRectCallout">
            <a:avLst>
              <a:gd name="adj1" fmla="val 147306"/>
              <a:gd name="adj2" fmla="val -73583"/>
              <a:gd name="adj3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 tool to define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6024F3-CEEC-7C2B-885E-340287CB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the course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E7F5D-54F0-FBB4-3251-D2907F3E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2257FC-FC3E-A76D-1599-1219184E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7C46D-5E47-B967-5807-52111A42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545E2AC-D9AD-155E-65BF-B1F901C4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F8966-CE86-2DC2-66E5-45B0B97C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D275C48-A415-EFA9-CBC7-9A46850E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E5D9F-22CC-8C3D-9584-BC9134576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094800A-EB8A-1778-CF73-C7204673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9162" name="TextBox 48">
            <a:extLst>
              <a:ext uri="{FF2B5EF4-FFF2-40B4-BE49-F238E27FC236}">
                <a16:creationId xmlns:a16="http://schemas.microsoft.com/office/drawing/2014/main" id="{9D38E462-6F54-5D9C-89E4-CA806A93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9163" name="TextBox 45">
            <a:extLst>
              <a:ext uri="{FF2B5EF4-FFF2-40B4-BE49-F238E27FC236}">
                <a16:creationId xmlns:a16="http://schemas.microsoft.com/office/drawing/2014/main" id="{09423497-8E07-D9FE-024C-525A8450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D530A2E-C398-6820-8AE1-35873503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A440BF3A-7E2D-823C-966D-7BE557898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472F-F52C-45A1-1F33-483711FF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more on Quiz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5C463-69F1-E8C3-6074-D6B17F60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08718"/>
            <a:ext cx="9136443" cy="42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9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70EBF7C3-B64B-CC39-DC90-162D943D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44B158F7-229F-13B7-63D4-7D5CD02A2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976438"/>
            <a:ext cx="54244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Build the final solution piece by piece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AD5FEA58-868C-8C4D-80A8-139A15CC9AE4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482850"/>
            <a:ext cx="7396162" cy="3263900"/>
            <a:chOff x="759852" y="2483543"/>
            <a:chExt cx="7396852" cy="3263414"/>
          </a:xfrm>
        </p:grpSpPr>
        <p:sp>
          <p:nvSpPr>
            <p:cNvPr id="50182" name="TextBox 3">
              <a:extLst>
                <a:ext uri="{FF2B5EF4-FFF2-40B4-BE49-F238E27FC236}">
                  <a16:creationId xmlns:a16="http://schemas.microsoft.com/office/drawing/2014/main" id="{6232982F-C151-9578-DFB9-2E7D241C8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852" y="3429000"/>
              <a:ext cx="45544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/>
                <a:t>Being short sighted on each piece</a:t>
              </a:r>
            </a:p>
          </p:txBody>
        </p:sp>
        <p:pic>
          <p:nvPicPr>
            <p:cNvPr id="50183" name="Picture 4">
              <a:extLst>
                <a:ext uri="{FF2B5EF4-FFF2-40B4-BE49-F238E27FC236}">
                  <a16:creationId xmlns:a16="http://schemas.microsoft.com/office/drawing/2014/main" id="{C34E14EF-AEDB-7A8D-9AF5-96DA58222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973" y="2483543"/>
              <a:ext cx="2164731" cy="326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EC8D0E-6263-09E2-6884-7BB72015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679950"/>
            <a:ext cx="2733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Never undo a decision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D2997DBA-16F0-31FD-79D1-E0DE7561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5535613"/>
            <a:ext cx="4960937" cy="858837"/>
          </a:xfrm>
          <a:prstGeom prst="cloudCallout">
            <a:avLst>
              <a:gd name="adj1" fmla="val -16019"/>
              <a:gd name="adj2" fmla="val 4604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lt1"/>
                </a:solidFill>
                <a:latin typeface="+mn-lt"/>
                <a:ea typeface="+mn-ea"/>
              </a:rPr>
              <a:t>Know when you see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435AB63-BD49-92E6-C437-C74F2C0F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5103B049-6808-879E-3AD3-12F7D216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48EFBB1E-AAA5-BF40-D08A-21240BFB2F6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866C800-2286-488B-0344-8BC9090DE3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D58548-855B-6B5D-9A96-398157163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86FEB0-29E1-7B03-AD86-1D4D43CC4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D05D55-A6DD-144E-0F50-61EB843029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3ABC52-395B-DBC3-3AD0-4B2E7DFD5E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ED8DC6-1EB6-B81E-2EBC-15A246D58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217" name="TextBox 12">
              <a:extLst>
                <a:ext uri="{FF2B5EF4-FFF2-40B4-BE49-F238E27FC236}">
                  <a16:creationId xmlns:a16="http://schemas.microsoft.com/office/drawing/2014/main" id="{BC108AC7-50DA-0FAC-8440-1A6CD158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51218" name="TextBox 13">
              <a:extLst>
                <a:ext uri="{FF2B5EF4-FFF2-40B4-BE49-F238E27FC236}">
                  <a16:creationId xmlns:a16="http://schemas.microsoft.com/office/drawing/2014/main" id="{940A1D09-B1C8-5F38-7808-466EC857E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51219" name="TextBox 14">
              <a:extLst>
                <a:ext uri="{FF2B5EF4-FFF2-40B4-BE49-F238E27FC236}">
                  <a16:creationId xmlns:a16="http://schemas.microsoft.com/office/drawing/2014/main" id="{40D63205-0CD4-0647-5203-A3D610CBF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51220" name="TextBox 15">
              <a:extLst>
                <a:ext uri="{FF2B5EF4-FFF2-40B4-BE49-F238E27FC236}">
                  <a16:creationId xmlns:a16="http://schemas.microsoft.com/office/drawing/2014/main" id="{B55F40B3-CC3A-7B17-45B1-3FE8F9BAA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51221" name="TextBox 16">
              <a:extLst>
                <a:ext uri="{FF2B5EF4-FFF2-40B4-BE49-F238E27FC236}">
                  <a16:creationId xmlns:a16="http://schemas.microsoft.com/office/drawing/2014/main" id="{B37B2FB4-0B92-A0DC-2B74-2ECD24AA4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B7CC2-C0E6-3626-6E30-A0CC5B96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9D6D2-1F71-33C8-2DA7-2B2374A4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895850"/>
            <a:ext cx="7032625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EFCED5-B253-CFCE-E4B0-5E9B842B6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8413B-D778-DEB2-066C-D2DF435C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6A461E-40EC-CA4B-4522-6BAC976A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22281C-54E5-2627-D0EE-AD7C97F7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CF0BAA-8D74-01E0-CE4F-D247C56C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9811F2B-828E-EABD-9C24-F43277EA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optimal solution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1671133F-95E1-B900-7145-82BDE348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606B73C-62EF-683C-318C-39191249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FB43CA-293C-DF5B-F2EB-E1458833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1AB48-6545-5E71-52DB-B80BD232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0D518EB-BBC8-F600-EC6A-F8661619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FD160E5-336E-8B0D-BE5D-F62825FB8825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F112FB3-BACE-76A5-E08D-0CB26B7F9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708825-9C7E-75DF-B21D-EA1C560CCA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54BE1D-DF50-1675-D343-1EDA5A20C8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99FE1-0436-83AE-EBC8-9AA9ED33B1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9939AE-AC37-7E75-03B4-9DF21FFDE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E7D7ED-8118-5596-0580-85EF1038CC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7BA6CEA-3D86-87E6-EE42-97AED7503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3A4568AF-B5AC-0834-04DD-A612D6938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AC691D0-2080-8F54-D598-7293FED5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9F483E0-B91F-D0E5-1433-8CF233C8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9FD482BC-5295-CF29-48B0-DDC42C536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903B89-50D6-D349-BBAC-6DAA8B1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BDD8876-3BA6-DE4A-9F6F-6CC0B892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41B1EB5-4D6D-FC4D-A062-AA7A23DA88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457575"/>
            <a:ext cx="5743575" cy="1844675"/>
            <a:chOff x="1200150" y="3457575"/>
            <a:chExt cx="5743575" cy="1844675"/>
          </a:xfrm>
        </p:grpSpPr>
        <p:sp>
          <p:nvSpPr>
            <p:cNvPr id="20485" name="TextBox 3">
              <a:extLst>
                <a:ext uri="{FF2B5EF4-FFF2-40B4-BE49-F238E27FC236}">
                  <a16:creationId xmlns:a16="http://schemas.microsoft.com/office/drawing/2014/main" id="{B91B6D37-7FEE-6F4D-8649-1E815731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" y="3457575"/>
              <a:ext cx="57435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Arial" panose="020B0604020202020204" pitchFamily="34" charset="0"/>
                </a:rPr>
                <a:t>Output: </a:t>
              </a:r>
              <a:r>
                <a:rPr lang="en-US" altLang="en-US" sz="2500">
                  <a:latin typeface="Arial" panose="020B0604020202020204" pitchFamily="34" charset="0"/>
                </a:rPr>
                <a:t>A </a:t>
              </a:r>
              <a:r>
                <a:rPr lang="en-US" altLang="en-US" sz="2500" i="1">
                  <a:latin typeface="Arial" panose="020B0604020202020204" pitchFamily="34" charset="0"/>
                </a:rPr>
                <a:t>schedule</a:t>
              </a:r>
              <a:r>
                <a:rPr lang="en-US" altLang="en-US" sz="2500">
                  <a:latin typeface="Arial" panose="020B0604020202020204" pitchFamily="34" charset="0"/>
                </a:rPr>
                <a:t>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500">
                  <a:latin typeface="Arial" panose="020B0604020202020204" pitchFamily="34" charset="0"/>
                </a:rPr>
                <a:t> of the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500">
                  <a:latin typeface="Arial" panose="020B0604020202020204" pitchFamily="34" charset="0"/>
                </a:rPr>
                <a:t> intervals</a:t>
              </a:r>
            </a:p>
          </p:txBody>
        </p:sp>
        <p:sp>
          <p:nvSpPr>
            <p:cNvPr id="20486" name="TextBox 4">
              <a:extLst>
                <a:ext uri="{FF2B5EF4-FFF2-40B4-BE49-F238E27FC236}">
                  <a16:creationId xmlns:a16="http://schemas.microsoft.com/office/drawing/2014/main" id="{744D741F-71D8-B54F-89D1-940B5768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271963"/>
              <a:ext cx="307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two intervals in </a:t>
              </a: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conflict</a:t>
              </a:r>
            </a:p>
          </p:txBody>
        </p:sp>
        <p:sp>
          <p:nvSpPr>
            <p:cNvPr id="20487" name="TextBox 5">
              <a:extLst>
                <a:ext uri="{FF2B5EF4-FFF2-40B4-BE49-F238E27FC236}">
                  <a16:creationId xmlns:a16="http://schemas.microsoft.com/office/drawing/2014/main" id="{F5CF687D-6B65-144A-BAD7-9074BBA1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933950"/>
              <a:ext cx="1855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|S| </a:t>
              </a:r>
              <a:r>
                <a:rPr lang="en-US" altLang="en-US" sz="1800">
                  <a:latin typeface="Arial" panose="020B0604020202020204" pitchFamily="34" charset="0"/>
                </a:rPr>
                <a:t>is maximized</a:t>
              </a:r>
            </a:p>
          </p:txBody>
        </p:sp>
      </p:grp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591D062-FF7E-4E47-B8C5-59F45C0AD8F4}"/>
              </a:ext>
            </a:extLst>
          </p:cNvPr>
          <p:cNvSpPr/>
          <p:nvPr/>
        </p:nvSpPr>
        <p:spPr>
          <a:xfrm>
            <a:off x="5470525" y="2851150"/>
            <a:ext cx="3216275" cy="606425"/>
          </a:xfrm>
          <a:prstGeom prst="wedgeRoundRectCallout">
            <a:avLst>
              <a:gd name="adj1" fmla="val -82038"/>
              <a:gd name="adj2" fmla="val -5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{ s(</a:t>
            </a:r>
            <a:r>
              <a:rPr lang="en-US" sz="2800" dirty="0" err="1"/>
              <a:t>i</a:t>
            </a:r>
            <a:r>
              <a:rPr lang="en-US" sz="2800" dirty="0"/>
              <a:t>), … ,f(</a:t>
            </a:r>
            <a:r>
              <a:rPr lang="en-US" sz="2800" dirty="0" err="1"/>
              <a:t>i</a:t>
            </a:r>
            <a:r>
              <a:rPr lang="en-US" sz="2800" dirty="0"/>
              <a:t>)-1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7435A8C-3C35-2843-97CD-A61B7C43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 with examples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A693A32-D177-9D4D-B489-26C87D7D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0EFE-AA4F-90EF-890F-0D663DDA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 formed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F70A6-F847-36E1-4538-82F517F0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20488"/>
            <a:ext cx="9176693" cy="47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8201-BBFC-8B59-4E0D-E08D3083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few weeks are </a:t>
            </a:r>
            <a:r>
              <a:rPr lang="en-US" dirty="0" err="1"/>
              <a:t>gonna</a:t>
            </a:r>
            <a:r>
              <a:rPr lang="en-US" dirty="0"/>
              <a:t> be busy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B280C-6C2A-A7CA-4673-BD042942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6"/>
            <a:ext cx="91440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BFB77FB-95A1-4317-F42C-73B0289E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2104E258-1332-0A25-86A3-77E3B0ECE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CFA7919A-A99B-A5DE-EA18-BD9F6EA472EB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3875088"/>
            <a:ext cx="3814762" cy="2124075"/>
            <a:chOff x="3615484" y="3875088"/>
            <a:chExt cx="3814016" cy="2124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F53B960-62E5-E32A-A180-8FA8E5F22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484" y="3875088"/>
              <a:ext cx="1437994" cy="36836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5B3B2B4E-05DD-3991-3195-DDBB6E2D0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456" y="4907144"/>
              <a:ext cx="2076044" cy="1092391"/>
            </a:xfrm>
            <a:prstGeom prst="wedgeRoundRectCallout">
              <a:avLst>
                <a:gd name="adj1" fmla="val -75750"/>
                <a:gd name="adj2" fmla="val -108287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Use </a:t>
              </a: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CC[v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] array</a:t>
              </a:r>
            </a:p>
          </p:txBody>
        </p:sp>
      </p:grpSp>
      <p:sp>
        <p:nvSpPr>
          <p:cNvPr id="26626" name="TextBox 6">
            <a:extLst>
              <a:ext uri="{FF2B5EF4-FFF2-40B4-BE49-F238E27FC236}">
                <a16:creationId xmlns:a16="http://schemas.microsoft.com/office/drawing/2014/main" id="{5F25E60E-9C38-07AC-D4DD-6A927178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3875088"/>
            <a:ext cx="5532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8A1331BF-04F8-C2F6-EDA3-6A5D32E9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067300"/>
            <a:ext cx="2060575" cy="931863"/>
          </a:xfrm>
          <a:prstGeom prst="wedgeRoundRectCallout">
            <a:avLst>
              <a:gd name="adj1" fmla="val 13759"/>
              <a:gd name="adj2" fmla="val -1416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Use linked lists</a:t>
            </a: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C81311E2-5E92-6144-720D-93FFE28F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Breadth First Search (BFS)</a:t>
            </a:r>
          </a:p>
        </p:txBody>
      </p:sp>
      <p:sp>
        <p:nvSpPr>
          <p:cNvPr id="26629" name="TextBox 3">
            <a:extLst>
              <a:ext uri="{FF2B5EF4-FFF2-40B4-BE49-F238E27FC236}">
                <a16:creationId xmlns:a16="http://schemas.microsoft.com/office/drawing/2014/main" id="{BE79C9F5-C120-1205-CBAC-798791AF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703388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6630" name="TextBox 4">
            <a:extLst>
              <a:ext uri="{FF2B5EF4-FFF2-40B4-BE49-F238E27FC236}">
                <a16:creationId xmlns:a16="http://schemas.microsoft.com/office/drawing/2014/main" id="{9684CFD5-B3E6-BC36-97D2-B95AFF61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746375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26631" name="TextBox 5">
            <a:extLst>
              <a:ext uri="{FF2B5EF4-FFF2-40B4-BE49-F238E27FC236}">
                <a16:creationId xmlns:a16="http://schemas.microsoft.com/office/drawing/2014/main" id="{FAECBDD4-9CD1-B364-4B6C-761A243F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3363913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332212C9-E3C4-B6FD-24C8-935CBC931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5370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49B24A6-F98A-1E86-7E26-1A994BA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0C35782-AE3B-E2BB-E4CD-0AA4F4A2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228850"/>
            <a:ext cx="348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 run time analysis for BFS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06024091-A9E3-6EF9-8A2A-0B5BB70B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913188"/>
            <a:ext cx="500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Helping you schedule your activities for the day</a:t>
            </a:r>
          </a:p>
        </p:txBody>
      </p:sp>
      <p:sp>
        <p:nvSpPr>
          <p:cNvPr id="27652" name="TextBox 2">
            <a:extLst>
              <a:ext uri="{FF2B5EF4-FFF2-40B4-BE49-F238E27FC236}">
                <a16:creationId xmlns:a16="http://schemas.microsoft.com/office/drawing/2014/main" id="{AA60C553-7D35-995F-ECB6-E34A5A8B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3097213"/>
            <a:ext cx="636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Quick run time analysis for DFS (and Queue version of BFS)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F7A6BB-04B9-2A70-F57D-87A025C11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33625"/>
            <a:ext cx="5719762" cy="4364038"/>
          </a:xfrm>
          <a:prstGeom prst="rect">
            <a:avLst/>
          </a:prstGeom>
          <a:solidFill>
            <a:srgbClr val="C3D69B">
              <a:alpha val="27843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D133A1-2565-14ED-860A-6266F447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3484563"/>
            <a:ext cx="3919538" cy="3017837"/>
          </a:xfrm>
          <a:prstGeom prst="rect">
            <a:avLst/>
          </a:prstGeom>
          <a:solidFill>
            <a:srgbClr val="FAC090">
              <a:alpha val="4313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2F1EDE-C107-CDBA-5D78-C248D516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75150"/>
            <a:ext cx="3135312" cy="1844675"/>
          </a:xfrm>
          <a:prstGeom prst="rect">
            <a:avLst/>
          </a:prstGeom>
          <a:solidFill>
            <a:srgbClr val="95B3D7">
              <a:alpha val="3411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46EC789B-0623-1039-37F8-47211107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980098"/>
                </a:solidFill>
                <a:ea typeface="ＭＳ Ｐゴシック" panose="020B0600070205080204" pitchFamily="34" charset="-128"/>
              </a:rPr>
              <a:t>O(m+n) </a:t>
            </a:r>
            <a:r>
              <a:rPr lang="en-US" altLang="en-US">
                <a:ea typeface="ＭＳ Ｐゴシック" panose="020B0600070205080204" pitchFamily="34" charset="-128"/>
              </a:rPr>
              <a:t>BFS Implementation</a:t>
            </a:r>
          </a:p>
        </p:txBody>
      </p:sp>
      <p:sp>
        <p:nvSpPr>
          <p:cNvPr id="28677" name="TextBox 2">
            <a:extLst>
              <a:ext uri="{FF2B5EF4-FFF2-40B4-BE49-F238E27FC236}">
                <a16:creationId xmlns:a16="http://schemas.microsoft.com/office/drawing/2014/main" id="{00A46614-C14D-F2F9-B7E5-EAA7A3CE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1682750"/>
            <a:ext cx="8747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BFS(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)</a:t>
            </a:r>
          </a:p>
        </p:txBody>
      </p:sp>
      <p:sp>
        <p:nvSpPr>
          <p:cNvPr id="28678" name="TextBox 3">
            <a:extLst>
              <a:ext uri="{FF2B5EF4-FFF2-40B4-BE49-F238E27FC236}">
                <a16:creationId xmlns:a16="http://schemas.microsoft.com/office/drawing/2014/main" id="{2B9AC062-960D-6569-C096-1F15C383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333625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CC[s] = T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w≠ s</a:t>
            </a:r>
          </a:p>
        </p:txBody>
      </p:sp>
      <p:sp>
        <p:nvSpPr>
          <p:cNvPr id="28679" name="TextBox 4">
            <a:extLst>
              <a:ext uri="{FF2B5EF4-FFF2-40B4-BE49-F238E27FC236}">
                <a16:creationId xmlns:a16="http://schemas.microsoft.com/office/drawing/2014/main" id="{745221DB-EDAE-3F00-B30D-4E4AD230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2724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</a:t>
            </a:r>
            <a:r>
              <a:rPr lang="en-US" altLang="en-US" sz="1800">
                <a:solidFill>
                  <a:srgbClr val="660066"/>
                </a:solidFill>
              </a:rPr>
              <a:t> i = 0</a:t>
            </a:r>
          </a:p>
        </p:txBody>
      </p:sp>
      <p:sp>
        <p:nvSpPr>
          <p:cNvPr id="28680" name="TextBox 5">
            <a:extLst>
              <a:ext uri="{FF2B5EF4-FFF2-40B4-BE49-F238E27FC236}">
                <a16:creationId xmlns:a16="http://schemas.microsoft.com/office/drawing/2014/main" id="{2B1E9FE7-EA37-C304-5FF1-F76E8525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02736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= {s} </a:t>
            </a:r>
          </a:p>
        </p:txBody>
      </p:sp>
      <p:sp>
        <p:nvSpPr>
          <p:cNvPr id="28681" name="TextBox 6">
            <a:extLst>
              <a:ext uri="{FF2B5EF4-FFF2-40B4-BE49-F238E27FC236}">
                <a16:creationId xmlns:a16="http://schemas.microsoft.com/office/drawing/2014/main" id="{0C0516B0-516D-5FFB-C693-B6406F4F9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3484563"/>
            <a:ext cx="215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is not empty</a:t>
            </a:r>
          </a:p>
        </p:txBody>
      </p:sp>
      <p:sp>
        <p:nvSpPr>
          <p:cNvPr id="28682" name="TextBox 7">
            <a:extLst>
              <a:ext uri="{FF2B5EF4-FFF2-40B4-BE49-F238E27FC236}">
                <a16:creationId xmlns:a16="http://schemas.microsoft.com/office/drawing/2014/main" id="{C185DA5A-1F78-9915-7532-D9C757BE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9084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 </a:t>
            </a:r>
            <a:r>
              <a:rPr lang="en-US" altLang="en-US" sz="1800">
                <a:solidFill>
                  <a:srgbClr val="660066"/>
                </a:solidFill>
              </a:rPr>
              <a:t>= Ø</a:t>
            </a:r>
          </a:p>
        </p:txBody>
      </p:sp>
      <p:sp>
        <p:nvSpPr>
          <p:cNvPr id="28683" name="TextBox 8">
            <a:extLst>
              <a:ext uri="{FF2B5EF4-FFF2-40B4-BE49-F238E27FC236}">
                <a16:creationId xmlns:a16="http://schemas.microsoft.com/office/drawing/2014/main" id="{5D00B4E7-AAC1-248A-E06E-62F37A5B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375150"/>
            <a:ext cx="166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</a:t>
            </a:r>
          </a:p>
        </p:txBody>
      </p:sp>
      <p:sp>
        <p:nvSpPr>
          <p:cNvPr id="28684" name="TextBox 9">
            <a:extLst>
              <a:ext uri="{FF2B5EF4-FFF2-40B4-BE49-F238E27FC236}">
                <a16:creationId xmlns:a16="http://schemas.microsoft.com/office/drawing/2014/main" id="{7533372E-9892-F716-AD46-0FCB0A193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65675"/>
            <a:ext cx="210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every edge </a:t>
            </a:r>
            <a:r>
              <a:rPr lang="en-US" altLang="en-US" sz="1800">
                <a:solidFill>
                  <a:srgbClr val="660066"/>
                </a:solidFill>
              </a:rPr>
              <a:t>(u,w)</a:t>
            </a:r>
          </a:p>
        </p:txBody>
      </p:sp>
      <p:sp>
        <p:nvSpPr>
          <p:cNvPr id="28685" name="TextBox 10">
            <a:extLst>
              <a:ext uri="{FF2B5EF4-FFF2-40B4-BE49-F238E27FC236}">
                <a16:creationId xmlns:a16="http://schemas.microsoft.com/office/drawing/2014/main" id="{9A205190-8427-9842-0D1D-E4D3D3A4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35563"/>
            <a:ext cx="173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CC[w] = F </a:t>
            </a:r>
            <a:r>
              <a:rPr lang="en-US" altLang="en-US" sz="1800"/>
              <a:t>then</a:t>
            </a:r>
          </a:p>
        </p:txBody>
      </p:sp>
      <p:sp>
        <p:nvSpPr>
          <p:cNvPr id="28686" name="TextBox 11">
            <a:extLst>
              <a:ext uri="{FF2B5EF4-FFF2-40B4-BE49-F238E27FC236}">
                <a16:creationId xmlns:a16="http://schemas.microsoft.com/office/drawing/2014/main" id="{3FA39F16-FD83-F81A-EEFD-0E9EDD85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5149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CC[w] = T</a:t>
            </a:r>
          </a:p>
        </p:txBody>
      </p:sp>
      <p:sp>
        <p:nvSpPr>
          <p:cNvPr id="28687" name="TextBox 12">
            <a:extLst>
              <a:ext uri="{FF2B5EF4-FFF2-40B4-BE49-F238E27FC236}">
                <a16:creationId xmlns:a16="http://schemas.microsoft.com/office/drawing/2014/main" id="{3204DBF7-A45F-4DE3-D7A6-77A62D12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5851525"/>
            <a:ext cx="1366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i+1</a:t>
            </a:r>
          </a:p>
        </p:txBody>
      </p:sp>
      <p:sp>
        <p:nvSpPr>
          <p:cNvPr id="28688" name="TextBox 13">
            <a:extLst>
              <a:ext uri="{FF2B5EF4-FFF2-40B4-BE49-F238E27FC236}">
                <a16:creationId xmlns:a16="http://schemas.microsoft.com/office/drawing/2014/main" id="{7321FE72-18DE-B495-FA47-878C92523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6132513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i++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28325EF0-3B36-07A2-02CE-93E59811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1682750"/>
            <a:ext cx="1455738" cy="430213"/>
          </a:xfrm>
          <a:prstGeom prst="wedgeRoundRectCallout">
            <a:avLst>
              <a:gd name="adj1" fmla="val -113370"/>
              <a:gd name="adj2" fmla="val 125486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Array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9216D33-D19C-85E9-D775-5B2AEAAF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3722688"/>
            <a:ext cx="1717675" cy="652462"/>
          </a:xfrm>
          <a:prstGeom prst="wedgeRoundRectCallout">
            <a:avLst>
              <a:gd name="adj1" fmla="val -344991"/>
              <a:gd name="adj2" fmla="val -3583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Linked List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7E453264-88F9-5ABC-C961-7586B689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1173163"/>
            <a:ext cx="2333625" cy="1474787"/>
          </a:xfrm>
          <a:prstGeom prst="cloudCallout">
            <a:avLst>
              <a:gd name="adj1" fmla="val -16435"/>
              <a:gd name="adj2" fmla="val 4336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Input graph as Adjacency list</a:t>
            </a:r>
          </a:p>
        </p:txBody>
      </p:sp>
      <p:sp>
        <p:nvSpPr>
          <p:cNvPr id="21" name="Cloud Callout 20">
            <a:extLst>
              <a:ext uri="{FF2B5EF4-FFF2-40B4-BE49-F238E27FC236}">
                <a16:creationId xmlns:a16="http://schemas.microsoft.com/office/drawing/2014/main" id="{C3AB6DDF-72CD-DD85-3EA7-91BAAB618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4765675"/>
            <a:ext cx="2174875" cy="1736725"/>
          </a:xfrm>
          <a:prstGeom prst="cloudCallout">
            <a:avLst>
              <a:gd name="adj1" fmla="val -17852"/>
              <a:gd name="adj2" fmla="val 48324"/>
            </a:avLst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Version in KT also computes a BFS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5.2|1.9|1.7|2.1|11|4.8|6.4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1062</Words>
  <Application>Microsoft Macintosh PowerPoint</Application>
  <PresentationFormat>On-screen Show (4:3)</PresentationFormat>
  <Paragraphs>236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Zapf Dingbats</vt:lpstr>
      <vt:lpstr>Office Theme</vt:lpstr>
      <vt:lpstr>Lecture 15</vt:lpstr>
      <vt:lpstr>Upcoming quiz/exams</vt:lpstr>
      <vt:lpstr>Bit more on Quiz 1</vt:lpstr>
      <vt:lpstr>Project Groups formed</vt:lpstr>
      <vt:lpstr>Next few weeks are gonna be busy</vt:lpstr>
      <vt:lpstr>Questions?</vt:lpstr>
      <vt:lpstr>Breadth First Search (BFS)</vt:lpstr>
      <vt:lpstr>Rest of Today’s agenda</vt:lpstr>
      <vt:lpstr>O(m+n) BFS Implementation</vt:lpstr>
      <vt:lpstr>All the layers as one</vt:lpstr>
      <vt:lpstr>An illustration</vt:lpstr>
      <vt:lpstr> Queue O(m+n) implementation</vt:lpstr>
      <vt:lpstr>Questions/Comments?</vt:lpstr>
      <vt:lpstr>Implementing DFS in O(m+n) time</vt:lpstr>
      <vt:lpstr>A DFS run using an explicit stack</vt:lpstr>
      <vt:lpstr> DFS stack implementation</vt:lpstr>
      <vt:lpstr>Questions/Comments?</vt:lpstr>
      <vt:lpstr>Reading Assignment</vt:lpstr>
      <vt:lpstr>Directed graphs</vt:lpstr>
      <vt:lpstr>Directed graphs</vt:lpstr>
      <vt:lpstr>Directed Acyclic Graph (DAG)</vt:lpstr>
      <vt:lpstr>Topological Sorting of a DAG</vt:lpstr>
      <vt:lpstr>Probabilistic Graphical Models (PGMs)</vt:lpstr>
      <vt:lpstr>More details on Topological sort</vt:lpstr>
      <vt:lpstr>Questions/Comments?</vt:lpstr>
      <vt:lpstr>Mid-term material until here</vt:lpstr>
      <vt:lpstr>Main Steps in Algorithm Design</vt:lpstr>
      <vt:lpstr>Where do graphs fit in?</vt:lpstr>
      <vt:lpstr>Rest of the course*</vt:lpstr>
      <vt:lpstr>Greedy algorithms</vt:lpstr>
      <vt:lpstr>End of Semester blues</vt:lpstr>
      <vt:lpstr>The optimal solution</vt:lpstr>
      <vt:lpstr>Interval Scheduling Problem</vt:lpstr>
      <vt:lpstr>Algorithm with examples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Atri</dc:creator>
  <cp:lastModifiedBy>Atri Rudra</cp:lastModifiedBy>
  <cp:revision>60</cp:revision>
  <cp:lastPrinted>2017-10-02T01:19:19Z</cp:lastPrinted>
  <dcterms:created xsi:type="dcterms:W3CDTF">2011-10-05T02:55:29Z</dcterms:created>
  <dcterms:modified xsi:type="dcterms:W3CDTF">2023-10-02T16:35:41Z</dcterms:modified>
</cp:coreProperties>
</file>