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465" r:id="rId3"/>
    <p:sldId id="461" r:id="rId4"/>
    <p:sldId id="466" r:id="rId5"/>
    <p:sldId id="463" r:id="rId6"/>
    <p:sldId id="467" r:id="rId7"/>
    <p:sldId id="300" r:id="rId8"/>
    <p:sldId id="431" r:id="rId9"/>
    <p:sldId id="454" r:id="rId10"/>
    <p:sldId id="455" r:id="rId11"/>
    <p:sldId id="457" r:id="rId12"/>
    <p:sldId id="456" r:id="rId13"/>
    <p:sldId id="458" r:id="rId14"/>
    <p:sldId id="449" r:id="rId15"/>
    <p:sldId id="277" r:id="rId16"/>
    <p:sldId id="270" r:id="rId17"/>
    <p:sldId id="279" r:id="rId18"/>
    <p:sldId id="274" r:id="rId19"/>
    <p:sldId id="432" r:id="rId20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516"/>
    <p:restoredTop sz="94696"/>
  </p:normalViewPr>
  <p:slideViewPr>
    <p:cSldViewPr snapToGrid="0" snapToObjects="1">
      <p:cViewPr varScale="1">
        <p:scale>
          <a:sx n="105" d="100"/>
          <a:sy n="105" d="100"/>
        </p:scale>
        <p:origin x="808" y="176"/>
      </p:cViewPr>
      <p:guideLst>
        <p:guide orient="horz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993100D-4119-8040-A981-0E2359D4C09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8AEF36-8162-8B4C-8ACC-78675DF0BBC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3EBCC810-1049-5B44-A0D3-1276E3566174}" type="datetimeFigureOut">
              <a:rPr lang="en-US"/>
              <a:pPr>
                <a:defRPr/>
              </a:pPr>
              <a:t>10/5/23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459378-8C71-1B49-B625-5109E273350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ED6093-29C6-6A4C-9363-1ADF4D14DAC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3A3C48EF-98A0-5C4C-ACF6-A158F72F91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F6EC63F-B475-954E-8FEE-174816003FF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67E794-E99A-F147-B030-60987314F0D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F8B96CE7-04EB-8049-95B0-9C3B7D6F52D8}" type="datetimeFigureOut">
              <a:rPr lang="en-US" altLang="en-US"/>
              <a:pPr>
                <a:defRPr/>
              </a:pPr>
              <a:t>10/5/23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87A0BAD5-9376-7242-925C-287C931828E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3D5B3184-90C0-3649-9859-1E81C2D2B2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054653-0F21-7540-9AC6-8B541AEBC23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080C61-21EF-1048-9B5D-1B051607D3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0F595665-536C-4B4A-B390-6FFE7A59048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6543A9-A544-A445-95E8-239CBC277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E72A0-A6AD-D84D-A7AB-903F23842E77}" type="datetime1">
              <a:rPr lang="en-US" altLang="en-US"/>
              <a:pPr>
                <a:defRPr/>
              </a:pPr>
              <a:t>10/5/23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EA98AD-DDA3-1B46-AD30-5E03741E3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21A2A7-6261-304D-B5D9-61694EA41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2F6103-74D8-2642-A716-274E38A5A4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21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1FF715-6661-9045-8212-5E228A8D7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8C53B-7054-9142-AFCB-23B66683C669}" type="datetime1">
              <a:rPr lang="en-US" altLang="en-US"/>
              <a:pPr>
                <a:defRPr/>
              </a:pPr>
              <a:t>10/5/23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80CC60-3D47-FE44-83D4-0F27EE8EA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6210AB-72C7-6F40-A729-18D8A9F85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F051D4-ECFC-5C43-B6E0-B45EFEA87E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7696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3566B6-CC55-AA44-BF7F-70B7C57EC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30FC6-C62C-8146-96AF-DC803E7EFE51}" type="datetime1">
              <a:rPr lang="en-US" altLang="en-US"/>
              <a:pPr>
                <a:defRPr/>
              </a:pPr>
              <a:t>10/5/23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9A1D5D-1823-EC4C-978A-1630BD1F6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C5D55F-3828-1B48-8108-2C8C13851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DC2CB3-1E16-4847-8E7C-87EDDA826A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5264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29DE93-B0EE-9B41-B02E-87FEBDF41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F901F-DEEE-6749-839E-C23095724A10}" type="datetime1">
              <a:rPr lang="en-US" altLang="en-US"/>
              <a:pPr>
                <a:defRPr/>
              </a:pPr>
              <a:t>10/5/23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2D746F-1B49-6B4C-B087-7A7FD4154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5A8BEB-6723-C94F-8383-5B3FDFC40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F0EA02-EF62-9443-B2DE-1925B23CE6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276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027E41-F3A0-904A-80B5-5918B4CBD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CA443-4064-8747-94C9-81A80014E0E5}" type="datetime1">
              <a:rPr lang="en-US" altLang="en-US"/>
              <a:pPr>
                <a:defRPr/>
              </a:pPr>
              <a:t>10/5/23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E697C9-A650-8B4B-8059-D83FAB3E0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602BAF-547A-F244-B81B-8C6238BA3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087538-9319-2D4D-8A1C-83479A0106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4279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B4E1C84-199D-A94C-9598-6139ACDB8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15BF7-39FA-5549-8B2F-67325A50021F}" type="datetime1">
              <a:rPr lang="en-US" altLang="en-US"/>
              <a:pPr>
                <a:defRPr/>
              </a:pPr>
              <a:t>10/5/23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FE40E0C-B293-234B-AA07-233824CB5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185DEC0-7626-EA48-8718-1206CC52F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728096-5DE6-5D4D-A31D-01B5D683EF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7987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FD37C0F-3CA1-974F-BABE-744DBB75B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F875A-998E-EC45-9D49-EDFCFCFA9F5B}" type="datetime1">
              <a:rPr lang="en-US" altLang="en-US"/>
              <a:pPr>
                <a:defRPr/>
              </a:pPr>
              <a:t>10/5/23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C51C784-1B56-0247-B5CD-7A922DFF3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7D57340-5D4B-0743-8688-77A488338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620AD4-64FC-184C-8EC9-79A3A6E58C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9537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A98DAEE-E10C-BC4C-9F11-B6178B246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8461E-E1E2-EC41-8F7C-E1854AB06E0B}" type="datetime1">
              <a:rPr lang="en-US" altLang="en-US"/>
              <a:pPr>
                <a:defRPr/>
              </a:pPr>
              <a:t>10/5/23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EF1B405-2A24-8340-8C7E-6248AFDAB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E93288D-2817-C347-B242-6B2614E1A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F59BB8-4B4A-3D45-8A8B-4A9F888C99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9382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D8E7D09-CFFD-C648-9A78-CB979B05D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525D6-9784-BB4C-932E-E2F52E6719E7}" type="datetime1">
              <a:rPr lang="en-US" altLang="en-US"/>
              <a:pPr>
                <a:defRPr/>
              </a:pPr>
              <a:t>10/5/23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549A01D-0EC3-2F42-B650-16E8F9274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7880C33-0C7D-854B-BBB0-3342F3F42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C40306-4255-294D-B990-EBA308328F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942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B7693EA-76E1-FE4A-B76C-F59B8D358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0290E-FCCD-1F4A-900B-E5DF382F02FC}" type="datetime1">
              <a:rPr lang="en-US" altLang="en-US"/>
              <a:pPr>
                <a:defRPr/>
              </a:pPr>
              <a:t>10/5/23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1E07C22-56C2-8A4B-96C1-761C33BB2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691F9C8-81CD-ED4C-9BF2-EBF56A00C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E1882A-3565-C14D-8371-17E96318E3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8866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53A42C5-D4CF-EC45-A28B-0EDDBFB72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E1A2C-2A5B-1547-A20F-111718EA1E49}" type="datetime1">
              <a:rPr lang="en-US" altLang="en-US"/>
              <a:pPr>
                <a:defRPr/>
              </a:pPr>
              <a:t>10/5/23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2830AD1-CC9F-2944-8B0C-EC317F6EC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E0D42D9-5451-CA4F-B91E-3FD6D4DEF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5E1844-9B88-8045-943E-82FD448DAE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9547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D01234E5-2F61-F544-A28A-8205CE66269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8E56C3B5-C5E2-6E44-B209-07A1020CD53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8610A7-7A73-BB4C-A259-C4E6C59C5A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13DC0EBC-B839-BE42-9E9E-D083D105DC5A}" type="datetime1">
              <a:rPr lang="en-US" altLang="en-US"/>
              <a:pPr>
                <a:defRPr/>
              </a:pPr>
              <a:t>10/5/23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CEECB9-8E05-6E4E-8D4A-31736D2A50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EB2AFC-3FF3-4042-BD83-A6C85685DA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291300DA-D7D0-BE41-879D-160D099EA18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60EA0D23-98AE-1C40-9ADA-F3A0DF6A9B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Lecture 17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C37B10-3E58-C149-991C-F84EBAC2039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CSE 331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Oct 6, 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48B2B-C27F-2543-987B-8B1FBF5C7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Five coding problems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57BD3D-2E4D-C24B-2060-63F503F043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6999"/>
            <a:ext cx="9144000" cy="5053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883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1E3B6-45A5-8A47-8D2D-F788F71FD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Each like a HW Q3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AA8900-ACE8-C844-AC15-A11D9F7E26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77796"/>
            <a:ext cx="9144000" cy="5020080"/>
          </a:xfrm>
          <a:prstGeom prst="rect">
            <a:avLst/>
          </a:prstGeom>
        </p:spPr>
      </p:pic>
      <p:sp>
        <p:nvSpPr>
          <p:cNvPr id="5" name="Explosion 2 4">
            <a:extLst>
              <a:ext uri="{FF2B5EF4-FFF2-40B4-BE49-F238E27FC236}">
                <a16:creationId xmlns:a16="http://schemas.microsoft.com/office/drawing/2014/main" id="{C18BF3E1-9738-C041-881C-CFA2F667D870}"/>
              </a:ext>
            </a:extLst>
          </p:cNvPr>
          <p:cNvSpPr/>
          <p:nvPr/>
        </p:nvSpPr>
        <p:spPr>
          <a:xfrm>
            <a:off x="782053" y="1203159"/>
            <a:ext cx="6761747" cy="3633537"/>
          </a:xfrm>
          <a:prstGeom prst="irregularSeal2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You can get full credit with code length along the lines of Q3 submissions!</a:t>
            </a:r>
          </a:p>
        </p:txBody>
      </p:sp>
      <p:sp>
        <p:nvSpPr>
          <p:cNvPr id="6" name="Cloud Callout 5">
            <a:extLst>
              <a:ext uri="{FF2B5EF4-FFF2-40B4-BE49-F238E27FC236}">
                <a16:creationId xmlns:a16="http://schemas.microsoft.com/office/drawing/2014/main" id="{BD1A0C10-53FA-D346-B3C3-63E4F0873F60}"/>
              </a:ext>
            </a:extLst>
          </p:cNvPr>
          <p:cNvSpPr/>
          <p:nvPr/>
        </p:nvSpPr>
        <p:spPr>
          <a:xfrm>
            <a:off x="4884821" y="4259179"/>
            <a:ext cx="3585411" cy="1564105"/>
          </a:xfrm>
          <a:prstGeom prst="cloudCallout">
            <a:avLst>
              <a:gd name="adj1" fmla="val -16471"/>
              <a:gd name="adj2" fmla="val 47115"/>
            </a:avLst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More work to UNDERSTAND the problem</a:t>
            </a:r>
          </a:p>
        </p:txBody>
      </p:sp>
    </p:spTree>
    <p:extLst>
      <p:ext uri="{BB962C8B-B14F-4D97-AF65-F5344CB8AC3E}">
        <p14:creationId xmlns:p14="http://schemas.microsoft.com/office/powerpoint/2010/main" val="2208772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30A7634-5E4E-5EB7-C8B1-C20724A39C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93" y="1416050"/>
            <a:ext cx="9113468" cy="501557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DDA0ED-70E4-7448-B43E-CA51420EE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Five reflection problems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452219A-D4A0-DC19-068B-1C012999FC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364" y="3639183"/>
            <a:ext cx="9182727" cy="172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833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EF40C-4C23-F349-8EDD-7F800A7BB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 on your design choices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483BBA-93E5-0648-9F74-F948C6C5DB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68406"/>
            <a:ext cx="9144000" cy="437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6958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F976037A-5F40-E14B-AFCE-EA8EF3688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Questions/Comments?</a:t>
            </a:r>
          </a:p>
        </p:txBody>
      </p:sp>
      <p:pic>
        <p:nvPicPr>
          <p:cNvPr id="27650" name="Picture 5">
            <a:extLst>
              <a:ext uri="{FF2B5EF4-FFF2-40B4-BE49-F238E27FC236}">
                <a16:creationId xmlns:a16="http://schemas.microsoft.com/office/drawing/2014/main" id="{98B288DC-120A-824D-ACAB-BC1162B93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1173163"/>
            <a:ext cx="7985125" cy="568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A1E5A9EE-4178-3F44-9CAF-5AA40DB0C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Interval Scheduling Problem</a:t>
            </a:r>
          </a:p>
        </p:txBody>
      </p:sp>
      <p:sp>
        <p:nvSpPr>
          <p:cNvPr id="16386" name="TextBox 2">
            <a:extLst>
              <a:ext uri="{FF2B5EF4-FFF2-40B4-BE49-F238E27FC236}">
                <a16:creationId xmlns:a16="http://schemas.microsoft.com/office/drawing/2014/main" id="{59E2E6A9-32D3-6C44-B434-43A38B11AE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0150" y="2187575"/>
            <a:ext cx="563403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500" b="1">
                <a:latin typeface="Arial" panose="020B0604020202020204" pitchFamily="34" charset="0"/>
              </a:rPr>
              <a:t>Input: </a:t>
            </a:r>
            <a:r>
              <a:rPr lang="en-US" altLang="en-US" sz="2500">
                <a:solidFill>
                  <a:srgbClr val="960096"/>
                </a:solidFill>
                <a:latin typeface="Arial" panose="020B0604020202020204" pitchFamily="34" charset="0"/>
              </a:rPr>
              <a:t>n</a:t>
            </a:r>
            <a:r>
              <a:rPr lang="en-US" altLang="en-US" sz="2500">
                <a:latin typeface="Arial" panose="020B0604020202020204" pitchFamily="34" charset="0"/>
              </a:rPr>
              <a:t> intervals  </a:t>
            </a:r>
            <a:r>
              <a:rPr lang="en-US" altLang="en-US" sz="3000">
                <a:latin typeface="Arial" panose="020B0604020202020204" pitchFamily="34" charset="0"/>
              </a:rPr>
              <a:t>[</a:t>
            </a:r>
            <a:r>
              <a:rPr lang="en-US" altLang="en-US" sz="2500">
                <a:solidFill>
                  <a:srgbClr val="960096"/>
                </a:solidFill>
                <a:latin typeface="Arial" panose="020B0604020202020204" pitchFamily="34" charset="0"/>
              </a:rPr>
              <a:t>s(i), f(i)</a:t>
            </a:r>
            <a:r>
              <a:rPr lang="en-US" altLang="en-US" sz="3000">
                <a:latin typeface="Arial" panose="020B0604020202020204" pitchFamily="34" charset="0"/>
              </a:rPr>
              <a:t>)</a:t>
            </a:r>
            <a:r>
              <a:rPr lang="en-US" altLang="en-US" sz="2500">
                <a:latin typeface="Arial" panose="020B0604020202020204" pitchFamily="34" charset="0"/>
              </a:rPr>
              <a:t> for </a:t>
            </a:r>
            <a:r>
              <a:rPr lang="en-US" altLang="en-US" sz="2500">
                <a:solidFill>
                  <a:srgbClr val="960096"/>
                </a:solidFill>
                <a:latin typeface="Arial" panose="020B0604020202020204" pitchFamily="34" charset="0"/>
              </a:rPr>
              <a:t>1≤ i ≤ n</a:t>
            </a:r>
          </a:p>
        </p:txBody>
      </p:sp>
      <p:sp>
        <p:nvSpPr>
          <p:cNvPr id="16387" name="TextBox 3">
            <a:extLst>
              <a:ext uri="{FF2B5EF4-FFF2-40B4-BE49-F238E27FC236}">
                <a16:creationId xmlns:a16="http://schemas.microsoft.com/office/drawing/2014/main" id="{80E9113D-A77E-0648-A43C-1210866EDD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0150" y="3457575"/>
            <a:ext cx="57435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500" b="1">
                <a:latin typeface="Arial" panose="020B0604020202020204" pitchFamily="34" charset="0"/>
              </a:rPr>
              <a:t>Output: </a:t>
            </a:r>
            <a:r>
              <a:rPr lang="en-US" altLang="en-US" sz="2500">
                <a:latin typeface="Arial" panose="020B0604020202020204" pitchFamily="34" charset="0"/>
              </a:rPr>
              <a:t>A </a:t>
            </a:r>
            <a:r>
              <a:rPr lang="en-US" altLang="en-US" sz="2500" i="1">
                <a:latin typeface="Arial" panose="020B0604020202020204" pitchFamily="34" charset="0"/>
              </a:rPr>
              <a:t>schedule</a:t>
            </a:r>
            <a:r>
              <a:rPr lang="en-US" altLang="en-US" sz="2500">
                <a:latin typeface="Arial" panose="020B0604020202020204" pitchFamily="34" charset="0"/>
              </a:rPr>
              <a:t> </a:t>
            </a:r>
            <a:r>
              <a:rPr lang="en-US" altLang="en-US" sz="2500">
                <a:solidFill>
                  <a:srgbClr val="960096"/>
                </a:solidFill>
                <a:latin typeface="Arial" panose="020B0604020202020204" pitchFamily="34" charset="0"/>
              </a:rPr>
              <a:t>S</a:t>
            </a:r>
            <a:r>
              <a:rPr lang="en-US" altLang="en-US" sz="2500">
                <a:latin typeface="Arial" panose="020B0604020202020204" pitchFamily="34" charset="0"/>
              </a:rPr>
              <a:t> of the </a:t>
            </a:r>
            <a:r>
              <a:rPr lang="en-US" altLang="en-US" sz="2500">
                <a:solidFill>
                  <a:srgbClr val="960096"/>
                </a:solidFill>
                <a:latin typeface="Arial" panose="020B0604020202020204" pitchFamily="34" charset="0"/>
              </a:rPr>
              <a:t>n</a:t>
            </a:r>
            <a:r>
              <a:rPr lang="en-US" altLang="en-US" sz="2500">
                <a:latin typeface="Arial" panose="020B0604020202020204" pitchFamily="34" charset="0"/>
              </a:rPr>
              <a:t> intervals</a:t>
            </a:r>
          </a:p>
        </p:txBody>
      </p:sp>
      <p:sp>
        <p:nvSpPr>
          <p:cNvPr id="16388" name="TextBox 4">
            <a:extLst>
              <a:ext uri="{FF2B5EF4-FFF2-40B4-BE49-F238E27FC236}">
                <a16:creationId xmlns:a16="http://schemas.microsoft.com/office/drawing/2014/main" id="{C119591C-F932-3540-B0A5-242E09F4FC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9213" y="4271963"/>
            <a:ext cx="30702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No two intervals in </a:t>
            </a:r>
            <a:r>
              <a:rPr lang="en-US" altLang="en-US" sz="1800">
                <a:solidFill>
                  <a:srgbClr val="960096"/>
                </a:solidFill>
                <a:latin typeface="Arial" panose="020B0604020202020204" pitchFamily="34" charset="0"/>
              </a:rPr>
              <a:t>S</a:t>
            </a:r>
            <a:r>
              <a:rPr lang="en-US" altLang="en-US" sz="1800">
                <a:latin typeface="Arial" panose="020B0604020202020204" pitchFamily="34" charset="0"/>
              </a:rPr>
              <a:t> conflict</a:t>
            </a:r>
          </a:p>
        </p:txBody>
      </p:sp>
      <p:sp>
        <p:nvSpPr>
          <p:cNvPr id="16389" name="TextBox 5">
            <a:extLst>
              <a:ext uri="{FF2B5EF4-FFF2-40B4-BE49-F238E27FC236}">
                <a16:creationId xmlns:a16="http://schemas.microsoft.com/office/drawing/2014/main" id="{D07C0FEA-18AC-D648-86E3-4659AB0D53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9213" y="4933950"/>
            <a:ext cx="18557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960096"/>
                </a:solidFill>
                <a:latin typeface="Arial" panose="020B0604020202020204" pitchFamily="34" charset="0"/>
              </a:rPr>
              <a:t>|S| </a:t>
            </a:r>
            <a:r>
              <a:rPr lang="en-US" altLang="en-US" sz="1800">
                <a:latin typeface="Arial" panose="020B0604020202020204" pitchFamily="34" charset="0"/>
              </a:rPr>
              <a:t>is maximized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4E2C0EFE-D9ED-544C-8D51-D4B032E80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2605088"/>
            <a:ext cx="5526088" cy="3343275"/>
          </a:xfrm>
          <a:prstGeom prst="roundRect">
            <a:avLst>
              <a:gd name="adj" fmla="val 16667"/>
            </a:avLst>
          </a:prstGeom>
          <a:solidFill>
            <a:srgbClr val="F79646">
              <a:alpha val="58823"/>
            </a:srgb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7410" name="Title 1">
            <a:extLst>
              <a:ext uri="{FF2B5EF4-FFF2-40B4-BE49-F238E27FC236}">
                <a16:creationId xmlns:a16="http://schemas.microsoft.com/office/drawing/2014/main" id="{0318094E-1856-3140-99F4-F51F7BD39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Analyzing the algorithm</a:t>
            </a:r>
          </a:p>
        </p:txBody>
      </p:sp>
      <p:sp>
        <p:nvSpPr>
          <p:cNvPr id="17411" name="TextBox 2">
            <a:extLst>
              <a:ext uri="{FF2B5EF4-FFF2-40B4-BE49-F238E27FC236}">
                <a16:creationId xmlns:a16="http://schemas.microsoft.com/office/drawing/2014/main" id="{F76F79A1-28CA-044A-B852-4F0E7F3A80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538" y="1779588"/>
            <a:ext cx="18065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</a:rPr>
              <a:t>R</a:t>
            </a:r>
            <a:r>
              <a:rPr lang="en-US" altLang="en-US" sz="1800"/>
              <a:t>: set of requests</a:t>
            </a:r>
          </a:p>
        </p:txBody>
      </p:sp>
      <p:sp>
        <p:nvSpPr>
          <p:cNvPr id="17412" name="TextBox 3">
            <a:extLst>
              <a:ext uri="{FF2B5EF4-FFF2-40B4-BE49-F238E27FC236}">
                <a16:creationId xmlns:a16="http://schemas.microsoft.com/office/drawing/2014/main" id="{AF2F4B1C-CD3F-DE42-81B5-3F2145D933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538" y="2681288"/>
            <a:ext cx="25352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Set </a:t>
            </a:r>
            <a:r>
              <a:rPr lang="en-US" altLang="en-US" sz="1800">
                <a:solidFill>
                  <a:srgbClr val="660066"/>
                </a:solidFill>
              </a:rPr>
              <a:t>S</a:t>
            </a:r>
            <a:r>
              <a:rPr lang="en-US" altLang="en-US" sz="1800"/>
              <a:t> to be the empty set</a:t>
            </a:r>
          </a:p>
        </p:txBody>
      </p:sp>
      <p:sp>
        <p:nvSpPr>
          <p:cNvPr id="17413" name="TextBox 4">
            <a:extLst>
              <a:ext uri="{FF2B5EF4-FFF2-40B4-BE49-F238E27FC236}">
                <a16:creationId xmlns:a16="http://schemas.microsoft.com/office/drawing/2014/main" id="{EDF415BA-5BEF-FC42-9778-B0F6499DC0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538" y="3244850"/>
            <a:ext cx="2133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While </a:t>
            </a:r>
            <a:r>
              <a:rPr lang="en-US" altLang="en-US" sz="1800">
                <a:solidFill>
                  <a:srgbClr val="660066"/>
                </a:solidFill>
              </a:rPr>
              <a:t>R</a:t>
            </a:r>
            <a:r>
              <a:rPr lang="en-US" altLang="en-US" sz="1800"/>
              <a:t> is not empty</a:t>
            </a:r>
          </a:p>
        </p:txBody>
      </p:sp>
      <p:sp>
        <p:nvSpPr>
          <p:cNvPr id="17414" name="TextBox 5">
            <a:extLst>
              <a:ext uri="{FF2B5EF4-FFF2-40B4-BE49-F238E27FC236}">
                <a16:creationId xmlns:a16="http://schemas.microsoft.com/office/drawing/2014/main" id="{C702CDFF-CB2F-514C-81EB-CAAD41EA94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3688" y="3951288"/>
            <a:ext cx="40052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Choose </a:t>
            </a:r>
            <a:r>
              <a:rPr lang="en-US" altLang="en-US" sz="1800">
                <a:solidFill>
                  <a:srgbClr val="660066"/>
                </a:solidFill>
              </a:rPr>
              <a:t>i</a:t>
            </a:r>
            <a:r>
              <a:rPr lang="en-US" altLang="en-US" sz="1800"/>
              <a:t> in </a:t>
            </a:r>
            <a:r>
              <a:rPr lang="en-US" altLang="en-US" sz="1800">
                <a:solidFill>
                  <a:srgbClr val="660066"/>
                </a:solidFill>
              </a:rPr>
              <a:t>R</a:t>
            </a:r>
            <a:r>
              <a:rPr lang="en-US" altLang="en-US" sz="1800"/>
              <a:t> with the earliest finish time</a:t>
            </a:r>
          </a:p>
        </p:txBody>
      </p:sp>
      <p:sp>
        <p:nvSpPr>
          <p:cNvPr id="17415" name="TextBox 6">
            <a:extLst>
              <a:ext uri="{FF2B5EF4-FFF2-40B4-BE49-F238E27FC236}">
                <a16:creationId xmlns:a16="http://schemas.microsoft.com/office/drawing/2014/main" id="{08828D82-755C-FA48-B8EA-E3F52B93BE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3688" y="4395788"/>
            <a:ext cx="1074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Add </a:t>
            </a:r>
            <a:r>
              <a:rPr lang="en-US" altLang="en-US" sz="1800">
                <a:solidFill>
                  <a:srgbClr val="660066"/>
                </a:solidFill>
              </a:rPr>
              <a:t>i</a:t>
            </a:r>
            <a:r>
              <a:rPr lang="en-US" altLang="en-US" sz="1800"/>
              <a:t> to </a:t>
            </a:r>
            <a:r>
              <a:rPr lang="en-US" altLang="en-US" sz="1800">
                <a:solidFill>
                  <a:srgbClr val="660066"/>
                </a:solidFill>
              </a:rPr>
              <a:t>S</a:t>
            </a:r>
          </a:p>
        </p:txBody>
      </p:sp>
      <p:sp>
        <p:nvSpPr>
          <p:cNvPr id="17416" name="TextBox 7">
            <a:extLst>
              <a:ext uri="{FF2B5EF4-FFF2-40B4-BE49-F238E27FC236}">
                <a16:creationId xmlns:a16="http://schemas.microsoft.com/office/drawing/2014/main" id="{D5B9055D-685A-CC4D-8629-148781DFD0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3688" y="4830763"/>
            <a:ext cx="4505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Remove all requests that conflict with </a:t>
            </a:r>
            <a:r>
              <a:rPr lang="en-US" altLang="en-US" sz="1800">
                <a:solidFill>
                  <a:srgbClr val="660066"/>
                </a:solidFill>
              </a:rPr>
              <a:t>i</a:t>
            </a:r>
            <a:r>
              <a:rPr lang="en-US" altLang="en-US" sz="1800"/>
              <a:t> from </a:t>
            </a:r>
            <a:r>
              <a:rPr lang="en-US" altLang="en-US" sz="1800">
                <a:solidFill>
                  <a:srgbClr val="660066"/>
                </a:solidFill>
              </a:rPr>
              <a:t>R</a:t>
            </a:r>
          </a:p>
        </p:txBody>
      </p:sp>
      <p:sp>
        <p:nvSpPr>
          <p:cNvPr id="17417" name="TextBox 8">
            <a:extLst>
              <a:ext uri="{FF2B5EF4-FFF2-40B4-BE49-F238E27FC236}">
                <a16:creationId xmlns:a16="http://schemas.microsoft.com/office/drawing/2014/main" id="{5FA7A346-A4AA-0C4B-8DA9-CE545C6FD1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538" y="5405438"/>
            <a:ext cx="14239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Return </a:t>
            </a:r>
            <a:r>
              <a:rPr lang="en-US" altLang="en-US" sz="1800">
                <a:solidFill>
                  <a:srgbClr val="660066"/>
                </a:solidFill>
              </a:rPr>
              <a:t>S* = S</a:t>
            </a:r>
          </a:p>
        </p:txBody>
      </p:sp>
      <p:sp>
        <p:nvSpPr>
          <p:cNvPr id="11" name="Cloud Callout 10">
            <a:extLst>
              <a:ext uri="{FF2B5EF4-FFF2-40B4-BE49-F238E27FC236}">
                <a16:creationId xmlns:a16="http://schemas.microsoft.com/office/drawing/2014/main" id="{C373EB7C-B52E-3044-86D6-C87F501670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3513" y="1779588"/>
            <a:ext cx="2173287" cy="1833562"/>
          </a:xfrm>
          <a:prstGeom prst="cloudCallout">
            <a:avLst>
              <a:gd name="adj1" fmla="val -15838"/>
              <a:gd name="adj2" fmla="val 38815"/>
            </a:avLst>
          </a:prstGeom>
          <a:solidFill>
            <a:srgbClr val="376092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rgbClr val="660066"/>
                </a:solidFill>
                <a:latin typeface="Calibri" charset="0"/>
                <a:ea typeface="ＭＳ Ｐゴシック" charset="0"/>
                <a:cs typeface="ＭＳ Ｐゴシック" charset="0"/>
              </a:rPr>
              <a:t>S*</a:t>
            </a:r>
            <a:r>
              <a:rPr lang="en-US" dirty="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 has no conflicts</a:t>
            </a:r>
          </a:p>
        </p:txBody>
      </p:sp>
      <p:sp>
        <p:nvSpPr>
          <p:cNvPr id="12" name="Cloud Callout 11">
            <a:extLst>
              <a:ext uri="{FF2B5EF4-FFF2-40B4-BE49-F238E27FC236}">
                <a16:creationId xmlns:a16="http://schemas.microsoft.com/office/drawing/2014/main" id="{B04F5007-D865-1B41-B294-508722EFF3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3513" y="4321175"/>
            <a:ext cx="2486025" cy="1974850"/>
          </a:xfrm>
          <a:prstGeom prst="cloudCallout">
            <a:avLst>
              <a:gd name="adj1" fmla="val -12972"/>
              <a:gd name="adj2" fmla="val 43815"/>
            </a:avLst>
          </a:prstGeom>
          <a:solidFill>
            <a:srgbClr val="4F6228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660066"/>
                </a:solidFill>
                <a:latin typeface="Calibri" charset="0"/>
                <a:ea typeface="ＭＳ Ｐゴシック" charset="0"/>
                <a:cs typeface="ＭＳ Ｐゴシック" charset="0"/>
              </a:rPr>
              <a:t>S*</a:t>
            </a:r>
            <a:r>
              <a:rPr lang="en-US" sz="2400" dirty="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 is an optimal solution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F150AA36-7CB2-4845-8A52-34F0091BF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Greedy </a:t>
            </a:r>
            <a:r>
              <a:rPr lang="ja-JP" altLang="en-US">
                <a:ea typeface="ＭＳ Ｐゴシック" panose="020B0600070205080204" pitchFamily="34" charset="-128"/>
              </a:rPr>
              <a:t>“</a:t>
            </a:r>
            <a:r>
              <a:rPr lang="en-US" altLang="ja-JP">
                <a:ea typeface="ＭＳ Ｐゴシック" panose="020B0600070205080204" pitchFamily="34" charset="-128"/>
              </a:rPr>
              <a:t>stays ahead</a:t>
            </a:r>
            <a:r>
              <a:rPr lang="ja-JP" altLang="en-US">
                <a:ea typeface="ＭＳ Ｐゴシック" panose="020B0600070205080204" pitchFamily="34" charset="-128"/>
              </a:rPr>
              <a:t>”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18434" name="Picture 2">
            <a:extLst>
              <a:ext uri="{FF2B5EF4-FFF2-40B4-BE49-F238E27FC236}">
                <a16:creationId xmlns:a16="http://schemas.microsoft.com/office/drawing/2014/main" id="{DF24E32A-1174-8848-9735-4DA3077EF1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475" y="1423988"/>
            <a:ext cx="5378450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82FD23F-3BB6-0842-9539-2FD1BA44D5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3975" y="3484563"/>
            <a:ext cx="912813" cy="238125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Greedy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046A70-438B-0F47-9277-A97BC2C9AB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0525" y="5133975"/>
            <a:ext cx="608013" cy="239713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OPT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>
            <a:extLst>
              <a:ext uri="{FF2B5EF4-FFF2-40B4-BE49-F238E27FC236}">
                <a16:creationId xmlns:a16="http://schemas.microsoft.com/office/drawing/2014/main" id="{1AD820BE-C084-6348-B840-098FDEF48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Today’s agenda</a:t>
            </a:r>
          </a:p>
        </p:txBody>
      </p:sp>
      <p:sp>
        <p:nvSpPr>
          <p:cNvPr id="19458" name="TextBox 2">
            <a:extLst>
              <a:ext uri="{FF2B5EF4-FFF2-40B4-BE49-F238E27FC236}">
                <a16:creationId xmlns:a16="http://schemas.microsoft.com/office/drawing/2014/main" id="{E41B7085-1016-DD46-9F6B-7740B8D2DF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8562" y="4060075"/>
            <a:ext cx="71459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(If we have time) </a:t>
            </a:r>
            <a:r>
              <a:rPr lang="en-US" altLang="en-US" sz="2400" dirty="0"/>
              <a:t>Analyze run-time of the greedy algorithm</a:t>
            </a:r>
          </a:p>
        </p:txBody>
      </p:sp>
      <p:sp>
        <p:nvSpPr>
          <p:cNvPr id="19459" name="TextBox 3">
            <a:extLst>
              <a:ext uri="{FF2B5EF4-FFF2-40B4-BE49-F238E27FC236}">
                <a16:creationId xmlns:a16="http://schemas.microsoft.com/office/drawing/2014/main" id="{3C8368FF-4D5D-CD41-83F4-5DB959DB55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4638" y="2697163"/>
            <a:ext cx="2797175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300"/>
              <a:t>Prove the correctness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>
            <a:extLst>
              <a:ext uri="{FF2B5EF4-FFF2-40B4-BE49-F238E27FC236}">
                <a16:creationId xmlns:a16="http://schemas.microsoft.com/office/drawing/2014/main" id="{BFF5ED30-D3EB-2A4A-9170-F2CAA3BDD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Argue correctness on the board…</a:t>
            </a:r>
          </a:p>
        </p:txBody>
      </p:sp>
      <p:pic>
        <p:nvPicPr>
          <p:cNvPr id="28674" name="Picture 4" descr="Jul27-2008 062.JPG">
            <a:extLst>
              <a:ext uri="{FF2B5EF4-FFF2-40B4-BE49-F238E27FC236}">
                <a16:creationId xmlns:a16="http://schemas.microsoft.com/office/drawing/2014/main" id="{B4D5D255-3A8E-AC4A-9E51-5787019D3D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2335213"/>
            <a:ext cx="2667000" cy="401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B4634-D13B-2945-9107-71F71D13D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 1– 11:02-11:12am</a:t>
            </a:r>
          </a:p>
        </p:txBody>
      </p:sp>
    </p:spTree>
    <p:extLst>
      <p:ext uri="{BB962C8B-B14F-4D97-AF65-F5344CB8AC3E}">
        <p14:creationId xmlns:p14="http://schemas.microsoft.com/office/powerpoint/2010/main" val="3876531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83E9C-916A-6348-9BC9-CB3582FD3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starts at 11:17am</a:t>
            </a:r>
          </a:p>
        </p:txBody>
      </p:sp>
    </p:spTree>
    <p:extLst>
      <p:ext uri="{BB962C8B-B14F-4D97-AF65-F5344CB8AC3E}">
        <p14:creationId xmlns:p14="http://schemas.microsoft.com/office/powerpoint/2010/main" val="460947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2D5E2-153E-E84D-A1C2-16E536152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 1 timelines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96F856-0856-D942-8137-F6F1F9D18405}"/>
              </a:ext>
            </a:extLst>
          </p:cNvPr>
          <p:cNvSpPr txBox="1"/>
          <p:nvPr/>
        </p:nvSpPr>
        <p:spPr>
          <a:xfrm>
            <a:off x="1267968" y="1950720"/>
            <a:ext cx="43636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Solutions: </a:t>
            </a:r>
            <a:r>
              <a:rPr lang="en-US" dirty="0"/>
              <a:t>posted by today evening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0C9C2F-F04C-244E-A471-0DCCCDCECE3E}"/>
              </a:ext>
            </a:extLst>
          </p:cNvPr>
          <p:cNvSpPr txBox="1"/>
          <p:nvPr/>
        </p:nvSpPr>
        <p:spPr>
          <a:xfrm>
            <a:off x="1267968" y="3444240"/>
            <a:ext cx="39340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Grading: </a:t>
            </a:r>
            <a:r>
              <a:rPr lang="en-US" dirty="0"/>
              <a:t> finished by next week</a:t>
            </a:r>
          </a:p>
        </p:txBody>
      </p:sp>
    </p:spTree>
    <p:extLst>
      <p:ext uri="{BB962C8B-B14F-4D97-AF65-F5344CB8AC3E}">
        <p14:creationId xmlns:p14="http://schemas.microsoft.com/office/powerpoint/2010/main" val="1956660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7CCB5-FE2D-014A-BDE7-53F481827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Please do fill in the feedback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1EE248-4727-D50F-4059-45D29BD4E6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3836"/>
            <a:ext cx="9144000" cy="393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890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A185C-2DB5-EAE0-7D98-06C1D3E2B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office hour today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60B1A5-696E-DD1B-C003-91BBF2F433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6109"/>
            <a:ext cx="9160002" cy="257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773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>
            <a:extLst>
              <a:ext uri="{FF2B5EF4-FFF2-40B4-BE49-F238E27FC236}">
                <a16:creationId xmlns:a16="http://schemas.microsoft.com/office/drawing/2014/main" id="{47B274DD-C71F-7B48-80E0-1632ECAEC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Project released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987F44-89A5-0034-A422-BEE0AD8B32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33846"/>
            <a:ext cx="9169948" cy="471284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>
            <a:extLst>
              <a:ext uri="{FF2B5EF4-FFF2-40B4-BE49-F238E27FC236}">
                <a16:creationId xmlns:a16="http://schemas.microsoft.com/office/drawing/2014/main" id="{D2FD9F5E-4E0C-064F-868F-7DDB68154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Broadband access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2A9C40C-13E4-784C-88E3-40F1941AC1A0}"/>
              </a:ext>
            </a:extLst>
          </p:cNvPr>
          <p:cNvGrpSpPr>
            <a:grpSpLocks/>
          </p:cNvGrpSpPr>
          <p:nvPr/>
        </p:nvGrpSpPr>
        <p:grpSpPr bwMode="auto">
          <a:xfrm>
            <a:off x="1143000" y="1920875"/>
            <a:ext cx="6858000" cy="4119563"/>
            <a:chOff x="0" y="1417638"/>
            <a:chExt cx="9144000" cy="5493593"/>
          </a:xfrm>
        </p:grpSpPr>
        <p:pic>
          <p:nvPicPr>
            <p:cNvPr id="55299" name="Picture 2">
              <a:extLst>
                <a:ext uri="{FF2B5EF4-FFF2-40B4-BE49-F238E27FC236}">
                  <a16:creationId xmlns:a16="http://schemas.microsoft.com/office/drawing/2014/main" id="{F1D42258-5DF5-6942-8DC9-4C30121E15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417638"/>
              <a:ext cx="9144000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FCBFF6B-6424-394E-A99E-7F92C0549262}"/>
                </a:ext>
              </a:extLst>
            </p:cNvPr>
            <p:cNvSpPr txBox="1"/>
            <p:nvPr/>
          </p:nvSpPr>
          <p:spPr>
            <a:xfrm>
              <a:off x="1435100" y="6542875"/>
              <a:ext cx="7372351" cy="36835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https://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assets.bwbx.io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/images/users/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iqjWHBFdfxIU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/iZSjibxE1KJs/v1/800x-1.jpg</a:t>
              </a:r>
            </a:p>
          </p:txBody>
        </p:sp>
      </p:grpSp>
    </p:spTree>
    <p:custDataLst>
      <p:tags r:id="rId1"/>
    </p:custDataLst>
  </p:cSld>
  <p:clrMapOvr>
    <a:masterClrMapping/>
  </p:clrMapOvr>
  <p:transition spd="slow" advTm="1085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D7A0C-2123-3B4F-9AB2-0830B3A70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Lawsuit against Spectrum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556D06-6849-D848-9FA2-F3CE7EFE05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7638"/>
            <a:ext cx="9144000" cy="5413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7054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10618</TotalTime>
  <Words>238</Words>
  <Application>Microsoft Macintosh PowerPoint</Application>
  <PresentationFormat>On-screen Show (4:3)</PresentationFormat>
  <Paragraphs>43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 Theme</vt:lpstr>
      <vt:lpstr>Lecture 17</vt:lpstr>
      <vt:lpstr>Quiz 1– 11:02-11:12am</vt:lpstr>
      <vt:lpstr>Lecture starts at 11:17am</vt:lpstr>
      <vt:lpstr>Quiz 1 timelines</vt:lpstr>
      <vt:lpstr>Please do fill in the feedback</vt:lpstr>
      <vt:lpstr>My office hour today</vt:lpstr>
      <vt:lpstr>Project released</vt:lpstr>
      <vt:lpstr>Broadband access</vt:lpstr>
      <vt:lpstr>Lawsuit against Spectrum</vt:lpstr>
      <vt:lpstr>Five coding problems</vt:lpstr>
      <vt:lpstr>Each like a HW Q3</vt:lpstr>
      <vt:lpstr>Five reflection problems</vt:lpstr>
      <vt:lpstr>Reflect on your design choices</vt:lpstr>
      <vt:lpstr>Questions/Comments?</vt:lpstr>
      <vt:lpstr>Interval Scheduling Problem</vt:lpstr>
      <vt:lpstr>Analyzing the algorithm</vt:lpstr>
      <vt:lpstr>Greedy “stays ahead”</vt:lpstr>
      <vt:lpstr>Today’s agenda</vt:lpstr>
      <vt:lpstr>Argue correctness on the board…</vt:lpstr>
    </vt:vector>
  </TitlesOfParts>
  <Company>UB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19</dc:title>
  <dc:creator>Atri</dc:creator>
  <cp:lastModifiedBy>Atri Rudra</cp:lastModifiedBy>
  <cp:revision>49</cp:revision>
  <dcterms:created xsi:type="dcterms:W3CDTF">2011-10-14T04:14:40Z</dcterms:created>
  <dcterms:modified xsi:type="dcterms:W3CDTF">2023-10-06T20:14:08Z</dcterms:modified>
</cp:coreProperties>
</file>