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50" r:id="rId3"/>
    <p:sldId id="451" r:id="rId4"/>
    <p:sldId id="293" r:id="rId5"/>
    <p:sldId id="261" r:id="rId6"/>
    <p:sldId id="269" r:id="rId7"/>
    <p:sldId id="267" r:id="rId8"/>
    <p:sldId id="264" r:id="rId9"/>
    <p:sldId id="449" r:id="rId10"/>
    <p:sldId id="432" r:id="rId11"/>
    <p:sldId id="281" r:id="rId12"/>
    <p:sldId id="282" r:id="rId13"/>
    <p:sldId id="283" r:id="rId14"/>
    <p:sldId id="452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1840" y="19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354980-7250-EB40-BF2E-7432DD68B5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B6113-7F88-064E-ADB3-30FAC9A2E6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CB8D80E-57C1-D146-ACAC-52CFA888580B}" type="datetimeFigureOut">
              <a:rPr lang="en-US"/>
              <a:pPr>
                <a:defRPr/>
              </a:pPr>
              <a:t>10/12/23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2B79A-C2C4-3A48-9252-8C6D4586E1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94420-825E-AC4F-88C5-9341121AEB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A4DE71-91EA-AE42-AC8C-46FB79256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6119F1-B594-C149-9521-A409BDF99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B594B-7DF6-7A4A-A0EF-DF7298E232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3112428-5AE9-6E45-BBD6-53EFD82E9CA7}" type="datetimeFigureOut">
              <a:rPr lang="en-US"/>
              <a:pPr>
                <a:defRPr/>
              </a:pPr>
              <a:t>10/12/23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D283AC-5E24-AF42-9F3C-97071A7AAE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300F31-F5D9-C046-A062-A9CBB4542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496A0-6F4A-F145-B39D-B5735C65EA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3A9B3-AA20-8548-BCA2-A6B471AEF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455500-AB47-E74A-8579-0555941DF6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51CB0E6-B26B-4B44-910C-0BD960CD5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CE5C4763-A71F-814B-90AC-DE275CC09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40D3EBF-52F9-1240-9D3E-2D92FE982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6208E7-2EED-8E43-8B56-3114A03476D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65B7-2A4F-B040-B79D-B06E68A2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49D8-E8B7-4240-ADE3-F7494E8DCD31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7DC81-B404-C740-8076-AE750BC7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84E9-740B-7847-87AE-748E75C1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10D52-FC0D-C347-B5B3-B92E70FAE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8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AEBA3-D587-5B4C-8780-74DA37BF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FAC9-D6E6-934E-9F72-2B8549B82F7A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8DB6F-34AA-864E-8DAE-8DA619D6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93424-9466-744B-98A2-D477EF5F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1382C-8ED1-8C4F-855B-4920B2AE6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65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2FA0-A047-0C40-AC0D-2BF358C2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C508-5F8B-574A-88AA-7758AAF10615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80935-A0B5-5246-BD8E-30C9AB4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D5EE-185F-F74F-8D0F-8046DDD1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3A0E4-C118-D94D-A5E1-C92A7CC9C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54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20561-D830-F645-BE29-ED4D7AAE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4909F-853D-F54A-AFAD-C0E4FAC69DBF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DFE84-03BA-5B48-BBB8-CA388E3A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F2ED0-16EB-6241-A3D5-2F07DBFF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2C0B7-E9FF-5F47-91F2-64E8C561D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2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9A3FF-0DEF-2A49-AB80-E457C479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0B2A-7366-E545-8531-FF1FC91E21C9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7992D-26FA-B447-8051-EC9BECA8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4609B-3E6B-5F47-B22E-178D59BD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23BD-648C-1348-9F8A-2E89EBFB4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47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C9E895-B011-2B47-B9A0-B84BB0B4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92EC-7D73-BC49-997D-27FE49040BA9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431040-B324-DF41-8278-D8A5610C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1F3527-7369-744C-B9DA-379C7BC1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54D4A-2E8F-F84E-851B-B7074D056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418A84-52E5-4F44-A0A9-CD043659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8B3B-9A4B-5D4B-A782-B68207FF98D1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2FD20D-7528-E34D-AC15-B222B344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5BB300-0FF8-9245-AF1E-CC116699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35E52-4C89-E246-AF7A-B776933E2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6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EA3252-4EBD-AC40-8FF9-C6281575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0530-4376-994B-83B8-394ED6CDFB75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9506D6-227B-2C48-9689-1D8AA4B7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C83108-C35D-034C-87D0-6CC60C7F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3F3E9-F42C-CD4D-849A-CA34CE231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7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938198-4323-D149-9008-3880CB36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6049-F8C4-5142-9F71-E18631FB3697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AD2EAF-D28F-414D-BEFC-43824D78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ABDF28-D339-9A4F-B53D-4DDAD173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4AB59-1F0C-8A41-B05C-1400BFE9D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D47BC9-11DD-5C4F-9803-88F9805A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FBEB-79D1-9945-B4F1-FF4905C12D46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EB0CA-C907-A447-B59C-C750395A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250916-FF3F-6A46-93E6-245927B7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F4CA2-67C7-0E4C-8D49-A56972DBC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57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5DC9A9-3168-C847-85F1-525A43A5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C161-8DC5-E04C-82A7-626C94FE1577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FBA2F7-FB4C-9A42-8A45-7890FA19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E8FD6F-7D75-5E4C-A81A-D2B29B47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058D8-EBD1-314F-B673-34E999B10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03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83FB829-6B5D-2241-8DA5-A1DA30A40E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D5D074-5B9E-F042-B98F-CB44D9845B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B4CC-99FA-F244-9F00-EB426E11D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5398C25-ECE6-104B-AA7C-3B9355C9A3D8}" type="datetime1">
              <a:rPr lang="en-US" altLang="en-US"/>
              <a:pPr>
                <a:defRPr/>
              </a:pPr>
              <a:t>10/12/23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F1F7-13F5-F444-BDB2-5E541F41F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EEB36-CBC2-504C-BADC-0624303AA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847BB0-9678-5543-97BD-82FB4AD7FA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A70240C-7814-6C45-99DA-CA739AC79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1C10D-41B4-014C-868B-EC56C43F08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13,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On to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2DB6342-BCB0-4941-A15D-22D120D3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ek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C029E44B-2827-F849-A4BA-7107217C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F4AB83-7DE8-A641-A3BE-90BA7735D335}"/>
              </a:ext>
            </a:extLst>
          </p:cNvPr>
          <p:cNvSpPr txBox="1"/>
          <p:nvPr/>
        </p:nvSpPr>
        <p:spPr>
          <a:xfrm>
            <a:off x="2043113" y="3216275"/>
            <a:ext cx="2292350" cy="83185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7030A0"/>
                </a:solidFill>
              </a:rPr>
              <a:t>d(s) </a:t>
            </a:r>
            <a:r>
              <a:rPr lang="en-US" sz="4800" dirty="0"/>
              <a:t>= </a:t>
            </a:r>
            <a:r>
              <a:rPr lang="en-US" sz="4800" dirty="0">
                <a:solidFill>
                  <a:srgbClr val="7030A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92A6DF7-54F2-D74D-92C8-28167319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do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08300F11-CA34-204F-9506-C3156492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8AF960-9470-A24C-8177-EE939569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5" y="3038475"/>
                <a:ext cx="59234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Let </a:t>
                </a:r>
                <a:r>
                  <a:rPr lang="en-US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be a neighbor of </a:t>
                </a:r>
                <a:r>
                  <a:rPr lang="en-US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s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with smallest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2400" baseline="-25000" dirty="0" err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s,u</a:t>
                </a:r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8AF960-9470-A24C-8177-EE939569E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5" y="3038475"/>
                <a:ext cx="5923416" cy="461665"/>
              </a:xfrm>
              <a:prstGeom prst="rect">
                <a:avLst/>
              </a:prstGeom>
              <a:blipFill>
                <a:blip r:embed="rId2"/>
                <a:stretch>
                  <a:fillRect l="-1496" t="-10811" b="-27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BD6F8EE-B71D-AB40-AEBF-BAA43E49377E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3162300"/>
            <a:ext cx="1644650" cy="642938"/>
            <a:chOff x="6532060" y="3161951"/>
            <a:chExt cx="1645889" cy="643694"/>
          </a:xfrm>
        </p:grpSpPr>
        <p:sp>
          <p:nvSpPr>
            <p:cNvPr id="23571" name="TextBox 5">
              <a:extLst>
                <a:ext uri="{FF2B5EF4-FFF2-40B4-BE49-F238E27FC236}">
                  <a16:creationId xmlns:a16="http://schemas.microsoft.com/office/drawing/2014/main" id="{F687A96D-D2E6-CE42-A87B-3072FE3EE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060" y="3331228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572" name="TextBox 15">
              <a:extLst>
                <a:ext uri="{FF2B5EF4-FFF2-40B4-BE49-F238E27FC236}">
                  <a16:creationId xmlns:a16="http://schemas.microsoft.com/office/drawing/2014/main" id="{4DC1509C-99B6-0149-B2C4-CEA26926A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3500" y="3467091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573" name="TextBox 18">
              <a:extLst>
                <a:ext uri="{FF2B5EF4-FFF2-40B4-BE49-F238E27FC236}">
                  <a16:creationId xmlns:a16="http://schemas.microsoft.com/office/drawing/2014/main" id="{73BDCE98-623C-904C-A5CD-413AE648C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843" y="3161951"/>
              <a:ext cx="526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100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FC23E9-D6FA-E140-9699-8E4D0861ECA8}"/>
                  </a:ext>
                </a:extLst>
              </p:cNvPr>
              <p:cNvSpPr txBox="1"/>
              <p:nvPr/>
            </p:nvSpPr>
            <p:spPr>
              <a:xfrm>
                <a:off x="1330325" y="4267200"/>
                <a:ext cx="2634054" cy="707886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4000" dirty="0">
                    <a:solidFill>
                      <a:srgbClr val="7030A0"/>
                    </a:solidFill>
                  </a:rPr>
                  <a:t>d(u)</a:t>
                </a:r>
                <a:r>
                  <a:rPr lang="en-US" sz="4000" dirty="0"/>
                  <a:t> =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4000" baseline="-25000" dirty="0">
                    <a:solidFill>
                      <a:srgbClr val="7030A0"/>
                    </a:solidFill>
                  </a:rPr>
                  <a:t>(</a:t>
                </a:r>
                <a:r>
                  <a:rPr lang="en-US" sz="4000" baseline="-25000" dirty="0" err="1">
                    <a:solidFill>
                      <a:srgbClr val="7030A0"/>
                    </a:solidFill>
                  </a:rPr>
                  <a:t>s,u</a:t>
                </a:r>
                <a:r>
                  <a:rPr lang="en-US" sz="4000" baseline="-25000" dirty="0">
                    <a:solidFill>
                      <a:srgbClr val="7030A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FC23E9-D6FA-E140-9699-8E4D0861E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25" y="4267200"/>
                <a:ext cx="2634054" cy="707886"/>
              </a:xfrm>
              <a:prstGeom prst="rect">
                <a:avLst/>
              </a:prstGeom>
              <a:blipFill>
                <a:blip r:embed="rId3"/>
                <a:stretch>
                  <a:fillRect l="-7583" t="-11667" r="-2844" b="-30000"/>
                </a:stretch>
              </a:blip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C9BA4C78-8DE1-A74F-ADA3-A06E4A8FCDF4}"/>
              </a:ext>
            </a:extLst>
          </p:cNvPr>
          <p:cNvSpPr/>
          <p:nvPr/>
        </p:nvSpPr>
        <p:spPr>
          <a:xfrm>
            <a:off x="6386513" y="4156075"/>
            <a:ext cx="873125" cy="858838"/>
          </a:xfrm>
          <a:custGeom>
            <a:avLst/>
            <a:gdLst>
              <a:gd name="connsiteX0" fmla="*/ 872837 w 872837"/>
              <a:gd name="connsiteY0" fmla="*/ 27709 h 858981"/>
              <a:gd name="connsiteX1" fmla="*/ 858982 w 872837"/>
              <a:gd name="connsiteY1" fmla="*/ 221672 h 858981"/>
              <a:gd name="connsiteX2" fmla="*/ 803564 w 872837"/>
              <a:gd name="connsiteY2" fmla="*/ 360218 h 858981"/>
              <a:gd name="connsiteX3" fmla="*/ 720437 w 872837"/>
              <a:gd name="connsiteY3" fmla="*/ 401781 h 858981"/>
              <a:gd name="connsiteX4" fmla="*/ 678873 w 872837"/>
              <a:gd name="connsiteY4" fmla="*/ 429491 h 858981"/>
              <a:gd name="connsiteX5" fmla="*/ 595746 w 872837"/>
              <a:gd name="connsiteY5" fmla="*/ 457200 h 858981"/>
              <a:gd name="connsiteX6" fmla="*/ 568037 w 872837"/>
              <a:gd name="connsiteY6" fmla="*/ 498763 h 858981"/>
              <a:gd name="connsiteX7" fmla="*/ 526473 w 872837"/>
              <a:gd name="connsiteY7" fmla="*/ 623454 h 858981"/>
              <a:gd name="connsiteX8" fmla="*/ 484910 w 872837"/>
              <a:gd name="connsiteY8" fmla="*/ 734291 h 858981"/>
              <a:gd name="connsiteX9" fmla="*/ 429491 w 872837"/>
              <a:gd name="connsiteY9" fmla="*/ 831272 h 858981"/>
              <a:gd name="connsiteX10" fmla="*/ 387928 w 872837"/>
              <a:gd name="connsiteY10" fmla="*/ 858981 h 858981"/>
              <a:gd name="connsiteX11" fmla="*/ 221673 w 872837"/>
              <a:gd name="connsiteY11" fmla="*/ 845127 h 858981"/>
              <a:gd name="connsiteX12" fmla="*/ 180110 w 872837"/>
              <a:gd name="connsiteY12" fmla="*/ 817418 h 858981"/>
              <a:gd name="connsiteX13" fmla="*/ 110837 w 872837"/>
              <a:gd name="connsiteY13" fmla="*/ 734291 h 858981"/>
              <a:gd name="connsiteX14" fmla="*/ 83128 w 872837"/>
              <a:gd name="connsiteY14" fmla="*/ 678872 h 858981"/>
              <a:gd name="connsiteX15" fmla="*/ 69273 w 872837"/>
              <a:gd name="connsiteY15" fmla="*/ 609600 h 858981"/>
              <a:gd name="connsiteX16" fmla="*/ 41564 w 872837"/>
              <a:gd name="connsiteY16" fmla="*/ 526472 h 858981"/>
              <a:gd name="connsiteX17" fmla="*/ 27710 w 872837"/>
              <a:gd name="connsiteY17" fmla="*/ 484909 h 858981"/>
              <a:gd name="connsiteX18" fmla="*/ 0 w 872837"/>
              <a:gd name="connsiteY18" fmla="*/ 360218 h 858981"/>
              <a:gd name="connsiteX19" fmla="*/ 13855 w 872837"/>
              <a:gd name="connsiteY19" fmla="*/ 138545 h 858981"/>
              <a:gd name="connsiteX20" fmla="*/ 27710 w 872837"/>
              <a:gd name="connsiteY20" fmla="*/ 83127 h 858981"/>
              <a:gd name="connsiteX21" fmla="*/ 55419 w 872837"/>
              <a:gd name="connsiteY21" fmla="*/ 41563 h 858981"/>
              <a:gd name="connsiteX22" fmla="*/ 96982 w 872837"/>
              <a:gd name="connsiteY22" fmla="*/ 0 h 8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72837" h="858981">
                <a:moveTo>
                  <a:pt x="872837" y="27709"/>
                </a:moveTo>
                <a:cubicBezTo>
                  <a:pt x="868219" y="92363"/>
                  <a:pt x="865768" y="157209"/>
                  <a:pt x="858982" y="221672"/>
                </a:cubicBezTo>
                <a:cubicBezTo>
                  <a:pt x="852996" y="278540"/>
                  <a:pt x="842207" y="315135"/>
                  <a:pt x="803564" y="360218"/>
                </a:cubicBezTo>
                <a:cubicBezTo>
                  <a:pt x="782078" y="385285"/>
                  <a:pt x="749531" y="392083"/>
                  <a:pt x="720437" y="401781"/>
                </a:cubicBezTo>
                <a:cubicBezTo>
                  <a:pt x="706582" y="411018"/>
                  <a:pt x="694089" y="422728"/>
                  <a:pt x="678873" y="429491"/>
                </a:cubicBezTo>
                <a:cubicBezTo>
                  <a:pt x="652183" y="441354"/>
                  <a:pt x="595746" y="457200"/>
                  <a:pt x="595746" y="457200"/>
                </a:cubicBezTo>
                <a:cubicBezTo>
                  <a:pt x="586510" y="471054"/>
                  <a:pt x="574441" y="483393"/>
                  <a:pt x="568037" y="498763"/>
                </a:cubicBezTo>
                <a:cubicBezTo>
                  <a:pt x="551186" y="539205"/>
                  <a:pt x="540327" y="581890"/>
                  <a:pt x="526473" y="623454"/>
                </a:cubicBezTo>
                <a:cubicBezTo>
                  <a:pt x="511237" y="669161"/>
                  <a:pt x="507003" y="684582"/>
                  <a:pt x="484910" y="734291"/>
                </a:cubicBezTo>
                <a:cubicBezTo>
                  <a:pt x="476218" y="753849"/>
                  <a:pt x="447321" y="813442"/>
                  <a:pt x="429491" y="831272"/>
                </a:cubicBezTo>
                <a:cubicBezTo>
                  <a:pt x="417717" y="843046"/>
                  <a:pt x="401782" y="849745"/>
                  <a:pt x="387928" y="858981"/>
                </a:cubicBezTo>
                <a:cubicBezTo>
                  <a:pt x="332510" y="854363"/>
                  <a:pt x="276204" y="856033"/>
                  <a:pt x="221673" y="845127"/>
                </a:cubicBezTo>
                <a:cubicBezTo>
                  <a:pt x="205345" y="841862"/>
                  <a:pt x="193112" y="827820"/>
                  <a:pt x="180110" y="817418"/>
                </a:cubicBezTo>
                <a:cubicBezTo>
                  <a:pt x="156395" y="798446"/>
                  <a:pt x="124313" y="755852"/>
                  <a:pt x="110837" y="734291"/>
                </a:cubicBezTo>
                <a:cubicBezTo>
                  <a:pt x="99891" y="716777"/>
                  <a:pt x="92364" y="697345"/>
                  <a:pt x="83128" y="678872"/>
                </a:cubicBezTo>
                <a:cubicBezTo>
                  <a:pt x="78510" y="655781"/>
                  <a:pt x="75469" y="632318"/>
                  <a:pt x="69273" y="609600"/>
                </a:cubicBezTo>
                <a:cubicBezTo>
                  <a:pt x="61588" y="581421"/>
                  <a:pt x="50800" y="554181"/>
                  <a:pt x="41564" y="526472"/>
                </a:cubicBezTo>
                <a:cubicBezTo>
                  <a:pt x="36946" y="512618"/>
                  <a:pt x="31252" y="499077"/>
                  <a:pt x="27710" y="484909"/>
                </a:cubicBezTo>
                <a:cubicBezTo>
                  <a:pt x="8143" y="406646"/>
                  <a:pt x="17589" y="448162"/>
                  <a:pt x="0" y="360218"/>
                </a:cubicBezTo>
                <a:cubicBezTo>
                  <a:pt x="4618" y="286327"/>
                  <a:pt x="6488" y="212213"/>
                  <a:pt x="13855" y="138545"/>
                </a:cubicBezTo>
                <a:cubicBezTo>
                  <a:pt x="15750" y="119598"/>
                  <a:pt x="20209" y="100629"/>
                  <a:pt x="27710" y="83127"/>
                </a:cubicBezTo>
                <a:cubicBezTo>
                  <a:pt x="34269" y="67822"/>
                  <a:pt x="44759" y="54355"/>
                  <a:pt x="55419" y="41563"/>
                </a:cubicBezTo>
                <a:cubicBezTo>
                  <a:pt x="67962" y="26511"/>
                  <a:pt x="96982" y="0"/>
                  <a:pt x="9698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42B166-60FA-EC4D-BA10-41C7AF3A6923}"/>
              </a:ext>
            </a:extLst>
          </p:cNvPr>
          <p:cNvGrpSpPr>
            <a:grpSpLocks/>
          </p:cNvGrpSpPr>
          <p:nvPr/>
        </p:nvGrpSpPr>
        <p:grpSpPr bwMode="auto">
          <a:xfrm>
            <a:off x="6186488" y="5251450"/>
            <a:ext cx="2319337" cy="368300"/>
            <a:chOff x="4960339" y="5426424"/>
            <a:chExt cx="2319866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8BEF0B-3A0E-C444-B7E6-FE50C95DAB8D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60339" y="5426424"/>
              <a:ext cx="2319866" cy="369332"/>
            </a:xfrm>
            <a:prstGeom prst="rect">
              <a:avLst/>
            </a:prstGeom>
            <a:blipFill>
              <a:blip r:embed="rId4"/>
              <a:stretch>
                <a:fillRect l="-2174" t="-3226" r="-1087" b="-2258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B65F48F-4DBD-1249-B50A-89F4340B845C}"/>
                </a:ext>
              </a:extLst>
            </p:cNvPr>
            <p:cNvSpPr/>
            <p:nvPr/>
          </p:nvSpPr>
          <p:spPr>
            <a:xfrm>
              <a:off x="6081370" y="5569699"/>
              <a:ext cx="304870" cy="41391"/>
            </a:xfrm>
            <a:custGeom>
              <a:avLst/>
              <a:gdLst>
                <a:gd name="connsiteX0" fmla="*/ 0 w 304800"/>
                <a:gd name="connsiteY0" fmla="*/ 286 h 41850"/>
                <a:gd name="connsiteX1" fmla="*/ 69273 w 304800"/>
                <a:gd name="connsiteY1" fmla="*/ 27995 h 41850"/>
                <a:gd name="connsiteX2" fmla="*/ 110837 w 304800"/>
                <a:gd name="connsiteY2" fmla="*/ 41850 h 41850"/>
                <a:gd name="connsiteX3" fmla="*/ 193964 w 304800"/>
                <a:gd name="connsiteY3" fmla="*/ 27995 h 41850"/>
                <a:gd name="connsiteX4" fmla="*/ 235528 w 304800"/>
                <a:gd name="connsiteY4" fmla="*/ 286 h 41850"/>
                <a:gd name="connsiteX5" fmla="*/ 277091 w 304800"/>
                <a:gd name="connsiteY5" fmla="*/ 14140 h 41850"/>
                <a:gd name="connsiteX6" fmla="*/ 304800 w 304800"/>
                <a:gd name="connsiteY6" fmla="*/ 14140 h 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41850">
                  <a:moveTo>
                    <a:pt x="0" y="286"/>
                  </a:moveTo>
                  <a:cubicBezTo>
                    <a:pt x="23091" y="9522"/>
                    <a:pt x="45987" y="19263"/>
                    <a:pt x="69273" y="27995"/>
                  </a:cubicBezTo>
                  <a:cubicBezTo>
                    <a:pt x="82947" y="33123"/>
                    <a:pt x="96233" y="41850"/>
                    <a:pt x="110837" y="41850"/>
                  </a:cubicBezTo>
                  <a:cubicBezTo>
                    <a:pt x="138928" y="41850"/>
                    <a:pt x="166255" y="32613"/>
                    <a:pt x="193964" y="27995"/>
                  </a:cubicBezTo>
                  <a:cubicBezTo>
                    <a:pt x="207819" y="18759"/>
                    <a:pt x="219103" y="3024"/>
                    <a:pt x="235528" y="286"/>
                  </a:cubicBezTo>
                  <a:cubicBezTo>
                    <a:pt x="249933" y="-2115"/>
                    <a:pt x="262771" y="11276"/>
                    <a:pt x="277091" y="14140"/>
                  </a:cubicBezTo>
                  <a:cubicBezTo>
                    <a:pt x="286148" y="15951"/>
                    <a:pt x="295564" y="14140"/>
                    <a:pt x="304800" y="141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33511103-B767-B54A-ADD2-6F4A2B489CF2}"/>
              </a:ext>
            </a:extLst>
          </p:cNvPr>
          <p:cNvSpPr/>
          <p:nvPr/>
        </p:nvSpPr>
        <p:spPr>
          <a:xfrm>
            <a:off x="1427163" y="5394325"/>
            <a:ext cx="3394075" cy="1076325"/>
          </a:xfrm>
          <a:prstGeom prst="cloudCallout">
            <a:avLst>
              <a:gd name="adj1" fmla="val -13078"/>
              <a:gd name="adj2" fmla="val 431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Not making any claim on other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9">
            <a:extLst>
              <a:ext uri="{FF2B5EF4-FFF2-40B4-BE49-F238E27FC236}">
                <a16:creationId xmlns:a16="http://schemas.microsoft.com/office/drawing/2014/main" id="{C3D71BB8-6230-B547-B6DD-4EB6B02876A4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2163763"/>
            <a:ext cx="2854325" cy="2478087"/>
            <a:chOff x="5971309" y="2164193"/>
            <a:chExt cx="2854036" cy="24770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F5B6B2D-B8DC-074B-95C3-B6F8AC55A353}"/>
                </a:ext>
              </a:extLst>
            </p:cNvPr>
            <p:cNvSpPr/>
            <p:nvPr/>
          </p:nvSpPr>
          <p:spPr>
            <a:xfrm>
              <a:off x="5971309" y="2562493"/>
              <a:ext cx="2854036" cy="2078780"/>
            </a:xfrm>
            <a:custGeom>
              <a:avLst/>
              <a:gdLst>
                <a:gd name="connsiteX0" fmla="*/ 803564 w 2854036"/>
                <a:gd name="connsiteY0" fmla="*/ 69273 h 2078182"/>
                <a:gd name="connsiteX1" fmla="*/ 803564 w 2854036"/>
                <a:gd name="connsiteY1" fmla="*/ 69273 h 2078182"/>
                <a:gd name="connsiteX2" fmla="*/ 678873 w 2854036"/>
                <a:gd name="connsiteY2" fmla="*/ 166254 h 2078182"/>
                <a:gd name="connsiteX3" fmla="*/ 637309 w 2854036"/>
                <a:gd name="connsiteY3" fmla="*/ 207818 h 2078182"/>
                <a:gd name="connsiteX4" fmla="*/ 595746 w 2854036"/>
                <a:gd name="connsiteY4" fmla="*/ 235527 h 2078182"/>
                <a:gd name="connsiteX5" fmla="*/ 526473 w 2854036"/>
                <a:gd name="connsiteY5" fmla="*/ 290945 h 2078182"/>
                <a:gd name="connsiteX6" fmla="*/ 484909 w 2854036"/>
                <a:gd name="connsiteY6" fmla="*/ 318654 h 2078182"/>
                <a:gd name="connsiteX7" fmla="*/ 374073 w 2854036"/>
                <a:gd name="connsiteY7" fmla="*/ 415636 h 2078182"/>
                <a:gd name="connsiteX8" fmla="*/ 304800 w 2854036"/>
                <a:gd name="connsiteY8" fmla="*/ 512618 h 2078182"/>
                <a:gd name="connsiteX9" fmla="*/ 249382 w 2854036"/>
                <a:gd name="connsiteY9" fmla="*/ 595745 h 2078182"/>
                <a:gd name="connsiteX10" fmla="*/ 110836 w 2854036"/>
                <a:gd name="connsiteY10" fmla="*/ 789709 h 2078182"/>
                <a:gd name="connsiteX11" fmla="*/ 27709 w 2854036"/>
                <a:gd name="connsiteY11" fmla="*/ 942109 h 2078182"/>
                <a:gd name="connsiteX12" fmla="*/ 0 w 2854036"/>
                <a:gd name="connsiteY12" fmla="*/ 1052945 h 2078182"/>
                <a:gd name="connsiteX13" fmla="*/ 41564 w 2854036"/>
                <a:gd name="connsiteY13" fmla="*/ 1468582 h 2078182"/>
                <a:gd name="connsiteX14" fmla="*/ 69273 w 2854036"/>
                <a:gd name="connsiteY14" fmla="*/ 1510145 h 2078182"/>
                <a:gd name="connsiteX15" fmla="*/ 152400 w 2854036"/>
                <a:gd name="connsiteY15" fmla="*/ 1634836 h 2078182"/>
                <a:gd name="connsiteX16" fmla="*/ 277091 w 2854036"/>
                <a:gd name="connsiteY16" fmla="*/ 1787236 h 2078182"/>
                <a:gd name="connsiteX17" fmla="*/ 346364 w 2854036"/>
                <a:gd name="connsiteY17" fmla="*/ 1870364 h 2078182"/>
                <a:gd name="connsiteX18" fmla="*/ 401782 w 2854036"/>
                <a:gd name="connsiteY18" fmla="*/ 1842654 h 2078182"/>
                <a:gd name="connsiteX19" fmla="*/ 443346 w 2854036"/>
                <a:gd name="connsiteY19" fmla="*/ 1870364 h 2078182"/>
                <a:gd name="connsiteX20" fmla="*/ 581891 w 2854036"/>
                <a:gd name="connsiteY20" fmla="*/ 1898073 h 2078182"/>
                <a:gd name="connsiteX21" fmla="*/ 623455 w 2854036"/>
                <a:gd name="connsiteY21" fmla="*/ 1925782 h 2078182"/>
                <a:gd name="connsiteX22" fmla="*/ 720436 w 2854036"/>
                <a:gd name="connsiteY22" fmla="*/ 1953491 h 2078182"/>
                <a:gd name="connsiteX23" fmla="*/ 886691 w 2854036"/>
                <a:gd name="connsiteY23" fmla="*/ 2008909 h 2078182"/>
                <a:gd name="connsiteX24" fmla="*/ 942109 w 2854036"/>
                <a:gd name="connsiteY24" fmla="*/ 2036618 h 2078182"/>
                <a:gd name="connsiteX25" fmla="*/ 1219200 w 2854036"/>
                <a:gd name="connsiteY25" fmla="*/ 2078182 h 2078182"/>
                <a:gd name="connsiteX26" fmla="*/ 1898073 w 2854036"/>
                <a:gd name="connsiteY26" fmla="*/ 2064327 h 2078182"/>
                <a:gd name="connsiteX27" fmla="*/ 1939636 w 2854036"/>
                <a:gd name="connsiteY27" fmla="*/ 2050473 h 2078182"/>
                <a:gd name="connsiteX28" fmla="*/ 1995055 w 2854036"/>
                <a:gd name="connsiteY28" fmla="*/ 1995054 h 2078182"/>
                <a:gd name="connsiteX29" fmla="*/ 2535382 w 2854036"/>
                <a:gd name="connsiteY29" fmla="*/ 1995054 h 2078182"/>
                <a:gd name="connsiteX30" fmla="*/ 2576946 w 2854036"/>
                <a:gd name="connsiteY30" fmla="*/ 1981200 h 2078182"/>
                <a:gd name="connsiteX31" fmla="*/ 2632364 w 2854036"/>
                <a:gd name="connsiteY31" fmla="*/ 1967345 h 2078182"/>
                <a:gd name="connsiteX32" fmla="*/ 2715491 w 2854036"/>
                <a:gd name="connsiteY32" fmla="*/ 1911927 h 2078182"/>
                <a:gd name="connsiteX33" fmla="*/ 2743200 w 2854036"/>
                <a:gd name="connsiteY33" fmla="*/ 1870364 h 2078182"/>
                <a:gd name="connsiteX34" fmla="*/ 2770909 w 2854036"/>
                <a:gd name="connsiteY34" fmla="*/ 1787236 h 2078182"/>
                <a:gd name="connsiteX35" fmla="*/ 2784764 w 2854036"/>
                <a:gd name="connsiteY35" fmla="*/ 1745673 h 2078182"/>
                <a:gd name="connsiteX36" fmla="*/ 2798618 w 2854036"/>
                <a:gd name="connsiteY36" fmla="*/ 1690254 h 2078182"/>
                <a:gd name="connsiteX37" fmla="*/ 2826327 w 2854036"/>
                <a:gd name="connsiteY37" fmla="*/ 1607127 h 2078182"/>
                <a:gd name="connsiteX38" fmla="*/ 2854036 w 2854036"/>
                <a:gd name="connsiteY38" fmla="*/ 1510145 h 2078182"/>
                <a:gd name="connsiteX39" fmla="*/ 2840182 w 2854036"/>
                <a:gd name="connsiteY39" fmla="*/ 1080654 h 2078182"/>
                <a:gd name="connsiteX40" fmla="*/ 2812473 w 2854036"/>
                <a:gd name="connsiteY40" fmla="*/ 969818 h 2078182"/>
                <a:gd name="connsiteX41" fmla="*/ 2770909 w 2854036"/>
                <a:gd name="connsiteY41" fmla="*/ 845127 h 2078182"/>
                <a:gd name="connsiteX42" fmla="*/ 2757055 w 2854036"/>
                <a:gd name="connsiteY42" fmla="*/ 762000 h 2078182"/>
                <a:gd name="connsiteX43" fmla="*/ 2715491 w 2854036"/>
                <a:gd name="connsiteY43" fmla="*/ 651164 h 2078182"/>
                <a:gd name="connsiteX44" fmla="*/ 2687782 w 2854036"/>
                <a:gd name="connsiteY44" fmla="*/ 595745 h 2078182"/>
                <a:gd name="connsiteX45" fmla="*/ 2632364 w 2854036"/>
                <a:gd name="connsiteY45" fmla="*/ 498764 h 2078182"/>
                <a:gd name="connsiteX46" fmla="*/ 2590800 w 2854036"/>
                <a:gd name="connsiteY46" fmla="*/ 471054 h 2078182"/>
                <a:gd name="connsiteX47" fmla="*/ 2452255 w 2854036"/>
                <a:gd name="connsiteY47" fmla="*/ 429491 h 2078182"/>
                <a:gd name="connsiteX48" fmla="*/ 2299855 w 2854036"/>
                <a:gd name="connsiteY48" fmla="*/ 277091 h 2078182"/>
                <a:gd name="connsiteX49" fmla="*/ 2258291 w 2854036"/>
                <a:gd name="connsiteY49" fmla="*/ 235527 h 2078182"/>
                <a:gd name="connsiteX50" fmla="*/ 2175164 w 2854036"/>
                <a:gd name="connsiteY50" fmla="*/ 180109 h 2078182"/>
                <a:gd name="connsiteX51" fmla="*/ 2119746 w 2854036"/>
                <a:gd name="connsiteY51" fmla="*/ 138545 h 2078182"/>
                <a:gd name="connsiteX52" fmla="*/ 2064327 w 2854036"/>
                <a:gd name="connsiteY52" fmla="*/ 110836 h 2078182"/>
                <a:gd name="connsiteX53" fmla="*/ 1967346 w 2854036"/>
                <a:gd name="connsiteY53" fmla="*/ 41564 h 2078182"/>
                <a:gd name="connsiteX54" fmla="*/ 1856509 w 2854036"/>
                <a:gd name="connsiteY54" fmla="*/ 13854 h 2078182"/>
                <a:gd name="connsiteX55" fmla="*/ 1801091 w 2854036"/>
                <a:gd name="connsiteY55" fmla="*/ 0 h 2078182"/>
                <a:gd name="connsiteX56" fmla="*/ 1551709 w 2854036"/>
                <a:gd name="connsiteY56" fmla="*/ 13854 h 2078182"/>
                <a:gd name="connsiteX57" fmla="*/ 1468582 w 2854036"/>
                <a:gd name="connsiteY57" fmla="*/ 41564 h 2078182"/>
                <a:gd name="connsiteX58" fmla="*/ 886691 w 2854036"/>
                <a:gd name="connsiteY58" fmla="*/ 55418 h 2078182"/>
                <a:gd name="connsiteX59" fmla="*/ 803564 w 2854036"/>
                <a:gd name="connsiteY59" fmla="*/ 69273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54036" h="2078182">
                  <a:moveTo>
                    <a:pt x="803564" y="69273"/>
                  </a:moveTo>
                  <a:lnTo>
                    <a:pt x="803564" y="69273"/>
                  </a:lnTo>
                  <a:cubicBezTo>
                    <a:pt x="762000" y="101600"/>
                    <a:pt x="719324" y="132545"/>
                    <a:pt x="678873" y="166254"/>
                  </a:cubicBezTo>
                  <a:cubicBezTo>
                    <a:pt x="663821" y="178797"/>
                    <a:pt x="652361" y="195275"/>
                    <a:pt x="637309" y="207818"/>
                  </a:cubicBezTo>
                  <a:cubicBezTo>
                    <a:pt x="624517" y="218478"/>
                    <a:pt x="609067" y="225536"/>
                    <a:pt x="595746" y="235527"/>
                  </a:cubicBezTo>
                  <a:cubicBezTo>
                    <a:pt x="572089" y="253269"/>
                    <a:pt x="550130" y="273203"/>
                    <a:pt x="526473" y="290945"/>
                  </a:cubicBezTo>
                  <a:cubicBezTo>
                    <a:pt x="513152" y="300936"/>
                    <a:pt x="497440" y="307689"/>
                    <a:pt x="484909" y="318654"/>
                  </a:cubicBezTo>
                  <a:cubicBezTo>
                    <a:pt x="355230" y="432123"/>
                    <a:pt x="467604" y="353281"/>
                    <a:pt x="374073" y="415636"/>
                  </a:cubicBezTo>
                  <a:cubicBezTo>
                    <a:pt x="284000" y="550748"/>
                    <a:pt x="425076" y="340796"/>
                    <a:pt x="304800" y="512618"/>
                  </a:cubicBezTo>
                  <a:cubicBezTo>
                    <a:pt x="285702" y="539900"/>
                    <a:pt x="268969" y="568812"/>
                    <a:pt x="249382" y="595745"/>
                  </a:cubicBezTo>
                  <a:cubicBezTo>
                    <a:pt x="173168" y="700540"/>
                    <a:pt x="192783" y="646301"/>
                    <a:pt x="110836" y="789709"/>
                  </a:cubicBezTo>
                  <a:cubicBezTo>
                    <a:pt x="109149" y="792661"/>
                    <a:pt x="36581" y="915494"/>
                    <a:pt x="27709" y="942109"/>
                  </a:cubicBezTo>
                  <a:cubicBezTo>
                    <a:pt x="15666" y="978237"/>
                    <a:pt x="9236" y="1016000"/>
                    <a:pt x="0" y="1052945"/>
                  </a:cubicBezTo>
                  <a:cubicBezTo>
                    <a:pt x="13855" y="1191491"/>
                    <a:pt x="20706" y="1330917"/>
                    <a:pt x="41564" y="1468582"/>
                  </a:cubicBezTo>
                  <a:cubicBezTo>
                    <a:pt x="44058" y="1485045"/>
                    <a:pt x="61012" y="1495688"/>
                    <a:pt x="69273" y="1510145"/>
                  </a:cubicBezTo>
                  <a:cubicBezTo>
                    <a:pt x="130674" y="1617598"/>
                    <a:pt x="54775" y="1512805"/>
                    <a:pt x="152400" y="1634836"/>
                  </a:cubicBezTo>
                  <a:cubicBezTo>
                    <a:pt x="189551" y="1746286"/>
                    <a:pt x="131696" y="1593379"/>
                    <a:pt x="277091" y="1787236"/>
                  </a:cubicBezTo>
                  <a:cubicBezTo>
                    <a:pt x="326492" y="1853104"/>
                    <a:pt x="302328" y="1826326"/>
                    <a:pt x="346364" y="1870364"/>
                  </a:cubicBezTo>
                  <a:cubicBezTo>
                    <a:pt x="364837" y="1861127"/>
                    <a:pt x="381129" y="1842654"/>
                    <a:pt x="401782" y="1842654"/>
                  </a:cubicBezTo>
                  <a:cubicBezTo>
                    <a:pt x="418433" y="1842654"/>
                    <a:pt x="428453" y="1862917"/>
                    <a:pt x="443346" y="1870364"/>
                  </a:cubicBezTo>
                  <a:cubicBezTo>
                    <a:pt x="482033" y="1889708"/>
                    <a:pt x="546158" y="1892968"/>
                    <a:pt x="581891" y="1898073"/>
                  </a:cubicBezTo>
                  <a:cubicBezTo>
                    <a:pt x="595746" y="1907309"/>
                    <a:pt x="608562" y="1918335"/>
                    <a:pt x="623455" y="1925782"/>
                  </a:cubicBezTo>
                  <a:cubicBezTo>
                    <a:pt x="647866" y="1937987"/>
                    <a:pt x="696768" y="1946095"/>
                    <a:pt x="720436" y="1953491"/>
                  </a:cubicBezTo>
                  <a:cubicBezTo>
                    <a:pt x="776193" y="1970915"/>
                    <a:pt x="834442" y="1982785"/>
                    <a:pt x="886691" y="2008909"/>
                  </a:cubicBezTo>
                  <a:cubicBezTo>
                    <a:pt x="905164" y="2018145"/>
                    <a:pt x="922251" y="2030944"/>
                    <a:pt x="942109" y="2036618"/>
                  </a:cubicBezTo>
                  <a:cubicBezTo>
                    <a:pt x="1041214" y="2064934"/>
                    <a:pt x="1117509" y="2068013"/>
                    <a:pt x="1219200" y="2078182"/>
                  </a:cubicBezTo>
                  <a:lnTo>
                    <a:pt x="1898073" y="2064327"/>
                  </a:lnTo>
                  <a:cubicBezTo>
                    <a:pt x="1912666" y="2063766"/>
                    <a:pt x="1927752" y="2058961"/>
                    <a:pt x="1939636" y="2050473"/>
                  </a:cubicBezTo>
                  <a:cubicBezTo>
                    <a:pt x="1960895" y="2035288"/>
                    <a:pt x="1995055" y="1995054"/>
                    <a:pt x="1995055" y="1995054"/>
                  </a:cubicBezTo>
                  <a:cubicBezTo>
                    <a:pt x="2255650" y="2012428"/>
                    <a:pt x="2226038" y="2017968"/>
                    <a:pt x="2535382" y="1995054"/>
                  </a:cubicBezTo>
                  <a:cubicBezTo>
                    <a:pt x="2549946" y="1993975"/>
                    <a:pt x="2562904" y="1985212"/>
                    <a:pt x="2576946" y="1981200"/>
                  </a:cubicBezTo>
                  <a:cubicBezTo>
                    <a:pt x="2595255" y="1975969"/>
                    <a:pt x="2613891" y="1971963"/>
                    <a:pt x="2632364" y="1967345"/>
                  </a:cubicBezTo>
                  <a:cubicBezTo>
                    <a:pt x="2660073" y="1948872"/>
                    <a:pt x="2697018" y="1939636"/>
                    <a:pt x="2715491" y="1911927"/>
                  </a:cubicBezTo>
                  <a:cubicBezTo>
                    <a:pt x="2724727" y="1898073"/>
                    <a:pt x="2736437" y="1885580"/>
                    <a:pt x="2743200" y="1870364"/>
                  </a:cubicBezTo>
                  <a:cubicBezTo>
                    <a:pt x="2755063" y="1843673"/>
                    <a:pt x="2761672" y="1814945"/>
                    <a:pt x="2770909" y="1787236"/>
                  </a:cubicBezTo>
                  <a:cubicBezTo>
                    <a:pt x="2775527" y="1773382"/>
                    <a:pt x="2781222" y="1759841"/>
                    <a:pt x="2784764" y="1745673"/>
                  </a:cubicBezTo>
                  <a:cubicBezTo>
                    <a:pt x="2789382" y="1727200"/>
                    <a:pt x="2793147" y="1708492"/>
                    <a:pt x="2798618" y="1690254"/>
                  </a:cubicBezTo>
                  <a:cubicBezTo>
                    <a:pt x="2807011" y="1662278"/>
                    <a:pt x="2819243" y="1635463"/>
                    <a:pt x="2826327" y="1607127"/>
                  </a:cubicBezTo>
                  <a:cubicBezTo>
                    <a:pt x="2843724" y="1537541"/>
                    <a:pt x="2834161" y="1569773"/>
                    <a:pt x="2854036" y="1510145"/>
                  </a:cubicBezTo>
                  <a:cubicBezTo>
                    <a:pt x="2849418" y="1366981"/>
                    <a:pt x="2851168" y="1223470"/>
                    <a:pt x="2840182" y="1080654"/>
                  </a:cubicBezTo>
                  <a:cubicBezTo>
                    <a:pt x="2837261" y="1042684"/>
                    <a:pt x="2821709" y="1006763"/>
                    <a:pt x="2812473" y="969818"/>
                  </a:cubicBezTo>
                  <a:cubicBezTo>
                    <a:pt x="2792587" y="890276"/>
                    <a:pt x="2805688" y="932075"/>
                    <a:pt x="2770909" y="845127"/>
                  </a:cubicBezTo>
                  <a:cubicBezTo>
                    <a:pt x="2766291" y="817418"/>
                    <a:pt x="2763149" y="789422"/>
                    <a:pt x="2757055" y="762000"/>
                  </a:cubicBezTo>
                  <a:cubicBezTo>
                    <a:pt x="2751978" y="739151"/>
                    <a:pt x="2720284" y="661948"/>
                    <a:pt x="2715491" y="651164"/>
                  </a:cubicBezTo>
                  <a:cubicBezTo>
                    <a:pt x="2707103" y="632291"/>
                    <a:pt x="2695918" y="614728"/>
                    <a:pt x="2687782" y="595745"/>
                  </a:cubicBezTo>
                  <a:cubicBezTo>
                    <a:pt x="2664005" y="540266"/>
                    <a:pt x="2686831" y="553232"/>
                    <a:pt x="2632364" y="498764"/>
                  </a:cubicBezTo>
                  <a:cubicBezTo>
                    <a:pt x="2620590" y="486990"/>
                    <a:pt x="2606016" y="477817"/>
                    <a:pt x="2590800" y="471054"/>
                  </a:cubicBezTo>
                  <a:cubicBezTo>
                    <a:pt x="2547431" y="451779"/>
                    <a:pt x="2498313" y="441005"/>
                    <a:pt x="2452255" y="429491"/>
                  </a:cubicBezTo>
                  <a:lnTo>
                    <a:pt x="2299855" y="277091"/>
                  </a:lnTo>
                  <a:cubicBezTo>
                    <a:pt x="2286000" y="263236"/>
                    <a:pt x="2274594" y="246395"/>
                    <a:pt x="2258291" y="235527"/>
                  </a:cubicBezTo>
                  <a:cubicBezTo>
                    <a:pt x="2230582" y="217054"/>
                    <a:pt x="2201806" y="200090"/>
                    <a:pt x="2175164" y="180109"/>
                  </a:cubicBezTo>
                  <a:cubicBezTo>
                    <a:pt x="2156691" y="166254"/>
                    <a:pt x="2139327" y="150783"/>
                    <a:pt x="2119746" y="138545"/>
                  </a:cubicBezTo>
                  <a:cubicBezTo>
                    <a:pt x="2102232" y="127599"/>
                    <a:pt x="2081841" y="121782"/>
                    <a:pt x="2064327" y="110836"/>
                  </a:cubicBezTo>
                  <a:cubicBezTo>
                    <a:pt x="2039230" y="95151"/>
                    <a:pt x="1996651" y="56217"/>
                    <a:pt x="1967346" y="41564"/>
                  </a:cubicBezTo>
                  <a:cubicBezTo>
                    <a:pt x="1937637" y="26709"/>
                    <a:pt x="1884965" y="20178"/>
                    <a:pt x="1856509" y="13854"/>
                  </a:cubicBezTo>
                  <a:cubicBezTo>
                    <a:pt x="1837921" y="9723"/>
                    <a:pt x="1819564" y="4618"/>
                    <a:pt x="1801091" y="0"/>
                  </a:cubicBezTo>
                  <a:cubicBezTo>
                    <a:pt x="1717964" y="4618"/>
                    <a:pt x="1634322" y="3527"/>
                    <a:pt x="1551709" y="13854"/>
                  </a:cubicBezTo>
                  <a:cubicBezTo>
                    <a:pt x="1522727" y="17477"/>
                    <a:pt x="1497782" y="40869"/>
                    <a:pt x="1468582" y="41564"/>
                  </a:cubicBezTo>
                  <a:lnTo>
                    <a:pt x="886691" y="55418"/>
                  </a:lnTo>
                  <a:cubicBezTo>
                    <a:pt x="840746" y="70733"/>
                    <a:pt x="817419" y="66964"/>
                    <a:pt x="803564" y="6927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05" name="TextBox 5">
              <a:extLst>
                <a:ext uri="{FF2B5EF4-FFF2-40B4-BE49-F238E27FC236}">
                  <a16:creationId xmlns:a16="http://schemas.microsoft.com/office/drawing/2014/main" id="{98F93BC0-207D-9640-A05B-7E92B51F8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7818" y="2164193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24578" name="Title 1">
            <a:extLst>
              <a:ext uri="{FF2B5EF4-FFF2-40B4-BE49-F238E27FC236}">
                <a16:creationId xmlns:a16="http://schemas.microsoft.com/office/drawing/2014/main" id="{90E86339-324D-2E43-A077-C86D9107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teen</a:t>
            </a: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7A00A21D-154F-DC44-AA33-BF534F8A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5" name="TextBox 11">
            <a:extLst>
              <a:ext uri="{FF2B5EF4-FFF2-40B4-BE49-F238E27FC236}">
                <a16:creationId xmlns:a16="http://schemas.microsoft.com/office/drawing/2014/main" id="{FD298217-442E-3E4A-838C-B342A03A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09888"/>
            <a:ext cx="405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Assume we know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d(v) </a:t>
            </a: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ABC05-8AD2-E84F-A2C6-068AC6CD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456113"/>
            <a:ext cx="541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Compute an upper bound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d’(w) </a:t>
            </a: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not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2BCE1B-2E6D-3942-8AB8-2742224FF218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4075113"/>
            <a:ext cx="1714500" cy="1438275"/>
            <a:chOff x="6532060" y="4075901"/>
            <a:chExt cx="1715298" cy="143820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39DF46-A364-AE43-A85A-832E3ADC4D9B}"/>
                </a:ext>
              </a:extLst>
            </p:cNvPr>
            <p:cNvSpPr/>
            <p:nvPr/>
          </p:nvSpPr>
          <p:spPr>
            <a:xfrm>
              <a:off x="6837002" y="5153762"/>
              <a:ext cx="358942" cy="3603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7030A0"/>
                  </a:solidFill>
                </a:rPr>
                <a:t>w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11ED9B7-3FA4-5447-B395-02D8D98DDFC0}"/>
                </a:ext>
              </a:extLst>
            </p:cNvPr>
            <p:cNvCxnSpPr>
              <a:stCxn id="7" idx="4"/>
              <a:endCxn id="19" idx="1"/>
            </p:cNvCxnSpPr>
            <p:nvPr/>
          </p:nvCxnSpPr>
          <p:spPr>
            <a:xfrm>
              <a:off x="6532060" y="4128286"/>
              <a:ext cx="357353" cy="107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4073269-74E8-8A4E-A892-5DC8A4658494}"/>
                </a:ext>
              </a:extLst>
            </p:cNvPr>
            <p:cNvCxnSpPr>
              <a:stCxn id="8" idx="4"/>
              <a:endCxn id="19" idx="0"/>
            </p:cNvCxnSpPr>
            <p:nvPr/>
          </p:nvCxnSpPr>
          <p:spPr>
            <a:xfrm flipH="1">
              <a:off x="7016472" y="4128286"/>
              <a:ext cx="263648" cy="1025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4D3416A-2ABA-CB4B-AB55-C5D0900E44A4}"/>
                </a:ext>
              </a:extLst>
            </p:cNvPr>
            <p:cNvCxnSpPr>
              <a:stCxn id="9" idx="3"/>
              <a:endCxn id="19" idx="7"/>
            </p:cNvCxnSpPr>
            <p:nvPr/>
          </p:nvCxnSpPr>
          <p:spPr>
            <a:xfrm flipH="1">
              <a:off x="7143531" y="4075901"/>
              <a:ext cx="1103827" cy="11302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F9DA4726-DEF9-FA47-A283-6B0A91D3C7AF}"/>
              </a:ext>
            </a:extLst>
          </p:cNvPr>
          <p:cNvSpPr/>
          <p:nvPr/>
        </p:nvSpPr>
        <p:spPr>
          <a:xfrm>
            <a:off x="7148513" y="3311525"/>
            <a:ext cx="180975" cy="484188"/>
          </a:xfrm>
          <a:custGeom>
            <a:avLst/>
            <a:gdLst>
              <a:gd name="connsiteX0" fmla="*/ 0 w 181033"/>
              <a:gd name="connsiteY0" fmla="*/ 0 h 484909"/>
              <a:gd name="connsiteX1" fmla="*/ 13855 w 181033"/>
              <a:gd name="connsiteY1" fmla="*/ 69273 h 484909"/>
              <a:gd name="connsiteX2" fmla="*/ 27710 w 181033"/>
              <a:gd name="connsiteY2" fmla="*/ 110837 h 484909"/>
              <a:gd name="connsiteX3" fmla="*/ 41564 w 181033"/>
              <a:gd name="connsiteY3" fmla="*/ 290946 h 484909"/>
              <a:gd name="connsiteX4" fmla="*/ 83128 w 181033"/>
              <a:gd name="connsiteY4" fmla="*/ 304800 h 484909"/>
              <a:gd name="connsiteX5" fmla="*/ 152400 w 181033"/>
              <a:gd name="connsiteY5" fmla="*/ 318655 h 484909"/>
              <a:gd name="connsiteX6" fmla="*/ 180110 w 181033"/>
              <a:gd name="connsiteY6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33" h="484909">
                <a:moveTo>
                  <a:pt x="0" y="0"/>
                </a:moveTo>
                <a:cubicBezTo>
                  <a:pt x="4618" y="23091"/>
                  <a:pt x="8144" y="46428"/>
                  <a:pt x="13855" y="69273"/>
                </a:cubicBezTo>
                <a:cubicBezTo>
                  <a:pt x="17397" y="83441"/>
                  <a:pt x="25899" y="96346"/>
                  <a:pt x="27710" y="110837"/>
                </a:cubicBezTo>
                <a:cubicBezTo>
                  <a:pt x="35179" y="170586"/>
                  <a:pt x="25022" y="233049"/>
                  <a:pt x="41564" y="290946"/>
                </a:cubicBezTo>
                <a:cubicBezTo>
                  <a:pt x="45576" y="304988"/>
                  <a:pt x="68960" y="301258"/>
                  <a:pt x="83128" y="304800"/>
                </a:cubicBezTo>
                <a:cubicBezTo>
                  <a:pt x="105973" y="310511"/>
                  <a:pt x="129309" y="314037"/>
                  <a:pt x="152400" y="318655"/>
                </a:cubicBezTo>
                <a:cubicBezTo>
                  <a:pt x="188873" y="428069"/>
                  <a:pt x="180110" y="372574"/>
                  <a:pt x="180110" y="4849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58FFCB2-4E9C-BE46-AEDE-168C30F4E255}"/>
              </a:ext>
            </a:extLst>
          </p:cNvPr>
          <p:cNvSpPr/>
          <p:nvPr/>
        </p:nvSpPr>
        <p:spPr>
          <a:xfrm>
            <a:off x="7273925" y="3006725"/>
            <a:ext cx="1066800" cy="788988"/>
          </a:xfrm>
          <a:custGeom>
            <a:avLst/>
            <a:gdLst>
              <a:gd name="connsiteX0" fmla="*/ 0 w 1066954"/>
              <a:gd name="connsiteY0" fmla="*/ 69273 h 789709"/>
              <a:gd name="connsiteX1" fmla="*/ 83128 w 1066954"/>
              <a:gd name="connsiteY1" fmla="*/ 83128 h 789709"/>
              <a:gd name="connsiteX2" fmla="*/ 304800 w 1066954"/>
              <a:gd name="connsiteY2" fmla="*/ 55419 h 789709"/>
              <a:gd name="connsiteX3" fmla="*/ 401782 w 1066954"/>
              <a:gd name="connsiteY3" fmla="*/ 13855 h 789709"/>
              <a:gd name="connsiteX4" fmla="*/ 443346 w 1066954"/>
              <a:gd name="connsiteY4" fmla="*/ 0 h 789709"/>
              <a:gd name="connsiteX5" fmla="*/ 471055 w 1066954"/>
              <a:gd name="connsiteY5" fmla="*/ 41564 h 789709"/>
              <a:gd name="connsiteX6" fmla="*/ 498764 w 1066954"/>
              <a:gd name="connsiteY6" fmla="*/ 193964 h 789709"/>
              <a:gd name="connsiteX7" fmla="*/ 526473 w 1066954"/>
              <a:gd name="connsiteY7" fmla="*/ 304800 h 789709"/>
              <a:gd name="connsiteX8" fmla="*/ 568037 w 1066954"/>
              <a:gd name="connsiteY8" fmla="*/ 332509 h 789709"/>
              <a:gd name="connsiteX9" fmla="*/ 678873 w 1066954"/>
              <a:gd name="connsiteY9" fmla="*/ 318655 h 789709"/>
              <a:gd name="connsiteX10" fmla="*/ 720437 w 1066954"/>
              <a:gd name="connsiteY10" fmla="*/ 304800 h 789709"/>
              <a:gd name="connsiteX11" fmla="*/ 817419 w 1066954"/>
              <a:gd name="connsiteY11" fmla="*/ 318655 h 789709"/>
              <a:gd name="connsiteX12" fmla="*/ 831273 w 1066954"/>
              <a:gd name="connsiteY12" fmla="*/ 360219 h 789709"/>
              <a:gd name="connsiteX13" fmla="*/ 1025237 w 1066954"/>
              <a:gd name="connsiteY13" fmla="*/ 401782 h 789709"/>
              <a:gd name="connsiteX14" fmla="*/ 1052946 w 1066954"/>
              <a:gd name="connsiteY14" fmla="*/ 484909 h 789709"/>
              <a:gd name="connsiteX15" fmla="*/ 1066800 w 1066954"/>
              <a:gd name="connsiteY15" fmla="*/ 789709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6954" h="789709">
                <a:moveTo>
                  <a:pt x="0" y="69273"/>
                </a:moveTo>
                <a:cubicBezTo>
                  <a:pt x="27709" y="73891"/>
                  <a:pt x="55036" y="83128"/>
                  <a:pt x="83128" y="83128"/>
                </a:cubicBezTo>
                <a:cubicBezTo>
                  <a:pt x="174395" y="83128"/>
                  <a:pt x="227605" y="77475"/>
                  <a:pt x="304800" y="55419"/>
                </a:cubicBezTo>
                <a:cubicBezTo>
                  <a:pt x="369778" y="36854"/>
                  <a:pt x="327898" y="45520"/>
                  <a:pt x="401782" y="13855"/>
                </a:cubicBezTo>
                <a:cubicBezTo>
                  <a:pt x="415205" y="8102"/>
                  <a:pt x="429491" y="4618"/>
                  <a:pt x="443346" y="0"/>
                </a:cubicBezTo>
                <a:cubicBezTo>
                  <a:pt x="452582" y="13855"/>
                  <a:pt x="465208" y="25973"/>
                  <a:pt x="471055" y="41564"/>
                </a:cubicBezTo>
                <a:cubicBezTo>
                  <a:pt x="477731" y="59367"/>
                  <a:pt x="496172" y="181869"/>
                  <a:pt x="498764" y="193964"/>
                </a:cubicBezTo>
                <a:cubicBezTo>
                  <a:pt x="506743" y="231201"/>
                  <a:pt x="494786" y="283676"/>
                  <a:pt x="526473" y="304800"/>
                </a:cubicBezTo>
                <a:lnTo>
                  <a:pt x="568037" y="332509"/>
                </a:lnTo>
                <a:cubicBezTo>
                  <a:pt x="604982" y="327891"/>
                  <a:pt x="642241" y="325315"/>
                  <a:pt x="678873" y="318655"/>
                </a:cubicBezTo>
                <a:cubicBezTo>
                  <a:pt x="693242" y="316043"/>
                  <a:pt x="705833" y="304800"/>
                  <a:pt x="720437" y="304800"/>
                </a:cubicBezTo>
                <a:cubicBezTo>
                  <a:pt x="753093" y="304800"/>
                  <a:pt x="785092" y="314037"/>
                  <a:pt x="817419" y="318655"/>
                </a:cubicBezTo>
                <a:cubicBezTo>
                  <a:pt x="822037" y="332510"/>
                  <a:pt x="822150" y="348815"/>
                  <a:pt x="831273" y="360219"/>
                </a:cubicBezTo>
                <a:cubicBezTo>
                  <a:pt x="873001" y="412379"/>
                  <a:pt x="985771" y="398194"/>
                  <a:pt x="1025237" y="401782"/>
                </a:cubicBezTo>
                <a:cubicBezTo>
                  <a:pt x="1034473" y="429491"/>
                  <a:pt x="1050865" y="455775"/>
                  <a:pt x="1052946" y="484909"/>
                </a:cubicBezTo>
                <a:cubicBezTo>
                  <a:pt x="1069432" y="715724"/>
                  <a:pt x="1066800" y="614054"/>
                  <a:pt x="1066800" y="7897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C74804-5CC6-C549-BE13-D08BBF78E5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5488" y="4972050"/>
                <a:ext cx="16979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d(u) 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2400" baseline="-25000" dirty="0" err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u,w</a:t>
                </a:r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C74804-5CC6-C549-BE13-D08BBF78E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488" y="4972050"/>
                <a:ext cx="1697901" cy="461665"/>
              </a:xfrm>
              <a:prstGeom prst="rect">
                <a:avLst/>
              </a:prstGeom>
              <a:blipFill>
                <a:blip r:embed="rId2"/>
                <a:stretch>
                  <a:fillRect l="-5185" t="-10811" r="-741" b="-27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C0439CF-CDFA-CF41-9270-5B92AA32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97205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</a:t>
            </a: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58E176-C5BA-524F-B977-2878BC33DD1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4972329"/>
            <a:ext cx="500457" cy="4616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99D933-16CE-9043-B021-1A7333B721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925" y="5580063"/>
                <a:ext cx="31877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d(w)           d(x) 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2400" baseline="-25000" dirty="0" err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x,w</a:t>
                </a:r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99D933-16CE-9043-B021-1A7333B72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5580063"/>
                <a:ext cx="3187700" cy="461665"/>
              </a:xfrm>
              <a:prstGeom prst="rect">
                <a:avLst/>
              </a:prstGeom>
              <a:blipFill>
                <a:blip r:embed="rId4"/>
                <a:stretch>
                  <a:fillRect l="-2778" t="-10811" r="-794" b="-27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A4C42F-24FB-7D46-816C-F63DDFE1FC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925" y="6188075"/>
                <a:ext cx="31877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d(w)           d(y) 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2400" baseline="-25000" dirty="0" err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y,w</a:t>
                </a:r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A4C42F-24FB-7D46-816C-F63DDFE1F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6188075"/>
                <a:ext cx="3187700" cy="461665"/>
              </a:xfrm>
              <a:prstGeom prst="rect">
                <a:avLst/>
              </a:prstGeom>
              <a:blipFill>
                <a:blip r:embed="rId5"/>
                <a:stretch>
                  <a:fillRect l="-2778" t="-10811" b="-27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A2FD3F8-8716-F34E-B0FE-91DD5EA7AC4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5582058"/>
            <a:ext cx="500457" cy="4616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EECAB-C041-1447-9501-F69355A787A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6" y="6188439"/>
            <a:ext cx="500457" cy="46166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EEE5EE-EC26-014A-B21E-C9E4052A9193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5846763"/>
            <a:ext cx="3730508" cy="563562"/>
            <a:chOff x="5110163" y="1260475"/>
            <a:chExt cx="3730507" cy="5635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C24417-26B5-7B46-BE53-98A33D9B4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163" y="1260475"/>
              <a:ext cx="3625361" cy="563563"/>
            </a:xfrm>
            <a:prstGeom prst="rect">
              <a:avLst/>
            </a:prstGeom>
            <a:solidFill>
              <a:srgbClr val="93CDDD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599" name="TextBox 5">
                  <a:extLst>
                    <a:ext uri="{FF2B5EF4-FFF2-40B4-BE49-F238E27FC236}">
                      <a16:creationId xmlns:a16="http://schemas.microsoft.com/office/drawing/2014/main" id="{2EE95587-1F40-CD47-BE06-8B9E4C8739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10163" y="1293813"/>
                  <a:ext cx="3730507" cy="400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dirty="0">
                      <a:solidFill>
                        <a:srgbClr val="660066"/>
                      </a:solidFill>
                    </a:rPr>
                    <a:t>d’</a:t>
                  </a:r>
                  <a:r>
                    <a:rPr lang="en-US" altLang="ja-JP" sz="2000" dirty="0">
                      <a:solidFill>
                        <a:srgbClr val="660066"/>
                      </a:solidFill>
                    </a:rPr>
                    <a:t>(w)</a:t>
                  </a:r>
                  <a:r>
                    <a:rPr lang="en-US" altLang="ja-JP" sz="2000" dirty="0"/>
                    <a:t> = min 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</a:rPr>
                    <a:t>e=(</a:t>
                  </a:r>
                  <a:r>
                    <a:rPr lang="en-US" altLang="ja-JP" sz="2000" baseline="-25000" dirty="0" err="1">
                      <a:solidFill>
                        <a:srgbClr val="660066"/>
                      </a:solidFill>
                    </a:rPr>
                    <a:t>u,w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</a:rPr>
                    <a:t>) </a:t>
                  </a:r>
                  <a:r>
                    <a:rPr lang="en-US" altLang="ja-JP" sz="2000" baseline="-25000" dirty="0"/>
                    <a:t>in 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</a:rPr>
                    <a:t>E</a:t>
                  </a:r>
                  <a:r>
                    <a:rPr lang="en-US" altLang="ja-JP" sz="2000" baseline="-25000" dirty="0"/>
                    <a:t>, 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</a:rPr>
                    <a:t>u</a:t>
                  </a:r>
                  <a:r>
                    <a:rPr lang="en-US" altLang="ja-JP" sz="2000" baseline="-25000" dirty="0"/>
                    <a:t> in 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</a:rPr>
                    <a:t>R</a:t>
                  </a:r>
                  <a:r>
                    <a:rPr lang="en-US" altLang="ja-JP" sz="2000" baseline="-25000" dirty="0"/>
                    <a:t>  </a:t>
                  </a:r>
                  <a:r>
                    <a:rPr lang="en-US" altLang="ja-JP" sz="2000" dirty="0">
                      <a:solidFill>
                        <a:srgbClr val="660066"/>
                      </a:solidFill>
                    </a:rPr>
                    <a:t>d(u)+</a:t>
                  </a:r>
                  <a:r>
                    <a:rPr lang="en-US" sz="2000" dirty="0">
                      <a:solidFill>
                        <a:srgbClr val="7030A0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US" altLang="ja-JP" sz="2000" baseline="-25000" dirty="0">
                      <a:solidFill>
                        <a:srgbClr val="660066"/>
                      </a:solidFill>
                    </a:rPr>
                    <a:t>e</a:t>
                  </a:r>
                  <a:r>
                    <a:rPr lang="en-US" altLang="ja-JP" sz="2000" dirty="0">
                      <a:solidFill>
                        <a:srgbClr val="660066"/>
                      </a:solidFill>
                    </a:rPr>
                    <a:t> </a:t>
                  </a:r>
                  <a:endParaRPr lang="en-US" altLang="en-US" sz="2000" dirty="0">
                    <a:solidFill>
                      <a:srgbClr val="660066"/>
                    </a:solidFill>
                  </a:endParaRPr>
                </a:p>
              </p:txBody>
            </p:sp>
          </mc:Choice>
          <mc:Fallback>
            <p:sp>
              <p:nvSpPr>
                <p:cNvPr id="24599" name="TextBox 5">
                  <a:extLst>
                    <a:ext uri="{FF2B5EF4-FFF2-40B4-BE49-F238E27FC236}">
                      <a16:creationId xmlns:a16="http://schemas.microsoft.com/office/drawing/2014/main" id="{2EE95587-1F40-CD47-BE06-8B9E4C873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10163" y="1293813"/>
                  <a:ext cx="3730507" cy="400111"/>
                </a:xfrm>
                <a:prstGeom prst="rect">
                  <a:avLst/>
                </a:prstGeom>
                <a:blipFill>
                  <a:blip r:embed="rId7"/>
                  <a:stretch>
                    <a:fillRect l="-2041" t="-9375" b="-2812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DC5EEB-4739-524F-2DF0-18164ACF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 to project group members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F45DF-BA81-7FC2-0A13-6EF17527D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820"/>
            <a:ext cx="9185970" cy="30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3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0E67-1999-35BF-ECB7-55198841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in grading Quiz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2C893-2868-9231-FA08-53AE682A8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21185"/>
            <a:ext cx="9144079" cy="22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E10741D-E7BF-E14D-ACF3-D763739E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FA767013-AA5F-EE43-8849-30800DAA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1EC79CD-5931-2B48-B433-837BE6A0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pic>
        <p:nvPicPr>
          <p:cNvPr id="18434" name="Picture 4">
            <a:extLst>
              <a:ext uri="{FF2B5EF4-FFF2-40B4-BE49-F238E27FC236}">
                <a16:creationId xmlns:a16="http://schemas.microsoft.com/office/drawing/2014/main" id="{FE9A88AF-7801-8C40-90BB-291F50AFF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190625"/>
            <a:ext cx="493077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>
            <a:extLst>
              <a:ext uri="{FF2B5EF4-FFF2-40B4-BE49-F238E27FC236}">
                <a16:creationId xmlns:a16="http://schemas.microsoft.com/office/drawing/2014/main" id="{48F41242-6ABC-2B4E-AE1F-F8CD5F4EB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6134100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http://xkcd.com/85/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F631C84-3A12-8D49-ACB7-3747C99C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more important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54B4B-BBD8-9348-81AF-535D85BB1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2203450"/>
            <a:ext cx="5489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latin typeface="Arial" panose="020B0604020202020204" pitchFamily="34" charset="0"/>
              </a:rPr>
              <a:t>Is BGP a known acronym for you?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98672-7214-9C4B-B959-12EEBAB0D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013075"/>
            <a:ext cx="18415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177E6-48AE-614E-A712-B4975BA0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6026150"/>
            <a:ext cx="394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Routing uses shortest path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ED32E04-05C2-BB4D-8914-D4278469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BD53C8A3-CA84-364C-B206-0F404402D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19300"/>
            <a:ext cx="3425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Input: </a:t>
            </a:r>
            <a:r>
              <a:rPr lang="en-US" altLang="en-US" sz="1800" i="1">
                <a:latin typeface="Arial" panose="020B0604020202020204" pitchFamily="34" charset="0"/>
              </a:rPr>
              <a:t>Directed</a:t>
            </a:r>
            <a:r>
              <a:rPr lang="en-US" altLang="en-US" sz="1800">
                <a:latin typeface="Arial" panose="020B0604020202020204" pitchFamily="34" charset="0"/>
              </a:rPr>
              <a:t> graph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G=(V,E)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Edge lengths,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 baseline="-250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for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>
                <a:latin typeface="Arial" panose="020B0604020202020204" pitchFamily="34" charset="0"/>
              </a:rPr>
              <a:t>start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>
                <a:latin typeface="Arial" panose="020B0604020202020204" pitchFamily="34" charset="0"/>
              </a:rPr>
              <a:t> vertex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ja-JP" sz="1800">
                <a:latin typeface="Arial" panose="020B0604020202020204" pitchFamily="34" charset="0"/>
              </a:rPr>
              <a:t> in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  <a:endParaRPr lang="en-US" altLang="en-US" sz="1800">
              <a:solidFill>
                <a:srgbClr val="9C009C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15D4517-3F0A-6946-871A-9242F626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311775"/>
            <a:ext cx="603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Output: </a:t>
            </a:r>
            <a:r>
              <a:rPr lang="en-US" altLang="en-US" sz="1800">
                <a:latin typeface="Arial" panose="020B0604020202020204" pitchFamily="34" charset="0"/>
              </a:rPr>
              <a:t>Length of  shortest paths from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 to all nodes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3E2800-0348-3945-B6FE-F3E67FC65888}"/>
              </a:ext>
            </a:extLst>
          </p:cNvPr>
          <p:cNvCxnSpPr>
            <a:cxnSpLocks noChangeShapeType="1"/>
            <a:stCxn id="5" idx="7"/>
            <a:endCxn id="6" idx="2"/>
          </p:cNvCxnSpPr>
          <p:nvPr/>
        </p:nvCxnSpPr>
        <p:spPr bwMode="auto">
          <a:xfrm rot="16200000" flipH="1">
            <a:off x="6281737" y="1566863"/>
            <a:ext cx="187325" cy="140335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5" name="TextBox 13">
            <a:extLst>
              <a:ext uri="{FF2B5EF4-FFF2-40B4-BE49-F238E27FC236}">
                <a16:creationId xmlns:a16="http://schemas.microsoft.com/office/drawing/2014/main" id="{E786F62D-286C-A347-9B77-9B7ECF38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9431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100</a:t>
            </a:r>
          </a:p>
        </p:txBody>
      </p:sp>
      <p:grpSp>
        <p:nvGrpSpPr>
          <p:cNvPr id="20486" name="Group 27">
            <a:extLst>
              <a:ext uri="{FF2B5EF4-FFF2-40B4-BE49-F238E27FC236}">
                <a16:creationId xmlns:a16="http://schemas.microsoft.com/office/drawing/2014/main" id="{D6CF820B-D60A-E543-A4E9-CDF6312E478F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1874838"/>
            <a:ext cx="2144712" cy="1295400"/>
            <a:chOff x="5373643" y="1874315"/>
            <a:chExt cx="2145621" cy="129574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CC8611-7F6E-8446-8868-AF430208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583"/>
              <a:ext cx="9687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FF7D8D-AD52-914C-B1A6-33E858086B9A}"/>
                </a:ext>
              </a:extLst>
            </p:cNvPr>
            <p:cNvCxnSpPr>
              <a:cxnSpLocks noChangeShapeType="1"/>
              <a:stCxn id="7" idx="6"/>
              <a:endCxn id="6" idx="3"/>
            </p:cNvCxnSpPr>
            <p:nvPr/>
          </p:nvCxnSpPr>
          <p:spPr bwMode="auto">
            <a:xfrm flipV="1">
              <a:off x="6372603" y="2396742"/>
              <a:ext cx="719443" cy="4414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8" name="TextBox 15">
              <a:extLst>
                <a:ext uri="{FF2B5EF4-FFF2-40B4-BE49-F238E27FC236}">
                  <a16:creationId xmlns:a16="http://schemas.microsoft.com/office/drawing/2014/main" id="{AC486FF9-A247-EC41-B4B6-90ECC94A1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0509" name="Group 19">
              <a:extLst>
                <a:ext uri="{FF2B5EF4-FFF2-40B4-BE49-F238E27FC236}">
                  <a16:creationId xmlns:a16="http://schemas.microsoft.com/office/drawing/2014/main" id="{D3FD1440-DE1C-6440-B51F-815520516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7EA8DD4-F8A9-FC46-B820-B25FEBDD8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60142"/>
                <a:ext cx="98467" cy="98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FE9F47-92FE-F848-A5AD-1DF243A6C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90548"/>
                <a:ext cx="98467" cy="968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BB4E4DB-358B-9149-8AE6-A42C3DEEF3A0}"/>
                  </a:ext>
                </a:extLst>
              </p:cNvPr>
              <p:cNvCxnSpPr>
                <a:cxnSpLocks noChangeShapeType="1"/>
                <a:stCxn id="5" idx="5"/>
                <a:endCxn id="7" idx="2"/>
              </p:cNvCxnSpPr>
              <p:nvPr/>
            </p:nvCxnSpPr>
            <p:spPr bwMode="auto">
              <a:xfrm rot="16200000" flipH="1">
                <a:off x="5677030" y="2241079"/>
                <a:ext cx="593885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4" name="TextBox 14">
                <a:extLst>
                  <a:ext uri="{FF2B5EF4-FFF2-40B4-BE49-F238E27FC236}">
                    <a16:creationId xmlns:a16="http://schemas.microsoft.com/office/drawing/2014/main" id="{B20D5F59-16BB-6542-A7B8-0047C1F28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0515" name="TextBox 16">
                <a:extLst>
                  <a:ext uri="{FF2B5EF4-FFF2-40B4-BE49-F238E27FC236}">
                    <a16:creationId xmlns:a16="http://schemas.microsoft.com/office/drawing/2014/main" id="{EC100E6D-869D-2540-B8AF-6A84E2990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516" name="TextBox 17">
                <a:extLst>
                  <a:ext uri="{FF2B5EF4-FFF2-40B4-BE49-F238E27FC236}">
                    <a16:creationId xmlns:a16="http://schemas.microsoft.com/office/drawing/2014/main" id="{B59602A9-C3B0-C94D-82B2-7B6FAFA2B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0510" name="TextBox 18">
              <a:extLst>
                <a:ext uri="{FF2B5EF4-FFF2-40B4-BE49-F238E27FC236}">
                  <a16:creationId xmlns:a16="http://schemas.microsoft.com/office/drawing/2014/main" id="{945409CB-14B7-AA41-B38D-FA472FE44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20487" name="Group 20">
            <a:extLst>
              <a:ext uri="{FF2B5EF4-FFF2-40B4-BE49-F238E27FC236}">
                <a16:creationId xmlns:a16="http://schemas.microsoft.com/office/drawing/2014/main" id="{3841EF5A-2406-534C-99F1-6BA8B27C3A4B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4016375"/>
            <a:ext cx="1106488" cy="1295400"/>
            <a:chOff x="5373643" y="1874315"/>
            <a:chExt cx="1106984" cy="129574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D67C3B-63DB-304C-B35F-DFBB83354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640" y="2160142"/>
              <a:ext cx="9846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CC4D080-29E4-874F-933D-48D2FF37E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159" y="2790549"/>
              <a:ext cx="98469" cy="968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C8E2A7-F878-0A42-BAB4-6E8B3C697E6E}"/>
                </a:ext>
              </a:extLst>
            </p:cNvPr>
            <p:cNvCxnSpPr>
              <a:cxnSpLocks noChangeShapeType="1"/>
              <a:stCxn id="22" idx="5"/>
              <a:endCxn id="23" idx="2"/>
            </p:cNvCxnSpPr>
            <p:nvPr/>
          </p:nvCxnSpPr>
          <p:spPr bwMode="auto">
            <a:xfrm rot="16200000" flipH="1">
              <a:off x="5677045" y="2241073"/>
              <a:ext cx="593885" cy="6003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TextBox 24">
              <a:extLst>
                <a:ext uri="{FF2B5EF4-FFF2-40B4-BE49-F238E27FC236}">
                  <a16:creationId xmlns:a16="http://schemas.microsoft.com/office/drawing/2014/main" id="{7DFAA31D-27C8-4040-BB8E-BE422F692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290" y="2409920"/>
              <a:ext cx="2856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0504" name="TextBox 25">
              <a:extLst>
                <a:ext uri="{FF2B5EF4-FFF2-40B4-BE49-F238E27FC236}">
                  <a16:creationId xmlns:a16="http://schemas.microsoft.com/office/drawing/2014/main" id="{C8B9F63C-85FA-8443-8D1B-E177657AA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643" y="187431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0505" name="TextBox 26">
              <a:extLst>
                <a:ext uri="{FF2B5EF4-FFF2-40B4-BE49-F238E27FC236}">
                  <a16:creationId xmlns:a16="http://schemas.microsoft.com/office/drawing/2014/main" id="{7BB08B7C-1BE8-0441-9125-B9129A99F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583" y="2800731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20488" name="Group 28">
            <a:extLst>
              <a:ext uri="{FF2B5EF4-FFF2-40B4-BE49-F238E27FC236}">
                <a16:creationId xmlns:a16="http://schemas.microsoft.com/office/drawing/2014/main" id="{C356850B-3C27-8F45-9F2D-4C4CF29D344E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3903663"/>
            <a:ext cx="2144712" cy="1296987"/>
            <a:chOff x="5373643" y="1874315"/>
            <a:chExt cx="2145621" cy="129574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7853EF-F0E2-C645-B0CB-CDCB35DF9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046"/>
              <a:ext cx="96879" cy="98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24813CD-5F38-D14F-BC9F-0405403255BE}"/>
                </a:ext>
              </a:extLst>
            </p:cNvPr>
            <p:cNvCxnSpPr>
              <a:cxnSpLocks noChangeShapeType="1"/>
              <a:endCxn id="30" idx="3"/>
            </p:cNvCxnSpPr>
            <p:nvPr/>
          </p:nvCxnSpPr>
          <p:spPr bwMode="auto">
            <a:xfrm flipV="1">
              <a:off x="6372603" y="2396103"/>
              <a:ext cx="719443" cy="44249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1" name="TextBox 31">
              <a:extLst>
                <a:ext uri="{FF2B5EF4-FFF2-40B4-BE49-F238E27FC236}">
                  <a16:creationId xmlns:a16="http://schemas.microsoft.com/office/drawing/2014/main" id="{6FB71F97-0856-1D4E-B9EE-CCDF95A92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0492" name="Group 19">
              <a:extLst>
                <a:ext uri="{FF2B5EF4-FFF2-40B4-BE49-F238E27FC236}">
                  <a16:creationId xmlns:a16="http://schemas.microsoft.com/office/drawing/2014/main" id="{CA370488-4695-4648-BBCB-A70E73F64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D7BBB9F-B76F-9143-AF1F-CCABC5995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59792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F505F11E-C7A9-CD40-8352-15BED5C0E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89427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C93DBFC-5E91-5747-8B9C-C6A782196892}"/>
                  </a:ext>
                </a:extLst>
              </p:cNvPr>
              <p:cNvCxnSpPr>
                <a:cxnSpLocks noChangeShapeType="1"/>
                <a:stCxn id="35" idx="5"/>
              </p:cNvCxnSpPr>
              <p:nvPr/>
            </p:nvCxnSpPr>
            <p:spPr bwMode="auto">
              <a:xfrm rot="16200000" flipH="1">
                <a:off x="5676600" y="2241056"/>
                <a:ext cx="594744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7" name="TextBox 37">
                <a:extLst>
                  <a:ext uri="{FF2B5EF4-FFF2-40B4-BE49-F238E27FC236}">
                    <a16:creationId xmlns:a16="http://schemas.microsoft.com/office/drawing/2014/main" id="{CB9EFEC9-01A0-0E42-885E-3B31CFCA6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0498" name="TextBox 38">
                <a:extLst>
                  <a:ext uri="{FF2B5EF4-FFF2-40B4-BE49-F238E27FC236}">
                    <a16:creationId xmlns:a16="http://schemas.microsoft.com/office/drawing/2014/main" id="{569352E9-F3C0-1943-A10F-500F94CD5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499" name="TextBox 39">
                <a:extLst>
                  <a:ext uri="{FF2B5EF4-FFF2-40B4-BE49-F238E27FC236}">
                    <a16:creationId xmlns:a16="http://schemas.microsoft.com/office/drawing/2014/main" id="{B351B462-BB99-B140-9C0F-C3370CF8C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0493" name="TextBox 33">
              <a:extLst>
                <a:ext uri="{FF2B5EF4-FFF2-40B4-BE49-F238E27FC236}">
                  <a16:creationId xmlns:a16="http://schemas.microsoft.com/office/drawing/2014/main" id="{1F43B229-17CF-7343-8069-5E1E97BB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C2D766F-B40F-634E-A462-F5304EFB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0837A604-FCE8-6B4F-9D84-C03387D13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287463"/>
            <a:ext cx="3963987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>
            <a:extLst>
              <a:ext uri="{FF2B5EF4-FFF2-40B4-BE49-F238E27FC236}">
                <a16:creationId xmlns:a16="http://schemas.microsoft.com/office/drawing/2014/main" id="{56812264-5090-DD4E-8D9D-EA99F141D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129857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E. W. Dijkstra (1930-2002)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8068</TotalTime>
  <Words>327</Words>
  <Application>Microsoft Macintosh PowerPoint</Application>
  <PresentationFormat>On-screen Show (4:3)</PresentationFormat>
  <Paragraphs>76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Lecture 19</vt:lpstr>
      <vt:lpstr>Respond to project group members</vt:lpstr>
      <vt:lpstr>Delay in grading Quiz 1</vt:lpstr>
      <vt:lpstr>Questions?</vt:lpstr>
      <vt:lpstr>Shortest Path Problem</vt:lpstr>
      <vt:lpstr>Another more important application</vt:lpstr>
      <vt:lpstr>Shortest Path problem</vt:lpstr>
      <vt:lpstr>Dijkstra’s shortest path algorithm</vt:lpstr>
      <vt:lpstr>Questions/Comments?</vt:lpstr>
      <vt:lpstr>On to the board…</vt:lpstr>
      <vt:lpstr>Towards Dijkstra’s algo: part ek</vt:lpstr>
      <vt:lpstr>Towards Dijkstra’s algo: part do</vt:lpstr>
      <vt:lpstr>Towards Dijkstra’s algo: part teen</vt:lpstr>
      <vt:lpstr>Questions/Comments?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Atri</dc:creator>
  <cp:lastModifiedBy>Atri Rudra</cp:lastModifiedBy>
  <cp:revision>44</cp:revision>
  <dcterms:created xsi:type="dcterms:W3CDTF">2011-10-26T00:58:27Z</dcterms:created>
  <dcterms:modified xsi:type="dcterms:W3CDTF">2023-10-13T17:14:38Z</dcterms:modified>
</cp:coreProperties>
</file>