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40" r:id="rId3"/>
    <p:sldId id="441" r:id="rId4"/>
    <p:sldId id="424" r:id="rId5"/>
    <p:sldId id="389" r:id="rId6"/>
    <p:sldId id="322" r:id="rId7"/>
    <p:sldId id="323" r:id="rId8"/>
    <p:sldId id="409" r:id="rId9"/>
    <p:sldId id="278" r:id="rId10"/>
    <p:sldId id="430" r:id="rId11"/>
    <p:sldId id="416" r:id="rId12"/>
    <p:sldId id="431" r:id="rId13"/>
    <p:sldId id="432" r:id="rId14"/>
    <p:sldId id="433" r:id="rId15"/>
    <p:sldId id="434" r:id="rId16"/>
    <p:sldId id="410" r:id="rId17"/>
    <p:sldId id="272" r:id="rId18"/>
    <p:sldId id="326" r:id="rId19"/>
    <p:sldId id="327" r:id="rId20"/>
    <p:sldId id="328" r:id="rId21"/>
    <p:sldId id="329" r:id="rId22"/>
    <p:sldId id="330" r:id="rId23"/>
    <p:sldId id="331" r:id="rId24"/>
    <p:sldId id="332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021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3191-D351-1919-3531-24C5D96E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0FB3-C434-1A43-B52A-C0EB7514DA8D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37D3-8C35-FC9A-30FC-3CE4662D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33A0-0F4A-45A9-C338-DF7386F8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3862-49FB-BD44-90E2-5EE9A0F13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FA0E-9BFB-15D6-7578-8C1B1700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A5D8-D207-F54A-B9A3-02661ED561D1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B269B-3358-DC6E-8B21-69AB80FD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8072-99EC-A882-77E8-35CD26EF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359F-A446-524B-B2BA-6DD6664AD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ED66-3A6E-4047-E14C-5E337354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A2CE-6945-B442-AC9A-7C0EE7754152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1CC2-75FF-2FAF-0CC1-8DD7D743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E025F-AD38-9509-FA50-8FDEFAD0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45-D2A0-7E41-8D3F-257B8048B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4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81AE-63B5-8244-D0A5-861CF253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1780-4FC0-1B42-9165-814B3EFECFFB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16EE-269E-236F-A01A-736CF759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48E0-FF1B-63FF-9ADF-47E226EE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325C-9723-1646-ABE5-8A61C772D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1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4FDB-BD6B-40F6-4DCF-01D85366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4DFC-8B43-6145-A627-F95357A06DEE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3236-B6FB-3560-CA59-AF1D26FB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56B0-6E78-26A8-A3E7-77E6A0CA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CBC1-66CF-394A-A6B0-E39FC0814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4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E48E4-C5A8-8DD5-BBDF-A899EE6B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FE61-55E9-E149-8F26-98F05621F5CE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C2FB6-BA3F-9B43-A359-CFAC865D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8FA955-213B-BD0E-75CA-E871FD29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901E-2E3E-3C4C-AB19-23B7689FA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528B40-71F0-759B-6B0B-35D0F8E8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3C33-F30A-434A-8AC2-E808187CB4E1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5B2F24-02AB-7665-6751-93D6DB20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70867B-E0AF-4CC5-3B4B-5C553D17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E3CE-1B9D-F34E-B9C9-3D24C3601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94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6754BF-9CB1-10D3-A591-79BC1A1C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8AB3-3AAE-A541-B0FE-44CADBE51942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3FB8D9-FCB3-B564-7552-D5C391FB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845F09-4EC5-17DF-B067-ADA07791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C95C-BD1C-2047-B9B5-799A191E3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DA5A2-4D4A-C36F-C74E-18929FC5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23B4-C309-D64E-BD20-1F78484C72C2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2571D7-E0D2-C332-E0B8-2368F8E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9B07F5-EA6B-1D5C-9470-C98D766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5FA2-1985-8548-B3E8-B155A6FDE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7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B2FDDF-BEF6-DBF4-DBA9-88929076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6318-6211-C74F-AA59-0D28938384FE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877F8A-2551-B70E-AFBC-D1A8B351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E2A5F-9D4B-5A9C-4E94-26644032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ECBE-CAA6-2843-B7C4-3C7B07A2D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1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752B7-7BCC-4237-C8FC-D88F3E77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45A9-AE44-984B-A017-FFC277E20DE9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FEFB2-1AC3-7137-2A85-924CD61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628B9-6300-82E8-6D0E-FA63189B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7EB1-1AEE-C043-A3FF-16E36CC5E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6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53AB2C-7755-518A-7A7D-790E47B0D9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6C3556-89A6-959C-B54C-B63EE4D8F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B99F-FF5B-70F1-DA8D-5E13AC8F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652EC-A833-914A-81BB-5A1450177360}" type="datetime1">
              <a:rPr lang="en-US" altLang="en-US"/>
              <a:pPr>
                <a:defRPr/>
              </a:pPr>
              <a:t>8/31/23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3726-9B99-93B1-61B2-57819EF0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B58F-F552-6BFF-C2CD-828A5A6A8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A7EDAD-35F6-5B47-9A32-8C581DEE7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5532F22-059A-B3C7-0048-300F3F3EA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F053-6F04-17F5-3D89-4BCA70DCB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5">
            <a:extLst>
              <a:ext uri="{FF2B5EF4-FFF2-40B4-BE49-F238E27FC236}">
                <a16:creationId xmlns:a16="http://schemas.microsoft.com/office/drawing/2014/main" id="{00CA7B1A-1206-CB3D-B4C2-31003754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Common solution: Let’s build an app for that!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E3ABC-69AF-F9D0-FB41-4A0CECA5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125663"/>
            <a:ext cx="696277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7-Point Star 11">
            <a:extLst>
              <a:ext uri="{FF2B5EF4-FFF2-40B4-BE49-F238E27FC236}">
                <a16:creationId xmlns:a16="http://schemas.microsoft.com/office/drawing/2014/main" id="{BFED86E2-81D4-AA07-54DC-25E8BEDE9A1A}"/>
              </a:ext>
            </a:extLst>
          </p:cNvPr>
          <p:cNvSpPr/>
          <p:nvPr/>
        </p:nvSpPr>
        <p:spPr>
          <a:xfrm>
            <a:off x="412750" y="4133850"/>
            <a:ext cx="2189163" cy="1343025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Potential issues?</a:t>
            </a:r>
          </a:p>
        </p:txBody>
      </p:sp>
    </p:spTree>
    <p:custDataLst>
      <p:tags r:id="rId1"/>
    </p:custDataLst>
  </p:cSld>
  <p:clrMapOvr>
    <a:masterClrMapping/>
  </p:clrMapOvr>
  <p:transition spd="slow" advTm="6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BDA9615-11E9-53AE-96F1-B21EAA2D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smartphone blind-spot</a:t>
            </a:r>
          </a:p>
        </p:txBody>
      </p:sp>
      <p:sp>
        <p:nvSpPr>
          <p:cNvPr id="54274" name="TextBox 2">
            <a:extLst>
              <a:ext uri="{FF2B5EF4-FFF2-40B4-BE49-F238E27FC236}">
                <a16:creationId xmlns:a16="http://schemas.microsoft.com/office/drawing/2014/main" id="{F9ECD68A-4CFA-9306-2F54-C9BA8252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4003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Many of us in CSE assume that “everyone”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has smartphones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3ABD8-9B92-613E-BFDA-E4557AAA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131888"/>
            <a:ext cx="3276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-Point Star 3">
            <a:extLst>
              <a:ext uri="{FF2B5EF4-FFF2-40B4-BE49-F238E27FC236}">
                <a16:creationId xmlns:a16="http://schemas.microsoft.com/office/drawing/2014/main" id="{90AB5BAE-AEDD-DACF-1332-03C24FEA36DA}"/>
              </a:ext>
            </a:extLst>
          </p:cNvPr>
          <p:cNvSpPr/>
          <p:nvPr/>
        </p:nvSpPr>
        <p:spPr>
          <a:xfrm>
            <a:off x="1060450" y="3203575"/>
            <a:ext cx="4040188" cy="214312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More generally, we assume “everyone” has access to the Internet</a:t>
            </a:r>
          </a:p>
        </p:txBody>
      </p:sp>
    </p:spTree>
    <p:custDataLst>
      <p:tags r:id="rId1"/>
    </p:custDataLst>
  </p:cSld>
  <p:clrMapOvr>
    <a:masterClrMapping/>
  </p:clrMapOvr>
  <p:transition spd="slow" advTm="36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C011B263-7F82-D41B-6213-0BF5D077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Broadband access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D3D54-98CA-33FF-6138-2EAA52A98B9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20875"/>
            <a:ext cx="6858000" cy="4119563"/>
            <a:chOff x="0" y="1417638"/>
            <a:chExt cx="9144000" cy="5493593"/>
          </a:xfrm>
        </p:grpSpPr>
        <p:pic>
          <p:nvPicPr>
            <p:cNvPr id="55299" name="Picture 2">
              <a:extLst>
                <a:ext uri="{FF2B5EF4-FFF2-40B4-BE49-F238E27FC236}">
                  <a16:creationId xmlns:a16="http://schemas.microsoft.com/office/drawing/2014/main" id="{A7DC9B4E-EBB0-2342-AA63-0FBD3D652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638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54EE71-D4F6-19F2-55AE-99E00525AC50}"/>
                </a:ext>
              </a:extLst>
            </p:cNvPr>
            <p:cNvSpPr txBox="1"/>
            <p:nvPr/>
          </p:nvSpPr>
          <p:spPr>
            <a:xfrm>
              <a:off x="1435100" y="6542875"/>
              <a:ext cx="7372351" cy="3683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https://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assets.bwbx.io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/images/users/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iqjWHBFdfxIU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/iZSjibxE1KJs/v1/800x-1.jpg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10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C133FAF4-C95B-568B-C21A-2BF3949D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Erie county is reasonably good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E45D2BAA-62A7-FF93-B44B-7BBF2E2C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6858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E5E85-E7EC-F0AD-1216-0B66503F7EED}"/>
              </a:ext>
            </a:extLst>
          </p:cNvPr>
          <p:cNvSpPr txBox="1"/>
          <p:nvPr/>
        </p:nvSpPr>
        <p:spPr>
          <a:xfrm>
            <a:off x="2165350" y="5646738"/>
            <a:ext cx="49799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www.governing.com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-data/broadband-speeds-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availability.html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 advTm="969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CA799BA3-56E2-58B1-69AA-1F59F848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One county 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AEB71-F846-5D32-8EBE-E5934778D508}"/>
              </a:ext>
            </a:extLst>
          </p:cNvPr>
          <p:cNvSpPr txBox="1"/>
          <p:nvPr/>
        </p:nvSpPr>
        <p:spPr>
          <a:xfrm>
            <a:off x="2165350" y="5646738"/>
            <a:ext cx="49799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www.governing.com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-data/broadband-speeds-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availability.html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655C0A55-7428-DD7C-4BBD-8A376E302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8038"/>
            <a:ext cx="68580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38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930076C-91E8-B27C-6D79-EB8FC104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7D42CAE-336A-B77B-3685-9571F5882CE2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B366945-7D6F-E34D-3BB8-06C83C90B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68B7D4DD-084E-0DA6-5260-C3C3473D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16B069D1-1C13-C7A7-CAC0-6DA809EBAF21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2EDE432-8168-DFA1-1B9E-0A52BB26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CFD41C-8CFD-8C2B-0CD0-BC1315C7C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5C46D665-32F8-8904-89CE-02655CDB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5AB5E788-976B-BE35-DA1E-D104B8FE8B28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03CBB2B-C8DF-E871-EEF2-BDA5C355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2C8ABD3-7147-339C-9C23-7F281D99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5002213"/>
            <a:ext cx="13477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BF5158AE-A084-A6F1-6C70-5A0E1F7F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147763"/>
            <a:ext cx="11318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F1673-DCBE-4C5A-786D-527D2765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778000"/>
            <a:ext cx="3324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 are the customers located?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28233-6318-BA95-AE3D-01F6CDA3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168525"/>
            <a:ext cx="372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are the bandwidth requirements?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34A20-CDAD-B39A-BFAC-191799D7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048000"/>
            <a:ext cx="3297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objective are we optimizing?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1E6C7-196B-CB88-6056-41BB6B408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482975"/>
            <a:ext cx="421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How should the connections be configured?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91E3B-C576-5C28-CE82-490B45CF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38700"/>
            <a:ext cx="433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 should we lay down the physical stuff?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C1F45-1D05-4ACB-F461-F40FF12D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6300788"/>
            <a:ext cx="4308475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 should we do testing and maintenance?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FEF3-250C-A10C-2B69-79CC0E85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538413"/>
            <a:ext cx="2909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How is the input represented?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C0BD9A-A21E-54C9-406E-E09868D0DF63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3494088"/>
            <a:ext cx="2841625" cy="1449387"/>
            <a:chOff x="6307138" y="3494077"/>
            <a:chExt cx="2841625" cy="14488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22D440-B210-F2D8-7A67-B747E8E04043}"/>
                </a:ext>
              </a:extLst>
            </p:cNvPr>
            <p:cNvSpPr txBox="1"/>
            <p:nvPr/>
          </p:nvSpPr>
          <p:spPr bwMode="auto">
            <a:xfrm>
              <a:off x="6307138" y="4170085"/>
              <a:ext cx="2841625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Get access to physical space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F1D2EE-A887-1774-09E3-0790C301AA1D}"/>
                </a:ext>
              </a:extLst>
            </p:cNvPr>
            <p:cNvSpPr txBox="1"/>
            <p:nvPr/>
          </p:nvSpPr>
          <p:spPr bwMode="auto">
            <a:xfrm>
              <a:off x="6307138" y="3494077"/>
              <a:ext cx="2328862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Get regulatory approval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65799-EEB4-A367-147E-78E43FCF8280}"/>
                </a:ext>
              </a:extLst>
            </p:cNvPr>
            <p:cNvSpPr txBox="1"/>
            <p:nvPr/>
          </p:nvSpPr>
          <p:spPr bwMode="auto">
            <a:xfrm>
              <a:off x="6307138" y="3736868"/>
              <a:ext cx="1230312" cy="3380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Hire people</a:t>
              </a:r>
            </a:p>
          </p:txBody>
        </p:sp>
        <p:sp>
          <p:nvSpPr>
            <p:cNvPr id="23581" name="TextBox 25">
              <a:extLst>
                <a:ext uri="{FF2B5EF4-FFF2-40B4-BE49-F238E27FC236}">
                  <a16:creationId xmlns:a16="http://schemas.microsoft.com/office/drawing/2014/main" id="{D901D913-EA5B-2138-E2A7-492E9DA15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138" y="4604888"/>
              <a:ext cx="1028700" cy="338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Outreach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ABB0DA-7F7E-0F33-4B24-D27F7241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67325"/>
            <a:ext cx="3903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algorithm should be use to do this?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5831A3-42D6-5169-08B3-AB5410E31340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1273175"/>
            <a:ext cx="3721100" cy="1655763"/>
            <a:chOff x="309966" y="1178585"/>
            <a:chExt cx="3720890" cy="16554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8E649D-D6A9-3FDD-98F8-15B52006D999}"/>
                </a:ext>
              </a:extLst>
            </p:cNvPr>
            <p:cNvSpPr/>
            <p:nvPr/>
          </p:nvSpPr>
          <p:spPr>
            <a:xfrm>
              <a:off x="309966" y="1527773"/>
              <a:ext cx="3720890" cy="130627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82" name="TextBox 17">
              <a:extLst>
                <a:ext uri="{FF2B5EF4-FFF2-40B4-BE49-F238E27FC236}">
                  <a16:creationId xmlns:a16="http://schemas.microsoft.com/office/drawing/2014/main" id="{2445E624-756E-ECF7-CE0B-A738E6EF2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1178585"/>
              <a:ext cx="2108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</a:rPr>
                <a:t>Input requirements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8BCC14-C304-98BB-252F-E576625807DA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3048000"/>
            <a:ext cx="4051300" cy="1135063"/>
            <a:chOff x="309966" y="2952414"/>
            <a:chExt cx="4050867" cy="11354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486282-A984-D0C9-6D00-6D0A6A0D2F82}"/>
                </a:ext>
              </a:extLst>
            </p:cNvPr>
            <p:cNvSpPr/>
            <p:nvPr/>
          </p:nvSpPr>
          <p:spPr>
            <a:xfrm>
              <a:off x="309966" y="2952414"/>
              <a:ext cx="4050867" cy="79719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" name="TextBox 29">
              <a:extLst>
                <a:ext uri="{FF2B5EF4-FFF2-40B4-BE49-F238E27FC236}">
                  <a16:creationId xmlns:a16="http://schemas.microsoft.com/office/drawing/2014/main" id="{F4915725-13BB-C55E-0DBA-CC7B56BE9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125" y="3718530"/>
              <a:ext cx="22878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</a:rPr>
                <a:t>Output requirements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47E51A-6ECE-570A-918B-9187F84E662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754563"/>
            <a:ext cx="4330700" cy="1235075"/>
            <a:chOff x="457200" y="4183731"/>
            <a:chExt cx="4331122" cy="123427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51AE7E-CD9A-B31F-0394-79675CC1D2CC}"/>
                </a:ext>
              </a:extLst>
            </p:cNvPr>
            <p:cNvSpPr/>
            <p:nvPr/>
          </p:nvSpPr>
          <p:spPr>
            <a:xfrm>
              <a:off x="457200" y="4183731"/>
              <a:ext cx="4331122" cy="85034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8" name="TextBox 32">
              <a:extLst>
                <a:ext uri="{FF2B5EF4-FFF2-40B4-BE49-F238E27FC236}">
                  <a16:creationId xmlns:a16="http://schemas.microsoft.com/office/drawing/2014/main" id="{8C5EB41C-6F3E-ABAD-7D97-9379DE203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505" y="5048671"/>
              <a:ext cx="1941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00"/>
                  </a:solidFill>
                  <a:latin typeface="Arial" panose="020B0604020202020204" pitchFamily="34" charset="0"/>
                </a:rPr>
                <a:t>Algorithm Design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C62A6B-D826-9A87-266D-5D0FB701839E}"/>
              </a:ext>
            </a:extLst>
          </p:cNvPr>
          <p:cNvGrpSpPr>
            <a:grpSpLocks/>
          </p:cNvGrpSpPr>
          <p:nvPr/>
        </p:nvGrpSpPr>
        <p:grpSpPr bwMode="auto">
          <a:xfrm>
            <a:off x="0" y="1204913"/>
            <a:ext cx="4572000" cy="3479800"/>
            <a:chOff x="0" y="1204440"/>
            <a:chExt cx="4572000" cy="34810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333611-C4AB-8E4B-246D-62A9F2F0B197}"/>
                </a:ext>
              </a:extLst>
            </p:cNvPr>
            <p:cNvSpPr/>
            <p:nvPr/>
          </p:nvSpPr>
          <p:spPr>
            <a:xfrm>
              <a:off x="0" y="1204440"/>
              <a:ext cx="4572000" cy="307451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7843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F5747D-9277-7C93-02BB-698393EE02A8}"/>
                </a:ext>
              </a:extLst>
            </p:cNvPr>
            <p:cNvSpPr txBox="1"/>
            <p:nvPr/>
          </p:nvSpPr>
          <p:spPr>
            <a:xfrm>
              <a:off x="933450" y="4315483"/>
              <a:ext cx="2070100" cy="370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6"/>
                  </a:solidFill>
                </a:rPr>
                <a:t>Problem Definition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EC4976-CFCD-6A15-0199-8D656E74DB53}"/>
              </a:ext>
            </a:extLst>
          </p:cNvPr>
          <p:cNvSpPr txBox="1"/>
          <p:nvPr/>
        </p:nvSpPr>
        <p:spPr>
          <a:xfrm>
            <a:off x="3840163" y="5838825"/>
            <a:ext cx="25193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 the scheme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B92B3-6425-6FCB-74A4-D5C342ED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2338388"/>
            <a:ext cx="244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 is funding coming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from?</a:t>
            </a:r>
          </a:p>
        </p:txBody>
      </p:sp>
      <p:sp>
        <p:nvSpPr>
          <p:cNvPr id="23579" name="TextBox 1">
            <a:extLst>
              <a:ext uri="{FF2B5EF4-FFF2-40B4-BE49-F238E27FC236}">
                <a16:creationId xmlns:a16="http://schemas.microsoft.com/office/drawing/2014/main" id="{37BE9D73-72A1-2C82-7E85-D7F2F108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1235075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Is Internet a right?</a:t>
            </a:r>
          </a:p>
        </p:txBody>
      </p:sp>
      <p:sp>
        <p:nvSpPr>
          <p:cNvPr id="23580" name="TextBox 15">
            <a:extLst>
              <a:ext uri="{FF2B5EF4-FFF2-40B4-BE49-F238E27FC236}">
                <a16:creationId xmlns:a16="http://schemas.microsoft.com/office/drawing/2014/main" id="{2D8C1D08-7291-0EF0-C323-A3DE9179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0838"/>
            <a:ext cx="2168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Environmental factors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CA395E87-C419-356B-BF08-B56968B1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1984375"/>
            <a:ext cx="1654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Security/Privacy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9D767D-33E9-CD6F-6326-B193E1DF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2909888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Income inequality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7" grpId="0"/>
      <p:bldP spid="19" grpId="0"/>
      <p:bldP spid="20" grpId="0"/>
      <p:bldP spid="25" grpId="0"/>
      <p:bldP spid="27" grpId="0"/>
      <p:bldP spid="22" grpId="0"/>
      <p:bldP spid="23579" grpId="0"/>
      <p:bldP spid="23580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4C30C89-F1D1-4363-C9EC-BDCF9F0F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7B361-4160-3B9A-7052-1C70C5ED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B1D72-F2CD-C351-E956-21031635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E150481-76FF-3044-974E-80123F40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Box 11">
            <a:extLst>
              <a:ext uri="{FF2B5EF4-FFF2-40B4-BE49-F238E27FC236}">
                <a16:creationId xmlns:a16="http://schemas.microsoft.com/office/drawing/2014/main" id="{19B551F1-611F-4E95-354A-9F5E83E5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617663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Real world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2F545-ECB9-FC53-0C80-CADFCD9D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4546E52-03B5-44DF-1F30-B3D050D6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TextBox 12">
            <a:extLst>
              <a:ext uri="{FF2B5EF4-FFF2-40B4-BE49-F238E27FC236}">
                <a16:creationId xmlns:a16="http://schemas.microsoft.com/office/drawing/2014/main" id="{073F35D6-A193-0F61-C5EF-0B32DD4D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2865438"/>
            <a:ext cx="282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Precise mathematical def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BBB84-8E65-62CF-C8A8-2E66AE44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4222BD3-8B6B-0849-75BE-F7C95B3B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TextBox 13">
            <a:extLst>
              <a:ext uri="{FF2B5EF4-FFF2-40B4-BE49-F238E27FC236}">
                <a16:creationId xmlns:a16="http://schemas.microsoft.com/office/drawing/2014/main" id="{EEF0D66A-51D6-5349-B9F5-0BA5D2A1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5178425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8490A-839C-3C54-DC25-336203A6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FCC2F78-E341-F268-C860-4ABB1CDC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90" name="TextBox 14">
            <a:extLst>
              <a:ext uri="{FF2B5EF4-FFF2-40B4-BE49-F238E27FC236}">
                <a16:creationId xmlns:a16="http://schemas.microsoft.com/office/drawing/2014/main" id="{414EB851-FD32-84D4-AB18-31EE8CF9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6264275"/>
            <a:ext cx="241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Correctness/Run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3E1D8AE-3804-E630-FEA8-53CB057E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Resident Matching </a:t>
            </a:r>
          </a:p>
        </p:txBody>
      </p:sp>
      <p:pic>
        <p:nvPicPr>
          <p:cNvPr id="25602" name="Picture 1">
            <a:extLst>
              <a:ext uri="{FF2B5EF4-FFF2-40B4-BE49-F238E27FC236}">
                <a16:creationId xmlns:a16="http://schemas.microsoft.com/office/drawing/2014/main" id="{7EFC0553-1468-2CF4-EFA6-6FC44B38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CFD14D5-AC6B-238C-E592-D3AB539E9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17638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35BEE2EE-22A9-D238-A5B1-2648296C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(Screen) Docs are coming to BUF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98BFB-D54A-6FF7-19E7-9D062664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540C9-4CC8-DC7D-65EA-646EC53CC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D339F-0F32-1BA6-97E2-066D94BD8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22728-8DA1-B2AD-D8C2-E726C7DE4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46A09-1E9A-0886-A871-EB89847A3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DE2C02-ED42-FC35-741C-A60979A43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5181600"/>
            <a:ext cx="1092200" cy="312738"/>
          </a:xfrm>
          <a:prstGeom prst="rect">
            <a:avLst/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00272A8-BC8A-4057-0EB9-FF1F0A14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775075"/>
            <a:ext cx="1371600" cy="677863"/>
          </a:xfrm>
          <a:prstGeom prst="left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7E14F-A127-C563-E80A-828683F3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6034088"/>
            <a:ext cx="98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JD (Scrubs)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7EF9D-B63C-C90D-FDBE-918F02DE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2613025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Buffalo General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6E3CD-3431-88F3-144F-46871B0D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4367213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Millard Filmore (Gates Circle)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26078-696E-D8E5-1D9D-67062590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226175"/>
            <a:ext cx="214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Millard Filmore (Suburban)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00F41-032C-0012-A383-55B31FEA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782888"/>
            <a:ext cx="18494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chemeClr val="bg1"/>
                </a:solidFill>
              </a:rPr>
              <a:t> Bailey (Grey’s Anatomy)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/>
      <p:bldP spid="14" grpId="0"/>
      <p:bldP spid="15" grpId="0"/>
      <p:bldP spid="1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BFE472A-5012-C625-392A-9DEA9F9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Participate on Piazza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407BD23-A1DC-75B2-16F4-F554D436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6127750"/>
            <a:ext cx="697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https://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piazza.com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/buffalo/fall2023/cse331/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DC27C-879A-A6D5-D6DC-062F0539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" y="1417638"/>
            <a:ext cx="8982586" cy="43044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E387286-4B4E-BA57-607E-5D29FF2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can go wrong?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3904F4B0-4C9F-DDAE-F043-3321C437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:a16="http://schemas.microsoft.com/office/drawing/2014/main" id="{2B7F60F6-4242-1129-BA0A-5A2E5B00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D7574229-E521-2820-43DF-8A3322398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86F417D4-0136-385C-BAE4-C7CC9800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>
            <a:extLst>
              <a:ext uri="{FF2B5EF4-FFF2-40B4-BE49-F238E27FC236}">
                <a16:creationId xmlns:a16="http://schemas.microsoft.com/office/drawing/2014/main" id="{2C97DB8E-A69F-B4D5-94A9-F52F749D0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88505305-C566-7303-84FE-F7BA45273A43}"/>
              </a:ext>
            </a:extLst>
          </p:cNvPr>
          <p:cNvSpPr>
            <a:spLocks noChangeArrowheads="1"/>
          </p:cNvSpPr>
          <p:nvPr/>
        </p:nvSpPr>
        <p:spPr bwMode="auto">
          <a:xfrm rot="1966587">
            <a:off x="3773488" y="4591050"/>
            <a:ext cx="1971675" cy="723900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9E6F4DA-E238-3BA1-A9D1-51EDB63FD336}"/>
              </a:ext>
            </a:extLst>
          </p:cNvPr>
          <p:cNvSpPr>
            <a:spLocks noChangeArrowheads="1"/>
          </p:cNvSpPr>
          <p:nvPr/>
        </p:nvSpPr>
        <p:spPr bwMode="auto">
          <a:xfrm rot="-2508618">
            <a:off x="3624263" y="2728913"/>
            <a:ext cx="2197100" cy="368300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E456C491-FDD5-8257-7CD2-6A0C4ED30E38}"/>
              </a:ext>
            </a:extLst>
          </p:cNvPr>
          <p:cNvSpPr>
            <a:spLocks noChangeArrowheads="1"/>
          </p:cNvSpPr>
          <p:nvPr/>
        </p:nvSpPr>
        <p:spPr bwMode="auto">
          <a:xfrm rot="-2449327">
            <a:off x="3798888" y="2552700"/>
            <a:ext cx="1865312" cy="522288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C064682F-95E2-2513-96FA-D08CDD34AA17}"/>
              </a:ext>
            </a:extLst>
          </p:cNvPr>
          <p:cNvSpPr>
            <a:spLocks noChangeArrowheads="1"/>
          </p:cNvSpPr>
          <p:nvPr/>
        </p:nvSpPr>
        <p:spPr bwMode="auto">
          <a:xfrm rot="1924732">
            <a:off x="2773363" y="2720975"/>
            <a:ext cx="3049587" cy="5588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7E5BB27B-65C0-F5A7-18A5-5B2E59AD5FD8}"/>
              </a:ext>
            </a:extLst>
          </p:cNvPr>
          <p:cNvSpPr>
            <a:spLocks noChangeArrowheads="1"/>
          </p:cNvSpPr>
          <p:nvPr/>
        </p:nvSpPr>
        <p:spPr bwMode="auto">
          <a:xfrm rot="2089422">
            <a:off x="2425700" y="3709988"/>
            <a:ext cx="4724400" cy="674687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7660" name="Picture 16">
            <a:extLst>
              <a:ext uri="{FF2B5EF4-FFF2-40B4-BE49-F238E27FC236}">
                <a16:creationId xmlns:a16="http://schemas.microsoft.com/office/drawing/2014/main" id="{CAAB4543-B19F-A746-0E5D-7D7294657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493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2E89239-E90C-F871-CF50-479C95D8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situation is unstable!</a:t>
            </a:r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9D2071DA-78DB-3DC0-0DBD-2C891C26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73EF1B53-2ACC-F6A9-F28A-E9705AF8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C0E20087-5EA4-6987-D54D-787535D09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E7758C39-9F5A-2CA8-172D-7E51A8E36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A88975D5-FF3A-00B9-6FBC-1B39BF67C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212C7402-6CCA-56AF-1152-798E68031332}"/>
              </a:ext>
            </a:extLst>
          </p:cNvPr>
          <p:cNvSpPr>
            <a:spLocks noChangeArrowheads="1"/>
          </p:cNvSpPr>
          <p:nvPr/>
        </p:nvSpPr>
        <p:spPr bwMode="auto">
          <a:xfrm rot="1966587">
            <a:off x="3773488" y="4591050"/>
            <a:ext cx="1971675" cy="723900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E1F13FB-0D8D-3284-66FC-DBEDB7FF52BC}"/>
              </a:ext>
            </a:extLst>
          </p:cNvPr>
          <p:cNvSpPr>
            <a:spLocks noChangeArrowheads="1"/>
          </p:cNvSpPr>
          <p:nvPr/>
        </p:nvSpPr>
        <p:spPr bwMode="auto">
          <a:xfrm rot="-2508618">
            <a:off x="3624263" y="2728913"/>
            <a:ext cx="2197100" cy="368300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10A3A0B6-79EA-59D4-E61A-2C3331EF1ADB}"/>
              </a:ext>
            </a:extLst>
          </p:cNvPr>
          <p:cNvSpPr>
            <a:spLocks noChangeArrowheads="1"/>
          </p:cNvSpPr>
          <p:nvPr/>
        </p:nvSpPr>
        <p:spPr bwMode="auto">
          <a:xfrm rot="-2449327">
            <a:off x="3798888" y="2552700"/>
            <a:ext cx="1865312" cy="522288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323141F9-6E7A-122D-C3BF-70B063D8BF73}"/>
              </a:ext>
            </a:extLst>
          </p:cNvPr>
          <p:cNvSpPr>
            <a:spLocks noChangeArrowheads="1"/>
          </p:cNvSpPr>
          <p:nvPr/>
        </p:nvSpPr>
        <p:spPr bwMode="auto">
          <a:xfrm rot="1924732">
            <a:off x="2773363" y="2720975"/>
            <a:ext cx="3049587" cy="5588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D8551F18-B9D8-B791-CA71-141F53275A87}"/>
              </a:ext>
            </a:extLst>
          </p:cNvPr>
          <p:cNvSpPr>
            <a:spLocks noChangeArrowheads="1"/>
          </p:cNvSpPr>
          <p:nvPr/>
        </p:nvSpPr>
        <p:spPr bwMode="auto">
          <a:xfrm rot="2089422">
            <a:off x="2425700" y="3709988"/>
            <a:ext cx="4724400" cy="674687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8684" name="Picture 16">
            <a:extLst>
              <a:ext uri="{FF2B5EF4-FFF2-40B4-BE49-F238E27FC236}">
                <a16:creationId xmlns:a16="http://schemas.microsoft.com/office/drawing/2014/main" id="{832F0483-84E7-0EC1-F74E-35048490D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493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329AE30-72EB-4C39-7EEA-FAC32E07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happens in real life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9CDC1E75-F6DF-FDD5-4D0F-58C0A7AE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417638"/>
            <a:ext cx="8175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>
            <a:extLst>
              <a:ext uri="{FF2B5EF4-FFF2-40B4-BE49-F238E27FC236}">
                <a16:creationId xmlns:a16="http://schemas.microsoft.com/office/drawing/2014/main" id="{427DFA37-6702-F7FF-4F38-6AE1EDF0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474788"/>
            <a:ext cx="873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8A89E0C-29A7-F95B-C7C9-ABED171A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1803400"/>
            <a:ext cx="1905000" cy="73501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Preferences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514DC609-96F4-969D-4809-926F27A43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497013"/>
            <a:ext cx="2324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81EBBB3F-5D81-900E-3973-09D125BF8D7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79713"/>
            <a:ext cx="8147050" cy="1130300"/>
            <a:chOff x="838200" y="2780360"/>
            <a:chExt cx="8147050" cy="1130300"/>
          </a:xfrm>
        </p:grpSpPr>
        <p:pic>
          <p:nvPicPr>
            <p:cNvPr id="29710" name="Picture 7">
              <a:extLst>
                <a:ext uri="{FF2B5EF4-FFF2-40B4-BE49-F238E27FC236}">
                  <a16:creationId xmlns:a16="http://schemas.microsoft.com/office/drawing/2014/main" id="{0AB7BFFE-D4E4-1B05-A324-6835EEDD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8">
              <a:extLst>
                <a:ext uri="{FF2B5EF4-FFF2-40B4-BE49-F238E27FC236}">
                  <a16:creationId xmlns:a16="http://schemas.microsoft.com/office/drawing/2014/main" id="{D07199D2-A545-9115-8ACF-96A41CEA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9">
              <a:extLst>
                <a:ext uri="{FF2B5EF4-FFF2-40B4-BE49-F238E27FC236}">
                  <a16:creationId xmlns:a16="http://schemas.microsoft.com/office/drawing/2014/main" id="{B2E57C0C-5433-E4E7-B384-F0DB56AF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0">
              <a:extLst>
                <a:ext uri="{FF2B5EF4-FFF2-40B4-BE49-F238E27FC236}">
                  <a16:creationId xmlns:a16="http://schemas.microsoft.com/office/drawing/2014/main" id="{44511F76-A4ED-B94F-DFF5-F1F5BD678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27803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62BE73D8-C94A-4187-9DF6-376EB4D5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3075635"/>
              <a:ext cx="1828800" cy="658812"/>
            </a:xfrm>
            <a:prstGeom prst="leftArrow">
              <a:avLst>
                <a:gd name="adj1" fmla="val 50000"/>
                <a:gd name="adj2" fmla="val 50005"/>
              </a:avLst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Information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E6518E2E-11A4-2D78-DC8A-66A85C7F0AE1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062413"/>
            <a:ext cx="8096250" cy="1130300"/>
            <a:chOff x="889000" y="4063060"/>
            <a:chExt cx="8096250" cy="1130300"/>
          </a:xfrm>
        </p:grpSpPr>
        <p:pic>
          <p:nvPicPr>
            <p:cNvPr id="29705" name="Picture 12">
              <a:extLst>
                <a:ext uri="{FF2B5EF4-FFF2-40B4-BE49-F238E27FC236}">
                  <a16:creationId xmlns:a16="http://schemas.microsoft.com/office/drawing/2014/main" id="{4CCC05CD-E229-1B20-9E31-E2C8C545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40630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3">
              <a:extLst>
                <a:ext uri="{FF2B5EF4-FFF2-40B4-BE49-F238E27FC236}">
                  <a16:creationId xmlns:a16="http://schemas.microsoft.com/office/drawing/2014/main" id="{9A5A54A0-5395-1A0D-B6C7-D8405D74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4">
              <a:extLst>
                <a:ext uri="{FF2B5EF4-FFF2-40B4-BE49-F238E27FC236}">
                  <a16:creationId xmlns:a16="http://schemas.microsoft.com/office/drawing/2014/main" id="{A162A069-55CE-AAB1-34A7-B3FAFAEC5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3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034F8535-4B08-2D2F-AC05-E97F58D2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6FD9587-24E3-381B-BD0C-0D51DCAA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0" y="4298010"/>
              <a:ext cx="1905000" cy="73501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Preferences</a:t>
              </a:r>
            </a:p>
          </p:txBody>
        </p:sp>
      </p:grpSp>
      <p:pic>
        <p:nvPicPr>
          <p:cNvPr id="29704" name="Picture 19">
            <a:extLst>
              <a:ext uri="{FF2B5EF4-FFF2-40B4-BE49-F238E27FC236}">
                <a16:creationId xmlns:a16="http://schemas.microsoft.com/office/drawing/2014/main" id="{829F6DBE-0509-686F-2EC9-8ECCF36EE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308100"/>
            <a:ext cx="14414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3C2BE40-4AF8-D2AF-A8A4-C453AB94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NRMP plays matchmaker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74E769B5-B716-1AF6-FA16-6504BEF2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69988"/>
            <a:ext cx="14732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>
            <a:extLst>
              <a:ext uri="{FF2B5EF4-FFF2-40B4-BE49-F238E27FC236}">
                <a16:creationId xmlns:a16="http://schemas.microsoft.com/office/drawing/2014/main" id="{10A6530E-8D16-7ACC-EBCF-C7599B7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3063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>
            <a:extLst>
              <a:ext uri="{FF2B5EF4-FFF2-40B4-BE49-F238E27FC236}">
                <a16:creationId xmlns:a16="http://schemas.microsoft.com/office/drawing/2014/main" id="{772F1C13-B9A3-BEDA-AE5A-941CFDE98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78E3416C-70C5-6E23-4BD9-709873923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>
            <a:extLst>
              <a:ext uri="{FF2B5EF4-FFF2-40B4-BE49-F238E27FC236}">
                <a16:creationId xmlns:a16="http://schemas.microsoft.com/office/drawing/2014/main" id="{1A02FF27-A260-E601-0C28-68BBC2D97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593674A8-408D-F093-3BE8-98870D59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032000"/>
            <a:ext cx="1066800" cy="431800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D6574CC-EDAA-5A28-25EF-4A38995B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987800"/>
            <a:ext cx="2616200" cy="393700"/>
          </a:xfrm>
          <a:prstGeom prst="leftRigh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C6C62865-3986-2321-4D48-F75A0CB1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5727700"/>
            <a:ext cx="2349500" cy="3937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30" name="Picture 11">
            <a:extLst>
              <a:ext uri="{FF2B5EF4-FFF2-40B4-BE49-F238E27FC236}">
                <a16:creationId xmlns:a16="http://schemas.microsoft.com/office/drawing/2014/main" id="{231BA04B-AC93-1CE9-2555-AB5497AF7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0085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8C619B3-9B5E-5C2F-7F54-F8D3385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 Matching Problem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49E48EA-A240-490A-99FE-DCDCF5BD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27B6C04A-0C76-4F9F-263C-DD334120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851C97B5-B826-170B-F7BC-FFD01315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David Gale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144EC24D-5BBF-C051-FBFB-1DD837E3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578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Lloyd Shapley</a:t>
            </a:r>
            <a:r>
              <a:rPr lang="en-US" altLang="en-US" sz="1800" baseline="30000" dirty="0"/>
              <a:t>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C4BFE9-781B-2CB3-C76F-2786138A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28" y="1219200"/>
            <a:ext cx="7922929" cy="536416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Read the syllabus CAREFULLY!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340096" y="3244334"/>
            <a:ext cx="698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  <a:latin typeface="Calibri" charset="0"/>
              </a:rPr>
              <a:t>No graded material will be handed back until </a:t>
            </a: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you pass the syllabus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A488304-2BDF-4AB0-5564-31CA0301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Q1 on HW 0 will be graded as usual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2083D-4522-2D7F-1F7D-21E428C8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740"/>
            <a:ext cx="9091580" cy="3144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F7165EB-BBAE-ADB4-7970-986CD323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do keep on asking Qs!</a:t>
            </a:r>
          </a:p>
        </p:txBody>
      </p:sp>
      <p:sp>
        <p:nvSpPr>
          <p:cNvPr id="17410" name="TextBox 1">
            <a:extLst>
              <a:ext uri="{FF2B5EF4-FFF2-40B4-BE49-F238E27FC236}">
                <a16:creationId xmlns:a16="http://schemas.microsoft.com/office/drawing/2014/main" id="{D4562731-7330-67DF-BE63-4CCEF2B7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208213"/>
            <a:ext cx="820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The only bad question is the one that is not asked!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EE10D9-E694-9F98-30ED-A43639FE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 office hours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F39D8A8-8100-EEC5-7708-B0008637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2659063"/>
            <a:ext cx="3942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Finalized by Monday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A6C02AB9-1347-768A-01BE-86B380E4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3506788"/>
            <a:ext cx="340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Details will be posted on piazza</a:t>
            </a: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A61AD316-18E0-5A95-5D7D-B59C64E3309E}"/>
              </a:ext>
            </a:extLst>
          </p:cNvPr>
          <p:cNvSpPr/>
          <p:nvPr/>
        </p:nvSpPr>
        <p:spPr>
          <a:xfrm>
            <a:off x="3271838" y="3983038"/>
            <a:ext cx="3573462" cy="2381250"/>
          </a:xfrm>
          <a:prstGeom prst="irregularSeal1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OH next week dedicated to help with proofs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FE702A7-5A88-15B4-4541-98095E3B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comments on Programming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FB3C1-EC83-1447-6C74-00A82ABF6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16125"/>
            <a:ext cx="846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Programming is worth about 15% of your final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6D7E7-DCA4-E596-65F3-479F9195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98788"/>
            <a:ext cx="679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 design/proofs  are worth about 80% of your final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C2E2A-8745-F6CA-E3E5-3D514C9C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48150"/>
            <a:ext cx="3795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Invest your time wisely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4A385355-6A35-A23C-54AC-8A6C461E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90E66FAC-34FA-9D60-C548-661CF0A3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AA49A9C-9AB5-7C51-7E1F-B79698E7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Remember: Stick with your group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AC3FCE35-2738-3E3A-2C15-500AF7D5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12629</TotalTime>
  <Words>439</Words>
  <Application>Microsoft Macintosh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Lecture 3</vt:lpstr>
      <vt:lpstr>Participate on Piazza</vt:lpstr>
      <vt:lpstr>Read the syllabus CAREFULLY!</vt:lpstr>
      <vt:lpstr>Q1 on HW 0 will be graded as usual</vt:lpstr>
      <vt:lpstr>Please do keep on asking Qs!</vt:lpstr>
      <vt:lpstr>TA office hours</vt:lpstr>
      <vt:lpstr>Two comments on Programming</vt:lpstr>
      <vt:lpstr>Questions/Comments?</vt:lpstr>
      <vt:lpstr>Remember: Stick with your group</vt:lpstr>
      <vt:lpstr>Common solution: Let’s build an app for that!</vt:lpstr>
      <vt:lpstr>The smartphone blind-spot</vt:lpstr>
      <vt:lpstr>Broadband access</vt:lpstr>
      <vt:lpstr>Erie county is reasonably good</vt:lpstr>
      <vt:lpstr>One county over</vt:lpstr>
      <vt:lpstr>Make broadband more available</vt:lpstr>
      <vt:lpstr>Make broadband more available</vt:lpstr>
      <vt:lpstr>Main Steps in Algorithm Design</vt:lpstr>
      <vt:lpstr>National Resident Matching </vt:lpstr>
      <vt:lpstr>(Screen) Docs are coming to BUF</vt:lpstr>
      <vt:lpstr>What can go wrong?</vt:lpstr>
      <vt:lpstr>The situation is unstable!</vt:lpstr>
      <vt:lpstr>What happens in real life</vt:lpstr>
      <vt:lpstr>NRMP plays matchmaker</vt:lpstr>
      <vt:lpstr>Stable Matching Problem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Atri</dc:creator>
  <cp:lastModifiedBy>Atri Rudra</cp:lastModifiedBy>
  <cp:revision>55</cp:revision>
  <dcterms:created xsi:type="dcterms:W3CDTF">2011-09-01T20:19:06Z</dcterms:created>
  <dcterms:modified xsi:type="dcterms:W3CDTF">2023-09-01T17:46:08Z</dcterms:modified>
</cp:coreProperties>
</file>