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5" r:id="rId3"/>
    <p:sldId id="463" r:id="rId4"/>
    <p:sldId id="454" r:id="rId5"/>
    <p:sldId id="258" r:id="rId6"/>
    <p:sldId id="259" r:id="rId7"/>
    <p:sldId id="260" r:id="rId8"/>
    <p:sldId id="261" r:id="rId9"/>
    <p:sldId id="262" r:id="rId10"/>
    <p:sldId id="268" r:id="rId11"/>
    <p:sldId id="269" r:id="rId12"/>
    <p:sldId id="456" r:id="rId13"/>
    <p:sldId id="271" r:id="rId14"/>
    <p:sldId id="272" r:id="rId15"/>
    <p:sldId id="279" r:id="rId16"/>
    <p:sldId id="462" r:id="rId17"/>
    <p:sldId id="273" r:id="rId18"/>
    <p:sldId id="274" r:id="rId19"/>
    <p:sldId id="282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504" y="176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A49451-16B3-A640-9213-D85666A0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A4F29-28EE-4148-AC2E-0D5DC2D9C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67DF545-3896-6145-9D8F-25EF4BBE3194}" type="datetimeFigureOut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6813-662C-C748-BC58-32022367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10AB5-95D2-5D4C-B0FF-2588C1FA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AEE1AB-81D9-2A42-AADC-3F71F59FB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971B3-1499-D543-9DBE-6ECD3FD4C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0C05F-931A-ED43-A6A9-2808E12B77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707689-843A-364D-B02C-55D536FCC9B6}" type="datetimeFigureOut">
              <a:rPr lang="en-US"/>
              <a:pPr>
                <a:defRPr/>
              </a:pPr>
              <a:t>11/15/23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D1E9AD-170C-7E4D-BEEE-6A2CE545D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51C33E-75FF-AA4D-85BF-386CD3D79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70433-3596-4748-9692-B68C3266D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2EA5-E3AB-FE4B-8C4C-FFE96D9A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E96653-7D3A-7248-9119-55D37CD2A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BC6B-812C-8D40-AB03-EC3AC323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C4DA-B28A-A34C-9EE8-25AEEF82D3A2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EF90-9081-104E-8FC3-E66F5EF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6927-B08B-8941-BBA4-EC2F8881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0FBE-0A11-1A41-AF5B-4C804AE2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7DD5-697C-064D-B600-E41E836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CA4C-4AF7-9149-A815-67A55ABEA282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3641-9870-2A40-BC63-DEDC9AFA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6358-CB17-C04E-99BC-7E7C7530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B6D5-B884-4743-A313-681D19217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FDA9E-6F3A-FA4D-90A7-6632D69E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83D0-B03C-4E44-96DF-EC195E38009D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2F3E-9D4E-2F47-B870-2B7C906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7A2E-5BBA-E74C-A96D-4A2520B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BAE5-6D2C-5F4B-ADF3-414963A56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E861-1673-CD4C-BC10-68ADD939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563B-1383-F543-8CB5-6C955798FAA6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6ED2-BDE3-1F46-8055-6585733A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95A7-E30C-C342-AEB7-5D52E81B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B925-D5AE-0345-85A1-84E847188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7B23-F44B-894D-823A-F18E39E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D5C9-78F4-EB44-B9CC-81375300BF05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C7D0-D0D5-1A46-A73A-E2DC3C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49A-15D2-D347-A49B-9B62FB1F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6B6B-DB03-0949-A83E-60E1E55C5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BBF8A-AEF2-3740-B8E6-8C6176FC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E38-B69C-1C4B-BE51-CE84EFB3148F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2244D-FC86-324D-A332-36FE95D2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B8E2C-9855-764F-93C7-60367933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3639-56EB-BE4B-9968-378B164A4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CF731-3EC3-5C4D-B517-9F1C7294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0815-84F6-B944-9DC8-A0C6379440B2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A5BCB-66F3-7B47-87F1-64CDE450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B35979-C3DE-454A-AF0C-ACDD0396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CFB1A-F4E5-2D4C-8F84-4A83853F1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68CAD9-3736-7149-BE1B-37540387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43AC-9A38-A841-AE85-326569C268D3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9D2E9B-8381-5A44-AB21-07E8EA3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B81DA-879D-264E-8767-34E8678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CB4C-73FC-2C4B-B79A-5EEAFD841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A71F9-FDFA-7B4D-A2DF-216E458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D990-71DE-4745-997A-314A29403E60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0BBB60-B50B-114D-916A-35B7FFA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A24298-A3F0-8445-8715-C4C232E1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1122-5CCE-A845-90C3-820D7CF01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3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17A19-F268-064C-B311-99CE700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5B5-ED30-2149-B2E0-8FE01F80C796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B0E5C-E06C-0C41-AA27-28C33CD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36787-1477-9549-B314-50761A97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FCFB-3F0A-EA49-88DA-9C941E95E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E0997-4AE9-2C40-BC38-D5546AA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7EF4-5197-8449-9F5B-73C077C028B0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162824-8A63-AE4C-AC06-B91332AD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418C58-5785-FE43-AE1E-B40A77B9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B5-FCD2-5842-A600-7353680B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5D4E02-1F7A-3E46-AEBB-CBB822DE2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842B8-D925-B94D-91E9-2A33E64E6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ACDB-1AD2-5E45-8020-78D848F4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27E2134-38AD-0E4B-BB81-C0458B3B3579}" type="datetime1">
              <a:rPr lang="en-US" altLang="en-US"/>
              <a:pPr>
                <a:defRPr/>
              </a:pPr>
              <a:t>11/15/23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A204-9979-414D-9E5A-D0F52DFF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1AB2-E4DA-8C4D-BAA5-D0C555A25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5CA4B6-6660-5D46-AAD0-E0697D44B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AA37F68-A41E-6945-B0E3-C68F5175F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DE75-3DCC-9C4E-B873-3C3C7EF0A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15,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60DF54-9704-AD45-91A0-E9DAF0AF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0EEACB27-6521-A948-92AA-1FAAEA7A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74414DBA-F4B6-9A4C-B85F-91083C6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5C15132-096B-0E40-A19D-B70B973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ADAD172-CDD9-1E4B-A415-FC461925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D59408DD-2867-0E4E-B08E-7A8B8C84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2D3835-84C7-1E49-9C7D-442F492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Bounding # recursions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E33FDF82-1F28-B042-B563-047305E9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433513"/>
            <a:ext cx="193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C214-DBA9-1443-8418-3B3F0D99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1963738"/>
            <a:ext cx="6154738" cy="2020887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D3020022-397F-0A47-9848-33C9560C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51050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374FD31A-2839-F74F-BA62-13C2384D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908300"/>
            <a:ext cx="613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7EA19D56-E522-2141-BE8C-BDFDCA0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487613"/>
            <a:ext cx="330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F3F08119-69A3-674D-A4B8-1910271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734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831D06C-79CD-F74F-ADDE-5FE9EBE7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168775"/>
            <a:ext cx="3852863" cy="965200"/>
          </a:xfrm>
          <a:prstGeom prst="wedgeRoundRectCallout">
            <a:avLst>
              <a:gd name="adj1" fmla="val -65338"/>
              <a:gd name="adj2" fmla="val -145366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Whenever a recursive call is made an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 is assigned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F1EA4-5192-084F-B64D-EC16B00A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568950"/>
            <a:ext cx="5126037" cy="661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values of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can be assigned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A3B13DD-0CA2-9249-8BC7-7F35B664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09750"/>
            <a:ext cx="2063750" cy="1355725"/>
          </a:xfrm>
          <a:prstGeom prst="cloudCallout">
            <a:avLst>
              <a:gd name="adj1" fmla="val -99250"/>
              <a:gd name="adj2" fmla="val -3972"/>
            </a:avLst>
          </a:prstGeom>
          <a:solidFill>
            <a:srgbClr val="E6B9B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8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51C23C5-3ACB-5144-87F2-B6A5D0C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547639A8-C719-4649-B16F-B6FE8847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63AEAA21-D3D9-4146-9DB2-6E2A189F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013200"/>
            <a:ext cx="6445250" cy="2360613"/>
          </a:xfrm>
          <a:prstGeom prst="cloudCallout">
            <a:avLst>
              <a:gd name="adj1" fmla="val 7606"/>
              <a:gd name="adj2" fmla="val -83185"/>
            </a:avLst>
          </a:prstGeom>
          <a:gradFill rotWithShape="1">
            <a:gsLst>
              <a:gs pos="0">
                <a:srgbClr val="9BC1FF">
                  <a:alpha val="70000"/>
                </a:srgbClr>
              </a:gs>
              <a:gs pos="100000">
                <a:srgbClr val="3F80CD">
                  <a:alpha val="70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…,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OPT(j-1)</a:t>
            </a: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, </a:t>
            </a:r>
          </a:p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Calibri" charset="0"/>
              </a:rPr>
              <a:t>one can compute </a:t>
            </a:r>
            <a:r>
              <a:rPr lang="en-US" altLang="en-US" sz="2900">
                <a:solidFill>
                  <a:srgbClr val="C000C0"/>
                </a:solidFill>
                <a:latin typeface="Calibri" charset="0"/>
              </a:rPr>
              <a:t>OPT(j)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2952F6F-1606-3A4F-932F-56487158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Recursion+ memory = Iteration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41DB4-6BAA-7542-B8E4-267F98C8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417638"/>
            <a:ext cx="5416550" cy="7429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Iteratively compute the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values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A4A1C6C-AE21-414D-A062-F2F373B061B3}"/>
              </a:ext>
            </a:extLst>
          </p:cNvPr>
          <p:cNvGrpSpPr>
            <a:grpSpLocks/>
          </p:cNvGrpSpPr>
          <p:nvPr/>
        </p:nvGrpSpPr>
        <p:grpSpPr bwMode="auto">
          <a:xfrm>
            <a:off x="2760663" y="3354388"/>
            <a:ext cx="3576637" cy="1606550"/>
            <a:chOff x="1535376" y="3354183"/>
            <a:chExt cx="3577341" cy="16068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25DF86-2E7B-E941-97B0-458592AC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490" y="3354183"/>
              <a:ext cx="3566227" cy="160680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6632" name="TextBox 5">
              <a:extLst>
                <a:ext uri="{FF2B5EF4-FFF2-40B4-BE49-F238E27FC236}">
                  <a16:creationId xmlns:a16="http://schemas.microsoft.com/office/drawing/2014/main" id="{253DA660-9289-4C46-BCEF-1FD03169F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3441495"/>
              <a:ext cx="976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M[0] </a:t>
              </a:r>
              <a:r>
                <a:rPr lang="en-US" altLang="en-US" sz="1800">
                  <a:solidFill>
                    <a:srgbClr val="B700B7"/>
                  </a:solidFill>
                </a:rPr>
                <a:t>= 0</a:t>
              </a:r>
            </a:p>
          </p:txBody>
        </p:sp>
        <p:sp>
          <p:nvSpPr>
            <p:cNvPr id="26633" name="TextBox 6">
              <a:extLst>
                <a:ext uri="{FF2B5EF4-FFF2-40B4-BE49-F238E27FC236}">
                  <a16:creationId xmlns:a16="http://schemas.microsoft.com/office/drawing/2014/main" id="{F19BB2F7-5F1E-D04D-8210-5B2A77A74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4298586"/>
              <a:ext cx="33269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</a:rPr>
                <a:t>M[j] </a:t>
              </a:r>
              <a:r>
                <a:rPr lang="en-US" altLang="en-US" sz="1800"/>
                <a:t>= max </a:t>
              </a:r>
              <a:r>
                <a:rPr lang="en-US" altLang="en-US" sz="2000"/>
                <a:t>{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B700B7"/>
                  </a:solidFill>
                </a:rPr>
                <a:t>v</a:t>
              </a:r>
              <a:r>
                <a:rPr lang="en-US" altLang="en-US" sz="1800" baseline="-25000">
                  <a:solidFill>
                    <a:srgbClr val="B700B7"/>
                  </a:solidFill>
                </a:rPr>
                <a:t>j</a:t>
              </a:r>
              <a:r>
                <a:rPr lang="en-US" altLang="en-US" sz="1800"/>
                <a:t> + 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p(j)]</a:t>
              </a:r>
              <a:r>
                <a:rPr lang="en-US" altLang="en-US" sz="1800"/>
                <a:t>, </a:t>
              </a:r>
              <a:r>
                <a:rPr lang="en-US" altLang="en-US" sz="1800">
                  <a:solidFill>
                    <a:srgbClr val="C000C0"/>
                  </a:solidFill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</a:rPr>
                <a:t>j-1</a:t>
              </a:r>
              <a:r>
                <a:rPr lang="en-US" altLang="en-US" sz="1800"/>
                <a:t>] </a:t>
              </a:r>
              <a:r>
                <a:rPr lang="en-US" altLang="en-US" sz="2000"/>
                <a:t>}</a:t>
              </a:r>
            </a:p>
          </p:txBody>
        </p:sp>
        <p:sp>
          <p:nvSpPr>
            <p:cNvPr id="26634" name="TextBox 7">
              <a:extLst>
                <a:ext uri="{FF2B5EF4-FFF2-40B4-BE49-F238E27FC236}">
                  <a16:creationId xmlns:a16="http://schemas.microsoft.com/office/drawing/2014/main" id="{D24257D5-32B9-7742-84D9-1D3644E39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376" y="3876935"/>
              <a:ext cx="1224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</a:t>
              </a:r>
              <a:r>
                <a:rPr lang="en-US" altLang="en-US" sz="1800">
                  <a:solidFill>
                    <a:srgbClr val="B700B7"/>
                  </a:solidFill>
                </a:rPr>
                <a:t>j=1,…,n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A1A5E6-CEEE-FB4F-B988-CA70378C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2930525"/>
            <a:ext cx="231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Iterative-Compute-Opt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366074F-8B9A-E844-BCAB-D5CB31E6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960938"/>
            <a:ext cx="2335212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M[j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] =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2148E43-D8E1-8E4F-A9BA-86EF534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60938"/>
            <a:ext cx="2335213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373A135-D7A5-2E47-B00A-D66E478A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FE6E9A9C-C8C3-494F-98A9-B9D06E57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4A42A4F-A450-9F48-965D-F6043BD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7B9AB110-1A7B-174D-8E11-978FB154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49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6.1, 6.2 of [KT]</a:t>
            </a:r>
          </a:p>
        </p:txBody>
      </p:sp>
      <p:pic>
        <p:nvPicPr>
          <p:cNvPr id="28675" name="Picture 4" descr="Picture 1.png">
            <a:extLst>
              <a:ext uri="{FF2B5EF4-FFF2-40B4-BE49-F238E27FC236}">
                <a16:creationId xmlns:a16="http://schemas.microsoft.com/office/drawing/2014/main" id="{15ED5C7D-E957-2A4B-83A3-316A3BB6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91AB-594C-E043-8EC0-EE07096B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1EA10647-011A-1147-9ECC-85C775E7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7833333D-1562-AA47-8255-4336FD98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1956DC8-C21C-F543-A6EA-29046E0F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79DE4A72-0A55-EB41-9668-8059E80F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0FDFCDFC-7A78-A741-BE03-CB85B778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DE141-F12F-D840-BECA-CC4A9995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852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A447FC-8A2F-3947-87FE-F8A79F7F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6998C-4BF5-5541-A72E-E11AD169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641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 (j) </a:t>
            </a:r>
            <a:r>
              <a:rPr lang="en-US" altLang="en-US" sz="2400">
                <a:latin typeface="Arial" panose="020B0604020202020204" pitchFamily="34" charset="0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OPT(j-1)</a:t>
            </a:r>
            <a:r>
              <a:rPr lang="en-US" altLang="en-US" sz="2400">
                <a:latin typeface="Arial" panose="020B0604020202020204" pitchFamily="34" charset="0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OPT(1)</a:t>
            </a:r>
            <a:endParaRPr lang="en-US" altLang="en-US" sz="1800">
              <a:solidFill>
                <a:srgbClr val="B700B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A07074A-36E1-1D40-8A6A-276DAD8A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Scheduling to min idle cycles</a:t>
            </a:r>
          </a:p>
        </p:txBody>
      </p:sp>
      <p:sp>
        <p:nvSpPr>
          <p:cNvPr id="30722" name="TextBox 2">
            <a:extLst>
              <a:ext uri="{FF2B5EF4-FFF2-40B4-BE49-F238E27FC236}">
                <a16:creationId xmlns:a16="http://schemas.microsoft.com/office/drawing/2014/main" id="{19E836A1-A04D-3F44-9B93-0D5A7E0F7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944688"/>
            <a:ext cx="4113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>
                <a:latin typeface="Arial" panose="020B0604020202020204" pitchFamily="34" charset="0"/>
              </a:rPr>
              <a:t> jobs,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 baseline="30000">
                <a:latin typeface="Arial" panose="020B0604020202020204" pitchFamily="34" charset="0"/>
              </a:rPr>
              <a:t>th</a:t>
            </a:r>
            <a:r>
              <a:rPr lang="en-US" altLang="en-US" sz="2400">
                <a:latin typeface="Arial" panose="020B0604020202020204" pitchFamily="34" charset="0"/>
              </a:rPr>
              <a:t> job takes </a:t>
            </a:r>
            <a:r>
              <a:rPr lang="en-US" altLang="en-US" sz="2400">
                <a:solidFill>
                  <a:srgbClr val="B700B7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baseline="-25000">
                <a:solidFill>
                  <a:srgbClr val="B700B7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400">
                <a:latin typeface="Arial" panose="020B0604020202020204" pitchFamily="34" charset="0"/>
              </a:rPr>
              <a:t> cycles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578AC0-7D0C-DA48-885E-325DB902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4060825"/>
            <a:ext cx="821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What is the maximum number of cycles you can schedule?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2F88F3-D8E4-3A45-9E19-A993B52AF380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2798763"/>
            <a:ext cx="6735762" cy="673100"/>
            <a:chOff x="769849" y="2799108"/>
            <a:chExt cx="6735204" cy="673100"/>
          </a:xfrm>
        </p:grpSpPr>
        <p:sp>
          <p:nvSpPr>
            <p:cNvPr id="30725" name="TextBox 3">
              <a:extLst>
                <a:ext uri="{FF2B5EF4-FFF2-40B4-BE49-F238E27FC236}">
                  <a16:creationId xmlns:a16="http://schemas.microsoft.com/office/drawing/2014/main" id="{77C4ECC5-CA40-C24D-954A-2F6C57F9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49" y="2979183"/>
              <a:ext cx="45360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You have </a:t>
              </a:r>
              <a:r>
                <a:rPr lang="en-US" altLang="en-US" sz="2400">
                  <a:solidFill>
                    <a:srgbClr val="B700B7"/>
                  </a:solidFill>
                  <a:latin typeface="Arial" panose="020B0604020202020204" pitchFamily="34" charset="0"/>
                </a:rPr>
                <a:t>W</a:t>
              </a:r>
              <a:r>
                <a:rPr lang="en-US" altLang="en-US" sz="2400">
                  <a:latin typeface="Arial" panose="020B0604020202020204" pitchFamily="34" charset="0"/>
                </a:rPr>
                <a:t> cycles on the cloud</a:t>
              </a:r>
            </a:p>
          </p:txBody>
        </p:sp>
        <p:pic>
          <p:nvPicPr>
            <p:cNvPr id="30726" name="Picture 5" descr="Screen Shot 2016-11-19 at 10.25.33 PM.png">
              <a:extLst>
                <a:ext uri="{FF2B5EF4-FFF2-40B4-BE49-F238E27FC236}">
                  <a16:creationId xmlns:a16="http://schemas.microsoft.com/office/drawing/2014/main" id="{3FC9F3DD-1214-2140-A54A-C174349C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153" y="2799108"/>
              <a:ext cx="1739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8C886-2ECC-3EC7-6EBC-516268ABD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1089654"/>
            <a:ext cx="8229600" cy="5768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BCCDAF-8817-258C-B4C8-A2AFA783596D}"/>
              </a:ext>
            </a:extLst>
          </p:cNvPr>
          <p:cNvSpPr/>
          <p:nvPr/>
        </p:nvSpPr>
        <p:spPr>
          <a:xfrm>
            <a:off x="2352782" y="1767155"/>
            <a:ext cx="2095928" cy="2979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29426-5413-1ACB-8131-D184D5DC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" y="2989524"/>
            <a:ext cx="9076689" cy="21311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6039E355-BAC4-F346-B081-8CCAED88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1C932715-4DC1-E045-9DA2-235F1843B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2443163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Dynamic Program for Subset Sum problem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D6E2B68-F0F8-CC4F-A04F-8D019EDA0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May the Bellman force be with you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AF4C27FB-442F-BC45-A45F-C5068900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273175"/>
            <a:ext cx="34448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2024!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A3FA4-D9CF-59B5-56B0-6A210AE54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277"/>
            <a:ext cx="9171470" cy="4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A2E511-CBA8-714B-BB24-A5532672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6952F7E-4F12-8348-9E89-6381F571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B290EBD6-B5C6-8E4B-BF44-45BB923C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8D649BC-3467-6D4F-BAB3-9B798745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4F16B91-7A46-8E42-8A65-3DE173DF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4B750D-1BF5-1845-BB46-E510910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EF98D154-530F-734E-8F36-D816296E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93573752-7B11-D84E-9422-4A0238D5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19AEA69B-C4CA-3144-922F-B8764D3B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25A8E16-02BE-E543-8CFF-36F92EDF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894C391A-93D4-C248-A6BB-286D4465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E1EA7B8-5DD0-E849-848E-F1816171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894EAE3-74A2-384B-8020-9D7B7E60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2A0AF20E-8783-044A-AA6A-5B0C3DF1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3190E09-2BAE-9C45-ADE6-9CAF9559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AD5ADAF-711D-4442-94DB-2F585B21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625E0DCD-783B-0941-AD5B-1AE2FC5CA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1506" name="Group 46">
            <a:extLst>
              <a:ext uri="{FF2B5EF4-FFF2-40B4-BE49-F238E27FC236}">
                <a16:creationId xmlns:a16="http://schemas.microsoft.com/office/drawing/2014/main" id="{AF620CA9-FC7D-EB43-A15B-9F0D0CCFACD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1538" name="Group 11">
              <a:extLst>
                <a:ext uri="{FF2B5EF4-FFF2-40B4-BE49-F238E27FC236}">
                  <a16:creationId xmlns:a16="http://schemas.microsoft.com/office/drawing/2014/main" id="{279B776D-3D81-BF48-BE29-EDAEBD145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39" name="Group 12">
              <a:extLst>
                <a:ext uri="{FF2B5EF4-FFF2-40B4-BE49-F238E27FC236}">
                  <a16:creationId xmlns:a16="http://schemas.microsoft.com/office/drawing/2014/main" id="{4B7A6BEC-A390-B945-B462-71CD8A077E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0" name="Group 16">
              <a:extLst>
                <a:ext uri="{FF2B5EF4-FFF2-40B4-BE49-F238E27FC236}">
                  <a16:creationId xmlns:a16="http://schemas.microsoft.com/office/drawing/2014/main" id="{EE9BF506-6EF9-6C4F-8388-7968BC297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1" name="Group 20">
              <a:extLst>
                <a:ext uri="{FF2B5EF4-FFF2-40B4-BE49-F238E27FC236}">
                  <a16:creationId xmlns:a16="http://schemas.microsoft.com/office/drawing/2014/main" id="{B213AA9A-0E1E-AA43-A510-28D49E1A1B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42" name="Group 24">
              <a:extLst>
                <a:ext uri="{FF2B5EF4-FFF2-40B4-BE49-F238E27FC236}">
                  <a16:creationId xmlns:a16="http://schemas.microsoft.com/office/drawing/2014/main" id="{225925FF-6F70-334C-8B4B-3700CED5C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43" name="TextBox 28">
              <a:extLst>
                <a:ext uri="{FF2B5EF4-FFF2-40B4-BE49-F238E27FC236}">
                  <a16:creationId xmlns:a16="http://schemas.microsoft.com/office/drawing/2014/main" id="{41164DE0-1211-1648-BEDB-88FE23F98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44" name="TextBox 29">
              <a:extLst>
                <a:ext uri="{FF2B5EF4-FFF2-40B4-BE49-F238E27FC236}">
                  <a16:creationId xmlns:a16="http://schemas.microsoft.com/office/drawing/2014/main" id="{6FCDBE31-25FC-F64A-B912-125002D2A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45" name="TextBox 30">
              <a:extLst>
                <a:ext uri="{FF2B5EF4-FFF2-40B4-BE49-F238E27FC236}">
                  <a16:creationId xmlns:a16="http://schemas.microsoft.com/office/drawing/2014/main" id="{8CB454C0-3D45-6D4E-B123-B470A536C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1546" name="TextBox 31">
              <a:extLst>
                <a:ext uri="{FF2B5EF4-FFF2-40B4-BE49-F238E27FC236}">
                  <a16:creationId xmlns:a16="http://schemas.microsoft.com/office/drawing/2014/main" id="{A05F27E6-BF50-8D4C-AEE3-8AE05E8A1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1547" name="TextBox 32">
              <a:extLst>
                <a:ext uri="{FF2B5EF4-FFF2-40B4-BE49-F238E27FC236}">
                  <a16:creationId xmlns:a16="http://schemas.microsoft.com/office/drawing/2014/main" id="{F73A6CC7-E511-344D-8387-FD4A3A1B2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2B2130DC-64A1-E140-BF6F-B2DADB815BDB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2BA2DC0A-E559-CB4D-B5A6-D227D78219B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E2B2E990-40A4-B944-9CCA-EC67D2A2EC5C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E7AF2442-4A1F-5448-AE81-B8DF5761576C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976A58BB-06D6-4E49-9DD5-58B89645B515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11153</TotalTime>
  <Words>700</Words>
  <Application>Microsoft Macintosh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Lecture 31</vt:lpstr>
      <vt:lpstr>Homework 7 out</vt:lpstr>
      <vt:lpstr>Apply to be a CSE 331 TA in 2024!</vt:lpstr>
      <vt:lpstr>Questions/Comments?</vt:lpstr>
      <vt:lpstr>Weighted Interval Scheduling</vt:lpstr>
      <vt:lpstr>Couple more definitions</vt:lpstr>
      <vt:lpstr>Property of OPT</vt:lpstr>
      <vt:lpstr>A recursive algorithm</vt:lpstr>
      <vt:lpstr>Exponential Running Time</vt:lpstr>
      <vt:lpstr>A recursive algorithm</vt:lpstr>
      <vt:lpstr>Bounding # recursions</vt:lpstr>
      <vt:lpstr>Questions/Comments?</vt:lpstr>
      <vt:lpstr>Property of OPT</vt:lpstr>
      <vt:lpstr>Recursion+ memory = Iteration</vt:lpstr>
      <vt:lpstr>PowerPoint Presentation</vt:lpstr>
      <vt:lpstr>Algo run on the board…</vt:lpstr>
      <vt:lpstr>Reading Assignment</vt:lpstr>
      <vt:lpstr>When to use Dynamic Programming</vt:lpstr>
      <vt:lpstr>Scheduling to min idle cycles</vt:lpstr>
      <vt:lpstr>Rest of today’s agenda</vt:lpstr>
      <vt:lpstr>May the Bellman force be with you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43</cp:revision>
  <dcterms:created xsi:type="dcterms:W3CDTF">2011-11-30T02:35:57Z</dcterms:created>
  <dcterms:modified xsi:type="dcterms:W3CDTF">2023-11-15T18:12:38Z</dcterms:modified>
</cp:coreProperties>
</file>