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3" r:id="rId3"/>
    <p:sldId id="455" r:id="rId4"/>
    <p:sldId id="464" r:id="rId5"/>
    <p:sldId id="470" r:id="rId6"/>
    <p:sldId id="466" r:id="rId7"/>
    <p:sldId id="471" r:id="rId8"/>
    <p:sldId id="472" r:id="rId9"/>
    <p:sldId id="475" r:id="rId10"/>
    <p:sldId id="474" r:id="rId11"/>
    <p:sldId id="258" r:id="rId12"/>
    <p:sldId id="262" r:id="rId13"/>
    <p:sldId id="362" r:id="rId14"/>
    <p:sldId id="260" r:id="rId15"/>
    <p:sldId id="462" r:id="rId16"/>
    <p:sldId id="261" r:id="rId17"/>
    <p:sldId id="265" r:id="rId18"/>
    <p:sldId id="351" r:id="rId19"/>
    <p:sldId id="469" r:id="rId20"/>
    <p:sldId id="352" r:id="rId21"/>
    <p:sldId id="339" r:id="rId22"/>
    <p:sldId id="340" r:id="rId23"/>
    <p:sldId id="341" r:id="rId24"/>
    <p:sldId id="342" r:id="rId25"/>
    <p:sldId id="328" r:id="rId26"/>
    <p:sldId id="329" r:id="rId27"/>
    <p:sldId id="330" r:id="rId28"/>
    <p:sldId id="331" r:id="rId29"/>
    <p:sldId id="371" r:id="rId30"/>
    <p:sldId id="364" r:id="rId31"/>
    <p:sldId id="365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63"/>
    <p:restoredTop sz="93136"/>
  </p:normalViewPr>
  <p:slideViewPr>
    <p:cSldViewPr snapToGrid="0" snapToObjects="1">
      <p:cViewPr varScale="1">
        <p:scale>
          <a:sx n="92" d="100"/>
          <a:sy n="92" d="100"/>
        </p:scale>
        <p:origin x="16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07E87-D491-8B4F-B173-778813B2A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E10B-56A9-BF42-9C28-0943A99DC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C041C7-97AC-6343-9161-4AC4CA4217B7}" type="datetimeFigureOut">
              <a:rPr lang="en-US"/>
              <a:pPr>
                <a:defRPr/>
              </a:pPr>
              <a:t>11/26/23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28453-A0AF-5B4F-BCB7-9FF9CE731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2754-4368-B641-971B-5ACABFEF2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BDB19C-862E-B044-8F4A-B51208DA9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AD4E70-3128-7747-BB13-B7CDB7D0CD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20D58-0E8B-4E4F-801E-5F3BE68B3A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E85A1D-494A-204E-B7D9-7B6A519CB3C6}" type="datetimeFigureOut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898FBB-6D36-494C-98A2-F78723832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82FAF4-F73E-1748-AC9F-F0AC3E574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7DB2-A706-FE45-9576-5B0046F7AC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6655A-5401-8642-9240-181A6C832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0F80DE-3339-284E-AAFC-141D07EA0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7C05-EDA2-264F-9560-E2B90702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5038-C0A6-C947-9C98-89A582A530A5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25E9-607A-ED4E-A34A-3602B812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74FC-6F8C-7641-B278-A97B5EF6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3C17-CFAA-A144-8D20-D2165A8E0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126A-1F2D-7942-A2FC-E51DAE67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D890-9C1F-4742-A6CC-BFDDB663D1A6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682D-9688-3144-97CB-BA6A5AB1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B676-7BCD-DE47-9541-D1DE675A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894DE-0D5C-B549-B96F-6148E512D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F9382-712B-7E44-A156-F3F57A75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81B4-BB3D-2240-9FD4-79B7BC96792D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97C8-B91C-1445-B820-CCEA6FCC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C7DB-D307-ED4A-83FD-545E5DCF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4E6A-BA56-5B45-B392-AA0F15B55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D92D-506B-6D4A-82A3-A737907A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4D30-830F-F14D-868B-8D5E5C3321D2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A1C5-B1C7-9744-AAC5-1C43D1F2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51E5-17A5-4C47-B7A9-1CF8B1E4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67F27-6C64-A141-B404-EA0266B69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7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BE88-AD80-3140-BF44-5A20A38C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EEF8-D145-8148-A207-0DB93332CC73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3E156-1542-3C43-BF12-C8DF562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77FF-8604-9448-89B6-D5DFF009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F1EE-7D94-0E4A-B57E-EBD983D1C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81BD5-0594-EB47-8CF2-22C3D1E0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69C5-34EB-064C-9331-4415E9982AC8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02AAA-0C58-0340-AA67-CEED3D9C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FE677-B904-3A40-B4CD-8024BA04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E1BD-14B9-7F42-B1D6-6DCF24A6C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4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78674B-781C-604F-8270-1606938A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9281-F89D-DB4D-90DE-917B73BFA1AF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E9950A-991C-1144-84A1-7E614A12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1DC988-2A92-C040-AA50-E2C01760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31B6-53EE-504D-A09C-D3F2D2F38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312A59-4678-7049-9EBB-21ED09CD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A174-7863-BE40-8170-BA0848FDD7F2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2030C-D1FC-4840-9388-0EF9DA6A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7CC16F-279D-454C-A099-832136D1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2167-D247-284D-A06A-EE1F49ACF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2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57509A-5DC3-5E48-91FC-2D6B5301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6E5B-E616-B744-8335-85B1D10573DE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C034C-15C8-104A-ACD8-CDA7FFD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31EB5E-0583-D14D-BBF9-580FAEF7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0518-4BF9-E84A-A16F-F966AD47B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3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B2635-676D-C543-9B19-46C61D83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E83-DC8B-0E4F-951F-89EB5E0298E6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DCED54-D2A9-9340-B429-046629DB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290AC-D561-234C-BC41-12E9B4F2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A453-F2CF-744A-9036-C7F47D367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4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9B647E-AE1E-2849-91FC-AD608F5B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BCE4-267C-A74F-9F41-D9C7BABD03DE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A567D0-F5AB-F94C-8721-648B30BF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D00EA-C515-7B44-806F-1157A7CD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1DE9-6A22-EB48-A4FB-9512F7F05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DB3099-39EB-9541-869E-8E1F63CE93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7C90A7-A66F-EA4A-B42A-122047A80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642E-A699-2848-8D6B-0FC84E6F6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61360D4-E622-2D4A-835E-99F011AE7308}" type="datetime1">
              <a:rPr lang="en-US" altLang="en-US"/>
              <a:pPr>
                <a:defRPr/>
              </a:pPr>
              <a:t>11/26/23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5AA9-8CAF-5C4F-8535-B3907A73F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A507-9021-AD4C-B3D7-CF9453D64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EAB770-94BF-7C4D-918A-A05004B1D2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E22EF17-833B-D842-B929-05D307AE3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AB305-9752-D044-8A34-AC9CC73639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27,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8D4D578C-A261-7F47-A676-429695E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C09A1A05-B1B8-B140-BF57-25351A9C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2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D93EC7-D8F8-B048-9E9D-3247C324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E4E3A81-EA1E-6248-BCBC-367B7D12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18FB660-B740-BD49-AEB7-DB633EFC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13519B8-DF40-8245-9600-DB089B33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6DAF0BF6-4FEF-254A-8F0C-1C376D0AD8E9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214AAA-CEF8-3A4A-8ECD-995DF29F0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1F737A-618A-2844-8C50-38D0D937D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3FABB1-9C66-A340-85BC-DC2659A7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20A5E0-F755-AF4C-8225-4D4A1FC1D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28DEDA-7D84-7C4D-BEB5-A1AFCC83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327540-FD6C-9E44-8C16-CA0DC194EC50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98C1DC8-C7BD-4747-9D1C-144C2BF814EF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5748C2-D60B-4445-9CC4-6CE2E687FC89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6987D1-99D8-ED49-B250-79D1A4C933EF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DDAABA-549A-BF4D-A457-95D1325AD099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86C7F8CA-8865-D641-A1D0-63F132951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C61A93C2-9723-FB4B-80D5-BED089764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AFAA7419-4FB8-1448-A583-2F9740A8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CFD40B94-EB8E-7841-A165-4E405191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77CB8C91-0EAB-254C-868D-39E09D5AE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8B6B16FC-1603-9347-9DD0-C78CB65A3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DB73811E-540A-D74E-95C0-023ABC04A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99C9D0D5-8215-8C46-BC0E-8D680ED4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CCE84EAE-93A6-2646-9443-940F8BE4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5BFF-AD21-C64A-B514-82620206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46FBB07-E109-984F-B9A3-BCB2DD8B1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CFEE2D24-18B7-C84B-B398-7D06BD3E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0F7BD06B-9800-C94B-B402-E9C7CAD8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09710B09-1906-C54B-A6F0-51D995A9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>
            <a:extLst>
              <a:ext uri="{FF2B5EF4-FFF2-40B4-BE49-F238E27FC236}">
                <a16:creationId xmlns:a16="http://schemas.microsoft.com/office/drawing/2014/main" id="{D8A26C01-1EBE-7541-9818-5B3767D5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8D4D578C-A261-7F47-A676-429695E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C09A1A05-B1B8-B140-BF57-25351A9C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4AD1FCB-707B-8141-A7CB-2547C54D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44DB0EC8-E181-8A44-8F8E-964775D2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Bellman-Ford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1C13073E-A8B2-7A4E-B708-DA06D8E8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462338"/>
            <a:ext cx="212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Analyze the run time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DD09723-FD3A-2346-9AE1-FAE7B132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A76B42B3-A842-8442-AD77-E97AE4E2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52638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805D602C-6AC0-AA49-BD64-420EFE42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23691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0B6EE90-5620-5C4B-8561-EDDF4C15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C7E8CDBA-1339-ED49-922D-571F3A58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17638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cost of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0B928518-7F69-4242-8024-E0E01DD5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6216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 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213100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200525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compute the shortest path between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3D416BB-6F6A-6244-B05B-B08519CB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D06BD9F-9EB1-0C47-9861-A72A3F36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1657350"/>
            <a:ext cx="395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Runs in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O(n(m+n)) </a:t>
            </a:r>
            <a:r>
              <a:rPr lang="en-US" altLang="en-US" sz="28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BC623A8E-0FD8-4541-B702-50011F75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2557463"/>
            <a:ext cx="552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Only needs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O(n) </a:t>
            </a:r>
            <a:r>
              <a:rPr lang="en-US" altLang="en-US" sz="2800">
                <a:latin typeface="Arial" panose="020B0604020202020204" pitchFamily="34" charset="0"/>
              </a:rPr>
              <a:t>additional space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99B5A37E-6503-2948-AB23-13C566D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FFC0E78F-7EDD-F64C-85D7-58F07BC3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6DD5-1FAD-DA18-541A-073A5E9C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&lt;= 2.5 weeks are brutal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97B64-1AF0-3622-15BF-6B2CD3B7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" y="1760046"/>
            <a:ext cx="9019907" cy="39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0D7B57-7BF5-9345-9AE4-C6F6FACE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3B91EFFC-4E58-D848-95E2-A7D0F374F6F3}"/>
              </a:ext>
            </a:extLst>
          </p:cNvPr>
          <p:cNvSpPr txBox="1">
            <a:spLocks/>
          </p:cNvSpPr>
          <p:nvPr/>
        </p:nvSpPr>
        <p:spPr bwMode="auto">
          <a:xfrm>
            <a:off x="457200" y="73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B86E4DEA-4D4C-FF4F-A88E-EAB3126A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196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6.8 of [KT]</a:t>
            </a:r>
          </a:p>
        </p:txBody>
      </p:sp>
      <p:pic>
        <p:nvPicPr>
          <p:cNvPr id="22532" name="Picture 4" descr="Picture 1.png">
            <a:extLst>
              <a:ext uri="{FF2B5EF4-FFF2-40B4-BE49-F238E27FC236}">
                <a16:creationId xmlns:a16="http://schemas.microsoft.com/office/drawing/2014/main" id="{11473392-FA67-5B49-ACEF-42B95486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0BBBB93-975F-3348-BACA-8244EEC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path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8AC659A4-6DFD-D341-A1A3-A6B2709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557463"/>
            <a:ext cx="576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Given G, does there exist a simple path of length </a:t>
            </a:r>
            <a:r>
              <a:rPr lang="en-US" altLang="en-US" sz="1800">
                <a:solidFill>
                  <a:srgbClr val="B500B5"/>
                </a:solidFill>
                <a:latin typeface="Arial" panose="020B0604020202020204" pitchFamily="34" charset="0"/>
              </a:rPr>
              <a:t>n-1 </a:t>
            </a:r>
            <a:r>
              <a:rPr lang="en-US" altLang="en-US" sz="180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2996077-D518-854F-9052-A56AD1AF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vs Shortest Paths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40116D5-480A-4C43-A124-0B1FDEFA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60500"/>
            <a:ext cx="5397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331541A-4193-D543-A617-BDA3A98F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sides of the “</a:t>
            </a:r>
            <a:r>
              <a:rPr lang="en-US" altLang="ja-JP">
                <a:ea typeface="ＭＳ Ｐゴシック" panose="020B0600070205080204" pitchFamily="34" charset="-128"/>
              </a:rPr>
              <a:t>same” coin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B491923C-6343-7344-B267-B03241BB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889125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Shortest Path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779-F9F1-C94D-A54F-ED6498FE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811463"/>
            <a:ext cx="446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be solved by a polynomial time algorithm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3126F802-7164-7847-AF97-3B4B5876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3832225"/>
            <a:ext cx="472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there a longest path of length </a:t>
            </a:r>
            <a:r>
              <a:rPr lang="en-US" altLang="en-US" sz="2400">
                <a:solidFill>
                  <a:srgbClr val="B500B5"/>
                </a:solidFill>
              </a:rPr>
              <a:t>n-1</a:t>
            </a:r>
            <a:r>
              <a:rPr lang="en-US" altLang="en-US" sz="2400"/>
              <a:t>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8AD255C-F5E2-2A42-BD50-52A8E7D94B5C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4467225"/>
            <a:ext cx="7689850" cy="1978025"/>
            <a:chOff x="1001926" y="4466632"/>
            <a:chExt cx="7689016" cy="1978617"/>
          </a:xfrm>
        </p:grpSpPr>
        <p:pic>
          <p:nvPicPr>
            <p:cNvPr id="25606" name="Picture 5">
              <a:extLst>
                <a:ext uri="{FF2B5EF4-FFF2-40B4-BE49-F238E27FC236}">
                  <a16:creationId xmlns:a16="http://schemas.microsoft.com/office/drawing/2014/main" id="{EEB9B8C5-9EE9-F741-84B5-826189E46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926" y="4466632"/>
              <a:ext cx="1382949" cy="197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Box 6">
              <a:extLst>
                <a:ext uri="{FF2B5EF4-FFF2-40B4-BE49-F238E27FC236}">
                  <a16:creationId xmlns:a16="http://schemas.microsoft.com/office/drawing/2014/main" id="{2C8FF15F-99D3-7A4F-A5B1-70C9796AD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466" y="5297513"/>
              <a:ext cx="5955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Given a path can verify in polynomial time if the answer is yes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D822AE2-4CBD-4340-A0EF-E11D5230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Poly time algo for longest path?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3CDB98D-20C2-9046-8C79-92AE4B5F78A5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198563"/>
            <a:ext cx="9144000" cy="7135812"/>
            <a:chOff x="30956" y="1198563"/>
            <a:chExt cx="9144000" cy="7135374"/>
          </a:xfrm>
        </p:grpSpPr>
        <p:pic>
          <p:nvPicPr>
            <p:cNvPr id="26628" name="Picture 2">
              <a:extLst>
                <a:ext uri="{FF2B5EF4-FFF2-40B4-BE49-F238E27FC236}">
                  <a16:creationId xmlns:a16="http://schemas.microsoft.com/office/drawing/2014/main" id="{A477A3CE-A9BD-2E45-BCB8-39201C6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198563"/>
              <a:ext cx="5080000" cy="381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7" descr="Picture 3.png">
              <a:extLst>
                <a:ext uri="{FF2B5EF4-FFF2-40B4-BE49-F238E27FC236}">
                  <a16:creationId xmlns:a16="http://schemas.microsoft.com/office/drawing/2014/main" id="{2A570B0C-A022-9E4A-AA04-8CD476D4B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" y="4151043"/>
              <a:ext cx="9144000" cy="418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F490330-91F6-E04D-B410-BC1C9451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8" y="6267450"/>
            <a:ext cx="976312" cy="2714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FD91B69-882C-054D-BEB4-5BBC72F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DAF6466-E148-3848-A15D-578FE6E5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BB9FAB1F-BA57-8D4A-AE30-86D07C24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949FB-3014-D541-8DBF-7B15F6B1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221288"/>
            <a:ext cx="5102225" cy="868362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Alternate NP definition: Guess witness and verify!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3946FF8-0263-2744-9D04-0E43969B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≠ NP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A8A97248-CF62-2E49-944F-45FDC163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2582863"/>
            <a:ext cx="668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any one problem in NP and show it cannot be solved in poly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C9B7D30-8DCB-1F40-86FC-87D397F9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863975"/>
            <a:ext cx="5645150" cy="2214563"/>
          </a:xfrm>
          <a:prstGeom prst="cloudCallout">
            <a:avLst>
              <a:gd name="adj1" fmla="val -9569"/>
              <a:gd name="adj2" fmla="val 475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Pretty much all known proof techniques </a:t>
            </a:r>
            <a:r>
              <a:rPr lang="en-US" sz="2600" i="1" dirty="0">
                <a:solidFill>
                  <a:schemeClr val="lt1"/>
                </a:solidFill>
                <a:latin typeface="+mn-lt"/>
                <a:ea typeface="+mn-ea"/>
              </a:rPr>
              <a:t>provably </a:t>
            </a: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will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EE40CE7-CEEE-474D-B8C3-20D2A65E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= NP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68D6893C-6A80-B94D-B0F2-13302141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008188"/>
            <a:ext cx="320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Will make cryptography collapse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9D94172-5557-FD40-8B87-9F1F2D71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582863"/>
            <a:ext cx="2084387" cy="846137"/>
          </a:xfrm>
          <a:prstGeom prst="wedgeRoundRectCallout">
            <a:avLst>
              <a:gd name="adj1" fmla="val -79685"/>
              <a:gd name="adj2" fmla="val -7746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Compute the encryption key!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1A3D3-42AC-E048-AA13-A50A1ED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702050"/>
            <a:ext cx="713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Prove that all problems in NP can be solved by polynomial time algorithms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FF65949-2A19-B84C-9801-B4014345047B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4352925"/>
            <a:ext cx="4124325" cy="2160588"/>
            <a:chOff x="2952566" y="4353080"/>
            <a:chExt cx="4124909" cy="21602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E578B5-D2F2-C54D-A728-FBBD9406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566" y="4353080"/>
              <a:ext cx="4124909" cy="216025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5" name="TextBox 6">
              <a:extLst>
                <a:ext uri="{FF2B5EF4-FFF2-40B4-BE49-F238E27FC236}">
                  <a16:creationId xmlns:a16="http://schemas.microsoft.com/office/drawing/2014/main" id="{1150795A-778F-3547-9854-F5B6036C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05" y="4667769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E53CD56-7005-B847-8C79-35822E4E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037138"/>
            <a:ext cx="2974975" cy="1216025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NP-complete problems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C46F51C-F92A-1D48-81FB-E39AA4A3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667250"/>
            <a:ext cx="2279650" cy="1585913"/>
          </a:xfrm>
          <a:prstGeom prst="wedgeRoundRectCallout">
            <a:avLst>
              <a:gd name="adj1" fmla="val 112023"/>
              <a:gd name="adj2" fmla="val 2346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Solving any ONE problem in here in poly time will prove P=NP!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D2BC884-6C9C-1240-A5A2-958B336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book on P vs. NP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0E1973E-82D9-6C42-AB04-51370193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484313"/>
            <a:ext cx="339407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>
            <a:extLst>
              <a:ext uri="{FF2B5EF4-FFF2-40B4-BE49-F238E27FC236}">
                <a16:creationId xmlns:a16="http://schemas.microsoft.com/office/drawing/2014/main" id="{68CEB3DA-2A2E-E041-999C-E6F84AF3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942B4153-0618-1247-912C-E3932F5A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8C886-2ECC-3EC7-6EBC-516268AB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7" y="1089654"/>
            <a:ext cx="8229600" cy="5768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CCDAF-8817-258C-B4C8-A2AFA783596D}"/>
              </a:ext>
            </a:extLst>
          </p:cNvPr>
          <p:cNvSpPr/>
          <p:nvPr/>
        </p:nvSpPr>
        <p:spPr>
          <a:xfrm>
            <a:off x="2352782" y="1767155"/>
            <a:ext cx="2095928" cy="297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29426-5413-1ACB-8131-D184D5DC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" y="2989524"/>
            <a:ext cx="9076689" cy="21311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76E91-E16A-9248-9742-ED81F4E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course so far…</a:t>
            </a:r>
          </a:p>
        </p:txBody>
      </p:sp>
      <p:pic>
        <p:nvPicPr>
          <p:cNvPr id="32770" name="Picture 2" descr="Image result for yes we can obama">
            <a:extLst>
              <a:ext uri="{FF2B5EF4-FFF2-40B4-BE49-F238E27FC236}">
                <a16:creationId xmlns:a16="http://schemas.microsoft.com/office/drawing/2014/main" id="{87D5D55C-0ECE-2443-8363-DB26649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90638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2744788" y="6054725"/>
            <a:ext cx="44275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55E64C7-87D1-4A43-BEA5-0C3913C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rest of the course…</a:t>
            </a:r>
          </a:p>
        </p:txBody>
      </p:sp>
      <p:pic>
        <p:nvPicPr>
          <p:cNvPr id="33794" name="Picture 2" descr="Image result for no you can't">
            <a:extLst>
              <a:ext uri="{FF2B5EF4-FFF2-40B4-BE49-F238E27FC236}">
                <a16:creationId xmlns:a16="http://schemas.microsoft.com/office/drawing/2014/main" id="{2C0823C1-A52F-BF49-9396-FECDA2ED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233488"/>
            <a:ext cx="36052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47CB-1906-B146-821F-0E0E816E7E1A}"/>
              </a:ext>
            </a:extLst>
          </p:cNvPr>
          <p:cNvSpPr txBox="1"/>
          <p:nvPr/>
        </p:nvSpPr>
        <p:spPr>
          <a:xfrm>
            <a:off x="3373438" y="4337050"/>
            <a:ext cx="2992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certain assumptions,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AD2A0-94DE-6349-8BE2-E9EF7B6D779A}"/>
              </a:ext>
            </a:extLst>
          </p:cNvPr>
          <p:cNvSpPr txBox="1"/>
          <p:nvPr/>
        </p:nvSpPr>
        <p:spPr>
          <a:xfrm>
            <a:off x="2236788" y="6191250"/>
            <a:ext cx="57943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www.madduckposters.com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/products/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megamind-no-you-cant?variant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=13565168320556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D2FA7A-5F89-F56C-1BB3-6856A147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3FFD6-7757-C078-06C4-E16493E2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2827"/>
            <a:ext cx="9148147" cy="38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B6FA-10C7-E8EE-C7F3-868A7152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3086A-67C9-D4A9-D986-F14F0D1E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33499" cy="43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7AC-1D87-660D-BD50-89859D7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07DBE-8584-E4F0-5AAC-6BBCBE97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14"/>
            <a:ext cx="9172858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FF9B-8647-337A-C11F-72800D59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Makeup for final exam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68DF2-04FA-7414-70B7-84558D29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692"/>
            <a:ext cx="9115656" cy="16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21FD-A924-7943-72AC-4A60B756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FDC7C-0BB6-D1FD-CB52-23C3053A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839"/>
            <a:ext cx="9164526" cy="27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4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3972-F8DA-6D92-066B-5411CBBB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2 grading post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00886-2235-775F-9DE1-664B25FB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124"/>
            <a:ext cx="9153130" cy="43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13268</TotalTime>
  <Words>561</Words>
  <Application>Microsoft Macintosh PowerPoint</Application>
  <PresentationFormat>On-screen Show (4:3)</PresentationFormat>
  <Paragraphs>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Lecture 34</vt:lpstr>
      <vt:lpstr>Next &lt;= 2.5 weeks are brutal</vt:lpstr>
      <vt:lpstr>Homework 7 reminders</vt:lpstr>
      <vt:lpstr>Sample final exam</vt:lpstr>
      <vt:lpstr>Final exam post</vt:lpstr>
      <vt:lpstr>Bring UB card to final exam!</vt:lpstr>
      <vt:lpstr>Makeup for final exam conflict</vt:lpstr>
      <vt:lpstr>Course evaluations</vt:lpstr>
      <vt:lpstr>Reflection 2 grading post</vt:lpstr>
      <vt:lpstr>Questions?</vt:lpstr>
      <vt:lpstr>Shortest Path Problem</vt:lpstr>
      <vt:lpstr>When to use Dynamic Programming</vt:lpstr>
      <vt:lpstr>Questions?</vt:lpstr>
      <vt:lpstr>Today’s agenda</vt:lpstr>
      <vt:lpstr>Algo  on the board…</vt:lpstr>
      <vt:lpstr>The recurrence</vt:lpstr>
      <vt:lpstr>Some consequences</vt:lpstr>
      <vt:lpstr>Bellman-Ford Algorithm</vt:lpstr>
      <vt:lpstr>Questions?</vt:lpstr>
      <vt:lpstr>Reading Assignment</vt:lpstr>
      <vt:lpstr>Longest path problem</vt:lpstr>
      <vt:lpstr>Longest vs Shortest Paths</vt:lpstr>
      <vt:lpstr>Two sides of the “same” coin</vt:lpstr>
      <vt:lpstr>Poly time algo for longest path?</vt:lpstr>
      <vt:lpstr>P vs NP question</vt:lpstr>
      <vt:lpstr>Proving P ≠ NP</vt:lpstr>
      <vt:lpstr>Proving P = NP</vt:lpstr>
      <vt:lpstr>A book on P vs. NP</vt:lpstr>
      <vt:lpstr>Questions?</vt:lpstr>
      <vt:lpstr>The course so far…</vt:lpstr>
      <vt:lpstr>The rest of the course…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41</cp:revision>
  <dcterms:created xsi:type="dcterms:W3CDTF">2011-12-02T03:04:14Z</dcterms:created>
  <dcterms:modified xsi:type="dcterms:W3CDTF">2023-11-27T17:48:49Z</dcterms:modified>
</cp:coreProperties>
</file>