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301" r:id="rId3"/>
    <p:sldId id="303" r:id="rId4"/>
    <p:sldId id="470" r:id="rId5"/>
    <p:sldId id="466" r:id="rId6"/>
    <p:sldId id="484" r:id="rId7"/>
    <p:sldId id="474" r:id="rId8"/>
    <p:sldId id="479" r:id="rId9"/>
    <p:sldId id="481" r:id="rId10"/>
    <p:sldId id="482" r:id="rId11"/>
    <p:sldId id="483" r:id="rId12"/>
    <p:sldId id="328" r:id="rId13"/>
    <p:sldId id="390" r:id="rId14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6110"/>
    <p:restoredTop sz="92980"/>
  </p:normalViewPr>
  <p:slideViewPr>
    <p:cSldViewPr snapToGrid="0" snapToObjects="1">
      <p:cViewPr>
        <p:scale>
          <a:sx n="129" d="100"/>
          <a:sy n="129" d="100"/>
        </p:scale>
        <p:origin x="1592" y="1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25D83779-8817-6845-A918-EA99DD93475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B3227EF-A077-6E40-B25E-31D01251113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42D02E2E-8F76-4744-BE11-D775EB53D6BA}" type="datetimeFigureOut">
              <a:rPr lang="en-US"/>
              <a:pPr>
                <a:defRPr/>
              </a:pPr>
              <a:t>12/3/23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0858D8C-80BC-9D42-955D-D562128ED53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030C063-E755-E342-A9E6-2846A197D96B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596FD954-3232-5643-B572-560C0BC836E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070B5D6-F60E-0A4F-86B5-3CD8EA495EE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4883FA6-F896-034C-BD70-A2E283F6F07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722C7EB-36D6-F841-8E1B-4B7E43ACBB95}" type="datetimeFigureOut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AF79C277-9A47-5047-ACB8-4831C19EFB61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A49957BA-117E-A94B-BDE7-AD77C2D8DFA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DDF6667-6E41-DA4F-A30F-F7B8A14F2AA8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F7B8A2-91AE-EF4A-A70A-AD7D6475DB1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F4EBCCB1-1CE8-F140-9234-FEA317C59A1A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0E657A1-F045-CD49-86D4-EC6389D8B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18B085-691C-8249-90DA-BD193E6321FC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20266EC-4B82-E947-8807-828281642A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AFB42F-696F-4740-9047-897546A65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3FCC9-A8A2-134D-B1B2-038E9F2E74F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1239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E7A7E9-5AD9-944F-9F21-92E6740587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0057C5-23EA-3246-AC06-ACB577A1C714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39692C-C40E-534D-ADB5-7F7EEF64DA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E537FF-2A6D-CA42-BFAF-ED25C5F16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B04655A-B073-6E44-BD47-790555F7273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221256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A0D12B-2854-FF45-A0A8-462254FF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C6F5A8-7554-9749-90A2-FBED4CAADD1F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C24B090-B34A-C946-9E0A-5EDFD56D1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68450C-12EC-EE49-847F-03E5540D5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B75487-06A6-774F-A928-867DCBE23D9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7116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58E6BC-EDC3-A148-BC4D-89244C1BAB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359BDE-4806-3444-A901-55F323C4A0DE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F30B07-EB49-004D-BF90-8EC82AF2A3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E7AF46-89F5-384F-93A5-A6652856A4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CCFEBE-C543-4441-9342-D3F2E075C93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1663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8FF531-83F5-164C-A6FC-6D0C98110B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2B615E-5533-E64C-A1C9-9082127DBA85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71165D-997A-C145-AAAC-46FABD06B3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2DBD53-C9A8-5B4A-B159-171A7FC07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E5058B-9145-AA4F-8D07-3BDA07C019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672381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9AAE2C8-F120-324F-8A97-979D02D158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69CCF6-3DB1-D247-99FA-507FE52DD56E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2D36534-3C34-664C-837D-6CCF757E7A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588956-CC4C-B946-8111-35EE1C4694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8499FF-AA41-5A49-A9E8-46CA1FD316E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90096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E6A573D7-F3C8-B14B-B0EE-8C0785B97A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8DE827-4062-C043-A4D9-DE6A7FDCA939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E3A2DA40-60D4-C74C-B93F-321DBA95C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C4A91CD-E638-0547-9F45-46BFCD26FCB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5B441D-A38E-EE47-8F7D-9D1AD5D29F6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452593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28F0FC-ECBC-7347-9B5D-02DEAFB32A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507FF-8689-2141-894D-596982CC112D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606ED809-92A6-1A48-9B17-B690D62325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8F4992F2-2B52-7B4F-9490-5954D4E70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63FC97-267D-0A42-A94E-3F59C991532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3878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A56FED4-B8E1-B24D-BCA5-8617477F9F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27FDF-1374-F146-AE55-B018B047756F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DB807F26-BA86-464E-A2C3-834173DFBB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3505AE1-9A2E-A145-913E-6D916205D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CD22FE-C27A-6B4B-893A-3C42685CB7D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48880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EA5D408-6711-284B-A29A-FFF01888C8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E24C04-8D73-6645-970F-D8668EF01C74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99BB771-9680-0949-A53D-41C7411326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C672553-DC55-3B4A-9D1D-28109279A7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CB4F38-E142-6543-A24E-6D3D02D616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57120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A8B0D43-6537-A04C-9862-398729C531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FB5EBE-5C97-9A41-907D-3891D5DAC14E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DFE783C-D501-DE4A-AA4E-9B9E1DE3C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74F2B3B-4F26-7C42-825A-3DBE8C3532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64980B-10D7-F046-A6A4-58B16F8CA15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789910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F87E17ED-C1FA-5F48-AD43-84CD4AF4F9C4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EAEC7407-C3A4-FD47-8359-197C5F798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3E8502-9EEE-FE4F-8B9D-9EF223BE7F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D0BC8102-E803-504E-BAE1-DBC3CAC7F6CC}" type="datetime1">
              <a:rPr lang="en-US" altLang="en-US"/>
              <a:pPr>
                <a:defRPr/>
              </a:pPr>
              <a:t>12/3/23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38B46E-F95D-D24D-8BAB-637F6C3FA7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9FDC75-7A7D-C14A-AE2A-E0C99F7F5B6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574808EC-C415-9C41-AEA3-60BF5A3C63C3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10" charset="-128"/>
          <a:cs typeface="ＭＳ Ｐゴシック" pitchFamily="-110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10" charset="0"/>
          <a:ea typeface="ＭＳ Ｐゴシック" pitchFamily="-110" charset="-128"/>
          <a:cs typeface="ＭＳ Ｐゴシック" pitchFamily="-110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10" charset="-128"/>
          <a:cs typeface="ＭＳ Ｐゴシック" pitchFamily="-110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10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FDC8FBDF-2AA2-7741-9BFB-4982BAB2D41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ea typeface="ＭＳ Ｐゴシック" panose="020B0600070205080204" pitchFamily="34" charset="-128"/>
              </a:rPr>
              <a:t>Lecture 37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7D52B2C-28D5-7543-9C62-2285F37672B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Dec 4, 2023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405E6E-C856-56C1-6278-27A8956EE9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Problems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E3934BA-8501-A18C-D371-40718A52C904}"/>
              </a:ext>
            </a:extLst>
          </p:cNvPr>
          <p:cNvSpPr txBox="1"/>
          <p:nvPr/>
        </p:nvSpPr>
        <p:spPr>
          <a:xfrm>
            <a:off x="1072055" y="1954924"/>
            <a:ext cx="42242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Only consider Boolean output problems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6F3F08E-B695-2597-5E68-0B3DA4823A8B}"/>
              </a:ext>
            </a:extLst>
          </p:cNvPr>
          <p:cNvSpPr txBox="1"/>
          <p:nvPr/>
        </p:nvSpPr>
        <p:spPr>
          <a:xfrm>
            <a:off x="1072055" y="2676876"/>
            <a:ext cx="58574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 problem </a:t>
            </a:r>
            <a:r>
              <a:rPr lang="en-US" dirty="0">
                <a:solidFill>
                  <a:srgbClr val="7030A0"/>
                </a:solidFill>
              </a:rPr>
              <a:t>Y</a:t>
            </a:r>
            <a:r>
              <a:rPr lang="en-US" dirty="0"/>
              <a:t> is a subset of possible input (with output 1)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BC77A87-CE7C-CE4D-2D1B-2BA6AE4267F9}"/>
              </a:ext>
            </a:extLst>
          </p:cNvPr>
          <p:cNvSpPr txBox="1"/>
          <p:nvPr/>
        </p:nvSpPr>
        <p:spPr>
          <a:xfrm>
            <a:off x="1079391" y="3442461"/>
            <a:ext cx="431413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7030A0"/>
                </a:solidFill>
              </a:rPr>
              <a:t>A(w) </a:t>
            </a:r>
            <a:r>
              <a:rPr lang="en-US" dirty="0"/>
              <a:t>denotes output of algo </a:t>
            </a:r>
            <a:r>
              <a:rPr lang="en-US" dirty="0">
                <a:solidFill>
                  <a:srgbClr val="7030A0"/>
                </a:solidFill>
              </a:rPr>
              <a:t>A</a:t>
            </a:r>
            <a:r>
              <a:rPr lang="en-US" dirty="0"/>
              <a:t> on input </a:t>
            </a:r>
            <a:r>
              <a:rPr lang="en-US" dirty="0">
                <a:solidFill>
                  <a:srgbClr val="7030A0"/>
                </a:solidFill>
              </a:rPr>
              <a:t>w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/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>
                    <a:solidFill>
                      <a:srgbClr val="7030A0"/>
                    </a:solidFill>
                  </a:rPr>
                  <a:t>A</a:t>
                </a:r>
                <a:r>
                  <a:rPr lang="en-US" dirty="0"/>
                  <a:t> solves </a:t>
                </a:r>
                <a:r>
                  <a:rPr lang="en-US" dirty="0">
                    <a:solidFill>
                      <a:srgbClr val="7030A0"/>
                    </a:solidFill>
                  </a:rPr>
                  <a:t>Y</a:t>
                </a:r>
                <a:r>
                  <a:rPr lang="en-US" dirty="0"/>
                  <a:t> if </a:t>
                </a:r>
                <a:r>
                  <a:rPr lang="en-US" dirty="0">
                    <a:solidFill>
                      <a:srgbClr val="7030A0"/>
                    </a:solidFill>
                  </a:rPr>
                  <a:t>A(w) = 1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w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 Y</a:t>
                </a:r>
                <a:endParaRPr lang="en-US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430B93AC-CFC1-63E0-C6CA-7C3BFB0FBD5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9391" y="4208046"/>
                <a:ext cx="3277949" cy="369332"/>
              </a:xfrm>
              <a:prstGeom prst="rect">
                <a:avLst/>
              </a:prstGeom>
              <a:blipFill>
                <a:blip r:embed="rId2"/>
                <a:stretch>
                  <a:fillRect l="-1154" t="-6667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61038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19E947-6A8C-4F09-4E48-6FF79E4506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Independent Set (IS)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3C1FA66-EDE2-5CC4-0FAA-C0C8AE7BC4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83300" y="3748088"/>
            <a:ext cx="171450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968F7F8-3F66-5354-3E86-C155ABBBB1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89725" y="3759200"/>
            <a:ext cx="173038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19C96B1-3471-322F-1C8F-416391E75F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65888" y="4224338"/>
            <a:ext cx="173037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55ADC69-1DCB-CF32-A1A7-7BE0D2464F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78650" y="4376738"/>
            <a:ext cx="173038" cy="173037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2545236B-1DC8-73C0-E7E2-21D73EE624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54913" y="3930650"/>
            <a:ext cx="173037" cy="173038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E4BE3C97-EC13-8ACF-72C4-71AA0E4A55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07313" y="44450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DEBC8E19-D646-452C-6362-B7BFC446928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48388" y="4597400"/>
            <a:ext cx="173037" cy="171450"/>
          </a:xfrm>
          <a:prstGeom prst="ellipse">
            <a:avLst/>
          </a:prstGeom>
          <a:solidFill>
            <a:schemeClr val="tx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F919AB0C-CAAC-FF54-7C9A-D6BDC10BF93D}"/>
              </a:ext>
            </a:extLst>
          </p:cNvPr>
          <p:cNvCxnSpPr>
            <a:cxnSpLocks noChangeShapeType="1"/>
            <a:stCxn id="9" idx="1"/>
            <a:endCxn id="3" idx="4"/>
          </p:cNvCxnSpPr>
          <p:nvPr/>
        </p:nvCxnSpPr>
        <p:spPr bwMode="auto">
          <a:xfrm flipH="1" flipV="1">
            <a:off x="6169025" y="3919538"/>
            <a:ext cx="4763" cy="701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3898FF33-FBFC-AF60-2EFE-9753E68B236D}"/>
              </a:ext>
            </a:extLst>
          </p:cNvPr>
          <p:cNvCxnSpPr>
            <a:cxnSpLocks noChangeShapeType="1"/>
            <a:stCxn id="5" idx="7"/>
            <a:endCxn id="4" idx="4"/>
          </p:cNvCxnSpPr>
          <p:nvPr/>
        </p:nvCxnSpPr>
        <p:spPr bwMode="auto">
          <a:xfrm flipV="1">
            <a:off x="6613525" y="3930650"/>
            <a:ext cx="161925" cy="3190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5B11E261-52F5-891B-4500-60D615ED0921}"/>
              </a:ext>
            </a:extLst>
          </p:cNvPr>
          <p:cNvCxnSpPr>
            <a:cxnSpLocks noChangeShapeType="1"/>
            <a:stCxn id="5" idx="2"/>
            <a:endCxn id="3" idx="5"/>
          </p:cNvCxnSpPr>
          <p:nvPr/>
        </p:nvCxnSpPr>
        <p:spPr bwMode="auto">
          <a:xfrm flipH="1" flipV="1">
            <a:off x="6229350" y="3894138"/>
            <a:ext cx="236538" cy="417512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4DFF320-A815-B8F6-43B1-7D405DB7C00D}"/>
              </a:ext>
            </a:extLst>
          </p:cNvPr>
          <p:cNvCxnSpPr>
            <a:cxnSpLocks noChangeShapeType="1"/>
            <a:stCxn id="5" idx="2"/>
            <a:endCxn id="9" idx="6"/>
          </p:cNvCxnSpPr>
          <p:nvPr/>
        </p:nvCxnSpPr>
        <p:spPr bwMode="auto">
          <a:xfrm flipH="1">
            <a:off x="6321425" y="4311650"/>
            <a:ext cx="144463" cy="3714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09F0D3B3-0DFD-4791-FC09-8301E0AF8665}"/>
              </a:ext>
            </a:extLst>
          </p:cNvPr>
          <p:cNvCxnSpPr>
            <a:cxnSpLocks noChangeShapeType="1"/>
            <a:stCxn id="5" idx="6"/>
            <a:endCxn id="6" idx="1"/>
          </p:cNvCxnSpPr>
          <p:nvPr/>
        </p:nvCxnSpPr>
        <p:spPr bwMode="auto">
          <a:xfrm>
            <a:off x="6638925" y="4311650"/>
            <a:ext cx="365125" cy="90488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8E10D0E5-D4E9-BED3-E69A-AE31230B6B30}"/>
              </a:ext>
            </a:extLst>
          </p:cNvPr>
          <p:cNvCxnSpPr>
            <a:cxnSpLocks noChangeShapeType="1"/>
            <a:stCxn id="6" idx="7"/>
            <a:endCxn id="7" idx="2"/>
          </p:cNvCxnSpPr>
          <p:nvPr/>
        </p:nvCxnSpPr>
        <p:spPr bwMode="auto">
          <a:xfrm flipV="1">
            <a:off x="7126288" y="4017963"/>
            <a:ext cx="428625" cy="3841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75D181D-6814-803F-EF7D-16948184F337}"/>
              </a:ext>
            </a:extLst>
          </p:cNvPr>
          <p:cNvCxnSpPr>
            <a:cxnSpLocks noChangeShapeType="1"/>
            <a:stCxn id="6" idx="6"/>
            <a:endCxn id="8" idx="2"/>
          </p:cNvCxnSpPr>
          <p:nvPr/>
        </p:nvCxnSpPr>
        <p:spPr bwMode="auto">
          <a:xfrm>
            <a:off x="7151688" y="4464050"/>
            <a:ext cx="555625" cy="66675"/>
          </a:xfrm>
          <a:prstGeom prst="line">
            <a:avLst/>
          </a:prstGeom>
          <a:noFill/>
          <a:ln w="25400">
            <a:solidFill>
              <a:schemeClr val="accent1"/>
            </a:solidFill>
            <a:round/>
            <a:headEnd/>
            <a:tailEnd/>
          </a:ln>
          <a:effectLst>
            <a:outerShdw blurRad="40000"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53925ADA-F6A3-AE72-DA3F-B1DC2F537F59}"/>
              </a:ext>
            </a:extLst>
          </p:cNvPr>
          <p:cNvSpPr txBox="1"/>
          <p:nvPr/>
        </p:nvSpPr>
        <p:spPr>
          <a:xfrm>
            <a:off x="630621" y="1986455"/>
            <a:ext cx="40812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Input: </a:t>
            </a:r>
            <a:r>
              <a:rPr lang="en-US" dirty="0"/>
              <a:t>Graph </a:t>
            </a:r>
            <a:r>
              <a:rPr lang="en-US" dirty="0">
                <a:solidFill>
                  <a:srgbClr val="7030A0"/>
                </a:solidFill>
              </a:rPr>
              <a:t>G = (V,E) </a:t>
            </a:r>
            <a:r>
              <a:rPr lang="en-US" dirty="0"/>
              <a:t>and number </a:t>
            </a:r>
            <a:r>
              <a:rPr lang="en-US" dirty="0">
                <a:solidFill>
                  <a:srgbClr val="7030A0"/>
                </a:solidFill>
              </a:rPr>
              <a:t>k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/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i="1" dirty="0"/>
                  <a:t>Output: </a:t>
                </a:r>
                <a:r>
                  <a:rPr lang="en-US" dirty="0"/>
                  <a:t>Yes </a:t>
                </a:r>
                <a:r>
                  <a:rPr lang="en-US" dirty="0" err="1"/>
                  <a:t>iff</a:t>
                </a:r>
                <a:r>
                  <a:rPr lang="en-US" dirty="0"/>
                  <a:t> </a:t>
                </a:r>
                <a:r>
                  <a:rPr lang="en-US" dirty="0">
                    <a:solidFill>
                      <a:srgbClr val="7030A0"/>
                    </a:solidFill>
                  </a:rPr>
                  <a:t>G</a:t>
                </a:r>
                <a:r>
                  <a:rPr lang="en-US" dirty="0"/>
                  <a:t> has an IS of size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rgbClr val="7030A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>
                    <a:solidFill>
                      <a:srgbClr val="7030A0"/>
                    </a:solidFill>
                  </a:rPr>
                  <a:t>k</a:t>
                </a:r>
                <a:endParaRPr lang="en-US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518CBDB-DFC9-47A3-8E70-88F446665FF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703" y="3005959"/>
                <a:ext cx="4034438" cy="369332"/>
              </a:xfrm>
              <a:prstGeom prst="rect">
                <a:avLst/>
              </a:prstGeom>
              <a:blipFill>
                <a:blip r:embed="rId2"/>
                <a:stretch>
                  <a:fillRect l="-1258" t="-6667" r="-629" b="-2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30416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7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A00"/>
                                      </p:to>
                                    </p:animClr>
                                    <p:set>
                                      <p:cBhvr>
                                        <p:cTn id="19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0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>
            <a:extLst>
              <a:ext uri="{FF2B5EF4-FFF2-40B4-BE49-F238E27FC236}">
                <a16:creationId xmlns:a16="http://schemas.microsoft.com/office/drawing/2014/main" id="{0D56743F-59AB-5445-A03A-5C846F4BF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P vs NP question</a:t>
            </a:r>
          </a:p>
        </p:txBody>
      </p:sp>
      <p:sp>
        <p:nvSpPr>
          <p:cNvPr id="20482" name="TextBox 2">
            <a:extLst>
              <a:ext uri="{FF2B5EF4-FFF2-40B4-BE49-F238E27FC236}">
                <a16:creationId xmlns:a16="http://schemas.microsoft.com/office/drawing/2014/main" id="{2908BCA3-C4BC-C94F-A081-A63C3F016EF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2149475"/>
            <a:ext cx="5430837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/>
              <a:t>P</a:t>
            </a:r>
            <a:r>
              <a:rPr lang="en-US" altLang="en-US" sz="1800"/>
              <a:t>: problems that can be solved by poly time algorithms</a:t>
            </a:r>
          </a:p>
        </p:txBody>
      </p:sp>
      <p:sp>
        <p:nvSpPr>
          <p:cNvPr id="20483" name="TextBox 3">
            <a:extLst>
              <a:ext uri="{FF2B5EF4-FFF2-40B4-BE49-F238E27FC236}">
                <a16:creationId xmlns:a16="http://schemas.microsoft.com/office/drawing/2014/main" id="{594B0FDA-90BF-AD42-A048-D95452EB35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6488" y="4211638"/>
            <a:ext cx="4257384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3400" dirty="0"/>
              <a:t>NP</a:t>
            </a:r>
            <a:r>
              <a:rPr lang="en-US" altLang="en-US" sz="1800" dirty="0"/>
              <a:t>: problems that have efficient verifiers</a:t>
            </a:r>
          </a:p>
        </p:txBody>
      </p:sp>
      <p:sp>
        <p:nvSpPr>
          <p:cNvPr id="5" name="Cloud Callout 4">
            <a:extLst>
              <a:ext uri="{FF2B5EF4-FFF2-40B4-BE49-F238E27FC236}">
                <a16:creationId xmlns:a16="http://schemas.microsoft.com/office/drawing/2014/main" id="{53F90A0F-03DC-FB41-86BD-04CF84303D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59063" y="3136900"/>
            <a:ext cx="3170237" cy="1074738"/>
          </a:xfrm>
          <a:prstGeom prst="cloudCallout">
            <a:avLst>
              <a:gd name="adj1" fmla="val -13639"/>
              <a:gd name="adj2" fmla="val 4431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3300" dirty="0">
                <a:solidFill>
                  <a:schemeClr val="lt1"/>
                </a:solidFill>
                <a:latin typeface="+mn-lt"/>
                <a:ea typeface="+mn-ea"/>
              </a:rPr>
              <a:t>Is P=NP?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2ED88712-9F78-8D4C-8A59-AEFB4417A0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Today’s agenda</a:t>
            </a:r>
          </a:p>
        </p:txBody>
      </p:sp>
      <p:sp>
        <p:nvSpPr>
          <p:cNvPr id="26626" name="TextBox 1">
            <a:extLst>
              <a:ext uri="{FF2B5EF4-FFF2-40B4-BE49-F238E27FC236}">
                <a16:creationId xmlns:a16="http://schemas.microsoft.com/office/drawing/2014/main" id="{983629C9-AB66-E543-B4A9-CEB7019CA2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059" y="2656270"/>
            <a:ext cx="85529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SAT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096DACD-9057-D949-87B5-9C5B678BFD6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64058" y="1775344"/>
            <a:ext cx="310373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2800" dirty="0"/>
              <a:t>NP-Completeness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extBox 3">
            <a:extLst>
              <a:ext uri="{FF2B5EF4-FFF2-40B4-BE49-F238E27FC236}">
                <a16:creationId xmlns:a16="http://schemas.microsoft.com/office/drawing/2014/main" id="{73B8B249-9BC2-0F4E-8581-1C57F76238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42493" y="2393950"/>
            <a:ext cx="9116278" cy="21236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Quiz starts at 11:00 am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and ends at 11:10am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extBox 3">
            <a:extLst>
              <a:ext uri="{FF2B5EF4-FFF2-40B4-BE49-F238E27FC236}">
                <a16:creationId xmlns:a16="http://schemas.microsoft.com/office/drawing/2014/main" id="{19F67F68-A1A5-B74C-B51E-A8239B71DA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38313" y="2393950"/>
            <a:ext cx="5553075" cy="212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Lecture starts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6600" dirty="0">
                <a:latin typeface="Arial" panose="020B0604020202020204" pitchFamily="34" charset="0"/>
              </a:rPr>
              <a:t>at 11:15am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E2B6FA-10C7-E8EE-C7F3-868A7152D1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exam post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88D3086A-67C9-D4A9-D986-F14F0D1E725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417638"/>
            <a:ext cx="9133499" cy="430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64673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0757AC-1D87-660D-BD50-89859D721D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Bring UB card to final exam!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9A07DBE-8584-E4F0-5AAC-6BBCBE9785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25514"/>
            <a:ext cx="9172858" cy="31143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16129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9412C6-7FB3-D552-2838-2AA76B918F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Trevor will cover my OH today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80FF6C9-DE9C-6CF3-7871-F5092A0C1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729975"/>
            <a:ext cx="9091876" cy="1390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0061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le 3">
            <a:extLst>
              <a:ext uri="{FF2B5EF4-FFF2-40B4-BE49-F238E27FC236}">
                <a16:creationId xmlns:a16="http://schemas.microsoft.com/office/drawing/2014/main" id="{00F9B70D-644B-9842-A84A-1AE29DDBC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Questions?</a:t>
            </a:r>
          </a:p>
        </p:txBody>
      </p:sp>
      <p:pic>
        <p:nvPicPr>
          <p:cNvPr id="17410" name="Picture 1">
            <a:extLst>
              <a:ext uri="{FF2B5EF4-FFF2-40B4-BE49-F238E27FC236}">
                <a16:creationId xmlns:a16="http://schemas.microsoft.com/office/drawing/2014/main" id="{59521F32-DAB2-D34C-ABD0-AE06678C8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838" y="1209675"/>
            <a:ext cx="3671887" cy="5529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-1816443" y="214692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55" name="Group 54">
            <a:extLst>
              <a:ext uri="{FF2B5EF4-FFF2-40B4-BE49-F238E27FC236}">
                <a16:creationId xmlns:a16="http://schemas.microsoft.com/office/drawing/2014/main" id="{BD6F4E86-D66A-2B48-B06C-35EC412CE20C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58" name="Group 57">
            <a:extLst>
              <a:ext uri="{FF2B5EF4-FFF2-40B4-BE49-F238E27FC236}">
                <a16:creationId xmlns:a16="http://schemas.microsoft.com/office/drawing/2014/main" id="{7E76DF0B-7E7D-0B44-8BB4-616678B6C2D7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61" name="Group 60">
            <a:extLst>
              <a:ext uri="{FF2B5EF4-FFF2-40B4-BE49-F238E27FC236}">
                <a16:creationId xmlns:a16="http://schemas.microsoft.com/office/drawing/2014/main" id="{88E2E1E6-D2F7-C74E-A1B5-8F1675E88E6E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7CD27EAC-2D86-19B9-AAC6-77EEAAFD5563}"/>
              </a:ext>
            </a:extLst>
          </p:cNvPr>
          <p:cNvGrpSpPr/>
          <p:nvPr/>
        </p:nvGrpSpPr>
        <p:grpSpPr>
          <a:xfrm>
            <a:off x="5044966" y="75543"/>
            <a:ext cx="4176995" cy="2699896"/>
            <a:chOff x="265388" y="1230313"/>
            <a:chExt cx="8907188" cy="5135562"/>
          </a:xfrm>
        </p:grpSpPr>
        <p:sp>
          <p:nvSpPr>
            <p:cNvPr id="4" name="Down Arrow 3">
              <a:extLst>
                <a:ext uri="{FF2B5EF4-FFF2-40B4-BE49-F238E27FC236}">
                  <a16:creationId xmlns:a16="http://schemas.microsoft.com/office/drawing/2014/main" id="{4F3E902E-53C6-6710-3A23-45CE0BDED80B}"/>
                </a:ext>
              </a:extLst>
            </p:cNvPr>
            <p:cNvSpPr/>
            <p:nvPr/>
          </p:nvSpPr>
          <p:spPr>
            <a:xfrm>
              <a:off x="2051050" y="2846388"/>
              <a:ext cx="260350" cy="811212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5" name="Down Arrow 4">
              <a:extLst>
                <a:ext uri="{FF2B5EF4-FFF2-40B4-BE49-F238E27FC236}">
                  <a16:creationId xmlns:a16="http://schemas.microsoft.com/office/drawing/2014/main" id="{1874F39E-8FC9-18CD-8EE6-0695C27889D0}"/>
                </a:ext>
              </a:extLst>
            </p:cNvPr>
            <p:cNvSpPr/>
            <p:nvPr/>
          </p:nvSpPr>
          <p:spPr>
            <a:xfrm rot="17893056">
              <a:off x="2592388" y="4467225"/>
              <a:ext cx="212725" cy="1755775"/>
            </a:xfrm>
            <a:prstGeom prst="down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6" name="Right Arrow 5">
              <a:extLst>
                <a:ext uri="{FF2B5EF4-FFF2-40B4-BE49-F238E27FC236}">
                  <a16:creationId xmlns:a16="http://schemas.microsoft.com/office/drawing/2014/main" id="{45B65403-B3A5-E463-4F5C-487BB19CB65E}"/>
                </a:ext>
              </a:extLst>
            </p:cNvPr>
            <p:cNvSpPr/>
            <p:nvPr/>
          </p:nvSpPr>
          <p:spPr>
            <a:xfrm rot="20275686">
              <a:off x="5756275" y="5165725"/>
              <a:ext cx="1957388" cy="292100"/>
            </a:xfrm>
            <a:prstGeom prst="rightArrow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sp>
          <p:nvSpPr>
            <p:cNvPr id="10" name="Up Arrow 9">
              <a:extLst>
                <a:ext uri="{FF2B5EF4-FFF2-40B4-BE49-F238E27FC236}">
                  <a16:creationId xmlns:a16="http://schemas.microsoft.com/office/drawing/2014/main" id="{40AC90FC-D1CA-3781-EA28-B1F4FD4ACCF6}"/>
                </a:ext>
              </a:extLst>
            </p:cNvPr>
            <p:cNvSpPr/>
            <p:nvPr/>
          </p:nvSpPr>
          <p:spPr>
            <a:xfrm>
              <a:off x="7340600" y="2822575"/>
              <a:ext cx="184150" cy="711200"/>
            </a:xfrm>
            <a:prstGeom prst="up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grpSp>
          <p:nvGrpSpPr>
            <p:cNvPr id="11" name="Group 46">
              <a:extLst>
                <a:ext uri="{FF2B5EF4-FFF2-40B4-BE49-F238E27FC236}">
                  <a16:creationId xmlns:a16="http://schemas.microsoft.com/office/drawing/2014/main" id="{3F84598C-AD4E-49D1-3C06-D60C9DA1143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223963" y="3657600"/>
              <a:ext cx="1890712" cy="1247775"/>
              <a:chOff x="1223319" y="3657600"/>
              <a:chExt cx="1890584" cy="1247281"/>
            </a:xfrm>
          </p:grpSpPr>
          <p:pic>
            <p:nvPicPr>
              <p:cNvPr id="26" name="Picture 4">
                <a:extLst>
                  <a:ext uri="{FF2B5EF4-FFF2-40B4-BE49-F238E27FC236}">
                    <a16:creationId xmlns:a16="http://schemas.microsoft.com/office/drawing/2014/main" id="{1B680284-F8A2-78ED-030B-C4ED77B602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3708120"/>
                <a:ext cx="275273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7" name="Picture 5">
                <a:extLst>
                  <a:ext uri="{FF2B5EF4-FFF2-40B4-BE49-F238E27FC236}">
                    <a16:creationId xmlns:a16="http://schemas.microsoft.com/office/drawing/2014/main" id="{61C35365-87E8-8FBB-E4A0-047256B233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4518" y="4094929"/>
                <a:ext cx="269240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8" name="Picture 6">
                <a:extLst>
                  <a:ext uri="{FF2B5EF4-FFF2-40B4-BE49-F238E27FC236}">
                    <a16:creationId xmlns:a16="http://schemas.microsoft.com/office/drawing/2014/main" id="{CC68AFFF-6087-579F-B884-9F241AA6BC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377376" y="4469680"/>
                <a:ext cx="26733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9" name="Picture 7">
                <a:extLst>
                  <a:ext uri="{FF2B5EF4-FFF2-40B4-BE49-F238E27FC236}">
                    <a16:creationId xmlns:a16="http://schemas.microsoft.com/office/drawing/2014/main" id="{32BB84BD-C7F0-E10A-B513-082DCA73903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3708120"/>
                <a:ext cx="24701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0" name="Picture 8">
                <a:extLst>
                  <a:ext uri="{FF2B5EF4-FFF2-40B4-BE49-F238E27FC236}">
                    <a16:creationId xmlns:a16="http://schemas.microsoft.com/office/drawing/2014/main" id="{C20389A7-7EA4-62F3-6499-61BD741046D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44151" y="4094929"/>
                <a:ext cx="27749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1" name="Picture 9">
                <a:extLst>
                  <a:ext uri="{FF2B5EF4-FFF2-40B4-BE49-F238E27FC236}">
                    <a16:creationId xmlns:a16="http://schemas.microsoft.com/office/drawing/2014/main" id="{E43F2046-C346-9A03-2E7A-8DA881F1687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257168" y="4469680"/>
                <a:ext cx="278765" cy="338577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2" name="Picture 19">
                <a:extLst>
                  <a:ext uri="{FF2B5EF4-FFF2-40B4-BE49-F238E27FC236}">
                    <a16:creationId xmlns:a16="http://schemas.microsoft.com/office/drawing/2014/main" id="{4BE06ACB-D0C4-9EB0-8579-9ECBCA809EA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3781737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20">
                <a:extLst>
                  <a:ext uri="{FF2B5EF4-FFF2-40B4-BE49-F238E27FC236}">
                    <a16:creationId xmlns:a16="http://schemas.microsoft.com/office/drawing/2014/main" id="{CC21E70E-19F0-6A61-01C2-67A5421D5DD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3781737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4" name="Picture 21">
                <a:extLst>
                  <a:ext uri="{FF2B5EF4-FFF2-40B4-BE49-F238E27FC236}">
                    <a16:creationId xmlns:a16="http://schemas.microsoft.com/office/drawing/2014/main" id="{2D9F4D3A-4DEF-6DD1-AADD-60A9B9EFC0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7766" y="3781737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5" name="Picture 22">
                <a:extLst>
                  <a:ext uri="{FF2B5EF4-FFF2-40B4-BE49-F238E27FC236}">
                    <a16:creationId xmlns:a16="http://schemas.microsoft.com/office/drawing/2014/main" id="{2C139C21-8F37-209D-5139-D1E6A077963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22511" y="4177749"/>
                <a:ext cx="106045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6" name="Picture 23">
                <a:extLst>
                  <a:ext uri="{FF2B5EF4-FFF2-40B4-BE49-F238E27FC236}">
                    <a16:creationId xmlns:a16="http://schemas.microsoft.com/office/drawing/2014/main" id="{20967832-D6F7-6A8C-EEF2-271B443767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177749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24">
                <a:extLst>
                  <a:ext uri="{FF2B5EF4-FFF2-40B4-BE49-F238E27FC236}">
                    <a16:creationId xmlns:a16="http://schemas.microsoft.com/office/drawing/2014/main" id="{34103A95-9275-140A-A717-6069CB9342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58401" y="4177749"/>
                <a:ext cx="120332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" name="Picture 25">
                <a:extLst>
                  <a:ext uri="{FF2B5EF4-FFF2-40B4-BE49-F238E27FC236}">
                    <a16:creationId xmlns:a16="http://schemas.microsoft.com/office/drawing/2014/main" id="{6B727D32-BB9C-B282-EDBF-2C1F42BAEFA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31718" y="4530605"/>
                <a:ext cx="106363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0" name="Picture 26">
                <a:extLst>
                  <a:ext uri="{FF2B5EF4-FFF2-40B4-BE49-F238E27FC236}">
                    <a16:creationId xmlns:a16="http://schemas.microsoft.com/office/drawing/2014/main" id="{507E1E5C-4212-16AF-7E27-EF575882AC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967926" y="4530605"/>
                <a:ext cx="119380" cy="14564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3" name="Picture 27">
                <a:extLst>
                  <a:ext uri="{FF2B5EF4-FFF2-40B4-BE49-F238E27FC236}">
                    <a16:creationId xmlns:a16="http://schemas.microsoft.com/office/drawing/2014/main" id="{61C1EE5A-1B98-BFFE-EC10-BBCEA59DF7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686303" y="4530288"/>
                <a:ext cx="120333" cy="145966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48" name="Picture 28">
                <a:extLst>
                  <a:ext uri="{FF2B5EF4-FFF2-40B4-BE49-F238E27FC236}">
                    <a16:creationId xmlns:a16="http://schemas.microsoft.com/office/drawing/2014/main" id="{FC11B290-A448-A46B-C376-0221D3D34FE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3781737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6" name="Picture 29">
                <a:extLst>
                  <a:ext uri="{FF2B5EF4-FFF2-40B4-BE49-F238E27FC236}">
                    <a16:creationId xmlns:a16="http://schemas.microsoft.com/office/drawing/2014/main" id="{772B3CC2-24DA-902E-51DE-A45CC1601D6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3781737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7" name="Picture 30">
                <a:extLst>
                  <a:ext uri="{FF2B5EF4-FFF2-40B4-BE49-F238E27FC236}">
                    <a16:creationId xmlns:a16="http://schemas.microsoft.com/office/drawing/2014/main" id="{7A1B88AD-5B7D-5630-3B60-B8FC98C4791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3781737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39" name="Picture 31">
                <a:extLst>
                  <a:ext uri="{FF2B5EF4-FFF2-40B4-BE49-F238E27FC236}">
                    <a16:creationId xmlns:a16="http://schemas.microsoft.com/office/drawing/2014/main" id="{218442F5-EBF8-6E15-8207-41D24DB189F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177749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0" name="Picture 32">
                <a:extLst>
                  <a:ext uri="{FF2B5EF4-FFF2-40B4-BE49-F238E27FC236}">
                    <a16:creationId xmlns:a16="http://schemas.microsoft.com/office/drawing/2014/main" id="{DE2924E1-1BD4-3E88-A95D-5A204405844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177749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1" name="Picture 33">
                <a:extLst>
                  <a:ext uri="{FF2B5EF4-FFF2-40B4-BE49-F238E27FC236}">
                    <a16:creationId xmlns:a16="http://schemas.microsoft.com/office/drawing/2014/main" id="{34701F0C-599A-2F9C-D80F-200A91968A8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177749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2" name="Picture 34">
                <a:extLst>
                  <a:ext uri="{FF2B5EF4-FFF2-40B4-BE49-F238E27FC236}">
                    <a16:creationId xmlns:a16="http://schemas.microsoft.com/office/drawing/2014/main" id="{3815B5DC-02B4-A8C1-9C55-50657C1F2B1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576573" y="4533461"/>
                <a:ext cx="123825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3" name="Picture 35">
                <a:extLst>
                  <a:ext uri="{FF2B5EF4-FFF2-40B4-BE49-F238E27FC236}">
                    <a16:creationId xmlns:a16="http://schemas.microsoft.com/office/drawing/2014/main" id="{D6770AAE-5407-2C84-026C-F63840B4AE4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30878" y="4533461"/>
                <a:ext cx="120968" cy="152312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9944" name="Picture 36">
                <a:extLst>
                  <a:ext uri="{FF2B5EF4-FFF2-40B4-BE49-F238E27FC236}">
                    <a16:creationId xmlns:a16="http://schemas.microsoft.com/office/drawing/2014/main" id="{411BCC67-4ED8-B78F-41B5-9C64B84BD3D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865181" y="4533461"/>
                <a:ext cx="122237" cy="155168"/>
              </a:xfrm>
              <a:prstGeom prst="rect">
                <a:avLst/>
              </a:prstGeom>
              <a:noFill/>
              <a:ln w="9525">
                <a:solidFill>
                  <a:srgbClr val="00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9945" name="Rectangle 39944">
                <a:extLst>
                  <a:ext uri="{FF2B5EF4-FFF2-40B4-BE49-F238E27FC236}">
                    <a16:creationId xmlns:a16="http://schemas.microsoft.com/office/drawing/2014/main" id="{AAB5F453-A5D2-899E-83F6-35E67A58EEE8}"/>
                  </a:ext>
                </a:extLst>
              </p:cNvPr>
              <p:cNvSpPr/>
              <p:nvPr/>
            </p:nvSpPr>
            <p:spPr>
              <a:xfrm>
                <a:off x="1223319" y="3657600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grpSp>
          <p:nvGrpSpPr>
            <p:cNvPr id="13" name="Group 48">
              <a:extLst>
                <a:ext uri="{FF2B5EF4-FFF2-40B4-BE49-F238E27FC236}">
                  <a16:creationId xmlns:a16="http://schemas.microsoft.com/office/drawing/2014/main" id="{9DB2C9B7-432C-07BF-5604-7BBD51AA422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511925" y="3633788"/>
              <a:ext cx="1890713" cy="1246187"/>
              <a:chOff x="6512405" y="3633431"/>
              <a:chExt cx="1890584" cy="1247281"/>
            </a:xfrm>
          </p:grpSpPr>
          <p:pic>
            <p:nvPicPr>
              <p:cNvPr id="24" name="Picture 37">
                <a:extLst>
                  <a:ext uri="{FF2B5EF4-FFF2-40B4-BE49-F238E27FC236}">
                    <a16:creationId xmlns:a16="http://schemas.microsoft.com/office/drawing/2014/main" id="{395FC870-6AC5-CB67-CC00-F1E13BA2DDE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696698" y="3658692"/>
                <a:ext cx="1446408" cy="119676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25" name="Rectangle 24">
                <a:extLst>
                  <a:ext uri="{FF2B5EF4-FFF2-40B4-BE49-F238E27FC236}">
                    <a16:creationId xmlns:a16="http://schemas.microsoft.com/office/drawing/2014/main" id="{822B7BF2-5583-7AA0-1D10-D4E0048019FB}"/>
                  </a:ext>
                </a:extLst>
              </p:cNvPr>
              <p:cNvSpPr/>
              <p:nvPr/>
            </p:nvSpPr>
            <p:spPr>
              <a:xfrm>
                <a:off x="6512405" y="3633431"/>
                <a:ext cx="1890584" cy="1247281"/>
              </a:xfrm>
              <a:prstGeom prst="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5437D8FB-74D4-1779-27EC-22268D2D6565}"/>
                </a:ext>
              </a:extLst>
            </p:cNvPr>
            <p:cNvSpPr/>
            <p:nvPr/>
          </p:nvSpPr>
          <p:spPr>
            <a:xfrm>
              <a:off x="3529013" y="5095875"/>
              <a:ext cx="2244725" cy="12700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1100" dirty="0"/>
                <a:t>ANY </a:t>
              </a:r>
              <a:r>
                <a:rPr lang="en-US" sz="1100" dirty="0" err="1"/>
                <a:t>algo</a:t>
              </a:r>
              <a:r>
                <a:rPr lang="en-US" sz="1100" dirty="0"/>
                <a:t> </a:t>
              </a:r>
              <a:r>
                <a:rPr lang="en-US" sz="1050" dirty="0"/>
                <a:t>for stable matching problem works!</a:t>
              </a:r>
              <a:endParaRPr lang="en-US" dirty="0"/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A092FD29-8D87-265A-0C33-1B86A8E0A64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11400" y="3052763"/>
              <a:ext cx="5048250" cy="823912"/>
              <a:chOff x="2310713" y="3052119"/>
              <a:chExt cx="5048727" cy="825289"/>
            </a:xfrm>
          </p:grpSpPr>
          <p:sp>
            <p:nvSpPr>
              <p:cNvPr id="21" name="Rectangle 20">
                <a:extLst>
                  <a:ext uri="{FF2B5EF4-FFF2-40B4-BE49-F238E27FC236}">
                    <a16:creationId xmlns:a16="http://schemas.microsoft.com/office/drawing/2014/main" id="{4C0CBD1B-E46C-1870-36B5-632081420DA0}"/>
                  </a:ext>
                </a:extLst>
              </p:cNvPr>
              <p:cNvSpPr/>
              <p:nvPr/>
            </p:nvSpPr>
            <p:spPr>
              <a:xfrm>
                <a:off x="3522090" y="3052119"/>
                <a:ext cx="2348134" cy="825289"/>
              </a:xfrm>
              <a:prstGeom prst="rect">
                <a:avLst/>
              </a:prstGeom>
              <a:solidFill>
                <a:srgbClr val="00B05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r>
                  <a:rPr lang="en-US" sz="1100" dirty="0"/>
                  <a:t>Poly time steps</a:t>
                </a:r>
              </a:p>
            </p:txBody>
          </p:sp>
          <p:cxnSp>
            <p:nvCxnSpPr>
              <p:cNvPr id="22" name="Straight Arrow Connector 21">
                <a:extLst>
                  <a:ext uri="{FF2B5EF4-FFF2-40B4-BE49-F238E27FC236}">
                    <a16:creationId xmlns:a16="http://schemas.microsoft.com/office/drawing/2014/main" id="{C0D46C88-CE93-836F-6CD2-B57A60C59261}"/>
                  </a:ext>
                </a:extLst>
              </p:cNvPr>
              <p:cNvCxnSpPr/>
              <p:nvPr/>
            </p:nvCxnSpPr>
            <p:spPr>
              <a:xfrm flipV="1">
                <a:off x="5889276" y="3179331"/>
                <a:ext cx="1470164" cy="119261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Straight Arrow Connector 22">
                <a:extLst>
                  <a:ext uri="{FF2B5EF4-FFF2-40B4-BE49-F238E27FC236}">
                    <a16:creationId xmlns:a16="http://schemas.microsoft.com/office/drawing/2014/main" id="{6A7CBAE5-18BC-44B2-88A9-F299B77EEBB4}"/>
                  </a:ext>
                </a:extLst>
              </p:cNvPr>
              <p:cNvCxnSpPr/>
              <p:nvPr/>
            </p:nvCxnSpPr>
            <p:spPr>
              <a:xfrm flipH="1" flipV="1">
                <a:off x="2310713" y="3179331"/>
                <a:ext cx="1211377" cy="71556"/>
              </a:xfrm>
              <a:prstGeom prst="straightConnector1">
                <a:avLst/>
              </a:prstGeom>
              <a:ln w="76200">
                <a:solidFill>
                  <a:srgbClr val="00B050"/>
                </a:solidFill>
                <a:tailEnd type="triangle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FE8B8622-717A-C3F4-11D9-A988D90D66D3}"/>
                </a:ext>
              </a:extLst>
            </p:cNvPr>
            <p:cNvGrpSpPr/>
            <p:nvPr/>
          </p:nvGrpSpPr>
          <p:grpSpPr>
            <a:xfrm>
              <a:off x="265388" y="1230313"/>
              <a:ext cx="8907188" cy="1623622"/>
              <a:chOff x="265388" y="1230313"/>
              <a:chExt cx="8907188" cy="16236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C3C76CFE-292A-EA8F-70C4-9DF37DB0C1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37325" y="1230313"/>
                <a:ext cx="1606550" cy="739775"/>
              </a:xfrm>
              <a:prstGeom prst="rect">
                <a:avLst/>
              </a:prstGeom>
              <a:noFill/>
              <a:ln w="9525">
                <a:solidFill>
                  <a:srgbClr val="FF0000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6E5466D1-86AF-D42F-ED48-6055AF77393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1544" y="1433428"/>
                <a:ext cx="3779002" cy="42871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144B40DF-C1B2-F552-0451-1912A70CC0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5388" y="2374465"/>
                <a:ext cx="4151313" cy="479470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F07F31FF-9213-F947-FF9C-05D4763F0FA1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72000" y="2294518"/>
                <a:ext cx="4600576" cy="533594"/>
              </a:xfrm>
              <a:prstGeom prst="rect">
                <a:avLst/>
              </a:prstGeom>
              <a:ln>
                <a:solidFill>
                  <a:srgbClr val="00B050"/>
                </a:solidFill>
              </a:ln>
            </p:spPr>
          </p:pic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57" grpId="0" animBg="1"/>
      <p:bldP spid="60" grpId="0" animBg="1"/>
      <p:bldP spid="6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F626D1-79AF-4248-854A-49A40565ABD8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ph type="title"/>
          </p:nvPr>
        </p:nvSpPr>
        <p:spPr>
          <a:xfrm>
            <a:off x="601734" y="247135"/>
            <a:ext cx="8229600" cy="1143000"/>
          </a:xfrm>
          <a:blipFill>
            <a:blip r:embed="rId2"/>
            <a:stretch>
              <a:fillRect b="-8791"/>
            </a:stretch>
          </a:blipFill>
        </p:spPr>
        <p:txBody>
          <a:bodyPr/>
          <a:lstStyle/>
          <a:p>
            <a:r>
              <a:rPr lang="en-US" dirty="0">
                <a:noFill/>
              </a:rPr>
              <a:t> </a:t>
            </a:r>
          </a:p>
        </p:txBody>
      </p:sp>
      <p:sp>
        <p:nvSpPr>
          <p:cNvPr id="51" name="Rectangle 50">
            <a:extLst>
              <a:ext uri="{FF2B5EF4-FFF2-40B4-BE49-F238E27FC236}">
                <a16:creationId xmlns:a16="http://schemas.microsoft.com/office/drawing/2014/main" id="{DF9E50EB-CBB7-004A-83A1-893E64794691}"/>
              </a:ext>
            </a:extLst>
          </p:cNvPr>
          <p:cNvSpPr/>
          <p:nvPr/>
        </p:nvSpPr>
        <p:spPr>
          <a:xfrm>
            <a:off x="609600" y="4973638"/>
            <a:ext cx="2686050" cy="1247775"/>
          </a:xfrm>
          <a:prstGeom prst="rect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sz="2400" dirty="0" err="1"/>
              <a:t>Algo</a:t>
            </a:r>
            <a:r>
              <a:rPr lang="en-US" sz="2400" dirty="0"/>
              <a:t> for X</a:t>
            </a:r>
          </a:p>
        </p:txBody>
      </p:sp>
      <p:grpSp>
        <p:nvGrpSpPr>
          <p:cNvPr id="41987" name="Group 54">
            <a:extLst>
              <a:ext uri="{FF2B5EF4-FFF2-40B4-BE49-F238E27FC236}">
                <a16:creationId xmlns:a16="http://schemas.microsoft.com/office/drawing/2014/main" id="{6751DCC7-F5D4-0040-AE4A-E5216E16EC98}"/>
              </a:ext>
            </a:extLst>
          </p:cNvPr>
          <p:cNvGrpSpPr>
            <a:grpSpLocks/>
          </p:cNvGrpSpPr>
          <p:nvPr/>
        </p:nvGrpSpPr>
        <p:grpSpPr bwMode="auto">
          <a:xfrm>
            <a:off x="630238" y="1939925"/>
            <a:ext cx="6232525" cy="2216150"/>
            <a:chOff x="630195" y="1939239"/>
            <a:chExt cx="6232341" cy="2216635"/>
          </a:xfrm>
        </p:grpSpPr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F96E4968-5FF3-5E47-8F45-2D721E24EBF2}"/>
                </a:ext>
              </a:extLst>
            </p:cNvPr>
            <p:cNvSpPr/>
            <p:nvPr/>
          </p:nvSpPr>
          <p:spPr>
            <a:xfrm>
              <a:off x="630195" y="1939239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Arbitrary Y instance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998EF0A4-9438-9F40-8693-48FD181D06E4}"/>
                </a:ext>
              </a:extLst>
            </p:cNvPr>
            <p:cNvSpPr/>
            <p:nvPr/>
          </p:nvSpPr>
          <p:spPr>
            <a:xfrm>
              <a:off x="4217839" y="3438167"/>
              <a:ext cx="2644697" cy="717707"/>
            </a:xfrm>
            <a:prstGeom prst="rect">
              <a:avLst/>
            </a:prstGeom>
            <a:ln w="57150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Output for  Y instance</a:t>
              </a:r>
            </a:p>
          </p:txBody>
        </p:sp>
        <p:sp>
          <p:nvSpPr>
            <p:cNvPr id="54" name="Right Arrow 53">
              <a:extLst>
                <a:ext uri="{FF2B5EF4-FFF2-40B4-BE49-F238E27FC236}">
                  <a16:creationId xmlns:a16="http://schemas.microsoft.com/office/drawing/2014/main" id="{F4B534CC-EB14-6349-8239-35261C2D5B14}"/>
                </a:ext>
              </a:extLst>
            </p:cNvPr>
            <p:cNvSpPr/>
            <p:nvPr/>
          </p:nvSpPr>
          <p:spPr>
            <a:xfrm rot="1740192">
              <a:off x="3271717" y="2620426"/>
              <a:ext cx="2258945" cy="346151"/>
            </a:xfrm>
            <a:prstGeom prst="rightArrow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grpSp>
        <p:nvGrpSpPr>
          <p:cNvPr id="41988" name="Group 57">
            <a:extLst>
              <a:ext uri="{FF2B5EF4-FFF2-40B4-BE49-F238E27FC236}">
                <a16:creationId xmlns:a16="http://schemas.microsoft.com/office/drawing/2014/main" id="{58A4F0D8-81C2-6348-A404-D8D4716F76D1}"/>
              </a:ext>
            </a:extLst>
          </p:cNvPr>
          <p:cNvGrpSpPr>
            <a:grpSpLocks/>
          </p:cNvGrpSpPr>
          <p:nvPr/>
        </p:nvGrpSpPr>
        <p:grpSpPr bwMode="auto">
          <a:xfrm>
            <a:off x="715963" y="2657475"/>
            <a:ext cx="2286000" cy="1543050"/>
            <a:chOff x="716693" y="2656703"/>
            <a:chExt cx="2286000" cy="1544596"/>
          </a:xfrm>
        </p:grpSpPr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F8807978-F46A-0342-A581-845FD8866263}"/>
                </a:ext>
              </a:extLst>
            </p:cNvPr>
            <p:cNvSpPr/>
            <p:nvPr/>
          </p:nvSpPr>
          <p:spPr>
            <a:xfrm>
              <a:off x="716693" y="3429001"/>
              <a:ext cx="2286000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Pre-process the input</a:t>
              </a:r>
            </a:p>
          </p:txBody>
        </p:sp>
        <p:sp>
          <p:nvSpPr>
            <p:cNvPr id="56" name="Down Arrow 55">
              <a:extLst>
                <a:ext uri="{FF2B5EF4-FFF2-40B4-BE49-F238E27FC236}">
                  <a16:creationId xmlns:a16="http://schemas.microsoft.com/office/drawing/2014/main" id="{4C67A271-00D2-4042-AA8B-0203249CB901}"/>
                </a:ext>
              </a:extLst>
            </p:cNvPr>
            <p:cNvSpPr/>
            <p:nvPr/>
          </p:nvSpPr>
          <p:spPr>
            <a:xfrm>
              <a:off x="1729518" y="2656703"/>
              <a:ext cx="222250" cy="772298"/>
            </a:xfrm>
            <a:prstGeom prst="down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57" name="Down Arrow 56">
            <a:extLst>
              <a:ext uri="{FF2B5EF4-FFF2-40B4-BE49-F238E27FC236}">
                <a16:creationId xmlns:a16="http://schemas.microsoft.com/office/drawing/2014/main" id="{28D7C8DD-B673-F14D-ABAC-723B6E20AAB2}"/>
              </a:ext>
            </a:extLst>
          </p:cNvPr>
          <p:cNvSpPr/>
          <p:nvPr/>
        </p:nvSpPr>
        <p:spPr>
          <a:xfrm>
            <a:off x="1743075" y="4200525"/>
            <a:ext cx="295275" cy="773113"/>
          </a:xfrm>
          <a:prstGeom prst="down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grpSp>
        <p:nvGrpSpPr>
          <p:cNvPr id="41990" name="Group 60">
            <a:extLst>
              <a:ext uri="{FF2B5EF4-FFF2-40B4-BE49-F238E27FC236}">
                <a16:creationId xmlns:a16="http://schemas.microsoft.com/office/drawing/2014/main" id="{E876788D-ADA4-424B-BB1F-41A33662ABED}"/>
              </a:ext>
            </a:extLst>
          </p:cNvPr>
          <p:cNvGrpSpPr>
            <a:grpSpLocks/>
          </p:cNvGrpSpPr>
          <p:nvPr/>
        </p:nvGrpSpPr>
        <p:grpSpPr bwMode="auto">
          <a:xfrm>
            <a:off x="3295650" y="5211763"/>
            <a:ext cx="3605213" cy="771525"/>
            <a:chOff x="3295903" y="5211464"/>
            <a:chExt cx="3604826" cy="772298"/>
          </a:xfrm>
        </p:grpSpPr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85F75C2A-40A6-5B42-86F7-86201A3B4556}"/>
                </a:ext>
              </a:extLst>
            </p:cNvPr>
            <p:cNvSpPr/>
            <p:nvPr/>
          </p:nvSpPr>
          <p:spPr>
            <a:xfrm>
              <a:off x="4213380" y="5211464"/>
              <a:ext cx="2687349" cy="772298"/>
            </a:xfrm>
            <a:prstGeom prst="rect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dirty="0"/>
                <a:t>Post-process  the output</a:t>
              </a:r>
            </a:p>
          </p:txBody>
        </p:sp>
        <p:sp>
          <p:nvSpPr>
            <p:cNvPr id="59" name="Right Arrow 58">
              <a:extLst>
                <a:ext uri="{FF2B5EF4-FFF2-40B4-BE49-F238E27FC236}">
                  <a16:creationId xmlns:a16="http://schemas.microsoft.com/office/drawing/2014/main" id="{511B9ADD-A17E-2343-8CF3-7A84C4CADE2B}"/>
                </a:ext>
              </a:extLst>
            </p:cNvPr>
            <p:cNvSpPr/>
            <p:nvPr/>
          </p:nvSpPr>
          <p:spPr>
            <a:xfrm>
              <a:off x="3295903" y="5597612"/>
              <a:ext cx="917477" cy="259022"/>
            </a:xfrm>
            <a:prstGeom prst="rightArrow">
              <a:avLst/>
            </a:prstGeom>
            <a:solidFill>
              <a:srgbClr val="00B05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60" name="Up Arrow 59">
            <a:extLst>
              <a:ext uri="{FF2B5EF4-FFF2-40B4-BE49-F238E27FC236}">
                <a16:creationId xmlns:a16="http://schemas.microsoft.com/office/drawing/2014/main" id="{009474FE-D590-5E4A-97F9-D85436F18106}"/>
              </a:ext>
            </a:extLst>
          </p:cNvPr>
          <p:cNvSpPr/>
          <p:nvPr/>
        </p:nvSpPr>
        <p:spPr>
          <a:xfrm>
            <a:off x="5472113" y="4221163"/>
            <a:ext cx="249237" cy="990600"/>
          </a:xfrm>
          <a:prstGeom prst="up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F8BE35C-1CB0-2243-AB7A-E4C7CCF9314B}"/>
              </a:ext>
            </a:extLst>
          </p:cNvPr>
          <p:cNvSpPr/>
          <p:nvPr/>
        </p:nvSpPr>
        <p:spPr>
          <a:xfrm>
            <a:off x="309563" y="2965450"/>
            <a:ext cx="7080250" cy="3644900"/>
          </a:xfrm>
          <a:custGeom>
            <a:avLst/>
            <a:gdLst>
              <a:gd name="connsiteX0" fmla="*/ 160638 w 7080633"/>
              <a:gd name="connsiteY0" fmla="*/ 234778 h 3645243"/>
              <a:gd name="connsiteX1" fmla="*/ 135924 w 7080633"/>
              <a:gd name="connsiteY1" fmla="*/ 679621 h 3645243"/>
              <a:gd name="connsiteX2" fmla="*/ 61784 w 7080633"/>
              <a:gd name="connsiteY2" fmla="*/ 1075037 h 3645243"/>
              <a:gd name="connsiteX3" fmla="*/ 37070 w 7080633"/>
              <a:gd name="connsiteY3" fmla="*/ 1285102 h 3645243"/>
              <a:gd name="connsiteX4" fmla="*/ 24713 w 7080633"/>
              <a:gd name="connsiteY4" fmla="*/ 1334529 h 3645243"/>
              <a:gd name="connsiteX5" fmla="*/ 0 w 7080633"/>
              <a:gd name="connsiteY5" fmla="*/ 1408670 h 3645243"/>
              <a:gd name="connsiteX6" fmla="*/ 49427 w 7080633"/>
              <a:gd name="connsiteY6" fmla="*/ 1989437 h 3645243"/>
              <a:gd name="connsiteX7" fmla="*/ 61784 w 7080633"/>
              <a:gd name="connsiteY7" fmla="*/ 2323070 h 3645243"/>
              <a:gd name="connsiteX8" fmla="*/ 86497 w 7080633"/>
              <a:gd name="connsiteY8" fmla="*/ 2669059 h 3645243"/>
              <a:gd name="connsiteX9" fmla="*/ 111211 w 7080633"/>
              <a:gd name="connsiteY9" fmla="*/ 2767913 h 3645243"/>
              <a:gd name="connsiteX10" fmla="*/ 123567 w 7080633"/>
              <a:gd name="connsiteY10" fmla="*/ 2854410 h 3645243"/>
              <a:gd name="connsiteX11" fmla="*/ 160638 w 7080633"/>
              <a:gd name="connsiteY11" fmla="*/ 2965621 h 3645243"/>
              <a:gd name="connsiteX12" fmla="*/ 185351 w 7080633"/>
              <a:gd name="connsiteY12" fmla="*/ 3089189 h 3645243"/>
              <a:gd name="connsiteX13" fmla="*/ 197708 w 7080633"/>
              <a:gd name="connsiteY13" fmla="*/ 3336324 h 3645243"/>
              <a:gd name="connsiteX14" fmla="*/ 247135 w 7080633"/>
              <a:gd name="connsiteY14" fmla="*/ 3422821 h 3645243"/>
              <a:gd name="connsiteX15" fmla="*/ 296562 w 7080633"/>
              <a:gd name="connsiteY15" fmla="*/ 3496962 h 3645243"/>
              <a:gd name="connsiteX16" fmla="*/ 457200 w 7080633"/>
              <a:gd name="connsiteY16" fmla="*/ 3608173 h 3645243"/>
              <a:gd name="connsiteX17" fmla="*/ 518984 w 7080633"/>
              <a:gd name="connsiteY17" fmla="*/ 3632886 h 3645243"/>
              <a:gd name="connsiteX18" fmla="*/ 630195 w 7080633"/>
              <a:gd name="connsiteY18" fmla="*/ 3645243 h 3645243"/>
              <a:gd name="connsiteX19" fmla="*/ 926757 w 7080633"/>
              <a:gd name="connsiteY19" fmla="*/ 3632886 h 3645243"/>
              <a:gd name="connsiteX20" fmla="*/ 1087395 w 7080633"/>
              <a:gd name="connsiteY20" fmla="*/ 3595816 h 3645243"/>
              <a:gd name="connsiteX21" fmla="*/ 1210962 w 7080633"/>
              <a:gd name="connsiteY21" fmla="*/ 3571102 h 3645243"/>
              <a:gd name="connsiteX22" fmla="*/ 1470454 w 7080633"/>
              <a:gd name="connsiteY22" fmla="*/ 3534032 h 3645243"/>
              <a:gd name="connsiteX23" fmla="*/ 1519881 w 7080633"/>
              <a:gd name="connsiteY23" fmla="*/ 3521675 h 3645243"/>
              <a:gd name="connsiteX24" fmla="*/ 1643449 w 7080633"/>
              <a:gd name="connsiteY24" fmla="*/ 3509319 h 3645243"/>
              <a:gd name="connsiteX25" fmla="*/ 1791730 w 7080633"/>
              <a:gd name="connsiteY25" fmla="*/ 3484605 h 3645243"/>
              <a:gd name="connsiteX26" fmla="*/ 1878227 w 7080633"/>
              <a:gd name="connsiteY26" fmla="*/ 3459892 h 3645243"/>
              <a:gd name="connsiteX27" fmla="*/ 2075935 w 7080633"/>
              <a:gd name="connsiteY27" fmla="*/ 3447535 h 3645243"/>
              <a:gd name="connsiteX28" fmla="*/ 2310713 w 7080633"/>
              <a:gd name="connsiteY28" fmla="*/ 3459892 h 3645243"/>
              <a:gd name="connsiteX29" fmla="*/ 3768811 w 7080633"/>
              <a:gd name="connsiteY29" fmla="*/ 3472248 h 3645243"/>
              <a:gd name="connsiteX30" fmla="*/ 4646140 w 7080633"/>
              <a:gd name="connsiteY30" fmla="*/ 3534032 h 3645243"/>
              <a:gd name="connsiteX31" fmla="*/ 5041557 w 7080633"/>
              <a:gd name="connsiteY31" fmla="*/ 3558746 h 3645243"/>
              <a:gd name="connsiteX32" fmla="*/ 5313405 w 7080633"/>
              <a:gd name="connsiteY32" fmla="*/ 3546389 h 3645243"/>
              <a:gd name="connsiteX33" fmla="*/ 5338119 w 7080633"/>
              <a:gd name="connsiteY33" fmla="*/ 3509319 h 3645243"/>
              <a:gd name="connsiteX34" fmla="*/ 5745892 w 7080633"/>
              <a:gd name="connsiteY34" fmla="*/ 3484605 h 3645243"/>
              <a:gd name="connsiteX35" fmla="*/ 5857103 w 7080633"/>
              <a:gd name="connsiteY35" fmla="*/ 3472248 h 3645243"/>
              <a:gd name="connsiteX36" fmla="*/ 5955957 w 7080633"/>
              <a:gd name="connsiteY36" fmla="*/ 3447535 h 3645243"/>
              <a:gd name="connsiteX37" fmla="*/ 6413157 w 7080633"/>
              <a:gd name="connsiteY37" fmla="*/ 3361037 h 3645243"/>
              <a:gd name="connsiteX38" fmla="*/ 6586151 w 7080633"/>
              <a:gd name="connsiteY38" fmla="*/ 3311610 h 3645243"/>
              <a:gd name="connsiteX39" fmla="*/ 6635578 w 7080633"/>
              <a:gd name="connsiteY39" fmla="*/ 3299254 h 3645243"/>
              <a:gd name="connsiteX40" fmla="*/ 6697362 w 7080633"/>
              <a:gd name="connsiteY40" fmla="*/ 3262183 h 3645243"/>
              <a:gd name="connsiteX41" fmla="*/ 6734432 w 7080633"/>
              <a:gd name="connsiteY41" fmla="*/ 3225113 h 3645243"/>
              <a:gd name="connsiteX42" fmla="*/ 6919784 w 7080633"/>
              <a:gd name="connsiteY42" fmla="*/ 2977978 h 3645243"/>
              <a:gd name="connsiteX43" fmla="*/ 6981567 w 7080633"/>
              <a:gd name="connsiteY43" fmla="*/ 2879124 h 3645243"/>
              <a:gd name="connsiteX44" fmla="*/ 7006281 w 7080633"/>
              <a:gd name="connsiteY44" fmla="*/ 2817340 h 3645243"/>
              <a:gd name="connsiteX45" fmla="*/ 7055708 w 7080633"/>
              <a:gd name="connsiteY45" fmla="*/ 2669059 h 3645243"/>
              <a:gd name="connsiteX46" fmla="*/ 7055708 w 7080633"/>
              <a:gd name="connsiteY46" fmla="*/ 2261286 h 3645243"/>
              <a:gd name="connsiteX47" fmla="*/ 6969211 w 7080633"/>
              <a:gd name="connsiteY47" fmla="*/ 2162432 h 3645243"/>
              <a:gd name="connsiteX48" fmla="*/ 6932140 w 7080633"/>
              <a:gd name="connsiteY48" fmla="*/ 2113005 h 3645243"/>
              <a:gd name="connsiteX49" fmla="*/ 6722076 w 7080633"/>
              <a:gd name="connsiteY49" fmla="*/ 1977081 h 3645243"/>
              <a:gd name="connsiteX50" fmla="*/ 6660292 w 7080633"/>
              <a:gd name="connsiteY50" fmla="*/ 1940010 h 3645243"/>
              <a:gd name="connsiteX51" fmla="*/ 6437870 w 7080633"/>
              <a:gd name="connsiteY51" fmla="*/ 1853513 h 3645243"/>
              <a:gd name="connsiteX52" fmla="*/ 6153665 w 7080633"/>
              <a:gd name="connsiteY52" fmla="*/ 1828800 h 3645243"/>
              <a:gd name="connsiteX53" fmla="*/ 5782962 w 7080633"/>
              <a:gd name="connsiteY53" fmla="*/ 1853513 h 3645243"/>
              <a:gd name="connsiteX54" fmla="*/ 5684108 w 7080633"/>
              <a:gd name="connsiteY54" fmla="*/ 1865870 h 3645243"/>
              <a:gd name="connsiteX55" fmla="*/ 5474043 w 7080633"/>
              <a:gd name="connsiteY55" fmla="*/ 1890583 h 3645243"/>
              <a:gd name="connsiteX56" fmla="*/ 5387546 w 7080633"/>
              <a:gd name="connsiteY56" fmla="*/ 1915297 h 3645243"/>
              <a:gd name="connsiteX57" fmla="*/ 5338119 w 7080633"/>
              <a:gd name="connsiteY57" fmla="*/ 1927654 h 3645243"/>
              <a:gd name="connsiteX58" fmla="*/ 5140411 w 7080633"/>
              <a:gd name="connsiteY58" fmla="*/ 1902940 h 3645243"/>
              <a:gd name="connsiteX59" fmla="*/ 5004486 w 7080633"/>
              <a:gd name="connsiteY59" fmla="*/ 1853513 h 3645243"/>
              <a:gd name="connsiteX60" fmla="*/ 4905632 w 7080633"/>
              <a:gd name="connsiteY60" fmla="*/ 1816443 h 3645243"/>
              <a:gd name="connsiteX61" fmla="*/ 4621427 w 7080633"/>
              <a:gd name="connsiteY61" fmla="*/ 1680519 h 3645243"/>
              <a:gd name="connsiteX62" fmla="*/ 4374292 w 7080633"/>
              <a:gd name="connsiteY62" fmla="*/ 1544594 h 3645243"/>
              <a:gd name="connsiteX63" fmla="*/ 4275438 w 7080633"/>
              <a:gd name="connsiteY63" fmla="*/ 1482810 h 3645243"/>
              <a:gd name="connsiteX64" fmla="*/ 4065373 w 7080633"/>
              <a:gd name="connsiteY64" fmla="*/ 1371600 h 3645243"/>
              <a:gd name="connsiteX65" fmla="*/ 3830595 w 7080633"/>
              <a:gd name="connsiteY65" fmla="*/ 1186248 h 3645243"/>
              <a:gd name="connsiteX66" fmla="*/ 3768811 w 7080633"/>
              <a:gd name="connsiteY66" fmla="*/ 1136821 h 3645243"/>
              <a:gd name="connsiteX67" fmla="*/ 3707027 w 7080633"/>
              <a:gd name="connsiteY67" fmla="*/ 1087394 h 3645243"/>
              <a:gd name="connsiteX68" fmla="*/ 3682313 w 7080633"/>
              <a:gd name="connsiteY68" fmla="*/ 1037967 h 3645243"/>
              <a:gd name="connsiteX69" fmla="*/ 3669957 w 7080633"/>
              <a:gd name="connsiteY69" fmla="*/ 1000897 h 3645243"/>
              <a:gd name="connsiteX70" fmla="*/ 3212757 w 7080633"/>
              <a:gd name="connsiteY70" fmla="*/ 691978 h 3645243"/>
              <a:gd name="connsiteX71" fmla="*/ 3089189 w 7080633"/>
              <a:gd name="connsiteY71" fmla="*/ 580767 h 3645243"/>
              <a:gd name="connsiteX72" fmla="*/ 3052119 w 7080633"/>
              <a:gd name="connsiteY72" fmla="*/ 556054 h 3645243"/>
              <a:gd name="connsiteX73" fmla="*/ 2804984 w 7080633"/>
              <a:gd name="connsiteY73" fmla="*/ 370702 h 3645243"/>
              <a:gd name="connsiteX74" fmla="*/ 2669059 w 7080633"/>
              <a:gd name="connsiteY74" fmla="*/ 284205 h 3645243"/>
              <a:gd name="connsiteX75" fmla="*/ 2631989 w 7080633"/>
              <a:gd name="connsiteY75" fmla="*/ 259492 h 3645243"/>
              <a:gd name="connsiteX76" fmla="*/ 2545492 w 7080633"/>
              <a:gd name="connsiteY76" fmla="*/ 247135 h 3645243"/>
              <a:gd name="connsiteX77" fmla="*/ 2075935 w 7080633"/>
              <a:gd name="connsiteY77" fmla="*/ 49427 h 3645243"/>
              <a:gd name="connsiteX78" fmla="*/ 2001795 w 7080633"/>
              <a:gd name="connsiteY78" fmla="*/ 37070 h 3645243"/>
              <a:gd name="connsiteX79" fmla="*/ 1890584 w 7080633"/>
              <a:gd name="connsiteY79" fmla="*/ 0 h 3645243"/>
              <a:gd name="connsiteX80" fmla="*/ 1569308 w 7080633"/>
              <a:gd name="connsiteY80" fmla="*/ 12356 h 3645243"/>
              <a:gd name="connsiteX81" fmla="*/ 1408670 w 7080633"/>
              <a:gd name="connsiteY81" fmla="*/ 61783 h 3645243"/>
              <a:gd name="connsiteX82" fmla="*/ 1248032 w 7080633"/>
              <a:gd name="connsiteY82" fmla="*/ 86497 h 3645243"/>
              <a:gd name="connsiteX83" fmla="*/ 1198605 w 7080633"/>
              <a:gd name="connsiteY83" fmla="*/ 98854 h 3645243"/>
              <a:gd name="connsiteX84" fmla="*/ 1124465 w 7080633"/>
              <a:gd name="connsiteY84" fmla="*/ 111210 h 3645243"/>
              <a:gd name="connsiteX85" fmla="*/ 988540 w 7080633"/>
              <a:gd name="connsiteY85" fmla="*/ 74140 h 3645243"/>
              <a:gd name="connsiteX86" fmla="*/ 803189 w 7080633"/>
              <a:gd name="connsiteY86" fmla="*/ 37070 h 3645243"/>
              <a:gd name="connsiteX87" fmla="*/ 568411 w 7080633"/>
              <a:gd name="connsiteY87" fmla="*/ 49427 h 3645243"/>
              <a:gd name="connsiteX88" fmla="*/ 494270 w 7080633"/>
              <a:gd name="connsiteY88" fmla="*/ 98854 h 3645243"/>
              <a:gd name="connsiteX89" fmla="*/ 457200 w 7080633"/>
              <a:gd name="connsiteY89" fmla="*/ 111210 h 3645243"/>
              <a:gd name="connsiteX90" fmla="*/ 420130 w 7080633"/>
              <a:gd name="connsiteY90" fmla="*/ 135924 h 3645243"/>
              <a:gd name="connsiteX91" fmla="*/ 308919 w 7080633"/>
              <a:gd name="connsiteY91" fmla="*/ 160637 h 3645243"/>
              <a:gd name="connsiteX92" fmla="*/ 234778 w 7080633"/>
              <a:gd name="connsiteY92" fmla="*/ 185351 h 3645243"/>
              <a:gd name="connsiteX93" fmla="*/ 197708 w 7080633"/>
              <a:gd name="connsiteY93" fmla="*/ 197708 h 3645243"/>
              <a:gd name="connsiteX94" fmla="*/ 160638 w 7080633"/>
              <a:gd name="connsiteY94" fmla="*/ 234778 h 36452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7080633" h="3645243">
                <a:moveTo>
                  <a:pt x="160638" y="234778"/>
                </a:moveTo>
                <a:cubicBezTo>
                  <a:pt x="150341" y="315097"/>
                  <a:pt x="148257" y="531624"/>
                  <a:pt x="135924" y="679621"/>
                </a:cubicBezTo>
                <a:cubicBezTo>
                  <a:pt x="124613" y="815357"/>
                  <a:pt x="75415" y="938729"/>
                  <a:pt x="61784" y="1075037"/>
                </a:cubicBezTo>
                <a:cubicBezTo>
                  <a:pt x="55156" y="1141311"/>
                  <a:pt x="49211" y="1218328"/>
                  <a:pt x="37070" y="1285102"/>
                </a:cubicBezTo>
                <a:cubicBezTo>
                  <a:pt x="34032" y="1301811"/>
                  <a:pt x="29593" y="1318262"/>
                  <a:pt x="24713" y="1334529"/>
                </a:cubicBezTo>
                <a:cubicBezTo>
                  <a:pt x="17228" y="1359481"/>
                  <a:pt x="0" y="1408670"/>
                  <a:pt x="0" y="1408670"/>
                </a:cubicBezTo>
                <a:cubicBezTo>
                  <a:pt x="191589" y="1536394"/>
                  <a:pt x="33508" y="1416382"/>
                  <a:pt x="49427" y="1989437"/>
                </a:cubicBezTo>
                <a:cubicBezTo>
                  <a:pt x="52517" y="2100681"/>
                  <a:pt x="57053" y="2211883"/>
                  <a:pt x="61784" y="2323070"/>
                </a:cubicBezTo>
                <a:cubicBezTo>
                  <a:pt x="64864" y="2395451"/>
                  <a:pt x="68311" y="2572072"/>
                  <a:pt x="86497" y="2669059"/>
                </a:cubicBezTo>
                <a:cubicBezTo>
                  <a:pt x="92757" y="2702443"/>
                  <a:pt x="104550" y="2734607"/>
                  <a:pt x="111211" y="2767913"/>
                </a:cubicBezTo>
                <a:cubicBezTo>
                  <a:pt x="116923" y="2796472"/>
                  <a:pt x="116503" y="2826155"/>
                  <a:pt x="123567" y="2854410"/>
                </a:cubicBezTo>
                <a:cubicBezTo>
                  <a:pt x="133044" y="2892319"/>
                  <a:pt x="149146" y="2928273"/>
                  <a:pt x="160638" y="2965621"/>
                </a:cubicBezTo>
                <a:cubicBezTo>
                  <a:pt x="174045" y="3009194"/>
                  <a:pt x="177619" y="3042792"/>
                  <a:pt x="185351" y="3089189"/>
                </a:cubicBezTo>
                <a:cubicBezTo>
                  <a:pt x="189470" y="3171567"/>
                  <a:pt x="182689" y="3255222"/>
                  <a:pt x="197708" y="3336324"/>
                </a:cubicBezTo>
                <a:cubicBezTo>
                  <a:pt x="203755" y="3368977"/>
                  <a:pt x="229731" y="3394539"/>
                  <a:pt x="247135" y="3422821"/>
                </a:cubicBezTo>
                <a:cubicBezTo>
                  <a:pt x="262702" y="3448117"/>
                  <a:pt x="276582" y="3474984"/>
                  <a:pt x="296562" y="3496962"/>
                </a:cubicBezTo>
                <a:cubicBezTo>
                  <a:pt x="338726" y="3543343"/>
                  <a:pt x="402114" y="3580630"/>
                  <a:pt x="457200" y="3608173"/>
                </a:cubicBezTo>
                <a:cubicBezTo>
                  <a:pt x="477039" y="3618093"/>
                  <a:pt x="497295" y="3628238"/>
                  <a:pt x="518984" y="3632886"/>
                </a:cubicBezTo>
                <a:cubicBezTo>
                  <a:pt x="555455" y="3640701"/>
                  <a:pt x="593125" y="3641124"/>
                  <a:pt x="630195" y="3645243"/>
                </a:cubicBezTo>
                <a:cubicBezTo>
                  <a:pt x="729049" y="3641124"/>
                  <a:pt x="828390" y="3643520"/>
                  <a:pt x="926757" y="3632886"/>
                </a:cubicBezTo>
                <a:cubicBezTo>
                  <a:pt x="981392" y="3626980"/>
                  <a:pt x="1033696" y="3607490"/>
                  <a:pt x="1087395" y="3595816"/>
                </a:cubicBezTo>
                <a:cubicBezTo>
                  <a:pt x="1128441" y="3586893"/>
                  <a:pt x="1169677" y="3578843"/>
                  <a:pt x="1210962" y="3571102"/>
                </a:cubicBezTo>
                <a:cubicBezTo>
                  <a:pt x="1321191" y="3550434"/>
                  <a:pt x="1323444" y="3557245"/>
                  <a:pt x="1470454" y="3534032"/>
                </a:cubicBezTo>
                <a:cubicBezTo>
                  <a:pt x="1487229" y="3531383"/>
                  <a:pt x="1503069" y="3524077"/>
                  <a:pt x="1519881" y="3521675"/>
                </a:cubicBezTo>
                <a:cubicBezTo>
                  <a:pt x="1560860" y="3515821"/>
                  <a:pt x="1602434" y="3514912"/>
                  <a:pt x="1643449" y="3509319"/>
                </a:cubicBezTo>
                <a:cubicBezTo>
                  <a:pt x="1693098" y="3502549"/>
                  <a:pt x="1742696" y="3494928"/>
                  <a:pt x="1791730" y="3484605"/>
                </a:cubicBezTo>
                <a:cubicBezTo>
                  <a:pt x="1821073" y="3478428"/>
                  <a:pt x="1848493" y="3463770"/>
                  <a:pt x="1878227" y="3459892"/>
                </a:cubicBezTo>
                <a:cubicBezTo>
                  <a:pt x="1943704" y="3451352"/>
                  <a:pt x="2010032" y="3451654"/>
                  <a:pt x="2075935" y="3447535"/>
                </a:cubicBezTo>
                <a:cubicBezTo>
                  <a:pt x="2154194" y="3451654"/>
                  <a:pt x="2232354" y="3458748"/>
                  <a:pt x="2310713" y="3459892"/>
                </a:cubicBezTo>
                <a:lnTo>
                  <a:pt x="3768811" y="3472248"/>
                </a:lnTo>
                <a:cubicBezTo>
                  <a:pt x="4061831" y="3481550"/>
                  <a:pt x="4353544" y="3515744"/>
                  <a:pt x="4646140" y="3534032"/>
                </a:cubicBezTo>
                <a:lnTo>
                  <a:pt x="5041557" y="3558746"/>
                </a:lnTo>
                <a:cubicBezTo>
                  <a:pt x="5132173" y="3554627"/>
                  <a:pt x="5223930" y="3561302"/>
                  <a:pt x="5313405" y="3546389"/>
                </a:cubicBezTo>
                <a:cubicBezTo>
                  <a:pt x="5328054" y="3543948"/>
                  <a:pt x="5323417" y="3511419"/>
                  <a:pt x="5338119" y="3509319"/>
                </a:cubicBezTo>
                <a:cubicBezTo>
                  <a:pt x="5472924" y="3490061"/>
                  <a:pt x="5610064" y="3494307"/>
                  <a:pt x="5745892" y="3484605"/>
                </a:cubicBezTo>
                <a:cubicBezTo>
                  <a:pt x="5783096" y="3481948"/>
                  <a:pt x="5820033" y="3476367"/>
                  <a:pt x="5857103" y="3472248"/>
                </a:cubicBezTo>
                <a:cubicBezTo>
                  <a:pt x="5890054" y="3464010"/>
                  <a:pt x="5922651" y="3454196"/>
                  <a:pt x="5955957" y="3447535"/>
                </a:cubicBezTo>
                <a:cubicBezTo>
                  <a:pt x="6463571" y="3346013"/>
                  <a:pt x="6018611" y="3444099"/>
                  <a:pt x="6413157" y="3361037"/>
                </a:cubicBezTo>
                <a:cubicBezTo>
                  <a:pt x="6466967" y="3349709"/>
                  <a:pt x="6540858" y="3324551"/>
                  <a:pt x="6586151" y="3311610"/>
                </a:cubicBezTo>
                <a:cubicBezTo>
                  <a:pt x="6602480" y="3306944"/>
                  <a:pt x="6619102" y="3303373"/>
                  <a:pt x="6635578" y="3299254"/>
                </a:cubicBezTo>
                <a:cubicBezTo>
                  <a:pt x="6656173" y="3286897"/>
                  <a:pt x="6678148" y="3276594"/>
                  <a:pt x="6697362" y="3262183"/>
                </a:cubicBezTo>
                <a:cubicBezTo>
                  <a:pt x="6711342" y="3251698"/>
                  <a:pt x="6723059" y="3238381"/>
                  <a:pt x="6734432" y="3225113"/>
                </a:cubicBezTo>
                <a:cubicBezTo>
                  <a:pt x="6836594" y="3105925"/>
                  <a:pt x="6841529" y="3098918"/>
                  <a:pt x="6919784" y="2977978"/>
                </a:cubicBezTo>
                <a:cubicBezTo>
                  <a:pt x="6940893" y="2945354"/>
                  <a:pt x="6967135" y="2915202"/>
                  <a:pt x="6981567" y="2879124"/>
                </a:cubicBezTo>
                <a:cubicBezTo>
                  <a:pt x="6989805" y="2858529"/>
                  <a:pt x="6998899" y="2838257"/>
                  <a:pt x="7006281" y="2817340"/>
                </a:cubicBezTo>
                <a:cubicBezTo>
                  <a:pt x="7023621" y="2768210"/>
                  <a:pt x="7055708" y="2669059"/>
                  <a:pt x="7055708" y="2669059"/>
                </a:cubicBezTo>
                <a:cubicBezTo>
                  <a:pt x="7075345" y="2492328"/>
                  <a:pt x="7100275" y="2430639"/>
                  <a:pt x="7055708" y="2261286"/>
                </a:cubicBezTo>
                <a:cubicBezTo>
                  <a:pt x="7049008" y="2235824"/>
                  <a:pt x="6983025" y="2178219"/>
                  <a:pt x="6969211" y="2162432"/>
                </a:cubicBezTo>
                <a:cubicBezTo>
                  <a:pt x="6955649" y="2146933"/>
                  <a:pt x="6948124" y="2125992"/>
                  <a:pt x="6932140" y="2113005"/>
                </a:cubicBezTo>
                <a:cubicBezTo>
                  <a:pt x="6756253" y="1970096"/>
                  <a:pt x="6829783" y="2036918"/>
                  <a:pt x="6722076" y="1977081"/>
                </a:cubicBezTo>
                <a:cubicBezTo>
                  <a:pt x="6701081" y="1965417"/>
                  <a:pt x="6681774" y="1950751"/>
                  <a:pt x="6660292" y="1940010"/>
                </a:cubicBezTo>
                <a:cubicBezTo>
                  <a:pt x="6617176" y="1918452"/>
                  <a:pt x="6487579" y="1861280"/>
                  <a:pt x="6437870" y="1853513"/>
                </a:cubicBezTo>
                <a:cubicBezTo>
                  <a:pt x="6343917" y="1838833"/>
                  <a:pt x="6153665" y="1828800"/>
                  <a:pt x="6153665" y="1828800"/>
                </a:cubicBezTo>
                <a:lnTo>
                  <a:pt x="5782962" y="1853513"/>
                </a:lnTo>
                <a:cubicBezTo>
                  <a:pt x="5749857" y="1856127"/>
                  <a:pt x="5717113" y="1862203"/>
                  <a:pt x="5684108" y="1865870"/>
                </a:cubicBezTo>
                <a:cubicBezTo>
                  <a:pt x="5478148" y="1888755"/>
                  <a:pt x="5639098" y="1867005"/>
                  <a:pt x="5474043" y="1890583"/>
                </a:cubicBezTo>
                <a:lnTo>
                  <a:pt x="5387546" y="1915297"/>
                </a:lnTo>
                <a:cubicBezTo>
                  <a:pt x="5371162" y="1919766"/>
                  <a:pt x="5355081" y="1928502"/>
                  <a:pt x="5338119" y="1927654"/>
                </a:cubicBezTo>
                <a:cubicBezTo>
                  <a:pt x="5271786" y="1924337"/>
                  <a:pt x="5206314" y="1911178"/>
                  <a:pt x="5140411" y="1902940"/>
                </a:cubicBezTo>
                <a:cubicBezTo>
                  <a:pt x="4984673" y="1851029"/>
                  <a:pt x="5142017" y="1905088"/>
                  <a:pt x="5004486" y="1853513"/>
                </a:cubicBezTo>
                <a:cubicBezTo>
                  <a:pt x="4950494" y="1833266"/>
                  <a:pt x="4972492" y="1847485"/>
                  <a:pt x="4905632" y="1816443"/>
                </a:cubicBezTo>
                <a:cubicBezTo>
                  <a:pt x="4810385" y="1772221"/>
                  <a:pt x="4715353" y="1727482"/>
                  <a:pt x="4621427" y="1680519"/>
                </a:cubicBezTo>
                <a:cubicBezTo>
                  <a:pt x="4616939" y="1678275"/>
                  <a:pt x="4392029" y="1555680"/>
                  <a:pt x="4374292" y="1544594"/>
                </a:cubicBezTo>
                <a:cubicBezTo>
                  <a:pt x="4341341" y="1523999"/>
                  <a:pt x="4309342" y="1501796"/>
                  <a:pt x="4275438" y="1482810"/>
                </a:cubicBezTo>
                <a:cubicBezTo>
                  <a:pt x="4206310" y="1444099"/>
                  <a:pt x="4129844" y="1417651"/>
                  <a:pt x="4065373" y="1371600"/>
                </a:cubicBezTo>
                <a:cubicBezTo>
                  <a:pt x="3917845" y="1266222"/>
                  <a:pt x="4021850" y="1343752"/>
                  <a:pt x="3830595" y="1186248"/>
                </a:cubicBezTo>
                <a:cubicBezTo>
                  <a:pt x="3810236" y="1169482"/>
                  <a:pt x="3789406" y="1153297"/>
                  <a:pt x="3768811" y="1136821"/>
                </a:cubicBezTo>
                <a:lnTo>
                  <a:pt x="3707027" y="1087394"/>
                </a:lnTo>
                <a:cubicBezTo>
                  <a:pt x="3698789" y="1070918"/>
                  <a:pt x="3689569" y="1054898"/>
                  <a:pt x="3682313" y="1037967"/>
                </a:cubicBezTo>
                <a:cubicBezTo>
                  <a:pt x="3677182" y="1025995"/>
                  <a:pt x="3680443" y="1008623"/>
                  <a:pt x="3669957" y="1000897"/>
                </a:cubicBezTo>
                <a:cubicBezTo>
                  <a:pt x="3521885" y="891792"/>
                  <a:pt x="3349469" y="815019"/>
                  <a:pt x="3212757" y="691978"/>
                </a:cubicBezTo>
                <a:cubicBezTo>
                  <a:pt x="3171568" y="654908"/>
                  <a:pt x="3131492" y="616562"/>
                  <a:pt x="3089189" y="580767"/>
                </a:cubicBezTo>
                <a:cubicBezTo>
                  <a:pt x="3077852" y="571174"/>
                  <a:pt x="3063842" y="565171"/>
                  <a:pt x="3052119" y="556054"/>
                </a:cubicBezTo>
                <a:cubicBezTo>
                  <a:pt x="2848297" y="397526"/>
                  <a:pt x="3169899" y="626143"/>
                  <a:pt x="2804984" y="370702"/>
                </a:cubicBezTo>
                <a:cubicBezTo>
                  <a:pt x="2716733" y="308926"/>
                  <a:pt x="2751563" y="335769"/>
                  <a:pt x="2669059" y="284205"/>
                </a:cubicBezTo>
                <a:cubicBezTo>
                  <a:pt x="2656466" y="276334"/>
                  <a:pt x="2646213" y="263759"/>
                  <a:pt x="2631989" y="259492"/>
                </a:cubicBezTo>
                <a:cubicBezTo>
                  <a:pt x="2604092" y="251123"/>
                  <a:pt x="2574324" y="251254"/>
                  <a:pt x="2545492" y="247135"/>
                </a:cubicBezTo>
                <a:cubicBezTo>
                  <a:pt x="2388973" y="181232"/>
                  <a:pt x="2243452" y="77347"/>
                  <a:pt x="2075935" y="49427"/>
                </a:cubicBezTo>
                <a:cubicBezTo>
                  <a:pt x="2051222" y="45308"/>
                  <a:pt x="2026003" y="43526"/>
                  <a:pt x="2001795" y="37070"/>
                </a:cubicBezTo>
                <a:cubicBezTo>
                  <a:pt x="1964039" y="27002"/>
                  <a:pt x="1890584" y="0"/>
                  <a:pt x="1890584" y="0"/>
                </a:cubicBezTo>
                <a:cubicBezTo>
                  <a:pt x="1783492" y="4119"/>
                  <a:pt x="1676064" y="2936"/>
                  <a:pt x="1569308" y="12356"/>
                </a:cubicBezTo>
                <a:cubicBezTo>
                  <a:pt x="1455910" y="22362"/>
                  <a:pt x="1497436" y="37574"/>
                  <a:pt x="1408670" y="61783"/>
                </a:cubicBezTo>
                <a:cubicBezTo>
                  <a:pt x="1384778" y="68299"/>
                  <a:pt x="1267522" y="82953"/>
                  <a:pt x="1248032" y="86497"/>
                </a:cubicBezTo>
                <a:cubicBezTo>
                  <a:pt x="1231323" y="89535"/>
                  <a:pt x="1215258" y="95523"/>
                  <a:pt x="1198605" y="98854"/>
                </a:cubicBezTo>
                <a:cubicBezTo>
                  <a:pt x="1174037" y="103767"/>
                  <a:pt x="1149178" y="107091"/>
                  <a:pt x="1124465" y="111210"/>
                </a:cubicBezTo>
                <a:cubicBezTo>
                  <a:pt x="1079157" y="98853"/>
                  <a:pt x="1034101" y="85530"/>
                  <a:pt x="988540" y="74140"/>
                </a:cubicBezTo>
                <a:cubicBezTo>
                  <a:pt x="898097" y="51530"/>
                  <a:pt x="884949" y="50697"/>
                  <a:pt x="803189" y="37070"/>
                </a:cubicBezTo>
                <a:cubicBezTo>
                  <a:pt x="724930" y="41189"/>
                  <a:pt x="645257" y="34058"/>
                  <a:pt x="568411" y="49427"/>
                </a:cubicBezTo>
                <a:cubicBezTo>
                  <a:pt x="539286" y="55252"/>
                  <a:pt x="522448" y="89462"/>
                  <a:pt x="494270" y="98854"/>
                </a:cubicBezTo>
                <a:lnTo>
                  <a:pt x="457200" y="111210"/>
                </a:lnTo>
                <a:cubicBezTo>
                  <a:pt x="444843" y="119448"/>
                  <a:pt x="433780" y="130074"/>
                  <a:pt x="420130" y="135924"/>
                </a:cubicBezTo>
                <a:cubicBezTo>
                  <a:pt x="400705" y="144249"/>
                  <a:pt x="325054" y="156237"/>
                  <a:pt x="308919" y="160637"/>
                </a:cubicBezTo>
                <a:cubicBezTo>
                  <a:pt x="283786" y="167491"/>
                  <a:pt x="259492" y="177113"/>
                  <a:pt x="234778" y="185351"/>
                </a:cubicBezTo>
                <a:lnTo>
                  <a:pt x="197708" y="197708"/>
                </a:lnTo>
                <a:cubicBezTo>
                  <a:pt x="182438" y="243515"/>
                  <a:pt x="170935" y="154459"/>
                  <a:pt x="160638" y="234778"/>
                </a:cubicBezTo>
                <a:close/>
              </a:path>
            </a:pathLst>
          </a:custGeom>
          <a:noFill/>
          <a:ln w="57150">
            <a:solidFill>
              <a:schemeClr val="accent3">
                <a:lumMod val="50000"/>
              </a:schemeClr>
            </a:solidFill>
            <a:prstDash val="sysDash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31EA04A-AB75-6147-B71C-39E8E6A4D712}"/>
              </a:ext>
            </a:extLst>
          </p:cNvPr>
          <p:cNvSpPr txBox="1"/>
          <p:nvPr/>
        </p:nvSpPr>
        <p:spPr>
          <a:xfrm>
            <a:off x="7116763" y="4070350"/>
            <a:ext cx="1620837" cy="646113"/>
          </a:xfrm>
          <a:prstGeom prst="rect">
            <a:avLst/>
          </a:prstGeom>
          <a:noFill/>
          <a:ln w="38100">
            <a:solidFill>
              <a:schemeClr val="accent3">
                <a:lumMod val="50000"/>
              </a:schemeClr>
            </a:solidFill>
          </a:ln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/>
              <a:t>All processing</a:t>
            </a:r>
          </a:p>
          <a:p>
            <a:pPr>
              <a:defRPr/>
            </a:pPr>
            <a:r>
              <a:rPr lang="en-US" dirty="0"/>
              <a:t>is poly-time</a:t>
            </a:r>
          </a:p>
        </p:txBody>
      </p:sp>
      <p:grpSp>
        <p:nvGrpSpPr>
          <p:cNvPr id="5" name="Group 4">
            <a:extLst>
              <a:ext uri="{FF2B5EF4-FFF2-40B4-BE49-F238E27FC236}">
                <a16:creationId xmlns:a16="http://schemas.microsoft.com/office/drawing/2014/main" id="{4ACFC69C-66DF-8341-8B60-41A7C5E69764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31938"/>
            <a:ext cx="2887662" cy="1196975"/>
            <a:chOff x="5090984" y="1532238"/>
            <a:chExt cx="2888569" cy="1196990"/>
          </a:xfrm>
        </p:grpSpPr>
        <p:sp>
          <p:nvSpPr>
            <p:cNvPr id="41999" name="TextBox 2">
              <a:extLst>
                <a:ext uri="{FF2B5EF4-FFF2-40B4-BE49-F238E27FC236}">
                  <a16:creationId xmlns:a16="http://schemas.microsoft.com/office/drawing/2014/main" id="{1C4726B0-B347-C742-A6F9-D4EB7F93AFC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185214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42000" name="TextBox 63">
              <a:extLst>
                <a:ext uri="{FF2B5EF4-FFF2-40B4-BE49-F238E27FC236}">
                  <a16:creationId xmlns:a16="http://schemas.microsoft.com/office/drawing/2014/main" id="{E270419C-24E9-FE49-B2A6-9E1F6280268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181046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DBBFD82B-6F4E-4947-B6FC-7B024628C8C6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3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7E584653-A16D-4844-9563-F22EDB09D8B3}"/>
              </a:ext>
            </a:extLst>
          </p:cNvPr>
          <p:cNvGrpSpPr>
            <a:grpSpLocks/>
          </p:cNvGrpSpPr>
          <p:nvPr/>
        </p:nvGrpSpPr>
        <p:grpSpPr bwMode="auto">
          <a:xfrm>
            <a:off x="5091113" y="1525588"/>
            <a:ext cx="3225800" cy="1196975"/>
            <a:chOff x="5090984" y="1532238"/>
            <a:chExt cx="3226161" cy="1196990"/>
          </a:xfrm>
        </p:grpSpPr>
        <p:sp>
          <p:nvSpPr>
            <p:cNvPr id="41996" name="TextBox 22">
              <a:extLst>
                <a:ext uri="{FF2B5EF4-FFF2-40B4-BE49-F238E27FC236}">
                  <a16:creationId xmlns:a16="http://schemas.microsoft.com/office/drawing/2014/main" id="{62F9FC31-8677-2740-9556-FF0C0C2B42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90984" y="1532238"/>
              <a:ext cx="2514471" cy="369332"/>
            </a:xfrm>
            <a:prstGeom prst="rect">
              <a:avLst/>
            </a:prstGeom>
            <a:noFill/>
            <a:ln w="9525">
              <a:solidFill>
                <a:srgbClr val="00B05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Y</a:t>
              </a:r>
            </a:p>
          </p:txBody>
        </p:sp>
        <p:sp>
          <p:nvSpPr>
            <p:cNvPr id="41997" name="TextBox 23">
              <a:extLst>
                <a:ext uri="{FF2B5EF4-FFF2-40B4-BE49-F238E27FC236}">
                  <a16:creationId xmlns:a16="http://schemas.microsoft.com/office/drawing/2014/main" id="{04DB90C2-B726-9D41-9E2C-77B2865EBFC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98507" y="2359896"/>
              <a:ext cx="2518638" cy="369332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ＭＳ Ｐゴシック" panose="020B0600070205080204" pitchFamily="34" charset="-128"/>
                </a:defRPr>
              </a:lvl9pPr>
            </a:lstStyle>
            <a:p>
              <a:r>
                <a:rPr lang="en-US" altLang="en-US"/>
                <a:t>No poly time algo for </a:t>
              </a:r>
              <a:r>
                <a:rPr lang="en-US" altLang="en-US">
                  <a:solidFill>
                    <a:srgbClr val="7030A0"/>
                  </a:solidFill>
                </a:rPr>
                <a:t>X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E56575ED-179B-554A-B071-654B1F52B5A1}"/>
                </a:ext>
              </a:extLst>
            </p:cNvPr>
            <p:cNvSpPr txBox="1">
              <a:spLocks noRot="1" noChangeAspect="1" noMove="1" noResize="1" noEditPoints="1" noAdjustHandles="1" noChangeArrowheads="1" noChangeShapeType="1" noTextEdit="1"/>
            </p:cNvSpPr>
            <p:nvPr/>
          </p:nvSpPr>
          <p:spPr>
            <a:xfrm>
              <a:off x="6294848" y="1980855"/>
              <a:ext cx="521297" cy="369332"/>
            </a:xfrm>
            <a:prstGeom prst="rect">
              <a:avLst/>
            </a:prstGeom>
            <a:blipFill>
              <a:blip r:embed="rId4"/>
              <a:stretch>
                <a:fillRect/>
              </a:stretch>
            </a:blipFill>
          </p:spPr>
          <p:txBody>
            <a:bodyPr/>
            <a:lstStyle/>
            <a:p>
              <a:r>
                <a:rPr lang="en-US">
                  <a:noFill/>
                </a:rPr>
                <a:t> 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15670</TotalTime>
  <Words>223</Words>
  <Application>Microsoft Macintosh PowerPoint</Application>
  <PresentationFormat>On-screen Show (4:3)</PresentationFormat>
  <Paragraphs>50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7" baseType="lpstr">
      <vt:lpstr>Arial</vt:lpstr>
      <vt:lpstr>Calibri</vt:lpstr>
      <vt:lpstr>Cambria Math</vt:lpstr>
      <vt:lpstr>Office Theme</vt:lpstr>
      <vt:lpstr>Lecture 37</vt:lpstr>
      <vt:lpstr>PowerPoint Presentation</vt:lpstr>
      <vt:lpstr>PowerPoint Presentation</vt:lpstr>
      <vt:lpstr>Final exam post</vt:lpstr>
      <vt:lpstr>Bring UB card to final exam!</vt:lpstr>
      <vt:lpstr>Trevor will cover my OH today</vt:lpstr>
      <vt:lpstr>Questions?</vt:lpstr>
      <vt:lpstr> </vt:lpstr>
      <vt:lpstr> </vt:lpstr>
      <vt:lpstr>Problems</vt:lpstr>
      <vt:lpstr>Independent Set (IS)</vt:lpstr>
      <vt:lpstr>P vs NP question</vt:lpstr>
      <vt:lpstr>Today’s agenda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39</dc:title>
  <dc:creator>Atri</dc:creator>
  <cp:lastModifiedBy>Atri Rudra</cp:lastModifiedBy>
  <cp:revision>77</cp:revision>
  <cp:lastPrinted>2017-12-03T22:18:27Z</cp:lastPrinted>
  <dcterms:created xsi:type="dcterms:W3CDTF">2011-12-02T03:04:14Z</dcterms:created>
  <dcterms:modified xsi:type="dcterms:W3CDTF">2023-12-04T18:28:46Z</dcterms:modified>
</cp:coreProperties>
</file>