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95" r:id="rId3"/>
    <p:sldId id="392" r:id="rId4"/>
    <p:sldId id="400" r:id="rId5"/>
    <p:sldId id="416" r:id="rId6"/>
    <p:sldId id="294" r:id="rId7"/>
    <p:sldId id="316" r:id="rId8"/>
    <p:sldId id="417" r:id="rId9"/>
    <p:sldId id="288" r:id="rId10"/>
    <p:sldId id="421" r:id="rId11"/>
    <p:sldId id="423" r:id="rId12"/>
    <p:sldId id="422" r:id="rId13"/>
    <p:sldId id="393" r:id="rId14"/>
    <p:sldId id="326" r:id="rId15"/>
    <p:sldId id="329" r:id="rId16"/>
    <p:sldId id="330" r:id="rId17"/>
    <p:sldId id="331" r:id="rId18"/>
    <p:sldId id="332" r:id="rId19"/>
    <p:sldId id="424" r:id="rId20"/>
    <p:sldId id="396" r:id="rId21"/>
    <p:sldId id="398" r:id="rId22"/>
    <p:sldId id="397" r:id="rId23"/>
    <p:sldId id="399" r:id="rId24"/>
    <p:sldId id="289" r:id="rId25"/>
    <p:sldId id="290" r:id="rId26"/>
    <p:sldId id="425" r:id="rId27"/>
    <p:sldId id="412" r:id="rId28"/>
    <p:sldId id="300" r:id="rId29"/>
    <p:sldId id="315" r:id="rId30"/>
    <p:sldId id="308" r:id="rId31"/>
    <p:sldId id="309" r:id="rId32"/>
    <p:sldId id="310" r:id="rId33"/>
    <p:sldId id="311" r:id="rId34"/>
    <p:sldId id="426" r:id="rId35"/>
    <p:sldId id="439" r:id="rId3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94"/>
    <p:restoredTop sz="94621"/>
  </p:normalViewPr>
  <p:slideViewPr>
    <p:cSldViewPr snapToGrid="0" snapToObjects="1">
      <p:cViewPr varScale="1">
        <p:scale>
          <a:sx n="96" d="100"/>
          <a:sy n="96" d="100"/>
        </p:scale>
        <p:origin x="176" y="424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E960F-463F-3E34-609C-78EBE5E5E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A2B7D-CA4C-B349-BD17-8F73EB630A7F}" type="datetime1">
              <a:rPr lang="en-US" altLang="en-US"/>
              <a:pPr>
                <a:defRPr/>
              </a:pPr>
              <a:t>9/5/23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FC70C-B7A0-AE8D-A3F9-10D32152A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7EF6C-BA66-D768-6ADC-A4E4E50FC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4A580-A5A8-384B-98FE-3B377F0660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35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AFE59-A5F3-DF8D-C74A-B35A30FC8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5B3FF-FD37-6442-AAA8-4B9E5CD07378}" type="datetime1">
              <a:rPr lang="en-US" altLang="en-US"/>
              <a:pPr>
                <a:defRPr/>
              </a:pPr>
              <a:t>9/5/23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8689C-F762-0CF7-83C9-D38A02F67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29612-1EF2-8A1A-0CA2-2D45E15A2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C140B-6900-114D-8941-31AE59881E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878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2A699-445E-11D0-04F7-00FBA38E1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50CF8-9F0F-6547-B8DE-2FA3992AF747}" type="datetime1">
              <a:rPr lang="en-US" altLang="en-US"/>
              <a:pPr>
                <a:defRPr/>
              </a:pPr>
              <a:t>9/5/23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45CAF-B0E9-1FE3-7A5B-11EE00186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2B6FF-7B2C-2BDF-5528-37712C0F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A96F7-2510-634B-A3F8-E36C86E411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033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5EC69-141E-ACF3-9C56-FE57FEDE8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10D45-8E72-FD4E-8996-2CA247730501}" type="datetime1">
              <a:rPr lang="en-US" altLang="en-US"/>
              <a:pPr>
                <a:defRPr/>
              </a:pPr>
              <a:t>9/5/23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5E656-5975-CC1B-90AA-1ACA3B7D0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D8419-0209-B17B-14F1-338B3133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4F2B9-1414-EA49-A89F-DB780CA1C8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90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C0EAB-1168-BDB3-C858-FB2CF1835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ABA5A-3203-F348-8C3A-709D0A2BEA91}" type="datetime1">
              <a:rPr lang="en-US" altLang="en-US"/>
              <a:pPr>
                <a:defRPr/>
              </a:pPr>
              <a:t>9/5/23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05FC3-0333-7CAC-2CB5-0DD6A3A8F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AFC6B-EF99-17C0-2573-8E30199D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473F3-09AD-C94A-A3BD-DF4A0B4DE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93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207F01-9ADD-23A0-CC2A-7FE89EEE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E2D52-CBE2-DE45-8AF5-422AF1A17085}" type="datetime1">
              <a:rPr lang="en-US" altLang="en-US"/>
              <a:pPr>
                <a:defRPr/>
              </a:pPr>
              <a:t>9/5/23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496AA7-E59B-3DEA-5AD0-FD79E914A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CA2E53-6830-5EB5-15A6-94CEFDF57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0274C-BDA0-1041-8DC2-30572D122A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77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5656A18-DDA9-67D8-AF74-F8C2EFDCB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FADD9-104B-B344-97F7-F6E64D4A1122}" type="datetime1">
              <a:rPr lang="en-US" altLang="en-US"/>
              <a:pPr>
                <a:defRPr/>
              </a:pPr>
              <a:t>9/5/23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640040F-6760-5405-1AB2-D21A42F4C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8E62B9B-6818-52F9-E355-1B5829736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9C838-5250-E14E-AEFA-D5D12DD083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76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8AB53C8-BB98-96A7-34F7-657B89E2A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B16F8-F2F4-044A-9D24-6BDE2AE93CA3}" type="datetime1">
              <a:rPr lang="en-US" altLang="en-US"/>
              <a:pPr>
                <a:defRPr/>
              </a:pPr>
              <a:t>9/5/23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A23947D-4C38-D01B-B5B9-DC46623C4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AEA3C22-882B-0118-5E05-DDDCBD731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5530D-698C-DD4F-95AE-A0F6D4A284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88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06FF869-D705-19A5-575D-3340A8A78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F0CC9-A3A4-E943-9681-B521603C4B41}" type="datetime1">
              <a:rPr lang="en-US" altLang="en-US"/>
              <a:pPr>
                <a:defRPr/>
              </a:pPr>
              <a:t>9/5/23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E26852-01ED-12C3-7621-9EE0453CE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1E6C847-F7B8-972C-9431-25364D993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94574-0076-A442-A09E-DF528AC52C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035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2BBA01-AF1F-21CB-A4C9-C3042A837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93116-8F0A-E547-A256-72FAD4401F32}" type="datetime1">
              <a:rPr lang="en-US" altLang="en-US"/>
              <a:pPr>
                <a:defRPr/>
              </a:pPr>
              <a:t>9/5/23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1713F82-8BAA-77A5-DE8E-91FE79A60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4337E0-14AB-E7B4-3F0B-4B3C0BB7D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6A06A-F62D-7942-A6FC-5429ACDA9F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12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F84B1B8-03EF-B927-5B14-CB69585AF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AF10F-E691-F64C-846D-D6D16AE1771E}" type="datetime1">
              <a:rPr lang="en-US" altLang="en-US"/>
              <a:pPr>
                <a:defRPr/>
              </a:pPr>
              <a:t>9/5/23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58B89A-AD20-5D1D-4E09-1991C27F9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A72AE7-2ECE-CFCB-FBF9-CC439FA28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6338B-58AE-8F49-B8D6-9CD4039262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17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AA2AE0-4151-5B32-116F-8B28AA020C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8739725-92B5-9F8E-7832-9DC6E34930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35548-7860-0BAF-717D-886FE60E9D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0E2C27D-E04B-3541-91D7-16C46143ABC3}" type="datetime1">
              <a:rPr lang="en-US" altLang="en-US"/>
              <a:pPr>
                <a:defRPr/>
              </a:pPr>
              <a:t>9/5/23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68CF8-C555-AEEA-02E4-19BDD7DDE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2DD5A-EA0F-3071-4891-F4E71F5EB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3B6AAC4-C475-264E-9DBB-3E32A91431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120D13D0-254E-6F29-690D-05C4A6BE9C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A59F55-000D-3A5F-FED6-335C46B4D0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Sep 6,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C53DA947-5717-0C63-ACD3-1F0F86BE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Update on dept. </a:t>
            </a:r>
            <a:r>
              <a:rPr lang="en-US" altLang="en-US" dirty="0" err="1">
                <a:ea typeface="ＭＳ Ｐゴシック" panose="020B0600070205080204" pitchFamily="34" charset="-128"/>
              </a:rPr>
              <a:t>linux</a:t>
            </a:r>
            <a:r>
              <a:rPr lang="en-US" altLang="en-US" dirty="0">
                <a:ea typeface="ＭＳ Ｐゴシック" panose="020B0600070205080204" pitchFamily="34" charset="-128"/>
              </a:rPr>
              <a:t> servers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AD1537-C827-B489-8441-7D00BE20E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09918"/>
            <a:ext cx="9177889" cy="44546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D6D7A-2A09-B917-EC27-BBE3CC712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Piazza Response policy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F68298-AC21-DD1A-26BD-3A2702AB1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99035"/>
            <a:ext cx="9082083" cy="184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16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1FCBA213-9CB0-BB1F-82C2-4B68A6E0A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Solutions to HW 0 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6978D6-9E50-CDBA-7404-D54E81649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1284"/>
            <a:ext cx="9168276" cy="29432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3">
            <a:extLst>
              <a:ext uri="{FF2B5EF4-FFF2-40B4-BE49-F238E27FC236}">
                <a16:creationId xmlns:a16="http://schemas.microsoft.com/office/drawing/2014/main" id="{F891D3BA-52D7-EA23-87AD-7E2D05D5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5602" name="Picture 4">
            <a:extLst>
              <a:ext uri="{FF2B5EF4-FFF2-40B4-BE49-F238E27FC236}">
                <a16:creationId xmlns:a16="http://schemas.microsoft.com/office/drawing/2014/main" id="{61B75E23-8E04-AC06-E043-DC06AC4AC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03E1D8AE-3804-E630-FEA8-53CB057E7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National Resident Matching </a:t>
            </a:r>
          </a:p>
        </p:txBody>
      </p:sp>
      <p:pic>
        <p:nvPicPr>
          <p:cNvPr id="25602" name="Picture 1">
            <a:extLst>
              <a:ext uri="{FF2B5EF4-FFF2-40B4-BE49-F238E27FC236}">
                <a16:creationId xmlns:a16="http://schemas.microsoft.com/office/drawing/2014/main" id="{7EFC0553-1468-2CF4-EFA6-6FC44B38C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9144000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B2E89239-E90C-F871-CF50-479C95D8B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situation is unstable!</a:t>
            </a:r>
          </a:p>
        </p:txBody>
      </p:sp>
      <p:pic>
        <p:nvPicPr>
          <p:cNvPr id="28674" name="Picture 3">
            <a:extLst>
              <a:ext uri="{FF2B5EF4-FFF2-40B4-BE49-F238E27FC236}">
                <a16:creationId xmlns:a16="http://schemas.microsoft.com/office/drawing/2014/main" id="{9D2071DA-78DB-3DC0-0DBD-2C891C26A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3311525"/>
            <a:ext cx="1474788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>
            <a:extLst>
              <a:ext uri="{FF2B5EF4-FFF2-40B4-BE49-F238E27FC236}">
                <a16:creationId xmlns:a16="http://schemas.microsoft.com/office/drawing/2014/main" id="{73EF1B53-2ACC-F6A9-F28A-E9705AF87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52938"/>
            <a:ext cx="1574800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>
            <a:extLst>
              <a:ext uri="{FF2B5EF4-FFF2-40B4-BE49-F238E27FC236}">
                <a16:creationId xmlns:a16="http://schemas.microsoft.com/office/drawing/2014/main" id="{C0E20087-5EA4-6987-D54D-787535D092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1169988"/>
            <a:ext cx="3022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>
            <a:extLst>
              <a:ext uri="{FF2B5EF4-FFF2-40B4-BE49-F238E27FC236}">
                <a16:creationId xmlns:a16="http://schemas.microsoft.com/office/drawing/2014/main" id="{E7758C39-9F5A-2CA8-172D-7E51A8E366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3074988"/>
            <a:ext cx="3022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8">
            <a:extLst>
              <a:ext uri="{FF2B5EF4-FFF2-40B4-BE49-F238E27FC236}">
                <a16:creationId xmlns:a16="http://schemas.microsoft.com/office/drawing/2014/main" id="{A88975D5-FF3A-00B9-6FBC-1B39BF67C6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4953000"/>
            <a:ext cx="3022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212C7402-6CCA-56AF-1152-798E68031332}"/>
              </a:ext>
            </a:extLst>
          </p:cNvPr>
          <p:cNvSpPr>
            <a:spLocks noChangeArrowheads="1"/>
          </p:cNvSpPr>
          <p:nvPr/>
        </p:nvSpPr>
        <p:spPr bwMode="auto">
          <a:xfrm rot="1966587">
            <a:off x="3773488" y="4591050"/>
            <a:ext cx="1971675" cy="723900"/>
          </a:xfrm>
          <a:prstGeom prst="leftRightArrow">
            <a:avLst>
              <a:gd name="adj1" fmla="val 50000"/>
              <a:gd name="adj2" fmla="val 4999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CE1F13FB-0D8D-3284-66FC-DBEDB7FF52BC}"/>
              </a:ext>
            </a:extLst>
          </p:cNvPr>
          <p:cNvSpPr>
            <a:spLocks noChangeArrowheads="1"/>
          </p:cNvSpPr>
          <p:nvPr/>
        </p:nvSpPr>
        <p:spPr bwMode="auto">
          <a:xfrm rot="-2508618">
            <a:off x="3624263" y="2728913"/>
            <a:ext cx="2197100" cy="368300"/>
          </a:xfrm>
          <a:prstGeom prst="leftArrow">
            <a:avLst>
              <a:gd name="adj1" fmla="val 50000"/>
              <a:gd name="adj2" fmla="val 49989"/>
            </a:avLst>
          </a:prstGeom>
          <a:solidFill>
            <a:srgbClr val="FF66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Left-Right Arrow 13">
            <a:extLst>
              <a:ext uri="{FF2B5EF4-FFF2-40B4-BE49-F238E27FC236}">
                <a16:creationId xmlns:a16="http://schemas.microsoft.com/office/drawing/2014/main" id="{10A3A0B6-79EA-59D4-E61A-2C3331EF1ADB}"/>
              </a:ext>
            </a:extLst>
          </p:cNvPr>
          <p:cNvSpPr>
            <a:spLocks noChangeArrowheads="1"/>
          </p:cNvSpPr>
          <p:nvPr/>
        </p:nvSpPr>
        <p:spPr bwMode="auto">
          <a:xfrm rot="-2449327">
            <a:off x="3798888" y="2552700"/>
            <a:ext cx="1865312" cy="522288"/>
          </a:xfrm>
          <a:prstGeom prst="left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Left-Right Arrow 14">
            <a:extLst>
              <a:ext uri="{FF2B5EF4-FFF2-40B4-BE49-F238E27FC236}">
                <a16:creationId xmlns:a16="http://schemas.microsoft.com/office/drawing/2014/main" id="{323141F9-6E7A-122D-C3BF-70B063D8BF73}"/>
              </a:ext>
            </a:extLst>
          </p:cNvPr>
          <p:cNvSpPr>
            <a:spLocks noChangeArrowheads="1"/>
          </p:cNvSpPr>
          <p:nvPr/>
        </p:nvSpPr>
        <p:spPr bwMode="auto">
          <a:xfrm rot="1924732">
            <a:off x="2773363" y="2720975"/>
            <a:ext cx="3049587" cy="558800"/>
          </a:xfrm>
          <a:prstGeom prst="leftRightArrow">
            <a:avLst>
              <a:gd name="adj1" fmla="val 50000"/>
              <a:gd name="adj2" fmla="val 50001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Left Arrow 15">
            <a:extLst>
              <a:ext uri="{FF2B5EF4-FFF2-40B4-BE49-F238E27FC236}">
                <a16:creationId xmlns:a16="http://schemas.microsoft.com/office/drawing/2014/main" id="{D8551F18-B9D8-B791-CA71-141F53275A87}"/>
              </a:ext>
            </a:extLst>
          </p:cNvPr>
          <p:cNvSpPr>
            <a:spLocks noChangeArrowheads="1"/>
          </p:cNvSpPr>
          <p:nvPr/>
        </p:nvSpPr>
        <p:spPr bwMode="auto">
          <a:xfrm rot="2089422">
            <a:off x="2425700" y="3709988"/>
            <a:ext cx="4724400" cy="674687"/>
          </a:xfrm>
          <a:prstGeom prst="leftArrow">
            <a:avLst>
              <a:gd name="adj1" fmla="val 50000"/>
              <a:gd name="adj2" fmla="val 49989"/>
            </a:avLst>
          </a:prstGeom>
          <a:solidFill>
            <a:srgbClr val="FF66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8684" name="Picture 16">
            <a:extLst>
              <a:ext uri="{FF2B5EF4-FFF2-40B4-BE49-F238E27FC236}">
                <a16:creationId xmlns:a16="http://schemas.microsoft.com/office/drawing/2014/main" id="{832F0483-84E7-0EC1-F74E-35048490D6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249363"/>
            <a:ext cx="19939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0329AE30-72EB-4C39-7EEA-FAC32E07D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happens in real life</a:t>
            </a:r>
          </a:p>
        </p:txBody>
      </p:sp>
      <p:pic>
        <p:nvPicPr>
          <p:cNvPr id="29698" name="Picture 3">
            <a:extLst>
              <a:ext uri="{FF2B5EF4-FFF2-40B4-BE49-F238E27FC236}">
                <a16:creationId xmlns:a16="http://schemas.microsoft.com/office/drawing/2014/main" id="{9CDC1E75-F6DF-FDD5-4D0F-58C0A7AE1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1417638"/>
            <a:ext cx="8175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>
            <a:extLst>
              <a:ext uri="{FF2B5EF4-FFF2-40B4-BE49-F238E27FC236}">
                <a16:creationId xmlns:a16="http://schemas.microsoft.com/office/drawing/2014/main" id="{427DFA37-6702-F7FF-4F38-6AE1EDF09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1474788"/>
            <a:ext cx="8731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88A89E0C-29A7-F95B-C7C9-ABED171AC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7400" y="1803400"/>
            <a:ext cx="1905000" cy="735013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Preferences</a:t>
            </a:r>
          </a:p>
        </p:txBody>
      </p:sp>
      <p:pic>
        <p:nvPicPr>
          <p:cNvPr id="29701" name="Picture 6">
            <a:extLst>
              <a:ext uri="{FF2B5EF4-FFF2-40B4-BE49-F238E27FC236}">
                <a16:creationId xmlns:a16="http://schemas.microsoft.com/office/drawing/2014/main" id="{514DC609-96F4-969D-4809-926F27A43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1497013"/>
            <a:ext cx="23241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7">
            <a:extLst>
              <a:ext uri="{FF2B5EF4-FFF2-40B4-BE49-F238E27FC236}">
                <a16:creationId xmlns:a16="http://schemas.microsoft.com/office/drawing/2014/main" id="{81EBBB3F-5D81-900E-3973-09D125BF8D70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779713"/>
            <a:ext cx="8147050" cy="1130300"/>
            <a:chOff x="838200" y="2780360"/>
            <a:chExt cx="8147050" cy="1130300"/>
          </a:xfrm>
        </p:grpSpPr>
        <p:pic>
          <p:nvPicPr>
            <p:cNvPr id="29710" name="Picture 7">
              <a:extLst>
                <a:ext uri="{FF2B5EF4-FFF2-40B4-BE49-F238E27FC236}">
                  <a16:creationId xmlns:a16="http://schemas.microsoft.com/office/drawing/2014/main" id="{0AB7BFFE-D4E4-1B05-A324-6835EEDD7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074987"/>
              <a:ext cx="863600" cy="49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1" name="Picture 8">
              <a:extLst>
                <a:ext uri="{FF2B5EF4-FFF2-40B4-BE49-F238E27FC236}">
                  <a16:creationId xmlns:a16="http://schemas.microsoft.com/office/drawing/2014/main" id="{D07199D2-A545-9115-8ACF-96A41CEA2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1500" y="3074987"/>
              <a:ext cx="863600" cy="49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2" name="Picture 9">
              <a:extLst>
                <a:ext uri="{FF2B5EF4-FFF2-40B4-BE49-F238E27FC236}">
                  <a16:creationId xmlns:a16="http://schemas.microsoft.com/office/drawing/2014/main" id="{B2E57C0C-5433-E4E7-B384-F0DB56AF6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3074987"/>
              <a:ext cx="863600" cy="49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3" name="Picture 10">
              <a:extLst>
                <a:ext uri="{FF2B5EF4-FFF2-40B4-BE49-F238E27FC236}">
                  <a16:creationId xmlns:a16="http://schemas.microsoft.com/office/drawing/2014/main" id="{44511F76-A4ED-B94F-DFF5-F1F5BD678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150" y="2780360"/>
              <a:ext cx="2324100" cy="113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eft Arrow 11">
              <a:extLst>
                <a:ext uri="{FF2B5EF4-FFF2-40B4-BE49-F238E27FC236}">
                  <a16:creationId xmlns:a16="http://schemas.microsoft.com/office/drawing/2014/main" id="{62BE73D8-C94A-4187-9DF6-376EB4D54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500" y="3075635"/>
              <a:ext cx="1828800" cy="658812"/>
            </a:xfrm>
            <a:prstGeom prst="leftArrow">
              <a:avLst>
                <a:gd name="adj1" fmla="val 50000"/>
                <a:gd name="adj2" fmla="val 50005"/>
              </a:avLst>
            </a:prstGeom>
            <a:solidFill>
              <a:srgbClr val="9BBB59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Information</a:t>
              </a:r>
            </a:p>
          </p:txBody>
        </p:sp>
      </p:grpSp>
      <p:grpSp>
        <p:nvGrpSpPr>
          <p:cNvPr id="3" name="Group 18">
            <a:extLst>
              <a:ext uri="{FF2B5EF4-FFF2-40B4-BE49-F238E27FC236}">
                <a16:creationId xmlns:a16="http://schemas.microsoft.com/office/drawing/2014/main" id="{E6518E2E-11A4-2D78-DC8A-66A85C7F0AE1}"/>
              </a:ext>
            </a:extLst>
          </p:cNvPr>
          <p:cNvGrpSpPr>
            <a:grpSpLocks/>
          </p:cNvGrpSpPr>
          <p:nvPr/>
        </p:nvGrpSpPr>
        <p:grpSpPr bwMode="auto">
          <a:xfrm>
            <a:off x="889000" y="4062413"/>
            <a:ext cx="8096250" cy="1130300"/>
            <a:chOff x="889000" y="4063060"/>
            <a:chExt cx="8096250" cy="1130300"/>
          </a:xfrm>
        </p:grpSpPr>
        <p:pic>
          <p:nvPicPr>
            <p:cNvPr id="29705" name="Picture 12">
              <a:extLst>
                <a:ext uri="{FF2B5EF4-FFF2-40B4-BE49-F238E27FC236}">
                  <a16:creationId xmlns:a16="http://schemas.microsoft.com/office/drawing/2014/main" id="{4CCC05CD-E229-1B20-9E31-E2C8C545C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150" y="4063060"/>
              <a:ext cx="2324100" cy="113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6" name="Picture 13">
              <a:extLst>
                <a:ext uri="{FF2B5EF4-FFF2-40B4-BE49-F238E27FC236}">
                  <a16:creationId xmlns:a16="http://schemas.microsoft.com/office/drawing/2014/main" id="{9A5A54A0-5395-1A0D-B6C7-D8405D740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000" y="4535017"/>
              <a:ext cx="863600" cy="49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7" name="Picture 14">
              <a:extLst>
                <a:ext uri="{FF2B5EF4-FFF2-40B4-BE49-F238E27FC236}">
                  <a16:creationId xmlns:a16="http://schemas.microsoft.com/office/drawing/2014/main" id="{A162A069-55CE-AAB1-34A7-B3FAFAEC5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2300" y="4535017"/>
              <a:ext cx="863600" cy="49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8" name="Picture 15">
              <a:extLst>
                <a:ext uri="{FF2B5EF4-FFF2-40B4-BE49-F238E27FC236}">
                  <a16:creationId xmlns:a16="http://schemas.microsoft.com/office/drawing/2014/main" id="{034F8535-4B08-2D2F-AC05-E97F58D22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4535017"/>
              <a:ext cx="863600" cy="49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76FD9587-24E3-381B-BD0C-0D51DCAA1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7400" y="4298010"/>
              <a:ext cx="1905000" cy="735012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Preferences</a:t>
              </a:r>
            </a:p>
          </p:txBody>
        </p:sp>
      </p:grpSp>
      <p:pic>
        <p:nvPicPr>
          <p:cNvPr id="29704" name="Picture 19">
            <a:extLst>
              <a:ext uri="{FF2B5EF4-FFF2-40B4-BE49-F238E27FC236}">
                <a16:creationId xmlns:a16="http://schemas.microsoft.com/office/drawing/2014/main" id="{829F6DBE-0509-686F-2EC9-8ECCF36EE0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1308100"/>
            <a:ext cx="14414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B3C2BE40-4AF8-D2AF-A8A4-C453AB945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NRMP plays matchmaker</a:t>
            </a:r>
          </a:p>
        </p:txBody>
      </p:sp>
      <p:pic>
        <p:nvPicPr>
          <p:cNvPr id="30722" name="Picture 3">
            <a:extLst>
              <a:ext uri="{FF2B5EF4-FFF2-40B4-BE49-F238E27FC236}">
                <a16:creationId xmlns:a16="http://schemas.microsoft.com/office/drawing/2014/main" id="{74E769B5-B716-1AF6-FA16-6504BEF28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169988"/>
            <a:ext cx="1473200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5">
            <a:extLst>
              <a:ext uri="{FF2B5EF4-FFF2-40B4-BE49-F238E27FC236}">
                <a16:creationId xmlns:a16="http://schemas.microsoft.com/office/drawing/2014/main" id="{10A6530E-8D16-7ACC-EBCF-C7599B78F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13063"/>
            <a:ext cx="1574800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>
            <a:extLst>
              <a:ext uri="{FF2B5EF4-FFF2-40B4-BE49-F238E27FC236}">
                <a16:creationId xmlns:a16="http://schemas.microsoft.com/office/drawing/2014/main" id="{772F1C13-B9A3-BEDA-AE5A-941CFDE98F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1169988"/>
            <a:ext cx="3022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>
            <a:extLst>
              <a:ext uri="{FF2B5EF4-FFF2-40B4-BE49-F238E27FC236}">
                <a16:creationId xmlns:a16="http://schemas.microsoft.com/office/drawing/2014/main" id="{78E3416C-70C5-6E23-4BD9-7098739232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3074988"/>
            <a:ext cx="3022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8">
            <a:extLst>
              <a:ext uri="{FF2B5EF4-FFF2-40B4-BE49-F238E27FC236}">
                <a16:creationId xmlns:a16="http://schemas.microsoft.com/office/drawing/2014/main" id="{1A02FF27-A260-E601-0C28-68BBC2D979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4953000"/>
            <a:ext cx="3022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eft-Right Arrow 10">
            <a:extLst>
              <a:ext uri="{FF2B5EF4-FFF2-40B4-BE49-F238E27FC236}">
                <a16:creationId xmlns:a16="http://schemas.microsoft.com/office/drawing/2014/main" id="{593674A8-408D-F093-3BE8-98870D593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4200" y="2032000"/>
            <a:ext cx="1066800" cy="431800"/>
          </a:xfrm>
          <a:prstGeom prst="leftRightArrow">
            <a:avLst>
              <a:gd name="adj1" fmla="val 50000"/>
              <a:gd name="adj2" fmla="val 49995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ED6574CC-EDAA-5A28-25EF-4A38995BF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700" y="3987800"/>
            <a:ext cx="2616200" cy="393700"/>
          </a:xfrm>
          <a:prstGeom prst="leftRightArrow">
            <a:avLst>
              <a:gd name="adj1" fmla="val 50000"/>
              <a:gd name="adj2" fmla="val 49993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Left-Right Arrow 13">
            <a:extLst>
              <a:ext uri="{FF2B5EF4-FFF2-40B4-BE49-F238E27FC236}">
                <a16:creationId xmlns:a16="http://schemas.microsoft.com/office/drawing/2014/main" id="{C6C62865-3986-2321-4D48-F75A0CB14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400" y="5727700"/>
            <a:ext cx="2349500" cy="393700"/>
          </a:xfrm>
          <a:prstGeom prst="leftRightArrow">
            <a:avLst>
              <a:gd name="adj1" fmla="val 50000"/>
              <a:gd name="adj2" fmla="val 5000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0730" name="Picture 11">
            <a:extLst>
              <a:ext uri="{FF2B5EF4-FFF2-40B4-BE49-F238E27FC236}">
                <a16:creationId xmlns:a16="http://schemas.microsoft.com/office/drawing/2014/main" id="{231BA04B-AC93-1CE9-2555-AB5497AF7F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5008563"/>
            <a:ext cx="19939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68C619B3-9B5E-5C2F-7F54-F8D338516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Stable Matching Problem</a:t>
            </a:r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649E48EA-A240-490A-99FE-DCDCF5BDD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2747963"/>
            <a:ext cx="296068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>
            <a:extLst>
              <a:ext uri="{FF2B5EF4-FFF2-40B4-BE49-F238E27FC236}">
                <a16:creationId xmlns:a16="http://schemas.microsoft.com/office/drawing/2014/main" id="{27B6C04A-0C76-4F9F-263C-DD3341209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616075"/>
            <a:ext cx="2274888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4">
            <a:extLst>
              <a:ext uri="{FF2B5EF4-FFF2-40B4-BE49-F238E27FC236}">
                <a16:creationId xmlns:a16="http://schemas.microsoft.com/office/drawing/2014/main" id="{851C97B5-B826-170B-F7BC-FFD01315E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5026025"/>
            <a:ext cx="1187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David Gale</a:t>
            </a:r>
          </a:p>
        </p:txBody>
      </p:sp>
      <p:sp>
        <p:nvSpPr>
          <p:cNvPr id="31749" name="TextBox 5">
            <a:extLst>
              <a:ext uri="{FF2B5EF4-FFF2-40B4-BE49-F238E27FC236}">
                <a16:creationId xmlns:a16="http://schemas.microsoft.com/office/drawing/2014/main" id="{144EC24D-5BBF-C051-FBFB-1DD837E3C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725" y="5048250"/>
            <a:ext cx="15787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Lloyd Shapley</a:t>
            </a:r>
            <a:r>
              <a:rPr lang="en-US" altLang="en-US" sz="1800" baseline="30000" dirty="0"/>
              <a:t>*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3">
            <a:extLst>
              <a:ext uri="{FF2B5EF4-FFF2-40B4-BE49-F238E27FC236}">
                <a16:creationId xmlns:a16="http://schemas.microsoft.com/office/drawing/2014/main" id="{F891D3BA-52D7-EA23-87AD-7E2D05D5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5602" name="Picture 4">
            <a:extLst>
              <a:ext uri="{FF2B5EF4-FFF2-40B4-BE49-F238E27FC236}">
                <a16:creationId xmlns:a16="http://schemas.microsoft.com/office/drawing/2014/main" id="{61B75E23-8E04-AC06-E043-DC06AC4AC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511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6BC33D6D-B3C0-4AE6-C149-8E395EC8E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Please do keep on asking Qs!</a:t>
            </a:r>
          </a:p>
        </p:txBody>
      </p:sp>
      <p:sp>
        <p:nvSpPr>
          <p:cNvPr id="15362" name="TextBox 1">
            <a:extLst>
              <a:ext uri="{FF2B5EF4-FFF2-40B4-BE49-F238E27FC236}">
                <a16:creationId xmlns:a16="http://schemas.microsoft.com/office/drawing/2014/main" id="{739DCC54-BDD5-3487-96D3-845D36ACF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2208213"/>
            <a:ext cx="820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The only bad question is the one that is not asked!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EE964D-BFA2-5287-0E99-C5B259C037E9}"/>
              </a:ext>
            </a:extLst>
          </p:cNvPr>
          <p:cNvSpPr txBox="1"/>
          <p:nvPr/>
        </p:nvSpPr>
        <p:spPr>
          <a:xfrm>
            <a:off x="500063" y="3602038"/>
            <a:ext cx="85963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Not just technical Qs but also on how the class is run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E3D7BDBD-2B70-5E9F-0C62-DA2B0600D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Incorrect Proof Details: Q1(b) on HW0</a:t>
            </a:r>
          </a:p>
        </p:txBody>
      </p:sp>
      <p:sp>
        <p:nvSpPr>
          <p:cNvPr id="27650" name="TextBox 4">
            <a:extLst>
              <a:ext uri="{FF2B5EF4-FFF2-40B4-BE49-F238E27FC236}">
                <a16:creationId xmlns:a16="http://schemas.microsoft.com/office/drawing/2014/main" id="{92449DFE-5E04-D657-A21B-6AAC28359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1706563"/>
            <a:ext cx="7327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Let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P(n) </a:t>
            </a:r>
            <a:r>
              <a:rPr lang="en-US" altLang="en-US" sz="1800">
                <a:latin typeface="Arial" panose="020B0604020202020204" pitchFamily="34" charset="0"/>
              </a:rPr>
              <a:t>be the number of perfect matchings with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 n </a:t>
            </a:r>
            <a:r>
              <a:rPr lang="en-US" altLang="en-US" sz="1800">
                <a:latin typeface="Arial" panose="020B0604020202020204" pitchFamily="34" charset="0"/>
              </a:rPr>
              <a:t>men and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n</a:t>
            </a:r>
            <a:r>
              <a:rPr lang="en-US" altLang="en-US" sz="1800">
                <a:latin typeface="Arial" panose="020B0604020202020204" pitchFamily="34" charset="0"/>
              </a:rPr>
              <a:t> women</a:t>
            </a:r>
          </a:p>
        </p:txBody>
      </p:sp>
      <p:sp>
        <p:nvSpPr>
          <p:cNvPr id="27651" name="TextBox 5">
            <a:extLst>
              <a:ext uri="{FF2B5EF4-FFF2-40B4-BE49-F238E27FC236}">
                <a16:creationId xmlns:a16="http://schemas.microsoft.com/office/drawing/2014/main" id="{01427825-9891-6CCD-7F9F-C2569E199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513" y="2684463"/>
            <a:ext cx="272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Base case</a:t>
            </a:r>
            <a:r>
              <a:rPr lang="en-US" altLang="en-US" sz="1800">
                <a:latin typeface="Arial" panose="020B0604020202020204" pitchFamily="34" charset="0"/>
              </a:rPr>
              <a:t>: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P(1)</a:t>
            </a:r>
            <a:r>
              <a:rPr lang="en-US" altLang="en-US" sz="1800">
                <a:latin typeface="Arial" panose="020B0604020202020204" pitchFamily="34" charset="0"/>
              </a:rPr>
              <a:t> =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1!</a:t>
            </a:r>
            <a:r>
              <a:rPr lang="en-US" altLang="en-US" sz="1800">
                <a:latin typeface="Arial" panose="020B0604020202020204" pitchFamily="34" charset="0"/>
              </a:rPr>
              <a:t> =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7652" name="TextBox 6">
            <a:extLst>
              <a:ext uri="{FF2B5EF4-FFF2-40B4-BE49-F238E27FC236}">
                <a16:creationId xmlns:a16="http://schemas.microsoft.com/office/drawing/2014/main" id="{8CA680D0-A489-A163-F5C1-C3C0E612D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3438525"/>
            <a:ext cx="5475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Inductive hypothesis: </a:t>
            </a:r>
            <a:r>
              <a:rPr lang="en-US" altLang="en-US" sz="1800">
                <a:latin typeface="Arial" panose="020B0604020202020204" pitchFamily="34" charset="0"/>
              </a:rPr>
              <a:t> Assume that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P(n-1) </a:t>
            </a:r>
            <a:r>
              <a:rPr lang="en-US" altLang="en-US" sz="1800">
                <a:latin typeface="Arial" panose="020B0604020202020204" pitchFamily="34" charset="0"/>
              </a:rPr>
              <a:t>=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(n-1)!</a:t>
            </a:r>
            <a:endParaRPr lang="en-US" altLang="en-US" sz="1800" b="1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27653" name="TextBox 7">
            <a:extLst>
              <a:ext uri="{FF2B5EF4-FFF2-40B4-BE49-F238E27FC236}">
                <a16:creationId xmlns:a16="http://schemas.microsoft.com/office/drawing/2014/main" id="{1A7C3542-B939-2321-A469-8F408DE93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4173538"/>
            <a:ext cx="5988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Inductive step: </a:t>
            </a:r>
            <a:r>
              <a:rPr lang="en-US" altLang="en-US" sz="1800">
                <a:latin typeface="Arial" panose="020B0604020202020204" pitchFamily="34" charset="0"/>
              </a:rPr>
              <a:t> Note that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P(n)</a:t>
            </a:r>
            <a:r>
              <a:rPr lang="en-US" altLang="en-US" sz="1800">
                <a:latin typeface="Arial" panose="020B0604020202020204" pitchFamily="34" charset="0"/>
              </a:rPr>
              <a:t> =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n*P(n-1) </a:t>
            </a:r>
            <a:r>
              <a:rPr lang="en-US" altLang="en-US" sz="1800">
                <a:latin typeface="Arial" panose="020B0604020202020204" pitchFamily="34" charset="0"/>
              </a:rPr>
              <a:t>=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n*(n-1)! </a:t>
            </a:r>
            <a:r>
              <a:rPr lang="en-US" altLang="en-US" sz="1800">
                <a:latin typeface="Arial" panose="020B0604020202020204" pitchFamily="34" charset="0"/>
              </a:rPr>
              <a:t>=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n!</a:t>
            </a:r>
            <a:endParaRPr lang="en-US" altLang="en-US" sz="1800" b="1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FCB895-3BCA-9A87-49EA-372F9C4F43D2}"/>
              </a:ext>
            </a:extLst>
          </p:cNvPr>
          <p:cNvSpPr/>
          <p:nvPr/>
        </p:nvSpPr>
        <p:spPr>
          <a:xfrm>
            <a:off x="1520825" y="5118100"/>
            <a:ext cx="6269038" cy="10922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What are the issues with the above “proof”?</a:t>
            </a: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A3EF55B1-169B-B713-A74F-E6ADD43DBCC6}"/>
              </a:ext>
            </a:extLst>
          </p:cNvPr>
          <p:cNvSpPr/>
          <p:nvPr/>
        </p:nvSpPr>
        <p:spPr>
          <a:xfrm>
            <a:off x="5794375" y="2565400"/>
            <a:ext cx="2994025" cy="854075"/>
          </a:xfrm>
          <a:prstGeom prst="wedgeRectCallout">
            <a:avLst>
              <a:gd name="adj1" fmla="val -119638"/>
              <a:gd name="adj2" fmla="val -10781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This assumes number of perfect matchings only depends on n</a:t>
            </a:r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D98E2F00-B9BF-D9AC-4B98-478B61C7381E}"/>
              </a:ext>
            </a:extLst>
          </p:cNvPr>
          <p:cNvSpPr/>
          <p:nvPr/>
        </p:nvSpPr>
        <p:spPr>
          <a:xfrm>
            <a:off x="6854825" y="847725"/>
            <a:ext cx="1831975" cy="1143000"/>
          </a:xfrm>
          <a:prstGeom prst="cloudCallout">
            <a:avLst>
              <a:gd name="adj1" fmla="val 29717"/>
              <a:gd name="adj2" fmla="val 95227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Follows from part (a) 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AE375163-E80B-58B9-9E74-D083115EE0DA}"/>
              </a:ext>
            </a:extLst>
          </p:cNvPr>
          <p:cNvSpPr/>
          <p:nvPr/>
        </p:nvSpPr>
        <p:spPr>
          <a:xfrm>
            <a:off x="261938" y="847725"/>
            <a:ext cx="3300412" cy="1717675"/>
          </a:xfrm>
          <a:prstGeom prst="cloudCallout">
            <a:avLst>
              <a:gd name="adj1" fmla="val -17955"/>
              <a:gd name="adj2" fmla="val 4867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Argument does not use ANYTHING about the problem statement!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3A8F55A6-2E0B-3AD6-8F3B-37426591A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Incorrect Proof Details: Q1(b) on HW0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70DBAD-716B-22B3-0258-49939183C25C}"/>
              </a:ext>
            </a:extLst>
          </p:cNvPr>
          <p:cNvSpPr/>
          <p:nvPr/>
        </p:nvSpPr>
        <p:spPr>
          <a:xfrm>
            <a:off x="1520825" y="5118100"/>
            <a:ext cx="6269038" cy="10922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What are the issues with the above proof?</a:t>
            </a:r>
          </a:p>
        </p:txBody>
      </p:sp>
      <p:sp>
        <p:nvSpPr>
          <p:cNvPr id="28675" name="TextBox 2">
            <a:extLst>
              <a:ext uri="{FF2B5EF4-FFF2-40B4-BE49-F238E27FC236}">
                <a16:creationId xmlns:a16="http://schemas.microsoft.com/office/drawing/2014/main" id="{AEA37D18-356D-E58A-D80B-5740EE3E6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1935163"/>
            <a:ext cx="7243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Claim 1</a:t>
            </a:r>
            <a:r>
              <a:rPr lang="en-US" altLang="en-US" sz="1800">
                <a:latin typeface="Arial" panose="020B0604020202020204" pitchFamily="34" charset="0"/>
              </a:rPr>
              <a:t>: Number of perfect matchings is = number of permutations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			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1…n</a:t>
            </a:r>
            <a:r>
              <a:rPr lang="en-US" altLang="en-US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8676" name="TextBox 12">
            <a:extLst>
              <a:ext uri="{FF2B5EF4-FFF2-40B4-BE49-F238E27FC236}">
                <a16:creationId xmlns:a16="http://schemas.microsoft.com/office/drawing/2014/main" id="{1E74846B-E762-1ACB-D467-19E73A8E6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2776538"/>
            <a:ext cx="4903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Claim 2</a:t>
            </a:r>
            <a:r>
              <a:rPr lang="en-US" altLang="en-US" sz="1800">
                <a:latin typeface="Arial" panose="020B0604020202020204" pitchFamily="34" charset="0"/>
              </a:rPr>
              <a:t>: Number of permutations of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1…n</a:t>
            </a:r>
            <a:r>
              <a:rPr lang="en-US" altLang="en-US" sz="1800">
                <a:latin typeface="Arial" panose="020B0604020202020204" pitchFamily="34" charset="0"/>
              </a:rPr>
              <a:t> is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n!</a:t>
            </a:r>
          </a:p>
        </p:txBody>
      </p:sp>
      <p:sp>
        <p:nvSpPr>
          <p:cNvPr id="28677" name="TextBox 13">
            <a:extLst>
              <a:ext uri="{FF2B5EF4-FFF2-40B4-BE49-F238E27FC236}">
                <a16:creationId xmlns:a16="http://schemas.microsoft.com/office/drawing/2014/main" id="{6072CFEE-1DE5-EAAF-39DB-54806D685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3665538"/>
            <a:ext cx="3178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Claims 1 + 2 </a:t>
            </a:r>
            <a:r>
              <a:rPr lang="en-US" altLang="en-US" sz="1800">
                <a:latin typeface="Arial" panose="020B0604020202020204" pitchFamily="34" charset="0"/>
              </a:rPr>
              <a:t>prove the result</a:t>
            </a:r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41FBDD29-D985-F21F-D702-E5A3A096376B}"/>
              </a:ext>
            </a:extLst>
          </p:cNvPr>
          <p:cNvSpPr/>
          <p:nvPr/>
        </p:nvSpPr>
        <p:spPr>
          <a:xfrm>
            <a:off x="5165725" y="3278188"/>
            <a:ext cx="3349625" cy="757237"/>
          </a:xfrm>
          <a:prstGeom prst="wedgeRectCallout">
            <a:avLst>
              <a:gd name="adj1" fmla="val -90691"/>
              <a:gd name="adj2" fmla="val -6923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Needs justification</a:t>
            </a:r>
          </a:p>
        </p:txBody>
      </p:sp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B0D4C258-8618-FA7C-43CE-1EB2430FA317}"/>
              </a:ext>
            </a:extLst>
          </p:cNvPr>
          <p:cNvSpPr/>
          <p:nvPr/>
        </p:nvSpPr>
        <p:spPr>
          <a:xfrm>
            <a:off x="5673725" y="1033463"/>
            <a:ext cx="3349625" cy="757237"/>
          </a:xfrm>
          <a:prstGeom prst="wedgeRectCallout">
            <a:avLst>
              <a:gd name="adj1" fmla="val -172251"/>
              <a:gd name="adj2" fmla="val 82888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Needs justification</a:t>
            </a:r>
          </a:p>
        </p:txBody>
      </p:sp>
      <p:sp>
        <p:nvSpPr>
          <p:cNvPr id="16" name="Cloud Callout 15">
            <a:extLst>
              <a:ext uri="{FF2B5EF4-FFF2-40B4-BE49-F238E27FC236}">
                <a16:creationId xmlns:a16="http://schemas.microsoft.com/office/drawing/2014/main" id="{733F4ED3-00D6-29C9-6A47-B88ADF26722E}"/>
              </a:ext>
            </a:extLst>
          </p:cNvPr>
          <p:cNvSpPr/>
          <p:nvPr/>
        </p:nvSpPr>
        <p:spPr>
          <a:xfrm>
            <a:off x="5521325" y="4441825"/>
            <a:ext cx="3349625" cy="522288"/>
          </a:xfrm>
          <a:prstGeom prst="cloudCallout">
            <a:avLst>
              <a:gd name="adj1" fmla="val -32492"/>
              <a:gd name="adj2" fmla="val -114772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Follow from 191 (?)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8135C55A-2341-E488-7C03-533D0C88C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Proof by contradiction for Q1(a)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B1AED4-6708-B2A1-7A88-A4C843044B53}"/>
              </a:ext>
            </a:extLst>
          </p:cNvPr>
          <p:cNvSpPr/>
          <p:nvPr/>
        </p:nvSpPr>
        <p:spPr>
          <a:xfrm>
            <a:off x="1520825" y="5118100"/>
            <a:ext cx="6269038" cy="10922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What are the issues with the above proof?</a:t>
            </a:r>
          </a:p>
        </p:txBody>
      </p:sp>
      <p:sp>
        <p:nvSpPr>
          <p:cNvPr id="29699" name="TextBox 3">
            <a:extLst>
              <a:ext uri="{FF2B5EF4-FFF2-40B4-BE49-F238E27FC236}">
                <a16:creationId xmlns:a16="http://schemas.microsoft.com/office/drawing/2014/main" id="{19619653-F51E-C66A-6782-41E450F2E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1555750"/>
            <a:ext cx="749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Assume for contradiction  there is an example where number of perfect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matchings depends on the identities of the men and women.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AC1BF0-C9BB-6361-A9FE-06F83F466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163" y="2411413"/>
            <a:ext cx="35004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Let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n</a:t>
            </a:r>
            <a:r>
              <a:rPr lang="en-US" altLang="en-US" sz="1800">
                <a:latin typeface="Arial" panose="020B0604020202020204" pitchFamily="34" charset="0"/>
              </a:rPr>
              <a:t> =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1 </a:t>
            </a:r>
            <a:r>
              <a:rPr lang="en-US" altLang="en-US" sz="1800">
                <a:latin typeface="Arial" panose="020B0604020202020204" pitchFamily="34" charset="0"/>
              </a:rPr>
              <a:t>and consider two cases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(1)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>
                <a:latin typeface="Arial" panose="020B0604020202020204" pitchFamily="34" charset="0"/>
              </a:rPr>
              <a:t> = {BP} and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W</a:t>
            </a:r>
            <a:r>
              <a:rPr lang="en-US" altLang="en-US" sz="1800">
                <a:latin typeface="Arial" panose="020B0604020202020204" pitchFamily="34" charset="0"/>
              </a:rPr>
              <a:t> = {JA}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(2)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>
                <a:latin typeface="Arial" panose="020B0604020202020204" pitchFamily="34" charset="0"/>
              </a:rPr>
              <a:t> = {BBT} and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W</a:t>
            </a:r>
            <a:r>
              <a:rPr lang="en-US" altLang="en-US" sz="1800">
                <a:latin typeface="Arial" panose="020B0604020202020204" pitchFamily="34" charset="0"/>
              </a:rPr>
              <a:t> = {AJ}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42BA4D-A3E2-00F3-52A5-E48546A46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163" y="3646488"/>
            <a:ext cx="5808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In both cases the number of perfect matchings is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1800">
                <a:latin typeface="Arial" panose="020B0604020202020204" pitchFamily="34" charset="0"/>
              </a:rPr>
              <a:t> =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1!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5C5725-74F7-B55C-ABD3-AEC0630A1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163" y="4357688"/>
            <a:ext cx="2287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Hence contradiction.</a:t>
            </a: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C613F7DB-8789-B4BE-60E9-AB9A7961156B}"/>
              </a:ext>
            </a:extLst>
          </p:cNvPr>
          <p:cNvSpPr/>
          <p:nvPr/>
        </p:nvSpPr>
        <p:spPr>
          <a:xfrm>
            <a:off x="4738688" y="4168775"/>
            <a:ext cx="3525837" cy="700088"/>
          </a:xfrm>
          <a:prstGeom prst="wedgeRectCallout">
            <a:avLst>
              <a:gd name="adj1" fmla="val -67971"/>
              <a:gd name="adj2" fmla="val 148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There is NO contradiction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5B1DDDBB-C79F-F6E5-F9EE-2AF96FD23429}"/>
              </a:ext>
            </a:extLst>
          </p:cNvPr>
          <p:cNvSpPr/>
          <p:nvPr/>
        </p:nvSpPr>
        <p:spPr>
          <a:xfrm>
            <a:off x="5640388" y="2316163"/>
            <a:ext cx="2814637" cy="1112837"/>
          </a:xfrm>
          <a:prstGeom prst="wedgeRoundRectCallout">
            <a:avLst>
              <a:gd name="adj1" fmla="val -50369"/>
              <a:gd name="adj2" fmla="val -93233"/>
              <a:gd name="adj3" fmla="val 16667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You can only assume things about the example directly implied by it being a counter-example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3">
            <a:extLst>
              <a:ext uri="{FF2B5EF4-FFF2-40B4-BE49-F238E27FC236}">
                <a16:creationId xmlns:a16="http://schemas.microsoft.com/office/drawing/2014/main" id="{DFC5495B-B232-7D8B-0DE1-F235D52D8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30722" name="Picture 4">
            <a:extLst>
              <a:ext uri="{FF2B5EF4-FFF2-40B4-BE49-F238E27FC236}">
                <a16:creationId xmlns:a16="http://schemas.microsoft.com/office/drawing/2014/main" id="{55F371AB-1AD8-2032-9C88-265B089DA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2B1F9622-4605-5AB4-DD56-541B81EA3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Matching Employers &amp; Applicants</a:t>
            </a:r>
          </a:p>
        </p:txBody>
      </p:sp>
      <p:sp>
        <p:nvSpPr>
          <p:cNvPr id="33794" name="TextBox 2">
            <a:extLst>
              <a:ext uri="{FF2B5EF4-FFF2-40B4-BE49-F238E27FC236}">
                <a16:creationId xmlns:a16="http://schemas.microsoft.com/office/drawing/2014/main" id="{A79305D5-6334-795D-6E01-CF6A505E3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8" y="2035175"/>
            <a:ext cx="361791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Arial" panose="020B0604020202020204" pitchFamily="34" charset="0"/>
              </a:rPr>
              <a:t>Input: </a:t>
            </a:r>
            <a:r>
              <a:rPr lang="en-US" altLang="en-US" sz="2200">
                <a:latin typeface="Arial" panose="020B0604020202020204" pitchFamily="34" charset="0"/>
              </a:rPr>
              <a:t>Set of employers (</a:t>
            </a:r>
            <a:r>
              <a:rPr lang="en-US" altLang="en-US" sz="2200">
                <a:solidFill>
                  <a:srgbClr val="9D1357"/>
                </a:solidFill>
                <a:latin typeface="Arial" panose="020B0604020202020204" pitchFamily="34" charset="0"/>
              </a:rPr>
              <a:t>E</a:t>
            </a:r>
            <a:r>
              <a:rPr lang="en-US" altLang="en-US" sz="2200"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           Set of applicants (</a:t>
            </a:r>
            <a:r>
              <a:rPr lang="en-US" altLang="en-US" sz="2200">
                <a:solidFill>
                  <a:srgbClr val="9D1357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200"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           Preferences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889C9E-B85F-78CE-8904-92A61443C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8" y="3602038"/>
            <a:ext cx="8432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Arial" panose="020B0604020202020204" pitchFamily="34" charset="0"/>
              </a:rPr>
              <a:t>Output: </a:t>
            </a:r>
            <a:r>
              <a:rPr lang="en-US" altLang="en-US" sz="2200">
                <a:latin typeface="Arial" panose="020B0604020202020204" pitchFamily="34" charset="0"/>
              </a:rPr>
              <a:t>An assignment of  applicants to employers that is </a:t>
            </a:r>
            <a:r>
              <a:rPr lang="ja-JP" altLang="en-US" sz="2200">
                <a:latin typeface="Arial" panose="020B0604020202020204" pitchFamily="34" charset="0"/>
              </a:rPr>
              <a:t>“</a:t>
            </a:r>
            <a:r>
              <a:rPr lang="en-US" altLang="ja-JP" sz="2200">
                <a:latin typeface="Arial" panose="020B0604020202020204" pitchFamily="34" charset="0"/>
              </a:rPr>
              <a:t>stable</a:t>
            </a:r>
            <a:r>
              <a:rPr lang="ja-JP" altLang="en-US" sz="2200">
                <a:latin typeface="Arial" panose="020B0604020202020204" pitchFamily="34" charset="0"/>
              </a:rPr>
              <a:t>”</a:t>
            </a:r>
            <a:endParaRPr lang="en-US" altLang="en-US" sz="220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5FAD0F-C2F5-4024-7EF1-43CB67EEA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4470400"/>
            <a:ext cx="6883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For every </a:t>
            </a:r>
            <a:r>
              <a:rPr lang="en-US" altLang="en-US" sz="1800">
                <a:solidFill>
                  <a:srgbClr val="9D1357"/>
                </a:solidFill>
                <a:latin typeface="Arial" panose="020B0604020202020204" pitchFamily="34" charset="0"/>
              </a:rPr>
              <a:t>x</a:t>
            </a:r>
            <a:r>
              <a:rPr lang="en-US" altLang="en-US" sz="1800">
                <a:latin typeface="Arial" panose="020B0604020202020204" pitchFamily="34" charset="0"/>
              </a:rPr>
              <a:t> in </a:t>
            </a:r>
            <a:r>
              <a:rPr lang="en-US" altLang="en-US" sz="1800">
                <a:solidFill>
                  <a:srgbClr val="9D1357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>
                <a:latin typeface="Arial" panose="020B0604020202020204" pitchFamily="34" charset="0"/>
              </a:rPr>
              <a:t> and </a:t>
            </a:r>
            <a:r>
              <a:rPr lang="en-US" altLang="en-US" sz="1800">
                <a:solidFill>
                  <a:srgbClr val="9D1357"/>
                </a:solidFill>
                <a:latin typeface="Arial" panose="020B0604020202020204" pitchFamily="34" charset="0"/>
              </a:rPr>
              <a:t>y</a:t>
            </a:r>
            <a:r>
              <a:rPr lang="en-US" altLang="en-US" sz="1800">
                <a:latin typeface="Arial" panose="020B0604020202020204" pitchFamily="34" charset="0"/>
              </a:rPr>
              <a:t> in </a:t>
            </a:r>
            <a:r>
              <a:rPr lang="en-US" altLang="en-US" sz="1800">
                <a:solidFill>
                  <a:srgbClr val="9D1357"/>
                </a:solidFill>
                <a:latin typeface="Arial" panose="020B0604020202020204" pitchFamily="34" charset="0"/>
              </a:rPr>
              <a:t>E</a:t>
            </a:r>
            <a:r>
              <a:rPr lang="en-US" altLang="en-US" sz="1800">
                <a:latin typeface="Arial" panose="020B0604020202020204" pitchFamily="34" charset="0"/>
              </a:rPr>
              <a:t> such that </a:t>
            </a:r>
            <a:r>
              <a:rPr lang="en-US" altLang="en-US" sz="1800">
                <a:solidFill>
                  <a:srgbClr val="9D1357"/>
                </a:solidFill>
                <a:latin typeface="Arial" panose="020B0604020202020204" pitchFamily="34" charset="0"/>
              </a:rPr>
              <a:t>x</a:t>
            </a:r>
            <a:r>
              <a:rPr lang="en-US" altLang="en-US" sz="1800">
                <a:latin typeface="Arial" panose="020B0604020202020204" pitchFamily="34" charset="0"/>
              </a:rPr>
              <a:t> is </a:t>
            </a:r>
            <a:r>
              <a:rPr lang="en-US" altLang="en-US" sz="1800" b="1">
                <a:latin typeface="Arial" panose="020B0604020202020204" pitchFamily="34" charset="0"/>
              </a:rPr>
              <a:t>not </a:t>
            </a:r>
            <a:r>
              <a:rPr lang="en-US" altLang="en-US" sz="1800">
                <a:latin typeface="Arial" panose="020B0604020202020204" pitchFamily="34" charset="0"/>
              </a:rPr>
              <a:t>assigned to </a:t>
            </a:r>
            <a:r>
              <a:rPr lang="en-US" altLang="en-US" sz="1800">
                <a:solidFill>
                  <a:srgbClr val="9D1357"/>
                </a:solidFill>
                <a:latin typeface="Arial" panose="020B0604020202020204" pitchFamily="34" charset="0"/>
              </a:rPr>
              <a:t>y</a:t>
            </a:r>
            <a:r>
              <a:rPr lang="en-US" altLang="en-US" sz="1800">
                <a:latin typeface="Arial" panose="020B0604020202020204" pitchFamily="34" charset="0"/>
              </a:rPr>
              <a:t>, either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(i) </a:t>
            </a:r>
            <a:r>
              <a:rPr lang="en-US" altLang="en-US" sz="1800">
                <a:solidFill>
                  <a:srgbClr val="9D1357"/>
                </a:solidFill>
                <a:latin typeface="Arial" panose="020B0604020202020204" pitchFamily="34" charset="0"/>
              </a:rPr>
              <a:t>y</a:t>
            </a:r>
            <a:r>
              <a:rPr lang="en-US" altLang="en-US" sz="1800">
                <a:latin typeface="Arial" panose="020B0604020202020204" pitchFamily="34" charset="0"/>
              </a:rPr>
              <a:t> prefers </a:t>
            </a:r>
            <a:r>
              <a:rPr lang="en-US" altLang="en-US" sz="1800" i="1">
                <a:latin typeface="Arial" panose="020B0604020202020204" pitchFamily="34" charset="0"/>
              </a:rPr>
              <a:t>every</a:t>
            </a:r>
            <a:r>
              <a:rPr lang="en-US" altLang="en-US" sz="1800">
                <a:latin typeface="Arial" panose="020B0604020202020204" pitchFamily="34" charset="0"/>
              </a:rPr>
              <a:t> accepted applicant to </a:t>
            </a:r>
            <a:r>
              <a:rPr lang="en-US" altLang="en-US" sz="1800">
                <a:solidFill>
                  <a:srgbClr val="9D1357"/>
                </a:solidFill>
                <a:latin typeface="Arial" panose="020B0604020202020204" pitchFamily="34" charset="0"/>
              </a:rPr>
              <a:t>x</a:t>
            </a:r>
            <a:r>
              <a:rPr lang="en-US" altLang="en-US" sz="1800">
                <a:latin typeface="Arial" panose="020B0604020202020204" pitchFamily="34" charset="0"/>
              </a:rPr>
              <a:t>; 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(ii) </a:t>
            </a:r>
            <a:r>
              <a:rPr lang="en-US" altLang="en-US" sz="1800">
                <a:solidFill>
                  <a:srgbClr val="9D1357"/>
                </a:solidFill>
                <a:latin typeface="Arial" panose="020B0604020202020204" pitchFamily="34" charset="0"/>
              </a:rPr>
              <a:t>x</a:t>
            </a:r>
            <a:r>
              <a:rPr lang="en-US" altLang="en-US" sz="1800">
                <a:latin typeface="Arial" panose="020B0604020202020204" pitchFamily="34" charset="0"/>
              </a:rPr>
              <a:t> prefers her employer to </a:t>
            </a:r>
            <a:r>
              <a:rPr lang="en-US" altLang="en-US" sz="1800">
                <a:solidFill>
                  <a:srgbClr val="9D1357"/>
                </a:solidFill>
                <a:latin typeface="Arial" panose="020B0604020202020204" pitchFamily="34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EB5E1719-D660-C3F9-D96D-F0627872A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Simplicity is good</a:t>
            </a:r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4A550252-981D-28C9-FEBB-97AABEA8C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1363663"/>
            <a:ext cx="4297362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>
            <a:extLst>
              <a:ext uri="{FF2B5EF4-FFF2-40B4-BE49-F238E27FC236}">
                <a16:creationId xmlns:a16="http://schemas.microsoft.com/office/drawing/2014/main" id="{3418DDBA-5A92-5E1F-00AF-D5E4F1FFA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3475" y="6242050"/>
            <a:ext cx="1792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http://xkcd.com/353/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9015CCBE-C519-8663-E573-7FECF889D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 to think about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F36F5E-A767-D910-D24E-3C9C45551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435100"/>
            <a:ext cx="3790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1) How do we specify preferences?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B840FE-CE38-357B-310A-184C7FC87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2116138"/>
            <a:ext cx="3662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2) Ratio of applicant vs employers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03E8F9-4598-3830-228C-9D489BCFA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2801938"/>
            <a:ext cx="3816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3) Formally what is an assignment?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18B16B-B6EA-79D7-2F47-6D774345F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514725"/>
            <a:ext cx="509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4) Can an employer get assigned &gt; 1 applicant?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B2A795-0F93-E9D3-CE0F-77A46B4DB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4230688"/>
            <a:ext cx="3643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5) Can an applicant have &gt; 1 job?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ABB9FB-4E33-6246-E885-578D14682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4913313"/>
            <a:ext cx="7870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6) How many employer/applicants in an applicants/employers preferences?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D6C047-3498-2B66-D308-CC08AE409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5556250"/>
            <a:ext cx="5189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7) Can an employer have 0 assigned applicants?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3B5741-8A9B-91B4-F654-63B98203C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6164263"/>
            <a:ext cx="3560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8) Can an applicant have 0 jobs?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839653-7549-0398-450E-CAE277AA7244}"/>
              </a:ext>
            </a:extLst>
          </p:cNvPr>
          <p:cNvGrpSpPr>
            <a:grpSpLocks/>
          </p:cNvGrpSpPr>
          <p:nvPr/>
        </p:nvGrpSpPr>
        <p:grpSpPr bwMode="auto">
          <a:xfrm>
            <a:off x="4257675" y="3514725"/>
            <a:ext cx="2203450" cy="1104900"/>
            <a:chOff x="4441177" y="3551451"/>
            <a:chExt cx="2203985" cy="110488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36075F1-3C1A-51BB-0FA0-3FB7D4011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4698" y="3551451"/>
              <a:ext cx="830464" cy="3698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NO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8D5693-C565-502D-6E96-04AC5357E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1177" y="4286453"/>
              <a:ext cx="830465" cy="36988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NO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2ED711A-085D-E51B-C5FE-E8B72FD2190B}"/>
              </a:ext>
            </a:extLst>
          </p:cNvPr>
          <p:cNvGrpSpPr>
            <a:grpSpLocks/>
          </p:cNvGrpSpPr>
          <p:nvPr/>
        </p:nvGrpSpPr>
        <p:grpSpPr bwMode="auto">
          <a:xfrm>
            <a:off x="4002088" y="5556250"/>
            <a:ext cx="2459037" cy="977900"/>
            <a:chOff x="4185548" y="5593739"/>
            <a:chExt cx="2459614" cy="97730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570225F-9045-7415-B6DC-4A516EE7F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4705" y="5593739"/>
              <a:ext cx="830457" cy="3696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NO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8510420-46ED-8C64-083E-6362668DF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5548" y="6201383"/>
              <a:ext cx="830457" cy="3696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NO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6739F20-268A-2ED1-A316-C9EB3A203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2275" y="2116138"/>
            <a:ext cx="855663" cy="368300"/>
          </a:xfrm>
          <a:prstGeom prst="rect">
            <a:avLst/>
          </a:prstGeom>
          <a:solidFill>
            <a:srgbClr val="000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1:1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3542CA-2E34-D7F7-6D05-D7DFFF8D9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4900" y="5227638"/>
            <a:ext cx="1231900" cy="422275"/>
          </a:xfrm>
          <a:prstGeom prst="rect">
            <a:avLst/>
          </a:prstGeom>
          <a:solidFill>
            <a:srgbClr val="000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All of them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DE59D0-34BA-6BDA-334F-F0C69E669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675" y="1435100"/>
            <a:ext cx="2516188" cy="369888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Preference lists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D12146-3D38-ECC7-6120-F34B6E3AF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075" y="2806700"/>
            <a:ext cx="2516188" cy="369888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(perfect) matching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8" grpId="0" animBg="1"/>
      <p:bldP spid="19" grpId="0" animBg="1"/>
      <p:bldP spid="20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7C14FE-C1DF-A446-3827-2D6DC19B6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9500"/>
            <a:ext cx="9120746" cy="2791882"/>
          </a:xfrm>
          <a:prstGeom prst="rect">
            <a:avLst/>
          </a:prstGeom>
        </p:spPr>
      </p:pic>
      <p:sp>
        <p:nvSpPr>
          <p:cNvPr id="36866" name="Title 1">
            <a:extLst>
              <a:ext uri="{FF2B5EF4-FFF2-40B4-BE49-F238E27FC236}">
                <a16:creationId xmlns:a16="http://schemas.microsoft.com/office/drawing/2014/main" id="{8549E53A-1966-A163-0E76-9E564B368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Lost in Notation….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EEBF991-F386-BA1E-D6EB-D915366DF232}"/>
              </a:ext>
            </a:extLst>
          </p:cNvPr>
          <p:cNvGrpSpPr>
            <a:grpSpLocks/>
          </p:cNvGrpSpPr>
          <p:nvPr/>
        </p:nvGrpSpPr>
        <p:grpSpPr bwMode="auto">
          <a:xfrm>
            <a:off x="3786094" y="4167580"/>
            <a:ext cx="1643062" cy="558800"/>
            <a:chOff x="2464231" y="5393410"/>
            <a:chExt cx="1642820" cy="55793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FD9EC5F-AC0E-ECCF-EA49-79606C8DFFF9}"/>
                </a:ext>
              </a:extLst>
            </p:cNvPr>
            <p:cNvSpPr/>
            <p:nvPr/>
          </p:nvSpPr>
          <p:spPr>
            <a:xfrm>
              <a:off x="2464231" y="5750047"/>
              <a:ext cx="231741" cy="20130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ACB5185-F792-D534-8D3F-EFE2F3F58ECA}"/>
                </a:ext>
              </a:extLst>
            </p:cNvPr>
            <p:cNvCxnSpPr/>
            <p:nvPr/>
          </p:nvCxnSpPr>
          <p:spPr>
            <a:xfrm flipH="1">
              <a:off x="2695972" y="5393410"/>
              <a:ext cx="1411079" cy="35663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3">
            <a:extLst>
              <a:ext uri="{FF2B5EF4-FFF2-40B4-BE49-F238E27FC236}">
                <a16:creationId xmlns:a16="http://schemas.microsoft.com/office/drawing/2014/main" id="{D5D21C8F-5FBA-F2EA-7037-2153813C1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37890" name="Picture 4">
            <a:extLst>
              <a:ext uri="{FF2B5EF4-FFF2-40B4-BE49-F238E27FC236}">
                <a16:creationId xmlns:a16="http://schemas.microsoft.com/office/drawing/2014/main" id="{CF43506D-DC35-0D7F-7284-932DDA1BA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E0C78E08-C0E6-E225-50BA-AE10D40B1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Non-feminist reformulation</a:t>
            </a:r>
          </a:p>
        </p:txBody>
      </p:sp>
      <p:sp>
        <p:nvSpPr>
          <p:cNvPr id="38914" name="TextBox 2">
            <a:extLst>
              <a:ext uri="{FF2B5EF4-FFF2-40B4-BE49-F238E27FC236}">
                <a16:creationId xmlns:a16="http://schemas.microsoft.com/office/drawing/2014/main" id="{6DA88B11-FFBE-9FC0-FD37-5EEDB52A3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3" y="2116138"/>
            <a:ext cx="1182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9D1357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800">
                <a:latin typeface="Arial" panose="020B0604020202020204" pitchFamily="34" charset="0"/>
              </a:rPr>
              <a:t> men</a:t>
            </a:r>
          </a:p>
        </p:txBody>
      </p:sp>
      <p:sp>
        <p:nvSpPr>
          <p:cNvPr id="38915" name="TextBox 3">
            <a:extLst>
              <a:ext uri="{FF2B5EF4-FFF2-40B4-BE49-F238E27FC236}">
                <a16:creationId xmlns:a16="http://schemas.microsoft.com/office/drawing/2014/main" id="{562BDB95-A1F5-1A4B-E2A8-9A3B6A16B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3" y="2922588"/>
            <a:ext cx="1641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9D1357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800">
                <a:latin typeface="Arial" panose="020B0604020202020204" pitchFamily="34" charset="0"/>
              </a:rPr>
              <a:t> women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98434-8CAE-1A81-32D5-394EC6476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613" y="2554288"/>
            <a:ext cx="2892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Each with a preference list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A8BA2F-C035-C19A-8782-1C3841947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113" y="4060825"/>
            <a:ext cx="5846762" cy="1128713"/>
          </a:xfrm>
          <a:prstGeom prst="rect">
            <a:avLst/>
          </a:prstGeom>
          <a:solidFill>
            <a:srgbClr val="008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2800">
                <a:solidFill>
                  <a:srgbClr val="FFFFFF"/>
                </a:solidFill>
                <a:latin typeface="Calibri" panose="020F0502020204030204" pitchFamily="34" charset="0"/>
              </a:rPr>
              <a:t>Match/marry them in a “stable” 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A2E110C2-896B-DE8D-D6E3-00E26F856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We’</a:t>
            </a:r>
            <a:r>
              <a:rPr lang="en-US" altLang="ja-JP">
                <a:ea typeface="ＭＳ Ｐゴシック" panose="020B0600070205080204" pitchFamily="34" charset="-128"/>
              </a:rPr>
              <a:t>re not mind readers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CE93AB17-D61B-E32E-0296-11B1FD341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390650"/>
            <a:ext cx="635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3">
            <a:extLst>
              <a:ext uri="{FF2B5EF4-FFF2-40B4-BE49-F238E27FC236}">
                <a16:creationId xmlns:a16="http://schemas.microsoft.com/office/drawing/2014/main" id="{DDA7AE39-AB2E-EC15-CC5E-C7EDAD2F1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On matchings</a:t>
            </a:r>
          </a:p>
        </p:txBody>
      </p:sp>
      <p:pic>
        <p:nvPicPr>
          <p:cNvPr id="39938" name="Picture 4">
            <a:extLst>
              <a:ext uri="{FF2B5EF4-FFF2-40B4-BE49-F238E27FC236}">
                <a16:creationId xmlns:a16="http://schemas.microsoft.com/office/drawing/2014/main" id="{0B9D5D51-66AD-6793-3369-044990815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252538"/>
            <a:ext cx="13747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5">
            <a:extLst>
              <a:ext uri="{FF2B5EF4-FFF2-40B4-BE49-F238E27FC236}">
                <a16:creationId xmlns:a16="http://schemas.microsoft.com/office/drawing/2014/main" id="{C41C5E59-DA5A-129D-6421-44A516562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3187700"/>
            <a:ext cx="13462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6">
            <a:extLst>
              <a:ext uri="{FF2B5EF4-FFF2-40B4-BE49-F238E27FC236}">
                <a16:creationId xmlns:a16="http://schemas.microsoft.com/office/drawing/2014/main" id="{77107399-AFA8-90EC-50BD-F2EB3F4A8D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062538"/>
            <a:ext cx="1335088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7">
            <a:extLst>
              <a:ext uri="{FF2B5EF4-FFF2-40B4-BE49-F238E27FC236}">
                <a16:creationId xmlns:a16="http://schemas.microsoft.com/office/drawing/2014/main" id="{54367143-842D-5152-3E61-781F5A340B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1252538"/>
            <a:ext cx="12350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8">
            <a:extLst>
              <a:ext uri="{FF2B5EF4-FFF2-40B4-BE49-F238E27FC236}">
                <a16:creationId xmlns:a16="http://schemas.microsoft.com/office/drawing/2014/main" id="{040F81BE-677C-0AA0-9212-EAB6CF5D64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3187700"/>
            <a:ext cx="1385888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9">
            <a:extLst>
              <a:ext uri="{FF2B5EF4-FFF2-40B4-BE49-F238E27FC236}">
                <a16:creationId xmlns:a16="http://schemas.microsoft.com/office/drawing/2014/main" id="{9B09394E-036E-0FF3-9135-5C9A2AC5D6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5062538"/>
            <a:ext cx="139382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9">
            <a:extLst>
              <a:ext uri="{FF2B5EF4-FFF2-40B4-BE49-F238E27FC236}">
                <a16:creationId xmlns:a16="http://schemas.microsoft.com/office/drawing/2014/main" id="{04AA9F2D-7B6C-96CB-4081-CD48F783AED0}"/>
              </a:ext>
            </a:extLst>
          </p:cNvPr>
          <p:cNvGrpSpPr>
            <a:grpSpLocks/>
          </p:cNvGrpSpPr>
          <p:nvPr/>
        </p:nvGrpSpPr>
        <p:grpSpPr bwMode="auto">
          <a:xfrm>
            <a:off x="558800" y="1936750"/>
            <a:ext cx="7729538" cy="4102100"/>
            <a:chOff x="559192" y="1936234"/>
            <a:chExt cx="7728599" cy="4103132"/>
          </a:xfrm>
        </p:grpSpPr>
        <p:grpSp>
          <p:nvGrpSpPr>
            <p:cNvPr id="39945" name="Group 17">
              <a:extLst>
                <a:ext uri="{FF2B5EF4-FFF2-40B4-BE49-F238E27FC236}">
                  <a16:creationId xmlns:a16="http://schemas.microsoft.com/office/drawing/2014/main" id="{31B636DE-F0FE-CF3E-3671-E2A739DA7F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9192" y="1936234"/>
              <a:ext cx="771102" cy="4103132"/>
              <a:chOff x="1454848" y="1936234"/>
              <a:chExt cx="771102" cy="4103132"/>
            </a:xfrm>
          </p:grpSpPr>
          <p:sp>
            <p:nvSpPr>
              <p:cNvPr id="39951" name="TextBox 10">
                <a:extLst>
                  <a:ext uri="{FF2B5EF4-FFF2-40B4-BE49-F238E27FC236}">
                    <a16:creationId xmlns:a16="http://schemas.microsoft.com/office/drawing/2014/main" id="{2438D9FA-8DE1-738C-6A3B-1D1F5E0E6B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3433" y="1936234"/>
                <a:ext cx="54556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Mal</a:t>
                </a:r>
              </a:p>
            </p:txBody>
          </p:sp>
          <p:sp>
            <p:nvSpPr>
              <p:cNvPr id="39952" name="TextBox 11">
                <a:extLst>
                  <a:ext uri="{FF2B5EF4-FFF2-40B4-BE49-F238E27FC236}">
                    <a16:creationId xmlns:a16="http://schemas.microsoft.com/office/drawing/2014/main" id="{E817ABAA-B4DE-6BD4-A58D-4C6D1639CF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4848" y="3853934"/>
                <a:ext cx="70415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Wash</a:t>
                </a:r>
              </a:p>
            </p:txBody>
          </p:sp>
          <p:sp>
            <p:nvSpPr>
              <p:cNvPr id="39953" name="TextBox 12">
                <a:extLst>
                  <a:ext uri="{FF2B5EF4-FFF2-40B4-BE49-F238E27FC236}">
                    <a16:creationId xmlns:a16="http://schemas.microsoft.com/office/drawing/2014/main" id="{DEA5C3CC-C01E-6819-A9B9-65E38DFDB3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4848" y="5670034"/>
                <a:ext cx="77110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Simon</a:t>
                </a:r>
              </a:p>
            </p:txBody>
          </p:sp>
        </p:grpSp>
        <p:grpSp>
          <p:nvGrpSpPr>
            <p:cNvPr id="39946" name="Group 16">
              <a:extLst>
                <a:ext uri="{FF2B5EF4-FFF2-40B4-BE49-F238E27FC236}">
                  <a16:creationId xmlns:a16="http://schemas.microsoft.com/office/drawing/2014/main" id="{90658195-616F-527F-8EE7-E596CB3526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60378" y="1936234"/>
              <a:ext cx="1027413" cy="4103132"/>
              <a:chOff x="6599395" y="1936234"/>
              <a:chExt cx="1027413" cy="4103132"/>
            </a:xfrm>
          </p:grpSpPr>
          <p:sp>
            <p:nvSpPr>
              <p:cNvPr id="39948" name="TextBox 13">
                <a:extLst>
                  <a:ext uri="{FF2B5EF4-FFF2-40B4-BE49-F238E27FC236}">
                    <a16:creationId xmlns:a16="http://schemas.microsoft.com/office/drawing/2014/main" id="{E3166F46-FCFD-C44E-BF1B-8020E71A1F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99395" y="1936234"/>
                <a:ext cx="66098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Inara</a:t>
                </a:r>
              </a:p>
            </p:txBody>
          </p:sp>
          <p:sp>
            <p:nvSpPr>
              <p:cNvPr id="39949" name="TextBox 14">
                <a:extLst>
                  <a:ext uri="{FF2B5EF4-FFF2-40B4-BE49-F238E27FC236}">
                    <a16:creationId xmlns:a16="http://schemas.microsoft.com/office/drawing/2014/main" id="{94E5DEC2-D2FB-4210-D822-CB94CEA615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71813" y="3866634"/>
                <a:ext cx="52606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Zoe</a:t>
                </a:r>
              </a:p>
            </p:txBody>
          </p:sp>
          <p:sp>
            <p:nvSpPr>
              <p:cNvPr id="39950" name="TextBox 15">
                <a:extLst>
                  <a:ext uri="{FF2B5EF4-FFF2-40B4-BE49-F238E27FC236}">
                    <a16:creationId xmlns:a16="http://schemas.microsoft.com/office/drawing/2014/main" id="{2D915167-D850-1622-C8B3-6010A7AEF8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2600" y="5670034"/>
                <a:ext cx="79420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Kaylee</a:t>
                </a:r>
              </a:p>
            </p:txBody>
          </p:sp>
        </p:grpSp>
        <p:pic>
          <p:nvPicPr>
            <p:cNvPr id="39947" name="Picture 18">
              <a:extLst>
                <a:ext uri="{FF2B5EF4-FFF2-40B4-BE49-F238E27FC236}">
                  <a16:creationId xmlns:a16="http://schemas.microsoft.com/office/drawing/2014/main" id="{3D7F3402-7829-101B-AF00-0A6DF2CCE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549" y="1936234"/>
              <a:ext cx="2680349" cy="3704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3">
            <a:extLst>
              <a:ext uri="{FF2B5EF4-FFF2-40B4-BE49-F238E27FC236}">
                <a16:creationId xmlns:a16="http://schemas.microsoft.com/office/drawing/2014/main" id="{310D2AC2-D2C4-3E09-219E-EFE8F38DF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Is this a valid matching?</a:t>
            </a:r>
          </a:p>
        </p:txBody>
      </p:sp>
      <p:grpSp>
        <p:nvGrpSpPr>
          <p:cNvPr id="40962" name="Group 1">
            <a:extLst>
              <a:ext uri="{FF2B5EF4-FFF2-40B4-BE49-F238E27FC236}">
                <a16:creationId xmlns:a16="http://schemas.microsoft.com/office/drawing/2014/main" id="{8C195826-5B00-8CB3-409A-B25B28C7A8DB}"/>
              </a:ext>
            </a:extLst>
          </p:cNvPr>
          <p:cNvGrpSpPr>
            <a:grpSpLocks/>
          </p:cNvGrpSpPr>
          <p:nvPr/>
        </p:nvGrpSpPr>
        <p:grpSpPr bwMode="auto">
          <a:xfrm>
            <a:off x="1471613" y="1252538"/>
            <a:ext cx="5861050" cy="5513387"/>
            <a:chOff x="1471613" y="1252538"/>
            <a:chExt cx="5861050" cy="5513387"/>
          </a:xfrm>
        </p:grpSpPr>
        <p:pic>
          <p:nvPicPr>
            <p:cNvPr id="40963" name="Picture 4">
              <a:extLst>
                <a:ext uri="{FF2B5EF4-FFF2-40B4-BE49-F238E27FC236}">
                  <a16:creationId xmlns:a16="http://schemas.microsoft.com/office/drawing/2014/main" id="{5775F12E-9A61-42F1-0887-3CCFD78B0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613" y="1252538"/>
              <a:ext cx="137477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4" name="Picture 5">
              <a:extLst>
                <a:ext uri="{FF2B5EF4-FFF2-40B4-BE49-F238E27FC236}">
                  <a16:creationId xmlns:a16="http://schemas.microsoft.com/office/drawing/2014/main" id="{D00F4574-F18B-F98D-48DD-C518CBE75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613" y="3187700"/>
              <a:ext cx="1346200" cy="169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5" name="Picture 6">
              <a:extLst>
                <a:ext uri="{FF2B5EF4-FFF2-40B4-BE49-F238E27FC236}">
                  <a16:creationId xmlns:a16="http://schemas.microsoft.com/office/drawing/2014/main" id="{B1974D64-F473-4F77-7ECD-CEA2BBA71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900" y="5062538"/>
              <a:ext cx="1335088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6" name="Picture 7">
              <a:extLst>
                <a:ext uri="{FF2B5EF4-FFF2-40B4-BE49-F238E27FC236}">
                  <a16:creationId xmlns:a16="http://schemas.microsoft.com/office/drawing/2014/main" id="{5DB064CD-A8D1-ADB2-C8A5-6201B62A3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750" y="1252538"/>
              <a:ext cx="123507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7" name="Picture 8">
              <a:extLst>
                <a:ext uri="{FF2B5EF4-FFF2-40B4-BE49-F238E27FC236}">
                  <a16:creationId xmlns:a16="http://schemas.microsoft.com/office/drawing/2014/main" id="{D83B662A-2023-1B1A-F0CE-0C96C635F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750" y="3187700"/>
              <a:ext cx="1385888" cy="169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8" name="Picture 9">
              <a:extLst>
                <a:ext uri="{FF2B5EF4-FFF2-40B4-BE49-F238E27FC236}">
                  <a16:creationId xmlns:a16="http://schemas.microsoft.com/office/drawing/2014/main" id="{75E027AE-04B6-219C-E9EA-024FAEA4A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838" y="5062538"/>
              <a:ext cx="139382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Left-Right Arrow 18">
              <a:extLst>
                <a:ext uri="{FF2B5EF4-FFF2-40B4-BE49-F238E27FC236}">
                  <a16:creationId xmlns:a16="http://schemas.microsoft.com/office/drawing/2014/main" id="{6B61C2EA-CE9A-564E-C7AC-C635D7E89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813" y="1943100"/>
              <a:ext cx="3121025" cy="293688"/>
            </a:xfrm>
            <a:prstGeom prst="leftRightArrow">
              <a:avLst>
                <a:gd name="adj1" fmla="val 50000"/>
                <a:gd name="adj2" fmla="val 49986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Left-Right Arrow 19">
              <a:extLst>
                <a:ext uri="{FF2B5EF4-FFF2-40B4-BE49-F238E27FC236}">
                  <a16:creationId xmlns:a16="http://schemas.microsoft.com/office/drawing/2014/main" id="{E36BB778-59E5-4E5F-81E6-84E765144A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99720">
              <a:off x="2322513" y="4714875"/>
              <a:ext cx="4102100" cy="325438"/>
            </a:xfrm>
            <a:prstGeom prst="leftRightArrow">
              <a:avLst>
                <a:gd name="adj1" fmla="val 50000"/>
                <a:gd name="adj2" fmla="val 50011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40971" name="Group 23">
              <a:extLst>
                <a:ext uri="{FF2B5EF4-FFF2-40B4-BE49-F238E27FC236}">
                  <a16:creationId xmlns:a16="http://schemas.microsoft.com/office/drawing/2014/main" id="{8C8E162E-6B51-DC25-7F02-11654FB6BA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7988" y="2514600"/>
              <a:ext cx="5248275" cy="4251325"/>
              <a:chOff x="1677988" y="2513844"/>
              <a:chExt cx="5247629" cy="4251805"/>
            </a:xfrm>
          </p:grpSpPr>
          <p:sp>
            <p:nvSpPr>
              <p:cNvPr id="40972" name="TextBox 13">
                <a:extLst>
                  <a:ext uri="{FF2B5EF4-FFF2-40B4-BE49-F238E27FC236}">
                    <a16:creationId xmlns:a16="http://schemas.microsoft.com/office/drawing/2014/main" id="{2F7EC834-8BA2-7671-7B2A-A551B0D7ED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87518" y="2513844"/>
                <a:ext cx="55661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FFFF"/>
                    </a:solidFill>
                    <a:latin typeface="Arial" panose="020B0604020202020204" pitchFamily="34" charset="0"/>
                  </a:rPr>
                  <a:t>Mal</a:t>
                </a:r>
              </a:p>
            </p:txBody>
          </p:sp>
          <p:sp>
            <p:nvSpPr>
              <p:cNvPr id="40973" name="TextBox 14">
                <a:extLst>
                  <a:ext uri="{FF2B5EF4-FFF2-40B4-BE49-F238E27FC236}">
                    <a16:creationId xmlns:a16="http://schemas.microsoft.com/office/drawing/2014/main" id="{F3EE72BD-C4AA-0C1E-6C8A-DC8C1E23AA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7988" y="4439228"/>
                <a:ext cx="76614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FFFF"/>
                    </a:solidFill>
                    <a:latin typeface="Arial" panose="020B0604020202020204" pitchFamily="34" charset="0"/>
                  </a:rPr>
                  <a:t>Wash</a:t>
                </a:r>
              </a:p>
            </p:txBody>
          </p:sp>
          <p:sp>
            <p:nvSpPr>
              <p:cNvPr id="40974" name="TextBox 15">
                <a:extLst>
                  <a:ext uri="{FF2B5EF4-FFF2-40B4-BE49-F238E27FC236}">
                    <a16:creationId xmlns:a16="http://schemas.microsoft.com/office/drawing/2014/main" id="{8673ECC6-40A0-60D9-75DF-CAD758919E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7988" y="6242429"/>
                <a:ext cx="76625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FFFFFF"/>
                    </a:solidFill>
                    <a:latin typeface="Arial" panose="020B0604020202020204" pitchFamily="34" charset="0"/>
                  </a:rPr>
                  <a:t>Simon</a:t>
                </a:r>
              </a:p>
            </p:txBody>
          </p:sp>
          <p:sp>
            <p:nvSpPr>
              <p:cNvPr id="40975" name="TextBox 20">
                <a:extLst>
                  <a:ext uri="{FF2B5EF4-FFF2-40B4-BE49-F238E27FC236}">
                    <a16:creationId xmlns:a16="http://schemas.microsoft.com/office/drawing/2014/main" id="{F5CA7828-743C-BB9F-63C1-C19C61D759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6016" y="2513844"/>
                <a:ext cx="71080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FFFF"/>
                    </a:solidFill>
                    <a:latin typeface="Arial" panose="020B0604020202020204" pitchFamily="34" charset="0"/>
                  </a:rPr>
                  <a:t>Inara</a:t>
                </a:r>
              </a:p>
            </p:txBody>
          </p:sp>
          <p:sp>
            <p:nvSpPr>
              <p:cNvPr id="40976" name="TextBox 21">
                <a:extLst>
                  <a:ext uri="{FF2B5EF4-FFF2-40B4-BE49-F238E27FC236}">
                    <a16:creationId xmlns:a16="http://schemas.microsoft.com/office/drawing/2014/main" id="{DCEB4529-3520-B27E-AF4D-83C4CC67C5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35154" y="4439228"/>
                <a:ext cx="58242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FFFF"/>
                    </a:solidFill>
                    <a:latin typeface="Arial" panose="020B0604020202020204" pitchFamily="34" charset="0"/>
                  </a:rPr>
                  <a:t>Zoe</a:t>
                </a:r>
              </a:p>
            </p:txBody>
          </p:sp>
          <p:sp>
            <p:nvSpPr>
              <p:cNvPr id="40977" name="TextBox 22">
                <a:extLst>
                  <a:ext uri="{FF2B5EF4-FFF2-40B4-BE49-F238E27FC236}">
                    <a16:creationId xmlns:a16="http://schemas.microsoft.com/office/drawing/2014/main" id="{B07F0D83-D735-8E77-D9E2-CA85A8AB71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35154" y="6396317"/>
                <a:ext cx="89046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FFFF"/>
                    </a:solidFill>
                    <a:latin typeface="Arial" panose="020B0604020202020204" pitchFamily="34" charset="0"/>
                  </a:rPr>
                  <a:t>Kaylee</a:t>
                </a:r>
              </a:p>
            </p:txBody>
          </p:sp>
        </p:grp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3">
            <a:extLst>
              <a:ext uri="{FF2B5EF4-FFF2-40B4-BE49-F238E27FC236}">
                <a16:creationId xmlns:a16="http://schemas.microsoft.com/office/drawing/2014/main" id="{7E16B2B2-A069-6D1A-5A1D-EF013758C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Is this a valid matching?</a:t>
            </a:r>
          </a:p>
        </p:txBody>
      </p:sp>
      <p:pic>
        <p:nvPicPr>
          <p:cNvPr id="41986" name="Picture 4">
            <a:extLst>
              <a:ext uri="{FF2B5EF4-FFF2-40B4-BE49-F238E27FC236}">
                <a16:creationId xmlns:a16="http://schemas.microsoft.com/office/drawing/2014/main" id="{F01DB8C9-4919-A4FB-9B89-FDF24F55E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252538"/>
            <a:ext cx="13747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5">
            <a:extLst>
              <a:ext uri="{FF2B5EF4-FFF2-40B4-BE49-F238E27FC236}">
                <a16:creationId xmlns:a16="http://schemas.microsoft.com/office/drawing/2014/main" id="{86D77359-5D71-F34D-702A-1FEDC314D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3187700"/>
            <a:ext cx="13462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6">
            <a:extLst>
              <a:ext uri="{FF2B5EF4-FFF2-40B4-BE49-F238E27FC236}">
                <a16:creationId xmlns:a16="http://schemas.microsoft.com/office/drawing/2014/main" id="{C2D1A783-E044-D667-A417-2A16D125B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062538"/>
            <a:ext cx="1335088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7">
            <a:extLst>
              <a:ext uri="{FF2B5EF4-FFF2-40B4-BE49-F238E27FC236}">
                <a16:creationId xmlns:a16="http://schemas.microsoft.com/office/drawing/2014/main" id="{45723EC1-9508-04F8-DAC0-6B0E3F8285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1252538"/>
            <a:ext cx="12350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8">
            <a:extLst>
              <a:ext uri="{FF2B5EF4-FFF2-40B4-BE49-F238E27FC236}">
                <a16:creationId xmlns:a16="http://schemas.microsoft.com/office/drawing/2014/main" id="{D2655A4E-6C07-CDCD-3F53-33E5AD55D4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3187700"/>
            <a:ext cx="1385888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9">
            <a:extLst>
              <a:ext uri="{FF2B5EF4-FFF2-40B4-BE49-F238E27FC236}">
                <a16:creationId xmlns:a16="http://schemas.microsoft.com/office/drawing/2014/main" id="{CE39A011-22E5-4379-8F07-71F3B88B59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5062538"/>
            <a:ext cx="139382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eft-Right Arrow 18">
            <a:extLst>
              <a:ext uri="{FF2B5EF4-FFF2-40B4-BE49-F238E27FC236}">
                <a16:creationId xmlns:a16="http://schemas.microsoft.com/office/drawing/2014/main" id="{9C45225A-7588-E626-1F88-5C6D2F718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288" y="1943100"/>
            <a:ext cx="3430587" cy="293688"/>
          </a:xfrm>
          <a:prstGeom prst="leftRightArrow">
            <a:avLst>
              <a:gd name="adj1" fmla="val 50000"/>
              <a:gd name="adj2" fmla="val 50023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Left-Right Arrow 19">
            <a:extLst>
              <a:ext uri="{FF2B5EF4-FFF2-40B4-BE49-F238E27FC236}">
                <a16:creationId xmlns:a16="http://schemas.microsoft.com/office/drawing/2014/main" id="{5A25EDC1-9DC7-AFCD-8E26-10C6AA17A572}"/>
              </a:ext>
            </a:extLst>
          </p:cNvPr>
          <p:cNvSpPr>
            <a:spLocks noChangeArrowheads="1"/>
          </p:cNvSpPr>
          <p:nvPr/>
        </p:nvSpPr>
        <p:spPr bwMode="auto">
          <a:xfrm rot="2826854">
            <a:off x="2019301" y="3975100"/>
            <a:ext cx="4887912" cy="325437"/>
          </a:xfrm>
          <a:prstGeom prst="leftRightArrow">
            <a:avLst>
              <a:gd name="adj1" fmla="val 50000"/>
              <a:gd name="adj2" fmla="val 49996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41994" name="Group 10">
            <a:extLst>
              <a:ext uri="{FF2B5EF4-FFF2-40B4-BE49-F238E27FC236}">
                <a16:creationId xmlns:a16="http://schemas.microsoft.com/office/drawing/2014/main" id="{63276A76-5C17-7C23-9330-2C59889DAAA2}"/>
              </a:ext>
            </a:extLst>
          </p:cNvPr>
          <p:cNvGrpSpPr>
            <a:grpSpLocks/>
          </p:cNvGrpSpPr>
          <p:nvPr/>
        </p:nvGrpSpPr>
        <p:grpSpPr bwMode="auto">
          <a:xfrm>
            <a:off x="1677988" y="2514600"/>
            <a:ext cx="5248275" cy="4251325"/>
            <a:chOff x="1677988" y="2513844"/>
            <a:chExt cx="5247629" cy="4251805"/>
          </a:xfrm>
        </p:grpSpPr>
        <p:sp>
          <p:nvSpPr>
            <p:cNvPr id="41996" name="TextBox 11">
              <a:extLst>
                <a:ext uri="{FF2B5EF4-FFF2-40B4-BE49-F238E27FC236}">
                  <a16:creationId xmlns:a16="http://schemas.microsoft.com/office/drawing/2014/main" id="{D05579C0-6386-E174-1747-B73B3DA437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518" y="2513844"/>
              <a:ext cx="5566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Mal</a:t>
              </a:r>
            </a:p>
          </p:txBody>
        </p:sp>
        <p:sp>
          <p:nvSpPr>
            <p:cNvPr id="41997" name="TextBox 12">
              <a:extLst>
                <a:ext uri="{FF2B5EF4-FFF2-40B4-BE49-F238E27FC236}">
                  <a16:creationId xmlns:a16="http://schemas.microsoft.com/office/drawing/2014/main" id="{C67E1E12-5684-BD30-F79E-9EA196CF3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4439228"/>
              <a:ext cx="7661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Wash</a:t>
              </a:r>
            </a:p>
          </p:txBody>
        </p:sp>
        <p:sp>
          <p:nvSpPr>
            <p:cNvPr id="41998" name="TextBox 13">
              <a:extLst>
                <a:ext uri="{FF2B5EF4-FFF2-40B4-BE49-F238E27FC236}">
                  <a16:creationId xmlns:a16="http://schemas.microsoft.com/office/drawing/2014/main" id="{1F6B3D50-01B7-2979-C11E-7D3BAE050B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6242429"/>
              <a:ext cx="7662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latin typeface="Arial" panose="020B0604020202020204" pitchFamily="34" charset="0"/>
                </a:rPr>
                <a:t>Simon</a:t>
              </a:r>
            </a:p>
          </p:txBody>
        </p:sp>
        <p:sp>
          <p:nvSpPr>
            <p:cNvPr id="41999" name="TextBox 14">
              <a:extLst>
                <a:ext uri="{FF2B5EF4-FFF2-40B4-BE49-F238E27FC236}">
                  <a16:creationId xmlns:a16="http://schemas.microsoft.com/office/drawing/2014/main" id="{1B73263D-9DE8-3621-432F-B0CB857403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6016" y="2513844"/>
              <a:ext cx="7108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Inara</a:t>
              </a:r>
            </a:p>
          </p:txBody>
        </p:sp>
        <p:sp>
          <p:nvSpPr>
            <p:cNvPr id="42000" name="TextBox 15">
              <a:extLst>
                <a:ext uri="{FF2B5EF4-FFF2-40B4-BE49-F238E27FC236}">
                  <a16:creationId xmlns:a16="http://schemas.microsoft.com/office/drawing/2014/main" id="{B5D287E9-C38E-F403-C65F-153C7FC542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4439228"/>
              <a:ext cx="582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Zoe</a:t>
              </a:r>
            </a:p>
          </p:txBody>
        </p:sp>
        <p:sp>
          <p:nvSpPr>
            <p:cNvPr id="42001" name="TextBox 16">
              <a:extLst>
                <a:ext uri="{FF2B5EF4-FFF2-40B4-BE49-F238E27FC236}">
                  <a16:creationId xmlns:a16="http://schemas.microsoft.com/office/drawing/2014/main" id="{28B5E984-8EB4-09DF-0F18-BE2DB75F9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6396317"/>
              <a:ext cx="8904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Kaylee</a:t>
              </a:r>
            </a:p>
          </p:txBody>
        </p:sp>
      </p:grpSp>
      <p:sp>
        <p:nvSpPr>
          <p:cNvPr id="2" name="Multiply 1">
            <a:extLst>
              <a:ext uri="{FF2B5EF4-FFF2-40B4-BE49-F238E27FC236}">
                <a16:creationId xmlns:a16="http://schemas.microsoft.com/office/drawing/2014/main" id="{874E6DBB-BBB8-1038-F8A9-C106FB147E34}"/>
              </a:ext>
            </a:extLst>
          </p:cNvPr>
          <p:cNvSpPr/>
          <p:nvPr/>
        </p:nvSpPr>
        <p:spPr>
          <a:xfrm>
            <a:off x="2444750" y="1943100"/>
            <a:ext cx="1141413" cy="941388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3">
            <a:extLst>
              <a:ext uri="{FF2B5EF4-FFF2-40B4-BE49-F238E27FC236}">
                <a16:creationId xmlns:a16="http://schemas.microsoft.com/office/drawing/2014/main" id="{00880C02-A996-5716-952C-B9EA99F35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Is this a valid matching?</a:t>
            </a:r>
          </a:p>
        </p:txBody>
      </p:sp>
      <p:grpSp>
        <p:nvGrpSpPr>
          <p:cNvPr id="43010" name="Group 1">
            <a:extLst>
              <a:ext uri="{FF2B5EF4-FFF2-40B4-BE49-F238E27FC236}">
                <a16:creationId xmlns:a16="http://schemas.microsoft.com/office/drawing/2014/main" id="{7CDE7A23-55DB-95B1-1260-6CDA89857F05}"/>
              </a:ext>
            </a:extLst>
          </p:cNvPr>
          <p:cNvGrpSpPr>
            <a:grpSpLocks/>
          </p:cNvGrpSpPr>
          <p:nvPr/>
        </p:nvGrpSpPr>
        <p:grpSpPr bwMode="auto">
          <a:xfrm>
            <a:off x="1471613" y="1252538"/>
            <a:ext cx="5861050" cy="5503862"/>
            <a:chOff x="1471613" y="1252538"/>
            <a:chExt cx="5861050" cy="5503862"/>
          </a:xfrm>
        </p:grpSpPr>
        <p:pic>
          <p:nvPicPr>
            <p:cNvPr id="43018" name="Picture 4">
              <a:extLst>
                <a:ext uri="{FF2B5EF4-FFF2-40B4-BE49-F238E27FC236}">
                  <a16:creationId xmlns:a16="http://schemas.microsoft.com/office/drawing/2014/main" id="{F7E1403F-A8BD-8ED8-5966-21FB2E979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613" y="1252538"/>
              <a:ext cx="137477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9" name="Picture 5">
              <a:extLst>
                <a:ext uri="{FF2B5EF4-FFF2-40B4-BE49-F238E27FC236}">
                  <a16:creationId xmlns:a16="http://schemas.microsoft.com/office/drawing/2014/main" id="{004484E3-86AE-E14F-8EDE-33F687F48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613" y="3187700"/>
              <a:ext cx="1346200" cy="169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0" name="Picture 6">
              <a:extLst>
                <a:ext uri="{FF2B5EF4-FFF2-40B4-BE49-F238E27FC236}">
                  <a16:creationId xmlns:a16="http://schemas.microsoft.com/office/drawing/2014/main" id="{E9E45A4C-2827-B1C9-3D32-0E881B822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900" y="5062538"/>
              <a:ext cx="1335088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1" name="Picture 7">
              <a:extLst>
                <a:ext uri="{FF2B5EF4-FFF2-40B4-BE49-F238E27FC236}">
                  <a16:creationId xmlns:a16="http://schemas.microsoft.com/office/drawing/2014/main" id="{F7A459DC-43BC-8563-AE88-EC656ADA7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750" y="1252538"/>
              <a:ext cx="123507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2" name="Picture 8">
              <a:extLst>
                <a:ext uri="{FF2B5EF4-FFF2-40B4-BE49-F238E27FC236}">
                  <a16:creationId xmlns:a16="http://schemas.microsoft.com/office/drawing/2014/main" id="{B3E333C2-C098-12ED-6591-D27A58838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750" y="3187700"/>
              <a:ext cx="1385888" cy="169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3" name="Picture 9">
              <a:extLst>
                <a:ext uri="{FF2B5EF4-FFF2-40B4-BE49-F238E27FC236}">
                  <a16:creationId xmlns:a16="http://schemas.microsoft.com/office/drawing/2014/main" id="{F41A1CE6-A34F-58E2-C44F-BFE781E5B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838" y="5062538"/>
              <a:ext cx="139382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Left-Right Arrow 18">
              <a:extLst>
                <a:ext uri="{FF2B5EF4-FFF2-40B4-BE49-F238E27FC236}">
                  <a16:creationId xmlns:a16="http://schemas.microsoft.com/office/drawing/2014/main" id="{37705E7B-F76B-D66B-C08C-1598734E6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9063" y="1943100"/>
              <a:ext cx="3279775" cy="293688"/>
            </a:xfrm>
            <a:prstGeom prst="leftRightArrow">
              <a:avLst>
                <a:gd name="adj1" fmla="val 50000"/>
                <a:gd name="adj2" fmla="val 49995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Left-Right Arrow 19">
              <a:extLst>
                <a:ext uri="{FF2B5EF4-FFF2-40B4-BE49-F238E27FC236}">
                  <a16:creationId xmlns:a16="http://schemas.microsoft.com/office/drawing/2014/main" id="{A8E1449A-E138-E18D-4299-AB9FFD76CE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99720">
              <a:off x="2309813" y="4776788"/>
              <a:ext cx="4295775" cy="325437"/>
            </a:xfrm>
            <a:prstGeom prst="leftRightArrow">
              <a:avLst>
                <a:gd name="adj1" fmla="val 50000"/>
                <a:gd name="adj2" fmla="val 49989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Left-Right Arrow 10">
              <a:extLst>
                <a:ext uri="{FF2B5EF4-FFF2-40B4-BE49-F238E27FC236}">
                  <a16:creationId xmlns:a16="http://schemas.microsoft.com/office/drawing/2014/main" id="{8D7BE435-3A19-3CF0-5B88-DD577A1466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884059">
              <a:off x="2347913" y="4711700"/>
              <a:ext cx="4051300" cy="355600"/>
            </a:xfrm>
            <a:prstGeom prst="leftRightArrow">
              <a:avLst>
                <a:gd name="adj1" fmla="val 50000"/>
                <a:gd name="adj2" fmla="val 50002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3011" name="Group 11">
            <a:extLst>
              <a:ext uri="{FF2B5EF4-FFF2-40B4-BE49-F238E27FC236}">
                <a16:creationId xmlns:a16="http://schemas.microsoft.com/office/drawing/2014/main" id="{549AF451-161E-3A18-FEF3-16F749F4A07B}"/>
              </a:ext>
            </a:extLst>
          </p:cNvPr>
          <p:cNvGrpSpPr>
            <a:grpSpLocks/>
          </p:cNvGrpSpPr>
          <p:nvPr/>
        </p:nvGrpSpPr>
        <p:grpSpPr bwMode="auto">
          <a:xfrm>
            <a:off x="1677988" y="2514600"/>
            <a:ext cx="5248275" cy="4251325"/>
            <a:chOff x="1677988" y="2513844"/>
            <a:chExt cx="5247629" cy="4251805"/>
          </a:xfrm>
        </p:grpSpPr>
        <p:sp>
          <p:nvSpPr>
            <p:cNvPr id="43012" name="TextBox 12">
              <a:extLst>
                <a:ext uri="{FF2B5EF4-FFF2-40B4-BE49-F238E27FC236}">
                  <a16:creationId xmlns:a16="http://schemas.microsoft.com/office/drawing/2014/main" id="{95FFB2BF-EA71-8595-DC01-727854CF80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518" y="2513844"/>
              <a:ext cx="5566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Mal</a:t>
              </a:r>
            </a:p>
          </p:txBody>
        </p:sp>
        <p:sp>
          <p:nvSpPr>
            <p:cNvPr id="43013" name="TextBox 13">
              <a:extLst>
                <a:ext uri="{FF2B5EF4-FFF2-40B4-BE49-F238E27FC236}">
                  <a16:creationId xmlns:a16="http://schemas.microsoft.com/office/drawing/2014/main" id="{2A6C04CF-7179-56FE-AB96-3FC415E973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4439228"/>
              <a:ext cx="7661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Wash</a:t>
              </a:r>
            </a:p>
          </p:txBody>
        </p:sp>
        <p:sp>
          <p:nvSpPr>
            <p:cNvPr id="43014" name="TextBox 14">
              <a:extLst>
                <a:ext uri="{FF2B5EF4-FFF2-40B4-BE49-F238E27FC236}">
                  <a16:creationId xmlns:a16="http://schemas.microsoft.com/office/drawing/2014/main" id="{ED1C0A55-172B-2DA7-D9C8-E1B6C1B9D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6242429"/>
              <a:ext cx="7662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latin typeface="Arial" panose="020B0604020202020204" pitchFamily="34" charset="0"/>
                </a:rPr>
                <a:t>Simon</a:t>
              </a:r>
            </a:p>
          </p:txBody>
        </p:sp>
        <p:sp>
          <p:nvSpPr>
            <p:cNvPr id="43015" name="TextBox 15">
              <a:extLst>
                <a:ext uri="{FF2B5EF4-FFF2-40B4-BE49-F238E27FC236}">
                  <a16:creationId xmlns:a16="http://schemas.microsoft.com/office/drawing/2014/main" id="{FA3C4E7F-5177-787E-51F5-8299724885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6016" y="2513844"/>
              <a:ext cx="7108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Inara</a:t>
              </a:r>
            </a:p>
          </p:txBody>
        </p:sp>
        <p:sp>
          <p:nvSpPr>
            <p:cNvPr id="43016" name="TextBox 16">
              <a:extLst>
                <a:ext uri="{FF2B5EF4-FFF2-40B4-BE49-F238E27FC236}">
                  <a16:creationId xmlns:a16="http://schemas.microsoft.com/office/drawing/2014/main" id="{32B71526-C44E-DBCF-8B34-6CB313BCE0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4439228"/>
              <a:ext cx="582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Zoe</a:t>
              </a:r>
            </a:p>
          </p:txBody>
        </p:sp>
        <p:sp>
          <p:nvSpPr>
            <p:cNvPr id="43017" name="TextBox 17">
              <a:extLst>
                <a:ext uri="{FF2B5EF4-FFF2-40B4-BE49-F238E27FC236}">
                  <a16:creationId xmlns:a16="http://schemas.microsoft.com/office/drawing/2014/main" id="{49A1885F-6EC8-C88E-F00C-9CA77132D7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6396317"/>
              <a:ext cx="8904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Kaylee</a:t>
              </a: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7E3A143C-C45B-EB29-DAA9-568295BC6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Which one is a perfect matching?</a:t>
            </a:r>
          </a:p>
        </p:txBody>
      </p:sp>
      <p:grpSp>
        <p:nvGrpSpPr>
          <p:cNvPr id="44034" name="Group 2">
            <a:extLst>
              <a:ext uri="{FF2B5EF4-FFF2-40B4-BE49-F238E27FC236}">
                <a16:creationId xmlns:a16="http://schemas.microsoft.com/office/drawing/2014/main" id="{B960DB54-9F00-017F-0335-708D3D8DA7C0}"/>
              </a:ext>
            </a:extLst>
          </p:cNvPr>
          <p:cNvGrpSpPr>
            <a:grpSpLocks/>
          </p:cNvGrpSpPr>
          <p:nvPr/>
        </p:nvGrpSpPr>
        <p:grpSpPr bwMode="auto">
          <a:xfrm>
            <a:off x="554038" y="1760538"/>
            <a:ext cx="3649662" cy="3336925"/>
            <a:chOff x="1471613" y="1252538"/>
            <a:chExt cx="5861050" cy="5513387"/>
          </a:xfrm>
        </p:grpSpPr>
        <p:pic>
          <p:nvPicPr>
            <p:cNvPr id="44046" name="Picture 4">
              <a:extLst>
                <a:ext uri="{FF2B5EF4-FFF2-40B4-BE49-F238E27FC236}">
                  <a16:creationId xmlns:a16="http://schemas.microsoft.com/office/drawing/2014/main" id="{A8ACED06-EC6E-849F-E5A7-218F4B873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613" y="1252538"/>
              <a:ext cx="137477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7" name="Picture 5">
              <a:extLst>
                <a:ext uri="{FF2B5EF4-FFF2-40B4-BE49-F238E27FC236}">
                  <a16:creationId xmlns:a16="http://schemas.microsoft.com/office/drawing/2014/main" id="{03BF73B7-3697-4E77-45A3-8A639E0AB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613" y="3187700"/>
              <a:ext cx="1346200" cy="169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8" name="Picture 6">
              <a:extLst>
                <a:ext uri="{FF2B5EF4-FFF2-40B4-BE49-F238E27FC236}">
                  <a16:creationId xmlns:a16="http://schemas.microsoft.com/office/drawing/2014/main" id="{2DC80E16-3C4D-5D84-993C-2D049517A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900" y="5062538"/>
              <a:ext cx="1335088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9" name="Picture 7">
              <a:extLst>
                <a:ext uri="{FF2B5EF4-FFF2-40B4-BE49-F238E27FC236}">
                  <a16:creationId xmlns:a16="http://schemas.microsoft.com/office/drawing/2014/main" id="{97E05F43-82AB-4224-A96C-61A131B34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750" y="1252538"/>
              <a:ext cx="123507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0" name="Picture 8">
              <a:extLst>
                <a:ext uri="{FF2B5EF4-FFF2-40B4-BE49-F238E27FC236}">
                  <a16:creationId xmlns:a16="http://schemas.microsoft.com/office/drawing/2014/main" id="{47324C42-C221-5C61-7D2D-358339946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750" y="3187700"/>
              <a:ext cx="1385888" cy="169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1" name="Picture 9">
              <a:extLst>
                <a:ext uri="{FF2B5EF4-FFF2-40B4-BE49-F238E27FC236}">
                  <a16:creationId xmlns:a16="http://schemas.microsoft.com/office/drawing/2014/main" id="{52D68782-015E-B788-D252-3681C824D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838" y="5062538"/>
              <a:ext cx="139382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Left-Right Arrow 9">
              <a:extLst>
                <a:ext uri="{FF2B5EF4-FFF2-40B4-BE49-F238E27FC236}">
                  <a16:creationId xmlns:a16="http://schemas.microsoft.com/office/drawing/2014/main" id="{8B4EA971-9364-4FDD-2C49-13C65EE24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692" y="1942366"/>
              <a:ext cx="3120455" cy="293768"/>
            </a:xfrm>
            <a:prstGeom prst="leftRightArrow">
              <a:avLst>
                <a:gd name="adj1" fmla="val 50000"/>
                <a:gd name="adj2" fmla="val 49986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Left-Right Arrow 10">
              <a:extLst>
                <a:ext uri="{FF2B5EF4-FFF2-40B4-BE49-F238E27FC236}">
                  <a16:creationId xmlns:a16="http://schemas.microsoft.com/office/drawing/2014/main" id="{C205FED6-2745-4AAB-A144-A39136AD2F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99720">
              <a:off x="2323110" y="4714798"/>
              <a:ext cx="4101970" cy="325243"/>
            </a:xfrm>
            <a:prstGeom prst="leftRightArrow">
              <a:avLst>
                <a:gd name="adj1" fmla="val 50000"/>
                <a:gd name="adj2" fmla="val 50011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44054" name="Group 23">
              <a:extLst>
                <a:ext uri="{FF2B5EF4-FFF2-40B4-BE49-F238E27FC236}">
                  <a16:creationId xmlns:a16="http://schemas.microsoft.com/office/drawing/2014/main" id="{C629CD67-166F-0B47-EA88-9C24E59700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7988" y="2514600"/>
              <a:ext cx="5248275" cy="4251325"/>
              <a:chOff x="1677988" y="2513844"/>
              <a:chExt cx="5247629" cy="4251805"/>
            </a:xfrm>
          </p:grpSpPr>
          <p:sp>
            <p:nvSpPr>
              <p:cNvPr id="44055" name="TextBox 13">
                <a:extLst>
                  <a:ext uri="{FF2B5EF4-FFF2-40B4-BE49-F238E27FC236}">
                    <a16:creationId xmlns:a16="http://schemas.microsoft.com/office/drawing/2014/main" id="{C32D71BF-163D-25EF-2004-DE9DFF8571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87518" y="2513844"/>
                <a:ext cx="55661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FFFF"/>
                    </a:solidFill>
                    <a:latin typeface="Arial" panose="020B0604020202020204" pitchFamily="34" charset="0"/>
                  </a:rPr>
                  <a:t>Mal</a:t>
                </a:r>
              </a:p>
            </p:txBody>
          </p:sp>
          <p:sp>
            <p:nvSpPr>
              <p:cNvPr id="44056" name="TextBox 14">
                <a:extLst>
                  <a:ext uri="{FF2B5EF4-FFF2-40B4-BE49-F238E27FC236}">
                    <a16:creationId xmlns:a16="http://schemas.microsoft.com/office/drawing/2014/main" id="{CCE00229-6384-2762-FA9B-865F849409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7988" y="4439228"/>
                <a:ext cx="76614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FFFF"/>
                    </a:solidFill>
                    <a:latin typeface="Arial" panose="020B0604020202020204" pitchFamily="34" charset="0"/>
                  </a:rPr>
                  <a:t>Wash</a:t>
                </a:r>
              </a:p>
            </p:txBody>
          </p:sp>
          <p:sp>
            <p:nvSpPr>
              <p:cNvPr id="44057" name="TextBox 15">
                <a:extLst>
                  <a:ext uri="{FF2B5EF4-FFF2-40B4-BE49-F238E27FC236}">
                    <a16:creationId xmlns:a16="http://schemas.microsoft.com/office/drawing/2014/main" id="{390C3F86-F79E-E2E2-9E21-0E0EE4E78A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7988" y="6242429"/>
                <a:ext cx="76625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FFFFFF"/>
                    </a:solidFill>
                    <a:latin typeface="Arial" panose="020B0604020202020204" pitchFamily="34" charset="0"/>
                  </a:rPr>
                  <a:t>Simon</a:t>
                </a:r>
              </a:p>
            </p:txBody>
          </p:sp>
          <p:sp>
            <p:nvSpPr>
              <p:cNvPr id="44058" name="TextBox 20">
                <a:extLst>
                  <a:ext uri="{FF2B5EF4-FFF2-40B4-BE49-F238E27FC236}">
                    <a16:creationId xmlns:a16="http://schemas.microsoft.com/office/drawing/2014/main" id="{2C76D6A6-5CA6-997C-F80A-A362FA29DE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6016" y="2513844"/>
                <a:ext cx="71080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FFFF"/>
                    </a:solidFill>
                    <a:latin typeface="Arial" panose="020B0604020202020204" pitchFamily="34" charset="0"/>
                  </a:rPr>
                  <a:t>Inara</a:t>
                </a:r>
              </a:p>
            </p:txBody>
          </p:sp>
          <p:sp>
            <p:nvSpPr>
              <p:cNvPr id="44059" name="TextBox 21">
                <a:extLst>
                  <a:ext uri="{FF2B5EF4-FFF2-40B4-BE49-F238E27FC236}">
                    <a16:creationId xmlns:a16="http://schemas.microsoft.com/office/drawing/2014/main" id="{28A9A01A-A345-E2DB-37D2-B23EAED8E1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35154" y="4439228"/>
                <a:ext cx="58242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FFFF"/>
                    </a:solidFill>
                    <a:latin typeface="Arial" panose="020B0604020202020204" pitchFamily="34" charset="0"/>
                  </a:rPr>
                  <a:t>Zoe</a:t>
                </a:r>
              </a:p>
            </p:txBody>
          </p:sp>
          <p:sp>
            <p:nvSpPr>
              <p:cNvPr id="44060" name="TextBox 22">
                <a:extLst>
                  <a:ext uri="{FF2B5EF4-FFF2-40B4-BE49-F238E27FC236}">
                    <a16:creationId xmlns:a16="http://schemas.microsoft.com/office/drawing/2014/main" id="{A86DC2CD-BDC6-692E-0C02-E98068471B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35154" y="6396317"/>
                <a:ext cx="89046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FFFF"/>
                    </a:solidFill>
                    <a:latin typeface="Arial" panose="020B0604020202020204" pitchFamily="34" charset="0"/>
                  </a:rPr>
                  <a:t>Kaylee</a:t>
                </a:r>
              </a:p>
            </p:txBody>
          </p:sp>
        </p:grpSp>
      </p:grpSp>
      <p:grpSp>
        <p:nvGrpSpPr>
          <p:cNvPr id="44035" name="Group 18">
            <a:extLst>
              <a:ext uri="{FF2B5EF4-FFF2-40B4-BE49-F238E27FC236}">
                <a16:creationId xmlns:a16="http://schemas.microsoft.com/office/drawing/2014/main" id="{D3AB7CD5-12C6-4E16-BA77-880C50BCB9C2}"/>
              </a:ext>
            </a:extLst>
          </p:cNvPr>
          <p:cNvGrpSpPr>
            <a:grpSpLocks/>
          </p:cNvGrpSpPr>
          <p:nvPr/>
        </p:nvGrpSpPr>
        <p:grpSpPr bwMode="auto">
          <a:xfrm>
            <a:off x="4940300" y="1554163"/>
            <a:ext cx="3624263" cy="3727450"/>
            <a:chOff x="1471613" y="1252538"/>
            <a:chExt cx="5861050" cy="5503862"/>
          </a:xfrm>
        </p:grpSpPr>
        <p:pic>
          <p:nvPicPr>
            <p:cNvPr id="44037" name="Picture 4">
              <a:extLst>
                <a:ext uri="{FF2B5EF4-FFF2-40B4-BE49-F238E27FC236}">
                  <a16:creationId xmlns:a16="http://schemas.microsoft.com/office/drawing/2014/main" id="{ABBC89CD-39F7-7B7A-878B-0E099BD7F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613" y="1252538"/>
              <a:ext cx="137477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38" name="Picture 5">
              <a:extLst>
                <a:ext uri="{FF2B5EF4-FFF2-40B4-BE49-F238E27FC236}">
                  <a16:creationId xmlns:a16="http://schemas.microsoft.com/office/drawing/2014/main" id="{9A507053-05AA-8C3B-686B-875F33857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613" y="3187700"/>
              <a:ext cx="1346200" cy="169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39" name="Picture 6">
              <a:extLst>
                <a:ext uri="{FF2B5EF4-FFF2-40B4-BE49-F238E27FC236}">
                  <a16:creationId xmlns:a16="http://schemas.microsoft.com/office/drawing/2014/main" id="{73CCBC05-F470-10FA-2E3B-5FF9D5A1B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900" y="5062538"/>
              <a:ext cx="1335088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0" name="Picture 7">
              <a:extLst>
                <a:ext uri="{FF2B5EF4-FFF2-40B4-BE49-F238E27FC236}">
                  <a16:creationId xmlns:a16="http://schemas.microsoft.com/office/drawing/2014/main" id="{C3B282EA-0F18-0911-9525-86846AF19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750" y="1252538"/>
              <a:ext cx="123507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1" name="Picture 8">
              <a:extLst>
                <a:ext uri="{FF2B5EF4-FFF2-40B4-BE49-F238E27FC236}">
                  <a16:creationId xmlns:a16="http://schemas.microsoft.com/office/drawing/2014/main" id="{F8119625-1AD5-3CB2-121E-D1F7782E8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750" y="3187700"/>
              <a:ext cx="1385888" cy="169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2" name="Picture 9">
              <a:extLst>
                <a:ext uri="{FF2B5EF4-FFF2-40B4-BE49-F238E27FC236}">
                  <a16:creationId xmlns:a16="http://schemas.microsoft.com/office/drawing/2014/main" id="{19A980D1-01C2-C800-536F-98DC82A2C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838" y="5062538"/>
              <a:ext cx="139382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Left-Right Arrow 25">
              <a:extLst>
                <a:ext uri="{FF2B5EF4-FFF2-40B4-BE49-F238E27FC236}">
                  <a16:creationId xmlns:a16="http://schemas.microsoft.com/office/drawing/2014/main" id="{443C6106-EB1F-1E4B-FBBF-15148F190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0254" y="1944036"/>
              <a:ext cx="3278387" cy="293009"/>
            </a:xfrm>
            <a:prstGeom prst="leftRightArrow">
              <a:avLst>
                <a:gd name="adj1" fmla="val 50000"/>
                <a:gd name="adj2" fmla="val 49995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Left-Right Arrow 26">
              <a:extLst>
                <a:ext uri="{FF2B5EF4-FFF2-40B4-BE49-F238E27FC236}">
                  <a16:creationId xmlns:a16="http://schemas.microsoft.com/office/drawing/2014/main" id="{B5E31AD5-2324-20AE-2885-E5FBA63C34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99720">
              <a:off x="2308539" y="4775665"/>
              <a:ext cx="4297589" cy="325826"/>
            </a:xfrm>
            <a:prstGeom prst="leftRightArrow">
              <a:avLst>
                <a:gd name="adj1" fmla="val 50000"/>
                <a:gd name="adj2" fmla="val 49989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Left-Right Arrow 27">
              <a:extLst>
                <a:ext uri="{FF2B5EF4-FFF2-40B4-BE49-F238E27FC236}">
                  <a16:creationId xmlns:a16="http://schemas.microsoft.com/office/drawing/2014/main" id="{2DF3F562-E9E6-5AA2-478D-EDE287932E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884059">
              <a:off x="2347049" y="4712376"/>
              <a:ext cx="4051133" cy="353953"/>
            </a:xfrm>
            <a:prstGeom prst="leftRightArrow">
              <a:avLst>
                <a:gd name="adj1" fmla="val 50000"/>
                <a:gd name="adj2" fmla="val 50002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67EFD50-7204-AACF-633B-C0978F883A5C}"/>
              </a:ext>
            </a:extLst>
          </p:cNvPr>
          <p:cNvSpPr/>
          <p:nvPr/>
        </p:nvSpPr>
        <p:spPr>
          <a:xfrm>
            <a:off x="4572000" y="1417638"/>
            <a:ext cx="4246563" cy="404495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F13584D6-A974-A2D3-1AF9-76A017FED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On to the board…</a:t>
            </a:r>
          </a:p>
        </p:txBody>
      </p:sp>
      <p:pic>
        <p:nvPicPr>
          <p:cNvPr id="39938" name="Picture 4" descr="Jul27-2008 062.JPG">
            <a:extLst>
              <a:ext uri="{FF2B5EF4-FFF2-40B4-BE49-F238E27FC236}">
                <a16:creationId xmlns:a16="http://schemas.microsoft.com/office/drawing/2014/main" id="{2D0884E8-C9AE-A9AA-7094-435C9419F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1587500"/>
            <a:ext cx="2667000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B5BBC9CA-BDF3-3407-9477-8C45B3865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If you need it, ask for help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9C28FAEC-75B3-4646-B54B-7BDD0D0B7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070100"/>
            <a:ext cx="50800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D08B34A3-DBB9-1CBF-A50B-4F6E1BAED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Syllabus Quiz (and sections)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C81746-BAD6-0DA6-B2A7-4A3ADFB99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1838"/>
            <a:ext cx="9183198" cy="31276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34274DCA-939F-A858-D368-FE7DB5958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Separate Proof idea/proof details</a:t>
            </a:r>
          </a:p>
        </p:txBody>
      </p:sp>
      <p:pic>
        <p:nvPicPr>
          <p:cNvPr id="19458" name="Picture 1">
            <a:extLst>
              <a:ext uri="{FF2B5EF4-FFF2-40B4-BE49-F238E27FC236}">
                <a16:creationId xmlns:a16="http://schemas.microsoft.com/office/drawing/2014/main" id="{B070FB99-731B-0C5B-1815-3304997ED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2400"/>
            <a:ext cx="91440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56F476-E94C-8858-A8C8-F297267E4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75954"/>
            <a:ext cx="9091507" cy="3684815"/>
          </a:xfrm>
          <a:prstGeom prst="rect">
            <a:avLst/>
          </a:prstGeom>
        </p:spPr>
      </p:pic>
      <p:sp>
        <p:nvSpPr>
          <p:cNvPr id="20481" name="Title 1">
            <a:extLst>
              <a:ext uri="{FF2B5EF4-FFF2-40B4-BE49-F238E27FC236}">
                <a16:creationId xmlns:a16="http://schemas.microsoft.com/office/drawing/2014/main" id="{E67206C1-DCAA-A188-6F0E-4B784FC9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Office hours finalized</a:t>
            </a:r>
          </a:p>
        </p:txBody>
      </p:sp>
      <p:sp>
        <p:nvSpPr>
          <p:cNvPr id="4" name="Explosion 2 3">
            <a:extLst>
              <a:ext uri="{FF2B5EF4-FFF2-40B4-BE49-F238E27FC236}">
                <a16:creationId xmlns:a16="http://schemas.microsoft.com/office/drawing/2014/main" id="{DF0F5EDF-BC76-A35B-4D60-0D2264A8C551}"/>
              </a:ext>
            </a:extLst>
          </p:cNvPr>
          <p:cNvSpPr/>
          <p:nvPr/>
        </p:nvSpPr>
        <p:spPr>
          <a:xfrm>
            <a:off x="2378075" y="3913188"/>
            <a:ext cx="6448425" cy="2463800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Come ask your proof related Questions!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3B4B6BFF-CF16-F95B-0D1B-52135D4A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1</a:t>
            </a:r>
            <a:r>
              <a:rPr lang="en-US" altLang="en-US" baseline="30000">
                <a:ea typeface="ＭＳ Ｐゴシック" panose="020B0600070205080204" pitchFamily="34" charset="-128"/>
              </a:rPr>
              <a:t>st</a:t>
            </a:r>
            <a:r>
              <a:rPr lang="en-US" altLang="en-US">
                <a:ea typeface="ＭＳ Ｐゴシック" panose="020B0600070205080204" pitchFamily="34" charset="-128"/>
              </a:rPr>
              <a:t> True/False poll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268A0B-2F78-B98E-526B-54D53D0FC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4689"/>
            <a:ext cx="9111454" cy="40342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5DF1FF8-EB96-377A-BE2D-6B0FA1D8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Register your project groups</a:t>
            </a:r>
          </a:p>
        </p:txBody>
      </p:sp>
      <p:sp>
        <p:nvSpPr>
          <p:cNvPr id="22530" name="TextBox 1">
            <a:extLst>
              <a:ext uri="{FF2B5EF4-FFF2-40B4-BE49-F238E27FC236}">
                <a16:creationId xmlns:a16="http://schemas.microsoft.com/office/drawing/2014/main" id="{CB720799-6E52-9F86-BB91-33D939EFA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3" y="1187450"/>
            <a:ext cx="5205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Deadline: Friday, Sep 29, 11:59pm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38B06B-CAA6-4CB5-999D-BFA756DDB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4" y="1649115"/>
            <a:ext cx="8916520" cy="52088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9255</TotalTime>
  <Words>707</Words>
  <Application>Microsoft Macintosh PowerPoint</Application>
  <PresentationFormat>On-screen Show (4:3)</PresentationFormat>
  <Paragraphs>132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Lecture 4</vt:lpstr>
      <vt:lpstr>Please do keep on asking Qs!</vt:lpstr>
      <vt:lpstr>We’re not mind readers</vt:lpstr>
      <vt:lpstr>If you need it, ask for help</vt:lpstr>
      <vt:lpstr>Syllabus Quiz (and sections)</vt:lpstr>
      <vt:lpstr>Separate Proof idea/proof details</vt:lpstr>
      <vt:lpstr>Office hours finalized</vt:lpstr>
      <vt:lpstr>1st True/False poll</vt:lpstr>
      <vt:lpstr>Register your project groups</vt:lpstr>
      <vt:lpstr>Update on dept. linux servers </vt:lpstr>
      <vt:lpstr>Piazza Response policy</vt:lpstr>
      <vt:lpstr>Solutions to HW 0 out</vt:lpstr>
      <vt:lpstr>Questions/Comments?</vt:lpstr>
      <vt:lpstr>National Resident Matching </vt:lpstr>
      <vt:lpstr>The situation is unstable!</vt:lpstr>
      <vt:lpstr>What happens in real life</vt:lpstr>
      <vt:lpstr>NRMP plays matchmaker</vt:lpstr>
      <vt:lpstr>Stable Matching Problem</vt:lpstr>
      <vt:lpstr>Questions/Comments?</vt:lpstr>
      <vt:lpstr>Incorrect Proof Details: Q1(b) on HW0</vt:lpstr>
      <vt:lpstr>Incorrect Proof Details: Q1(b) on HW0</vt:lpstr>
      <vt:lpstr>Proof by contradiction for Q1(a)</vt:lpstr>
      <vt:lpstr>Questions/Comments?</vt:lpstr>
      <vt:lpstr>Matching Employers &amp; Applicants</vt:lpstr>
      <vt:lpstr>Simplicity is good</vt:lpstr>
      <vt:lpstr>Questions to think about</vt:lpstr>
      <vt:lpstr>Lost in Notation….</vt:lpstr>
      <vt:lpstr>Questions/Comments?</vt:lpstr>
      <vt:lpstr>Non-feminist reformulation</vt:lpstr>
      <vt:lpstr>On matchings</vt:lpstr>
      <vt:lpstr>Is this a valid matching?</vt:lpstr>
      <vt:lpstr>Is this a valid matching?</vt:lpstr>
      <vt:lpstr>Is this a valid matching?</vt:lpstr>
      <vt:lpstr>Which one is a perfect matching?</vt:lpstr>
      <vt:lpstr>On to the board…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</dc:title>
  <dc:creator>Atri</dc:creator>
  <cp:lastModifiedBy>Atri Rudra</cp:lastModifiedBy>
  <cp:revision>76</cp:revision>
  <dcterms:created xsi:type="dcterms:W3CDTF">2011-09-07T02:47:43Z</dcterms:created>
  <dcterms:modified xsi:type="dcterms:W3CDTF">2023-09-06T16:29:08Z</dcterms:modified>
</cp:coreProperties>
</file>