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31" r:id="rId3"/>
    <p:sldId id="392" r:id="rId4"/>
    <p:sldId id="417" r:id="rId5"/>
    <p:sldId id="436" r:id="rId6"/>
    <p:sldId id="435" r:id="rId7"/>
    <p:sldId id="426" r:id="rId8"/>
    <p:sldId id="434" r:id="rId9"/>
    <p:sldId id="427" r:id="rId10"/>
    <p:sldId id="428" r:id="rId11"/>
    <p:sldId id="271" r:id="rId12"/>
    <p:sldId id="258" r:id="rId13"/>
    <p:sldId id="278" r:id="rId14"/>
    <p:sldId id="280" r:id="rId15"/>
    <p:sldId id="281" r:id="rId16"/>
    <p:sldId id="282" r:id="rId17"/>
    <p:sldId id="290" r:id="rId18"/>
    <p:sldId id="300" r:id="rId19"/>
    <p:sldId id="419" r:id="rId20"/>
    <p:sldId id="398" r:id="rId21"/>
    <p:sldId id="399" r:id="rId22"/>
    <p:sldId id="400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432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EB7FA3-85EC-A688-A0D5-D7E3A5A54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907E4-B906-1FCE-70EC-202B6BC78A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1D215D-3A1F-2147-A96D-D021C3828B6F}" type="datetimeFigureOut">
              <a:rPr lang="en-US"/>
              <a:pPr>
                <a:defRPr/>
              </a:pPr>
              <a:t>9/10/23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14FF1C-083C-08C7-2EF3-E381766F9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E7A55D-F4B4-0495-E62F-C4318789D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D730-B1E0-2846-AD4F-6872D32C4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1BF09-19A3-D7C7-878A-8ABBDBD9E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1B4EAA-E53E-5F48-BCCA-4B8D920FF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79F69-4392-4435-7EC0-6CB2379D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DB3B-67BD-104A-87DE-CA4DB758C63A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A343B-578A-7074-4CB1-1351F094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80F62-E507-476E-756B-9FD52DC6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B649-0AC5-4944-A8CB-4198E4AFB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3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6DEC4-8C0D-247D-D390-5D5C6680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3F16-3C96-B549-8582-A2011EC76802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4721-FB97-247D-7A73-B5F8AA30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1E6F-BE72-A9EA-E100-32E4E0AE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820A-1F50-EB4B-A680-011A66E38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2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6CCB-6B4E-CADB-238B-6AB26B06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4006-814F-2C42-8668-8390CBED901E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B34C3-06C1-B446-91A0-016BA51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4A77-2EF7-C75E-493F-A4977E03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5A81-F8D9-1246-B388-5E331E8D6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382B-2906-DCB3-5FBD-11BA7D47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6D78-49C1-0249-9E8C-CA1C88C18824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A22BB-3655-73C0-D55C-1BD5D52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3888-C441-0CB7-D1FE-CD548379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D37E-183F-A947-B472-EF5299E84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7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13487-A1D8-344E-942E-8D1FED5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15F6-E2F0-A342-8DAA-3819D5518FE1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6EE6-2808-6179-E075-BB134B3A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41CA-DB4C-E9F2-CDAA-12C69AE1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72ED-F74A-C749-8AD0-98725E01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9B90C0-BC1F-E951-3B44-7FA35701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EDC1-2F57-EA4C-859F-42B8D4481999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9CD69B-E97D-23EC-AF46-982CC78B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09602F-434D-3C1E-031C-414D106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12C8-8896-ED4A-8BA5-59D8320E7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AA9692-ABB5-FADC-BB9D-069EFC73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075E-7A1A-DF4B-A773-83F274292AA0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08B2EF-E101-2B7B-8463-F35D1A8A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7D1D5A-BE9A-863A-FD39-C6492FB3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9B73-9432-3E45-9607-09C6A351A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4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C851E1-2657-B4A7-ABA8-98BE6B98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7F20-B050-D344-BF05-946C408FA746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39F13-98DF-5FD0-445B-F9185D5E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AC21EB-558E-0547-7FE2-826E7D7F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29D4-DEDB-A047-831C-D63EA77A5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8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D6045C-7EA2-5588-F691-B7F0260D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2CD0-DD90-5D43-8A82-B5BA1D41A3F1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4A342D-16C9-0CE5-A2AE-57957F88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E2055D-2ED8-BFFB-FAD4-82E424CE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9F2B-AD2B-5647-9174-194967D78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0BDEAB-6D38-5171-2C58-4F77D636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EED-5C38-014B-8DB7-AEA0A37E0C06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E4862-E873-A3B2-81D7-843039FF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86FAE-3C34-260F-69B4-5B5A79D2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E782-FBA2-0246-921E-43F75F7A9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85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9117D3-9C0F-CCE7-B2C1-94E24282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00F7-C389-4941-8F85-865AFCA5997D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2EAF6-ECD0-8DE4-5002-C1DC851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DB4D9-C5D3-AFE8-56F6-36C7A806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C659-2D45-1346-8C46-2270FA61B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4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3F8FA0-7EA4-CE77-451C-0B0473F945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86A34E-4323-F529-773C-7FAFEC615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E0C3E-C5B4-070F-AF69-69D523018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FB8735-913D-4544-BA70-4100D3C883A6}" type="datetime1">
              <a:rPr lang="en-US" altLang="en-US"/>
              <a:pPr>
                <a:defRPr/>
              </a:pPr>
              <a:t>9/10/23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ECFC-C97E-DA7B-B7E8-026DB4331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B438-8CD5-7689-9E4F-FB6C493E4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8790F4-3E01-AE45-888C-588483509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6E5FF34-5314-378C-077B-A60EE7E82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12298-BCFD-FC36-A5DE-44DC965C4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B86710A-A5FE-FCDC-863F-ACEB538F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 -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BBF4E-FADA-2C3B-180F-191C5A34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641"/>
            <a:ext cx="9144000" cy="2094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4ED238F1-DE6E-A9CD-1715-34DDCE1C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36ED2A87-90CD-1E05-57E4-AD0B173A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C807479-2F0C-E81C-2015-1F701D3B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Marriage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A8E0BEC9-FFA5-6BFA-9BD8-F8E4A285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758950"/>
            <a:ext cx="286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of men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and women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47011-610D-A695-8E86-8CE68A4D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05117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Matching</a:t>
            </a:r>
            <a:r>
              <a:rPr lang="en-US" altLang="en-US" sz="1800"/>
              <a:t> (no polyandry/gamy in </a:t>
            </a:r>
            <a:r>
              <a:rPr lang="en-US" altLang="en-US" sz="1800">
                <a:solidFill>
                  <a:srgbClr val="AD2ACD"/>
                </a:solidFill>
              </a:rPr>
              <a:t>M X W</a:t>
            </a:r>
            <a:r>
              <a:rPr lang="en-US" altLang="en-US" sz="180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3E482-52E2-1ED1-EF67-F68E0C6C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810000"/>
            <a:ext cx="408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Perfect Matching </a:t>
            </a:r>
            <a:r>
              <a:rPr lang="en-US" altLang="en-US" sz="1800"/>
              <a:t>(everyone gets married)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B7AC-1CC0-A3A1-13AA-662F2798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983163"/>
            <a:ext cx="1046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Instablity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169A5A14-E011-F73E-E8FC-2FFA88615BB8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4310063"/>
            <a:ext cx="2257425" cy="1530350"/>
            <a:chOff x="5427512" y="4309657"/>
            <a:chExt cx="2258274" cy="1531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522DFA-1631-97B9-4AA0-9B6E6DC85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4309657"/>
              <a:ext cx="509779" cy="532057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58F8E9-F4F2-2B26-D902-21586D753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5308655"/>
              <a:ext cx="509779" cy="532058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56082F-EF91-B6E7-DEFA-FB707C49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5308655"/>
              <a:ext cx="509780" cy="532058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AF7135-A989-979C-0BD9-B3D7F33BC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4309657"/>
              <a:ext cx="509780" cy="532057"/>
            </a:xfrm>
            <a:prstGeom prst="ellipse">
              <a:avLst/>
            </a:prstGeom>
            <a:solidFill>
              <a:srgbClr val="C95BCD"/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w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569" name="TextBox 13">
              <a:extLst>
                <a:ext uri="{FF2B5EF4-FFF2-40B4-BE49-F238E27FC236}">
                  <a16:creationId xmlns:a16="http://schemas.microsoft.com/office/drawing/2014/main" id="{66EC8022-0B21-9850-F117-D9AE0FF81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642" y="5351971"/>
              <a:ext cx="426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0" name="TextBox 14">
              <a:extLst>
                <a:ext uri="{FF2B5EF4-FFF2-40B4-BE49-F238E27FC236}">
                  <a16:creationId xmlns:a16="http://schemas.microsoft.com/office/drawing/2014/main" id="{AC41BA8F-2DA8-AAD5-7CBE-3188DFED2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129" y="5351971"/>
              <a:ext cx="4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2E1FE3-F933-37E4-9C6E-95E994C72B22}"/>
              </a:ext>
            </a:extLst>
          </p:cNvPr>
          <p:cNvCxnSpPr>
            <a:cxnSpLocks noChangeShapeType="1"/>
            <a:stCxn id="7" idx="6"/>
            <a:endCxn id="13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08EF2F-A971-71AD-5B55-B48365EC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4638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Preferences</a:t>
            </a:r>
            <a:r>
              <a:rPr lang="en-US" altLang="en-US" sz="1800"/>
              <a:t> (ranking of potential spouses)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0D74F2-487F-31F4-7DD3-5ED5C556EF66}"/>
              </a:ext>
            </a:extLst>
          </p:cNvPr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231016-7EF7-BE56-F847-A3005941EA85}"/>
              </a:ext>
            </a:extLst>
          </p:cNvPr>
          <p:cNvCxnSpPr>
            <a:cxnSpLocks noChangeShapeType="1"/>
            <a:stCxn id="7" idx="5"/>
            <a:endCxn id="12" idx="1"/>
          </p:cNvCxnSpPr>
          <p:nvPr/>
        </p:nvCxnSpPr>
        <p:spPr bwMode="auto">
          <a:xfrm rot="16200000" flipH="1">
            <a:off x="6245226" y="4381500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9D4448-0A69-BEE2-3889-B1BE2CEB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6076950"/>
            <a:ext cx="481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Stable matching </a:t>
            </a:r>
            <a:r>
              <a:rPr lang="en-US" altLang="en-US" sz="1800"/>
              <a:t>= perfect matching+ no instablity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BA1E17E6-4AC2-97C2-B0AE-E29574CDDDCF}"/>
              </a:ext>
            </a:extLst>
          </p:cNvPr>
          <p:cNvSpPr/>
          <p:nvPr/>
        </p:nvSpPr>
        <p:spPr>
          <a:xfrm>
            <a:off x="4889368" y="1552345"/>
            <a:ext cx="3797431" cy="2627410"/>
          </a:xfrm>
          <a:prstGeom prst="cloudCallout">
            <a:avLst>
              <a:gd name="adj1" fmla="val -15690"/>
              <a:gd name="adj2" fmla="val 43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Input:</a:t>
            </a: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  </a:t>
            </a:r>
            <a:r>
              <a:rPr lang="en-US" dirty="0">
                <a:solidFill>
                  <a:srgbClr val="AD2ACD"/>
                </a:solidFill>
              </a:rPr>
              <a:t>M</a:t>
            </a:r>
            <a:r>
              <a:rPr lang="en-US" dirty="0"/>
              <a:t> and </a:t>
            </a:r>
            <a:r>
              <a:rPr lang="en-US" dirty="0">
                <a:solidFill>
                  <a:srgbClr val="AD2ACD"/>
                </a:solidFill>
              </a:rPr>
              <a:t>W</a:t>
            </a:r>
            <a:r>
              <a:rPr lang="en-US" dirty="0"/>
              <a:t> with     preferences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Output:</a:t>
            </a:r>
            <a:r>
              <a:rPr lang="en-US" dirty="0"/>
              <a:t> Stable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C60662-5C67-E847-2354-1FFB264E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Questions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725241B4-8FFC-209E-BEDE-AE6E3BB0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266950"/>
            <a:ext cx="653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Does a stable marriage always exist?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B0226BC5-FF68-5FFB-396F-07E6F015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4059238"/>
            <a:ext cx="576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If one exists, how quickly can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compute one?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44CE77C-26E3-18D4-F80E-C6454C0E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AC26F454-DE4C-090F-9092-19ABCC41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878013"/>
            <a:ext cx="71564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Go through all possible perfect matchings </a:t>
            </a:r>
            <a:r>
              <a:rPr lang="en-US" altLang="en-US" sz="3000">
                <a:solidFill>
                  <a:srgbClr val="A100A0"/>
                </a:solidFill>
              </a:rPr>
              <a:t>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55D4B4EF-155A-E361-3909-25A9D9B4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452813"/>
            <a:ext cx="3819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If </a:t>
            </a:r>
            <a:r>
              <a:rPr lang="en-US" altLang="en-US" sz="3000">
                <a:solidFill>
                  <a:srgbClr val="A100A0"/>
                </a:solidFill>
              </a:rPr>
              <a:t>S </a:t>
            </a:r>
            <a:r>
              <a:rPr lang="en-US" altLang="en-US" sz="3000"/>
              <a:t>is a stable matching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B5E77455-0ADD-3CA9-0B33-E49E13186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157663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then Stop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2131072C-D947-ACDD-96E5-DB5A5B09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210175"/>
            <a:ext cx="6297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Else move to the next perfect matching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41A66831-664B-6963-F4A7-EA658FA2732E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2393950"/>
            <a:ext cx="3670300" cy="2857500"/>
            <a:chOff x="1291748" y="3656110"/>
            <a:chExt cx="1303598" cy="1166779"/>
          </a:xfrm>
        </p:grpSpPr>
        <p:pic>
          <p:nvPicPr>
            <p:cNvPr id="25608" name="Picture 41">
              <a:extLst>
                <a:ext uri="{FF2B5EF4-FFF2-40B4-BE49-F238E27FC236}">
                  <a16:creationId xmlns:a16="http://schemas.microsoft.com/office/drawing/2014/main" id="{77B1112B-E336-2707-5EB7-7AEF3F2C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Box 44">
              <a:extLst>
                <a:ext uri="{FF2B5EF4-FFF2-40B4-BE49-F238E27FC236}">
                  <a16:creationId xmlns:a16="http://schemas.microsoft.com/office/drawing/2014/main" id="{6EF1A5BC-1CB9-F2AA-915A-BFCA4735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252" y="4453558"/>
              <a:ext cx="1080094" cy="20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chemeClr val="bg1"/>
                  </a:solidFill>
                </a:rPr>
                <a:t>n! matchings</a:t>
              </a: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2318BF38-2B73-B086-8C56-60B585E0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195388"/>
            <a:ext cx="8388350" cy="682625"/>
          </a:xfrm>
          <a:prstGeom prst="wedgeRectCallout">
            <a:avLst>
              <a:gd name="adj1" fmla="val -9282"/>
              <a:gd name="adj2" fmla="val 8984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Incremental algorithm to  produce all n! prefect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matchings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8B06545-1CC3-BC46-ABA3-8F983D4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FFE5F902-00B5-8F0B-3C45-B2E41982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8A2FF885-A201-B808-A833-92E4B7D0D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6BDC6440-2084-A13E-ABC3-F262E4A99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7A5CB059-EAFA-36BD-8EF3-C97DDD26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Lloyd Shapley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E7C0CCCF-49B8-DDF6-E372-6E75E9B2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5634038"/>
            <a:ext cx="4027487" cy="661987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algorithm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01DBE93-0EF1-1909-3D4D-10FE3CAD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Moral of the story…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391B033E-46E2-7812-070F-3F0B2D527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1063"/>
            <a:ext cx="1751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C1AB2C7D-1BD2-7B72-5415-D90FDF1F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51138"/>
            <a:ext cx="1344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A0E08C9D-71D5-9577-F95D-95EE59C9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343275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A100A0"/>
                </a:solidFill>
              </a:rPr>
              <a:t>&gt;</a:t>
            </a:r>
          </a:p>
        </p:txBody>
      </p:sp>
      <p:pic>
        <p:nvPicPr>
          <p:cNvPr id="27653" name="Picture 41">
            <a:extLst>
              <a:ext uri="{FF2B5EF4-FFF2-40B4-BE49-F238E27FC236}">
                <a16:creationId xmlns:a16="http://schemas.microsoft.com/office/drawing/2014/main" id="{195397C4-3BC0-CC26-2970-E5797AB87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6688" y="2025650"/>
            <a:ext cx="3279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2A1B7774-3E6A-A574-BC08-E4316CFB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DCFE91C5-BED4-C842-0C26-92EF118CD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78427FF-AAD8-DAF0-A139-2F0CBEF8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87A7F588-F92C-96D4-3BF3-5D87D8CE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3243263"/>
            <a:ext cx="384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Run of GS algorithm on an instance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05673F4A-012C-DFE2-B4FC-122691AB0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4276725"/>
            <a:ext cx="6270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Prove correctness of the GS algorithm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3752B475-B3DB-3359-3F68-FC73C46F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2058988"/>
            <a:ext cx="4782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Gale Shapley (GS) algorithm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 to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75264BE-6F0C-1226-9A4A-B6B2C707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</a:t>
            </a:r>
            <a:r>
              <a:rPr lang="en-US" altLang="en-US" baseline="30000">
                <a:ea typeface="ＭＳ Ｐゴシック" panose="020B0600070205080204" pitchFamily="34" charset="-128"/>
              </a:rPr>
              <a:t>nd</a:t>
            </a:r>
            <a:r>
              <a:rPr lang="en-US" altLang="en-US">
                <a:ea typeface="ＭＳ Ｐゴシック" panose="020B0600070205080204" pitchFamily="34" charset="-128"/>
              </a:rPr>
              <a:t> T/F poll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3D056-B9DE-0428-A70B-2873DABD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295"/>
            <a:ext cx="9147481" cy="39489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6ACBCB-64C9-3AC3-2C2D-B875C2C0E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FAC2CD52-86AB-9BBA-B8AD-28EE7E6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EF79A691-95E1-4DB4-8714-1F0EC14A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850B214B-A345-44FC-86A1-FBE64BCE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96844C1A-4AF3-3181-832C-22825594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31750" name="TextBox 5">
            <a:extLst>
              <a:ext uri="{FF2B5EF4-FFF2-40B4-BE49-F238E27FC236}">
                <a16:creationId xmlns:a16="http://schemas.microsoft.com/office/drawing/2014/main" id="{68D546E8-A527-793B-EC1E-7C942E4F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31751" name="TextBox 6">
            <a:extLst>
              <a:ext uri="{FF2B5EF4-FFF2-40B4-BE49-F238E27FC236}">
                <a16:creationId xmlns:a16="http://schemas.microsoft.com/office/drawing/2014/main" id="{B46E11E3-385F-3382-B8D9-46F6790E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31752" name="TextBox 7">
            <a:extLst>
              <a:ext uri="{FF2B5EF4-FFF2-40B4-BE49-F238E27FC236}">
                <a16:creationId xmlns:a16="http://schemas.microsoft.com/office/drawing/2014/main" id="{76AA736B-5E87-7E02-CFDA-77A3E356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955AF922-1510-6E98-1715-CDC026352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563D2FC5-C21E-5ED4-6C12-EF5C3E42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E70638BE-98BD-A2A7-EF0D-C9BE5422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73100B19-E97D-352D-AE75-4E87A619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9B5CF4E9-2D44-B219-0559-5753C7B8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31758" name="TextBox 13">
            <a:extLst>
              <a:ext uri="{FF2B5EF4-FFF2-40B4-BE49-F238E27FC236}">
                <a16:creationId xmlns:a16="http://schemas.microsoft.com/office/drawing/2014/main" id="{14B66117-3705-A7CA-F2A7-74E69309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33C9D6BA-6E8A-B5C4-00C9-632F37BC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F897F237-7251-E608-91FD-B7A72B4AE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>
            <a:extLst>
              <a:ext uri="{FF2B5EF4-FFF2-40B4-BE49-F238E27FC236}">
                <a16:creationId xmlns:a16="http://schemas.microsoft.com/office/drawing/2014/main" id="{1E31F183-6CF3-4969-8683-C55B6961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>
            <a:extLst>
              <a:ext uri="{FF2B5EF4-FFF2-40B4-BE49-F238E27FC236}">
                <a16:creationId xmlns:a16="http://schemas.microsoft.com/office/drawing/2014/main" id="{DEB418B4-70B2-02D4-E673-40EF7D23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>
            <a:extLst>
              <a:ext uri="{FF2B5EF4-FFF2-40B4-BE49-F238E27FC236}">
                <a16:creationId xmlns:a16="http://schemas.microsoft.com/office/drawing/2014/main" id="{6928F328-D5C5-5F4F-BB6E-1772DB533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671A18CC-B6BE-8666-4A5A-C8495E4E4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9E211B3C-85BB-64AA-3CBC-367D18AEB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9">
            <a:extLst>
              <a:ext uri="{FF2B5EF4-FFF2-40B4-BE49-F238E27FC236}">
                <a16:creationId xmlns:a16="http://schemas.microsoft.com/office/drawing/2014/main" id="{CE04A65E-FCC6-C290-B789-0DE4A2FFA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0">
            <a:extLst>
              <a:ext uri="{FF2B5EF4-FFF2-40B4-BE49-F238E27FC236}">
                <a16:creationId xmlns:a16="http://schemas.microsoft.com/office/drawing/2014/main" id="{38F1E5B9-6982-BD8E-CE7D-617C00233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1">
            <a:extLst>
              <a:ext uri="{FF2B5EF4-FFF2-40B4-BE49-F238E27FC236}">
                <a16:creationId xmlns:a16="http://schemas.microsoft.com/office/drawing/2014/main" id="{3E539867-A1B3-64E4-EE19-65EDCDB44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2">
            <a:extLst>
              <a:ext uri="{FF2B5EF4-FFF2-40B4-BE49-F238E27FC236}">
                <a16:creationId xmlns:a16="http://schemas.microsoft.com/office/drawing/2014/main" id="{D28E2946-5B78-3FD9-2DD2-8879BCCA1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3">
            <a:extLst>
              <a:ext uri="{FF2B5EF4-FFF2-40B4-BE49-F238E27FC236}">
                <a16:creationId xmlns:a16="http://schemas.microsoft.com/office/drawing/2014/main" id="{B4BC86B6-275A-4235-3F57-BE0EB771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4">
            <a:extLst>
              <a:ext uri="{FF2B5EF4-FFF2-40B4-BE49-F238E27FC236}">
                <a16:creationId xmlns:a16="http://schemas.microsoft.com/office/drawing/2014/main" id="{C2D7C7DF-5F70-6C07-D503-F53EF9382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5">
            <a:extLst>
              <a:ext uri="{FF2B5EF4-FFF2-40B4-BE49-F238E27FC236}">
                <a16:creationId xmlns:a16="http://schemas.microsoft.com/office/drawing/2014/main" id="{FB764C42-5767-A059-A645-3C649C55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6">
            <a:extLst>
              <a:ext uri="{FF2B5EF4-FFF2-40B4-BE49-F238E27FC236}">
                <a16:creationId xmlns:a16="http://schemas.microsoft.com/office/drawing/2014/main" id="{93C7084B-3F95-DD96-6087-98AA49DD9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7">
            <a:extLst>
              <a:ext uri="{FF2B5EF4-FFF2-40B4-BE49-F238E27FC236}">
                <a16:creationId xmlns:a16="http://schemas.microsoft.com/office/drawing/2014/main" id="{D67D4D18-FD5F-B8C8-4389-52AD5B7A4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28">
            <a:extLst>
              <a:ext uri="{FF2B5EF4-FFF2-40B4-BE49-F238E27FC236}">
                <a16:creationId xmlns:a16="http://schemas.microsoft.com/office/drawing/2014/main" id="{F9F66B2D-406A-7D8A-C5A7-BBEFFB680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29">
            <a:extLst>
              <a:ext uri="{FF2B5EF4-FFF2-40B4-BE49-F238E27FC236}">
                <a16:creationId xmlns:a16="http://schemas.microsoft.com/office/drawing/2014/main" id="{47781163-69F6-B051-FD29-893E3F46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0">
            <a:extLst>
              <a:ext uri="{FF2B5EF4-FFF2-40B4-BE49-F238E27FC236}">
                <a16:creationId xmlns:a16="http://schemas.microsoft.com/office/drawing/2014/main" id="{41F03F66-1151-E4F7-93C5-B2927B80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31">
            <a:extLst>
              <a:ext uri="{FF2B5EF4-FFF2-40B4-BE49-F238E27FC236}">
                <a16:creationId xmlns:a16="http://schemas.microsoft.com/office/drawing/2014/main" id="{29943AEE-1FBA-A475-BED2-81D30881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2">
            <a:extLst>
              <a:ext uri="{FF2B5EF4-FFF2-40B4-BE49-F238E27FC236}">
                <a16:creationId xmlns:a16="http://schemas.microsoft.com/office/drawing/2014/main" id="{DAD23155-0B7E-B55A-4F74-B83F3689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33">
            <a:extLst>
              <a:ext uri="{FF2B5EF4-FFF2-40B4-BE49-F238E27FC236}">
                <a16:creationId xmlns:a16="http://schemas.microsoft.com/office/drawing/2014/main" id="{EA2CFCD8-E7EA-09AE-0CC1-9B673C7F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34">
            <a:extLst>
              <a:ext uri="{FF2B5EF4-FFF2-40B4-BE49-F238E27FC236}">
                <a16:creationId xmlns:a16="http://schemas.microsoft.com/office/drawing/2014/main" id="{3BAFB07C-09A8-DFFF-CDDE-573692CD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35">
            <a:extLst>
              <a:ext uri="{FF2B5EF4-FFF2-40B4-BE49-F238E27FC236}">
                <a16:creationId xmlns:a16="http://schemas.microsoft.com/office/drawing/2014/main" id="{530F36F8-9265-A120-2D03-19054452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36">
            <a:extLst>
              <a:ext uri="{FF2B5EF4-FFF2-40B4-BE49-F238E27FC236}">
                <a16:creationId xmlns:a16="http://schemas.microsoft.com/office/drawing/2014/main" id="{0C6FEB2A-83A0-4C0A-EC25-11CB1581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4" name="Group 11">
            <a:extLst>
              <a:ext uri="{FF2B5EF4-FFF2-40B4-BE49-F238E27FC236}">
                <a16:creationId xmlns:a16="http://schemas.microsoft.com/office/drawing/2014/main" id="{724BA640-EC55-3401-A888-0B360110D993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514600"/>
            <a:ext cx="5248275" cy="4251325"/>
            <a:chOff x="1677988" y="2513844"/>
            <a:chExt cx="5247629" cy="4251805"/>
          </a:xfrm>
        </p:grpSpPr>
        <p:sp>
          <p:nvSpPr>
            <p:cNvPr id="32795" name="TextBox 12">
              <a:extLst>
                <a:ext uri="{FF2B5EF4-FFF2-40B4-BE49-F238E27FC236}">
                  <a16:creationId xmlns:a16="http://schemas.microsoft.com/office/drawing/2014/main" id="{9D0BC8B0-3C07-A936-94B6-F54B7E24E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2796" name="TextBox 13">
              <a:extLst>
                <a:ext uri="{FF2B5EF4-FFF2-40B4-BE49-F238E27FC236}">
                  <a16:creationId xmlns:a16="http://schemas.microsoft.com/office/drawing/2014/main" id="{FDA1C4BD-E19D-3559-D5A4-8BFE7A88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2797" name="TextBox 14">
              <a:extLst>
                <a:ext uri="{FF2B5EF4-FFF2-40B4-BE49-F238E27FC236}">
                  <a16:creationId xmlns:a16="http://schemas.microsoft.com/office/drawing/2014/main" id="{BFBBDA82-1272-848D-A56A-C9B644720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2798" name="TextBox 15">
              <a:extLst>
                <a:ext uri="{FF2B5EF4-FFF2-40B4-BE49-F238E27FC236}">
                  <a16:creationId xmlns:a16="http://schemas.microsoft.com/office/drawing/2014/main" id="{076F259E-9BA1-2E42-60A1-E0BB091A8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2799" name="TextBox 16">
              <a:extLst>
                <a:ext uri="{FF2B5EF4-FFF2-40B4-BE49-F238E27FC236}">
                  <a16:creationId xmlns:a16="http://schemas.microsoft.com/office/drawing/2014/main" id="{05D8F5F5-25A2-3689-50AE-18E9170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2800" name="TextBox 17">
              <a:extLst>
                <a:ext uri="{FF2B5EF4-FFF2-40B4-BE49-F238E27FC236}">
                  <a16:creationId xmlns:a16="http://schemas.microsoft.com/office/drawing/2014/main" id="{B8E23E35-D2EB-2B60-2A27-6E59C1CF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57B89FB5-03F5-CEA4-14AD-C061797F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 algorithm: Firefly Edition</a:t>
            </a:r>
          </a:p>
        </p:txBody>
      </p:sp>
      <p:grpSp>
        <p:nvGrpSpPr>
          <p:cNvPr id="33794" name="Group 37">
            <a:extLst>
              <a:ext uri="{FF2B5EF4-FFF2-40B4-BE49-F238E27FC236}">
                <a16:creationId xmlns:a16="http://schemas.microsoft.com/office/drawing/2014/main" id="{47522432-39FC-08CE-3FC7-A291EE794D4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52538"/>
            <a:ext cx="3317875" cy="2187575"/>
            <a:chOff x="457200" y="1252538"/>
            <a:chExt cx="8064500" cy="5503862"/>
          </a:xfrm>
        </p:grpSpPr>
        <p:pic>
          <p:nvPicPr>
            <p:cNvPr id="33877" name="Picture 4">
              <a:extLst>
                <a:ext uri="{FF2B5EF4-FFF2-40B4-BE49-F238E27FC236}">
                  <a16:creationId xmlns:a16="http://schemas.microsoft.com/office/drawing/2014/main" id="{F62158A6-BA5A-D4B5-9DCA-1A5A5489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8" name="Picture 5">
              <a:extLst>
                <a:ext uri="{FF2B5EF4-FFF2-40B4-BE49-F238E27FC236}">
                  <a16:creationId xmlns:a16="http://schemas.microsoft.com/office/drawing/2014/main" id="{08CA36FF-DEBF-6F71-6523-E342F35F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9" name="Picture 6">
              <a:extLst>
                <a:ext uri="{FF2B5EF4-FFF2-40B4-BE49-F238E27FC236}">
                  <a16:creationId xmlns:a16="http://schemas.microsoft.com/office/drawing/2014/main" id="{80A0E0B1-8356-9FAA-B228-980FDFED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0" name="Picture 7">
              <a:extLst>
                <a:ext uri="{FF2B5EF4-FFF2-40B4-BE49-F238E27FC236}">
                  <a16:creationId xmlns:a16="http://schemas.microsoft.com/office/drawing/2014/main" id="{2EDC6C16-01A6-9960-85B4-59E9F1AF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1" name="Picture 8">
              <a:extLst>
                <a:ext uri="{FF2B5EF4-FFF2-40B4-BE49-F238E27FC236}">
                  <a16:creationId xmlns:a16="http://schemas.microsoft.com/office/drawing/2014/main" id="{ED1EBF85-5C2D-72C6-F820-71DDC9C50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2" name="Picture 9">
              <a:extLst>
                <a:ext uri="{FF2B5EF4-FFF2-40B4-BE49-F238E27FC236}">
                  <a16:creationId xmlns:a16="http://schemas.microsoft.com/office/drawing/2014/main" id="{42312532-E5A6-D089-5D47-E5E630B1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3" name="Picture 19">
              <a:extLst>
                <a:ext uri="{FF2B5EF4-FFF2-40B4-BE49-F238E27FC236}">
                  <a16:creationId xmlns:a16="http://schemas.microsoft.com/office/drawing/2014/main" id="{2EA26ACA-6B7A-42BE-7877-560F7050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4" name="Picture 20">
              <a:extLst>
                <a:ext uri="{FF2B5EF4-FFF2-40B4-BE49-F238E27FC236}">
                  <a16:creationId xmlns:a16="http://schemas.microsoft.com/office/drawing/2014/main" id="{9E36CDE9-7411-6DF7-8C37-F771FD7F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5" name="Picture 21">
              <a:extLst>
                <a:ext uri="{FF2B5EF4-FFF2-40B4-BE49-F238E27FC236}">
                  <a16:creationId xmlns:a16="http://schemas.microsoft.com/office/drawing/2014/main" id="{8CF831A2-1A88-86B6-B69D-5A741375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6" name="Picture 22">
              <a:extLst>
                <a:ext uri="{FF2B5EF4-FFF2-40B4-BE49-F238E27FC236}">
                  <a16:creationId xmlns:a16="http://schemas.microsoft.com/office/drawing/2014/main" id="{27FFCA5D-8BBF-4A61-E219-4A7E9584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7" name="Picture 23">
              <a:extLst>
                <a:ext uri="{FF2B5EF4-FFF2-40B4-BE49-F238E27FC236}">
                  <a16:creationId xmlns:a16="http://schemas.microsoft.com/office/drawing/2014/main" id="{30B138D7-BE07-88D5-A0DD-933F2025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8" name="Picture 24">
              <a:extLst>
                <a:ext uri="{FF2B5EF4-FFF2-40B4-BE49-F238E27FC236}">
                  <a16:creationId xmlns:a16="http://schemas.microsoft.com/office/drawing/2014/main" id="{B382AA23-7D9B-7C88-DE0C-D67C7421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9" name="Picture 25">
              <a:extLst>
                <a:ext uri="{FF2B5EF4-FFF2-40B4-BE49-F238E27FC236}">
                  <a16:creationId xmlns:a16="http://schemas.microsoft.com/office/drawing/2014/main" id="{0342DE19-3679-A38B-3476-50AECA72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0" name="Picture 26">
              <a:extLst>
                <a:ext uri="{FF2B5EF4-FFF2-40B4-BE49-F238E27FC236}">
                  <a16:creationId xmlns:a16="http://schemas.microsoft.com/office/drawing/2014/main" id="{3A44CD0D-8E5E-4B77-F586-378E4D9A7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1" name="Picture 27">
              <a:extLst>
                <a:ext uri="{FF2B5EF4-FFF2-40B4-BE49-F238E27FC236}">
                  <a16:creationId xmlns:a16="http://schemas.microsoft.com/office/drawing/2014/main" id="{5682E2B9-6134-55F2-1803-38810EFD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2" name="Picture 28">
              <a:extLst>
                <a:ext uri="{FF2B5EF4-FFF2-40B4-BE49-F238E27FC236}">
                  <a16:creationId xmlns:a16="http://schemas.microsoft.com/office/drawing/2014/main" id="{D42ADAC3-1EE3-D5D4-17B6-CE39D8497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3" name="Picture 29">
              <a:extLst>
                <a:ext uri="{FF2B5EF4-FFF2-40B4-BE49-F238E27FC236}">
                  <a16:creationId xmlns:a16="http://schemas.microsoft.com/office/drawing/2014/main" id="{D82BF6C3-1A97-7129-0129-E1360C98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4" name="Picture 30">
              <a:extLst>
                <a:ext uri="{FF2B5EF4-FFF2-40B4-BE49-F238E27FC236}">
                  <a16:creationId xmlns:a16="http://schemas.microsoft.com/office/drawing/2014/main" id="{5C128B3C-3526-0276-0DEC-8D8C2078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5" name="Picture 31">
              <a:extLst>
                <a:ext uri="{FF2B5EF4-FFF2-40B4-BE49-F238E27FC236}">
                  <a16:creationId xmlns:a16="http://schemas.microsoft.com/office/drawing/2014/main" id="{5357C262-24EE-AD49-0EE1-89387B7C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6" name="Picture 32">
              <a:extLst>
                <a:ext uri="{FF2B5EF4-FFF2-40B4-BE49-F238E27FC236}">
                  <a16:creationId xmlns:a16="http://schemas.microsoft.com/office/drawing/2014/main" id="{AF9D87B4-0F8E-51B6-1561-7EDEF2C8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7" name="Picture 33">
              <a:extLst>
                <a:ext uri="{FF2B5EF4-FFF2-40B4-BE49-F238E27FC236}">
                  <a16:creationId xmlns:a16="http://schemas.microsoft.com/office/drawing/2014/main" id="{75F90DA0-7500-5157-4A98-542E65F6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8" name="Picture 34">
              <a:extLst>
                <a:ext uri="{FF2B5EF4-FFF2-40B4-BE49-F238E27FC236}">
                  <a16:creationId xmlns:a16="http://schemas.microsoft.com/office/drawing/2014/main" id="{83FB8430-F39E-AC0E-A154-AC465C68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9" name="Picture 35">
              <a:extLst>
                <a:ext uri="{FF2B5EF4-FFF2-40B4-BE49-F238E27FC236}">
                  <a16:creationId xmlns:a16="http://schemas.microsoft.com/office/drawing/2014/main" id="{784E49F1-BBCA-5EE3-630E-E93678E9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00" name="Picture 36">
              <a:extLst>
                <a:ext uri="{FF2B5EF4-FFF2-40B4-BE49-F238E27FC236}">
                  <a16:creationId xmlns:a16="http://schemas.microsoft.com/office/drawing/2014/main" id="{58E0FAD9-17F9-4990-068F-0F900F42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D35401A-BA37-7787-5E75-1C8C0CA0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52538"/>
            <a:ext cx="13763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58BF4B-47F1-8583-C994-E6C3169ED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1996B-5AC0-785D-78D0-CDD934A59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062538"/>
            <a:ext cx="13350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42CE1C8-7A57-3388-C8DF-D5697B68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4301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360FCA-C271-CE3B-07AF-5BA988B1D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178175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0AC60B-4F2D-FEF5-825E-6A50D4152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05301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9937E0-A81E-5D9F-95D4-06EEA885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124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68B195-C588-1759-AD0D-36B40CE6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3178175"/>
            <a:ext cx="1346200" cy="1693863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417C7-CAAC-42F0-EE03-41CA4E9A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05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29883C-5E76-3684-CEC1-A88B9086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1243013"/>
            <a:ext cx="12350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99164E-28C0-B938-7445-CD5A012B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167063"/>
            <a:ext cx="1387475" cy="1704975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FB2718-4EFA-DFB8-DD66-0A241365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5024438"/>
            <a:ext cx="13874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Left Arrow 51">
            <a:extLst>
              <a:ext uri="{FF2B5EF4-FFF2-40B4-BE49-F238E27FC236}">
                <a16:creationId xmlns:a16="http://schemas.microsoft.com/office/drawing/2014/main" id="{FACCD721-9DB4-9119-92BC-06A99EC68AB3}"/>
              </a:ext>
            </a:extLst>
          </p:cNvPr>
          <p:cNvSpPr>
            <a:spLocks noChangeArrowheads="1"/>
          </p:cNvSpPr>
          <p:nvPr/>
        </p:nvSpPr>
        <p:spPr bwMode="auto">
          <a:xfrm rot="3696404">
            <a:off x="4934744" y="3423444"/>
            <a:ext cx="3617912" cy="355600"/>
          </a:xfrm>
          <a:prstGeom prst="leftArrow">
            <a:avLst>
              <a:gd name="adj1" fmla="val 50000"/>
              <a:gd name="adj2" fmla="val 5002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C550B27C-AF80-9D69-225D-B388BE12EE35}"/>
              </a:ext>
            </a:extLst>
          </p:cNvPr>
          <p:cNvSpPr>
            <a:spLocks noChangeArrowheads="1"/>
          </p:cNvSpPr>
          <p:nvPr/>
        </p:nvSpPr>
        <p:spPr bwMode="auto">
          <a:xfrm rot="3763536">
            <a:off x="4741863" y="3544888"/>
            <a:ext cx="3892550" cy="406400"/>
          </a:xfrm>
          <a:prstGeom prst="leftRightArrow">
            <a:avLst>
              <a:gd name="adj1" fmla="val 50000"/>
              <a:gd name="adj2" fmla="val 5001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Left Arrow 53">
            <a:extLst>
              <a:ext uri="{FF2B5EF4-FFF2-40B4-BE49-F238E27FC236}">
                <a16:creationId xmlns:a16="http://schemas.microsoft.com/office/drawing/2014/main" id="{94BB196C-0AD8-9546-0906-2C803210A445}"/>
              </a:ext>
            </a:extLst>
          </p:cNvPr>
          <p:cNvSpPr>
            <a:spLocks noChangeArrowheads="1"/>
          </p:cNvSpPr>
          <p:nvPr/>
        </p:nvSpPr>
        <p:spPr bwMode="auto">
          <a:xfrm rot="2184341">
            <a:off x="5384800" y="2619375"/>
            <a:ext cx="2486025" cy="444500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D61B92C6-AFB8-AC09-69D3-81A8BC4CF0B5}"/>
              </a:ext>
            </a:extLst>
          </p:cNvPr>
          <p:cNvSpPr>
            <a:spLocks noChangeArrowheads="1"/>
          </p:cNvSpPr>
          <p:nvPr/>
        </p:nvSpPr>
        <p:spPr bwMode="auto">
          <a:xfrm rot="2036823">
            <a:off x="5665788" y="2787650"/>
            <a:ext cx="2101850" cy="419100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Left Arrow 56">
            <a:extLst>
              <a:ext uri="{FF2B5EF4-FFF2-40B4-BE49-F238E27FC236}">
                <a16:creationId xmlns:a16="http://schemas.microsoft.com/office/drawing/2014/main" id="{1C6AC756-29AA-9907-1D9E-3C5020732555}"/>
              </a:ext>
            </a:extLst>
          </p:cNvPr>
          <p:cNvSpPr>
            <a:spLocks noChangeArrowheads="1"/>
          </p:cNvSpPr>
          <p:nvPr/>
        </p:nvSpPr>
        <p:spPr bwMode="auto">
          <a:xfrm rot="2044013">
            <a:off x="5548313" y="4648200"/>
            <a:ext cx="2333625" cy="509588"/>
          </a:xfrm>
          <a:prstGeom prst="lef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Left-Right Arrow 57">
            <a:extLst>
              <a:ext uri="{FF2B5EF4-FFF2-40B4-BE49-F238E27FC236}">
                <a16:creationId xmlns:a16="http://schemas.microsoft.com/office/drawing/2014/main" id="{DFF1A0B4-5115-8938-604D-677284CD9821}"/>
              </a:ext>
            </a:extLst>
          </p:cNvPr>
          <p:cNvSpPr>
            <a:spLocks noChangeArrowheads="1"/>
          </p:cNvSpPr>
          <p:nvPr/>
        </p:nvSpPr>
        <p:spPr bwMode="auto">
          <a:xfrm rot="1935935">
            <a:off x="5573713" y="4637088"/>
            <a:ext cx="2241550" cy="488950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Left Arrow 58">
            <a:extLst>
              <a:ext uri="{FF2B5EF4-FFF2-40B4-BE49-F238E27FC236}">
                <a16:creationId xmlns:a16="http://schemas.microsoft.com/office/drawing/2014/main" id="{20B27FD2-3BFA-E477-C834-227259B8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1790700"/>
            <a:ext cx="1600200" cy="395288"/>
          </a:xfrm>
          <a:prstGeom prst="left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FC166687-65CB-397C-21C2-F1D50198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90700"/>
            <a:ext cx="1841500" cy="471488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Left Arrow 60">
            <a:extLst>
              <a:ext uri="{FF2B5EF4-FFF2-40B4-BE49-F238E27FC236}">
                <a16:creationId xmlns:a16="http://schemas.microsoft.com/office/drawing/2014/main" id="{320DE59E-B4D8-7EC6-B589-D7917A5B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759200"/>
            <a:ext cx="1619250" cy="419100"/>
          </a:xfrm>
          <a:prstGeom prst="leftArrow">
            <a:avLst>
              <a:gd name="adj1" fmla="val 50000"/>
              <a:gd name="adj2" fmla="val 49995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15E580E5-837A-B00C-2F32-E66C99CB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3841750"/>
            <a:ext cx="1687512" cy="39370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B1A4FF57-0717-0984-83D2-FAACBACF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513388"/>
            <a:ext cx="1852613" cy="508000"/>
          </a:xfrm>
          <a:prstGeom prst="leftArrow">
            <a:avLst>
              <a:gd name="adj1" fmla="val 50000"/>
              <a:gd name="adj2" fmla="val 4999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744211C0-F8FF-89B4-CF80-39541D03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513388"/>
            <a:ext cx="1881187" cy="50800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BA45D2D5-02CC-599A-4B0A-AE227272F2FB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075113"/>
            <a:ext cx="4038600" cy="2482850"/>
            <a:chOff x="141323" y="4075738"/>
            <a:chExt cx="4037861" cy="2482517"/>
          </a:xfrm>
        </p:grpSpPr>
        <p:grpSp>
          <p:nvGrpSpPr>
            <p:cNvPr id="33869" name="Group 74">
              <a:extLst>
                <a:ext uri="{FF2B5EF4-FFF2-40B4-BE49-F238E27FC236}">
                  <a16:creationId xmlns:a16="http://schemas.microsoft.com/office/drawing/2014/main" id="{93AB9C45-8417-AC1F-82E0-4302CAAB9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814" y="4076531"/>
              <a:ext cx="3078370" cy="986008"/>
              <a:chOff x="1415609" y="4076532"/>
              <a:chExt cx="2557329" cy="921264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5D62D76-CE27-2BD2-CA89-ECD4FE4A52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7568" y="4996772"/>
                <a:ext cx="2555370" cy="148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F7E7FC6-2FC1-5D5D-B675-99AE385680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6417" y="4535623"/>
                <a:ext cx="920981" cy="131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0" name="Picture 72">
              <a:extLst>
                <a:ext uri="{FF2B5EF4-FFF2-40B4-BE49-F238E27FC236}">
                  <a16:creationId xmlns:a16="http://schemas.microsoft.com/office/drawing/2014/main" id="{BBDDCB62-A03E-F81A-89B5-6C4C3963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23" y="4075738"/>
              <a:ext cx="861257" cy="108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71" name="Group 75">
              <a:extLst>
                <a:ext uri="{FF2B5EF4-FFF2-40B4-BE49-F238E27FC236}">
                  <a16:creationId xmlns:a16="http://schemas.microsoft.com/office/drawing/2014/main" id="{4D318939-6113-6560-D3BC-293E3C3F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822" y="5571237"/>
              <a:ext cx="3018361" cy="931316"/>
              <a:chOff x="1415609" y="4076532"/>
              <a:chExt cx="2557329" cy="921264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FB9FC37-A647-C69E-18DA-E6BA1E663D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6520" y="4996371"/>
                <a:ext cx="2556418" cy="157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047A1C51-9336-F4EA-51B8-A6309925CE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5793" y="4535643"/>
                <a:ext cx="920111" cy="134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2" name="Picture 78">
              <a:extLst>
                <a:ext uri="{FF2B5EF4-FFF2-40B4-BE49-F238E27FC236}">
                  <a16:creationId xmlns:a16="http://schemas.microsoft.com/office/drawing/2014/main" id="{E0981422-E1E8-9860-A72E-8AACEC60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96" y="5513253"/>
              <a:ext cx="860385" cy="104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29240278-5CC6-89D2-C04C-F2AE3E1C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085850"/>
            <a:ext cx="130175" cy="5772150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91EE8E-A221-6F5C-15E5-B6830E8E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625"/>
            <a:ext cx="4310063" cy="155575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7CA1CA45-044F-EE27-15AE-6F021FAD2E86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5856288"/>
            <a:ext cx="506412" cy="938212"/>
            <a:chOff x="1163167" y="5856360"/>
            <a:chExt cx="506754" cy="937965"/>
          </a:xfrm>
        </p:grpSpPr>
        <p:pic>
          <p:nvPicPr>
            <p:cNvPr id="33867" name="Picture 79">
              <a:extLst>
                <a:ext uri="{FF2B5EF4-FFF2-40B4-BE49-F238E27FC236}">
                  <a16:creationId xmlns:a16="http://schemas.microsoft.com/office/drawing/2014/main" id="{674D0D43-EF2E-E413-393C-6C2AFEF0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67" y="5856360"/>
              <a:ext cx="506754" cy="62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68" name="TextBox 92">
              <a:extLst>
                <a:ext uri="{FF2B5EF4-FFF2-40B4-BE49-F238E27FC236}">
                  <a16:creationId xmlns:a16="http://schemas.microsoft.com/office/drawing/2014/main" id="{F70D5493-0DBF-4E4B-43C1-5C1809217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161" y="642499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7" name="Group 106">
            <a:extLst>
              <a:ext uri="{FF2B5EF4-FFF2-40B4-BE49-F238E27FC236}">
                <a16:creationId xmlns:a16="http://schemas.microsoft.com/office/drawing/2014/main" id="{8680F00D-C932-E9E4-5585-48CF64637161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395788"/>
            <a:ext cx="523875" cy="955675"/>
            <a:chOff x="1130570" y="4395027"/>
            <a:chExt cx="523094" cy="95586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1AC369-B74F-9D5B-5FE5-3AC53B75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570" y="4395027"/>
              <a:ext cx="523094" cy="635127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66" name="TextBox 100">
              <a:extLst>
                <a:ext uri="{FF2B5EF4-FFF2-40B4-BE49-F238E27FC236}">
                  <a16:creationId xmlns:a16="http://schemas.microsoft.com/office/drawing/2014/main" id="{DE312E00-3131-4F3F-F08F-844981A57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736" y="49815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4813745C-3810-FDB5-0CE0-58E64BC50EBE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4398963"/>
            <a:ext cx="566738" cy="2395537"/>
            <a:chOff x="1625199" y="4399317"/>
            <a:chExt cx="567816" cy="2395310"/>
          </a:xfrm>
        </p:grpSpPr>
        <p:grpSp>
          <p:nvGrpSpPr>
            <p:cNvPr id="33859" name="Group 113">
              <a:extLst>
                <a:ext uri="{FF2B5EF4-FFF2-40B4-BE49-F238E27FC236}">
                  <a16:creationId xmlns:a16="http://schemas.microsoft.com/office/drawing/2014/main" id="{0A1B8278-DDBB-4682-ADC7-E2E02FE73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921" y="5833080"/>
              <a:ext cx="523094" cy="961547"/>
              <a:chOff x="1669921" y="5833080"/>
              <a:chExt cx="523094" cy="961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3331ED-F614-4DB2-5B11-D38BBC19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734" y="5832693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4" name="TextBox 93">
                <a:extLst>
                  <a:ext uri="{FF2B5EF4-FFF2-40B4-BE49-F238E27FC236}">
                    <a16:creationId xmlns:a16="http://schemas.microsoft.com/office/drawing/2014/main" id="{414AB91A-3297-EEA3-6545-46741F73F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181" y="642529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  <p:grpSp>
          <p:nvGrpSpPr>
            <p:cNvPr id="33860" name="Group 107">
              <a:extLst>
                <a:ext uri="{FF2B5EF4-FFF2-40B4-BE49-F238E27FC236}">
                  <a16:creationId xmlns:a16="http://schemas.microsoft.com/office/drawing/2014/main" id="{60177A3A-F1C0-606B-20D2-AF40AC7AF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199" y="4399317"/>
              <a:ext cx="523094" cy="951878"/>
              <a:chOff x="1625199" y="4399317"/>
              <a:chExt cx="523094" cy="95187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34FF38D-AD8E-75DD-A750-A716F23BD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199" y="4399317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2" name="TextBox 101">
                <a:extLst>
                  <a:ext uri="{FF2B5EF4-FFF2-40B4-BE49-F238E27FC236}">
                    <a16:creationId xmlns:a16="http://schemas.microsoft.com/office/drawing/2014/main" id="{2F35CD73-AA3A-6975-2B1E-739AF6FF6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756" y="498186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</p:grpSp>
      <p:grpSp>
        <p:nvGrpSpPr>
          <p:cNvPr id="11" name="Group 119">
            <a:extLst>
              <a:ext uri="{FF2B5EF4-FFF2-40B4-BE49-F238E27FC236}">
                <a16:creationId xmlns:a16="http://schemas.microsoft.com/office/drawing/2014/main" id="{D9EEC62D-F924-20A1-1644-BC1EF5F0E9AA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389438"/>
            <a:ext cx="528637" cy="2405062"/>
            <a:chOff x="2148293" y="4390055"/>
            <a:chExt cx="528324" cy="2404988"/>
          </a:xfrm>
        </p:grpSpPr>
        <p:grpSp>
          <p:nvGrpSpPr>
            <p:cNvPr id="33853" name="Group 114">
              <a:extLst>
                <a:ext uri="{FF2B5EF4-FFF2-40B4-BE49-F238E27FC236}">
                  <a16:creationId xmlns:a16="http://schemas.microsoft.com/office/drawing/2014/main" id="{4048778E-1529-9EF5-0C6C-DF304CDA1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0858" y="5855576"/>
              <a:ext cx="495759" cy="939467"/>
              <a:chOff x="2180858" y="5855576"/>
              <a:chExt cx="495759" cy="939467"/>
            </a:xfrm>
          </p:grpSpPr>
          <p:pic>
            <p:nvPicPr>
              <p:cNvPr id="33857" name="Picture 80">
                <a:extLst>
                  <a:ext uri="{FF2B5EF4-FFF2-40B4-BE49-F238E27FC236}">
                    <a16:creationId xmlns:a16="http://schemas.microsoft.com/office/drawing/2014/main" id="{C272231C-5951-A5B8-4657-6E5902617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0858" y="5855576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8" name="TextBox 94">
                <a:extLst>
                  <a:ext uri="{FF2B5EF4-FFF2-40B4-BE49-F238E27FC236}">
                    <a16:creationId xmlns:a16="http://schemas.microsoft.com/office/drawing/2014/main" id="{383A4194-B146-1A16-F856-EF128E567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5796" y="642571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  <p:grpSp>
          <p:nvGrpSpPr>
            <p:cNvPr id="33854" name="Group 108">
              <a:extLst>
                <a:ext uri="{FF2B5EF4-FFF2-40B4-BE49-F238E27FC236}">
                  <a16:creationId xmlns:a16="http://schemas.microsoft.com/office/drawing/2014/main" id="{A1B35240-80EE-CC8B-4864-16F483456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293" y="4390055"/>
              <a:ext cx="523094" cy="961556"/>
              <a:chOff x="2148293" y="4390055"/>
              <a:chExt cx="523094" cy="961556"/>
            </a:xfrm>
          </p:grpSpPr>
          <p:pic>
            <p:nvPicPr>
              <p:cNvPr id="33855" name="Picture 67">
                <a:extLst>
                  <a:ext uri="{FF2B5EF4-FFF2-40B4-BE49-F238E27FC236}">
                    <a16:creationId xmlns:a16="http://schemas.microsoft.com/office/drawing/2014/main" id="{4D224213-1D61-74EB-2A53-79F009C8B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293" y="4390055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6" name="TextBox 102">
                <a:extLst>
                  <a:ext uri="{FF2B5EF4-FFF2-40B4-BE49-F238E27FC236}">
                    <a16:creationId xmlns:a16="http://schemas.microsoft.com/office/drawing/2014/main" id="{36A5814A-FF2F-07BC-AE41-775FFD9BC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5371" y="498227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</p:grpSp>
      <p:grpSp>
        <p:nvGrpSpPr>
          <p:cNvPr id="14" name="Group 120">
            <a:extLst>
              <a:ext uri="{FF2B5EF4-FFF2-40B4-BE49-F238E27FC236}">
                <a16:creationId xmlns:a16="http://schemas.microsoft.com/office/drawing/2014/main" id="{1FCC4919-1504-F246-47E2-04DF12C20336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4395788"/>
            <a:ext cx="522287" cy="2389187"/>
            <a:chOff x="2661926" y="4395027"/>
            <a:chExt cx="523094" cy="2389576"/>
          </a:xfrm>
        </p:grpSpPr>
        <p:grpSp>
          <p:nvGrpSpPr>
            <p:cNvPr id="33847" name="Group 115">
              <a:extLst>
                <a:ext uri="{FF2B5EF4-FFF2-40B4-BE49-F238E27FC236}">
                  <a16:creationId xmlns:a16="http://schemas.microsoft.com/office/drawing/2014/main" id="{0CC98747-F325-0021-06C0-B181BEF73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261" y="5844720"/>
              <a:ext cx="495759" cy="939883"/>
              <a:chOff x="2689261" y="5844720"/>
              <a:chExt cx="495759" cy="939883"/>
            </a:xfrm>
          </p:grpSpPr>
          <p:pic>
            <p:nvPicPr>
              <p:cNvPr id="33851" name="Picture 87">
                <a:extLst>
                  <a:ext uri="{FF2B5EF4-FFF2-40B4-BE49-F238E27FC236}">
                    <a16:creationId xmlns:a16="http://schemas.microsoft.com/office/drawing/2014/main" id="{DB56F5BA-7CAC-1A36-7BBE-9CEA7F77E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261" y="5844720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2" name="TextBox 95">
                <a:extLst>
                  <a:ext uri="{FF2B5EF4-FFF2-40B4-BE49-F238E27FC236}">
                    <a16:creationId xmlns:a16="http://schemas.microsoft.com/office/drawing/2014/main" id="{97C98262-3B0B-3A3B-2700-0215EB9FD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2136" y="64152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  <p:grpSp>
          <p:nvGrpSpPr>
            <p:cNvPr id="33848" name="Group 109">
              <a:extLst>
                <a:ext uri="{FF2B5EF4-FFF2-40B4-BE49-F238E27FC236}">
                  <a16:creationId xmlns:a16="http://schemas.microsoft.com/office/drawing/2014/main" id="{90D5DB2F-6984-EF51-ED43-03308FB85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1926" y="4395027"/>
              <a:ext cx="523094" cy="946144"/>
              <a:chOff x="2661926" y="4395027"/>
              <a:chExt cx="523094" cy="946144"/>
            </a:xfrm>
          </p:grpSpPr>
          <p:pic>
            <p:nvPicPr>
              <p:cNvPr id="33849" name="Picture 86">
                <a:extLst>
                  <a:ext uri="{FF2B5EF4-FFF2-40B4-BE49-F238E27FC236}">
                    <a16:creationId xmlns:a16="http://schemas.microsoft.com/office/drawing/2014/main" id="{B4BAE8E7-BE88-69A6-E61C-D7020C97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1926" y="4395027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0" name="TextBox 103">
                <a:extLst>
                  <a:ext uri="{FF2B5EF4-FFF2-40B4-BE49-F238E27FC236}">
                    <a16:creationId xmlns:a16="http://schemas.microsoft.com/office/drawing/2014/main" id="{DCD4CB76-B35A-05DE-AA37-711871DBD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711" y="497183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id="{031B4E44-4193-9B8A-E883-9E1BCF9DEA7F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4389438"/>
            <a:ext cx="536575" cy="2395537"/>
            <a:chOff x="3141375" y="4390055"/>
            <a:chExt cx="536755" cy="2394964"/>
          </a:xfrm>
        </p:grpSpPr>
        <p:grpSp>
          <p:nvGrpSpPr>
            <p:cNvPr id="33841" name="Group 116">
              <a:extLst>
                <a:ext uri="{FF2B5EF4-FFF2-40B4-BE49-F238E27FC236}">
                  <a16:creationId xmlns:a16="http://schemas.microsoft.com/office/drawing/2014/main" id="{19FD63E5-73B8-F0B2-6747-6F452CD2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036" y="5844720"/>
              <a:ext cx="523094" cy="940299"/>
              <a:chOff x="3155036" y="5844720"/>
              <a:chExt cx="523094" cy="94029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790307-272E-F0D1-B170-9E6E76D7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667" y="5845444"/>
                <a:ext cx="522463" cy="634848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46" name="TextBox 96">
                <a:extLst>
                  <a:ext uri="{FF2B5EF4-FFF2-40B4-BE49-F238E27FC236}">
                    <a16:creationId xmlns:a16="http://schemas.microsoft.com/office/drawing/2014/main" id="{98B1F6FD-3D09-E691-E825-1F7A8DD5F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4461" y="6415687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  <p:grpSp>
          <p:nvGrpSpPr>
            <p:cNvPr id="33842" name="Group 110">
              <a:extLst>
                <a:ext uri="{FF2B5EF4-FFF2-40B4-BE49-F238E27FC236}">
                  <a16:creationId xmlns:a16="http://schemas.microsoft.com/office/drawing/2014/main" id="{DF5B5E1A-5957-0710-1B52-43C3D7F21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375" y="4390055"/>
              <a:ext cx="518904" cy="951532"/>
              <a:chOff x="3141375" y="4390055"/>
              <a:chExt cx="518904" cy="951532"/>
            </a:xfrm>
          </p:grpSpPr>
          <p:pic>
            <p:nvPicPr>
              <p:cNvPr id="33843" name="Picture 66">
                <a:extLst>
                  <a:ext uri="{FF2B5EF4-FFF2-40B4-BE49-F238E27FC236}">
                    <a16:creationId xmlns:a16="http://schemas.microsoft.com/office/drawing/2014/main" id="{C5104AF2-2B01-C4B0-28A8-32EAFA74D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375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4" name="TextBox 104">
                <a:extLst>
                  <a:ext uri="{FF2B5EF4-FFF2-40B4-BE49-F238E27FC236}">
                    <a16:creationId xmlns:a16="http://schemas.microsoft.com/office/drawing/2014/main" id="{341C0E3F-32DB-10C5-E6C3-3850CF67C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036" y="497225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</p:grpSp>
      <p:grpSp>
        <p:nvGrpSpPr>
          <p:cNvPr id="20" name="Group 122">
            <a:extLst>
              <a:ext uri="{FF2B5EF4-FFF2-40B4-BE49-F238E27FC236}">
                <a16:creationId xmlns:a16="http://schemas.microsoft.com/office/drawing/2014/main" id="{E0DB4ECF-2CED-2360-CDE2-1D8C933C2FCD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4389438"/>
            <a:ext cx="519113" cy="2395537"/>
            <a:chOff x="3660279" y="4390055"/>
            <a:chExt cx="518905" cy="2395380"/>
          </a:xfrm>
        </p:grpSpPr>
        <p:grpSp>
          <p:nvGrpSpPr>
            <p:cNvPr id="33835" name="Group 117">
              <a:extLst>
                <a:ext uri="{FF2B5EF4-FFF2-40B4-BE49-F238E27FC236}">
                  <a16:creationId xmlns:a16="http://schemas.microsoft.com/office/drawing/2014/main" id="{A53F3223-0118-BCCF-6199-8ABD1E1A8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130" y="5834648"/>
              <a:ext cx="501054" cy="950787"/>
              <a:chOff x="3678130" y="5834648"/>
              <a:chExt cx="501054" cy="950787"/>
            </a:xfrm>
          </p:grpSpPr>
          <p:pic>
            <p:nvPicPr>
              <p:cNvPr id="33839" name="Picture 81">
                <a:extLst>
                  <a:ext uri="{FF2B5EF4-FFF2-40B4-BE49-F238E27FC236}">
                    <a16:creationId xmlns:a16="http://schemas.microsoft.com/office/drawing/2014/main" id="{4C9AD4EA-6629-6897-0BE9-FA00025E2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130" y="5834648"/>
                <a:ext cx="50105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0" name="TextBox 97">
                <a:extLst>
                  <a:ext uri="{FF2B5EF4-FFF2-40B4-BE49-F238E27FC236}">
                    <a16:creationId xmlns:a16="http://schemas.microsoft.com/office/drawing/2014/main" id="{D1ABF09C-6366-D0D2-DC09-360A8A25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511" y="641610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  <p:grpSp>
          <p:nvGrpSpPr>
            <p:cNvPr id="33836" name="Group 111">
              <a:extLst>
                <a:ext uri="{FF2B5EF4-FFF2-40B4-BE49-F238E27FC236}">
                  <a16:creationId xmlns:a16="http://schemas.microsoft.com/office/drawing/2014/main" id="{5A7ADA1E-20A5-42B0-AA20-4DBB0033A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279" y="4390055"/>
              <a:ext cx="518904" cy="951948"/>
              <a:chOff x="3660279" y="4390055"/>
              <a:chExt cx="518904" cy="951948"/>
            </a:xfrm>
          </p:grpSpPr>
          <p:pic>
            <p:nvPicPr>
              <p:cNvPr id="33837" name="Picture 85">
                <a:extLst>
                  <a:ext uri="{FF2B5EF4-FFF2-40B4-BE49-F238E27FC236}">
                    <a16:creationId xmlns:a16="http://schemas.microsoft.com/office/drawing/2014/main" id="{A15F18C0-F86C-6ABB-78AD-A6EF9BAFC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279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38" name="TextBox 105">
                <a:extLst>
                  <a:ext uri="{FF2B5EF4-FFF2-40B4-BE49-F238E27FC236}">
                    <a16:creationId xmlns:a16="http://schemas.microsoft.com/office/drawing/2014/main" id="{BB4C7726-4257-AD8A-EB4A-5F7103DDC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086" y="49726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</p:grpSp>
      <p:sp>
        <p:nvSpPr>
          <p:cNvPr id="33829" name="TextBox 12">
            <a:extLst>
              <a:ext uri="{FF2B5EF4-FFF2-40B4-BE49-F238E27FC236}">
                <a16:creationId xmlns:a16="http://schemas.microsoft.com/office/drawing/2014/main" id="{1F257A48-C693-7C7C-BF1C-8BF20D05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4765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Mal</a:t>
            </a:r>
          </a:p>
        </p:txBody>
      </p:sp>
      <p:sp>
        <p:nvSpPr>
          <p:cNvPr id="33830" name="TextBox 13">
            <a:extLst>
              <a:ext uri="{FF2B5EF4-FFF2-40B4-BE49-F238E27FC236}">
                <a16:creationId xmlns:a16="http://schemas.microsoft.com/office/drawing/2014/main" id="{006A7F31-26F4-0C6C-6B18-0A34A6B2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43751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Wash</a:t>
            </a:r>
          </a:p>
        </p:txBody>
      </p:sp>
      <p:sp>
        <p:nvSpPr>
          <p:cNvPr id="33831" name="TextBox 14">
            <a:extLst>
              <a:ext uri="{FF2B5EF4-FFF2-40B4-BE49-F238E27FC236}">
                <a16:creationId xmlns:a16="http://schemas.microsoft.com/office/drawing/2014/main" id="{297551F7-0B6A-F42C-233D-DD076E58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6256338"/>
            <a:ext cx="76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" panose="020B0604020202020204" pitchFamily="34" charset="0"/>
              </a:rPr>
              <a:t>Simon</a:t>
            </a:r>
          </a:p>
        </p:txBody>
      </p:sp>
      <p:sp>
        <p:nvSpPr>
          <p:cNvPr id="33832" name="TextBox 15">
            <a:extLst>
              <a:ext uri="{FF2B5EF4-FFF2-40B4-BE49-F238E27FC236}">
                <a16:creationId xmlns:a16="http://schemas.microsoft.com/office/drawing/2014/main" id="{8EAB90AC-2944-78F9-9742-A30D9D6B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2446338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Inara</a:t>
            </a:r>
          </a:p>
        </p:txBody>
      </p:sp>
      <p:sp>
        <p:nvSpPr>
          <p:cNvPr id="33833" name="TextBox 16">
            <a:extLst>
              <a:ext uri="{FF2B5EF4-FFF2-40B4-BE49-F238E27FC236}">
                <a16:creationId xmlns:a16="http://schemas.microsoft.com/office/drawing/2014/main" id="{A4EFCFFA-1BD8-01A5-9A53-5331E0E6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4346575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Zoe</a:t>
            </a:r>
          </a:p>
        </p:txBody>
      </p:sp>
      <p:sp>
        <p:nvSpPr>
          <p:cNvPr id="33834" name="TextBox 17">
            <a:extLst>
              <a:ext uri="{FF2B5EF4-FFF2-40B4-BE49-F238E27FC236}">
                <a16:creationId xmlns:a16="http://schemas.microsoft.com/office/drawing/2014/main" id="{52ABB2E4-A79F-5140-725F-E28790A1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6251575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Kaylee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5B999AF-460C-C2AB-AF88-C286297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re not mind readers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7374E19-2007-E514-629E-D0679B6D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06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0A7F943-61A4-5E4D-2866-B9C1A747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2BB53C-3353-C8DA-9FDC-F3831D81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1028-7317-5774-CEE9-308670CC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6DC43-4DEB-D4EA-C744-9E103F91BE7F}"/>
              </a:ext>
            </a:extLst>
          </p:cNvPr>
          <p:cNvSpPr txBox="1"/>
          <p:nvPr/>
        </p:nvSpPr>
        <p:spPr>
          <a:xfrm>
            <a:off x="1064625" y="2442411"/>
            <a:ext cx="7002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NEVER apologize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for asking a question!!!</a:t>
            </a:r>
          </a:p>
        </p:txBody>
      </p:sp>
    </p:spTree>
    <p:extLst>
      <p:ext uri="{BB962C8B-B14F-4D97-AF65-F5344CB8AC3E}">
        <p14:creationId xmlns:p14="http://schemas.microsoft.com/office/powerpoint/2010/main" val="68300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EE8B-C446-1596-FF4F-00260C2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can run HW0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0220A-8242-8866-D619-825DDF86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2654"/>
            <a:ext cx="9169013" cy="22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57679C6-52B0-AA96-61B4-71BD7FB3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HW 1 gets released this Tue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E94D8-9A7B-5F49-AD7A-30A2EE5A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57" y="1122308"/>
            <a:ext cx="7696842" cy="57356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7A618D0-542F-E600-7286-15845390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 -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F8616-9054-87B0-A3CE-00F845FC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706"/>
            <a:ext cx="9170016" cy="19721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10835</TotalTime>
  <Words>357</Words>
  <Application>Microsoft Macintosh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Lecture 6</vt:lpstr>
      <vt:lpstr>2nd T/F poll up</vt:lpstr>
      <vt:lpstr>We’re not mind readers</vt:lpstr>
      <vt:lpstr>If you need it, ask for help</vt:lpstr>
      <vt:lpstr>PowerPoint Presentation</vt:lpstr>
      <vt:lpstr>Make sure you can run HW0 code</vt:lpstr>
      <vt:lpstr>Register your project groups</vt:lpstr>
      <vt:lpstr>HW 1 gets released this Tue</vt:lpstr>
      <vt:lpstr>Reading Assignment - I</vt:lpstr>
      <vt:lpstr>Reading Assignment - II</vt:lpstr>
      <vt:lpstr>Questions/Comments?</vt:lpstr>
      <vt:lpstr>Stable Marriage problem</vt:lpstr>
      <vt:lpstr>Two Questions</vt:lpstr>
      <vt:lpstr>The naïve algorithm</vt:lpstr>
      <vt:lpstr>Gale-Shapley Algorithm</vt:lpstr>
      <vt:lpstr>Moral of the story…</vt:lpstr>
      <vt:lpstr>Questions/Comments?</vt:lpstr>
      <vt:lpstr>Rest of today’s agenda</vt:lpstr>
      <vt:lpstr>Back to the board…</vt:lpstr>
      <vt:lpstr>Gale-Shapley Algorithm</vt:lpstr>
      <vt:lpstr>Preferences</vt:lpstr>
      <vt:lpstr>GS algorithm: Firefly Edition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72</cp:revision>
  <dcterms:created xsi:type="dcterms:W3CDTF">2011-09-07T02:47:43Z</dcterms:created>
  <dcterms:modified xsi:type="dcterms:W3CDTF">2023-09-11T16:37:15Z</dcterms:modified>
</cp:coreProperties>
</file>