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61" r:id="rId3"/>
    <p:sldId id="464" r:id="rId4"/>
    <p:sldId id="467" r:id="rId5"/>
    <p:sldId id="462" r:id="rId6"/>
    <p:sldId id="463" r:id="rId7"/>
    <p:sldId id="465" r:id="rId8"/>
    <p:sldId id="459" r:id="rId9"/>
    <p:sldId id="261" r:id="rId10"/>
    <p:sldId id="466" r:id="rId11"/>
    <p:sldId id="432" r:id="rId12"/>
    <p:sldId id="264" r:id="rId13"/>
    <p:sldId id="451" r:id="rId14"/>
    <p:sldId id="452" r:id="rId15"/>
    <p:sldId id="267" r:id="rId16"/>
    <p:sldId id="453" r:id="rId17"/>
    <p:sldId id="454" r:id="rId18"/>
    <p:sldId id="270" r:id="rId19"/>
    <p:sldId id="292" r:id="rId20"/>
    <p:sldId id="449" r:id="rId21"/>
    <p:sldId id="286" r:id="rId22"/>
    <p:sldId id="273" r:id="rId23"/>
    <p:sldId id="274" r:id="rId24"/>
    <p:sldId id="299" r:id="rId25"/>
    <p:sldId id="450" r:id="rId26"/>
    <p:sldId id="300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45"/>
    <p:restoredTop sz="94676"/>
  </p:normalViewPr>
  <p:slideViewPr>
    <p:cSldViewPr snapToGrid="0" snapToObjects="1">
      <p:cViewPr varScale="1">
        <p:scale>
          <a:sx n="114" d="100"/>
          <a:sy n="114" d="100"/>
        </p:scale>
        <p:origin x="1168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F332E7-E106-50DB-851E-682E4E71B0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1CC1B-9B2A-8E22-1CB0-E44AE7415D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3E37BC7-83B0-3A4C-AF81-EDD18EA6CEE0}" type="datetimeFigureOut">
              <a:rPr lang="en-US"/>
              <a:pPr>
                <a:defRPr/>
              </a:pPr>
              <a:t>9/25/24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FF2CD-16B5-EE04-E506-3ADA46A64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C7186-3BED-15DF-F5FB-F0B60C1172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33C15FF-6F7C-E348-A4B2-EEFD122F0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6CABB0-72C4-8209-80D7-4F9BE58573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641A7-051B-FC53-FCA9-6BFDD59376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45E592B-B015-1747-AA4B-1937FDB9A2B3}" type="datetime1">
              <a:rPr lang="en-US" altLang="en-US"/>
              <a:pPr>
                <a:defRPr/>
              </a:pPr>
              <a:t>9/25/24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2BBA4F-D0D8-1E56-E5F1-201B745C0D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D72F64C-98B1-CC25-EB17-2A78A4793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C7F8A-2652-7C03-EF7F-F66A265716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AE0F6-81FE-21E5-F6E2-04E41095E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A3CE0A-AA9B-EE46-979C-9A6974682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3AA3051D-074D-C1B5-537C-CF17FEE7E2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4C01FE13-8199-CDEA-D634-9AFFDFA269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076DA088-7DC1-68F7-A15E-4380F42A3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BB9A64-3B8E-0945-A448-607C8BA7E0CB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304DFB91-35DC-7F81-C7A5-6DDCBD6DED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63C40D76-BC45-A059-9D88-0043A3B826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D66FE88-D768-D662-C41F-1CE1B9531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D6A4CB-99BE-DE44-ACBB-B28FED9D80FD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974F5A08-3FEB-2BBA-9C98-53F70DCF84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87196834-C250-FFBE-EA8B-F99C670A1C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Note that the tree is arbitrary based on which neighbor was visited first.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1BD4B897-6878-C44E-B48B-C08B23DD5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D9540F-A55E-4843-A794-C0DD4028D3E3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EA73B062-46CB-9186-5E18-26AA8AB6EF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BDD35506-1B66-7EB4-51BD-49AAD620FA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6471EB6F-B7DB-B948-391D-161945B8C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CC0711-31D5-0543-8966-8AEC7F23BBB9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BAB8A662-CAB0-0D4B-BDDC-2CF78AF344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09E3D07A-E317-BF6C-6EEA-A93BF95F9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When using an algorithm to solve a problem, the runtime depends on how data is organized.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E6568A0-780E-35D4-5D6F-3C1E8A554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ED9060-0CAE-8B47-AEEF-3E1ECDAAE39B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D3EA94BF-16ED-6BBE-519D-CB8A4324A2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CBDECC27-5F52-6206-5B7A-B7FBF1E695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2463F6BF-7842-C9F7-3BD3-3C3F67E16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370553-1518-1B4E-A80C-BBF1CDF286FA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09DA-3C88-89CB-EAC7-F62C73A3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4ED7-1257-BA45-A1FE-654F73170C63}" type="datetime1">
              <a:rPr lang="en-US" altLang="en-US"/>
              <a:pPr>
                <a:defRPr/>
              </a:pPr>
              <a:t>9/25/24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21092-4286-C7BF-8DBD-3BFDAD05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DCA08-6C01-1BCF-CF18-D0A32E78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0FAA-00EC-174A-899E-2AE7C7C97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66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4C34C-93FE-A7E9-0337-485B2460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6FB0-EA96-2D49-93F0-5D1FDDF20F22}" type="datetime1">
              <a:rPr lang="en-US" altLang="en-US"/>
              <a:pPr>
                <a:defRPr/>
              </a:pPr>
              <a:t>9/25/24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F9466-FC08-9DF5-CCB7-CFDD1F7E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73196-6978-04E1-AD78-2A34DC5C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60A6-C809-C64F-BA87-85AE7497D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5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D7A6F-FDEF-98E7-1075-34423AF0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18B6-7A5F-4545-BDE2-03B2149D1FEC}" type="datetime1">
              <a:rPr lang="en-US" altLang="en-US"/>
              <a:pPr>
                <a:defRPr/>
              </a:pPr>
              <a:t>9/25/24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B9F73-102C-1FAE-2AE0-7245E032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A109-8F60-1CBC-5447-D43B3A42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2A02-8625-2545-923A-1220D841D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49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7EFD-3B26-C32C-E752-949D5F8B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4EEF-4119-D744-A829-A8D971FA0404}" type="datetime1">
              <a:rPr lang="en-US" altLang="en-US"/>
              <a:pPr>
                <a:defRPr/>
              </a:pPr>
              <a:t>9/25/24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51474-EC66-B2D2-9752-B85A6486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A192C-08EC-F85B-DE2F-06EE27E9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BD3E-9970-AD47-B43F-A41092EFC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20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D5102-0F19-862E-1445-C7A99033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9E43-E9B9-474A-92DA-AFD62C950D5C}" type="datetime1">
              <a:rPr lang="en-US" altLang="en-US"/>
              <a:pPr>
                <a:defRPr/>
              </a:pPr>
              <a:t>9/25/24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A426D-7B1F-352A-3C28-CD56130A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044B6-1230-6322-DD5E-D7898AA6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F282-8CDE-E846-8596-F54DA73E4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31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B4846E-D1DD-D3AA-9638-BCA71D6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2348-B374-4540-AB69-87C0DF3E73C2}" type="datetime1">
              <a:rPr lang="en-US" altLang="en-US"/>
              <a:pPr>
                <a:defRPr/>
              </a:pPr>
              <a:t>9/25/24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A5471-61C4-6ECD-0985-8A71F00B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843AA4-9B8B-C50A-6428-4B0A9557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1EC1-B808-3C41-84BA-E86660A8F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8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8E76CB-8F92-4C3D-5D48-C14BF2D5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366E-C815-0243-8364-944485665852}" type="datetime1">
              <a:rPr lang="en-US" altLang="en-US"/>
              <a:pPr>
                <a:defRPr/>
              </a:pPr>
              <a:t>9/25/24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063726-5781-3274-6577-ED187C7B2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AAB5E6-B5B4-880B-64B3-6E664D57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C0C0-7310-6145-BBB8-C282330FF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01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D868F9-149F-126F-7783-874F85F3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AA4D-2906-8046-890D-B7CD31B91067}" type="datetime1">
              <a:rPr lang="en-US" altLang="en-US"/>
              <a:pPr>
                <a:defRPr/>
              </a:pPr>
              <a:t>9/25/24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11D7B5-4EE9-DAA9-C69B-DE3F036A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ED379C-FF7F-11AF-34CC-1FE3CD76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2FC9-DE16-F94A-8BB5-95BB98D48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3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EC1018-5647-69E6-6525-65C2605E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8C6E-BC9C-804E-9E05-E80BB7D1E70E}" type="datetime1">
              <a:rPr lang="en-US" altLang="en-US"/>
              <a:pPr>
                <a:defRPr/>
              </a:pPr>
              <a:t>9/25/24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E5E07-6745-09CB-440E-5A185F84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3D94A4-80BF-5D5C-1527-0898F7B2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E399-0650-134F-85FD-DDC6DDD64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85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3F0924-CC8E-F5F3-E618-B79D8D4D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6A670-4D00-C449-81C4-85EAE90D1BD0}" type="datetime1">
              <a:rPr lang="en-US" altLang="en-US"/>
              <a:pPr>
                <a:defRPr/>
              </a:pPr>
              <a:t>9/25/24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C12BC2-5549-8927-3EE2-09DC5614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03A19A-B4AF-050A-3423-7243B740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B5E0-605E-3C40-B113-304E1A613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37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AC055F-D88C-D51E-2EB7-C60EDAEC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F0E-AD22-8841-A65E-DF8BC03C0265}" type="datetime1">
              <a:rPr lang="en-US" altLang="en-US"/>
              <a:pPr>
                <a:defRPr/>
              </a:pPr>
              <a:t>9/25/24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E27AAA-723B-AFBE-351A-3598BBFE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D7DEAC-9B29-76D0-84C8-BF7C26F6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FD3C-718A-0F44-9A48-B0924D8B4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37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B8E299-4999-6E07-B8A8-C55832FA42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716392-8431-DBB0-8ABE-5DB2A45F23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91BD-56C3-F78C-0CB1-193ED90BA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B485152-0651-2F4A-8F84-DB708FBDA4EC}" type="datetime1">
              <a:rPr lang="en-US" altLang="en-US"/>
              <a:pPr>
                <a:defRPr/>
              </a:pPr>
              <a:t>9/25/24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13E01-81D9-9B71-1D6C-CF99AA648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89081-FB8C-1312-1FA0-325986E6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99DF8-1BF1-DD4E-956C-7A0DE9A16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F9982E5-FA1A-E057-3969-B36F38F72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0D3D5-F60B-7C99-BA13-3A638BFB9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25,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3F19-7C57-A316-759A-92C26056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is correct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97B82-00F4-CB2D-86A1-EFA622351E3B}"/>
              </a:ext>
            </a:extLst>
          </p:cNvPr>
          <p:cNvSpPr txBox="1"/>
          <p:nvPr/>
        </p:nvSpPr>
        <p:spPr>
          <a:xfrm>
            <a:off x="2698594" y="1672683"/>
            <a:ext cx="36149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Theorem: 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CC(s)</a:t>
            </a:r>
            <a:r>
              <a:rPr lang="en-US" sz="3200" dirty="0">
                <a:latin typeface="+mn-lt"/>
              </a:rPr>
              <a:t> = 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R</a:t>
            </a:r>
            <a:r>
              <a:rPr lang="en-US" sz="3200" baseline="30000" dirty="0">
                <a:solidFill>
                  <a:srgbClr val="7030A0"/>
                </a:solidFill>
                <a:latin typeface="+mn-lt"/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933269-88A6-0F97-3775-75E2FCDADFBD}"/>
                  </a:ext>
                </a:extLst>
              </p:cNvPr>
              <p:cNvSpPr txBox="1"/>
              <p:nvPr/>
            </p:nvSpPr>
            <p:spPr>
              <a:xfrm>
                <a:off x="2698594" y="4577048"/>
                <a:ext cx="3674404" cy="584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+mn-lt"/>
                  </a:rPr>
                  <a:t>Lemma 2: </a:t>
                </a:r>
                <a:r>
                  <a:rPr lang="en-US" sz="3200" dirty="0">
                    <a:solidFill>
                      <a:srgbClr val="7030A0"/>
                    </a:solidFill>
                    <a:latin typeface="+mn-lt"/>
                  </a:rPr>
                  <a:t>CC(s)</a:t>
                </a:r>
                <a:r>
                  <a:rPr lang="en-US" sz="3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dirty="0">
                    <a:latin typeface="+mn-lt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latin typeface="+mn-lt"/>
                  </a:rPr>
                  <a:t>R</a:t>
                </a:r>
                <a:r>
                  <a:rPr lang="en-US" sz="3200" baseline="30000" dirty="0">
                    <a:solidFill>
                      <a:srgbClr val="7030A0"/>
                    </a:solidFill>
                    <a:latin typeface="+mn-lt"/>
                  </a:rPr>
                  <a:t>*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933269-88A6-0F97-3775-75E2FCDAD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594" y="4577048"/>
                <a:ext cx="3674404" cy="584775"/>
              </a:xfrm>
              <a:prstGeom prst="rect">
                <a:avLst/>
              </a:prstGeom>
              <a:blipFill>
                <a:blip r:embed="rId2"/>
                <a:stretch>
                  <a:fillRect l="-4138" t="-10638" r="-1034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2521E6-A1F8-0176-04B2-359D825C3168}"/>
                  </a:ext>
                </a:extLst>
              </p:cNvPr>
              <p:cNvSpPr txBox="1"/>
              <p:nvPr/>
            </p:nvSpPr>
            <p:spPr>
              <a:xfrm>
                <a:off x="2698594" y="3152453"/>
                <a:ext cx="3754554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+mn-lt"/>
                  </a:rPr>
                  <a:t>Lemma 1: </a:t>
                </a:r>
                <a:r>
                  <a:rPr lang="en-US" sz="3200" dirty="0">
                    <a:solidFill>
                      <a:srgbClr val="7030A0"/>
                    </a:solidFill>
                    <a:latin typeface="+mn-lt"/>
                  </a:rPr>
                  <a:t>R</a:t>
                </a:r>
                <a:r>
                  <a:rPr lang="en-US" sz="3200" baseline="30000" dirty="0">
                    <a:solidFill>
                      <a:srgbClr val="7030A0"/>
                    </a:solidFill>
                    <a:latin typeface="+mn-lt"/>
                  </a:rPr>
                  <a:t>*</a:t>
                </a:r>
                <a:r>
                  <a:rPr lang="en-US" sz="3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baseline="30000" dirty="0">
                    <a:solidFill>
                      <a:srgbClr val="7030A0"/>
                    </a:solidFill>
                    <a:latin typeface="+mn-lt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latin typeface="+mn-lt"/>
                  </a:rPr>
                  <a:t>CC(s)</a:t>
                </a:r>
                <a:r>
                  <a:rPr lang="en-US" sz="3200" dirty="0"/>
                  <a:t> </a:t>
                </a:r>
                <a:endParaRPr lang="en-US" sz="3200" baseline="30000" dirty="0">
                  <a:solidFill>
                    <a:srgbClr val="7030A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2521E6-A1F8-0176-04B2-359D825C3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594" y="3152453"/>
                <a:ext cx="3754554" cy="584775"/>
              </a:xfrm>
              <a:prstGeom prst="rect">
                <a:avLst/>
              </a:prstGeom>
              <a:blipFill>
                <a:blip r:embed="rId3"/>
                <a:stretch>
                  <a:fillRect l="-4040" t="-12766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7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A9B98BF-D5C9-8838-48FC-10413D5C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Argue Lemma 2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E52E7CB1-861E-5835-A0ED-D2B57DA13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BBB14CD-9356-4F37-3D6C-ADF5FF58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BFS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35211400-B0AE-2BA4-3764-8C0C5A7FB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84325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392B12-A361-364F-D7DC-17ACE337E90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538663" y="3614738"/>
            <a:ext cx="379412" cy="3254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all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13F3619-CDB5-99C8-8A4C-38F14EB6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Depth First Search (DFS)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9ABB0605-6B84-CEC8-4A55-85C536EA5E8C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1274763"/>
            <a:ext cx="6350000" cy="5362575"/>
            <a:chOff x="1542090" y="1275100"/>
            <a:chExt cx="6349775" cy="5362985"/>
          </a:xfrm>
        </p:grpSpPr>
        <p:pic>
          <p:nvPicPr>
            <p:cNvPr id="31747" name="Picture 3">
              <a:extLst>
                <a:ext uri="{FF2B5EF4-FFF2-40B4-BE49-F238E27FC236}">
                  <a16:creationId xmlns:a16="http://schemas.microsoft.com/office/drawing/2014/main" id="{A1BC4553-07E6-3F63-A0C3-3332E336B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090" y="1275100"/>
              <a:ext cx="6349775" cy="536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8" name="TextBox 4">
              <a:extLst>
                <a:ext uri="{FF2B5EF4-FFF2-40B4-BE49-F238E27FC236}">
                  <a16:creationId xmlns:a16="http://schemas.microsoft.com/office/drawing/2014/main" id="{39259329-EC45-84A9-9808-A142D856D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221" y="5486862"/>
              <a:ext cx="1803635" cy="30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+mn-lt"/>
                </a:rPr>
                <a:t>http://</a:t>
              </a:r>
              <a:r>
                <a:rPr lang="en-US" altLang="en-US" sz="1400" dirty="0" err="1">
                  <a:latin typeface="+mn-lt"/>
                </a:rPr>
                <a:t>xkcd.com</a:t>
              </a:r>
              <a:r>
                <a:rPr lang="en-US" altLang="en-US" sz="1400" dirty="0">
                  <a:latin typeface="+mn-lt"/>
                </a:rPr>
                <a:t>/761/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2947302-496E-5724-D25F-78106E2A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DFS(</a:t>
            </a:r>
            <a:r>
              <a:rPr lang="en-US" altLang="en-US">
                <a:solidFill>
                  <a:srgbClr val="9E009E"/>
                </a:solidFill>
              </a:rPr>
              <a:t>u</a:t>
            </a:r>
            <a:r>
              <a:rPr lang="en-US" altLang="en-US"/>
              <a:t>)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A6CEA816-8117-FE28-30CD-4D984C763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2359025"/>
            <a:ext cx="3284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Mark </a:t>
            </a:r>
            <a:r>
              <a:rPr lang="en-US" altLang="en-US" sz="1800">
                <a:solidFill>
                  <a:srgbClr val="9E009E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as explored and add</a:t>
            </a:r>
            <a:r>
              <a:rPr lang="en-US" altLang="en-US" sz="1800">
                <a:solidFill>
                  <a:srgbClr val="9E009E"/>
                </a:solidFill>
                <a:latin typeface="+mn-lt"/>
              </a:rPr>
              <a:t> u </a:t>
            </a:r>
            <a:r>
              <a:rPr lang="en-US" altLang="en-US" sz="1800">
                <a:latin typeface="+mn-lt"/>
              </a:rPr>
              <a:t>to </a:t>
            </a:r>
            <a:r>
              <a:rPr lang="en-US" altLang="en-US" sz="1800">
                <a:solidFill>
                  <a:srgbClr val="9E009E"/>
                </a:solidFill>
                <a:latin typeface="+mn-lt"/>
              </a:rPr>
              <a:t>R</a:t>
            </a: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DBD07D0D-39E3-2C14-7B26-F76CF7DA2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2944762"/>
            <a:ext cx="1954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For each  edge (</a:t>
            </a:r>
            <a:r>
              <a:rPr lang="en-US" altLang="en-US" sz="1800" dirty="0" err="1">
                <a:solidFill>
                  <a:srgbClr val="9E009E"/>
                </a:solidFill>
                <a:latin typeface="+mn-lt"/>
              </a:rPr>
              <a:t>u</a:t>
            </a:r>
            <a:r>
              <a:rPr lang="en-US" altLang="en-US" sz="1800" dirty="0" err="1">
                <a:latin typeface="+mn-lt"/>
              </a:rPr>
              <a:t>,</a:t>
            </a:r>
            <a:r>
              <a:rPr lang="en-US" altLang="en-US" sz="1800" dirty="0" err="1">
                <a:solidFill>
                  <a:srgbClr val="9E009E"/>
                </a:solidFill>
                <a:latin typeface="+mn-lt"/>
              </a:rPr>
              <a:t>v</a:t>
            </a:r>
            <a:r>
              <a:rPr lang="en-US" altLang="en-US" sz="1800" dirty="0">
                <a:latin typeface="+mn-lt"/>
              </a:rPr>
              <a:t>)</a:t>
            </a:r>
          </a:p>
        </p:txBody>
      </p:sp>
      <p:sp>
        <p:nvSpPr>
          <p:cNvPr id="33796" name="TextBox 4">
            <a:extLst>
              <a:ext uri="{FF2B5EF4-FFF2-40B4-BE49-F238E27FC236}">
                <a16:creationId xmlns:a16="http://schemas.microsoft.com/office/drawing/2014/main" id="{CEB25624-E931-59E3-61A0-C35EFEB93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3709937"/>
            <a:ext cx="3101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9E009E"/>
                </a:solidFill>
                <a:latin typeface="+mn-lt"/>
              </a:rPr>
              <a:t>v</a:t>
            </a:r>
            <a:r>
              <a:rPr lang="en-US" altLang="en-US" sz="1800">
                <a:latin typeface="+mn-lt"/>
              </a:rPr>
              <a:t> is not explored then DFS(</a:t>
            </a:r>
            <a:r>
              <a:rPr lang="en-US" altLang="en-US" sz="1800">
                <a:solidFill>
                  <a:srgbClr val="9E009E"/>
                </a:solidFill>
                <a:latin typeface="+mn-lt"/>
              </a:rPr>
              <a:t>v</a:t>
            </a:r>
            <a:r>
              <a:rPr lang="en-US" altLang="en-US" sz="1800"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CA2620D9-0C9D-2D99-0BCF-661FC26A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is DFS a special case of Explore?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B0DE5439-8002-C9ED-DC7D-4FACA518E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58938"/>
            <a:ext cx="6350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51">
            <a:extLst>
              <a:ext uri="{FF2B5EF4-FFF2-40B4-BE49-F238E27FC236}">
                <a16:creationId xmlns:a16="http://schemas.microsoft.com/office/drawing/2014/main" id="{24EB8E41-24A6-A60F-B44B-9D89073015C2}"/>
              </a:ext>
            </a:extLst>
          </p:cNvPr>
          <p:cNvGrpSpPr>
            <a:grpSpLocks/>
          </p:cNvGrpSpPr>
          <p:nvPr/>
        </p:nvGrpSpPr>
        <p:grpSpPr bwMode="auto">
          <a:xfrm>
            <a:off x="6611938" y="1531938"/>
            <a:ext cx="2311400" cy="2497137"/>
            <a:chOff x="6691313" y="987425"/>
            <a:chExt cx="2311400" cy="2497138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BB1705BB-CC10-A472-604B-70C268E1E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313" y="987425"/>
              <a:ext cx="2252662" cy="2497138"/>
            </a:xfrm>
            <a:prstGeom prst="roundRect">
              <a:avLst>
                <a:gd name="adj" fmla="val 16667"/>
              </a:avLst>
            </a:prstGeom>
            <a:solidFill>
              <a:srgbClr val="C3D69B">
                <a:alpha val="56862"/>
              </a:srgb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5881" name="TextBox 39">
              <a:extLst>
                <a:ext uri="{FF2B5EF4-FFF2-40B4-BE49-F238E27FC236}">
                  <a16:creationId xmlns:a16="http://schemas.microsoft.com/office/drawing/2014/main" id="{B51F1450-8156-8CD3-FBB5-99EF9E99D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7838" y="1233488"/>
              <a:ext cx="8515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DFS(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u</a:t>
              </a:r>
              <a:r>
                <a:rPr lang="en-US" altLang="en-US" sz="1800">
                  <a:latin typeface="+mn-lt"/>
                </a:rPr>
                <a:t>)</a:t>
              </a:r>
            </a:p>
          </p:txBody>
        </p:sp>
        <p:sp>
          <p:nvSpPr>
            <p:cNvPr id="35882" name="TextBox 42">
              <a:extLst>
                <a:ext uri="{FF2B5EF4-FFF2-40B4-BE49-F238E27FC236}">
                  <a16:creationId xmlns:a16="http://schemas.microsoft.com/office/drawing/2014/main" id="{1BC1CE11-9E13-D081-EDA8-4E321D9DA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7838" y="1758950"/>
              <a:ext cx="1374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660066"/>
                  </a:solidFill>
                  <a:latin typeface="+mn-lt"/>
                </a:rPr>
                <a:t>u</a:t>
              </a:r>
              <a:r>
                <a:rPr lang="en-US" altLang="en-US" sz="1800" dirty="0">
                  <a:latin typeface="+mn-lt"/>
                </a:rPr>
                <a:t> is explored</a:t>
              </a:r>
            </a:p>
          </p:txBody>
        </p:sp>
        <p:sp>
          <p:nvSpPr>
            <p:cNvPr id="35883" name="TextBox 44">
              <a:extLst>
                <a:ext uri="{FF2B5EF4-FFF2-40B4-BE49-F238E27FC236}">
                  <a16:creationId xmlns:a16="http://schemas.microsoft.com/office/drawing/2014/main" id="{D18FB5FA-A45E-D2BB-B359-1E53E67A8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7838" y="2233613"/>
              <a:ext cx="21748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For every unexplored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neighbor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v</a:t>
              </a:r>
              <a:r>
                <a:rPr lang="en-US" altLang="en-US" sz="1800">
                  <a:latin typeface="+mn-lt"/>
                </a:rPr>
                <a:t> of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u</a:t>
              </a:r>
            </a:p>
          </p:txBody>
        </p:sp>
        <p:sp>
          <p:nvSpPr>
            <p:cNvPr id="35884" name="TextBox 46">
              <a:extLst>
                <a:ext uri="{FF2B5EF4-FFF2-40B4-BE49-F238E27FC236}">
                  <a16:creationId xmlns:a16="http://schemas.microsoft.com/office/drawing/2014/main" id="{603DEAFC-A90F-0FEA-605B-41241F51D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8700" y="2974975"/>
              <a:ext cx="8467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DFS(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v</a:t>
              </a:r>
              <a:r>
                <a:rPr lang="en-US" altLang="en-US" sz="1800">
                  <a:latin typeface="+mn-lt"/>
                </a:rPr>
                <a:t>)</a:t>
              </a:r>
            </a:p>
          </p:txBody>
        </p:sp>
      </p:grpSp>
      <p:sp>
        <p:nvSpPr>
          <p:cNvPr id="35842" name="Title 1">
            <a:extLst>
              <a:ext uri="{FF2B5EF4-FFF2-40B4-BE49-F238E27FC236}">
                <a16:creationId xmlns:a16="http://schemas.microsoft.com/office/drawing/2014/main" id="{060F4CD6-2A24-7E6E-0A8A-569DA236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DFS run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26CEF39-4981-0078-E9A0-ED6ADE001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20828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C2E73B-5B92-859A-92F7-95D9420C4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28225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2169F-7C30-A27C-1EF6-E9030FC8D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28225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35EB32-D922-2BA3-3B9C-630C17594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750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B2E926-C7DC-4AF7-E3FA-85622EC01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8973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72470C-B98D-FDAC-21D9-603766DD9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8307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65775F-BDC1-8EE1-5B09-FD85F62E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20828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E73704-771B-1C82-1534-FBBA18B4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2131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D894FD-EC3D-4A59-9FDE-26BCD5834B5A}"/>
              </a:ext>
            </a:extLst>
          </p:cNvPr>
          <p:cNvCxnSpPr>
            <a:cxnSpLocks noChangeShapeType="1"/>
            <a:stCxn id="3" idx="3"/>
            <a:endCxn id="4" idx="7"/>
          </p:cNvCxnSpPr>
          <p:nvPr/>
        </p:nvCxnSpPr>
        <p:spPr bwMode="auto">
          <a:xfrm rot="5400000">
            <a:off x="1200944" y="25026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CF07EB-1D23-F20E-4F5B-FC6F453AFA44}"/>
              </a:ext>
            </a:extLst>
          </p:cNvPr>
          <p:cNvCxnSpPr>
            <a:cxnSpLocks noChangeShapeType="1"/>
            <a:stCxn id="3" idx="5"/>
            <a:endCxn id="5" idx="1"/>
          </p:cNvCxnSpPr>
          <p:nvPr/>
        </p:nvCxnSpPr>
        <p:spPr bwMode="auto">
          <a:xfrm rot="16200000" flipH="1">
            <a:off x="1865313" y="24130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4AF1F5-95FD-D9A2-74AA-F87E73DB4691}"/>
              </a:ext>
            </a:extLst>
          </p:cNvPr>
          <p:cNvCxnSpPr>
            <a:cxnSpLocks noChangeShapeType="1"/>
            <a:stCxn id="4" idx="6"/>
            <a:endCxn id="5" idx="2"/>
          </p:cNvCxnSpPr>
          <p:nvPr/>
        </p:nvCxnSpPr>
        <p:spPr bwMode="auto">
          <a:xfrm>
            <a:off x="1346200" y="30178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6A5628-F340-69D3-DC3D-3B077E526327}"/>
              </a:ext>
            </a:extLst>
          </p:cNvPr>
          <p:cNvCxnSpPr>
            <a:cxnSpLocks noChangeShapeType="1"/>
            <a:stCxn id="4" idx="3"/>
            <a:endCxn id="6" idx="0"/>
          </p:cNvCxnSpPr>
          <p:nvPr/>
        </p:nvCxnSpPr>
        <p:spPr bwMode="auto">
          <a:xfrm rot="5400000">
            <a:off x="470694" y="33424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44B0A7-6F3A-D139-C417-A728C3812AAF}"/>
              </a:ext>
            </a:extLst>
          </p:cNvPr>
          <p:cNvCxnSpPr>
            <a:cxnSpLocks noChangeShapeType="1"/>
            <a:stCxn id="6" idx="6"/>
            <a:endCxn id="7" idx="2"/>
          </p:cNvCxnSpPr>
          <p:nvPr/>
        </p:nvCxnSpPr>
        <p:spPr bwMode="auto">
          <a:xfrm>
            <a:off x="858838" y="40703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2A7223-5A1A-6859-989E-B57F9BB957A0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rot="5400000">
            <a:off x="1730375" y="33528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24FE6D-0781-4CD9-C5F5-CE0A9B4EA0EA}"/>
              </a:ext>
            </a:extLst>
          </p:cNvPr>
          <p:cNvCxnSpPr>
            <a:cxnSpLocks noChangeShapeType="1"/>
            <a:stCxn id="7" idx="4"/>
            <a:endCxn id="8" idx="0"/>
          </p:cNvCxnSpPr>
          <p:nvPr/>
        </p:nvCxnSpPr>
        <p:spPr bwMode="auto">
          <a:xfrm rot="5400000">
            <a:off x="1514475" y="45593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2725B9-641F-E93F-CC1D-3A38EC5E5C2D}"/>
              </a:ext>
            </a:extLst>
          </p:cNvPr>
          <p:cNvCxnSpPr>
            <a:cxnSpLocks noChangeShapeType="1"/>
            <a:stCxn id="5" idx="7"/>
            <a:endCxn id="9" idx="3"/>
          </p:cNvCxnSpPr>
          <p:nvPr/>
        </p:nvCxnSpPr>
        <p:spPr bwMode="auto">
          <a:xfrm rot="5400000" flipH="1" flipV="1">
            <a:off x="2826544" y="22058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F3E1D9-B5B4-45E6-E12A-987B162C1016}"/>
              </a:ext>
            </a:extLst>
          </p:cNvPr>
          <p:cNvCxnSpPr>
            <a:cxnSpLocks noChangeShapeType="1"/>
            <a:stCxn id="9" idx="4"/>
            <a:endCxn id="10" idx="0"/>
          </p:cNvCxnSpPr>
          <p:nvPr/>
        </p:nvCxnSpPr>
        <p:spPr bwMode="auto">
          <a:xfrm rot="5400000">
            <a:off x="3272631" y="28440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B24481-8425-6B01-AC33-637C475159DB}"/>
              </a:ext>
            </a:extLst>
          </p:cNvPr>
          <p:cNvCxnSpPr>
            <a:cxnSpLocks noChangeShapeType="1"/>
            <a:stCxn id="5" idx="5"/>
            <a:endCxn id="10" idx="2"/>
          </p:cNvCxnSpPr>
          <p:nvPr/>
        </p:nvCxnSpPr>
        <p:spPr bwMode="auto">
          <a:xfrm rot="16200000" flipH="1">
            <a:off x="2902743" y="28694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AFBC8D-A1F4-E69B-D8D7-0207588358A9}"/>
              </a:ext>
            </a:extLst>
          </p:cNvPr>
          <p:cNvCxnSpPr>
            <a:cxnSpLocks noChangeShapeType="1"/>
            <a:stCxn id="4" idx="5"/>
            <a:endCxn id="7" idx="1"/>
          </p:cNvCxnSpPr>
          <p:nvPr/>
        </p:nvCxnSpPr>
        <p:spPr bwMode="auto">
          <a:xfrm rot="16200000" flipH="1">
            <a:off x="1066006" y="33774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57FD1A6-ADB8-9227-1C4F-CC93B32E0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16922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1C381D-7E15-8E0C-551B-CEDF1F8FB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258445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E2DEAF-15A7-18E4-449D-B6DF7B16D02F}"/>
              </a:ext>
            </a:extLst>
          </p:cNvPr>
          <p:cNvCxnSpPr>
            <a:cxnSpLocks noChangeShapeType="1"/>
            <a:stCxn id="23" idx="4"/>
            <a:endCxn id="24" idx="0"/>
          </p:cNvCxnSpPr>
          <p:nvPr/>
        </p:nvCxnSpPr>
        <p:spPr bwMode="auto">
          <a:xfrm rot="5400000">
            <a:off x="5562601" y="2333625"/>
            <a:ext cx="50006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F920CAF-4BEA-0A4C-6BE1-3FB5EAD71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34845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655989-2B21-71CE-C1B4-BB6384AE1BF4}"/>
              </a:ext>
            </a:extLst>
          </p:cNvPr>
          <p:cNvCxnSpPr>
            <a:cxnSpLocks noChangeShapeType="1"/>
            <a:stCxn id="24" idx="4"/>
            <a:endCxn id="27" idx="0"/>
          </p:cNvCxnSpPr>
          <p:nvPr/>
        </p:nvCxnSpPr>
        <p:spPr bwMode="auto">
          <a:xfrm rot="16200000" flipH="1">
            <a:off x="5558631" y="3229769"/>
            <a:ext cx="5095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EFD7BEC7-2AFD-6D14-668C-E2706E2EA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428942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5A5B91-A40C-D872-3C7C-DF6B1BA21E19}"/>
              </a:ext>
            </a:extLst>
          </p:cNvPr>
          <p:cNvCxnSpPr>
            <a:cxnSpLocks noChangeShapeType="1"/>
            <a:stCxn id="27" idx="4"/>
            <a:endCxn id="30" idx="0"/>
          </p:cNvCxnSpPr>
          <p:nvPr/>
        </p:nvCxnSpPr>
        <p:spPr bwMode="auto">
          <a:xfrm rot="5400000">
            <a:off x="5606256" y="4082257"/>
            <a:ext cx="4143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E218BAF0-90AD-7918-3229-9A5EE766A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502602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558453-7C25-68AB-E015-2DAB9F1B3EFE}"/>
              </a:ext>
            </a:extLst>
          </p:cNvPr>
          <p:cNvCxnSpPr>
            <a:cxnSpLocks noChangeShapeType="1"/>
            <a:stCxn id="30" idx="4"/>
            <a:endCxn id="33" idx="0"/>
          </p:cNvCxnSpPr>
          <p:nvPr/>
        </p:nvCxnSpPr>
        <p:spPr bwMode="auto">
          <a:xfrm rot="5400000">
            <a:off x="5639594" y="4852194"/>
            <a:ext cx="34607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DFA7A3F-8E70-DAAA-CD15-7902EDDA1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575" y="502602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C2390FF-BA33-97AC-BF1E-53DCAFCDD66C}"/>
              </a:ext>
            </a:extLst>
          </p:cNvPr>
          <p:cNvCxnSpPr>
            <a:cxnSpLocks noChangeShapeType="1"/>
            <a:stCxn id="30" idx="5"/>
            <a:endCxn id="36" idx="1"/>
          </p:cNvCxnSpPr>
          <p:nvPr/>
        </p:nvCxnSpPr>
        <p:spPr bwMode="auto">
          <a:xfrm rot="16200000" flipH="1">
            <a:off x="6092825" y="4484688"/>
            <a:ext cx="460375" cy="736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50A2E44-5759-6ACC-FC8C-08E2001D6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5" y="54165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37B120A-A97E-5EFB-D7B3-43EB8A000231}"/>
              </a:ext>
            </a:extLst>
          </p:cNvPr>
          <p:cNvCxnSpPr>
            <a:cxnSpLocks noChangeShapeType="1"/>
            <a:stCxn id="36" idx="5"/>
            <a:endCxn id="39" idx="1"/>
          </p:cNvCxnSpPr>
          <p:nvPr/>
        </p:nvCxnSpPr>
        <p:spPr bwMode="auto">
          <a:xfrm rot="16200000" flipH="1">
            <a:off x="7242969" y="5091906"/>
            <a:ext cx="114300" cy="6492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F22CF79-6CF2-65CB-B91D-ACB6FD28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163" y="61864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817692-C8E0-A4A1-5CAD-A50084022872}"/>
              </a:ext>
            </a:extLst>
          </p:cNvPr>
          <p:cNvCxnSpPr>
            <a:cxnSpLocks noChangeShapeType="1"/>
            <a:stCxn id="39" idx="5"/>
            <a:endCxn id="42" idx="1"/>
          </p:cNvCxnSpPr>
          <p:nvPr/>
        </p:nvCxnSpPr>
        <p:spPr bwMode="auto">
          <a:xfrm rot="16200000" flipH="1">
            <a:off x="7879556" y="5779294"/>
            <a:ext cx="493713" cy="434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621B6092-53EC-E529-D118-653E23331A31}"/>
              </a:ext>
            </a:extLst>
          </p:cNvPr>
          <p:cNvCxnSpPr>
            <a:cxnSpLocks noChangeShapeType="1"/>
            <a:stCxn id="24" idx="2"/>
            <a:endCxn id="30" idx="2"/>
          </p:cNvCxnSpPr>
          <p:nvPr/>
        </p:nvCxnSpPr>
        <p:spPr bwMode="auto">
          <a:xfrm rot="10800000" flipV="1">
            <a:off x="5611813" y="2779713"/>
            <a:ext cx="1587" cy="1704975"/>
          </a:xfrm>
          <a:prstGeom prst="curvedConnector3">
            <a:avLst>
              <a:gd name="adj1" fmla="val 14395468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EBF5251-DBA6-8068-8032-DC47D634F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296" y="1531938"/>
            <a:ext cx="2290763" cy="2674937"/>
          </a:xfrm>
          <a:prstGeom prst="roundRect">
            <a:avLst>
              <a:gd name="adj" fmla="val 16667"/>
            </a:avLst>
          </a:prstGeom>
          <a:solidFill>
            <a:srgbClr val="C3D69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chemeClr val="lt1"/>
                </a:solidFill>
                <a:latin typeface="+mn-lt"/>
                <a:ea typeface="+mn-ea"/>
              </a:rPr>
              <a:t>Every non-tree edge is between a node and its </a:t>
            </a:r>
            <a:r>
              <a:rPr lang="en-US" sz="2900" i="1" dirty="0">
                <a:solidFill>
                  <a:schemeClr val="lt1"/>
                </a:solidFill>
                <a:latin typeface="+mn-lt"/>
                <a:ea typeface="+mn-ea"/>
              </a:rPr>
              <a:t>ancestor</a:t>
            </a:r>
          </a:p>
        </p:txBody>
      </p:sp>
      <p:sp>
        <p:nvSpPr>
          <p:cNvPr id="48" name="Cloud Callout 47">
            <a:extLst>
              <a:ext uri="{FF2B5EF4-FFF2-40B4-BE49-F238E27FC236}">
                <a16:creationId xmlns:a16="http://schemas.microsoft.com/office/drawing/2014/main" id="{5C0B9A18-4265-9188-16B8-940E6B854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4679950"/>
            <a:ext cx="1827212" cy="1506538"/>
          </a:xfrm>
          <a:prstGeom prst="cloudCallout">
            <a:avLst>
              <a:gd name="adj1" fmla="val 59347"/>
              <a:gd name="adj2" fmla="val -47745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DFS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30" grpId="0" animBg="1"/>
      <p:bldP spid="33" grpId="0" animBg="1"/>
      <p:bldP spid="36" grpId="0" animBg="1"/>
      <p:bldP spid="39" grpId="0" animBg="1"/>
      <p:bldP spid="42" grpId="0" animBg="1"/>
      <p:bldP spid="47" grpId="0" animBg="1"/>
      <p:bldP spid="48" grpId="0" animBg="1"/>
      <p:bldP spid="4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3B47A7D-299C-1419-DF48-30EFE11F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Questions/Comments?</a:t>
            </a:r>
          </a:p>
        </p:txBody>
      </p:sp>
      <p:pic>
        <p:nvPicPr>
          <p:cNvPr id="37890" name="Picture 5">
            <a:extLst>
              <a:ext uri="{FF2B5EF4-FFF2-40B4-BE49-F238E27FC236}">
                <a16:creationId xmlns:a16="http://schemas.microsoft.com/office/drawing/2014/main" id="{D1AD0384-D397-D955-90E8-E680AD207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A017559-DDE0-E251-5A55-A2094469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Connected components are disjoint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880F9F14-BEB2-2FAE-EDE0-C4F339DFB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1563688"/>
            <a:ext cx="6290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Either connected components of </a:t>
            </a: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 dirty="0">
                <a:latin typeface="+mn-lt"/>
              </a:rPr>
              <a:t> and </a:t>
            </a: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t </a:t>
            </a:r>
            <a:r>
              <a:rPr lang="en-US" altLang="en-US" sz="1800" dirty="0">
                <a:latin typeface="+mn-lt"/>
              </a:rPr>
              <a:t>are the same or are disjoint</a:t>
            </a:r>
          </a:p>
        </p:txBody>
      </p:sp>
      <p:grpSp>
        <p:nvGrpSpPr>
          <p:cNvPr id="27651" name="Group 3">
            <a:extLst>
              <a:ext uri="{FF2B5EF4-FFF2-40B4-BE49-F238E27FC236}">
                <a16:creationId xmlns:a16="http://schemas.microsoft.com/office/drawing/2014/main" id="{6E246FA1-0092-DDE4-F36C-40B20B5FBBDD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2330450"/>
            <a:ext cx="6740525" cy="3406775"/>
            <a:chOff x="1042988" y="1951038"/>
            <a:chExt cx="6740525" cy="3406775"/>
          </a:xfrm>
        </p:grpSpPr>
        <p:grpSp>
          <p:nvGrpSpPr>
            <p:cNvPr id="27655" name="Group 25">
              <a:extLst>
                <a:ext uri="{FF2B5EF4-FFF2-40B4-BE49-F238E27FC236}">
                  <a16:creationId xmlns:a16="http://schemas.microsoft.com/office/drawing/2014/main" id="{9DFEAC6D-58DA-A427-3470-77CC337EB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988" y="1951038"/>
              <a:ext cx="5180013" cy="3406774"/>
              <a:chOff x="335996" y="1955800"/>
              <a:chExt cx="7628492" cy="4759325"/>
            </a:xfrm>
          </p:grpSpPr>
          <p:pic>
            <p:nvPicPr>
              <p:cNvPr id="27660" name="Picture 4">
                <a:extLst>
                  <a:ext uri="{FF2B5EF4-FFF2-40B4-BE49-F238E27FC236}">
                    <a16:creationId xmlns:a16="http://schemas.microsoft.com/office/drawing/2014/main" id="{268EBC4B-911F-A8F2-0824-183B6588C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1288" y="1965325"/>
                <a:ext cx="1143000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1" name="Picture 5">
                <a:extLst>
                  <a:ext uri="{FF2B5EF4-FFF2-40B4-BE49-F238E27FC236}">
                    <a16:creationId xmlns:a16="http://schemas.microsoft.com/office/drawing/2014/main" id="{4FAD11E1-B755-5DF4-69A2-75F756A85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850" y="4110038"/>
                <a:ext cx="1074738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2" name="Picture 6">
                <a:extLst>
                  <a:ext uri="{FF2B5EF4-FFF2-40B4-BE49-F238E27FC236}">
                    <a16:creationId xmlns:a16="http://schemas.microsoft.com/office/drawing/2014/main" id="{9FF9E2DC-31A5-3111-79B5-916D854CE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5362575"/>
                <a:ext cx="1354137" cy="135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3" name="Picture 7">
                <a:extLst>
                  <a:ext uri="{FF2B5EF4-FFF2-40B4-BE49-F238E27FC236}">
                    <a16:creationId xmlns:a16="http://schemas.microsoft.com/office/drawing/2014/main" id="{5BFB62CE-AE98-7494-F41E-D6EA387B3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2913" y="3898900"/>
                <a:ext cx="1171575" cy="146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13">
                <a:extLst>
                  <a:ext uri="{FF2B5EF4-FFF2-40B4-BE49-F238E27FC236}">
                    <a16:creationId xmlns:a16="http://schemas.microsoft.com/office/drawing/2014/main" id="{599B304B-EB9E-C95A-1CCD-8FC4AA1F9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898900"/>
                <a:ext cx="1230312" cy="100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9D5388F-9BE0-6B60-65F2-3ECCDBED90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3586506" y="3324308"/>
                <a:ext cx="463512" cy="68499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B12A89E-FA96-040A-D2FD-3B63DD7DFB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59786" y="3465750"/>
                <a:ext cx="463512" cy="4021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F0F238A-B173-4336-F956-2489343349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69197" y="4399778"/>
                <a:ext cx="1491565" cy="44577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873D54F-4337-D2CA-DA64-CC1C17AFDD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4576478" y="5102357"/>
                <a:ext cx="459077" cy="6078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6DFA9AE-1077-D509-BF27-76110AEB5B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390485" y="4399778"/>
                <a:ext cx="1402726" cy="2306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pic>
            <p:nvPicPr>
              <p:cNvPr id="27670" name="Picture 24">
                <a:extLst>
                  <a:ext uri="{FF2B5EF4-FFF2-40B4-BE49-F238E27FC236}">
                    <a16:creationId xmlns:a16="http://schemas.microsoft.com/office/drawing/2014/main" id="{21D39C94-755B-3E84-6FAE-226207FEF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594100"/>
                <a:ext cx="1230312" cy="157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1" name="Picture 20">
                <a:extLst>
                  <a:ext uri="{FF2B5EF4-FFF2-40B4-BE49-F238E27FC236}">
                    <a16:creationId xmlns:a16="http://schemas.microsoft.com/office/drawing/2014/main" id="{3C01EB96-C275-C48D-08C3-FE1224DFF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850" y="1955800"/>
                <a:ext cx="1219200" cy="147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2" name="Picture 22">
                <a:extLst>
                  <a:ext uri="{FF2B5EF4-FFF2-40B4-BE49-F238E27FC236}">
                    <a16:creationId xmlns:a16="http://schemas.microsoft.com/office/drawing/2014/main" id="{C9FB9E37-7DAC-173E-8AAB-C1BF18F18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996" y="2428875"/>
                <a:ext cx="1257854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231DEF9-14DE-B826-70AA-A38B30EF90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964884" y="3898563"/>
                <a:ext cx="628890" cy="9469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4040004-9ED7-41A2-330F-7EED1D7E729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55029" y="2692098"/>
                <a:ext cx="1267129" cy="88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7656" name="Group 42">
              <a:extLst>
                <a:ext uri="{FF2B5EF4-FFF2-40B4-BE49-F238E27FC236}">
                  <a16:creationId xmlns:a16="http://schemas.microsoft.com/office/drawing/2014/main" id="{C04A72D9-80B1-3FE6-0B34-98BF951E9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7063" y="1951039"/>
              <a:ext cx="806450" cy="2781301"/>
              <a:chOff x="6977395" y="1950586"/>
              <a:chExt cx="806807" cy="2781782"/>
            </a:xfrm>
          </p:grpSpPr>
          <p:pic>
            <p:nvPicPr>
              <p:cNvPr id="27657" name="Picture 30">
                <a:extLst>
                  <a:ext uri="{FF2B5EF4-FFF2-40B4-BE49-F238E27FC236}">
                    <a16:creationId xmlns:a16="http://schemas.microsoft.com/office/drawing/2014/main" id="{44965406-02F8-B09B-5501-BB98E4F4F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6693" y="1950586"/>
                <a:ext cx="757509" cy="97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8" name="Picture 38">
                <a:extLst>
                  <a:ext uri="{FF2B5EF4-FFF2-40B4-BE49-F238E27FC236}">
                    <a16:creationId xmlns:a16="http://schemas.microsoft.com/office/drawing/2014/main" id="{53C11666-24FE-F9BB-D65E-7C272BEF4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395" y="3764199"/>
                <a:ext cx="806807" cy="9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52CB6D-B8D5-8690-27F4-D0BE0473AC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75126" y="3332740"/>
                <a:ext cx="836757" cy="2541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E48A1998-71BC-82D5-75E7-DABCEBA3E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2857500"/>
            <a:ext cx="6403975" cy="2435225"/>
          </a:xfrm>
          <a:prstGeom prst="cloudCallout">
            <a:avLst>
              <a:gd name="adj1" fmla="val -15806"/>
              <a:gd name="adj2" fmla="val 46000"/>
            </a:avLst>
          </a:prstGeom>
          <a:solidFill>
            <a:srgbClr val="77933C"/>
          </a:solidFill>
          <a:ln w="9525">
            <a:solidFill>
              <a:srgbClr val="C3D69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Algorithm to compute </a:t>
            </a:r>
            <a:r>
              <a:rPr lang="en-US" sz="3200" b="1" dirty="0">
                <a:solidFill>
                  <a:srgbClr val="000000"/>
                </a:solidFill>
                <a:latin typeface="+mn-lt"/>
                <a:ea typeface="+mn-ea"/>
              </a:rPr>
              <a:t>ALL</a:t>
            </a: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 the connected components?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4BB56AD-4683-2E9E-C3A0-5E9DEB7EE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5737225"/>
            <a:ext cx="7524750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BFS on some node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. Then run BFS on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that is not connected to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 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F447FE63-4979-A86A-6AA6-D41FF3FB5D4E}"/>
              </a:ext>
            </a:extLst>
          </p:cNvPr>
          <p:cNvSpPr/>
          <p:nvPr/>
        </p:nvSpPr>
        <p:spPr>
          <a:xfrm>
            <a:off x="5191125" y="3721100"/>
            <a:ext cx="2855913" cy="1571625"/>
          </a:xfrm>
          <a:prstGeom prst="wedgeEllipseCallout">
            <a:avLst>
              <a:gd name="adj1" fmla="val -73951"/>
              <a:gd name="adj2" fmla="val 99517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Can run Explore instead of BFS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A017A-4DF5-60FA-EB9F-12802AC87D3E}"/>
              </a:ext>
            </a:extLst>
          </p:cNvPr>
          <p:cNvSpPr/>
          <p:nvPr/>
        </p:nvSpPr>
        <p:spPr>
          <a:xfrm>
            <a:off x="4845050" y="3122613"/>
            <a:ext cx="4208463" cy="3575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5339930D-5776-69B4-1FCD-CFB1D94E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Computing all CCs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0DB599-BC84-D6F1-068C-D79964F35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B7DC3E-CAFD-5133-2D60-CE9148FC5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41687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54BB48-6098-A8D4-B363-4445C052E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1687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BF9B16-BDFC-F830-23F3-5417EACFC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212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E99273-5585-6211-9461-AE8CBF33B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2435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89A2A5-FAA1-5D32-5DA1-80F01C2AD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1769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C14049-BD4B-0002-6E6C-F2294FD04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4290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B5C76C-130C-5144-1844-F25C54F33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5593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B4C6F1-7402-2E42-DFEF-A6D4FE109D87}"/>
              </a:ext>
            </a:extLst>
          </p:cNvPr>
          <p:cNvCxnSpPr>
            <a:cxnSpLocks noChangeShapeType="1"/>
            <a:stCxn id="6" idx="3"/>
            <a:endCxn id="7" idx="7"/>
          </p:cNvCxnSpPr>
          <p:nvPr/>
        </p:nvCxnSpPr>
        <p:spPr bwMode="auto">
          <a:xfrm rot="5400000">
            <a:off x="1200944" y="38488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48FB13-9A77-F3AA-CBAA-858C239FCB2D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 rot="16200000" flipH="1">
            <a:off x="1865313" y="37592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A2266B-A336-BBDF-5957-AC38C454AF61}"/>
              </a:ext>
            </a:extLst>
          </p:cNvPr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1346200" y="43640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34C761-EB0D-52C2-DC92-37C39D24A4A0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rot="5400000">
            <a:off x="470694" y="46886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B831D4-D4B8-260E-C82F-AA07479FF178}"/>
              </a:ext>
            </a:extLst>
          </p:cNvPr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858838" y="54165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3906A9-EF4C-EA11-3429-3DBCFFF397D5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rot="5400000">
            <a:off x="1730375" y="46990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972EAF-FD5D-F32D-7EC6-9CA8C851C02B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 rot="5400000">
            <a:off x="1514475" y="59055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5CC950-52BF-4441-7C0A-A2C0FE2B611A}"/>
              </a:ext>
            </a:extLst>
          </p:cNvPr>
          <p:cNvCxnSpPr>
            <a:cxnSpLocks noChangeShapeType="1"/>
            <a:stCxn id="8" idx="7"/>
            <a:endCxn id="12" idx="3"/>
          </p:cNvCxnSpPr>
          <p:nvPr/>
        </p:nvCxnSpPr>
        <p:spPr bwMode="auto">
          <a:xfrm rot="5400000" flipH="1" flipV="1">
            <a:off x="2826544" y="35520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37AB988-9A1F-C52D-E4E4-41341B79587F}"/>
              </a:ext>
            </a:extLst>
          </p:cNvPr>
          <p:cNvCxnSpPr>
            <a:cxnSpLocks noChangeShapeType="1"/>
            <a:stCxn id="12" idx="4"/>
            <a:endCxn id="13" idx="0"/>
          </p:cNvCxnSpPr>
          <p:nvPr/>
        </p:nvCxnSpPr>
        <p:spPr bwMode="auto">
          <a:xfrm rot="5400000">
            <a:off x="3272631" y="41902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36F327E-7AE5-067D-79FB-645755AED3BD}"/>
              </a:ext>
            </a:extLst>
          </p:cNvPr>
          <p:cNvCxnSpPr>
            <a:cxnSpLocks noChangeShapeType="1"/>
            <a:stCxn id="8" idx="5"/>
            <a:endCxn id="13" idx="2"/>
          </p:cNvCxnSpPr>
          <p:nvPr/>
        </p:nvCxnSpPr>
        <p:spPr bwMode="auto">
          <a:xfrm rot="16200000" flipH="1">
            <a:off x="2902743" y="42156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C8E3586-F828-5B24-CC0F-3E2CC3CE5472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066006" y="47236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8694" name="Group 2">
            <a:extLst>
              <a:ext uri="{FF2B5EF4-FFF2-40B4-BE49-F238E27FC236}">
                <a16:creationId xmlns:a16="http://schemas.microsoft.com/office/drawing/2014/main" id="{33841D9D-D959-8AFA-A2A0-B6D7D7B8FD02}"/>
              </a:ext>
            </a:extLst>
          </p:cNvPr>
          <p:cNvGrpSpPr>
            <a:grpSpLocks/>
          </p:cNvGrpSpPr>
          <p:nvPr/>
        </p:nvGrpSpPr>
        <p:grpSpPr bwMode="auto">
          <a:xfrm>
            <a:off x="5048250" y="3392488"/>
            <a:ext cx="4005263" cy="3176587"/>
            <a:chOff x="5048250" y="3392488"/>
            <a:chExt cx="4005263" cy="317658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BA2EC19-D815-4EE9-60AA-8AD93E566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429000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A06211-7D3F-8256-A8DC-6671B4137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613" y="4030663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3758DB-10B5-A063-00E2-A2DC9808E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4030663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3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E761680-2656-5F90-CEC4-F6272436F02A}"/>
                </a:ext>
              </a:extLst>
            </p:cNvPr>
            <p:cNvCxnSpPr>
              <a:cxnSpLocks noChangeShapeType="1"/>
              <a:stCxn id="34" idx="3"/>
              <a:endCxn id="35" idx="7"/>
            </p:cNvCxnSpPr>
            <p:nvPr/>
          </p:nvCxnSpPr>
          <p:spPr bwMode="auto">
            <a:xfrm rot="5400000">
              <a:off x="6381750" y="3767138"/>
              <a:ext cx="325438" cy="315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2F54263-4608-860E-1416-046C54E48B53}"/>
                </a:ext>
              </a:extLst>
            </p:cNvPr>
            <p:cNvCxnSpPr>
              <a:cxnSpLocks noChangeShapeType="1"/>
              <a:stCxn id="34" idx="5"/>
              <a:endCxn id="36" idx="1"/>
            </p:cNvCxnSpPr>
            <p:nvPr/>
          </p:nvCxnSpPr>
          <p:spPr bwMode="auto">
            <a:xfrm rot="16200000" flipH="1">
              <a:off x="7046119" y="3702844"/>
              <a:ext cx="325438" cy="4445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8709" name="TextBox 40">
              <a:extLst>
                <a:ext uri="{FF2B5EF4-FFF2-40B4-BE49-F238E27FC236}">
                  <a16:creationId xmlns:a16="http://schemas.microsoft.com/office/drawing/2014/main" id="{F0B51C4A-68B2-E436-9C18-AA7D0B752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7413" y="3392488"/>
              <a:ext cx="358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0</a:t>
              </a:r>
            </a:p>
          </p:txBody>
        </p:sp>
        <p:sp>
          <p:nvSpPr>
            <p:cNvPr id="28710" name="TextBox 41">
              <a:extLst>
                <a:ext uri="{FF2B5EF4-FFF2-40B4-BE49-F238E27FC236}">
                  <a16:creationId xmlns:a16="http://schemas.microsoft.com/office/drawing/2014/main" id="{3821B41D-8A16-24C9-05A4-A5BAD6C06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7413" y="4041775"/>
              <a:ext cx="36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41F95B3-4E54-9090-CF3F-CE9FDB826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5265738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4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02672D7-DE8E-2D5B-60DF-0F37287E9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900" y="5245100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5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7D9B27-3734-6833-B6F7-2AAEE419A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5221288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7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5D3F88F-D1A0-4457-EBAB-957176F4F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5221288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8</a:t>
              </a:r>
            </a:p>
          </p:txBody>
        </p:sp>
        <p:sp>
          <p:nvSpPr>
            <p:cNvPr id="28715" name="TextBox 46">
              <a:extLst>
                <a:ext uri="{FF2B5EF4-FFF2-40B4-BE49-F238E27FC236}">
                  <a16:creationId xmlns:a16="http://schemas.microsoft.com/office/drawing/2014/main" id="{5EC856AE-7BEA-F7C1-14B2-A33DA6EA0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388" y="5221288"/>
              <a:ext cx="3651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2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6F7B9E8-DFCA-096C-6244-41B42E5B72A3}"/>
                </a:ext>
              </a:extLst>
            </p:cNvPr>
            <p:cNvCxnSpPr>
              <a:cxnSpLocks noChangeShapeType="1"/>
              <a:stCxn id="35" idx="3"/>
              <a:endCxn id="43" idx="7"/>
            </p:cNvCxnSpPr>
            <p:nvPr/>
          </p:nvCxnSpPr>
          <p:spPr bwMode="auto">
            <a:xfrm rot="5400000">
              <a:off x="5267325" y="4487863"/>
              <a:ext cx="958850" cy="711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9374385-93A0-5AAF-0AAD-4C658996C9DF}"/>
                </a:ext>
              </a:extLst>
            </p:cNvPr>
            <p:cNvCxnSpPr>
              <a:cxnSpLocks noChangeShapeType="1"/>
              <a:stCxn id="36" idx="4"/>
              <a:endCxn id="45" idx="0"/>
            </p:cNvCxnSpPr>
            <p:nvPr/>
          </p:nvCxnSpPr>
          <p:spPr bwMode="auto">
            <a:xfrm rot="5400000">
              <a:off x="7071519" y="4720432"/>
              <a:ext cx="800100" cy="2016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E681954-874D-C88E-EF21-60B114109BB9}"/>
                </a:ext>
              </a:extLst>
            </p:cNvPr>
            <p:cNvCxnSpPr>
              <a:cxnSpLocks noChangeShapeType="1"/>
              <a:stCxn id="36" idx="4"/>
              <a:endCxn id="46" idx="0"/>
            </p:cNvCxnSpPr>
            <p:nvPr/>
          </p:nvCxnSpPr>
          <p:spPr bwMode="auto">
            <a:xfrm rot="16200000" flipH="1">
              <a:off x="7469982" y="4523581"/>
              <a:ext cx="800100" cy="5953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EA6BC0-D3BD-09B5-9E64-6853C59B7A09}"/>
                </a:ext>
              </a:extLst>
            </p:cNvPr>
            <p:cNvCxnSpPr>
              <a:cxnSpLocks noChangeShapeType="1"/>
              <a:stCxn id="35" idx="4"/>
              <a:endCxn id="44" idx="0"/>
            </p:cNvCxnSpPr>
            <p:nvPr/>
          </p:nvCxnSpPr>
          <p:spPr bwMode="auto">
            <a:xfrm rot="16200000" flipH="1">
              <a:off x="5903120" y="4761706"/>
              <a:ext cx="823912" cy="1428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06786B6-6017-2EC1-B312-5F85F4950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900" y="6176963"/>
              <a:ext cx="401638" cy="39211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6</a:t>
              </a:r>
            </a:p>
          </p:txBody>
        </p:sp>
        <p:sp>
          <p:nvSpPr>
            <p:cNvPr id="28721" name="TextBox 56">
              <a:extLst>
                <a:ext uri="{FF2B5EF4-FFF2-40B4-BE49-F238E27FC236}">
                  <a16:creationId xmlns:a16="http://schemas.microsoft.com/office/drawing/2014/main" id="{D2AF4DE8-7FF4-840F-7AC0-D7797ACBD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9813" y="6176963"/>
              <a:ext cx="3635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3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79BE1C4-41F1-B3EF-E7C4-072D7F82F25F}"/>
                </a:ext>
              </a:extLst>
            </p:cNvPr>
            <p:cNvCxnSpPr>
              <a:cxnSpLocks noChangeShapeType="1"/>
              <a:stCxn id="44" idx="4"/>
              <a:endCxn id="56" idx="0"/>
            </p:cNvCxnSpPr>
            <p:nvPr/>
          </p:nvCxnSpPr>
          <p:spPr bwMode="auto">
            <a:xfrm rot="5400000">
              <a:off x="6114256" y="5906294"/>
              <a:ext cx="542925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9202A59D-AA7D-CEAE-CA0A-1691B2E8F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33924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A34AD87-AEE5-D5A9-457A-0DC6E1DB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45227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7D9D44-61B2-5AFE-772F-7CB889A43B53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rot="5400000">
            <a:off x="4001294" y="4153694"/>
            <a:ext cx="739775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2AB37D-3BEC-48FA-44C7-B73DAA85F499}"/>
              </a:ext>
            </a:extLst>
          </p:cNvPr>
          <p:cNvGrpSpPr>
            <a:grpSpLocks/>
          </p:cNvGrpSpPr>
          <p:nvPr/>
        </p:nvGrpSpPr>
        <p:grpSpPr bwMode="auto">
          <a:xfrm>
            <a:off x="593725" y="1143000"/>
            <a:ext cx="1268413" cy="1804988"/>
            <a:chOff x="6102350" y="1318161"/>
            <a:chExt cx="1268413" cy="18050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B9FC94-D9B7-738A-1AD7-0E75B528B8E8}"/>
                </a:ext>
              </a:extLst>
            </p:cNvPr>
            <p:cNvSpPr/>
            <p:nvPr/>
          </p:nvSpPr>
          <p:spPr>
            <a:xfrm>
              <a:off x="6102350" y="1318161"/>
              <a:ext cx="1268413" cy="18050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8700" name="Group 57">
              <a:extLst>
                <a:ext uri="{FF2B5EF4-FFF2-40B4-BE49-F238E27FC236}">
                  <a16:creationId xmlns:a16="http://schemas.microsoft.com/office/drawing/2014/main" id="{B631CD2F-4417-49A7-C7B3-67560954C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4469" y="1417638"/>
              <a:ext cx="401637" cy="1520825"/>
              <a:chOff x="3594100" y="3581400"/>
              <a:chExt cx="401638" cy="1520825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E234FB1-9921-FC3B-D4B7-806A26816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894" y="3581939"/>
                <a:ext cx="400051" cy="39053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  <a:ea typeface="+mn-ea"/>
                  </a:rPr>
                  <a:t>9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C1F60C0-DE21-B3AE-5909-F43443216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894" y="4712277"/>
                <a:ext cx="400051" cy="39053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  <a:ea typeface="+mn-ea"/>
                  </a:rPr>
                  <a:t>0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EE027A5-6F31-5C5A-28BF-18B83258F6FF}"/>
                  </a:ext>
                </a:extLst>
              </p:cNvPr>
              <p:cNvCxnSpPr>
                <a:cxnSpLocks noChangeShapeType="1"/>
                <a:stCxn id="60" idx="4"/>
                <a:endCxn id="61" idx="0"/>
              </p:cNvCxnSpPr>
              <p:nvPr/>
            </p:nvCxnSpPr>
            <p:spPr bwMode="auto">
              <a:xfrm rot="5400000">
                <a:off x="3425019" y="4343965"/>
                <a:ext cx="739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C02A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C02A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C2FCB-AA24-CDD3-C1D5-23467FA3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 on Monday</a:t>
            </a:r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2A3348ED-8BA4-4230-3F5F-65E2F573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2208"/>
            <a:ext cx="9176502" cy="37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0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5DFBBD83-C44C-6BFD-ED05-7517B239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9698" name="Picture 5">
            <a:extLst>
              <a:ext uri="{FF2B5EF4-FFF2-40B4-BE49-F238E27FC236}">
                <a16:creationId xmlns:a16="http://schemas.microsoft.com/office/drawing/2014/main" id="{FA37223F-EFF8-97F8-E1D7-88839100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AE1CC06-CB67-F366-3D63-635463BB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Rest of today’</a:t>
            </a:r>
            <a:r>
              <a:rPr lang="en-US" altLang="ja-JP" dirty="0">
                <a:ea typeface="ＭＳ Ｐゴシック" panose="020B0600070205080204" pitchFamily="34" charset="-128"/>
              </a:rPr>
              <a:t>s agenda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0722" name="TextBox 2">
            <a:extLst>
              <a:ext uri="{FF2B5EF4-FFF2-40B4-BE49-F238E27FC236}">
                <a16:creationId xmlns:a16="http://schemas.microsoft.com/office/drawing/2014/main" id="{2C66DB72-C503-9A80-2C96-12F4753F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1917700"/>
            <a:ext cx="486158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>
                <a:latin typeface="+mn-lt"/>
              </a:rPr>
              <a:t>Run-time analysis of BFS (DFS)</a:t>
            </a: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609AF17D-DF86-0106-8B74-B152B9FED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835275"/>
            <a:ext cx="47625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DDB9F30-1098-DF45-17A7-DDDF1B5C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Stacks and Queues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73E1482E-3D74-BCE9-9A2B-D0D372492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606550"/>
            <a:ext cx="19224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3">
            <a:extLst>
              <a:ext uri="{FF2B5EF4-FFF2-40B4-BE49-F238E27FC236}">
                <a16:creationId xmlns:a16="http://schemas.microsoft.com/office/drawing/2014/main" id="{4433041B-2ABD-BAD2-3633-B85F67388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30450"/>
            <a:ext cx="2084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Last in First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26EFC-7A1B-F3EC-2BBE-B28788D16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3902075"/>
            <a:ext cx="19621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731C5-A08D-C36D-5BE5-090DD7BF9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78363"/>
            <a:ext cx="212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First in First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E39FAE2C-94DE-3B2C-45C7-0E87E9B3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But first…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296BECB0-7004-AB7D-3A43-86D0DA45C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2713038"/>
            <a:ext cx="2853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How do we represent graphs?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>
            <a:extLst>
              <a:ext uri="{FF2B5EF4-FFF2-40B4-BE49-F238E27FC236}">
                <a16:creationId xmlns:a16="http://schemas.microsoft.com/office/drawing/2014/main" id="{CEEBA11E-5E2F-0D84-4A76-1D022A71333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19538"/>
            <a:ext cx="8229600" cy="2486025"/>
            <a:chOff x="457200" y="3918857"/>
            <a:chExt cx="8229600" cy="248671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49D61D2-C99E-F443-A4F4-A2919AD6A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918857"/>
              <a:ext cx="8229600" cy="2485129"/>
            </a:xfrm>
            <a:prstGeom prst="rect">
              <a:avLst/>
            </a:prstGeom>
            <a:solidFill>
              <a:srgbClr val="C3D69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DD2D7FC-4ACC-A617-12BC-E4AA9DC894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818135" y="5161422"/>
              <a:ext cx="2486717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1EF8DC1-36AA-C559-9D21-87F9A9E606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35910" y="5151897"/>
              <a:ext cx="2486717" cy="206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5842" name="Title 1">
            <a:extLst>
              <a:ext uri="{FF2B5EF4-FFF2-40B4-BE49-F238E27FC236}">
                <a16:creationId xmlns:a16="http://schemas.microsoft.com/office/drawing/2014/main" id="{86B90C88-B80F-AC4E-7028-018C648B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Graph representations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BEC4A9-AD85-7C57-B2D6-0CBA1497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1433513"/>
            <a:ext cx="382587" cy="379412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A64B8D-CB58-F0BF-7495-8AF2C3AA3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2193925"/>
            <a:ext cx="381000" cy="379413"/>
          </a:xfrm>
          <a:prstGeom prst="ellipse">
            <a:avLst/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4D973A-361E-E4F0-B5EE-5D279416A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3" y="2193925"/>
            <a:ext cx="382587" cy="3794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30DEA2-540E-49B4-339C-87E9F51F467E}"/>
              </a:ext>
            </a:extLst>
          </p:cNvPr>
          <p:cNvCxnSpPr>
            <a:cxnSpLocks noChangeShapeType="1"/>
            <a:stCxn id="3" idx="3"/>
            <a:endCxn id="4" idx="0"/>
          </p:cNvCxnSpPr>
          <p:nvPr/>
        </p:nvCxnSpPr>
        <p:spPr bwMode="auto">
          <a:xfrm rot="5400000">
            <a:off x="3904457" y="1851819"/>
            <a:ext cx="436562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136CF1-2921-CBA9-EFCA-AF6984E788A5}"/>
              </a:ext>
            </a:extLst>
          </p:cNvPr>
          <p:cNvCxnSpPr>
            <a:cxnSpLocks noChangeShapeType="1"/>
            <a:stCxn id="3" idx="5"/>
            <a:endCxn id="5" idx="1"/>
          </p:cNvCxnSpPr>
          <p:nvPr/>
        </p:nvCxnSpPr>
        <p:spPr bwMode="auto">
          <a:xfrm rot="16200000" flipH="1">
            <a:off x="4410869" y="1862932"/>
            <a:ext cx="492125" cy="2809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841753C-66CC-6EFC-5C2C-03DA04A66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3919538"/>
            <a:ext cx="1801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Adjacency matrix</a:t>
            </a: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AFCF1FA3-A1CC-A98A-D045-7DCDEB343D2F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1417638"/>
            <a:ext cx="2643188" cy="2143125"/>
            <a:chOff x="266219" y="1417638"/>
            <a:chExt cx="2642927" cy="21434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71CC28D-9791-D427-0370-E5C3129B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478" y="1417638"/>
              <a:ext cx="382549" cy="3794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7C20D0-F133-974A-2631-75EAFB3CD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9" y="1998740"/>
              <a:ext cx="382550" cy="38105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378B72-0AF6-2516-97C6-DA47E1BE7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9" y="2579843"/>
              <a:ext cx="382550" cy="379462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8A37B7-06B7-36E5-3C3A-071E0AB8C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714" y="1417638"/>
              <a:ext cx="380962" cy="379462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2A270A-BB4D-26A5-1EC9-171CA2958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9" y="3116489"/>
              <a:ext cx="382550" cy="379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B1E62C-BB90-9001-1558-9145CA253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191" y="1417638"/>
              <a:ext cx="382549" cy="379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D7F06C8F-7FB6-3268-ADC8-9F99A48C7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86" y="1862197"/>
              <a:ext cx="133337" cy="1698851"/>
            </a:xfrm>
            <a:prstGeom prst="leftBracket">
              <a:avLst>
                <a:gd name="adj" fmla="val 8317"/>
              </a:avLst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/>
            </a:p>
          </p:txBody>
        </p: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3D445BE7-2C0D-5FF3-9401-FC94F991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839" y="1854258"/>
              <a:ext cx="187307" cy="1706790"/>
            </a:xfrm>
            <a:prstGeom prst="rightBracket">
              <a:avLst>
                <a:gd name="adj" fmla="val 8353"/>
              </a:avLst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/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6F13635D-BACE-A714-23F9-49A48EEA69B9}"/>
              </a:ext>
            </a:extLst>
          </p:cNvPr>
          <p:cNvGrpSpPr>
            <a:grpSpLocks/>
          </p:cNvGrpSpPr>
          <p:nvPr/>
        </p:nvGrpSpPr>
        <p:grpSpPr bwMode="auto">
          <a:xfrm>
            <a:off x="1062038" y="1998663"/>
            <a:ext cx="1466850" cy="1497012"/>
            <a:chOff x="1062187" y="1999421"/>
            <a:chExt cx="1467463" cy="1496491"/>
          </a:xfrm>
        </p:grpSpPr>
        <p:sp>
          <p:nvSpPr>
            <p:cNvPr id="35889" name="TextBox 27">
              <a:extLst>
                <a:ext uri="{FF2B5EF4-FFF2-40B4-BE49-F238E27FC236}">
                  <a16:creationId xmlns:a16="http://schemas.microsoft.com/office/drawing/2014/main" id="{4757BF28-58C3-C727-A78A-37455D311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87" y="200986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</a:t>
              </a:r>
            </a:p>
          </p:txBody>
        </p:sp>
        <p:sp>
          <p:nvSpPr>
            <p:cNvPr id="35890" name="TextBox 28">
              <a:extLst>
                <a:ext uri="{FF2B5EF4-FFF2-40B4-BE49-F238E27FC236}">
                  <a16:creationId xmlns:a16="http://schemas.microsoft.com/office/drawing/2014/main" id="{CA604C9E-F8C6-5B89-653D-E1E0E31C2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87" y="25790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35891" name="TextBox 29">
              <a:extLst>
                <a:ext uri="{FF2B5EF4-FFF2-40B4-BE49-F238E27FC236}">
                  <a16:creationId xmlns:a16="http://schemas.microsoft.com/office/drawing/2014/main" id="{457E4C92-A9FF-55B7-EF6A-7F10A368F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87" y="311601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35892" name="TextBox 31">
              <a:extLst>
                <a:ext uri="{FF2B5EF4-FFF2-40B4-BE49-F238E27FC236}">
                  <a16:creationId xmlns:a16="http://schemas.microsoft.com/office/drawing/2014/main" id="{84CEA363-A5C5-8BCF-8A86-A63BE8BD1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399" y="199942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35893" name="TextBox 32">
              <a:extLst>
                <a:ext uri="{FF2B5EF4-FFF2-40B4-BE49-F238E27FC236}">
                  <a16:creationId xmlns:a16="http://schemas.microsoft.com/office/drawing/2014/main" id="{FFAC2114-018F-0DF8-6A67-361D33F06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399" y="256861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</a:t>
              </a:r>
            </a:p>
          </p:txBody>
        </p:sp>
        <p:sp>
          <p:nvSpPr>
            <p:cNvPr id="35894" name="TextBox 33">
              <a:extLst>
                <a:ext uri="{FF2B5EF4-FFF2-40B4-BE49-F238E27FC236}">
                  <a16:creationId xmlns:a16="http://schemas.microsoft.com/office/drawing/2014/main" id="{DA23F904-E22D-BB8E-7FDF-260193809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399" y="310557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</a:t>
              </a:r>
            </a:p>
          </p:txBody>
        </p:sp>
        <p:sp>
          <p:nvSpPr>
            <p:cNvPr id="35895" name="TextBox 34">
              <a:extLst>
                <a:ext uri="{FF2B5EF4-FFF2-40B4-BE49-F238E27FC236}">
                  <a16:creationId xmlns:a16="http://schemas.microsoft.com/office/drawing/2014/main" id="{D76424F3-8B51-A038-306A-35AD9E5AB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990" y="202042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35896" name="TextBox 35">
              <a:extLst>
                <a:ext uri="{FF2B5EF4-FFF2-40B4-BE49-F238E27FC236}">
                  <a16:creationId xmlns:a16="http://schemas.microsoft.com/office/drawing/2014/main" id="{7BD0E95F-4D6E-0080-0DAA-44D41F37E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990" y="258962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</a:t>
              </a:r>
            </a:p>
          </p:txBody>
        </p:sp>
        <p:sp>
          <p:nvSpPr>
            <p:cNvPr id="35897" name="TextBox 36">
              <a:extLst>
                <a:ext uri="{FF2B5EF4-FFF2-40B4-BE49-F238E27FC236}">
                  <a16:creationId xmlns:a16="http://schemas.microsoft.com/office/drawing/2014/main" id="{21F58339-458A-5F6F-AD9D-A51C89A17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990" y="312658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</a:t>
              </a:r>
            </a:p>
          </p:txBody>
        </p:sp>
      </p:grpSp>
      <p:grpSp>
        <p:nvGrpSpPr>
          <p:cNvPr id="9" name="Group 51">
            <a:extLst>
              <a:ext uri="{FF2B5EF4-FFF2-40B4-BE49-F238E27FC236}">
                <a16:creationId xmlns:a16="http://schemas.microsoft.com/office/drawing/2014/main" id="{983EA2D6-A9CC-74CF-57CB-E028D0AFC892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1797050"/>
            <a:ext cx="520700" cy="1763713"/>
            <a:chOff x="6057159" y="1797537"/>
            <a:chExt cx="520985" cy="176351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9292D1-FD4A-1D69-ABC9-4525C741C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164" y="1888015"/>
              <a:ext cx="382797" cy="37936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89D99E-EBF4-9E57-3351-8623C0E0B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164" y="2513418"/>
              <a:ext cx="382797" cy="379369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A56615-B194-9E17-1EEB-EC7E23A8B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164" y="3116599"/>
              <a:ext cx="382797" cy="3793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87F2A46-4E1E-139C-4B5B-B781ED027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159" y="1797537"/>
              <a:ext cx="520985" cy="176351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C87423E-C773-4DD0-5CC2-F1A18E5022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57159" y="2378495"/>
              <a:ext cx="520985" cy="111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D67A86-7AC6-BFF8-4DC4-D92DB7C688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57159" y="2991200"/>
              <a:ext cx="520985" cy="111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49B3E03-25C3-4169-181E-2D79C3884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3919538"/>
            <a:ext cx="150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Adjacency List</a:t>
            </a:r>
          </a:p>
        </p:txBody>
      </p:sp>
      <p:grpSp>
        <p:nvGrpSpPr>
          <p:cNvPr id="21" name="Group 57">
            <a:extLst>
              <a:ext uri="{FF2B5EF4-FFF2-40B4-BE49-F238E27FC236}">
                <a16:creationId xmlns:a16="http://schemas.microsoft.com/office/drawing/2014/main" id="{9DE6ADF7-418C-D77D-9082-7523994A927F}"/>
              </a:ext>
            </a:extLst>
          </p:cNvPr>
          <p:cNvGrpSpPr>
            <a:grpSpLocks/>
          </p:cNvGrpSpPr>
          <p:nvPr/>
        </p:nvGrpSpPr>
        <p:grpSpPr bwMode="auto">
          <a:xfrm>
            <a:off x="6578600" y="1822450"/>
            <a:ext cx="1389063" cy="514350"/>
            <a:chOff x="6578144" y="1821701"/>
            <a:chExt cx="1389872" cy="51527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315106D-5E0C-FB1F-FA46-C702E55BA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534" y="1821701"/>
              <a:ext cx="1086482" cy="515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7D9542-219B-2917-E2AF-2B113FBF1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6189" y="1886906"/>
              <a:ext cx="382811" cy="380097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DF8521-7A3E-4794-5229-0918951D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668" y="1886906"/>
              <a:ext cx="381222" cy="38009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9DE7984-3ABD-A7F6-7FFD-549A40554B8F}"/>
                </a:ext>
              </a:extLst>
            </p:cNvPr>
            <p:cNvCxnSpPr>
              <a:cxnSpLocks noChangeShapeType="1"/>
              <a:stCxn id="40" idx="0"/>
              <a:endCxn id="40" idx="2"/>
            </p:cNvCxnSpPr>
            <p:nvPr/>
          </p:nvCxnSpPr>
          <p:spPr bwMode="auto">
            <a:xfrm rot="16200000" flipH="1">
              <a:off x="7167930" y="2078546"/>
              <a:ext cx="515278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DECAEDE-7880-018A-8F3E-70FD032C86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78144" y="2063436"/>
              <a:ext cx="301801" cy="159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27" name="Group 58">
            <a:extLst>
              <a:ext uri="{FF2B5EF4-FFF2-40B4-BE49-F238E27FC236}">
                <a16:creationId xmlns:a16="http://schemas.microsoft.com/office/drawing/2014/main" id="{1E737F70-1E52-9362-F975-C08C77FA73E0}"/>
              </a:ext>
            </a:extLst>
          </p:cNvPr>
          <p:cNvGrpSpPr>
            <a:grpSpLocks/>
          </p:cNvGrpSpPr>
          <p:nvPr/>
        </p:nvGrpSpPr>
        <p:grpSpPr bwMode="auto">
          <a:xfrm>
            <a:off x="6600825" y="2492375"/>
            <a:ext cx="769938" cy="1042988"/>
            <a:chOff x="6600714" y="2491795"/>
            <a:chExt cx="770276" cy="1043302"/>
          </a:xfrm>
        </p:grpSpPr>
        <p:grpSp>
          <p:nvGrpSpPr>
            <p:cNvPr id="35870" name="Group 42">
              <a:extLst>
                <a:ext uri="{FF2B5EF4-FFF2-40B4-BE49-F238E27FC236}">
                  <a16:creationId xmlns:a16="http://schemas.microsoft.com/office/drawing/2014/main" id="{FD2D6053-E519-3BB2-3256-68188D88F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49" y="2491795"/>
              <a:ext cx="456341" cy="445451"/>
              <a:chOff x="6914649" y="2491795"/>
              <a:chExt cx="456341" cy="44545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0C34C89-156C-B5CB-3023-598D3006E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77" y="2491795"/>
                <a:ext cx="455813" cy="44622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88977A4-A932-2368-2374-A301716F0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6470" y="2514027"/>
                <a:ext cx="382756" cy="379527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871" name="Group 43">
              <a:extLst>
                <a:ext uri="{FF2B5EF4-FFF2-40B4-BE49-F238E27FC236}">
                  <a16:creationId xmlns:a16="http://schemas.microsoft.com/office/drawing/2014/main" id="{3873DCBD-A1F7-2BC3-B4DA-1AA537F3F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0693" y="3089646"/>
              <a:ext cx="456341" cy="445451"/>
              <a:chOff x="6914649" y="2491795"/>
              <a:chExt cx="456341" cy="44545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97B352-DCF2-4307-8292-49063B645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4193" y="2491024"/>
                <a:ext cx="457400" cy="44622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77E23DC-AF93-197F-9019-76F761702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5486" y="2513255"/>
                <a:ext cx="382756" cy="379527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7C7DE9C-90D2-E87C-D1EE-B385131E62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21361" y="2672824"/>
              <a:ext cx="303345" cy="1588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029C950-1573-5776-4096-CED3F8CF46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0714" y="3258789"/>
              <a:ext cx="301757" cy="1587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0" name="Group 69">
            <a:extLst>
              <a:ext uri="{FF2B5EF4-FFF2-40B4-BE49-F238E27FC236}">
                <a16:creationId xmlns:a16="http://schemas.microsoft.com/office/drawing/2014/main" id="{327A3122-C198-B704-CCCA-4171B679F02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287838"/>
            <a:ext cx="8229600" cy="685800"/>
            <a:chOff x="457200" y="4288189"/>
            <a:chExt cx="8229600" cy="685245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057411-B9DC-28D8-71FC-004857CE2E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4288189"/>
              <a:ext cx="8229600" cy="158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5868" name="TextBox 67">
              <a:extLst>
                <a:ext uri="{FF2B5EF4-FFF2-40B4-BE49-F238E27FC236}">
                  <a16:creationId xmlns:a16="http://schemas.microsoft.com/office/drawing/2014/main" id="{BB210FFC-691D-58BF-A610-B46B99C17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1979" y="4463223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(u,v) </a:t>
              </a:r>
              <a:r>
                <a:rPr lang="en-US" altLang="en-US" sz="1800">
                  <a:latin typeface="+mn-lt"/>
                </a:rPr>
                <a:t>in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E</a:t>
              </a:r>
              <a:r>
                <a:rPr lang="en-US" altLang="en-US" sz="1800">
                  <a:latin typeface="+mn-lt"/>
                </a:rPr>
                <a:t>?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EA4B6C4-D93E-DAB5-60E9-99B7081037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4971847"/>
              <a:ext cx="8229600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7C537537-6C64-C634-8ECE-46E39D7CF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462463"/>
            <a:ext cx="609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O(1)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2B4CCD4-CB58-3282-7A85-0841D7B7E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75" y="4462463"/>
            <a:ext cx="1417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O(n) </a:t>
            </a:r>
            <a:r>
              <a:rPr lang="en-US" altLang="en-US" sz="1800">
                <a:latin typeface="+mn-lt"/>
              </a:rPr>
              <a:t>[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O(n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v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) </a:t>
            </a:r>
            <a:r>
              <a:rPr lang="en-US" altLang="en-US" sz="1800">
                <a:latin typeface="+mn-lt"/>
              </a:rPr>
              <a:t>]</a:t>
            </a:r>
          </a:p>
        </p:txBody>
      </p:sp>
      <p:grpSp>
        <p:nvGrpSpPr>
          <p:cNvPr id="31" name="Group 75">
            <a:extLst>
              <a:ext uri="{FF2B5EF4-FFF2-40B4-BE49-F238E27FC236}">
                <a16:creationId xmlns:a16="http://schemas.microsoft.com/office/drawing/2014/main" id="{06891AAF-9CB5-36A9-6356-C6490E13BC7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135563"/>
            <a:ext cx="8229600" cy="531812"/>
            <a:chOff x="457200" y="5103706"/>
            <a:chExt cx="8229600" cy="53033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9D5F8AA-B08F-67F7-6FED-E325899805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5622955"/>
              <a:ext cx="8229600" cy="1108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5866" name="TextBox 74">
              <a:extLst>
                <a:ext uri="{FF2B5EF4-FFF2-40B4-BE49-F238E27FC236}">
                  <a16:creationId xmlns:a16="http://schemas.microsoft.com/office/drawing/2014/main" id="{FA02ED83-3FC3-B824-0682-1ED4A9043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5912" y="5103706"/>
              <a:ext cx="19299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All neighbors of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u</a:t>
              </a:r>
              <a:r>
                <a:rPr lang="en-US" altLang="en-US" sz="1800">
                  <a:latin typeface="+mn-lt"/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E748451-42D3-DBAC-11EB-D673503E1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5126038"/>
            <a:ext cx="6174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O(n)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23917F3-DD2B-69C6-C8E7-B69CA9708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5126038"/>
            <a:ext cx="6898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O(n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61C75E-DBA1-34B8-53D7-17A1CCE1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5838825"/>
            <a:ext cx="784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Space?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D9928E3-3DEF-67A8-CE73-F06C7C15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838825"/>
            <a:ext cx="689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O(n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2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FB4B956-CECA-42A6-B995-F1D3ABA7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5838825"/>
            <a:ext cx="949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O(m+n)</a:t>
            </a:r>
          </a:p>
        </p:txBody>
      </p:sp>
      <p:sp>
        <p:nvSpPr>
          <p:cNvPr id="82" name="Cloud Callout 81">
            <a:extLst>
              <a:ext uri="{FF2B5EF4-FFF2-40B4-BE49-F238E27FC236}">
                <a16:creationId xmlns:a16="http://schemas.microsoft.com/office/drawing/2014/main" id="{9ED0267A-CD9C-0510-A7BE-AF570DDA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2533650"/>
            <a:ext cx="2398712" cy="1200150"/>
          </a:xfrm>
          <a:prstGeom prst="cloudCallout">
            <a:avLst>
              <a:gd name="adj1" fmla="val 67403"/>
              <a:gd name="adj2" fmla="val 76699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Better for sparse graphs and traversals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3" grpId="0"/>
      <p:bldP spid="71" grpId="0"/>
      <p:bldP spid="72" grpId="0"/>
      <p:bldP spid="77" grpId="0"/>
      <p:bldP spid="78" grpId="0"/>
      <p:bldP spid="79" grpId="0"/>
      <p:bldP spid="80" grpId="0"/>
      <p:bldP spid="81" grpId="0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E6B45E56-98FB-4979-FB38-2A905547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7890" name="Picture 5">
            <a:extLst>
              <a:ext uri="{FF2B5EF4-FFF2-40B4-BE49-F238E27FC236}">
                <a16:creationId xmlns:a16="http://schemas.microsoft.com/office/drawing/2014/main" id="{1AEA3FB1-A580-F922-1404-3925C024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>
            <a:extLst>
              <a:ext uri="{FF2B5EF4-FFF2-40B4-BE49-F238E27FC236}">
                <a16:creationId xmlns:a16="http://schemas.microsoft.com/office/drawing/2014/main" id="{FAD7B926-8354-67CA-F9AD-3C28F76C7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1423988"/>
            <a:ext cx="313079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00">
                <a:solidFill>
                  <a:srgbClr val="980098"/>
                </a:solidFill>
                <a:latin typeface="+mn-lt"/>
              </a:rPr>
              <a:t>2m</a:t>
            </a:r>
            <a:r>
              <a:rPr lang="en-US" altLang="en-US" sz="3900">
                <a:latin typeface="+mn-lt"/>
              </a:rPr>
              <a:t> = </a:t>
            </a:r>
            <a:r>
              <a:rPr lang="en-US" altLang="en-US" sz="3900">
                <a:solidFill>
                  <a:srgbClr val="980098"/>
                </a:solidFill>
                <a:latin typeface="+mn-lt"/>
              </a:rPr>
              <a:t>Σ </a:t>
            </a:r>
            <a:r>
              <a:rPr lang="en-US" altLang="en-US" sz="3900" baseline="-25000">
                <a:solidFill>
                  <a:srgbClr val="980098"/>
                </a:solidFill>
                <a:latin typeface="+mn-lt"/>
              </a:rPr>
              <a:t>u</a:t>
            </a:r>
            <a:r>
              <a:rPr lang="en-US" altLang="en-US" sz="3900" baseline="-25000">
                <a:latin typeface="+mn-lt"/>
              </a:rPr>
              <a:t> in </a:t>
            </a:r>
            <a:r>
              <a:rPr lang="en-US" altLang="en-US" sz="3900" baseline="-25000">
                <a:solidFill>
                  <a:srgbClr val="980098"/>
                </a:solidFill>
                <a:latin typeface="+mn-lt"/>
              </a:rPr>
              <a:t>V </a:t>
            </a:r>
            <a:r>
              <a:rPr lang="en-US" altLang="en-US" sz="3900">
                <a:solidFill>
                  <a:srgbClr val="980098"/>
                </a:solidFill>
                <a:latin typeface="+mn-lt"/>
              </a:rPr>
              <a:t>n</a:t>
            </a:r>
            <a:r>
              <a:rPr lang="en-US" altLang="en-US" sz="3900" baseline="-25000">
                <a:solidFill>
                  <a:srgbClr val="980098"/>
                </a:solidFill>
                <a:latin typeface="+mn-lt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86A4C-037E-249F-D42A-370EF6653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2887663"/>
            <a:ext cx="2691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Give </a:t>
            </a:r>
            <a:r>
              <a:rPr lang="en-US" altLang="en-US" sz="1800">
                <a:solidFill>
                  <a:srgbClr val="980098"/>
                </a:solidFill>
                <a:latin typeface="+mn-lt"/>
              </a:rPr>
              <a:t>2</a:t>
            </a:r>
            <a:r>
              <a:rPr lang="en-US" altLang="en-US" sz="1800">
                <a:latin typeface="+mn-lt"/>
              </a:rPr>
              <a:t> pennies to each edge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0B7556-F949-9D88-CE87-CDC214934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4027488"/>
            <a:ext cx="152400" cy="1524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0B044B-80AC-824F-4046-61B44E982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027488"/>
            <a:ext cx="150813" cy="1524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8918" name="TextBox 7">
            <a:extLst>
              <a:ext uri="{FF2B5EF4-FFF2-40B4-BE49-F238E27FC236}">
                <a16:creationId xmlns:a16="http://schemas.microsoft.com/office/drawing/2014/main" id="{A2B1FF38-1965-2368-E68A-7A796D9D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4140200"/>
            <a:ext cx="298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u</a:t>
            </a:r>
          </a:p>
        </p:txBody>
      </p:sp>
      <p:sp>
        <p:nvSpPr>
          <p:cNvPr id="38919" name="TextBox 8">
            <a:extLst>
              <a:ext uri="{FF2B5EF4-FFF2-40B4-BE49-F238E27FC236}">
                <a16:creationId xmlns:a16="http://schemas.microsoft.com/office/drawing/2014/main" id="{D6E3F28B-772C-0C94-170D-3DE2C6A4F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4086225"/>
            <a:ext cx="293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F14B44-B22C-54FE-F73B-FF4AAD9991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5088" y="4086225"/>
            <a:ext cx="1428750" cy="381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A9319F8-FD4F-EED9-691B-F5FBE476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75" y="2506663"/>
            <a:ext cx="2486025" cy="9890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atin typeface="+mn-lt"/>
                <a:ea typeface="+mn-ea"/>
              </a:rPr>
              <a:t>Rest of the graph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B09D5C-AC65-8373-8AA5-79FBFA53B41B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rot="5400000" flipH="1" flipV="1">
            <a:off x="5875338" y="3482975"/>
            <a:ext cx="998538" cy="1349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B0BB14-9ED1-88CF-E635-F3E7367281C3}"/>
              </a:ext>
            </a:extLst>
          </p:cNvPr>
          <p:cNvCxnSpPr>
            <a:cxnSpLocks noChangeShapeType="1"/>
            <a:stCxn id="6" idx="7"/>
          </p:cNvCxnSpPr>
          <p:nvPr/>
        </p:nvCxnSpPr>
        <p:spPr bwMode="auto">
          <a:xfrm rot="5400000" flipH="1" flipV="1">
            <a:off x="6382544" y="3344069"/>
            <a:ext cx="738188" cy="6731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BE0A84-DFAA-9D1A-4E67-0313507EC255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rot="5400000" flipH="1" flipV="1">
            <a:off x="6116637" y="3371851"/>
            <a:ext cx="868363" cy="4873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9FAD09-0864-BCB3-7325-B627576B0A6E}"/>
              </a:ext>
            </a:extLst>
          </p:cNvPr>
          <p:cNvCxnSpPr>
            <a:cxnSpLocks noChangeShapeType="1"/>
            <a:stCxn id="7" idx="7"/>
          </p:cNvCxnSpPr>
          <p:nvPr/>
        </p:nvCxnSpPr>
        <p:spPr bwMode="auto">
          <a:xfrm rot="5400000" flipH="1" flipV="1">
            <a:off x="7573963" y="3454400"/>
            <a:ext cx="998538" cy="1920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2C37BB-EE12-6190-4194-F467071896B1}"/>
              </a:ext>
            </a:extLst>
          </p:cNvPr>
          <p:cNvCxnSpPr>
            <a:cxnSpLocks noChangeShapeType="1"/>
            <a:stCxn id="7" idx="1"/>
          </p:cNvCxnSpPr>
          <p:nvPr/>
        </p:nvCxnSpPr>
        <p:spPr bwMode="auto">
          <a:xfrm rot="16200000" flipV="1">
            <a:off x="7262812" y="3441701"/>
            <a:ext cx="868363" cy="3476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C0F83589-D37E-813B-8ACB-EDBAD0F8F9C4}"/>
              </a:ext>
            </a:extLst>
          </p:cNvPr>
          <p:cNvSpPr>
            <a:spLocks/>
          </p:cNvSpPr>
          <p:nvPr/>
        </p:nvSpPr>
        <p:spPr bwMode="auto">
          <a:xfrm>
            <a:off x="6122988" y="3744913"/>
            <a:ext cx="635000" cy="650875"/>
          </a:xfrm>
          <a:custGeom>
            <a:avLst/>
            <a:gdLst>
              <a:gd name="T0" fmla="*/ 0 w 636273"/>
              <a:gd name="T1" fmla="*/ 32475 h 651334"/>
              <a:gd name="T2" fmla="*/ 172295 w 636273"/>
              <a:gd name="T3" fmla="*/ 10824 h 651334"/>
              <a:gd name="T4" fmla="*/ 204599 w 636273"/>
              <a:gd name="T5" fmla="*/ 0 h 651334"/>
              <a:gd name="T6" fmla="*/ 355358 w 636273"/>
              <a:gd name="T7" fmla="*/ 10824 h 651334"/>
              <a:gd name="T8" fmla="*/ 387663 w 636273"/>
              <a:gd name="T9" fmla="*/ 32475 h 651334"/>
              <a:gd name="T10" fmla="*/ 419968 w 636273"/>
              <a:gd name="T11" fmla="*/ 43298 h 651334"/>
              <a:gd name="T12" fmla="*/ 473809 w 636273"/>
              <a:gd name="T13" fmla="*/ 97424 h 651334"/>
              <a:gd name="T14" fmla="*/ 538420 w 636273"/>
              <a:gd name="T15" fmla="*/ 129899 h 651334"/>
              <a:gd name="T16" fmla="*/ 559957 w 636273"/>
              <a:gd name="T17" fmla="*/ 194849 h 651334"/>
              <a:gd name="T18" fmla="*/ 613800 w 636273"/>
              <a:gd name="T19" fmla="*/ 205676 h 651334"/>
              <a:gd name="T20" fmla="*/ 613800 w 636273"/>
              <a:gd name="T21" fmla="*/ 649500 h 6513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36273" h="651334">
                <a:moveTo>
                  <a:pt x="0" y="32567"/>
                </a:moveTo>
                <a:cubicBezTo>
                  <a:pt x="57893" y="25330"/>
                  <a:pt x="116050" y="19956"/>
                  <a:pt x="173680" y="10856"/>
                </a:cubicBezTo>
                <a:cubicBezTo>
                  <a:pt x="184982" y="9071"/>
                  <a:pt x="194803" y="0"/>
                  <a:pt x="206245" y="0"/>
                </a:cubicBezTo>
                <a:cubicBezTo>
                  <a:pt x="257031" y="0"/>
                  <a:pt x="307559" y="7237"/>
                  <a:pt x="358216" y="10856"/>
                </a:cubicBezTo>
                <a:cubicBezTo>
                  <a:pt x="369071" y="18093"/>
                  <a:pt x="379112" y="26732"/>
                  <a:pt x="390781" y="32567"/>
                </a:cubicBezTo>
                <a:cubicBezTo>
                  <a:pt x="401015" y="37684"/>
                  <a:pt x="414192" y="36556"/>
                  <a:pt x="423346" y="43422"/>
                </a:cubicBezTo>
                <a:cubicBezTo>
                  <a:pt x="443815" y="58774"/>
                  <a:pt x="453348" y="89608"/>
                  <a:pt x="477621" y="97700"/>
                </a:cubicBezTo>
                <a:cubicBezTo>
                  <a:pt x="522563" y="112682"/>
                  <a:pt x="500666" y="102209"/>
                  <a:pt x="542751" y="130267"/>
                </a:cubicBezTo>
                <a:cubicBezTo>
                  <a:pt x="549988" y="151978"/>
                  <a:pt x="542020" y="190911"/>
                  <a:pt x="564461" y="195400"/>
                </a:cubicBezTo>
                <a:cubicBezTo>
                  <a:pt x="582553" y="199019"/>
                  <a:pt x="616555" y="187935"/>
                  <a:pt x="618736" y="206256"/>
                </a:cubicBezTo>
                <a:cubicBezTo>
                  <a:pt x="636273" y="353575"/>
                  <a:pt x="618736" y="502975"/>
                  <a:pt x="618736" y="651334"/>
                </a:cubicBezTo>
              </a:path>
            </a:pathLst>
          </a:custGeom>
          <a:noFill/>
          <a:ln w="25400" cap="flat" cmpd="sng">
            <a:solidFill>
              <a:srgbClr val="4F6228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928" name="TextBox 29">
            <a:extLst>
              <a:ext uri="{FF2B5EF4-FFF2-40B4-BE49-F238E27FC236}">
                <a16:creationId xmlns:a16="http://schemas.microsoft.com/office/drawing/2014/main" id="{340A4629-E3C1-FECC-2AD8-75CD124BC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75" y="4129088"/>
            <a:ext cx="55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+mn-lt"/>
              </a:rPr>
              <a:t>n</a:t>
            </a:r>
            <a:r>
              <a:rPr lang="en-US" altLang="en-US" sz="1400" baseline="-25000">
                <a:latin typeface="+mn-lt"/>
              </a:rPr>
              <a:t>u</a:t>
            </a:r>
            <a:r>
              <a:rPr lang="en-US" altLang="en-US" sz="1400">
                <a:latin typeface="+mn-lt"/>
              </a:rPr>
              <a:t>=4</a:t>
            </a:r>
            <a:endParaRPr lang="en-US" altLang="en-US" sz="1400" baseline="-25000">
              <a:latin typeface="+mn-lt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2515642-82E9-DAA4-7D56-652CE585A054}"/>
              </a:ext>
            </a:extLst>
          </p:cNvPr>
          <p:cNvSpPr>
            <a:spLocks/>
          </p:cNvSpPr>
          <p:nvPr/>
        </p:nvSpPr>
        <p:spPr bwMode="auto">
          <a:xfrm>
            <a:off x="7620000" y="3713163"/>
            <a:ext cx="715963" cy="617537"/>
          </a:xfrm>
          <a:custGeom>
            <a:avLst/>
            <a:gdLst>
              <a:gd name="T0" fmla="*/ 0 w 716432"/>
              <a:gd name="T1" fmla="*/ 613864 h 618766"/>
              <a:gd name="T2" fmla="*/ 10827 w 716432"/>
              <a:gd name="T3" fmla="*/ 484632 h 618766"/>
              <a:gd name="T4" fmla="*/ 32481 w 716432"/>
              <a:gd name="T5" fmla="*/ 441551 h 618766"/>
              <a:gd name="T6" fmla="*/ 43308 w 716432"/>
              <a:gd name="T7" fmla="*/ 344625 h 618766"/>
              <a:gd name="T8" fmla="*/ 54133 w 716432"/>
              <a:gd name="T9" fmla="*/ 301547 h 618766"/>
              <a:gd name="T10" fmla="*/ 108266 w 716432"/>
              <a:gd name="T11" fmla="*/ 204621 h 618766"/>
              <a:gd name="T12" fmla="*/ 140747 w 716432"/>
              <a:gd name="T13" fmla="*/ 183082 h 618766"/>
              <a:gd name="T14" fmla="*/ 184052 w 716432"/>
              <a:gd name="T15" fmla="*/ 129234 h 618766"/>
              <a:gd name="T16" fmla="*/ 205706 w 716432"/>
              <a:gd name="T17" fmla="*/ 86157 h 618766"/>
              <a:gd name="T18" fmla="*/ 238187 w 716432"/>
              <a:gd name="T19" fmla="*/ 53847 h 618766"/>
              <a:gd name="T20" fmla="*/ 259840 w 716432"/>
              <a:gd name="T21" fmla="*/ 10769 h 618766"/>
              <a:gd name="T22" fmla="*/ 292319 w 716432"/>
              <a:gd name="T23" fmla="*/ 0 h 618766"/>
              <a:gd name="T24" fmla="*/ 433065 w 716432"/>
              <a:gd name="T25" fmla="*/ 10769 h 618766"/>
              <a:gd name="T26" fmla="*/ 584638 w 716432"/>
              <a:gd name="T27" fmla="*/ 43078 h 618766"/>
              <a:gd name="T28" fmla="*/ 617117 w 716432"/>
              <a:gd name="T29" fmla="*/ 53847 h 618766"/>
              <a:gd name="T30" fmla="*/ 638772 w 716432"/>
              <a:gd name="T31" fmla="*/ 75386 h 618766"/>
              <a:gd name="T32" fmla="*/ 660425 w 716432"/>
              <a:gd name="T33" fmla="*/ 107695 h 618766"/>
              <a:gd name="T34" fmla="*/ 692905 w 716432"/>
              <a:gd name="T35" fmla="*/ 118465 h 618766"/>
              <a:gd name="T36" fmla="*/ 714558 w 716432"/>
              <a:gd name="T37" fmla="*/ 140004 h 6187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16432" h="618766">
                <a:moveTo>
                  <a:pt x="0" y="618766"/>
                </a:moveTo>
                <a:cubicBezTo>
                  <a:pt x="3618" y="575344"/>
                  <a:pt x="2825" y="531326"/>
                  <a:pt x="10855" y="488500"/>
                </a:cubicBezTo>
                <a:cubicBezTo>
                  <a:pt x="13837" y="472595"/>
                  <a:pt x="28926" y="460845"/>
                  <a:pt x="32565" y="445077"/>
                </a:cubicBezTo>
                <a:cubicBezTo>
                  <a:pt x="39933" y="413149"/>
                  <a:pt x="38438" y="379763"/>
                  <a:pt x="43420" y="347377"/>
                </a:cubicBezTo>
                <a:cubicBezTo>
                  <a:pt x="45688" y="332631"/>
                  <a:pt x="50176" y="318300"/>
                  <a:pt x="54275" y="303955"/>
                </a:cubicBezTo>
                <a:cubicBezTo>
                  <a:pt x="63590" y="271350"/>
                  <a:pt x="81110" y="224549"/>
                  <a:pt x="108550" y="206255"/>
                </a:cubicBezTo>
                <a:lnTo>
                  <a:pt x="141115" y="184544"/>
                </a:lnTo>
                <a:cubicBezTo>
                  <a:pt x="167032" y="106787"/>
                  <a:pt x="129979" y="195736"/>
                  <a:pt x="184536" y="130266"/>
                </a:cubicBezTo>
                <a:cubicBezTo>
                  <a:pt x="194895" y="117834"/>
                  <a:pt x="196841" y="100012"/>
                  <a:pt x="206246" y="86844"/>
                </a:cubicBezTo>
                <a:cubicBezTo>
                  <a:pt x="215169" y="74352"/>
                  <a:pt x="229888" y="66769"/>
                  <a:pt x="238811" y="54277"/>
                </a:cubicBezTo>
                <a:cubicBezTo>
                  <a:pt x="248216" y="41109"/>
                  <a:pt x="249079" y="22298"/>
                  <a:pt x="260521" y="10855"/>
                </a:cubicBezTo>
                <a:cubicBezTo>
                  <a:pt x="268612" y="2764"/>
                  <a:pt x="282231" y="3618"/>
                  <a:pt x="293086" y="0"/>
                </a:cubicBezTo>
                <a:cubicBezTo>
                  <a:pt x="340124" y="3618"/>
                  <a:pt x="387420" y="4753"/>
                  <a:pt x="434201" y="10855"/>
                </a:cubicBezTo>
                <a:cubicBezTo>
                  <a:pt x="457145" y="13848"/>
                  <a:pt x="547479" y="32367"/>
                  <a:pt x="586171" y="43422"/>
                </a:cubicBezTo>
                <a:cubicBezTo>
                  <a:pt x="597173" y="46566"/>
                  <a:pt x="607881" y="50659"/>
                  <a:pt x="618736" y="54277"/>
                </a:cubicBezTo>
                <a:cubicBezTo>
                  <a:pt x="625973" y="61514"/>
                  <a:pt x="634054" y="67996"/>
                  <a:pt x="640447" y="75988"/>
                </a:cubicBezTo>
                <a:cubicBezTo>
                  <a:pt x="648597" y="86176"/>
                  <a:pt x="651970" y="100404"/>
                  <a:pt x="662157" y="108555"/>
                </a:cubicBezTo>
                <a:cubicBezTo>
                  <a:pt x="671092" y="115703"/>
                  <a:pt x="684910" y="113524"/>
                  <a:pt x="694722" y="119411"/>
                </a:cubicBezTo>
                <a:cubicBezTo>
                  <a:pt x="703498" y="124677"/>
                  <a:pt x="709195" y="133885"/>
                  <a:pt x="716432" y="141122"/>
                </a:cubicBezTo>
              </a:path>
            </a:pathLst>
          </a:custGeom>
          <a:noFill/>
          <a:ln w="25400" cap="flat" cmpd="sng">
            <a:solidFill>
              <a:srgbClr val="4F6228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930" name="TextBox 31">
            <a:extLst>
              <a:ext uri="{FF2B5EF4-FFF2-40B4-BE49-F238E27FC236}">
                <a16:creationId xmlns:a16="http://schemas.microsoft.com/office/drawing/2014/main" id="{16E91D6C-C9B5-4614-E16C-8D2F17C9C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3495675"/>
            <a:ext cx="54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+mn-lt"/>
              </a:rPr>
              <a:t>n</a:t>
            </a:r>
            <a:r>
              <a:rPr lang="en-US" altLang="en-US" sz="1400" baseline="-25000">
                <a:latin typeface="+mn-lt"/>
              </a:rPr>
              <a:t>v</a:t>
            </a:r>
            <a:r>
              <a:rPr lang="en-US" altLang="en-US" sz="1400">
                <a:latin typeface="+mn-lt"/>
              </a:rPr>
              <a:t>=3</a:t>
            </a:r>
            <a:endParaRPr lang="en-US" altLang="en-US" sz="1400" baseline="-25000"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54E405-3F79-9E5E-DC20-79D82EB4E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740150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AA526D2-8F76-0F5D-23D6-3211F0F69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3744913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672AA9D-BB77-D25E-F4EF-880082CC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332163"/>
            <a:ext cx="257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Total # of pennies = </a:t>
            </a:r>
            <a:r>
              <a:rPr lang="en-US" altLang="en-US" sz="1800">
                <a:solidFill>
                  <a:srgbClr val="980098"/>
                </a:solidFill>
                <a:latin typeface="+mn-lt"/>
              </a:rPr>
              <a:t>2m</a:t>
            </a:r>
            <a:r>
              <a:rPr lang="en-US" altLang="en-US" sz="1800">
                <a:latin typeface="+mn-lt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6C69A9-51B2-CB5C-6AF1-ED6B3AB56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4689475"/>
            <a:ext cx="41883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Each edges gives one penny to its end points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5C06BE6-D2E3-1885-A939-32DA81E8F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3057525"/>
            <a:ext cx="401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3B48965-6248-5095-B3AE-BA3C27507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3181350"/>
            <a:ext cx="4032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197058D-D156-EBA8-0750-81043A751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981325"/>
            <a:ext cx="4032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C540796-3695-D85D-5E1F-F8F6D08F5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051175"/>
            <a:ext cx="401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ECFE83B-E2DC-D4C4-4C4A-6F7A69998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132138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88F72F4-65C1-DAC3-A7EE-226D7386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232400"/>
            <a:ext cx="2802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# of pennies </a:t>
            </a:r>
            <a:r>
              <a:rPr lang="en-US" altLang="en-US" sz="1800">
                <a:solidFill>
                  <a:srgbClr val="980098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receives = </a:t>
            </a:r>
            <a:r>
              <a:rPr lang="en-US" altLang="en-US" sz="1800">
                <a:solidFill>
                  <a:srgbClr val="980098"/>
                </a:solidFill>
                <a:latin typeface="+mn-lt"/>
              </a:rPr>
              <a:t>n</a:t>
            </a:r>
            <a:r>
              <a:rPr lang="en-US" altLang="en-US" sz="1800" baseline="-25000">
                <a:solidFill>
                  <a:srgbClr val="980098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EA32D3-C1A2-2037-8C35-A1F89F9D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# edges = sum of # neighbors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747E-7 -5.49745E-6 L 0.03787 -0.00163 " pathEditMode="relative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0558E-6 4.50255E-6 L -0.04394 4.50255E-6 " pathEditMode="relative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632E-6 -4.21101E-7 L -0.00834 0.07196 " pathEditMode="relative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687E-6 -7.20037E-6 L 0.0172 0.06362 " pathEditMode="relative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6481E-6 4.03054E-6 L -0.01424 0.07219 " pathEditMode="relative" ptsTypes="AA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9 0.03888 L -0.04395 0.07081 " pathEditMode="relative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749E-6 4.6969E-6 L -0.0271 0.04697 " pathEditMode="relative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0987C-BF3D-91F3-1394-4292C0C40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B5DA7-D064-698E-ED8C-0DA4C68C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Busy 2 weeks ahead….</a:t>
            </a:r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0CC1772A-5EB8-516B-4425-88AAD21D9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01474"/>
            <a:ext cx="9135965" cy="44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6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A0CC-8DD5-E95C-BBD8-EB139CBD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3 out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1FD8890-0645-B2DD-7255-AB04FADD3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254"/>
            <a:ext cx="9144000" cy="538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7E96E5-1A37-4F58-4FAC-6CCF66461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1658"/>
            <a:ext cx="9172947" cy="87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12D0-FAEF-6AD4-E9EF-986DA7D9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Autolab</a:t>
            </a:r>
            <a:r>
              <a:rPr lang="en-US" dirty="0"/>
              <a:t> Project Group Registration</a:t>
            </a: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D28285ED-326C-846E-E05C-75E225B6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2690"/>
            <a:ext cx="9228223" cy="3657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0312E-1521-3FBC-9511-80629B3B71C3}"/>
              </a:ext>
            </a:extLst>
          </p:cNvPr>
          <p:cNvSpPr txBox="1"/>
          <p:nvPr/>
        </p:nvSpPr>
        <p:spPr>
          <a:xfrm>
            <a:off x="2676293" y="1421568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Also due  Monday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1F1E5-ABB5-74A7-9F17-5DA29EEFA35F}"/>
              </a:ext>
            </a:extLst>
          </p:cNvPr>
          <p:cNvSpPr/>
          <p:nvPr/>
        </p:nvSpPr>
        <p:spPr>
          <a:xfrm>
            <a:off x="2308302" y="3289610"/>
            <a:ext cx="5408342" cy="101476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miss this deadline then you will get a ZERO on the ENTIRE project</a:t>
            </a:r>
          </a:p>
        </p:txBody>
      </p:sp>
    </p:spTree>
    <p:extLst>
      <p:ext uri="{BB962C8B-B14F-4D97-AF65-F5344CB8AC3E}">
        <p14:creationId xmlns:p14="http://schemas.microsoft.com/office/powerpoint/2010/main" val="9472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04F9-465B-7293-1F43-E67905BA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instruction carefully</a:t>
            </a: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1BFEC367-57DD-109C-A7ED-B53D6DAF5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191"/>
            <a:ext cx="9144000" cy="59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3CC70-B084-2FBA-C6E8-5605CF86A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BB0FD531-DADF-1FF1-A894-702DC8C1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Questions/Comments?</a:t>
            </a:r>
          </a:p>
        </p:txBody>
      </p:sp>
      <p:pic>
        <p:nvPicPr>
          <p:cNvPr id="37890" name="Picture 5">
            <a:extLst>
              <a:ext uri="{FF2B5EF4-FFF2-40B4-BE49-F238E27FC236}">
                <a16:creationId xmlns:a16="http://schemas.microsoft.com/office/drawing/2014/main" id="{C96375E7-C4E6-AA53-52EB-F1B4E9288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46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9160C36-A5E9-FA89-58B8-BA13BB82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Connectivity Problem</a:t>
            </a:r>
          </a:p>
        </p:txBody>
      </p:sp>
      <p:sp>
        <p:nvSpPr>
          <p:cNvPr id="34818" name="TextBox 2">
            <a:extLst>
              <a:ext uri="{FF2B5EF4-FFF2-40B4-BE49-F238E27FC236}">
                <a16:creationId xmlns:a16="http://schemas.microsoft.com/office/drawing/2014/main" id="{1318B013-47E2-E8CF-6E57-40975EFA7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120900"/>
            <a:ext cx="4252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+mn-lt"/>
              </a:rPr>
              <a:t>Input:</a:t>
            </a:r>
            <a:r>
              <a:rPr lang="en-US" altLang="en-US" sz="2400">
                <a:latin typeface="+mn-lt"/>
              </a:rPr>
              <a:t> Graph </a:t>
            </a:r>
            <a:r>
              <a:rPr lang="en-US" altLang="en-US" sz="2400">
                <a:solidFill>
                  <a:srgbClr val="A100A0"/>
                </a:solidFill>
                <a:latin typeface="+mn-lt"/>
              </a:rPr>
              <a:t>G = (V,E) </a:t>
            </a:r>
            <a:r>
              <a:rPr lang="en-US" altLang="en-US" sz="2400">
                <a:latin typeface="+mn-lt"/>
              </a:rPr>
              <a:t>and </a:t>
            </a:r>
            <a:r>
              <a:rPr lang="en-US" altLang="en-US" sz="2400">
                <a:solidFill>
                  <a:srgbClr val="A100A0"/>
                </a:solidFill>
                <a:latin typeface="+mn-lt"/>
              </a:rPr>
              <a:t>s</a:t>
            </a:r>
            <a:r>
              <a:rPr lang="en-US" altLang="en-US" sz="2400">
                <a:latin typeface="+mn-lt"/>
              </a:rPr>
              <a:t> in</a:t>
            </a:r>
            <a:r>
              <a:rPr lang="en-US" altLang="en-US" sz="2400">
                <a:solidFill>
                  <a:srgbClr val="A100A0"/>
                </a:solidFill>
                <a:latin typeface="+mn-lt"/>
              </a:rPr>
              <a:t> V</a:t>
            </a: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D34BA1D4-7A0A-1587-1424-BE20E754A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3413125"/>
            <a:ext cx="4039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+mn-lt"/>
              </a:rPr>
              <a:t>Output:</a:t>
            </a:r>
            <a:r>
              <a:rPr lang="en-US" altLang="en-US" sz="2400">
                <a:latin typeface="+mn-lt"/>
              </a:rPr>
              <a:t> All </a:t>
            </a:r>
            <a:r>
              <a:rPr lang="en-US" altLang="en-US" sz="2400">
                <a:solidFill>
                  <a:srgbClr val="A100A0"/>
                </a:solidFill>
                <a:latin typeface="+mn-lt"/>
              </a:rPr>
              <a:t>t </a:t>
            </a:r>
            <a:r>
              <a:rPr lang="en-US" altLang="en-US" sz="2400">
                <a:latin typeface="+mn-lt"/>
              </a:rPr>
              <a:t>connected to </a:t>
            </a:r>
            <a:r>
              <a:rPr lang="en-US" altLang="en-US" sz="2400">
                <a:solidFill>
                  <a:srgbClr val="A100A0"/>
                </a:solidFill>
                <a:latin typeface="+mn-lt"/>
              </a:rPr>
              <a:t>s</a:t>
            </a:r>
            <a:r>
              <a:rPr lang="en-US" altLang="en-US" sz="2400">
                <a:latin typeface="+mn-lt"/>
              </a:rPr>
              <a:t> in</a:t>
            </a:r>
            <a:r>
              <a:rPr lang="en-US" altLang="en-US" sz="2400">
                <a:solidFill>
                  <a:srgbClr val="A100A0"/>
                </a:solidFill>
                <a:latin typeface="+mn-lt"/>
              </a:rPr>
              <a:t> G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80DFF55-963C-6819-B41A-8A1BDAADCA54}"/>
              </a:ext>
            </a:extLst>
          </p:cNvPr>
          <p:cNvSpPr/>
          <p:nvPr/>
        </p:nvSpPr>
        <p:spPr>
          <a:xfrm>
            <a:off x="4160838" y="4252913"/>
            <a:ext cx="3071812" cy="1212850"/>
          </a:xfrm>
          <a:prstGeom prst="wedgeRoundRectCallout">
            <a:avLst>
              <a:gd name="adj1" fmla="val -63642"/>
              <a:gd name="adj2" fmla="val -866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Connected component of </a:t>
            </a:r>
            <a:r>
              <a:rPr lang="en-US" sz="2400" dirty="0">
                <a:solidFill>
                  <a:srgbClr val="7030A0"/>
                </a:solidFill>
              </a:rPr>
              <a:t>s </a:t>
            </a:r>
            <a:r>
              <a:rPr lang="en-US" sz="2400" dirty="0">
                <a:solidFill>
                  <a:schemeClr val="bg1"/>
                </a:solidFill>
              </a:rPr>
              <a:t>also called </a:t>
            </a:r>
            <a:r>
              <a:rPr lang="en-US" sz="2400" dirty="0">
                <a:solidFill>
                  <a:srgbClr val="7030A0"/>
                </a:solidFill>
              </a:rPr>
              <a:t>CC(s)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1DB567E6-8E4F-E719-3657-5CA09A92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Computing Connected Component</a:t>
            </a:r>
          </a:p>
        </p:txBody>
      </p:sp>
      <p:grpSp>
        <p:nvGrpSpPr>
          <p:cNvPr id="27650" name="Group 3">
            <a:extLst>
              <a:ext uri="{FF2B5EF4-FFF2-40B4-BE49-F238E27FC236}">
                <a16:creationId xmlns:a16="http://schemas.microsoft.com/office/drawing/2014/main" id="{8D203D1D-AE32-D54A-44A0-172778B1E593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2330450"/>
            <a:ext cx="3014662" cy="2068513"/>
            <a:chOff x="1042988" y="1951038"/>
            <a:chExt cx="6740525" cy="3406775"/>
          </a:xfrm>
        </p:grpSpPr>
        <p:grpSp>
          <p:nvGrpSpPr>
            <p:cNvPr id="27661" name="Group 25">
              <a:extLst>
                <a:ext uri="{FF2B5EF4-FFF2-40B4-BE49-F238E27FC236}">
                  <a16:creationId xmlns:a16="http://schemas.microsoft.com/office/drawing/2014/main" id="{462537A6-2142-4551-870A-DB24CDF0A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988" y="1951038"/>
              <a:ext cx="5180013" cy="3406774"/>
              <a:chOff x="335996" y="1955800"/>
              <a:chExt cx="7628492" cy="4759325"/>
            </a:xfrm>
          </p:grpSpPr>
          <p:pic>
            <p:nvPicPr>
              <p:cNvPr id="27666" name="Picture 4">
                <a:extLst>
                  <a:ext uri="{FF2B5EF4-FFF2-40B4-BE49-F238E27FC236}">
                    <a16:creationId xmlns:a16="http://schemas.microsoft.com/office/drawing/2014/main" id="{BB3FDEA3-9773-10FB-A5CA-F8589FB64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1288" y="1965325"/>
                <a:ext cx="1143000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7" name="Picture 5">
                <a:extLst>
                  <a:ext uri="{FF2B5EF4-FFF2-40B4-BE49-F238E27FC236}">
                    <a16:creationId xmlns:a16="http://schemas.microsoft.com/office/drawing/2014/main" id="{DEC1CB01-F832-B239-9727-A267E8D37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850" y="4110038"/>
                <a:ext cx="1074738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8" name="Picture 6">
                <a:extLst>
                  <a:ext uri="{FF2B5EF4-FFF2-40B4-BE49-F238E27FC236}">
                    <a16:creationId xmlns:a16="http://schemas.microsoft.com/office/drawing/2014/main" id="{038FE7E9-2C25-EFD9-B32B-2CF8A5624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5362575"/>
                <a:ext cx="1354137" cy="135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9" name="Picture 7">
                <a:extLst>
                  <a:ext uri="{FF2B5EF4-FFF2-40B4-BE49-F238E27FC236}">
                    <a16:creationId xmlns:a16="http://schemas.microsoft.com/office/drawing/2014/main" id="{C62849EE-44CA-AE03-0988-F19F75E58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2913" y="3898900"/>
                <a:ext cx="1171575" cy="146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0" name="Picture 13">
                <a:extLst>
                  <a:ext uri="{FF2B5EF4-FFF2-40B4-BE49-F238E27FC236}">
                    <a16:creationId xmlns:a16="http://schemas.microsoft.com/office/drawing/2014/main" id="{2EFDCADF-D8DA-05EE-6278-0F457DD26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898900"/>
                <a:ext cx="1230312" cy="100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57D430D-5192-37D9-ACC0-01AB3E35D0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3588047" y="3324650"/>
                <a:ext cx="463878" cy="6847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FBE7D22-CCF5-E517-530B-357556DFA9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60097" y="3465788"/>
                <a:ext cx="463878" cy="40250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151FF8F-4AEA-A2C0-1110-A157FD2B40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67368" y="4399385"/>
                <a:ext cx="1495005" cy="44561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10BF0A4-879D-2E73-437A-ABC8BD499A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4575213" y="5102193"/>
                <a:ext cx="460226" cy="627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DDCB336-5544-B28D-6072-C91AF583C8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390784" y="4399385"/>
                <a:ext cx="1400914" cy="2301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pic>
            <p:nvPicPr>
              <p:cNvPr id="27676" name="Picture 24">
                <a:extLst>
                  <a:ext uri="{FF2B5EF4-FFF2-40B4-BE49-F238E27FC236}">
                    <a16:creationId xmlns:a16="http://schemas.microsoft.com/office/drawing/2014/main" id="{976FB2B1-A451-8C5F-E52B-83992A322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594100"/>
                <a:ext cx="1230312" cy="157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7" name="Picture 20">
                <a:extLst>
                  <a:ext uri="{FF2B5EF4-FFF2-40B4-BE49-F238E27FC236}">
                    <a16:creationId xmlns:a16="http://schemas.microsoft.com/office/drawing/2014/main" id="{EC0C078F-192E-4C05-30E4-628380421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850" y="1955800"/>
                <a:ext cx="1219200" cy="147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8" name="Picture 22">
                <a:extLst>
                  <a:ext uri="{FF2B5EF4-FFF2-40B4-BE49-F238E27FC236}">
                    <a16:creationId xmlns:a16="http://schemas.microsoft.com/office/drawing/2014/main" id="{1E888685-589E-FC0C-3914-A1E2285DA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996" y="2428875"/>
                <a:ext cx="1257854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4A73A53-D9D8-A123-DFDF-1E777AC5C1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963271" y="3898978"/>
                <a:ext cx="632500" cy="9460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E0CAF28-D04D-2877-558E-3C24201826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53281" y="2693623"/>
                <a:ext cx="1270230" cy="730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7662" name="Group 42">
              <a:extLst>
                <a:ext uri="{FF2B5EF4-FFF2-40B4-BE49-F238E27FC236}">
                  <a16:creationId xmlns:a16="http://schemas.microsoft.com/office/drawing/2014/main" id="{1778871C-400B-0B1F-133B-6DD2F2624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7063" y="1951039"/>
              <a:ext cx="806450" cy="2781301"/>
              <a:chOff x="6977395" y="1950586"/>
              <a:chExt cx="806807" cy="2781782"/>
            </a:xfrm>
          </p:grpSpPr>
          <p:pic>
            <p:nvPicPr>
              <p:cNvPr id="27663" name="Picture 30">
                <a:extLst>
                  <a:ext uri="{FF2B5EF4-FFF2-40B4-BE49-F238E27FC236}">
                    <a16:creationId xmlns:a16="http://schemas.microsoft.com/office/drawing/2014/main" id="{F0DDEC33-CB74-ACDC-1B33-BEA933A5E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6693" y="1950586"/>
                <a:ext cx="757509" cy="97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38">
                <a:extLst>
                  <a:ext uri="{FF2B5EF4-FFF2-40B4-BE49-F238E27FC236}">
                    <a16:creationId xmlns:a16="http://schemas.microsoft.com/office/drawing/2014/main" id="{8AA002F7-247A-C22E-63AC-EF2B127688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395" y="3764199"/>
                <a:ext cx="806807" cy="9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C328C97-0629-4D46-8F8D-359BCC42A8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75648" y="3333267"/>
                <a:ext cx="839419" cy="2485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E1E544-10F8-70E3-AB28-D1017C1B3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81238"/>
            <a:ext cx="18323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Start with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{s}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4515B5-8B8B-217C-2478-9B101CC80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2970213"/>
            <a:ext cx="806450" cy="993775"/>
          </a:xfrm>
          <a:prstGeom prst="ellipse">
            <a:avLst/>
          </a:prstGeom>
          <a:solidFill>
            <a:srgbClr val="FAC090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A21BB3E-3456-A6DE-FA7C-1992B0E62852}"/>
              </a:ext>
            </a:extLst>
          </p:cNvPr>
          <p:cNvSpPr>
            <a:spLocks/>
          </p:cNvSpPr>
          <p:nvPr/>
        </p:nvSpPr>
        <p:spPr bwMode="auto">
          <a:xfrm>
            <a:off x="2000250" y="2127250"/>
            <a:ext cx="1635125" cy="2714625"/>
          </a:xfrm>
          <a:custGeom>
            <a:avLst/>
            <a:gdLst>
              <a:gd name="T0" fmla="*/ 1277744 w 1635124"/>
              <a:gd name="T1" fmla="*/ 108613 h 2713890"/>
              <a:gd name="T2" fmla="*/ 1158339 w 1635124"/>
              <a:gd name="T3" fmla="*/ 32584 h 2713890"/>
              <a:gd name="T4" fmla="*/ 1006368 w 1635124"/>
              <a:gd name="T5" fmla="*/ 0 h 2713890"/>
              <a:gd name="T6" fmla="*/ 507035 w 1635124"/>
              <a:gd name="T7" fmla="*/ 108613 h 2713890"/>
              <a:gd name="T8" fmla="*/ 485325 w 1635124"/>
              <a:gd name="T9" fmla="*/ 173783 h 2713890"/>
              <a:gd name="T10" fmla="*/ 431050 w 1635124"/>
              <a:gd name="T11" fmla="*/ 260675 h 2713890"/>
              <a:gd name="T12" fmla="*/ 387630 w 1635124"/>
              <a:gd name="T13" fmla="*/ 358427 h 2713890"/>
              <a:gd name="T14" fmla="*/ 311645 w 1635124"/>
              <a:gd name="T15" fmla="*/ 586518 h 2713890"/>
              <a:gd name="T16" fmla="*/ 279080 w 1635124"/>
              <a:gd name="T17" fmla="*/ 684270 h 2713890"/>
              <a:gd name="T18" fmla="*/ 257370 w 1635124"/>
              <a:gd name="T19" fmla="*/ 825469 h 2713890"/>
              <a:gd name="T20" fmla="*/ 203095 w 1635124"/>
              <a:gd name="T21" fmla="*/ 944945 h 2713890"/>
              <a:gd name="T22" fmla="*/ 137965 w 1635124"/>
              <a:gd name="T23" fmla="*/ 1151313 h 2713890"/>
              <a:gd name="T24" fmla="*/ 105399 w 1635124"/>
              <a:gd name="T25" fmla="*/ 1325096 h 2713890"/>
              <a:gd name="T26" fmla="*/ 72834 w 1635124"/>
              <a:gd name="T27" fmla="*/ 1466294 h 2713890"/>
              <a:gd name="T28" fmla="*/ 29414 w 1635124"/>
              <a:gd name="T29" fmla="*/ 1650939 h 2713890"/>
              <a:gd name="T30" fmla="*/ 83689 w 1635124"/>
              <a:gd name="T31" fmla="*/ 2650191 h 2713890"/>
              <a:gd name="T32" fmla="*/ 213950 w 1635124"/>
              <a:gd name="T33" fmla="*/ 2704498 h 2713890"/>
              <a:gd name="T34" fmla="*/ 441905 w 1635124"/>
              <a:gd name="T35" fmla="*/ 2704498 h 2713890"/>
              <a:gd name="T36" fmla="*/ 583020 w 1635124"/>
              <a:gd name="T37" fmla="*/ 2606746 h 2713890"/>
              <a:gd name="T38" fmla="*/ 659006 w 1635124"/>
              <a:gd name="T39" fmla="*/ 2454685 h 2713890"/>
              <a:gd name="T40" fmla="*/ 713281 w 1635124"/>
              <a:gd name="T41" fmla="*/ 2335209 h 2713890"/>
              <a:gd name="T42" fmla="*/ 832688 w 1635124"/>
              <a:gd name="T43" fmla="*/ 2215734 h 2713890"/>
              <a:gd name="T44" fmla="*/ 1017223 w 1635124"/>
              <a:gd name="T45" fmla="*/ 2117980 h 2713890"/>
              <a:gd name="T46" fmla="*/ 1125774 w 1635124"/>
              <a:gd name="T47" fmla="*/ 2074536 h 2713890"/>
              <a:gd name="T48" fmla="*/ 1277744 w 1635124"/>
              <a:gd name="T49" fmla="*/ 2041951 h 2713890"/>
              <a:gd name="T50" fmla="*/ 1353729 w 1635124"/>
              <a:gd name="T51" fmla="*/ 1976782 h 2713890"/>
              <a:gd name="T52" fmla="*/ 1429714 w 1635124"/>
              <a:gd name="T53" fmla="*/ 1824722 h 2713890"/>
              <a:gd name="T54" fmla="*/ 1462279 w 1635124"/>
              <a:gd name="T55" fmla="*/ 1694385 h 2713890"/>
              <a:gd name="T56" fmla="*/ 1494844 w 1635124"/>
              <a:gd name="T57" fmla="*/ 1607493 h 2713890"/>
              <a:gd name="T58" fmla="*/ 1538264 w 1635124"/>
              <a:gd name="T59" fmla="*/ 1444571 h 2713890"/>
              <a:gd name="T60" fmla="*/ 1581685 w 1635124"/>
              <a:gd name="T61" fmla="*/ 1314235 h 2713890"/>
              <a:gd name="T62" fmla="*/ 1559975 w 1635124"/>
              <a:gd name="T63" fmla="*/ 673408 h 2713890"/>
              <a:gd name="T64" fmla="*/ 1538264 w 1635124"/>
              <a:gd name="T65" fmla="*/ 575656 h 2713890"/>
              <a:gd name="T66" fmla="*/ 1494844 w 1635124"/>
              <a:gd name="T67" fmla="*/ 488764 h 2713890"/>
              <a:gd name="T68" fmla="*/ 1440569 w 1635124"/>
              <a:gd name="T69" fmla="*/ 401873 h 2713890"/>
              <a:gd name="T70" fmla="*/ 1397149 w 1635124"/>
              <a:gd name="T71" fmla="*/ 228091 h 27138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35124" h="2713890">
                <a:moveTo>
                  <a:pt x="1353727" y="162833"/>
                </a:moveTo>
                <a:cubicBezTo>
                  <a:pt x="1333826" y="142931"/>
                  <a:pt x="1371991" y="175880"/>
                  <a:pt x="1277742" y="108555"/>
                </a:cubicBezTo>
                <a:cubicBezTo>
                  <a:pt x="1267126" y="100972"/>
                  <a:pt x="1255793" y="94427"/>
                  <a:pt x="1245177" y="86844"/>
                </a:cubicBezTo>
                <a:cubicBezTo>
                  <a:pt x="1198430" y="53452"/>
                  <a:pt x="1209335" y="54424"/>
                  <a:pt x="1158337" y="32566"/>
                </a:cubicBezTo>
                <a:cubicBezTo>
                  <a:pt x="1123086" y="17457"/>
                  <a:pt x="1102061" y="18386"/>
                  <a:pt x="1060641" y="10855"/>
                </a:cubicBezTo>
                <a:cubicBezTo>
                  <a:pt x="1042489" y="7554"/>
                  <a:pt x="1024458" y="3618"/>
                  <a:pt x="1006366" y="0"/>
                </a:cubicBezTo>
                <a:cubicBezTo>
                  <a:pt x="858014" y="7237"/>
                  <a:pt x="709228" y="8263"/>
                  <a:pt x="561310" y="21711"/>
                </a:cubicBezTo>
                <a:cubicBezTo>
                  <a:pt x="519917" y="25474"/>
                  <a:pt x="514954" y="84798"/>
                  <a:pt x="507035" y="108555"/>
                </a:cubicBezTo>
                <a:lnTo>
                  <a:pt x="496180" y="141122"/>
                </a:lnTo>
                <a:cubicBezTo>
                  <a:pt x="492562" y="151978"/>
                  <a:pt x="494846" y="167341"/>
                  <a:pt x="485325" y="173689"/>
                </a:cubicBezTo>
                <a:lnTo>
                  <a:pt x="452760" y="195400"/>
                </a:lnTo>
                <a:cubicBezTo>
                  <a:pt x="445523" y="217111"/>
                  <a:pt x="443744" y="241491"/>
                  <a:pt x="431050" y="260533"/>
                </a:cubicBezTo>
                <a:cubicBezTo>
                  <a:pt x="423813" y="271389"/>
                  <a:pt x="414639" y="281178"/>
                  <a:pt x="409340" y="293100"/>
                </a:cubicBezTo>
                <a:cubicBezTo>
                  <a:pt x="400046" y="314013"/>
                  <a:pt x="387630" y="358233"/>
                  <a:pt x="387630" y="358233"/>
                </a:cubicBezTo>
                <a:cubicBezTo>
                  <a:pt x="383432" y="396018"/>
                  <a:pt x="380722" y="482580"/>
                  <a:pt x="355065" y="521067"/>
                </a:cubicBezTo>
                <a:cubicBezTo>
                  <a:pt x="340592" y="542778"/>
                  <a:pt x="319896" y="561446"/>
                  <a:pt x="311645" y="586200"/>
                </a:cubicBezTo>
                <a:lnTo>
                  <a:pt x="289935" y="651333"/>
                </a:lnTo>
                <a:lnTo>
                  <a:pt x="279080" y="683900"/>
                </a:lnTo>
                <a:cubicBezTo>
                  <a:pt x="275462" y="720085"/>
                  <a:pt x="273754" y="756513"/>
                  <a:pt x="268225" y="792456"/>
                </a:cubicBezTo>
                <a:cubicBezTo>
                  <a:pt x="266485" y="803765"/>
                  <a:pt x="263717" y="815501"/>
                  <a:pt x="257370" y="825022"/>
                </a:cubicBezTo>
                <a:cubicBezTo>
                  <a:pt x="248855" y="837796"/>
                  <a:pt x="235660" y="846733"/>
                  <a:pt x="224805" y="857589"/>
                </a:cubicBezTo>
                <a:cubicBezTo>
                  <a:pt x="217568" y="886537"/>
                  <a:pt x="214176" y="916728"/>
                  <a:pt x="203095" y="944433"/>
                </a:cubicBezTo>
                <a:cubicBezTo>
                  <a:pt x="191871" y="972495"/>
                  <a:pt x="165250" y="1035970"/>
                  <a:pt x="159675" y="1063845"/>
                </a:cubicBezTo>
                <a:cubicBezTo>
                  <a:pt x="146576" y="1129343"/>
                  <a:pt x="154654" y="1100618"/>
                  <a:pt x="137965" y="1150689"/>
                </a:cubicBezTo>
                <a:cubicBezTo>
                  <a:pt x="134347" y="1176019"/>
                  <a:pt x="131316" y="1201439"/>
                  <a:pt x="127110" y="1226678"/>
                </a:cubicBezTo>
                <a:cubicBezTo>
                  <a:pt x="108153" y="1340422"/>
                  <a:pt x="124913" y="1226801"/>
                  <a:pt x="105399" y="1324378"/>
                </a:cubicBezTo>
                <a:cubicBezTo>
                  <a:pt x="101083" y="1345961"/>
                  <a:pt x="99493" y="1368064"/>
                  <a:pt x="94544" y="1389511"/>
                </a:cubicBezTo>
                <a:cubicBezTo>
                  <a:pt x="88621" y="1415180"/>
                  <a:pt x="78867" y="1439857"/>
                  <a:pt x="72834" y="1465500"/>
                </a:cubicBezTo>
                <a:cubicBezTo>
                  <a:pt x="64382" y="1501421"/>
                  <a:pt x="60074" y="1538256"/>
                  <a:pt x="51124" y="1574056"/>
                </a:cubicBezTo>
                <a:cubicBezTo>
                  <a:pt x="37494" y="1628579"/>
                  <a:pt x="44987" y="1603324"/>
                  <a:pt x="29414" y="1650045"/>
                </a:cubicBezTo>
                <a:cubicBezTo>
                  <a:pt x="0" y="2032447"/>
                  <a:pt x="10040" y="1846221"/>
                  <a:pt x="29414" y="2572767"/>
                </a:cubicBezTo>
                <a:cubicBezTo>
                  <a:pt x="30321" y="2606784"/>
                  <a:pt x="61551" y="2629384"/>
                  <a:pt x="83689" y="2648756"/>
                </a:cubicBezTo>
                <a:cubicBezTo>
                  <a:pt x="97305" y="2660670"/>
                  <a:pt x="110410" y="2674364"/>
                  <a:pt x="127110" y="2681323"/>
                </a:cubicBezTo>
                <a:cubicBezTo>
                  <a:pt x="154652" y="2692799"/>
                  <a:pt x="185644" y="2693598"/>
                  <a:pt x="213950" y="2703034"/>
                </a:cubicBezTo>
                <a:lnTo>
                  <a:pt x="246515" y="2713890"/>
                </a:lnTo>
                <a:cubicBezTo>
                  <a:pt x="311645" y="2710271"/>
                  <a:pt x="377178" y="2711125"/>
                  <a:pt x="441905" y="2703034"/>
                </a:cubicBezTo>
                <a:cubicBezTo>
                  <a:pt x="464613" y="2700195"/>
                  <a:pt x="507035" y="2681323"/>
                  <a:pt x="507035" y="2681323"/>
                </a:cubicBezTo>
                <a:cubicBezTo>
                  <a:pt x="532363" y="2655993"/>
                  <a:pt x="564035" y="2635710"/>
                  <a:pt x="583020" y="2605334"/>
                </a:cubicBezTo>
                <a:lnTo>
                  <a:pt x="637296" y="2518490"/>
                </a:lnTo>
                <a:cubicBezTo>
                  <a:pt x="644533" y="2496779"/>
                  <a:pt x="648772" y="2473826"/>
                  <a:pt x="659006" y="2453356"/>
                </a:cubicBezTo>
                <a:cubicBezTo>
                  <a:pt x="686550" y="2398265"/>
                  <a:pt x="671740" y="2423399"/>
                  <a:pt x="702426" y="2377367"/>
                </a:cubicBezTo>
                <a:cubicBezTo>
                  <a:pt x="706044" y="2362893"/>
                  <a:pt x="706609" y="2347289"/>
                  <a:pt x="713281" y="2333945"/>
                </a:cubicBezTo>
                <a:cubicBezTo>
                  <a:pt x="721372" y="2317763"/>
                  <a:pt x="733933" y="2304139"/>
                  <a:pt x="745846" y="2290523"/>
                </a:cubicBezTo>
                <a:cubicBezTo>
                  <a:pt x="770221" y="2262664"/>
                  <a:pt x="801032" y="2234319"/>
                  <a:pt x="832686" y="2214534"/>
                </a:cubicBezTo>
                <a:cubicBezTo>
                  <a:pt x="846408" y="2205957"/>
                  <a:pt x="861961" y="2200682"/>
                  <a:pt x="876106" y="2192823"/>
                </a:cubicBezTo>
                <a:cubicBezTo>
                  <a:pt x="922852" y="2166851"/>
                  <a:pt x="965627" y="2134033"/>
                  <a:pt x="1017221" y="2116834"/>
                </a:cubicBezTo>
                <a:cubicBezTo>
                  <a:pt x="1038931" y="2109597"/>
                  <a:pt x="1061883" y="2105358"/>
                  <a:pt x="1082352" y="2095123"/>
                </a:cubicBezTo>
                <a:cubicBezTo>
                  <a:pt x="1096825" y="2087886"/>
                  <a:pt x="1110621" y="2079094"/>
                  <a:pt x="1125772" y="2073412"/>
                </a:cubicBezTo>
                <a:cubicBezTo>
                  <a:pt x="1154593" y="2062603"/>
                  <a:pt x="1207514" y="2057063"/>
                  <a:pt x="1234322" y="2051701"/>
                </a:cubicBezTo>
                <a:cubicBezTo>
                  <a:pt x="1248951" y="2048775"/>
                  <a:pt x="1263269" y="2044464"/>
                  <a:pt x="1277742" y="2040845"/>
                </a:cubicBezTo>
                <a:cubicBezTo>
                  <a:pt x="1292215" y="2029989"/>
                  <a:pt x="1307426" y="2020052"/>
                  <a:pt x="1321162" y="2008278"/>
                </a:cubicBezTo>
                <a:cubicBezTo>
                  <a:pt x="1332818" y="1998287"/>
                  <a:pt x="1343737" y="1987368"/>
                  <a:pt x="1353727" y="1975712"/>
                </a:cubicBezTo>
                <a:cubicBezTo>
                  <a:pt x="1378221" y="1947134"/>
                  <a:pt x="1394104" y="1923615"/>
                  <a:pt x="1408002" y="1888867"/>
                </a:cubicBezTo>
                <a:cubicBezTo>
                  <a:pt x="1416501" y="1867618"/>
                  <a:pt x="1422475" y="1845445"/>
                  <a:pt x="1429712" y="1823734"/>
                </a:cubicBezTo>
                <a:cubicBezTo>
                  <a:pt x="1433330" y="1812878"/>
                  <a:pt x="1438323" y="1802388"/>
                  <a:pt x="1440567" y="1791167"/>
                </a:cubicBezTo>
                <a:cubicBezTo>
                  <a:pt x="1442499" y="1781507"/>
                  <a:pt x="1456528" y="1706882"/>
                  <a:pt x="1462277" y="1693467"/>
                </a:cubicBezTo>
                <a:cubicBezTo>
                  <a:pt x="1467416" y="1681475"/>
                  <a:pt x="1476750" y="1671756"/>
                  <a:pt x="1483987" y="1660900"/>
                </a:cubicBezTo>
                <a:cubicBezTo>
                  <a:pt x="1487605" y="1642808"/>
                  <a:pt x="1489988" y="1624424"/>
                  <a:pt x="1494842" y="1606623"/>
                </a:cubicBezTo>
                <a:cubicBezTo>
                  <a:pt x="1500863" y="1584544"/>
                  <a:pt x="1511588" y="1563830"/>
                  <a:pt x="1516552" y="1541489"/>
                </a:cubicBezTo>
                <a:cubicBezTo>
                  <a:pt x="1523789" y="1508922"/>
                  <a:pt x="1530171" y="1476154"/>
                  <a:pt x="1538262" y="1443789"/>
                </a:cubicBezTo>
                <a:cubicBezTo>
                  <a:pt x="1541037" y="1432688"/>
                  <a:pt x="1546343" y="1422324"/>
                  <a:pt x="1549118" y="1411223"/>
                </a:cubicBezTo>
                <a:cubicBezTo>
                  <a:pt x="1570163" y="1327043"/>
                  <a:pt x="1545568" y="1385756"/>
                  <a:pt x="1581683" y="1313523"/>
                </a:cubicBezTo>
                <a:cubicBezTo>
                  <a:pt x="1585301" y="1295430"/>
                  <a:pt x="1592538" y="1277696"/>
                  <a:pt x="1592538" y="1259245"/>
                </a:cubicBezTo>
                <a:cubicBezTo>
                  <a:pt x="1592538" y="559134"/>
                  <a:pt x="1635124" y="923563"/>
                  <a:pt x="1559973" y="673044"/>
                </a:cubicBezTo>
                <a:cubicBezTo>
                  <a:pt x="1555686" y="658754"/>
                  <a:pt x="1552354" y="644186"/>
                  <a:pt x="1549118" y="629622"/>
                </a:cubicBezTo>
                <a:cubicBezTo>
                  <a:pt x="1545115" y="611610"/>
                  <a:pt x="1545114" y="592475"/>
                  <a:pt x="1538262" y="575344"/>
                </a:cubicBezTo>
                <a:cubicBezTo>
                  <a:pt x="1530426" y="555754"/>
                  <a:pt x="1515132" y="539939"/>
                  <a:pt x="1505697" y="521067"/>
                </a:cubicBezTo>
                <a:cubicBezTo>
                  <a:pt x="1500580" y="510832"/>
                  <a:pt x="1499959" y="498735"/>
                  <a:pt x="1494842" y="488500"/>
                </a:cubicBezTo>
                <a:cubicBezTo>
                  <a:pt x="1489008" y="476831"/>
                  <a:pt x="1478966" y="467602"/>
                  <a:pt x="1473132" y="455933"/>
                </a:cubicBezTo>
                <a:cubicBezTo>
                  <a:pt x="1444949" y="399565"/>
                  <a:pt x="1482972" y="444064"/>
                  <a:pt x="1440567" y="401655"/>
                </a:cubicBezTo>
                <a:cubicBezTo>
                  <a:pt x="1433330" y="379944"/>
                  <a:pt x="1422093" y="359177"/>
                  <a:pt x="1418857" y="336522"/>
                </a:cubicBezTo>
                <a:cubicBezTo>
                  <a:pt x="1416160" y="317642"/>
                  <a:pt x="1411721" y="254202"/>
                  <a:pt x="1397147" y="227967"/>
                </a:cubicBezTo>
                <a:cubicBezTo>
                  <a:pt x="1384475" y="205157"/>
                  <a:pt x="1373628" y="182735"/>
                  <a:pt x="1353727" y="162833"/>
                </a:cubicBezTo>
                <a:close/>
              </a:path>
            </a:pathLst>
          </a:custGeom>
          <a:solidFill>
            <a:srgbClr val="FAC090">
              <a:alpha val="61960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2D8D1F-7368-E44B-5158-3DF92D5D4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22600"/>
            <a:ext cx="439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exists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(u,w) </a:t>
            </a:r>
            <a:r>
              <a:rPr lang="en-US" altLang="en-US" sz="1800">
                <a:latin typeface="+mn-lt"/>
              </a:rPr>
              <a:t>edge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not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FB3887E-6D22-FBB6-FB67-A4532AFB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2281238"/>
            <a:ext cx="392112" cy="692150"/>
          </a:xfrm>
          <a:prstGeom prst="roundRect">
            <a:avLst>
              <a:gd name="adj" fmla="val 16667"/>
            </a:avLst>
          </a:prstGeom>
          <a:solidFill>
            <a:srgbClr val="C3D69B">
              <a:alpha val="5294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4EAA2AD-FA55-998F-734D-B6B8DCCEE3D2}"/>
              </a:ext>
            </a:extLst>
          </p:cNvPr>
          <p:cNvSpPr>
            <a:spLocks/>
          </p:cNvSpPr>
          <p:nvPr/>
        </p:nvSpPr>
        <p:spPr bwMode="auto">
          <a:xfrm>
            <a:off x="1639888" y="1744663"/>
            <a:ext cx="1939925" cy="2978150"/>
          </a:xfrm>
          <a:custGeom>
            <a:avLst/>
            <a:gdLst>
              <a:gd name="T0" fmla="*/ 249410 w 1940920"/>
              <a:gd name="T1" fmla="*/ 68921 h 2979467"/>
              <a:gd name="T2" fmla="*/ 130127 w 1940920"/>
              <a:gd name="T3" fmla="*/ 199071 h 2979467"/>
              <a:gd name="T4" fmla="*/ 65065 w 1940920"/>
              <a:gd name="T5" fmla="*/ 350915 h 2979467"/>
              <a:gd name="T6" fmla="*/ 10843 w 1940920"/>
              <a:gd name="T7" fmla="*/ 481066 h 2979467"/>
              <a:gd name="T8" fmla="*/ 0 w 1940920"/>
              <a:gd name="T9" fmla="*/ 676294 h 2979467"/>
              <a:gd name="T10" fmla="*/ 21689 w 1940920"/>
              <a:gd name="T11" fmla="*/ 1012518 h 2979467"/>
              <a:gd name="T12" fmla="*/ 108439 w 1940920"/>
              <a:gd name="T13" fmla="*/ 1066748 h 2979467"/>
              <a:gd name="T14" fmla="*/ 151815 w 1940920"/>
              <a:gd name="T15" fmla="*/ 1153517 h 2979467"/>
              <a:gd name="T16" fmla="*/ 206034 w 1940920"/>
              <a:gd name="T17" fmla="*/ 1305359 h 2979467"/>
              <a:gd name="T18" fmla="*/ 238567 w 1940920"/>
              <a:gd name="T19" fmla="*/ 1402973 h 2979467"/>
              <a:gd name="T20" fmla="*/ 281941 w 1940920"/>
              <a:gd name="T21" fmla="*/ 1468050 h 2979467"/>
              <a:gd name="T22" fmla="*/ 303629 w 1940920"/>
              <a:gd name="T23" fmla="*/ 1609046 h 2979467"/>
              <a:gd name="T24" fmla="*/ 336161 w 1940920"/>
              <a:gd name="T25" fmla="*/ 1869349 h 2979467"/>
              <a:gd name="T26" fmla="*/ 347005 w 1940920"/>
              <a:gd name="T27" fmla="*/ 2314034 h 2979467"/>
              <a:gd name="T28" fmla="*/ 347005 w 1940920"/>
              <a:gd name="T29" fmla="*/ 2780411 h 2979467"/>
              <a:gd name="T30" fmla="*/ 542196 w 1940920"/>
              <a:gd name="T31" fmla="*/ 2856332 h 2979467"/>
              <a:gd name="T32" fmla="*/ 628946 w 1940920"/>
              <a:gd name="T33" fmla="*/ 2899717 h 2979467"/>
              <a:gd name="T34" fmla="*/ 737386 w 1940920"/>
              <a:gd name="T35" fmla="*/ 2932254 h 2979467"/>
              <a:gd name="T36" fmla="*/ 921731 w 1940920"/>
              <a:gd name="T37" fmla="*/ 2975639 h 2979467"/>
              <a:gd name="T38" fmla="*/ 1051858 w 1940920"/>
              <a:gd name="T39" fmla="*/ 2953946 h 2979467"/>
              <a:gd name="T40" fmla="*/ 1138610 w 1940920"/>
              <a:gd name="T41" fmla="*/ 2899717 h 2979467"/>
              <a:gd name="T42" fmla="*/ 1203673 w 1940920"/>
              <a:gd name="T43" fmla="*/ 2834640 h 2979467"/>
              <a:gd name="T44" fmla="*/ 1268736 w 1940920"/>
              <a:gd name="T45" fmla="*/ 2758718 h 2979467"/>
              <a:gd name="T46" fmla="*/ 1333800 w 1940920"/>
              <a:gd name="T47" fmla="*/ 2682797 h 2979467"/>
              <a:gd name="T48" fmla="*/ 1398863 w 1940920"/>
              <a:gd name="T49" fmla="*/ 2596029 h 2979467"/>
              <a:gd name="T50" fmla="*/ 1550678 w 1940920"/>
              <a:gd name="T51" fmla="*/ 2455032 h 2979467"/>
              <a:gd name="T52" fmla="*/ 1637429 w 1940920"/>
              <a:gd name="T53" fmla="*/ 2379110 h 2979467"/>
              <a:gd name="T54" fmla="*/ 1735024 w 1940920"/>
              <a:gd name="T55" fmla="*/ 2238113 h 2979467"/>
              <a:gd name="T56" fmla="*/ 1821775 w 1940920"/>
              <a:gd name="T57" fmla="*/ 2162191 h 2979467"/>
              <a:gd name="T58" fmla="*/ 1897682 w 1940920"/>
              <a:gd name="T59" fmla="*/ 2042885 h 2979467"/>
              <a:gd name="T60" fmla="*/ 1908527 w 1940920"/>
              <a:gd name="T61" fmla="*/ 1565663 h 2979467"/>
              <a:gd name="T62" fmla="*/ 1832619 w 1940920"/>
              <a:gd name="T63" fmla="*/ 1207746 h 2979467"/>
              <a:gd name="T64" fmla="*/ 1767555 w 1940920"/>
              <a:gd name="T65" fmla="*/ 1012518 h 2979467"/>
              <a:gd name="T66" fmla="*/ 1702492 w 1940920"/>
              <a:gd name="T67" fmla="*/ 849829 h 2979467"/>
              <a:gd name="T68" fmla="*/ 1669960 w 1940920"/>
              <a:gd name="T69" fmla="*/ 752215 h 2979467"/>
              <a:gd name="T70" fmla="*/ 1626585 w 1940920"/>
              <a:gd name="T71" fmla="*/ 643755 h 2979467"/>
              <a:gd name="T72" fmla="*/ 1453083 w 1940920"/>
              <a:gd name="T73" fmla="*/ 513604 h 2979467"/>
              <a:gd name="T74" fmla="*/ 1377175 w 1940920"/>
              <a:gd name="T75" fmla="*/ 394299 h 2979467"/>
              <a:gd name="T76" fmla="*/ 1247048 w 1940920"/>
              <a:gd name="T77" fmla="*/ 264147 h 2979467"/>
              <a:gd name="T78" fmla="*/ 1203673 w 1940920"/>
              <a:gd name="T79" fmla="*/ 188226 h 2979467"/>
              <a:gd name="T80" fmla="*/ 1138610 w 1940920"/>
              <a:gd name="T81" fmla="*/ 101457 h 2979467"/>
              <a:gd name="T82" fmla="*/ 975951 w 1940920"/>
              <a:gd name="T83" fmla="*/ 47227 h 2979467"/>
              <a:gd name="T84" fmla="*/ 466288 w 1940920"/>
              <a:gd name="T85" fmla="*/ 47227 h 29794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40920" h="2979467">
                <a:moveTo>
                  <a:pt x="412491" y="58125"/>
                </a:moveTo>
                <a:cubicBezTo>
                  <a:pt x="376308" y="61744"/>
                  <a:pt x="301705" y="53142"/>
                  <a:pt x="249666" y="68981"/>
                </a:cubicBezTo>
                <a:cubicBezTo>
                  <a:pt x="212122" y="80408"/>
                  <a:pt x="161359" y="126194"/>
                  <a:pt x="141116" y="166681"/>
                </a:cubicBezTo>
                <a:cubicBezTo>
                  <a:pt x="135999" y="176916"/>
                  <a:pt x="135378" y="189012"/>
                  <a:pt x="130261" y="199247"/>
                </a:cubicBezTo>
                <a:cubicBezTo>
                  <a:pt x="81991" y="295792"/>
                  <a:pt x="136922" y="148361"/>
                  <a:pt x="86841" y="286092"/>
                </a:cubicBezTo>
                <a:cubicBezTo>
                  <a:pt x="79020" y="307600"/>
                  <a:pt x="77825" y="332183"/>
                  <a:pt x="65131" y="351225"/>
                </a:cubicBezTo>
                <a:cubicBezTo>
                  <a:pt x="30726" y="402835"/>
                  <a:pt x="47548" y="371413"/>
                  <a:pt x="21711" y="448925"/>
                </a:cubicBezTo>
                <a:lnTo>
                  <a:pt x="10855" y="481492"/>
                </a:lnTo>
                <a:lnTo>
                  <a:pt x="0" y="514058"/>
                </a:lnTo>
                <a:cubicBezTo>
                  <a:pt x="24425" y="636192"/>
                  <a:pt x="0" y="486519"/>
                  <a:pt x="0" y="676892"/>
                </a:cubicBezTo>
                <a:cubicBezTo>
                  <a:pt x="0" y="771043"/>
                  <a:pt x="4793" y="865180"/>
                  <a:pt x="10855" y="959136"/>
                </a:cubicBezTo>
                <a:cubicBezTo>
                  <a:pt x="12043" y="977549"/>
                  <a:pt x="17236" y="995514"/>
                  <a:pt x="21711" y="1013414"/>
                </a:cubicBezTo>
                <a:cubicBezTo>
                  <a:pt x="24486" y="1024515"/>
                  <a:pt x="22863" y="1039916"/>
                  <a:pt x="32566" y="1045981"/>
                </a:cubicBezTo>
                <a:cubicBezTo>
                  <a:pt x="54904" y="1059943"/>
                  <a:pt x="83223" y="1060455"/>
                  <a:pt x="108551" y="1067692"/>
                </a:cubicBezTo>
                <a:cubicBezTo>
                  <a:pt x="115788" y="1085785"/>
                  <a:pt x="121547" y="1104541"/>
                  <a:pt x="130261" y="1121970"/>
                </a:cubicBezTo>
                <a:cubicBezTo>
                  <a:pt x="136095" y="1133639"/>
                  <a:pt x="145498" y="1143209"/>
                  <a:pt x="151971" y="1154537"/>
                </a:cubicBezTo>
                <a:cubicBezTo>
                  <a:pt x="159999" y="1168587"/>
                  <a:pt x="166444" y="1183485"/>
                  <a:pt x="173681" y="1197959"/>
                </a:cubicBezTo>
                <a:cubicBezTo>
                  <a:pt x="197499" y="1364695"/>
                  <a:pt x="164674" y="1212973"/>
                  <a:pt x="206246" y="1306514"/>
                </a:cubicBezTo>
                <a:cubicBezTo>
                  <a:pt x="215540" y="1327427"/>
                  <a:pt x="220719" y="1349937"/>
                  <a:pt x="227956" y="1371648"/>
                </a:cubicBezTo>
                <a:lnTo>
                  <a:pt x="238811" y="1404214"/>
                </a:lnTo>
                <a:cubicBezTo>
                  <a:pt x="242429" y="1415070"/>
                  <a:pt x="241575" y="1428689"/>
                  <a:pt x="249666" y="1436781"/>
                </a:cubicBezTo>
                <a:lnTo>
                  <a:pt x="282231" y="1469348"/>
                </a:lnTo>
                <a:cubicBezTo>
                  <a:pt x="285849" y="1494678"/>
                  <a:pt x="289196" y="1520048"/>
                  <a:pt x="293086" y="1545337"/>
                </a:cubicBezTo>
                <a:cubicBezTo>
                  <a:pt x="296433" y="1567092"/>
                  <a:pt x="300828" y="1588681"/>
                  <a:pt x="303941" y="1610470"/>
                </a:cubicBezTo>
                <a:cubicBezTo>
                  <a:pt x="320882" y="1729061"/>
                  <a:pt x="305555" y="1660348"/>
                  <a:pt x="325651" y="1740737"/>
                </a:cubicBezTo>
                <a:cubicBezTo>
                  <a:pt x="329269" y="1784159"/>
                  <a:pt x="334089" y="1827498"/>
                  <a:pt x="336506" y="1871003"/>
                </a:cubicBezTo>
                <a:cubicBezTo>
                  <a:pt x="352370" y="2156569"/>
                  <a:pt x="319279" y="2047287"/>
                  <a:pt x="358216" y="2164104"/>
                </a:cubicBezTo>
                <a:cubicBezTo>
                  <a:pt x="354598" y="2214763"/>
                  <a:pt x="352969" y="2265604"/>
                  <a:pt x="347361" y="2316081"/>
                </a:cubicBezTo>
                <a:cubicBezTo>
                  <a:pt x="345713" y="2330909"/>
                  <a:pt x="336506" y="2344584"/>
                  <a:pt x="336506" y="2359504"/>
                </a:cubicBezTo>
                <a:cubicBezTo>
                  <a:pt x="336506" y="2500673"/>
                  <a:pt x="330674" y="2642692"/>
                  <a:pt x="347361" y="2782871"/>
                </a:cubicBezTo>
                <a:cubicBezTo>
                  <a:pt x="349908" y="2804263"/>
                  <a:pt x="405258" y="2821125"/>
                  <a:pt x="423346" y="2826293"/>
                </a:cubicBezTo>
                <a:cubicBezTo>
                  <a:pt x="492902" y="2846167"/>
                  <a:pt x="451396" y="2828405"/>
                  <a:pt x="542752" y="2858859"/>
                </a:cubicBezTo>
                <a:cubicBezTo>
                  <a:pt x="561238" y="2865021"/>
                  <a:pt x="579599" y="2871856"/>
                  <a:pt x="597027" y="2880571"/>
                </a:cubicBezTo>
                <a:cubicBezTo>
                  <a:pt x="608696" y="2886406"/>
                  <a:pt x="617376" y="2897701"/>
                  <a:pt x="629592" y="2902282"/>
                </a:cubicBezTo>
                <a:cubicBezTo>
                  <a:pt x="646867" y="2908760"/>
                  <a:pt x="665775" y="2909519"/>
                  <a:pt x="683867" y="2913137"/>
                </a:cubicBezTo>
                <a:cubicBezTo>
                  <a:pt x="701959" y="2920374"/>
                  <a:pt x="719518" y="2929117"/>
                  <a:pt x="738142" y="2934848"/>
                </a:cubicBezTo>
                <a:cubicBezTo>
                  <a:pt x="766660" y="2943623"/>
                  <a:pt x="796196" y="2948708"/>
                  <a:pt x="824982" y="2956559"/>
                </a:cubicBezTo>
                <a:cubicBezTo>
                  <a:pt x="908973" y="2979467"/>
                  <a:pt x="787503" y="2955740"/>
                  <a:pt x="922677" y="2978271"/>
                </a:cubicBezTo>
                <a:cubicBezTo>
                  <a:pt x="951624" y="2974652"/>
                  <a:pt x="980743" y="2972211"/>
                  <a:pt x="1009518" y="2967415"/>
                </a:cubicBezTo>
                <a:cubicBezTo>
                  <a:pt x="1024234" y="2964962"/>
                  <a:pt x="1040525" y="2964835"/>
                  <a:pt x="1052938" y="2956559"/>
                </a:cubicBezTo>
                <a:cubicBezTo>
                  <a:pt x="1063793" y="2949322"/>
                  <a:pt x="1063585" y="2930908"/>
                  <a:pt x="1074648" y="2923993"/>
                </a:cubicBezTo>
                <a:cubicBezTo>
                  <a:pt x="1094054" y="2911864"/>
                  <a:pt x="1118068" y="2909519"/>
                  <a:pt x="1139778" y="2902282"/>
                </a:cubicBezTo>
                <a:cubicBezTo>
                  <a:pt x="1150633" y="2887808"/>
                  <a:pt x="1159550" y="2871653"/>
                  <a:pt x="1172343" y="2858859"/>
                </a:cubicBezTo>
                <a:cubicBezTo>
                  <a:pt x="1181568" y="2849634"/>
                  <a:pt x="1195003" y="2845639"/>
                  <a:pt x="1204908" y="2837148"/>
                </a:cubicBezTo>
                <a:cubicBezTo>
                  <a:pt x="1220449" y="2823827"/>
                  <a:pt x="1235007" y="2809267"/>
                  <a:pt x="1248328" y="2793726"/>
                </a:cubicBezTo>
                <a:cubicBezTo>
                  <a:pt x="1256818" y="2783820"/>
                  <a:pt x="1262455" y="2771776"/>
                  <a:pt x="1270038" y="2761159"/>
                </a:cubicBezTo>
                <a:cubicBezTo>
                  <a:pt x="1280554" y="2746437"/>
                  <a:pt x="1290829" y="2731474"/>
                  <a:pt x="1302603" y="2717737"/>
                </a:cubicBezTo>
                <a:cubicBezTo>
                  <a:pt x="1312593" y="2706081"/>
                  <a:pt x="1325059" y="2696724"/>
                  <a:pt x="1335168" y="2685170"/>
                </a:cubicBezTo>
                <a:cubicBezTo>
                  <a:pt x="1350425" y="2667733"/>
                  <a:pt x="1364687" y="2649429"/>
                  <a:pt x="1378588" y="2630893"/>
                </a:cubicBezTo>
                <a:cubicBezTo>
                  <a:pt x="1386416" y="2620456"/>
                  <a:pt x="1391522" y="2607980"/>
                  <a:pt x="1400298" y="2598326"/>
                </a:cubicBezTo>
                <a:cubicBezTo>
                  <a:pt x="1427835" y="2568034"/>
                  <a:pt x="1458192" y="2540430"/>
                  <a:pt x="1487139" y="2511482"/>
                </a:cubicBezTo>
                <a:cubicBezTo>
                  <a:pt x="1528931" y="2469688"/>
                  <a:pt x="1506929" y="2487432"/>
                  <a:pt x="1552269" y="2457204"/>
                </a:cubicBezTo>
                <a:cubicBezTo>
                  <a:pt x="1559506" y="2446348"/>
                  <a:pt x="1564161" y="2433229"/>
                  <a:pt x="1573979" y="2424637"/>
                </a:cubicBezTo>
                <a:cubicBezTo>
                  <a:pt x="1593615" y="2407454"/>
                  <a:pt x="1623454" y="2402089"/>
                  <a:pt x="1639109" y="2381215"/>
                </a:cubicBezTo>
                <a:cubicBezTo>
                  <a:pt x="1680885" y="2325511"/>
                  <a:pt x="1658881" y="2350587"/>
                  <a:pt x="1704239" y="2305226"/>
                </a:cubicBezTo>
                <a:cubicBezTo>
                  <a:pt x="1711017" y="2284891"/>
                  <a:pt x="1718099" y="2254123"/>
                  <a:pt x="1736804" y="2240093"/>
                </a:cubicBezTo>
                <a:cubicBezTo>
                  <a:pt x="1756222" y="2225529"/>
                  <a:pt x="1780224" y="2218382"/>
                  <a:pt x="1801934" y="2207526"/>
                </a:cubicBezTo>
                <a:cubicBezTo>
                  <a:pt x="1809171" y="2193052"/>
                  <a:pt x="1815319" y="2177980"/>
                  <a:pt x="1823644" y="2164104"/>
                </a:cubicBezTo>
                <a:cubicBezTo>
                  <a:pt x="1837068" y="2141729"/>
                  <a:pt x="1858813" y="2123724"/>
                  <a:pt x="1867064" y="2098970"/>
                </a:cubicBezTo>
                <a:cubicBezTo>
                  <a:pt x="1881155" y="2056695"/>
                  <a:pt x="1869828" y="2074495"/>
                  <a:pt x="1899629" y="2044692"/>
                </a:cubicBezTo>
                <a:cubicBezTo>
                  <a:pt x="1903248" y="2033837"/>
                  <a:pt x="1908003" y="2023296"/>
                  <a:pt x="1910485" y="2012126"/>
                </a:cubicBezTo>
                <a:cubicBezTo>
                  <a:pt x="1940920" y="1875166"/>
                  <a:pt x="1929151" y="1663047"/>
                  <a:pt x="1910485" y="1567048"/>
                </a:cubicBezTo>
                <a:cubicBezTo>
                  <a:pt x="1906284" y="1545443"/>
                  <a:pt x="1867064" y="1559811"/>
                  <a:pt x="1845354" y="1556192"/>
                </a:cubicBezTo>
                <a:cubicBezTo>
                  <a:pt x="1841736" y="1440399"/>
                  <a:pt x="1845747" y="1324116"/>
                  <a:pt x="1834499" y="1208814"/>
                </a:cubicBezTo>
                <a:cubicBezTo>
                  <a:pt x="1830313" y="1165901"/>
                  <a:pt x="1795076" y="1101394"/>
                  <a:pt x="1780224" y="1056836"/>
                </a:cubicBezTo>
                <a:cubicBezTo>
                  <a:pt x="1775506" y="1042682"/>
                  <a:pt x="1775107" y="1027186"/>
                  <a:pt x="1769369" y="1013414"/>
                </a:cubicBezTo>
                <a:cubicBezTo>
                  <a:pt x="1756922" y="983539"/>
                  <a:pt x="1733798" y="957968"/>
                  <a:pt x="1725949" y="926570"/>
                </a:cubicBezTo>
                <a:cubicBezTo>
                  <a:pt x="1692015" y="790827"/>
                  <a:pt x="1735384" y="959595"/>
                  <a:pt x="1704239" y="850581"/>
                </a:cubicBezTo>
                <a:cubicBezTo>
                  <a:pt x="1700141" y="836236"/>
                  <a:pt x="1698102" y="821313"/>
                  <a:pt x="1693384" y="807159"/>
                </a:cubicBezTo>
                <a:cubicBezTo>
                  <a:pt x="1687222" y="788673"/>
                  <a:pt x="1678516" y="771127"/>
                  <a:pt x="1671674" y="752881"/>
                </a:cubicBezTo>
                <a:cubicBezTo>
                  <a:pt x="1620760" y="617102"/>
                  <a:pt x="1715351" y="854799"/>
                  <a:pt x="1639109" y="676892"/>
                </a:cubicBezTo>
                <a:cubicBezTo>
                  <a:pt x="1634602" y="666374"/>
                  <a:pt x="1635402" y="653261"/>
                  <a:pt x="1628254" y="644325"/>
                </a:cubicBezTo>
                <a:cubicBezTo>
                  <a:pt x="1604772" y="614971"/>
                  <a:pt x="1562340" y="617056"/>
                  <a:pt x="1530559" y="611759"/>
                </a:cubicBezTo>
                <a:cubicBezTo>
                  <a:pt x="1505231" y="579192"/>
                  <a:pt x="1476440" y="549044"/>
                  <a:pt x="1454574" y="514058"/>
                </a:cubicBezTo>
                <a:cubicBezTo>
                  <a:pt x="1436482" y="485110"/>
                  <a:pt x="1418625" y="456014"/>
                  <a:pt x="1400298" y="427214"/>
                </a:cubicBezTo>
                <a:cubicBezTo>
                  <a:pt x="1393294" y="416207"/>
                  <a:pt x="1387813" y="403873"/>
                  <a:pt x="1378588" y="394647"/>
                </a:cubicBezTo>
                <a:cubicBezTo>
                  <a:pt x="1353260" y="369317"/>
                  <a:pt x="1322472" y="348463"/>
                  <a:pt x="1302603" y="318658"/>
                </a:cubicBezTo>
                <a:cubicBezTo>
                  <a:pt x="1273656" y="275237"/>
                  <a:pt x="1291748" y="293329"/>
                  <a:pt x="1248328" y="264381"/>
                </a:cubicBezTo>
                <a:cubicBezTo>
                  <a:pt x="1241091" y="253525"/>
                  <a:pt x="1233091" y="243142"/>
                  <a:pt x="1226618" y="231814"/>
                </a:cubicBezTo>
                <a:cubicBezTo>
                  <a:pt x="1218590" y="217764"/>
                  <a:pt x="1214843" y="201166"/>
                  <a:pt x="1204908" y="188392"/>
                </a:cubicBezTo>
                <a:cubicBezTo>
                  <a:pt x="1189200" y="168195"/>
                  <a:pt x="1168725" y="152207"/>
                  <a:pt x="1150633" y="134114"/>
                </a:cubicBezTo>
                <a:cubicBezTo>
                  <a:pt x="1147015" y="123258"/>
                  <a:pt x="1146125" y="111068"/>
                  <a:pt x="1139778" y="101547"/>
                </a:cubicBezTo>
                <a:cubicBezTo>
                  <a:pt x="1131263" y="88774"/>
                  <a:pt x="1120542" y="76598"/>
                  <a:pt x="1107213" y="68981"/>
                </a:cubicBezTo>
                <a:cubicBezTo>
                  <a:pt x="1087151" y="57517"/>
                  <a:pt x="977583" y="47329"/>
                  <a:pt x="976953" y="47269"/>
                </a:cubicBezTo>
                <a:cubicBezTo>
                  <a:pt x="929988" y="42796"/>
                  <a:pt x="882876" y="40032"/>
                  <a:pt x="835837" y="36414"/>
                </a:cubicBezTo>
                <a:cubicBezTo>
                  <a:pt x="690195" y="0"/>
                  <a:pt x="783086" y="18511"/>
                  <a:pt x="466766" y="47269"/>
                </a:cubicBezTo>
                <a:cubicBezTo>
                  <a:pt x="297010" y="62702"/>
                  <a:pt x="448674" y="54506"/>
                  <a:pt x="412491" y="58125"/>
                </a:cubicBezTo>
                <a:close/>
              </a:path>
            </a:pathLst>
          </a:custGeom>
          <a:solidFill>
            <a:srgbClr val="F79646">
              <a:alpha val="43137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48F8CC-C205-08E2-31C0-67FB0EDA6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625850"/>
            <a:ext cx="1228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C415B2-B85D-0D1B-1A57-A61572FF8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44975"/>
            <a:ext cx="1526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*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 = R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9CC3D05-C3AA-E933-E30C-FCB2F012CCE5}"/>
              </a:ext>
            </a:extLst>
          </p:cNvPr>
          <p:cNvSpPr>
            <a:spLocks/>
          </p:cNvSpPr>
          <p:nvPr/>
        </p:nvSpPr>
        <p:spPr bwMode="auto">
          <a:xfrm>
            <a:off x="430213" y="1763713"/>
            <a:ext cx="3217862" cy="2746375"/>
          </a:xfrm>
          <a:custGeom>
            <a:avLst/>
            <a:gdLst>
              <a:gd name="T0" fmla="*/ 1535139 w 3217354"/>
              <a:gd name="T1" fmla="*/ 49131 h 2746067"/>
              <a:gd name="T2" fmla="*/ 1122518 w 3217354"/>
              <a:gd name="T3" fmla="*/ 114278 h 2746067"/>
              <a:gd name="T4" fmla="*/ 536163 w 3217354"/>
              <a:gd name="T5" fmla="*/ 168568 h 2746067"/>
              <a:gd name="T6" fmla="*/ 416720 w 3217354"/>
              <a:gd name="T7" fmla="*/ 190283 h 2746067"/>
              <a:gd name="T8" fmla="*/ 188692 w 3217354"/>
              <a:gd name="T9" fmla="*/ 288005 h 2746067"/>
              <a:gd name="T10" fmla="*/ 80108 w 3217354"/>
              <a:gd name="T11" fmla="*/ 385727 h 2746067"/>
              <a:gd name="T12" fmla="*/ 25815 w 3217354"/>
              <a:gd name="T13" fmla="*/ 461734 h 2746067"/>
              <a:gd name="T14" fmla="*/ 80108 w 3217354"/>
              <a:gd name="T15" fmla="*/ 613746 h 2746067"/>
              <a:gd name="T16" fmla="*/ 145258 w 3217354"/>
              <a:gd name="T17" fmla="*/ 1352090 h 2746067"/>
              <a:gd name="T18" fmla="*/ 242983 w 3217354"/>
              <a:gd name="T19" fmla="*/ 1580106 h 2746067"/>
              <a:gd name="T20" fmla="*/ 308136 w 3217354"/>
              <a:gd name="T21" fmla="*/ 1699546 h 2746067"/>
              <a:gd name="T22" fmla="*/ 525304 w 3217354"/>
              <a:gd name="T23" fmla="*/ 2079574 h 2746067"/>
              <a:gd name="T24" fmla="*/ 688181 w 3217354"/>
              <a:gd name="T25" fmla="*/ 2275018 h 2746067"/>
              <a:gd name="T26" fmla="*/ 959641 w 3217354"/>
              <a:gd name="T27" fmla="*/ 2437888 h 2746067"/>
              <a:gd name="T28" fmla="*/ 1350546 w 3217354"/>
              <a:gd name="T29" fmla="*/ 2644191 h 2746067"/>
              <a:gd name="T30" fmla="*/ 1502564 w 3217354"/>
              <a:gd name="T31" fmla="*/ 2698481 h 2746067"/>
              <a:gd name="T32" fmla="*/ 1860894 w 3217354"/>
              <a:gd name="T33" fmla="*/ 2720196 h 2746067"/>
              <a:gd name="T34" fmla="*/ 2240940 w 3217354"/>
              <a:gd name="T35" fmla="*/ 2709339 h 2746067"/>
              <a:gd name="T36" fmla="*/ 2392958 w 3217354"/>
              <a:gd name="T37" fmla="*/ 2644191 h 2746067"/>
              <a:gd name="T38" fmla="*/ 2458108 w 3217354"/>
              <a:gd name="T39" fmla="*/ 2611617 h 2746067"/>
              <a:gd name="T40" fmla="*/ 2686136 w 3217354"/>
              <a:gd name="T41" fmla="*/ 2546469 h 2746067"/>
              <a:gd name="T42" fmla="*/ 2773004 w 3217354"/>
              <a:gd name="T43" fmla="*/ 2503037 h 2746067"/>
              <a:gd name="T44" fmla="*/ 2849013 w 3217354"/>
              <a:gd name="T45" fmla="*/ 2459605 h 2746067"/>
              <a:gd name="T46" fmla="*/ 3001031 w 3217354"/>
              <a:gd name="T47" fmla="*/ 2318451 h 2746067"/>
              <a:gd name="T48" fmla="*/ 3066181 w 3217354"/>
              <a:gd name="T49" fmla="*/ 2209871 h 2746067"/>
              <a:gd name="T50" fmla="*/ 3098756 w 3217354"/>
              <a:gd name="T51" fmla="*/ 2068717 h 2746067"/>
              <a:gd name="T52" fmla="*/ 3142191 w 3217354"/>
              <a:gd name="T53" fmla="*/ 1156646 h 2746067"/>
              <a:gd name="T54" fmla="*/ 3044465 w 3217354"/>
              <a:gd name="T55" fmla="*/ 852622 h 2746067"/>
              <a:gd name="T56" fmla="*/ 3011888 w 3217354"/>
              <a:gd name="T57" fmla="*/ 754900 h 2746067"/>
              <a:gd name="T58" fmla="*/ 2914163 w 3217354"/>
              <a:gd name="T59" fmla="*/ 537739 h 2746067"/>
              <a:gd name="T60" fmla="*/ 2773004 w 3217354"/>
              <a:gd name="T61" fmla="*/ 396584 h 2746067"/>
              <a:gd name="T62" fmla="*/ 2696995 w 3217354"/>
              <a:gd name="T63" fmla="*/ 331437 h 2746067"/>
              <a:gd name="T64" fmla="*/ 2599267 w 3217354"/>
              <a:gd name="T65" fmla="*/ 244573 h 2746067"/>
              <a:gd name="T66" fmla="*/ 2468967 w 3217354"/>
              <a:gd name="T67" fmla="*/ 190283 h 2746067"/>
              <a:gd name="T68" fmla="*/ 2316949 w 3217354"/>
              <a:gd name="T69" fmla="*/ 135993 h 2746067"/>
              <a:gd name="T70" fmla="*/ 2175788 w 3217354"/>
              <a:gd name="T71" fmla="*/ 103420 h 2746067"/>
              <a:gd name="T72" fmla="*/ 2034628 w 3217354"/>
              <a:gd name="T73" fmla="*/ 59988 h 2746067"/>
              <a:gd name="T74" fmla="*/ 1947760 w 3217354"/>
              <a:gd name="T75" fmla="*/ 5698 h 27460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217354" h="2746067">
                <a:moveTo>
                  <a:pt x="1925436" y="27407"/>
                </a:moveTo>
                <a:cubicBezTo>
                  <a:pt x="1856688" y="34644"/>
                  <a:pt x="1664469" y="36137"/>
                  <a:pt x="1534655" y="49119"/>
                </a:cubicBezTo>
                <a:cubicBezTo>
                  <a:pt x="1483105" y="54274"/>
                  <a:pt x="1433559" y="71901"/>
                  <a:pt x="1382685" y="81685"/>
                </a:cubicBezTo>
                <a:cubicBezTo>
                  <a:pt x="1250208" y="107162"/>
                  <a:pt x="1255946" y="103103"/>
                  <a:pt x="1122164" y="114252"/>
                </a:cubicBezTo>
                <a:cubicBezTo>
                  <a:pt x="1004538" y="135639"/>
                  <a:pt x="946917" y="148695"/>
                  <a:pt x="818224" y="157674"/>
                </a:cubicBezTo>
                <a:cubicBezTo>
                  <a:pt x="724306" y="164227"/>
                  <a:pt x="630070" y="164911"/>
                  <a:pt x="535993" y="168530"/>
                </a:cubicBezTo>
                <a:cubicBezTo>
                  <a:pt x="521520" y="172148"/>
                  <a:pt x="507251" y="176716"/>
                  <a:pt x="492573" y="179385"/>
                </a:cubicBezTo>
                <a:cubicBezTo>
                  <a:pt x="467400" y="183962"/>
                  <a:pt x="441876" y="186350"/>
                  <a:pt x="416588" y="190241"/>
                </a:cubicBezTo>
                <a:cubicBezTo>
                  <a:pt x="394834" y="193588"/>
                  <a:pt x="373168" y="197478"/>
                  <a:pt x="351458" y="201096"/>
                </a:cubicBezTo>
                <a:cubicBezTo>
                  <a:pt x="337753" y="207949"/>
                  <a:pt x="218289" y="264214"/>
                  <a:pt x="188632" y="287941"/>
                </a:cubicBezTo>
                <a:cubicBezTo>
                  <a:pt x="168653" y="303925"/>
                  <a:pt x="153375" y="325102"/>
                  <a:pt x="134357" y="342219"/>
                </a:cubicBezTo>
                <a:cubicBezTo>
                  <a:pt x="117136" y="357719"/>
                  <a:pt x="96465" y="369258"/>
                  <a:pt x="80082" y="385641"/>
                </a:cubicBezTo>
                <a:cubicBezTo>
                  <a:pt x="70857" y="394867"/>
                  <a:pt x="65955" y="407591"/>
                  <a:pt x="58372" y="418208"/>
                </a:cubicBezTo>
                <a:cubicBezTo>
                  <a:pt x="47856" y="432930"/>
                  <a:pt x="36662" y="447156"/>
                  <a:pt x="25807" y="461630"/>
                </a:cubicBezTo>
                <a:cubicBezTo>
                  <a:pt x="12824" y="500581"/>
                  <a:pt x="0" y="522870"/>
                  <a:pt x="25807" y="570185"/>
                </a:cubicBezTo>
                <a:cubicBezTo>
                  <a:pt x="36901" y="590525"/>
                  <a:pt x="61990" y="599134"/>
                  <a:pt x="80082" y="613608"/>
                </a:cubicBezTo>
                <a:cubicBezTo>
                  <a:pt x="83700" y="790915"/>
                  <a:pt x="81777" y="968422"/>
                  <a:pt x="90937" y="1145530"/>
                </a:cubicBezTo>
                <a:cubicBezTo>
                  <a:pt x="93020" y="1185796"/>
                  <a:pt x="134568" y="1318077"/>
                  <a:pt x="145212" y="1351786"/>
                </a:cubicBezTo>
                <a:cubicBezTo>
                  <a:pt x="181897" y="1467961"/>
                  <a:pt x="168190" y="1430311"/>
                  <a:pt x="221197" y="1536330"/>
                </a:cubicBezTo>
                <a:cubicBezTo>
                  <a:pt x="228434" y="1550804"/>
                  <a:pt x="233198" y="1566806"/>
                  <a:pt x="242907" y="1579752"/>
                </a:cubicBezTo>
                <a:cubicBezTo>
                  <a:pt x="283300" y="1633612"/>
                  <a:pt x="265436" y="1608121"/>
                  <a:pt x="297183" y="1655741"/>
                </a:cubicBezTo>
                <a:cubicBezTo>
                  <a:pt x="300801" y="1670215"/>
                  <a:pt x="302089" y="1685481"/>
                  <a:pt x="308038" y="1699164"/>
                </a:cubicBezTo>
                <a:cubicBezTo>
                  <a:pt x="308785" y="1700881"/>
                  <a:pt x="461503" y="2036683"/>
                  <a:pt x="492573" y="2057397"/>
                </a:cubicBezTo>
                <a:lnTo>
                  <a:pt x="525138" y="2079108"/>
                </a:lnTo>
                <a:cubicBezTo>
                  <a:pt x="535993" y="2097201"/>
                  <a:pt x="546000" y="2115830"/>
                  <a:pt x="557703" y="2133386"/>
                </a:cubicBezTo>
                <a:cubicBezTo>
                  <a:pt x="588499" y="2179582"/>
                  <a:pt x="652319" y="2250744"/>
                  <a:pt x="687963" y="2274508"/>
                </a:cubicBezTo>
                <a:cubicBezTo>
                  <a:pt x="858891" y="2388466"/>
                  <a:pt x="650127" y="2253173"/>
                  <a:pt x="818224" y="2350497"/>
                </a:cubicBezTo>
                <a:cubicBezTo>
                  <a:pt x="866023" y="2378171"/>
                  <a:pt x="913077" y="2407169"/>
                  <a:pt x="959339" y="2437342"/>
                </a:cubicBezTo>
                <a:cubicBezTo>
                  <a:pt x="996334" y="2461471"/>
                  <a:pt x="1029462" y="2491555"/>
                  <a:pt x="1067889" y="2513331"/>
                </a:cubicBezTo>
                <a:cubicBezTo>
                  <a:pt x="1478581" y="2746067"/>
                  <a:pt x="1159267" y="2564070"/>
                  <a:pt x="1350120" y="2643597"/>
                </a:cubicBezTo>
                <a:cubicBezTo>
                  <a:pt x="1372525" y="2652933"/>
                  <a:pt x="1392391" y="2668000"/>
                  <a:pt x="1415250" y="2676164"/>
                </a:cubicBezTo>
                <a:cubicBezTo>
                  <a:pt x="1443349" y="2686200"/>
                  <a:pt x="1502090" y="2697875"/>
                  <a:pt x="1502090" y="2697875"/>
                </a:cubicBezTo>
                <a:cubicBezTo>
                  <a:pt x="1629649" y="2688063"/>
                  <a:pt x="1656761" y="2678741"/>
                  <a:pt x="1784321" y="2697875"/>
                </a:cubicBezTo>
                <a:cubicBezTo>
                  <a:pt x="1810372" y="2701783"/>
                  <a:pt x="1834415" y="2714731"/>
                  <a:pt x="1860306" y="2719586"/>
                </a:cubicBezTo>
                <a:cubicBezTo>
                  <a:pt x="1892510" y="2725625"/>
                  <a:pt x="1925436" y="2726823"/>
                  <a:pt x="1958001" y="2730442"/>
                </a:cubicBezTo>
                <a:cubicBezTo>
                  <a:pt x="2052078" y="2723205"/>
                  <a:pt x="2146345" y="2718120"/>
                  <a:pt x="2240232" y="2708731"/>
                </a:cubicBezTo>
                <a:cubicBezTo>
                  <a:pt x="2259699" y="2706784"/>
                  <a:pt x="2296384" y="2693631"/>
                  <a:pt x="2316217" y="2687020"/>
                </a:cubicBezTo>
                <a:cubicBezTo>
                  <a:pt x="2348922" y="2665215"/>
                  <a:pt x="2353639" y="2660125"/>
                  <a:pt x="2392202" y="2643597"/>
                </a:cubicBezTo>
                <a:cubicBezTo>
                  <a:pt x="2402719" y="2639090"/>
                  <a:pt x="2413912" y="2636360"/>
                  <a:pt x="2424767" y="2632742"/>
                </a:cubicBezTo>
                <a:cubicBezTo>
                  <a:pt x="2435622" y="2625505"/>
                  <a:pt x="2445663" y="2616866"/>
                  <a:pt x="2457332" y="2611031"/>
                </a:cubicBezTo>
                <a:cubicBezTo>
                  <a:pt x="2476111" y="2601641"/>
                  <a:pt x="2515224" y="2594887"/>
                  <a:pt x="2533317" y="2589320"/>
                </a:cubicBezTo>
                <a:cubicBezTo>
                  <a:pt x="2675951" y="2545431"/>
                  <a:pt x="2582606" y="2566435"/>
                  <a:pt x="2685288" y="2545897"/>
                </a:cubicBezTo>
                <a:cubicBezTo>
                  <a:pt x="2699761" y="2535042"/>
                  <a:pt x="2712526" y="2521422"/>
                  <a:pt x="2728708" y="2513331"/>
                </a:cubicBezTo>
                <a:cubicBezTo>
                  <a:pt x="2742052" y="2506659"/>
                  <a:pt x="2758416" y="2508352"/>
                  <a:pt x="2772128" y="2502475"/>
                </a:cubicBezTo>
                <a:cubicBezTo>
                  <a:pt x="2784119" y="2497336"/>
                  <a:pt x="2793366" y="2487237"/>
                  <a:pt x="2804693" y="2480764"/>
                </a:cubicBezTo>
                <a:cubicBezTo>
                  <a:pt x="2818743" y="2472735"/>
                  <a:pt x="2834649" y="2468029"/>
                  <a:pt x="2848113" y="2459053"/>
                </a:cubicBezTo>
                <a:cubicBezTo>
                  <a:pt x="2895065" y="2427750"/>
                  <a:pt x="2927481" y="2390536"/>
                  <a:pt x="2967518" y="2350497"/>
                </a:cubicBezTo>
                <a:lnTo>
                  <a:pt x="3000083" y="2317931"/>
                </a:lnTo>
                <a:cubicBezTo>
                  <a:pt x="3007320" y="2310694"/>
                  <a:pt x="3017216" y="2305373"/>
                  <a:pt x="3021793" y="2296219"/>
                </a:cubicBezTo>
                <a:cubicBezTo>
                  <a:pt x="3036266" y="2267271"/>
                  <a:pt x="3057364" y="2240773"/>
                  <a:pt x="3065213" y="2209375"/>
                </a:cubicBezTo>
                <a:cubicBezTo>
                  <a:pt x="3068831" y="2194901"/>
                  <a:pt x="3072713" y="2180490"/>
                  <a:pt x="3076068" y="2165953"/>
                </a:cubicBezTo>
                <a:cubicBezTo>
                  <a:pt x="3083569" y="2133446"/>
                  <a:pt x="3086245" y="2099557"/>
                  <a:pt x="3097778" y="2068253"/>
                </a:cubicBezTo>
                <a:cubicBezTo>
                  <a:pt x="3111763" y="2030291"/>
                  <a:pt x="3152054" y="1959697"/>
                  <a:pt x="3152054" y="1959697"/>
                </a:cubicBezTo>
                <a:cubicBezTo>
                  <a:pt x="3217354" y="1633180"/>
                  <a:pt x="3187273" y="1829095"/>
                  <a:pt x="3141199" y="1156386"/>
                </a:cubicBezTo>
                <a:cubicBezTo>
                  <a:pt x="3135265" y="1069752"/>
                  <a:pt x="3114660" y="1057987"/>
                  <a:pt x="3086923" y="982697"/>
                </a:cubicBezTo>
                <a:cubicBezTo>
                  <a:pt x="3071100" y="939748"/>
                  <a:pt x="3057976" y="895852"/>
                  <a:pt x="3043503" y="852430"/>
                </a:cubicBezTo>
                <a:lnTo>
                  <a:pt x="3021793" y="787297"/>
                </a:lnTo>
                <a:cubicBezTo>
                  <a:pt x="3018175" y="776441"/>
                  <a:pt x="3016055" y="764965"/>
                  <a:pt x="3010938" y="754730"/>
                </a:cubicBezTo>
                <a:cubicBezTo>
                  <a:pt x="2986269" y="705389"/>
                  <a:pt x="2988308" y="712473"/>
                  <a:pt x="2967518" y="657030"/>
                </a:cubicBezTo>
                <a:cubicBezTo>
                  <a:pt x="2950552" y="611784"/>
                  <a:pt x="2950120" y="583718"/>
                  <a:pt x="2913243" y="537619"/>
                </a:cubicBezTo>
                <a:cubicBezTo>
                  <a:pt x="2869568" y="483023"/>
                  <a:pt x="2861127" y="468375"/>
                  <a:pt x="2804693" y="418208"/>
                </a:cubicBezTo>
                <a:cubicBezTo>
                  <a:pt x="2794942" y="409540"/>
                  <a:pt x="2782744" y="404079"/>
                  <a:pt x="2772128" y="396496"/>
                </a:cubicBezTo>
                <a:cubicBezTo>
                  <a:pt x="2757406" y="385980"/>
                  <a:pt x="2742444" y="375704"/>
                  <a:pt x="2728708" y="363930"/>
                </a:cubicBezTo>
                <a:cubicBezTo>
                  <a:pt x="2717052" y="353939"/>
                  <a:pt x="2707799" y="341354"/>
                  <a:pt x="2696143" y="331363"/>
                </a:cubicBezTo>
                <a:cubicBezTo>
                  <a:pt x="2682407" y="319588"/>
                  <a:pt x="2666245" y="310816"/>
                  <a:pt x="2652723" y="298796"/>
                </a:cubicBezTo>
                <a:cubicBezTo>
                  <a:pt x="2633600" y="281797"/>
                  <a:pt x="2622720" y="252611"/>
                  <a:pt x="2598447" y="244519"/>
                </a:cubicBezTo>
                <a:cubicBezTo>
                  <a:pt x="2576737" y="237282"/>
                  <a:pt x="2552358" y="235501"/>
                  <a:pt x="2533317" y="222807"/>
                </a:cubicBezTo>
                <a:cubicBezTo>
                  <a:pt x="2491232" y="194749"/>
                  <a:pt x="2513129" y="205222"/>
                  <a:pt x="2468187" y="190241"/>
                </a:cubicBezTo>
                <a:cubicBezTo>
                  <a:pt x="2411516" y="152459"/>
                  <a:pt x="2460796" y="179343"/>
                  <a:pt x="2381347" y="157674"/>
                </a:cubicBezTo>
                <a:cubicBezTo>
                  <a:pt x="2359269" y="151652"/>
                  <a:pt x="2337927" y="143200"/>
                  <a:pt x="2316217" y="135963"/>
                </a:cubicBezTo>
                <a:cubicBezTo>
                  <a:pt x="2298714" y="130128"/>
                  <a:pt x="2279919" y="129256"/>
                  <a:pt x="2261942" y="125107"/>
                </a:cubicBezTo>
                <a:cubicBezTo>
                  <a:pt x="2232869" y="118397"/>
                  <a:pt x="2203408" y="112832"/>
                  <a:pt x="2175102" y="103396"/>
                </a:cubicBezTo>
                <a:cubicBezTo>
                  <a:pt x="2153392" y="96159"/>
                  <a:pt x="2132172" y="87235"/>
                  <a:pt x="2109971" y="81685"/>
                </a:cubicBezTo>
                <a:cubicBezTo>
                  <a:pt x="1974234" y="47751"/>
                  <a:pt x="2142995" y="91121"/>
                  <a:pt x="2033986" y="59974"/>
                </a:cubicBezTo>
                <a:cubicBezTo>
                  <a:pt x="1938575" y="32712"/>
                  <a:pt x="2036081" y="64292"/>
                  <a:pt x="1958001" y="38263"/>
                </a:cubicBezTo>
                <a:cubicBezTo>
                  <a:pt x="1954383" y="27407"/>
                  <a:pt x="1957770" y="9946"/>
                  <a:pt x="1947146" y="5696"/>
                </a:cubicBezTo>
                <a:cubicBezTo>
                  <a:pt x="1932906" y="0"/>
                  <a:pt x="1994185" y="20170"/>
                  <a:pt x="1925436" y="27407"/>
                </a:cubicBezTo>
                <a:close/>
              </a:path>
            </a:pathLst>
          </a:custGeom>
          <a:solidFill>
            <a:srgbClr val="F79646">
              <a:alpha val="36862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7660" name="TextBox 32">
            <a:extLst>
              <a:ext uri="{FF2B5EF4-FFF2-40B4-BE49-F238E27FC236}">
                <a16:creationId xmlns:a16="http://schemas.microsoft.com/office/drawing/2014/main" id="{A5D90848-50D8-A211-0FA3-4184E272A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1744663"/>
            <a:ext cx="1122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Explore(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EB7EE2E-9F67-6662-AE0F-D30B1A1D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553" y="5098751"/>
            <a:ext cx="367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latin typeface="+mn-lt"/>
              </a:rPr>
              <a:t>BFS (Build layers of vertices</a:t>
            </a:r>
            <a:r>
              <a:rPr lang="en-US" altLang="en-US" sz="2400" u="sng" dirty="0">
                <a:solidFill>
                  <a:srgbClr val="660066"/>
                </a:solidFill>
                <a:latin typeface="+mn-lt"/>
              </a:rPr>
              <a:t>)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2E03705-4B2F-3C67-FBFE-070DE9E77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267" y="5466230"/>
            <a:ext cx="9444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 dirty="0">
                <a:solidFill>
                  <a:srgbClr val="660066"/>
                </a:solidFill>
                <a:latin typeface="+mn-lt"/>
              </a:rPr>
              <a:t>0</a:t>
            </a:r>
            <a:r>
              <a:rPr lang="en-US" altLang="en-US" sz="1800" baseline="-25000" dirty="0">
                <a:latin typeface="+mn-lt"/>
              </a:rPr>
              <a:t> </a:t>
            </a:r>
            <a:r>
              <a:rPr lang="en-US" altLang="en-US" sz="1800" dirty="0">
                <a:latin typeface="+mn-lt"/>
              </a:rPr>
              <a:t>= </a:t>
            </a: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{s}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8516699-BD89-DFA1-34BF-0559CC169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267" y="5721302"/>
            <a:ext cx="3707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Assume </a:t>
            </a: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 dirty="0">
                <a:solidFill>
                  <a:srgbClr val="660066"/>
                </a:solidFill>
                <a:latin typeface="+mn-lt"/>
              </a:rPr>
              <a:t>0</a:t>
            </a: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,..,L</a:t>
            </a:r>
            <a:r>
              <a:rPr lang="en-US" altLang="en-US" sz="1800" baseline="-25000" dirty="0">
                <a:solidFill>
                  <a:srgbClr val="660066"/>
                </a:solidFill>
                <a:latin typeface="+mn-lt"/>
              </a:rPr>
              <a:t>j</a:t>
            </a: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altLang="en-US" sz="1800" dirty="0">
                <a:latin typeface="+mn-lt"/>
              </a:rPr>
              <a:t>have been constructed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630BE31-D4D0-22C9-660B-C991ED36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92" y="5985341"/>
            <a:ext cx="54654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j+1</a:t>
            </a:r>
            <a:r>
              <a:rPr lang="en-US" altLang="en-US" sz="1800" baseline="-25000"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set of vertices not chosen yet but are connected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j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102FF790-1BAB-1799-DA9E-A886F440C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380" y="6243670"/>
            <a:ext cx="2842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Stop when new layer is empty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08D38D-28AB-8C76-17B0-C3A568BEA033}"/>
              </a:ext>
            </a:extLst>
          </p:cNvPr>
          <p:cNvSpPr/>
          <p:nvPr/>
        </p:nvSpPr>
        <p:spPr>
          <a:xfrm>
            <a:off x="3352601" y="5173362"/>
            <a:ext cx="5758447" cy="14396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5" grpId="1" animBg="1"/>
      <p:bldP spid="27" grpId="0"/>
      <p:bldP spid="28" grpId="0" animBg="1"/>
      <p:bldP spid="28" grpId="1" animBg="1"/>
      <p:bldP spid="30" grpId="0"/>
      <p:bldP spid="31" grpId="0"/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8254</TotalTime>
  <Words>587</Words>
  <Application>Microsoft Macintosh PowerPoint</Application>
  <PresentationFormat>On-screen Show (4:3)</PresentationFormat>
  <Paragraphs>145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Cambria Math</vt:lpstr>
      <vt:lpstr>Garamond</vt:lpstr>
      <vt:lpstr>Office Theme</vt:lpstr>
      <vt:lpstr>Lecture 13</vt:lpstr>
      <vt:lpstr>Quiz 1 on Monday</vt:lpstr>
      <vt:lpstr>Busy 2 weeks ahead….</vt:lpstr>
      <vt:lpstr>HW 3 out</vt:lpstr>
      <vt:lpstr>Autolab Project Group Registration</vt:lpstr>
      <vt:lpstr>Read the instruction carefully</vt:lpstr>
      <vt:lpstr>Questions/Comments?</vt:lpstr>
      <vt:lpstr>Connectivity Problem</vt:lpstr>
      <vt:lpstr>Computing Connected Component</vt:lpstr>
      <vt:lpstr>Explore is correct</vt:lpstr>
      <vt:lpstr>Argue Lemma 2 on the board…</vt:lpstr>
      <vt:lpstr>BFS</vt:lpstr>
      <vt:lpstr>Depth First Search (DFS)</vt:lpstr>
      <vt:lpstr>DFS(u)</vt:lpstr>
      <vt:lpstr>Why is DFS a special case of Explore?</vt:lpstr>
      <vt:lpstr>A DFS run</vt:lpstr>
      <vt:lpstr>Questions/Comments?</vt:lpstr>
      <vt:lpstr>Connected components are disjoint</vt:lpstr>
      <vt:lpstr>Computing all CCs</vt:lpstr>
      <vt:lpstr>Questions/Comments?</vt:lpstr>
      <vt:lpstr>Rest of today’s agenda</vt:lpstr>
      <vt:lpstr>Stacks and Queues</vt:lpstr>
      <vt:lpstr>But first…</vt:lpstr>
      <vt:lpstr>Graph representations</vt:lpstr>
      <vt:lpstr>Questions/Comments?</vt:lpstr>
      <vt:lpstr>2 # edges = sum of # neighbors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Atri</dc:creator>
  <cp:lastModifiedBy>Atri Rudra</cp:lastModifiedBy>
  <cp:revision>64</cp:revision>
  <dcterms:created xsi:type="dcterms:W3CDTF">2011-10-05T02:55:29Z</dcterms:created>
  <dcterms:modified xsi:type="dcterms:W3CDTF">2024-09-25T16:34:56Z</dcterms:modified>
</cp:coreProperties>
</file>