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51" r:id="rId3"/>
    <p:sldId id="468" r:id="rId4"/>
    <p:sldId id="465" r:id="rId5"/>
    <p:sldId id="431" r:id="rId6"/>
    <p:sldId id="454" r:id="rId7"/>
    <p:sldId id="455" r:id="rId8"/>
    <p:sldId id="457" r:id="rId9"/>
    <p:sldId id="456" r:id="rId10"/>
    <p:sldId id="458" r:id="rId11"/>
    <p:sldId id="471" r:id="rId12"/>
    <p:sldId id="449" r:id="rId13"/>
    <p:sldId id="277" r:id="rId14"/>
    <p:sldId id="270" r:id="rId15"/>
    <p:sldId id="279" r:id="rId16"/>
    <p:sldId id="274" r:id="rId17"/>
    <p:sldId id="432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14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1208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93100D-4119-8040-A981-0E2359D4C0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AEF36-8162-8B4C-8ACC-78675DF0BB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BCC810-1049-5B44-A0D3-1276E3566174}" type="datetimeFigureOut">
              <a:rPr lang="en-US"/>
              <a:pPr>
                <a:defRPr/>
              </a:pPr>
              <a:t>10/4/24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59378-8C71-1B49-B625-5109E27335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D6093-29C6-6A4C-9363-1ADF4D14DA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3C48EF-98A0-5C4C-ACF6-A158F72F9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6EC63F-B475-954E-8FEE-174816003F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7E794-E99A-F147-B030-60987314F0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8B96CE7-04EB-8049-95B0-9C3B7D6F52D8}" type="datetimeFigureOut">
              <a:rPr lang="en-US" altLang="en-US"/>
              <a:pPr>
                <a:defRPr/>
              </a:pPr>
              <a:t>10/4/24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A0BAD5-9376-7242-925C-287C93182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5B3184-90C0-3649-9859-1E81C2D2B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54653-0F21-7540-9AC6-8B541AEBC2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80C61-21EF-1048-9B5D-1B051607D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595665-536C-4B4A-B390-6FFE7A5904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543A9-A544-A445-95E8-239CBC27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72A0-A6AD-D84D-A7AB-903F23842E77}" type="datetime1">
              <a:rPr lang="en-US" altLang="en-US"/>
              <a:pPr>
                <a:defRPr/>
              </a:pPr>
              <a:t>10/4/24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98AD-DDA3-1B46-AD30-5E03741E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1A2A7-6261-304D-B5D9-61694EA4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F6103-74D8-2642-A716-274E38A5A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F715-6661-9045-8212-5E228A8D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C53B-7054-9142-AFCB-23B66683C669}" type="datetime1">
              <a:rPr lang="en-US" altLang="en-US"/>
              <a:pPr>
                <a:defRPr/>
              </a:pPr>
              <a:t>10/4/24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0CC60-3D47-FE44-83D4-0F27EE8E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210AB-72C7-6F40-A729-18D8A9F8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051D4-ECFC-5C43-B6E0-B45EFEA87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69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566B6-CC55-AA44-BF7F-70B7C57E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0FC6-C62C-8146-96AF-DC803E7EFE51}" type="datetime1">
              <a:rPr lang="en-US" altLang="en-US"/>
              <a:pPr>
                <a:defRPr/>
              </a:pPr>
              <a:t>10/4/24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A1D5D-1823-EC4C-978A-1630BD1F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5D55F-3828-1B48-8108-2C8C1385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C2CB3-1E16-4847-8E7C-87EDDA826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26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DE93-B0EE-9B41-B02E-87FEBDF4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901F-DEEE-6749-839E-C23095724A10}" type="datetime1">
              <a:rPr lang="en-US" altLang="en-US"/>
              <a:pPr>
                <a:defRPr/>
              </a:pPr>
              <a:t>10/4/24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D746F-1B49-6B4C-B087-7A7FD415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A8BEB-6723-C94F-8383-5B3FDFC4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0EA02-EF62-9443-B2DE-1925B23CE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7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27E41-F3A0-904A-80B5-5918B4CB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A443-4064-8747-94C9-81A80014E0E5}" type="datetime1">
              <a:rPr lang="en-US" altLang="en-US"/>
              <a:pPr>
                <a:defRPr/>
              </a:pPr>
              <a:t>10/4/24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97C9-A650-8B4B-8059-D83FAB3E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02BAF-547A-F244-B81B-8C6238BA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87538-9319-2D4D-8A1C-83479A010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27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4E1C84-199D-A94C-9598-6139ACDB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5BF7-39FA-5549-8B2F-67325A50021F}" type="datetime1">
              <a:rPr lang="en-US" altLang="en-US"/>
              <a:pPr>
                <a:defRPr/>
              </a:pPr>
              <a:t>10/4/24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E40E0C-B293-234B-AA07-233824CB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85DEC0-7626-EA48-8718-1206CC5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28096-5DE6-5D4D-A31D-01B5D683E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9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D37C0F-3CA1-974F-BABE-744DBB75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875A-998E-EC45-9D49-EDFCFCFA9F5B}" type="datetime1">
              <a:rPr lang="en-US" altLang="en-US"/>
              <a:pPr>
                <a:defRPr/>
              </a:pPr>
              <a:t>10/4/24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51C784-1B56-0247-B5CD-7A922DFF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D57340-5D4B-0743-8688-77A48833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20AD4-64FC-184C-8EC9-79A3A6E58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53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98DAEE-E10C-BC4C-9F11-B6178B24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461E-E1E2-EC41-8F7C-E1854AB06E0B}" type="datetime1">
              <a:rPr lang="en-US" altLang="en-US"/>
              <a:pPr>
                <a:defRPr/>
              </a:pPr>
              <a:t>10/4/24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F1B405-2A24-8340-8C7E-6248AFDA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93288D-2817-C347-B242-6B2614E1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9BB8-4B4A-3D45-8A8B-4A9F888C9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38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8E7D09-CFFD-C648-9A78-CB979B05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525D6-9784-BB4C-932E-E2F52E6719E7}" type="datetime1">
              <a:rPr lang="en-US" altLang="en-US"/>
              <a:pPr>
                <a:defRPr/>
              </a:pPr>
              <a:t>10/4/24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49A01D-0EC3-2F42-B650-16E8F927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880C33-0C7D-854B-BBB0-3342F3F4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40306-4255-294D-B990-EBA308328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4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7693EA-76E1-FE4A-B76C-F59B8D35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290E-FCCD-1F4A-900B-E5DF382F02FC}" type="datetime1">
              <a:rPr lang="en-US" altLang="en-US"/>
              <a:pPr>
                <a:defRPr/>
              </a:pPr>
              <a:t>10/4/24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E07C22-56C2-8A4B-96C1-761C33BB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91F9C8-81CD-ED4C-9BF2-EBF56A00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1882A-3565-C14D-8371-17E96318E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86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3A42C5-D4CF-EC45-A28B-0EDDBFB7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1A2C-2A5B-1547-A20F-111718EA1E49}" type="datetime1">
              <a:rPr lang="en-US" altLang="en-US"/>
              <a:pPr>
                <a:defRPr/>
              </a:pPr>
              <a:t>10/4/24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830AD1-CC9F-2944-8B0C-EC317F6E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0D42D9-5451-CA4F-B91E-3FD6D4DE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1844-9B88-8045-943E-82FD448DA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54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01234E5-2F61-F544-A28A-8205CE6626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56C3B5-C5E2-6E44-B209-07A1020CD5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610A7-7A73-BB4C-A259-C4E6C59C5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3DC0EBC-B839-BE42-9E9E-D083D105DC5A}" type="datetime1">
              <a:rPr lang="en-US" altLang="en-US"/>
              <a:pPr>
                <a:defRPr/>
              </a:pPr>
              <a:t>10/4/24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EECB9-8E05-6E4E-8D4A-31736D2A5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B2AFC-3FF3-4042-BD83-A6C85685D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91300DA-D7D0-BE41-879D-160D099EA1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0EA0D23-98AE-1C40-9ADA-F3A0DF6A9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37B10-3E58-C149-991C-F84EBAC203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4,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F40C-4C23-F349-8EDD-7F800A7B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on your design choices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83BBA-93E5-0648-9F74-F948C6C5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406"/>
            <a:ext cx="9144000" cy="43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D159-CF84-7889-8EC3-81EA75BC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 Grading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FAF52-83C3-F751-DFE8-00402DC8F109}"/>
              </a:ext>
            </a:extLst>
          </p:cNvPr>
          <p:cNvSpPr txBox="1"/>
          <p:nvPr/>
        </p:nvSpPr>
        <p:spPr>
          <a:xfrm>
            <a:off x="2598831" y="2230245"/>
            <a:ext cx="3946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Will be done by tonight</a:t>
            </a:r>
          </a:p>
        </p:txBody>
      </p:sp>
    </p:spTree>
    <p:extLst>
      <p:ext uri="{BB962C8B-B14F-4D97-AF65-F5344CB8AC3E}">
        <p14:creationId xmlns:p14="http://schemas.microsoft.com/office/powerpoint/2010/main" val="197467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A1E5A9EE-4178-3F44-9CAF-5AA40DB0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Interval Scheduling Problem</a:t>
            </a: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59E2E6A9-32D3-6C44-B434-43A38B11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187575"/>
            <a:ext cx="52549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+mn-lt"/>
              </a:rPr>
              <a:t>Input: </a:t>
            </a:r>
            <a:r>
              <a:rPr lang="en-US" altLang="en-US" sz="2500">
                <a:solidFill>
                  <a:srgbClr val="960096"/>
                </a:solidFill>
                <a:latin typeface="+mn-lt"/>
              </a:rPr>
              <a:t>n</a:t>
            </a:r>
            <a:r>
              <a:rPr lang="en-US" altLang="en-US" sz="2500">
                <a:latin typeface="+mn-lt"/>
              </a:rPr>
              <a:t> intervals  </a:t>
            </a:r>
            <a:r>
              <a:rPr lang="en-US" altLang="en-US" sz="3000">
                <a:latin typeface="+mn-lt"/>
              </a:rPr>
              <a:t>[</a:t>
            </a:r>
            <a:r>
              <a:rPr lang="en-US" altLang="en-US" sz="2500">
                <a:solidFill>
                  <a:srgbClr val="960096"/>
                </a:solidFill>
                <a:latin typeface="+mn-lt"/>
              </a:rPr>
              <a:t>s(i), f(i)</a:t>
            </a:r>
            <a:r>
              <a:rPr lang="en-US" altLang="en-US" sz="3000">
                <a:latin typeface="+mn-lt"/>
              </a:rPr>
              <a:t>)</a:t>
            </a:r>
            <a:r>
              <a:rPr lang="en-US" altLang="en-US" sz="2500">
                <a:latin typeface="+mn-lt"/>
              </a:rPr>
              <a:t> for </a:t>
            </a:r>
            <a:r>
              <a:rPr lang="en-US" altLang="en-US" sz="2500">
                <a:solidFill>
                  <a:srgbClr val="960096"/>
                </a:solidFill>
                <a:latin typeface="+mn-lt"/>
              </a:rPr>
              <a:t>1≤ i ≤ n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80E9113D-A77E-0648-A43C-1210866E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457575"/>
            <a:ext cx="492981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+mn-lt"/>
              </a:rPr>
              <a:t>Output: </a:t>
            </a:r>
            <a:r>
              <a:rPr lang="en-US" altLang="en-US" sz="2500">
                <a:latin typeface="+mn-lt"/>
              </a:rPr>
              <a:t>A </a:t>
            </a:r>
            <a:r>
              <a:rPr lang="en-US" altLang="en-US" sz="2500" i="1">
                <a:latin typeface="+mn-lt"/>
              </a:rPr>
              <a:t>schedule</a:t>
            </a:r>
            <a:r>
              <a:rPr lang="en-US" altLang="en-US" sz="2500">
                <a:latin typeface="+mn-lt"/>
              </a:rPr>
              <a:t> </a:t>
            </a:r>
            <a:r>
              <a:rPr lang="en-US" altLang="en-US" sz="2500">
                <a:solidFill>
                  <a:srgbClr val="960096"/>
                </a:solidFill>
                <a:latin typeface="+mn-lt"/>
              </a:rPr>
              <a:t>S</a:t>
            </a:r>
            <a:r>
              <a:rPr lang="en-US" altLang="en-US" sz="2500">
                <a:latin typeface="+mn-lt"/>
              </a:rPr>
              <a:t> of the </a:t>
            </a:r>
            <a:r>
              <a:rPr lang="en-US" altLang="en-US" sz="2500">
                <a:solidFill>
                  <a:srgbClr val="960096"/>
                </a:solidFill>
                <a:latin typeface="+mn-lt"/>
              </a:rPr>
              <a:t>n</a:t>
            </a:r>
            <a:r>
              <a:rPr lang="en-US" altLang="en-US" sz="2500">
                <a:latin typeface="+mn-lt"/>
              </a:rPr>
              <a:t> intervals</a:t>
            </a: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C119591C-F932-3540-B0A5-242E09F4F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4271963"/>
            <a:ext cx="2815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No two intervals in </a:t>
            </a:r>
            <a:r>
              <a:rPr lang="en-US" altLang="en-US" sz="1800">
                <a:solidFill>
                  <a:srgbClr val="96009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conflict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D07C0FEA-18AC-D648-86E3-4659AB0D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4933950"/>
            <a:ext cx="1752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60096"/>
                </a:solidFill>
                <a:latin typeface="+mn-lt"/>
              </a:rPr>
              <a:t>|S| </a:t>
            </a:r>
            <a:r>
              <a:rPr lang="en-US" altLang="en-US" sz="1800">
                <a:latin typeface="+mn-lt"/>
              </a:rPr>
              <a:t>is maximized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2C0EFE-D9ED-544C-8D51-D4B032E8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6050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0318094E-1856-3140-99F4-F51F7BD3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Analyzing the algorithm</a:t>
            </a:r>
          </a:p>
        </p:txBody>
      </p:sp>
      <p:sp>
        <p:nvSpPr>
          <p:cNvPr id="17411" name="TextBox 2">
            <a:extLst>
              <a:ext uri="{FF2B5EF4-FFF2-40B4-BE49-F238E27FC236}">
                <a16:creationId xmlns:a16="http://schemas.microsoft.com/office/drawing/2014/main" id="{F76F79A1-28CA-044A-B852-4F0E7F3A8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7795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: set of requests</a:t>
            </a: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AF2F4B1C-CD3F-DE42-81B5-3F2145D9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681288"/>
            <a:ext cx="23968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Set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to be the empty set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EDF415BA-5BEF-FC42-9778-B0F6499DC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2448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not empty</a:t>
            </a: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C702CDFF-CB2F-514C-81EB-CAAD41EA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3951288"/>
            <a:ext cx="400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Choose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with the earliest finish time</a:t>
            </a: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08828D82-755C-FA48-B8EA-E3F52B93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395788"/>
            <a:ext cx="1093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D5B9055D-685A-CC4D-8629-148781DF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30763"/>
            <a:ext cx="450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Remove all requests that conflict with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i</a:t>
            </a:r>
            <a:r>
              <a:rPr lang="en-US" altLang="en-US" sz="1800">
                <a:latin typeface="+mn-lt"/>
              </a:rPr>
              <a:t> from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17417" name="TextBox 8">
            <a:extLst>
              <a:ext uri="{FF2B5EF4-FFF2-40B4-BE49-F238E27FC236}">
                <a16:creationId xmlns:a16="http://schemas.microsoft.com/office/drawing/2014/main" id="{5FA7A346-A4AA-0C4B-8DA9-CE545C6F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405438"/>
            <a:ext cx="1446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S* = S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C373EB7C-B52E-3044-86D6-C87F5016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1779588"/>
            <a:ext cx="2173287" cy="1833562"/>
          </a:xfrm>
          <a:prstGeom prst="cloudCallout">
            <a:avLst>
              <a:gd name="adj1" fmla="val -15838"/>
              <a:gd name="adj2" fmla="val 38815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ＭＳ Ｐゴシック" charset="0"/>
                <a:cs typeface="ＭＳ Ｐゴシック" charset="0"/>
              </a:rPr>
              <a:t>S*</a:t>
            </a:r>
            <a:r>
              <a:rPr lang="en-US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 has no conflicts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B04F5007-D865-1B41-B294-508722EF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4321175"/>
            <a:ext cx="2486025" cy="1974850"/>
          </a:xfrm>
          <a:prstGeom prst="cloudCallout">
            <a:avLst>
              <a:gd name="adj1" fmla="val -12972"/>
              <a:gd name="adj2" fmla="val 43815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660066"/>
                </a:solidFill>
                <a:latin typeface="+mn-lt"/>
                <a:ea typeface="ＭＳ Ｐゴシック" charset="0"/>
                <a:cs typeface="ＭＳ Ｐゴシック" charset="0"/>
              </a:rPr>
              <a:t>S*</a:t>
            </a:r>
            <a:r>
              <a:rPr lang="en-US" sz="240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 is an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F150AA36-7CB2-4845-8A52-34F0091B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Greedy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stays ahead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F24E32A-1174-8848-9735-4DA3077E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423988"/>
            <a:ext cx="53784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2FD23F-3BB6-0842-9539-2FD1BA44D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3484563"/>
            <a:ext cx="912813" cy="2381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Greedy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46A70-438B-0F47-9277-A97BC2C9A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5133975"/>
            <a:ext cx="727075" cy="3000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1AD820BE-C084-6348-B840-098FDEF4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E41B7085-1016-DD46-9F6B-7740B8D2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562" y="4060075"/>
            <a:ext cx="6776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(If we have time) </a:t>
            </a:r>
            <a:r>
              <a:rPr lang="en-US" altLang="en-US" sz="2400" dirty="0">
                <a:latin typeface="+mn-lt"/>
              </a:rPr>
              <a:t>Analyze run-time of the greedy algorithm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3C8368FF-4D5D-CD41-83F4-5DB959DB5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2697163"/>
            <a:ext cx="265912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>
                <a:latin typeface="+mn-lt"/>
              </a:rPr>
              <a:t>Prove the correctness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Argue correctness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A69ABD2-745F-6188-634B-91C58AB3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Upcoming exams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EEF3BCE7-02F3-EFE3-A683-1881CC46B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671763"/>
            <a:ext cx="3347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Mid-term 1 on Mon Oct 7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A7744827-03FA-1E7A-DCE2-5E8FAA21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3540125"/>
            <a:ext cx="3585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Mid-term 2  next Wed Oct 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FAD1-89D9-4E97-BBCF-C230ACA7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post 1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BD360E0-D53A-131A-857C-4406DB1E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3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3F87-1838-E0A0-AB66-F5C9E059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has been released!</a:t>
            </a:r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74B06414-B210-3A76-E11A-C9FFEE392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74" y="1148519"/>
            <a:ext cx="8850069" cy="57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5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D2FD9F5E-4E0C-064F-868F-7DDB6815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Broadband access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A9C40C-13E4-784C-88E3-40F1941AC1A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20875"/>
            <a:ext cx="6858000" cy="4119563"/>
            <a:chOff x="0" y="1417638"/>
            <a:chExt cx="9144000" cy="5493593"/>
          </a:xfrm>
        </p:grpSpPr>
        <p:pic>
          <p:nvPicPr>
            <p:cNvPr id="55299" name="Picture 2">
              <a:extLst>
                <a:ext uri="{FF2B5EF4-FFF2-40B4-BE49-F238E27FC236}">
                  <a16:creationId xmlns:a16="http://schemas.microsoft.com/office/drawing/2014/main" id="{F1D42258-5DF5-6942-8DC9-4C30121E1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7638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CBFF6B-6424-394E-A99E-7F92C0549262}"/>
                </a:ext>
              </a:extLst>
            </p:cNvPr>
            <p:cNvSpPr txBox="1"/>
            <p:nvPr/>
          </p:nvSpPr>
          <p:spPr>
            <a:xfrm>
              <a:off x="1435100" y="6542875"/>
              <a:ext cx="7372351" cy="3683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https://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assets.bwbx.io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/images/users/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iqjWHBFdfxIU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/iZSjibxE1KJs/v1/800x-1.jpg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1085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7A0C-2123-3B4F-9AB2-0830B3A7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Lawsuit against 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56D06-6849-D848-9FA2-F3CE7EFE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8B2B-C27F-2543-987B-8B1FBF5C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coding problems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D1220A9-7A75-B1C5-1938-5EED062D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857"/>
            <a:ext cx="9144000" cy="56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E3B6-45A5-8A47-8D2D-F788F71F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like a HW Q3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A8900-ACE8-C844-AC15-A11D9F7E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796"/>
            <a:ext cx="9144000" cy="5020080"/>
          </a:xfrm>
          <a:prstGeom prst="rect">
            <a:avLst/>
          </a:prstGeom>
        </p:spPr>
      </p:pic>
      <p:sp>
        <p:nvSpPr>
          <p:cNvPr id="5" name="Explosion 2 4">
            <a:extLst>
              <a:ext uri="{FF2B5EF4-FFF2-40B4-BE49-F238E27FC236}">
                <a16:creationId xmlns:a16="http://schemas.microsoft.com/office/drawing/2014/main" id="{C18BF3E1-9738-C041-881C-CFA2F667D870}"/>
              </a:ext>
            </a:extLst>
          </p:cNvPr>
          <p:cNvSpPr/>
          <p:nvPr/>
        </p:nvSpPr>
        <p:spPr>
          <a:xfrm>
            <a:off x="782053" y="1203159"/>
            <a:ext cx="6761747" cy="3633537"/>
          </a:xfrm>
          <a:prstGeom prst="irregularSeal2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 can get full credit with code length along the lines of Q3 submissions!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BD1A0C10-53FA-D346-B3C3-63E4F0873F60}"/>
              </a:ext>
            </a:extLst>
          </p:cNvPr>
          <p:cNvSpPr/>
          <p:nvPr/>
        </p:nvSpPr>
        <p:spPr>
          <a:xfrm>
            <a:off x="4884821" y="4259179"/>
            <a:ext cx="3585411" cy="1564105"/>
          </a:xfrm>
          <a:prstGeom prst="cloudCallout">
            <a:avLst>
              <a:gd name="adj1" fmla="val -16471"/>
              <a:gd name="adj2" fmla="val 47115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work to UNDERSTAND the problem</a:t>
            </a:r>
          </a:p>
        </p:txBody>
      </p:sp>
    </p:spTree>
    <p:extLst>
      <p:ext uri="{BB962C8B-B14F-4D97-AF65-F5344CB8AC3E}">
        <p14:creationId xmlns:p14="http://schemas.microsoft.com/office/powerpoint/2010/main" val="22087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C0F1DC9-B65A-2F2E-BFCB-1FBDA4E11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3222"/>
            <a:ext cx="9163363" cy="5752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DDA0ED-70E4-7448-B43E-CA51420E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reflection problems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52219A-D4A0-DC19-068B-1C012999F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64" y="3639183"/>
            <a:ext cx="9182727" cy="17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3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10735</TotalTime>
  <Words>233</Words>
  <Application>Microsoft Macintosh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Garamond</vt:lpstr>
      <vt:lpstr>Office Theme</vt:lpstr>
      <vt:lpstr>Lecture 17</vt:lpstr>
      <vt:lpstr>Upcoming exams</vt:lpstr>
      <vt:lpstr>Mid-term post 1</vt:lpstr>
      <vt:lpstr>Project has been released!</vt:lpstr>
      <vt:lpstr>Broadband access</vt:lpstr>
      <vt:lpstr>Lawsuit against Spectrum</vt:lpstr>
      <vt:lpstr>Five coding problems</vt:lpstr>
      <vt:lpstr>Each like a HW Q3</vt:lpstr>
      <vt:lpstr>Five reflection problems</vt:lpstr>
      <vt:lpstr>Reflect on your design choices</vt:lpstr>
      <vt:lpstr>Quiz 1 Grading</vt:lpstr>
      <vt:lpstr>Questions/Comments?</vt:lpstr>
      <vt:lpstr>Interval Scheduling Problem</vt:lpstr>
      <vt:lpstr>Analyzing the algorithm</vt:lpstr>
      <vt:lpstr>Greedy “stays ahead”</vt:lpstr>
      <vt:lpstr>Today’s agenda</vt:lpstr>
      <vt:lpstr>Argue correctness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Atri</dc:creator>
  <cp:lastModifiedBy>Atri Rudra</cp:lastModifiedBy>
  <cp:revision>54</cp:revision>
  <dcterms:created xsi:type="dcterms:W3CDTF">2011-10-14T04:14:40Z</dcterms:created>
  <dcterms:modified xsi:type="dcterms:W3CDTF">2024-10-04T16:19:14Z</dcterms:modified>
</cp:coreProperties>
</file>