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331" r:id="rId4"/>
    <p:sldId id="444" r:id="rId5"/>
    <p:sldId id="437" r:id="rId6"/>
    <p:sldId id="424" r:id="rId7"/>
    <p:sldId id="438" r:id="rId8"/>
    <p:sldId id="351" r:id="rId9"/>
    <p:sldId id="439" r:id="rId10"/>
    <p:sldId id="276" r:id="rId11"/>
    <p:sldId id="419" r:id="rId12"/>
    <p:sldId id="332" r:id="rId13"/>
    <p:sldId id="333" r:id="rId14"/>
    <p:sldId id="282" r:id="rId15"/>
    <p:sldId id="344" r:id="rId16"/>
    <p:sldId id="450" r:id="rId17"/>
    <p:sldId id="334" r:id="rId18"/>
    <p:sldId id="335" r:id="rId19"/>
    <p:sldId id="336" r:id="rId20"/>
    <p:sldId id="342" r:id="rId21"/>
    <p:sldId id="339" r:id="rId22"/>
    <p:sldId id="340" r:id="rId23"/>
    <p:sldId id="341" r:id="rId24"/>
    <p:sldId id="345" r:id="rId25"/>
    <p:sldId id="343" r:id="rId26"/>
    <p:sldId id="449" r:id="rId27"/>
    <p:sldId id="338" r:id="rId28"/>
    <p:sldId id="452" r:id="rId2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76"/>
    <p:restoredTop sz="93084"/>
  </p:normalViewPr>
  <p:slideViewPr>
    <p:cSldViewPr snapToGrid="0" snapToObjects="1">
      <p:cViewPr varScale="1">
        <p:scale>
          <a:sx n="112" d="100"/>
          <a:sy n="112" d="100"/>
        </p:scale>
        <p:origin x="1656" y="184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6F50AF-92A7-6518-0BCA-829085A663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C351DB-15FB-B760-A7C7-D9F9206C107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D46CC63-A096-BA4C-A447-F5B8A5323B7B}" type="datetimeFigureOut">
              <a:rPr lang="en-US"/>
              <a:pPr>
                <a:defRPr/>
              </a:pPr>
              <a:t>8/27/24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F159294-AC72-DE99-9EE6-64D2792B80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64F5FAC-5A99-6BCE-EE3B-9BD77DB911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21D0B-48E7-F659-7709-4BEF0825A3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B46BA-756C-B1ED-4680-FC940FAD99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4B7B1A6-8358-5041-A098-C41C0A2740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Probably will not have time to do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BCE0D-340A-3641-8186-2265FFC926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885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E9492-7867-B4E8-A983-2F2224C0F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1691-ED83-5345-8954-B844F361CFA3}" type="datetime1">
              <a:rPr lang="en-US" altLang="en-US"/>
              <a:pPr>
                <a:defRPr/>
              </a:pPr>
              <a:t>8/27/24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0E0C6-6FAB-DA1E-9140-69A5270EE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363AB-F035-D8FF-1024-C26175A8F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80812-769E-A04D-AD6B-56286DF06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09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5C686-7A57-3D84-73D1-56160CFDF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072C1-0F8D-A447-985D-1DD10781447F}" type="datetime1">
              <a:rPr lang="en-US" altLang="en-US"/>
              <a:pPr>
                <a:defRPr/>
              </a:pPr>
              <a:t>8/27/24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979BA-341E-2FFA-725B-1C57FB325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8518B-0386-A850-4CC3-EAFA47DA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1BDB9-29CB-2546-A18F-1132A2F2FE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9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0EF2C-EA73-EB45-1B1C-1D838DAC6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658A9-39A9-C243-AD2B-D3AB74E352C8}" type="datetime1">
              <a:rPr lang="en-US" altLang="en-US"/>
              <a:pPr>
                <a:defRPr/>
              </a:pPr>
              <a:t>8/27/24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772AF-FD59-9A62-38EE-5BED29CBC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C620A-F3F9-97AC-A48F-3E0B18E5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81AFA-BBEA-6345-BDD5-41ECD39252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185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FAEA3-8E4B-A925-C7AF-4C77285B0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3503EF-F016-4D30-7755-40CA47BEB4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B1FFE-C04E-C77B-981E-E46F6602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A222-FDB1-C04A-9BC7-227D937FE4C9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2FE72-306F-FBD9-7F1B-6EC0A72EF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8153C-17CF-0434-CAAB-DE0414142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D1A4-2483-2E46-9D75-1EDE42EE2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68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DEF0-E4AF-B41B-675D-76B42AB96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17C2C-8C8D-4D4D-6120-A36EDF9B6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CD4F5-9E28-4716-C66D-8349971E3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A222-FDB1-C04A-9BC7-227D937FE4C9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0DC0A-2FEC-CC03-06A8-2CB5966A5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75C53-309D-B4F6-2C8C-B0184635A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D1A4-2483-2E46-9D75-1EDE42EE2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00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3B300-A65B-FB36-91F3-238AF613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ECE6F-54B7-90E0-69A7-14256AC09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0DE0A-B5D9-E888-2147-8731DE99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A222-FDB1-C04A-9BC7-227D937FE4C9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27407-4FBA-A5E2-C25F-E3544C6F4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260B2-1B6F-6E60-9BA5-5F8C5371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D1A4-2483-2E46-9D75-1EDE42EE2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0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9914B-4E21-04B7-ACE6-CD34B78B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3209F-50A9-87DE-4C3B-0822198F1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FEB8A-8AB9-B452-B479-79BDB0B0A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DE9AD-E043-1526-1EEF-3A359F5DB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A222-FDB1-C04A-9BC7-227D937FE4C9}" type="datetimeFigureOut">
              <a:rPr lang="en-US" smtClean="0"/>
              <a:t>8/27/24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7989C-8430-58A0-F047-52DE26743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7E9DC-E525-F4E8-A211-8C9BAE0C8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D1A4-2483-2E46-9D75-1EDE42EE2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58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97A09-D92E-40D8-9A93-CF0CDB81C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BFF1F-CBD3-A12E-8A99-58441CCA1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E169E-0344-42EA-A370-A3B5CBA65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98A64-1DF3-2F5D-5AF0-29AF2CFCEF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6FA66B-DB83-924C-0605-2D76EE3439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CCEFDE-A89E-301B-6342-9DAB58A7F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A222-FDB1-C04A-9BC7-227D937FE4C9}" type="datetimeFigureOut">
              <a:rPr lang="en-US" smtClean="0"/>
              <a:t>8/27/24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8E865D-3F09-8614-4401-78A05861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F033C8-0F54-3CF5-C6E9-BF30D17CA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D1A4-2483-2E46-9D75-1EDE42EE2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90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8E32F-A4FF-B383-A3AD-295F9B1E7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068E6A-9349-AE4F-F2E4-48AF2E188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A222-FDB1-C04A-9BC7-227D937FE4C9}" type="datetimeFigureOut">
              <a:rPr lang="en-US" smtClean="0"/>
              <a:t>8/27/24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6B53ED-392D-FA02-17D5-059EC51FA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E99848-4A0A-358F-2967-6403B2E3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D1A4-2483-2E46-9D75-1EDE42EE2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67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FF582B-2894-4ABD-27AC-D8B533AD8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A222-FDB1-C04A-9BC7-227D937FE4C9}" type="datetimeFigureOut">
              <a:rPr lang="en-US" smtClean="0"/>
              <a:t>8/27/24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788BE5-3B10-1D67-7536-EBF720C0A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27897-AC01-0240-6108-3C9380C17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D1A4-2483-2E46-9D75-1EDE42EE2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56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09575-3A61-1563-D0A5-38C74CC97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BE6AF-EFD7-44B7-9387-28E3F1BDD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2BCFB-824B-5B32-3C45-D1EC38013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9F1CD-C1DE-CAFA-3621-FADB80C4D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A222-FDB1-C04A-9BC7-227D937FE4C9}" type="datetimeFigureOut">
              <a:rPr lang="en-US" smtClean="0"/>
              <a:t>8/27/24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0EC56-F857-D0A9-E8C8-14E72B648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4871F-6408-97A5-63BF-4D7EB037D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D1A4-2483-2E46-9D75-1EDE42EE2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94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2B255-2873-56F3-9102-C8AE72F5E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8DC54-3B9A-8F46-A09A-031454770E34}" type="datetime1">
              <a:rPr lang="en-US" altLang="en-US"/>
              <a:pPr>
                <a:defRPr/>
              </a:pPr>
              <a:t>8/27/24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C2BAC-0D40-6E6B-D024-DFD18AF25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A1C06-12FE-D592-6F65-089557C59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7BADD-355A-234D-B249-F056508644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853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0E6D7-781A-8C8F-942A-A8AB0E853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2723C8-FA28-7990-8B9E-99176AE320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C93D9B-6048-E38C-8894-802F18F51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EB627-5575-2AFC-B9DE-A22FF89F5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A222-FDB1-C04A-9BC7-227D937FE4C9}" type="datetimeFigureOut">
              <a:rPr lang="en-US" smtClean="0"/>
              <a:t>8/27/24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9E640-76EF-769F-A52D-61B6650D6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B5E217-ED23-BB23-E873-3789A0965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D1A4-2483-2E46-9D75-1EDE42EE2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36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1DF95-7100-2379-1EBD-0085368C6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560BA5-4307-B017-ACE8-2B7946E17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53C00-0945-6BC5-BF30-915EDDF09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A222-FDB1-C04A-9BC7-227D937FE4C9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67BA5-8B48-D491-BCAC-96B84098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BD368-0412-8FFF-9649-A5A17856C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D1A4-2483-2E46-9D75-1EDE42EE2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22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9AFC46-3A3B-9002-C98E-A7AE40F859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5D7A75-E3AA-8167-0B26-7AAC45C17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F7B51-F799-4FC5-E231-EAC0F0423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A222-FDB1-C04A-9BC7-227D937FE4C9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4E133-5773-3D4A-BD4E-DA0902653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ABD84-944C-262B-FC2D-EB485C95F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D1A4-2483-2E46-9D75-1EDE42EE2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7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BDAF4-897F-B72B-5BA7-20999D079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6C2BD-1E64-E246-B790-F288561E667E}" type="datetime1">
              <a:rPr lang="en-US" altLang="en-US"/>
              <a:pPr>
                <a:defRPr/>
              </a:pPr>
              <a:t>8/27/24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2CD54-CC3F-9EC1-1D31-F2F3734B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C6E32-BC75-A9D1-BCFA-88FA45866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9D4AD-2B32-0340-9F9A-FBF0EF7FE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339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9D6332-2C61-43A4-785E-AC12B3222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B2D11-6C36-2240-9066-7CAB9921D98D}" type="datetime1">
              <a:rPr lang="en-US" altLang="en-US"/>
              <a:pPr>
                <a:defRPr/>
              </a:pPr>
              <a:t>8/27/24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A4208A-A8E3-5CDE-9848-531E8CE07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1DBA15-6657-B6A9-85FF-AC8F335F0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D1DD0-9D32-C741-9CE5-CF3527917C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08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70C54BB-7741-12C7-531D-EBF9235FC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D383-1E55-9F44-ADE2-AFD74EB2B5AB}" type="datetime1">
              <a:rPr lang="en-US" altLang="en-US"/>
              <a:pPr>
                <a:defRPr/>
              </a:pPr>
              <a:t>8/27/24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C65938B-D423-FCF1-4B2B-7E20991DB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2DD0F3-C050-3048-3622-352CFF90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9790D-4C7A-554E-BD22-8024B3B09C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00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DE4906A-34AB-05FF-F0A2-6B12C955E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0809-BC54-D54A-BF45-B46F78EF2A9D}" type="datetime1">
              <a:rPr lang="en-US" altLang="en-US"/>
              <a:pPr>
                <a:defRPr/>
              </a:pPr>
              <a:t>8/27/24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EA9DCB5-3927-DE65-4CD5-147F43C0F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97B5993-E9B0-9FCE-B30B-97BAFF29D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92F99-081E-464D-ABB4-309DE16FED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7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FE09F81-1D57-94D4-896A-561CBDD8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03B8-0FDF-BE4A-92BB-180167F1445C}" type="datetime1">
              <a:rPr lang="en-US" altLang="en-US"/>
              <a:pPr>
                <a:defRPr/>
              </a:pPr>
              <a:t>8/27/24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D421D4C-06B7-D815-66B0-01F426C91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B055432-6AA4-AB2B-64D8-DB9430B05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E0437-BFE0-8949-A33A-F5CB904BA6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46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2FAA67-13A4-A2B8-8709-2DCA176EC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7FF5C-5B46-864D-8C48-326C84C28D91}" type="datetime1">
              <a:rPr lang="en-US" altLang="en-US"/>
              <a:pPr>
                <a:defRPr/>
              </a:pPr>
              <a:t>8/27/24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DDEA25-9DF4-3543-B819-12194F85B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1B6515-DEEB-5EE2-579E-039CC4094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7A7F5-EB8B-0145-9654-1E5437C0B5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78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306411-45CD-2933-59F8-64DA5A99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16C56-2E1F-7D41-898F-EACEDDCEFD90}" type="datetime1">
              <a:rPr lang="en-US" altLang="en-US"/>
              <a:pPr>
                <a:defRPr/>
              </a:pPr>
              <a:t>8/27/24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DD11963-9692-8E88-9FD3-9A5AF09C8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B5AEC0-6E47-F353-3FEC-B68C587A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15E83-0A8E-7B48-B48E-6E688C43FD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5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92F488A-3ACD-4EA7-B6A0-043B7DA45D6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2B83D-4203-6C09-E464-375357F9DC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7B2C182-2BFA-DF40-929C-CF8BDF542216}" type="datetime1">
              <a:rPr lang="en-US" altLang="en-US"/>
              <a:pPr>
                <a:defRPr/>
              </a:pPr>
              <a:t>8/27/24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F1441-A0C8-B959-DDBC-DD5489860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A899F-2094-E2D4-1E8D-C336C0062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8A39DB0-1F85-0245-8ED1-55EB1DF130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3328EA-E16E-0C2E-1483-76AE5D53C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6F58C6-6DDE-CFDC-57AC-1EB3B98FA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FE5CC-0CE3-8730-7DF2-3F2E8E7E7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9BE13-7BF0-4180-2A34-DE5E76DCC8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DA222-FDB1-C04A-9BC7-227D937FE4C9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37ECA-0EE0-4C86-CDBE-11C22E4CC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73AB9-5240-9EFE-D9C8-CE6479A12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2D1A4-2483-2E46-9D75-1EDE42EE2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2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9B59FAA7-C4A0-B0EB-33A5-152AAC3DE2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8C4CFC-9512-2C71-0809-7C0652A7DA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Aug 28,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Questions/Comments?</a:t>
            </a:r>
          </a:p>
        </p:txBody>
      </p:sp>
      <p:pic>
        <p:nvPicPr>
          <p:cNvPr id="49154" name="Picture 4" descr="Pictur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842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22E49-2223-06B4-3510-15A504C34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 Q: Halting Problem (</a:t>
            </a:r>
            <a:r>
              <a:rPr lang="en-US" dirty="0" err="1"/>
              <a:t>ver</a:t>
            </a:r>
            <a:r>
              <a:rPr lang="en-US" dirty="0"/>
              <a:t> 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5893B8-C55F-10E7-A6B0-60AB8A66C115}"/>
              </a:ext>
            </a:extLst>
          </p:cNvPr>
          <p:cNvSpPr txBox="1"/>
          <p:nvPr/>
        </p:nvSpPr>
        <p:spPr>
          <a:xfrm>
            <a:off x="769209" y="2349328"/>
            <a:ext cx="24219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i="1" dirty="0">
                <a:solidFill>
                  <a:prstClr val="black"/>
                </a:solidFill>
                <a:latin typeface="Garamond" panose="02020404030301010803"/>
                <a:ea typeface="+mn-ea"/>
              </a:rPr>
              <a:t>Input:     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A program </a:t>
            </a:r>
            <a:r>
              <a:rPr lang="en-US" sz="1350" dirty="0">
                <a:solidFill>
                  <a:srgbClr val="7030A0"/>
                </a:solidFill>
                <a:latin typeface="Garamond" panose="02020404030301010803"/>
                <a:ea typeface="+mn-ea"/>
              </a:rPr>
              <a:t>P 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and input </a:t>
            </a:r>
            <a:r>
              <a:rPr lang="en-US" sz="1350" dirty="0">
                <a:solidFill>
                  <a:srgbClr val="7030A0"/>
                </a:solidFill>
                <a:latin typeface="Garamond" panose="02020404030301010803"/>
                <a:ea typeface="+mn-ea"/>
              </a:rPr>
              <a:t>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00921B-6FE9-185E-2ED5-F5E105512260}"/>
              </a:ext>
            </a:extLst>
          </p:cNvPr>
          <p:cNvSpPr txBox="1"/>
          <p:nvPr/>
        </p:nvSpPr>
        <p:spPr>
          <a:xfrm>
            <a:off x="769208" y="2851003"/>
            <a:ext cx="234339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i="1" dirty="0">
                <a:solidFill>
                  <a:prstClr val="black"/>
                </a:solidFill>
                <a:latin typeface="Garamond" panose="02020404030301010803"/>
                <a:ea typeface="+mn-ea"/>
              </a:rPr>
              <a:t>Output:  </a:t>
            </a:r>
            <a:r>
              <a:rPr lang="en-US" sz="1350" dirty="0">
                <a:solidFill>
                  <a:srgbClr val="70AD47">
                    <a:lumMod val="75000"/>
                  </a:srgbClr>
                </a:solidFill>
                <a:latin typeface="Garamond" panose="02020404030301010803"/>
                <a:ea typeface="+mn-ea"/>
              </a:rPr>
              <a:t>Yes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 if </a:t>
            </a:r>
            <a:r>
              <a:rPr lang="en-US" sz="1350" dirty="0">
                <a:solidFill>
                  <a:srgbClr val="7030A0"/>
                </a:solidFill>
                <a:latin typeface="Garamond" panose="02020404030301010803"/>
                <a:ea typeface="+mn-ea"/>
              </a:rPr>
              <a:t>P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 terminates on </a:t>
            </a:r>
            <a:r>
              <a:rPr lang="en-US" sz="1350" dirty="0">
                <a:solidFill>
                  <a:srgbClr val="7030A0"/>
                </a:solidFill>
                <a:latin typeface="Garamond" panose="02020404030301010803"/>
                <a:ea typeface="+mn-ea"/>
              </a:rPr>
              <a:t>I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              </a:t>
            </a:r>
            <a:r>
              <a:rPr lang="en-US" sz="1350" dirty="0">
                <a:solidFill>
                  <a:srgbClr val="FF0000"/>
                </a:solidFill>
                <a:latin typeface="Garamond" panose="02020404030301010803"/>
                <a:ea typeface="+mn-ea"/>
              </a:rPr>
              <a:t>No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 otherwise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1F85CF-49BB-8A3A-0404-4509BB8581A8}"/>
              </a:ext>
            </a:extLst>
          </p:cNvPr>
          <p:cNvSpPr txBox="1"/>
          <p:nvPr/>
        </p:nvSpPr>
        <p:spPr>
          <a:xfrm>
            <a:off x="342901" y="3665323"/>
            <a:ext cx="41931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Let </a:t>
            </a:r>
            <a:r>
              <a:rPr lang="en-US" sz="1350" dirty="0">
                <a:solidFill>
                  <a:srgbClr val="7030A0"/>
                </a:solidFill>
                <a:latin typeface="Garamond" panose="02020404030301010803"/>
                <a:ea typeface="+mn-ea"/>
              </a:rPr>
              <a:t>A’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 be a program that solves the Halting problem (</a:t>
            </a:r>
            <a:r>
              <a:rPr lang="en-US" sz="1350" dirty="0" err="1">
                <a:solidFill>
                  <a:prstClr val="black"/>
                </a:solidFill>
                <a:latin typeface="Garamond" panose="02020404030301010803"/>
                <a:ea typeface="+mn-ea"/>
              </a:rPr>
              <a:t>ver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 2)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208602-883D-09E3-B000-99CB027017DE}"/>
              </a:ext>
            </a:extLst>
          </p:cNvPr>
          <p:cNvSpPr/>
          <p:nvPr/>
        </p:nvSpPr>
        <p:spPr>
          <a:xfrm>
            <a:off x="2845142" y="4271894"/>
            <a:ext cx="2001794" cy="108430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white"/>
                </a:solidFill>
                <a:latin typeface="Garamond" panose="02020404030301010803"/>
              </a:rPr>
              <a:t>A’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EA6F0D9-FBBD-A21D-F432-A8ADB26B4DF9}"/>
              </a:ext>
            </a:extLst>
          </p:cNvPr>
          <p:cNvGrpSpPr/>
          <p:nvPr/>
        </p:nvGrpSpPr>
        <p:grpSpPr>
          <a:xfrm>
            <a:off x="4846936" y="4121550"/>
            <a:ext cx="4424045" cy="715581"/>
            <a:chOff x="6462581" y="4352398"/>
            <a:chExt cx="5898727" cy="95410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9118C55-980F-830E-DA54-E74B6814ECD0}"/>
                </a:ext>
              </a:extLst>
            </p:cNvPr>
            <p:cNvGrpSpPr/>
            <p:nvPr/>
          </p:nvGrpSpPr>
          <p:grpSpPr>
            <a:xfrm>
              <a:off x="7414054" y="4352398"/>
              <a:ext cx="4947254" cy="954108"/>
              <a:chOff x="7414054" y="4352398"/>
              <a:chExt cx="4947254" cy="954108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C06FC72-DA21-4276-2688-66EE8825B782}"/>
                  </a:ext>
                </a:extLst>
              </p:cNvPr>
              <p:cNvSpPr txBox="1"/>
              <p:nvPr/>
            </p:nvSpPr>
            <p:spPr>
              <a:xfrm>
                <a:off x="7414054" y="4404577"/>
                <a:ext cx="4947254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70AD47">
                        <a:lumMod val="75000"/>
                      </a:srgbClr>
                    </a:solidFill>
                    <a:latin typeface="Garamond" panose="02020404030301010803"/>
                    <a:ea typeface="+mn-ea"/>
                  </a:rPr>
                  <a:t>Yes</a:t>
                </a:r>
                <a:r>
                  <a:rPr lang="en-US" sz="1350" dirty="0">
                    <a:solidFill>
                      <a:prstClr val="black"/>
                    </a:solidFill>
                    <a:latin typeface="Garamond" panose="02020404030301010803"/>
                    <a:ea typeface="+mn-ea"/>
                  </a:rPr>
                  <a:t>, if                                               returns </a:t>
                </a:r>
                <a:r>
                  <a:rPr lang="en-US" sz="1350" i="1" dirty="0">
                    <a:solidFill>
                      <a:prstClr val="black"/>
                    </a:solidFill>
                    <a:latin typeface="Garamond" panose="02020404030301010803"/>
                    <a:ea typeface="+mn-ea"/>
                  </a:rPr>
                  <a:t>some</a:t>
                </a:r>
                <a:r>
                  <a:rPr lang="en-US" sz="1350" dirty="0">
                    <a:solidFill>
                      <a:prstClr val="black"/>
                    </a:solidFill>
                    <a:latin typeface="Garamond" panose="02020404030301010803"/>
                    <a:ea typeface="+mn-ea"/>
                  </a:rPr>
                  <a:t> </a:t>
                </a:r>
                <a:r>
                  <a:rPr lang="en-US" sz="1350" dirty="0">
                    <a:solidFill>
                      <a:srgbClr val="7030A0"/>
                    </a:solidFill>
                    <a:latin typeface="Garamond" panose="02020404030301010803"/>
                    <a:ea typeface="+mn-ea"/>
                  </a:rPr>
                  <a:t>c</a:t>
                </a:r>
              </a:p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prstClr val="black"/>
                    </a:solidFill>
                    <a:latin typeface="Garamond" panose="02020404030301010803"/>
                    <a:ea typeface="+mn-ea"/>
                  </a:rPr>
                  <a:t>on input                                            (</a:t>
                </a:r>
                <a:r>
                  <a:rPr lang="en-US" sz="1350" dirty="0">
                    <a:solidFill>
                      <a:srgbClr val="7030A0"/>
                    </a:solidFill>
                    <a:latin typeface="Garamond" panose="02020404030301010803"/>
                    <a:ea typeface="+mn-ea"/>
                  </a:rPr>
                  <a:t>9</a:t>
                </a:r>
                <a:r>
                  <a:rPr lang="en-US" sz="1350" dirty="0">
                    <a:solidFill>
                      <a:prstClr val="black"/>
                    </a:solidFill>
                    <a:latin typeface="Garamond" panose="02020404030301010803"/>
                    <a:ea typeface="+mn-ea"/>
                  </a:rPr>
                  <a:t> , </a:t>
                </a:r>
                <a:r>
                  <a:rPr lang="en-US" sz="1350" dirty="0">
                    <a:solidFill>
                      <a:srgbClr val="7030A0"/>
                    </a:solidFill>
                    <a:latin typeface="Garamond" panose="02020404030301010803"/>
                    <a:ea typeface="+mn-ea"/>
                  </a:rPr>
                  <a:t>101</a:t>
                </a:r>
                <a:r>
                  <a:rPr lang="en-US" sz="1350" dirty="0">
                    <a:solidFill>
                      <a:prstClr val="black"/>
                    </a:solidFill>
                    <a:latin typeface="Garamond" panose="02020404030301010803"/>
                    <a:ea typeface="+mn-ea"/>
                  </a:rPr>
                  <a:t>)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55C335-95CC-6256-C450-9C3B5E130A63}"/>
                  </a:ext>
                </a:extLst>
              </p:cNvPr>
              <p:cNvSpPr txBox="1"/>
              <p:nvPr/>
            </p:nvSpPr>
            <p:spPr>
              <a:xfrm>
                <a:off x="8332571" y="4352398"/>
                <a:ext cx="2330126" cy="954108"/>
              </a:xfrm>
              <a:prstGeom prst="rect">
                <a:avLst/>
              </a:prstGeom>
              <a:noFill/>
              <a:ln>
                <a:solidFill>
                  <a:schemeClr val="bg2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0000FF"/>
                    </a:solidFill>
                    <a:latin typeface="Courier New" panose="02070309020205020404" pitchFamily="49" charset="0"/>
                    <a:ea typeface="+mn-ea"/>
                  </a:rPr>
                  <a:t>def</a:t>
                </a:r>
                <a:r>
                  <a:rPr 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ea typeface="+mn-ea"/>
                  </a:rPr>
                  <a:t> </a:t>
                </a:r>
                <a:r>
                  <a:rPr lang="en-US" sz="1350" dirty="0">
                    <a:solidFill>
                      <a:srgbClr val="795E26"/>
                    </a:solidFill>
                    <a:latin typeface="Courier New" panose="02070309020205020404" pitchFamily="49" charset="0"/>
                    <a:ea typeface="+mn-ea"/>
                  </a:rPr>
                  <a:t>add</a:t>
                </a:r>
                <a:r>
                  <a:rPr 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ea typeface="+mn-ea"/>
                  </a:rPr>
                  <a:t> (</a:t>
                </a:r>
                <a:r>
                  <a:rPr lang="en-US" sz="1350" dirty="0" err="1">
                    <a:solidFill>
                      <a:srgbClr val="001080"/>
                    </a:solidFill>
                    <a:latin typeface="Courier New" panose="02070309020205020404" pitchFamily="49" charset="0"/>
                    <a:ea typeface="+mn-ea"/>
                  </a:rPr>
                  <a:t>a</a:t>
                </a:r>
                <a:r>
                  <a:rPr lang="en-US" sz="1350" dirty="0" err="1">
                    <a:solidFill>
                      <a:srgbClr val="000000"/>
                    </a:solidFill>
                    <a:latin typeface="Courier New" panose="02070309020205020404" pitchFamily="49" charset="0"/>
                    <a:ea typeface="+mn-ea"/>
                  </a:rPr>
                  <a:t>,</a:t>
                </a:r>
                <a:r>
                  <a:rPr lang="en-US" sz="1350" dirty="0" err="1">
                    <a:solidFill>
                      <a:srgbClr val="001080"/>
                    </a:solidFill>
                    <a:latin typeface="Courier New" panose="02070309020205020404" pitchFamily="49" charset="0"/>
                    <a:ea typeface="+mn-ea"/>
                  </a:rPr>
                  <a:t>b</a:t>
                </a:r>
                <a:r>
                  <a:rPr 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ea typeface="+mn-ea"/>
                  </a:rPr>
                  <a:t>): </a:t>
                </a:r>
                <a:endParaRPr lang="en-US" sz="1350" dirty="0">
                  <a:solidFill>
                    <a:srgbClr val="008000"/>
                  </a:solidFill>
                  <a:latin typeface="Courier New" panose="02070309020205020404" pitchFamily="49" charset="0"/>
                  <a:ea typeface="+mn-ea"/>
                </a:endParaRPr>
              </a:p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008000"/>
                    </a:solidFill>
                    <a:latin typeface="Courier New" panose="02070309020205020404" pitchFamily="49" charset="0"/>
                    <a:ea typeface="+mn-ea"/>
                  </a:rPr>
                  <a:t>   </a:t>
                </a:r>
                <a:r>
                  <a:rPr 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ea typeface="+mn-ea"/>
                  </a:rPr>
                  <a:t>c = </a:t>
                </a:r>
                <a:r>
                  <a:rPr lang="en-US" sz="1350" dirty="0" err="1">
                    <a:solidFill>
                      <a:srgbClr val="000000"/>
                    </a:solidFill>
                    <a:latin typeface="Courier New" panose="02070309020205020404" pitchFamily="49" charset="0"/>
                    <a:ea typeface="+mn-ea"/>
                  </a:rPr>
                  <a:t>a+b</a:t>
                </a:r>
                <a:r>
                  <a:rPr 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ea typeface="+mn-ea"/>
                  </a:rPr>
                  <a:t> </a:t>
                </a:r>
              </a:p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ea typeface="+mn-ea"/>
                  </a:rPr>
                  <a:t>   </a:t>
                </a:r>
                <a:r>
                  <a:rPr lang="en-US" sz="1350" dirty="0">
                    <a:solidFill>
                      <a:srgbClr val="AF00DB"/>
                    </a:solidFill>
                    <a:latin typeface="Courier New" panose="02070309020205020404" pitchFamily="49" charset="0"/>
                    <a:ea typeface="+mn-ea"/>
                  </a:rPr>
                  <a:t>return</a:t>
                </a:r>
                <a:r>
                  <a:rPr 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ea typeface="+mn-ea"/>
                  </a:rPr>
                  <a:t> c</a:t>
                </a:r>
              </a:p>
            </p:txBody>
          </p:sp>
        </p:grp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FC20F04-D413-B2DB-3A96-C672C37B83D0}"/>
                </a:ext>
              </a:extLst>
            </p:cNvPr>
            <p:cNvCxnSpPr>
              <a:stCxn id="9" idx="3"/>
              <a:endCxn id="15" idx="1"/>
            </p:cNvCxnSpPr>
            <p:nvPr/>
          </p:nvCxnSpPr>
          <p:spPr>
            <a:xfrm flipV="1">
              <a:off x="6462581" y="4743131"/>
              <a:ext cx="951473" cy="532598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9B40734-D822-DDF8-E97C-DC4E073CC2AE}"/>
              </a:ext>
            </a:extLst>
          </p:cNvPr>
          <p:cNvGrpSpPr/>
          <p:nvPr/>
        </p:nvGrpSpPr>
        <p:grpSpPr>
          <a:xfrm>
            <a:off x="4846936" y="4814046"/>
            <a:ext cx="4424045" cy="902593"/>
            <a:chOff x="6462581" y="5275726"/>
            <a:chExt cx="5898727" cy="120345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8A61A7D-2681-BF22-EECE-87C6F81E5669}"/>
                </a:ext>
              </a:extLst>
            </p:cNvPr>
            <p:cNvGrpSpPr/>
            <p:nvPr/>
          </p:nvGrpSpPr>
          <p:grpSpPr>
            <a:xfrm>
              <a:off x="7414054" y="5472896"/>
              <a:ext cx="4947254" cy="1006287"/>
              <a:chOff x="7414054" y="4352398"/>
              <a:chExt cx="4947254" cy="1006287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D58D2ED-253E-F613-87F3-E6534BFAAE7B}"/>
                  </a:ext>
                </a:extLst>
              </p:cNvPr>
              <p:cNvSpPr txBox="1"/>
              <p:nvPr/>
            </p:nvSpPr>
            <p:spPr>
              <a:xfrm>
                <a:off x="7414054" y="4404577"/>
                <a:ext cx="4947254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FF0000"/>
                    </a:solidFill>
                    <a:latin typeface="Garamond" panose="02020404030301010803"/>
                    <a:ea typeface="+mn-ea"/>
                  </a:rPr>
                  <a:t>No</a:t>
                </a:r>
                <a:r>
                  <a:rPr lang="en-US" sz="1350" dirty="0">
                    <a:solidFill>
                      <a:prstClr val="black"/>
                    </a:solidFill>
                    <a:latin typeface="Garamond" panose="02020404030301010803"/>
                    <a:ea typeface="+mn-ea"/>
                  </a:rPr>
                  <a:t>, if                                               doesn’t return </a:t>
                </a:r>
                <a:r>
                  <a:rPr lang="en-US" sz="1350" i="1" dirty="0">
                    <a:solidFill>
                      <a:prstClr val="black"/>
                    </a:solidFill>
                    <a:latin typeface="Garamond" panose="02020404030301010803"/>
                    <a:ea typeface="+mn-ea"/>
                  </a:rPr>
                  <a:t>any</a:t>
                </a:r>
                <a:r>
                  <a:rPr lang="en-US" sz="1350" dirty="0">
                    <a:solidFill>
                      <a:prstClr val="black"/>
                    </a:solidFill>
                    <a:latin typeface="Garamond" panose="02020404030301010803"/>
                    <a:ea typeface="+mn-ea"/>
                  </a:rPr>
                  <a:t> </a:t>
                </a:r>
                <a:r>
                  <a:rPr lang="en-US" sz="1350" dirty="0">
                    <a:solidFill>
                      <a:srgbClr val="7030A0"/>
                    </a:solidFill>
                    <a:latin typeface="Garamond" panose="02020404030301010803"/>
                    <a:ea typeface="+mn-ea"/>
                  </a:rPr>
                  <a:t>c</a:t>
                </a:r>
              </a:p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prstClr val="black"/>
                    </a:solidFill>
                    <a:latin typeface="Garamond" panose="02020404030301010803"/>
                    <a:ea typeface="+mn-ea"/>
                  </a:rPr>
                  <a:t>on </a:t>
                </a:r>
                <a:r>
                  <a:rPr lang="en-US" sz="1350" i="1" dirty="0">
                    <a:solidFill>
                      <a:prstClr val="black"/>
                    </a:solidFill>
                    <a:latin typeface="Garamond" panose="02020404030301010803"/>
                    <a:ea typeface="+mn-ea"/>
                  </a:rPr>
                  <a:t>     </a:t>
                </a:r>
                <a:r>
                  <a:rPr lang="en-US" sz="1350" dirty="0">
                    <a:solidFill>
                      <a:prstClr val="black"/>
                    </a:solidFill>
                    <a:latin typeface="Garamond" panose="02020404030301010803"/>
                    <a:ea typeface="+mn-ea"/>
                  </a:rPr>
                  <a:t>                                              input (</a:t>
                </a:r>
                <a:r>
                  <a:rPr lang="en-US" sz="1350" dirty="0">
                    <a:solidFill>
                      <a:srgbClr val="7030A0"/>
                    </a:solidFill>
                    <a:latin typeface="Garamond" panose="02020404030301010803"/>
                    <a:ea typeface="+mn-ea"/>
                  </a:rPr>
                  <a:t>9</a:t>
                </a:r>
                <a:r>
                  <a:rPr lang="en-US" sz="1350" dirty="0">
                    <a:solidFill>
                      <a:prstClr val="black"/>
                    </a:solidFill>
                    <a:latin typeface="Garamond" panose="02020404030301010803"/>
                    <a:ea typeface="+mn-ea"/>
                  </a:rPr>
                  <a:t> , </a:t>
                </a:r>
                <a:r>
                  <a:rPr lang="en-US" sz="1350" dirty="0">
                    <a:solidFill>
                      <a:srgbClr val="7030A0"/>
                    </a:solidFill>
                    <a:latin typeface="Garamond" panose="02020404030301010803"/>
                    <a:ea typeface="+mn-ea"/>
                  </a:rPr>
                  <a:t>101</a:t>
                </a:r>
                <a:r>
                  <a:rPr lang="en-US" sz="1350" dirty="0">
                    <a:solidFill>
                      <a:prstClr val="black"/>
                    </a:solidFill>
                    <a:latin typeface="Garamond" panose="02020404030301010803"/>
                    <a:ea typeface="+mn-ea"/>
                  </a:rPr>
                  <a:t>)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BC7BAF-51B0-803B-31CB-F9397ACB0E24}"/>
                  </a:ext>
                </a:extLst>
              </p:cNvPr>
              <p:cNvSpPr txBox="1"/>
              <p:nvPr/>
            </p:nvSpPr>
            <p:spPr>
              <a:xfrm>
                <a:off x="8332571" y="4352398"/>
                <a:ext cx="2330126" cy="954108"/>
              </a:xfrm>
              <a:prstGeom prst="rect">
                <a:avLst/>
              </a:prstGeom>
              <a:noFill/>
              <a:ln>
                <a:solidFill>
                  <a:schemeClr val="bg2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0000FF"/>
                    </a:solidFill>
                    <a:latin typeface="Courier New" panose="02070309020205020404" pitchFamily="49" charset="0"/>
                    <a:ea typeface="+mn-ea"/>
                  </a:rPr>
                  <a:t>def</a:t>
                </a:r>
                <a:r>
                  <a:rPr 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ea typeface="+mn-ea"/>
                  </a:rPr>
                  <a:t> </a:t>
                </a:r>
                <a:r>
                  <a:rPr lang="en-US" sz="1350" dirty="0">
                    <a:solidFill>
                      <a:srgbClr val="795E26"/>
                    </a:solidFill>
                    <a:latin typeface="Courier New" panose="02070309020205020404" pitchFamily="49" charset="0"/>
                    <a:ea typeface="+mn-ea"/>
                  </a:rPr>
                  <a:t>add</a:t>
                </a:r>
                <a:r>
                  <a:rPr 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ea typeface="+mn-ea"/>
                  </a:rPr>
                  <a:t> (</a:t>
                </a:r>
                <a:r>
                  <a:rPr lang="en-US" sz="1350" dirty="0" err="1">
                    <a:solidFill>
                      <a:srgbClr val="001080"/>
                    </a:solidFill>
                    <a:latin typeface="Courier New" panose="02070309020205020404" pitchFamily="49" charset="0"/>
                    <a:ea typeface="+mn-ea"/>
                  </a:rPr>
                  <a:t>a</a:t>
                </a:r>
                <a:r>
                  <a:rPr lang="en-US" sz="1350" dirty="0" err="1">
                    <a:solidFill>
                      <a:srgbClr val="000000"/>
                    </a:solidFill>
                    <a:latin typeface="Courier New" panose="02070309020205020404" pitchFamily="49" charset="0"/>
                    <a:ea typeface="+mn-ea"/>
                  </a:rPr>
                  <a:t>,</a:t>
                </a:r>
                <a:r>
                  <a:rPr lang="en-US" sz="1350" dirty="0" err="1">
                    <a:solidFill>
                      <a:srgbClr val="001080"/>
                    </a:solidFill>
                    <a:latin typeface="Courier New" panose="02070309020205020404" pitchFamily="49" charset="0"/>
                    <a:ea typeface="+mn-ea"/>
                  </a:rPr>
                  <a:t>b</a:t>
                </a:r>
                <a:r>
                  <a:rPr 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ea typeface="+mn-ea"/>
                  </a:rPr>
                  <a:t>): </a:t>
                </a:r>
                <a:endParaRPr lang="en-US" sz="1350" dirty="0">
                  <a:solidFill>
                    <a:srgbClr val="008000"/>
                  </a:solidFill>
                  <a:latin typeface="Courier New" panose="02070309020205020404" pitchFamily="49" charset="0"/>
                  <a:ea typeface="+mn-ea"/>
                </a:endParaRPr>
              </a:p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008000"/>
                    </a:solidFill>
                    <a:latin typeface="Courier New" panose="02070309020205020404" pitchFamily="49" charset="0"/>
                    <a:ea typeface="+mn-ea"/>
                  </a:rPr>
                  <a:t>   </a:t>
                </a:r>
                <a:r>
                  <a:rPr 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ea typeface="+mn-ea"/>
                  </a:rPr>
                  <a:t>c = </a:t>
                </a:r>
                <a:r>
                  <a:rPr lang="en-US" sz="1350" dirty="0" err="1">
                    <a:solidFill>
                      <a:srgbClr val="000000"/>
                    </a:solidFill>
                    <a:latin typeface="Courier New" panose="02070309020205020404" pitchFamily="49" charset="0"/>
                    <a:ea typeface="+mn-ea"/>
                  </a:rPr>
                  <a:t>a+b</a:t>
                </a:r>
                <a:r>
                  <a:rPr 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ea typeface="+mn-ea"/>
                  </a:rPr>
                  <a:t> </a:t>
                </a:r>
              </a:p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ea typeface="+mn-ea"/>
                  </a:rPr>
                  <a:t>   </a:t>
                </a:r>
                <a:r>
                  <a:rPr lang="en-US" sz="1350" dirty="0">
                    <a:solidFill>
                      <a:srgbClr val="AF00DB"/>
                    </a:solidFill>
                    <a:latin typeface="Courier New" panose="02070309020205020404" pitchFamily="49" charset="0"/>
                    <a:ea typeface="+mn-ea"/>
                  </a:rPr>
                  <a:t>return</a:t>
                </a:r>
                <a:r>
                  <a:rPr 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ea typeface="+mn-ea"/>
                  </a:rPr>
                  <a:t> c</a:t>
                </a:r>
              </a:p>
            </p:txBody>
          </p:sp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7C45722-A823-55DC-C6E2-D3EECD154CDB}"/>
                </a:ext>
              </a:extLst>
            </p:cNvPr>
            <p:cNvCxnSpPr>
              <a:stCxn id="9" idx="3"/>
              <a:endCxn id="21" idx="1"/>
            </p:cNvCxnSpPr>
            <p:nvPr/>
          </p:nvCxnSpPr>
          <p:spPr>
            <a:xfrm>
              <a:off x="6462581" y="5275726"/>
              <a:ext cx="951473" cy="72640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E4C5EDD-932A-664C-6AD4-31B683A81622}"/>
              </a:ext>
            </a:extLst>
          </p:cNvPr>
          <p:cNvGrpSpPr/>
          <p:nvPr/>
        </p:nvGrpSpPr>
        <p:grpSpPr>
          <a:xfrm>
            <a:off x="120477" y="4195784"/>
            <a:ext cx="2724665" cy="753332"/>
            <a:chOff x="160635" y="4451379"/>
            <a:chExt cx="3632887" cy="100444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DD63EB1-5896-A856-DE4D-A23739B41587}"/>
                </a:ext>
              </a:extLst>
            </p:cNvPr>
            <p:cNvCxnSpPr>
              <a:cxnSpLocks/>
            </p:cNvCxnSpPr>
            <p:nvPr/>
          </p:nvCxnSpPr>
          <p:spPr>
            <a:xfrm>
              <a:off x="160635" y="5455821"/>
              <a:ext cx="363288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F217563-2956-6DCE-C936-8182983B47FC}"/>
                </a:ext>
              </a:extLst>
            </p:cNvPr>
            <p:cNvSpPr txBox="1"/>
            <p:nvPr/>
          </p:nvSpPr>
          <p:spPr>
            <a:xfrm>
              <a:off x="457200" y="4451379"/>
              <a:ext cx="2330126" cy="954107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</a:rPr>
                <a:t>def</a:t>
              </a:r>
              <a:r>
                <a:rPr lang="en-US" sz="1350" dirty="0">
                  <a:solidFill>
                    <a:srgbClr val="000000"/>
                  </a:solidFill>
                  <a:latin typeface="Courier New" panose="02070309020205020404" pitchFamily="49" charset="0"/>
                  <a:ea typeface="+mn-ea"/>
                </a:rPr>
                <a:t> </a:t>
              </a:r>
              <a:r>
                <a:rPr lang="en-US" sz="1350" dirty="0">
                  <a:solidFill>
                    <a:srgbClr val="795E26"/>
                  </a:solidFill>
                  <a:latin typeface="Courier New" panose="02070309020205020404" pitchFamily="49" charset="0"/>
                  <a:ea typeface="+mn-ea"/>
                </a:rPr>
                <a:t>add</a:t>
              </a:r>
              <a:r>
                <a:rPr lang="en-US" sz="1350" dirty="0">
                  <a:solidFill>
                    <a:srgbClr val="000000"/>
                  </a:solidFill>
                  <a:latin typeface="Courier New" panose="02070309020205020404" pitchFamily="49" charset="0"/>
                  <a:ea typeface="+mn-ea"/>
                </a:rPr>
                <a:t> (</a:t>
              </a:r>
              <a:r>
                <a:rPr lang="en-US" sz="1350" dirty="0" err="1">
                  <a:solidFill>
                    <a:srgbClr val="001080"/>
                  </a:solidFill>
                  <a:latin typeface="Courier New" panose="02070309020205020404" pitchFamily="49" charset="0"/>
                  <a:ea typeface="+mn-ea"/>
                </a:rPr>
                <a:t>a</a:t>
              </a:r>
              <a:r>
                <a:rPr lang="en-US" sz="1350" dirty="0" err="1">
                  <a:solidFill>
                    <a:srgbClr val="000000"/>
                  </a:solidFill>
                  <a:latin typeface="Courier New" panose="02070309020205020404" pitchFamily="49" charset="0"/>
                  <a:ea typeface="+mn-ea"/>
                </a:rPr>
                <a:t>,</a:t>
              </a:r>
              <a:r>
                <a:rPr lang="en-US" sz="1350" dirty="0" err="1">
                  <a:solidFill>
                    <a:srgbClr val="001080"/>
                  </a:solidFill>
                  <a:latin typeface="Courier New" panose="02070309020205020404" pitchFamily="49" charset="0"/>
                  <a:ea typeface="+mn-ea"/>
                </a:rPr>
                <a:t>b</a:t>
              </a:r>
              <a:r>
                <a:rPr lang="en-US" sz="1350" dirty="0">
                  <a:solidFill>
                    <a:srgbClr val="000000"/>
                  </a:solidFill>
                  <a:latin typeface="Courier New" panose="02070309020205020404" pitchFamily="49" charset="0"/>
                  <a:ea typeface="+mn-ea"/>
                </a:rPr>
                <a:t>): </a:t>
              </a:r>
              <a:endParaRPr lang="en-US" sz="1350" dirty="0">
                <a:solidFill>
                  <a:srgbClr val="008000"/>
                </a:solidFill>
                <a:latin typeface="Courier New" panose="02070309020205020404" pitchFamily="49" charset="0"/>
                <a:ea typeface="+mn-ea"/>
              </a:endParaRPr>
            </a:p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008000"/>
                  </a:solidFill>
                  <a:latin typeface="Courier New" panose="02070309020205020404" pitchFamily="49" charset="0"/>
                  <a:ea typeface="+mn-ea"/>
                </a:rPr>
                <a:t>   </a:t>
              </a:r>
              <a:r>
                <a:rPr lang="en-US" sz="1350" dirty="0">
                  <a:solidFill>
                    <a:srgbClr val="000000"/>
                  </a:solidFill>
                  <a:latin typeface="Courier New" panose="02070309020205020404" pitchFamily="49" charset="0"/>
                  <a:ea typeface="+mn-ea"/>
                </a:rPr>
                <a:t>c = </a:t>
              </a:r>
              <a:r>
                <a:rPr lang="en-US" sz="1350" dirty="0" err="1">
                  <a:solidFill>
                    <a:srgbClr val="000000"/>
                  </a:solidFill>
                  <a:latin typeface="Courier New" panose="02070309020205020404" pitchFamily="49" charset="0"/>
                  <a:ea typeface="+mn-ea"/>
                </a:rPr>
                <a:t>a+b</a:t>
              </a:r>
              <a:r>
                <a:rPr lang="en-US" sz="1350" dirty="0">
                  <a:solidFill>
                    <a:srgbClr val="000000"/>
                  </a:solidFill>
                  <a:latin typeface="Courier New" panose="02070309020205020404" pitchFamily="49" charset="0"/>
                  <a:ea typeface="+mn-ea"/>
                </a:rPr>
                <a:t> </a:t>
              </a:r>
            </a:p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000000"/>
                  </a:solidFill>
                  <a:latin typeface="Courier New" panose="02070309020205020404" pitchFamily="49" charset="0"/>
                  <a:ea typeface="+mn-ea"/>
                </a:rPr>
                <a:t>   </a:t>
              </a:r>
              <a:r>
                <a:rPr lang="en-US" sz="1350" dirty="0">
                  <a:solidFill>
                    <a:srgbClr val="AF00DB"/>
                  </a:solidFill>
                  <a:latin typeface="Courier New" panose="02070309020205020404" pitchFamily="49" charset="0"/>
                  <a:ea typeface="+mn-ea"/>
                </a:rPr>
                <a:t>return</a:t>
              </a:r>
              <a:r>
                <a:rPr lang="en-US" sz="1350" dirty="0">
                  <a:solidFill>
                    <a:srgbClr val="000000"/>
                  </a:solidFill>
                  <a:latin typeface="Courier New" panose="02070309020205020404" pitchFamily="49" charset="0"/>
                  <a:ea typeface="+mn-ea"/>
                </a:rPr>
                <a:t> c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CD4B63-6AC9-9322-1323-60259002A884}"/>
                </a:ext>
              </a:extLst>
            </p:cNvPr>
            <p:cNvSpPr txBox="1"/>
            <p:nvPr/>
          </p:nvSpPr>
          <p:spPr>
            <a:xfrm>
              <a:off x="2782161" y="4814063"/>
              <a:ext cx="86604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prstClr val="black"/>
                  </a:solidFill>
                  <a:latin typeface="Garamond" panose="02020404030301010803"/>
                  <a:ea typeface="+mn-ea"/>
                </a:rPr>
                <a:t>(</a:t>
              </a:r>
              <a:r>
                <a:rPr lang="en-US" sz="1350" dirty="0">
                  <a:solidFill>
                    <a:srgbClr val="7030A0"/>
                  </a:solidFill>
                  <a:latin typeface="Garamond" panose="02020404030301010803"/>
                  <a:ea typeface="+mn-ea"/>
                </a:rPr>
                <a:t>9</a:t>
              </a:r>
              <a:r>
                <a:rPr lang="en-US" sz="1350" dirty="0">
                  <a:solidFill>
                    <a:prstClr val="black"/>
                  </a:solidFill>
                  <a:latin typeface="Garamond" panose="02020404030301010803"/>
                  <a:ea typeface="+mn-ea"/>
                </a:rPr>
                <a:t>,</a:t>
              </a:r>
              <a:r>
                <a:rPr lang="en-US" sz="1350" dirty="0">
                  <a:solidFill>
                    <a:srgbClr val="7030A0"/>
                  </a:solidFill>
                  <a:latin typeface="Garamond" panose="02020404030301010803"/>
                  <a:ea typeface="+mn-ea"/>
                </a:rPr>
                <a:t>101</a:t>
              </a:r>
              <a:r>
                <a:rPr lang="en-US" sz="1350" dirty="0">
                  <a:solidFill>
                    <a:prstClr val="black"/>
                  </a:solidFill>
                  <a:latin typeface="Garamond" panose="02020404030301010803"/>
                  <a:ea typeface="+mn-ea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011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55EB-6243-331F-CA6C-CA1C067BE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Halting Problem: </a:t>
            </a:r>
            <a:r>
              <a:rPr lang="en-US" dirty="0" err="1"/>
              <a:t>ver</a:t>
            </a:r>
            <a:r>
              <a:rPr lang="en-US" dirty="0"/>
              <a:t> 1 vs. </a:t>
            </a:r>
            <a:r>
              <a:rPr lang="en-US" dirty="0" err="1"/>
              <a:t>ver</a:t>
            </a:r>
            <a:r>
              <a:rPr lang="en-US" dirty="0"/>
              <a:t>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0AC226-F60F-8551-4E45-E69FBF3E27D4}"/>
              </a:ext>
            </a:extLst>
          </p:cNvPr>
          <p:cNvSpPr txBox="1"/>
          <p:nvPr/>
        </p:nvSpPr>
        <p:spPr>
          <a:xfrm>
            <a:off x="5382772" y="2125266"/>
            <a:ext cx="24219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i="1" dirty="0">
                <a:solidFill>
                  <a:prstClr val="black"/>
                </a:solidFill>
                <a:latin typeface="Garamond" panose="02020404030301010803"/>
                <a:ea typeface="+mn-ea"/>
              </a:rPr>
              <a:t>Input:     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A program </a:t>
            </a:r>
            <a:r>
              <a:rPr lang="en-US" sz="1350" dirty="0">
                <a:solidFill>
                  <a:srgbClr val="7030A0"/>
                </a:solidFill>
                <a:latin typeface="Garamond" panose="02020404030301010803"/>
                <a:ea typeface="+mn-ea"/>
              </a:rPr>
              <a:t>P 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and input </a:t>
            </a:r>
            <a:r>
              <a:rPr lang="en-US" sz="1350" dirty="0">
                <a:solidFill>
                  <a:srgbClr val="7030A0"/>
                </a:solidFill>
                <a:latin typeface="Garamond" panose="02020404030301010803"/>
                <a:ea typeface="+mn-ea"/>
              </a:rPr>
              <a:t>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93EB29-2AEA-14C0-5FE4-59AA1E854240}"/>
              </a:ext>
            </a:extLst>
          </p:cNvPr>
          <p:cNvSpPr txBox="1"/>
          <p:nvPr/>
        </p:nvSpPr>
        <p:spPr>
          <a:xfrm>
            <a:off x="5382772" y="2626941"/>
            <a:ext cx="234339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i="1" dirty="0">
                <a:solidFill>
                  <a:prstClr val="black"/>
                </a:solidFill>
                <a:latin typeface="Garamond" panose="02020404030301010803"/>
                <a:ea typeface="+mn-ea"/>
              </a:rPr>
              <a:t>Output:  </a:t>
            </a:r>
            <a:r>
              <a:rPr lang="en-US" sz="1350" dirty="0">
                <a:solidFill>
                  <a:srgbClr val="70AD47">
                    <a:lumMod val="75000"/>
                  </a:srgbClr>
                </a:solidFill>
                <a:latin typeface="Garamond" panose="02020404030301010803"/>
                <a:ea typeface="+mn-ea"/>
              </a:rPr>
              <a:t>Yes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 if </a:t>
            </a:r>
            <a:r>
              <a:rPr lang="en-US" sz="1350" dirty="0">
                <a:solidFill>
                  <a:srgbClr val="7030A0"/>
                </a:solidFill>
                <a:latin typeface="Garamond" panose="02020404030301010803"/>
                <a:ea typeface="+mn-ea"/>
              </a:rPr>
              <a:t>P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 terminates on </a:t>
            </a:r>
            <a:r>
              <a:rPr lang="en-US" sz="1350" dirty="0">
                <a:solidFill>
                  <a:srgbClr val="7030A0"/>
                </a:solidFill>
                <a:latin typeface="Garamond" panose="02020404030301010803"/>
                <a:ea typeface="+mn-ea"/>
              </a:rPr>
              <a:t>I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              </a:t>
            </a:r>
            <a:r>
              <a:rPr lang="en-US" sz="1350" dirty="0">
                <a:solidFill>
                  <a:srgbClr val="FF0000"/>
                </a:solidFill>
                <a:latin typeface="Garamond" panose="02020404030301010803"/>
                <a:ea typeface="+mn-ea"/>
              </a:rPr>
              <a:t>No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 otherwise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D1D270-0F57-F282-DCE0-A11D0031A850}"/>
              </a:ext>
            </a:extLst>
          </p:cNvPr>
          <p:cNvGrpSpPr/>
          <p:nvPr/>
        </p:nvGrpSpPr>
        <p:grpSpPr>
          <a:xfrm>
            <a:off x="769208" y="2133730"/>
            <a:ext cx="3475118" cy="1009507"/>
            <a:chOff x="1025611" y="1989438"/>
            <a:chExt cx="4633490" cy="134600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23F2363-CA6D-627C-4D8F-10F215485293}"/>
                </a:ext>
              </a:extLst>
            </p:cNvPr>
            <p:cNvSpPr txBox="1"/>
            <p:nvPr/>
          </p:nvSpPr>
          <p:spPr>
            <a:xfrm>
              <a:off x="1025611" y="1989438"/>
              <a:ext cx="217982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i="1" dirty="0">
                  <a:solidFill>
                    <a:prstClr val="black"/>
                  </a:solidFill>
                  <a:latin typeface="Garamond" panose="02020404030301010803"/>
                  <a:ea typeface="+mn-ea"/>
                </a:rPr>
                <a:t>Input:     </a:t>
              </a:r>
              <a:r>
                <a:rPr lang="en-US" sz="1350" dirty="0">
                  <a:solidFill>
                    <a:prstClr val="black"/>
                  </a:solidFill>
                  <a:latin typeface="Garamond" panose="02020404030301010803"/>
                  <a:ea typeface="+mn-ea"/>
                </a:rPr>
                <a:t>A program </a:t>
              </a:r>
              <a:r>
                <a:rPr lang="en-US" sz="1350" dirty="0">
                  <a:solidFill>
                    <a:srgbClr val="7030A0"/>
                  </a:solidFill>
                  <a:latin typeface="Garamond" panose="02020404030301010803"/>
                  <a:ea typeface="+mn-ea"/>
                </a:rPr>
                <a:t>P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77430BC-B9A4-7498-4BFF-8A5444BF80AE}"/>
                </a:ext>
              </a:extLst>
            </p:cNvPr>
            <p:cNvSpPr txBox="1"/>
            <p:nvPr/>
          </p:nvSpPr>
          <p:spPr>
            <a:xfrm>
              <a:off x="1025611" y="2658338"/>
              <a:ext cx="463349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i="1" dirty="0">
                  <a:solidFill>
                    <a:prstClr val="black"/>
                  </a:solidFill>
                  <a:latin typeface="Garamond" panose="02020404030301010803"/>
                  <a:ea typeface="+mn-ea"/>
                </a:rPr>
                <a:t>Output:  </a:t>
              </a:r>
              <a:r>
                <a:rPr lang="en-US" sz="1350" dirty="0">
                  <a:solidFill>
                    <a:srgbClr val="70AD47">
                      <a:lumMod val="75000"/>
                    </a:srgbClr>
                  </a:solidFill>
                  <a:latin typeface="Garamond" panose="02020404030301010803"/>
                  <a:ea typeface="+mn-ea"/>
                </a:rPr>
                <a:t>Yes</a:t>
              </a:r>
              <a:r>
                <a:rPr lang="en-US" sz="1350" dirty="0">
                  <a:solidFill>
                    <a:prstClr val="black"/>
                  </a:solidFill>
                  <a:latin typeface="Garamond" panose="02020404030301010803"/>
                  <a:ea typeface="+mn-ea"/>
                </a:rPr>
                <a:t> if </a:t>
              </a:r>
              <a:r>
                <a:rPr lang="en-US" sz="1350" dirty="0">
                  <a:solidFill>
                    <a:srgbClr val="7030A0"/>
                  </a:solidFill>
                  <a:latin typeface="Garamond" panose="02020404030301010803"/>
                  <a:ea typeface="+mn-ea"/>
                </a:rPr>
                <a:t>P</a:t>
              </a:r>
              <a:r>
                <a:rPr lang="en-US" sz="1350" dirty="0">
                  <a:solidFill>
                    <a:prstClr val="black"/>
                  </a:solidFill>
                  <a:latin typeface="Garamond" panose="02020404030301010803"/>
                  <a:ea typeface="+mn-ea"/>
                </a:rPr>
                <a:t> terminates on all possible inputs</a:t>
              </a:r>
            </a:p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prstClr val="black"/>
                  </a:solidFill>
                  <a:latin typeface="Garamond" panose="02020404030301010803"/>
                  <a:ea typeface="+mn-ea"/>
                </a:rPr>
                <a:t>              </a:t>
              </a:r>
              <a:r>
                <a:rPr lang="en-US" sz="1350" dirty="0">
                  <a:solidFill>
                    <a:srgbClr val="FF0000"/>
                  </a:solidFill>
                  <a:latin typeface="Garamond" panose="02020404030301010803"/>
                  <a:ea typeface="+mn-ea"/>
                </a:rPr>
                <a:t>No</a:t>
              </a:r>
              <a:r>
                <a:rPr lang="en-US" sz="1350" dirty="0">
                  <a:solidFill>
                    <a:prstClr val="black"/>
                  </a:solidFill>
                  <a:latin typeface="Garamond" panose="02020404030301010803"/>
                  <a:ea typeface="+mn-ea"/>
                </a:rPr>
                <a:t> otherwise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9D7390D-5C1E-8039-936B-DAA296E6F7D8}"/>
              </a:ext>
            </a:extLst>
          </p:cNvPr>
          <p:cNvSpPr/>
          <p:nvPr/>
        </p:nvSpPr>
        <p:spPr>
          <a:xfrm>
            <a:off x="2130137" y="3309505"/>
            <a:ext cx="4966855" cy="6026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Garamond" panose="02020404030301010803"/>
              </a:rPr>
              <a:t>Ver 1 is harder than </a:t>
            </a:r>
            <a:r>
              <a:rPr lang="en-US" dirty="0" err="1">
                <a:solidFill>
                  <a:prstClr val="white"/>
                </a:solidFill>
                <a:latin typeface="Garamond" panose="02020404030301010803"/>
              </a:rPr>
              <a:t>ver</a:t>
            </a:r>
            <a:r>
              <a:rPr lang="en-US" dirty="0">
                <a:solidFill>
                  <a:prstClr val="white"/>
                </a:solidFill>
                <a:latin typeface="Garamond" panose="02020404030301010803"/>
              </a:rPr>
              <a:t> 2 (can </a:t>
            </a:r>
            <a:r>
              <a:rPr lang="en-US" i="1" dirty="0">
                <a:solidFill>
                  <a:prstClr val="white"/>
                </a:solidFill>
                <a:latin typeface="Garamond" panose="02020404030301010803"/>
              </a:rPr>
              <a:t>prove</a:t>
            </a:r>
            <a:r>
              <a:rPr lang="en-US" dirty="0">
                <a:solidFill>
                  <a:prstClr val="white"/>
                </a:solidFill>
                <a:latin typeface="Garamond" panose="02020404030301010803"/>
              </a:rPr>
              <a:t> this!)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D189D0-4059-4695-252B-02E6146E3EC2}"/>
              </a:ext>
            </a:extLst>
          </p:cNvPr>
          <p:cNvSpPr/>
          <p:nvPr/>
        </p:nvSpPr>
        <p:spPr>
          <a:xfrm>
            <a:off x="904009" y="4535632"/>
            <a:ext cx="7211291" cy="685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Garamond" panose="02020404030301010803"/>
              </a:rPr>
              <a:t>Theorem: There is no magic box A’ for </a:t>
            </a:r>
            <a:r>
              <a:rPr lang="en-US" dirty="0" err="1">
                <a:solidFill>
                  <a:prstClr val="white"/>
                </a:solidFill>
                <a:latin typeface="Garamond" panose="02020404030301010803"/>
              </a:rPr>
              <a:t>ver</a:t>
            </a:r>
            <a:r>
              <a:rPr lang="en-US" dirty="0">
                <a:solidFill>
                  <a:prstClr val="white"/>
                </a:solidFill>
                <a:latin typeface="Garamond" panose="02020404030301010803"/>
              </a:rPr>
              <a:t> 2 (as long as A’ terminates)</a:t>
            </a:r>
            <a:endParaRPr lang="en-US" sz="1350" dirty="0">
              <a:solidFill>
                <a:prstClr val="white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154581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29DF-6106-ADA4-4759-186B099C3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Notebook detour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E6105C-95CA-4605-0D76-C55E562A9AAB}"/>
              </a:ext>
            </a:extLst>
          </p:cNvPr>
          <p:cNvSpPr txBox="1"/>
          <p:nvPr/>
        </p:nvSpPr>
        <p:spPr>
          <a:xfrm>
            <a:off x="391906" y="2219099"/>
            <a:ext cx="368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Garamond" panose="02020404030301010803"/>
                <a:ea typeface="+mn-ea"/>
              </a:rPr>
              <a:t>Let’s define some functions in Python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79176A7-4498-5A11-8D2B-87C20D6DEED7}"/>
              </a:ext>
            </a:extLst>
          </p:cNvPr>
          <p:cNvGrpSpPr/>
          <p:nvPr/>
        </p:nvGrpSpPr>
        <p:grpSpPr>
          <a:xfrm>
            <a:off x="4367646" y="857250"/>
            <a:ext cx="4776355" cy="5143500"/>
            <a:chOff x="5823527" y="0"/>
            <a:chExt cx="6368473" cy="6858000"/>
          </a:xfrm>
        </p:grpSpPr>
        <p:pic>
          <p:nvPicPr>
            <p:cNvPr id="5122" name="Picture 2" descr="Python">
              <a:extLst>
                <a:ext uri="{FF2B5EF4-FFF2-40B4-BE49-F238E27FC236}">
                  <a16:creationId xmlns:a16="http://schemas.microsoft.com/office/drawing/2014/main" id="{096E6DD1-187C-2CF5-FB51-29A129CAE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9975" y="0"/>
              <a:ext cx="604202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4CF2CD-9AEE-3D4A-98F0-0AE65DFDA9A7}"/>
                </a:ext>
              </a:extLst>
            </p:cNvPr>
            <p:cNvSpPr txBox="1"/>
            <p:nvPr/>
          </p:nvSpPr>
          <p:spPr>
            <a:xfrm rot="16200000">
              <a:off x="5131884" y="5199161"/>
              <a:ext cx="1691061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Garamond" panose="02020404030301010803"/>
                  <a:ea typeface="+mn-ea"/>
                </a:rPr>
                <a:t>https://</a:t>
              </a:r>
              <a:r>
                <a:rPr lang="en-US" sz="9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Garamond" panose="02020404030301010803"/>
                  <a:ea typeface="+mn-ea"/>
                </a:rPr>
                <a:t>xkcd.com</a:t>
              </a:r>
              <a:r>
                <a:rPr lang="en-US" sz="9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Garamond" panose="02020404030301010803"/>
                  <a:ea typeface="+mn-ea"/>
                </a:rPr>
                <a:t>/353/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8CF0C29-5F8B-ED91-0989-6BB416D14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670" y="3088698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62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20B84-A8EF-CF02-7FEE-5A6EAA6A2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3" name="Picture 4" descr="Picture 2.png">
            <a:extLst>
              <a:ext uri="{FF2B5EF4-FFF2-40B4-BE49-F238E27FC236}">
                <a16:creationId xmlns:a16="http://schemas.microsoft.com/office/drawing/2014/main" id="{15A0E71E-770D-E83D-69E7-E218E3DC3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650" y="1203989"/>
            <a:ext cx="3031478" cy="457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056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CCB0E-2116-EA23-FAE6-5620372A0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up: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28D971-6EF2-1877-DF48-A623E286874E}"/>
              </a:ext>
            </a:extLst>
          </p:cNvPr>
          <p:cNvSpPr txBox="1"/>
          <p:nvPr/>
        </p:nvSpPr>
        <p:spPr>
          <a:xfrm>
            <a:off x="3200682" y="2125266"/>
            <a:ext cx="24219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i="1" dirty="0">
                <a:solidFill>
                  <a:prstClr val="black"/>
                </a:solidFill>
                <a:latin typeface="Garamond" panose="02020404030301010803"/>
                <a:ea typeface="+mn-ea"/>
              </a:rPr>
              <a:t>Input:     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A program </a:t>
            </a:r>
            <a:r>
              <a:rPr lang="en-US" sz="1350" dirty="0">
                <a:solidFill>
                  <a:srgbClr val="7030A0"/>
                </a:solidFill>
                <a:latin typeface="Garamond" panose="02020404030301010803"/>
                <a:ea typeface="+mn-ea"/>
              </a:rPr>
              <a:t>P 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and input </a:t>
            </a:r>
            <a:r>
              <a:rPr lang="en-US" sz="1350" dirty="0">
                <a:solidFill>
                  <a:srgbClr val="7030A0"/>
                </a:solidFill>
                <a:latin typeface="Garamond" panose="02020404030301010803"/>
                <a:ea typeface="+mn-ea"/>
              </a:rPr>
              <a:t>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D1D2F1-6170-5324-A7F1-A46CDD21E1D1}"/>
              </a:ext>
            </a:extLst>
          </p:cNvPr>
          <p:cNvSpPr txBox="1"/>
          <p:nvPr/>
        </p:nvSpPr>
        <p:spPr>
          <a:xfrm>
            <a:off x="3200681" y="2626941"/>
            <a:ext cx="234339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i="1" dirty="0">
                <a:solidFill>
                  <a:prstClr val="black"/>
                </a:solidFill>
                <a:latin typeface="Garamond" panose="02020404030301010803"/>
                <a:ea typeface="+mn-ea"/>
              </a:rPr>
              <a:t>Output:  </a:t>
            </a:r>
            <a:r>
              <a:rPr lang="en-US" sz="1350" dirty="0">
                <a:solidFill>
                  <a:srgbClr val="70AD47">
                    <a:lumMod val="75000"/>
                  </a:srgbClr>
                </a:solidFill>
                <a:latin typeface="Garamond" panose="02020404030301010803"/>
                <a:ea typeface="+mn-ea"/>
              </a:rPr>
              <a:t>Yes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 if </a:t>
            </a:r>
            <a:r>
              <a:rPr lang="en-US" sz="1350" dirty="0">
                <a:solidFill>
                  <a:srgbClr val="7030A0"/>
                </a:solidFill>
                <a:latin typeface="Garamond" panose="02020404030301010803"/>
                <a:ea typeface="+mn-ea"/>
              </a:rPr>
              <a:t>P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 terminates on </a:t>
            </a:r>
            <a:r>
              <a:rPr lang="en-US" sz="1350" dirty="0">
                <a:solidFill>
                  <a:srgbClr val="7030A0"/>
                </a:solidFill>
                <a:latin typeface="Garamond" panose="02020404030301010803"/>
                <a:ea typeface="+mn-ea"/>
              </a:rPr>
              <a:t>I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              </a:t>
            </a:r>
            <a:r>
              <a:rPr lang="en-US" sz="1350" dirty="0">
                <a:solidFill>
                  <a:srgbClr val="FF0000"/>
                </a:solidFill>
                <a:latin typeface="Garamond" panose="02020404030301010803"/>
                <a:ea typeface="+mn-ea"/>
              </a:rPr>
              <a:t>No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 otherwise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7C6877-14F7-9FAF-7196-BFDA71AF54C8}"/>
              </a:ext>
            </a:extLst>
          </p:cNvPr>
          <p:cNvSpPr/>
          <p:nvPr/>
        </p:nvSpPr>
        <p:spPr>
          <a:xfrm>
            <a:off x="883227" y="3881004"/>
            <a:ext cx="7211291" cy="685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Garamond" panose="02020404030301010803"/>
              </a:rPr>
              <a:t>Theorem: There is no magic box A’ for </a:t>
            </a:r>
            <a:r>
              <a:rPr lang="en-US" dirty="0" err="1">
                <a:solidFill>
                  <a:prstClr val="white"/>
                </a:solidFill>
                <a:latin typeface="Garamond" panose="02020404030301010803"/>
              </a:rPr>
              <a:t>ver</a:t>
            </a:r>
            <a:r>
              <a:rPr lang="en-US" dirty="0">
                <a:solidFill>
                  <a:prstClr val="white"/>
                </a:solidFill>
                <a:latin typeface="Garamond" panose="02020404030301010803"/>
              </a:rPr>
              <a:t> 2 (as long as A’ terminates)</a:t>
            </a:r>
            <a:endParaRPr lang="en-US" sz="1350" dirty="0">
              <a:solidFill>
                <a:prstClr val="white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357104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34CBF-E926-B0AF-09D5-D6EF2F9C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us assume a </a:t>
            </a:r>
            <a:r>
              <a:rPr lang="en-US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magic_box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dirty="0"/>
              <a:t>for </a:t>
            </a:r>
            <a:r>
              <a:rPr lang="en-US" dirty="0">
                <a:solidFill>
                  <a:srgbClr val="7030A0"/>
                </a:solidFill>
              </a:rPr>
              <a:t>A’ </a:t>
            </a:r>
            <a:r>
              <a:rPr lang="en-US" dirty="0"/>
              <a:t>exists!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D0FC71-7B45-D79E-7F89-AB5319FCAE38}"/>
              </a:ext>
            </a:extLst>
          </p:cNvPr>
          <p:cNvSpPr txBox="1"/>
          <p:nvPr/>
        </p:nvSpPr>
        <p:spPr>
          <a:xfrm>
            <a:off x="1569027" y="2260023"/>
            <a:ext cx="5811206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00FF"/>
                </a:solidFill>
                <a:latin typeface="Courier New" panose="02070309020205020404" pitchFamily="49" charset="0"/>
                <a:ea typeface="+mn-ea"/>
              </a:rPr>
              <a:t>def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</a:t>
            </a:r>
            <a:r>
              <a:rPr lang="en-US" sz="1350" dirty="0" err="1">
                <a:solidFill>
                  <a:srgbClr val="795E26"/>
                </a:solidFill>
                <a:latin typeface="Courier New" panose="02070309020205020404" pitchFamily="49" charset="0"/>
                <a:ea typeface="+mn-ea"/>
              </a:rPr>
              <a:t>magic_box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( </a:t>
            </a:r>
            <a:r>
              <a:rPr lang="en-US" sz="1350" dirty="0">
                <a:solidFill>
                  <a:srgbClr val="001080"/>
                </a:solidFill>
                <a:latin typeface="Courier New" panose="02070309020205020404" pitchFamily="49" charset="0"/>
                <a:ea typeface="+mn-ea"/>
              </a:rPr>
              <a:t>P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, </a:t>
            </a:r>
            <a:r>
              <a:rPr lang="en-US" sz="1350" dirty="0">
                <a:solidFill>
                  <a:srgbClr val="001080"/>
                </a:solidFill>
                <a:latin typeface="Courier New" panose="02070309020205020404" pitchFamily="49" charset="0"/>
                <a:ea typeface="+mn-ea"/>
              </a:rPr>
              <a:t>I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):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8000"/>
                </a:solidFill>
                <a:latin typeface="Courier New" panose="02070309020205020404" pitchFamily="49" charset="0"/>
                <a:ea typeface="+mn-ea"/>
              </a:rPr>
              <a:t># This is a magic box so there is no real code here!</a:t>
            </a:r>
            <a:endParaRPr lang="en-US" sz="1350" dirty="0">
              <a:solidFill>
                <a:srgbClr val="000000"/>
              </a:solidFill>
              <a:latin typeface="Courier New" panose="02070309020205020404" pitchFamily="49" charset="0"/>
              <a:ea typeface="+mn-ea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A31515"/>
                </a:solidFill>
                <a:latin typeface="Courier New" panose="02070309020205020404" pitchFamily="49" charset="0"/>
                <a:ea typeface="+mn-ea"/>
              </a:rPr>
              <a:t>''' Return True if P halts on I and False otherwise'''</a:t>
            </a:r>
            <a:endParaRPr lang="en-US" sz="1350" dirty="0">
              <a:solidFill>
                <a:srgbClr val="000000"/>
              </a:solidFill>
              <a:latin typeface="Courier New" panose="02070309020205020404" pitchFamily="49" charset="0"/>
              <a:ea typeface="+mn-ea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/>
              </a:solidFill>
              <a:latin typeface="Garamond" panose="02020404030301010803"/>
              <a:ea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A7CF8F-A7D4-8F59-D0E5-2535A0C703CD}"/>
              </a:ext>
            </a:extLst>
          </p:cNvPr>
          <p:cNvSpPr txBox="1"/>
          <p:nvPr/>
        </p:nvSpPr>
        <p:spPr>
          <a:xfrm>
            <a:off x="1672937" y="3569278"/>
            <a:ext cx="4743671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Assume that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/>
              </a:solidFill>
              <a:latin typeface="Garamond" panose="02020404030301010803"/>
              <a:ea typeface="+mn-ea"/>
            </a:endParaRPr>
          </a:p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1350" dirty="0" err="1">
                <a:solidFill>
                  <a:srgbClr val="795E26"/>
                </a:solidFill>
                <a:latin typeface="Courier New" panose="02070309020205020404" pitchFamily="49" charset="0"/>
                <a:ea typeface="+mn-ea"/>
              </a:rPr>
              <a:t>magic_box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terminates on all inputs</a:t>
            </a:r>
          </a:p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1350" dirty="0" err="1">
                <a:solidFill>
                  <a:srgbClr val="795E26"/>
                </a:solidFill>
                <a:latin typeface="Courier New" panose="02070309020205020404" pitchFamily="49" charset="0"/>
                <a:ea typeface="+mn-ea"/>
              </a:rPr>
              <a:t>magic_box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ALWAYS correctly decides if P halts on I or not</a:t>
            </a:r>
          </a:p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en-US" sz="1350" dirty="0">
              <a:solidFill>
                <a:prstClr val="black"/>
              </a:solidFill>
              <a:latin typeface="Garamond" panose="02020404030301010803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2574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68F2B-E2F2-B8D6-90B7-58B4F3258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function </a:t>
            </a: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contradiction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9CE3D1-C1DB-1082-6757-9746B9662387}"/>
              </a:ext>
            </a:extLst>
          </p:cNvPr>
          <p:cNvSpPr txBox="1"/>
          <p:nvPr/>
        </p:nvSpPr>
        <p:spPr>
          <a:xfrm>
            <a:off x="1059874" y="2426277"/>
            <a:ext cx="7269939" cy="196207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00FF"/>
                </a:solidFill>
                <a:latin typeface="Courier New" panose="02070309020205020404" pitchFamily="49" charset="0"/>
                <a:ea typeface="+mn-ea"/>
              </a:rPr>
              <a:t>def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</a:t>
            </a:r>
            <a:r>
              <a:rPr lang="en-US" sz="1350" dirty="0">
                <a:solidFill>
                  <a:srgbClr val="795E26"/>
                </a:solidFill>
                <a:latin typeface="Courier New" panose="02070309020205020404" pitchFamily="49" charset="0"/>
                <a:ea typeface="+mn-ea"/>
              </a:rPr>
              <a:t>contradiction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( </a:t>
            </a:r>
            <a:r>
              <a:rPr lang="en-US" sz="1350" dirty="0">
                <a:solidFill>
                  <a:srgbClr val="001080"/>
                </a:solidFill>
                <a:latin typeface="Courier New" panose="02070309020205020404" pitchFamily="49" charset="0"/>
                <a:ea typeface="+mn-ea"/>
              </a:rPr>
              <a:t>P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): </a:t>
            </a:r>
            <a:r>
              <a:rPr lang="en-US" sz="1350" dirty="0">
                <a:solidFill>
                  <a:srgbClr val="008000"/>
                </a:solidFill>
                <a:latin typeface="Courier New" panose="02070309020205020404" pitchFamily="49" charset="0"/>
                <a:ea typeface="+mn-ea"/>
              </a:rPr>
              <a:t># This function takes a program as an input</a:t>
            </a:r>
            <a:endParaRPr lang="en-US" sz="1350" dirty="0">
              <a:solidFill>
                <a:srgbClr val="000000"/>
              </a:solidFill>
              <a:latin typeface="Courier New" panose="02070309020205020404" pitchFamily="49" charset="0"/>
              <a:ea typeface="+mn-ea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b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</a:br>
            <a:r>
              <a:rPr lang="en-US" sz="1350" dirty="0">
                <a:solidFill>
                  <a:srgbClr val="008000"/>
                </a:solidFill>
                <a:latin typeface="Courier New" panose="02070309020205020404" pitchFamily="49" charset="0"/>
                <a:ea typeface="+mn-ea"/>
              </a:rPr>
              <a:t>#Run </a:t>
            </a:r>
            <a:r>
              <a:rPr lang="en-US" sz="1350" dirty="0" err="1">
                <a:solidFill>
                  <a:srgbClr val="008000"/>
                </a:solidFill>
                <a:latin typeface="Courier New" panose="02070309020205020404" pitchFamily="49" charset="0"/>
                <a:ea typeface="+mn-ea"/>
              </a:rPr>
              <a:t>magic_box</a:t>
            </a:r>
            <a:r>
              <a:rPr lang="en-US" sz="1350" dirty="0">
                <a:solidFill>
                  <a:srgbClr val="008000"/>
                </a:solidFill>
                <a:latin typeface="Courier New" panose="02070309020205020404" pitchFamily="49" charset="0"/>
                <a:ea typeface="+mn-ea"/>
              </a:rPr>
              <a:t> on (P,P)</a:t>
            </a:r>
            <a:endParaRPr lang="en-US" sz="1350" dirty="0">
              <a:solidFill>
                <a:srgbClr val="000000"/>
              </a:solidFill>
              <a:latin typeface="Courier New" panose="02070309020205020404" pitchFamily="49" charset="0"/>
              <a:ea typeface="+mn-ea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AF00DB"/>
                </a:solidFill>
                <a:latin typeface="Courier New" panose="02070309020205020404" pitchFamily="49" charset="0"/>
                <a:ea typeface="+mn-ea"/>
              </a:rPr>
              <a:t>if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magic_box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(P,P): </a:t>
            </a:r>
            <a:r>
              <a:rPr lang="en-US" sz="1350" dirty="0">
                <a:solidFill>
                  <a:srgbClr val="008000"/>
                </a:solidFill>
                <a:latin typeface="Courier New" panose="02070309020205020404" pitchFamily="49" charset="0"/>
                <a:ea typeface="+mn-ea"/>
              </a:rPr>
              <a:t># Use an UTM to make this call</a:t>
            </a:r>
            <a:endParaRPr lang="en-US" sz="1350" dirty="0">
              <a:solidFill>
                <a:srgbClr val="000000"/>
              </a:solidFill>
              <a:latin typeface="Courier New" panose="02070309020205020404" pitchFamily="49" charset="0"/>
              <a:ea typeface="+mn-ea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AF00DB"/>
                </a:solidFill>
                <a:latin typeface="Courier New" panose="02070309020205020404" pitchFamily="49" charset="0"/>
                <a:ea typeface="+mn-ea"/>
              </a:rPr>
              <a:t>   while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</a:t>
            </a:r>
            <a:r>
              <a:rPr lang="en-US" sz="1350" dirty="0">
                <a:solidFill>
                  <a:srgbClr val="0000FF"/>
                </a:solidFill>
                <a:latin typeface="Courier New" panose="02070309020205020404" pitchFamily="49" charset="0"/>
                <a:ea typeface="+mn-ea"/>
              </a:rPr>
              <a:t>True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: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AF00DB"/>
                </a:solidFill>
                <a:latin typeface="Courier New" panose="02070309020205020404" pitchFamily="49" charset="0"/>
                <a:ea typeface="+mn-ea"/>
              </a:rPr>
              <a:t>      pass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</a:t>
            </a:r>
            <a:r>
              <a:rPr lang="en-US" sz="1350" dirty="0">
                <a:solidFill>
                  <a:srgbClr val="008000"/>
                </a:solidFill>
                <a:latin typeface="Courier New" panose="02070309020205020404" pitchFamily="49" charset="0"/>
                <a:ea typeface="+mn-ea"/>
              </a:rPr>
              <a:t># Do nothing</a:t>
            </a:r>
            <a:endParaRPr lang="en-US" sz="1350" dirty="0">
              <a:solidFill>
                <a:srgbClr val="000000"/>
              </a:solidFill>
              <a:latin typeface="Courier New" panose="02070309020205020404" pitchFamily="49" charset="0"/>
              <a:ea typeface="+mn-ea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b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</a:br>
            <a:r>
              <a:rPr lang="en-US" sz="1350" dirty="0">
                <a:solidFill>
                  <a:srgbClr val="AF00DB"/>
                </a:solidFill>
                <a:latin typeface="Courier New" panose="02070309020205020404" pitchFamily="49" charset="0"/>
                <a:ea typeface="+mn-ea"/>
              </a:rPr>
              <a:t>return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</a:t>
            </a:r>
            <a:r>
              <a:rPr lang="en-US" sz="1350" dirty="0">
                <a:solidFill>
                  <a:srgbClr val="008000"/>
                </a:solidFill>
                <a:latin typeface="Courier New" panose="02070309020205020404" pitchFamily="49" charset="0"/>
                <a:ea typeface="+mn-ea"/>
              </a:rPr>
              <a:t># Just terminate if </a:t>
            </a:r>
            <a:r>
              <a:rPr lang="en-US" sz="1350" dirty="0" err="1">
                <a:solidFill>
                  <a:srgbClr val="008000"/>
                </a:solidFill>
                <a:latin typeface="Courier New" panose="02070309020205020404" pitchFamily="49" charset="0"/>
                <a:ea typeface="+mn-ea"/>
              </a:rPr>
              <a:t>magic_box</a:t>
            </a:r>
            <a:r>
              <a:rPr lang="en-US" sz="1350" dirty="0">
                <a:solidFill>
                  <a:srgbClr val="008000"/>
                </a:solidFill>
                <a:latin typeface="Courier New" panose="02070309020205020404" pitchFamily="49" charset="0"/>
                <a:ea typeface="+mn-ea"/>
              </a:rPr>
              <a:t>(P,P) returns False</a:t>
            </a:r>
            <a:endParaRPr lang="en-US" sz="1350" dirty="0">
              <a:solidFill>
                <a:srgbClr val="000000"/>
              </a:solidFill>
              <a:latin typeface="Courier New" panose="02070309020205020404" pitchFamily="49" charset="0"/>
              <a:ea typeface="+mn-ea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/>
              </a:solidFill>
              <a:latin typeface="Garamond" panose="02020404030301010803"/>
              <a:ea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3FE859-7B77-D459-D7E8-DC73586A0EEB}"/>
              </a:ext>
            </a:extLst>
          </p:cNvPr>
          <p:cNvSpPr txBox="1"/>
          <p:nvPr/>
        </p:nvSpPr>
        <p:spPr>
          <a:xfrm>
            <a:off x="1859973" y="4666280"/>
            <a:ext cx="5255157" cy="3000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Since we assumed </a:t>
            </a:r>
            <a:r>
              <a:rPr lang="en-US" sz="1350" dirty="0" err="1">
                <a:solidFill>
                  <a:srgbClr val="795E26"/>
                </a:solidFill>
                <a:latin typeface="Courier New" panose="02070309020205020404" pitchFamily="49" charset="0"/>
                <a:ea typeface="+mn-ea"/>
              </a:rPr>
              <a:t>magic_box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 exists </a:t>
            </a:r>
            <a:r>
              <a:rPr lang="en-US" sz="1350" dirty="0">
                <a:solidFill>
                  <a:srgbClr val="795E26"/>
                </a:solidFill>
                <a:latin typeface="Courier New" panose="02070309020205020404" pitchFamily="49" charset="0"/>
                <a:ea typeface="+mn-ea"/>
              </a:rPr>
              <a:t>contradiction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  is well defined!</a:t>
            </a:r>
          </a:p>
        </p:txBody>
      </p:sp>
    </p:spTree>
    <p:extLst>
      <p:ext uri="{BB962C8B-B14F-4D97-AF65-F5344CB8AC3E}">
        <p14:creationId xmlns:p14="http://schemas.microsoft.com/office/powerpoint/2010/main" val="56253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E1EBF-4D00-1EFC-7F32-10538D69B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function call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B83857-6CAC-DBE2-8767-5F89E403D62C}"/>
              </a:ext>
            </a:extLst>
          </p:cNvPr>
          <p:cNvSpPr txBox="1"/>
          <p:nvPr/>
        </p:nvSpPr>
        <p:spPr>
          <a:xfrm>
            <a:off x="973233" y="1986766"/>
            <a:ext cx="6436377" cy="30008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contradiction (contradiction) </a:t>
            </a:r>
            <a:r>
              <a:rPr lang="en-US" sz="1350" dirty="0">
                <a:solidFill>
                  <a:srgbClr val="008000"/>
                </a:solidFill>
                <a:latin typeface="Courier New" panose="02070309020205020404" pitchFamily="49" charset="0"/>
                <a:ea typeface="+mn-ea"/>
              </a:rPr>
              <a:t># Use an UTM to make this call</a:t>
            </a:r>
            <a:endParaRPr lang="en-US" sz="1350" dirty="0">
              <a:solidFill>
                <a:srgbClr val="000000"/>
              </a:solidFill>
              <a:latin typeface="Courier New" panose="02070309020205020404" pitchFamily="49" charset="0"/>
              <a:ea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DEC6B0-8D27-4B20-846A-8CD6A9332C3D}"/>
              </a:ext>
            </a:extLst>
          </p:cNvPr>
          <p:cNvSpPr txBox="1"/>
          <p:nvPr/>
        </p:nvSpPr>
        <p:spPr>
          <a:xfrm>
            <a:off x="1319646" y="2556088"/>
            <a:ext cx="6095964" cy="3000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Since we assumed  </a:t>
            </a:r>
            <a:r>
              <a:rPr lang="en-US" sz="1350" dirty="0">
                <a:solidFill>
                  <a:srgbClr val="795E26"/>
                </a:solidFill>
                <a:latin typeface="Courier New" panose="02070309020205020404" pitchFamily="49" charset="0"/>
                <a:ea typeface="+mn-ea"/>
              </a:rPr>
              <a:t>contradiction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  is well defined, the above is a legit function call!</a:t>
            </a:r>
          </a:p>
        </p:txBody>
      </p:sp>
    </p:spTree>
    <p:extLst>
      <p:ext uri="{BB962C8B-B14F-4D97-AF65-F5344CB8AC3E}">
        <p14:creationId xmlns:p14="http://schemas.microsoft.com/office/powerpoint/2010/main" val="320106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20B84-A8EF-CF02-7FEE-5A6EAA6A2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Wait, what?!!!</a:t>
            </a:r>
          </a:p>
        </p:txBody>
      </p:sp>
      <p:pic>
        <p:nvPicPr>
          <p:cNvPr id="3" name="Picture 4" descr="Picture 2.png">
            <a:extLst>
              <a:ext uri="{FF2B5EF4-FFF2-40B4-BE49-F238E27FC236}">
                <a16:creationId xmlns:a16="http://schemas.microsoft.com/office/drawing/2014/main" id="{15A0E71E-770D-E83D-69E7-E218E3DC3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650" y="1203989"/>
            <a:ext cx="3031478" cy="457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251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1BFE472A-5012-C625-392A-9DEA9F998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dirty="0"/>
              <a:t>Make sure you are on Piazza</a:t>
            </a:r>
          </a:p>
        </p:txBody>
      </p:sp>
      <p:sp>
        <p:nvSpPr>
          <p:cNvPr id="16386" name="TextBox 2">
            <a:extLst>
              <a:ext uri="{FF2B5EF4-FFF2-40B4-BE49-F238E27FC236}">
                <a16:creationId xmlns:a16="http://schemas.microsoft.com/office/drawing/2014/main" id="{A407BD23-A1DC-75B2-16F4-F554D4364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088" y="6127750"/>
            <a:ext cx="66303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https://</a:t>
            </a:r>
            <a:r>
              <a:rPr lang="en-US" altLang="en-US" sz="2800" dirty="0" err="1">
                <a:solidFill>
                  <a:srgbClr val="FF0000"/>
                </a:solidFill>
                <a:latin typeface="+mn-lt"/>
              </a:rPr>
              <a:t>piazza.com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/buffalo/fall2024/cse331/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52326F4-E28D-6B54-2427-3B7B6E46D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4160"/>
            <a:ext cx="9092284" cy="4464286"/>
          </a:xfrm>
          <a:prstGeom prst="rect">
            <a:avLst/>
          </a:prstGeom>
        </p:spPr>
      </p:pic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FAD627B-1C3C-B2E1-1C58-BB6925B73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563" y="2327160"/>
            <a:ext cx="1905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F1DEC-CBB2-3CC2-01A8-18D983BAF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contradiction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(</a:t>
            </a: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contradiction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A52848-8466-3628-3700-37880D9FC50A}"/>
              </a:ext>
            </a:extLst>
          </p:cNvPr>
          <p:cNvSpPr txBox="1"/>
          <p:nvPr/>
        </p:nvSpPr>
        <p:spPr>
          <a:xfrm>
            <a:off x="2216976" y="2218459"/>
            <a:ext cx="443583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Garamond" panose="02020404030301010803"/>
                <a:ea typeface="+mn-ea"/>
              </a:rPr>
              <a:t>What are outcomes of the function call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Garamond" panose="02020404030301010803"/>
                <a:ea typeface="+mn-ea"/>
              </a:rPr>
              <a:t> </a:t>
            </a:r>
            <a:r>
              <a:rPr lang="en-US" dirty="0">
                <a:solidFill>
                  <a:srgbClr val="795E26"/>
                </a:solidFill>
                <a:latin typeface="Courier New" panose="02070309020205020404" pitchFamily="49" charset="0"/>
                <a:ea typeface="+mn-ea"/>
              </a:rPr>
              <a:t>contradiction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(</a:t>
            </a:r>
            <a:r>
              <a:rPr lang="en-US" dirty="0">
                <a:solidFill>
                  <a:srgbClr val="795E26"/>
                </a:solidFill>
                <a:latin typeface="Courier New" panose="02070309020205020404" pitchFamily="49" charset="0"/>
                <a:ea typeface="+mn-ea"/>
              </a:rPr>
              <a:t>contradiction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)?</a:t>
            </a:r>
            <a:r>
              <a:rPr lang="en-US" dirty="0">
                <a:solidFill>
                  <a:prstClr val="black"/>
                </a:solidFill>
                <a:latin typeface="Garamond" panose="02020404030301010803"/>
                <a:ea typeface="+mn-ea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2BFE97-282B-E501-E52D-D0CBB37D5B5A}"/>
              </a:ext>
            </a:extLst>
          </p:cNvPr>
          <p:cNvSpPr/>
          <p:nvPr/>
        </p:nvSpPr>
        <p:spPr>
          <a:xfrm>
            <a:off x="3013368" y="3205596"/>
            <a:ext cx="2857500" cy="44680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Garamond" panose="02020404030301010803"/>
              </a:rPr>
              <a:t>It terminates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D78FF9-E270-C0AD-262E-10E3B006DEA5}"/>
              </a:ext>
            </a:extLst>
          </p:cNvPr>
          <p:cNvSpPr/>
          <p:nvPr/>
        </p:nvSpPr>
        <p:spPr>
          <a:xfrm>
            <a:off x="3002978" y="3891396"/>
            <a:ext cx="2857500" cy="44680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Garamond" panose="02020404030301010803"/>
              </a:rPr>
              <a:t>It does not terminate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DB0FBF-34E6-D5F3-FCD8-5057FFDC37A5}"/>
              </a:ext>
            </a:extLst>
          </p:cNvPr>
          <p:cNvSpPr/>
          <p:nvPr/>
        </p:nvSpPr>
        <p:spPr>
          <a:xfrm>
            <a:off x="3013368" y="4577196"/>
            <a:ext cx="2857500" cy="446809"/>
          </a:xfrm>
          <a:prstGeom prst="rect">
            <a:avLst/>
          </a:prstGeom>
          <a:solidFill>
            <a:srgbClr val="2B27C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Garamond" panose="02020404030301010803"/>
              </a:rPr>
              <a:t>Any other possibility?</a:t>
            </a:r>
          </a:p>
        </p:txBody>
      </p:sp>
      <p:sp>
        <p:nvSpPr>
          <p:cNvPr id="7" name="Multiply 6">
            <a:extLst>
              <a:ext uri="{FF2B5EF4-FFF2-40B4-BE49-F238E27FC236}">
                <a16:creationId xmlns:a16="http://schemas.microsoft.com/office/drawing/2014/main" id="{0DEFA160-3FDD-A633-C0DC-7370FF45A938}"/>
              </a:ext>
            </a:extLst>
          </p:cNvPr>
          <p:cNvSpPr/>
          <p:nvPr/>
        </p:nvSpPr>
        <p:spPr>
          <a:xfrm>
            <a:off x="2348350" y="4421331"/>
            <a:ext cx="4166755" cy="75853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54125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3FFEE-048E-4A03-A27A-761C62414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1: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E9476E-05F7-EAFB-F541-79C610AE18B3}"/>
              </a:ext>
            </a:extLst>
          </p:cNvPr>
          <p:cNvSpPr/>
          <p:nvPr/>
        </p:nvSpPr>
        <p:spPr>
          <a:xfrm>
            <a:off x="2161313" y="804502"/>
            <a:ext cx="4946069" cy="44680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795E26"/>
                </a:solidFill>
                <a:latin typeface="Courier New" panose="02070309020205020404" pitchFamily="49" charset="0"/>
              </a:rPr>
              <a:t>contradiction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sz="1350" dirty="0">
                <a:solidFill>
                  <a:srgbClr val="795E26"/>
                </a:solidFill>
                <a:latin typeface="Courier New" panose="02070309020205020404" pitchFamily="49" charset="0"/>
              </a:rPr>
              <a:t>contradiction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US" sz="1350" dirty="0">
                <a:solidFill>
                  <a:prstClr val="white"/>
                </a:solidFill>
                <a:latin typeface="Garamond" panose="02020404030301010803"/>
              </a:rPr>
              <a:t> 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</a:rPr>
              <a:t>terminates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CFB9B9-061F-09BC-9C3F-604D0121A010}"/>
              </a:ext>
            </a:extLst>
          </p:cNvPr>
          <p:cNvSpPr txBox="1"/>
          <p:nvPr/>
        </p:nvSpPr>
        <p:spPr>
          <a:xfrm>
            <a:off x="732865" y="2010962"/>
            <a:ext cx="7269939" cy="196207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00FF"/>
                </a:solidFill>
                <a:latin typeface="Courier New" panose="02070309020205020404" pitchFamily="49" charset="0"/>
                <a:ea typeface="+mn-ea"/>
              </a:rPr>
              <a:t>def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</a:t>
            </a:r>
            <a:r>
              <a:rPr lang="en-US" sz="1350" dirty="0">
                <a:solidFill>
                  <a:srgbClr val="795E26"/>
                </a:solidFill>
                <a:latin typeface="Courier New" panose="02070309020205020404" pitchFamily="49" charset="0"/>
                <a:ea typeface="+mn-ea"/>
              </a:rPr>
              <a:t>contradiction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( </a:t>
            </a:r>
            <a:r>
              <a:rPr lang="en-US" sz="1350" dirty="0">
                <a:solidFill>
                  <a:srgbClr val="001080"/>
                </a:solidFill>
                <a:latin typeface="Courier New" panose="02070309020205020404" pitchFamily="49" charset="0"/>
                <a:ea typeface="+mn-ea"/>
              </a:rPr>
              <a:t>P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): </a:t>
            </a:r>
            <a:r>
              <a:rPr lang="en-US" sz="1350" dirty="0">
                <a:solidFill>
                  <a:srgbClr val="008000"/>
                </a:solidFill>
                <a:latin typeface="Courier New" panose="02070309020205020404" pitchFamily="49" charset="0"/>
                <a:ea typeface="+mn-ea"/>
              </a:rPr>
              <a:t># This function takes a program as an input</a:t>
            </a:r>
            <a:endParaRPr lang="en-US" sz="1350" dirty="0">
              <a:solidFill>
                <a:srgbClr val="000000"/>
              </a:solidFill>
              <a:latin typeface="Courier New" panose="02070309020205020404" pitchFamily="49" charset="0"/>
              <a:ea typeface="+mn-ea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b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</a:br>
            <a:r>
              <a:rPr lang="en-US" sz="1350" dirty="0">
                <a:solidFill>
                  <a:srgbClr val="008000"/>
                </a:solidFill>
                <a:latin typeface="Courier New" panose="02070309020205020404" pitchFamily="49" charset="0"/>
                <a:ea typeface="+mn-ea"/>
              </a:rPr>
              <a:t>#Run </a:t>
            </a:r>
            <a:r>
              <a:rPr lang="en-US" sz="1350" dirty="0" err="1">
                <a:solidFill>
                  <a:srgbClr val="008000"/>
                </a:solidFill>
                <a:latin typeface="Courier New" panose="02070309020205020404" pitchFamily="49" charset="0"/>
                <a:ea typeface="+mn-ea"/>
              </a:rPr>
              <a:t>magic_box</a:t>
            </a:r>
            <a:r>
              <a:rPr lang="en-US" sz="1350" dirty="0">
                <a:solidFill>
                  <a:srgbClr val="008000"/>
                </a:solidFill>
                <a:latin typeface="Courier New" panose="02070309020205020404" pitchFamily="49" charset="0"/>
                <a:ea typeface="+mn-ea"/>
              </a:rPr>
              <a:t> on (P,P)</a:t>
            </a:r>
            <a:endParaRPr lang="en-US" sz="1350" dirty="0">
              <a:solidFill>
                <a:srgbClr val="000000"/>
              </a:solidFill>
              <a:latin typeface="Courier New" panose="02070309020205020404" pitchFamily="49" charset="0"/>
              <a:ea typeface="+mn-ea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AF00DB"/>
                </a:solidFill>
                <a:latin typeface="Courier New" panose="02070309020205020404" pitchFamily="49" charset="0"/>
                <a:ea typeface="+mn-ea"/>
              </a:rPr>
              <a:t>if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magic_box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(P,P): </a:t>
            </a:r>
            <a:r>
              <a:rPr lang="en-US" sz="1350" dirty="0">
                <a:solidFill>
                  <a:srgbClr val="008000"/>
                </a:solidFill>
                <a:latin typeface="Courier New" panose="02070309020205020404" pitchFamily="49" charset="0"/>
                <a:ea typeface="+mn-ea"/>
              </a:rPr>
              <a:t># Use an UTM to make this call</a:t>
            </a:r>
            <a:endParaRPr lang="en-US" sz="1350" dirty="0">
              <a:solidFill>
                <a:srgbClr val="000000"/>
              </a:solidFill>
              <a:latin typeface="Courier New" panose="02070309020205020404" pitchFamily="49" charset="0"/>
              <a:ea typeface="+mn-ea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AF00DB"/>
                </a:solidFill>
                <a:latin typeface="Courier New" panose="02070309020205020404" pitchFamily="49" charset="0"/>
                <a:ea typeface="+mn-ea"/>
              </a:rPr>
              <a:t>   while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</a:t>
            </a:r>
            <a:r>
              <a:rPr lang="en-US" sz="1350" dirty="0">
                <a:solidFill>
                  <a:srgbClr val="0000FF"/>
                </a:solidFill>
                <a:latin typeface="Courier New" panose="02070309020205020404" pitchFamily="49" charset="0"/>
                <a:ea typeface="+mn-ea"/>
              </a:rPr>
              <a:t>True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: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AF00DB"/>
                </a:solidFill>
                <a:latin typeface="Courier New" panose="02070309020205020404" pitchFamily="49" charset="0"/>
                <a:ea typeface="+mn-ea"/>
              </a:rPr>
              <a:t>      pass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</a:t>
            </a:r>
            <a:r>
              <a:rPr lang="en-US" sz="1350" dirty="0">
                <a:solidFill>
                  <a:srgbClr val="008000"/>
                </a:solidFill>
                <a:latin typeface="Courier New" panose="02070309020205020404" pitchFamily="49" charset="0"/>
                <a:ea typeface="+mn-ea"/>
              </a:rPr>
              <a:t># Do nothing</a:t>
            </a:r>
            <a:endParaRPr lang="en-US" sz="1350" dirty="0">
              <a:solidFill>
                <a:srgbClr val="000000"/>
              </a:solidFill>
              <a:latin typeface="Courier New" panose="02070309020205020404" pitchFamily="49" charset="0"/>
              <a:ea typeface="+mn-ea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b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</a:br>
            <a:r>
              <a:rPr lang="en-US" sz="1350" dirty="0">
                <a:solidFill>
                  <a:srgbClr val="AF00DB"/>
                </a:solidFill>
                <a:latin typeface="Courier New" panose="02070309020205020404" pitchFamily="49" charset="0"/>
                <a:ea typeface="+mn-ea"/>
              </a:rPr>
              <a:t>return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</a:t>
            </a:r>
            <a:r>
              <a:rPr lang="en-US" sz="1350" dirty="0">
                <a:solidFill>
                  <a:srgbClr val="008000"/>
                </a:solidFill>
                <a:latin typeface="Courier New" panose="02070309020205020404" pitchFamily="49" charset="0"/>
                <a:ea typeface="+mn-ea"/>
              </a:rPr>
              <a:t># Just terminate if </a:t>
            </a:r>
            <a:r>
              <a:rPr lang="en-US" sz="1350" dirty="0" err="1">
                <a:solidFill>
                  <a:srgbClr val="008000"/>
                </a:solidFill>
                <a:latin typeface="Courier New" panose="02070309020205020404" pitchFamily="49" charset="0"/>
                <a:ea typeface="+mn-ea"/>
              </a:rPr>
              <a:t>magic_box</a:t>
            </a:r>
            <a:r>
              <a:rPr lang="en-US" sz="1350" dirty="0">
                <a:solidFill>
                  <a:srgbClr val="008000"/>
                </a:solidFill>
                <a:latin typeface="Courier New" panose="02070309020205020404" pitchFamily="49" charset="0"/>
                <a:ea typeface="+mn-ea"/>
              </a:rPr>
              <a:t>(P,P) returns False</a:t>
            </a:r>
            <a:endParaRPr lang="en-US" sz="1350" dirty="0">
              <a:solidFill>
                <a:srgbClr val="000000"/>
              </a:solidFill>
              <a:latin typeface="Courier New" panose="02070309020205020404" pitchFamily="49" charset="0"/>
              <a:ea typeface="+mn-ea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/>
              </a:solidFill>
              <a:latin typeface="Garamond" panose="02020404030301010803"/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C3A7E-B249-2474-940B-C93D49E0C6CF}"/>
              </a:ext>
            </a:extLst>
          </p:cNvPr>
          <p:cNvSpPr txBox="1"/>
          <p:nvPr/>
        </p:nvSpPr>
        <p:spPr>
          <a:xfrm>
            <a:off x="2161313" y="4116213"/>
            <a:ext cx="4769254" cy="17543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795E26"/>
                </a:solidFill>
                <a:latin typeface="Courier New" panose="02070309020205020404" pitchFamily="49" charset="0"/>
                <a:ea typeface="+mn-ea"/>
              </a:rPr>
              <a:t>contradiction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(</a:t>
            </a:r>
            <a:r>
              <a:rPr lang="en-US" sz="1350" dirty="0">
                <a:solidFill>
                  <a:srgbClr val="795E26"/>
                </a:solidFill>
                <a:latin typeface="Courier New" panose="02070309020205020404" pitchFamily="49" charset="0"/>
                <a:ea typeface="+mn-ea"/>
              </a:rPr>
              <a:t>contradiction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):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rgbClr val="000000"/>
              </a:solidFill>
              <a:latin typeface="Courier New" panose="02070309020205020404" pitchFamily="49" charset="0"/>
              <a:ea typeface="+mn-ea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AF00DB"/>
                </a:solidFill>
                <a:latin typeface="Courier New" panose="02070309020205020404" pitchFamily="49" charset="0"/>
                <a:ea typeface="+mn-ea"/>
              </a:rPr>
              <a:t>if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magic_box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(</a:t>
            </a:r>
            <a:r>
              <a:rPr lang="en-US" sz="1350" dirty="0">
                <a:solidFill>
                  <a:srgbClr val="795E26"/>
                </a:solidFill>
                <a:latin typeface="Courier New" panose="02070309020205020404" pitchFamily="49" charset="0"/>
                <a:ea typeface="+mn-ea"/>
              </a:rPr>
              <a:t>contradiction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,</a:t>
            </a:r>
            <a:r>
              <a:rPr lang="en-US" sz="1350" dirty="0">
                <a:solidFill>
                  <a:srgbClr val="795E26"/>
                </a:solidFill>
                <a:latin typeface="Courier New" panose="02070309020205020404" pitchFamily="49" charset="0"/>
                <a:ea typeface="+mn-ea"/>
              </a:rPr>
              <a:t> contradiction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):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AF00DB"/>
                </a:solidFill>
                <a:latin typeface="Courier New" panose="02070309020205020404" pitchFamily="49" charset="0"/>
                <a:ea typeface="+mn-ea"/>
              </a:rPr>
              <a:t>   while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</a:t>
            </a:r>
            <a:r>
              <a:rPr lang="en-US" sz="1350" dirty="0">
                <a:solidFill>
                  <a:srgbClr val="0000FF"/>
                </a:solidFill>
                <a:latin typeface="Courier New" panose="02070309020205020404" pitchFamily="49" charset="0"/>
                <a:ea typeface="+mn-ea"/>
              </a:rPr>
              <a:t>True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: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AF00DB"/>
                </a:solidFill>
                <a:latin typeface="Courier New" panose="02070309020205020404" pitchFamily="49" charset="0"/>
                <a:ea typeface="+mn-ea"/>
              </a:rPr>
              <a:t>      pass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</a:t>
            </a:r>
            <a:r>
              <a:rPr lang="en-US" sz="1350" dirty="0">
                <a:solidFill>
                  <a:srgbClr val="008000"/>
                </a:solidFill>
                <a:latin typeface="Courier New" panose="02070309020205020404" pitchFamily="49" charset="0"/>
                <a:ea typeface="+mn-ea"/>
              </a:rPr>
              <a:t># Do nothing</a:t>
            </a:r>
            <a:endParaRPr lang="en-US" sz="1350" dirty="0">
              <a:solidFill>
                <a:srgbClr val="000000"/>
              </a:solidFill>
              <a:latin typeface="Courier New" panose="02070309020205020404" pitchFamily="49" charset="0"/>
              <a:ea typeface="+mn-ea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b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</a:br>
            <a:r>
              <a:rPr lang="en-US" sz="1350" dirty="0">
                <a:solidFill>
                  <a:srgbClr val="AF00DB"/>
                </a:solidFill>
                <a:latin typeface="Courier New" panose="02070309020205020404" pitchFamily="49" charset="0"/>
                <a:ea typeface="+mn-ea"/>
              </a:rPr>
              <a:t>return</a:t>
            </a:r>
            <a:endParaRPr lang="en-US" sz="1350" dirty="0">
              <a:solidFill>
                <a:srgbClr val="000000"/>
              </a:solidFill>
              <a:latin typeface="Courier New" panose="02070309020205020404" pitchFamily="49" charset="0"/>
              <a:ea typeface="+mn-ea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/>
              </a:solidFill>
              <a:latin typeface="Garamond" panose="02020404030301010803"/>
              <a:ea typeface="+mn-ea"/>
            </a:endParaRP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CE65DF1E-BC9D-5B19-2FD5-F93576A549CE}"/>
              </a:ext>
            </a:extLst>
          </p:cNvPr>
          <p:cNvSpPr/>
          <p:nvPr/>
        </p:nvSpPr>
        <p:spPr>
          <a:xfrm>
            <a:off x="363682" y="4116213"/>
            <a:ext cx="1361210" cy="1510464"/>
          </a:xfrm>
          <a:prstGeom prst="wedgeRectCallout">
            <a:avLst>
              <a:gd name="adj1" fmla="val 104358"/>
              <a:gd name="adj2" fmla="val -138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Garamond" panose="02020404030301010803"/>
              </a:rPr>
              <a:t>What should this call return?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A90B95CD-4D39-C4AA-8579-3FC1C6D599E6}"/>
              </a:ext>
            </a:extLst>
          </p:cNvPr>
          <p:cNvSpPr/>
          <p:nvPr/>
        </p:nvSpPr>
        <p:spPr>
          <a:xfrm>
            <a:off x="7107382" y="4234296"/>
            <a:ext cx="1558637" cy="1236518"/>
          </a:xfrm>
          <a:prstGeom prst="wedgeRoundRectCallout">
            <a:avLst>
              <a:gd name="adj1" fmla="val -269500"/>
              <a:gd name="adj2" fmla="val 1155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Garamond" panose="02020404030301010803"/>
              </a:rPr>
              <a:t>We get into an infinite loop here!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221067FF-ACEF-8D6E-620C-079BA3F9AB1A}"/>
              </a:ext>
            </a:extLst>
          </p:cNvPr>
          <p:cNvSpPr/>
          <p:nvPr/>
        </p:nvSpPr>
        <p:spPr>
          <a:xfrm>
            <a:off x="6849136" y="2893868"/>
            <a:ext cx="1816883" cy="914400"/>
          </a:xfrm>
          <a:prstGeom prst="wedgeEllipseCallout">
            <a:avLst>
              <a:gd name="adj1" fmla="val -146081"/>
              <a:gd name="adj2" fmla="val 9204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Garamond" panose="02020404030301010803"/>
              </a:rPr>
              <a:t>This does NOT terminate!!</a:t>
            </a:r>
          </a:p>
        </p:txBody>
      </p:sp>
    </p:spTree>
    <p:extLst>
      <p:ext uri="{BB962C8B-B14F-4D97-AF65-F5344CB8AC3E}">
        <p14:creationId xmlns:p14="http://schemas.microsoft.com/office/powerpoint/2010/main" val="14701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3FFEE-048E-4A03-A27A-761C62414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2: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E9476E-05F7-EAFB-F541-79C610AE18B3}"/>
              </a:ext>
            </a:extLst>
          </p:cNvPr>
          <p:cNvSpPr/>
          <p:nvPr/>
        </p:nvSpPr>
        <p:spPr>
          <a:xfrm>
            <a:off x="2161313" y="764056"/>
            <a:ext cx="4946069" cy="44680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795E26"/>
                </a:solidFill>
                <a:latin typeface="Courier New" panose="02070309020205020404" pitchFamily="49" charset="0"/>
              </a:rPr>
              <a:t>contradiction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sz="1350" dirty="0">
                <a:solidFill>
                  <a:srgbClr val="795E26"/>
                </a:solidFill>
                <a:latin typeface="Courier New" panose="02070309020205020404" pitchFamily="49" charset="0"/>
              </a:rPr>
              <a:t>contradiction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</a:rPr>
              <a:t>does not terminate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CFB9B9-061F-09BC-9C3F-604D0121A010}"/>
              </a:ext>
            </a:extLst>
          </p:cNvPr>
          <p:cNvSpPr txBox="1"/>
          <p:nvPr/>
        </p:nvSpPr>
        <p:spPr>
          <a:xfrm>
            <a:off x="732865" y="2010962"/>
            <a:ext cx="7269939" cy="196207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00FF"/>
                </a:solidFill>
                <a:latin typeface="Courier New" panose="02070309020205020404" pitchFamily="49" charset="0"/>
                <a:ea typeface="+mn-ea"/>
              </a:rPr>
              <a:t>def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</a:t>
            </a:r>
            <a:r>
              <a:rPr lang="en-US" sz="1350" dirty="0">
                <a:solidFill>
                  <a:srgbClr val="795E26"/>
                </a:solidFill>
                <a:latin typeface="Courier New" panose="02070309020205020404" pitchFamily="49" charset="0"/>
                <a:ea typeface="+mn-ea"/>
              </a:rPr>
              <a:t>contradiction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( </a:t>
            </a:r>
            <a:r>
              <a:rPr lang="en-US" sz="1350" dirty="0">
                <a:solidFill>
                  <a:srgbClr val="001080"/>
                </a:solidFill>
                <a:latin typeface="Courier New" panose="02070309020205020404" pitchFamily="49" charset="0"/>
                <a:ea typeface="+mn-ea"/>
              </a:rPr>
              <a:t>P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): </a:t>
            </a:r>
            <a:r>
              <a:rPr lang="en-US" sz="1350" dirty="0">
                <a:solidFill>
                  <a:srgbClr val="008000"/>
                </a:solidFill>
                <a:latin typeface="Courier New" panose="02070309020205020404" pitchFamily="49" charset="0"/>
                <a:ea typeface="+mn-ea"/>
              </a:rPr>
              <a:t># This function takes a program as an input</a:t>
            </a:r>
            <a:endParaRPr lang="en-US" sz="1350" dirty="0">
              <a:solidFill>
                <a:srgbClr val="000000"/>
              </a:solidFill>
              <a:latin typeface="Courier New" panose="02070309020205020404" pitchFamily="49" charset="0"/>
              <a:ea typeface="+mn-ea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b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</a:br>
            <a:r>
              <a:rPr lang="en-US" sz="1350" dirty="0">
                <a:solidFill>
                  <a:srgbClr val="008000"/>
                </a:solidFill>
                <a:latin typeface="Courier New" panose="02070309020205020404" pitchFamily="49" charset="0"/>
                <a:ea typeface="+mn-ea"/>
              </a:rPr>
              <a:t>#Run </a:t>
            </a:r>
            <a:r>
              <a:rPr lang="en-US" sz="1350" dirty="0" err="1">
                <a:solidFill>
                  <a:srgbClr val="008000"/>
                </a:solidFill>
                <a:latin typeface="Courier New" panose="02070309020205020404" pitchFamily="49" charset="0"/>
                <a:ea typeface="+mn-ea"/>
              </a:rPr>
              <a:t>magic_box</a:t>
            </a:r>
            <a:r>
              <a:rPr lang="en-US" sz="1350" dirty="0">
                <a:solidFill>
                  <a:srgbClr val="008000"/>
                </a:solidFill>
                <a:latin typeface="Courier New" panose="02070309020205020404" pitchFamily="49" charset="0"/>
                <a:ea typeface="+mn-ea"/>
              </a:rPr>
              <a:t> on (P,P)</a:t>
            </a:r>
            <a:endParaRPr lang="en-US" sz="1350" dirty="0">
              <a:solidFill>
                <a:srgbClr val="000000"/>
              </a:solidFill>
              <a:latin typeface="Courier New" panose="02070309020205020404" pitchFamily="49" charset="0"/>
              <a:ea typeface="+mn-ea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AF00DB"/>
                </a:solidFill>
                <a:latin typeface="Courier New" panose="02070309020205020404" pitchFamily="49" charset="0"/>
                <a:ea typeface="+mn-ea"/>
              </a:rPr>
              <a:t>if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magic_box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(P,P): </a:t>
            </a:r>
            <a:r>
              <a:rPr lang="en-US" sz="1350" dirty="0">
                <a:solidFill>
                  <a:srgbClr val="008000"/>
                </a:solidFill>
                <a:latin typeface="Courier New" panose="02070309020205020404" pitchFamily="49" charset="0"/>
                <a:ea typeface="+mn-ea"/>
              </a:rPr>
              <a:t># Use an UTM to make this call</a:t>
            </a:r>
            <a:endParaRPr lang="en-US" sz="1350" dirty="0">
              <a:solidFill>
                <a:srgbClr val="000000"/>
              </a:solidFill>
              <a:latin typeface="Courier New" panose="02070309020205020404" pitchFamily="49" charset="0"/>
              <a:ea typeface="+mn-ea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AF00DB"/>
                </a:solidFill>
                <a:latin typeface="Courier New" panose="02070309020205020404" pitchFamily="49" charset="0"/>
                <a:ea typeface="+mn-ea"/>
              </a:rPr>
              <a:t>   while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</a:t>
            </a:r>
            <a:r>
              <a:rPr lang="en-US" sz="1350" dirty="0">
                <a:solidFill>
                  <a:srgbClr val="0000FF"/>
                </a:solidFill>
                <a:latin typeface="Courier New" panose="02070309020205020404" pitchFamily="49" charset="0"/>
                <a:ea typeface="+mn-ea"/>
              </a:rPr>
              <a:t>True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: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AF00DB"/>
                </a:solidFill>
                <a:latin typeface="Courier New" panose="02070309020205020404" pitchFamily="49" charset="0"/>
                <a:ea typeface="+mn-ea"/>
              </a:rPr>
              <a:t>      pass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</a:t>
            </a:r>
            <a:r>
              <a:rPr lang="en-US" sz="1350" dirty="0">
                <a:solidFill>
                  <a:srgbClr val="008000"/>
                </a:solidFill>
                <a:latin typeface="Courier New" panose="02070309020205020404" pitchFamily="49" charset="0"/>
                <a:ea typeface="+mn-ea"/>
              </a:rPr>
              <a:t># Do nothing</a:t>
            </a:r>
            <a:endParaRPr lang="en-US" sz="1350" dirty="0">
              <a:solidFill>
                <a:srgbClr val="000000"/>
              </a:solidFill>
              <a:latin typeface="Courier New" panose="02070309020205020404" pitchFamily="49" charset="0"/>
              <a:ea typeface="+mn-ea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b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</a:br>
            <a:r>
              <a:rPr lang="en-US" sz="1350" dirty="0">
                <a:solidFill>
                  <a:srgbClr val="AF00DB"/>
                </a:solidFill>
                <a:latin typeface="Courier New" panose="02070309020205020404" pitchFamily="49" charset="0"/>
                <a:ea typeface="+mn-ea"/>
              </a:rPr>
              <a:t>return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</a:t>
            </a:r>
            <a:r>
              <a:rPr lang="en-US" sz="1350" dirty="0">
                <a:solidFill>
                  <a:srgbClr val="008000"/>
                </a:solidFill>
                <a:latin typeface="Courier New" panose="02070309020205020404" pitchFamily="49" charset="0"/>
                <a:ea typeface="+mn-ea"/>
              </a:rPr>
              <a:t># Just terminate if </a:t>
            </a:r>
            <a:r>
              <a:rPr lang="en-US" sz="1350" dirty="0" err="1">
                <a:solidFill>
                  <a:srgbClr val="008000"/>
                </a:solidFill>
                <a:latin typeface="Courier New" panose="02070309020205020404" pitchFamily="49" charset="0"/>
                <a:ea typeface="+mn-ea"/>
              </a:rPr>
              <a:t>magic_box</a:t>
            </a:r>
            <a:r>
              <a:rPr lang="en-US" sz="1350" dirty="0">
                <a:solidFill>
                  <a:srgbClr val="008000"/>
                </a:solidFill>
                <a:latin typeface="Courier New" panose="02070309020205020404" pitchFamily="49" charset="0"/>
                <a:ea typeface="+mn-ea"/>
              </a:rPr>
              <a:t>(P,P) returns False</a:t>
            </a:r>
            <a:endParaRPr lang="en-US" sz="1350" dirty="0">
              <a:solidFill>
                <a:srgbClr val="000000"/>
              </a:solidFill>
              <a:latin typeface="Courier New" panose="02070309020205020404" pitchFamily="49" charset="0"/>
              <a:ea typeface="+mn-ea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/>
              </a:solidFill>
              <a:latin typeface="Garamond" panose="02020404030301010803"/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C3A7E-B249-2474-940B-C93D49E0C6CF}"/>
              </a:ext>
            </a:extLst>
          </p:cNvPr>
          <p:cNvSpPr txBox="1"/>
          <p:nvPr/>
        </p:nvSpPr>
        <p:spPr>
          <a:xfrm>
            <a:off x="2161313" y="4116213"/>
            <a:ext cx="4769254" cy="17543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795E26"/>
                </a:solidFill>
                <a:latin typeface="Courier New" panose="02070309020205020404" pitchFamily="49" charset="0"/>
                <a:ea typeface="+mn-ea"/>
              </a:rPr>
              <a:t>contradiction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(</a:t>
            </a:r>
            <a:r>
              <a:rPr lang="en-US" sz="1350" dirty="0">
                <a:solidFill>
                  <a:srgbClr val="795E26"/>
                </a:solidFill>
                <a:latin typeface="Courier New" panose="02070309020205020404" pitchFamily="49" charset="0"/>
                <a:ea typeface="+mn-ea"/>
              </a:rPr>
              <a:t>contradiction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):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srgbClr val="000000"/>
              </a:solidFill>
              <a:latin typeface="Courier New" panose="02070309020205020404" pitchFamily="49" charset="0"/>
              <a:ea typeface="+mn-ea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AF00DB"/>
                </a:solidFill>
                <a:latin typeface="Courier New" panose="02070309020205020404" pitchFamily="49" charset="0"/>
                <a:ea typeface="+mn-ea"/>
              </a:rPr>
              <a:t>if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</a:t>
            </a:r>
            <a:r>
              <a:rPr lang="en-US" sz="1350" dirty="0" err="1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magic_box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(</a:t>
            </a:r>
            <a:r>
              <a:rPr lang="en-US" sz="1350" dirty="0">
                <a:solidFill>
                  <a:srgbClr val="795E26"/>
                </a:solidFill>
                <a:latin typeface="Courier New" panose="02070309020205020404" pitchFamily="49" charset="0"/>
                <a:ea typeface="+mn-ea"/>
              </a:rPr>
              <a:t>contradiction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,</a:t>
            </a:r>
            <a:r>
              <a:rPr lang="en-US" sz="1350" dirty="0">
                <a:solidFill>
                  <a:srgbClr val="795E26"/>
                </a:solidFill>
                <a:latin typeface="Courier New" panose="02070309020205020404" pitchFamily="49" charset="0"/>
                <a:ea typeface="+mn-ea"/>
              </a:rPr>
              <a:t> contradiction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):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AF00DB"/>
                </a:solidFill>
                <a:latin typeface="Courier New" panose="02070309020205020404" pitchFamily="49" charset="0"/>
                <a:ea typeface="+mn-ea"/>
              </a:rPr>
              <a:t>   while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</a:t>
            </a:r>
            <a:r>
              <a:rPr lang="en-US" sz="1350" dirty="0">
                <a:solidFill>
                  <a:srgbClr val="0000FF"/>
                </a:solidFill>
                <a:latin typeface="Courier New" panose="02070309020205020404" pitchFamily="49" charset="0"/>
                <a:ea typeface="+mn-ea"/>
              </a:rPr>
              <a:t>True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: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AF00DB"/>
                </a:solidFill>
                <a:latin typeface="Courier New" panose="02070309020205020404" pitchFamily="49" charset="0"/>
                <a:ea typeface="+mn-ea"/>
              </a:rPr>
              <a:t>      pass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</a:t>
            </a:r>
            <a:r>
              <a:rPr lang="en-US" sz="1350" dirty="0">
                <a:solidFill>
                  <a:srgbClr val="008000"/>
                </a:solidFill>
                <a:latin typeface="Courier New" panose="02070309020205020404" pitchFamily="49" charset="0"/>
                <a:ea typeface="+mn-ea"/>
              </a:rPr>
              <a:t># Do nothing</a:t>
            </a:r>
            <a:endParaRPr lang="en-US" sz="1350" dirty="0">
              <a:solidFill>
                <a:srgbClr val="000000"/>
              </a:solidFill>
              <a:latin typeface="Courier New" panose="02070309020205020404" pitchFamily="49" charset="0"/>
              <a:ea typeface="+mn-ea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b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</a:br>
            <a:r>
              <a:rPr lang="en-US" sz="1350" dirty="0">
                <a:solidFill>
                  <a:srgbClr val="AF00DB"/>
                </a:solidFill>
                <a:latin typeface="Courier New" panose="02070309020205020404" pitchFamily="49" charset="0"/>
                <a:ea typeface="+mn-ea"/>
              </a:rPr>
              <a:t>return</a:t>
            </a:r>
            <a:endParaRPr lang="en-US" sz="1350" dirty="0">
              <a:solidFill>
                <a:srgbClr val="000000"/>
              </a:solidFill>
              <a:latin typeface="Courier New" panose="02070309020205020404" pitchFamily="49" charset="0"/>
              <a:ea typeface="+mn-ea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/>
              </a:solidFill>
              <a:latin typeface="Garamond" panose="02020404030301010803"/>
              <a:ea typeface="+mn-ea"/>
            </a:endParaRP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CE65DF1E-BC9D-5B19-2FD5-F93576A549CE}"/>
              </a:ext>
            </a:extLst>
          </p:cNvPr>
          <p:cNvSpPr/>
          <p:nvPr/>
        </p:nvSpPr>
        <p:spPr>
          <a:xfrm>
            <a:off x="363682" y="4116213"/>
            <a:ext cx="1361210" cy="1510464"/>
          </a:xfrm>
          <a:prstGeom prst="wedgeRectCallout">
            <a:avLst>
              <a:gd name="adj1" fmla="val 104358"/>
              <a:gd name="adj2" fmla="val -138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Garamond" panose="02020404030301010803"/>
              </a:rPr>
              <a:t>What should this call return?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A90B95CD-4D39-C4AA-8579-3FC1C6D599E6}"/>
              </a:ext>
            </a:extLst>
          </p:cNvPr>
          <p:cNvSpPr/>
          <p:nvPr/>
        </p:nvSpPr>
        <p:spPr>
          <a:xfrm>
            <a:off x="7107382" y="4234296"/>
            <a:ext cx="1558637" cy="1236518"/>
          </a:xfrm>
          <a:prstGeom prst="wedgeRoundRectCallout">
            <a:avLst>
              <a:gd name="adj1" fmla="val -320833"/>
              <a:gd name="adj2" fmla="val 54096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Garamond" panose="02020404030301010803"/>
              </a:rPr>
              <a:t>We return here!</a:t>
            </a:r>
            <a:endParaRPr lang="en-US" sz="1350" dirty="0">
              <a:solidFill>
                <a:prstClr val="white"/>
              </a:solidFill>
              <a:latin typeface="Garamond" panose="02020404030301010803"/>
            </a:endParaRP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221067FF-ACEF-8D6E-620C-079BA3F9AB1A}"/>
              </a:ext>
            </a:extLst>
          </p:cNvPr>
          <p:cNvSpPr/>
          <p:nvPr/>
        </p:nvSpPr>
        <p:spPr>
          <a:xfrm>
            <a:off x="6849136" y="2893868"/>
            <a:ext cx="1816883" cy="914400"/>
          </a:xfrm>
          <a:prstGeom prst="wedgeEllipseCallout">
            <a:avLst>
              <a:gd name="adj1" fmla="val -146081"/>
              <a:gd name="adj2" fmla="val 9204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Garamond" panose="02020404030301010803"/>
              </a:rPr>
              <a:t>This DOES terminate!!</a:t>
            </a:r>
          </a:p>
        </p:txBody>
      </p:sp>
    </p:spTree>
    <p:extLst>
      <p:ext uri="{BB962C8B-B14F-4D97-AF65-F5344CB8AC3E}">
        <p14:creationId xmlns:p14="http://schemas.microsoft.com/office/powerpoint/2010/main" val="198858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20B84-A8EF-CF02-7FEE-5A6EAA6A2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3" name="Picture 4" descr="Picture 2.png">
            <a:extLst>
              <a:ext uri="{FF2B5EF4-FFF2-40B4-BE49-F238E27FC236}">
                <a16:creationId xmlns:a16="http://schemas.microsoft.com/office/drawing/2014/main" id="{15A0E71E-770D-E83D-69E7-E218E3DC3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650" y="1203989"/>
            <a:ext cx="3031478" cy="457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065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4E6F86C-01D7-CF09-6E97-CE5108FBF379}"/>
              </a:ext>
            </a:extLst>
          </p:cNvPr>
          <p:cNvSpPr/>
          <p:nvPr/>
        </p:nvSpPr>
        <p:spPr>
          <a:xfrm>
            <a:off x="779313" y="3391706"/>
            <a:ext cx="6255328" cy="1653081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Garamond" panose="02020404030301010803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477458-7B78-438F-B942-8E99645F5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recap: Argue </a:t>
            </a:r>
            <a:r>
              <a:rPr lang="en-US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magic_box</a:t>
            </a:r>
            <a:r>
              <a:rPr lang="en-US" dirty="0"/>
              <a:t> doesn’t exist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7E1FAD-7C56-A7D2-E60C-1B964E5CECB3}"/>
              </a:ext>
            </a:extLst>
          </p:cNvPr>
          <p:cNvSpPr txBox="1"/>
          <p:nvPr/>
        </p:nvSpPr>
        <p:spPr>
          <a:xfrm>
            <a:off x="768927" y="2270413"/>
            <a:ext cx="23326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1. Assume </a:t>
            </a:r>
            <a:r>
              <a:rPr lang="en-US" sz="1350" dirty="0" err="1">
                <a:solidFill>
                  <a:srgbClr val="795E26"/>
                </a:solidFill>
                <a:latin typeface="Courier New" panose="02070309020205020404" pitchFamily="49" charset="0"/>
                <a:ea typeface="+mn-ea"/>
              </a:rPr>
              <a:t>magic_box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exists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7B91D5-F514-AF8D-F978-CE690E5B6B42}"/>
              </a:ext>
            </a:extLst>
          </p:cNvPr>
          <p:cNvSpPr txBox="1"/>
          <p:nvPr/>
        </p:nvSpPr>
        <p:spPr>
          <a:xfrm>
            <a:off x="768927" y="2692560"/>
            <a:ext cx="47307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2. Defined a function </a:t>
            </a:r>
            <a:r>
              <a:rPr lang="en-US" sz="1350" dirty="0">
                <a:solidFill>
                  <a:srgbClr val="795E26"/>
                </a:solidFill>
                <a:latin typeface="Courier New" panose="02070309020205020404" pitchFamily="49" charset="0"/>
                <a:ea typeface="+mn-ea"/>
              </a:rPr>
              <a:t>contradiction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 that uses </a:t>
            </a:r>
            <a:r>
              <a:rPr lang="en-US" sz="1350" dirty="0" err="1">
                <a:solidFill>
                  <a:srgbClr val="795E26"/>
                </a:solidFill>
                <a:latin typeface="Courier New" panose="02070309020205020404" pitchFamily="49" charset="0"/>
                <a:ea typeface="+mn-ea"/>
              </a:rPr>
              <a:t>magic_box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</a:rPr>
              <a:t> </a:t>
            </a:r>
            <a:endParaRPr lang="en-US" sz="1350" dirty="0">
              <a:solidFill>
                <a:prstClr val="black"/>
              </a:solidFill>
              <a:latin typeface="Garamond" panose="02020404030301010803"/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C48131-90A5-1DDF-6EAC-D0006CA4470C}"/>
              </a:ext>
            </a:extLst>
          </p:cNvPr>
          <p:cNvSpPr txBox="1"/>
          <p:nvPr/>
        </p:nvSpPr>
        <p:spPr>
          <a:xfrm>
            <a:off x="768927" y="3114706"/>
            <a:ext cx="29074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3. Looked at the ONLY two possibilities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DE4DA2-C5B7-9A71-F71A-6BC2A9EC79D4}"/>
              </a:ext>
            </a:extLst>
          </p:cNvPr>
          <p:cNvSpPr txBox="1"/>
          <p:nvPr/>
        </p:nvSpPr>
        <p:spPr>
          <a:xfrm>
            <a:off x="914400" y="3516998"/>
            <a:ext cx="40222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3.1. </a:t>
            </a:r>
            <a:r>
              <a:rPr lang="en-US" sz="1350" dirty="0">
                <a:solidFill>
                  <a:srgbClr val="795E26"/>
                </a:solidFill>
                <a:latin typeface="Courier New" panose="02070309020205020404" pitchFamily="49" charset="0"/>
                <a:ea typeface="+mn-ea"/>
              </a:rPr>
              <a:t>contradiction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(</a:t>
            </a:r>
            <a:r>
              <a:rPr lang="en-US" sz="1350" dirty="0">
                <a:solidFill>
                  <a:srgbClr val="795E26"/>
                </a:solidFill>
                <a:latin typeface="Courier New" panose="02070309020205020404" pitchFamily="49" charset="0"/>
                <a:ea typeface="+mn-ea"/>
              </a:rPr>
              <a:t>contradiction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) terminates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B1B44A-A362-4D7C-FC3F-73F6A120F387}"/>
              </a:ext>
            </a:extLst>
          </p:cNvPr>
          <p:cNvSpPr txBox="1"/>
          <p:nvPr/>
        </p:nvSpPr>
        <p:spPr>
          <a:xfrm>
            <a:off x="914399" y="4242646"/>
            <a:ext cx="47291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3.2. </a:t>
            </a:r>
            <a:r>
              <a:rPr lang="en-US" sz="1350" dirty="0">
                <a:solidFill>
                  <a:srgbClr val="795E26"/>
                </a:solidFill>
                <a:latin typeface="Courier New" panose="02070309020205020404" pitchFamily="49" charset="0"/>
                <a:ea typeface="+mn-ea"/>
              </a:rPr>
              <a:t>contradiction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(</a:t>
            </a:r>
            <a:r>
              <a:rPr lang="en-US" sz="1350" dirty="0">
                <a:solidFill>
                  <a:srgbClr val="795E26"/>
                </a:solidFill>
                <a:latin typeface="Courier New" panose="02070309020205020404" pitchFamily="49" charset="0"/>
                <a:ea typeface="+mn-ea"/>
              </a:rPr>
              <a:t>contradiction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) does NOT terminate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567699-CE4A-0CA6-534C-6B0E956CD45B}"/>
              </a:ext>
            </a:extLst>
          </p:cNvPr>
          <p:cNvSpPr txBox="1"/>
          <p:nvPr/>
        </p:nvSpPr>
        <p:spPr>
          <a:xfrm>
            <a:off x="2514600" y="3888442"/>
            <a:ext cx="44454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795E26"/>
                </a:solidFill>
                <a:latin typeface="Courier New" panose="02070309020205020404" pitchFamily="49" charset="0"/>
                <a:ea typeface="+mn-ea"/>
              </a:rPr>
              <a:t>contradiction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(</a:t>
            </a:r>
            <a:r>
              <a:rPr lang="en-US" sz="1350" dirty="0">
                <a:solidFill>
                  <a:srgbClr val="795E26"/>
                </a:solidFill>
                <a:latin typeface="Courier New" panose="02070309020205020404" pitchFamily="49" charset="0"/>
                <a:ea typeface="+mn-ea"/>
              </a:rPr>
              <a:t>contradiction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) does NOT terminate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6DA887-E607-BCAA-E093-E9AAB53C4557}"/>
              </a:ext>
            </a:extLst>
          </p:cNvPr>
          <p:cNvSpPr txBox="1"/>
          <p:nvPr/>
        </p:nvSpPr>
        <p:spPr>
          <a:xfrm>
            <a:off x="2514600" y="4614090"/>
            <a:ext cx="37385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795E26"/>
                </a:solidFill>
                <a:latin typeface="Courier New" panose="02070309020205020404" pitchFamily="49" charset="0"/>
                <a:ea typeface="+mn-ea"/>
              </a:rPr>
              <a:t>contradiction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(</a:t>
            </a:r>
            <a:r>
              <a:rPr lang="en-US" sz="1350" dirty="0">
                <a:solidFill>
                  <a:srgbClr val="795E26"/>
                </a:solidFill>
                <a:latin typeface="Courier New" panose="02070309020205020404" pitchFamily="49" charset="0"/>
                <a:ea typeface="+mn-ea"/>
              </a:rPr>
              <a:t>contradiction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) terminates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7264F0D8-89A4-5AA8-7A46-1F2FF45BB3DE}"/>
              </a:ext>
            </a:extLst>
          </p:cNvPr>
          <p:cNvSpPr/>
          <p:nvPr/>
        </p:nvSpPr>
        <p:spPr>
          <a:xfrm>
            <a:off x="1672937" y="3910470"/>
            <a:ext cx="716972" cy="2157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Garamond" panose="02020404030301010803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5A5E467F-31CD-C3DA-2831-D03EC469F4DE}"/>
              </a:ext>
            </a:extLst>
          </p:cNvPr>
          <p:cNvSpPr/>
          <p:nvPr/>
        </p:nvSpPr>
        <p:spPr>
          <a:xfrm>
            <a:off x="1672937" y="4636118"/>
            <a:ext cx="716972" cy="2157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Garamond" panose="02020404030301010803"/>
            </a:endParaRP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1833BAA7-408B-7050-16E4-6A1ABEC30584}"/>
              </a:ext>
            </a:extLst>
          </p:cNvPr>
          <p:cNvSpPr/>
          <p:nvPr/>
        </p:nvSpPr>
        <p:spPr>
          <a:xfrm>
            <a:off x="6899888" y="1563832"/>
            <a:ext cx="1921994" cy="1405727"/>
          </a:xfrm>
          <a:prstGeom prst="wedgeEllipseCallout">
            <a:avLst>
              <a:gd name="adj1" fmla="val -48405"/>
              <a:gd name="adj2" fmla="val 9058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prstClr val="white"/>
                </a:solidFill>
                <a:latin typeface="Garamond" panose="02020404030301010803"/>
              </a:rPr>
              <a:t>This clearly is absurd!!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2B327C-BBE8-44FE-D88A-A757406FEE5C}"/>
              </a:ext>
            </a:extLst>
          </p:cNvPr>
          <p:cNvSpPr/>
          <p:nvPr/>
        </p:nvSpPr>
        <p:spPr>
          <a:xfrm>
            <a:off x="1672937" y="5242214"/>
            <a:ext cx="5798127" cy="5195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Garamond" panose="02020404030301010803"/>
              </a:rPr>
              <a:t>Which specific step in the above “argument” is wrong?</a:t>
            </a:r>
          </a:p>
        </p:txBody>
      </p:sp>
    </p:spTree>
    <p:extLst>
      <p:ext uri="{BB962C8B-B14F-4D97-AF65-F5344CB8AC3E}">
        <p14:creationId xmlns:p14="http://schemas.microsoft.com/office/powerpoint/2010/main" val="7197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9CEF1-B7D0-A43B-73D1-8CAA4229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Congrats: You just did your 1</a:t>
            </a:r>
            <a:r>
              <a:rPr lang="en-US" baseline="30000" dirty="0"/>
              <a:t>st</a:t>
            </a:r>
            <a:r>
              <a:rPr lang="en-US" dirty="0"/>
              <a:t> 331 proof!</a:t>
            </a:r>
          </a:p>
        </p:txBody>
      </p:sp>
      <p:pic>
        <p:nvPicPr>
          <p:cNvPr id="5122" name="Picture 2" descr="Conga Party Parrot GIF - Conga Party Parrot - Discover &amp; Share GIFs">
            <a:extLst>
              <a:ext uri="{FF2B5EF4-FFF2-40B4-BE49-F238E27FC236}">
                <a16:creationId xmlns:a16="http://schemas.microsoft.com/office/drawing/2014/main" id="{C428B796-5456-B770-6A70-C1FDB294A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38125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475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20B84-A8EF-CF02-7FEE-5A6EAA6A2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3" name="Picture 4" descr="Picture 2.png">
            <a:extLst>
              <a:ext uri="{FF2B5EF4-FFF2-40B4-BE49-F238E27FC236}">
                <a16:creationId xmlns:a16="http://schemas.microsoft.com/office/drawing/2014/main" id="{15A0E71E-770D-E83D-69E7-E218E3DC3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650" y="1203989"/>
            <a:ext cx="3031478" cy="457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438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F13584D6-A974-A2D3-1AF9-76A017FED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Proof Idea on the board…</a:t>
            </a:r>
          </a:p>
        </p:txBody>
      </p:sp>
      <p:pic>
        <p:nvPicPr>
          <p:cNvPr id="39938" name="Picture 4" descr="Jul27-2008 062.JPG">
            <a:extLst>
              <a:ext uri="{FF2B5EF4-FFF2-40B4-BE49-F238E27FC236}">
                <a16:creationId xmlns:a16="http://schemas.microsoft.com/office/drawing/2014/main" id="{2D0884E8-C9AE-A9AA-7094-435C9419F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1587500"/>
            <a:ext cx="2667000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0BF4E-2743-B126-218E-042D8D3BB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Read the syllabus CAREFULLY!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047D8867-957F-9D7C-55D8-EDE929C5D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6788"/>
            <a:ext cx="9144000" cy="5606142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93FD387-144D-12A1-E8BA-A52BB60E4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310" y="334460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00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quiz&#10;&#10;Description automatically generated">
            <a:extLst>
              <a:ext uri="{FF2B5EF4-FFF2-40B4-BE49-F238E27FC236}">
                <a16:creationId xmlns:a16="http://schemas.microsoft.com/office/drawing/2014/main" id="{E1448617-D727-FFC7-C2DC-78EC46BEA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1466"/>
            <a:ext cx="9145625" cy="5201896"/>
          </a:xfrm>
          <a:prstGeom prst="rect">
            <a:avLst/>
          </a:prstGeom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In spirit of trust but verify</a:t>
            </a: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2023003" y="4563848"/>
            <a:ext cx="6606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 dirty="0">
                <a:solidFill>
                  <a:srgbClr val="FF0000"/>
                </a:solidFill>
                <a:latin typeface="+mn-lt"/>
              </a:rPr>
              <a:t>No graded material will be handed back until 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you pass the syllabus quiz!</a:t>
            </a:r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3C1D173-5D3C-C5AB-D725-AA46FDAB9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03" y="4108531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CA488304-2BDF-4AB0-5564-31CA03017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Homework 0 is out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7E70513-D242-CBA3-51FC-85B148E49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8459"/>
            <a:ext cx="9144000" cy="31010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505AF-47D2-28F6-3FBC-4DE63EF88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Recitation notes for this week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E97783B-BE22-977A-66D2-0A11FF2C3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5152"/>
            <a:ext cx="9155230" cy="28311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4ECB03-E11A-C33C-089E-09A517CD758A}"/>
              </a:ext>
            </a:extLst>
          </p:cNvPr>
          <p:cNvSpPr txBox="1"/>
          <p:nvPr/>
        </p:nvSpPr>
        <p:spPr>
          <a:xfrm>
            <a:off x="2468880" y="5182224"/>
            <a:ext cx="387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n-lt"/>
              </a:rPr>
              <a:t>Recitations start this week!</a:t>
            </a:r>
          </a:p>
        </p:txBody>
      </p:sp>
    </p:spTree>
    <p:extLst>
      <p:ext uri="{BB962C8B-B14F-4D97-AF65-F5344CB8AC3E}">
        <p14:creationId xmlns:p14="http://schemas.microsoft.com/office/powerpoint/2010/main" val="414208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99F5FE69-ACE9-B78D-D65D-30D8DFB0B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TA Office hours finalized tomorrow </a:t>
            </a:r>
          </a:p>
        </p:txBody>
      </p:sp>
      <p:pic>
        <p:nvPicPr>
          <p:cNvPr id="3" name="Picture 2" descr="A graph of time and hours&#10;&#10;Description automatically generated with medium confidence">
            <a:extLst>
              <a:ext uri="{FF2B5EF4-FFF2-40B4-BE49-F238E27FC236}">
                <a16:creationId xmlns:a16="http://schemas.microsoft.com/office/drawing/2014/main" id="{ADB2952C-66D9-6880-F697-240D91F46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266857"/>
            <a:ext cx="7772400" cy="53165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698BB-6778-FB10-1DD9-E4802AA30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 OH times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D80A37-D772-002C-DFBF-E3DB79210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0769"/>
            <a:ext cx="9144000" cy="327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45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22E49-2223-06B4-3510-15A504C34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 recap: Halting Problem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5893B8-C55F-10E7-A6B0-60AB8A66C115}"/>
              </a:ext>
            </a:extLst>
          </p:cNvPr>
          <p:cNvSpPr txBox="1"/>
          <p:nvPr/>
        </p:nvSpPr>
        <p:spPr>
          <a:xfrm>
            <a:off x="769209" y="2349328"/>
            <a:ext cx="16348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i="1" dirty="0">
                <a:solidFill>
                  <a:prstClr val="black"/>
                </a:solidFill>
                <a:latin typeface="Garamond" panose="02020404030301010803"/>
                <a:ea typeface="+mn-ea"/>
              </a:rPr>
              <a:t>Input:     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A program </a:t>
            </a:r>
            <a:r>
              <a:rPr lang="en-US" sz="1350" dirty="0">
                <a:solidFill>
                  <a:srgbClr val="7030A0"/>
                </a:solidFill>
                <a:latin typeface="Garamond" panose="02020404030301010803"/>
                <a:ea typeface="+mn-ea"/>
              </a:rPr>
              <a:t>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00921B-6FE9-185E-2ED5-F5E105512260}"/>
              </a:ext>
            </a:extLst>
          </p:cNvPr>
          <p:cNvSpPr txBox="1"/>
          <p:nvPr/>
        </p:nvSpPr>
        <p:spPr>
          <a:xfrm>
            <a:off x="769208" y="2851003"/>
            <a:ext cx="347511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i="1" dirty="0">
                <a:solidFill>
                  <a:prstClr val="black"/>
                </a:solidFill>
                <a:latin typeface="Garamond" panose="02020404030301010803"/>
                <a:ea typeface="+mn-ea"/>
              </a:rPr>
              <a:t>Output:  </a:t>
            </a:r>
            <a:r>
              <a:rPr lang="en-US" sz="1350" dirty="0">
                <a:solidFill>
                  <a:srgbClr val="70AD47">
                    <a:lumMod val="75000"/>
                  </a:srgbClr>
                </a:solidFill>
                <a:latin typeface="Garamond" panose="02020404030301010803"/>
                <a:ea typeface="+mn-ea"/>
              </a:rPr>
              <a:t>Yes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 if </a:t>
            </a:r>
            <a:r>
              <a:rPr lang="en-US" sz="1350" dirty="0">
                <a:solidFill>
                  <a:srgbClr val="7030A0"/>
                </a:solidFill>
                <a:latin typeface="Garamond" panose="02020404030301010803"/>
                <a:ea typeface="+mn-ea"/>
              </a:rPr>
              <a:t>P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 terminates on all possible inputs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              </a:t>
            </a:r>
            <a:r>
              <a:rPr lang="en-US" sz="1350" dirty="0">
                <a:solidFill>
                  <a:srgbClr val="FF0000"/>
                </a:solidFill>
                <a:latin typeface="Garamond" panose="02020404030301010803"/>
                <a:ea typeface="+mn-ea"/>
              </a:rPr>
              <a:t>No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 otherwise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1F85CF-49BB-8A3A-0404-4509BB8581A8}"/>
              </a:ext>
            </a:extLst>
          </p:cNvPr>
          <p:cNvSpPr txBox="1"/>
          <p:nvPr/>
        </p:nvSpPr>
        <p:spPr>
          <a:xfrm>
            <a:off x="342900" y="3665323"/>
            <a:ext cx="45266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Let </a:t>
            </a:r>
            <a:r>
              <a:rPr lang="en-US" sz="1350" dirty="0">
                <a:solidFill>
                  <a:srgbClr val="7030A0"/>
                </a:solidFill>
                <a:latin typeface="Garamond" panose="02020404030301010803"/>
                <a:ea typeface="+mn-ea"/>
              </a:rPr>
              <a:t>A</a:t>
            </a:r>
            <a:r>
              <a:rPr lang="en-US" sz="1350" dirty="0">
                <a:solidFill>
                  <a:prstClr val="black"/>
                </a:solidFill>
                <a:latin typeface="Garamond" panose="02020404030301010803"/>
                <a:ea typeface="+mn-ea"/>
              </a:rPr>
              <a:t> be a program that solves the Halting problem on all inputs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208602-883D-09E3-B000-99CB027017DE}"/>
              </a:ext>
            </a:extLst>
          </p:cNvPr>
          <p:cNvSpPr/>
          <p:nvPr/>
        </p:nvSpPr>
        <p:spPr>
          <a:xfrm>
            <a:off x="2845142" y="4271894"/>
            <a:ext cx="2001794" cy="108430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white"/>
                </a:solidFill>
                <a:latin typeface="Garamond" panose="02020404030301010803"/>
              </a:rPr>
              <a:t>A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1C24CDF-97D3-213D-894D-5FAE370ED167}"/>
              </a:ext>
            </a:extLst>
          </p:cNvPr>
          <p:cNvGrpSpPr/>
          <p:nvPr/>
        </p:nvGrpSpPr>
        <p:grpSpPr>
          <a:xfrm>
            <a:off x="120477" y="4160683"/>
            <a:ext cx="2724665" cy="755762"/>
            <a:chOff x="160635" y="4404576"/>
            <a:chExt cx="3632887" cy="1007683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DD63EB1-5896-A856-DE4D-A23739B41587}"/>
                </a:ext>
              </a:extLst>
            </p:cNvPr>
            <p:cNvCxnSpPr>
              <a:cxnSpLocks/>
            </p:cNvCxnSpPr>
            <p:nvPr/>
          </p:nvCxnSpPr>
          <p:spPr>
            <a:xfrm>
              <a:off x="160635" y="5412259"/>
              <a:ext cx="363288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F217563-2956-6DCE-C936-8182983B47FC}"/>
                </a:ext>
              </a:extLst>
            </p:cNvPr>
            <p:cNvSpPr txBox="1"/>
            <p:nvPr/>
          </p:nvSpPr>
          <p:spPr>
            <a:xfrm>
              <a:off x="1062678" y="4404576"/>
              <a:ext cx="2330126" cy="954108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0000FF"/>
                  </a:solidFill>
                  <a:latin typeface="Courier New" panose="02070309020205020404" pitchFamily="49" charset="0"/>
                  <a:ea typeface="+mn-ea"/>
                </a:rPr>
                <a:t>def</a:t>
              </a:r>
              <a:r>
                <a:rPr lang="en-US" sz="1350" dirty="0">
                  <a:solidFill>
                    <a:srgbClr val="000000"/>
                  </a:solidFill>
                  <a:latin typeface="Courier New" panose="02070309020205020404" pitchFamily="49" charset="0"/>
                  <a:ea typeface="+mn-ea"/>
                </a:rPr>
                <a:t> </a:t>
              </a:r>
              <a:r>
                <a:rPr lang="en-US" sz="1350" dirty="0">
                  <a:solidFill>
                    <a:srgbClr val="795E26"/>
                  </a:solidFill>
                  <a:latin typeface="Courier New" panose="02070309020205020404" pitchFamily="49" charset="0"/>
                  <a:ea typeface="+mn-ea"/>
                </a:rPr>
                <a:t>add</a:t>
              </a:r>
              <a:r>
                <a:rPr lang="en-US" sz="1350" dirty="0">
                  <a:solidFill>
                    <a:srgbClr val="000000"/>
                  </a:solidFill>
                  <a:latin typeface="Courier New" panose="02070309020205020404" pitchFamily="49" charset="0"/>
                  <a:ea typeface="+mn-ea"/>
                </a:rPr>
                <a:t> (</a:t>
              </a:r>
              <a:r>
                <a:rPr lang="en-US" sz="1350" dirty="0" err="1">
                  <a:solidFill>
                    <a:srgbClr val="001080"/>
                  </a:solidFill>
                  <a:latin typeface="Courier New" panose="02070309020205020404" pitchFamily="49" charset="0"/>
                  <a:ea typeface="+mn-ea"/>
                </a:rPr>
                <a:t>a</a:t>
              </a:r>
              <a:r>
                <a:rPr lang="en-US" sz="1350" dirty="0" err="1">
                  <a:solidFill>
                    <a:srgbClr val="000000"/>
                  </a:solidFill>
                  <a:latin typeface="Courier New" panose="02070309020205020404" pitchFamily="49" charset="0"/>
                  <a:ea typeface="+mn-ea"/>
                </a:rPr>
                <a:t>,</a:t>
              </a:r>
              <a:r>
                <a:rPr lang="en-US" sz="1350" dirty="0" err="1">
                  <a:solidFill>
                    <a:srgbClr val="001080"/>
                  </a:solidFill>
                  <a:latin typeface="Courier New" panose="02070309020205020404" pitchFamily="49" charset="0"/>
                  <a:ea typeface="+mn-ea"/>
                </a:rPr>
                <a:t>b</a:t>
              </a:r>
              <a:r>
                <a:rPr lang="en-US" sz="1350" dirty="0">
                  <a:solidFill>
                    <a:srgbClr val="000000"/>
                  </a:solidFill>
                  <a:latin typeface="Courier New" panose="02070309020205020404" pitchFamily="49" charset="0"/>
                  <a:ea typeface="+mn-ea"/>
                </a:rPr>
                <a:t>): </a:t>
              </a:r>
              <a:endParaRPr lang="en-US" sz="1350" dirty="0">
                <a:solidFill>
                  <a:srgbClr val="008000"/>
                </a:solidFill>
                <a:latin typeface="Courier New" panose="02070309020205020404" pitchFamily="49" charset="0"/>
                <a:ea typeface="+mn-ea"/>
              </a:endParaRPr>
            </a:p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008000"/>
                  </a:solidFill>
                  <a:latin typeface="Courier New" panose="02070309020205020404" pitchFamily="49" charset="0"/>
                  <a:ea typeface="+mn-ea"/>
                </a:rPr>
                <a:t>   </a:t>
              </a:r>
              <a:r>
                <a:rPr lang="en-US" sz="1350" dirty="0">
                  <a:solidFill>
                    <a:srgbClr val="000000"/>
                  </a:solidFill>
                  <a:latin typeface="Courier New" panose="02070309020205020404" pitchFamily="49" charset="0"/>
                  <a:ea typeface="+mn-ea"/>
                </a:rPr>
                <a:t>c = </a:t>
              </a:r>
              <a:r>
                <a:rPr lang="en-US" sz="1350" dirty="0" err="1">
                  <a:solidFill>
                    <a:srgbClr val="000000"/>
                  </a:solidFill>
                  <a:latin typeface="Courier New" panose="02070309020205020404" pitchFamily="49" charset="0"/>
                  <a:ea typeface="+mn-ea"/>
                </a:rPr>
                <a:t>a+b</a:t>
              </a:r>
              <a:r>
                <a:rPr lang="en-US" sz="1350" dirty="0">
                  <a:solidFill>
                    <a:srgbClr val="000000"/>
                  </a:solidFill>
                  <a:latin typeface="Courier New" panose="02070309020205020404" pitchFamily="49" charset="0"/>
                  <a:ea typeface="+mn-ea"/>
                </a:rPr>
                <a:t> </a:t>
              </a:r>
            </a:p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000000"/>
                  </a:solidFill>
                  <a:latin typeface="Courier New" panose="02070309020205020404" pitchFamily="49" charset="0"/>
                  <a:ea typeface="+mn-ea"/>
                </a:rPr>
                <a:t>   </a:t>
              </a:r>
              <a:r>
                <a:rPr lang="en-US" sz="1350" dirty="0">
                  <a:solidFill>
                    <a:srgbClr val="AF00DB"/>
                  </a:solidFill>
                  <a:latin typeface="Courier New" panose="02070309020205020404" pitchFamily="49" charset="0"/>
                  <a:ea typeface="+mn-ea"/>
                </a:rPr>
                <a:t>return</a:t>
              </a:r>
              <a:r>
                <a:rPr lang="en-US" sz="1350" dirty="0">
                  <a:solidFill>
                    <a:srgbClr val="000000"/>
                  </a:solidFill>
                  <a:latin typeface="Courier New" panose="02070309020205020404" pitchFamily="49" charset="0"/>
                  <a:ea typeface="+mn-ea"/>
                </a:rPr>
                <a:t> c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EA6F0D9-FBBD-A21D-F432-A8ADB26B4DF9}"/>
              </a:ext>
            </a:extLst>
          </p:cNvPr>
          <p:cNvGrpSpPr/>
          <p:nvPr/>
        </p:nvGrpSpPr>
        <p:grpSpPr>
          <a:xfrm>
            <a:off x="4846936" y="4121550"/>
            <a:ext cx="4424045" cy="715581"/>
            <a:chOff x="6462581" y="4352398"/>
            <a:chExt cx="5898727" cy="95410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9118C55-980F-830E-DA54-E74B6814ECD0}"/>
                </a:ext>
              </a:extLst>
            </p:cNvPr>
            <p:cNvGrpSpPr/>
            <p:nvPr/>
          </p:nvGrpSpPr>
          <p:grpSpPr>
            <a:xfrm>
              <a:off x="7414054" y="4352398"/>
              <a:ext cx="4947254" cy="954108"/>
              <a:chOff x="7414054" y="4352398"/>
              <a:chExt cx="4947254" cy="954108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C06FC72-DA21-4276-2688-66EE8825B782}"/>
                  </a:ext>
                </a:extLst>
              </p:cNvPr>
              <p:cNvSpPr txBox="1"/>
              <p:nvPr/>
            </p:nvSpPr>
            <p:spPr>
              <a:xfrm>
                <a:off x="7414054" y="4404577"/>
                <a:ext cx="4947254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70AD47">
                        <a:lumMod val="75000"/>
                      </a:srgbClr>
                    </a:solidFill>
                    <a:latin typeface="Garamond" panose="02020404030301010803"/>
                    <a:ea typeface="+mn-ea"/>
                  </a:rPr>
                  <a:t>Yes</a:t>
                </a:r>
                <a:r>
                  <a:rPr lang="en-US" sz="1350" dirty="0">
                    <a:solidFill>
                      <a:prstClr val="black"/>
                    </a:solidFill>
                    <a:latin typeface="Garamond" panose="02020404030301010803"/>
                    <a:ea typeface="+mn-ea"/>
                  </a:rPr>
                  <a:t>, if                                               returns </a:t>
                </a:r>
                <a:r>
                  <a:rPr lang="en-US" sz="1350" i="1" dirty="0">
                    <a:solidFill>
                      <a:prstClr val="black"/>
                    </a:solidFill>
                    <a:latin typeface="Garamond" panose="02020404030301010803"/>
                    <a:ea typeface="+mn-ea"/>
                  </a:rPr>
                  <a:t>some</a:t>
                </a:r>
                <a:r>
                  <a:rPr lang="en-US" sz="1350" dirty="0">
                    <a:solidFill>
                      <a:prstClr val="black"/>
                    </a:solidFill>
                    <a:latin typeface="Garamond" panose="02020404030301010803"/>
                    <a:ea typeface="+mn-ea"/>
                  </a:rPr>
                  <a:t> </a:t>
                </a:r>
                <a:r>
                  <a:rPr lang="en-US" sz="1350" dirty="0">
                    <a:solidFill>
                      <a:srgbClr val="7030A0"/>
                    </a:solidFill>
                    <a:latin typeface="Garamond" panose="02020404030301010803"/>
                    <a:ea typeface="+mn-ea"/>
                  </a:rPr>
                  <a:t>c</a:t>
                </a:r>
              </a:p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prstClr val="black"/>
                    </a:solidFill>
                    <a:latin typeface="Garamond" panose="02020404030301010803"/>
                    <a:ea typeface="+mn-ea"/>
                  </a:rPr>
                  <a:t>on </a:t>
                </a:r>
                <a:r>
                  <a:rPr lang="en-US" sz="1350" i="1" dirty="0">
                    <a:solidFill>
                      <a:prstClr val="black"/>
                    </a:solidFill>
                    <a:latin typeface="Garamond" panose="02020404030301010803"/>
                    <a:ea typeface="+mn-ea"/>
                  </a:rPr>
                  <a:t>every</a:t>
                </a:r>
                <a:r>
                  <a:rPr lang="en-US" sz="1350" dirty="0">
                    <a:solidFill>
                      <a:prstClr val="black"/>
                    </a:solidFill>
                    <a:latin typeface="Garamond" panose="02020404030301010803"/>
                    <a:ea typeface="+mn-ea"/>
                  </a:rPr>
                  <a:t>                                              input (</a:t>
                </a:r>
                <a:r>
                  <a:rPr lang="en-US" sz="1350" dirty="0">
                    <a:solidFill>
                      <a:srgbClr val="7030A0"/>
                    </a:solidFill>
                    <a:latin typeface="Garamond" panose="02020404030301010803"/>
                    <a:ea typeface="+mn-ea"/>
                  </a:rPr>
                  <a:t>a</a:t>
                </a:r>
                <a:r>
                  <a:rPr lang="en-US" sz="1350" dirty="0">
                    <a:solidFill>
                      <a:prstClr val="black"/>
                    </a:solidFill>
                    <a:latin typeface="Garamond" panose="02020404030301010803"/>
                    <a:ea typeface="+mn-ea"/>
                  </a:rPr>
                  <a:t> , </a:t>
                </a:r>
                <a:r>
                  <a:rPr lang="en-US" sz="1350" dirty="0">
                    <a:solidFill>
                      <a:srgbClr val="7030A0"/>
                    </a:solidFill>
                    <a:latin typeface="Garamond" panose="02020404030301010803"/>
                    <a:ea typeface="+mn-ea"/>
                  </a:rPr>
                  <a:t>b</a:t>
                </a:r>
                <a:r>
                  <a:rPr lang="en-US" sz="1350" dirty="0">
                    <a:solidFill>
                      <a:prstClr val="black"/>
                    </a:solidFill>
                    <a:latin typeface="Garamond" panose="02020404030301010803"/>
                    <a:ea typeface="+mn-ea"/>
                  </a:rPr>
                  <a:t>)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55C335-95CC-6256-C450-9C3B5E130A63}"/>
                  </a:ext>
                </a:extLst>
              </p:cNvPr>
              <p:cNvSpPr txBox="1"/>
              <p:nvPr/>
            </p:nvSpPr>
            <p:spPr>
              <a:xfrm>
                <a:off x="8332571" y="4352398"/>
                <a:ext cx="2330126" cy="954108"/>
              </a:xfrm>
              <a:prstGeom prst="rect">
                <a:avLst/>
              </a:prstGeom>
              <a:noFill/>
              <a:ln>
                <a:solidFill>
                  <a:schemeClr val="bg2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0000FF"/>
                    </a:solidFill>
                    <a:latin typeface="Courier New" panose="02070309020205020404" pitchFamily="49" charset="0"/>
                    <a:ea typeface="+mn-ea"/>
                  </a:rPr>
                  <a:t>def</a:t>
                </a:r>
                <a:r>
                  <a:rPr 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ea typeface="+mn-ea"/>
                  </a:rPr>
                  <a:t> </a:t>
                </a:r>
                <a:r>
                  <a:rPr lang="en-US" sz="1350" dirty="0">
                    <a:solidFill>
                      <a:srgbClr val="795E26"/>
                    </a:solidFill>
                    <a:latin typeface="Courier New" panose="02070309020205020404" pitchFamily="49" charset="0"/>
                    <a:ea typeface="+mn-ea"/>
                  </a:rPr>
                  <a:t>add</a:t>
                </a:r>
                <a:r>
                  <a:rPr 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ea typeface="+mn-ea"/>
                  </a:rPr>
                  <a:t> (</a:t>
                </a:r>
                <a:r>
                  <a:rPr lang="en-US" sz="1350" dirty="0" err="1">
                    <a:solidFill>
                      <a:srgbClr val="001080"/>
                    </a:solidFill>
                    <a:latin typeface="Courier New" panose="02070309020205020404" pitchFamily="49" charset="0"/>
                    <a:ea typeface="+mn-ea"/>
                  </a:rPr>
                  <a:t>a</a:t>
                </a:r>
                <a:r>
                  <a:rPr lang="en-US" sz="1350" dirty="0" err="1">
                    <a:solidFill>
                      <a:srgbClr val="000000"/>
                    </a:solidFill>
                    <a:latin typeface="Courier New" panose="02070309020205020404" pitchFamily="49" charset="0"/>
                    <a:ea typeface="+mn-ea"/>
                  </a:rPr>
                  <a:t>,</a:t>
                </a:r>
                <a:r>
                  <a:rPr lang="en-US" sz="1350" dirty="0" err="1">
                    <a:solidFill>
                      <a:srgbClr val="001080"/>
                    </a:solidFill>
                    <a:latin typeface="Courier New" panose="02070309020205020404" pitchFamily="49" charset="0"/>
                    <a:ea typeface="+mn-ea"/>
                  </a:rPr>
                  <a:t>b</a:t>
                </a:r>
                <a:r>
                  <a:rPr 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ea typeface="+mn-ea"/>
                  </a:rPr>
                  <a:t>): </a:t>
                </a:r>
                <a:endParaRPr lang="en-US" sz="1350" dirty="0">
                  <a:solidFill>
                    <a:srgbClr val="008000"/>
                  </a:solidFill>
                  <a:latin typeface="Courier New" panose="02070309020205020404" pitchFamily="49" charset="0"/>
                  <a:ea typeface="+mn-ea"/>
                </a:endParaRPr>
              </a:p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008000"/>
                    </a:solidFill>
                    <a:latin typeface="Courier New" panose="02070309020205020404" pitchFamily="49" charset="0"/>
                    <a:ea typeface="+mn-ea"/>
                  </a:rPr>
                  <a:t>   </a:t>
                </a:r>
                <a:r>
                  <a:rPr 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ea typeface="+mn-ea"/>
                  </a:rPr>
                  <a:t>c = </a:t>
                </a:r>
                <a:r>
                  <a:rPr lang="en-US" sz="1350" dirty="0" err="1">
                    <a:solidFill>
                      <a:srgbClr val="000000"/>
                    </a:solidFill>
                    <a:latin typeface="Courier New" panose="02070309020205020404" pitchFamily="49" charset="0"/>
                    <a:ea typeface="+mn-ea"/>
                  </a:rPr>
                  <a:t>a+b</a:t>
                </a:r>
                <a:r>
                  <a:rPr 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ea typeface="+mn-ea"/>
                  </a:rPr>
                  <a:t> </a:t>
                </a:r>
              </a:p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ea typeface="+mn-ea"/>
                  </a:rPr>
                  <a:t>   </a:t>
                </a:r>
                <a:r>
                  <a:rPr lang="en-US" sz="1350" dirty="0">
                    <a:solidFill>
                      <a:srgbClr val="AF00DB"/>
                    </a:solidFill>
                    <a:latin typeface="Courier New" panose="02070309020205020404" pitchFamily="49" charset="0"/>
                    <a:ea typeface="+mn-ea"/>
                  </a:rPr>
                  <a:t>return</a:t>
                </a:r>
                <a:r>
                  <a:rPr 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ea typeface="+mn-ea"/>
                  </a:rPr>
                  <a:t> c</a:t>
                </a:r>
              </a:p>
            </p:txBody>
          </p:sp>
        </p:grp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FC20F04-D413-B2DB-3A96-C672C37B83D0}"/>
                </a:ext>
              </a:extLst>
            </p:cNvPr>
            <p:cNvCxnSpPr>
              <a:stCxn id="9" idx="3"/>
              <a:endCxn id="15" idx="1"/>
            </p:cNvCxnSpPr>
            <p:nvPr/>
          </p:nvCxnSpPr>
          <p:spPr>
            <a:xfrm flipV="1">
              <a:off x="6462581" y="4743131"/>
              <a:ext cx="951473" cy="532598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9B40734-D822-DDF8-E97C-DC4E073CC2AE}"/>
              </a:ext>
            </a:extLst>
          </p:cNvPr>
          <p:cNvGrpSpPr/>
          <p:nvPr/>
        </p:nvGrpSpPr>
        <p:grpSpPr>
          <a:xfrm>
            <a:off x="4846936" y="4814046"/>
            <a:ext cx="4424045" cy="902593"/>
            <a:chOff x="6462581" y="5275726"/>
            <a:chExt cx="5898727" cy="120345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8A61A7D-2681-BF22-EECE-87C6F81E5669}"/>
                </a:ext>
              </a:extLst>
            </p:cNvPr>
            <p:cNvGrpSpPr/>
            <p:nvPr/>
          </p:nvGrpSpPr>
          <p:grpSpPr>
            <a:xfrm>
              <a:off x="7414054" y="5472896"/>
              <a:ext cx="4947254" cy="1006287"/>
              <a:chOff x="7414054" y="4352398"/>
              <a:chExt cx="4947254" cy="1006287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D58D2ED-253E-F613-87F3-E6534BFAAE7B}"/>
                  </a:ext>
                </a:extLst>
              </p:cNvPr>
              <p:cNvSpPr txBox="1"/>
              <p:nvPr/>
            </p:nvSpPr>
            <p:spPr>
              <a:xfrm>
                <a:off x="7414054" y="4404577"/>
                <a:ext cx="4947254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FF0000"/>
                    </a:solidFill>
                    <a:latin typeface="Garamond" panose="02020404030301010803"/>
                    <a:ea typeface="+mn-ea"/>
                  </a:rPr>
                  <a:t>No</a:t>
                </a:r>
                <a:r>
                  <a:rPr lang="en-US" sz="1350" dirty="0">
                    <a:solidFill>
                      <a:prstClr val="black"/>
                    </a:solidFill>
                    <a:latin typeface="Garamond" panose="02020404030301010803"/>
                    <a:ea typeface="+mn-ea"/>
                  </a:rPr>
                  <a:t>, if                                               doesn’t return </a:t>
                </a:r>
                <a:r>
                  <a:rPr lang="en-US" sz="1350" i="1" dirty="0">
                    <a:solidFill>
                      <a:prstClr val="black"/>
                    </a:solidFill>
                    <a:latin typeface="Garamond" panose="02020404030301010803"/>
                    <a:ea typeface="+mn-ea"/>
                  </a:rPr>
                  <a:t>any</a:t>
                </a:r>
                <a:r>
                  <a:rPr lang="en-US" sz="1350" dirty="0">
                    <a:solidFill>
                      <a:prstClr val="black"/>
                    </a:solidFill>
                    <a:latin typeface="Garamond" panose="02020404030301010803"/>
                    <a:ea typeface="+mn-ea"/>
                  </a:rPr>
                  <a:t> </a:t>
                </a:r>
                <a:r>
                  <a:rPr lang="en-US" sz="1350" dirty="0">
                    <a:solidFill>
                      <a:srgbClr val="7030A0"/>
                    </a:solidFill>
                    <a:latin typeface="Garamond" panose="02020404030301010803"/>
                    <a:ea typeface="+mn-ea"/>
                  </a:rPr>
                  <a:t>c</a:t>
                </a:r>
              </a:p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prstClr val="black"/>
                    </a:solidFill>
                    <a:latin typeface="Garamond" panose="02020404030301010803"/>
                    <a:ea typeface="+mn-ea"/>
                  </a:rPr>
                  <a:t>on </a:t>
                </a:r>
                <a:r>
                  <a:rPr lang="en-US" sz="1350" i="1" dirty="0">
                    <a:solidFill>
                      <a:prstClr val="black"/>
                    </a:solidFill>
                    <a:latin typeface="Garamond" panose="02020404030301010803"/>
                    <a:ea typeface="+mn-ea"/>
                  </a:rPr>
                  <a:t>some</a:t>
                </a:r>
                <a:r>
                  <a:rPr lang="en-US" sz="1350" dirty="0">
                    <a:solidFill>
                      <a:prstClr val="black"/>
                    </a:solidFill>
                    <a:latin typeface="Garamond" panose="02020404030301010803"/>
                    <a:ea typeface="+mn-ea"/>
                  </a:rPr>
                  <a:t>                                              input (</a:t>
                </a:r>
                <a:r>
                  <a:rPr lang="en-US" sz="1350" dirty="0">
                    <a:solidFill>
                      <a:srgbClr val="7030A0"/>
                    </a:solidFill>
                    <a:latin typeface="Garamond" panose="02020404030301010803"/>
                    <a:ea typeface="+mn-ea"/>
                  </a:rPr>
                  <a:t>a</a:t>
                </a:r>
                <a:r>
                  <a:rPr lang="en-US" sz="1350" dirty="0">
                    <a:solidFill>
                      <a:prstClr val="black"/>
                    </a:solidFill>
                    <a:latin typeface="Garamond" panose="02020404030301010803"/>
                    <a:ea typeface="+mn-ea"/>
                  </a:rPr>
                  <a:t> , </a:t>
                </a:r>
                <a:r>
                  <a:rPr lang="en-US" sz="1350" dirty="0">
                    <a:solidFill>
                      <a:srgbClr val="7030A0"/>
                    </a:solidFill>
                    <a:latin typeface="Garamond" panose="02020404030301010803"/>
                    <a:ea typeface="+mn-ea"/>
                  </a:rPr>
                  <a:t>b</a:t>
                </a:r>
                <a:r>
                  <a:rPr lang="en-US" sz="1350" dirty="0">
                    <a:solidFill>
                      <a:prstClr val="black"/>
                    </a:solidFill>
                    <a:latin typeface="Garamond" panose="02020404030301010803"/>
                    <a:ea typeface="+mn-ea"/>
                  </a:rPr>
                  <a:t>)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BC7BAF-51B0-803B-31CB-F9397ACB0E24}"/>
                  </a:ext>
                </a:extLst>
              </p:cNvPr>
              <p:cNvSpPr txBox="1"/>
              <p:nvPr/>
            </p:nvSpPr>
            <p:spPr>
              <a:xfrm>
                <a:off x="8332571" y="4352398"/>
                <a:ext cx="2330126" cy="954108"/>
              </a:xfrm>
              <a:prstGeom prst="rect">
                <a:avLst/>
              </a:prstGeom>
              <a:noFill/>
              <a:ln>
                <a:solidFill>
                  <a:schemeClr val="bg2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0000FF"/>
                    </a:solidFill>
                    <a:latin typeface="Courier New" panose="02070309020205020404" pitchFamily="49" charset="0"/>
                    <a:ea typeface="+mn-ea"/>
                  </a:rPr>
                  <a:t>def</a:t>
                </a:r>
                <a:r>
                  <a:rPr 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ea typeface="+mn-ea"/>
                  </a:rPr>
                  <a:t> </a:t>
                </a:r>
                <a:r>
                  <a:rPr lang="en-US" sz="1350" dirty="0">
                    <a:solidFill>
                      <a:srgbClr val="795E26"/>
                    </a:solidFill>
                    <a:latin typeface="Courier New" panose="02070309020205020404" pitchFamily="49" charset="0"/>
                    <a:ea typeface="+mn-ea"/>
                  </a:rPr>
                  <a:t>add</a:t>
                </a:r>
                <a:r>
                  <a:rPr 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ea typeface="+mn-ea"/>
                  </a:rPr>
                  <a:t> (</a:t>
                </a:r>
                <a:r>
                  <a:rPr lang="en-US" sz="1350" dirty="0" err="1">
                    <a:solidFill>
                      <a:srgbClr val="001080"/>
                    </a:solidFill>
                    <a:latin typeface="Courier New" panose="02070309020205020404" pitchFamily="49" charset="0"/>
                    <a:ea typeface="+mn-ea"/>
                  </a:rPr>
                  <a:t>a</a:t>
                </a:r>
                <a:r>
                  <a:rPr lang="en-US" sz="1350" dirty="0" err="1">
                    <a:solidFill>
                      <a:srgbClr val="000000"/>
                    </a:solidFill>
                    <a:latin typeface="Courier New" panose="02070309020205020404" pitchFamily="49" charset="0"/>
                    <a:ea typeface="+mn-ea"/>
                  </a:rPr>
                  <a:t>,</a:t>
                </a:r>
                <a:r>
                  <a:rPr lang="en-US" sz="1350" dirty="0" err="1">
                    <a:solidFill>
                      <a:srgbClr val="001080"/>
                    </a:solidFill>
                    <a:latin typeface="Courier New" panose="02070309020205020404" pitchFamily="49" charset="0"/>
                    <a:ea typeface="+mn-ea"/>
                  </a:rPr>
                  <a:t>b</a:t>
                </a:r>
                <a:r>
                  <a:rPr 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ea typeface="+mn-ea"/>
                  </a:rPr>
                  <a:t>): </a:t>
                </a:r>
                <a:endParaRPr lang="en-US" sz="1350" dirty="0">
                  <a:solidFill>
                    <a:srgbClr val="008000"/>
                  </a:solidFill>
                  <a:latin typeface="Courier New" panose="02070309020205020404" pitchFamily="49" charset="0"/>
                  <a:ea typeface="+mn-ea"/>
                </a:endParaRPr>
              </a:p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008000"/>
                    </a:solidFill>
                    <a:latin typeface="Courier New" panose="02070309020205020404" pitchFamily="49" charset="0"/>
                    <a:ea typeface="+mn-ea"/>
                  </a:rPr>
                  <a:t>   </a:t>
                </a:r>
                <a:r>
                  <a:rPr 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ea typeface="+mn-ea"/>
                  </a:rPr>
                  <a:t>c = </a:t>
                </a:r>
                <a:r>
                  <a:rPr lang="en-US" sz="1350" dirty="0" err="1">
                    <a:solidFill>
                      <a:srgbClr val="000000"/>
                    </a:solidFill>
                    <a:latin typeface="Courier New" panose="02070309020205020404" pitchFamily="49" charset="0"/>
                    <a:ea typeface="+mn-ea"/>
                  </a:rPr>
                  <a:t>a+b</a:t>
                </a:r>
                <a:r>
                  <a:rPr 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ea typeface="+mn-ea"/>
                  </a:rPr>
                  <a:t> </a:t>
                </a:r>
              </a:p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ea typeface="+mn-ea"/>
                  </a:rPr>
                  <a:t>   </a:t>
                </a:r>
                <a:r>
                  <a:rPr lang="en-US" sz="1350" dirty="0">
                    <a:solidFill>
                      <a:srgbClr val="AF00DB"/>
                    </a:solidFill>
                    <a:latin typeface="Courier New" panose="02070309020205020404" pitchFamily="49" charset="0"/>
                    <a:ea typeface="+mn-ea"/>
                  </a:rPr>
                  <a:t>return</a:t>
                </a:r>
                <a:r>
                  <a:rPr lang="en-US" sz="1350" dirty="0">
                    <a:solidFill>
                      <a:srgbClr val="000000"/>
                    </a:solidFill>
                    <a:latin typeface="Courier New" panose="02070309020205020404" pitchFamily="49" charset="0"/>
                    <a:ea typeface="+mn-ea"/>
                  </a:rPr>
                  <a:t> c</a:t>
                </a:r>
              </a:p>
            </p:txBody>
          </p:sp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7C45722-A823-55DC-C6E2-D3EECD154CDB}"/>
                </a:ext>
              </a:extLst>
            </p:cNvPr>
            <p:cNvCxnSpPr>
              <a:stCxn id="9" idx="3"/>
              <a:endCxn id="21" idx="1"/>
            </p:cNvCxnSpPr>
            <p:nvPr/>
          </p:nvCxnSpPr>
          <p:spPr>
            <a:xfrm>
              <a:off x="6462581" y="5275726"/>
              <a:ext cx="951473" cy="72640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190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5328</TotalTime>
  <Words>1011</Words>
  <Application>Microsoft Macintosh PowerPoint</Application>
  <PresentationFormat>On-screen Show (4:3)</PresentationFormat>
  <Paragraphs>147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ＭＳ Ｐゴシック</vt:lpstr>
      <vt:lpstr>Arial</vt:lpstr>
      <vt:lpstr>Calibri</vt:lpstr>
      <vt:lpstr>Courier New</vt:lpstr>
      <vt:lpstr>Garamond</vt:lpstr>
      <vt:lpstr>Office Theme</vt:lpstr>
      <vt:lpstr>1_Office Theme</vt:lpstr>
      <vt:lpstr>Lecture 2</vt:lpstr>
      <vt:lpstr>Make sure you are on Piazza</vt:lpstr>
      <vt:lpstr>Read the syllabus CAREFULLY!</vt:lpstr>
      <vt:lpstr>In spirit of trust but verify</vt:lpstr>
      <vt:lpstr>Homework 0 is out</vt:lpstr>
      <vt:lpstr>Recitation notes for this week</vt:lpstr>
      <vt:lpstr>TA Office hours finalized tomorrow </vt:lpstr>
      <vt:lpstr>C++  OH times</vt:lpstr>
      <vt:lpstr>Mon recap: Halting Problem</vt:lpstr>
      <vt:lpstr>Questions/Comments?</vt:lpstr>
      <vt:lpstr>Meta Q: Halting Problem (ver 2)</vt:lpstr>
      <vt:lpstr>Halting Problem: ver 1 vs. ver 2</vt:lpstr>
      <vt:lpstr>Notebook detour</vt:lpstr>
      <vt:lpstr>Questions?</vt:lpstr>
      <vt:lpstr>Next up:</vt:lpstr>
      <vt:lpstr>Let us assume a magic_box for A’ exists!</vt:lpstr>
      <vt:lpstr>A new function contradiction</vt:lpstr>
      <vt:lpstr>A function call</vt:lpstr>
      <vt:lpstr>Wait, what?!!!</vt:lpstr>
      <vt:lpstr>contradiction (contradiction)</vt:lpstr>
      <vt:lpstr>Case 1: </vt:lpstr>
      <vt:lpstr>Case 2: </vt:lpstr>
      <vt:lpstr>Questions?</vt:lpstr>
      <vt:lpstr>Let’s recap: Argue magic_box doesn’t exist</vt:lpstr>
      <vt:lpstr>Congrats: You just did your 1st 331 proof!</vt:lpstr>
      <vt:lpstr>Questions?</vt:lpstr>
      <vt:lpstr>Proof Idea on the board…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creator>Atri</dc:creator>
  <cp:lastModifiedBy>Atri Rudra</cp:lastModifiedBy>
  <cp:revision>49</cp:revision>
  <dcterms:created xsi:type="dcterms:W3CDTF">2011-08-31T00:43:08Z</dcterms:created>
  <dcterms:modified xsi:type="dcterms:W3CDTF">2024-08-28T18:11:30Z</dcterms:modified>
</cp:coreProperties>
</file>