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40" r:id="rId3"/>
    <p:sldId id="437" r:id="rId4"/>
    <p:sldId id="424" r:id="rId5"/>
    <p:sldId id="453" r:id="rId6"/>
    <p:sldId id="454" r:id="rId7"/>
    <p:sldId id="389" r:id="rId8"/>
    <p:sldId id="455" r:id="rId9"/>
    <p:sldId id="322" r:id="rId10"/>
    <p:sldId id="323" r:id="rId11"/>
    <p:sldId id="450" r:id="rId12"/>
    <p:sldId id="409" r:id="rId13"/>
    <p:sldId id="452" r:id="rId14"/>
    <p:sldId id="278" r:id="rId15"/>
    <p:sldId id="430" r:id="rId16"/>
    <p:sldId id="416" r:id="rId17"/>
    <p:sldId id="431" r:id="rId18"/>
    <p:sldId id="432" r:id="rId19"/>
    <p:sldId id="433" r:id="rId20"/>
    <p:sldId id="434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1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14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SE 199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3191-D351-1919-3531-24C5D96E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0FB3-C434-1A43-B52A-C0EB7514DA8D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37D3-8C35-FC9A-30FC-3CE4662D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33A0-0F4A-45A9-C338-DF7386F8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3862-49FB-BD44-90E2-5EE9A0F13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FA0E-9BFB-15D6-7578-8C1B1700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A5D8-D207-F54A-B9A3-02661ED561D1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B269B-3358-DC6E-8B21-69AB80FD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8072-99EC-A882-77E8-35CD26EF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359F-A446-524B-B2BA-6DD6664AD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ED66-3A6E-4047-E14C-5E337354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A2CE-6945-B442-AC9A-7C0EE7754152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1CC2-75FF-2FAF-0CC1-8DD7D743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E025F-AD38-9509-FA50-8FDEFAD0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45-D2A0-7E41-8D3F-257B8048B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4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81AE-63B5-8244-D0A5-861CF253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1780-4FC0-1B42-9165-814B3EFECFFB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16EE-269E-236F-A01A-736CF759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48E0-FF1B-63FF-9ADF-47E226EE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325C-9723-1646-ABE5-8A61C772D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1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4FDB-BD6B-40F6-4DCF-01D85366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4DFC-8B43-6145-A627-F95357A06DEE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3236-B6FB-3560-CA59-AF1D26FB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56B0-6E78-26A8-A3E7-77E6A0CA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CBC1-66CF-394A-A6B0-E39FC0814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4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E48E4-C5A8-8DD5-BBDF-A899EE6B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FE61-55E9-E149-8F26-98F05621F5CE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C2FB6-BA3F-9B43-A359-CFAC865D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8FA955-213B-BD0E-75CA-E871FD29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901E-2E3E-3C4C-AB19-23B7689FA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528B40-71F0-759B-6B0B-35D0F8E8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3C33-F30A-434A-8AC2-E808187CB4E1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5B2F24-02AB-7665-6751-93D6DB20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70867B-E0AF-4CC5-3B4B-5C553D17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E3CE-1B9D-F34E-B9C9-3D24C3601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94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6754BF-9CB1-10D3-A591-79BC1A1C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8AB3-3AAE-A541-B0FE-44CADBE51942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3FB8D9-FCB3-B564-7552-D5C391FB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845F09-4EC5-17DF-B067-ADA07791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C95C-BD1C-2047-B9B5-799A191E3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DA5A2-4D4A-C36F-C74E-18929FC5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23B4-C309-D64E-BD20-1F78484C72C2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2571D7-E0D2-C332-E0B8-2368F8E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9B07F5-EA6B-1D5C-9470-C98D766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5FA2-1985-8548-B3E8-B155A6FDE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7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B2FDDF-BEF6-DBF4-DBA9-88929076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6318-6211-C74F-AA59-0D28938384FE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877F8A-2551-B70E-AFBC-D1A8B351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E2A5F-9D4B-5A9C-4E94-26644032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ECBE-CAA6-2843-B7C4-3C7B07A2D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1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752B7-7BCC-4237-C8FC-D88F3E77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45A9-AE44-984B-A017-FFC277E20DE9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FEFB2-1AC3-7137-2A85-924CD61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628B9-6300-82E8-6D0E-FA63189B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7EB1-1AEE-C043-A3FF-16E36CC5E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6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53AB2C-7755-518A-7A7D-790E47B0D9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6C3556-89A6-959C-B54C-B63EE4D8F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B99F-FF5B-70F1-DA8D-5E13AC8F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652EC-A833-914A-81BB-5A1450177360}" type="datetime1">
              <a:rPr lang="en-US" altLang="en-US"/>
              <a:pPr>
                <a:defRPr/>
              </a:pPr>
              <a:t>8/30/24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3726-9B99-93B1-61B2-57819EF0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B58F-F552-6BFF-C2CD-828A5A6A8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A7EDAD-35F6-5B47-9A32-8C581DEE7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5532F22-059A-B3C7-0048-300F3F3E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/>
              <a:t>Lecture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F053-6F04-17F5-3D89-4BCA70DCB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CSE 331</a:t>
            </a:r>
          </a:p>
          <a:p>
            <a:r>
              <a:rPr lang="en-US" dirty="0"/>
              <a:t>Aug 30,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FE702A7-5A88-15B4-4541-98095E3B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comments on Programming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FB3C1-EC83-1447-6C74-00A82ABF6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16125"/>
            <a:ext cx="7626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Programming is worth about 15% of your final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6D7E7-DCA4-E596-65F3-479F9195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98788"/>
            <a:ext cx="6180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Algorithm design/proofs  are worth about 80% of your final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C2E2A-8745-F6CA-E3E5-3D514C9C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48150"/>
            <a:ext cx="3372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Invest your time wisely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CB0E-2116-EA23-FAE6-5620372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Wednesday: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8D971-6EF2-1877-DF48-A623E286874E}"/>
              </a:ext>
            </a:extLst>
          </p:cNvPr>
          <p:cNvSpPr txBox="1"/>
          <p:nvPr/>
        </p:nvSpPr>
        <p:spPr>
          <a:xfrm>
            <a:off x="3200682" y="2125266"/>
            <a:ext cx="2421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Input:    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 program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and input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1D2F1-6170-5324-A7F1-A46CDD21E1D1}"/>
              </a:ext>
            </a:extLst>
          </p:cNvPr>
          <p:cNvSpPr txBox="1"/>
          <p:nvPr/>
        </p:nvSpPr>
        <p:spPr>
          <a:xfrm>
            <a:off x="3200681" y="2626941"/>
            <a:ext cx="23433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Output:  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Garamond" panose="02020404030301010803"/>
                <a:ea typeface="+mn-ea"/>
              </a:rPr>
              <a:t>Yes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if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terminates on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             </a:t>
            </a:r>
            <a:r>
              <a:rPr lang="en-US" sz="1350" dirty="0">
                <a:solidFill>
                  <a:srgbClr val="FF0000"/>
                </a:solidFill>
                <a:latin typeface="Garamond" panose="02020404030301010803"/>
                <a:ea typeface="+mn-ea"/>
              </a:rPr>
              <a:t>No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otherwise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C6877-14F7-9FAF-7196-BFDA71AF54C8}"/>
              </a:ext>
            </a:extLst>
          </p:cNvPr>
          <p:cNvSpPr/>
          <p:nvPr/>
        </p:nvSpPr>
        <p:spPr>
          <a:xfrm>
            <a:off x="883227" y="3881004"/>
            <a:ext cx="7211291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Theorem: There is no magic box A’ for </a:t>
            </a:r>
            <a:r>
              <a:rPr lang="en-US" dirty="0" err="1">
                <a:solidFill>
                  <a:prstClr val="white"/>
                </a:solidFill>
                <a:latin typeface="Garamond" panose="02020404030301010803"/>
              </a:rPr>
              <a:t>ver</a:t>
            </a: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 2 (as long as A’ terminates)</a:t>
            </a:r>
            <a:endParaRPr lang="en-US" sz="1350" dirty="0">
              <a:solidFill>
                <a:prstClr val="white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5710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4A385355-6A35-A23C-54AC-8A6C461E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90E66FAC-34FA-9D60-C548-661CF0A3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13584D6-A974-A2D3-1AF9-76A017FE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Finish off the proof on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2D0884E8-C9AE-A9AA-7094-435C9419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AA49A9C-9AB5-7C51-7E1F-B79698E7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Remember: Stick with your group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AC3FCE35-2738-3E3A-2C15-500AF7D5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5">
            <a:extLst>
              <a:ext uri="{FF2B5EF4-FFF2-40B4-BE49-F238E27FC236}">
                <a16:creationId xmlns:a16="http://schemas.microsoft.com/office/drawing/2014/main" id="{00CA7B1A-1206-CB3D-B4C2-31003754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Common solution: Let’s build an app for that!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E3ABC-69AF-F9D0-FB41-4A0CECA5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125663"/>
            <a:ext cx="696277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7-Point Star 11">
            <a:extLst>
              <a:ext uri="{FF2B5EF4-FFF2-40B4-BE49-F238E27FC236}">
                <a16:creationId xmlns:a16="http://schemas.microsoft.com/office/drawing/2014/main" id="{BFED86E2-81D4-AA07-54DC-25E8BEDE9A1A}"/>
              </a:ext>
            </a:extLst>
          </p:cNvPr>
          <p:cNvSpPr/>
          <p:nvPr/>
        </p:nvSpPr>
        <p:spPr>
          <a:xfrm>
            <a:off x="412750" y="4133850"/>
            <a:ext cx="2189163" cy="1343025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Potential issues?</a:t>
            </a:r>
          </a:p>
        </p:txBody>
      </p:sp>
    </p:spTree>
    <p:custDataLst>
      <p:tags r:id="rId1"/>
    </p:custDataLst>
  </p:cSld>
  <p:clrMapOvr>
    <a:masterClrMapping/>
  </p:clrMapOvr>
  <p:transition spd="slow" advTm="6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BDA9615-11E9-53AE-96F1-B21EAA2D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smartphone blind-spot</a:t>
            </a:r>
          </a:p>
        </p:txBody>
      </p:sp>
      <p:sp>
        <p:nvSpPr>
          <p:cNvPr id="54274" name="TextBox 2">
            <a:extLst>
              <a:ext uri="{FF2B5EF4-FFF2-40B4-BE49-F238E27FC236}">
                <a16:creationId xmlns:a16="http://schemas.microsoft.com/office/drawing/2014/main" id="{F9ECD68A-4CFA-9306-2F54-C9BA8252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400300"/>
            <a:ext cx="415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Many of us in CSE assume that “everyone”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has smartphones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3ABD8-9B92-613E-BFDA-E4557AAA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131888"/>
            <a:ext cx="3276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-Point Star 3">
            <a:extLst>
              <a:ext uri="{FF2B5EF4-FFF2-40B4-BE49-F238E27FC236}">
                <a16:creationId xmlns:a16="http://schemas.microsoft.com/office/drawing/2014/main" id="{90AB5BAE-AEDD-DACF-1332-03C24FEA36DA}"/>
              </a:ext>
            </a:extLst>
          </p:cNvPr>
          <p:cNvSpPr/>
          <p:nvPr/>
        </p:nvSpPr>
        <p:spPr>
          <a:xfrm>
            <a:off x="1060450" y="3203575"/>
            <a:ext cx="4040188" cy="214312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More generally, we assume “everyone” has access to the Internet</a:t>
            </a:r>
          </a:p>
        </p:txBody>
      </p:sp>
    </p:spTree>
    <p:custDataLst>
      <p:tags r:id="rId1"/>
    </p:custDataLst>
  </p:cSld>
  <p:clrMapOvr>
    <a:masterClrMapping/>
  </p:clrMapOvr>
  <p:transition spd="slow" advTm="36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C011B263-7F82-D41B-6213-0BF5D077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Broadband access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D3D54-98CA-33FF-6138-2EAA52A98B9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20875"/>
            <a:ext cx="6858000" cy="4120338"/>
            <a:chOff x="0" y="1417638"/>
            <a:chExt cx="9144000" cy="5494626"/>
          </a:xfrm>
        </p:grpSpPr>
        <p:pic>
          <p:nvPicPr>
            <p:cNvPr id="55299" name="Picture 2">
              <a:extLst>
                <a:ext uri="{FF2B5EF4-FFF2-40B4-BE49-F238E27FC236}">
                  <a16:creationId xmlns:a16="http://schemas.microsoft.com/office/drawing/2014/main" id="{A7DC9B4E-EBB0-2342-AA63-0FBD3D652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638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54EE71-D4F6-19F2-55AE-99E00525AC50}"/>
                </a:ext>
              </a:extLst>
            </p:cNvPr>
            <p:cNvSpPr txBox="1"/>
            <p:nvPr/>
          </p:nvSpPr>
          <p:spPr>
            <a:xfrm>
              <a:off x="1435100" y="6542875"/>
              <a:ext cx="6964984" cy="369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charset="0"/>
                  <a:cs typeface="ＭＳ Ｐゴシック" charset="0"/>
                </a:rPr>
                <a:t>https://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charset="0"/>
                  <a:cs typeface="ＭＳ Ｐゴシック" charset="0"/>
                </a:rPr>
                <a:t>assets.bwbx.io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charset="0"/>
                  <a:cs typeface="ＭＳ Ｐゴシック" charset="0"/>
                </a:rPr>
                <a:t>/images/users/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charset="0"/>
                  <a:cs typeface="ＭＳ Ｐゴシック" charset="0"/>
                </a:rPr>
                <a:t>iqjWHBFdfxIU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charset="0"/>
                  <a:cs typeface="ＭＳ Ｐゴシック" charset="0"/>
                </a:rPr>
                <a:t>/iZSjibxE1KJs/v1/800x-1.jpg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10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C133FAF4-C95B-568B-C21A-2BF3949D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Erie county is reasonably good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E45D2BAA-62A7-FF93-B44B-7BBF2E2C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6858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E5E85-E7EC-F0AD-1216-0B66503F7EED}"/>
              </a:ext>
            </a:extLst>
          </p:cNvPr>
          <p:cNvSpPr txBox="1"/>
          <p:nvPr/>
        </p:nvSpPr>
        <p:spPr>
          <a:xfrm>
            <a:off x="2165350" y="5646738"/>
            <a:ext cx="45532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www.governing.com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gov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-data/broadband-speeds-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availability.html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 advTm="969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CA799BA3-56E2-58B1-69AA-1F59F848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One county 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AEB71-F846-5D32-8EBE-E5934778D508}"/>
              </a:ext>
            </a:extLst>
          </p:cNvPr>
          <p:cNvSpPr txBox="1"/>
          <p:nvPr/>
        </p:nvSpPr>
        <p:spPr>
          <a:xfrm>
            <a:off x="2165350" y="5646738"/>
            <a:ext cx="45532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www.governing.com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gov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-data/broadband-speeds-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availability.html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655C0A55-7428-DD7C-4BBD-8A376E302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8038"/>
            <a:ext cx="68580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38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BFE472A-5012-C625-392A-9DEA9F9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Participate on Piazza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407BD23-A1DC-75B2-16F4-F554D436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6127750"/>
            <a:ext cx="6630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https://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piazza.com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/buffalo/fall2023/cse331/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D5C1954-8E1B-B256-E6D1-C4D155C4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" y="1417638"/>
            <a:ext cx="9058671" cy="4382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930076C-91E8-B27C-6D79-EB8FC104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7D42CAE-336A-B77B-3685-9571F5882CE2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B366945-7D6F-E34D-3BB8-06C83C90B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68B7D4DD-084E-0DA6-5260-C3C3473D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16B069D1-1C13-C7A7-CAC0-6DA809EBAF21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2EDE432-8168-DFA1-1B9E-0A52BB26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CFD41C-8CFD-8C2B-0CD0-BC1315C7C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5C46D665-32F8-8904-89CE-02655CDB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5AB5E788-976B-BE35-DA1E-D104B8FE8B28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quiz&#10;&#10;Description automatically generated">
            <a:extLst>
              <a:ext uri="{FF2B5EF4-FFF2-40B4-BE49-F238E27FC236}">
                <a16:creationId xmlns:a16="http://schemas.microsoft.com/office/drawing/2014/main" id="{E1448617-D727-FFC7-C2DC-78EC46BE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466"/>
            <a:ext cx="9145625" cy="5201896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Read the syllabus CAREFULLY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023003" y="4563848"/>
            <a:ext cx="6606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  <a:latin typeface="+mn-lt"/>
              </a:rPr>
              <a:t>No graded material will be handed back until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you pass the syllabus quiz!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C1D173-5D3C-C5AB-D725-AA46FDAB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3" y="4108531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A488304-2BDF-4AB0-5564-31CA0301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Q1 on HW 0 will be graded as usual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4E75C05-44BD-A6EE-BD75-4963432C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459"/>
            <a:ext cx="9144000" cy="3101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AB96-B056-0074-99AB-C235FE2A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</a:t>
            </a:r>
            <a:r>
              <a:rPr lang="en-US" b="1" dirty="0">
                <a:solidFill>
                  <a:srgbClr val="FF0000"/>
                </a:solidFill>
              </a:rPr>
              <a:t>requirements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273675E-5FC0-BDA2-0648-F4F76EB4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474"/>
            <a:ext cx="9144000" cy="54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D3E3-E3C3-C523-9D71-E8AB2EB7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confirm that you followed the requirements</a:t>
            </a:r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6180F726-F76C-80B2-EDB0-74635D78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" y="1518779"/>
            <a:ext cx="4394765" cy="5339221"/>
          </a:xfrm>
          <a:prstGeom prst="rect">
            <a:avLst/>
          </a:prstGeom>
        </p:spPr>
      </p:pic>
      <p:pic>
        <p:nvPicPr>
          <p:cNvPr id="6" name="Picture 5" descr="A close-up of a text&#10;&#10;Description automatically generated">
            <a:extLst>
              <a:ext uri="{FF2B5EF4-FFF2-40B4-BE49-F238E27FC236}">
                <a16:creationId xmlns:a16="http://schemas.microsoft.com/office/drawing/2014/main" id="{4AE5CB15-7446-7878-015E-D3BAB822E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4" y="3343958"/>
            <a:ext cx="7772400" cy="16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F7165EB-BBAE-ADB4-7970-986CD323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do keep on asking Qs!</a:t>
            </a:r>
          </a:p>
        </p:txBody>
      </p:sp>
      <p:sp>
        <p:nvSpPr>
          <p:cNvPr id="17410" name="TextBox 1">
            <a:extLst>
              <a:ext uri="{FF2B5EF4-FFF2-40B4-BE49-F238E27FC236}">
                <a16:creationId xmlns:a16="http://schemas.microsoft.com/office/drawing/2014/main" id="{D4562731-7330-67DF-BE63-4CCEF2B7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208213"/>
            <a:ext cx="7161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The only bad question is the one that is not asked!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489B-CE33-774F-E101-7F337114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C++ Office hours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2415485-9644-C5E5-86C0-0A2ED084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394"/>
            <a:ext cx="9173551" cy="43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EE10D9-E694-9F98-30ED-A43639FE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TA office hours (starting Tue)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F39D8A8-8100-EEC5-7708-B0008637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475" y="2670214"/>
            <a:ext cx="3354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Finalized by Sunday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A6C02AB9-1347-768A-01BE-86B380E4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3506788"/>
            <a:ext cx="3015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Details will be posted on piazza</a:t>
            </a: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A61AD316-18E0-5A95-5D7D-B59C64E3309E}"/>
              </a:ext>
            </a:extLst>
          </p:cNvPr>
          <p:cNvSpPr/>
          <p:nvPr/>
        </p:nvSpPr>
        <p:spPr>
          <a:xfrm>
            <a:off x="3271838" y="3983038"/>
            <a:ext cx="3573462" cy="2381250"/>
          </a:xfrm>
          <a:prstGeom prst="irregularSeal1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OH next week dedicated to help with proofs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13229</TotalTime>
  <Words>315</Words>
  <Application>Microsoft Macintosh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Garamond</vt:lpstr>
      <vt:lpstr>Office Theme</vt:lpstr>
      <vt:lpstr>Lecture 3</vt:lpstr>
      <vt:lpstr>Participate on Piazza</vt:lpstr>
      <vt:lpstr>Read the syllabus CAREFULLY</vt:lpstr>
      <vt:lpstr>Q1 on HW 0 will be graded as usual</vt:lpstr>
      <vt:lpstr>Submission requirements</vt:lpstr>
      <vt:lpstr>You need to confirm that you followed the requirements</vt:lpstr>
      <vt:lpstr>Please do keep on asking Qs!</vt:lpstr>
      <vt:lpstr>More C++ Office hours</vt:lpstr>
      <vt:lpstr>TA office hours (starting Tue)</vt:lpstr>
      <vt:lpstr>Two comments on Programming</vt:lpstr>
      <vt:lpstr>On Wednesday:</vt:lpstr>
      <vt:lpstr>Questions/Comments?</vt:lpstr>
      <vt:lpstr>Finish off the proof on the board…</vt:lpstr>
      <vt:lpstr>Remember: Stick with your group</vt:lpstr>
      <vt:lpstr>Common solution: Let’s build an app for that!</vt:lpstr>
      <vt:lpstr>The smartphone blind-spot</vt:lpstr>
      <vt:lpstr>Broadband access</vt:lpstr>
      <vt:lpstr>Erie county is reasonably good</vt:lpstr>
      <vt:lpstr>One county over</vt:lpstr>
      <vt:lpstr>Make broadband more available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Atri</dc:creator>
  <cp:lastModifiedBy>Atri Rudra</cp:lastModifiedBy>
  <cp:revision>62</cp:revision>
  <dcterms:created xsi:type="dcterms:W3CDTF">2011-09-01T20:19:06Z</dcterms:created>
  <dcterms:modified xsi:type="dcterms:W3CDTF">2024-08-30T16:52:46Z</dcterms:modified>
</cp:coreProperties>
</file>