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455" r:id="rId3"/>
    <p:sldId id="463" r:id="rId4"/>
    <p:sldId id="465" r:id="rId5"/>
    <p:sldId id="454" r:id="rId6"/>
    <p:sldId id="258" r:id="rId7"/>
    <p:sldId id="259" r:id="rId8"/>
    <p:sldId id="260" r:id="rId9"/>
    <p:sldId id="261" r:id="rId10"/>
    <p:sldId id="464" r:id="rId11"/>
    <p:sldId id="268" r:id="rId12"/>
    <p:sldId id="269" r:id="rId13"/>
    <p:sldId id="456" r:id="rId14"/>
    <p:sldId id="271" r:id="rId15"/>
    <p:sldId id="272" r:id="rId16"/>
    <p:sldId id="279" r:id="rId17"/>
    <p:sldId id="46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0"/>
    <p:restoredTop sz="94669"/>
  </p:normalViewPr>
  <p:slideViewPr>
    <p:cSldViewPr snapToGrid="0" snapToObjects="1">
      <p:cViewPr varScale="1">
        <p:scale>
          <a:sx n="114" d="100"/>
          <a:sy n="114" d="100"/>
        </p:scale>
        <p:origin x="1448" y="168"/>
      </p:cViewPr>
      <p:guideLst>
        <p:guide orient="horz" pos="217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A49451-16B3-A640-9213-D85666A0B41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CA4F29-28EE-4148-AC2E-0D5DC2D9C1F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867DF545-3896-6145-9D8F-25EF4BBE3194}" type="datetimeFigureOut">
              <a:rPr lang="en-US"/>
              <a:pPr>
                <a:defRPr/>
              </a:pPr>
              <a:t>11/13/24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BD6813-662C-C748-BC58-32022367E9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810AB5-95D2-5D4C-B0FF-2588C1FAD1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7DAEE1AB-81D9-2A42-AADC-3F71F59FB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A8971B3-1499-D543-9DBE-6ECD3FD4C8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E0C05F-931A-ED43-A6A9-2808E12B77A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F707689-843A-364D-B02C-55D536FCC9B6}" type="datetimeFigureOut">
              <a:rPr lang="en-US"/>
              <a:pPr>
                <a:defRPr/>
              </a:pPr>
              <a:t>11/13/24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5D1E9AD-170C-7E4D-BEEE-6A2CE545D7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F51C33E-75FF-AA4D-85BF-386CD3D79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A70433-3596-4748-9692-B68C3266D6A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22EA5-E3AB-FE4B-8C4C-FFE96D9A0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DE96653-7D3A-7248-9119-55D37CD2A6E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18BC6B-812C-8D40-AB03-EC3AC323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C4DA-B28A-A34C-9EE8-25AEEF82D3A2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BEF90-9081-104E-8FC3-E66F5EFA9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B6927-B08B-8941-BBA4-EC2F88816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60FBE-0A11-1A41-AF5B-4C804AE267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380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827DD5-697C-064D-B600-E41E83676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CA4C-4AF7-9149-A815-67A55ABEA282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53641-9870-2A40-BC63-DEDC9AFA5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6358-CB17-C04E-99BC-7E7C7530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4B6D5-B884-4743-A313-681D192174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55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FDA9E-6F3A-FA4D-90A7-6632D69ED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283D0-B03C-4E44-96DF-EC195E38009D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2F3E-9D4E-2F47-B870-2B7C9068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B7A2E-5BBA-E74C-A96D-4A2520BA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5BAE5-6D2C-5F4B-ADF3-414963A56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992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2E861-1673-CD4C-BC10-68ADD9399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A563B-1383-F543-8CB5-6C955798FAA6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496ED2-BDE3-1F46-8055-6585733A6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FF95A7-E30C-C342-AEB7-5D52E81BC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8B925-D5AE-0345-85A1-84E8471883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379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F7B23-F44B-894D-823A-F18E39E0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3CD5C9-78F4-EB44-B9CC-81375300BF05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4C7D0-D0D5-1A46-A73A-E2DC3CE6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AD349A-15D2-D347-A49B-9B62FB1F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6E6B6B-DB03-0949-A83E-60E1E55C54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10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34BBF8A-AEF2-3740-B8E6-8C6176FC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42E38-B69C-1C4B-BE51-CE84EFB3148F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782244D-FC86-324D-A332-36FE95D23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6B8E2C-9855-764F-93C7-603679330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AF3639-56EB-BE4B-9968-378B164A44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0820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02CF731-3EC3-5C4D-B517-9F1C72947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80815-84F6-B944-9DC8-A0C6379440B2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5A5BCB-66F3-7B47-87F1-64CDE450F9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B35979-C3DE-454A-AF0C-ACDD03968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CFB1A-F4E5-2D4C-8F84-4A83853F1B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141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68CAD9-3736-7149-BE1B-37540387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C43AC-9A38-A841-AE85-326569C268D3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B9D2E9B-8381-5A44-AB21-07E8EA39C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CFB81DA-879D-264E-8767-34E867813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E3CB4C-73FC-2C4B-B79A-5EEAFD8418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055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0A71F9-FDFA-7B4D-A2DF-216E4583D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76D990-71DE-4745-997A-314A29403E60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AB0BBB60-B50B-114D-916A-35B7FFAF2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A24298-A3F0-8445-8715-C4C232E1D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D31122-5CCE-A845-90C3-820D7CF019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3438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F517A19-F268-064C-B311-99CE700A5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945B5-ED30-2149-B2E0-8FE01F80C796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3DB0E5C-E06C-0C41-AA27-28C33CD01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536787-1477-9549-B314-50761A970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FCFB-3F0A-EA49-88DA-9C941E95E7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687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DFE0997-4AE9-2C40-BC38-D5546AA9A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97EF4-5197-8449-9F5B-73C077C028B0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2162824-8A63-AE4C-AC06-B91332ADE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418C58-5785-FE43-AE1E-B40A77B9D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3DDB5-FCD2-5842-A600-7353680BDD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3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75D4E02-1F7A-3E46-AEBB-CBB822DE263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FEA842B8-D925-B94D-91E9-2A33E64E6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6ACDB-1AD2-5E45-8020-78D848F4CA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027E2134-38AD-0E4B-BB81-C0458B3B3579}" type="datetime1">
              <a:rPr lang="en-US" altLang="en-US"/>
              <a:pPr>
                <a:defRPr/>
              </a:pPr>
              <a:t>11/13/24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BA204-9979-414D-9E5A-D0F52DFF1E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41AB2-E4DA-8C4D-BAA5-D0C555A25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45CA4B6-6660-5D46-AAD0-E0697D44B4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9" charset="0"/>
          <a:ea typeface="ＭＳ Ｐゴシック" pitchFamily="-109" charset="-128"/>
          <a:cs typeface="ＭＳ Ｐゴシック" pitchFamily="-109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AA37F68-A41E-6945-B0E3-C68F5175F2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4EDE75-3DCC-9C4E-B873-3C3C7EF0A7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Nov 13,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D5FAD5B-4F18-E34C-8ADA-476404D64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Exponential Running Time</a:t>
            </a:r>
          </a:p>
        </p:txBody>
      </p:sp>
      <p:grpSp>
        <p:nvGrpSpPr>
          <p:cNvPr id="25602" name="Group 46">
            <a:extLst>
              <a:ext uri="{FF2B5EF4-FFF2-40B4-BE49-F238E27FC236}">
                <a16:creationId xmlns:a16="http://schemas.microsoft.com/office/drawing/2014/main" id="{DD16F2F2-7111-6F4E-98D7-611A89A06977}"/>
              </a:ext>
            </a:extLst>
          </p:cNvPr>
          <p:cNvGrpSpPr>
            <a:grpSpLocks/>
          </p:cNvGrpSpPr>
          <p:nvPr/>
        </p:nvGrpSpPr>
        <p:grpSpPr bwMode="auto">
          <a:xfrm>
            <a:off x="558800" y="1563688"/>
            <a:ext cx="3717925" cy="1835150"/>
            <a:chOff x="812539" y="1933069"/>
            <a:chExt cx="3717181" cy="1834594"/>
          </a:xfrm>
        </p:grpSpPr>
        <p:grpSp>
          <p:nvGrpSpPr>
            <p:cNvPr id="25634" name="Group 11">
              <a:extLst>
                <a:ext uri="{FF2B5EF4-FFF2-40B4-BE49-F238E27FC236}">
                  <a16:creationId xmlns:a16="http://schemas.microsoft.com/office/drawing/2014/main" id="{69392CD1-EA5C-C848-B0C2-15749D98AE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12539" y="2182757"/>
              <a:ext cx="1239855" cy="173690"/>
              <a:chOff x="812539" y="2182757"/>
              <a:chExt cx="1239855" cy="173690"/>
            </a:xfrm>
          </p:grpSpPr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8AD14445-9265-924B-9753-7D5ECA1AA819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127" y="2258407"/>
                <a:ext cx="1236415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48A711C2-6CE9-F140-B669-C2AA6B9F183F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049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9F4B18C0-98DA-B145-9DEE-C9F9BC050D43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046" y="2268723"/>
                <a:ext cx="174572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5" name="Group 12">
              <a:extLst>
                <a:ext uri="{FF2B5EF4-FFF2-40B4-BE49-F238E27FC236}">
                  <a16:creationId xmlns:a16="http://schemas.microsoft.com/office/drawing/2014/main" id="{D3E1765E-995F-D643-A8A0-1EC190D18B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2466" y="2508848"/>
              <a:ext cx="1239855" cy="173690"/>
              <a:chOff x="812539" y="2182757"/>
              <a:chExt cx="1239855" cy="17369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EC60A94D-73B4-D048-8E93-D1D4AC4784AD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788" y="2257656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BDFE8054-2E54-B644-8663-18897884BBEE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504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70129A3B-7D19-D847-B82B-9177F95EA45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502" y="2268765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6" name="Group 16">
              <a:extLst>
                <a:ext uri="{FF2B5EF4-FFF2-40B4-BE49-F238E27FC236}">
                  <a16:creationId xmlns:a16="http://schemas.microsoft.com/office/drawing/2014/main" id="{BC6252B4-4194-8948-8A1E-343E2076C9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51599" y="2834939"/>
              <a:ext cx="1239855" cy="173690"/>
              <a:chOff x="812539" y="2182757"/>
              <a:chExt cx="1239855" cy="173690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D36566-3FE5-6249-8BC7-E3BF79D71B42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656" y="2258491"/>
                <a:ext cx="1236416" cy="9522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30106889-0C1C-764F-8CF1-3BA5F235186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4579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8EF0B7A6-9167-454A-B3C3-88C5CE594477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6576" y="2268807"/>
                <a:ext cx="174572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7" name="Group 20">
              <a:extLst>
                <a:ext uri="{FF2B5EF4-FFF2-40B4-BE49-F238E27FC236}">
                  <a16:creationId xmlns:a16="http://schemas.microsoft.com/office/drawing/2014/main" id="{720A5D40-EEE3-594F-9CFB-554EFECCDA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672321" y="3224888"/>
              <a:ext cx="1239855" cy="173690"/>
              <a:chOff x="812539" y="2182757"/>
              <a:chExt cx="1239855" cy="173690"/>
            </a:xfrm>
          </p:grpSpPr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3FBD201-A6A6-1D49-B4C3-F7C4163DE44C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523" y="2257360"/>
                <a:ext cx="1236415" cy="1111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89002035-97B3-444D-8D64-1A60E1F8CE7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239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4FD0C14D-17FB-8A4E-A3D1-E65648C145D8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236" y="2268470"/>
                <a:ext cx="172984" cy="1588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5638" name="Group 24">
              <a:extLst>
                <a:ext uri="{FF2B5EF4-FFF2-40B4-BE49-F238E27FC236}">
                  <a16:creationId xmlns:a16="http://schemas.microsoft.com/office/drawing/2014/main" id="{4790652B-22FA-C74F-8AE8-DF4EF2DBD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9865" y="3593973"/>
              <a:ext cx="1239855" cy="173690"/>
              <a:chOff x="812539" y="2182757"/>
              <a:chExt cx="1239855" cy="173690"/>
            </a:xfrm>
          </p:grpSpPr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3381B988-A4AB-5842-B7EA-25FEF2FC84F1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>
                <a:off x="814392" y="2258052"/>
                <a:ext cx="1236416" cy="1110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8A1AF76F-351E-384A-9879-E36EB4CCC1A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1965109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C85F3442-F5F2-5A40-AB2B-D5867DB7C144}"/>
                  </a:ext>
                </a:extLst>
              </p:cNvPr>
              <p:cNvCxnSpPr>
                <a:cxnSpLocks noChangeShapeType="1"/>
              </p:cNvCxnSpPr>
              <p:nvPr/>
            </p:nvCxnSpPr>
            <p:spPr bwMode="auto">
              <a:xfrm rot="5400000">
                <a:off x="727106" y="2269161"/>
                <a:ext cx="172985" cy="158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blurRad="40000" dist="20000" dir="5400000" rotWithShape="0">
                  <a:srgbClr val="80808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5639" name="TextBox 28">
              <a:extLst>
                <a:ext uri="{FF2B5EF4-FFF2-40B4-BE49-F238E27FC236}">
                  <a16:creationId xmlns:a16="http://schemas.microsoft.com/office/drawing/2014/main" id="{65A34308-4F81-974F-95A3-B209FA04E1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80893" y="1933069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1</a:t>
              </a:r>
            </a:p>
          </p:txBody>
        </p:sp>
        <p:sp>
          <p:nvSpPr>
            <p:cNvPr id="25640" name="TextBox 29">
              <a:extLst>
                <a:ext uri="{FF2B5EF4-FFF2-40B4-BE49-F238E27FC236}">
                  <a16:creationId xmlns:a16="http://schemas.microsoft.com/office/drawing/2014/main" id="{126F5CEA-9A66-414A-A085-435132A38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4552" y="2247283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2</a:t>
              </a:r>
            </a:p>
          </p:txBody>
        </p:sp>
        <p:sp>
          <p:nvSpPr>
            <p:cNvPr id="25641" name="TextBox 30">
              <a:extLst>
                <a:ext uri="{FF2B5EF4-FFF2-40B4-BE49-F238E27FC236}">
                  <a16:creationId xmlns:a16="http://schemas.microsoft.com/office/drawing/2014/main" id="{50D32DC1-675F-4245-B7EA-9991F47D4E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5768" y="2541296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3</a:t>
              </a:r>
            </a:p>
          </p:txBody>
        </p:sp>
        <p:sp>
          <p:nvSpPr>
            <p:cNvPr id="25642" name="TextBox 31">
              <a:extLst>
                <a:ext uri="{FF2B5EF4-FFF2-40B4-BE49-F238E27FC236}">
                  <a16:creationId xmlns:a16="http://schemas.microsoft.com/office/drawing/2014/main" id="{0798AA48-30C9-1F47-B8BA-558811273D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43224" y="2932340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4</a:t>
              </a:r>
            </a:p>
          </p:txBody>
        </p:sp>
        <p:sp>
          <p:nvSpPr>
            <p:cNvPr id="25643" name="TextBox 32">
              <a:extLst>
                <a:ext uri="{FF2B5EF4-FFF2-40B4-BE49-F238E27FC236}">
                  <a16:creationId xmlns:a16="http://schemas.microsoft.com/office/drawing/2014/main" id="{2613D458-0AF4-BF4B-AC9F-E9751B37D9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49957" y="3300633"/>
              <a:ext cx="293611" cy="369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5</a:t>
              </a:r>
            </a:p>
          </p:txBody>
        </p:sp>
      </p:grp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D6399961-D9F1-C74E-96DD-3EADF1FAE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8538" y="1736725"/>
            <a:ext cx="1584325" cy="771525"/>
          </a:xfrm>
          <a:prstGeom prst="roundRect">
            <a:avLst>
              <a:gd name="adj" fmla="val 16667"/>
            </a:avLst>
          </a:prstGeom>
          <a:solidFill>
            <a:srgbClr val="D7E4BD">
              <a:alpha val="5294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= j-2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84C2399-5EE4-6C4E-8D3A-D33AD63694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4850" y="3398837"/>
            <a:ext cx="1069976" cy="563563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sz="1300" dirty="0">
                <a:solidFill>
                  <a:schemeClr val="lt1"/>
                </a:solidFill>
                <a:latin typeface="+mn-lt"/>
                <a:ea typeface="+mn-ea"/>
              </a:rPr>
              <a:t>OPT(5)</a:t>
            </a:r>
          </a:p>
        </p:txBody>
      </p:sp>
      <p:grpSp>
        <p:nvGrpSpPr>
          <p:cNvPr id="9" name="Group 74">
            <a:extLst>
              <a:ext uri="{FF2B5EF4-FFF2-40B4-BE49-F238E27FC236}">
                <a16:creationId xmlns:a16="http://schemas.microsoft.com/office/drawing/2014/main" id="{B022994D-620C-BE4A-AB82-36BF8C5D3DE0}"/>
              </a:ext>
            </a:extLst>
          </p:cNvPr>
          <p:cNvGrpSpPr>
            <a:grpSpLocks/>
          </p:cNvGrpSpPr>
          <p:nvPr/>
        </p:nvGrpSpPr>
        <p:grpSpPr bwMode="auto">
          <a:xfrm>
            <a:off x="3643962" y="3879868"/>
            <a:ext cx="2863201" cy="798495"/>
            <a:chOff x="3644411" y="3879746"/>
            <a:chExt cx="2862613" cy="798635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8EE10B6-3F8E-1A4C-AE79-B4415CA97C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4411" y="4114719"/>
              <a:ext cx="1016729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C152501-9BF9-8444-B3AB-0E62F423FF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0295" y="4114719"/>
              <a:ext cx="1016729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OPT(4)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966F297-35BA-ED4B-BA85-E8FC891C289B}"/>
                </a:ext>
              </a:extLst>
            </p:cNvPr>
            <p:cNvCxnSpPr>
              <a:cxnSpLocks noChangeShapeType="1"/>
              <a:stCxn id="35" idx="3"/>
            </p:cNvCxnSpPr>
            <p:nvPr/>
          </p:nvCxnSpPr>
          <p:spPr bwMode="auto">
            <a:xfrm flipH="1">
              <a:off x="4400843" y="3879746"/>
              <a:ext cx="270938" cy="23497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" name="Straight Arrow Connector 54">
              <a:extLst>
                <a:ext uri="{FF2B5EF4-FFF2-40B4-BE49-F238E27FC236}">
                  <a16:creationId xmlns:a16="http://schemas.microsoft.com/office/drawing/2014/main" id="{4AE59667-5385-9E44-BA07-A05DC4F0EA99}"/>
                </a:ext>
              </a:extLst>
            </p:cNvPr>
            <p:cNvCxnSpPr>
              <a:cxnSpLocks noChangeShapeType="1"/>
              <a:stCxn id="35" idx="5"/>
              <a:endCxn id="37" idx="1"/>
            </p:cNvCxnSpPr>
            <p:nvPr/>
          </p:nvCxnSpPr>
          <p:spPr bwMode="auto">
            <a:xfrm>
              <a:off x="5428215" y="3879746"/>
              <a:ext cx="210977" cy="3175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" name="Group 75">
            <a:extLst>
              <a:ext uri="{FF2B5EF4-FFF2-40B4-BE49-F238E27FC236}">
                <a16:creationId xmlns:a16="http://schemas.microsoft.com/office/drawing/2014/main" id="{DC81A2EF-F192-4449-B3CB-004ECE4CABC7}"/>
              </a:ext>
            </a:extLst>
          </p:cNvPr>
          <p:cNvGrpSpPr>
            <a:grpSpLocks/>
          </p:cNvGrpSpPr>
          <p:nvPr/>
        </p:nvGrpSpPr>
        <p:grpSpPr bwMode="auto">
          <a:xfrm>
            <a:off x="2649539" y="4595813"/>
            <a:ext cx="2406182" cy="798512"/>
            <a:chOff x="2649648" y="4595829"/>
            <a:chExt cx="2405708" cy="79865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6450C7B-CC6B-A745-8595-705FF73649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9648" y="4830820"/>
              <a:ext cx="99422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BD4451C-675F-BC4B-8174-8BD6B2423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4309" y="4830820"/>
              <a:ext cx="1001047" cy="56366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49308CD9-97D8-DE4D-B580-754A05F4093C}"/>
                </a:ext>
              </a:extLst>
            </p:cNvPr>
            <p:cNvCxnSpPr>
              <a:cxnSpLocks noChangeShapeType="1"/>
              <a:stCxn id="36" idx="3"/>
              <a:endCxn id="38" idx="0"/>
            </p:cNvCxnSpPr>
            <p:nvPr/>
          </p:nvCxnSpPr>
          <p:spPr bwMode="auto">
            <a:xfrm flipH="1">
              <a:off x="3146762" y="4595847"/>
              <a:ext cx="646011" cy="23497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B5C971B9-25D9-7541-A0B0-7E6C003D9B88}"/>
                </a:ext>
              </a:extLst>
            </p:cNvPr>
            <p:cNvCxnSpPr>
              <a:cxnSpLocks noChangeShapeType="1"/>
              <a:endCxn id="39" idx="0"/>
            </p:cNvCxnSpPr>
            <p:nvPr/>
          </p:nvCxnSpPr>
          <p:spPr bwMode="auto">
            <a:xfrm>
              <a:off x="4401903" y="4595829"/>
              <a:ext cx="152930" cy="23499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3" name="Group 76">
            <a:extLst>
              <a:ext uri="{FF2B5EF4-FFF2-40B4-BE49-F238E27FC236}">
                <a16:creationId xmlns:a16="http://schemas.microsoft.com/office/drawing/2014/main" id="{9062515D-51CA-DB49-AF85-007CDEA3CF40}"/>
              </a:ext>
            </a:extLst>
          </p:cNvPr>
          <p:cNvGrpSpPr>
            <a:grpSpLocks/>
          </p:cNvGrpSpPr>
          <p:nvPr/>
        </p:nvGrpSpPr>
        <p:grpSpPr bwMode="auto">
          <a:xfrm>
            <a:off x="4054474" y="5394325"/>
            <a:ext cx="1001241" cy="869949"/>
            <a:chOff x="4053787" y="5393688"/>
            <a:chExt cx="1001609" cy="870393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8EFBB8BD-7A50-EC44-A0C4-4492FBD511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53787" y="5700231"/>
              <a:ext cx="1001609" cy="56385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8DDDB049-61C3-364A-93F7-F1F632A92901}"/>
                </a:ext>
              </a:extLst>
            </p:cNvPr>
            <p:cNvCxnSpPr>
              <a:cxnSpLocks noChangeShapeType="1"/>
              <a:stCxn id="39" idx="4"/>
              <a:endCxn id="40" idx="0"/>
            </p:cNvCxnSpPr>
            <p:nvPr/>
          </p:nvCxnSpPr>
          <p:spPr bwMode="auto">
            <a:xfrm flipH="1">
              <a:off x="4554592" y="5393688"/>
              <a:ext cx="4" cy="306543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7" name="Group 78">
            <a:extLst>
              <a:ext uri="{FF2B5EF4-FFF2-40B4-BE49-F238E27FC236}">
                <a16:creationId xmlns:a16="http://schemas.microsoft.com/office/drawing/2014/main" id="{05177DB1-F4BF-4246-A846-CBAE4848A8F8}"/>
              </a:ext>
            </a:extLst>
          </p:cNvPr>
          <p:cNvGrpSpPr>
            <a:grpSpLocks/>
          </p:cNvGrpSpPr>
          <p:nvPr/>
        </p:nvGrpSpPr>
        <p:grpSpPr bwMode="auto">
          <a:xfrm>
            <a:off x="5584825" y="4802188"/>
            <a:ext cx="3261662" cy="1668462"/>
            <a:chOff x="5584346" y="4801724"/>
            <a:chExt cx="3261657" cy="1668252"/>
          </a:xfrm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ACF28B2-4611-F44A-BD92-8713DA48F7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6" y="5782676"/>
              <a:ext cx="1003292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EF849308-0D9F-514D-8633-7B2F65540854}"/>
                </a:ext>
              </a:extLst>
            </p:cNvPr>
            <p:cNvCxnSpPr>
              <a:cxnSpLocks noChangeShapeType="1"/>
              <a:stCxn id="60" idx="4"/>
              <a:endCxn id="61" idx="0"/>
            </p:cNvCxnSpPr>
            <p:nvPr/>
          </p:nvCxnSpPr>
          <p:spPr bwMode="auto">
            <a:xfrm>
              <a:off x="6085992" y="5476326"/>
              <a:ext cx="0" cy="30634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903E0DA-1DD5-FD4A-A11E-1EE923ACF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1494" y="5144581"/>
              <a:ext cx="1016936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59E09A2-1132-9740-A7D8-BA9CC9ECF0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036644"/>
              <a:ext cx="1016936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EE89604C-FE99-5140-9D17-AF981D58AD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29067" y="5906485"/>
              <a:ext cx="1016936" cy="563491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OPT(1)</a:t>
              </a: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FE51FB8F-B8A2-F049-A9CD-D22E38A8CAD7}"/>
                </a:ext>
              </a:extLst>
            </p:cNvPr>
            <p:cNvCxnSpPr>
              <a:cxnSpLocks noChangeShapeType="1"/>
              <a:stCxn id="64" idx="3"/>
              <a:endCxn id="65" idx="0"/>
            </p:cNvCxnSpPr>
            <p:nvPr/>
          </p:nvCxnSpPr>
          <p:spPr bwMode="auto">
            <a:xfrm flipH="1">
              <a:off x="7299962" y="4801742"/>
              <a:ext cx="362120" cy="34283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0132334-7A46-1149-9A9C-C637D230D61A}"/>
                </a:ext>
              </a:extLst>
            </p:cNvPr>
            <p:cNvCxnSpPr>
              <a:cxnSpLocks noChangeShapeType="1"/>
              <a:endCxn id="66" idx="0"/>
            </p:cNvCxnSpPr>
            <p:nvPr/>
          </p:nvCxnSpPr>
          <p:spPr bwMode="auto">
            <a:xfrm>
              <a:off x="8176730" y="4801724"/>
              <a:ext cx="160805" cy="234920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564DC11-3BCA-294B-BD13-E4F517A5A639}"/>
                </a:ext>
              </a:extLst>
            </p:cNvPr>
            <p:cNvCxnSpPr>
              <a:cxnSpLocks noChangeShapeType="1"/>
              <a:stCxn id="66" idx="4"/>
              <a:endCxn id="67" idx="0"/>
            </p:cNvCxnSpPr>
            <p:nvPr/>
          </p:nvCxnSpPr>
          <p:spPr bwMode="auto">
            <a:xfrm>
              <a:off x="8337535" y="5600135"/>
              <a:ext cx="0" cy="306349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77">
            <a:extLst>
              <a:ext uri="{FF2B5EF4-FFF2-40B4-BE49-F238E27FC236}">
                <a16:creationId xmlns:a16="http://schemas.microsoft.com/office/drawing/2014/main" id="{AE5A1019-B21D-C54E-A29B-3562741BEC21}"/>
              </a:ext>
            </a:extLst>
          </p:cNvPr>
          <p:cNvGrpSpPr>
            <a:grpSpLocks/>
          </p:cNvGrpSpPr>
          <p:nvPr/>
        </p:nvGrpSpPr>
        <p:grpSpPr bwMode="auto">
          <a:xfrm>
            <a:off x="5584824" y="4321175"/>
            <a:ext cx="2945752" cy="1155700"/>
            <a:chOff x="5584345" y="4320575"/>
            <a:chExt cx="2946901" cy="1156459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8907F26-2593-3A4B-A894-3485C97D05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4345" y="4913102"/>
              <a:ext cx="1003686" cy="563932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OPT(2)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3D8ACFC7-3248-A04B-BD2A-DE66EB71219E}"/>
                </a:ext>
              </a:extLst>
            </p:cNvPr>
            <p:cNvCxnSpPr>
              <a:cxnSpLocks noChangeShapeType="1"/>
              <a:endCxn id="60" idx="0"/>
            </p:cNvCxnSpPr>
            <p:nvPr/>
          </p:nvCxnSpPr>
          <p:spPr bwMode="auto">
            <a:xfrm>
              <a:off x="5932145" y="4677998"/>
              <a:ext cx="154044" cy="235104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6008C672-E7C4-0E4C-AA3A-C49BADE7F7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13911" y="4320575"/>
              <a:ext cx="1017335" cy="563933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en-US" sz="1300" dirty="0">
                  <a:solidFill>
                    <a:schemeClr val="lt1"/>
                  </a:solidFill>
                  <a:latin typeface="+mn-lt"/>
                  <a:ea typeface="+mn-ea"/>
                </a:rPr>
                <a:t>OPT(3)</a:t>
              </a:r>
            </a:p>
          </p:txBody>
        </p:sp>
        <p:cxnSp>
          <p:nvCxnSpPr>
            <p:cNvPr id="74" name="Straight Arrow Connector 73">
              <a:extLst>
                <a:ext uri="{FF2B5EF4-FFF2-40B4-BE49-F238E27FC236}">
                  <a16:creationId xmlns:a16="http://schemas.microsoft.com/office/drawing/2014/main" id="{AE9404B0-F178-0D4C-B294-3D18E5379FDA}"/>
                </a:ext>
              </a:extLst>
            </p:cNvPr>
            <p:cNvCxnSpPr>
              <a:cxnSpLocks noChangeShapeType="1"/>
              <a:stCxn id="37" idx="6"/>
              <a:endCxn id="64" idx="2"/>
            </p:cNvCxnSpPr>
            <p:nvPr/>
          </p:nvCxnSpPr>
          <p:spPr bwMode="auto">
            <a:xfrm>
              <a:off x="6507044" y="4396032"/>
              <a:ext cx="1006868" cy="206511"/>
            </a:xfrm>
            <a:prstGeom prst="straightConnector1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0" name="Cloud Callout 79">
            <a:extLst>
              <a:ext uri="{FF2B5EF4-FFF2-40B4-BE49-F238E27FC236}">
                <a16:creationId xmlns:a16="http://schemas.microsoft.com/office/drawing/2014/main" id="{10CDC8AB-D029-B140-8DB0-ED3666C817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4114800"/>
            <a:ext cx="2135188" cy="1668463"/>
          </a:xfrm>
          <a:prstGeom prst="cloudCallout">
            <a:avLst>
              <a:gd name="adj1" fmla="val -20833"/>
              <a:gd name="adj2" fmla="val 62500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Formal proof: Ex.</a:t>
            </a:r>
          </a:p>
        </p:txBody>
      </p:sp>
      <p:sp>
        <p:nvSpPr>
          <p:cNvPr id="82" name="Cloud Callout 81">
            <a:extLst>
              <a:ext uri="{FF2B5EF4-FFF2-40B4-BE49-F238E27FC236}">
                <a16:creationId xmlns:a16="http://schemas.microsoft.com/office/drawing/2014/main" id="{892C62BF-C15C-2544-99EC-A2F6A3B3DB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7163" y="2247900"/>
            <a:ext cx="2427287" cy="1631950"/>
          </a:xfrm>
          <a:prstGeom prst="cloudCallout">
            <a:avLst>
              <a:gd name="adj1" fmla="val -14569"/>
              <a:gd name="adj2" fmla="val 47204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Only 5 OPT values!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80" grpId="0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8060DF54-9704-AD45-91A0-E9DAF0AF5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2530" name="TextBox 3">
            <a:extLst>
              <a:ext uri="{FF2B5EF4-FFF2-40B4-BE49-F238E27FC236}">
                <a16:creationId xmlns:a16="http://schemas.microsoft.com/office/drawing/2014/main" id="{0EEACB27-6521-A948-92AA-1FAAEA7A1C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938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M-Compute-Opt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AE2AB7-8321-2F4B-9D80-90BF0B565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486025"/>
            <a:ext cx="6280150" cy="2019300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74414DBA-F4B6-9A4C-B85F-91083C6904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573338"/>
            <a:ext cx="2091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 = 0 </a:t>
            </a:r>
            <a:r>
              <a:rPr lang="en-US" altLang="en-US" sz="1800">
                <a:latin typeface="+mn-lt"/>
              </a:rPr>
              <a:t>then return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0</a:t>
            </a:r>
          </a:p>
        </p:txBody>
      </p:sp>
      <p:sp>
        <p:nvSpPr>
          <p:cNvPr id="22533" name="TextBox 5">
            <a:extLst>
              <a:ext uri="{FF2B5EF4-FFF2-40B4-BE49-F238E27FC236}">
                <a16:creationId xmlns:a16="http://schemas.microsoft.com/office/drawing/2014/main" id="{25C15132-096B-0E40-A19D-B70B97379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30588"/>
            <a:ext cx="62579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  <a:latin typeface="+mn-lt"/>
              </a:rPr>
              <a:t>M[j] </a:t>
            </a:r>
            <a:r>
              <a:rPr lang="en-US" altLang="en-US" sz="1800">
                <a:latin typeface="+mn-lt"/>
              </a:rPr>
              <a:t>= max </a:t>
            </a:r>
            <a:r>
              <a:rPr lang="en-US" altLang="en-US" sz="2000">
                <a:latin typeface="+mn-lt"/>
              </a:rPr>
              <a:t>{</a:t>
            </a:r>
            <a:r>
              <a:rPr lang="en-US" altLang="en-US" sz="1800">
                <a:latin typeface="+mn-lt"/>
              </a:rPr>
              <a:t>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 +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M-Compute-Opt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p(j)</a:t>
            </a:r>
            <a:r>
              <a:rPr lang="en-US" altLang="en-US" sz="1800">
                <a:latin typeface="+mn-lt"/>
              </a:rPr>
              <a:t> ),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M-Compute-Opt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j-1</a:t>
            </a:r>
            <a:r>
              <a:rPr lang="en-US" altLang="en-US" sz="1800">
                <a:latin typeface="+mn-lt"/>
              </a:rPr>
              <a:t> ) </a:t>
            </a:r>
            <a:r>
              <a:rPr lang="en-US" altLang="en-US" sz="2000">
                <a:latin typeface="+mn-lt"/>
              </a:rPr>
              <a:t>}</a:t>
            </a:r>
          </a:p>
        </p:txBody>
      </p:sp>
      <p:sp>
        <p:nvSpPr>
          <p:cNvPr id="22534" name="TextBox 7">
            <a:extLst>
              <a:ext uri="{FF2B5EF4-FFF2-40B4-BE49-F238E27FC236}">
                <a16:creationId xmlns:a16="http://schemas.microsoft.com/office/drawing/2014/main" id="{EADAD172-CDD9-1E4B-A415-FC4619254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3008313"/>
            <a:ext cx="330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M[j] </a:t>
            </a:r>
            <a:r>
              <a:rPr lang="en-US" altLang="en-US" sz="1800">
                <a:latin typeface="+mn-lt"/>
              </a:rPr>
              <a:t>is not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null </a:t>
            </a:r>
            <a:r>
              <a:rPr lang="en-US" altLang="en-US" sz="1800">
                <a:latin typeface="+mn-lt"/>
              </a:rPr>
              <a:t>then return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M[j]</a:t>
            </a:r>
          </a:p>
        </p:txBody>
      </p:sp>
      <p:sp>
        <p:nvSpPr>
          <p:cNvPr id="22535" name="TextBox 8">
            <a:extLst>
              <a:ext uri="{FF2B5EF4-FFF2-40B4-BE49-F238E27FC236}">
                <a16:creationId xmlns:a16="http://schemas.microsoft.com/office/drawing/2014/main" id="{D59408DD-2867-0E4E-B08E-7A8B8C847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994150"/>
            <a:ext cx="1165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C000C0"/>
                </a:solidFill>
                <a:latin typeface="+mn-lt"/>
              </a:rPr>
              <a:t>M[j]</a:t>
            </a:r>
          </a:p>
        </p:txBody>
      </p: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CCFDBA82-0F9F-0941-B0D3-C80BFF8F1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1231900"/>
            <a:ext cx="3125788" cy="2182813"/>
          </a:xfrm>
          <a:prstGeom prst="cloudCallout">
            <a:avLst>
              <a:gd name="adj1" fmla="val -14931"/>
              <a:gd name="adj2" fmla="val 37125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M-Compute-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=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101FBE7-307E-BB42-87CA-018F04C078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6725" y="5265738"/>
            <a:ext cx="4330700" cy="877887"/>
          </a:xfrm>
          <a:prstGeom prst="rect">
            <a:avLst/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Run time = O(# recursive calls)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BA2D3835-84C7-1E49-9C7D-442F4921D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Bounding # recursions</a:t>
            </a:r>
          </a:p>
        </p:txBody>
      </p:sp>
      <p:sp>
        <p:nvSpPr>
          <p:cNvPr id="23554" name="TextBox 3">
            <a:extLst>
              <a:ext uri="{FF2B5EF4-FFF2-40B4-BE49-F238E27FC236}">
                <a16:creationId xmlns:a16="http://schemas.microsoft.com/office/drawing/2014/main" id="{E33FDF82-1F28-B042-B563-047305E999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433513"/>
            <a:ext cx="1938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M-Compute-Opt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95C214-DBA9-1443-8418-3B3F0D990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1963738"/>
            <a:ext cx="6154738" cy="2020887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3556" name="TextBox 4">
            <a:extLst>
              <a:ext uri="{FF2B5EF4-FFF2-40B4-BE49-F238E27FC236}">
                <a16:creationId xmlns:a16="http://schemas.microsoft.com/office/drawing/2014/main" id="{D3020022-397F-0A47-9848-33C9560C61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051050"/>
            <a:ext cx="2091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 = 0 </a:t>
            </a:r>
            <a:r>
              <a:rPr lang="en-US" altLang="en-US" sz="1800">
                <a:latin typeface="+mn-lt"/>
              </a:rPr>
              <a:t>then return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0</a:t>
            </a:r>
          </a:p>
        </p:txBody>
      </p:sp>
      <p:sp>
        <p:nvSpPr>
          <p:cNvPr id="23557" name="TextBox 5">
            <a:extLst>
              <a:ext uri="{FF2B5EF4-FFF2-40B4-BE49-F238E27FC236}">
                <a16:creationId xmlns:a16="http://schemas.microsoft.com/office/drawing/2014/main" id="{374FD31A-2839-F74F-BA62-13C2384D6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908300"/>
            <a:ext cx="625844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C000C0"/>
                </a:solidFill>
                <a:latin typeface="+mn-lt"/>
              </a:rPr>
              <a:t>M[j] </a:t>
            </a:r>
            <a:r>
              <a:rPr lang="en-US" altLang="en-US" sz="1800">
                <a:latin typeface="+mn-lt"/>
              </a:rPr>
              <a:t>= max </a:t>
            </a:r>
            <a:r>
              <a:rPr lang="en-US" altLang="en-US" sz="2000">
                <a:latin typeface="+mn-lt"/>
              </a:rPr>
              <a:t>{</a:t>
            </a:r>
            <a:r>
              <a:rPr lang="en-US" altLang="en-US" sz="1800">
                <a:latin typeface="+mn-lt"/>
              </a:rPr>
              <a:t>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 +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M-Compute-Opt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p(j)</a:t>
            </a:r>
            <a:r>
              <a:rPr lang="en-US" altLang="en-US" sz="1800">
                <a:latin typeface="+mn-lt"/>
              </a:rPr>
              <a:t> ),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M-Compute-Opt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j-1</a:t>
            </a:r>
            <a:r>
              <a:rPr lang="en-US" altLang="en-US" sz="1800">
                <a:latin typeface="+mn-lt"/>
              </a:rPr>
              <a:t> ) </a:t>
            </a:r>
            <a:r>
              <a:rPr lang="en-US" altLang="en-US" sz="2000">
                <a:latin typeface="+mn-lt"/>
              </a:rPr>
              <a:t>}</a:t>
            </a:r>
          </a:p>
        </p:txBody>
      </p:sp>
      <p:sp>
        <p:nvSpPr>
          <p:cNvPr id="23558" name="TextBox 7">
            <a:extLst>
              <a:ext uri="{FF2B5EF4-FFF2-40B4-BE49-F238E27FC236}">
                <a16:creationId xmlns:a16="http://schemas.microsoft.com/office/drawing/2014/main" id="{7EA19D56-E522-2141-BE8C-BDFDCA048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513" y="2487613"/>
            <a:ext cx="330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M[j] </a:t>
            </a:r>
            <a:r>
              <a:rPr lang="en-US" altLang="en-US" sz="1800">
                <a:latin typeface="+mn-lt"/>
              </a:rPr>
              <a:t>is not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null </a:t>
            </a:r>
            <a:r>
              <a:rPr lang="en-US" altLang="en-US" sz="1800">
                <a:latin typeface="+mn-lt"/>
              </a:rPr>
              <a:t>then return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M[j]</a:t>
            </a:r>
          </a:p>
        </p:txBody>
      </p:sp>
      <p:sp>
        <p:nvSpPr>
          <p:cNvPr id="23559" name="TextBox 8">
            <a:extLst>
              <a:ext uri="{FF2B5EF4-FFF2-40B4-BE49-F238E27FC236}">
                <a16:creationId xmlns:a16="http://schemas.microsoft.com/office/drawing/2014/main" id="{F3F08119-69A3-674D-A4B8-1910271E9C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473450"/>
            <a:ext cx="11655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</a:t>
            </a:r>
            <a:r>
              <a:rPr lang="en-US" altLang="en-US" sz="1800">
                <a:solidFill>
                  <a:srgbClr val="C000C0"/>
                </a:solidFill>
                <a:latin typeface="+mn-lt"/>
              </a:rPr>
              <a:t>M[j]</a:t>
            </a: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6831D06C-79CD-F74F-ADDE-5FE9EBE7C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8425" y="4168775"/>
            <a:ext cx="3852863" cy="965200"/>
          </a:xfrm>
          <a:prstGeom prst="wedgeRoundRectCallout">
            <a:avLst>
              <a:gd name="adj1" fmla="val -65338"/>
              <a:gd name="adj2" fmla="val -145366"/>
              <a:gd name="adj3" fmla="val 16667"/>
            </a:avLst>
          </a:prstGeom>
          <a:solidFill>
            <a:srgbClr val="E46C0A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Whenever a recursive call is made an 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M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value is assigned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7F1EA4-5192-084F-B64D-EC16B00A93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13" y="5568950"/>
            <a:ext cx="5126037" cy="66198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At most 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n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values of 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M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can be assigned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8A3B13DD-0CA2-9249-8BC7-7F35B66479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9588" y="1809750"/>
            <a:ext cx="2063750" cy="1355725"/>
          </a:xfrm>
          <a:prstGeom prst="cloudCallout">
            <a:avLst>
              <a:gd name="adj1" fmla="val -99250"/>
              <a:gd name="adj2" fmla="val -3972"/>
            </a:avLst>
          </a:prstGeom>
          <a:solidFill>
            <a:srgbClr val="E6B9B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 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overall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5282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351C23C5-3ACB-5144-87F2-B6A5D0C2E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25602" name="TextBox 2">
            <a:extLst>
              <a:ext uri="{FF2B5EF4-FFF2-40B4-BE49-F238E27FC236}">
                <a16:creationId xmlns:a16="http://schemas.microsoft.com/office/drawing/2014/main" id="{547639A8-C719-4649-B16F-B6FE88479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676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  <a:latin typeface="+mn-lt"/>
              </a:rPr>
              <a:t>OPT(j)  </a:t>
            </a:r>
            <a:r>
              <a:rPr lang="en-US" altLang="en-US" sz="2800">
                <a:latin typeface="+mn-lt"/>
              </a:rPr>
              <a:t>=  max </a:t>
            </a:r>
            <a:r>
              <a:rPr lang="en-US" altLang="en-US">
                <a:latin typeface="+mn-lt"/>
              </a:rPr>
              <a:t>{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 + OPT( p(j) )</a:t>
            </a:r>
            <a:r>
              <a:rPr lang="en-US" altLang="en-US" sz="2800">
                <a:latin typeface="+mn-lt"/>
              </a:rPr>
              <a:t>,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>
                <a:latin typeface="+mn-lt"/>
              </a:rPr>
              <a:t>}</a:t>
            </a:r>
          </a:p>
        </p:txBody>
      </p:sp>
      <p:sp>
        <p:nvSpPr>
          <p:cNvPr id="4" name="Cloud Callout 3">
            <a:extLst>
              <a:ext uri="{FF2B5EF4-FFF2-40B4-BE49-F238E27FC236}">
                <a16:creationId xmlns:a16="http://schemas.microsoft.com/office/drawing/2014/main" id="{63AEAA21-D3D9-4146-9DB2-6E2A189F9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5288" y="4013200"/>
            <a:ext cx="6820790" cy="2360613"/>
          </a:xfrm>
          <a:prstGeom prst="cloudCallout">
            <a:avLst>
              <a:gd name="adj1" fmla="val 7606"/>
              <a:gd name="adj2" fmla="val -83185"/>
            </a:avLst>
          </a:prstGeom>
          <a:gradFill rotWithShape="1">
            <a:gsLst>
              <a:gs pos="0">
                <a:srgbClr val="9BC1FF">
                  <a:alpha val="70000"/>
                </a:srgbClr>
              </a:gs>
              <a:gs pos="100000">
                <a:srgbClr val="3F80CD">
                  <a:alpha val="70000"/>
                </a:srgbClr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900">
                <a:solidFill>
                  <a:srgbClr val="FFFFFF"/>
                </a:solidFill>
                <a:latin typeface="+mn-lt"/>
              </a:rPr>
              <a:t>Given </a:t>
            </a:r>
            <a:r>
              <a:rPr lang="en-US" altLang="en-US" sz="2900">
                <a:solidFill>
                  <a:srgbClr val="C000C0"/>
                </a:solidFill>
                <a:latin typeface="+mn-lt"/>
              </a:rPr>
              <a:t>OPT(1)</a:t>
            </a:r>
            <a:r>
              <a:rPr lang="en-US" altLang="en-US" sz="2900">
                <a:solidFill>
                  <a:srgbClr val="FFFFFF"/>
                </a:solidFill>
                <a:latin typeface="+mn-lt"/>
              </a:rPr>
              <a:t>, …, </a:t>
            </a:r>
            <a:r>
              <a:rPr lang="en-US" altLang="en-US" sz="2900">
                <a:solidFill>
                  <a:srgbClr val="C000C0"/>
                </a:solidFill>
                <a:latin typeface="+mn-lt"/>
              </a:rPr>
              <a:t>OPT(j-1)</a:t>
            </a:r>
            <a:r>
              <a:rPr lang="en-US" altLang="en-US" sz="2900">
                <a:solidFill>
                  <a:srgbClr val="FFFFFF"/>
                </a:solidFill>
                <a:latin typeface="+mn-lt"/>
              </a:rPr>
              <a:t>, </a:t>
            </a:r>
          </a:p>
          <a:p>
            <a:pPr algn="ctr" eaLnBrk="1" hangingPunct="1">
              <a:defRPr/>
            </a:pPr>
            <a:r>
              <a:rPr lang="en-US" altLang="en-US" sz="2900">
                <a:solidFill>
                  <a:srgbClr val="FFFFFF"/>
                </a:solidFill>
                <a:latin typeface="+mn-lt"/>
              </a:rPr>
              <a:t>one can compute </a:t>
            </a:r>
            <a:r>
              <a:rPr lang="en-US" altLang="en-US" sz="2900">
                <a:solidFill>
                  <a:srgbClr val="C000C0"/>
                </a:solidFill>
                <a:latin typeface="+mn-lt"/>
              </a:rPr>
              <a:t>OPT(j)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02952F6F-1606-3A4F-932F-56487158E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Recursion+ memory = Iteration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741DB4-6BAA-7542-B8E4-267F98C8A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1417638"/>
            <a:ext cx="5416550" cy="74295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Iteratively compute the </a:t>
            </a:r>
            <a:r>
              <a:rPr lang="en-US" dirty="0" err="1">
                <a:solidFill>
                  <a:schemeClr val="lt1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) values</a:t>
            </a:r>
          </a:p>
        </p:txBody>
      </p:sp>
      <p:grpSp>
        <p:nvGrpSpPr>
          <p:cNvPr id="2" name="Group 9">
            <a:extLst>
              <a:ext uri="{FF2B5EF4-FFF2-40B4-BE49-F238E27FC236}">
                <a16:creationId xmlns:a16="http://schemas.microsoft.com/office/drawing/2014/main" id="{3A4A1C6C-AE21-414D-A062-F2F373B061B3}"/>
              </a:ext>
            </a:extLst>
          </p:cNvPr>
          <p:cNvGrpSpPr>
            <a:grpSpLocks/>
          </p:cNvGrpSpPr>
          <p:nvPr/>
        </p:nvGrpSpPr>
        <p:grpSpPr bwMode="auto">
          <a:xfrm>
            <a:off x="2760663" y="3354388"/>
            <a:ext cx="3576637" cy="1606550"/>
            <a:chOff x="1535376" y="3354183"/>
            <a:chExt cx="3577341" cy="160680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725DF86-2E7B-E941-97B0-458592AC6F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6490" y="3354183"/>
              <a:ext cx="3566227" cy="1606808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26632" name="TextBox 5">
              <a:extLst>
                <a:ext uri="{FF2B5EF4-FFF2-40B4-BE49-F238E27FC236}">
                  <a16:creationId xmlns:a16="http://schemas.microsoft.com/office/drawing/2014/main" id="{253DA660-9289-4C46-BCEF-1FD03169F7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941" y="3441495"/>
              <a:ext cx="989568" cy="36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C0"/>
                  </a:solidFill>
                  <a:latin typeface="+mn-lt"/>
                </a:rPr>
                <a:t>M[0] </a:t>
              </a:r>
              <a:r>
                <a:rPr lang="en-US" altLang="en-US" sz="1800">
                  <a:solidFill>
                    <a:srgbClr val="B700B7"/>
                  </a:solidFill>
                  <a:latin typeface="+mn-lt"/>
                </a:rPr>
                <a:t>= 0</a:t>
              </a:r>
            </a:p>
          </p:txBody>
        </p:sp>
        <p:sp>
          <p:nvSpPr>
            <p:cNvPr id="26633" name="TextBox 6">
              <a:extLst>
                <a:ext uri="{FF2B5EF4-FFF2-40B4-BE49-F238E27FC236}">
                  <a16:creationId xmlns:a16="http://schemas.microsoft.com/office/drawing/2014/main" id="{F19BB2F7-5F1E-D04D-8210-5B2A77A74D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7941" y="4298586"/>
              <a:ext cx="3376910" cy="400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000C0"/>
                  </a:solidFill>
                  <a:latin typeface="+mn-lt"/>
                </a:rPr>
                <a:t>M[j] </a:t>
              </a:r>
              <a:r>
                <a:rPr lang="en-US" altLang="en-US" sz="1800">
                  <a:latin typeface="+mn-lt"/>
                </a:rPr>
                <a:t>= max </a:t>
              </a:r>
              <a:r>
                <a:rPr lang="en-US" altLang="en-US" sz="2000">
                  <a:latin typeface="+mn-lt"/>
                </a:rPr>
                <a:t>{</a:t>
              </a:r>
              <a:r>
                <a:rPr lang="en-US" altLang="en-US" sz="1800">
                  <a:latin typeface="+mn-lt"/>
                </a:rPr>
                <a:t> </a:t>
              </a:r>
              <a:r>
                <a:rPr lang="en-US" altLang="en-US" sz="1800">
                  <a:solidFill>
                    <a:srgbClr val="B700B7"/>
                  </a:solidFill>
                  <a:latin typeface="+mn-lt"/>
                </a:rPr>
                <a:t>v</a:t>
              </a:r>
              <a:r>
                <a:rPr lang="en-US" altLang="en-US" sz="1800" baseline="-25000">
                  <a:solidFill>
                    <a:srgbClr val="B700B7"/>
                  </a:solidFill>
                  <a:latin typeface="+mn-lt"/>
                </a:rPr>
                <a:t>j</a:t>
              </a:r>
              <a:r>
                <a:rPr lang="en-US" altLang="en-US" sz="1800">
                  <a:latin typeface="+mn-lt"/>
                </a:rPr>
                <a:t> +  </a:t>
              </a:r>
              <a:r>
                <a:rPr lang="en-US" altLang="en-US" sz="1800">
                  <a:solidFill>
                    <a:srgbClr val="C000C0"/>
                  </a:solidFill>
                  <a:latin typeface="+mn-lt"/>
                </a:rPr>
                <a:t>M[</a:t>
              </a:r>
              <a:r>
                <a:rPr lang="en-US" altLang="en-US" sz="1800">
                  <a:solidFill>
                    <a:srgbClr val="B700B7"/>
                  </a:solidFill>
                  <a:latin typeface="+mn-lt"/>
                </a:rPr>
                <a:t>p(j)]</a:t>
              </a:r>
              <a:r>
                <a:rPr lang="en-US" altLang="en-US" sz="1800">
                  <a:latin typeface="+mn-lt"/>
                </a:rPr>
                <a:t>, </a:t>
              </a:r>
              <a:r>
                <a:rPr lang="en-US" altLang="en-US" sz="1800">
                  <a:solidFill>
                    <a:srgbClr val="C000C0"/>
                  </a:solidFill>
                  <a:latin typeface="+mn-lt"/>
                </a:rPr>
                <a:t>M[</a:t>
              </a:r>
              <a:r>
                <a:rPr lang="en-US" altLang="en-US" sz="1800">
                  <a:solidFill>
                    <a:srgbClr val="B700B7"/>
                  </a:solidFill>
                  <a:latin typeface="+mn-lt"/>
                </a:rPr>
                <a:t>j-1</a:t>
              </a:r>
              <a:r>
                <a:rPr lang="en-US" altLang="en-US" sz="1800">
                  <a:latin typeface="+mn-lt"/>
                </a:rPr>
                <a:t>] </a:t>
              </a:r>
              <a:r>
                <a:rPr lang="en-US" altLang="en-US" sz="2000">
                  <a:latin typeface="+mn-lt"/>
                </a:rPr>
                <a:t>}</a:t>
              </a:r>
            </a:p>
          </p:txBody>
        </p:sp>
        <p:sp>
          <p:nvSpPr>
            <p:cNvPr id="26634" name="TextBox 7">
              <a:extLst>
                <a:ext uri="{FF2B5EF4-FFF2-40B4-BE49-F238E27FC236}">
                  <a16:creationId xmlns:a16="http://schemas.microsoft.com/office/drawing/2014/main" id="{D24257D5-32B9-7742-84D9-1D3644E395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5376" y="3876935"/>
              <a:ext cx="1323893" cy="369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+mn-lt"/>
                </a:rPr>
                <a:t>For </a:t>
              </a:r>
              <a:r>
                <a:rPr lang="en-US" altLang="en-US" sz="1800">
                  <a:solidFill>
                    <a:srgbClr val="B700B7"/>
                  </a:solidFill>
                  <a:latin typeface="+mn-lt"/>
                </a:rPr>
                <a:t>j=1,…,n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6A1A5E6-CEEE-FB4F-B988-CA70378C0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9550" y="2930525"/>
            <a:ext cx="2317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Iterative-Compute-Opt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6366074F-8B9A-E844-BCAB-D5CB31E6D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5838" y="4960938"/>
            <a:ext cx="2335212" cy="955675"/>
          </a:xfrm>
          <a:prstGeom prst="cloudCallout">
            <a:avLst>
              <a:gd name="adj1" fmla="val -13398"/>
              <a:gd name="adj2" fmla="val 38634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M[j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] = </a:t>
            </a: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92148E43-D8E1-8E4F-A9BA-86EF53495C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960938"/>
            <a:ext cx="2335213" cy="955675"/>
          </a:xfrm>
          <a:prstGeom prst="cloudCallout">
            <a:avLst>
              <a:gd name="adj1" fmla="val -13398"/>
              <a:gd name="adj2" fmla="val 38634"/>
            </a:avLst>
          </a:prstGeom>
          <a:solidFill>
            <a:srgbClr val="FAC090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C000C0"/>
                </a:solidFill>
                <a:latin typeface="+mn-lt"/>
                <a:ea typeface="+mn-ea"/>
              </a:rPr>
              <a:t>O(n</a:t>
            </a:r>
            <a:r>
              <a:rPr lang="en-US" dirty="0">
                <a:solidFill>
                  <a:srgbClr val="C000C0"/>
                </a:solidFill>
                <a:latin typeface="+mn-lt"/>
                <a:ea typeface="+mn-ea"/>
              </a:rPr>
              <a:t>) </a:t>
            </a:r>
            <a:r>
              <a:rPr lang="en-US" dirty="0">
                <a:latin typeface="+mn-lt"/>
                <a:ea typeface="+mn-ea"/>
              </a:rPr>
              <a:t>run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0373A135-D7A5-2E47-B00A-D66E478A8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7650" name="Picture 2">
            <a:extLst>
              <a:ext uri="{FF2B5EF4-FFF2-40B4-BE49-F238E27FC236}">
                <a16:creationId xmlns:a16="http://schemas.microsoft.com/office/drawing/2014/main" id="{FE6E9A9C-C8C3-494F-98A9-B9D06E574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0" y="1524000"/>
            <a:ext cx="508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Algo run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14A42A4F-A450-9F48-965D-F6043BDD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Reading Assignment</a:t>
            </a:r>
          </a:p>
        </p:txBody>
      </p:sp>
      <p:sp>
        <p:nvSpPr>
          <p:cNvPr id="28674" name="TextBox 2">
            <a:extLst>
              <a:ext uri="{FF2B5EF4-FFF2-40B4-BE49-F238E27FC236}">
                <a16:creationId xmlns:a16="http://schemas.microsoft.com/office/drawing/2014/main" id="{7B9AB110-1A7B-174D-8E11-978FB1545B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1417638"/>
            <a:ext cx="25557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Sec 6.1, 6.2 of [KT]</a:t>
            </a:r>
          </a:p>
        </p:txBody>
      </p:sp>
      <p:pic>
        <p:nvPicPr>
          <p:cNvPr id="28675" name="Picture 4" descr="Picture 1.png">
            <a:extLst>
              <a:ext uri="{FF2B5EF4-FFF2-40B4-BE49-F238E27FC236}">
                <a16:creationId xmlns:a16="http://schemas.microsoft.com/office/drawing/2014/main" id="{15ED5C7D-E957-2A4B-83A3-316A3BB6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63" y="1933575"/>
            <a:ext cx="3165475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091AB-594C-E043-8EC0-EE07096BF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When to use Dynamic Programming</a:t>
            </a:r>
          </a:p>
        </p:txBody>
      </p:sp>
      <p:sp>
        <p:nvSpPr>
          <p:cNvPr id="29698" name="TextBox 2">
            <a:extLst>
              <a:ext uri="{FF2B5EF4-FFF2-40B4-BE49-F238E27FC236}">
                <a16:creationId xmlns:a16="http://schemas.microsoft.com/office/drawing/2014/main" id="{1EA10647-011A-1147-9ECC-85C775E79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2670175"/>
            <a:ext cx="40738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There are polynomially many sub-problems</a:t>
            </a:r>
          </a:p>
        </p:txBody>
      </p:sp>
      <p:sp>
        <p:nvSpPr>
          <p:cNvPr id="29699" name="TextBox 3">
            <a:extLst>
              <a:ext uri="{FF2B5EF4-FFF2-40B4-BE49-F238E27FC236}">
                <a16:creationId xmlns:a16="http://schemas.microsoft.com/office/drawing/2014/main" id="{7833333D-1562-AA47-8255-4336FD980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3852863"/>
            <a:ext cx="6416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Optimal solution can be computed from solutions to sub-problems</a:t>
            </a:r>
          </a:p>
        </p:txBody>
      </p:sp>
      <p:sp>
        <p:nvSpPr>
          <p:cNvPr id="29700" name="TextBox 4">
            <a:extLst>
              <a:ext uri="{FF2B5EF4-FFF2-40B4-BE49-F238E27FC236}">
                <a16:creationId xmlns:a16="http://schemas.microsoft.com/office/drawing/2014/main" id="{B1956DC8-C21C-F543-A6EA-29046E0F8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650" y="5037138"/>
            <a:ext cx="674678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There is an ordering among sub-problem that allows for iterative solution</a:t>
            </a:r>
          </a:p>
        </p:txBody>
      </p:sp>
      <p:pic>
        <p:nvPicPr>
          <p:cNvPr id="29701" name="Picture 5">
            <a:extLst>
              <a:ext uri="{FF2B5EF4-FFF2-40B4-BE49-F238E27FC236}">
                <a16:creationId xmlns:a16="http://schemas.microsoft.com/office/drawing/2014/main" id="{79DE4A72-0A55-EB41-9668-8059E80F21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350" y="1111250"/>
            <a:ext cx="1520825" cy="227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Box 6">
            <a:extLst>
              <a:ext uri="{FF2B5EF4-FFF2-40B4-BE49-F238E27FC236}">
                <a16:creationId xmlns:a16="http://schemas.microsoft.com/office/drawing/2014/main" id="{0FDFCDFC-7A78-A741-BE03-CB85B7783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3100" y="3429000"/>
            <a:ext cx="13684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>
                <a:latin typeface="+mn-lt"/>
              </a:rPr>
              <a:t>Richard Bellman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6DE141-F12F-D840-BECA-CC4A999582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3198813"/>
            <a:ext cx="2646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OPT(1)</a:t>
            </a:r>
            <a:r>
              <a:rPr lang="en-US" altLang="en-US" sz="2400">
                <a:latin typeface="+mn-lt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OPT(n)</a:t>
            </a: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3FA447FC-8A2F-3947-87FE-F8A79F7F2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9525" y="4265613"/>
            <a:ext cx="6676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  <a:latin typeface="+mn-lt"/>
              </a:rPr>
              <a:t>OPT(j)  </a:t>
            </a:r>
            <a:r>
              <a:rPr lang="en-US" altLang="en-US" sz="2800">
                <a:latin typeface="+mn-lt"/>
              </a:rPr>
              <a:t>=  max </a:t>
            </a:r>
            <a:r>
              <a:rPr lang="en-US" altLang="en-US">
                <a:latin typeface="+mn-lt"/>
              </a:rPr>
              <a:t>{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 + OPT( p(j) )</a:t>
            </a:r>
            <a:r>
              <a:rPr lang="en-US" altLang="en-US" sz="2800">
                <a:latin typeface="+mn-lt"/>
              </a:rPr>
              <a:t>,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>
                <a:latin typeface="+mn-lt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E6998C-4BF5-5541-A72E-E11AD1696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8613" y="5770563"/>
            <a:ext cx="58598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OPT (j) </a:t>
            </a:r>
            <a:r>
              <a:rPr lang="en-US" altLang="en-US" sz="2400">
                <a:latin typeface="+mn-lt"/>
              </a:rPr>
              <a:t>only depends on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400">
                <a:latin typeface="+mn-lt"/>
              </a:rPr>
              <a:t>, …,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OPT(1)</a:t>
            </a:r>
            <a:endParaRPr lang="en-US" altLang="en-US" sz="1800">
              <a:solidFill>
                <a:srgbClr val="B700B7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AFB42-68EE-F343-AB70-F7995D00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7 out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68C1818-9A67-83AA-3D83-75AFB7DAE7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9453"/>
            <a:ext cx="9144000" cy="5534938"/>
          </a:xfrm>
          <a:prstGeom prst="rect">
            <a:avLst/>
          </a:prstGeom>
        </p:spPr>
      </p:pic>
      <p:pic>
        <p:nvPicPr>
          <p:cNvPr id="11" name="Picture 10" descr="A screenshot of a white page&#10;&#10;Description automatically generated">
            <a:extLst>
              <a:ext uri="{FF2B5EF4-FFF2-40B4-BE49-F238E27FC236}">
                <a16:creationId xmlns:a16="http://schemas.microsoft.com/office/drawing/2014/main" id="{0C6D2C07-1559-8BA8-BDF4-A7409B37F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0429"/>
            <a:ext cx="9107312" cy="220567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7198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A2882-5D6B-B9A7-A9F5-0D02A608F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to be a CSE 331 TA in 2025!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51AA2CD4-2567-1836-41C1-D0AF2FD6DD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91369"/>
            <a:ext cx="9133989" cy="49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2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D146-0BFF-9011-D3CD-C6056287F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Coding Theory (Spring 25)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D398E20-B777-46E4-D241-5AC0C91AD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45186"/>
            <a:ext cx="9186399" cy="378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00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1BA2E511-CBA8-714B-BB24-A55326726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Weighted Interval Scheduling</a:t>
            </a:r>
          </a:p>
        </p:txBody>
      </p:sp>
      <p:sp>
        <p:nvSpPr>
          <p:cNvPr id="17410" name="TextBox 2">
            <a:extLst>
              <a:ext uri="{FF2B5EF4-FFF2-40B4-BE49-F238E27FC236}">
                <a16:creationId xmlns:a16="http://schemas.microsoft.com/office/drawing/2014/main" id="{66952F7E-4F12-8348-9E89-6381F571B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2344738"/>
            <a:ext cx="2657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Input: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n</a:t>
            </a:r>
            <a:r>
              <a:rPr lang="en-US" altLang="en-US" sz="2400">
                <a:latin typeface="+mn-lt"/>
              </a:rPr>
              <a:t> jobs (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s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,f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,v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400">
                <a:latin typeface="+mn-lt"/>
              </a:rPr>
              <a:t>)</a:t>
            </a:r>
          </a:p>
        </p:txBody>
      </p:sp>
      <p:sp>
        <p:nvSpPr>
          <p:cNvPr id="17411" name="TextBox 3">
            <a:extLst>
              <a:ext uri="{FF2B5EF4-FFF2-40B4-BE49-F238E27FC236}">
                <a16:creationId xmlns:a16="http://schemas.microsoft.com/office/drawing/2014/main" id="{B290EBD6-B5C6-8E4B-BF44-45BB923C4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3429000"/>
            <a:ext cx="715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Output: A schedule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S</a:t>
            </a:r>
            <a:r>
              <a:rPr lang="en-US" altLang="en-US" sz="2400">
                <a:latin typeface="+mn-lt"/>
              </a:rPr>
              <a:t> s.t. no two jobs in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S</a:t>
            </a:r>
            <a:r>
              <a:rPr lang="en-US" altLang="en-US" sz="2400">
                <a:latin typeface="+mn-lt"/>
              </a:rPr>
              <a:t> have a conflict</a:t>
            </a:r>
          </a:p>
        </p:txBody>
      </p:sp>
      <p:sp>
        <p:nvSpPr>
          <p:cNvPr id="17412" name="TextBox 4">
            <a:extLst>
              <a:ext uri="{FF2B5EF4-FFF2-40B4-BE49-F238E27FC236}">
                <a16:creationId xmlns:a16="http://schemas.microsoft.com/office/drawing/2014/main" id="{D8D649BC-3467-6D4F-BAB3-9B7987452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2338" y="4200525"/>
            <a:ext cx="23358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+mn-lt"/>
              </a:rPr>
              <a:t>Goal: max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Σ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i in S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400" baseline="-25000">
                <a:solidFill>
                  <a:srgbClr val="B700B7"/>
                </a:solidFill>
                <a:latin typeface="+mn-lt"/>
              </a:rPr>
              <a:t>j</a:t>
            </a:r>
          </a:p>
        </p:txBody>
      </p:sp>
      <p:sp>
        <p:nvSpPr>
          <p:cNvPr id="17413" name="TextBox 5">
            <a:extLst>
              <a:ext uri="{FF2B5EF4-FFF2-40B4-BE49-F238E27FC236}">
                <a16:creationId xmlns:a16="http://schemas.microsoft.com/office/drawing/2014/main" id="{F4F16B91-7A46-8E42-8A65-3DE173DFF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9063" y="5265738"/>
            <a:ext cx="407034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Assume: jobs are sorted by their finish time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BC4B750D-1BF5-1845-BB46-E510910D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Couple more definitions</a:t>
            </a:r>
          </a:p>
        </p:txBody>
      </p:sp>
      <p:sp>
        <p:nvSpPr>
          <p:cNvPr id="18434" name="TextBox 2">
            <a:extLst>
              <a:ext uri="{FF2B5EF4-FFF2-40B4-BE49-F238E27FC236}">
                <a16:creationId xmlns:a16="http://schemas.microsoft.com/office/drawing/2014/main" id="{EF98D154-530F-734E-8F36-D816296E14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2019300"/>
            <a:ext cx="52927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solidFill>
                  <a:srgbClr val="B700B7"/>
                </a:solidFill>
                <a:latin typeface="+mn-lt"/>
              </a:rPr>
              <a:t>p(j) </a:t>
            </a:r>
            <a:r>
              <a:rPr lang="en-US" altLang="en-US" sz="2200">
                <a:latin typeface="+mn-lt"/>
              </a:rPr>
              <a:t>= largest 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i &lt; j</a:t>
            </a:r>
            <a:r>
              <a:rPr lang="en-US" altLang="en-US" sz="2200">
                <a:latin typeface="+mn-lt"/>
              </a:rPr>
              <a:t> s.t. 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i</a:t>
            </a:r>
            <a:r>
              <a:rPr lang="en-US" altLang="en-US" sz="2200">
                <a:latin typeface="+mn-lt"/>
              </a:rPr>
              <a:t> does not conflict with 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j</a:t>
            </a:r>
          </a:p>
        </p:txBody>
      </p:sp>
      <p:sp>
        <p:nvSpPr>
          <p:cNvPr id="18435" name="TextBox 3">
            <a:extLst>
              <a:ext uri="{FF2B5EF4-FFF2-40B4-BE49-F238E27FC236}">
                <a16:creationId xmlns:a16="http://schemas.microsoft.com/office/drawing/2014/main" id="{93573752-7B11-D84E-9422-4A0238D57F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2711450"/>
            <a:ext cx="25694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>
                <a:latin typeface="+mn-lt"/>
              </a:rPr>
              <a:t>= 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0</a:t>
            </a:r>
            <a:r>
              <a:rPr lang="en-US" altLang="en-US" sz="2200">
                <a:latin typeface="+mn-lt"/>
              </a:rPr>
              <a:t> if no such</a:t>
            </a:r>
            <a:r>
              <a:rPr lang="en-US" altLang="en-US" sz="2200">
                <a:solidFill>
                  <a:srgbClr val="B700B7"/>
                </a:solidFill>
                <a:latin typeface="+mn-lt"/>
              </a:rPr>
              <a:t> i </a:t>
            </a:r>
            <a:r>
              <a:rPr lang="en-US" altLang="en-US" sz="2200">
                <a:latin typeface="+mn-lt"/>
              </a:rPr>
              <a:t>exists</a:t>
            </a:r>
          </a:p>
        </p:txBody>
      </p:sp>
      <p:sp>
        <p:nvSpPr>
          <p:cNvPr id="18436" name="TextBox 4">
            <a:extLst>
              <a:ext uri="{FF2B5EF4-FFF2-40B4-BE49-F238E27FC236}">
                <a16:creationId xmlns:a16="http://schemas.microsoft.com/office/drawing/2014/main" id="{19AEA69B-C4CA-3144-922F-B8764D3B2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3994150"/>
            <a:ext cx="5067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B700B7"/>
                </a:solidFill>
                <a:latin typeface="+mn-lt"/>
              </a:rPr>
              <a:t>OPT(j) </a:t>
            </a:r>
            <a:r>
              <a:rPr lang="en-US" altLang="en-US" sz="2400">
                <a:latin typeface="+mn-lt"/>
              </a:rPr>
              <a:t>= optimal value on instance </a:t>
            </a:r>
            <a:r>
              <a:rPr lang="en-US" altLang="en-US" sz="2400">
                <a:solidFill>
                  <a:srgbClr val="B700B7"/>
                </a:solidFill>
                <a:latin typeface="+mn-lt"/>
              </a:rPr>
              <a:t>1,..,j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3C30BAC8-6F10-2F46-9798-4B53AED14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35688" y="2449513"/>
            <a:ext cx="2238375" cy="1282700"/>
          </a:xfrm>
          <a:prstGeom prst="cloudCallout">
            <a:avLst>
              <a:gd name="adj1" fmla="val -98889"/>
              <a:gd name="adj2" fmla="val -5513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p(j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 &lt;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endParaRPr lang="en-US" dirty="0">
              <a:solidFill>
                <a:srgbClr val="B700B7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B25A8E16-02BE-E543-8CFF-36F92EDF3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Property of OPT</a:t>
            </a:r>
          </a:p>
        </p:txBody>
      </p:sp>
      <p:sp>
        <p:nvSpPr>
          <p:cNvPr id="19458" name="TextBox 2">
            <a:extLst>
              <a:ext uri="{FF2B5EF4-FFF2-40B4-BE49-F238E27FC236}">
                <a16:creationId xmlns:a16="http://schemas.microsoft.com/office/drawing/2014/main" id="{894C391A-93D4-C248-A6BB-286D44650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2616200"/>
            <a:ext cx="6676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  <a:latin typeface="+mn-lt"/>
              </a:rPr>
              <a:t>OPT(j)  </a:t>
            </a:r>
            <a:r>
              <a:rPr lang="en-US" altLang="en-US" sz="2800">
                <a:latin typeface="+mn-lt"/>
              </a:rPr>
              <a:t>=  max </a:t>
            </a:r>
            <a:r>
              <a:rPr lang="en-US" altLang="en-US">
                <a:latin typeface="+mn-lt"/>
              </a:rPr>
              <a:t>{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 + OPT( p(j) )</a:t>
            </a:r>
            <a:r>
              <a:rPr lang="en-US" altLang="en-US" sz="2800">
                <a:latin typeface="+mn-lt"/>
              </a:rPr>
              <a:t>,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>
                <a:latin typeface="+mn-lt"/>
              </a:rPr>
              <a:t>}</a:t>
            </a:r>
          </a:p>
        </p:txBody>
      </p:sp>
      <p:sp>
        <p:nvSpPr>
          <p:cNvPr id="4" name="Rounded Rectangular Callout 3">
            <a:extLst>
              <a:ext uri="{FF2B5EF4-FFF2-40B4-BE49-F238E27FC236}">
                <a16:creationId xmlns:a16="http://schemas.microsoft.com/office/drawing/2014/main" id="{DB1828C4-7BDA-D745-854F-CD52815B61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1813" y="1885950"/>
            <a:ext cx="1812925" cy="371475"/>
          </a:xfrm>
          <a:prstGeom prst="wedgeRoundRectCallout">
            <a:avLst>
              <a:gd name="adj1" fmla="val 19287"/>
              <a:gd name="adj2" fmla="val 191088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C1C3566E-71E7-B749-89A8-A19FF5D31B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2950" y="1700213"/>
            <a:ext cx="1811338" cy="371475"/>
          </a:xfrm>
          <a:prstGeom prst="wedgeRoundRectCallout">
            <a:avLst>
              <a:gd name="adj1" fmla="val -4065"/>
              <a:gd name="adj2" fmla="val 214468"/>
              <a:gd name="adj3" fmla="val 16667"/>
            </a:avLst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j</a:t>
            </a: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 not in </a:t>
            </a:r>
            <a:r>
              <a:rPr lang="en-US" dirty="0" err="1">
                <a:solidFill>
                  <a:srgbClr val="B700B7"/>
                </a:solidFill>
                <a:latin typeface="+mn-lt"/>
                <a:ea typeface="+mn-ea"/>
              </a:rPr>
              <a:t>OPT(j</a:t>
            </a:r>
            <a:r>
              <a:rPr lang="en-US" dirty="0">
                <a:solidFill>
                  <a:srgbClr val="B700B7"/>
                </a:solidFill>
                <a:latin typeface="+mn-lt"/>
                <a:ea typeface="+mn-ea"/>
              </a:rPr>
              <a:t>)</a:t>
            </a:r>
          </a:p>
        </p:txBody>
      </p:sp>
      <p:sp>
        <p:nvSpPr>
          <p:cNvPr id="6" name="Cloud Callout 5">
            <a:extLst>
              <a:ext uri="{FF2B5EF4-FFF2-40B4-BE49-F238E27FC236}">
                <a16:creationId xmlns:a16="http://schemas.microsoft.com/office/drawing/2014/main" id="{19F369FC-316A-5C46-A4AA-380554958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049" y="3951288"/>
            <a:ext cx="5453721" cy="2182812"/>
          </a:xfrm>
          <a:prstGeom prst="cloudCallout">
            <a:avLst>
              <a:gd name="adj1" fmla="val -8361"/>
              <a:gd name="adj2" fmla="val -84264"/>
            </a:avLst>
          </a:prstGeom>
          <a:solidFill>
            <a:srgbClr val="E46C0A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altLang="en-US" sz="2300">
                <a:solidFill>
                  <a:srgbClr val="FFFFFF"/>
                </a:solidFill>
                <a:latin typeface="+mn-lt"/>
              </a:rPr>
              <a:t>Given </a:t>
            </a:r>
            <a:r>
              <a:rPr lang="en-US" altLang="en-US" sz="2300">
                <a:solidFill>
                  <a:srgbClr val="B700B7"/>
                </a:solidFill>
                <a:latin typeface="+mn-lt"/>
              </a:rPr>
              <a:t>OPT(1)</a:t>
            </a:r>
            <a:r>
              <a:rPr lang="en-US" altLang="en-US" sz="2300">
                <a:solidFill>
                  <a:srgbClr val="FFFFFF"/>
                </a:solidFill>
                <a:latin typeface="+mn-lt"/>
              </a:rPr>
              <a:t>,…., </a:t>
            </a:r>
            <a:r>
              <a:rPr lang="en-US" altLang="en-US" sz="23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300">
                <a:solidFill>
                  <a:srgbClr val="FFFFFF"/>
                </a:solidFill>
                <a:latin typeface="+mn-lt"/>
              </a:rPr>
              <a:t>, how can one figure out if </a:t>
            </a:r>
            <a:r>
              <a:rPr lang="en-US" altLang="en-US" sz="23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300">
                <a:solidFill>
                  <a:srgbClr val="FFFFFF"/>
                </a:solidFill>
                <a:latin typeface="+mn-lt"/>
              </a:rPr>
              <a:t> in optimal solution or not?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7BBD36F-65DF-6E47-B884-1A247C324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3625" y="2735263"/>
            <a:ext cx="5635625" cy="1433512"/>
          </a:xfrm>
          <a:prstGeom prst="rect">
            <a:avLst/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2E1EA7B8-5DD0-E849-848E-F1816171C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 recursive algorithm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C894EAE3-74A2-384B-8020-9D7B7E601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1954213"/>
            <a:ext cx="1668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FF"/>
                </a:solidFill>
                <a:latin typeface="+mn-lt"/>
              </a:rPr>
              <a:t>Compute-Opt</a:t>
            </a:r>
            <a:r>
              <a:rPr lang="en-US" altLang="en-US" sz="1800">
                <a:latin typeface="+mn-lt"/>
              </a:rPr>
              <a:t>(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)</a:t>
            </a:r>
          </a:p>
        </p:txBody>
      </p:sp>
      <p:sp>
        <p:nvSpPr>
          <p:cNvPr id="20484" name="TextBox 4">
            <a:extLst>
              <a:ext uri="{FF2B5EF4-FFF2-40B4-BE49-F238E27FC236}">
                <a16:creationId xmlns:a16="http://schemas.microsoft.com/office/drawing/2014/main" id="{2A0AF20E-8783-044A-AA6A-5B0C3DF13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2822575"/>
            <a:ext cx="20917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If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 = 0 </a:t>
            </a:r>
            <a:r>
              <a:rPr lang="en-US" altLang="en-US" sz="1800">
                <a:latin typeface="+mn-lt"/>
              </a:rPr>
              <a:t>then return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0</a:t>
            </a:r>
          </a:p>
        </p:txBody>
      </p:sp>
      <p:sp>
        <p:nvSpPr>
          <p:cNvPr id="20485" name="TextBox 5">
            <a:extLst>
              <a:ext uri="{FF2B5EF4-FFF2-40B4-BE49-F238E27FC236}">
                <a16:creationId xmlns:a16="http://schemas.microsoft.com/office/drawing/2014/main" id="{93190E09-2BAE-9C45-ADE6-9CAF9559F9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5850" y="3538538"/>
            <a:ext cx="57004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+mn-lt"/>
              </a:rPr>
              <a:t>return max </a:t>
            </a:r>
            <a:r>
              <a:rPr lang="en-US" altLang="en-US" sz="2000">
                <a:latin typeface="+mn-lt"/>
              </a:rPr>
              <a:t>{</a:t>
            </a:r>
            <a:r>
              <a:rPr lang="en-US" altLang="en-US" sz="1800">
                <a:latin typeface="+mn-lt"/>
              </a:rPr>
              <a:t>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1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1800">
                <a:latin typeface="+mn-lt"/>
              </a:rPr>
              <a:t> +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p(j)</a:t>
            </a:r>
            <a:r>
              <a:rPr lang="en-US" altLang="en-US" sz="1800">
                <a:latin typeface="+mn-lt"/>
              </a:rPr>
              <a:t> ), </a:t>
            </a:r>
            <a:r>
              <a:rPr lang="en-US" altLang="en-US" sz="1800">
                <a:solidFill>
                  <a:srgbClr val="0000FF"/>
                </a:solidFill>
                <a:latin typeface="+mn-lt"/>
              </a:rPr>
              <a:t>Compute-Opt</a:t>
            </a:r>
            <a:r>
              <a:rPr lang="en-US" altLang="en-US" sz="1800">
                <a:latin typeface="+mn-lt"/>
              </a:rPr>
              <a:t>( </a:t>
            </a:r>
            <a:r>
              <a:rPr lang="en-US" altLang="en-US" sz="1800">
                <a:solidFill>
                  <a:srgbClr val="B700B7"/>
                </a:solidFill>
                <a:latin typeface="+mn-lt"/>
              </a:rPr>
              <a:t>j-1</a:t>
            </a:r>
            <a:r>
              <a:rPr lang="en-US" altLang="en-US" sz="1800">
                <a:latin typeface="+mn-lt"/>
              </a:rPr>
              <a:t> ) </a:t>
            </a:r>
            <a:r>
              <a:rPr lang="en-US" altLang="en-US" sz="2000">
                <a:latin typeface="+mn-lt"/>
              </a:rPr>
              <a:t>}</a:t>
            </a:r>
          </a:p>
        </p:txBody>
      </p:sp>
      <p:sp>
        <p:nvSpPr>
          <p:cNvPr id="20486" name="TextBox 2">
            <a:extLst>
              <a:ext uri="{FF2B5EF4-FFF2-40B4-BE49-F238E27FC236}">
                <a16:creationId xmlns:a16="http://schemas.microsoft.com/office/drawing/2014/main" id="{EAD5ADAF-711D-4442-94DB-2F585B2109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488" y="5343525"/>
            <a:ext cx="667682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B700B7"/>
                </a:solidFill>
                <a:latin typeface="+mn-lt"/>
              </a:rPr>
              <a:t>OPT(j)  </a:t>
            </a:r>
            <a:r>
              <a:rPr lang="en-US" altLang="en-US" sz="2800">
                <a:latin typeface="+mn-lt"/>
              </a:rPr>
              <a:t>=  max </a:t>
            </a:r>
            <a:r>
              <a:rPr lang="en-US" altLang="en-US">
                <a:latin typeface="+mn-lt"/>
              </a:rPr>
              <a:t>{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v</a:t>
            </a:r>
            <a:r>
              <a:rPr lang="en-US" altLang="en-US" sz="2800" baseline="-25000">
                <a:solidFill>
                  <a:srgbClr val="B700B7"/>
                </a:solidFill>
                <a:latin typeface="+mn-lt"/>
              </a:rPr>
              <a:t>j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 + OPT( p(j) )</a:t>
            </a:r>
            <a:r>
              <a:rPr lang="en-US" altLang="en-US" sz="2800">
                <a:latin typeface="+mn-lt"/>
              </a:rPr>
              <a:t>, </a:t>
            </a:r>
            <a:r>
              <a:rPr lang="en-US" altLang="en-US" sz="2800">
                <a:solidFill>
                  <a:srgbClr val="B700B7"/>
                </a:solidFill>
                <a:latin typeface="+mn-lt"/>
              </a:rPr>
              <a:t>OPT(j-1)</a:t>
            </a:r>
            <a:r>
              <a:rPr lang="en-US" altLang="en-US" sz="2800">
                <a:latin typeface="+mn-lt"/>
              </a:rPr>
              <a:t> </a:t>
            </a:r>
            <a:r>
              <a:rPr lang="en-US" altLang="en-US">
                <a:latin typeface="+mn-lt"/>
              </a:rPr>
              <a:t>}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12620</TotalTime>
  <Words>658</Words>
  <Application>Microsoft Macintosh PowerPoint</Application>
  <PresentationFormat>On-screen Show (4:3)</PresentationFormat>
  <Paragraphs>89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ＭＳ Ｐゴシック</vt:lpstr>
      <vt:lpstr>Arial</vt:lpstr>
      <vt:lpstr>Calibri</vt:lpstr>
      <vt:lpstr>Garamond</vt:lpstr>
      <vt:lpstr>Office Theme</vt:lpstr>
      <vt:lpstr>Lecture 31</vt:lpstr>
      <vt:lpstr>Homework 7 out</vt:lpstr>
      <vt:lpstr>Apply to be a CSE 331 TA in 2025!</vt:lpstr>
      <vt:lpstr>Coding Theory (Spring 25)</vt:lpstr>
      <vt:lpstr>Questions/Comments?</vt:lpstr>
      <vt:lpstr>Weighted Interval Scheduling</vt:lpstr>
      <vt:lpstr>Couple more definitions</vt:lpstr>
      <vt:lpstr>Property of OPT</vt:lpstr>
      <vt:lpstr>A recursive algorithm</vt:lpstr>
      <vt:lpstr>Exponential Running Time</vt:lpstr>
      <vt:lpstr>A recursive algorithm</vt:lpstr>
      <vt:lpstr>Bounding # recursions</vt:lpstr>
      <vt:lpstr>Questions/Comments?</vt:lpstr>
      <vt:lpstr>Property of OPT</vt:lpstr>
      <vt:lpstr>Recursion+ memory = Iteration</vt:lpstr>
      <vt:lpstr>PowerPoint Presentation</vt:lpstr>
      <vt:lpstr>Algo run on the board…</vt:lpstr>
      <vt:lpstr>Reading Assignment</vt:lpstr>
      <vt:lpstr>When to use Dynamic Programming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36</dc:title>
  <dc:creator>Atri</dc:creator>
  <cp:lastModifiedBy>Atri Rudra</cp:lastModifiedBy>
  <cp:revision>48</cp:revision>
  <dcterms:created xsi:type="dcterms:W3CDTF">2011-11-30T02:35:57Z</dcterms:created>
  <dcterms:modified xsi:type="dcterms:W3CDTF">2024-11-13T17:15:56Z</dcterms:modified>
</cp:coreProperties>
</file>