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65" r:id="rId3"/>
    <p:sldId id="466" r:id="rId4"/>
    <p:sldId id="467" r:id="rId5"/>
    <p:sldId id="274" r:id="rId6"/>
    <p:sldId id="454" r:id="rId7"/>
    <p:sldId id="468" r:id="rId8"/>
    <p:sldId id="285" r:id="rId9"/>
    <p:sldId id="469" r:id="rId10"/>
    <p:sldId id="277" r:id="rId11"/>
    <p:sldId id="462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741"/>
  </p:normalViewPr>
  <p:slideViewPr>
    <p:cSldViewPr snapToGrid="0" snapToObjects="1">
      <p:cViewPr varScale="1">
        <p:scale>
          <a:sx n="114" d="100"/>
          <a:sy n="114" d="100"/>
        </p:scale>
        <p:origin x="1696" y="168"/>
      </p:cViewPr>
      <p:guideLst>
        <p:guide orient="horz" pos="21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3F5766-113F-EC45-BE63-0CCD04B4C6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EFF0-3973-FD4E-8005-14B2F6491B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CBF0625-3347-314B-9A31-9DF5280AEFA2}" type="datetimeFigureOut">
              <a:rPr lang="en-US"/>
              <a:pPr>
                <a:defRPr/>
              </a:pPr>
              <a:t>11/14/24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3B973-E23D-F044-A347-69972E331F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AF31A-6E00-B541-9642-42DC9490F9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70315D-3FD6-284E-854E-418D78F53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FE7333-0B45-AE4C-BA38-60E709A211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7A129-0E35-3643-907A-A49EC883653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B784733-0DC8-BC45-9587-D7139EF16BD3}" type="datetimeFigureOut">
              <a:rPr lang="en-US"/>
              <a:pPr>
                <a:defRPr/>
              </a:pPr>
              <a:t>11/14/24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ECB572-337B-514D-8867-B54038845D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5F914D-B9C7-E945-9C4A-FA510563A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B983F-C713-DA4B-80EB-F587C113F8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D72C1-09AE-2B4F-88B5-8D2EE454D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345707-DA18-4D41-82CD-8F5ED554C0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04941-3D81-1449-9F58-5A2E3CDB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845C-0C02-1B42-9EE1-7B29BA0141C9}" type="datetime1">
              <a:rPr lang="en-US" altLang="en-US"/>
              <a:pPr>
                <a:defRPr/>
              </a:pPr>
              <a:t>11/14/24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CC236-28C5-2248-8740-2B50E56F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71184-AE46-B34F-A0B1-14EC6549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0AFEC-E250-CB4A-9E2F-B9E0E1E89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10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3F56D-D9CB-1449-9BF1-92A49508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C7CE-9011-D041-91D1-1027A4F7FF00}" type="datetime1">
              <a:rPr lang="en-US" altLang="en-US"/>
              <a:pPr>
                <a:defRPr/>
              </a:pPr>
              <a:t>11/14/24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50E23-F299-4748-A727-B92CF562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88F35-67B6-CD4E-B91C-FB966D52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AEC00-8C82-A149-949A-CADD7101B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86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8DC43-48C4-6443-9080-5CC76171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5259-44E2-084C-A400-9E55934E9A6E}" type="datetime1">
              <a:rPr lang="en-US" altLang="en-US"/>
              <a:pPr>
                <a:defRPr/>
              </a:pPr>
              <a:t>11/14/24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3C7D-33A6-5D4A-B87E-EDE4EB7D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D987E-5DD3-E243-AEB9-46452868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EF732-799B-9349-9297-5ECDA9C7A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10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25D0E-C02E-4C42-BD1E-486C2045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97A4-61BB-694F-9C02-6059D02E2F50}" type="datetime1">
              <a:rPr lang="en-US" altLang="en-US"/>
              <a:pPr>
                <a:defRPr/>
              </a:pPr>
              <a:t>11/14/24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7381D-CDC3-C54F-B631-9FE5CD9C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2A16F-20AD-1042-B53D-C4510BC5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8304-82AB-1B48-A1FB-F3F32DB05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82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B0504-7134-1D43-A5D0-B4142806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A627-E0D3-AD4F-9934-5A297D7E0204}" type="datetime1">
              <a:rPr lang="en-US" altLang="en-US"/>
              <a:pPr>
                <a:defRPr/>
              </a:pPr>
              <a:t>11/14/24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1199A-F578-834A-964D-2BA47660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21AB1-47D9-C244-A835-2EDFF6B2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EC45B-B823-384A-A9E9-BC165211D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99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1C0529-AD44-B044-8005-FB00DB09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86E0-7EEA-9043-A12E-5AA125FA9CB6}" type="datetime1">
              <a:rPr lang="en-US" altLang="en-US"/>
              <a:pPr>
                <a:defRPr/>
              </a:pPr>
              <a:t>11/14/24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232105-05DE-7C4F-84E4-88F9F086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9DEE43-B421-BA4A-8A92-93B3097D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2B2F4-BFE3-8647-A1D4-52F56D418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3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7CE621-E7C5-B64B-A717-B9EAB3B3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2891-605C-714B-AA17-918D3E39295D}" type="datetime1">
              <a:rPr lang="en-US" altLang="en-US"/>
              <a:pPr>
                <a:defRPr/>
              </a:pPr>
              <a:t>11/14/24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6EFA5D-703C-8D41-A7A4-19E217D7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B7C32B-FD2E-9642-BB36-830818844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9C89D-6B2F-5242-80A5-D820F46DF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40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3610A6-D1C3-E64F-A579-464393CC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3EB8E-10A5-7C41-B72F-8E8BE0D7C539}" type="datetime1">
              <a:rPr lang="en-US" altLang="en-US"/>
              <a:pPr>
                <a:defRPr/>
              </a:pPr>
              <a:t>11/14/24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DC7C58-84A4-9242-8BD7-67D0FFAA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7ACCE0-AD81-744B-B95E-BD46CE7B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32A7F-8F57-CE46-9C82-7BF7DB1AC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55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054B15-CECB-194A-964B-FDA32007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8055-0C79-0E4C-92E1-3FB6C16D1059}" type="datetime1">
              <a:rPr lang="en-US" altLang="en-US"/>
              <a:pPr>
                <a:defRPr/>
              </a:pPr>
              <a:t>11/14/24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34A07A-32DF-B645-9434-57725C25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1A4375-3165-CC4E-80F6-0A01D559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E7A7F-EB24-DE45-A906-030462AEE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90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C57D1E-1CC0-3344-9551-3D2D072A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020A1-60FE-1C49-896E-908672855F58}" type="datetime1">
              <a:rPr lang="en-US" altLang="en-US"/>
              <a:pPr>
                <a:defRPr/>
              </a:pPr>
              <a:t>11/14/24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887D27-1926-2B41-824E-5BC02FA5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D0252D-8897-1545-8ADE-76AF9F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AF7AE-8041-7B48-88FF-B1CBDC99E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65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39B972-355E-384D-BE62-3C91712D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634E-246C-6D4D-A941-5761666667F8}" type="datetime1">
              <a:rPr lang="en-US" altLang="en-US"/>
              <a:pPr>
                <a:defRPr/>
              </a:pPr>
              <a:t>11/14/24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6C010-155B-1947-A419-2A10F6B3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D2F326-AEA5-5341-9490-11E0D489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ACDED-CCC2-D142-B446-A76E9896C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4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925393-4F51-8247-99B3-4FD17DDD57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53ED2B0-5580-8645-965C-4402B3121C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954C6-481E-CF47-90D6-39FFB8863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2F98EF9-DD15-704A-86C4-41C26F7C73FD}" type="datetime1">
              <a:rPr lang="en-US" altLang="en-US"/>
              <a:pPr>
                <a:defRPr/>
              </a:pPr>
              <a:t>11/14/24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D1B8D-5454-9046-B4F4-442BCB44A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9B85C-E801-7A49-908B-D5B27D7D3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5DC1D9-6774-C543-ACE4-D24490F584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2E635CED-A9CC-534C-90AA-F8F36F715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5202B-E174-FA4D-8AC5-0F53EC2800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15,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6D6E2B68-F0F8-CC4F-A04F-8D019EDA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May the Bellman force be with you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AF4C27FB-442F-BC45-A45F-C50689005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273175"/>
            <a:ext cx="344487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Rest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FB42-68EE-F343-AB70-F7995D00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7 out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68C1818-9A67-83AA-3D83-75AFB7DAE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453"/>
            <a:ext cx="9144000" cy="5534938"/>
          </a:xfrm>
          <a:prstGeom prst="rect">
            <a:avLst/>
          </a:prstGeom>
        </p:spPr>
      </p:pic>
      <p:pic>
        <p:nvPicPr>
          <p:cNvPr id="11" name="Picture 10" descr="A screenshot of a white page&#10;&#10;Description automatically generated">
            <a:extLst>
              <a:ext uri="{FF2B5EF4-FFF2-40B4-BE49-F238E27FC236}">
                <a16:creationId xmlns:a16="http://schemas.microsoft.com/office/drawing/2014/main" id="{0C6D2C07-1559-8BA8-BDF4-A7409B37F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0429"/>
            <a:ext cx="9107312" cy="220567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288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2882-5D6B-B9A7-A9F5-0D02A608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to be a CSE 331 TA in 2025!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1AA2CD4-2567-1836-41C1-D0AF2FD6D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91369"/>
            <a:ext cx="9133989" cy="49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8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D146-0BFF-9011-D3CD-C6056287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Theory (Spring 25)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D398E20-B777-46E4-D241-5AC0C91AD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45186"/>
            <a:ext cx="9186399" cy="37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0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5CCF-20F5-FF4D-83F5-DCE6E2AF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When to use Dynamic Programming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99558B7F-99D5-7244-B0E5-6D941785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70175"/>
            <a:ext cx="4073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There are polynomially many sub-problems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14E35BC9-5773-C443-8A75-EC597E83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52863"/>
            <a:ext cx="641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Optimal solution can be computed from solutions to sub-problems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85F37BB2-F7E1-634C-B04E-01BD325B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037138"/>
            <a:ext cx="6746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There is an ordering among sub-problem that allows for iterative solution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F4C75CFD-9282-C74B-B0D5-5647EEDCA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111250"/>
            <a:ext cx="15208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>
            <a:extLst>
              <a:ext uri="{FF2B5EF4-FFF2-40B4-BE49-F238E27FC236}">
                <a16:creationId xmlns:a16="http://schemas.microsoft.com/office/drawing/2014/main" id="{349972B0-10E0-534C-A960-0022A3B2E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4290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+mn-lt"/>
              </a:rPr>
              <a:t>Richard Bellman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ECF4A-02A1-E544-93F1-5BA2A0F0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3198813"/>
            <a:ext cx="264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+mn-lt"/>
              </a:rPr>
              <a:t>OPT(1)</a:t>
            </a:r>
            <a:r>
              <a:rPr lang="en-US" altLang="en-US" sz="2400">
                <a:latin typeface="+mn-lt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OPT(n)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B325765-0370-8245-BADD-267038FE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4265613"/>
            <a:ext cx="6676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  <a:latin typeface="+mn-lt"/>
              </a:rPr>
              <a:t>OPT(j)  </a:t>
            </a:r>
            <a:r>
              <a:rPr lang="en-US" altLang="en-US" sz="2800">
                <a:latin typeface="+mn-lt"/>
              </a:rPr>
              <a:t>=  max </a:t>
            </a:r>
            <a:r>
              <a:rPr lang="en-US" altLang="en-US">
                <a:latin typeface="+mn-lt"/>
              </a:rPr>
              <a:t>{</a:t>
            </a:r>
            <a:r>
              <a:rPr lang="en-US" altLang="en-US" sz="2800">
                <a:latin typeface="+mn-lt"/>
              </a:rPr>
              <a:t> 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 + OPT( p(j) )</a:t>
            </a:r>
            <a:r>
              <a:rPr lang="en-US" altLang="en-US" sz="2800">
                <a:latin typeface="+mn-lt"/>
              </a:rPr>
              <a:t>, 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OPT(j-1)</a:t>
            </a:r>
            <a:r>
              <a:rPr lang="en-US" altLang="en-US" sz="2800">
                <a:latin typeface="+mn-lt"/>
              </a:rPr>
              <a:t> </a:t>
            </a:r>
            <a:r>
              <a:rPr lang="en-US" altLang="en-US">
                <a:latin typeface="+mn-lt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BBD32-9E11-DD4B-9B1B-81C1C32AC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5770563"/>
            <a:ext cx="5859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+mn-lt"/>
              </a:rPr>
              <a:t>OPT (j) </a:t>
            </a:r>
            <a:r>
              <a:rPr lang="en-US" altLang="en-US" sz="2400">
                <a:latin typeface="+mn-lt"/>
              </a:rPr>
              <a:t>only depends on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OPT(j-1)</a:t>
            </a:r>
            <a:r>
              <a:rPr lang="en-US" altLang="en-US" sz="2400">
                <a:latin typeface="+mn-lt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OPT(1)</a:t>
            </a:r>
            <a:endParaRPr lang="en-US" altLang="en-US" sz="1800">
              <a:solidFill>
                <a:srgbClr val="B700B7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CA07074A-36E1-1D40-8A6A-276DAD8A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Scheduling to min idle cycles</a:t>
            </a:r>
          </a:p>
        </p:txBody>
      </p:sp>
      <p:sp>
        <p:nvSpPr>
          <p:cNvPr id="30722" name="TextBox 2">
            <a:extLst>
              <a:ext uri="{FF2B5EF4-FFF2-40B4-BE49-F238E27FC236}">
                <a16:creationId xmlns:a16="http://schemas.microsoft.com/office/drawing/2014/main" id="{19E836A1-A04D-3F44-9B93-0D5A7E0F7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944688"/>
            <a:ext cx="3519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+mn-lt"/>
              </a:rPr>
              <a:t>n</a:t>
            </a:r>
            <a:r>
              <a:rPr lang="en-US" altLang="en-US" sz="2400">
                <a:latin typeface="+mn-lt"/>
              </a:rPr>
              <a:t> jobs,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i</a:t>
            </a:r>
            <a:r>
              <a:rPr lang="en-US" altLang="en-US" sz="2400" baseline="30000">
                <a:latin typeface="+mn-lt"/>
              </a:rPr>
              <a:t>th</a:t>
            </a:r>
            <a:r>
              <a:rPr lang="en-US" altLang="en-US" sz="2400">
                <a:latin typeface="+mn-lt"/>
              </a:rPr>
              <a:t> job takes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i</a:t>
            </a:r>
            <a:r>
              <a:rPr lang="en-US" altLang="en-US" sz="2400">
                <a:latin typeface="+mn-lt"/>
              </a:rPr>
              <a:t> cycles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78AC0-7D0C-DA48-885E-325DB902F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4060825"/>
            <a:ext cx="7178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What is the maximum number of cycles you can schedule?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2F88F3-D8E4-3A45-9E19-A993B52AF380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2798763"/>
            <a:ext cx="6735762" cy="673100"/>
            <a:chOff x="769849" y="2799108"/>
            <a:chExt cx="6735204" cy="673100"/>
          </a:xfrm>
        </p:grpSpPr>
        <p:sp>
          <p:nvSpPr>
            <p:cNvPr id="30725" name="TextBox 3">
              <a:extLst>
                <a:ext uri="{FF2B5EF4-FFF2-40B4-BE49-F238E27FC236}">
                  <a16:creationId xmlns:a16="http://schemas.microsoft.com/office/drawing/2014/main" id="{77C4ECC5-CA40-C24D-954A-2F6C57F9E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849" y="2979183"/>
              <a:ext cx="39973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You have </a:t>
              </a:r>
              <a:r>
                <a:rPr lang="en-US" altLang="en-US" sz="2400">
                  <a:solidFill>
                    <a:srgbClr val="B700B7"/>
                  </a:solidFill>
                  <a:latin typeface="+mn-lt"/>
                </a:rPr>
                <a:t>W</a:t>
              </a:r>
              <a:r>
                <a:rPr lang="en-US" altLang="en-US" sz="2400">
                  <a:latin typeface="+mn-lt"/>
                </a:rPr>
                <a:t> cycles on the cloud</a:t>
              </a:r>
            </a:p>
          </p:txBody>
        </p:sp>
        <p:pic>
          <p:nvPicPr>
            <p:cNvPr id="30726" name="Picture 5" descr="Screen Shot 2016-11-19 at 10.25.33 PM.png">
              <a:extLst>
                <a:ext uri="{FF2B5EF4-FFF2-40B4-BE49-F238E27FC236}">
                  <a16:creationId xmlns:a16="http://schemas.microsoft.com/office/drawing/2014/main" id="{3FC9F3DD-1214-2140-A54A-C174349C1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153" y="2799108"/>
              <a:ext cx="17399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05222269-FD97-AD48-B13A-995031A1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Subset sum problem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9EE0D9EE-6E91-F04D-AE33-8E462CCB0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792288"/>
            <a:ext cx="3079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+mn-lt"/>
              </a:rPr>
              <a:t>n</a:t>
            </a:r>
            <a:r>
              <a:rPr lang="en-US" altLang="en-US" sz="2400">
                <a:latin typeface="+mn-lt"/>
              </a:rPr>
              <a:t> integers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1</a:t>
            </a:r>
            <a:r>
              <a:rPr lang="en-US" altLang="en-US" sz="2400">
                <a:latin typeface="+mn-lt"/>
              </a:rPr>
              <a:t>,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2</a:t>
            </a:r>
            <a:r>
              <a:rPr lang="en-US" altLang="en-US" sz="2400">
                <a:latin typeface="+mn-lt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n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52E35267-9BCD-7B4A-A75B-A05CDA2B1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7007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67F6A528-814C-E949-A35E-FEFE466D5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2571750"/>
            <a:ext cx="1309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bound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W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0989CEB1-D6E6-364C-A205-E2E447B5A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59175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B469F-2F6D-4C4D-9F7B-3198A9D0D04F}"/>
              </a:ext>
            </a:extLst>
          </p:cNvPr>
          <p:cNvSpPr txBox="1"/>
          <p:nvPr/>
        </p:nvSpPr>
        <p:spPr>
          <a:xfrm>
            <a:off x="2665413" y="3559175"/>
            <a:ext cx="4839979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subset </a:t>
            </a:r>
            <a:r>
              <a:rPr lang="en-US" sz="2400" dirty="0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of </a:t>
            </a:r>
            <a:r>
              <a:rPr lang="en-US" sz="2400" dirty="0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[n]</a:t>
            </a: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such that</a:t>
            </a:r>
          </a:p>
          <a:p>
            <a:pPr eaLnBrk="1" hangingPunct="1">
              <a:defRPr/>
            </a:pPr>
            <a:endParaRPr lang="en-US" sz="2400" dirty="0"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sum of </a:t>
            </a:r>
            <a:r>
              <a:rPr lang="en-US" sz="2400" dirty="0" err="1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w</a:t>
            </a:r>
            <a:r>
              <a:rPr lang="en-US" sz="2400" baseline="-25000" dirty="0" err="1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for all </a:t>
            </a:r>
            <a:r>
              <a:rPr lang="en-US" sz="2400" dirty="0" err="1">
                <a:latin typeface="+mn-lt"/>
                <a:ea typeface="ＭＳ Ｐゴシック" charset="0"/>
                <a:cs typeface="ＭＳ Ｐゴシック" charset="0"/>
              </a:rPr>
              <a:t>i</a:t>
            </a: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in </a:t>
            </a:r>
            <a:r>
              <a:rPr lang="en-US" sz="2400" dirty="0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is at most </a:t>
            </a:r>
            <a:r>
              <a:rPr lang="en-US" sz="2400" dirty="0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W</a:t>
            </a:r>
          </a:p>
          <a:p>
            <a:pPr marL="342900" indent="-342900" eaLnBrk="1" hangingPunct="1">
              <a:buFontTx/>
              <a:buAutoNum type="arabicParenBoth"/>
              <a:defRPr/>
            </a:pPr>
            <a:endParaRPr lang="en-US" sz="2400" dirty="0">
              <a:latin typeface="+mn-lt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Tx/>
              <a:buAutoNum type="arabicParenBoth"/>
              <a:defRPr/>
            </a:pP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B700B7"/>
                </a:solidFill>
                <a:latin typeface="+mn-lt"/>
                <a:ea typeface="ＭＳ Ｐゴシック" charset="0"/>
                <a:cs typeface="ＭＳ Ｐゴシック" charset="0"/>
              </a:rPr>
              <a:t>w(S)</a:t>
            </a:r>
            <a:r>
              <a:rPr lang="en-US" sz="2400" dirty="0">
                <a:latin typeface="+mn-lt"/>
                <a:ea typeface="ＭＳ Ｐゴシック" charset="0"/>
                <a:cs typeface="ＭＳ Ｐゴシック" charset="0"/>
              </a:rPr>
              <a:t> is maximized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6039E355-BAC4-F346-B081-8CCAED88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6" name="TextBox 2">
            <a:extLst>
              <a:ext uri="{FF2B5EF4-FFF2-40B4-BE49-F238E27FC236}">
                <a16:creationId xmlns:a16="http://schemas.microsoft.com/office/drawing/2014/main" id="{1C932715-4DC1-E045-9DA2-235F1843B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2443163"/>
            <a:ext cx="417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Dynamic Program for Subset Sum problem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11143</TotalTime>
  <Words>207</Words>
  <Application>Microsoft Macintosh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Garamond</vt:lpstr>
      <vt:lpstr>Office Theme</vt:lpstr>
      <vt:lpstr>Lecture 32</vt:lpstr>
      <vt:lpstr>Homework 7 out</vt:lpstr>
      <vt:lpstr>Apply to be a CSE 331 TA in 2025!</vt:lpstr>
      <vt:lpstr>Coding Theory (Spring 25)</vt:lpstr>
      <vt:lpstr>When to use Dynamic Programming</vt:lpstr>
      <vt:lpstr>Questions/Comments?</vt:lpstr>
      <vt:lpstr>Scheduling to min idle cycles</vt:lpstr>
      <vt:lpstr>Subset sum problem</vt:lpstr>
      <vt:lpstr>Rest of today’s agenda</vt:lpstr>
      <vt:lpstr>May the Bellman force be with you</vt:lpstr>
      <vt:lpstr>Rest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36</dc:title>
  <dc:creator>Atri</dc:creator>
  <cp:lastModifiedBy>Atri Rudra</cp:lastModifiedBy>
  <cp:revision>42</cp:revision>
  <cp:lastPrinted>2017-11-26T20:11:51Z</cp:lastPrinted>
  <dcterms:created xsi:type="dcterms:W3CDTF">2011-11-30T02:35:57Z</dcterms:created>
  <dcterms:modified xsi:type="dcterms:W3CDTF">2024-11-14T14:07:18Z</dcterms:modified>
</cp:coreProperties>
</file>