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468" r:id="rId3"/>
    <p:sldId id="475" r:id="rId4"/>
    <p:sldId id="474" r:id="rId5"/>
    <p:sldId id="258" r:id="rId6"/>
    <p:sldId id="262" r:id="rId7"/>
    <p:sldId id="362" r:id="rId8"/>
    <p:sldId id="260" r:id="rId9"/>
    <p:sldId id="462" r:id="rId10"/>
    <p:sldId id="261" r:id="rId11"/>
    <p:sldId id="265" r:id="rId12"/>
    <p:sldId id="351" r:id="rId13"/>
    <p:sldId id="469" r:id="rId14"/>
    <p:sldId id="352" r:id="rId15"/>
    <p:sldId id="339" r:id="rId16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54"/>
    <p:restoredTop sz="93094"/>
  </p:normalViewPr>
  <p:slideViewPr>
    <p:cSldViewPr snapToGrid="0" snapToObjects="1">
      <p:cViewPr varScale="1">
        <p:scale>
          <a:sx n="112" d="100"/>
          <a:sy n="112" d="100"/>
        </p:scale>
        <p:origin x="936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0707E87-D491-8B4F-B173-778813B2A2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85E10B-56A9-BF42-9C28-0943A99DC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27C041C7-97AC-6343-9161-4AC4CA4217B7}" type="datetimeFigureOut">
              <a:rPr lang="en-US"/>
              <a:pPr>
                <a:defRPr/>
              </a:pPr>
              <a:t>11/20/24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428453-A0AF-5B4F-BCB7-9FF9CE73131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3E2754-4368-B641-971B-5ACABFEF2F5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C8BDB19C-862E-B044-8F4A-B51208DA9B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8AD4E70-3128-7747-BB13-B7CDB7D0CD3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C20D58-0E8B-4E4F-801E-5F3BE68B3AB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DEE85A1D-494A-204E-B7D9-7B6A519CB3C6}" type="datetimeFigureOut">
              <a:rPr lang="en-US" altLang="en-US"/>
              <a:pPr>
                <a:defRPr/>
              </a:pPr>
              <a:t>11/20/24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CD898FBB-6D36-494C-98A2-F78723832E1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5882FAF4-F73E-1748-AC9F-F0AC3E574C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497DB2-A706-FE45-9576-5B0046F7ACD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06655A-5401-8642-9240-181A6C8322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ED0F80DE-3339-284E-AAFC-141D07EA0D3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417C05-EDA2-264F-9560-E2B90702C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995038-C0A6-C947-9C98-89A582A530A5}" type="datetime1">
              <a:rPr lang="en-US" altLang="en-US"/>
              <a:pPr>
                <a:defRPr/>
              </a:pPr>
              <a:t>11/20/24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1625E9-607A-ED4E-A34A-3602B8128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B974FC-6F8C-7641-B278-A97B5EF6D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D43C17-CFAA-A144-8D20-D2165A8E06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3222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CC126A-1F2D-7942-A2FC-E51DAE673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1D890-9C1F-4742-A6CC-BFDDB663D1A6}" type="datetime1">
              <a:rPr lang="en-US" altLang="en-US"/>
              <a:pPr>
                <a:defRPr/>
              </a:pPr>
              <a:t>11/20/24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BC682D-9688-3144-97CB-BA6A5AB17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A0B676-7BCD-DE47-9541-D1DE675A6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8894DE-0D5C-B549-B96F-6148E512D7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4763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7F9382-712B-7E44-A156-F3F57A75B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381B4-BB3D-2240-9FD4-79B7BC96792D}" type="datetime1">
              <a:rPr lang="en-US" altLang="en-US"/>
              <a:pPr>
                <a:defRPr/>
              </a:pPr>
              <a:t>11/20/24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FD97C8-B91C-1445-B820-CCEA6FCCA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B1C7DB-D307-ED4A-83FD-545E5DCF0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754E6A-BA56-5B45-B392-AA0F15B553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9552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ABD92D-506B-6D4A-82A3-A737907A6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94D30-830F-F14D-868B-8D5E5C3321D2}" type="datetime1">
              <a:rPr lang="en-US" altLang="en-US"/>
              <a:pPr>
                <a:defRPr/>
              </a:pPr>
              <a:t>11/20/24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18A1C5-B1C7-9744-AAC5-1C43D1F27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8C51E5-17A5-4C47-B7A9-1CF8B1E48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667F27-6C64-A141-B404-EA0266B69A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2376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EBE88-AD80-3140-BF44-5A20A38C0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AEEF8-D145-8148-A207-0DB93332CC73}" type="datetime1">
              <a:rPr lang="en-US" altLang="en-US"/>
              <a:pPr>
                <a:defRPr/>
              </a:pPr>
              <a:t>11/20/24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43E156-1542-3C43-BF12-C8DF562B0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AF77FF-8604-9448-89B6-D5DFF0098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3CF1EE-7D94-0E4A-B57E-EBD983D1CD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5879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CD81BD5-0594-EB47-8CF2-22C3D1E09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169C5-34EB-064C-9331-4415E9982AC8}" type="datetime1">
              <a:rPr lang="en-US" altLang="en-US"/>
              <a:pPr>
                <a:defRPr/>
              </a:pPr>
              <a:t>11/20/24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E702AAA-0C58-0340-AA67-CEED3D9C5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BCFE677-B904-3A40-B4CD-8024BA044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22E1BD-14B9-7F42-B1D6-6DCF24A6C2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9346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078674B-781C-604F-8270-1606938A1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F9281-F89D-DB4D-90DE-917B73BFA1AF}" type="datetime1">
              <a:rPr lang="en-US" altLang="en-US"/>
              <a:pPr>
                <a:defRPr/>
              </a:pPr>
              <a:t>11/20/24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3E9950A-991C-1144-84A1-7E614A12D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F1DC988-2A92-C040-AA50-E2C017606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1D31B6-53EE-504D-A09C-D3F2D2F38B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8901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B312A59-4678-7049-9EBB-21ED09CDC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8A174-7863-BE40-8170-BA0848FDD7F2}" type="datetime1">
              <a:rPr lang="en-US" altLang="en-US"/>
              <a:pPr>
                <a:defRPr/>
              </a:pPr>
              <a:t>11/20/24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B02030C-D1FC-4840-9388-0EF9DA6A4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F7CC16F-279D-454C-A099-832136D1A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982167-D247-284D-A06A-EE1F49ACF6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3268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857509A-5DC3-5E48-91FC-2D6B53014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66E5B-E616-B744-8335-85B1D10573DE}" type="datetime1">
              <a:rPr lang="en-US" altLang="en-US"/>
              <a:pPr>
                <a:defRPr/>
              </a:pPr>
              <a:t>11/20/24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D5C034C-15C8-104A-ACD8-CDA7FFD77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231EB5E-0583-D14D-BBF9-580FAEF79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810518-4BF9-E84A-A16F-F966AD47B7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7031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AFB2635-676D-C543-9B19-46C61D834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F5E83-DC8B-0E4F-951F-89EB5E0298E6}" type="datetime1">
              <a:rPr lang="en-US" altLang="en-US"/>
              <a:pPr>
                <a:defRPr/>
              </a:pPr>
              <a:t>11/20/24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CDCED54-D2A9-9340-B429-046629DB7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DB290AC-D561-234C-BC41-12E9B4F2D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05A453-F2CF-744A-9036-C7F47D3676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5646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D9B647E-AE1E-2849-91FC-AD608F5BD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ABCE4-267C-A74F-9F41-D9C7BABD03DE}" type="datetime1">
              <a:rPr lang="en-US" altLang="en-US"/>
              <a:pPr>
                <a:defRPr/>
              </a:pPr>
              <a:t>11/20/24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DA567D0-F5AB-F94C-8721-648B30BFC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BFD00EA-C515-7B44-806F-1157A7CD4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481DE9-6A22-EB48-A4FB-9512F7F059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3488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59DB3099-39EB-9541-869E-8E1F63CE932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937C90A7-A66F-EA4A-B42A-122047A80EE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B4642E-A699-2848-8D6B-0FC84E6F64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961360D4-E622-2D4A-835E-99F011AE7308}" type="datetime1">
              <a:rPr lang="en-US" altLang="en-US"/>
              <a:pPr>
                <a:defRPr/>
              </a:pPr>
              <a:t>11/20/24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225AA9-8CAF-5C4F-8535-B3907A73FC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94A507-9021-AD4C-B3D7-CF9453D641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94EAB770-94BF-7C4D-918A-A05004B1D29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4E22EF17-833B-D842-B929-05D307AE3B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Lecture 34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7AB305-9752-D044-8A34-AC9CC73639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CSE 331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Nov 20, 2024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:a16="http://schemas.microsoft.com/office/drawing/2014/main" id="{8DD09723-FD3A-2346-9AE1-FAE7B1324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The recurrence</a:t>
            </a:r>
          </a:p>
        </p:txBody>
      </p:sp>
      <p:sp>
        <p:nvSpPr>
          <p:cNvPr id="20482" name="TextBox 2">
            <a:extLst>
              <a:ext uri="{FF2B5EF4-FFF2-40B4-BE49-F238E27FC236}">
                <a16:creationId xmlns:a16="http://schemas.microsoft.com/office/drawing/2014/main" id="{A76B42B3-A842-8442-AD77-E97AE4E2CD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9125" y="2052638"/>
            <a:ext cx="54213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B200B2"/>
                </a:solidFill>
                <a:latin typeface="+mn-lt"/>
              </a:rPr>
              <a:t>OPT(u,i) </a:t>
            </a:r>
            <a:r>
              <a:rPr lang="en-US" altLang="en-US" sz="1800">
                <a:latin typeface="+mn-lt"/>
              </a:rPr>
              <a:t>= shortest path from </a:t>
            </a:r>
            <a:r>
              <a:rPr lang="en-US" altLang="en-US" sz="1800">
                <a:solidFill>
                  <a:srgbClr val="B200B2"/>
                </a:solidFill>
                <a:latin typeface="+mn-lt"/>
              </a:rPr>
              <a:t>u</a:t>
            </a:r>
            <a:r>
              <a:rPr lang="en-US" altLang="en-US" sz="1800">
                <a:latin typeface="+mn-lt"/>
              </a:rPr>
              <a:t> to </a:t>
            </a:r>
            <a:r>
              <a:rPr lang="en-US" altLang="en-US" sz="1800">
                <a:solidFill>
                  <a:srgbClr val="B200B2"/>
                </a:solidFill>
                <a:latin typeface="+mn-lt"/>
              </a:rPr>
              <a:t>t</a:t>
            </a:r>
            <a:r>
              <a:rPr lang="en-US" altLang="en-US" sz="1800">
                <a:latin typeface="+mn-lt"/>
              </a:rPr>
              <a:t> with at most </a:t>
            </a:r>
            <a:r>
              <a:rPr lang="en-US" altLang="en-US" sz="1800">
                <a:solidFill>
                  <a:srgbClr val="B200B2"/>
                </a:solidFill>
                <a:latin typeface="+mn-lt"/>
              </a:rPr>
              <a:t>i</a:t>
            </a:r>
            <a:r>
              <a:rPr lang="en-US" altLang="en-US" sz="1800">
                <a:latin typeface="+mn-lt"/>
              </a:rPr>
              <a:t> edges</a:t>
            </a:r>
          </a:p>
        </p:txBody>
      </p:sp>
      <p:sp>
        <p:nvSpPr>
          <p:cNvPr id="20483" name="TextBox 3">
            <a:extLst>
              <a:ext uri="{FF2B5EF4-FFF2-40B4-BE49-F238E27FC236}">
                <a16:creationId xmlns:a16="http://schemas.microsoft.com/office/drawing/2014/main" id="{805D602C-6AC0-AA49-BD64-420EFE42DE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837" y="3236913"/>
            <a:ext cx="90222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B200B2"/>
                </a:solidFill>
                <a:latin typeface="+mn-lt"/>
              </a:rPr>
              <a:t>OPT(u,i)</a:t>
            </a:r>
            <a:r>
              <a:rPr lang="en-US" altLang="en-US" sz="2700">
                <a:latin typeface="+mn-lt"/>
              </a:rPr>
              <a:t> = min </a:t>
            </a:r>
            <a:r>
              <a:rPr lang="en-US" altLang="en-US" sz="4000">
                <a:solidFill>
                  <a:srgbClr val="0000FF"/>
                </a:solidFill>
                <a:latin typeface="+mn-lt"/>
              </a:rPr>
              <a:t>{</a:t>
            </a:r>
            <a:r>
              <a:rPr lang="en-US" altLang="en-US" sz="2700">
                <a:latin typeface="+mn-lt"/>
              </a:rPr>
              <a:t> </a:t>
            </a:r>
            <a:r>
              <a:rPr lang="en-US" altLang="en-US" sz="2700">
                <a:solidFill>
                  <a:srgbClr val="B200B2"/>
                </a:solidFill>
                <a:latin typeface="+mn-lt"/>
              </a:rPr>
              <a:t>OPT(u,i-1)</a:t>
            </a:r>
            <a:r>
              <a:rPr lang="en-US" altLang="en-US" sz="2700">
                <a:latin typeface="+mn-lt"/>
              </a:rPr>
              <a:t>, min</a:t>
            </a:r>
            <a:r>
              <a:rPr lang="en-US" altLang="en-US" sz="2700" baseline="-25000">
                <a:solidFill>
                  <a:srgbClr val="B200B2"/>
                </a:solidFill>
                <a:latin typeface="+mn-lt"/>
              </a:rPr>
              <a:t>(u,w) in E</a:t>
            </a:r>
            <a:r>
              <a:rPr lang="en-US" altLang="en-US" sz="2700" baseline="-25000">
                <a:latin typeface="+mn-lt"/>
              </a:rPr>
              <a:t> </a:t>
            </a:r>
            <a:r>
              <a:rPr lang="en-US" altLang="en-US" sz="3000" b="1">
                <a:solidFill>
                  <a:srgbClr val="008000"/>
                </a:solidFill>
                <a:latin typeface="+mn-lt"/>
              </a:rPr>
              <a:t>{</a:t>
            </a:r>
            <a:r>
              <a:rPr lang="en-US" altLang="en-US" sz="2700">
                <a:latin typeface="+mn-lt"/>
              </a:rPr>
              <a:t> </a:t>
            </a:r>
            <a:r>
              <a:rPr lang="en-US" altLang="en-US" sz="2700">
                <a:solidFill>
                  <a:srgbClr val="B200B2"/>
                </a:solidFill>
                <a:latin typeface="+mn-lt"/>
              </a:rPr>
              <a:t>c</a:t>
            </a:r>
            <a:r>
              <a:rPr lang="en-US" altLang="en-US" sz="2700" baseline="-25000">
                <a:solidFill>
                  <a:srgbClr val="B200B2"/>
                </a:solidFill>
                <a:latin typeface="+mn-lt"/>
              </a:rPr>
              <a:t>u,w</a:t>
            </a:r>
            <a:r>
              <a:rPr lang="en-US" altLang="en-US" sz="2700">
                <a:solidFill>
                  <a:srgbClr val="B200B2"/>
                </a:solidFill>
                <a:latin typeface="+mn-lt"/>
              </a:rPr>
              <a:t> + OPT(w, i-1)</a:t>
            </a:r>
            <a:r>
              <a:rPr lang="en-US" altLang="en-US" sz="3000" b="1">
                <a:solidFill>
                  <a:srgbClr val="008000"/>
                </a:solidFill>
                <a:latin typeface="+mn-lt"/>
              </a:rPr>
              <a:t>}</a:t>
            </a:r>
            <a:r>
              <a:rPr lang="en-US" altLang="en-US" sz="2700">
                <a:latin typeface="+mn-lt"/>
              </a:rPr>
              <a:t> </a:t>
            </a:r>
            <a:r>
              <a:rPr lang="en-US" altLang="en-US" sz="4000">
                <a:solidFill>
                  <a:srgbClr val="0000FF"/>
                </a:solidFill>
                <a:latin typeface="+mn-lt"/>
              </a:rPr>
              <a:t>}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>
            <a:extLst>
              <a:ext uri="{FF2B5EF4-FFF2-40B4-BE49-F238E27FC236}">
                <a16:creationId xmlns:a16="http://schemas.microsoft.com/office/drawing/2014/main" id="{90B6EE90-5620-5C4B-8561-EDDF4C15D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Some consequences</a:t>
            </a:r>
          </a:p>
        </p:txBody>
      </p:sp>
      <p:sp>
        <p:nvSpPr>
          <p:cNvPr id="21506" name="TextBox 2">
            <a:extLst>
              <a:ext uri="{FF2B5EF4-FFF2-40B4-BE49-F238E27FC236}">
                <a16:creationId xmlns:a16="http://schemas.microsoft.com/office/drawing/2014/main" id="{C7E8CDBA-1339-ED49-922D-571F3A58AF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9125" y="1417638"/>
            <a:ext cx="60340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B200B2"/>
                </a:solidFill>
                <a:latin typeface="+mn-lt"/>
              </a:rPr>
              <a:t>OPT(u,i) </a:t>
            </a:r>
            <a:r>
              <a:rPr lang="en-US" altLang="en-US" sz="1800">
                <a:latin typeface="+mn-lt"/>
              </a:rPr>
              <a:t>= cost of shortest path from </a:t>
            </a:r>
            <a:r>
              <a:rPr lang="en-US" altLang="en-US" sz="1800">
                <a:solidFill>
                  <a:srgbClr val="B200B2"/>
                </a:solidFill>
                <a:latin typeface="+mn-lt"/>
              </a:rPr>
              <a:t>u</a:t>
            </a:r>
            <a:r>
              <a:rPr lang="en-US" altLang="en-US" sz="1800">
                <a:latin typeface="+mn-lt"/>
              </a:rPr>
              <a:t> to </a:t>
            </a:r>
            <a:r>
              <a:rPr lang="en-US" altLang="en-US" sz="1800">
                <a:solidFill>
                  <a:srgbClr val="B200B2"/>
                </a:solidFill>
                <a:latin typeface="+mn-lt"/>
              </a:rPr>
              <a:t>t</a:t>
            </a:r>
            <a:r>
              <a:rPr lang="en-US" altLang="en-US" sz="1800">
                <a:latin typeface="+mn-lt"/>
              </a:rPr>
              <a:t> with at most </a:t>
            </a:r>
            <a:r>
              <a:rPr lang="en-US" altLang="en-US" sz="1800">
                <a:solidFill>
                  <a:srgbClr val="B200B2"/>
                </a:solidFill>
                <a:latin typeface="+mn-lt"/>
              </a:rPr>
              <a:t>i</a:t>
            </a:r>
            <a:r>
              <a:rPr lang="en-US" altLang="en-US" sz="1800">
                <a:latin typeface="+mn-lt"/>
              </a:rPr>
              <a:t> edges</a:t>
            </a:r>
          </a:p>
        </p:txBody>
      </p:sp>
      <p:sp>
        <p:nvSpPr>
          <p:cNvPr id="21507" name="TextBox 3">
            <a:extLst>
              <a:ext uri="{FF2B5EF4-FFF2-40B4-BE49-F238E27FC236}">
                <a16:creationId xmlns:a16="http://schemas.microsoft.com/office/drawing/2014/main" id="{0B928518-7F69-4242-8024-E0E01DD563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303" y="2062163"/>
            <a:ext cx="90222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B200B2"/>
                </a:solidFill>
                <a:latin typeface="+mn-lt"/>
              </a:rPr>
              <a:t>OPT(u,i)</a:t>
            </a:r>
            <a:r>
              <a:rPr lang="en-US" altLang="en-US" sz="2700">
                <a:latin typeface="+mn-lt"/>
              </a:rPr>
              <a:t> = min </a:t>
            </a:r>
            <a:r>
              <a:rPr lang="en-US" altLang="en-US" sz="4000">
                <a:solidFill>
                  <a:srgbClr val="0000FF"/>
                </a:solidFill>
                <a:latin typeface="+mn-lt"/>
              </a:rPr>
              <a:t>{</a:t>
            </a:r>
            <a:r>
              <a:rPr lang="en-US" altLang="en-US" sz="2700">
                <a:latin typeface="+mn-lt"/>
              </a:rPr>
              <a:t> </a:t>
            </a:r>
            <a:r>
              <a:rPr lang="en-US" altLang="en-US" sz="2700">
                <a:solidFill>
                  <a:srgbClr val="B200B2"/>
                </a:solidFill>
                <a:latin typeface="+mn-lt"/>
              </a:rPr>
              <a:t>OPT(u, i-1)</a:t>
            </a:r>
            <a:r>
              <a:rPr lang="en-US" altLang="en-US" sz="2700">
                <a:latin typeface="+mn-lt"/>
              </a:rPr>
              <a:t>, min</a:t>
            </a:r>
            <a:r>
              <a:rPr lang="en-US" altLang="en-US" sz="2700" baseline="-25000">
                <a:solidFill>
                  <a:srgbClr val="B200B2"/>
                </a:solidFill>
                <a:latin typeface="+mn-lt"/>
              </a:rPr>
              <a:t>(u,w) in E</a:t>
            </a:r>
            <a:r>
              <a:rPr lang="en-US" altLang="en-US" sz="2700" baseline="-25000">
                <a:latin typeface="+mn-lt"/>
              </a:rPr>
              <a:t> </a:t>
            </a:r>
            <a:r>
              <a:rPr lang="en-US" altLang="en-US" sz="3000" b="1">
                <a:solidFill>
                  <a:srgbClr val="008000"/>
                </a:solidFill>
                <a:latin typeface="+mn-lt"/>
              </a:rPr>
              <a:t>{</a:t>
            </a:r>
            <a:r>
              <a:rPr lang="en-US" altLang="en-US" sz="2700">
                <a:latin typeface="+mn-lt"/>
              </a:rPr>
              <a:t> </a:t>
            </a:r>
            <a:r>
              <a:rPr lang="en-US" altLang="en-US" sz="2700">
                <a:solidFill>
                  <a:srgbClr val="B200B2"/>
                </a:solidFill>
                <a:latin typeface="+mn-lt"/>
              </a:rPr>
              <a:t>c</a:t>
            </a:r>
            <a:r>
              <a:rPr lang="en-US" altLang="en-US" sz="2700" baseline="-25000">
                <a:solidFill>
                  <a:srgbClr val="B200B2"/>
                </a:solidFill>
                <a:latin typeface="+mn-lt"/>
              </a:rPr>
              <a:t>u,w</a:t>
            </a:r>
            <a:r>
              <a:rPr lang="en-US" altLang="en-US" sz="2700">
                <a:solidFill>
                  <a:srgbClr val="B200B2"/>
                </a:solidFill>
                <a:latin typeface="+mn-lt"/>
              </a:rPr>
              <a:t> + OPT(w,i-1)</a:t>
            </a:r>
            <a:r>
              <a:rPr lang="en-US" altLang="en-US" sz="3000" b="1">
                <a:solidFill>
                  <a:srgbClr val="008000"/>
                </a:solidFill>
                <a:latin typeface="+mn-lt"/>
              </a:rPr>
              <a:t>}</a:t>
            </a:r>
            <a:r>
              <a:rPr lang="en-US" altLang="en-US" sz="2700">
                <a:latin typeface="+mn-lt"/>
              </a:rPr>
              <a:t> </a:t>
            </a:r>
            <a:r>
              <a:rPr lang="en-US" altLang="en-US" sz="4000">
                <a:solidFill>
                  <a:srgbClr val="0000FF"/>
                </a:solidFill>
                <a:latin typeface="+mn-lt"/>
              </a:rPr>
              <a:t>}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0958EA-45A7-D44A-B0EE-5F2324C157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6313" y="3213100"/>
            <a:ext cx="4694237" cy="576263"/>
          </a:xfrm>
          <a:prstGeom prst="rect">
            <a:avLst/>
          </a:prstGeom>
          <a:solidFill>
            <a:srgbClr val="E46C0A">
              <a:alpha val="72156"/>
            </a:srgb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rgbClr val="B200B2"/>
                </a:solidFill>
                <a:latin typeface="+mn-lt"/>
                <a:ea typeface="ＭＳ Ｐゴシック" charset="0"/>
                <a:cs typeface="ＭＳ Ｐゴシック" charset="0"/>
              </a:rPr>
              <a:t>OPT(u,n-1) </a:t>
            </a:r>
            <a:r>
              <a:rPr lang="en-US" dirty="0">
                <a:solidFill>
                  <a:srgbClr val="FFFFFF"/>
                </a:solidFill>
                <a:latin typeface="+mn-lt"/>
                <a:ea typeface="ＭＳ Ｐゴシック" charset="0"/>
                <a:cs typeface="ＭＳ Ｐゴシック" charset="0"/>
              </a:rPr>
              <a:t>is shortest path cost between </a:t>
            </a:r>
            <a:r>
              <a:rPr lang="en-US" dirty="0">
                <a:solidFill>
                  <a:srgbClr val="B200B2"/>
                </a:solidFill>
                <a:latin typeface="+mn-lt"/>
                <a:ea typeface="ＭＳ Ｐゴシック" charset="0"/>
                <a:cs typeface="ＭＳ Ｐゴシック" charset="0"/>
              </a:rPr>
              <a:t>u</a:t>
            </a:r>
            <a:r>
              <a:rPr lang="en-US" dirty="0">
                <a:solidFill>
                  <a:srgbClr val="FFFFFF"/>
                </a:solidFill>
                <a:latin typeface="+mn-lt"/>
                <a:ea typeface="ＭＳ Ｐゴシック" charset="0"/>
                <a:cs typeface="ＭＳ Ｐゴシック" charset="0"/>
              </a:rPr>
              <a:t> and </a:t>
            </a:r>
            <a:r>
              <a:rPr lang="en-US" dirty="0">
                <a:solidFill>
                  <a:srgbClr val="B200B2"/>
                </a:solidFill>
                <a:latin typeface="+mn-lt"/>
                <a:ea typeface="ＭＳ Ｐゴシック" charset="0"/>
                <a:cs typeface="ＭＳ Ｐゴシック" charset="0"/>
              </a:rPr>
              <a:t>t</a:t>
            </a:r>
          </a:p>
        </p:txBody>
      </p:sp>
      <p:sp>
        <p:nvSpPr>
          <p:cNvPr id="8" name="Cloud Callout 7">
            <a:extLst>
              <a:ext uri="{FF2B5EF4-FFF2-40B4-BE49-F238E27FC236}">
                <a16:creationId xmlns:a16="http://schemas.microsoft.com/office/drawing/2014/main" id="{7EA4C32E-87D5-A54B-BE74-BAEB549F51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3688" y="4200525"/>
            <a:ext cx="6924675" cy="2117725"/>
          </a:xfrm>
          <a:prstGeom prst="cloudCallout">
            <a:avLst>
              <a:gd name="adj1" fmla="val -18014"/>
              <a:gd name="adj2" fmla="val 51218"/>
            </a:avLst>
          </a:prstGeom>
          <a:solidFill>
            <a:srgbClr val="77933C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2700" dirty="0">
                <a:solidFill>
                  <a:srgbClr val="FFFFFF"/>
                </a:solidFill>
                <a:latin typeface="+mn-lt"/>
                <a:ea typeface="ＭＳ Ｐゴシック" charset="0"/>
                <a:cs typeface="ＭＳ Ｐゴシック" charset="0"/>
              </a:rPr>
              <a:t>How to compute the shortest path between </a:t>
            </a:r>
            <a:r>
              <a:rPr lang="en-US" sz="2700" dirty="0">
                <a:solidFill>
                  <a:srgbClr val="B200B2"/>
                </a:solidFill>
                <a:latin typeface="+mn-lt"/>
                <a:ea typeface="ＭＳ Ｐゴシック" charset="0"/>
                <a:cs typeface="ＭＳ Ｐゴシック" charset="0"/>
              </a:rPr>
              <a:t>s</a:t>
            </a:r>
            <a:r>
              <a:rPr lang="en-US" sz="2700" dirty="0">
                <a:solidFill>
                  <a:srgbClr val="FFFFFF"/>
                </a:solidFill>
                <a:latin typeface="+mn-lt"/>
                <a:ea typeface="ＭＳ Ｐゴシック" charset="0"/>
                <a:cs typeface="ＭＳ Ｐゴシック" charset="0"/>
              </a:rPr>
              <a:t> and </a:t>
            </a:r>
            <a:r>
              <a:rPr lang="en-US" sz="2700" dirty="0">
                <a:solidFill>
                  <a:srgbClr val="B200B2"/>
                </a:solidFill>
                <a:latin typeface="+mn-lt"/>
                <a:ea typeface="ＭＳ Ｐゴシック" charset="0"/>
                <a:cs typeface="ＭＳ Ｐゴシック" charset="0"/>
              </a:rPr>
              <a:t>t</a:t>
            </a:r>
            <a:r>
              <a:rPr lang="en-US" sz="2700" dirty="0">
                <a:solidFill>
                  <a:srgbClr val="FFFFFF"/>
                </a:solidFill>
                <a:latin typeface="+mn-lt"/>
                <a:ea typeface="ＭＳ Ｐゴシック" charset="0"/>
                <a:cs typeface="ＭＳ Ｐゴシック" charset="0"/>
              </a:rPr>
              <a:t> given all </a:t>
            </a:r>
            <a:r>
              <a:rPr lang="en-US" sz="2700" dirty="0">
                <a:solidFill>
                  <a:srgbClr val="B200B2"/>
                </a:solidFill>
                <a:latin typeface="+mn-lt"/>
                <a:ea typeface="ＭＳ Ｐゴシック" charset="0"/>
                <a:cs typeface="ＭＳ Ｐゴシック" charset="0"/>
              </a:rPr>
              <a:t>OPT(</a:t>
            </a:r>
            <a:r>
              <a:rPr lang="en-US" sz="2700" dirty="0" err="1">
                <a:solidFill>
                  <a:srgbClr val="B200B2"/>
                </a:solidFill>
                <a:latin typeface="+mn-lt"/>
                <a:ea typeface="ＭＳ Ｐゴシック" charset="0"/>
                <a:cs typeface="ＭＳ Ｐゴシック" charset="0"/>
              </a:rPr>
              <a:t>u,i</a:t>
            </a:r>
            <a:r>
              <a:rPr lang="en-US" sz="2700" dirty="0">
                <a:solidFill>
                  <a:srgbClr val="B200B2"/>
                </a:solidFill>
                <a:latin typeface="+mn-lt"/>
                <a:ea typeface="ＭＳ Ｐゴシック" charset="0"/>
                <a:cs typeface="ＭＳ Ｐゴシック" charset="0"/>
              </a:rPr>
              <a:t>) </a:t>
            </a:r>
            <a:r>
              <a:rPr lang="en-US" sz="2700" dirty="0">
                <a:solidFill>
                  <a:srgbClr val="FFFFFF"/>
                </a:solidFill>
                <a:latin typeface="+mn-lt"/>
                <a:ea typeface="ＭＳ Ｐゴシック" charset="0"/>
                <a:cs typeface="ＭＳ Ｐゴシック" charset="0"/>
              </a:rPr>
              <a:t>values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:a16="http://schemas.microsoft.com/office/drawing/2014/main" id="{03D416BB-6F6A-6244-B05B-B08519CB0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Bellman-Ford Algorithm</a:t>
            </a:r>
          </a:p>
        </p:txBody>
      </p:sp>
      <p:sp>
        <p:nvSpPr>
          <p:cNvPr id="20482" name="TextBox 2">
            <a:extLst>
              <a:ext uri="{FF2B5EF4-FFF2-40B4-BE49-F238E27FC236}">
                <a16:creationId xmlns:a16="http://schemas.microsoft.com/office/drawing/2014/main" id="{4D06BD9F-9EB1-0C47-9861-A72A3F36CD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1713" y="1657350"/>
            <a:ext cx="36157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+mn-lt"/>
              </a:rPr>
              <a:t>Runs in </a:t>
            </a:r>
            <a:r>
              <a:rPr lang="en-US" altLang="en-US" sz="2800">
                <a:solidFill>
                  <a:srgbClr val="7030A0"/>
                </a:solidFill>
                <a:latin typeface="+mn-lt"/>
              </a:rPr>
              <a:t>O(n(m+n)) </a:t>
            </a:r>
            <a:r>
              <a:rPr lang="en-US" altLang="en-US" sz="2800">
                <a:latin typeface="+mn-lt"/>
              </a:rPr>
              <a:t>time</a:t>
            </a:r>
          </a:p>
        </p:txBody>
      </p:sp>
      <p:sp>
        <p:nvSpPr>
          <p:cNvPr id="20483" name="TextBox 3">
            <a:extLst>
              <a:ext uri="{FF2B5EF4-FFF2-40B4-BE49-F238E27FC236}">
                <a16:creationId xmlns:a16="http://schemas.microsoft.com/office/drawing/2014/main" id="{BC623A8E-0FD8-4541-B702-50011F754C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5925" y="2557463"/>
            <a:ext cx="48253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+mn-lt"/>
              </a:rPr>
              <a:t>Only needs </a:t>
            </a:r>
            <a:r>
              <a:rPr lang="en-US" altLang="en-US" sz="2800">
                <a:solidFill>
                  <a:srgbClr val="7030A0"/>
                </a:solidFill>
                <a:latin typeface="+mn-lt"/>
              </a:rPr>
              <a:t>O(n) </a:t>
            </a:r>
            <a:r>
              <a:rPr lang="en-US" altLang="en-US" sz="2800">
                <a:latin typeface="+mn-lt"/>
              </a:rPr>
              <a:t>additional space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3">
            <a:extLst>
              <a:ext uri="{FF2B5EF4-FFF2-40B4-BE49-F238E27FC236}">
                <a16:creationId xmlns:a16="http://schemas.microsoft.com/office/drawing/2014/main" id="{99B5A37E-6503-2948-AB23-13C566D66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Questions?</a:t>
            </a:r>
          </a:p>
        </p:txBody>
      </p:sp>
      <p:pic>
        <p:nvPicPr>
          <p:cNvPr id="21506" name="Picture 1">
            <a:extLst>
              <a:ext uri="{FF2B5EF4-FFF2-40B4-BE49-F238E27FC236}">
                <a16:creationId xmlns:a16="http://schemas.microsoft.com/office/drawing/2014/main" id="{FFC0E78F-7EDD-F64C-85D7-58F07BC30E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838" y="1209675"/>
            <a:ext cx="3671887" cy="552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C40D7B57-7BF5-9345-9AE4-C6F6FACE4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Reading Assignment</a:t>
            </a:r>
          </a:p>
        </p:txBody>
      </p:sp>
      <p:sp>
        <p:nvSpPr>
          <p:cNvPr id="22530" name="Title 1">
            <a:extLst>
              <a:ext uri="{FF2B5EF4-FFF2-40B4-BE49-F238E27FC236}">
                <a16:creationId xmlns:a16="http://schemas.microsoft.com/office/drawing/2014/main" id="{3B91EFFC-4E58-D848-95E2-A7D0F374F6F3}"/>
              </a:ext>
            </a:extLst>
          </p:cNvPr>
          <p:cNvSpPr txBox="1">
            <a:spLocks/>
          </p:cNvSpPr>
          <p:nvPr/>
        </p:nvSpPr>
        <p:spPr bwMode="auto">
          <a:xfrm>
            <a:off x="457200" y="736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400" dirty="0">
              <a:latin typeface="+mn-lt"/>
            </a:endParaRPr>
          </a:p>
        </p:txBody>
      </p:sp>
      <p:sp>
        <p:nvSpPr>
          <p:cNvPr id="22531" name="TextBox 2">
            <a:extLst>
              <a:ext uri="{FF2B5EF4-FFF2-40B4-BE49-F238E27FC236}">
                <a16:creationId xmlns:a16="http://schemas.microsoft.com/office/drawing/2014/main" id="{B86E4DEA-4D4C-FF4F-A88E-EAB3126A36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4863" y="1417638"/>
            <a:ext cx="20555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</a:rPr>
              <a:t>Sec 6.8 of [KT]</a:t>
            </a:r>
          </a:p>
        </p:txBody>
      </p:sp>
      <p:pic>
        <p:nvPicPr>
          <p:cNvPr id="22532" name="Picture 4" descr="Picture 1.png">
            <a:extLst>
              <a:ext uri="{FF2B5EF4-FFF2-40B4-BE49-F238E27FC236}">
                <a16:creationId xmlns:a16="http://schemas.microsoft.com/office/drawing/2014/main" id="{11473392-FA67-5B49-ACEF-42B9548672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263" y="1933575"/>
            <a:ext cx="3165475" cy="469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30BBBB93-975F-3348-BACA-8244EECF5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Longest path problem</a:t>
            </a:r>
          </a:p>
        </p:txBody>
      </p:sp>
      <p:sp>
        <p:nvSpPr>
          <p:cNvPr id="23554" name="TextBox 2">
            <a:extLst>
              <a:ext uri="{FF2B5EF4-FFF2-40B4-BE49-F238E27FC236}">
                <a16:creationId xmlns:a16="http://schemas.microsoft.com/office/drawing/2014/main" id="{8AC659A4-6DFD-D341-A1A3-A6B27096BF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5288" y="2557463"/>
            <a:ext cx="508434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+mn-lt"/>
              </a:rPr>
              <a:t>Given </a:t>
            </a:r>
            <a:r>
              <a:rPr lang="en-US" altLang="en-US" sz="1800" dirty="0">
                <a:solidFill>
                  <a:srgbClr val="7030A0"/>
                </a:solidFill>
                <a:latin typeface="+mn-lt"/>
              </a:rPr>
              <a:t>G</a:t>
            </a:r>
            <a:r>
              <a:rPr lang="en-US" altLang="en-US" sz="1800" dirty="0">
                <a:latin typeface="+mn-lt"/>
              </a:rPr>
              <a:t>, does there exist a simple path of length </a:t>
            </a:r>
            <a:r>
              <a:rPr lang="en-US" altLang="en-US" sz="1800" dirty="0">
                <a:solidFill>
                  <a:srgbClr val="B500B5"/>
                </a:solidFill>
                <a:latin typeface="+mn-lt"/>
              </a:rPr>
              <a:t>n-1 </a:t>
            </a:r>
            <a:r>
              <a:rPr lang="en-US" altLang="en-US" sz="1800" dirty="0">
                <a:latin typeface="+mn-lt"/>
              </a:rPr>
              <a:t>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7CDA7-2D77-7759-F2ED-35E30707B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Reflection 2 has been graded</a:t>
            </a:r>
          </a:p>
        </p:txBody>
      </p:sp>
      <p:pic>
        <p:nvPicPr>
          <p:cNvPr id="4" name="Picture 3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95CD4C2D-3047-30D5-4B31-BBB192F2F1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91072"/>
            <a:ext cx="9178164" cy="368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232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2D64C-5C21-BDA7-77E6-F3118C6A6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HW 8 is out (due in TWO weeks)</a:t>
            </a: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C26494F0-FCF8-98F7-2F7F-92E9403CA5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415" y="1417638"/>
            <a:ext cx="6871170" cy="566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527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3">
            <a:extLst>
              <a:ext uri="{FF2B5EF4-FFF2-40B4-BE49-F238E27FC236}">
                <a16:creationId xmlns:a16="http://schemas.microsoft.com/office/drawing/2014/main" id="{8D4D578C-A261-7F47-A676-429695E9F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Questions?</a:t>
            </a:r>
          </a:p>
        </p:txBody>
      </p:sp>
      <p:pic>
        <p:nvPicPr>
          <p:cNvPr id="16386" name="Picture 1">
            <a:extLst>
              <a:ext uri="{FF2B5EF4-FFF2-40B4-BE49-F238E27FC236}">
                <a16:creationId xmlns:a16="http://schemas.microsoft.com/office/drawing/2014/main" id="{C09A1A05-B1B8-B140-BF57-25351A9C0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838" y="1209675"/>
            <a:ext cx="3671887" cy="552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9621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>
            <a:extLst>
              <a:ext uri="{FF2B5EF4-FFF2-40B4-BE49-F238E27FC236}">
                <a16:creationId xmlns:a16="http://schemas.microsoft.com/office/drawing/2014/main" id="{5FD93EC7-D8F8-B048-9E9D-3247C3247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Shortest Path Problem</a:t>
            </a:r>
          </a:p>
        </p:txBody>
      </p:sp>
      <p:sp>
        <p:nvSpPr>
          <p:cNvPr id="17410" name="TextBox 2">
            <a:extLst>
              <a:ext uri="{FF2B5EF4-FFF2-40B4-BE49-F238E27FC236}">
                <a16:creationId xmlns:a16="http://schemas.microsoft.com/office/drawing/2014/main" id="{6E4E3A81-EA1E-6248-BCBC-367B7D1200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2225" y="2171700"/>
            <a:ext cx="7356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Input: (Directed) Graph </a:t>
            </a:r>
            <a:r>
              <a:rPr lang="en-US" altLang="en-US" sz="1800">
                <a:solidFill>
                  <a:srgbClr val="B100B1"/>
                </a:solidFill>
                <a:latin typeface="+mn-lt"/>
              </a:rPr>
              <a:t>G=(V,E)</a:t>
            </a:r>
            <a:r>
              <a:rPr lang="en-US" altLang="en-US" sz="1800">
                <a:latin typeface="+mn-lt"/>
              </a:rPr>
              <a:t> and for every edge </a:t>
            </a:r>
            <a:r>
              <a:rPr lang="en-US" altLang="en-US" sz="1800">
                <a:solidFill>
                  <a:srgbClr val="B100B1"/>
                </a:solidFill>
                <a:latin typeface="+mn-lt"/>
              </a:rPr>
              <a:t>e</a:t>
            </a:r>
            <a:r>
              <a:rPr lang="en-US" altLang="en-US" sz="1800">
                <a:latin typeface="+mn-lt"/>
              </a:rPr>
              <a:t> has a cost </a:t>
            </a:r>
            <a:r>
              <a:rPr lang="en-US" altLang="en-US" sz="1800">
                <a:solidFill>
                  <a:srgbClr val="B100B1"/>
                </a:solidFill>
                <a:latin typeface="+mn-lt"/>
              </a:rPr>
              <a:t>c</a:t>
            </a:r>
            <a:r>
              <a:rPr lang="en-US" altLang="en-US" sz="1800" baseline="-25000">
                <a:solidFill>
                  <a:srgbClr val="B100B1"/>
                </a:solidFill>
                <a:latin typeface="+mn-lt"/>
              </a:rPr>
              <a:t>e</a:t>
            </a:r>
            <a:r>
              <a:rPr lang="en-US" altLang="en-US" sz="1800">
                <a:latin typeface="+mn-lt"/>
              </a:rPr>
              <a:t> (can be </a:t>
            </a:r>
            <a:r>
              <a:rPr lang="en-US" altLang="en-US" sz="1800">
                <a:solidFill>
                  <a:srgbClr val="B100B1"/>
                </a:solidFill>
                <a:latin typeface="+mn-lt"/>
              </a:rPr>
              <a:t>&lt;0</a:t>
            </a:r>
            <a:r>
              <a:rPr lang="en-US" altLang="en-US" sz="1800">
                <a:latin typeface="+mn-lt"/>
              </a:rPr>
              <a:t>)</a:t>
            </a:r>
          </a:p>
        </p:txBody>
      </p:sp>
      <p:sp>
        <p:nvSpPr>
          <p:cNvPr id="17411" name="TextBox 3">
            <a:extLst>
              <a:ext uri="{FF2B5EF4-FFF2-40B4-BE49-F238E27FC236}">
                <a16:creationId xmlns:a16="http://schemas.microsoft.com/office/drawing/2014/main" id="{118FB660-B740-BD49-AEB7-DB633EFC37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1525" y="2757488"/>
            <a:ext cx="6944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B100B1"/>
                </a:solidFill>
                <a:latin typeface="+mn-lt"/>
              </a:rPr>
              <a:t>t</a:t>
            </a:r>
            <a:r>
              <a:rPr lang="en-US" altLang="en-US" sz="1800">
                <a:latin typeface="+mn-lt"/>
              </a:rPr>
              <a:t> in </a:t>
            </a:r>
            <a:r>
              <a:rPr lang="en-US" altLang="en-US" sz="1800">
                <a:solidFill>
                  <a:srgbClr val="B100B1"/>
                </a:solidFill>
                <a:latin typeface="+mn-lt"/>
              </a:rPr>
              <a:t>V</a:t>
            </a:r>
          </a:p>
        </p:txBody>
      </p:sp>
      <p:sp>
        <p:nvSpPr>
          <p:cNvPr id="17412" name="TextBox 4">
            <a:extLst>
              <a:ext uri="{FF2B5EF4-FFF2-40B4-BE49-F238E27FC236}">
                <a16:creationId xmlns:a16="http://schemas.microsoft.com/office/drawing/2014/main" id="{113519B8-DF40-8245-9600-DB089B3384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2225" y="3549650"/>
            <a:ext cx="3829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Output: Shortest path from every </a:t>
            </a:r>
            <a:r>
              <a:rPr lang="en-US" altLang="en-US" sz="1800">
                <a:solidFill>
                  <a:srgbClr val="B100B1"/>
                </a:solidFill>
                <a:latin typeface="+mn-lt"/>
              </a:rPr>
              <a:t>s</a:t>
            </a:r>
            <a:r>
              <a:rPr lang="en-US" altLang="en-US" sz="1800">
                <a:latin typeface="+mn-lt"/>
              </a:rPr>
              <a:t> to </a:t>
            </a:r>
            <a:r>
              <a:rPr lang="en-US" altLang="en-US" sz="1800">
                <a:solidFill>
                  <a:srgbClr val="B100B1"/>
                </a:solidFill>
                <a:latin typeface="+mn-lt"/>
              </a:rPr>
              <a:t>t</a:t>
            </a:r>
          </a:p>
        </p:txBody>
      </p:sp>
      <p:grpSp>
        <p:nvGrpSpPr>
          <p:cNvPr id="17413" name="Group 27">
            <a:extLst>
              <a:ext uri="{FF2B5EF4-FFF2-40B4-BE49-F238E27FC236}">
                <a16:creationId xmlns:a16="http://schemas.microsoft.com/office/drawing/2014/main" id="{6DAF0BF6-4FEF-254A-8F0C-1C376D0AD8E9}"/>
              </a:ext>
            </a:extLst>
          </p:cNvPr>
          <p:cNvGrpSpPr>
            <a:grpSpLocks/>
          </p:cNvGrpSpPr>
          <p:nvPr/>
        </p:nvGrpSpPr>
        <p:grpSpPr bwMode="auto">
          <a:xfrm>
            <a:off x="1960563" y="4200525"/>
            <a:ext cx="3357562" cy="2171662"/>
            <a:chOff x="1961187" y="4200859"/>
            <a:chExt cx="3357387" cy="2171438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A8214AAA-CEF8-3A4A-8ECD-995DF29F04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5810" y="4570709"/>
              <a:ext cx="119057" cy="130162"/>
            </a:xfrm>
            <a:prstGeom prst="ellipse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D91F737A-618A-2844-8C50-38D0D937DA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9716" y="4570709"/>
              <a:ext cx="120644" cy="130162"/>
            </a:xfrm>
            <a:prstGeom prst="ellipse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93FABB1-9C66-A340-85BC-DC2659A774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02678" y="4570709"/>
              <a:ext cx="119056" cy="130162"/>
            </a:xfrm>
            <a:prstGeom prst="ellipse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120A5E0-F755-AF4C-8225-4D4A1FC1DF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5004" y="5861213"/>
              <a:ext cx="119057" cy="131749"/>
            </a:xfrm>
            <a:prstGeom prst="ellipse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728DEDA-7D84-7C4D-BEB5-A1AFCC831F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9987" y="5796132"/>
              <a:ext cx="119056" cy="131748"/>
            </a:xfrm>
            <a:prstGeom prst="ellipse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+mn-lt"/>
              </a:endParaRP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11327540-FD6C-9E44-8C16-CA0DC194EC50}"/>
                </a:ext>
              </a:extLst>
            </p:cNvPr>
            <p:cNvCxnSpPr>
              <a:cxnSpLocks noChangeShapeType="1"/>
              <a:stCxn id="6" idx="5"/>
              <a:endCxn id="7" idx="2"/>
            </p:cNvCxnSpPr>
            <p:nvPr/>
          </p:nvCxnSpPr>
          <p:spPr bwMode="auto">
            <a:xfrm rot="5400000" flipH="1" flipV="1">
              <a:off x="2925544" y="4047650"/>
              <a:ext cx="46033" cy="122231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B98C1DC8-C7BD-4747-9D1C-144C2BF814EF}"/>
                </a:ext>
              </a:extLst>
            </p:cNvPr>
            <p:cNvCxnSpPr>
              <a:cxnSpLocks noChangeShapeType="1"/>
              <a:stCxn id="7" idx="6"/>
              <a:endCxn id="8" idx="2"/>
            </p:cNvCxnSpPr>
            <p:nvPr/>
          </p:nvCxnSpPr>
          <p:spPr bwMode="auto">
            <a:xfrm>
              <a:off x="3680359" y="4635789"/>
              <a:ext cx="1322319" cy="1588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655748C2-D60B-4445-9CC4-6CE2E687FC89}"/>
                </a:ext>
              </a:extLst>
            </p:cNvPr>
            <p:cNvCxnSpPr>
              <a:cxnSpLocks noChangeShapeType="1"/>
              <a:stCxn id="7" idx="5"/>
              <a:endCxn id="9" idx="1"/>
            </p:cNvCxnSpPr>
            <p:nvPr/>
          </p:nvCxnSpPr>
          <p:spPr bwMode="auto">
            <a:xfrm rot="16200000" flipH="1">
              <a:off x="3367669" y="4977051"/>
              <a:ext cx="1200026" cy="609568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3A6987D1-99D8-ED49-B250-79D1A4C933EF}"/>
                </a:ext>
              </a:extLst>
            </p:cNvPr>
            <p:cNvCxnSpPr>
              <a:cxnSpLocks noChangeShapeType="1"/>
              <a:stCxn id="9" idx="2"/>
              <a:endCxn id="10" idx="5"/>
            </p:cNvCxnSpPr>
            <p:nvPr/>
          </p:nvCxnSpPr>
          <p:spPr bwMode="auto">
            <a:xfrm rot="10800000">
              <a:off x="3021582" y="5908833"/>
              <a:ext cx="1233423" cy="19048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4CDDAABA-549A-BF4D-A457-95D1325AD099}"/>
                </a:ext>
              </a:extLst>
            </p:cNvPr>
            <p:cNvCxnSpPr>
              <a:cxnSpLocks noChangeShapeType="1"/>
              <a:stCxn id="10" idx="1"/>
              <a:endCxn id="7" idx="3"/>
            </p:cNvCxnSpPr>
            <p:nvPr/>
          </p:nvCxnSpPr>
          <p:spPr bwMode="auto">
            <a:xfrm rot="5400000" flipH="1" flipV="1">
              <a:off x="2690634" y="4928637"/>
              <a:ext cx="1133358" cy="639730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426" name="TextBox 20">
              <a:extLst>
                <a:ext uri="{FF2B5EF4-FFF2-40B4-BE49-F238E27FC236}">
                  <a16:creationId xmlns:a16="http://schemas.microsoft.com/office/drawing/2014/main" id="{86C7F8CA-8865-D641-A1D0-63F1329517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6657" y="4200859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B100B1"/>
                  </a:solidFill>
                  <a:latin typeface="+mn-lt"/>
                </a:rPr>
                <a:t>1</a:t>
              </a:r>
            </a:p>
          </p:txBody>
        </p:sp>
        <p:sp>
          <p:nvSpPr>
            <p:cNvPr id="17427" name="TextBox 21">
              <a:extLst>
                <a:ext uri="{FF2B5EF4-FFF2-40B4-BE49-F238E27FC236}">
                  <a16:creationId xmlns:a16="http://schemas.microsoft.com/office/drawing/2014/main" id="{C61A93C2-9723-FB4B-80D5-BED089764B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1825" y="4265992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B100B1"/>
                  </a:solidFill>
                  <a:latin typeface="+mn-lt"/>
                </a:rPr>
                <a:t>1</a:t>
              </a:r>
            </a:p>
          </p:txBody>
        </p:sp>
        <p:sp>
          <p:nvSpPr>
            <p:cNvPr id="17428" name="TextBox 22">
              <a:extLst>
                <a:ext uri="{FF2B5EF4-FFF2-40B4-BE49-F238E27FC236}">
                  <a16:creationId xmlns:a16="http://schemas.microsoft.com/office/drawing/2014/main" id="{AFAA7419-4FB8-1448-A583-2F9740A8E2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87346" y="4993436"/>
              <a:ext cx="511652" cy="369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B100B1"/>
                  </a:solidFill>
                  <a:latin typeface="+mn-lt"/>
                </a:rPr>
                <a:t>100</a:t>
              </a:r>
            </a:p>
          </p:txBody>
        </p:sp>
        <p:sp>
          <p:nvSpPr>
            <p:cNvPr id="17429" name="TextBox 23">
              <a:extLst>
                <a:ext uri="{FF2B5EF4-FFF2-40B4-BE49-F238E27FC236}">
                  <a16:creationId xmlns:a16="http://schemas.microsoft.com/office/drawing/2014/main" id="{CFD40B94-EB8E-7841-A165-4E4051918D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00711" y="6003003"/>
              <a:ext cx="692782" cy="369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B100B1"/>
                  </a:solidFill>
                  <a:latin typeface="+mn-lt"/>
                </a:rPr>
                <a:t>-1000</a:t>
              </a:r>
            </a:p>
          </p:txBody>
        </p:sp>
        <p:sp>
          <p:nvSpPr>
            <p:cNvPr id="17430" name="TextBox 24">
              <a:extLst>
                <a:ext uri="{FF2B5EF4-FFF2-40B4-BE49-F238E27FC236}">
                  <a16:creationId xmlns:a16="http://schemas.microsoft.com/office/drawing/2014/main" id="{77CB8C91-0EAB-254C-868D-39E09D5AEE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69663" y="4993436"/>
              <a:ext cx="511652" cy="369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B100B1"/>
                  </a:solidFill>
                  <a:latin typeface="+mn-lt"/>
                </a:rPr>
                <a:t>899</a:t>
              </a:r>
            </a:p>
          </p:txBody>
        </p:sp>
        <p:sp>
          <p:nvSpPr>
            <p:cNvPr id="17431" name="TextBox 25">
              <a:extLst>
                <a:ext uri="{FF2B5EF4-FFF2-40B4-BE49-F238E27FC236}">
                  <a16:creationId xmlns:a16="http://schemas.microsoft.com/office/drawing/2014/main" id="{8B6B16FC-1603-9347-9DD0-C78CB65A31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1187" y="4452246"/>
              <a:ext cx="27494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8000"/>
                  </a:solidFill>
                  <a:latin typeface="+mn-lt"/>
                </a:rPr>
                <a:t>s</a:t>
              </a:r>
            </a:p>
          </p:txBody>
        </p:sp>
        <p:sp>
          <p:nvSpPr>
            <p:cNvPr id="17432" name="TextBox 26">
              <a:extLst>
                <a:ext uri="{FF2B5EF4-FFF2-40B4-BE49-F238E27FC236}">
                  <a16:creationId xmlns:a16="http://schemas.microsoft.com/office/drawing/2014/main" id="{DB73811E-540A-D74E-95C0-023ABC04A3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56588" y="4419678"/>
              <a:ext cx="26198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  <a:latin typeface="+mn-lt"/>
                </a:rPr>
                <a:t>t</a:t>
              </a:r>
            </a:p>
          </p:txBody>
        </p:sp>
      </p:grpSp>
      <p:sp>
        <p:nvSpPr>
          <p:cNvPr id="29" name="Rounded Rectangular Callout 28">
            <a:extLst>
              <a:ext uri="{FF2B5EF4-FFF2-40B4-BE49-F238E27FC236}">
                <a16:creationId xmlns:a16="http://schemas.microsoft.com/office/drawing/2014/main" id="{99C9D0D5-8215-8C46-BC0E-8D680ED417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213" y="4821238"/>
            <a:ext cx="1933575" cy="1060450"/>
          </a:xfrm>
          <a:prstGeom prst="wedgeRoundRectCallout">
            <a:avLst>
              <a:gd name="adj1" fmla="val 112315"/>
              <a:gd name="adj2" fmla="val 45083"/>
              <a:gd name="adj3" fmla="val 16667"/>
            </a:avLst>
          </a:prstGeom>
          <a:solidFill>
            <a:srgbClr val="E46C0A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Shortest path has cost negative infinity</a:t>
            </a:r>
          </a:p>
        </p:txBody>
      </p:sp>
      <p:sp>
        <p:nvSpPr>
          <p:cNvPr id="30" name="Cloud Callout 29">
            <a:extLst>
              <a:ext uri="{FF2B5EF4-FFF2-40B4-BE49-F238E27FC236}">
                <a16:creationId xmlns:a16="http://schemas.microsoft.com/office/drawing/2014/main" id="{CCE84EAE-93A6-2646-9443-940F8BE474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6438" y="3919538"/>
            <a:ext cx="2900362" cy="1897062"/>
          </a:xfrm>
          <a:prstGeom prst="cloudCallout">
            <a:avLst>
              <a:gd name="adj1" fmla="val -9981"/>
              <a:gd name="adj2" fmla="val 40181"/>
            </a:avLst>
          </a:prstGeom>
          <a:solidFill>
            <a:srgbClr val="77933C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Assume that </a:t>
            </a:r>
            <a:r>
              <a:rPr lang="en-US" dirty="0">
                <a:solidFill>
                  <a:srgbClr val="B100B1"/>
                </a:solidFill>
                <a:latin typeface="+mn-lt"/>
                <a:ea typeface="+mn-ea"/>
              </a:rPr>
              <a:t>G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 has no negative cycle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65BFF-AD21-C64A-B514-826202060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When to use Dynamic Programming</a:t>
            </a:r>
          </a:p>
        </p:txBody>
      </p:sp>
      <p:sp>
        <p:nvSpPr>
          <p:cNvPr id="18434" name="TextBox 2">
            <a:extLst>
              <a:ext uri="{FF2B5EF4-FFF2-40B4-BE49-F238E27FC236}">
                <a16:creationId xmlns:a16="http://schemas.microsoft.com/office/drawing/2014/main" id="{846FBB07-E109-984F-B9A3-BCB2DD8B16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650" y="2670175"/>
            <a:ext cx="40738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There are polynomially many sub-problems</a:t>
            </a:r>
          </a:p>
        </p:txBody>
      </p:sp>
      <p:sp>
        <p:nvSpPr>
          <p:cNvPr id="18435" name="TextBox 3">
            <a:extLst>
              <a:ext uri="{FF2B5EF4-FFF2-40B4-BE49-F238E27FC236}">
                <a16:creationId xmlns:a16="http://schemas.microsoft.com/office/drawing/2014/main" id="{CFEE2D24-18B7-C84B-B398-7D06BD3EB0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650" y="3852863"/>
            <a:ext cx="64166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Optimal solution can be computed from solutions to sub-problems</a:t>
            </a:r>
          </a:p>
        </p:txBody>
      </p:sp>
      <p:sp>
        <p:nvSpPr>
          <p:cNvPr id="18436" name="TextBox 4">
            <a:extLst>
              <a:ext uri="{FF2B5EF4-FFF2-40B4-BE49-F238E27FC236}">
                <a16:creationId xmlns:a16="http://schemas.microsoft.com/office/drawing/2014/main" id="{0F7BD06B-9800-C94B-B402-E9C7CAD864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650" y="5037138"/>
            <a:ext cx="67467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There is an ordering among sub-problem that allows for iterative solution</a:t>
            </a:r>
          </a:p>
        </p:txBody>
      </p:sp>
      <p:pic>
        <p:nvPicPr>
          <p:cNvPr id="18437" name="Picture 5">
            <a:extLst>
              <a:ext uri="{FF2B5EF4-FFF2-40B4-BE49-F238E27FC236}">
                <a16:creationId xmlns:a16="http://schemas.microsoft.com/office/drawing/2014/main" id="{09710B09-1906-C54B-A6F0-51D995A9BC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350" y="1111250"/>
            <a:ext cx="1520825" cy="227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TextBox 6">
            <a:extLst>
              <a:ext uri="{FF2B5EF4-FFF2-40B4-BE49-F238E27FC236}">
                <a16:creationId xmlns:a16="http://schemas.microsoft.com/office/drawing/2014/main" id="{D8A26C01-1EBE-7541-9818-5B3767D5D1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3100" y="3429000"/>
            <a:ext cx="13684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+mn-lt"/>
              </a:rPr>
              <a:t>Richard Bellman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3">
            <a:extLst>
              <a:ext uri="{FF2B5EF4-FFF2-40B4-BE49-F238E27FC236}">
                <a16:creationId xmlns:a16="http://schemas.microsoft.com/office/drawing/2014/main" id="{8D4D578C-A261-7F47-A676-429695E9F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Questions?</a:t>
            </a:r>
          </a:p>
        </p:txBody>
      </p:sp>
      <p:pic>
        <p:nvPicPr>
          <p:cNvPr id="16386" name="Picture 1">
            <a:extLst>
              <a:ext uri="{FF2B5EF4-FFF2-40B4-BE49-F238E27FC236}">
                <a16:creationId xmlns:a16="http://schemas.microsoft.com/office/drawing/2014/main" id="{C09A1A05-B1B8-B140-BF57-25351A9C0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838" y="1209675"/>
            <a:ext cx="3671887" cy="552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>
            <a:extLst>
              <a:ext uri="{FF2B5EF4-FFF2-40B4-BE49-F238E27FC236}">
                <a16:creationId xmlns:a16="http://schemas.microsoft.com/office/drawing/2014/main" id="{64AD1FCB-707B-8141-A7CB-2547C54D1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Today’</a:t>
            </a:r>
            <a:r>
              <a:rPr lang="en-US" altLang="ja-JP">
                <a:ea typeface="ＭＳ Ｐゴシック" panose="020B0600070205080204" pitchFamily="34" charset="-128"/>
              </a:rPr>
              <a:t>s agenda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9458" name="TextBox 2">
            <a:extLst>
              <a:ext uri="{FF2B5EF4-FFF2-40B4-BE49-F238E27FC236}">
                <a16:creationId xmlns:a16="http://schemas.microsoft.com/office/drawing/2014/main" id="{44DB0EC8-E181-8A44-8F8E-964775D2C3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3038" y="2322513"/>
            <a:ext cx="2403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Bellman-Ford algorithm</a:t>
            </a:r>
          </a:p>
        </p:txBody>
      </p:sp>
      <p:sp>
        <p:nvSpPr>
          <p:cNvPr id="19459" name="TextBox 3">
            <a:extLst>
              <a:ext uri="{FF2B5EF4-FFF2-40B4-BE49-F238E27FC236}">
                <a16:creationId xmlns:a16="http://schemas.microsoft.com/office/drawing/2014/main" id="{1C13073E-A8B2-7A4E-B708-DA06D8E882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3038" y="3462338"/>
            <a:ext cx="2127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Analyze the run time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D067788C-F133-CB41-B67E-0C0A7BFAF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Algo  on the board…</a:t>
            </a:r>
          </a:p>
        </p:txBody>
      </p:sp>
      <p:pic>
        <p:nvPicPr>
          <p:cNvPr id="4" name="Picture 4" descr="Jul27-2008 062.JPG">
            <a:extLst>
              <a:ext uri="{FF2B5EF4-FFF2-40B4-BE49-F238E27FC236}">
                <a16:creationId xmlns:a16="http://schemas.microsoft.com/office/drawing/2014/main" id="{3A2C5E98-2A2B-AD4C-ACDB-05B4435C86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2335213"/>
            <a:ext cx="2667000" cy="401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aramond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13277</TotalTime>
  <Words>327</Words>
  <Application>Microsoft Macintosh PowerPoint</Application>
  <PresentationFormat>On-screen Show (4:3)</PresentationFormat>
  <Paragraphs>45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ＭＳ Ｐゴシック</vt:lpstr>
      <vt:lpstr>Arial</vt:lpstr>
      <vt:lpstr>Calibri</vt:lpstr>
      <vt:lpstr>Garamond</vt:lpstr>
      <vt:lpstr>Office Theme</vt:lpstr>
      <vt:lpstr>Lecture 34</vt:lpstr>
      <vt:lpstr>Reflection 2 has been graded</vt:lpstr>
      <vt:lpstr>HW 8 is out (due in TWO weeks)</vt:lpstr>
      <vt:lpstr>Questions?</vt:lpstr>
      <vt:lpstr>Shortest Path Problem</vt:lpstr>
      <vt:lpstr>When to use Dynamic Programming</vt:lpstr>
      <vt:lpstr>Questions?</vt:lpstr>
      <vt:lpstr>Today’s agenda</vt:lpstr>
      <vt:lpstr>Algo  on the board…</vt:lpstr>
      <vt:lpstr>The recurrence</vt:lpstr>
      <vt:lpstr>Some consequences</vt:lpstr>
      <vt:lpstr>Bellman-Ford Algorithm</vt:lpstr>
      <vt:lpstr>Questions?</vt:lpstr>
      <vt:lpstr>Reading Assignment</vt:lpstr>
      <vt:lpstr>Longest path problem</vt:lpstr>
    </vt:vector>
  </TitlesOfParts>
  <Company>UB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39</dc:title>
  <dc:creator>Atri</dc:creator>
  <cp:lastModifiedBy>Atri Rudra</cp:lastModifiedBy>
  <cp:revision>44</cp:revision>
  <dcterms:created xsi:type="dcterms:W3CDTF">2011-12-02T03:04:14Z</dcterms:created>
  <dcterms:modified xsi:type="dcterms:W3CDTF">2024-11-20T17:09:28Z</dcterms:modified>
</cp:coreProperties>
</file>