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68" r:id="rId3"/>
    <p:sldId id="484" r:id="rId4"/>
    <p:sldId id="486" r:id="rId5"/>
    <p:sldId id="487" r:id="rId6"/>
    <p:sldId id="488" r:id="rId7"/>
    <p:sldId id="339" r:id="rId8"/>
    <p:sldId id="485" r:id="rId9"/>
    <p:sldId id="340" r:id="rId10"/>
    <p:sldId id="341" r:id="rId11"/>
    <p:sldId id="342" r:id="rId12"/>
    <p:sldId id="328" r:id="rId13"/>
    <p:sldId id="329" r:id="rId14"/>
    <p:sldId id="330" r:id="rId15"/>
    <p:sldId id="331" r:id="rId16"/>
    <p:sldId id="371" r:id="rId17"/>
    <p:sldId id="364" r:id="rId18"/>
    <p:sldId id="365" r:id="rId19"/>
    <p:sldId id="363" r:id="rId20"/>
    <p:sldId id="366" r:id="rId21"/>
    <p:sldId id="367" r:id="rId22"/>
    <p:sldId id="368" r:id="rId23"/>
    <p:sldId id="369" r:id="rId24"/>
    <p:sldId id="370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482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3094"/>
  </p:normalViewPr>
  <p:slideViewPr>
    <p:cSldViewPr snapToGrid="0" snapToObjects="1">
      <p:cViewPr varScale="1">
        <p:scale>
          <a:sx n="112" d="100"/>
          <a:sy n="112" d="100"/>
        </p:scale>
        <p:origin x="2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564C2C-2378-254E-A589-DB2A9035351D}" type="datetimeFigureOut">
              <a:rPr lang="en-US"/>
              <a:pPr>
                <a:defRPr/>
              </a:pPr>
              <a:t>11/21/24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E6F4A0-AEA0-6146-9396-57C698369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EDC69F-82EB-2C4A-8C4E-357E4A4FEB40}" type="datetimeFigureOut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EECEBB-A77F-B94B-A230-6387BFBEA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17A5-928E-0448-B2F5-164B4A5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E111-3546-664B-950E-AC4C1A0B930E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E67B-DB4F-8B4F-9811-04CFCC3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37DF-B53B-8041-9C10-B7EA3648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B511-D71C-184B-989A-C4C2DF56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017D-B40E-B14F-91CB-E3CBAAAD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398-F44B-0541-9C15-890CA20F2CA4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A4E1-622A-C546-B4C2-72E7CA5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29FC-E6BF-7F43-BE75-48EA42BE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13B1-59DD-9E48-9B51-D21D8509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B900-369D-B844-B5C9-236F786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5B3-D92B-4549-9C7A-C0E8D7429A4D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28D8-C57F-2C4A-B047-31C4619A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4EC0-FB6E-A342-8620-1A86AD7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9579-2AF7-CC4A-9DA6-CF35CE866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5EA2-89BE-0443-B2E0-D6EE2260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6AC7-F92D-5049-BD11-3AB076029A6C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E944-62BF-8248-8782-34DE4328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C268-ED43-5847-8998-CA961377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16E8C-06DB-C340-96B3-706E71D4F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5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F593-12DE-F044-9FC2-51A37F1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66E0-B57C-6149-AD00-A066667FAF34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B891-2D5F-594F-9BDD-386AD88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3C19-7AF8-B149-BF48-D9D835D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A895-B361-7148-91D6-CAF7D1F3A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C4BC-6F41-E84A-90B1-0AA29E1C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48D6-1385-5A4A-BB72-B63812E8B5CF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AB084-3F40-7A43-B98D-55D00A1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04C413-941B-264F-9677-B20E6454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7A4A-7A09-8E49-9195-4F32A108A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52C717-0DDB-A54B-A1F6-5FB2D89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45D6-E477-3046-BEB1-AC2EA9A9D605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19CB92-B5F7-EC47-B838-1B2A8A4B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CDEA63-4192-4747-A345-20CCECA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4947-27BA-CF45-8797-4D9E38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F0C548-D502-AF45-81CC-CF111839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2D8E-2180-FD42-B343-BDB6EC812670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567875-27F9-6443-B92C-C86BDB15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55EF2-64F2-C347-B569-131DFE47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3954-3D25-FD4E-B404-DF9433F2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E3106F-7298-DD43-A769-5821775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93C7-209F-8F43-8253-9521405B7884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C96FA2-4DC1-EB41-9588-9C96960D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B3911-4519-714A-B733-FB0D8E2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9E9-5BB0-AE42-BFA8-EB5B9BF41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332026-2F50-5D45-A019-DA161A4F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4F4-CF9F-AB40-83F8-D6D13E232B00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00352-6CB7-6E4D-98F4-75D1B647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3F66C-0680-4D4F-A53B-9EC2397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BD730-45E5-3344-9C1C-EFD9179D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2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041966-9C7E-A34D-8405-446F5AF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D4E7-A618-D64E-87CF-996A6CA568AE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66E5E6-9D46-6741-BC30-199032A6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9EA49-F737-A24E-AFFA-D82731D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B44E-8FC7-7D44-A882-B096094B5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5F5DF3-EE2B-C344-A6E4-EDB878206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37B826-BFF3-9D47-8DB7-28228EDB6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B5C4074-A4FE-5240-94CE-B486FBCF7865}" type="datetime1">
              <a:rPr lang="en-US" altLang="en-US"/>
              <a:pPr>
                <a:defRPr/>
              </a:pPr>
              <a:t>11/21/24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BB05EE-C1C4-BE4B-8B39-ED55BB6FD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22,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331541A-4193-D543-A617-BDA3A98F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sides of the “</a:t>
            </a:r>
            <a:r>
              <a:rPr lang="en-US" altLang="ja-JP">
                <a:ea typeface="ＭＳ Ｐゴシック" panose="020B0600070205080204" pitchFamily="34" charset="-128"/>
              </a:rPr>
              <a:t>same” coin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B491923C-6343-7344-B267-B03241B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889125"/>
            <a:ext cx="287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Shortest Path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779-F9F1-C94D-A54F-ED6498FE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811463"/>
            <a:ext cx="428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Can be solved by a polynomial time algorithm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126F802-7164-7847-AF97-3B4B587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832225"/>
            <a:ext cx="472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Is there a longest path of length </a:t>
            </a:r>
            <a:r>
              <a:rPr lang="en-US" altLang="en-US" sz="2400">
                <a:solidFill>
                  <a:srgbClr val="B500B5"/>
                </a:solidFill>
                <a:latin typeface="+mn-lt"/>
              </a:rPr>
              <a:t>n-1</a:t>
            </a:r>
            <a:r>
              <a:rPr lang="en-US" altLang="en-US" sz="2400">
                <a:latin typeface="+mn-lt"/>
              </a:rPr>
              <a:t>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8AD255C-F5E2-2A42-BD50-52A8E7D94B5C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4467225"/>
            <a:ext cx="7689850" cy="1978025"/>
            <a:chOff x="1001926" y="4466632"/>
            <a:chExt cx="7689016" cy="1978617"/>
          </a:xfrm>
        </p:grpSpPr>
        <p:pic>
          <p:nvPicPr>
            <p:cNvPr id="25606" name="Picture 5">
              <a:extLst>
                <a:ext uri="{FF2B5EF4-FFF2-40B4-BE49-F238E27FC236}">
                  <a16:creationId xmlns:a16="http://schemas.microsoft.com/office/drawing/2014/main" id="{EEB9B8C5-9EE9-F741-84B5-826189E46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926" y="4466632"/>
              <a:ext cx="1382949" cy="197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Box 6">
              <a:extLst>
                <a:ext uri="{FF2B5EF4-FFF2-40B4-BE49-F238E27FC236}">
                  <a16:creationId xmlns:a16="http://schemas.microsoft.com/office/drawing/2014/main" id="{2C8FF15F-99D3-7A4F-A5B1-70C9796AD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466" y="5297513"/>
              <a:ext cx="5955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Given a path can verify in polynomial time if the answer is yes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822AE2-4CBD-4340-A0EF-E11D523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Poly time algo for longest path?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CDB98D-20C2-9046-8C79-92AE4B5F78A5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198563"/>
            <a:ext cx="9144000" cy="7135812"/>
            <a:chOff x="30956" y="1198563"/>
            <a:chExt cx="9144000" cy="7135374"/>
          </a:xfrm>
        </p:grpSpPr>
        <p:pic>
          <p:nvPicPr>
            <p:cNvPr id="26628" name="Picture 2">
              <a:extLst>
                <a:ext uri="{FF2B5EF4-FFF2-40B4-BE49-F238E27FC236}">
                  <a16:creationId xmlns:a16="http://schemas.microsoft.com/office/drawing/2014/main" id="{A477A3CE-A9BD-2E45-BCB8-39201C6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198563"/>
              <a:ext cx="5080000" cy="381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7" descr="Picture 3.png">
              <a:extLst>
                <a:ext uri="{FF2B5EF4-FFF2-40B4-BE49-F238E27FC236}">
                  <a16:creationId xmlns:a16="http://schemas.microsoft.com/office/drawing/2014/main" id="{2A570B0C-A022-9E4A-AA04-8CD476D4B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" y="4151043"/>
              <a:ext cx="9144000" cy="418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F490330-91F6-E04D-B410-BC1C9451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6267450"/>
            <a:ext cx="976312" cy="2714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FD91B69-882C-054D-BEB4-5BBC72F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DAF6466-E148-3848-A15D-578FE6E5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2164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: problems that can be solved by poly time algorithms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BB9FAB1F-BA57-8D4A-AE30-86D07C24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+mn-lt"/>
              </a:rPr>
              <a:t>NP</a:t>
            </a:r>
            <a:r>
              <a:rPr lang="en-US" altLang="en-US" sz="1800">
                <a:latin typeface="+mn-lt"/>
              </a:rPr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949FB-3014-D541-8DBF-7B15F6B1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221288"/>
            <a:ext cx="5102225" cy="868362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Alternate NP definition: Guess witness and verify!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946FF8-0263-2744-9D04-0E43969B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≠ NP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A8A97248-CF62-2E49-944F-45FDC163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2582863"/>
            <a:ext cx="668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any one problem in NP and show it cannot be solved in poly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C9B7D30-8DCB-1F40-86FC-87D397F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863975"/>
            <a:ext cx="5645150" cy="2214563"/>
          </a:xfrm>
          <a:prstGeom prst="cloudCallout">
            <a:avLst>
              <a:gd name="adj1" fmla="val -9569"/>
              <a:gd name="adj2" fmla="val 475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Pretty much all known proof techniques </a:t>
            </a:r>
            <a:r>
              <a:rPr lang="en-US" sz="2600" i="1" dirty="0">
                <a:solidFill>
                  <a:schemeClr val="lt1"/>
                </a:solidFill>
                <a:latin typeface="+mn-lt"/>
                <a:ea typeface="+mn-ea"/>
              </a:rPr>
              <a:t>provably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will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EE40CE7-CEEE-474D-B8C3-20D2A65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= NP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68D6893C-6A80-B94D-B0F2-13302141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008188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Will make cryptography collapse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9D94172-5557-FD40-8B87-9F1F2D71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82863"/>
            <a:ext cx="2084387" cy="846137"/>
          </a:xfrm>
          <a:prstGeom prst="wedgeRoundRectCallout">
            <a:avLst>
              <a:gd name="adj1" fmla="val -79685"/>
              <a:gd name="adj2" fmla="val -7746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Compute the encryption key!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1A3D3-42AC-E048-AA13-A50A1ED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702050"/>
            <a:ext cx="713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Prove that all problems in NP can be solved by polynomial time algorithms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F65949-2A19-B84C-9801-B4014345047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4352925"/>
            <a:ext cx="4124325" cy="2160588"/>
            <a:chOff x="2952566" y="4353080"/>
            <a:chExt cx="4124909" cy="21602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E578B5-D2F2-C54D-A728-FBBD9406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66" y="4353080"/>
              <a:ext cx="4124909" cy="216025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5" name="TextBox 6">
              <a:extLst>
                <a:ext uri="{FF2B5EF4-FFF2-40B4-BE49-F238E27FC236}">
                  <a16:creationId xmlns:a16="http://schemas.microsoft.com/office/drawing/2014/main" id="{1150795A-778F-3547-9854-F5B6036C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05" y="4667769"/>
              <a:ext cx="492513" cy="36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NP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53CD56-7005-B847-8C79-35822E4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037138"/>
            <a:ext cx="2974975" cy="1216025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NP-complete problems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C46F51C-F92A-1D48-81FB-E39AA4A3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7250"/>
            <a:ext cx="2279650" cy="1585913"/>
          </a:xfrm>
          <a:prstGeom prst="wedgeRoundRectCallout">
            <a:avLst>
              <a:gd name="adj1" fmla="val 112023"/>
              <a:gd name="adj2" fmla="val 2346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Solving any ONE problem in here in poly time will prove P=NP!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D2BC884-6C9C-1240-A5A2-958B336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book on P vs. NP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0E1973E-82D9-6C42-AB04-51370193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84313"/>
            <a:ext cx="33940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>
            <a:extLst>
              <a:ext uri="{FF2B5EF4-FFF2-40B4-BE49-F238E27FC236}">
                <a16:creationId xmlns:a16="http://schemas.microsoft.com/office/drawing/2014/main" id="{68CEB3DA-2A2E-E041-999C-E6F84AF3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942B4153-0618-1247-912C-E3932F5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3373438" y="4337050"/>
            <a:ext cx="299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2236788" y="6191250"/>
            <a:ext cx="5794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9A181E57-9D4F-3E40-B513-581E17EC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5752794A-5E81-EE4B-B041-31CD7638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CDA7-2D77-7759-F2ED-35E30707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2 has been graded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5CD4C2D-3047-30D5-4B31-BBB192F2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072"/>
            <a:ext cx="9178164" cy="36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A414DCC-0B60-6645-AC71-C9D6B03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can’t– what does it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6BD43-FD32-834F-8857-6A46926D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957" y="1816100"/>
            <a:ext cx="64168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+mn-lt"/>
              </a:rPr>
              <a:t>NO</a:t>
            </a:r>
            <a:r>
              <a:rPr lang="en-US" altLang="en-US">
                <a:latin typeface="+mn-lt"/>
              </a:rPr>
              <a:t> algorithm will be able to solve a problem in polynomial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4E74FBB-D6A4-AA4F-B43A-0FDC9F275A44}"/>
              </a:ext>
            </a:extLst>
          </p:cNvPr>
          <p:cNvSpPr/>
          <p:nvPr/>
        </p:nvSpPr>
        <p:spPr>
          <a:xfrm>
            <a:off x="2384425" y="3125788"/>
            <a:ext cx="4881563" cy="1928812"/>
          </a:xfrm>
          <a:prstGeom prst="cloudCallout">
            <a:avLst>
              <a:gd name="adj1" fmla="val -15517"/>
              <a:gd name="adj2" fmla="val 39423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Still for worst-case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3B7EC6F-AD79-7E48-B2AF-5DD0A03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AC62C-9161-1149-BB75-0A0C00D3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D02BB90-D8E1-834D-BDD4-F74AB09553FB}"/>
              </a:ext>
            </a:extLst>
          </p:cNvPr>
          <p:cNvSpPr/>
          <p:nvPr/>
        </p:nvSpPr>
        <p:spPr>
          <a:xfrm>
            <a:off x="777875" y="4876800"/>
            <a:ext cx="6945313" cy="919163"/>
          </a:xfrm>
          <a:prstGeom prst="wedgeRectCallout">
            <a:avLst>
              <a:gd name="adj1" fmla="val -5353"/>
              <a:gd name="adj2" fmla="val -82738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best lower bound you can prove?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2879-813F-A345-8AAB-A10A7718A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9637" y="5977881"/>
            <a:ext cx="1322173" cy="6054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384C93-0DAE-1C44-B940-9EBA994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88C37073-9088-4E48-8413-7D940C6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F1674734-9478-5944-9D07-F0C352A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275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EDB2B91-EE3D-DE47-9DE4-9CA962AD92E6}"/>
              </a:ext>
            </a:extLst>
          </p:cNvPr>
          <p:cNvSpPr/>
          <p:nvPr/>
        </p:nvSpPr>
        <p:spPr>
          <a:xfrm>
            <a:off x="3064892" y="5440362"/>
            <a:ext cx="2941638" cy="1074737"/>
          </a:xfrm>
          <a:prstGeom prst="cloudCallout">
            <a:avLst>
              <a:gd name="adj1" fmla="val -15371"/>
              <a:gd name="adj2" fmla="val 4066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Exists graphs with m</a:t>
            </a:r>
            <a:r>
              <a:rPr lang="en-US" baseline="30000" dirty="0"/>
              <a:t>2</a:t>
            </a:r>
            <a:r>
              <a:rPr lang="en-US" dirty="0"/>
              <a:t> 4-cliques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1D82518-A052-7A85-5FC6-E8676B30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3773"/>
            <a:ext cx="9071422" cy="1671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92A5F-EB6D-4AC7-2433-DE41F369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15" y="4640505"/>
            <a:ext cx="5372100" cy="5461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C887517-7920-014F-8BCA-15DB04C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2ADBE7DC-9A48-DA4C-91D7-B486BF11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379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Lower bounds based on output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418F7-41F2-AE40-A0C9-2124E747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166" y="2098675"/>
            <a:ext cx="413927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+mn-lt"/>
              </a:rPr>
              <a:t>On input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, output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2</a:t>
            </a:r>
            <a:r>
              <a:rPr lang="en-US" altLang="en-US" sz="2400" baseline="30000">
                <a:solidFill>
                  <a:srgbClr val="7030A0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many ones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93128B-0FDC-A54F-85AD-0A8C97E5AD21}"/>
              </a:ext>
            </a:extLst>
          </p:cNvPr>
          <p:cNvSpPr/>
          <p:nvPr/>
        </p:nvSpPr>
        <p:spPr>
          <a:xfrm>
            <a:off x="1927225" y="2930525"/>
            <a:ext cx="5313363" cy="1062038"/>
          </a:xfrm>
          <a:prstGeom prst="wedgeRoundRectCallout">
            <a:avLst>
              <a:gd name="adj1" fmla="val -10653"/>
              <a:gd name="adj2" fmla="val -816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Every </a:t>
            </a:r>
            <a:r>
              <a:rPr lang="en-US" sz="2000" dirty="0" err="1"/>
              <a:t>algo</a:t>
            </a:r>
            <a:r>
              <a:rPr lang="en-US" sz="2000" dirty="0"/>
              <a:t> takes (doubly) exponential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7876523-1517-C44E-91DC-5CFEE759E739}"/>
              </a:ext>
            </a:extLst>
          </p:cNvPr>
          <p:cNvSpPr/>
          <p:nvPr/>
        </p:nvSpPr>
        <p:spPr>
          <a:xfrm>
            <a:off x="3089275" y="4300538"/>
            <a:ext cx="3122613" cy="1049337"/>
          </a:xfrm>
          <a:prstGeom prst="cloudCallout">
            <a:avLst>
              <a:gd name="adj1" fmla="val -16084"/>
              <a:gd name="adj2" fmla="val 377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But at heart problem is “trivial”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FA03CA-DF3C-494C-BC5B-69B162106F45}"/>
              </a:ext>
            </a:extLst>
          </p:cNvPr>
          <p:cNvSpPr/>
          <p:nvPr/>
        </p:nvSpPr>
        <p:spPr>
          <a:xfrm>
            <a:off x="535781" y="5505450"/>
            <a:ext cx="8229599" cy="9382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now on, output size is always O(N) and could even be binary.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6F73970-8E39-FF49-9EEE-B1C3762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 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C3B0-7A21-244B-A8CE-54AA42EA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952625"/>
            <a:ext cx="5519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+mn-lt"/>
              </a:rPr>
              <a:t>Argue that a given problem is </a:t>
            </a:r>
            <a:r>
              <a:rPr lang="en-US" altLang="en-US" sz="2400">
                <a:solidFill>
                  <a:srgbClr val="FF0000"/>
                </a:solidFill>
                <a:latin typeface="+mn-lt"/>
              </a:rPr>
              <a:t>AS HARD 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5531-AC2E-2945-B1C5-6C5E4B16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595563"/>
            <a:ext cx="3181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a “known” hard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A65D28A1-AE36-0948-BD9A-A9416381F07C}"/>
              </a:ext>
            </a:extLst>
          </p:cNvPr>
          <p:cNvSpPr/>
          <p:nvPr/>
        </p:nvSpPr>
        <p:spPr>
          <a:xfrm>
            <a:off x="1903413" y="3275013"/>
            <a:ext cx="5449887" cy="1754187"/>
          </a:xfrm>
          <a:prstGeom prst="cloudCallout">
            <a:avLst>
              <a:gd name="adj1" fmla="val -16299"/>
              <a:gd name="adj2" fmla="val 3855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How can we argue something like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257D-56B1-B84B-B0D6-C361A09DD3A6}"/>
              </a:ext>
            </a:extLst>
          </p:cNvPr>
          <p:cNvSpPr/>
          <p:nvPr/>
        </p:nvSpPr>
        <p:spPr>
          <a:xfrm>
            <a:off x="2841625" y="5362575"/>
            <a:ext cx="3670300" cy="7413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89317BD-1A09-8E4A-A2D4-0908FD1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far: “Yes, we can” reductions</a:t>
            </a:r>
          </a:p>
        </p:txBody>
      </p:sp>
      <p:pic>
        <p:nvPicPr>
          <p:cNvPr id="34818" name="Picture 2" descr="Image result for yes we can obama">
            <a:extLst>
              <a:ext uri="{FF2B5EF4-FFF2-40B4-BE49-F238E27FC236}">
                <a16:creationId xmlns:a16="http://schemas.microsoft.com/office/drawing/2014/main" id="{05373640-D8E7-A54A-B3CC-4DA37CE7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8850EB5-9DC1-0341-B933-F6E2D952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Y to X where X is “easy”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5BAABD99-3BFE-5442-83C0-BBB1922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99A35ED-D9FC-3842-95E0-9BFF5A5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“Yes, we can” reductions (Example)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F93FB-F40F-C7DD-E77E-6A2A115EC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37"/>
            <a:ext cx="9144000" cy="5335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7AF7E7-E58A-4571-DAA3-E5E459843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544" y="1433428"/>
            <a:ext cx="3779002" cy="42871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DF2AA-8F3A-70C9-C2A8-67B80A0B83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388" y="2374465"/>
            <a:ext cx="4151313" cy="4794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30E97-63FE-59E8-BAD2-4BC11D8E2C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2294518"/>
            <a:ext cx="4600576" cy="53359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4250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A9D374-5E13-C285-B979-6247978A2352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8B215C-E1A9-96B8-2DB6-C0882CBE2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7E1E18-5BB4-905D-70D2-2B13875A8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0805E1-AB1F-DD7D-9B2F-A84574B2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8D0369-E32C-9F29-71EE-FDAAAC1A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A271-E347-C1AF-5C00-DD387983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2D801D4-23EE-6574-703D-3782A80A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4495"/>
            <a:ext cx="9144000" cy="22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8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4ED990-165B-48E5-9AAB-6AEC860107DA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60FC1F-90A5-81CC-9449-982891D5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5690CB-359C-9668-9C03-BF3AF604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D39967-D5EF-0ED1-4600-FF7FEE9DD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BE8C43-5F36-26E6-CB43-658DDFF7D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959C9B-DCA8-411E-1DC7-437080DDA16F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7B3571-5028-F5EA-AE36-49C14A08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92EB84-B923-77A5-B832-0A4B7FCCC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C273A9-D626-8DFF-BB46-4F43F695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E29AB6-ED8A-9581-C723-0880CD22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0963" name="Group 54">
            <a:extLst>
              <a:ext uri="{FF2B5EF4-FFF2-40B4-BE49-F238E27FC236}">
                <a16:creationId xmlns:a16="http://schemas.microsoft.com/office/drawing/2014/main" id="{5625B175-DB61-0B4E-A4E9-83EC87A48F2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4" name="Group 57">
            <a:extLst>
              <a:ext uri="{FF2B5EF4-FFF2-40B4-BE49-F238E27FC236}">
                <a16:creationId xmlns:a16="http://schemas.microsoft.com/office/drawing/2014/main" id="{1F0EADE4-FA2E-8345-9564-FF8F053D8B95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6" name="Group 60">
            <a:extLst>
              <a:ext uri="{FF2B5EF4-FFF2-40B4-BE49-F238E27FC236}">
                <a16:creationId xmlns:a16="http://schemas.microsoft.com/office/drawing/2014/main" id="{40C5B7EE-683B-014B-A8C0-D6949A0DBAC8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F017-B362-924E-B1C3-6E500CA0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531938"/>
            <a:ext cx="199785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Poly time algo for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CC2594-4DA6-254F-86BA-024F4A12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360613"/>
            <a:ext cx="1989840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Poly time algo for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FD82B-6F4E-4947-B6FC-7B024628C8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4848" y="1980855"/>
            <a:ext cx="521297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226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latin typeface="+mn-lt"/>
              </a:rPr>
              <a:t>!</a:t>
            </a:r>
            <a:r>
              <a:rPr lang="en-US" altLang="en-US" sz="4000">
                <a:solidFill>
                  <a:srgbClr val="7030A0"/>
                </a:solidFill>
                <a:latin typeface="+mn-lt"/>
              </a:rPr>
              <a:t>B</a:t>
            </a:r>
            <a:r>
              <a:rPr lang="en-US" altLang="en-US" sz="4000">
                <a:latin typeface="+mn-lt"/>
              </a:rPr>
              <a:t>         !</a:t>
            </a:r>
            <a:r>
              <a:rPr lang="en-US" altLang="en-US" sz="4000">
                <a:solidFill>
                  <a:srgbClr val="7030A0"/>
                </a:solidFill>
                <a:latin typeface="+mn-lt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697141" cy="1196980"/>
            <a:chOff x="5090984" y="1532238"/>
            <a:chExt cx="2697988" cy="1196995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9984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990465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053920" cy="1196980"/>
            <a:chOff x="5090984" y="1532238"/>
            <a:chExt cx="3054262" cy="1196995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338723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346739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61D1-A495-7EC4-B313-959ECBF6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rest of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95099-F3DD-DCA8-DE94-127CE7AF2B30}"/>
              </a:ext>
            </a:extLst>
          </p:cNvPr>
          <p:cNvSpPr txBox="1"/>
          <p:nvPr/>
        </p:nvSpPr>
        <p:spPr>
          <a:xfrm>
            <a:off x="1198179" y="208104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More on reductions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E224A-6114-6B16-8A69-B89A2ABBBDFA}"/>
              </a:ext>
            </a:extLst>
          </p:cNvPr>
          <p:cNvSpPr txBox="1"/>
          <p:nvPr/>
        </p:nvSpPr>
        <p:spPr>
          <a:xfrm>
            <a:off x="1303283" y="2900855"/>
            <a:ext cx="440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(If there is time) Quick definition of P and NP</a:t>
            </a:r>
          </a:p>
        </p:txBody>
      </p:sp>
    </p:spTree>
    <p:extLst>
      <p:ext uri="{BB962C8B-B14F-4D97-AF65-F5344CB8AC3E}">
        <p14:creationId xmlns:p14="http://schemas.microsoft.com/office/powerpoint/2010/main" val="33125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811-2567-364E-5376-DB6F2561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E364F9-7881-E98D-1175-9C6C460E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912"/>
            <a:ext cx="9144000" cy="17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D67D-2FC7-6FEC-4A53-B6CC853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8C4579-4B30-CBA8-3F01-DE2D6F92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8" y="1718087"/>
            <a:ext cx="9148768" cy="4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463F-0777-AF0D-7E07-9B2C7EDF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case you missed it</a:t>
            </a:r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FB800158-E2AC-B621-B25B-67043952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767"/>
            <a:ext cx="9144000" cy="31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557463"/>
            <a:ext cx="508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Given </a:t>
            </a:r>
            <a:r>
              <a:rPr lang="en-US" altLang="en-US" sz="1800" dirty="0">
                <a:solidFill>
                  <a:srgbClr val="7030A0"/>
                </a:solidFill>
                <a:latin typeface="+mn-lt"/>
              </a:rPr>
              <a:t>G</a:t>
            </a:r>
            <a:r>
              <a:rPr lang="en-US" altLang="en-US" sz="1800" dirty="0">
                <a:latin typeface="+mn-lt"/>
              </a:rPr>
              <a:t>, does there exist a simple path of length </a:t>
            </a:r>
            <a:r>
              <a:rPr lang="en-US" altLang="en-US" sz="1800" dirty="0">
                <a:solidFill>
                  <a:srgbClr val="B500B5"/>
                </a:solidFill>
                <a:latin typeface="+mn-lt"/>
              </a:rPr>
              <a:t>n-1 </a:t>
            </a:r>
            <a:r>
              <a:rPr lang="en-US" altLang="en-US" sz="1800" dirty="0"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73E1C-221B-F7AD-073A-89B60A90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>
            <a:extLst>
              <a:ext uri="{FF2B5EF4-FFF2-40B4-BE49-F238E27FC236}">
                <a16:creationId xmlns:a16="http://schemas.microsoft.com/office/drawing/2014/main" id="{4A378CC9-42A7-02EE-8339-B4DCE230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4379D506-787F-9968-D284-6C06FD1C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2996077-D518-854F-9052-A56AD1AF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vs Shortest Paths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40116D5-480A-4C43-A124-0B1FDEFA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60500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10454</TotalTime>
  <Words>631</Words>
  <Application>Microsoft Macintosh PowerPoint</Application>
  <PresentationFormat>On-screen Show (4:3)</PresentationFormat>
  <Paragraphs>115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Garamond</vt:lpstr>
      <vt:lpstr>Office Theme</vt:lpstr>
      <vt:lpstr>Lecture 35</vt:lpstr>
      <vt:lpstr>Reflection 2 has been graded</vt:lpstr>
      <vt:lpstr>Sample final exam</vt:lpstr>
      <vt:lpstr>Bring UB card to final exam</vt:lpstr>
      <vt:lpstr>Final exam post</vt:lpstr>
      <vt:lpstr>In case you missed it</vt:lpstr>
      <vt:lpstr>Longest path problem</vt:lpstr>
      <vt:lpstr>Questions?</vt:lpstr>
      <vt:lpstr>Longest vs Shortest Paths</vt:lpstr>
      <vt:lpstr>Two sides of the “same” coin</vt:lpstr>
      <vt:lpstr>Poly time algo for longest path?</vt:lpstr>
      <vt:lpstr>P vs NP question</vt:lpstr>
      <vt:lpstr>Proving P ≠ NP</vt:lpstr>
      <vt:lpstr>Proving P = NP</vt:lpstr>
      <vt:lpstr>A book on P vs. NP</vt:lpstr>
      <vt:lpstr>Questions?</vt:lpstr>
      <vt:lpstr>The course so far…</vt:lpstr>
      <vt:lpstr>The rest of the course…</vt:lpstr>
      <vt:lpstr>Questions?</vt:lpstr>
      <vt:lpstr>No, you can’t– what does it mean?</vt:lpstr>
      <vt:lpstr>No, you can’t take- 1</vt:lpstr>
      <vt:lpstr>No, you can’t take- 2</vt:lpstr>
      <vt:lpstr>No, you can’t take- 2</vt:lpstr>
      <vt:lpstr>No, you can’t take -3</vt:lpstr>
      <vt:lpstr>So far: “Yes, we can” reductions</vt:lpstr>
      <vt:lpstr>Reduce Y to X where X is “easy”</vt:lpstr>
      <vt:lpstr>“Yes, we can” reductions (Example)</vt:lpstr>
      <vt:lpstr>Overview of the reduction</vt:lpstr>
      <vt:lpstr>Nothing special about GS algo</vt:lpstr>
      <vt:lpstr>Another observation</vt:lpstr>
      <vt:lpstr>Poly time reductions</vt:lpstr>
      <vt:lpstr> </vt:lpstr>
      <vt:lpstr> </vt:lpstr>
      <vt:lpstr> </vt:lpstr>
      <vt:lpstr> </vt:lpstr>
      <vt:lpstr>Plan for rest of today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63</cp:revision>
  <cp:lastPrinted>2017-12-03T22:18:27Z</cp:lastPrinted>
  <dcterms:created xsi:type="dcterms:W3CDTF">2011-12-02T03:04:14Z</dcterms:created>
  <dcterms:modified xsi:type="dcterms:W3CDTF">2024-11-22T02:06:54Z</dcterms:modified>
</cp:coreProperties>
</file>