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3" r:id="rId4"/>
    <p:sldId id="489" r:id="rId5"/>
    <p:sldId id="490" r:id="rId6"/>
    <p:sldId id="484" r:id="rId7"/>
    <p:sldId id="492" r:id="rId8"/>
    <p:sldId id="474" r:id="rId9"/>
    <p:sldId id="479" r:id="rId10"/>
    <p:sldId id="481" r:id="rId11"/>
    <p:sldId id="482" r:id="rId12"/>
    <p:sldId id="483" r:id="rId13"/>
    <p:sldId id="491" r:id="rId14"/>
    <p:sldId id="328" r:id="rId15"/>
    <p:sldId id="390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/>
    <p:restoredTop sz="93012"/>
  </p:normalViewPr>
  <p:slideViewPr>
    <p:cSldViewPr snapToGrid="0" snapToObjects="1">
      <p:cViewPr varScale="1">
        <p:scale>
          <a:sx n="112" d="100"/>
          <a:sy n="112" d="100"/>
        </p:scale>
        <p:origin x="1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2D02E2E-8F76-4744-BE11-D775EB53D6BA}" type="datetimeFigureOut">
              <a:rPr lang="en-US"/>
              <a:pPr>
                <a:defRPr/>
              </a:pPr>
              <a:t>12/2/24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FD954-3232-5643-B572-560C0BC8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22C7EB-36D6-F841-8E1B-4B7E43ACBB95}" type="datetimeFigureOut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EBCCB1-1CE8-F140-9234-FEA317C59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57A1-F045-CD49-86D4-EC6389D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B085-691C-8249-90DA-BD193E6321FC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6EC-4B82-E947-8807-82828164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B42F-696F-4740-9047-897546A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FCC9-A8A2-134D-B1B2-038E9F2E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A7E9-5AD9-944F-9F21-92E67405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57C5-23EA-3246-AC06-ACB577A1C714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692C-C40E-534D-ADB5-7F7EEF6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37FF-2A6D-CA42-BFAF-ED25C5F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655A-B073-6E44-BD47-790555F72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2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D12B-2854-FF45-A0A8-462254FF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F5A8-7554-9749-90A2-FBED4CAADD1F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B090-B34A-C946-9E0A-5EDFD5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50C-12EC-EE49-847F-03E5540D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5487-06A6-774F-A928-867DCBE2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E6BC-EDC3-A148-BC4D-89244C1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9BDE-4806-3444-A901-55F323C4A0DE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0B07-EB49-004D-BF90-8EC82AF2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AF46-89F5-384F-93A5-A665285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FEBE-C543-4441-9342-D3F2E075C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F531-83F5-164C-A6FC-6D0C981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615E-5533-E64C-A1C9-9082127DBA85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65D-997A-C145-AAAC-46FABD06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DBD53-C9A8-5B4A-B159-171A7FC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058B-9145-AA4F-8D07-3BDA07C0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AAE2C8-F120-324F-8A97-979D02D1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CCF6-3DB1-D247-99FA-507FE52DD56E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36534-3C34-664C-837D-6CCF757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88956-CC4C-B946-8111-35EE1C4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99FF-AA41-5A49-A9E8-46CA1FD31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A573D7-F3C8-B14B-B0EE-8C0785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827-4062-C043-A4D9-DE6A7FDCA939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A2DA40-60D4-C74C-B93F-321DBA95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91CD-E638-0547-9F45-46BFCD26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441D-A38E-EE47-8F7D-9D1AD5D29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28F0FC-ECBC-7347-9B5D-02DEAFB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07FF-8689-2141-894D-596982CC112D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6ED809-92A6-1A48-9B17-B690D623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4992F2-2B52-7B4F-9490-5954D4E7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FC97-267D-0A42-A94E-3F59C991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56FED4-B8E1-B24D-BCA5-8617477F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7FDF-1374-F146-AE55-B018B047756F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807F26-BA86-464E-A2C3-834173D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505AE1-9A2E-A145-913E-6D91620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22FE-C27A-6B4B-893A-3C42685CB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5D408-6711-284B-A29A-FFF0188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4C04-8D73-6645-970F-D8668EF01C74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BB771-9680-0949-A53D-41C7411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672553-DC55-3B4A-9D1D-2810927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4F38-E142-6543-A24E-6D3D02D61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8B0D43-6537-A04C-9862-398729C5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5EBE-5C97-9A41-907D-3891D5DAC14E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FE783C-D501-DE4A-AA4E-9B9E1DE3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F2B3B-4F26-7C42-825A-3DBE8C3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980B-10D7-F046-A6A4-58B16F8CA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7E17ED-C1FA-5F48-AD43-84CD4AF4F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EC7407-C3A4-FD47-8359-197C5F798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0BC8102-E803-504E-BAE1-DBC3CAC7F6CC}" type="datetime1">
              <a:rPr lang="en-US" altLang="en-US"/>
              <a:pPr>
                <a:defRPr/>
              </a:pPr>
              <a:t>12/2/24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4808EC-C415-9C41-AEA3-60BF5A3C6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DC8FBDF-2AA2-7741-9BFB-4982BAB2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2,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697141" cy="1196980"/>
            <a:chOff x="5090984" y="1532238"/>
            <a:chExt cx="2697988" cy="1196995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1998483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1990465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053920" cy="1196980"/>
            <a:chOff x="5090984" y="1532238"/>
            <a:chExt cx="3054262" cy="1196995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338723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346739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5E6E-C856-56C1-6278-27A895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934BA-8501-A18C-D371-40718A52C904}"/>
              </a:ext>
            </a:extLst>
          </p:cNvPr>
          <p:cNvSpPr txBox="1"/>
          <p:nvPr/>
        </p:nvSpPr>
        <p:spPr>
          <a:xfrm>
            <a:off x="1072055" y="1954924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Only consider Boolean output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3F08E-B695-2597-5E68-0B3DA4823A8B}"/>
              </a:ext>
            </a:extLst>
          </p:cNvPr>
          <p:cNvSpPr txBox="1"/>
          <p:nvPr/>
        </p:nvSpPr>
        <p:spPr>
          <a:xfrm>
            <a:off x="1072055" y="2676876"/>
            <a:ext cx="53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 problem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Y</a:t>
            </a:r>
            <a:r>
              <a:rPr lang="en-US" dirty="0">
                <a:latin typeface="+mn-lt"/>
              </a:rPr>
              <a:t> is a subset of possible input (with output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77A87-CE7C-CE4D-2D1B-2BA6AE4267F9}"/>
              </a:ext>
            </a:extLst>
          </p:cNvPr>
          <p:cNvSpPr txBox="1"/>
          <p:nvPr/>
        </p:nvSpPr>
        <p:spPr>
          <a:xfrm>
            <a:off x="1079391" y="3442461"/>
            <a:ext cx="398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A(w) </a:t>
            </a:r>
            <a:r>
              <a:rPr lang="en-US" dirty="0">
                <a:latin typeface="+mn-lt"/>
              </a:rPr>
              <a:t>denotes output of algo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dirty="0">
                <a:latin typeface="+mn-lt"/>
              </a:rPr>
              <a:t> on input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93AC-CFC1-63E0-C6CA-7C3BFB0FBD50}"/>
                  </a:ext>
                </a:extLst>
              </p:cNvPr>
              <p:cNvSpPr txBox="1"/>
              <p:nvPr/>
            </p:nvSpPr>
            <p:spPr>
              <a:xfrm>
                <a:off x="1079391" y="4208046"/>
                <a:ext cx="3277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dirty="0">
                    <a:latin typeface="+mn-lt"/>
                  </a:rPr>
                  <a:t> solves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Y</a:t>
                </a:r>
                <a:r>
                  <a:rPr lang="en-US" dirty="0">
                    <a:latin typeface="+mn-lt"/>
                  </a:rPr>
                  <a:t> if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A(w) = 1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 Y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93AC-CFC1-63E0-C6CA-7C3BFB0F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91" y="4208046"/>
                <a:ext cx="3277949" cy="369332"/>
              </a:xfrm>
              <a:prstGeom prst="rect">
                <a:avLst/>
              </a:prstGeom>
              <a:blipFill>
                <a:blip r:embed="rId2"/>
                <a:stretch>
                  <a:fillRect l="-115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0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925ADA-F6A3-AE72-DA3F-B1DC2F537F59}"/>
              </a:ext>
            </a:extLst>
          </p:cNvPr>
          <p:cNvSpPr txBox="1"/>
          <p:nvPr/>
        </p:nvSpPr>
        <p:spPr>
          <a:xfrm>
            <a:off x="630621" y="1986455"/>
            <a:ext cx="357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Input: </a:t>
            </a:r>
            <a:r>
              <a:rPr lang="en-US" dirty="0">
                <a:latin typeface="+mn-lt"/>
              </a:rPr>
              <a:t>Graph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G = (V,E) </a:t>
            </a:r>
            <a:r>
              <a:rPr lang="en-US" dirty="0">
                <a:latin typeface="+mn-lt"/>
              </a:rPr>
              <a:t>and number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3639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n-lt"/>
                  </a:rPr>
                  <a:t>Output: </a:t>
                </a:r>
                <a:r>
                  <a:rPr lang="en-US" dirty="0">
                    <a:latin typeface="+mn-lt"/>
                  </a:rPr>
                  <a:t>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G</a:t>
                </a:r>
                <a:r>
                  <a:rPr lang="en-US" dirty="0">
                    <a:latin typeface="+mn-lt"/>
                  </a:rPr>
                  <a:t> has an IS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k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3639843" cy="369332"/>
              </a:xfrm>
              <a:prstGeom prst="rect">
                <a:avLst/>
              </a:prstGeom>
              <a:blipFill>
                <a:blip r:embed="rId2"/>
                <a:stretch>
                  <a:fillRect l="-1394" t="-6667" r="-6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(VC)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4B6C22-8AA7-4B95-4AE5-83FBA31A300C}"/>
              </a:ext>
            </a:extLst>
          </p:cNvPr>
          <p:cNvSpPr txBox="1"/>
          <p:nvPr/>
        </p:nvSpPr>
        <p:spPr>
          <a:xfrm>
            <a:off x="630621" y="1986455"/>
            <a:ext cx="357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Input: </a:t>
            </a:r>
            <a:r>
              <a:rPr lang="en-US" dirty="0">
                <a:latin typeface="+mn-lt"/>
              </a:rPr>
              <a:t>Graph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G = (V,E) </a:t>
            </a:r>
            <a:r>
              <a:rPr lang="en-US" dirty="0">
                <a:latin typeface="+mn-lt"/>
              </a:rPr>
              <a:t>and number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FE01-0D48-CF51-A44B-D06FDA312232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3627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n-lt"/>
                  </a:rPr>
                  <a:t>Output: </a:t>
                </a:r>
                <a:r>
                  <a:rPr lang="en-US" dirty="0">
                    <a:latin typeface="+mn-lt"/>
                  </a:rPr>
                  <a:t>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G</a:t>
                </a:r>
                <a:r>
                  <a:rPr lang="en-US" dirty="0">
                    <a:latin typeface="+mn-lt"/>
                  </a:rPr>
                  <a:t> has a VC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k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FE01-0D48-CF51-A44B-D06FDA312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3627660" cy="369332"/>
              </a:xfrm>
              <a:prstGeom prst="rect">
                <a:avLst/>
              </a:prstGeom>
              <a:blipFill>
                <a:blip r:embed="rId2"/>
                <a:stretch>
                  <a:fillRect l="-1399" t="-6667" r="-6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7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D56743F-59AB-5445-A03A-5C846F4B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908BCA3-C4BC-C94F-A081-A63C3F01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21642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: problems that can be solved by poly time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594B0FDA-90BF-AD42-A048-D95452EB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42573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+mn-lt"/>
              </a:rPr>
              <a:t>NP</a:t>
            </a:r>
            <a:r>
              <a:rPr lang="en-US" altLang="en-US" sz="1800" dirty="0">
                <a:latin typeface="+mn-lt"/>
              </a:rPr>
              <a:t>: problems that have efficient verifiers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ED88712-9F78-8D4C-8A59-AEFB4417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6626" name="TextBox 1">
            <a:extLst>
              <a:ext uri="{FF2B5EF4-FFF2-40B4-BE49-F238E27FC236}">
                <a16:creationId xmlns:a16="http://schemas.microsoft.com/office/drawing/2014/main" id="{983629C9-AB66-E543-B4A9-CEB7019C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059" y="2656270"/>
            <a:ext cx="810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+mn-lt"/>
              </a:rPr>
              <a:t>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6DACD-9057-D949-87B5-9C5B678B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058" y="1775344"/>
            <a:ext cx="2725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+mn-lt"/>
              </a:rPr>
              <a:t>NP-Completeness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>
            <a:extLst>
              <a:ext uri="{FF2B5EF4-FFF2-40B4-BE49-F238E27FC236}">
                <a16:creationId xmlns:a16="http://schemas.microsoft.com/office/drawing/2014/main" id="{73B8B249-9BC2-0F4E-8581-1C57F762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91" y="2393950"/>
            <a:ext cx="798737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+mn-lt"/>
              </a:rPr>
              <a:t>Quiz starts at 11:00 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+mn-lt"/>
              </a:rPr>
              <a:t>and ends at 11:10am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:a16="http://schemas.microsoft.com/office/drawing/2014/main" id="{19F67F68-A1A5-B74C-B51E-A8239B71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699" y="2393950"/>
            <a:ext cx="485030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+mn-lt"/>
              </a:rPr>
              <a:t>Lecture starts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+mn-lt"/>
              </a:rPr>
              <a:t>at 11:15am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811-2567-364E-5376-DB6F2561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7E364F9-7881-E98D-1175-9C6C460E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912"/>
            <a:ext cx="9144000" cy="17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D67D-2FC7-6FEC-4A53-B6CC8538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8C4579-4B30-CBA8-3F01-DE2D6F92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8" y="1718087"/>
            <a:ext cx="9148768" cy="43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12C6-7FB3-D552-2838-2AA76B91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OH today canceled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28DDBDC-6095-2827-81A0-DF14B251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9915"/>
            <a:ext cx="9154636" cy="22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0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E9B3-C0AD-65AF-6B08-121E3D5B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contribute to your group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3E5D563-2A6B-C475-3633-88D09CB9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035"/>
            <a:ext cx="9144000" cy="25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15783</TotalTime>
  <Words>255</Words>
  <Application>Microsoft Macintosh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Garamond</vt:lpstr>
      <vt:lpstr>Office Theme</vt:lpstr>
      <vt:lpstr>Lecture 37</vt:lpstr>
      <vt:lpstr>PowerPoint Presentation</vt:lpstr>
      <vt:lpstr>PowerPoint Presentation</vt:lpstr>
      <vt:lpstr>Bring UB card to final exam</vt:lpstr>
      <vt:lpstr>Final exam post</vt:lpstr>
      <vt:lpstr>My OH today canceled</vt:lpstr>
      <vt:lpstr>Please contribute to your group</vt:lpstr>
      <vt:lpstr>Questions?</vt:lpstr>
      <vt:lpstr> </vt:lpstr>
      <vt:lpstr> </vt:lpstr>
      <vt:lpstr>Problems</vt:lpstr>
      <vt:lpstr>Independent Set (IS)</vt:lpstr>
      <vt:lpstr>Vertex Cover (VC)</vt:lpstr>
      <vt:lpstr>P vs NP question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79</cp:revision>
  <cp:lastPrinted>2017-12-03T22:18:27Z</cp:lastPrinted>
  <dcterms:created xsi:type="dcterms:W3CDTF">2011-12-02T03:04:14Z</dcterms:created>
  <dcterms:modified xsi:type="dcterms:W3CDTF">2024-12-02T17:14:34Z</dcterms:modified>
</cp:coreProperties>
</file>