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489" r:id="rId3"/>
    <p:sldId id="490" r:id="rId4"/>
    <p:sldId id="491" r:id="rId5"/>
    <p:sldId id="492" r:id="rId6"/>
    <p:sldId id="485" r:id="rId7"/>
    <p:sldId id="479" r:id="rId8"/>
    <p:sldId id="481" r:id="rId9"/>
    <p:sldId id="483" r:id="rId10"/>
    <p:sldId id="390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7"/>
    <p:restoredTop sz="93052"/>
  </p:normalViewPr>
  <p:slideViewPr>
    <p:cSldViewPr snapToGrid="0" snapToObjects="1">
      <p:cViewPr varScale="1">
        <p:scale>
          <a:sx n="112" d="100"/>
          <a:sy n="112" d="100"/>
        </p:scale>
        <p:origin x="22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2D02E2E-8F76-4744-BE11-D775EB53D6BA}" type="datetimeFigureOut">
              <a:rPr lang="en-US"/>
              <a:pPr>
                <a:defRPr/>
              </a:pPr>
              <a:t>12/3/24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96FD954-3232-5643-B572-560C0BC83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722C7EB-36D6-F841-8E1B-4B7E43ACBB95}" type="datetimeFigureOut">
              <a:rPr lang="en-US" altLang="en-US"/>
              <a:pPr>
                <a:defRPr/>
              </a:pPr>
              <a:t>12/3/24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4EBCCB1-1CE8-F140-9234-FEA317C59A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657A1-F045-CD49-86D4-EC6389D8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8B085-691C-8249-90DA-BD193E6321FC}" type="datetime1">
              <a:rPr lang="en-US" altLang="en-US"/>
              <a:pPr>
                <a:defRPr/>
              </a:pPr>
              <a:t>12/3/24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266EC-4B82-E947-8807-82828164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FB42F-696F-4740-9047-897546A6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3FCC9-A8A2-134D-B1B2-038E9F2E7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39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A7E9-5AD9-944F-9F21-92E674058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057C5-23EA-3246-AC06-ACB577A1C714}" type="datetime1">
              <a:rPr lang="en-US" altLang="en-US"/>
              <a:pPr>
                <a:defRPr/>
              </a:pPr>
              <a:t>12/3/24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9692C-C40E-534D-ADB5-7F7EEF64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537FF-2A6D-CA42-BFAF-ED25C5F1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4655A-B073-6E44-BD47-790555F72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12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0D12B-2854-FF45-A0A8-462254FF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F5A8-7554-9749-90A2-FBED4CAADD1F}" type="datetime1">
              <a:rPr lang="en-US" altLang="en-US"/>
              <a:pPr>
                <a:defRPr/>
              </a:pPr>
              <a:t>12/3/24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4B090-B34A-C946-9E0A-5EDFD56D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8450C-12EC-EE49-847F-03E5540D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75487-06A6-774F-A928-867DCBE23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71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8E6BC-EDC3-A148-BC4D-89244C1B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9BDE-4806-3444-A901-55F323C4A0DE}" type="datetime1">
              <a:rPr lang="en-US" altLang="en-US"/>
              <a:pPr>
                <a:defRPr/>
              </a:pPr>
              <a:t>12/3/24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30B07-EB49-004D-BF90-8EC82AF2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AF46-89F5-384F-93A5-A6652856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CFEBE-C543-4441-9342-D3F2E075C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66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FF531-83F5-164C-A6FC-6D0C98110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615E-5533-E64C-A1C9-9082127DBA85}" type="datetime1">
              <a:rPr lang="en-US" altLang="en-US"/>
              <a:pPr>
                <a:defRPr/>
              </a:pPr>
              <a:t>12/3/24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1165D-997A-C145-AAAC-46FABD06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DBD53-C9A8-5B4A-B159-171A7FC0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5058B-9145-AA4F-8D07-3BDA07C01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23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AAE2C8-F120-324F-8A97-979D02D15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CCF6-3DB1-D247-99FA-507FE52DD56E}" type="datetime1">
              <a:rPr lang="en-US" altLang="en-US"/>
              <a:pPr>
                <a:defRPr/>
              </a:pPr>
              <a:t>12/3/24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D36534-3C34-664C-837D-6CCF757E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588956-CC4C-B946-8111-35EE1C46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499FF-AA41-5A49-A9E8-46CA1FD31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00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A573D7-F3C8-B14B-B0EE-8C0785B9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DE827-4062-C043-A4D9-DE6A7FDCA939}" type="datetime1">
              <a:rPr lang="en-US" altLang="en-US"/>
              <a:pPr>
                <a:defRPr/>
              </a:pPr>
              <a:t>12/3/24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A2DA40-60D4-C74C-B93F-321DBA95C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4A91CD-E638-0547-9F45-46BFCD26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B441D-A38E-EE47-8F7D-9D1AD5D29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25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28F0FC-ECBC-7347-9B5D-02DEAFB3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507FF-8689-2141-894D-596982CC112D}" type="datetime1">
              <a:rPr lang="en-US" altLang="en-US"/>
              <a:pPr>
                <a:defRPr/>
              </a:pPr>
              <a:t>12/3/24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06ED809-92A6-1A48-9B17-B690D623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4992F2-2B52-7B4F-9490-5954D4E7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3FC97-267D-0A42-A94E-3F59C9915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87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A56FED4-B8E1-B24D-BCA5-8617477F9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27FDF-1374-F146-AE55-B018B047756F}" type="datetime1">
              <a:rPr lang="en-US" altLang="en-US"/>
              <a:pPr>
                <a:defRPr/>
              </a:pPr>
              <a:t>12/3/24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807F26-BA86-464E-A2C3-834173D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505AE1-9A2E-A145-913E-6D916205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D22FE-C27A-6B4B-893A-3C42685CB7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8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A5D408-6711-284B-A29A-FFF01888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24C04-8D73-6645-970F-D8668EF01C74}" type="datetime1">
              <a:rPr lang="en-US" altLang="en-US"/>
              <a:pPr>
                <a:defRPr/>
              </a:pPr>
              <a:t>12/3/24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9BB771-9680-0949-A53D-41C74113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672553-DC55-3B4A-9D1D-28109279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B4F38-E142-6543-A24E-6D3D02D61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71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8B0D43-6537-A04C-9862-398729C53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B5EBE-5C97-9A41-907D-3891D5DAC14E}" type="datetime1">
              <a:rPr lang="en-US" altLang="en-US"/>
              <a:pPr>
                <a:defRPr/>
              </a:pPr>
              <a:t>12/3/24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FE783C-D501-DE4A-AA4E-9B9E1DE3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4F2B3B-4F26-7C42-825A-3DBE8C35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4980B-10D7-F046-A6A4-58B16F8CA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9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87E17ED-C1FA-5F48-AD43-84CD4AF4F9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AEC7407-C3A4-FD47-8359-197C5F798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0BC8102-E803-504E-BAE1-DBC3CAC7F6CC}" type="datetime1">
              <a:rPr lang="en-US" altLang="en-US"/>
              <a:pPr>
                <a:defRPr/>
              </a:pPr>
              <a:t>12/3/24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74808EC-C415-9C41-AEA3-60BF5A3C6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FDC8FBDF-2AA2-7741-9BFB-4982BAB2D4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38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Dec 4,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2ED88712-9F78-8D4C-8A59-AEFB4417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26626" name="TextBox 1">
            <a:extLst>
              <a:ext uri="{FF2B5EF4-FFF2-40B4-BE49-F238E27FC236}">
                <a16:creationId xmlns:a16="http://schemas.microsoft.com/office/drawing/2014/main" id="{983629C9-AB66-E543-B4A9-CEB7019CA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487" y="4253837"/>
            <a:ext cx="4013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>
                <a:latin typeface="+mn-lt"/>
              </a:rPr>
              <a:t>Recap of NP-completeness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CDBBA9-6E7C-AD8D-1B93-DC1CF3907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487" y="3223549"/>
            <a:ext cx="36159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>
                <a:latin typeface="+mn-lt"/>
              </a:rPr>
              <a:t>Redux from 3-SAT to 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FEBCE9-F65C-ADB8-62E4-0CC480C7C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487" y="2345935"/>
            <a:ext cx="34020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>
                <a:latin typeface="+mn-lt"/>
              </a:rPr>
              <a:t>Define 3-SAT problem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DF811-2567-364E-5376-DB6F25610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UB card to final exam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7E364F9-7881-E98D-1175-9C6C460E7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5912"/>
            <a:ext cx="9144000" cy="178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5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FD67D-2FC7-6FEC-4A53-B6CC85387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post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428C4579-4B30-CBA8-3F01-DE2D6F928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8" y="1718087"/>
            <a:ext cx="9148768" cy="430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58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CEA83-CD70-6966-0E21-F30F7AF4B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grading timeline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F7858504-B39E-FDA4-5321-63F443E0A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0668"/>
            <a:ext cx="9144000" cy="209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6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86C21-E8CA-6562-8490-D6764D62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review sessions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7598C47-6F54-76AE-4273-EA38369E9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1258"/>
            <a:ext cx="9144000" cy="377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302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00F9B70D-644B-9842-A84A-1AE29DDB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59521F32-DAB2-D34C-ABD0-AE06678C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6F4E86-D66A-2B48-B06C-35EC412CE20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E76DF0B-7E7D-0B44-8BB4-616678B6C2D7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E2E1E6-D2F7-C74E-A1B5-8F1675E88E6E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451038" cy="64633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All processing</a:t>
            </a:r>
          </a:p>
          <a:p>
            <a:pPr>
              <a:defRPr/>
            </a:pPr>
            <a:r>
              <a:rPr lang="en-US" dirty="0">
                <a:latin typeface="+mn-lt"/>
              </a:rPr>
              <a:t>is poly-time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D27EAC-2D86-19B9-AAC6-77EEAAFD5563}"/>
              </a:ext>
            </a:extLst>
          </p:cNvPr>
          <p:cNvGrpSpPr/>
          <p:nvPr/>
        </p:nvGrpSpPr>
        <p:grpSpPr>
          <a:xfrm>
            <a:off x="5044966" y="75543"/>
            <a:ext cx="4176995" cy="2699896"/>
            <a:chOff x="265388" y="1230313"/>
            <a:chExt cx="8907188" cy="5135562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4F3E902E-53C6-6710-3A23-45CE0BDED80B}"/>
                </a:ext>
              </a:extLst>
            </p:cNvPr>
            <p:cNvSpPr/>
            <p:nvPr/>
          </p:nvSpPr>
          <p:spPr>
            <a:xfrm>
              <a:off x="2051050" y="2846388"/>
              <a:ext cx="260350" cy="811212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1874F39E-8FC9-18CD-8EE6-0695C27889D0}"/>
                </a:ext>
              </a:extLst>
            </p:cNvPr>
            <p:cNvSpPr/>
            <p:nvPr/>
          </p:nvSpPr>
          <p:spPr>
            <a:xfrm rot="17893056">
              <a:off x="2592388" y="4467225"/>
              <a:ext cx="212725" cy="1755775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5B65403-B3A5-E463-4F5C-487BB19CB65E}"/>
                </a:ext>
              </a:extLst>
            </p:cNvPr>
            <p:cNvSpPr/>
            <p:nvPr/>
          </p:nvSpPr>
          <p:spPr>
            <a:xfrm rot="20275686">
              <a:off x="5756275" y="5165725"/>
              <a:ext cx="1957388" cy="2921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40AC90FC-D1CA-3781-EA28-B1F4FD4ACCF6}"/>
                </a:ext>
              </a:extLst>
            </p:cNvPr>
            <p:cNvSpPr/>
            <p:nvPr/>
          </p:nvSpPr>
          <p:spPr>
            <a:xfrm>
              <a:off x="7340600" y="2822575"/>
              <a:ext cx="184150" cy="71120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id="{3F84598C-AD4E-49D1-3C06-D60C9DA11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963" y="3657600"/>
              <a:ext cx="1890712" cy="1247775"/>
              <a:chOff x="1223319" y="3657600"/>
              <a:chExt cx="1890584" cy="1247281"/>
            </a:xfrm>
          </p:grpSpPr>
          <p:pic>
            <p:nvPicPr>
              <p:cNvPr id="26" name="Picture 4">
                <a:extLst>
                  <a:ext uri="{FF2B5EF4-FFF2-40B4-BE49-F238E27FC236}">
                    <a16:creationId xmlns:a16="http://schemas.microsoft.com/office/drawing/2014/main" id="{1B680284-F8A2-78ED-030B-C4ED77B60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5">
                <a:extLst>
                  <a:ext uri="{FF2B5EF4-FFF2-40B4-BE49-F238E27FC236}">
                    <a16:creationId xmlns:a16="http://schemas.microsoft.com/office/drawing/2014/main" id="{61C35365-87E8-8FBB-E4A0-047256B23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>
                <a:extLst>
                  <a:ext uri="{FF2B5EF4-FFF2-40B4-BE49-F238E27FC236}">
                    <a16:creationId xmlns:a16="http://schemas.microsoft.com/office/drawing/2014/main" id="{CC68AFFF-6087-579F-B884-9F241AA6B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7">
                <a:extLst>
                  <a:ext uri="{FF2B5EF4-FFF2-40B4-BE49-F238E27FC236}">
                    <a16:creationId xmlns:a16="http://schemas.microsoft.com/office/drawing/2014/main" id="{32BB84BD-C7F0-E10A-B513-082DCA739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>
                <a:extLst>
                  <a:ext uri="{FF2B5EF4-FFF2-40B4-BE49-F238E27FC236}">
                    <a16:creationId xmlns:a16="http://schemas.microsoft.com/office/drawing/2014/main" id="{C20389A7-7EA4-62F3-6499-61BD74104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9">
                <a:extLst>
                  <a:ext uri="{FF2B5EF4-FFF2-40B4-BE49-F238E27FC236}">
                    <a16:creationId xmlns:a16="http://schemas.microsoft.com/office/drawing/2014/main" id="{E43F2046-C346-9A03-2E7A-8DA881F16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9">
                <a:extLst>
                  <a:ext uri="{FF2B5EF4-FFF2-40B4-BE49-F238E27FC236}">
                    <a16:creationId xmlns:a16="http://schemas.microsoft.com/office/drawing/2014/main" id="{4BE06ACB-D0C4-9EB0-8579-9ECBCA809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0">
                <a:extLst>
                  <a:ext uri="{FF2B5EF4-FFF2-40B4-BE49-F238E27FC236}">
                    <a16:creationId xmlns:a16="http://schemas.microsoft.com/office/drawing/2014/main" id="{CC21E70E-19F0-6A61-01C2-67A5421D5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1">
                <a:extLst>
                  <a:ext uri="{FF2B5EF4-FFF2-40B4-BE49-F238E27FC236}">
                    <a16:creationId xmlns:a16="http://schemas.microsoft.com/office/drawing/2014/main" id="{2D9F4D3A-4DEF-6DD1-AADD-60A9B9EFC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2">
                <a:extLst>
                  <a:ext uri="{FF2B5EF4-FFF2-40B4-BE49-F238E27FC236}">
                    <a16:creationId xmlns:a16="http://schemas.microsoft.com/office/drawing/2014/main" id="{2C139C21-8F37-209D-5139-D1E6A0779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3">
                <a:extLst>
                  <a:ext uri="{FF2B5EF4-FFF2-40B4-BE49-F238E27FC236}">
                    <a16:creationId xmlns:a16="http://schemas.microsoft.com/office/drawing/2014/main" id="{20967832-D6F7-6A8C-EEF2-271B44376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4">
                <a:extLst>
                  <a:ext uri="{FF2B5EF4-FFF2-40B4-BE49-F238E27FC236}">
                    <a16:creationId xmlns:a16="http://schemas.microsoft.com/office/drawing/2014/main" id="{34103A95-9275-140A-A717-6069CB934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5">
                <a:extLst>
                  <a:ext uri="{FF2B5EF4-FFF2-40B4-BE49-F238E27FC236}">
                    <a16:creationId xmlns:a16="http://schemas.microsoft.com/office/drawing/2014/main" id="{6B727D32-BB9C-B282-EDBF-2C1F42BAE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6">
                <a:extLst>
                  <a:ext uri="{FF2B5EF4-FFF2-40B4-BE49-F238E27FC236}">
                    <a16:creationId xmlns:a16="http://schemas.microsoft.com/office/drawing/2014/main" id="{507E1E5C-4212-16AF-7E27-EF575882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7">
                <a:extLst>
                  <a:ext uri="{FF2B5EF4-FFF2-40B4-BE49-F238E27FC236}">
                    <a16:creationId xmlns:a16="http://schemas.microsoft.com/office/drawing/2014/main" id="{61C1EE5A-1B98-BFFE-EC10-BBCEA59DF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8">
                <a:extLst>
                  <a:ext uri="{FF2B5EF4-FFF2-40B4-BE49-F238E27FC236}">
                    <a16:creationId xmlns:a16="http://schemas.microsoft.com/office/drawing/2014/main" id="{FC11B290-A448-A46B-C376-0221D3D34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6" name="Picture 29">
                <a:extLst>
                  <a:ext uri="{FF2B5EF4-FFF2-40B4-BE49-F238E27FC236}">
                    <a16:creationId xmlns:a16="http://schemas.microsoft.com/office/drawing/2014/main" id="{772B3CC2-24DA-902E-51DE-A45CC1601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7" name="Picture 30">
                <a:extLst>
                  <a:ext uri="{FF2B5EF4-FFF2-40B4-BE49-F238E27FC236}">
                    <a16:creationId xmlns:a16="http://schemas.microsoft.com/office/drawing/2014/main" id="{7A1B88AD-5B7D-5630-3B60-B8FC98C47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9" name="Picture 31">
                <a:extLst>
                  <a:ext uri="{FF2B5EF4-FFF2-40B4-BE49-F238E27FC236}">
                    <a16:creationId xmlns:a16="http://schemas.microsoft.com/office/drawing/2014/main" id="{218442F5-EBF8-6E15-8207-41D24DB1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0" name="Picture 32">
                <a:extLst>
                  <a:ext uri="{FF2B5EF4-FFF2-40B4-BE49-F238E27FC236}">
                    <a16:creationId xmlns:a16="http://schemas.microsoft.com/office/drawing/2014/main" id="{DE2924E1-1BD4-3E88-A95D-5A2044058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1" name="Picture 33">
                <a:extLst>
                  <a:ext uri="{FF2B5EF4-FFF2-40B4-BE49-F238E27FC236}">
                    <a16:creationId xmlns:a16="http://schemas.microsoft.com/office/drawing/2014/main" id="{34701F0C-599A-2F9C-D80F-200A91968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2" name="Picture 34">
                <a:extLst>
                  <a:ext uri="{FF2B5EF4-FFF2-40B4-BE49-F238E27FC236}">
                    <a16:creationId xmlns:a16="http://schemas.microsoft.com/office/drawing/2014/main" id="{3815B5DC-02B4-A8C1-9C55-50657C1F2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3" name="Picture 35">
                <a:extLst>
                  <a:ext uri="{FF2B5EF4-FFF2-40B4-BE49-F238E27FC236}">
                    <a16:creationId xmlns:a16="http://schemas.microsoft.com/office/drawing/2014/main" id="{D6770AAE-5407-2C84-026C-F63840B4A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4" name="Picture 36">
                <a:extLst>
                  <a:ext uri="{FF2B5EF4-FFF2-40B4-BE49-F238E27FC236}">
                    <a16:creationId xmlns:a16="http://schemas.microsoft.com/office/drawing/2014/main" id="{411BCC67-4ED8-B78F-41B5-9C64B84BD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945" name="Rectangle 39944">
                <a:extLst>
                  <a:ext uri="{FF2B5EF4-FFF2-40B4-BE49-F238E27FC236}">
                    <a16:creationId xmlns:a16="http://schemas.microsoft.com/office/drawing/2014/main" id="{AAB5F453-A5D2-899E-83F6-35E67A58EEE8}"/>
                  </a:ext>
                </a:extLst>
              </p:cNvPr>
              <p:cNvSpPr/>
              <p:nvPr/>
            </p:nvSpPr>
            <p:spPr>
              <a:xfrm>
                <a:off x="1223319" y="3657600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8">
              <a:extLst>
                <a:ext uri="{FF2B5EF4-FFF2-40B4-BE49-F238E27FC236}">
                  <a16:creationId xmlns:a16="http://schemas.microsoft.com/office/drawing/2014/main" id="{9DB2C9B7-432C-07BF-5604-7BBD51AA4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1925" y="3633788"/>
              <a:ext cx="1890713" cy="1246187"/>
              <a:chOff x="6512405" y="3633431"/>
              <a:chExt cx="1890584" cy="1247281"/>
            </a:xfrm>
          </p:grpSpPr>
          <p:pic>
            <p:nvPicPr>
              <p:cNvPr id="24" name="Picture 37">
                <a:extLst>
                  <a:ext uri="{FF2B5EF4-FFF2-40B4-BE49-F238E27FC236}">
                    <a16:creationId xmlns:a16="http://schemas.microsoft.com/office/drawing/2014/main" id="{395FC870-6AC5-CB67-CC00-F1E13BA2DD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2B7BF2-5583-7AA0-1D10-D4E0048019FB}"/>
                  </a:ext>
                </a:extLst>
              </p:cNvPr>
              <p:cNvSpPr/>
              <p:nvPr/>
            </p:nvSpPr>
            <p:spPr>
              <a:xfrm>
                <a:off x="6512405" y="3633431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37D8FB-74D4-1779-27EC-22268D2D6565}"/>
                </a:ext>
              </a:extLst>
            </p:cNvPr>
            <p:cNvSpPr/>
            <p:nvPr/>
          </p:nvSpPr>
          <p:spPr>
            <a:xfrm>
              <a:off x="3529013" y="5095875"/>
              <a:ext cx="2244725" cy="1270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</a:t>
              </a:r>
              <a:r>
                <a:rPr lang="en-US" sz="1050" dirty="0"/>
                <a:t>for stable matching problem works!</a:t>
              </a:r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92FD29-8D87-265A-0C33-1B86A8E0A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1400" y="3052763"/>
              <a:ext cx="5048250" cy="823912"/>
              <a:chOff x="2310713" y="3052119"/>
              <a:chExt cx="5048727" cy="82528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C0CBD1B-E46C-1870-36B5-632081420DA0}"/>
                  </a:ext>
                </a:extLst>
              </p:cNvPr>
              <p:cNvSpPr/>
              <p:nvPr/>
            </p:nvSpPr>
            <p:spPr>
              <a:xfrm>
                <a:off x="3522090" y="3052119"/>
                <a:ext cx="2348134" cy="82528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/>
                  <a:t>Poly time steps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0D46C88-CE93-836F-6CD2-B57A60C59261}"/>
                  </a:ext>
                </a:extLst>
              </p:cNvPr>
              <p:cNvCxnSpPr/>
              <p:nvPr/>
            </p:nvCxnSpPr>
            <p:spPr>
              <a:xfrm flipV="1">
                <a:off x="5889276" y="3179331"/>
                <a:ext cx="1470164" cy="119261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A7CBAE5-18BC-44B2-88A9-F299B77EEBB4}"/>
                  </a:ext>
                </a:extLst>
              </p:cNvPr>
              <p:cNvCxnSpPr/>
              <p:nvPr/>
            </p:nvCxnSpPr>
            <p:spPr>
              <a:xfrm flipH="1" flipV="1">
                <a:off x="2310713" y="3179331"/>
                <a:ext cx="1211377" cy="71556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8B8622-717A-C3F4-11D9-A988D90D66D3}"/>
                </a:ext>
              </a:extLst>
            </p:cNvPr>
            <p:cNvGrpSpPr/>
            <p:nvPr/>
          </p:nvGrpSpPr>
          <p:grpSpPr>
            <a:xfrm>
              <a:off x="265388" y="1230313"/>
              <a:ext cx="8907188" cy="1623622"/>
              <a:chOff x="265388" y="1230313"/>
              <a:chExt cx="8907188" cy="162362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3C76CFE-292A-EA8F-70C4-9DF37DB0C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325" y="1230313"/>
                <a:ext cx="1606550" cy="73977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E5466D1-86AF-D42F-ED48-6055AF773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1544" y="1433428"/>
                <a:ext cx="3779002" cy="42871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44B40DF-C1B2-F552-0451-1912A70CC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388" y="2374465"/>
                <a:ext cx="4151313" cy="47947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07F31FF-9213-F947-FF9C-05D4763F0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2000" y="2294518"/>
                <a:ext cx="4600576" cy="533594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1987" name="Group 54">
            <a:extLst>
              <a:ext uri="{FF2B5EF4-FFF2-40B4-BE49-F238E27FC236}">
                <a16:creationId xmlns:a16="http://schemas.microsoft.com/office/drawing/2014/main" id="{6751DCC7-F5D4-0040-AE4A-E5216E16EC98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988" name="Group 57">
            <a:extLst>
              <a:ext uri="{FF2B5EF4-FFF2-40B4-BE49-F238E27FC236}">
                <a16:creationId xmlns:a16="http://schemas.microsoft.com/office/drawing/2014/main" id="{58A4F0D8-81C2-6348-A404-D8D4716F76D1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90" name="Group 60">
            <a:extLst>
              <a:ext uri="{FF2B5EF4-FFF2-40B4-BE49-F238E27FC236}">
                <a16:creationId xmlns:a16="http://schemas.microsoft.com/office/drawing/2014/main" id="{E876788D-ADA4-424B-BB1F-41A33662ABED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451038" cy="646331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All processing</a:t>
            </a:r>
          </a:p>
          <a:p>
            <a:pPr>
              <a:defRPr/>
            </a:pPr>
            <a:r>
              <a:rPr lang="en-US" dirty="0">
                <a:latin typeface="+mn-lt"/>
              </a:rPr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CFC69C-66DF-8341-8B60-41A7C5E69764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31938"/>
            <a:ext cx="2697141" cy="1196980"/>
            <a:chOff x="5090984" y="1532238"/>
            <a:chExt cx="2697988" cy="1196995"/>
          </a:xfrm>
        </p:grpSpPr>
        <p:sp>
          <p:nvSpPr>
            <p:cNvPr id="41999" name="TextBox 2">
              <a:extLst>
                <a:ext uri="{FF2B5EF4-FFF2-40B4-BE49-F238E27FC236}">
                  <a16:creationId xmlns:a16="http://schemas.microsoft.com/office/drawing/2014/main" id="{1C4726B0-B347-C742-A6F9-D4EB7F93A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1998483" cy="3693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Poly time algo for </a:t>
              </a:r>
              <a:r>
                <a:rPr lang="en-US" altLang="en-US">
                  <a:solidFill>
                    <a:srgbClr val="7030A0"/>
                  </a:solidFill>
                  <a:latin typeface="+mn-lt"/>
                </a:rPr>
                <a:t>X</a:t>
              </a:r>
            </a:p>
          </p:txBody>
        </p:sp>
        <p:sp>
          <p:nvSpPr>
            <p:cNvPr id="42000" name="TextBox 63">
              <a:extLst>
                <a:ext uri="{FF2B5EF4-FFF2-40B4-BE49-F238E27FC236}">
                  <a16:creationId xmlns:a16="http://schemas.microsoft.com/office/drawing/2014/main" id="{E270419C-24E9-FE49-B2A6-9E1F62802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1990465" cy="36933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Poly time algo for </a:t>
              </a:r>
              <a:r>
                <a:rPr lang="en-US" altLang="en-US">
                  <a:solidFill>
                    <a:srgbClr val="7030A0"/>
                  </a:solidFill>
                  <a:latin typeface="+mn-lt"/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584653-A16D-4844-9563-F22EDB09D8B3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3053920" cy="1196980"/>
            <a:chOff x="5090984" y="1532238"/>
            <a:chExt cx="3054262" cy="1196995"/>
          </a:xfrm>
        </p:grpSpPr>
        <p:sp>
          <p:nvSpPr>
            <p:cNvPr id="41996" name="TextBox 22">
              <a:extLst>
                <a:ext uri="{FF2B5EF4-FFF2-40B4-BE49-F238E27FC236}">
                  <a16:creationId xmlns:a16="http://schemas.microsoft.com/office/drawing/2014/main" id="{62F9FC31-8677-2740-9556-FF0C0C2B4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338723" cy="369337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No poly time algo for </a:t>
              </a:r>
              <a:r>
                <a:rPr lang="en-US" altLang="en-US">
                  <a:solidFill>
                    <a:srgbClr val="7030A0"/>
                  </a:solidFill>
                  <a:latin typeface="+mn-lt"/>
                </a:rPr>
                <a:t>Y</a:t>
              </a:r>
            </a:p>
          </p:txBody>
        </p:sp>
        <p:sp>
          <p:nvSpPr>
            <p:cNvPr id="41997" name="TextBox 23">
              <a:extLst>
                <a:ext uri="{FF2B5EF4-FFF2-40B4-BE49-F238E27FC236}">
                  <a16:creationId xmlns:a16="http://schemas.microsoft.com/office/drawing/2014/main" id="{04DB90C2-B726-9D41-9E2C-77B2865EB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346739" cy="3693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+mn-lt"/>
                </a:rPr>
                <a:t>No poly time algo for </a:t>
              </a:r>
              <a:r>
                <a:rPr lang="en-US" altLang="en-US">
                  <a:solidFill>
                    <a:srgbClr val="7030A0"/>
                  </a:solidFill>
                  <a:latin typeface="+mn-lt"/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E947-6A8C-4F09-4E48-6FF79E45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 (IS)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C1FA66-EDE2-5CC4-0FAA-C0C8AE7BC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3748088"/>
            <a:ext cx="171450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68F7F8-3F66-5354-3E86-C155ABBBB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3759200"/>
            <a:ext cx="173038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9C96B1-3471-322F-1C8F-416391E75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4224338"/>
            <a:ext cx="173037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5ADC69-1DCB-CF32-A1A7-7BE0D246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4376738"/>
            <a:ext cx="173038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45236B-1DC8-73C0-E7E2-21D73EE62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3930650"/>
            <a:ext cx="173037" cy="173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BE3C97-EC13-8ACF-72C4-71AA0E4A5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44450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BC8E19-D646-452C-6362-B7BFC4469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45974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19AB0C-CAAC-FF54-7C9A-D6BDC10BF93D}"/>
              </a:ext>
            </a:extLst>
          </p:cNvPr>
          <p:cNvCxnSpPr>
            <a:cxnSpLocks noChangeShapeType="1"/>
            <a:stCxn id="9" idx="1"/>
            <a:endCxn id="3" idx="4"/>
          </p:cNvCxnSpPr>
          <p:nvPr/>
        </p:nvCxnSpPr>
        <p:spPr bwMode="auto">
          <a:xfrm flipH="1" flipV="1">
            <a:off x="6169025" y="3919538"/>
            <a:ext cx="4763" cy="701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98FF33-FBFC-AF60-2EFE-9753E68B236D}"/>
              </a:ext>
            </a:extLst>
          </p:cNvPr>
          <p:cNvCxnSpPr>
            <a:cxnSpLocks noChangeShapeType="1"/>
            <a:stCxn id="5" idx="7"/>
            <a:endCxn id="4" idx="4"/>
          </p:cNvCxnSpPr>
          <p:nvPr/>
        </p:nvCxnSpPr>
        <p:spPr bwMode="auto">
          <a:xfrm flipV="1">
            <a:off x="6613525" y="3930650"/>
            <a:ext cx="161925" cy="3190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11E261-52F5-891B-4500-60D615ED0921}"/>
              </a:ext>
            </a:extLst>
          </p:cNvPr>
          <p:cNvCxnSpPr>
            <a:cxnSpLocks noChangeShapeType="1"/>
            <a:stCxn id="5" idx="2"/>
            <a:endCxn id="3" idx="5"/>
          </p:cNvCxnSpPr>
          <p:nvPr/>
        </p:nvCxnSpPr>
        <p:spPr bwMode="auto">
          <a:xfrm flipH="1" flipV="1">
            <a:off x="6229350" y="3894138"/>
            <a:ext cx="236538" cy="4175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DFF320-A815-B8F6-43B1-7D405DB7C00D}"/>
              </a:ext>
            </a:extLst>
          </p:cNvPr>
          <p:cNvCxnSpPr>
            <a:cxnSpLocks noChangeShapeType="1"/>
            <a:stCxn id="5" idx="2"/>
            <a:endCxn id="9" idx="6"/>
          </p:cNvCxnSpPr>
          <p:nvPr/>
        </p:nvCxnSpPr>
        <p:spPr bwMode="auto">
          <a:xfrm flipH="1">
            <a:off x="6321425" y="4311650"/>
            <a:ext cx="144463" cy="3714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F0D3B3-0DFD-4791-FC09-8301E0AF8665}"/>
              </a:ext>
            </a:extLst>
          </p:cNvPr>
          <p:cNvCxnSpPr>
            <a:cxnSpLocks noChangeShapeType="1"/>
            <a:stCxn id="5" idx="6"/>
            <a:endCxn id="6" idx="1"/>
          </p:cNvCxnSpPr>
          <p:nvPr/>
        </p:nvCxnSpPr>
        <p:spPr bwMode="auto">
          <a:xfrm>
            <a:off x="6638925" y="4311650"/>
            <a:ext cx="365125" cy="904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10D0E5-D4E9-BED3-E69A-AE31230B6B30}"/>
              </a:ext>
            </a:extLst>
          </p:cNvPr>
          <p:cNvCxnSpPr>
            <a:cxnSpLocks noChangeShapeType="1"/>
            <a:stCxn id="6" idx="7"/>
            <a:endCxn id="7" idx="2"/>
          </p:cNvCxnSpPr>
          <p:nvPr/>
        </p:nvCxnSpPr>
        <p:spPr bwMode="auto">
          <a:xfrm flipV="1">
            <a:off x="7126288" y="4017963"/>
            <a:ext cx="428625" cy="384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D181D-6814-803F-EF7D-16948184F337}"/>
              </a:ext>
            </a:extLst>
          </p:cNvPr>
          <p:cNvCxnSpPr>
            <a:cxnSpLocks noChangeShapeType="1"/>
            <a:stCxn id="6" idx="6"/>
            <a:endCxn id="8" idx="2"/>
          </p:cNvCxnSpPr>
          <p:nvPr/>
        </p:nvCxnSpPr>
        <p:spPr bwMode="auto">
          <a:xfrm>
            <a:off x="7151688" y="4464050"/>
            <a:ext cx="555625" cy="66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3925ADA-F6A3-AE72-DA3F-B1DC2F537F59}"/>
              </a:ext>
            </a:extLst>
          </p:cNvPr>
          <p:cNvSpPr txBox="1"/>
          <p:nvPr/>
        </p:nvSpPr>
        <p:spPr>
          <a:xfrm>
            <a:off x="630621" y="1986455"/>
            <a:ext cx="3575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+mn-lt"/>
              </a:rPr>
              <a:t>Input: </a:t>
            </a:r>
            <a:r>
              <a:rPr lang="en-US" dirty="0">
                <a:latin typeface="+mn-lt"/>
              </a:rPr>
              <a:t>Graph 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G = (V,E) </a:t>
            </a:r>
            <a:r>
              <a:rPr lang="en-US" dirty="0">
                <a:latin typeface="+mn-lt"/>
              </a:rPr>
              <a:t>and number </a:t>
            </a:r>
            <a:r>
              <a:rPr lang="en-US" dirty="0">
                <a:solidFill>
                  <a:srgbClr val="7030A0"/>
                </a:solidFill>
                <a:latin typeface="+mn-lt"/>
              </a:rPr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8CBDB-DFC9-47A3-8E70-88F446665FFA}"/>
                  </a:ext>
                </a:extLst>
              </p:cNvPr>
              <p:cNvSpPr txBox="1"/>
              <p:nvPr/>
            </p:nvSpPr>
            <p:spPr>
              <a:xfrm>
                <a:off x="714703" y="3005959"/>
                <a:ext cx="36398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+mn-lt"/>
                  </a:rPr>
                  <a:t>Output: </a:t>
                </a:r>
                <a:r>
                  <a:rPr lang="en-US" dirty="0">
                    <a:latin typeface="+mn-lt"/>
                  </a:rPr>
                  <a:t>Yes </a:t>
                </a:r>
                <a:r>
                  <a:rPr lang="en-US" dirty="0" err="1">
                    <a:latin typeface="+mn-lt"/>
                  </a:rPr>
                  <a:t>iff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>
                    <a:solidFill>
                      <a:srgbClr val="7030A0"/>
                    </a:solidFill>
                    <a:latin typeface="+mn-lt"/>
                  </a:rPr>
                  <a:t>G</a:t>
                </a:r>
                <a:r>
                  <a:rPr lang="en-US" dirty="0">
                    <a:latin typeface="+mn-lt"/>
                  </a:rPr>
                  <a:t> has an IS of size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  <a:latin typeface="+mn-lt"/>
                  </a:rPr>
                  <a:t>k</a:t>
                </a:r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8CBDB-DFC9-47A3-8E70-88F446665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03" y="3005959"/>
                <a:ext cx="3639843" cy="369332"/>
              </a:xfrm>
              <a:prstGeom prst="rect">
                <a:avLst/>
              </a:prstGeom>
              <a:blipFill>
                <a:blip r:embed="rId2"/>
                <a:stretch>
                  <a:fillRect l="-1394" t="-6667" r="-69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4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16488</TotalTime>
  <Words>145</Words>
  <Application>Microsoft Macintosh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Cambria Math</vt:lpstr>
      <vt:lpstr>Garamond</vt:lpstr>
      <vt:lpstr>Office Theme</vt:lpstr>
      <vt:lpstr>Lecture 38</vt:lpstr>
      <vt:lpstr>Bring UB card to final exam</vt:lpstr>
      <vt:lpstr>Final exam post</vt:lpstr>
      <vt:lpstr>My grading timeline</vt:lpstr>
      <vt:lpstr>Extra review sessions</vt:lpstr>
      <vt:lpstr>Questions?</vt:lpstr>
      <vt:lpstr> </vt:lpstr>
      <vt:lpstr> </vt:lpstr>
      <vt:lpstr>Independent Set (IS)</vt:lpstr>
      <vt:lpstr>Today’s agenda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79</cp:revision>
  <cp:lastPrinted>2017-12-03T22:18:27Z</cp:lastPrinted>
  <dcterms:created xsi:type="dcterms:W3CDTF">2011-12-02T03:04:14Z</dcterms:created>
  <dcterms:modified xsi:type="dcterms:W3CDTF">2024-12-04T14:19:54Z</dcterms:modified>
</cp:coreProperties>
</file>