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489" r:id="rId3"/>
    <p:sldId id="490" r:id="rId4"/>
    <p:sldId id="491" r:id="rId5"/>
    <p:sldId id="492" r:id="rId6"/>
    <p:sldId id="487" r:id="rId7"/>
    <p:sldId id="485" r:id="rId8"/>
    <p:sldId id="479" r:id="rId9"/>
    <p:sldId id="481" r:id="rId10"/>
    <p:sldId id="483" r:id="rId11"/>
    <p:sldId id="493" r:id="rId12"/>
    <p:sldId id="392" r:id="rId13"/>
    <p:sldId id="494" r:id="rId14"/>
    <p:sldId id="393" r:id="rId15"/>
    <p:sldId id="390" r:id="rId1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18"/>
    <p:restoredTop sz="93300"/>
  </p:normalViewPr>
  <p:slideViewPr>
    <p:cSldViewPr snapToGrid="0" snapToObjects="1">
      <p:cViewPr varScale="1">
        <p:scale>
          <a:sx n="112" d="100"/>
          <a:sy n="112" d="100"/>
        </p:scale>
        <p:origin x="219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D83779-8817-6845-A918-EA99DD9347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3227EF-A077-6E40-B25E-31D0125111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476F9B71-7218-8B4A-9F4C-D0F58186324D}" type="datetimeFigureOut">
              <a:rPr lang="en-US"/>
              <a:pPr>
                <a:defRPr/>
              </a:pPr>
              <a:t>12/5/24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58D8C-80BC-9D42-955D-D562128ED5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30C063-E755-E342-A9E6-2846A197D9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8F9DD8A-B449-E344-8A65-FF9FB48E89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070B5D6-F60E-0A4F-86B5-3CD8EA495E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883FA6-F896-034C-BD70-A2E283F6F07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E357ADC-3AF9-0748-972C-0FF38D6FAF8A}" type="datetimeFigureOut">
              <a:rPr lang="en-US" altLang="en-US"/>
              <a:pPr>
                <a:defRPr/>
              </a:pPr>
              <a:t>12/5/24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F79C277-9A47-5047-ACB8-4831C19EFB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49957BA-117E-A94B-BDE7-AD77C2D8D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DF6667-6E41-DA4F-A30F-F7B8A14F2A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7B8A2-91AE-EF4A-A70A-AD7D6475DB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C38D5F9-8C3C-3C42-B768-A0F1999A436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C8C3D-90FC-1F4D-8A64-BFA56A370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5076B-57C4-6243-8598-2BCEA4158E3E}" type="datetime1">
              <a:rPr lang="en-US" altLang="en-US"/>
              <a:pPr>
                <a:defRPr/>
              </a:pPr>
              <a:t>12/5/24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692AF-035B-1F46-BCC0-ED9107C78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945C5-87AF-1742-A0DD-F87A764F6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06019A-B93A-624D-BA89-B4E39C7EA1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0578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2DC49-FFA8-3D40-B7FC-37576A897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A611E-95D2-CE4A-AC48-20EED45EF83C}" type="datetime1">
              <a:rPr lang="en-US" altLang="en-US"/>
              <a:pPr>
                <a:defRPr/>
              </a:pPr>
              <a:t>12/5/24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B2618-D3B5-1642-B16B-EFB1DF4FA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DF593-9375-DB43-9CEF-4D0C3F5BD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2D518-310D-F249-B4AB-72B7A60E7B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6274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84509-93B5-944B-A931-C14EEDCB1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D1A96-64A9-6D48-9588-E7401EB1A8D7}" type="datetime1">
              <a:rPr lang="en-US" altLang="en-US"/>
              <a:pPr>
                <a:defRPr/>
              </a:pPr>
              <a:t>12/5/24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E3EBE-AD96-0840-8529-09B6D3F62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9C598-1D09-A049-8179-3AEAEE2A5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2212B-65A3-1349-A4DF-DE46542E2C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3358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E4DE3-71EC-0240-B17A-1B41EAD98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E07F9-8B1F-2549-B55F-02F6AAEBA8C2}" type="datetime1">
              <a:rPr lang="en-US" altLang="en-US"/>
              <a:pPr>
                <a:defRPr/>
              </a:pPr>
              <a:t>12/5/24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8ED21-EA0C-0547-BEC1-6C1E7B1D5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74146-05B3-D246-A9EA-901360AAA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E0AC58-E370-2642-BC5E-728D79D6B2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8620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C1F03C-4899-214A-BE1E-5D0F05FF4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1569F-0981-2D41-9DCC-877A68095B06}" type="datetime1">
              <a:rPr lang="en-US" altLang="en-US"/>
              <a:pPr>
                <a:defRPr/>
              </a:pPr>
              <a:t>12/5/24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67057-7922-3340-A1D3-2155F669F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32D04-EEC6-AF47-AA11-F31EB9056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B3D4A2-03EC-084E-8AF4-4B568CA63E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1715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BF45C3-8ADF-E84B-A79D-D79E7D076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8F460-F27B-5B4D-B7B9-6488C28DAA12}" type="datetime1">
              <a:rPr lang="en-US" altLang="en-US"/>
              <a:pPr>
                <a:defRPr/>
              </a:pPr>
              <a:t>12/5/24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08CC0AE-DEBE-F84F-B394-244264027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8898ECD-435C-7148-9424-792FC2D4C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FA942-D1E2-7440-8880-801C54381D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4206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DFDC4AE-C12E-7549-8A27-278FB3A69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D346D-A738-764F-87EF-F3B358E646AA}" type="datetime1">
              <a:rPr lang="en-US" altLang="en-US"/>
              <a:pPr>
                <a:defRPr/>
              </a:pPr>
              <a:t>12/5/24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0F0D394-F61F-194C-9FD9-2835A1DB9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A4BAF76-AC3F-DB4A-BFDE-50E62F666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9D2B94-DD79-B240-83E5-B6A7E2A36A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3820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B392F73-CFEB-8841-A554-40BFF0293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85344-76C9-734C-BA83-F857AF5B84A9}" type="datetime1">
              <a:rPr lang="en-US" altLang="en-US"/>
              <a:pPr>
                <a:defRPr/>
              </a:pPr>
              <a:t>12/5/24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DE61D43-BB4D-5242-A905-5B152BF9B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D8D639F-7995-824B-BA82-1CEA7D053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BF4E2-B680-6244-932E-5B961B7CF8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5499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F5BDAAB-CB9F-514D-8433-593E43CA0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9C87D-8838-0545-8000-02E3F4687605}" type="datetime1">
              <a:rPr lang="en-US" altLang="en-US"/>
              <a:pPr>
                <a:defRPr/>
              </a:pPr>
              <a:t>12/5/24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D1A4D81-F128-2C43-B086-D756D5C53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B909845-3108-854A-8119-765BA3915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AC00A-2E73-2642-B6F9-E87D64E0D6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1207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67D0EF6-24C2-8B47-82D9-DB8914ADA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C8AFD-5806-ED4B-961B-1B27FE2D6328}" type="datetime1">
              <a:rPr lang="en-US" altLang="en-US"/>
              <a:pPr>
                <a:defRPr/>
              </a:pPr>
              <a:t>12/5/24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D353E2C-496A-B043-97DA-85B7CE9E0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BFD9EC-6278-B146-819D-8D27740DA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5DAA5-2760-8D48-8EA5-B3260DC8CD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9329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F8569B9-99DC-0841-92FF-CFC99A95A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CD8A4-8EBF-2545-92F5-085B45612BD3}" type="datetime1">
              <a:rPr lang="en-US" altLang="en-US"/>
              <a:pPr>
                <a:defRPr/>
              </a:pPr>
              <a:t>12/5/24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0E251AD-2C11-EC42-93CE-268BF086C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F596C2A-9B70-C443-A8F2-970EC08F0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6CB12-5F63-0943-9ED9-0A92822C3F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8512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3EA3993-036F-E641-8662-C00F23B0160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D2ECE0A-4E34-0048-9F95-B1ED2192E3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E8502-9EEE-FE4F-8B9D-9EF223BE7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8151B9AF-D4AE-ED41-94D8-1C6AD8E4316B}" type="datetime1">
              <a:rPr lang="en-US" altLang="en-US"/>
              <a:pPr>
                <a:defRPr/>
              </a:pPr>
              <a:t>12/5/24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8B46E-F95D-D24D-8BAB-637F6C3FA7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FDC75-7A7D-C14A-AE2A-E0C99F7F5B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746054D-CBF5-D443-B577-2BCD4FCC116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CA63A85C-6A83-0E45-80DF-EC037EFC51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Lecture 39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D52B2C-28D5-7543-9C62-2285F37672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Dec 6,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9E947-6A8C-4F09-4E48-6FF79E450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Set (IS)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3C1FA66-EDE2-5CC4-0FAA-C0C8AE7BC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3300" y="3748088"/>
            <a:ext cx="171450" cy="171450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968F7F8-3F66-5354-3E86-C155ABBBB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9725" y="3759200"/>
            <a:ext cx="173038" cy="171450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9C96B1-3471-322F-1C8F-416391E75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5888" y="4224338"/>
            <a:ext cx="173037" cy="173037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55ADC69-1DCB-CF32-A1A7-7BE0D2464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8650" y="4376738"/>
            <a:ext cx="173038" cy="173037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545236B-1DC8-73C0-E7E2-21D73EE62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4913" y="3930650"/>
            <a:ext cx="173037" cy="173038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4BE3C97-EC13-8ACF-72C4-71AA0E4A5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7313" y="4445000"/>
            <a:ext cx="173037" cy="171450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EBC8E19-D646-452C-6362-B7BFC4469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8388" y="4597400"/>
            <a:ext cx="173037" cy="171450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19AB0C-CAAC-FF54-7C9A-D6BDC10BF93D}"/>
              </a:ext>
            </a:extLst>
          </p:cNvPr>
          <p:cNvCxnSpPr>
            <a:cxnSpLocks noChangeShapeType="1"/>
            <a:stCxn id="9" idx="1"/>
            <a:endCxn id="3" idx="4"/>
          </p:cNvCxnSpPr>
          <p:nvPr/>
        </p:nvCxnSpPr>
        <p:spPr bwMode="auto">
          <a:xfrm flipH="1" flipV="1">
            <a:off x="6169025" y="3919538"/>
            <a:ext cx="4763" cy="7016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98FF33-FBFC-AF60-2EFE-9753E68B236D}"/>
              </a:ext>
            </a:extLst>
          </p:cNvPr>
          <p:cNvCxnSpPr>
            <a:cxnSpLocks noChangeShapeType="1"/>
            <a:stCxn id="5" idx="7"/>
            <a:endCxn id="4" idx="4"/>
          </p:cNvCxnSpPr>
          <p:nvPr/>
        </p:nvCxnSpPr>
        <p:spPr bwMode="auto">
          <a:xfrm flipV="1">
            <a:off x="6613525" y="3930650"/>
            <a:ext cx="161925" cy="3190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B11E261-52F5-891B-4500-60D615ED0921}"/>
              </a:ext>
            </a:extLst>
          </p:cNvPr>
          <p:cNvCxnSpPr>
            <a:cxnSpLocks noChangeShapeType="1"/>
            <a:stCxn id="5" idx="2"/>
            <a:endCxn id="3" idx="5"/>
          </p:cNvCxnSpPr>
          <p:nvPr/>
        </p:nvCxnSpPr>
        <p:spPr bwMode="auto">
          <a:xfrm flipH="1" flipV="1">
            <a:off x="6229350" y="3894138"/>
            <a:ext cx="236538" cy="4175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4DFF320-A815-B8F6-43B1-7D405DB7C00D}"/>
              </a:ext>
            </a:extLst>
          </p:cNvPr>
          <p:cNvCxnSpPr>
            <a:cxnSpLocks noChangeShapeType="1"/>
            <a:stCxn id="5" idx="2"/>
            <a:endCxn id="9" idx="6"/>
          </p:cNvCxnSpPr>
          <p:nvPr/>
        </p:nvCxnSpPr>
        <p:spPr bwMode="auto">
          <a:xfrm flipH="1">
            <a:off x="6321425" y="4311650"/>
            <a:ext cx="144463" cy="3714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F0D3B3-0DFD-4791-FC09-8301E0AF8665}"/>
              </a:ext>
            </a:extLst>
          </p:cNvPr>
          <p:cNvCxnSpPr>
            <a:cxnSpLocks noChangeShapeType="1"/>
            <a:stCxn id="5" idx="6"/>
            <a:endCxn id="6" idx="1"/>
          </p:cNvCxnSpPr>
          <p:nvPr/>
        </p:nvCxnSpPr>
        <p:spPr bwMode="auto">
          <a:xfrm>
            <a:off x="6638925" y="4311650"/>
            <a:ext cx="365125" cy="904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E10D0E5-D4E9-BED3-E69A-AE31230B6B30}"/>
              </a:ext>
            </a:extLst>
          </p:cNvPr>
          <p:cNvCxnSpPr>
            <a:cxnSpLocks noChangeShapeType="1"/>
            <a:stCxn id="6" idx="7"/>
            <a:endCxn id="7" idx="2"/>
          </p:cNvCxnSpPr>
          <p:nvPr/>
        </p:nvCxnSpPr>
        <p:spPr bwMode="auto">
          <a:xfrm flipV="1">
            <a:off x="7126288" y="4017963"/>
            <a:ext cx="428625" cy="3841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75D181D-6814-803F-EF7D-16948184F337}"/>
              </a:ext>
            </a:extLst>
          </p:cNvPr>
          <p:cNvCxnSpPr>
            <a:cxnSpLocks noChangeShapeType="1"/>
            <a:stCxn id="6" idx="6"/>
            <a:endCxn id="8" idx="2"/>
          </p:cNvCxnSpPr>
          <p:nvPr/>
        </p:nvCxnSpPr>
        <p:spPr bwMode="auto">
          <a:xfrm>
            <a:off x="7151688" y="4464050"/>
            <a:ext cx="555625" cy="666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3925ADA-F6A3-AE72-DA3F-B1DC2F537F59}"/>
              </a:ext>
            </a:extLst>
          </p:cNvPr>
          <p:cNvSpPr txBox="1"/>
          <p:nvPr/>
        </p:nvSpPr>
        <p:spPr>
          <a:xfrm>
            <a:off x="630621" y="1986455"/>
            <a:ext cx="3575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+mn-lt"/>
              </a:rPr>
              <a:t>Input: </a:t>
            </a:r>
            <a:r>
              <a:rPr lang="en-US" dirty="0">
                <a:latin typeface="+mn-lt"/>
              </a:rPr>
              <a:t>Graph </a:t>
            </a:r>
            <a:r>
              <a:rPr lang="en-US" dirty="0">
                <a:solidFill>
                  <a:srgbClr val="7030A0"/>
                </a:solidFill>
                <a:latin typeface="+mn-lt"/>
              </a:rPr>
              <a:t>G = (V,E) </a:t>
            </a:r>
            <a:r>
              <a:rPr lang="en-US" dirty="0">
                <a:latin typeface="+mn-lt"/>
              </a:rPr>
              <a:t>and number </a:t>
            </a:r>
            <a:r>
              <a:rPr lang="en-US" dirty="0">
                <a:solidFill>
                  <a:srgbClr val="7030A0"/>
                </a:solidFill>
                <a:latin typeface="+mn-lt"/>
              </a:rPr>
              <a:t>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518CBDB-DFC9-47A3-8E70-88F446665FFA}"/>
                  </a:ext>
                </a:extLst>
              </p:cNvPr>
              <p:cNvSpPr txBox="1"/>
              <p:nvPr/>
            </p:nvSpPr>
            <p:spPr>
              <a:xfrm>
                <a:off x="714703" y="3005959"/>
                <a:ext cx="36398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>
                    <a:latin typeface="+mn-lt"/>
                  </a:rPr>
                  <a:t>Output: </a:t>
                </a:r>
                <a:r>
                  <a:rPr lang="en-US" dirty="0">
                    <a:latin typeface="+mn-lt"/>
                  </a:rPr>
                  <a:t>Yes </a:t>
                </a:r>
                <a:r>
                  <a:rPr lang="en-US" dirty="0" err="1">
                    <a:latin typeface="+mn-lt"/>
                  </a:rPr>
                  <a:t>iff</a:t>
                </a:r>
                <a:r>
                  <a:rPr lang="en-US" dirty="0">
                    <a:latin typeface="+mn-lt"/>
                  </a:rPr>
                  <a:t> </a:t>
                </a:r>
                <a:r>
                  <a:rPr lang="en-US" dirty="0">
                    <a:solidFill>
                      <a:srgbClr val="7030A0"/>
                    </a:solidFill>
                    <a:latin typeface="+mn-lt"/>
                  </a:rPr>
                  <a:t>G</a:t>
                </a:r>
                <a:r>
                  <a:rPr lang="en-US" dirty="0">
                    <a:latin typeface="+mn-lt"/>
                  </a:rPr>
                  <a:t> has an IS of size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+mn-lt"/>
                  </a:rPr>
                  <a:t>k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518CBDB-DFC9-47A3-8E70-88F446665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03" y="3005959"/>
                <a:ext cx="3639843" cy="369332"/>
              </a:xfrm>
              <a:prstGeom prst="rect">
                <a:avLst/>
              </a:prstGeom>
              <a:blipFill>
                <a:blip r:embed="rId2"/>
                <a:stretch>
                  <a:fillRect l="-1394" t="-6667" r="-69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041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A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A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A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A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9E947-6A8C-4F09-4E48-6FF79E450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 (VC)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3C1FA66-EDE2-5CC4-0FAA-C0C8AE7BC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3300" y="3748088"/>
            <a:ext cx="171450" cy="171450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968F7F8-3F66-5354-3E86-C155ABBBB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9725" y="3759200"/>
            <a:ext cx="173038" cy="171450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9C96B1-3471-322F-1C8F-416391E75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5888" y="4224338"/>
            <a:ext cx="173037" cy="173037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55ADC69-1DCB-CF32-A1A7-7BE0D2464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8650" y="4376738"/>
            <a:ext cx="173038" cy="173037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545236B-1DC8-73C0-E7E2-21D73EE62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4913" y="3930650"/>
            <a:ext cx="173037" cy="173038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4BE3C97-EC13-8ACF-72C4-71AA0E4A5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7313" y="4445000"/>
            <a:ext cx="173037" cy="171450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EBC8E19-D646-452C-6362-B7BFC4469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8388" y="4597400"/>
            <a:ext cx="173037" cy="171450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19AB0C-CAAC-FF54-7C9A-D6BDC10BF93D}"/>
              </a:ext>
            </a:extLst>
          </p:cNvPr>
          <p:cNvCxnSpPr>
            <a:cxnSpLocks noChangeShapeType="1"/>
            <a:stCxn id="9" idx="1"/>
            <a:endCxn id="3" idx="4"/>
          </p:cNvCxnSpPr>
          <p:nvPr/>
        </p:nvCxnSpPr>
        <p:spPr bwMode="auto">
          <a:xfrm flipH="1" flipV="1">
            <a:off x="6169025" y="3919538"/>
            <a:ext cx="4763" cy="7016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98FF33-FBFC-AF60-2EFE-9753E68B236D}"/>
              </a:ext>
            </a:extLst>
          </p:cNvPr>
          <p:cNvCxnSpPr>
            <a:cxnSpLocks noChangeShapeType="1"/>
            <a:stCxn id="5" idx="7"/>
            <a:endCxn id="4" idx="4"/>
          </p:cNvCxnSpPr>
          <p:nvPr/>
        </p:nvCxnSpPr>
        <p:spPr bwMode="auto">
          <a:xfrm flipV="1">
            <a:off x="6613525" y="3930650"/>
            <a:ext cx="161925" cy="3190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B11E261-52F5-891B-4500-60D615ED0921}"/>
              </a:ext>
            </a:extLst>
          </p:cNvPr>
          <p:cNvCxnSpPr>
            <a:cxnSpLocks noChangeShapeType="1"/>
            <a:stCxn id="5" idx="2"/>
            <a:endCxn id="3" idx="5"/>
          </p:cNvCxnSpPr>
          <p:nvPr/>
        </p:nvCxnSpPr>
        <p:spPr bwMode="auto">
          <a:xfrm flipH="1" flipV="1">
            <a:off x="6229350" y="3894138"/>
            <a:ext cx="236538" cy="4175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4DFF320-A815-B8F6-43B1-7D405DB7C00D}"/>
              </a:ext>
            </a:extLst>
          </p:cNvPr>
          <p:cNvCxnSpPr>
            <a:cxnSpLocks noChangeShapeType="1"/>
            <a:stCxn id="5" idx="2"/>
            <a:endCxn id="9" idx="6"/>
          </p:cNvCxnSpPr>
          <p:nvPr/>
        </p:nvCxnSpPr>
        <p:spPr bwMode="auto">
          <a:xfrm flipH="1">
            <a:off x="6321425" y="4311650"/>
            <a:ext cx="144463" cy="3714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F0D3B3-0DFD-4791-FC09-8301E0AF8665}"/>
              </a:ext>
            </a:extLst>
          </p:cNvPr>
          <p:cNvCxnSpPr>
            <a:cxnSpLocks noChangeShapeType="1"/>
            <a:stCxn id="5" idx="6"/>
            <a:endCxn id="6" idx="1"/>
          </p:cNvCxnSpPr>
          <p:nvPr/>
        </p:nvCxnSpPr>
        <p:spPr bwMode="auto">
          <a:xfrm>
            <a:off x="6638925" y="4311650"/>
            <a:ext cx="365125" cy="904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E10D0E5-D4E9-BED3-E69A-AE31230B6B30}"/>
              </a:ext>
            </a:extLst>
          </p:cNvPr>
          <p:cNvCxnSpPr>
            <a:cxnSpLocks noChangeShapeType="1"/>
            <a:stCxn id="6" idx="7"/>
            <a:endCxn id="7" idx="2"/>
          </p:cNvCxnSpPr>
          <p:nvPr/>
        </p:nvCxnSpPr>
        <p:spPr bwMode="auto">
          <a:xfrm flipV="1">
            <a:off x="7126288" y="4017963"/>
            <a:ext cx="428625" cy="3841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75D181D-6814-803F-EF7D-16948184F337}"/>
              </a:ext>
            </a:extLst>
          </p:cNvPr>
          <p:cNvCxnSpPr>
            <a:cxnSpLocks noChangeShapeType="1"/>
            <a:stCxn id="6" idx="6"/>
            <a:endCxn id="8" idx="2"/>
          </p:cNvCxnSpPr>
          <p:nvPr/>
        </p:nvCxnSpPr>
        <p:spPr bwMode="auto">
          <a:xfrm>
            <a:off x="7151688" y="4464050"/>
            <a:ext cx="555625" cy="666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04B6C22-8AA7-4B95-4AE5-83FBA31A300C}"/>
              </a:ext>
            </a:extLst>
          </p:cNvPr>
          <p:cNvSpPr txBox="1"/>
          <p:nvPr/>
        </p:nvSpPr>
        <p:spPr>
          <a:xfrm>
            <a:off x="630621" y="1986455"/>
            <a:ext cx="3575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+mn-lt"/>
              </a:rPr>
              <a:t>Input: </a:t>
            </a:r>
            <a:r>
              <a:rPr lang="en-US" dirty="0">
                <a:latin typeface="+mn-lt"/>
              </a:rPr>
              <a:t>Graph </a:t>
            </a:r>
            <a:r>
              <a:rPr lang="en-US" dirty="0">
                <a:solidFill>
                  <a:srgbClr val="7030A0"/>
                </a:solidFill>
                <a:latin typeface="+mn-lt"/>
              </a:rPr>
              <a:t>G = (V,E) </a:t>
            </a:r>
            <a:r>
              <a:rPr lang="en-US" dirty="0">
                <a:latin typeface="+mn-lt"/>
              </a:rPr>
              <a:t>and number </a:t>
            </a:r>
            <a:r>
              <a:rPr lang="en-US" dirty="0">
                <a:solidFill>
                  <a:srgbClr val="7030A0"/>
                </a:solidFill>
                <a:latin typeface="+mn-lt"/>
              </a:rPr>
              <a:t>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345FE01-0D48-CF51-A44B-D06FDA312232}"/>
                  </a:ext>
                </a:extLst>
              </p:cNvPr>
              <p:cNvSpPr txBox="1"/>
              <p:nvPr/>
            </p:nvSpPr>
            <p:spPr>
              <a:xfrm>
                <a:off x="714703" y="3005959"/>
                <a:ext cx="3627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>
                    <a:latin typeface="+mn-lt"/>
                  </a:rPr>
                  <a:t>Output: </a:t>
                </a:r>
                <a:r>
                  <a:rPr lang="en-US" dirty="0">
                    <a:latin typeface="+mn-lt"/>
                  </a:rPr>
                  <a:t>Yes </a:t>
                </a:r>
                <a:r>
                  <a:rPr lang="en-US" dirty="0" err="1">
                    <a:latin typeface="+mn-lt"/>
                  </a:rPr>
                  <a:t>iff</a:t>
                </a:r>
                <a:r>
                  <a:rPr lang="en-US" dirty="0">
                    <a:latin typeface="+mn-lt"/>
                  </a:rPr>
                  <a:t> </a:t>
                </a:r>
                <a:r>
                  <a:rPr lang="en-US" dirty="0">
                    <a:solidFill>
                      <a:srgbClr val="7030A0"/>
                    </a:solidFill>
                    <a:latin typeface="+mn-lt"/>
                  </a:rPr>
                  <a:t>G</a:t>
                </a:r>
                <a:r>
                  <a:rPr lang="en-US" dirty="0">
                    <a:latin typeface="+mn-lt"/>
                  </a:rPr>
                  <a:t> has a VC of size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+mn-lt"/>
                  </a:rPr>
                  <a:t>k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345FE01-0D48-CF51-A44B-D06FDA312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03" y="3005959"/>
                <a:ext cx="3627660" cy="369332"/>
              </a:xfrm>
              <a:prstGeom prst="rect">
                <a:avLst/>
              </a:prstGeom>
              <a:blipFill>
                <a:blip r:embed="rId2"/>
                <a:stretch>
                  <a:fillRect l="-1399" t="-6667" r="-69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477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314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314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314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1D4FF-F375-9242-8898-1B35B26E368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blipFill>
            <a:blip r:embed="rId2"/>
            <a:stretch>
              <a:fillRect l="-463" r="-309" b="-8791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grpSp>
        <p:nvGrpSpPr>
          <p:cNvPr id="20482" name="Group 2">
            <a:extLst>
              <a:ext uri="{FF2B5EF4-FFF2-40B4-BE49-F238E27FC236}">
                <a16:creationId xmlns:a16="http://schemas.microsoft.com/office/drawing/2014/main" id="{E9FAC7CB-5757-2441-BAD8-E3143C94C72B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514475"/>
            <a:ext cx="4860925" cy="2852738"/>
            <a:chOff x="309563" y="1939925"/>
            <a:chExt cx="7080250" cy="467042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685F6B3-5A26-1943-AB11-704116A2FBC7}"/>
                </a:ext>
              </a:extLst>
            </p:cNvPr>
            <p:cNvSpPr/>
            <p:nvPr/>
          </p:nvSpPr>
          <p:spPr>
            <a:xfrm>
              <a:off x="610161" y="4972973"/>
              <a:ext cx="2684576" cy="1247526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 err="1"/>
                <a:t>Algo</a:t>
              </a:r>
              <a:r>
                <a:rPr lang="en-US" sz="2400" dirty="0"/>
                <a:t> for X</a:t>
              </a:r>
            </a:p>
          </p:txBody>
        </p:sp>
        <p:grpSp>
          <p:nvGrpSpPr>
            <p:cNvPr id="20496" name="Group 4">
              <a:extLst>
                <a:ext uri="{FF2B5EF4-FFF2-40B4-BE49-F238E27FC236}">
                  <a16:creationId xmlns:a16="http://schemas.microsoft.com/office/drawing/2014/main" id="{D58613AD-ED49-BA44-A19D-31558D92C6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0238" y="1939925"/>
              <a:ext cx="6232525" cy="2216150"/>
              <a:chOff x="630195" y="1939239"/>
              <a:chExt cx="6232341" cy="2216635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8931A2B-B120-6A4D-8A16-2CD084443BBD}"/>
                  </a:ext>
                </a:extLst>
              </p:cNvPr>
              <p:cNvSpPr/>
              <p:nvPr/>
            </p:nvSpPr>
            <p:spPr>
              <a:xfrm>
                <a:off x="630931" y="1939239"/>
                <a:ext cx="2645188" cy="717484"/>
              </a:xfrm>
              <a:prstGeom prst="rect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Arbitrary Y instance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C51E804-46EB-6943-95B7-7FBD2EC86612}"/>
                  </a:ext>
                </a:extLst>
              </p:cNvPr>
              <p:cNvSpPr/>
              <p:nvPr/>
            </p:nvSpPr>
            <p:spPr>
              <a:xfrm>
                <a:off x="4217195" y="3439197"/>
                <a:ext cx="2645188" cy="717484"/>
              </a:xfrm>
              <a:prstGeom prst="rect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Output for  Y instance</a:t>
                </a:r>
              </a:p>
            </p:txBody>
          </p:sp>
          <p:sp>
            <p:nvSpPr>
              <p:cNvPr id="17" name="Right Arrow 16">
                <a:extLst>
                  <a:ext uri="{FF2B5EF4-FFF2-40B4-BE49-F238E27FC236}">
                    <a16:creationId xmlns:a16="http://schemas.microsoft.com/office/drawing/2014/main" id="{7DFFCF99-6925-2241-AD93-799BA49ABAB2}"/>
                  </a:ext>
                </a:extLst>
              </p:cNvPr>
              <p:cNvSpPr/>
              <p:nvPr/>
            </p:nvSpPr>
            <p:spPr>
              <a:xfrm rot="1740192">
                <a:off x="3271494" y="2620329"/>
                <a:ext cx="2259046" cy="345745"/>
              </a:xfrm>
              <a:prstGeom prst="rightArrow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0497" name="Group 5">
              <a:extLst>
                <a:ext uri="{FF2B5EF4-FFF2-40B4-BE49-F238E27FC236}">
                  <a16:creationId xmlns:a16="http://schemas.microsoft.com/office/drawing/2014/main" id="{6F1E6C72-E04C-E642-80C1-8F201AF1DC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5963" y="2657475"/>
              <a:ext cx="2286000" cy="1543050"/>
              <a:chOff x="716693" y="2656703"/>
              <a:chExt cx="2286000" cy="1544596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02771FB-E450-894C-AB23-385AE8A44B86}"/>
                  </a:ext>
                </a:extLst>
              </p:cNvPr>
              <p:cNvSpPr/>
              <p:nvPr/>
            </p:nvSpPr>
            <p:spPr>
              <a:xfrm>
                <a:off x="717257" y="3429161"/>
                <a:ext cx="2284548" cy="772679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Pre-process the input</a:t>
                </a:r>
              </a:p>
            </p:txBody>
          </p:sp>
          <p:sp>
            <p:nvSpPr>
              <p:cNvPr id="14" name="Down Arrow 13">
                <a:extLst>
                  <a:ext uri="{FF2B5EF4-FFF2-40B4-BE49-F238E27FC236}">
                    <a16:creationId xmlns:a16="http://schemas.microsoft.com/office/drawing/2014/main" id="{3D25A0D0-312E-3D45-89C3-13641A143CD1}"/>
                  </a:ext>
                </a:extLst>
              </p:cNvPr>
              <p:cNvSpPr/>
              <p:nvPr/>
            </p:nvSpPr>
            <p:spPr>
              <a:xfrm>
                <a:off x="1730042" y="2656480"/>
                <a:ext cx="221980" cy="772681"/>
              </a:xfrm>
              <a:prstGeom prst="downArrow">
                <a:avLst/>
              </a:pr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" name="Down Arrow 6">
              <a:extLst>
                <a:ext uri="{FF2B5EF4-FFF2-40B4-BE49-F238E27FC236}">
                  <a16:creationId xmlns:a16="http://schemas.microsoft.com/office/drawing/2014/main" id="{3C215620-D306-9041-A357-A5EF143C9338}"/>
                </a:ext>
              </a:extLst>
            </p:cNvPr>
            <p:cNvSpPr/>
            <p:nvPr/>
          </p:nvSpPr>
          <p:spPr>
            <a:xfrm>
              <a:off x="1743186" y="4201065"/>
              <a:ext cx="295974" cy="771907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0499" name="Group 7">
              <a:extLst>
                <a:ext uri="{FF2B5EF4-FFF2-40B4-BE49-F238E27FC236}">
                  <a16:creationId xmlns:a16="http://schemas.microsoft.com/office/drawing/2014/main" id="{1A006AE3-1375-4940-B4BC-8CD17EFDB6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95650" y="5211763"/>
              <a:ext cx="3605213" cy="771525"/>
              <a:chOff x="3295903" y="5211464"/>
              <a:chExt cx="3604826" cy="772298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483055D-EF1E-E841-B80F-2EF791878D9D}"/>
                  </a:ext>
                </a:extLst>
              </p:cNvPr>
              <p:cNvSpPr/>
              <p:nvPr/>
            </p:nvSpPr>
            <p:spPr>
              <a:xfrm>
                <a:off x="4212874" y="5211784"/>
                <a:ext cx="2688913" cy="77268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Post-process  the output</a:t>
                </a:r>
              </a:p>
            </p:txBody>
          </p:sp>
          <p:sp>
            <p:nvSpPr>
              <p:cNvPr id="12" name="Right Arrow 11">
                <a:extLst>
                  <a:ext uri="{FF2B5EF4-FFF2-40B4-BE49-F238E27FC236}">
                    <a16:creationId xmlns:a16="http://schemas.microsoft.com/office/drawing/2014/main" id="{BEBE4691-64BB-4341-9302-34974122EEF1}"/>
                  </a:ext>
                </a:extLst>
              </p:cNvPr>
              <p:cNvSpPr/>
              <p:nvPr/>
            </p:nvSpPr>
            <p:spPr>
              <a:xfrm>
                <a:off x="3294991" y="5596823"/>
                <a:ext cx="917882" cy="260162"/>
              </a:xfrm>
              <a:prstGeom prst="rightArrow">
                <a:avLst/>
              </a:pr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9" name="Up Arrow 8">
              <a:extLst>
                <a:ext uri="{FF2B5EF4-FFF2-40B4-BE49-F238E27FC236}">
                  <a16:creationId xmlns:a16="http://schemas.microsoft.com/office/drawing/2014/main" id="{8A8BA811-E174-9D49-A34B-C49712017F5D}"/>
                </a:ext>
              </a:extLst>
            </p:cNvPr>
            <p:cNvSpPr/>
            <p:nvPr/>
          </p:nvSpPr>
          <p:spPr>
            <a:xfrm>
              <a:off x="5472920" y="4221857"/>
              <a:ext cx="247415" cy="990224"/>
            </a:xfrm>
            <a:prstGeom prst="up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EBA9BE4-CD7A-8D4E-847B-2372BAF23F84}"/>
                </a:ext>
              </a:extLst>
            </p:cNvPr>
            <p:cNvSpPr/>
            <p:nvPr/>
          </p:nvSpPr>
          <p:spPr>
            <a:xfrm>
              <a:off x="309563" y="2966535"/>
              <a:ext cx="7080250" cy="3643815"/>
            </a:xfrm>
            <a:custGeom>
              <a:avLst/>
              <a:gdLst>
                <a:gd name="connsiteX0" fmla="*/ 160638 w 7080633"/>
                <a:gd name="connsiteY0" fmla="*/ 234778 h 3645243"/>
                <a:gd name="connsiteX1" fmla="*/ 135924 w 7080633"/>
                <a:gd name="connsiteY1" fmla="*/ 679621 h 3645243"/>
                <a:gd name="connsiteX2" fmla="*/ 61784 w 7080633"/>
                <a:gd name="connsiteY2" fmla="*/ 1075037 h 3645243"/>
                <a:gd name="connsiteX3" fmla="*/ 37070 w 7080633"/>
                <a:gd name="connsiteY3" fmla="*/ 1285102 h 3645243"/>
                <a:gd name="connsiteX4" fmla="*/ 24713 w 7080633"/>
                <a:gd name="connsiteY4" fmla="*/ 1334529 h 3645243"/>
                <a:gd name="connsiteX5" fmla="*/ 0 w 7080633"/>
                <a:gd name="connsiteY5" fmla="*/ 1408670 h 3645243"/>
                <a:gd name="connsiteX6" fmla="*/ 49427 w 7080633"/>
                <a:gd name="connsiteY6" fmla="*/ 1989437 h 3645243"/>
                <a:gd name="connsiteX7" fmla="*/ 61784 w 7080633"/>
                <a:gd name="connsiteY7" fmla="*/ 2323070 h 3645243"/>
                <a:gd name="connsiteX8" fmla="*/ 86497 w 7080633"/>
                <a:gd name="connsiteY8" fmla="*/ 2669059 h 3645243"/>
                <a:gd name="connsiteX9" fmla="*/ 111211 w 7080633"/>
                <a:gd name="connsiteY9" fmla="*/ 2767913 h 3645243"/>
                <a:gd name="connsiteX10" fmla="*/ 123567 w 7080633"/>
                <a:gd name="connsiteY10" fmla="*/ 2854410 h 3645243"/>
                <a:gd name="connsiteX11" fmla="*/ 160638 w 7080633"/>
                <a:gd name="connsiteY11" fmla="*/ 2965621 h 3645243"/>
                <a:gd name="connsiteX12" fmla="*/ 185351 w 7080633"/>
                <a:gd name="connsiteY12" fmla="*/ 3089189 h 3645243"/>
                <a:gd name="connsiteX13" fmla="*/ 197708 w 7080633"/>
                <a:gd name="connsiteY13" fmla="*/ 3336324 h 3645243"/>
                <a:gd name="connsiteX14" fmla="*/ 247135 w 7080633"/>
                <a:gd name="connsiteY14" fmla="*/ 3422821 h 3645243"/>
                <a:gd name="connsiteX15" fmla="*/ 296562 w 7080633"/>
                <a:gd name="connsiteY15" fmla="*/ 3496962 h 3645243"/>
                <a:gd name="connsiteX16" fmla="*/ 457200 w 7080633"/>
                <a:gd name="connsiteY16" fmla="*/ 3608173 h 3645243"/>
                <a:gd name="connsiteX17" fmla="*/ 518984 w 7080633"/>
                <a:gd name="connsiteY17" fmla="*/ 3632886 h 3645243"/>
                <a:gd name="connsiteX18" fmla="*/ 630195 w 7080633"/>
                <a:gd name="connsiteY18" fmla="*/ 3645243 h 3645243"/>
                <a:gd name="connsiteX19" fmla="*/ 926757 w 7080633"/>
                <a:gd name="connsiteY19" fmla="*/ 3632886 h 3645243"/>
                <a:gd name="connsiteX20" fmla="*/ 1087395 w 7080633"/>
                <a:gd name="connsiteY20" fmla="*/ 3595816 h 3645243"/>
                <a:gd name="connsiteX21" fmla="*/ 1210962 w 7080633"/>
                <a:gd name="connsiteY21" fmla="*/ 3571102 h 3645243"/>
                <a:gd name="connsiteX22" fmla="*/ 1470454 w 7080633"/>
                <a:gd name="connsiteY22" fmla="*/ 3534032 h 3645243"/>
                <a:gd name="connsiteX23" fmla="*/ 1519881 w 7080633"/>
                <a:gd name="connsiteY23" fmla="*/ 3521675 h 3645243"/>
                <a:gd name="connsiteX24" fmla="*/ 1643449 w 7080633"/>
                <a:gd name="connsiteY24" fmla="*/ 3509319 h 3645243"/>
                <a:gd name="connsiteX25" fmla="*/ 1791730 w 7080633"/>
                <a:gd name="connsiteY25" fmla="*/ 3484605 h 3645243"/>
                <a:gd name="connsiteX26" fmla="*/ 1878227 w 7080633"/>
                <a:gd name="connsiteY26" fmla="*/ 3459892 h 3645243"/>
                <a:gd name="connsiteX27" fmla="*/ 2075935 w 7080633"/>
                <a:gd name="connsiteY27" fmla="*/ 3447535 h 3645243"/>
                <a:gd name="connsiteX28" fmla="*/ 2310713 w 7080633"/>
                <a:gd name="connsiteY28" fmla="*/ 3459892 h 3645243"/>
                <a:gd name="connsiteX29" fmla="*/ 3768811 w 7080633"/>
                <a:gd name="connsiteY29" fmla="*/ 3472248 h 3645243"/>
                <a:gd name="connsiteX30" fmla="*/ 4646140 w 7080633"/>
                <a:gd name="connsiteY30" fmla="*/ 3534032 h 3645243"/>
                <a:gd name="connsiteX31" fmla="*/ 5041557 w 7080633"/>
                <a:gd name="connsiteY31" fmla="*/ 3558746 h 3645243"/>
                <a:gd name="connsiteX32" fmla="*/ 5313405 w 7080633"/>
                <a:gd name="connsiteY32" fmla="*/ 3546389 h 3645243"/>
                <a:gd name="connsiteX33" fmla="*/ 5338119 w 7080633"/>
                <a:gd name="connsiteY33" fmla="*/ 3509319 h 3645243"/>
                <a:gd name="connsiteX34" fmla="*/ 5745892 w 7080633"/>
                <a:gd name="connsiteY34" fmla="*/ 3484605 h 3645243"/>
                <a:gd name="connsiteX35" fmla="*/ 5857103 w 7080633"/>
                <a:gd name="connsiteY35" fmla="*/ 3472248 h 3645243"/>
                <a:gd name="connsiteX36" fmla="*/ 5955957 w 7080633"/>
                <a:gd name="connsiteY36" fmla="*/ 3447535 h 3645243"/>
                <a:gd name="connsiteX37" fmla="*/ 6413157 w 7080633"/>
                <a:gd name="connsiteY37" fmla="*/ 3361037 h 3645243"/>
                <a:gd name="connsiteX38" fmla="*/ 6586151 w 7080633"/>
                <a:gd name="connsiteY38" fmla="*/ 3311610 h 3645243"/>
                <a:gd name="connsiteX39" fmla="*/ 6635578 w 7080633"/>
                <a:gd name="connsiteY39" fmla="*/ 3299254 h 3645243"/>
                <a:gd name="connsiteX40" fmla="*/ 6697362 w 7080633"/>
                <a:gd name="connsiteY40" fmla="*/ 3262183 h 3645243"/>
                <a:gd name="connsiteX41" fmla="*/ 6734432 w 7080633"/>
                <a:gd name="connsiteY41" fmla="*/ 3225113 h 3645243"/>
                <a:gd name="connsiteX42" fmla="*/ 6919784 w 7080633"/>
                <a:gd name="connsiteY42" fmla="*/ 2977978 h 3645243"/>
                <a:gd name="connsiteX43" fmla="*/ 6981567 w 7080633"/>
                <a:gd name="connsiteY43" fmla="*/ 2879124 h 3645243"/>
                <a:gd name="connsiteX44" fmla="*/ 7006281 w 7080633"/>
                <a:gd name="connsiteY44" fmla="*/ 2817340 h 3645243"/>
                <a:gd name="connsiteX45" fmla="*/ 7055708 w 7080633"/>
                <a:gd name="connsiteY45" fmla="*/ 2669059 h 3645243"/>
                <a:gd name="connsiteX46" fmla="*/ 7055708 w 7080633"/>
                <a:gd name="connsiteY46" fmla="*/ 2261286 h 3645243"/>
                <a:gd name="connsiteX47" fmla="*/ 6969211 w 7080633"/>
                <a:gd name="connsiteY47" fmla="*/ 2162432 h 3645243"/>
                <a:gd name="connsiteX48" fmla="*/ 6932140 w 7080633"/>
                <a:gd name="connsiteY48" fmla="*/ 2113005 h 3645243"/>
                <a:gd name="connsiteX49" fmla="*/ 6722076 w 7080633"/>
                <a:gd name="connsiteY49" fmla="*/ 1977081 h 3645243"/>
                <a:gd name="connsiteX50" fmla="*/ 6660292 w 7080633"/>
                <a:gd name="connsiteY50" fmla="*/ 1940010 h 3645243"/>
                <a:gd name="connsiteX51" fmla="*/ 6437870 w 7080633"/>
                <a:gd name="connsiteY51" fmla="*/ 1853513 h 3645243"/>
                <a:gd name="connsiteX52" fmla="*/ 6153665 w 7080633"/>
                <a:gd name="connsiteY52" fmla="*/ 1828800 h 3645243"/>
                <a:gd name="connsiteX53" fmla="*/ 5782962 w 7080633"/>
                <a:gd name="connsiteY53" fmla="*/ 1853513 h 3645243"/>
                <a:gd name="connsiteX54" fmla="*/ 5684108 w 7080633"/>
                <a:gd name="connsiteY54" fmla="*/ 1865870 h 3645243"/>
                <a:gd name="connsiteX55" fmla="*/ 5474043 w 7080633"/>
                <a:gd name="connsiteY55" fmla="*/ 1890583 h 3645243"/>
                <a:gd name="connsiteX56" fmla="*/ 5387546 w 7080633"/>
                <a:gd name="connsiteY56" fmla="*/ 1915297 h 3645243"/>
                <a:gd name="connsiteX57" fmla="*/ 5338119 w 7080633"/>
                <a:gd name="connsiteY57" fmla="*/ 1927654 h 3645243"/>
                <a:gd name="connsiteX58" fmla="*/ 5140411 w 7080633"/>
                <a:gd name="connsiteY58" fmla="*/ 1902940 h 3645243"/>
                <a:gd name="connsiteX59" fmla="*/ 5004486 w 7080633"/>
                <a:gd name="connsiteY59" fmla="*/ 1853513 h 3645243"/>
                <a:gd name="connsiteX60" fmla="*/ 4905632 w 7080633"/>
                <a:gd name="connsiteY60" fmla="*/ 1816443 h 3645243"/>
                <a:gd name="connsiteX61" fmla="*/ 4621427 w 7080633"/>
                <a:gd name="connsiteY61" fmla="*/ 1680519 h 3645243"/>
                <a:gd name="connsiteX62" fmla="*/ 4374292 w 7080633"/>
                <a:gd name="connsiteY62" fmla="*/ 1544594 h 3645243"/>
                <a:gd name="connsiteX63" fmla="*/ 4275438 w 7080633"/>
                <a:gd name="connsiteY63" fmla="*/ 1482810 h 3645243"/>
                <a:gd name="connsiteX64" fmla="*/ 4065373 w 7080633"/>
                <a:gd name="connsiteY64" fmla="*/ 1371600 h 3645243"/>
                <a:gd name="connsiteX65" fmla="*/ 3830595 w 7080633"/>
                <a:gd name="connsiteY65" fmla="*/ 1186248 h 3645243"/>
                <a:gd name="connsiteX66" fmla="*/ 3768811 w 7080633"/>
                <a:gd name="connsiteY66" fmla="*/ 1136821 h 3645243"/>
                <a:gd name="connsiteX67" fmla="*/ 3707027 w 7080633"/>
                <a:gd name="connsiteY67" fmla="*/ 1087394 h 3645243"/>
                <a:gd name="connsiteX68" fmla="*/ 3682313 w 7080633"/>
                <a:gd name="connsiteY68" fmla="*/ 1037967 h 3645243"/>
                <a:gd name="connsiteX69" fmla="*/ 3669957 w 7080633"/>
                <a:gd name="connsiteY69" fmla="*/ 1000897 h 3645243"/>
                <a:gd name="connsiteX70" fmla="*/ 3212757 w 7080633"/>
                <a:gd name="connsiteY70" fmla="*/ 691978 h 3645243"/>
                <a:gd name="connsiteX71" fmla="*/ 3089189 w 7080633"/>
                <a:gd name="connsiteY71" fmla="*/ 580767 h 3645243"/>
                <a:gd name="connsiteX72" fmla="*/ 3052119 w 7080633"/>
                <a:gd name="connsiteY72" fmla="*/ 556054 h 3645243"/>
                <a:gd name="connsiteX73" fmla="*/ 2804984 w 7080633"/>
                <a:gd name="connsiteY73" fmla="*/ 370702 h 3645243"/>
                <a:gd name="connsiteX74" fmla="*/ 2669059 w 7080633"/>
                <a:gd name="connsiteY74" fmla="*/ 284205 h 3645243"/>
                <a:gd name="connsiteX75" fmla="*/ 2631989 w 7080633"/>
                <a:gd name="connsiteY75" fmla="*/ 259492 h 3645243"/>
                <a:gd name="connsiteX76" fmla="*/ 2545492 w 7080633"/>
                <a:gd name="connsiteY76" fmla="*/ 247135 h 3645243"/>
                <a:gd name="connsiteX77" fmla="*/ 2075935 w 7080633"/>
                <a:gd name="connsiteY77" fmla="*/ 49427 h 3645243"/>
                <a:gd name="connsiteX78" fmla="*/ 2001795 w 7080633"/>
                <a:gd name="connsiteY78" fmla="*/ 37070 h 3645243"/>
                <a:gd name="connsiteX79" fmla="*/ 1890584 w 7080633"/>
                <a:gd name="connsiteY79" fmla="*/ 0 h 3645243"/>
                <a:gd name="connsiteX80" fmla="*/ 1569308 w 7080633"/>
                <a:gd name="connsiteY80" fmla="*/ 12356 h 3645243"/>
                <a:gd name="connsiteX81" fmla="*/ 1408670 w 7080633"/>
                <a:gd name="connsiteY81" fmla="*/ 61783 h 3645243"/>
                <a:gd name="connsiteX82" fmla="*/ 1248032 w 7080633"/>
                <a:gd name="connsiteY82" fmla="*/ 86497 h 3645243"/>
                <a:gd name="connsiteX83" fmla="*/ 1198605 w 7080633"/>
                <a:gd name="connsiteY83" fmla="*/ 98854 h 3645243"/>
                <a:gd name="connsiteX84" fmla="*/ 1124465 w 7080633"/>
                <a:gd name="connsiteY84" fmla="*/ 111210 h 3645243"/>
                <a:gd name="connsiteX85" fmla="*/ 988540 w 7080633"/>
                <a:gd name="connsiteY85" fmla="*/ 74140 h 3645243"/>
                <a:gd name="connsiteX86" fmla="*/ 803189 w 7080633"/>
                <a:gd name="connsiteY86" fmla="*/ 37070 h 3645243"/>
                <a:gd name="connsiteX87" fmla="*/ 568411 w 7080633"/>
                <a:gd name="connsiteY87" fmla="*/ 49427 h 3645243"/>
                <a:gd name="connsiteX88" fmla="*/ 494270 w 7080633"/>
                <a:gd name="connsiteY88" fmla="*/ 98854 h 3645243"/>
                <a:gd name="connsiteX89" fmla="*/ 457200 w 7080633"/>
                <a:gd name="connsiteY89" fmla="*/ 111210 h 3645243"/>
                <a:gd name="connsiteX90" fmla="*/ 420130 w 7080633"/>
                <a:gd name="connsiteY90" fmla="*/ 135924 h 3645243"/>
                <a:gd name="connsiteX91" fmla="*/ 308919 w 7080633"/>
                <a:gd name="connsiteY91" fmla="*/ 160637 h 3645243"/>
                <a:gd name="connsiteX92" fmla="*/ 234778 w 7080633"/>
                <a:gd name="connsiteY92" fmla="*/ 185351 h 3645243"/>
                <a:gd name="connsiteX93" fmla="*/ 197708 w 7080633"/>
                <a:gd name="connsiteY93" fmla="*/ 197708 h 3645243"/>
                <a:gd name="connsiteX94" fmla="*/ 160638 w 7080633"/>
                <a:gd name="connsiteY94" fmla="*/ 234778 h 3645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7080633" h="3645243">
                  <a:moveTo>
                    <a:pt x="160638" y="234778"/>
                  </a:moveTo>
                  <a:cubicBezTo>
                    <a:pt x="150341" y="315097"/>
                    <a:pt x="148257" y="531624"/>
                    <a:pt x="135924" y="679621"/>
                  </a:cubicBezTo>
                  <a:cubicBezTo>
                    <a:pt x="124613" y="815357"/>
                    <a:pt x="75415" y="938729"/>
                    <a:pt x="61784" y="1075037"/>
                  </a:cubicBezTo>
                  <a:cubicBezTo>
                    <a:pt x="55156" y="1141311"/>
                    <a:pt x="49211" y="1218328"/>
                    <a:pt x="37070" y="1285102"/>
                  </a:cubicBezTo>
                  <a:cubicBezTo>
                    <a:pt x="34032" y="1301811"/>
                    <a:pt x="29593" y="1318262"/>
                    <a:pt x="24713" y="1334529"/>
                  </a:cubicBezTo>
                  <a:cubicBezTo>
                    <a:pt x="17228" y="1359481"/>
                    <a:pt x="0" y="1408670"/>
                    <a:pt x="0" y="1408670"/>
                  </a:cubicBezTo>
                  <a:cubicBezTo>
                    <a:pt x="191589" y="1536394"/>
                    <a:pt x="33508" y="1416382"/>
                    <a:pt x="49427" y="1989437"/>
                  </a:cubicBezTo>
                  <a:cubicBezTo>
                    <a:pt x="52517" y="2100681"/>
                    <a:pt x="57053" y="2211883"/>
                    <a:pt x="61784" y="2323070"/>
                  </a:cubicBezTo>
                  <a:cubicBezTo>
                    <a:pt x="64864" y="2395451"/>
                    <a:pt x="68311" y="2572072"/>
                    <a:pt x="86497" y="2669059"/>
                  </a:cubicBezTo>
                  <a:cubicBezTo>
                    <a:pt x="92757" y="2702443"/>
                    <a:pt x="104550" y="2734607"/>
                    <a:pt x="111211" y="2767913"/>
                  </a:cubicBezTo>
                  <a:cubicBezTo>
                    <a:pt x="116923" y="2796472"/>
                    <a:pt x="116503" y="2826155"/>
                    <a:pt x="123567" y="2854410"/>
                  </a:cubicBezTo>
                  <a:cubicBezTo>
                    <a:pt x="133044" y="2892319"/>
                    <a:pt x="149146" y="2928273"/>
                    <a:pt x="160638" y="2965621"/>
                  </a:cubicBezTo>
                  <a:cubicBezTo>
                    <a:pt x="174045" y="3009194"/>
                    <a:pt x="177619" y="3042792"/>
                    <a:pt x="185351" y="3089189"/>
                  </a:cubicBezTo>
                  <a:cubicBezTo>
                    <a:pt x="189470" y="3171567"/>
                    <a:pt x="182689" y="3255222"/>
                    <a:pt x="197708" y="3336324"/>
                  </a:cubicBezTo>
                  <a:cubicBezTo>
                    <a:pt x="203755" y="3368977"/>
                    <a:pt x="229731" y="3394539"/>
                    <a:pt x="247135" y="3422821"/>
                  </a:cubicBezTo>
                  <a:cubicBezTo>
                    <a:pt x="262702" y="3448117"/>
                    <a:pt x="276582" y="3474984"/>
                    <a:pt x="296562" y="3496962"/>
                  </a:cubicBezTo>
                  <a:cubicBezTo>
                    <a:pt x="338726" y="3543343"/>
                    <a:pt x="402114" y="3580630"/>
                    <a:pt x="457200" y="3608173"/>
                  </a:cubicBezTo>
                  <a:cubicBezTo>
                    <a:pt x="477039" y="3618093"/>
                    <a:pt x="497295" y="3628238"/>
                    <a:pt x="518984" y="3632886"/>
                  </a:cubicBezTo>
                  <a:cubicBezTo>
                    <a:pt x="555455" y="3640701"/>
                    <a:pt x="593125" y="3641124"/>
                    <a:pt x="630195" y="3645243"/>
                  </a:cubicBezTo>
                  <a:cubicBezTo>
                    <a:pt x="729049" y="3641124"/>
                    <a:pt x="828390" y="3643520"/>
                    <a:pt x="926757" y="3632886"/>
                  </a:cubicBezTo>
                  <a:cubicBezTo>
                    <a:pt x="981392" y="3626980"/>
                    <a:pt x="1033696" y="3607490"/>
                    <a:pt x="1087395" y="3595816"/>
                  </a:cubicBezTo>
                  <a:cubicBezTo>
                    <a:pt x="1128441" y="3586893"/>
                    <a:pt x="1169677" y="3578843"/>
                    <a:pt x="1210962" y="3571102"/>
                  </a:cubicBezTo>
                  <a:cubicBezTo>
                    <a:pt x="1321191" y="3550434"/>
                    <a:pt x="1323444" y="3557245"/>
                    <a:pt x="1470454" y="3534032"/>
                  </a:cubicBezTo>
                  <a:cubicBezTo>
                    <a:pt x="1487229" y="3531383"/>
                    <a:pt x="1503069" y="3524077"/>
                    <a:pt x="1519881" y="3521675"/>
                  </a:cubicBezTo>
                  <a:cubicBezTo>
                    <a:pt x="1560860" y="3515821"/>
                    <a:pt x="1602434" y="3514912"/>
                    <a:pt x="1643449" y="3509319"/>
                  </a:cubicBezTo>
                  <a:cubicBezTo>
                    <a:pt x="1693098" y="3502549"/>
                    <a:pt x="1742696" y="3494928"/>
                    <a:pt x="1791730" y="3484605"/>
                  </a:cubicBezTo>
                  <a:cubicBezTo>
                    <a:pt x="1821073" y="3478428"/>
                    <a:pt x="1848493" y="3463770"/>
                    <a:pt x="1878227" y="3459892"/>
                  </a:cubicBezTo>
                  <a:cubicBezTo>
                    <a:pt x="1943704" y="3451352"/>
                    <a:pt x="2010032" y="3451654"/>
                    <a:pt x="2075935" y="3447535"/>
                  </a:cubicBezTo>
                  <a:cubicBezTo>
                    <a:pt x="2154194" y="3451654"/>
                    <a:pt x="2232354" y="3458748"/>
                    <a:pt x="2310713" y="3459892"/>
                  </a:cubicBezTo>
                  <a:lnTo>
                    <a:pt x="3768811" y="3472248"/>
                  </a:lnTo>
                  <a:cubicBezTo>
                    <a:pt x="4061831" y="3481550"/>
                    <a:pt x="4353544" y="3515744"/>
                    <a:pt x="4646140" y="3534032"/>
                  </a:cubicBezTo>
                  <a:lnTo>
                    <a:pt x="5041557" y="3558746"/>
                  </a:lnTo>
                  <a:cubicBezTo>
                    <a:pt x="5132173" y="3554627"/>
                    <a:pt x="5223930" y="3561302"/>
                    <a:pt x="5313405" y="3546389"/>
                  </a:cubicBezTo>
                  <a:cubicBezTo>
                    <a:pt x="5328054" y="3543948"/>
                    <a:pt x="5323417" y="3511419"/>
                    <a:pt x="5338119" y="3509319"/>
                  </a:cubicBezTo>
                  <a:cubicBezTo>
                    <a:pt x="5472924" y="3490061"/>
                    <a:pt x="5610064" y="3494307"/>
                    <a:pt x="5745892" y="3484605"/>
                  </a:cubicBezTo>
                  <a:cubicBezTo>
                    <a:pt x="5783096" y="3481948"/>
                    <a:pt x="5820033" y="3476367"/>
                    <a:pt x="5857103" y="3472248"/>
                  </a:cubicBezTo>
                  <a:cubicBezTo>
                    <a:pt x="5890054" y="3464010"/>
                    <a:pt x="5922651" y="3454196"/>
                    <a:pt x="5955957" y="3447535"/>
                  </a:cubicBezTo>
                  <a:cubicBezTo>
                    <a:pt x="6463571" y="3346013"/>
                    <a:pt x="6018611" y="3444099"/>
                    <a:pt x="6413157" y="3361037"/>
                  </a:cubicBezTo>
                  <a:cubicBezTo>
                    <a:pt x="6466967" y="3349709"/>
                    <a:pt x="6540858" y="3324551"/>
                    <a:pt x="6586151" y="3311610"/>
                  </a:cubicBezTo>
                  <a:cubicBezTo>
                    <a:pt x="6602480" y="3306944"/>
                    <a:pt x="6619102" y="3303373"/>
                    <a:pt x="6635578" y="3299254"/>
                  </a:cubicBezTo>
                  <a:cubicBezTo>
                    <a:pt x="6656173" y="3286897"/>
                    <a:pt x="6678148" y="3276594"/>
                    <a:pt x="6697362" y="3262183"/>
                  </a:cubicBezTo>
                  <a:cubicBezTo>
                    <a:pt x="6711342" y="3251698"/>
                    <a:pt x="6723059" y="3238381"/>
                    <a:pt x="6734432" y="3225113"/>
                  </a:cubicBezTo>
                  <a:cubicBezTo>
                    <a:pt x="6836594" y="3105925"/>
                    <a:pt x="6841529" y="3098918"/>
                    <a:pt x="6919784" y="2977978"/>
                  </a:cubicBezTo>
                  <a:cubicBezTo>
                    <a:pt x="6940893" y="2945354"/>
                    <a:pt x="6967135" y="2915202"/>
                    <a:pt x="6981567" y="2879124"/>
                  </a:cubicBezTo>
                  <a:cubicBezTo>
                    <a:pt x="6989805" y="2858529"/>
                    <a:pt x="6998899" y="2838257"/>
                    <a:pt x="7006281" y="2817340"/>
                  </a:cubicBezTo>
                  <a:cubicBezTo>
                    <a:pt x="7023621" y="2768210"/>
                    <a:pt x="7055708" y="2669059"/>
                    <a:pt x="7055708" y="2669059"/>
                  </a:cubicBezTo>
                  <a:cubicBezTo>
                    <a:pt x="7075345" y="2492328"/>
                    <a:pt x="7100275" y="2430639"/>
                    <a:pt x="7055708" y="2261286"/>
                  </a:cubicBezTo>
                  <a:cubicBezTo>
                    <a:pt x="7049008" y="2235824"/>
                    <a:pt x="6983025" y="2178219"/>
                    <a:pt x="6969211" y="2162432"/>
                  </a:cubicBezTo>
                  <a:cubicBezTo>
                    <a:pt x="6955649" y="2146933"/>
                    <a:pt x="6948124" y="2125992"/>
                    <a:pt x="6932140" y="2113005"/>
                  </a:cubicBezTo>
                  <a:cubicBezTo>
                    <a:pt x="6756253" y="1970096"/>
                    <a:pt x="6829783" y="2036918"/>
                    <a:pt x="6722076" y="1977081"/>
                  </a:cubicBezTo>
                  <a:cubicBezTo>
                    <a:pt x="6701081" y="1965417"/>
                    <a:pt x="6681774" y="1950751"/>
                    <a:pt x="6660292" y="1940010"/>
                  </a:cubicBezTo>
                  <a:cubicBezTo>
                    <a:pt x="6617176" y="1918452"/>
                    <a:pt x="6487579" y="1861280"/>
                    <a:pt x="6437870" y="1853513"/>
                  </a:cubicBezTo>
                  <a:cubicBezTo>
                    <a:pt x="6343917" y="1838833"/>
                    <a:pt x="6153665" y="1828800"/>
                    <a:pt x="6153665" y="1828800"/>
                  </a:cubicBezTo>
                  <a:lnTo>
                    <a:pt x="5782962" y="1853513"/>
                  </a:lnTo>
                  <a:cubicBezTo>
                    <a:pt x="5749857" y="1856127"/>
                    <a:pt x="5717113" y="1862203"/>
                    <a:pt x="5684108" y="1865870"/>
                  </a:cubicBezTo>
                  <a:cubicBezTo>
                    <a:pt x="5478148" y="1888755"/>
                    <a:pt x="5639098" y="1867005"/>
                    <a:pt x="5474043" y="1890583"/>
                  </a:cubicBezTo>
                  <a:lnTo>
                    <a:pt x="5387546" y="1915297"/>
                  </a:lnTo>
                  <a:cubicBezTo>
                    <a:pt x="5371162" y="1919766"/>
                    <a:pt x="5355081" y="1928502"/>
                    <a:pt x="5338119" y="1927654"/>
                  </a:cubicBezTo>
                  <a:cubicBezTo>
                    <a:pt x="5271786" y="1924337"/>
                    <a:pt x="5206314" y="1911178"/>
                    <a:pt x="5140411" y="1902940"/>
                  </a:cubicBezTo>
                  <a:cubicBezTo>
                    <a:pt x="4984673" y="1851029"/>
                    <a:pt x="5142017" y="1905088"/>
                    <a:pt x="5004486" y="1853513"/>
                  </a:cubicBezTo>
                  <a:cubicBezTo>
                    <a:pt x="4950494" y="1833266"/>
                    <a:pt x="4972492" y="1847485"/>
                    <a:pt x="4905632" y="1816443"/>
                  </a:cubicBezTo>
                  <a:cubicBezTo>
                    <a:pt x="4810385" y="1772221"/>
                    <a:pt x="4715353" y="1727482"/>
                    <a:pt x="4621427" y="1680519"/>
                  </a:cubicBezTo>
                  <a:cubicBezTo>
                    <a:pt x="4616939" y="1678275"/>
                    <a:pt x="4392029" y="1555680"/>
                    <a:pt x="4374292" y="1544594"/>
                  </a:cubicBezTo>
                  <a:cubicBezTo>
                    <a:pt x="4341341" y="1523999"/>
                    <a:pt x="4309342" y="1501796"/>
                    <a:pt x="4275438" y="1482810"/>
                  </a:cubicBezTo>
                  <a:cubicBezTo>
                    <a:pt x="4206310" y="1444099"/>
                    <a:pt x="4129844" y="1417651"/>
                    <a:pt x="4065373" y="1371600"/>
                  </a:cubicBezTo>
                  <a:cubicBezTo>
                    <a:pt x="3917845" y="1266222"/>
                    <a:pt x="4021850" y="1343752"/>
                    <a:pt x="3830595" y="1186248"/>
                  </a:cubicBezTo>
                  <a:cubicBezTo>
                    <a:pt x="3810236" y="1169482"/>
                    <a:pt x="3789406" y="1153297"/>
                    <a:pt x="3768811" y="1136821"/>
                  </a:cubicBezTo>
                  <a:lnTo>
                    <a:pt x="3707027" y="1087394"/>
                  </a:lnTo>
                  <a:cubicBezTo>
                    <a:pt x="3698789" y="1070918"/>
                    <a:pt x="3689569" y="1054898"/>
                    <a:pt x="3682313" y="1037967"/>
                  </a:cubicBezTo>
                  <a:cubicBezTo>
                    <a:pt x="3677182" y="1025995"/>
                    <a:pt x="3680443" y="1008623"/>
                    <a:pt x="3669957" y="1000897"/>
                  </a:cubicBezTo>
                  <a:cubicBezTo>
                    <a:pt x="3521885" y="891792"/>
                    <a:pt x="3349469" y="815019"/>
                    <a:pt x="3212757" y="691978"/>
                  </a:cubicBezTo>
                  <a:cubicBezTo>
                    <a:pt x="3171568" y="654908"/>
                    <a:pt x="3131492" y="616562"/>
                    <a:pt x="3089189" y="580767"/>
                  </a:cubicBezTo>
                  <a:cubicBezTo>
                    <a:pt x="3077852" y="571174"/>
                    <a:pt x="3063842" y="565171"/>
                    <a:pt x="3052119" y="556054"/>
                  </a:cubicBezTo>
                  <a:cubicBezTo>
                    <a:pt x="2848297" y="397526"/>
                    <a:pt x="3169899" y="626143"/>
                    <a:pt x="2804984" y="370702"/>
                  </a:cubicBezTo>
                  <a:cubicBezTo>
                    <a:pt x="2716733" y="308926"/>
                    <a:pt x="2751563" y="335769"/>
                    <a:pt x="2669059" y="284205"/>
                  </a:cubicBezTo>
                  <a:cubicBezTo>
                    <a:pt x="2656466" y="276334"/>
                    <a:pt x="2646213" y="263759"/>
                    <a:pt x="2631989" y="259492"/>
                  </a:cubicBezTo>
                  <a:cubicBezTo>
                    <a:pt x="2604092" y="251123"/>
                    <a:pt x="2574324" y="251254"/>
                    <a:pt x="2545492" y="247135"/>
                  </a:cubicBezTo>
                  <a:cubicBezTo>
                    <a:pt x="2388973" y="181232"/>
                    <a:pt x="2243452" y="77347"/>
                    <a:pt x="2075935" y="49427"/>
                  </a:cubicBezTo>
                  <a:cubicBezTo>
                    <a:pt x="2051222" y="45308"/>
                    <a:pt x="2026003" y="43526"/>
                    <a:pt x="2001795" y="37070"/>
                  </a:cubicBezTo>
                  <a:cubicBezTo>
                    <a:pt x="1964039" y="27002"/>
                    <a:pt x="1890584" y="0"/>
                    <a:pt x="1890584" y="0"/>
                  </a:cubicBezTo>
                  <a:cubicBezTo>
                    <a:pt x="1783492" y="4119"/>
                    <a:pt x="1676064" y="2936"/>
                    <a:pt x="1569308" y="12356"/>
                  </a:cubicBezTo>
                  <a:cubicBezTo>
                    <a:pt x="1455910" y="22362"/>
                    <a:pt x="1497436" y="37574"/>
                    <a:pt x="1408670" y="61783"/>
                  </a:cubicBezTo>
                  <a:cubicBezTo>
                    <a:pt x="1384778" y="68299"/>
                    <a:pt x="1267522" y="82953"/>
                    <a:pt x="1248032" y="86497"/>
                  </a:cubicBezTo>
                  <a:cubicBezTo>
                    <a:pt x="1231323" y="89535"/>
                    <a:pt x="1215258" y="95523"/>
                    <a:pt x="1198605" y="98854"/>
                  </a:cubicBezTo>
                  <a:cubicBezTo>
                    <a:pt x="1174037" y="103767"/>
                    <a:pt x="1149178" y="107091"/>
                    <a:pt x="1124465" y="111210"/>
                  </a:cubicBezTo>
                  <a:cubicBezTo>
                    <a:pt x="1079157" y="98853"/>
                    <a:pt x="1034101" y="85530"/>
                    <a:pt x="988540" y="74140"/>
                  </a:cubicBezTo>
                  <a:cubicBezTo>
                    <a:pt x="898097" y="51530"/>
                    <a:pt x="884949" y="50697"/>
                    <a:pt x="803189" y="37070"/>
                  </a:cubicBezTo>
                  <a:cubicBezTo>
                    <a:pt x="724930" y="41189"/>
                    <a:pt x="645257" y="34058"/>
                    <a:pt x="568411" y="49427"/>
                  </a:cubicBezTo>
                  <a:cubicBezTo>
                    <a:pt x="539286" y="55252"/>
                    <a:pt x="522448" y="89462"/>
                    <a:pt x="494270" y="98854"/>
                  </a:cubicBezTo>
                  <a:lnTo>
                    <a:pt x="457200" y="111210"/>
                  </a:lnTo>
                  <a:cubicBezTo>
                    <a:pt x="444843" y="119448"/>
                    <a:pt x="433780" y="130074"/>
                    <a:pt x="420130" y="135924"/>
                  </a:cubicBezTo>
                  <a:cubicBezTo>
                    <a:pt x="400705" y="144249"/>
                    <a:pt x="325054" y="156237"/>
                    <a:pt x="308919" y="160637"/>
                  </a:cubicBezTo>
                  <a:cubicBezTo>
                    <a:pt x="283786" y="167491"/>
                    <a:pt x="259492" y="177113"/>
                    <a:pt x="234778" y="185351"/>
                  </a:cubicBezTo>
                  <a:lnTo>
                    <a:pt x="197708" y="197708"/>
                  </a:lnTo>
                  <a:cubicBezTo>
                    <a:pt x="182438" y="243515"/>
                    <a:pt x="170935" y="154459"/>
                    <a:pt x="160638" y="234778"/>
                  </a:cubicBezTo>
                  <a:close/>
                </a:path>
              </a:pathLst>
            </a:custGeom>
            <a:noFill/>
            <a:ln w="57150">
              <a:solidFill>
                <a:schemeClr val="accent3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29172D9-8EC7-154F-ACC9-A074848E9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3" y="5356225"/>
            <a:ext cx="6437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+mn-lt"/>
              </a:rPr>
              <a:t>(</a:t>
            </a:r>
            <a:r>
              <a:rPr lang="en-US" altLang="en-US">
                <a:solidFill>
                  <a:srgbClr val="7030A0"/>
                </a:solidFill>
                <a:latin typeface="+mn-lt"/>
              </a:rPr>
              <a:t>G,k</a:t>
            </a:r>
            <a:r>
              <a:rPr lang="en-US" altLang="en-US">
                <a:latin typeface="+mn-lt"/>
              </a:rPr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BC00A5-BB8C-1343-B5AB-E48B9004A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200" y="5127625"/>
            <a:ext cx="8328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+mn-lt"/>
              </a:rPr>
              <a:t>(</a:t>
            </a:r>
            <a:r>
              <a:rPr lang="en-US" altLang="en-US">
                <a:solidFill>
                  <a:srgbClr val="7030A0"/>
                </a:solidFill>
                <a:latin typeface="+mn-lt"/>
              </a:rPr>
              <a:t>G,n-k</a:t>
            </a:r>
            <a:r>
              <a:rPr lang="en-US" altLang="en-US">
                <a:latin typeface="+mn-lt"/>
              </a:rPr>
              <a:t>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7C0731D-660F-224A-B742-C77C2C30934D}"/>
              </a:ext>
            </a:extLst>
          </p:cNvPr>
          <p:cNvSpPr/>
          <p:nvPr/>
        </p:nvSpPr>
        <p:spPr>
          <a:xfrm>
            <a:off x="2887663" y="5095875"/>
            <a:ext cx="1844675" cy="7620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Algo</a:t>
            </a:r>
            <a:r>
              <a:rPr lang="en-US" sz="2400" dirty="0"/>
              <a:t> for VC</a:t>
            </a:r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E45417DE-45F5-FA4E-A27B-79B92B88FEC8}"/>
              </a:ext>
            </a:extLst>
          </p:cNvPr>
          <p:cNvSpPr/>
          <p:nvPr/>
        </p:nvSpPr>
        <p:spPr>
          <a:xfrm>
            <a:off x="1520825" y="5476875"/>
            <a:ext cx="1344613" cy="196850"/>
          </a:xfrm>
          <a:prstGeom prst="right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B0553CD1-29BA-F84E-A2A6-A5C39D015D0A}"/>
              </a:ext>
            </a:extLst>
          </p:cNvPr>
          <p:cNvSpPr/>
          <p:nvPr/>
        </p:nvSpPr>
        <p:spPr>
          <a:xfrm>
            <a:off x="4754563" y="5356225"/>
            <a:ext cx="1344612" cy="196850"/>
          </a:xfrm>
          <a:prstGeom prst="right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955BAE8-DC19-5340-AA27-0D3BA5CBAAB1}"/>
              </a:ext>
            </a:extLst>
          </p:cNvPr>
          <p:cNvGrpSpPr>
            <a:grpSpLocks/>
          </p:cNvGrpSpPr>
          <p:nvPr/>
        </p:nvGrpSpPr>
        <p:grpSpPr bwMode="auto">
          <a:xfrm>
            <a:off x="5741988" y="1417638"/>
            <a:ext cx="2659062" cy="2711450"/>
            <a:chOff x="5742432" y="1417638"/>
            <a:chExt cx="2657856" cy="271186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B37A326-FE6C-A14C-86D9-F0F3D882A9EC}"/>
                </a:ext>
              </a:extLst>
            </p:cNvPr>
            <p:cNvSpPr/>
            <p:nvPr/>
          </p:nvSpPr>
          <p:spPr>
            <a:xfrm>
              <a:off x="5742432" y="1417638"/>
              <a:ext cx="2657856" cy="271186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494" name="TextBox 22">
              <a:extLst>
                <a:ext uri="{FF2B5EF4-FFF2-40B4-BE49-F238E27FC236}">
                  <a16:creationId xmlns:a16="http://schemas.microsoft.com/office/drawing/2014/main" id="{EF8019BE-70E9-4247-9225-67C09A9FF5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42432" y="1567991"/>
              <a:ext cx="1328543" cy="369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+mn-lt"/>
                </a:rPr>
                <a:t>AlgoIS (</a:t>
              </a:r>
              <a:r>
                <a:rPr lang="en-US" altLang="en-US">
                  <a:solidFill>
                    <a:srgbClr val="7030A0"/>
                  </a:solidFill>
                  <a:latin typeface="+mn-lt"/>
                </a:rPr>
                <a:t>G,k</a:t>
              </a:r>
              <a:r>
                <a:rPr lang="en-US" altLang="en-US">
                  <a:latin typeface="+mn-lt"/>
                </a:rPr>
                <a:t>)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B38EEE5-7DAB-0440-991A-BCCDD8E5E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5538" y="2141538"/>
            <a:ext cx="8611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7030A0"/>
                </a:solidFill>
                <a:latin typeface="+mn-lt"/>
              </a:rPr>
              <a:t>G’</a:t>
            </a:r>
            <a:r>
              <a:rPr lang="en-US" altLang="en-US">
                <a:latin typeface="+mn-lt"/>
              </a:rPr>
              <a:t> = </a:t>
            </a:r>
            <a:r>
              <a:rPr lang="en-US" altLang="en-US">
                <a:solidFill>
                  <a:srgbClr val="7030A0"/>
                </a:solidFill>
                <a:latin typeface="+mn-lt"/>
              </a:rPr>
              <a:t>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871913-D7AC-E142-9094-94D5F872A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00" y="2516188"/>
            <a:ext cx="925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7030A0"/>
                </a:solidFill>
                <a:latin typeface="+mn-lt"/>
              </a:rPr>
              <a:t>k’ </a:t>
            </a:r>
            <a:r>
              <a:rPr lang="en-US" altLang="en-US">
                <a:latin typeface="+mn-lt"/>
              </a:rPr>
              <a:t>= </a:t>
            </a:r>
            <a:r>
              <a:rPr lang="en-US" altLang="en-US">
                <a:solidFill>
                  <a:srgbClr val="7030A0"/>
                </a:solidFill>
                <a:latin typeface="+mn-lt"/>
              </a:rPr>
              <a:t>n-k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BC91B5-8198-E645-8358-3A4E96A5E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9350" y="2938463"/>
            <a:ext cx="18790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7030A0"/>
                </a:solidFill>
                <a:latin typeface="+mn-lt"/>
              </a:rPr>
              <a:t>b</a:t>
            </a:r>
            <a:r>
              <a:rPr lang="en-US" altLang="en-US">
                <a:latin typeface="+mn-lt"/>
              </a:rPr>
              <a:t> = AlgoVC(</a:t>
            </a:r>
            <a:r>
              <a:rPr lang="en-US" altLang="en-US">
                <a:solidFill>
                  <a:srgbClr val="7030A0"/>
                </a:solidFill>
                <a:latin typeface="+mn-lt"/>
              </a:rPr>
              <a:t>G’,k</a:t>
            </a:r>
            <a:r>
              <a:rPr lang="en-US" altLang="en-US">
                <a:latin typeface="+mn-lt"/>
              </a:rPr>
              <a:t>’)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636FD0-01ED-FA47-8F98-1F3EE9B43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00" y="3394075"/>
            <a:ext cx="9122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+mn-lt"/>
              </a:rPr>
              <a:t>return </a:t>
            </a:r>
            <a:r>
              <a:rPr lang="en-US" altLang="en-US">
                <a:solidFill>
                  <a:srgbClr val="7030A0"/>
                </a:solidFill>
                <a:latin typeface="+mn-lt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  <p:bldP spid="21" grpId="0" animBg="1"/>
      <p:bldP spid="22" grpId="0" animBg="1"/>
      <p:bldP spid="24" grpId="0"/>
      <p:bldP spid="2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EBE079B-7333-CB1E-1092-ED7E5131567B}"/>
              </a:ext>
            </a:extLst>
          </p:cNvPr>
          <p:cNvSpPr/>
          <p:nvPr/>
        </p:nvSpPr>
        <p:spPr>
          <a:xfrm>
            <a:off x="1072446" y="1636889"/>
            <a:ext cx="5125154" cy="16594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E2588B-DD33-FB01-A35E-15DF9770B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3-SAT problem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CCA793-653A-5E57-F08F-76726774208D}"/>
              </a:ext>
            </a:extLst>
          </p:cNvPr>
          <p:cNvSpPr txBox="1"/>
          <p:nvPr/>
        </p:nvSpPr>
        <p:spPr>
          <a:xfrm>
            <a:off x="1072447" y="1794933"/>
            <a:ext cx="5003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3-SAT formula (variables </a:t>
            </a:r>
            <a:r>
              <a:rPr lang="en-US" sz="2000" dirty="0">
                <a:solidFill>
                  <a:srgbClr val="7030A0"/>
                </a:solidFill>
                <a:latin typeface="+mn-lt"/>
              </a:rPr>
              <a:t>X</a:t>
            </a:r>
            <a:r>
              <a:rPr lang="en-US" sz="2000" baseline="-25000" dirty="0">
                <a:solidFill>
                  <a:srgbClr val="7030A0"/>
                </a:solidFill>
                <a:latin typeface="+mn-lt"/>
              </a:rPr>
              <a:t>1</a:t>
            </a:r>
            <a:r>
              <a:rPr lang="en-US" sz="2000" dirty="0">
                <a:solidFill>
                  <a:srgbClr val="7030A0"/>
                </a:solidFill>
                <a:latin typeface="+mn-lt"/>
              </a:rPr>
              <a:t>,…,</a:t>
            </a:r>
            <a:r>
              <a:rPr lang="en-US" sz="2000" dirty="0" err="1">
                <a:solidFill>
                  <a:srgbClr val="7030A0"/>
                </a:solidFill>
                <a:latin typeface="+mn-lt"/>
              </a:rPr>
              <a:t>X</a:t>
            </a:r>
            <a:r>
              <a:rPr lang="en-US" sz="2000" baseline="-25000" dirty="0" err="1">
                <a:solidFill>
                  <a:srgbClr val="7030A0"/>
                </a:solidFill>
                <a:latin typeface="+mn-lt"/>
              </a:rPr>
              <a:t>n</a:t>
            </a:r>
            <a:r>
              <a:rPr lang="en-US" sz="2000" dirty="0">
                <a:latin typeface="+mn-lt"/>
              </a:rPr>
              <a:t>) :  </a:t>
            </a:r>
            <a:r>
              <a:rPr lang="en-US" sz="2000" dirty="0">
                <a:solidFill>
                  <a:srgbClr val="7030A0"/>
                </a:solidFill>
                <a:latin typeface="+mn-lt"/>
              </a:rPr>
              <a:t>C</a:t>
            </a:r>
            <a:r>
              <a:rPr lang="en-US" sz="2000" baseline="-25000" dirty="0">
                <a:solidFill>
                  <a:srgbClr val="7030A0"/>
                </a:solidFill>
                <a:latin typeface="+mn-lt"/>
              </a:rPr>
              <a:t>1</a:t>
            </a:r>
            <a:r>
              <a:rPr lang="en-US" sz="2000" dirty="0">
                <a:solidFill>
                  <a:srgbClr val="7030A0"/>
                </a:solidFill>
                <a:latin typeface="+mn-lt"/>
              </a:rPr>
              <a:t>, …, C</a:t>
            </a:r>
            <a:r>
              <a:rPr lang="en-US" sz="2000" baseline="-25000" dirty="0">
                <a:solidFill>
                  <a:srgbClr val="7030A0"/>
                </a:solidFill>
                <a:latin typeface="+mn-lt"/>
              </a:rPr>
              <a:t>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1678C1-E4A5-7628-44E2-C2AF14C7742A}"/>
              </a:ext>
            </a:extLst>
          </p:cNvPr>
          <p:cNvSpPr txBox="1"/>
          <p:nvPr/>
        </p:nvSpPr>
        <p:spPr>
          <a:xfrm>
            <a:off x="1845736" y="2228910"/>
            <a:ext cx="3486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Each clause </a:t>
            </a:r>
            <a:r>
              <a:rPr lang="en-US" sz="2000" dirty="0">
                <a:solidFill>
                  <a:srgbClr val="7030A0"/>
                </a:solidFill>
                <a:latin typeface="+mn-lt"/>
              </a:rPr>
              <a:t>C</a:t>
            </a:r>
            <a:r>
              <a:rPr lang="en-US" sz="2000" baseline="-25000" dirty="0">
                <a:solidFill>
                  <a:srgbClr val="7030A0"/>
                </a:solidFill>
                <a:latin typeface="+mn-lt"/>
              </a:rPr>
              <a:t>i</a:t>
            </a:r>
            <a:r>
              <a:rPr lang="en-US" sz="2000" baseline="-25000" dirty="0">
                <a:latin typeface="+mn-lt"/>
              </a:rPr>
              <a:t>  </a:t>
            </a:r>
            <a:r>
              <a:rPr lang="en-US" sz="2000" dirty="0">
                <a:latin typeface="+mn-lt"/>
              </a:rPr>
              <a:t>is </a:t>
            </a:r>
            <a:r>
              <a:rPr lang="en-US" sz="2000" dirty="0">
                <a:solidFill>
                  <a:srgbClr val="7030A0"/>
                </a:solidFill>
                <a:latin typeface="+mn-lt"/>
              </a:rPr>
              <a:t>t</a:t>
            </a:r>
            <a:r>
              <a:rPr lang="en-US" sz="2000" baseline="-25000" dirty="0">
                <a:solidFill>
                  <a:srgbClr val="7030A0"/>
                </a:solidFill>
                <a:latin typeface="+mn-lt"/>
              </a:rPr>
              <a:t>1</a:t>
            </a:r>
            <a:r>
              <a:rPr lang="en-US" sz="2000" dirty="0">
                <a:solidFill>
                  <a:srgbClr val="7030A0"/>
                </a:solidFill>
                <a:latin typeface="+mn-lt"/>
              </a:rPr>
              <a:t> OR t</a:t>
            </a:r>
            <a:r>
              <a:rPr lang="en-US" sz="2000" baseline="-25000" dirty="0">
                <a:solidFill>
                  <a:srgbClr val="7030A0"/>
                </a:solidFill>
                <a:latin typeface="+mn-lt"/>
              </a:rPr>
              <a:t>2</a:t>
            </a:r>
            <a:r>
              <a:rPr lang="en-US" sz="2000" dirty="0">
                <a:solidFill>
                  <a:srgbClr val="7030A0"/>
                </a:solidFill>
                <a:latin typeface="+mn-lt"/>
              </a:rPr>
              <a:t> OR t</a:t>
            </a:r>
            <a:r>
              <a:rPr lang="en-US" sz="2000" baseline="-25000" dirty="0">
                <a:solidFill>
                  <a:srgbClr val="7030A0"/>
                </a:solidFill>
                <a:latin typeface="+mn-lt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F7D35F-0211-A9F0-642B-8CB6036541DA}"/>
              </a:ext>
            </a:extLst>
          </p:cNvPr>
          <p:cNvSpPr txBox="1"/>
          <p:nvPr/>
        </p:nvSpPr>
        <p:spPr>
          <a:xfrm>
            <a:off x="2195640" y="2662650"/>
            <a:ext cx="3047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Each </a:t>
            </a:r>
            <a:r>
              <a:rPr lang="en-US" sz="2000" dirty="0" err="1">
                <a:solidFill>
                  <a:srgbClr val="7030A0"/>
                </a:solidFill>
                <a:latin typeface="+mn-lt"/>
              </a:rPr>
              <a:t>t</a:t>
            </a:r>
            <a:r>
              <a:rPr lang="en-US" sz="2000" baseline="-25000" dirty="0" err="1">
                <a:solidFill>
                  <a:srgbClr val="7030A0"/>
                </a:solidFill>
                <a:latin typeface="+mn-lt"/>
              </a:rPr>
              <a:t>i</a:t>
            </a:r>
            <a:r>
              <a:rPr lang="en-US" sz="2000" dirty="0">
                <a:latin typeface="+mn-lt"/>
              </a:rPr>
              <a:t> is </a:t>
            </a:r>
            <a:r>
              <a:rPr lang="en-US" sz="2000" dirty="0" err="1">
                <a:solidFill>
                  <a:srgbClr val="7030A0"/>
                </a:solidFill>
                <a:latin typeface="+mn-lt"/>
              </a:rPr>
              <a:t>X</a:t>
            </a:r>
            <a:r>
              <a:rPr lang="en-US" sz="2000" baseline="-25000" dirty="0" err="1">
                <a:solidFill>
                  <a:srgbClr val="7030A0"/>
                </a:solidFill>
                <a:latin typeface="+mn-lt"/>
              </a:rPr>
              <a:t>j</a:t>
            </a:r>
            <a:r>
              <a:rPr lang="en-US" sz="2000" dirty="0">
                <a:latin typeface="+mn-lt"/>
              </a:rPr>
              <a:t> or </a:t>
            </a:r>
            <a:r>
              <a:rPr lang="en-US" sz="2000" dirty="0">
                <a:solidFill>
                  <a:srgbClr val="7030A0"/>
                </a:solidFill>
                <a:latin typeface="+mn-lt"/>
              </a:rPr>
              <a:t>!</a:t>
            </a:r>
            <a:r>
              <a:rPr lang="en-US" sz="2000" dirty="0" err="1">
                <a:solidFill>
                  <a:srgbClr val="7030A0"/>
                </a:solidFill>
                <a:latin typeface="+mn-lt"/>
              </a:rPr>
              <a:t>X</a:t>
            </a:r>
            <a:r>
              <a:rPr lang="en-US" sz="2000" baseline="-25000" dirty="0" err="1">
                <a:solidFill>
                  <a:srgbClr val="7030A0"/>
                </a:solidFill>
                <a:latin typeface="+mn-lt"/>
              </a:rPr>
              <a:t>j</a:t>
            </a:r>
            <a:r>
              <a:rPr lang="en-US" sz="2000" baseline="-250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000" dirty="0">
                <a:latin typeface="+mn-lt"/>
              </a:rPr>
              <a:t>for some </a:t>
            </a:r>
            <a:r>
              <a:rPr lang="en-US" sz="2000" dirty="0">
                <a:solidFill>
                  <a:srgbClr val="7030A0"/>
                </a:solidFill>
                <a:latin typeface="+mn-lt"/>
              </a:rPr>
              <a:t>j</a:t>
            </a:r>
            <a:endParaRPr lang="en-US" sz="2000" baseline="-25000" dirty="0">
              <a:solidFill>
                <a:srgbClr val="7030A0"/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148DB5-AF99-B9FD-4EC8-77DCB0CE6DB7}"/>
                  </a:ext>
                </a:extLst>
              </p:cNvPr>
              <p:cNvSpPr txBox="1"/>
              <p:nvPr/>
            </p:nvSpPr>
            <p:spPr>
              <a:xfrm>
                <a:off x="1072447" y="4018847"/>
                <a:ext cx="24642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>
                    <a:latin typeface="+mn-lt"/>
                  </a:rPr>
                  <a:t>Input: </a:t>
                </a:r>
                <a:r>
                  <a:rPr lang="en-US" dirty="0">
                    <a:latin typeface="+mn-lt"/>
                  </a:rPr>
                  <a:t>a 3-SAT formula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148DB5-AF99-B9FD-4EC8-77DCB0CE6D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447" y="4018847"/>
                <a:ext cx="2464201" cy="369332"/>
              </a:xfrm>
              <a:prstGeom prst="rect">
                <a:avLst/>
              </a:prstGeom>
              <a:blipFill>
                <a:blip r:embed="rId2"/>
                <a:stretch>
                  <a:fillRect l="-2051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4B91F6-B281-2932-D94F-3BDDF03A8091}"/>
                  </a:ext>
                </a:extLst>
              </p:cNvPr>
              <p:cNvSpPr txBox="1"/>
              <p:nvPr/>
            </p:nvSpPr>
            <p:spPr>
              <a:xfrm>
                <a:off x="1072446" y="4512087"/>
                <a:ext cx="54675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>
                    <a:latin typeface="+mn-lt"/>
                  </a:rPr>
                  <a:t>Output:  </a:t>
                </a:r>
                <a:r>
                  <a:rPr lang="en-US" dirty="0">
                    <a:latin typeface="+mn-lt"/>
                  </a:rPr>
                  <a:t>Yes/</a:t>
                </a:r>
                <a:r>
                  <a:rPr lang="en-US" dirty="0">
                    <a:solidFill>
                      <a:srgbClr val="7030A0"/>
                    </a:solidFill>
                    <a:latin typeface="+mn-lt"/>
                  </a:rPr>
                  <a:t>1</a:t>
                </a:r>
                <a:r>
                  <a:rPr lang="en-US" dirty="0">
                    <a:latin typeface="+mn-lt"/>
                  </a:rPr>
                  <a:t> </a:t>
                </a:r>
                <a:r>
                  <a:rPr lang="en-US" dirty="0" err="1">
                    <a:latin typeface="+mn-lt"/>
                  </a:rPr>
                  <a:t>iff</a:t>
                </a:r>
                <a:r>
                  <a:rPr lang="en-US" dirty="0">
                    <a:latin typeface="+mn-lt"/>
                  </a:rPr>
                  <a:t> there exists a satisfying assignment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4B91F6-B281-2932-D94F-3BDDF03A8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446" y="4512087"/>
                <a:ext cx="5467522" cy="369332"/>
              </a:xfrm>
              <a:prstGeom prst="rect">
                <a:avLst/>
              </a:prstGeom>
              <a:blipFill>
                <a:blip r:embed="rId3"/>
                <a:stretch>
                  <a:fillRect l="-926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508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>
            <a:extLst>
              <a:ext uri="{FF2B5EF4-FFF2-40B4-BE49-F238E27FC236}">
                <a16:creationId xmlns:a16="http://schemas.microsoft.com/office/drawing/2014/main" id="{04CE685C-77DC-7F47-A55E-C18B4E542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21506" name="Picture 1">
            <a:extLst>
              <a:ext uri="{FF2B5EF4-FFF2-40B4-BE49-F238E27FC236}">
                <a16:creationId xmlns:a16="http://schemas.microsoft.com/office/drawing/2014/main" id="{5962AA34-BD3D-1746-909E-DB6E4F7E3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1209675"/>
            <a:ext cx="3671887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66D1844D-50E9-1447-8A7D-B01E3ACBC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Today’s agenda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171575-AF7F-D95E-13E2-9CA54376A27C}"/>
              </a:ext>
            </a:extLst>
          </p:cNvPr>
          <p:cNvSpPr txBox="1"/>
          <p:nvPr/>
        </p:nvSpPr>
        <p:spPr>
          <a:xfrm>
            <a:off x="1354667" y="1738489"/>
            <a:ext cx="3078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Finish 3-SAT to IS reduction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1C0315-87BB-63AB-614D-9B0A438E7250}"/>
              </a:ext>
            </a:extLst>
          </p:cNvPr>
          <p:cNvSpPr txBox="1"/>
          <p:nvPr/>
        </p:nvSpPr>
        <p:spPr>
          <a:xfrm>
            <a:off x="1354667" y="2613378"/>
            <a:ext cx="1495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+mn-lt"/>
              </a:rPr>
              <a:t>k</a:t>
            </a:r>
            <a:r>
              <a:rPr lang="en-US" sz="2000" dirty="0">
                <a:latin typeface="+mn-lt"/>
              </a:rPr>
              <a:t>-</a:t>
            </a:r>
            <a:r>
              <a:rPr lang="en-US" sz="2000" dirty="0" err="1">
                <a:latin typeface="+mn-lt"/>
              </a:rPr>
              <a:t>colorability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DF811-2567-364E-5376-DB6F25610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Bring UB card to final exam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37E364F9-7881-E98D-1175-9C6C460E7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35912"/>
            <a:ext cx="9144000" cy="178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53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FD67D-2FC7-6FEC-4A53-B6CC85387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exam post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428C4579-4B30-CBA8-3F01-DE2D6F928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8" y="1718087"/>
            <a:ext cx="9148768" cy="430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58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CEA83-CD70-6966-0E21-F30F7AF4B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grading timeline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F7858504-B39E-FDA4-5321-63F443E0A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0668"/>
            <a:ext cx="9144000" cy="209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66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9D0D1-87FA-95DB-59E4-25DC3ACA8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review session next week!</a:t>
            </a:r>
          </a:p>
        </p:txBody>
      </p:sp>
      <p:pic>
        <p:nvPicPr>
          <p:cNvPr id="4" name="Picture 3" descr="A graph with numbers and a number of days&#10;&#10;Description automatically generated">
            <a:extLst>
              <a:ext uri="{FF2B5EF4-FFF2-40B4-BE49-F238E27FC236}">
                <a16:creationId xmlns:a16="http://schemas.microsoft.com/office/drawing/2014/main" id="{2AA82156-D238-B88F-FFCB-6FDF2C531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22999"/>
            <a:ext cx="7772400" cy="516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248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95DCE-FE8B-2B33-D906-F1690FE05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Survey Out!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44636D6C-FFBF-EB01-7303-FE7BDD2D4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75619"/>
            <a:ext cx="9176995" cy="425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84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3">
            <a:extLst>
              <a:ext uri="{FF2B5EF4-FFF2-40B4-BE49-F238E27FC236}">
                <a16:creationId xmlns:a16="http://schemas.microsoft.com/office/drawing/2014/main" id="{00F9B70D-644B-9842-A84A-1AE29DDBC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17410" name="Picture 1">
            <a:extLst>
              <a:ext uri="{FF2B5EF4-FFF2-40B4-BE49-F238E27FC236}">
                <a16:creationId xmlns:a16="http://schemas.microsoft.com/office/drawing/2014/main" id="{59521F32-DAB2-D34C-ABD0-AE06678C8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1209675"/>
            <a:ext cx="3671887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626D1-79AF-4248-854A-49A40565AB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-1816443" y="214692"/>
            <a:ext cx="8229600" cy="1143000"/>
          </a:xfrm>
          <a:blipFill>
            <a:blip r:embed="rId2"/>
            <a:stretch>
              <a:fillRect b="-8791"/>
            </a:stretch>
          </a:blipFill>
        </p:spPr>
        <p:txBody>
          <a:bodyPr/>
          <a:lstStyle/>
          <a:p>
            <a:r>
              <a:rPr lang="en-US" dirty="0">
                <a:noFill/>
              </a:rPr>
              <a:t> 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F9E50EB-CBB7-004A-83A1-893E64794691}"/>
              </a:ext>
            </a:extLst>
          </p:cNvPr>
          <p:cNvSpPr/>
          <p:nvPr/>
        </p:nvSpPr>
        <p:spPr>
          <a:xfrm>
            <a:off x="609600" y="4973638"/>
            <a:ext cx="2686050" cy="124777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Algo</a:t>
            </a:r>
            <a:r>
              <a:rPr lang="en-US" sz="2400" dirty="0"/>
              <a:t> for X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D6F4E86-D66A-2B48-B06C-35EC412CE20C}"/>
              </a:ext>
            </a:extLst>
          </p:cNvPr>
          <p:cNvGrpSpPr>
            <a:grpSpLocks/>
          </p:cNvGrpSpPr>
          <p:nvPr/>
        </p:nvGrpSpPr>
        <p:grpSpPr bwMode="auto">
          <a:xfrm>
            <a:off x="630238" y="1939925"/>
            <a:ext cx="6232525" cy="2216150"/>
            <a:chOff x="630195" y="1939239"/>
            <a:chExt cx="6232341" cy="221663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96E4968-5FF3-5E47-8F45-2D721E24EBF2}"/>
                </a:ext>
              </a:extLst>
            </p:cNvPr>
            <p:cNvSpPr/>
            <p:nvPr/>
          </p:nvSpPr>
          <p:spPr>
            <a:xfrm>
              <a:off x="630195" y="1939239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Arbitrary Y instance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98EF0A4-9438-9F40-8693-48FD181D06E4}"/>
                </a:ext>
              </a:extLst>
            </p:cNvPr>
            <p:cNvSpPr/>
            <p:nvPr/>
          </p:nvSpPr>
          <p:spPr>
            <a:xfrm>
              <a:off x="4217839" y="3438167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Output for  Y instance</a:t>
              </a:r>
            </a:p>
          </p:txBody>
        </p:sp>
        <p:sp>
          <p:nvSpPr>
            <p:cNvPr id="54" name="Right Arrow 53">
              <a:extLst>
                <a:ext uri="{FF2B5EF4-FFF2-40B4-BE49-F238E27FC236}">
                  <a16:creationId xmlns:a16="http://schemas.microsoft.com/office/drawing/2014/main" id="{F4B534CC-EB14-6349-8239-35261C2D5B14}"/>
                </a:ext>
              </a:extLst>
            </p:cNvPr>
            <p:cNvSpPr/>
            <p:nvPr/>
          </p:nvSpPr>
          <p:spPr>
            <a:xfrm rot="1740192">
              <a:off x="3271717" y="2620426"/>
              <a:ext cx="2258945" cy="346151"/>
            </a:xfrm>
            <a:prstGeom prst="rightArrow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E76DF0B-7E7D-0B44-8BB4-616678B6C2D7}"/>
              </a:ext>
            </a:extLst>
          </p:cNvPr>
          <p:cNvGrpSpPr>
            <a:grpSpLocks/>
          </p:cNvGrpSpPr>
          <p:nvPr/>
        </p:nvGrpSpPr>
        <p:grpSpPr bwMode="auto">
          <a:xfrm>
            <a:off x="715963" y="2657475"/>
            <a:ext cx="2286000" cy="1543050"/>
            <a:chOff x="716693" y="2656703"/>
            <a:chExt cx="2286000" cy="1544596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8807978-F46A-0342-A581-845FD8866263}"/>
                </a:ext>
              </a:extLst>
            </p:cNvPr>
            <p:cNvSpPr/>
            <p:nvPr/>
          </p:nvSpPr>
          <p:spPr>
            <a:xfrm>
              <a:off x="716693" y="3429001"/>
              <a:ext cx="2286000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Pre-process the input</a:t>
              </a:r>
            </a:p>
          </p:txBody>
        </p:sp>
        <p:sp>
          <p:nvSpPr>
            <p:cNvPr id="56" name="Down Arrow 55">
              <a:extLst>
                <a:ext uri="{FF2B5EF4-FFF2-40B4-BE49-F238E27FC236}">
                  <a16:creationId xmlns:a16="http://schemas.microsoft.com/office/drawing/2014/main" id="{4C67A271-00D2-4042-AA8B-0203249CB901}"/>
                </a:ext>
              </a:extLst>
            </p:cNvPr>
            <p:cNvSpPr/>
            <p:nvPr/>
          </p:nvSpPr>
          <p:spPr>
            <a:xfrm>
              <a:off x="1729518" y="2656703"/>
              <a:ext cx="222250" cy="772298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7" name="Down Arrow 56">
            <a:extLst>
              <a:ext uri="{FF2B5EF4-FFF2-40B4-BE49-F238E27FC236}">
                <a16:creationId xmlns:a16="http://schemas.microsoft.com/office/drawing/2014/main" id="{28D7C8DD-B673-F14D-ABAC-723B6E20AAB2}"/>
              </a:ext>
            </a:extLst>
          </p:cNvPr>
          <p:cNvSpPr/>
          <p:nvPr/>
        </p:nvSpPr>
        <p:spPr>
          <a:xfrm>
            <a:off x="1743075" y="4200525"/>
            <a:ext cx="295275" cy="773113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8E2E1E6-D2F7-C74E-A1B5-8F1675E88E6E}"/>
              </a:ext>
            </a:extLst>
          </p:cNvPr>
          <p:cNvGrpSpPr>
            <a:grpSpLocks/>
          </p:cNvGrpSpPr>
          <p:nvPr/>
        </p:nvGrpSpPr>
        <p:grpSpPr bwMode="auto">
          <a:xfrm>
            <a:off x="3295650" y="5211763"/>
            <a:ext cx="3605213" cy="771525"/>
            <a:chOff x="3295903" y="5211464"/>
            <a:chExt cx="3604826" cy="77229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5F75C2A-40A6-5B42-86F7-86201A3B4556}"/>
                </a:ext>
              </a:extLst>
            </p:cNvPr>
            <p:cNvSpPr/>
            <p:nvPr/>
          </p:nvSpPr>
          <p:spPr>
            <a:xfrm>
              <a:off x="4213380" y="5211464"/>
              <a:ext cx="2687349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Post-process  the output</a:t>
              </a:r>
            </a:p>
          </p:txBody>
        </p:sp>
        <p:sp>
          <p:nvSpPr>
            <p:cNvPr id="59" name="Right Arrow 58">
              <a:extLst>
                <a:ext uri="{FF2B5EF4-FFF2-40B4-BE49-F238E27FC236}">
                  <a16:creationId xmlns:a16="http://schemas.microsoft.com/office/drawing/2014/main" id="{511B9ADD-A17E-2343-8CF3-7A84C4CADE2B}"/>
                </a:ext>
              </a:extLst>
            </p:cNvPr>
            <p:cNvSpPr/>
            <p:nvPr/>
          </p:nvSpPr>
          <p:spPr>
            <a:xfrm>
              <a:off x="3295903" y="5597612"/>
              <a:ext cx="917477" cy="259022"/>
            </a:xfrm>
            <a:prstGeom prst="right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0" name="Up Arrow 59">
            <a:extLst>
              <a:ext uri="{FF2B5EF4-FFF2-40B4-BE49-F238E27FC236}">
                <a16:creationId xmlns:a16="http://schemas.microsoft.com/office/drawing/2014/main" id="{009474FE-D590-5E4A-97F9-D85436F18106}"/>
              </a:ext>
            </a:extLst>
          </p:cNvPr>
          <p:cNvSpPr/>
          <p:nvPr/>
        </p:nvSpPr>
        <p:spPr>
          <a:xfrm>
            <a:off x="5472113" y="4221163"/>
            <a:ext cx="249237" cy="99060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FF8BE35C-1CB0-2243-AB7A-E4C7CCF9314B}"/>
              </a:ext>
            </a:extLst>
          </p:cNvPr>
          <p:cNvSpPr/>
          <p:nvPr/>
        </p:nvSpPr>
        <p:spPr>
          <a:xfrm>
            <a:off x="309563" y="2965450"/>
            <a:ext cx="7080250" cy="3644900"/>
          </a:xfrm>
          <a:custGeom>
            <a:avLst/>
            <a:gdLst>
              <a:gd name="connsiteX0" fmla="*/ 160638 w 7080633"/>
              <a:gd name="connsiteY0" fmla="*/ 234778 h 3645243"/>
              <a:gd name="connsiteX1" fmla="*/ 135924 w 7080633"/>
              <a:gd name="connsiteY1" fmla="*/ 679621 h 3645243"/>
              <a:gd name="connsiteX2" fmla="*/ 61784 w 7080633"/>
              <a:gd name="connsiteY2" fmla="*/ 1075037 h 3645243"/>
              <a:gd name="connsiteX3" fmla="*/ 37070 w 7080633"/>
              <a:gd name="connsiteY3" fmla="*/ 1285102 h 3645243"/>
              <a:gd name="connsiteX4" fmla="*/ 24713 w 7080633"/>
              <a:gd name="connsiteY4" fmla="*/ 1334529 h 3645243"/>
              <a:gd name="connsiteX5" fmla="*/ 0 w 7080633"/>
              <a:gd name="connsiteY5" fmla="*/ 1408670 h 3645243"/>
              <a:gd name="connsiteX6" fmla="*/ 49427 w 7080633"/>
              <a:gd name="connsiteY6" fmla="*/ 1989437 h 3645243"/>
              <a:gd name="connsiteX7" fmla="*/ 61784 w 7080633"/>
              <a:gd name="connsiteY7" fmla="*/ 2323070 h 3645243"/>
              <a:gd name="connsiteX8" fmla="*/ 86497 w 7080633"/>
              <a:gd name="connsiteY8" fmla="*/ 2669059 h 3645243"/>
              <a:gd name="connsiteX9" fmla="*/ 111211 w 7080633"/>
              <a:gd name="connsiteY9" fmla="*/ 2767913 h 3645243"/>
              <a:gd name="connsiteX10" fmla="*/ 123567 w 7080633"/>
              <a:gd name="connsiteY10" fmla="*/ 2854410 h 3645243"/>
              <a:gd name="connsiteX11" fmla="*/ 160638 w 7080633"/>
              <a:gd name="connsiteY11" fmla="*/ 2965621 h 3645243"/>
              <a:gd name="connsiteX12" fmla="*/ 185351 w 7080633"/>
              <a:gd name="connsiteY12" fmla="*/ 3089189 h 3645243"/>
              <a:gd name="connsiteX13" fmla="*/ 197708 w 7080633"/>
              <a:gd name="connsiteY13" fmla="*/ 3336324 h 3645243"/>
              <a:gd name="connsiteX14" fmla="*/ 247135 w 7080633"/>
              <a:gd name="connsiteY14" fmla="*/ 3422821 h 3645243"/>
              <a:gd name="connsiteX15" fmla="*/ 296562 w 7080633"/>
              <a:gd name="connsiteY15" fmla="*/ 3496962 h 3645243"/>
              <a:gd name="connsiteX16" fmla="*/ 457200 w 7080633"/>
              <a:gd name="connsiteY16" fmla="*/ 3608173 h 3645243"/>
              <a:gd name="connsiteX17" fmla="*/ 518984 w 7080633"/>
              <a:gd name="connsiteY17" fmla="*/ 3632886 h 3645243"/>
              <a:gd name="connsiteX18" fmla="*/ 630195 w 7080633"/>
              <a:gd name="connsiteY18" fmla="*/ 3645243 h 3645243"/>
              <a:gd name="connsiteX19" fmla="*/ 926757 w 7080633"/>
              <a:gd name="connsiteY19" fmla="*/ 3632886 h 3645243"/>
              <a:gd name="connsiteX20" fmla="*/ 1087395 w 7080633"/>
              <a:gd name="connsiteY20" fmla="*/ 3595816 h 3645243"/>
              <a:gd name="connsiteX21" fmla="*/ 1210962 w 7080633"/>
              <a:gd name="connsiteY21" fmla="*/ 3571102 h 3645243"/>
              <a:gd name="connsiteX22" fmla="*/ 1470454 w 7080633"/>
              <a:gd name="connsiteY22" fmla="*/ 3534032 h 3645243"/>
              <a:gd name="connsiteX23" fmla="*/ 1519881 w 7080633"/>
              <a:gd name="connsiteY23" fmla="*/ 3521675 h 3645243"/>
              <a:gd name="connsiteX24" fmla="*/ 1643449 w 7080633"/>
              <a:gd name="connsiteY24" fmla="*/ 3509319 h 3645243"/>
              <a:gd name="connsiteX25" fmla="*/ 1791730 w 7080633"/>
              <a:gd name="connsiteY25" fmla="*/ 3484605 h 3645243"/>
              <a:gd name="connsiteX26" fmla="*/ 1878227 w 7080633"/>
              <a:gd name="connsiteY26" fmla="*/ 3459892 h 3645243"/>
              <a:gd name="connsiteX27" fmla="*/ 2075935 w 7080633"/>
              <a:gd name="connsiteY27" fmla="*/ 3447535 h 3645243"/>
              <a:gd name="connsiteX28" fmla="*/ 2310713 w 7080633"/>
              <a:gd name="connsiteY28" fmla="*/ 3459892 h 3645243"/>
              <a:gd name="connsiteX29" fmla="*/ 3768811 w 7080633"/>
              <a:gd name="connsiteY29" fmla="*/ 3472248 h 3645243"/>
              <a:gd name="connsiteX30" fmla="*/ 4646140 w 7080633"/>
              <a:gd name="connsiteY30" fmla="*/ 3534032 h 3645243"/>
              <a:gd name="connsiteX31" fmla="*/ 5041557 w 7080633"/>
              <a:gd name="connsiteY31" fmla="*/ 3558746 h 3645243"/>
              <a:gd name="connsiteX32" fmla="*/ 5313405 w 7080633"/>
              <a:gd name="connsiteY32" fmla="*/ 3546389 h 3645243"/>
              <a:gd name="connsiteX33" fmla="*/ 5338119 w 7080633"/>
              <a:gd name="connsiteY33" fmla="*/ 3509319 h 3645243"/>
              <a:gd name="connsiteX34" fmla="*/ 5745892 w 7080633"/>
              <a:gd name="connsiteY34" fmla="*/ 3484605 h 3645243"/>
              <a:gd name="connsiteX35" fmla="*/ 5857103 w 7080633"/>
              <a:gd name="connsiteY35" fmla="*/ 3472248 h 3645243"/>
              <a:gd name="connsiteX36" fmla="*/ 5955957 w 7080633"/>
              <a:gd name="connsiteY36" fmla="*/ 3447535 h 3645243"/>
              <a:gd name="connsiteX37" fmla="*/ 6413157 w 7080633"/>
              <a:gd name="connsiteY37" fmla="*/ 3361037 h 3645243"/>
              <a:gd name="connsiteX38" fmla="*/ 6586151 w 7080633"/>
              <a:gd name="connsiteY38" fmla="*/ 3311610 h 3645243"/>
              <a:gd name="connsiteX39" fmla="*/ 6635578 w 7080633"/>
              <a:gd name="connsiteY39" fmla="*/ 3299254 h 3645243"/>
              <a:gd name="connsiteX40" fmla="*/ 6697362 w 7080633"/>
              <a:gd name="connsiteY40" fmla="*/ 3262183 h 3645243"/>
              <a:gd name="connsiteX41" fmla="*/ 6734432 w 7080633"/>
              <a:gd name="connsiteY41" fmla="*/ 3225113 h 3645243"/>
              <a:gd name="connsiteX42" fmla="*/ 6919784 w 7080633"/>
              <a:gd name="connsiteY42" fmla="*/ 2977978 h 3645243"/>
              <a:gd name="connsiteX43" fmla="*/ 6981567 w 7080633"/>
              <a:gd name="connsiteY43" fmla="*/ 2879124 h 3645243"/>
              <a:gd name="connsiteX44" fmla="*/ 7006281 w 7080633"/>
              <a:gd name="connsiteY44" fmla="*/ 2817340 h 3645243"/>
              <a:gd name="connsiteX45" fmla="*/ 7055708 w 7080633"/>
              <a:gd name="connsiteY45" fmla="*/ 2669059 h 3645243"/>
              <a:gd name="connsiteX46" fmla="*/ 7055708 w 7080633"/>
              <a:gd name="connsiteY46" fmla="*/ 2261286 h 3645243"/>
              <a:gd name="connsiteX47" fmla="*/ 6969211 w 7080633"/>
              <a:gd name="connsiteY47" fmla="*/ 2162432 h 3645243"/>
              <a:gd name="connsiteX48" fmla="*/ 6932140 w 7080633"/>
              <a:gd name="connsiteY48" fmla="*/ 2113005 h 3645243"/>
              <a:gd name="connsiteX49" fmla="*/ 6722076 w 7080633"/>
              <a:gd name="connsiteY49" fmla="*/ 1977081 h 3645243"/>
              <a:gd name="connsiteX50" fmla="*/ 6660292 w 7080633"/>
              <a:gd name="connsiteY50" fmla="*/ 1940010 h 3645243"/>
              <a:gd name="connsiteX51" fmla="*/ 6437870 w 7080633"/>
              <a:gd name="connsiteY51" fmla="*/ 1853513 h 3645243"/>
              <a:gd name="connsiteX52" fmla="*/ 6153665 w 7080633"/>
              <a:gd name="connsiteY52" fmla="*/ 1828800 h 3645243"/>
              <a:gd name="connsiteX53" fmla="*/ 5782962 w 7080633"/>
              <a:gd name="connsiteY53" fmla="*/ 1853513 h 3645243"/>
              <a:gd name="connsiteX54" fmla="*/ 5684108 w 7080633"/>
              <a:gd name="connsiteY54" fmla="*/ 1865870 h 3645243"/>
              <a:gd name="connsiteX55" fmla="*/ 5474043 w 7080633"/>
              <a:gd name="connsiteY55" fmla="*/ 1890583 h 3645243"/>
              <a:gd name="connsiteX56" fmla="*/ 5387546 w 7080633"/>
              <a:gd name="connsiteY56" fmla="*/ 1915297 h 3645243"/>
              <a:gd name="connsiteX57" fmla="*/ 5338119 w 7080633"/>
              <a:gd name="connsiteY57" fmla="*/ 1927654 h 3645243"/>
              <a:gd name="connsiteX58" fmla="*/ 5140411 w 7080633"/>
              <a:gd name="connsiteY58" fmla="*/ 1902940 h 3645243"/>
              <a:gd name="connsiteX59" fmla="*/ 5004486 w 7080633"/>
              <a:gd name="connsiteY59" fmla="*/ 1853513 h 3645243"/>
              <a:gd name="connsiteX60" fmla="*/ 4905632 w 7080633"/>
              <a:gd name="connsiteY60" fmla="*/ 1816443 h 3645243"/>
              <a:gd name="connsiteX61" fmla="*/ 4621427 w 7080633"/>
              <a:gd name="connsiteY61" fmla="*/ 1680519 h 3645243"/>
              <a:gd name="connsiteX62" fmla="*/ 4374292 w 7080633"/>
              <a:gd name="connsiteY62" fmla="*/ 1544594 h 3645243"/>
              <a:gd name="connsiteX63" fmla="*/ 4275438 w 7080633"/>
              <a:gd name="connsiteY63" fmla="*/ 1482810 h 3645243"/>
              <a:gd name="connsiteX64" fmla="*/ 4065373 w 7080633"/>
              <a:gd name="connsiteY64" fmla="*/ 1371600 h 3645243"/>
              <a:gd name="connsiteX65" fmla="*/ 3830595 w 7080633"/>
              <a:gd name="connsiteY65" fmla="*/ 1186248 h 3645243"/>
              <a:gd name="connsiteX66" fmla="*/ 3768811 w 7080633"/>
              <a:gd name="connsiteY66" fmla="*/ 1136821 h 3645243"/>
              <a:gd name="connsiteX67" fmla="*/ 3707027 w 7080633"/>
              <a:gd name="connsiteY67" fmla="*/ 1087394 h 3645243"/>
              <a:gd name="connsiteX68" fmla="*/ 3682313 w 7080633"/>
              <a:gd name="connsiteY68" fmla="*/ 1037967 h 3645243"/>
              <a:gd name="connsiteX69" fmla="*/ 3669957 w 7080633"/>
              <a:gd name="connsiteY69" fmla="*/ 1000897 h 3645243"/>
              <a:gd name="connsiteX70" fmla="*/ 3212757 w 7080633"/>
              <a:gd name="connsiteY70" fmla="*/ 691978 h 3645243"/>
              <a:gd name="connsiteX71" fmla="*/ 3089189 w 7080633"/>
              <a:gd name="connsiteY71" fmla="*/ 580767 h 3645243"/>
              <a:gd name="connsiteX72" fmla="*/ 3052119 w 7080633"/>
              <a:gd name="connsiteY72" fmla="*/ 556054 h 3645243"/>
              <a:gd name="connsiteX73" fmla="*/ 2804984 w 7080633"/>
              <a:gd name="connsiteY73" fmla="*/ 370702 h 3645243"/>
              <a:gd name="connsiteX74" fmla="*/ 2669059 w 7080633"/>
              <a:gd name="connsiteY74" fmla="*/ 284205 h 3645243"/>
              <a:gd name="connsiteX75" fmla="*/ 2631989 w 7080633"/>
              <a:gd name="connsiteY75" fmla="*/ 259492 h 3645243"/>
              <a:gd name="connsiteX76" fmla="*/ 2545492 w 7080633"/>
              <a:gd name="connsiteY76" fmla="*/ 247135 h 3645243"/>
              <a:gd name="connsiteX77" fmla="*/ 2075935 w 7080633"/>
              <a:gd name="connsiteY77" fmla="*/ 49427 h 3645243"/>
              <a:gd name="connsiteX78" fmla="*/ 2001795 w 7080633"/>
              <a:gd name="connsiteY78" fmla="*/ 37070 h 3645243"/>
              <a:gd name="connsiteX79" fmla="*/ 1890584 w 7080633"/>
              <a:gd name="connsiteY79" fmla="*/ 0 h 3645243"/>
              <a:gd name="connsiteX80" fmla="*/ 1569308 w 7080633"/>
              <a:gd name="connsiteY80" fmla="*/ 12356 h 3645243"/>
              <a:gd name="connsiteX81" fmla="*/ 1408670 w 7080633"/>
              <a:gd name="connsiteY81" fmla="*/ 61783 h 3645243"/>
              <a:gd name="connsiteX82" fmla="*/ 1248032 w 7080633"/>
              <a:gd name="connsiteY82" fmla="*/ 86497 h 3645243"/>
              <a:gd name="connsiteX83" fmla="*/ 1198605 w 7080633"/>
              <a:gd name="connsiteY83" fmla="*/ 98854 h 3645243"/>
              <a:gd name="connsiteX84" fmla="*/ 1124465 w 7080633"/>
              <a:gd name="connsiteY84" fmla="*/ 111210 h 3645243"/>
              <a:gd name="connsiteX85" fmla="*/ 988540 w 7080633"/>
              <a:gd name="connsiteY85" fmla="*/ 74140 h 3645243"/>
              <a:gd name="connsiteX86" fmla="*/ 803189 w 7080633"/>
              <a:gd name="connsiteY86" fmla="*/ 37070 h 3645243"/>
              <a:gd name="connsiteX87" fmla="*/ 568411 w 7080633"/>
              <a:gd name="connsiteY87" fmla="*/ 49427 h 3645243"/>
              <a:gd name="connsiteX88" fmla="*/ 494270 w 7080633"/>
              <a:gd name="connsiteY88" fmla="*/ 98854 h 3645243"/>
              <a:gd name="connsiteX89" fmla="*/ 457200 w 7080633"/>
              <a:gd name="connsiteY89" fmla="*/ 111210 h 3645243"/>
              <a:gd name="connsiteX90" fmla="*/ 420130 w 7080633"/>
              <a:gd name="connsiteY90" fmla="*/ 135924 h 3645243"/>
              <a:gd name="connsiteX91" fmla="*/ 308919 w 7080633"/>
              <a:gd name="connsiteY91" fmla="*/ 160637 h 3645243"/>
              <a:gd name="connsiteX92" fmla="*/ 234778 w 7080633"/>
              <a:gd name="connsiteY92" fmla="*/ 185351 h 3645243"/>
              <a:gd name="connsiteX93" fmla="*/ 197708 w 7080633"/>
              <a:gd name="connsiteY93" fmla="*/ 197708 h 3645243"/>
              <a:gd name="connsiteX94" fmla="*/ 160638 w 7080633"/>
              <a:gd name="connsiteY94" fmla="*/ 234778 h 364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080633" h="3645243">
                <a:moveTo>
                  <a:pt x="160638" y="234778"/>
                </a:moveTo>
                <a:cubicBezTo>
                  <a:pt x="150341" y="315097"/>
                  <a:pt x="148257" y="531624"/>
                  <a:pt x="135924" y="679621"/>
                </a:cubicBezTo>
                <a:cubicBezTo>
                  <a:pt x="124613" y="815357"/>
                  <a:pt x="75415" y="938729"/>
                  <a:pt x="61784" y="1075037"/>
                </a:cubicBezTo>
                <a:cubicBezTo>
                  <a:pt x="55156" y="1141311"/>
                  <a:pt x="49211" y="1218328"/>
                  <a:pt x="37070" y="1285102"/>
                </a:cubicBezTo>
                <a:cubicBezTo>
                  <a:pt x="34032" y="1301811"/>
                  <a:pt x="29593" y="1318262"/>
                  <a:pt x="24713" y="1334529"/>
                </a:cubicBezTo>
                <a:cubicBezTo>
                  <a:pt x="17228" y="1359481"/>
                  <a:pt x="0" y="1408670"/>
                  <a:pt x="0" y="1408670"/>
                </a:cubicBezTo>
                <a:cubicBezTo>
                  <a:pt x="191589" y="1536394"/>
                  <a:pt x="33508" y="1416382"/>
                  <a:pt x="49427" y="1989437"/>
                </a:cubicBezTo>
                <a:cubicBezTo>
                  <a:pt x="52517" y="2100681"/>
                  <a:pt x="57053" y="2211883"/>
                  <a:pt x="61784" y="2323070"/>
                </a:cubicBezTo>
                <a:cubicBezTo>
                  <a:pt x="64864" y="2395451"/>
                  <a:pt x="68311" y="2572072"/>
                  <a:pt x="86497" y="2669059"/>
                </a:cubicBezTo>
                <a:cubicBezTo>
                  <a:pt x="92757" y="2702443"/>
                  <a:pt x="104550" y="2734607"/>
                  <a:pt x="111211" y="2767913"/>
                </a:cubicBezTo>
                <a:cubicBezTo>
                  <a:pt x="116923" y="2796472"/>
                  <a:pt x="116503" y="2826155"/>
                  <a:pt x="123567" y="2854410"/>
                </a:cubicBezTo>
                <a:cubicBezTo>
                  <a:pt x="133044" y="2892319"/>
                  <a:pt x="149146" y="2928273"/>
                  <a:pt x="160638" y="2965621"/>
                </a:cubicBezTo>
                <a:cubicBezTo>
                  <a:pt x="174045" y="3009194"/>
                  <a:pt x="177619" y="3042792"/>
                  <a:pt x="185351" y="3089189"/>
                </a:cubicBezTo>
                <a:cubicBezTo>
                  <a:pt x="189470" y="3171567"/>
                  <a:pt x="182689" y="3255222"/>
                  <a:pt x="197708" y="3336324"/>
                </a:cubicBezTo>
                <a:cubicBezTo>
                  <a:pt x="203755" y="3368977"/>
                  <a:pt x="229731" y="3394539"/>
                  <a:pt x="247135" y="3422821"/>
                </a:cubicBezTo>
                <a:cubicBezTo>
                  <a:pt x="262702" y="3448117"/>
                  <a:pt x="276582" y="3474984"/>
                  <a:pt x="296562" y="3496962"/>
                </a:cubicBezTo>
                <a:cubicBezTo>
                  <a:pt x="338726" y="3543343"/>
                  <a:pt x="402114" y="3580630"/>
                  <a:pt x="457200" y="3608173"/>
                </a:cubicBezTo>
                <a:cubicBezTo>
                  <a:pt x="477039" y="3618093"/>
                  <a:pt x="497295" y="3628238"/>
                  <a:pt x="518984" y="3632886"/>
                </a:cubicBezTo>
                <a:cubicBezTo>
                  <a:pt x="555455" y="3640701"/>
                  <a:pt x="593125" y="3641124"/>
                  <a:pt x="630195" y="3645243"/>
                </a:cubicBezTo>
                <a:cubicBezTo>
                  <a:pt x="729049" y="3641124"/>
                  <a:pt x="828390" y="3643520"/>
                  <a:pt x="926757" y="3632886"/>
                </a:cubicBezTo>
                <a:cubicBezTo>
                  <a:pt x="981392" y="3626980"/>
                  <a:pt x="1033696" y="3607490"/>
                  <a:pt x="1087395" y="3595816"/>
                </a:cubicBezTo>
                <a:cubicBezTo>
                  <a:pt x="1128441" y="3586893"/>
                  <a:pt x="1169677" y="3578843"/>
                  <a:pt x="1210962" y="3571102"/>
                </a:cubicBezTo>
                <a:cubicBezTo>
                  <a:pt x="1321191" y="3550434"/>
                  <a:pt x="1323444" y="3557245"/>
                  <a:pt x="1470454" y="3534032"/>
                </a:cubicBezTo>
                <a:cubicBezTo>
                  <a:pt x="1487229" y="3531383"/>
                  <a:pt x="1503069" y="3524077"/>
                  <a:pt x="1519881" y="3521675"/>
                </a:cubicBezTo>
                <a:cubicBezTo>
                  <a:pt x="1560860" y="3515821"/>
                  <a:pt x="1602434" y="3514912"/>
                  <a:pt x="1643449" y="3509319"/>
                </a:cubicBezTo>
                <a:cubicBezTo>
                  <a:pt x="1693098" y="3502549"/>
                  <a:pt x="1742696" y="3494928"/>
                  <a:pt x="1791730" y="3484605"/>
                </a:cubicBezTo>
                <a:cubicBezTo>
                  <a:pt x="1821073" y="3478428"/>
                  <a:pt x="1848493" y="3463770"/>
                  <a:pt x="1878227" y="3459892"/>
                </a:cubicBezTo>
                <a:cubicBezTo>
                  <a:pt x="1943704" y="3451352"/>
                  <a:pt x="2010032" y="3451654"/>
                  <a:pt x="2075935" y="3447535"/>
                </a:cubicBezTo>
                <a:cubicBezTo>
                  <a:pt x="2154194" y="3451654"/>
                  <a:pt x="2232354" y="3458748"/>
                  <a:pt x="2310713" y="3459892"/>
                </a:cubicBezTo>
                <a:lnTo>
                  <a:pt x="3768811" y="3472248"/>
                </a:lnTo>
                <a:cubicBezTo>
                  <a:pt x="4061831" y="3481550"/>
                  <a:pt x="4353544" y="3515744"/>
                  <a:pt x="4646140" y="3534032"/>
                </a:cubicBezTo>
                <a:lnTo>
                  <a:pt x="5041557" y="3558746"/>
                </a:lnTo>
                <a:cubicBezTo>
                  <a:pt x="5132173" y="3554627"/>
                  <a:pt x="5223930" y="3561302"/>
                  <a:pt x="5313405" y="3546389"/>
                </a:cubicBezTo>
                <a:cubicBezTo>
                  <a:pt x="5328054" y="3543948"/>
                  <a:pt x="5323417" y="3511419"/>
                  <a:pt x="5338119" y="3509319"/>
                </a:cubicBezTo>
                <a:cubicBezTo>
                  <a:pt x="5472924" y="3490061"/>
                  <a:pt x="5610064" y="3494307"/>
                  <a:pt x="5745892" y="3484605"/>
                </a:cubicBezTo>
                <a:cubicBezTo>
                  <a:pt x="5783096" y="3481948"/>
                  <a:pt x="5820033" y="3476367"/>
                  <a:pt x="5857103" y="3472248"/>
                </a:cubicBezTo>
                <a:cubicBezTo>
                  <a:pt x="5890054" y="3464010"/>
                  <a:pt x="5922651" y="3454196"/>
                  <a:pt x="5955957" y="3447535"/>
                </a:cubicBezTo>
                <a:cubicBezTo>
                  <a:pt x="6463571" y="3346013"/>
                  <a:pt x="6018611" y="3444099"/>
                  <a:pt x="6413157" y="3361037"/>
                </a:cubicBezTo>
                <a:cubicBezTo>
                  <a:pt x="6466967" y="3349709"/>
                  <a:pt x="6540858" y="3324551"/>
                  <a:pt x="6586151" y="3311610"/>
                </a:cubicBezTo>
                <a:cubicBezTo>
                  <a:pt x="6602480" y="3306944"/>
                  <a:pt x="6619102" y="3303373"/>
                  <a:pt x="6635578" y="3299254"/>
                </a:cubicBezTo>
                <a:cubicBezTo>
                  <a:pt x="6656173" y="3286897"/>
                  <a:pt x="6678148" y="3276594"/>
                  <a:pt x="6697362" y="3262183"/>
                </a:cubicBezTo>
                <a:cubicBezTo>
                  <a:pt x="6711342" y="3251698"/>
                  <a:pt x="6723059" y="3238381"/>
                  <a:pt x="6734432" y="3225113"/>
                </a:cubicBezTo>
                <a:cubicBezTo>
                  <a:pt x="6836594" y="3105925"/>
                  <a:pt x="6841529" y="3098918"/>
                  <a:pt x="6919784" y="2977978"/>
                </a:cubicBezTo>
                <a:cubicBezTo>
                  <a:pt x="6940893" y="2945354"/>
                  <a:pt x="6967135" y="2915202"/>
                  <a:pt x="6981567" y="2879124"/>
                </a:cubicBezTo>
                <a:cubicBezTo>
                  <a:pt x="6989805" y="2858529"/>
                  <a:pt x="6998899" y="2838257"/>
                  <a:pt x="7006281" y="2817340"/>
                </a:cubicBezTo>
                <a:cubicBezTo>
                  <a:pt x="7023621" y="2768210"/>
                  <a:pt x="7055708" y="2669059"/>
                  <a:pt x="7055708" y="2669059"/>
                </a:cubicBezTo>
                <a:cubicBezTo>
                  <a:pt x="7075345" y="2492328"/>
                  <a:pt x="7100275" y="2430639"/>
                  <a:pt x="7055708" y="2261286"/>
                </a:cubicBezTo>
                <a:cubicBezTo>
                  <a:pt x="7049008" y="2235824"/>
                  <a:pt x="6983025" y="2178219"/>
                  <a:pt x="6969211" y="2162432"/>
                </a:cubicBezTo>
                <a:cubicBezTo>
                  <a:pt x="6955649" y="2146933"/>
                  <a:pt x="6948124" y="2125992"/>
                  <a:pt x="6932140" y="2113005"/>
                </a:cubicBezTo>
                <a:cubicBezTo>
                  <a:pt x="6756253" y="1970096"/>
                  <a:pt x="6829783" y="2036918"/>
                  <a:pt x="6722076" y="1977081"/>
                </a:cubicBezTo>
                <a:cubicBezTo>
                  <a:pt x="6701081" y="1965417"/>
                  <a:pt x="6681774" y="1950751"/>
                  <a:pt x="6660292" y="1940010"/>
                </a:cubicBezTo>
                <a:cubicBezTo>
                  <a:pt x="6617176" y="1918452"/>
                  <a:pt x="6487579" y="1861280"/>
                  <a:pt x="6437870" y="1853513"/>
                </a:cubicBezTo>
                <a:cubicBezTo>
                  <a:pt x="6343917" y="1838833"/>
                  <a:pt x="6153665" y="1828800"/>
                  <a:pt x="6153665" y="1828800"/>
                </a:cubicBezTo>
                <a:lnTo>
                  <a:pt x="5782962" y="1853513"/>
                </a:lnTo>
                <a:cubicBezTo>
                  <a:pt x="5749857" y="1856127"/>
                  <a:pt x="5717113" y="1862203"/>
                  <a:pt x="5684108" y="1865870"/>
                </a:cubicBezTo>
                <a:cubicBezTo>
                  <a:pt x="5478148" y="1888755"/>
                  <a:pt x="5639098" y="1867005"/>
                  <a:pt x="5474043" y="1890583"/>
                </a:cubicBezTo>
                <a:lnTo>
                  <a:pt x="5387546" y="1915297"/>
                </a:lnTo>
                <a:cubicBezTo>
                  <a:pt x="5371162" y="1919766"/>
                  <a:pt x="5355081" y="1928502"/>
                  <a:pt x="5338119" y="1927654"/>
                </a:cubicBezTo>
                <a:cubicBezTo>
                  <a:pt x="5271786" y="1924337"/>
                  <a:pt x="5206314" y="1911178"/>
                  <a:pt x="5140411" y="1902940"/>
                </a:cubicBezTo>
                <a:cubicBezTo>
                  <a:pt x="4984673" y="1851029"/>
                  <a:pt x="5142017" y="1905088"/>
                  <a:pt x="5004486" y="1853513"/>
                </a:cubicBezTo>
                <a:cubicBezTo>
                  <a:pt x="4950494" y="1833266"/>
                  <a:pt x="4972492" y="1847485"/>
                  <a:pt x="4905632" y="1816443"/>
                </a:cubicBezTo>
                <a:cubicBezTo>
                  <a:pt x="4810385" y="1772221"/>
                  <a:pt x="4715353" y="1727482"/>
                  <a:pt x="4621427" y="1680519"/>
                </a:cubicBezTo>
                <a:cubicBezTo>
                  <a:pt x="4616939" y="1678275"/>
                  <a:pt x="4392029" y="1555680"/>
                  <a:pt x="4374292" y="1544594"/>
                </a:cubicBezTo>
                <a:cubicBezTo>
                  <a:pt x="4341341" y="1523999"/>
                  <a:pt x="4309342" y="1501796"/>
                  <a:pt x="4275438" y="1482810"/>
                </a:cubicBezTo>
                <a:cubicBezTo>
                  <a:pt x="4206310" y="1444099"/>
                  <a:pt x="4129844" y="1417651"/>
                  <a:pt x="4065373" y="1371600"/>
                </a:cubicBezTo>
                <a:cubicBezTo>
                  <a:pt x="3917845" y="1266222"/>
                  <a:pt x="4021850" y="1343752"/>
                  <a:pt x="3830595" y="1186248"/>
                </a:cubicBezTo>
                <a:cubicBezTo>
                  <a:pt x="3810236" y="1169482"/>
                  <a:pt x="3789406" y="1153297"/>
                  <a:pt x="3768811" y="1136821"/>
                </a:cubicBezTo>
                <a:lnTo>
                  <a:pt x="3707027" y="1087394"/>
                </a:lnTo>
                <a:cubicBezTo>
                  <a:pt x="3698789" y="1070918"/>
                  <a:pt x="3689569" y="1054898"/>
                  <a:pt x="3682313" y="1037967"/>
                </a:cubicBezTo>
                <a:cubicBezTo>
                  <a:pt x="3677182" y="1025995"/>
                  <a:pt x="3680443" y="1008623"/>
                  <a:pt x="3669957" y="1000897"/>
                </a:cubicBezTo>
                <a:cubicBezTo>
                  <a:pt x="3521885" y="891792"/>
                  <a:pt x="3349469" y="815019"/>
                  <a:pt x="3212757" y="691978"/>
                </a:cubicBezTo>
                <a:cubicBezTo>
                  <a:pt x="3171568" y="654908"/>
                  <a:pt x="3131492" y="616562"/>
                  <a:pt x="3089189" y="580767"/>
                </a:cubicBezTo>
                <a:cubicBezTo>
                  <a:pt x="3077852" y="571174"/>
                  <a:pt x="3063842" y="565171"/>
                  <a:pt x="3052119" y="556054"/>
                </a:cubicBezTo>
                <a:cubicBezTo>
                  <a:pt x="2848297" y="397526"/>
                  <a:pt x="3169899" y="626143"/>
                  <a:pt x="2804984" y="370702"/>
                </a:cubicBezTo>
                <a:cubicBezTo>
                  <a:pt x="2716733" y="308926"/>
                  <a:pt x="2751563" y="335769"/>
                  <a:pt x="2669059" y="284205"/>
                </a:cubicBezTo>
                <a:cubicBezTo>
                  <a:pt x="2656466" y="276334"/>
                  <a:pt x="2646213" y="263759"/>
                  <a:pt x="2631989" y="259492"/>
                </a:cubicBezTo>
                <a:cubicBezTo>
                  <a:pt x="2604092" y="251123"/>
                  <a:pt x="2574324" y="251254"/>
                  <a:pt x="2545492" y="247135"/>
                </a:cubicBezTo>
                <a:cubicBezTo>
                  <a:pt x="2388973" y="181232"/>
                  <a:pt x="2243452" y="77347"/>
                  <a:pt x="2075935" y="49427"/>
                </a:cubicBezTo>
                <a:cubicBezTo>
                  <a:pt x="2051222" y="45308"/>
                  <a:pt x="2026003" y="43526"/>
                  <a:pt x="2001795" y="37070"/>
                </a:cubicBezTo>
                <a:cubicBezTo>
                  <a:pt x="1964039" y="27002"/>
                  <a:pt x="1890584" y="0"/>
                  <a:pt x="1890584" y="0"/>
                </a:cubicBezTo>
                <a:cubicBezTo>
                  <a:pt x="1783492" y="4119"/>
                  <a:pt x="1676064" y="2936"/>
                  <a:pt x="1569308" y="12356"/>
                </a:cubicBezTo>
                <a:cubicBezTo>
                  <a:pt x="1455910" y="22362"/>
                  <a:pt x="1497436" y="37574"/>
                  <a:pt x="1408670" y="61783"/>
                </a:cubicBezTo>
                <a:cubicBezTo>
                  <a:pt x="1384778" y="68299"/>
                  <a:pt x="1267522" y="82953"/>
                  <a:pt x="1248032" y="86497"/>
                </a:cubicBezTo>
                <a:cubicBezTo>
                  <a:pt x="1231323" y="89535"/>
                  <a:pt x="1215258" y="95523"/>
                  <a:pt x="1198605" y="98854"/>
                </a:cubicBezTo>
                <a:cubicBezTo>
                  <a:pt x="1174037" y="103767"/>
                  <a:pt x="1149178" y="107091"/>
                  <a:pt x="1124465" y="111210"/>
                </a:cubicBezTo>
                <a:cubicBezTo>
                  <a:pt x="1079157" y="98853"/>
                  <a:pt x="1034101" y="85530"/>
                  <a:pt x="988540" y="74140"/>
                </a:cubicBezTo>
                <a:cubicBezTo>
                  <a:pt x="898097" y="51530"/>
                  <a:pt x="884949" y="50697"/>
                  <a:pt x="803189" y="37070"/>
                </a:cubicBezTo>
                <a:cubicBezTo>
                  <a:pt x="724930" y="41189"/>
                  <a:pt x="645257" y="34058"/>
                  <a:pt x="568411" y="49427"/>
                </a:cubicBezTo>
                <a:cubicBezTo>
                  <a:pt x="539286" y="55252"/>
                  <a:pt x="522448" y="89462"/>
                  <a:pt x="494270" y="98854"/>
                </a:cubicBezTo>
                <a:lnTo>
                  <a:pt x="457200" y="111210"/>
                </a:lnTo>
                <a:cubicBezTo>
                  <a:pt x="444843" y="119448"/>
                  <a:pt x="433780" y="130074"/>
                  <a:pt x="420130" y="135924"/>
                </a:cubicBezTo>
                <a:cubicBezTo>
                  <a:pt x="400705" y="144249"/>
                  <a:pt x="325054" y="156237"/>
                  <a:pt x="308919" y="160637"/>
                </a:cubicBezTo>
                <a:cubicBezTo>
                  <a:pt x="283786" y="167491"/>
                  <a:pt x="259492" y="177113"/>
                  <a:pt x="234778" y="185351"/>
                </a:cubicBezTo>
                <a:lnTo>
                  <a:pt x="197708" y="197708"/>
                </a:lnTo>
                <a:cubicBezTo>
                  <a:pt x="182438" y="243515"/>
                  <a:pt x="170935" y="154459"/>
                  <a:pt x="160638" y="234778"/>
                </a:cubicBezTo>
                <a:close/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1EA04A-AB75-6147-B71C-39E8E6A4D712}"/>
              </a:ext>
            </a:extLst>
          </p:cNvPr>
          <p:cNvSpPr txBox="1"/>
          <p:nvPr/>
        </p:nvSpPr>
        <p:spPr>
          <a:xfrm>
            <a:off x="7116763" y="4070350"/>
            <a:ext cx="1451038" cy="646331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All processing</a:t>
            </a:r>
          </a:p>
          <a:p>
            <a:pPr>
              <a:defRPr/>
            </a:pPr>
            <a:r>
              <a:rPr lang="en-US" dirty="0">
                <a:latin typeface="+mn-lt"/>
              </a:rPr>
              <a:t>is poly-time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CD27EAC-2D86-19B9-AAC6-77EEAAFD5563}"/>
              </a:ext>
            </a:extLst>
          </p:cNvPr>
          <p:cNvGrpSpPr/>
          <p:nvPr/>
        </p:nvGrpSpPr>
        <p:grpSpPr>
          <a:xfrm>
            <a:off x="5044966" y="75543"/>
            <a:ext cx="4176995" cy="2699896"/>
            <a:chOff x="265388" y="1230313"/>
            <a:chExt cx="8907188" cy="5135562"/>
          </a:xfrm>
        </p:grpSpPr>
        <p:sp>
          <p:nvSpPr>
            <p:cNvPr id="4" name="Down Arrow 3">
              <a:extLst>
                <a:ext uri="{FF2B5EF4-FFF2-40B4-BE49-F238E27FC236}">
                  <a16:creationId xmlns:a16="http://schemas.microsoft.com/office/drawing/2014/main" id="{4F3E902E-53C6-6710-3A23-45CE0BDED80B}"/>
                </a:ext>
              </a:extLst>
            </p:cNvPr>
            <p:cNvSpPr/>
            <p:nvPr/>
          </p:nvSpPr>
          <p:spPr>
            <a:xfrm>
              <a:off x="2051050" y="2846388"/>
              <a:ext cx="260350" cy="811212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Down Arrow 4">
              <a:extLst>
                <a:ext uri="{FF2B5EF4-FFF2-40B4-BE49-F238E27FC236}">
                  <a16:creationId xmlns:a16="http://schemas.microsoft.com/office/drawing/2014/main" id="{1874F39E-8FC9-18CD-8EE6-0695C27889D0}"/>
                </a:ext>
              </a:extLst>
            </p:cNvPr>
            <p:cNvSpPr/>
            <p:nvPr/>
          </p:nvSpPr>
          <p:spPr>
            <a:xfrm rot="17893056">
              <a:off x="2592388" y="4467225"/>
              <a:ext cx="212725" cy="1755775"/>
            </a:xfrm>
            <a:prstGeom prst="down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ight Arrow 5">
              <a:extLst>
                <a:ext uri="{FF2B5EF4-FFF2-40B4-BE49-F238E27FC236}">
                  <a16:creationId xmlns:a16="http://schemas.microsoft.com/office/drawing/2014/main" id="{45B65403-B3A5-E463-4F5C-487BB19CB65E}"/>
                </a:ext>
              </a:extLst>
            </p:cNvPr>
            <p:cNvSpPr/>
            <p:nvPr/>
          </p:nvSpPr>
          <p:spPr>
            <a:xfrm rot="20275686">
              <a:off x="5756275" y="5165725"/>
              <a:ext cx="1957388" cy="2921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Up Arrow 9">
              <a:extLst>
                <a:ext uri="{FF2B5EF4-FFF2-40B4-BE49-F238E27FC236}">
                  <a16:creationId xmlns:a16="http://schemas.microsoft.com/office/drawing/2014/main" id="{40AC90FC-D1CA-3781-EA28-B1F4FD4ACCF6}"/>
                </a:ext>
              </a:extLst>
            </p:cNvPr>
            <p:cNvSpPr/>
            <p:nvPr/>
          </p:nvSpPr>
          <p:spPr>
            <a:xfrm>
              <a:off x="7340600" y="2822575"/>
              <a:ext cx="184150" cy="711200"/>
            </a:xfrm>
            <a:prstGeom prst="up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1" name="Group 46">
              <a:extLst>
                <a:ext uri="{FF2B5EF4-FFF2-40B4-BE49-F238E27FC236}">
                  <a16:creationId xmlns:a16="http://schemas.microsoft.com/office/drawing/2014/main" id="{3F84598C-AD4E-49D1-3C06-D60C9DA114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3963" y="3657600"/>
              <a:ext cx="1890712" cy="1247775"/>
              <a:chOff x="1223319" y="3657600"/>
              <a:chExt cx="1890584" cy="1247281"/>
            </a:xfrm>
          </p:grpSpPr>
          <p:pic>
            <p:nvPicPr>
              <p:cNvPr id="26" name="Picture 4">
                <a:extLst>
                  <a:ext uri="{FF2B5EF4-FFF2-40B4-BE49-F238E27FC236}">
                    <a16:creationId xmlns:a16="http://schemas.microsoft.com/office/drawing/2014/main" id="{1B680284-F8A2-78ED-030B-C4ED77B602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4518" y="3708120"/>
                <a:ext cx="275273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5">
                <a:extLst>
                  <a:ext uri="{FF2B5EF4-FFF2-40B4-BE49-F238E27FC236}">
                    <a16:creationId xmlns:a16="http://schemas.microsoft.com/office/drawing/2014/main" id="{61C35365-87E8-8FBB-E4A0-047256B233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4518" y="4094929"/>
                <a:ext cx="269240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6">
                <a:extLst>
                  <a:ext uri="{FF2B5EF4-FFF2-40B4-BE49-F238E27FC236}">
                    <a16:creationId xmlns:a16="http://schemas.microsoft.com/office/drawing/2014/main" id="{CC68AFFF-6087-579F-B884-9F241AA6BC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7376" y="4469680"/>
                <a:ext cx="26733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7">
                <a:extLst>
                  <a:ext uri="{FF2B5EF4-FFF2-40B4-BE49-F238E27FC236}">
                    <a16:creationId xmlns:a16="http://schemas.microsoft.com/office/drawing/2014/main" id="{32BB84BD-C7F0-E10A-B513-082DCA7390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4151" y="3708120"/>
                <a:ext cx="24701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8">
                <a:extLst>
                  <a:ext uri="{FF2B5EF4-FFF2-40B4-BE49-F238E27FC236}">
                    <a16:creationId xmlns:a16="http://schemas.microsoft.com/office/drawing/2014/main" id="{C20389A7-7EA4-62F3-6499-61BD741046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4151" y="4094929"/>
                <a:ext cx="27749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9">
                <a:extLst>
                  <a:ext uri="{FF2B5EF4-FFF2-40B4-BE49-F238E27FC236}">
                    <a16:creationId xmlns:a16="http://schemas.microsoft.com/office/drawing/2014/main" id="{E43F2046-C346-9A03-2E7A-8DA881F168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7168" y="4469680"/>
                <a:ext cx="27876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19">
                <a:extLst>
                  <a:ext uri="{FF2B5EF4-FFF2-40B4-BE49-F238E27FC236}">
                    <a16:creationId xmlns:a16="http://schemas.microsoft.com/office/drawing/2014/main" id="{4BE06ACB-D0C4-9EB0-8579-9ECBCA809E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6303" y="3781737"/>
                <a:ext cx="106363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0">
                <a:extLst>
                  <a:ext uri="{FF2B5EF4-FFF2-40B4-BE49-F238E27FC236}">
                    <a16:creationId xmlns:a16="http://schemas.microsoft.com/office/drawing/2014/main" id="{CC21E70E-19F0-6A61-01C2-67A5421D5D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2511" y="3781737"/>
                <a:ext cx="119380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1">
                <a:extLst>
                  <a:ext uri="{FF2B5EF4-FFF2-40B4-BE49-F238E27FC236}">
                    <a16:creationId xmlns:a16="http://schemas.microsoft.com/office/drawing/2014/main" id="{2D9F4D3A-4DEF-6DD1-AADD-60A9B9EFC0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7766" y="3781737"/>
                <a:ext cx="120332" cy="14596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2">
                <a:extLst>
                  <a:ext uri="{FF2B5EF4-FFF2-40B4-BE49-F238E27FC236}">
                    <a16:creationId xmlns:a16="http://schemas.microsoft.com/office/drawing/2014/main" id="{2C139C21-8F37-209D-5139-D1E6A07796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2511" y="4177749"/>
                <a:ext cx="106045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3">
                <a:extLst>
                  <a:ext uri="{FF2B5EF4-FFF2-40B4-BE49-F238E27FC236}">
                    <a16:creationId xmlns:a16="http://schemas.microsoft.com/office/drawing/2014/main" id="{20967832-D6F7-6A8C-EEF2-271B443767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6303" y="4177749"/>
                <a:ext cx="119380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4">
                <a:extLst>
                  <a:ext uri="{FF2B5EF4-FFF2-40B4-BE49-F238E27FC236}">
                    <a16:creationId xmlns:a16="http://schemas.microsoft.com/office/drawing/2014/main" id="{34103A95-9275-140A-A717-6069CB9342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8401" y="4177749"/>
                <a:ext cx="120332" cy="14596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5">
                <a:extLst>
                  <a:ext uri="{FF2B5EF4-FFF2-40B4-BE49-F238E27FC236}">
                    <a16:creationId xmlns:a16="http://schemas.microsoft.com/office/drawing/2014/main" id="{6B727D32-BB9C-B282-EDBF-2C1F42BAEF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1718" y="4530605"/>
                <a:ext cx="106363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6">
                <a:extLst>
                  <a:ext uri="{FF2B5EF4-FFF2-40B4-BE49-F238E27FC236}">
                    <a16:creationId xmlns:a16="http://schemas.microsoft.com/office/drawing/2014/main" id="{507E1E5C-4212-16AF-7E27-EF575882AC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7926" y="4530605"/>
                <a:ext cx="119380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27">
                <a:extLst>
                  <a:ext uri="{FF2B5EF4-FFF2-40B4-BE49-F238E27FC236}">
                    <a16:creationId xmlns:a16="http://schemas.microsoft.com/office/drawing/2014/main" id="{61C1EE5A-1B98-BFFE-EC10-BBCEA59DF7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6303" y="4530288"/>
                <a:ext cx="120333" cy="14596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28">
                <a:extLst>
                  <a:ext uri="{FF2B5EF4-FFF2-40B4-BE49-F238E27FC236}">
                    <a16:creationId xmlns:a16="http://schemas.microsoft.com/office/drawing/2014/main" id="{FC11B290-A448-A46B-C376-0221D3D34F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6573" y="3781737"/>
                <a:ext cx="123825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36" name="Picture 29">
                <a:extLst>
                  <a:ext uri="{FF2B5EF4-FFF2-40B4-BE49-F238E27FC236}">
                    <a16:creationId xmlns:a16="http://schemas.microsoft.com/office/drawing/2014/main" id="{772B3CC2-24DA-902E-51DE-A45CC1601D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878" y="3781737"/>
                <a:ext cx="120968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37" name="Picture 30">
                <a:extLst>
                  <a:ext uri="{FF2B5EF4-FFF2-40B4-BE49-F238E27FC236}">
                    <a16:creationId xmlns:a16="http://schemas.microsoft.com/office/drawing/2014/main" id="{7A1B88AD-5B7D-5630-3B60-B8FC98C479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5181" y="3781737"/>
                <a:ext cx="122237" cy="15516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39" name="Picture 31">
                <a:extLst>
                  <a:ext uri="{FF2B5EF4-FFF2-40B4-BE49-F238E27FC236}">
                    <a16:creationId xmlns:a16="http://schemas.microsoft.com/office/drawing/2014/main" id="{218442F5-EBF8-6E15-8207-41D24DB189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6573" y="4177749"/>
                <a:ext cx="123825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40" name="Picture 32">
                <a:extLst>
                  <a:ext uri="{FF2B5EF4-FFF2-40B4-BE49-F238E27FC236}">
                    <a16:creationId xmlns:a16="http://schemas.microsoft.com/office/drawing/2014/main" id="{DE2924E1-1BD4-3E88-A95D-5A20440584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878" y="4177749"/>
                <a:ext cx="120968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41" name="Picture 33">
                <a:extLst>
                  <a:ext uri="{FF2B5EF4-FFF2-40B4-BE49-F238E27FC236}">
                    <a16:creationId xmlns:a16="http://schemas.microsoft.com/office/drawing/2014/main" id="{34701F0C-599A-2F9C-D80F-200A91968A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5181" y="4177749"/>
                <a:ext cx="122237" cy="15516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42" name="Picture 34">
                <a:extLst>
                  <a:ext uri="{FF2B5EF4-FFF2-40B4-BE49-F238E27FC236}">
                    <a16:creationId xmlns:a16="http://schemas.microsoft.com/office/drawing/2014/main" id="{3815B5DC-02B4-A8C1-9C55-50657C1F2B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6573" y="4533461"/>
                <a:ext cx="123825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43" name="Picture 35">
                <a:extLst>
                  <a:ext uri="{FF2B5EF4-FFF2-40B4-BE49-F238E27FC236}">
                    <a16:creationId xmlns:a16="http://schemas.microsoft.com/office/drawing/2014/main" id="{D6770AAE-5407-2C84-026C-F63840B4AE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878" y="4533461"/>
                <a:ext cx="120968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44" name="Picture 36">
                <a:extLst>
                  <a:ext uri="{FF2B5EF4-FFF2-40B4-BE49-F238E27FC236}">
                    <a16:creationId xmlns:a16="http://schemas.microsoft.com/office/drawing/2014/main" id="{411BCC67-4ED8-B78F-41B5-9C64B84BD3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5181" y="4533461"/>
                <a:ext cx="122237" cy="15516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945" name="Rectangle 39944">
                <a:extLst>
                  <a:ext uri="{FF2B5EF4-FFF2-40B4-BE49-F238E27FC236}">
                    <a16:creationId xmlns:a16="http://schemas.microsoft.com/office/drawing/2014/main" id="{AAB5F453-A5D2-899E-83F6-35E67A58EEE8}"/>
                  </a:ext>
                </a:extLst>
              </p:cNvPr>
              <p:cNvSpPr/>
              <p:nvPr/>
            </p:nvSpPr>
            <p:spPr>
              <a:xfrm>
                <a:off x="1223319" y="3657600"/>
                <a:ext cx="1890584" cy="124728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3" name="Group 48">
              <a:extLst>
                <a:ext uri="{FF2B5EF4-FFF2-40B4-BE49-F238E27FC236}">
                  <a16:creationId xmlns:a16="http://schemas.microsoft.com/office/drawing/2014/main" id="{9DB2C9B7-432C-07BF-5604-7BBD51AA42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1925" y="3633788"/>
              <a:ext cx="1890713" cy="1246187"/>
              <a:chOff x="6512405" y="3633431"/>
              <a:chExt cx="1890584" cy="1247281"/>
            </a:xfrm>
          </p:grpSpPr>
          <p:pic>
            <p:nvPicPr>
              <p:cNvPr id="24" name="Picture 37">
                <a:extLst>
                  <a:ext uri="{FF2B5EF4-FFF2-40B4-BE49-F238E27FC236}">
                    <a16:creationId xmlns:a16="http://schemas.microsoft.com/office/drawing/2014/main" id="{395FC870-6AC5-CB67-CC00-F1E13BA2DD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96698" y="3658692"/>
                <a:ext cx="1446408" cy="11967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22B7BF2-5583-7AA0-1D10-D4E0048019FB}"/>
                  </a:ext>
                </a:extLst>
              </p:cNvPr>
              <p:cNvSpPr/>
              <p:nvPr/>
            </p:nvSpPr>
            <p:spPr>
              <a:xfrm>
                <a:off x="6512405" y="3633431"/>
                <a:ext cx="1890584" cy="124728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437D8FB-74D4-1779-27EC-22268D2D6565}"/>
                </a:ext>
              </a:extLst>
            </p:cNvPr>
            <p:cNvSpPr/>
            <p:nvPr/>
          </p:nvSpPr>
          <p:spPr>
            <a:xfrm>
              <a:off x="3529013" y="5095875"/>
              <a:ext cx="2244725" cy="1270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/>
                <a:t>ANY </a:t>
              </a:r>
              <a:r>
                <a:rPr lang="en-US" sz="1100" dirty="0" err="1"/>
                <a:t>algo</a:t>
              </a:r>
              <a:r>
                <a:rPr lang="en-US" sz="1100" dirty="0"/>
                <a:t> </a:t>
              </a:r>
              <a:r>
                <a:rPr lang="en-US" sz="1050" dirty="0"/>
                <a:t>for stable matching problem works!</a:t>
              </a:r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092FD29-8D87-265A-0C33-1B86A8E0A6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1400" y="3052763"/>
              <a:ext cx="5048250" cy="823912"/>
              <a:chOff x="2310713" y="3052119"/>
              <a:chExt cx="5048727" cy="825289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C0CBD1B-E46C-1870-36B5-632081420DA0}"/>
                  </a:ext>
                </a:extLst>
              </p:cNvPr>
              <p:cNvSpPr/>
              <p:nvPr/>
            </p:nvSpPr>
            <p:spPr>
              <a:xfrm>
                <a:off x="3522090" y="3052119"/>
                <a:ext cx="2348134" cy="825289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100" dirty="0"/>
                  <a:t>Poly time steps</a:t>
                </a:r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C0D46C88-CE93-836F-6CD2-B57A60C59261}"/>
                  </a:ext>
                </a:extLst>
              </p:cNvPr>
              <p:cNvCxnSpPr/>
              <p:nvPr/>
            </p:nvCxnSpPr>
            <p:spPr>
              <a:xfrm flipV="1">
                <a:off x="5889276" y="3179331"/>
                <a:ext cx="1470164" cy="119261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6A7CBAE5-18BC-44B2-88A9-F299B77EEBB4}"/>
                  </a:ext>
                </a:extLst>
              </p:cNvPr>
              <p:cNvCxnSpPr/>
              <p:nvPr/>
            </p:nvCxnSpPr>
            <p:spPr>
              <a:xfrm flipH="1" flipV="1">
                <a:off x="2310713" y="3179331"/>
                <a:ext cx="1211377" cy="71556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E8B8622-717A-C3F4-11D9-A988D90D66D3}"/>
                </a:ext>
              </a:extLst>
            </p:cNvPr>
            <p:cNvGrpSpPr/>
            <p:nvPr/>
          </p:nvGrpSpPr>
          <p:grpSpPr>
            <a:xfrm>
              <a:off x="265388" y="1230313"/>
              <a:ext cx="8907188" cy="1623622"/>
              <a:chOff x="265388" y="1230313"/>
              <a:chExt cx="8907188" cy="1623622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C3C76CFE-292A-EA8F-70C4-9DF37DB0C1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37325" y="1230313"/>
                <a:ext cx="1606550" cy="739775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6E5466D1-86AF-D42F-ED48-6055AF7739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1544" y="1433428"/>
                <a:ext cx="3779002" cy="428710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44B40DF-C1B2-F552-0451-1912A70CC0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5388" y="2374465"/>
                <a:ext cx="4151313" cy="479470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F07F31FF-9213-F947-FF9C-05D4763F0F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72000" y="2294518"/>
                <a:ext cx="4600576" cy="533594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7" grpId="0" animBg="1"/>
      <p:bldP spid="60" grpId="0" animBg="1"/>
      <p:bldP spid="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626D1-79AF-4248-854A-49A40565AB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601734" y="247135"/>
            <a:ext cx="8229600" cy="1143000"/>
          </a:xfrm>
          <a:blipFill>
            <a:blip r:embed="rId2"/>
            <a:stretch>
              <a:fillRect b="-8791"/>
            </a:stretch>
          </a:blipFill>
        </p:spPr>
        <p:txBody>
          <a:bodyPr/>
          <a:lstStyle/>
          <a:p>
            <a:r>
              <a:rPr lang="en-US" dirty="0">
                <a:noFill/>
              </a:rPr>
              <a:t> 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F9E50EB-CBB7-004A-83A1-893E64794691}"/>
              </a:ext>
            </a:extLst>
          </p:cNvPr>
          <p:cNvSpPr/>
          <p:nvPr/>
        </p:nvSpPr>
        <p:spPr>
          <a:xfrm>
            <a:off x="609600" y="4973638"/>
            <a:ext cx="2686050" cy="124777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Algo</a:t>
            </a:r>
            <a:r>
              <a:rPr lang="en-US" sz="2400" dirty="0"/>
              <a:t> for X</a:t>
            </a:r>
          </a:p>
        </p:txBody>
      </p:sp>
      <p:grpSp>
        <p:nvGrpSpPr>
          <p:cNvPr id="41987" name="Group 54">
            <a:extLst>
              <a:ext uri="{FF2B5EF4-FFF2-40B4-BE49-F238E27FC236}">
                <a16:creationId xmlns:a16="http://schemas.microsoft.com/office/drawing/2014/main" id="{6751DCC7-F5D4-0040-AE4A-E5216E16EC98}"/>
              </a:ext>
            </a:extLst>
          </p:cNvPr>
          <p:cNvGrpSpPr>
            <a:grpSpLocks/>
          </p:cNvGrpSpPr>
          <p:nvPr/>
        </p:nvGrpSpPr>
        <p:grpSpPr bwMode="auto">
          <a:xfrm>
            <a:off x="630238" y="1939925"/>
            <a:ext cx="6232525" cy="2216150"/>
            <a:chOff x="630195" y="1939239"/>
            <a:chExt cx="6232341" cy="221663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96E4968-5FF3-5E47-8F45-2D721E24EBF2}"/>
                </a:ext>
              </a:extLst>
            </p:cNvPr>
            <p:cNvSpPr/>
            <p:nvPr/>
          </p:nvSpPr>
          <p:spPr>
            <a:xfrm>
              <a:off x="630195" y="1939239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Arbitrary Y instance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98EF0A4-9438-9F40-8693-48FD181D06E4}"/>
                </a:ext>
              </a:extLst>
            </p:cNvPr>
            <p:cNvSpPr/>
            <p:nvPr/>
          </p:nvSpPr>
          <p:spPr>
            <a:xfrm>
              <a:off x="4217839" y="3438167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Output for  Y instance</a:t>
              </a:r>
            </a:p>
          </p:txBody>
        </p:sp>
        <p:sp>
          <p:nvSpPr>
            <p:cNvPr id="54" name="Right Arrow 53">
              <a:extLst>
                <a:ext uri="{FF2B5EF4-FFF2-40B4-BE49-F238E27FC236}">
                  <a16:creationId xmlns:a16="http://schemas.microsoft.com/office/drawing/2014/main" id="{F4B534CC-EB14-6349-8239-35261C2D5B14}"/>
                </a:ext>
              </a:extLst>
            </p:cNvPr>
            <p:cNvSpPr/>
            <p:nvPr/>
          </p:nvSpPr>
          <p:spPr>
            <a:xfrm rot="1740192">
              <a:off x="3271717" y="2620426"/>
              <a:ext cx="2258945" cy="346151"/>
            </a:xfrm>
            <a:prstGeom prst="rightArrow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1988" name="Group 57">
            <a:extLst>
              <a:ext uri="{FF2B5EF4-FFF2-40B4-BE49-F238E27FC236}">
                <a16:creationId xmlns:a16="http://schemas.microsoft.com/office/drawing/2014/main" id="{58A4F0D8-81C2-6348-A404-D8D4716F76D1}"/>
              </a:ext>
            </a:extLst>
          </p:cNvPr>
          <p:cNvGrpSpPr>
            <a:grpSpLocks/>
          </p:cNvGrpSpPr>
          <p:nvPr/>
        </p:nvGrpSpPr>
        <p:grpSpPr bwMode="auto">
          <a:xfrm>
            <a:off x="715963" y="2657475"/>
            <a:ext cx="2286000" cy="1543050"/>
            <a:chOff x="716693" y="2656703"/>
            <a:chExt cx="2286000" cy="1544596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8807978-F46A-0342-A581-845FD8866263}"/>
                </a:ext>
              </a:extLst>
            </p:cNvPr>
            <p:cNvSpPr/>
            <p:nvPr/>
          </p:nvSpPr>
          <p:spPr>
            <a:xfrm>
              <a:off x="716693" y="3429001"/>
              <a:ext cx="2286000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Pre-process the input</a:t>
              </a:r>
            </a:p>
          </p:txBody>
        </p:sp>
        <p:sp>
          <p:nvSpPr>
            <p:cNvPr id="56" name="Down Arrow 55">
              <a:extLst>
                <a:ext uri="{FF2B5EF4-FFF2-40B4-BE49-F238E27FC236}">
                  <a16:creationId xmlns:a16="http://schemas.microsoft.com/office/drawing/2014/main" id="{4C67A271-00D2-4042-AA8B-0203249CB901}"/>
                </a:ext>
              </a:extLst>
            </p:cNvPr>
            <p:cNvSpPr/>
            <p:nvPr/>
          </p:nvSpPr>
          <p:spPr>
            <a:xfrm>
              <a:off x="1729518" y="2656703"/>
              <a:ext cx="222250" cy="772298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7" name="Down Arrow 56">
            <a:extLst>
              <a:ext uri="{FF2B5EF4-FFF2-40B4-BE49-F238E27FC236}">
                <a16:creationId xmlns:a16="http://schemas.microsoft.com/office/drawing/2014/main" id="{28D7C8DD-B673-F14D-ABAC-723B6E20AAB2}"/>
              </a:ext>
            </a:extLst>
          </p:cNvPr>
          <p:cNvSpPr/>
          <p:nvPr/>
        </p:nvSpPr>
        <p:spPr>
          <a:xfrm>
            <a:off x="1743075" y="4200525"/>
            <a:ext cx="295275" cy="773113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1990" name="Group 60">
            <a:extLst>
              <a:ext uri="{FF2B5EF4-FFF2-40B4-BE49-F238E27FC236}">
                <a16:creationId xmlns:a16="http://schemas.microsoft.com/office/drawing/2014/main" id="{E876788D-ADA4-424B-BB1F-41A33662ABED}"/>
              </a:ext>
            </a:extLst>
          </p:cNvPr>
          <p:cNvGrpSpPr>
            <a:grpSpLocks/>
          </p:cNvGrpSpPr>
          <p:nvPr/>
        </p:nvGrpSpPr>
        <p:grpSpPr bwMode="auto">
          <a:xfrm>
            <a:off x="3295650" y="5211763"/>
            <a:ext cx="3605213" cy="771525"/>
            <a:chOff x="3295903" y="5211464"/>
            <a:chExt cx="3604826" cy="77229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5F75C2A-40A6-5B42-86F7-86201A3B4556}"/>
                </a:ext>
              </a:extLst>
            </p:cNvPr>
            <p:cNvSpPr/>
            <p:nvPr/>
          </p:nvSpPr>
          <p:spPr>
            <a:xfrm>
              <a:off x="4213380" y="5211464"/>
              <a:ext cx="2687349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Post-process  the output</a:t>
              </a:r>
            </a:p>
          </p:txBody>
        </p:sp>
        <p:sp>
          <p:nvSpPr>
            <p:cNvPr id="59" name="Right Arrow 58">
              <a:extLst>
                <a:ext uri="{FF2B5EF4-FFF2-40B4-BE49-F238E27FC236}">
                  <a16:creationId xmlns:a16="http://schemas.microsoft.com/office/drawing/2014/main" id="{511B9ADD-A17E-2343-8CF3-7A84C4CADE2B}"/>
                </a:ext>
              </a:extLst>
            </p:cNvPr>
            <p:cNvSpPr/>
            <p:nvPr/>
          </p:nvSpPr>
          <p:spPr>
            <a:xfrm>
              <a:off x="3295903" y="5597612"/>
              <a:ext cx="917477" cy="259022"/>
            </a:xfrm>
            <a:prstGeom prst="right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0" name="Up Arrow 59">
            <a:extLst>
              <a:ext uri="{FF2B5EF4-FFF2-40B4-BE49-F238E27FC236}">
                <a16:creationId xmlns:a16="http://schemas.microsoft.com/office/drawing/2014/main" id="{009474FE-D590-5E4A-97F9-D85436F18106}"/>
              </a:ext>
            </a:extLst>
          </p:cNvPr>
          <p:cNvSpPr/>
          <p:nvPr/>
        </p:nvSpPr>
        <p:spPr>
          <a:xfrm>
            <a:off x="5472113" y="4221163"/>
            <a:ext cx="249237" cy="99060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FF8BE35C-1CB0-2243-AB7A-E4C7CCF9314B}"/>
              </a:ext>
            </a:extLst>
          </p:cNvPr>
          <p:cNvSpPr/>
          <p:nvPr/>
        </p:nvSpPr>
        <p:spPr>
          <a:xfrm>
            <a:off x="309563" y="2965450"/>
            <a:ext cx="7080250" cy="3644900"/>
          </a:xfrm>
          <a:custGeom>
            <a:avLst/>
            <a:gdLst>
              <a:gd name="connsiteX0" fmla="*/ 160638 w 7080633"/>
              <a:gd name="connsiteY0" fmla="*/ 234778 h 3645243"/>
              <a:gd name="connsiteX1" fmla="*/ 135924 w 7080633"/>
              <a:gd name="connsiteY1" fmla="*/ 679621 h 3645243"/>
              <a:gd name="connsiteX2" fmla="*/ 61784 w 7080633"/>
              <a:gd name="connsiteY2" fmla="*/ 1075037 h 3645243"/>
              <a:gd name="connsiteX3" fmla="*/ 37070 w 7080633"/>
              <a:gd name="connsiteY3" fmla="*/ 1285102 h 3645243"/>
              <a:gd name="connsiteX4" fmla="*/ 24713 w 7080633"/>
              <a:gd name="connsiteY4" fmla="*/ 1334529 h 3645243"/>
              <a:gd name="connsiteX5" fmla="*/ 0 w 7080633"/>
              <a:gd name="connsiteY5" fmla="*/ 1408670 h 3645243"/>
              <a:gd name="connsiteX6" fmla="*/ 49427 w 7080633"/>
              <a:gd name="connsiteY6" fmla="*/ 1989437 h 3645243"/>
              <a:gd name="connsiteX7" fmla="*/ 61784 w 7080633"/>
              <a:gd name="connsiteY7" fmla="*/ 2323070 h 3645243"/>
              <a:gd name="connsiteX8" fmla="*/ 86497 w 7080633"/>
              <a:gd name="connsiteY8" fmla="*/ 2669059 h 3645243"/>
              <a:gd name="connsiteX9" fmla="*/ 111211 w 7080633"/>
              <a:gd name="connsiteY9" fmla="*/ 2767913 h 3645243"/>
              <a:gd name="connsiteX10" fmla="*/ 123567 w 7080633"/>
              <a:gd name="connsiteY10" fmla="*/ 2854410 h 3645243"/>
              <a:gd name="connsiteX11" fmla="*/ 160638 w 7080633"/>
              <a:gd name="connsiteY11" fmla="*/ 2965621 h 3645243"/>
              <a:gd name="connsiteX12" fmla="*/ 185351 w 7080633"/>
              <a:gd name="connsiteY12" fmla="*/ 3089189 h 3645243"/>
              <a:gd name="connsiteX13" fmla="*/ 197708 w 7080633"/>
              <a:gd name="connsiteY13" fmla="*/ 3336324 h 3645243"/>
              <a:gd name="connsiteX14" fmla="*/ 247135 w 7080633"/>
              <a:gd name="connsiteY14" fmla="*/ 3422821 h 3645243"/>
              <a:gd name="connsiteX15" fmla="*/ 296562 w 7080633"/>
              <a:gd name="connsiteY15" fmla="*/ 3496962 h 3645243"/>
              <a:gd name="connsiteX16" fmla="*/ 457200 w 7080633"/>
              <a:gd name="connsiteY16" fmla="*/ 3608173 h 3645243"/>
              <a:gd name="connsiteX17" fmla="*/ 518984 w 7080633"/>
              <a:gd name="connsiteY17" fmla="*/ 3632886 h 3645243"/>
              <a:gd name="connsiteX18" fmla="*/ 630195 w 7080633"/>
              <a:gd name="connsiteY18" fmla="*/ 3645243 h 3645243"/>
              <a:gd name="connsiteX19" fmla="*/ 926757 w 7080633"/>
              <a:gd name="connsiteY19" fmla="*/ 3632886 h 3645243"/>
              <a:gd name="connsiteX20" fmla="*/ 1087395 w 7080633"/>
              <a:gd name="connsiteY20" fmla="*/ 3595816 h 3645243"/>
              <a:gd name="connsiteX21" fmla="*/ 1210962 w 7080633"/>
              <a:gd name="connsiteY21" fmla="*/ 3571102 h 3645243"/>
              <a:gd name="connsiteX22" fmla="*/ 1470454 w 7080633"/>
              <a:gd name="connsiteY22" fmla="*/ 3534032 h 3645243"/>
              <a:gd name="connsiteX23" fmla="*/ 1519881 w 7080633"/>
              <a:gd name="connsiteY23" fmla="*/ 3521675 h 3645243"/>
              <a:gd name="connsiteX24" fmla="*/ 1643449 w 7080633"/>
              <a:gd name="connsiteY24" fmla="*/ 3509319 h 3645243"/>
              <a:gd name="connsiteX25" fmla="*/ 1791730 w 7080633"/>
              <a:gd name="connsiteY25" fmla="*/ 3484605 h 3645243"/>
              <a:gd name="connsiteX26" fmla="*/ 1878227 w 7080633"/>
              <a:gd name="connsiteY26" fmla="*/ 3459892 h 3645243"/>
              <a:gd name="connsiteX27" fmla="*/ 2075935 w 7080633"/>
              <a:gd name="connsiteY27" fmla="*/ 3447535 h 3645243"/>
              <a:gd name="connsiteX28" fmla="*/ 2310713 w 7080633"/>
              <a:gd name="connsiteY28" fmla="*/ 3459892 h 3645243"/>
              <a:gd name="connsiteX29" fmla="*/ 3768811 w 7080633"/>
              <a:gd name="connsiteY29" fmla="*/ 3472248 h 3645243"/>
              <a:gd name="connsiteX30" fmla="*/ 4646140 w 7080633"/>
              <a:gd name="connsiteY30" fmla="*/ 3534032 h 3645243"/>
              <a:gd name="connsiteX31" fmla="*/ 5041557 w 7080633"/>
              <a:gd name="connsiteY31" fmla="*/ 3558746 h 3645243"/>
              <a:gd name="connsiteX32" fmla="*/ 5313405 w 7080633"/>
              <a:gd name="connsiteY32" fmla="*/ 3546389 h 3645243"/>
              <a:gd name="connsiteX33" fmla="*/ 5338119 w 7080633"/>
              <a:gd name="connsiteY33" fmla="*/ 3509319 h 3645243"/>
              <a:gd name="connsiteX34" fmla="*/ 5745892 w 7080633"/>
              <a:gd name="connsiteY34" fmla="*/ 3484605 h 3645243"/>
              <a:gd name="connsiteX35" fmla="*/ 5857103 w 7080633"/>
              <a:gd name="connsiteY35" fmla="*/ 3472248 h 3645243"/>
              <a:gd name="connsiteX36" fmla="*/ 5955957 w 7080633"/>
              <a:gd name="connsiteY36" fmla="*/ 3447535 h 3645243"/>
              <a:gd name="connsiteX37" fmla="*/ 6413157 w 7080633"/>
              <a:gd name="connsiteY37" fmla="*/ 3361037 h 3645243"/>
              <a:gd name="connsiteX38" fmla="*/ 6586151 w 7080633"/>
              <a:gd name="connsiteY38" fmla="*/ 3311610 h 3645243"/>
              <a:gd name="connsiteX39" fmla="*/ 6635578 w 7080633"/>
              <a:gd name="connsiteY39" fmla="*/ 3299254 h 3645243"/>
              <a:gd name="connsiteX40" fmla="*/ 6697362 w 7080633"/>
              <a:gd name="connsiteY40" fmla="*/ 3262183 h 3645243"/>
              <a:gd name="connsiteX41" fmla="*/ 6734432 w 7080633"/>
              <a:gd name="connsiteY41" fmla="*/ 3225113 h 3645243"/>
              <a:gd name="connsiteX42" fmla="*/ 6919784 w 7080633"/>
              <a:gd name="connsiteY42" fmla="*/ 2977978 h 3645243"/>
              <a:gd name="connsiteX43" fmla="*/ 6981567 w 7080633"/>
              <a:gd name="connsiteY43" fmla="*/ 2879124 h 3645243"/>
              <a:gd name="connsiteX44" fmla="*/ 7006281 w 7080633"/>
              <a:gd name="connsiteY44" fmla="*/ 2817340 h 3645243"/>
              <a:gd name="connsiteX45" fmla="*/ 7055708 w 7080633"/>
              <a:gd name="connsiteY45" fmla="*/ 2669059 h 3645243"/>
              <a:gd name="connsiteX46" fmla="*/ 7055708 w 7080633"/>
              <a:gd name="connsiteY46" fmla="*/ 2261286 h 3645243"/>
              <a:gd name="connsiteX47" fmla="*/ 6969211 w 7080633"/>
              <a:gd name="connsiteY47" fmla="*/ 2162432 h 3645243"/>
              <a:gd name="connsiteX48" fmla="*/ 6932140 w 7080633"/>
              <a:gd name="connsiteY48" fmla="*/ 2113005 h 3645243"/>
              <a:gd name="connsiteX49" fmla="*/ 6722076 w 7080633"/>
              <a:gd name="connsiteY49" fmla="*/ 1977081 h 3645243"/>
              <a:gd name="connsiteX50" fmla="*/ 6660292 w 7080633"/>
              <a:gd name="connsiteY50" fmla="*/ 1940010 h 3645243"/>
              <a:gd name="connsiteX51" fmla="*/ 6437870 w 7080633"/>
              <a:gd name="connsiteY51" fmla="*/ 1853513 h 3645243"/>
              <a:gd name="connsiteX52" fmla="*/ 6153665 w 7080633"/>
              <a:gd name="connsiteY52" fmla="*/ 1828800 h 3645243"/>
              <a:gd name="connsiteX53" fmla="*/ 5782962 w 7080633"/>
              <a:gd name="connsiteY53" fmla="*/ 1853513 h 3645243"/>
              <a:gd name="connsiteX54" fmla="*/ 5684108 w 7080633"/>
              <a:gd name="connsiteY54" fmla="*/ 1865870 h 3645243"/>
              <a:gd name="connsiteX55" fmla="*/ 5474043 w 7080633"/>
              <a:gd name="connsiteY55" fmla="*/ 1890583 h 3645243"/>
              <a:gd name="connsiteX56" fmla="*/ 5387546 w 7080633"/>
              <a:gd name="connsiteY56" fmla="*/ 1915297 h 3645243"/>
              <a:gd name="connsiteX57" fmla="*/ 5338119 w 7080633"/>
              <a:gd name="connsiteY57" fmla="*/ 1927654 h 3645243"/>
              <a:gd name="connsiteX58" fmla="*/ 5140411 w 7080633"/>
              <a:gd name="connsiteY58" fmla="*/ 1902940 h 3645243"/>
              <a:gd name="connsiteX59" fmla="*/ 5004486 w 7080633"/>
              <a:gd name="connsiteY59" fmla="*/ 1853513 h 3645243"/>
              <a:gd name="connsiteX60" fmla="*/ 4905632 w 7080633"/>
              <a:gd name="connsiteY60" fmla="*/ 1816443 h 3645243"/>
              <a:gd name="connsiteX61" fmla="*/ 4621427 w 7080633"/>
              <a:gd name="connsiteY61" fmla="*/ 1680519 h 3645243"/>
              <a:gd name="connsiteX62" fmla="*/ 4374292 w 7080633"/>
              <a:gd name="connsiteY62" fmla="*/ 1544594 h 3645243"/>
              <a:gd name="connsiteX63" fmla="*/ 4275438 w 7080633"/>
              <a:gd name="connsiteY63" fmla="*/ 1482810 h 3645243"/>
              <a:gd name="connsiteX64" fmla="*/ 4065373 w 7080633"/>
              <a:gd name="connsiteY64" fmla="*/ 1371600 h 3645243"/>
              <a:gd name="connsiteX65" fmla="*/ 3830595 w 7080633"/>
              <a:gd name="connsiteY65" fmla="*/ 1186248 h 3645243"/>
              <a:gd name="connsiteX66" fmla="*/ 3768811 w 7080633"/>
              <a:gd name="connsiteY66" fmla="*/ 1136821 h 3645243"/>
              <a:gd name="connsiteX67" fmla="*/ 3707027 w 7080633"/>
              <a:gd name="connsiteY67" fmla="*/ 1087394 h 3645243"/>
              <a:gd name="connsiteX68" fmla="*/ 3682313 w 7080633"/>
              <a:gd name="connsiteY68" fmla="*/ 1037967 h 3645243"/>
              <a:gd name="connsiteX69" fmla="*/ 3669957 w 7080633"/>
              <a:gd name="connsiteY69" fmla="*/ 1000897 h 3645243"/>
              <a:gd name="connsiteX70" fmla="*/ 3212757 w 7080633"/>
              <a:gd name="connsiteY70" fmla="*/ 691978 h 3645243"/>
              <a:gd name="connsiteX71" fmla="*/ 3089189 w 7080633"/>
              <a:gd name="connsiteY71" fmla="*/ 580767 h 3645243"/>
              <a:gd name="connsiteX72" fmla="*/ 3052119 w 7080633"/>
              <a:gd name="connsiteY72" fmla="*/ 556054 h 3645243"/>
              <a:gd name="connsiteX73" fmla="*/ 2804984 w 7080633"/>
              <a:gd name="connsiteY73" fmla="*/ 370702 h 3645243"/>
              <a:gd name="connsiteX74" fmla="*/ 2669059 w 7080633"/>
              <a:gd name="connsiteY74" fmla="*/ 284205 h 3645243"/>
              <a:gd name="connsiteX75" fmla="*/ 2631989 w 7080633"/>
              <a:gd name="connsiteY75" fmla="*/ 259492 h 3645243"/>
              <a:gd name="connsiteX76" fmla="*/ 2545492 w 7080633"/>
              <a:gd name="connsiteY76" fmla="*/ 247135 h 3645243"/>
              <a:gd name="connsiteX77" fmla="*/ 2075935 w 7080633"/>
              <a:gd name="connsiteY77" fmla="*/ 49427 h 3645243"/>
              <a:gd name="connsiteX78" fmla="*/ 2001795 w 7080633"/>
              <a:gd name="connsiteY78" fmla="*/ 37070 h 3645243"/>
              <a:gd name="connsiteX79" fmla="*/ 1890584 w 7080633"/>
              <a:gd name="connsiteY79" fmla="*/ 0 h 3645243"/>
              <a:gd name="connsiteX80" fmla="*/ 1569308 w 7080633"/>
              <a:gd name="connsiteY80" fmla="*/ 12356 h 3645243"/>
              <a:gd name="connsiteX81" fmla="*/ 1408670 w 7080633"/>
              <a:gd name="connsiteY81" fmla="*/ 61783 h 3645243"/>
              <a:gd name="connsiteX82" fmla="*/ 1248032 w 7080633"/>
              <a:gd name="connsiteY82" fmla="*/ 86497 h 3645243"/>
              <a:gd name="connsiteX83" fmla="*/ 1198605 w 7080633"/>
              <a:gd name="connsiteY83" fmla="*/ 98854 h 3645243"/>
              <a:gd name="connsiteX84" fmla="*/ 1124465 w 7080633"/>
              <a:gd name="connsiteY84" fmla="*/ 111210 h 3645243"/>
              <a:gd name="connsiteX85" fmla="*/ 988540 w 7080633"/>
              <a:gd name="connsiteY85" fmla="*/ 74140 h 3645243"/>
              <a:gd name="connsiteX86" fmla="*/ 803189 w 7080633"/>
              <a:gd name="connsiteY86" fmla="*/ 37070 h 3645243"/>
              <a:gd name="connsiteX87" fmla="*/ 568411 w 7080633"/>
              <a:gd name="connsiteY87" fmla="*/ 49427 h 3645243"/>
              <a:gd name="connsiteX88" fmla="*/ 494270 w 7080633"/>
              <a:gd name="connsiteY88" fmla="*/ 98854 h 3645243"/>
              <a:gd name="connsiteX89" fmla="*/ 457200 w 7080633"/>
              <a:gd name="connsiteY89" fmla="*/ 111210 h 3645243"/>
              <a:gd name="connsiteX90" fmla="*/ 420130 w 7080633"/>
              <a:gd name="connsiteY90" fmla="*/ 135924 h 3645243"/>
              <a:gd name="connsiteX91" fmla="*/ 308919 w 7080633"/>
              <a:gd name="connsiteY91" fmla="*/ 160637 h 3645243"/>
              <a:gd name="connsiteX92" fmla="*/ 234778 w 7080633"/>
              <a:gd name="connsiteY92" fmla="*/ 185351 h 3645243"/>
              <a:gd name="connsiteX93" fmla="*/ 197708 w 7080633"/>
              <a:gd name="connsiteY93" fmla="*/ 197708 h 3645243"/>
              <a:gd name="connsiteX94" fmla="*/ 160638 w 7080633"/>
              <a:gd name="connsiteY94" fmla="*/ 234778 h 364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080633" h="3645243">
                <a:moveTo>
                  <a:pt x="160638" y="234778"/>
                </a:moveTo>
                <a:cubicBezTo>
                  <a:pt x="150341" y="315097"/>
                  <a:pt x="148257" y="531624"/>
                  <a:pt x="135924" y="679621"/>
                </a:cubicBezTo>
                <a:cubicBezTo>
                  <a:pt x="124613" y="815357"/>
                  <a:pt x="75415" y="938729"/>
                  <a:pt x="61784" y="1075037"/>
                </a:cubicBezTo>
                <a:cubicBezTo>
                  <a:pt x="55156" y="1141311"/>
                  <a:pt x="49211" y="1218328"/>
                  <a:pt x="37070" y="1285102"/>
                </a:cubicBezTo>
                <a:cubicBezTo>
                  <a:pt x="34032" y="1301811"/>
                  <a:pt x="29593" y="1318262"/>
                  <a:pt x="24713" y="1334529"/>
                </a:cubicBezTo>
                <a:cubicBezTo>
                  <a:pt x="17228" y="1359481"/>
                  <a:pt x="0" y="1408670"/>
                  <a:pt x="0" y="1408670"/>
                </a:cubicBezTo>
                <a:cubicBezTo>
                  <a:pt x="191589" y="1536394"/>
                  <a:pt x="33508" y="1416382"/>
                  <a:pt x="49427" y="1989437"/>
                </a:cubicBezTo>
                <a:cubicBezTo>
                  <a:pt x="52517" y="2100681"/>
                  <a:pt x="57053" y="2211883"/>
                  <a:pt x="61784" y="2323070"/>
                </a:cubicBezTo>
                <a:cubicBezTo>
                  <a:pt x="64864" y="2395451"/>
                  <a:pt x="68311" y="2572072"/>
                  <a:pt x="86497" y="2669059"/>
                </a:cubicBezTo>
                <a:cubicBezTo>
                  <a:pt x="92757" y="2702443"/>
                  <a:pt x="104550" y="2734607"/>
                  <a:pt x="111211" y="2767913"/>
                </a:cubicBezTo>
                <a:cubicBezTo>
                  <a:pt x="116923" y="2796472"/>
                  <a:pt x="116503" y="2826155"/>
                  <a:pt x="123567" y="2854410"/>
                </a:cubicBezTo>
                <a:cubicBezTo>
                  <a:pt x="133044" y="2892319"/>
                  <a:pt x="149146" y="2928273"/>
                  <a:pt x="160638" y="2965621"/>
                </a:cubicBezTo>
                <a:cubicBezTo>
                  <a:pt x="174045" y="3009194"/>
                  <a:pt x="177619" y="3042792"/>
                  <a:pt x="185351" y="3089189"/>
                </a:cubicBezTo>
                <a:cubicBezTo>
                  <a:pt x="189470" y="3171567"/>
                  <a:pt x="182689" y="3255222"/>
                  <a:pt x="197708" y="3336324"/>
                </a:cubicBezTo>
                <a:cubicBezTo>
                  <a:pt x="203755" y="3368977"/>
                  <a:pt x="229731" y="3394539"/>
                  <a:pt x="247135" y="3422821"/>
                </a:cubicBezTo>
                <a:cubicBezTo>
                  <a:pt x="262702" y="3448117"/>
                  <a:pt x="276582" y="3474984"/>
                  <a:pt x="296562" y="3496962"/>
                </a:cubicBezTo>
                <a:cubicBezTo>
                  <a:pt x="338726" y="3543343"/>
                  <a:pt x="402114" y="3580630"/>
                  <a:pt x="457200" y="3608173"/>
                </a:cubicBezTo>
                <a:cubicBezTo>
                  <a:pt x="477039" y="3618093"/>
                  <a:pt x="497295" y="3628238"/>
                  <a:pt x="518984" y="3632886"/>
                </a:cubicBezTo>
                <a:cubicBezTo>
                  <a:pt x="555455" y="3640701"/>
                  <a:pt x="593125" y="3641124"/>
                  <a:pt x="630195" y="3645243"/>
                </a:cubicBezTo>
                <a:cubicBezTo>
                  <a:pt x="729049" y="3641124"/>
                  <a:pt x="828390" y="3643520"/>
                  <a:pt x="926757" y="3632886"/>
                </a:cubicBezTo>
                <a:cubicBezTo>
                  <a:pt x="981392" y="3626980"/>
                  <a:pt x="1033696" y="3607490"/>
                  <a:pt x="1087395" y="3595816"/>
                </a:cubicBezTo>
                <a:cubicBezTo>
                  <a:pt x="1128441" y="3586893"/>
                  <a:pt x="1169677" y="3578843"/>
                  <a:pt x="1210962" y="3571102"/>
                </a:cubicBezTo>
                <a:cubicBezTo>
                  <a:pt x="1321191" y="3550434"/>
                  <a:pt x="1323444" y="3557245"/>
                  <a:pt x="1470454" y="3534032"/>
                </a:cubicBezTo>
                <a:cubicBezTo>
                  <a:pt x="1487229" y="3531383"/>
                  <a:pt x="1503069" y="3524077"/>
                  <a:pt x="1519881" y="3521675"/>
                </a:cubicBezTo>
                <a:cubicBezTo>
                  <a:pt x="1560860" y="3515821"/>
                  <a:pt x="1602434" y="3514912"/>
                  <a:pt x="1643449" y="3509319"/>
                </a:cubicBezTo>
                <a:cubicBezTo>
                  <a:pt x="1693098" y="3502549"/>
                  <a:pt x="1742696" y="3494928"/>
                  <a:pt x="1791730" y="3484605"/>
                </a:cubicBezTo>
                <a:cubicBezTo>
                  <a:pt x="1821073" y="3478428"/>
                  <a:pt x="1848493" y="3463770"/>
                  <a:pt x="1878227" y="3459892"/>
                </a:cubicBezTo>
                <a:cubicBezTo>
                  <a:pt x="1943704" y="3451352"/>
                  <a:pt x="2010032" y="3451654"/>
                  <a:pt x="2075935" y="3447535"/>
                </a:cubicBezTo>
                <a:cubicBezTo>
                  <a:pt x="2154194" y="3451654"/>
                  <a:pt x="2232354" y="3458748"/>
                  <a:pt x="2310713" y="3459892"/>
                </a:cubicBezTo>
                <a:lnTo>
                  <a:pt x="3768811" y="3472248"/>
                </a:lnTo>
                <a:cubicBezTo>
                  <a:pt x="4061831" y="3481550"/>
                  <a:pt x="4353544" y="3515744"/>
                  <a:pt x="4646140" y="3534032"/>
                </a:cubicBezTo>
                <a:lnTo>
                  <a:pt x="5041557" y="3558746"/>
                </a:lnTo>
                <a:cubicBezTo>
                  <a:pt x="5132173" y="3554627"/>
                  <a:pt x="5223930" y="3561302"/>
                  <a:pt x="5313405" y="3546389"/>
                </a:cubicBezTo>
                <a:cubicBezTo>
                  <a:pt x="5328054" y="3543948"/>
                  <a:pt x="5323417" y="3511419"/>
                  <a:pt x="5338119" y="3509319"/>
                </a:cubicBezTo>
                <a:cubicBezTo>
                  <a:pt x="5472924" y="3490061"/>
                  <a:pt x="5610064" y="3494307"/>
                  <a:pt x="5745892" y="3484605"/>
                </a:cubicBezTo>
                <a:cubicBezTo>
                  <a:pt x="5783096" y="3481948"/>
                  <a:pt x="5820033" y="3476367"/>
                  <a:pt x="5857103" y="3472248"/>
                </a:cubicBezTo>
                <a:cubicBezTo>
                  <a:pt x="5890054" y="3464010"/>
                  <a:pt x="5922651" y="3454196"/>
                  <a:pt x="5955957" y="3447535"/>
                </a:cubicBezTo>
                <a:cubicBezTo>
                  <a:pt x="6463571" y="3346013"/>
                  <a:pt x="6018611" y="3444099"/>
                  <a:pt x="6413157" y="3361037"/>
                </a:cubicBezTo>
                <a:cubicBezTo>
                  <a:pt x="6466967" y="3349709"/>
                  <a:pt x="6540858" y="3324551"/>
                  <a:pt x="6586151" y="3311610"/>
                </a:cubicBezTo>
                <a:cubicBezTo>
                  <a:pt x="6602480" y="3306944"/>
                  <a:pt x="6619102" y="3303373"/>
                  <a:pt x="6635578" y="3299254"/>
                </a:cubicBezTo>
                <a:cubicBezTo>
                  <a:pt x="6656173" y="3286897"/>
                  <a:pt x="6678148" y="3276594"/>
                  <a:pt x="6697362" y="3262183"/>
                </a:cubicBezTo>
                <a:cubicBezTo>
                  <a:pt x="6711342" y="3251698"/>
                  <a:pt x="6723059" y="3238381"/>
                  <a:pt x="6734432" y="3225113"/>
                </a:cubicBezTo>
                <a:cubicBezTo>
                  <a:pt x="6836594" y="3105925"/>
                  <a:pt x="6841529" y="3098918"/>
                  <a:pt x="6919784" y="2977978"/>
                </a:cubicBezTo>
                <a:cubicBezTo>
                  <a:pt x="6940893" y="2945354"/>
                  <a:pt x="6967135" y="2915202"/>
                  <a:pt x="6981567" y="2879124"/>
                </a:cubicBezTo>
                <a:cubicBezTo>
                  <a:pt x="6989805" y="2858529"/>
                  <a:pt x="6998899" y="2838257"/>
                  <a:pt x="7006281" y="2817340"/>
                </a:cubicBezTo>
                <a:cubicBezTo>
                  <a:pt x="7023621" y="2768210"/>
                  <a:pt x="7055708" y="2669059"/>
                  <a:pt x="7055708" y="2669059"/>
                </a:cubicBezTo>
                <a:cubicBezTo>
                  <a:pt x="7075345" y="2492328"/>
                  <a:pt x="7100275" y="2430639"/>
                  <a:pt x="7055708" y="2261286"/>
                </a:cubicBezTo>
                <a:cubicBezTo>
                  <a:pt x="7049008" y="2235824"/>
                  <a:pt x="6983025" y="2178219"/>
                  <a:pt x="6969211" y="2162432"/>
                </a:cubicBezTo>
                <a:cubicBezTo>
                  <a:pt x="6955649" y="2146933"/>
                  <a:pt x="6948124" y="2125992"/>
                  <a:pt x="6932140" y="2113005"/>
                </a:cubicBezTo>
                <a:cubicBezTo>
                  <a:pt x="6756253" y="1970096"/>
                  <a:pt x="6829783" y="2036918"/>
                  <a:pt x="6722076" y="1977081"/>
                </a:cubicBezTo>
                <a:cubicBezTo>
                  <a:pt x="6701081" y="1965417"/>
                  <a:pt x="6681774" y="1950751"/>
                  <a:pt x="6660292" y="1940010"/>
                </a:cubicBezTo>
                <a:cubicBezTo>
                  <a:pt x="6617176" y="1918452"/>
                  <a:pt x="6487579" y="1861280"/>
                  <a:pt x="6437870" y="1853513"/>
                </a:cubicBezTo>
                <a:cubicBezTo>
                  <a:pt x="6343917" y="1838833"/>
                  <a:pt x="6153665" y="1828800"/>
                  <a:pt x="6153665" y="1828800"/>
                </a:cubicBezTo>
                <a:lnTo>
                  <a:pt x="5782962" y="1853513"/>
                </a:lnTo>
                <a:cubicBezTo>
                  <a:pt x="5749857" y="1856127"/>
                  <a:pt x="5717113" y="1862203"/>
                  <a:pt x="5684108" y="1865870"/>
                </a:cubicBezTo>
                <a:cubicBezTo>
                  <a:pt x="5478148" y="1888755"/>
                  <a:pt x="5639098" y="1867005"/>
                  <a:pt x="5474043" y="1890583"/>
                </a:cubicBezTo>
                <a:lnTo>
                  <a:pt x="5387546" y="1915297"/>
                </a:lnTo>
                <a:cubicBezTo>
                  <a:pt x="5371162" y="1919766"/>
                  <a:pt x="5355081" y="1928502"/>
                  <a:pt x="5338119" y="1927654"/>
                </a:cubicBezTo>
                <a:cubicBezTo>
                  <a:pt x="5271786" y="1924337"/>
                  <a:pt x="5206314" y="1911178"/>
                  <a:pt x="5140411" y="1902940"/>
                </a:cubicBezTo>
                <a:cubicBezTo>
                  <a:pt x="4984673" y="1851029"/>
                  <a:pt x="5142017" y="1905088"/>
                  <a:pt x="5004486" y="1853513"/>
                </a:cubicBezTo>
                <a:cubicBezTo>
                  <a:pt x="4950494" y="1833266"/>
                  <a:pt x="4972492" y="1847485"/>
                  <a:pt x="4905632" y="1816443"/>
                </a:cubicBezTo>
                <a:cubicBezTo>
                  <a:pt x="4810385" y="1772221"/>
                  <a:pt x="4715353" y="1727482"/>
                  <a:pt x="4621427" y="1680519"/>
                </a:cubicBezTo>
                <a:cubicBezTo>
                  <a:pt x="4616939" y="1678275"/>
                  <a:pt x="4392029" y="1555680"/>
                  <a:pt x="4374292" y="1544594"/>
                </a:cubicBezTo>
                <a:cubicBezTo>
                  <a:pt x="4341341" y="1523999"/>
                  <a:pt x="4309342" y="1501796"/>
                  <a:pt x="4275438" y="1482810"/>
                </a:cubicBezTo>
                <a:cubicBezTo>
                  <a:pt x="4206310" y="1444099"/>
                  <a:pt x="4129844" y="1417651"/>
                  <a:pt x="4065373" y="1371600"/>
                </a:cubicBezTo>
                <a:cubicBezTo>
                  <a:pt x="3917845" y="1266222"/>
                  <a:pt x="4021850" y="1343752"/>
                  <a:pt x="3830595" y="1186248"/>
                </a:cubicBezTo>
                <a:cubicBezTo>
                  <a:pt x="3810236" y="1169482"/>
                  <a:pt x="3789406" y="1153297"/>
                  <a:pt x="3768811" y="1136821"/>
                </a:cubicBezTo>
                <a:lnTo>
                  <a:pt x="3707027" y="1087394"/>
                </a:lnTo>
                <a:cubicBezTo>
                  <a:pt x="3698789" y="1070918"/>
                  <a:pt x="3689569" y="1054898"/>
                  <a:pt x="3682313" y="1037967"/>
                </a:cubicBezTo>
                <a:cubicBezTo>
                  <a:pt x="3677182" y="1025995"/>
                  <a:pt x="3680443" y="1008623"/>
                  <a:pt x="3669957" y="1000897"/>
                </a:cubicBezTo>
                <a:cubicBezTo>
                  <a:pt x="3521885" y="891792"/>
                  <a:pt x="3349469" y="815019"/>
                  <a:pt x="3212757" y="691978"/>
                </a:cubicBezTo>
                <a:cubicBezTo>
                  <a:pt x="3171568" y="654908"/>
                  <a:pt x="3131492" y="616562"/>
                  <a:pt x="3089189" y="580767"/>
                </a:cubicBezTo>
                <a:cubicBezTo>
                  <a:pt x="3077852" y="571174"/>
                  <a:pt x="3063842" y="565171"/>
                  <a:pt x="3052119" y="556054"/>
                </a:cubicBezTo>
                <a:cubicBezTo>
                  <a:pt x="2848297" y="397526"/>
                  <a:pt x="3169899" y="626143"/>
                  <a:pt x="2804984" y="370702"/>
                </a:cubicBezTo>
                <a:cubicBezTo>
                  <a:pt x="2716733" y="308926"/>
                  <a:pt x="2751563" y="335769"/>
                  <a:pt x="2669059" y="284205"/>
                </a:cubicBezTo>
                <a:cubicBezTo>
                  <a:pt x="2656466" y="276334"/>
                  <a:pt x="2646213" y="263759"/>
                  <a:pt x="2631989" y="259492"/>
                </a:cubicBezTo>
                <a:cubicBezTo>
                  <a:pt x="2604092" y="251123"/>
                  <a:pt x="2574324" y="251254"/>
                  <a:pt x="2545492" y="247135"/>
                </a:cubicBezTo>
                <a:cubicBezTo>
                  <a:pt x="2388973" y="181232"/>
                  <a:pt x="2243452" y="77347"/>
                  <a:pt x="2075935" y="49427"/>
                </a:cubicBezTo>
                <a:cubicBezTo>
                  <a:pt x="2051222" y="45308"/>
                  <a:pt x="2026003" y="43526"/>
                  <a:pt x="2001795" y="37070"/>
                </a:cubicBezTo>
                <a:cubicBezTo>
                  <a:pt x="1964039" y="27002"/>
                  <a:pt x="1890584" y="0"/>
                  <a:pt x="1890584" y="0"/>
                </a:cubicBezTo>
                <a:cubicBezTo>
                  <a:pt x="1783492" y="4119"/>
                  <a:pt x="1676064" y="2936"/>
                  <a:pt x="1569308" y="12356"/>
                </a:cubicBezTo>
                <a:cubicBezTo>
                  <a:pt x="1455910" y="22362"/>
                  <a:pt x="1497436" y="37574"/>
                  <a:pt x="1408670" y="61783"/>
                </a:cubicBezTo>
                <a:cubicBezTo>
                  <a:pt x="1384778" y="68299"/>
                  <a:pt x="1267522" y="82953"/>
                  <a:pt x="1248032" y="86497"/>
                </a:cubicBezTo>
                <a:cubicBezTo>
                  <a:pt x="1231323" y="89535"/>
                  <a:pt x="1215258" y="95523"/>
                  <a:pt x="1198605" y="98854"/>
                </a:cubicBezTo>
                <a:cubicBezTo>
                  <a:pt x="1174037" y="103767"/>
                  <a:pt x="1149178" y="107091"/>
                  <a:pt x="1124465" y="111210"/>
                </a:cubicBezTo>
                <a:cubicBezTo>
                  <a:pt x="1079157" y="98853"/>
                  <a:pt x="1034101" y="85530"/>
                  <a:pt x="988540" y="74140"/>
                </a:cubicBezTo>
                <a:cubicBezTo>
                  <a:pt x="898097" y="51530"/>
                  <a:pt x="884949" y="50697"/>
                  <a:pt x="803189" y="37070"/>
                </a:cubicBezTo>
                <a:cubicBezTo>
                  <a:pt x="724930" y="41189"/>
                  <a:pt x="645257" y="34058"/>
                  <a:pt x="568411" y="49427"/>
                </a:cubicBezTo>
                <a:cubicBezTo>
                  <a:pt x="539286" y="55252"/>
                  <a:pt x="522448" y="89462"/>
                  <a:pt x="494270" y="98854"/>
                </a:cubicBezTo>
                <a:lnTo>
                  <a:pt x="457200" y="111210"/>
                </a:lnTo>
                <a:cubicBezTo>
                  <a:pt x="444843" y="119448"/>
                  <a:pt x="433780" y="130074"/>
                  <a:pt x="420130" y="135924"/>
                </a:cubicBezTo>
                <a:cubicBezTo>
                  <a:pt x="400705" y="144249"/>
                  <a:pt x="325054" y="156237"/>
                  <a:pt x="308919" y="160637"/>
                </a:cubicBezTo>
                <a:cubicBezTo>
                  <a:pt x="283786" y="167491"/>
                  <a:pt x="259492" y="177113"/>
                  <a:pt x="234778" y="185351"/>
                </a:cubicBezTo>
                <a:lnTo>
                  <a:pt x="197708" y="197708"/>
                </a:lnTo>
                <a:cubicBezTo>
                  <a:pt x="182438" y="243515"/>
                  <a:pt x="170935" y="154459"/>
                  <a:pt x="160638" y="234778"/>
                </a:cubicBezTo>
                <a:close/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1EA04A-AB75-6147-B71C-39E8E6A4D712}"/>
              </a:ext>
            </a:extLst>
          </p:cNvPr>
          <p:cNvSpPr txBox="1"/>
          <p:nvPr/>
        </p:nvSpPr>
        <p:spPr>
          <a:xfrm>
            <a:off x="7116763" y="4070350"/>
            <a:ext cx="1451038" cy="646331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All processing</a:t>
            </a:r>
          </a:p>
          <a:p>
            <a:pPr>
              <a:defRPr/>
            </a:pPr>
            <a:r>
              <a:rPr lang="en-US" dirty="0">
                <a:latin typeface="+mn-lt"/>
              </a:rPr>
              <a:t>is poly-time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ACFC69C-66DF-8341-8B60-41A7C5E69764}"/>
              </a:ext>
            </a:extLst>
          </p:cNvPr>
          <p:cNvGrpSpPr>
            <a:grpSpLocks/>
          </p:cNvGrpSpPr>
          <p:nvPr/>
        </p:nvGrpSpPr>
        <p:grpSpPr bwMode="auto">
          <a:xfrm>
            <a:off x="5091113" y="1531938"/>
            <a:ext cx="2697141" cy="1196980"/>
            <a:chOff x="5090984" y="1532238"/>
            <a:chExt cx="2697988" cy="1196995"/>
          </a:xfrm>
        </p:grpSpPr>
        <p:sp>
          <p:nvSpPr>
            <p:cNvPr id="41999" name="TextBox 2">
              <a:extLst>
                <a:ext uri="{FF2B5EF4-FFF2-40B4-BE49-F238E27FC236}">
                  <a16:creationId xmlns:a16="http://schemas.microsoft.com/office/drawing/2014/main" id="{1C4726B0-B347-C742-A6F9-D4EB7F93AF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0984" y="1532238"/>
              <a:ext cx="1998483" cy="36933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+mn-lt"/>
                </a:rPr>
                <a:t>Poly time algo for </a:t>
              </a:r>
              <a:r>
                <a:rPr lang="en-US" altLang="en-US">
                  <a:solidFill>
                    <a:srgbClr val="7030A0"/>
                  </a:solidFill>
                  <a:latin typeface="+mn-lt"/>
                </a:rPr>
                <a:t>X</a:t>
              </a:r>
            </a:p>
          </p:txBody>
        </p:sp>
        <p:sp>
          <p:nvSpPr>
            <p:cNvPr id="42000" name="TextBox 63">
              <a:extLst>
                <a:ext uri="{FF2B5EF4-FFF2-40B4-BE49-F238E27FC236}">
                  <a16:creationId xmlns:a16="http://schemas.microsoft.com/office/drawing/2014/main" id="{E270419C-24E9-FE49-B2A6-9E1F628026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8507" y="2359896"/>
              <a:ext cx="1990465" cy="369337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+mn-lt"/>
                </a:rPr>
                <a:t>Poly time algo for </a:t>
              </a:r>
              <a:r>
                <a:rPr lang="en-US" altLang="en-US">
                  <a:solidFill>
                    <a:srgbClr val="7030A0"/>
                  </a:solidFill>
                  <a:latin typeface="+mn-lt"/>
                </a:rPr>
                <a:t>Y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BBFD82B-6F4E-4947-B6FC-7B024628C8C6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294848" y="1980855"/>
              <a:ext cx="521297" cy="369332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E584653-A16D-4844-9563-F22EDB09D8B3}"/>
              </a:ext>
            </a:extLst>
          </p:cNvPr>
          <p:cNvGrpSpPr>
            <a:grpSpLocks/>
          </p:cNvGrpSpPr>
          <p:nvPr/>
        </p:nvGrpSpPr>
        <p:grpSpPr bwMode="auto">
          <a:xfrm>
            <a:off x="5091113" y="1525588"/>
            <a:ext cx="3053920" cy="1196980"/>
            <a:chOff x="5090984" y="1532238"/>
            <a:chExt cx="3054262" cy="1196995"/>
          </a:xfrm>
        </p:grpSpPr>
        <p:sp>
          <p:nvSpPr>
            <p:cNvPr id="41996" name="TextBox 22">
              <a:extLst>
                <a:ext uri="{FF2B5EF4-FFF2-40B4-BE49-F238E27FC236}">
                  <a16:creationId xmlns:a16="http://schemas.microsoft.com/office/drawing/2014/main" id="{62F9FC31-8677-2740-9556-FF0C0C2B4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0984" y="1532238"/>
              <a:ext cx="2338723" cy="369337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+mn-lt"/>
                </a:rPr>
                <a:t>No poly time algo for </a:t>
              </a:r>
              <a:r>
                <a:rPr lang="en-US" altLang="en-US">
                  <a:solidFill>
                    <a:srgbClr val="7030A0"/>
                  </a:solidFill>
                  <a:latin typeface="+mn-lt"/>
                </a:rPr>
                <a:t>Y</a:t>
              </a:r>
            </a:p>
          </p:txBody>
        </p:sp>
        <p:sp>
          <p:nvSpPr>
            <p:cNvPr id="41997" name="TextBox 23">
              <a:extLst>
                <a:ext uri="{FF2B5EF4-FFF2-40B4-BE49-F238E27FC236}">
                  <a16:creationId xmlns:a16="http://schemas.microsoft.com/office/drawing/2014/main" id="{04DB90C2-B726-9D41-9E2C-77B2865EBF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8507" y="2359896"/>
              <a:ext cx="2346739" cy="36933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+mn-lt"/>
                </a:rPr>
                <a:t>No poly time algo for </a:t>
              </a:r>
              <a:r>
                <a:rPr lang="en-US" altLang="en-US">
                  <a:solidFill>
                    <a:srgbClr val="7030A0"/>
                  </a:solidFill>
                  <a:latin typeface="+mn-lt"/>
                </a:rPr>
                <a:t>X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56575ED-179B-554A-B071-654B1F52B5A1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294848" y="1980855"/>
              <a:ext cx="521297" cy="369332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15288</TotalTime>
  <Words>286</Words>
  <Application>Microsoft Macintosh PowerPoint</Application>
  <PresentationFormat>On-screen Show (4:3)</PresentationFormat>
  <Paragraphs>63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ＭＳ Ｐゴシック</vt:lpstr>
      <vt:lpstr>Arial</vt:lpstr>
      <vt:lpstr>Calibri</vt:lpstr>
      <vt:lpstr>Cambria Math</vt:lpstr>
      <vt:lpstr>Garamond</vt:lpstr>
      <vt:lpstr>Office Theme</vt:lpstr>
      <vt:lpstr>Lecture 39</vt:lpstr>
      <vt:lpstr>Bring UB card to final exam</vt:lpstr>
      <vt:lpstr>Final exam post</vt:lpstr>
      <vt:lpstr>My grading timeline</vt:lpstr>
      <vt:lpstr>Extra review session next week!</vt:lpstr>
      <vt:lpstr>Project Survey Out!</vt:lpstr>
      <vt:lpstr>Questions?</vt:lpstr>
      <vt:lpstr> </vt:lpstr>
      <vt:lpstr> </vt:lpstr>
      <vt:lpstr>Independent Set (IS)</vt:lpstr>
      <vt:lpstr>Vertex Cover (VC)</vt:lpstr>
      <vt:lpstr> </vt:lpstr>
      <vt:lpstr>3-SAT problem</vt:lpstr>
      <vt:lpstr>Questions?</vt:lpstr>
      <vt:lpstr>Today’s agenda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39</dc:title>
  <dc:creator>Atri</dc:creator>
  <cp:lastModifiedBy>Atri Rudra</cp:lastModifiedBy>
  <cp:revision>81</cp:revision>
  <cp:lastPrinted>2017-12-03T22:18:27Z</cp:lastPrinted>
  <dcterms:created xsi:type="dcterms:W3CDTF">2011-12-02T03:04:14Z</dcterms:created>
  <dcterms:modified xsi:type="dcterms:W3CDTF">2024-12-06T17:17:11Z</dcterms:modified>
</cp:coreProperties>
</file>