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89" r:id="rId3"/>
    <p:sldId id="490" r:id="rId4"/>
    <p:sldId id="491" r:id="rId5"/>
    <p:sldId id="487" r:id="rId6"/>
    <p:sldId id="492" r:id="rId7"/>
    <p:sldId id="497" r:id="rId8"/>
    <p:sldId id="493" r:id="rId9"/>
    <p:sldId id="494" r:id="rId10"/>
    <p:sldId id="495" r:id="rId11"/>
    <p:sldId id="496" r:id="rId12"/>
    <p:sldId id="393" r:id="rId13"/>
    <p:sldId id="281" r:id="rId14"/>
    <p:sldId id="450" r:id="rId15"/>
    <p:sldId id="355" r:id="rId16"/>
    <p:sldId id="485" r:id="rId17"/>
    <p:sldId id="313" r:id="rId18"/>
    <p:sldId id="314" r:id="rId19"/>
    <p:sldId id="315" r:id="rId20"/>
    <p:sldId id="316" r:id="rId21"/>
    <p:sldId id="318" r:id="rId22"/>
    <p:sldId id="317" r:id="rId23"/>
    <p:sldId id="322" r:id="rId24"/>
    <p:sldId id="358" r:id="rId25"/>
    <p:sldId id="357" r:id="rId26"/>
    <p:sldId id="307" r:id="rId27"/>
    <p:sldId id="308" r:id="rId28"/>
    <p:sldId id="309" r:id="rId2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1"/>
    <p:restoredTop sz="93084"/>
  </p:normalViewPr>
  <p:slideViewPr>
    <p:cSldViewPr snapToGrid="0" snapToObjects="1">
      <p:cViewPr varScale="1">
        <p:scale>
          <a:sx n="112" d="100"/>
          <a:sy n="112" d="100"/>
        </p:scale>
        <p:origin x="21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1C1E41-1291-9340-91BF-4BDCBEC913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C91DB-6ED1-E843-9569-BBBA387ED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AF1C193-8DB9-E247-8CC7-65B54AF4EF00}" type="datetimeFigureOut">
              <a:rPr lang="en-US"/>
              <a:pPr>
                <a:defRPr/>
              </a:pPr>
              <a:t>12/8/24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1C03D-E208-394A-ACE2-F969214DC6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AB77F-BCD0-8647-B566-D00EE00F7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A8AAD64-A1CE-9B4C-96ED-B935598B0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0BFE57-41BB-E641-A5B8-3DE6F634F1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E049B-CE28-F64B-8C7B-ABA59A1A68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813ACC4-59DC-FE4D-8230-C46B3E2F853F}" type="datetimeFigureOut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8395AD0-4B4D-7D44-85C6-D432D18775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52A2AB-D438-AC4E-B938-C53A6AD5F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69455-58A6-394A-8CA0-E64197E940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93F79-FF99-594B-BA36-AC4F98BF5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59D6A48-B06E-5D47-9BD0-82DE95BEE6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8861-7413-3348-89C9-410276CC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B7CAC-3142-114A-8306-7849E28FB9AD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3B32-512F-E64C-9951-0876293D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217AA-5727-5C40-88FB-638567ED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FD309-FED1-EF46-AF9A-E0B3CD5F3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4FAD-60BA-A547-9A51-7DAC3BB2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D96F3-C777-6D42-9E85-5793E602AE0C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688A8-7F3D-1846-9879-833625EA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5C25-0494-5E48-AC43-4DE219F3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0709F-BE6D-C14F-B2AD-517663EAE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07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68423-5088-FF4A-80E9-FCAFF954B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429D-E989-FB49-8322-B32465B8BEF3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4EA45-66F4-C042-B968-FA01CEF9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6DF0C-19E9-804F-9CA5-B38FDD11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A9BD3-3B39-B64E-B58A-487F5E30B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87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72BF7-041F-7A43-9108-7BC38903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C961D-654E-5F48-AEB7-E566CDDA8EC2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39FE1-1739-554A-A3CD-2EC2332A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9576-B993-9046-AF1E-76FA2C4F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06293-413D-F64B-A045-1798DFB0A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91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7195E-054C-CC45-835D-5B1D08F6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76969-FFB4-4049-B7C7-5EBA507C18A6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03F47-B5D8-AA44-AF85-2DAF73D1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8DA74-9452-2B4C-99E0-F12DDB84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460A9-5655-884A-BA68-D7BF56BF3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75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BFF26B-3B2C-3541-86FC-11C1C2D3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09175-7A27-2548-B51B-367F788F8673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9B16B6-8E49-8A42-A47F-E136176B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E76A19-F587-7F4D-AC58-15B48E8C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1CB4E-AFC1-7C41-875A-FA981A9EC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27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1A8F4B-BD06-C64F-8D2C-F5AB8BF7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E652E-1644-8440-8C94-41B2B0A6EC18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D36B63-0776-C64E-BD8E-54074340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59044D-F47D-DB4D-842D-E91A3316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D581F-94B6-8947-AC1B-D7F9EC8D9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5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8D1E6C3-38D7-3849-AAFF-DB440277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B48CE-C2B5-A44A-B4C9-B9FFCB0ECDB4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2881DB-9DFC-284D-856F-3BB996FC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23D8E0-8E01-D34F-AF08-363C7CCA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4ABD8-E3B5-CE4D-B727-7C26707B7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71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69C587D-A352-1949-B6B3-941444F6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47DB9-19F7-A749-A0C2-F52DE86ED2D1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F41C67-CA92-7446-8838-257F266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7CAA83-25FF-814D-8E59-34297886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786C8-A490-A744-9F71-FF8E1B2FA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13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CB686-3038-6747-965F-C30CB270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EA84A-8FC9-2544-BA02-1FA19B2AC244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BEBC52-4564-1240-8471-7B2F8E69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F20561-B32D-7745-87D3-598F89B4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D0B8C-19F6-1D4F-9F53-B301C347D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91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08E77F-C0F4-4042-B3BF-5E013BA4D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8B0F-F905-9A49-8E0B-C1031B64EB96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BA141-30E0-4C4B-9D5D-AEA3C194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871759-CBBF-614F-A8B0-F965451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6E514-45B8-9B40-A1FF-4685D73B6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8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D6C51B-8EAD-7145-809D-D32F0D532C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8D5F81A-A5D7-A84D-AD39-5D10D6595A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B2F36-F81C-7243-90B3-AB94656C8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40C693C-283E-364A-9483-A936941AF1AA}" type="datetime1">
              <a:rPr lang="en-US" altLang="en-US"/>
              <a:pPr>
                <a:defRPr/>
              </a:pPr>
              <a:t>12/8/24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0D1D1-9906-8442-BF8C-7BE8CB062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DE75-0CD3-7441-AFA6-2D4E9275F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D08392D-0338-6A40-8D80-FD3FBDE033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2A07D571-9AC8-4E4D-9EA7-3C7BBB9FC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Lecture 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5A0D3-1524-4542-AECB-00AC82E67A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Dec 9,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DF89A-1DD7-DDCD-E714-0DBCCF04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3-coloring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000F9-A09D-C6D0-978C-889B822DCC49}"/>
              </a:ext>
            </a:extLst>
          </p:cNvPr>
          <p:cNvSpPr txBox="1"/>
          <p:nvPr/>
        </p:nvSpPr>
        <p:spPr>
          <a:xfrm>
            <a:off x="1005840" y="200025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Input: </a:t>
            </a:r>
            <a:r>
              <a:rPr lang="en-US" dirty="0">
                <a:latin typeface="+mn-lt"/>
              </a:rPr>
              <a:t>Graph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150350-6BC4-E427-D7B0-A5C4ED2CCDFA}"/>
              </a:ext>
            </a:extLst>
          </p:cNvPr>
          <p:cNvSpPr/>
          <p:nvPr/>
        </p:nvSpPr>
        <p:spPr>
          <a:xfrm>
            <a:off x="5726430" y="1634490"/>
            <a:ext cx="365760" cy="365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1B1A6E-3235-F632-4B35-89BB27C64D97}"/>
              </a:ext>
            </a:extLst>
          </p:cNvPr>
          <p:cNvSpPr/>
          <p:nvPr/>
        </p:nvSpPr>
        <p:spPr>
          <a:xfrm>
            <a:off x="5181600" y="2541270"/>
            <a:ext cx="365760" cy="365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DF13AB-AF92-D790-039E-4AD850DE8FB4}"/>
              </a:ext>
            </a:extLst>
          </p:cNvPr>
          <p:cNvSpPr/>
          <p:nvPr/>
        </p:nvSpPr>
        <p:spPr>
          <a:xfrm>
            <a:off x="6396990" y="2541270"/>
            <a:ext cx="365760" cy="3657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5550D4-F573-3FB8-67C8-328455D6CBCE}"/>
              </a:ext>
            </a:extLst>
          </p:cNvPr>
          <p:cNvCxnSpPr>
            <a:stCxn id="4" idx="3"/>
            <a:endCxn id="5" idx="0"/>
          </p:cNvCxnSpPr>
          <p:nvPr/>
        </p:nvCxnSpPr>
        <p:spPr>
          <a:xfrm flipH="1">
            <a:off x="5364480" y="1946686"/>
            <a:ext cx="415514" cy="594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693A35-AFD3-F608-DF51-A2B5213A7837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5547360" y="2724150"/>
            <a:ext cx="8496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915AD5-AC4E-535E-9D09-2902A07ED091}"/>
              </a:ext>
            </a:extLst>
          </p:cNvPr>
          <p:cNvCxnSpPr>
            <a:stCxn id="4" idx="5"/>
            <a:endCxn id="6" idx="0"/>
          </p:cNvCxnSpPr>
          <p:nvPr/>
        </p:nvCxnSpPr>
        <p:spPr>
          <a:xfrm>
            <a:off x="6038626" y="1946686"/>
            <a:ext cx="541244" cy="594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8353B0-70BE-DA36-462F-A920C176BACA}"/>
              </a:ext>
            </a:extLst>
          </p:cNvPr>
          <p:cNvSpPr txBox="1"/>
          <p:nvPr/>
        </p:nvSpPr>
        <p:spPr>
          <a:xfrm>
            <a:off x="1005840" y="2609532"/>
            <a:ext cx="267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Output: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1</a:t>
            </a:r>
            <a:r>
              <a:rPr lang="en-US" dirty="0">
                <a:latin typeface="+mn-lt"/>
              </a:rPr>
              <a:t> if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G</a:t>
            </a:r>
            <a:r>
              <a:rPr lang="en-US" dirty="0">
                <a:latin typeface="+mn-lt"/>
              </a:rPr>
              <a:t> is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3</a:t>
            </a:r>
            <a:r>
              <a:rPr lang="en-US" dirty="0">
                <a:latin typeface="+mn-lt"/>
              </a:rPr>
              <a:t>-colorable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B9C9A-1AF3-C8F7-D43C-7102F019026D}"/>
              </a:ext>
            </a:extLst>
          </p:cNvPr>
          <p:cNvSpPr txBox="1"/>
          <p:nvPr/>
        </p:nvSpPr>
        <p:spPr>
          <a:xfrm>
            <a:off x="1131570" y="4069080"/>
            <a:ext cx="18870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3-coloring is in NP</a:t>
            </a:r>
          </a:p>
        </p:txBody>
      </p:sp>
    </p:spTree>
    <p:extLst>
      <p:ext uri="{BB962C8B-B14F-4D97-AF65-F5344CB8AC3E}">
        <p14:creationId xmlns:p14="http://schemas.microsoft.com/office/powerpoint/2010/main" val="14403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4E8C-D7BD-045D-F034-6682D3B4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FAC417-7360-281C-52C0-A97F0A21D266}"/>
                  </a:ext>
                </a:extLst>
              </p:cNvPr>
              <p:cNvSpPr txBox="1"/>
              <p:nvPr/>
            </p:nvSpPr>
            <p:spPr>
              <a:xfrm>
                <a:off x="1680210" y="1977390"/>
                <a:ext cx="23328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3</a:t>
                </a:r>
                <a:r>
                  <a:rPr lang="en-US" sz="2000" dirty="0">
                    <a:latin typeface="+mn-lt"/>
                  </a:rPr>
                  <a:t>-SAT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000" baseline="-25000" dirty="0">
                    <a:solidFill>
                      <a:srgbClr val="7030A0"/>
                    </a:solidFill>
                    <a:latin typeface="+mn-lt"/>
                  </a:rPr>
                  <a:t>P</a:t>
                </a:r>
                <a:r>
                  <a:rPr lang="en-US" sz="2000" dirty="0">
                    <a:solidFill>
                      <a:srgbClr val="7030A0"/>
                    </a:solidFill>
                    <a:latin typeface="+mn-lt"/>
                  </a:rPr>
                  <a:t> 3</a:t>
                </a:r>
                <a:r>
                  <a:rPr lang="en-US" sz="2000" dirty="0">
                    <a:latin typeface="+mn-lt"/>
                  </a:rPr>
                  <a:t>-coloring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FAC417-7360-281C-52C0-A97F0A21D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210" y="1977390"/>
                <a:ext cx="2332818" cy="400110"/>
              </a:xfrm>
              <a:prstGeom prst="rect">
                <a:avLst/>
              </a:prstGeom>
              <a:blipFill>
                <a:blip r:embed="rId2"/>
                <a:stretch>
                  <a:fillRect l="-2717" t="-3030" r="-2174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2A35BE-B6CB-17C5-0239-1BEC0305CF42}"/>
              </a:ext>
            </a:extLst>
          </p:cNvPr>
          <p:cNvSpPr txBox="1"/>
          <p:nvPr/>
        </p:nvSpPr>
        <p:spPr>
          <a:xfrm>
            <a:off x="1680210" y="2937252"/>
            <a:ext cx="256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What beyond CSE 331?</a:t>
            </a:r>
          </a:p>
        </p:txBody>
      </p:sp>
    </p:spTree>
    <p:extLst>
      <p:ext uri="{BB962C8B-B14F-4D97-AF65-F5344CB8AC3E}">
        <p14:creationId xmlns:p14="http://schemas.microsoft.com/office/powerpoint/2010/main" val="80509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>
            <a:extLst>
              <a:ext uri="{FF2B5EF4-FFF2-40B4-BE49-F238E27FC236}">
                <a16:creationId xmlns:a16="http://schemas.microsoft.com/office/drawing/2014/main" id="{04CE685C-77DC-7F47-A55E-C18B4E54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21506" name="Picture 1">
            <a:extLst>
              <a:ext uri="{FF2B5EF4-FFF2-40B4-BE49-F238E27FC236}">
                <a16:creationId xmlns:a16="http://schemas.microsoft.com/office/drawing/2014/main" id="{5962AA34-BD3D-1746-909E-DB6E4F7E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209675"/>
            <a:ext cx="3671887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D2909526-F552-5240-9DCC-BF4263C9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Now relax…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DCA02C2-3802-7C42-96E0-49186CDF7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17638"/>
            <a:ext cx="6961188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BB48F7CC-FD72-044E-8CE1-8D03D203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CBB1A7-9D6E-C14E-ADCA-1210F9F0C20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CB0E-2116-EA23-FAE6-5620372A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Halting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8D971-6EF2-1877-DF48-A623E286874E}"/>
              </a:ext>
            </a:extLst>
          </p:cNvPr>
          <p:cNvSpPr txBox="1"/>
          <p:nvPr/>
        </p:nvSpPr>
        <p:spPr>
          <a:xfrm>
            <a:off x="3200681" y="2125266"/>
            <a:ext cx="317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Input:     </a:t>
            </a:r>
            <a:r>
              <a:rPr lang="en-US" dirty="0">
                <a:latin typeface="+mn-lt"/>
              </a:rPr>
              <a:t>A program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P </a:t>
            </a:r>
            <a:r>
              <a:rPr lang="en-US" dirty="0">
                <a:latin typeface="+mn-lt"/>
              </a:rPr>
              <a:t>and input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1D2F1-6170-5324-A7F1-A46CDD21E1D1}"/>
              </a:ext>
            </a:extLst>
          </p:cNvPr>
          <p:cNvSpPr txBox="1"/>
          <p:nvPr/>
        </p:nvSpPr>
        <p:spPr>
          <a:xfrm>
            <a:off x="3200681" y="2626941"/>
            <a:ext cx="3070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Output: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Yes</a:t>
            </a:r>
            <a:r>
              <a:rPr lang="en-US" dirty="0">
                <a:latin typeface="+mn-lt"/>
              </a:rPr>
              <a:t> if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P</a:t>
            </a:r>
            <a:r>
              <a:rPr lang="en-US" dirty="0">
                <a:latin typeface="+mn-lt"/>
              </a:rPr>
              <a:t> terminates on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I</a:t>
            </a:r>
          </a:p>
          <a:p>
            <a:r>
              <a:rPr lang="en-US" dirty="0">
                <a:latin typeface="+mn-lt"/>
              </a:rPr>
              <a:t>            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No</a:t>
            </a:r>
            <a:r>
              <a:rPr lang="en-US" dirty="0">
                <a:latin typeface="+mn-lt"/>
              </a:rPr>
              <a:t> otherwise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C6877-14F7-9FAF-7196-BFDA71AF54C8}"/>
              </a:ext>
            </a:extLst>
          </p:cNvPr>
          <p:cNvSpPr/>
          <p:nvPr/>
        </p:nvSpPr>
        <p:spPr>
          <a:xfrm>
            <a:off x="883227" y="3881004"/>
            <a:ext cx="7211291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Theorem: There is no algo A’ for Halting problem (as long as A’ terminates)</a:t>
            </a:r>
          </a:p>
        </p:txBody>
      </p:sp>
    </p:spTree>
    <p:extLst>
      <p:ext uri="{BB962C8B-B14F-4D97-AF65-F5344CB8AC3E}">
        <p14:creationId xmlns:p14="http://schemas.microsoft.com/office/powerpoint/2010/main" val="35710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AE8DB49-0D45-F84D-9652-A64C8ED2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274638"/>
            <a:ext cx="856297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Anything &gt; NP and &lt; undecidability?</a:t>
            </a:r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4E16520E-9DAF-FE4A-80C5-3927CB3B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524000"/>
            <a:ext cx="742632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>
            <a:extLst>
              <a:ext uri="{FF2B5EF4-FFF2-40B4-BE49-F238E27FC236}">
                <a16:creationId xmlns:a16="http://schemas.microsoft.com/office/drawing/2014/main" id="{00F9B70D-644B-9842-A84A-1AE29DDB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17410" name="Picture 1">
            <a:extLst>
              <a:ext uri="{FF2B5EF4-FFF2-40B4-BE49-F238E27FC236}">
                <a16:creationId xmlns:a16="http://schemas.microsoft.com/office/drawing/2014/main" id="{59521F32-DAB2-D34C-ABD0-AE06678C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209675"/>
            <a:ext cx="3671887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4846E5D-56EA-5648-9955-27B2700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Randomized algorithms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93067-589B-8C42-82F0-9E5B7B95D919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1417638"/>
            <a:ext cx="3074881" cy="3407906"/>
            <a:chOff x="5828870" y="1417638"/>
            <a:chExt cx="3075280" cy="3407243"/>
          </a:xfrm>
        </p:grpSpPr>
        <p:pic>
          <p:nvPicPr>
            <p:cNvPr id="18443" name="Picture 2">
              <a:extLst>
                <a:ext uri="{FF2B5EF4-FFF2-40B4-BE49-F238E27FC236}">
                  <a16:creationId xmlns:a16="http://schemas.microsoft.com/office/drawing/2014/main" id="{DE488CE5-E13B-9D43-A4D0-E9446ED5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015" y="1417638"/>
              <a:ext cx="2016636" cy="302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4125C8-D880-5D44-968F-63ABFBD78D6B}"/>
                </a:ext>
              </a:extLst>
            </p:cNvPr>
            <p:cNvSpPr txBox="1"/>
            <p:nvPr/>
          </p:nvSpPr>
          <p:spPr>
            <a:xfrm>
              <a:off x="5828870" y="4609479"/>
              <a:ext cx="3075280" cy="2154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http://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calculator.mathcaptain.com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/coin-toss-probability-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calculator.html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B524C1-4F1E-EC41-901F-53EA9C168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693B5-61D3-CC41-8E56-004C4AC4A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4292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Algorithms can toss coins and make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51D0D-BC8F-BB4A-AD1C-FECEE0F49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2916C-992A-DE42-AD09-27951E25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92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Hashing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F6220-711E-0D4A-B04B-CD8A89D0F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400AD-950E-5D4A-A347-AC21832E3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5691188"/>
            <a:ext cx="2646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Chapter 13 of the textbook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B659B-8AB1-1E4E-8E3E-F345543F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397500"/>
            <a:ext cx="11350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561FD8-E246-FF44-94EC-551AB4A8E5D2}"/>
              </a:ext>
            </a:extLst>
          </p:cNvPr>
          <p:cNvSpPr/>
          <p:nvPr/>
        </p:nvSpPr>
        <p:spPr>
          <a:xfrm>
            <a:off x="6029325" y="5397500"/>
            <a:ext cx="2657475" cy="10175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CSE 432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181200D-BE55-694E-8D20-CD23EF2F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Approximation algorithms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D1292DFE-1AC4-BC43-B8A3-108BB146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83C42-15F9-CB4C-91CF-E3AC9DD8C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6610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Algorithms can output a solution that is say 50% as good as the optimal</a:t>
            </a:r>
          </a:p>
        </p:txBody>
      </p:sp>
      <p:sp>
        <p:nvSpPr>
          <p:cNvPr id="19460" name="TextBox 7">
            <a:extLst>
              <a:ext uri="{FF2B5EF4-FFF2-40B4-BE49-F238E27FC236}">
                <a16:creationId xmlns:a16="http://schemas.microsoft.com/office/drawing/2014/main" id="{0A489290-7BCC-4949-ABFB-C11E9C3B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4FF69-2981-A042-B681-A2AEA8546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1366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Vertex Cover</a:t>
            </a:r>
          </a:p>
        </p:txBody>
      </p:sp>
      <p:sp>
        <p:nvSpPr>
          <p:cNvPr id="19462" name="TextBox 9">
            <a:extLst>
              <a:ext uri="{FF2B5EF4-FFF2-40B4-BE49-F238E27FC236}">
                <a16:creationId xmlns:a16="http://schemas.microsoft.com/office/drawing/2014/main" id="{BD542076-C6CA-8044-9806-6A801A651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34CD2-2BCD-AF40-8AA3-953F26E88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5691188"/>
            <a:ext cx="2646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Chapter 12 of the textbook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E71381-F675-794B-AF95-7AAA1196C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397500"/>
            <a:ext cx="11350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647D714-3511-1440-86A8-675C66AA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3748088"/>
            <a:ext cx="171450" cy="171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D3E92C-6419-6048-AE04-A9BCB0C1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759200"/>
            <a:ext cx="173038" cy="171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6FB8D0-6ACA-E444-8627-ABD984648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888" y="4224338"/>
            <a:ext cx="173037" cy="173037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34FE77-CA86-5D4C-BEDB-F4BF04EB4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650" y="4376738"/>
            <a:ext cx="173038" cy="173037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BC2199-078C-9B4E-9657-0E090CDA2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3930650"/>
            <a:ext cx="173037" cy="173038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78BBB2-43E0-9544-B28E-CD893EE1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313" y="4445000"/>
            <a:ext cx="173037" cy="171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21D363-A238-854E-BB35-C5E59D82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4597400"/>
            <a:ext cx="173037" cy="171450"/>
          </a:xfrm>
          <a:prstGeom prst="ellipse">
            <a:avLst/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ED4DCB-2485-804D-9741-7B55EBE75661}"/>
              </a:ext>
            </a:extLst>
          </p:cNvPr>
          <p:cNvCxnSpPr>
            <a:cxnSpLocks noChangeShapeType="1"/>
            <a:stCxn id="19" idx="1"/>
            <a:endCxn id="13" idx="4"/>
          </p:cNvCxnSpPr>
          <p:nvPr/>
        </p:nvCxnSpPr>
        <p:spPr bwMode="auto">
          <a:xfrm flipH="1" flipV="1">
            <a:off x="6169025" y="3919538"/>
            <a:ext cx="4763" cy="7016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6C1E13-47C8-A741-B4E9-6692A57520CF}"/>
              </a:ext>
            </a:extLst>
          </p:cNvPr>
          <p:cNvCxnSpPr>
            <a:cxnSpLocks noChangeShapeType="1"/>
            <a:stCxn id="15" idx="7"/>
            <a:endCxn id="14" idx="4"/>
          </p:cNvCxnSpPr>
          <p:nvPr/>
        </p:nvCxnSpPr>
        <p:spPr bwMode="auto">
          <a:xfrm flipV="1">
            <a:off x="6613525" y="3930650"/>
            <a:ext cx="161925" cy="319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5C876C-D144-8E42-AC57-3D1BBD262917}"/>
              </a:ext>
            </a:extLst>
          </p:cNvPr>
          <p:cNvCxnSpPr>
            <a:cxnSpLocks noChangeShapeType="1"/>
            <a:stCxn id="15" idx="2"/>
            <a:endCxn id="13" idx="5"/>
          </p:cNvCxnSpPr>
          <p:nvPr/>
        </p:nvCxnSpPr>
        <p:spPr bwMode="auto">
          <a:xfrm flipH="1" flipV="1">
            <a:off x="6229350" y="3894138"/>
            <a:ext cx="236538" cy="417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FB93B7-1068-5848-B5F0-4A3C76D1AC25}"/>
              </a:ext>
            </a:extLst>
          </p:cNvPr>
          <p:cNvCxnSpPr>
            <a:cxnSpLocks noChangeShapeType="1"/>
            <a:stCxn id="15" idx="2"/>
            <a:endCxn id="19" idx="6"/>
          </p:cNvCxnSpPr>
          <p:nvPr/>
        </p:nvCxnSpPr>
        <p:spPr bwMode="auto">
          <a:xfrm flipH="1">
            <a:off x="6321425" y="4311650"/>
            <a:ext cx="144463" cy="3714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3D8328-45E6-F543-8400-6A26CFE685EB}"/>
              </a:ext>
            </a:extLst>
          </p:cNvPr>
          <p:cNvCxnSpPr>
            <a:cxnSpLocks noChangeShapeType="1"/>
            <a:stCxn id="15" idx="6"/>
            <a:endCxn id="16" idx="1"/>
          </p:cNvCxnSpPr>
          <p:nvPr/>
        </p:nvCxnSpPr>
        <p:spPr bwMode="auto">
          <a:xfrm>
            <a:off x="6638925" y="4311650"/>
            <a:ext cx="365125" cy="904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40815C-45D7-C24B-8478-8E36DBB0B21B}"/>
              </a:ext>
            </a:extLst>
          </p:cNvPr>
          <p:cNvCxnSpPr>
            <a:cxnSpLocks noChangeShapeType="1"/>
            <a:stCxn id="16" idx="7"/>
            <a:endCxn id="17" idx="2"/>
          </p:cNvCxnSpPr>
          <p:nvPr/>
        </p:nvCxnSpPr>
        <p:spPr bwMode="auto">
          <a:xfrm flipV="1">
            <a:off x="7126288" y="4017963"/>
            <a:ext cx="428625" cy="384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F31056-9DD3-6641-96BF-6CD07D26604E}"/>
              </a:ext>
            </a:extLst>
          </p:cNvPr>
          <p:cNvCxnSpPr>
            <a:cxnSpLocks noChangeShapeType="1"/>
            <a:stCxn id="16" idx="6"/>
            <a:endCxn id="18" idx="2"/>
          </p:cNvCxnSpPr>
          <p:nvPr/>
        </p:nvCxnSpPr>
        <p:spPr bwMode="auto">
          <a:xfrm>
            <a:off x="7151688" y="4464050"/>
            <a:ext cx="555625" cy="666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Cloud Callout 1">
            <a:extLst>
              <a:ext uri="{FF2B5EF4-FFF2-40B4-BE49-F238E27FC236}">
                <a16:creationId xmlns:a16="http://schemas.microsoft.com/office/drawing/2014/main" id="{24B51380-A503-824C-B652-691AACCBC83C}"/>
              </a:ext>
            </a:extLst>
          </p:cNvPr>
          <p:cNvSpPr/>
          <p:nvPr/>
        </p:nvSpPr>
        <p:spPr>
          <a:xfrm>
            <a:off x="4719638" y="1260475"/>
            <a:ext cx="2835275" cy="1384300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Cool twist: NP-hardness of approximations!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1314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1314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1314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8AC580F-E0F8-FC4A-92C8-95BE544F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Online algorithms</a:t>
            </a:r>
          </a:p>
        </p:txBody>
      </p:sp>
      <p:sp>
        <p:nvSpPr>
          <p:cNvPr id="20482" name="TextBox 5">
            <a:extLst>
              <a:ext uri="{FF2B5EF4-FFF2-40B4-BE49-F238E27FC236}">
                <a16:creationId xmlns:a16="http://schemas.microsoft.com/office/drawing/2014/main" id="{ACE3CBEA-4E0C-3D4A-A7DD-0D9C6BC07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DCF0C-AA89-5341-BCEA-238466B96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5840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Algorithms have to make decisions before they see all the input</a:t>
            </a:r>
          </a:p>
        </p:txBody>
      </p:sp>
      <p:sp>
        <p:nvSpPr>
          <p:cNvPr id="20484" name="TextBox 7">
            <a:extLst>
              <a:ext uri="{FF2B5EF4-FFF2-40B4-BE49-F238E27FC236}">
                <a16:creationId xmlns:a16="http://schemas.microsoft.com/office/drawing/2014/main" id="{A7119C7A-8A13-7842-8CE4-6F978687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02699-83DD-5248-8F20-B077C533C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1828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Secretary Problem</a:t>
            </a:r>
          </a:p>
        </p:txBody>
      </p:sp>
      <p:sp>
        <p:nvSpPr>
          <p:cNvPr id="20486" name="TextBox 9">
            <a:extLst>
              <a:ext uri="{FF2B5EF4-FFF2-40B4-BE49-F238E27FC236}">
                <a16:creationId xmlns:a16="http://schemas.microsoft.com/office/drawing/2014/main" id="{2759320D-0AAD-F745-BF06-FB3F1FFD8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375B0-8B13-AB4C-90B0-9CD03D730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748088"/>
            <a:ext cx="180975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F811-2567-364E-5376-DB6F2561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UB card to final exam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7E364F9-7881-E98D-1175-9C6C460E7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5912"/>
            <a:ext cx="9144000" cy="17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AC0658A-2D78-B04E-A3E2-3F096A4E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streaming algorithms</a:t>
            </a: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72FFB459-5237-4948-AB65-31284801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0DFC6-FDAB-544E-AE7C-CA7F0BA38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4864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One pass on the input with severely limited memory</a:t>
            </a:r>
          </a:p>
        </p:txBody>
      </p:sp>
      <p:sp>
        <p:nvSpPr>
          <p:cNvPr id="21508" name="TextBox 7">
            <a:extLst>
              <a:ext uri="{FF2B5EF4-FFF2-40B4-BE49-F238E27FC236}">
                <a16:creationId xmlns:a16="http://schemas.microsoft.com/office/drawing/2014/main" id="{11CAA20B-A1B0-4C4E-8766-F4BB9F354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BFEAF-4969-0D45-BD87-2EBBD8259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3826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Compute the top-10 source IP addresses</a:t>
            </a:r>
          </a:p>
        </p:txBody>
      </p:sp>
      <p:sp>
        <p:nvSpPr>
          <p:cNvPr id="21510" name="TextBox 9">
            <a:extLst>
              <a:ext uri="{FF2B5EF4-FFF2-40B4-BE49-F238E27FC236}">
                <a16:creationId xmlns:a16="http://schemas.microsoft.com/office/drawing/2014/main" id="{01D40D4B-4EC6-794B-A3F7-8F4A07679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D81EBE-6435-9A4E-A09E-69C74F25709B}"/>
              </a:ext>
            </a:extLst>
          </p:cNvPr>
          <p:cNvGrpSpPr>
            <a:grpSpLocks/>
          </p:cNvGrpSpPr>
          <p:nvPr/>
        </p:nvGrpSpPr>
        <p:grpSpPr bwMode="auto">
          <a:xfrm>
            <a:off x="6326188" y="1114425"/>
            <a:ext cx="3033712" cy="1804988"/>
            <a:chOff x="6325417" y="1114602"/>
            <a:chExt cx="3034159" cy="1804479"/>
          </a:xfrm>
        </p:grpSpPr>
        <p:pic>
          <p:nvPicPr>
            <p:cNvPr id="21513" name="Picture 3">
              <a:extLst>
                <a:ext uri="{FF2B5EF4-FFF2-40B4-BE49-F238E27FC236}">
                  <a16:creationId xmlns:a16="http://schemas.microsoft.com/office/drawing/2014/main" id="{66C72DDF-F930-E248-A34B-FC56ECA7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896" y="1114602"/>
              <a:ext cx="2106904" cy="1580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Rectangle 4">
              <a:extLst>
                <a:ext uri="{FF2B5EF4-FFF2-40B4-BE49-F238E27FC236}">
                  <a16:creationId xmlns:a16="http://schemas.microsoft.com/office/drawing/2014/main" id="{34FF930A-9327-4544-9E1E-96E7F732C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5417" y="2688249"/>
              <a:ext cx="303415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595959"/>
                  </a:solidFill>
                  <a:latin typeface="+mn-lt"/>
                </a:rPr>
                <a:t>https://www.flickr.com/photos/midom/2134991985/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18E0F-1C01-704A-A6C3-06FF87E0D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763963"/>
            <a:ext cx="18938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B6531C46-EC12-0147-9348-03F2FCC80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Distributed algorithms</a:t>
            </a:r>
          </a:p>
        </p:txBody>
      </p:sp>
      <p:sp>
        <p:nvSpPr>
          <p:cNvPr id="22530" name="TextBox 5">
            <a:extLst>
              <a:ext uri="{FF2B5EF4-FFF2-40B4-BE49-F238E27FC236}">
                <a16:creationId xmlns:a16="http://schemas.microsoft.com/office/drawing/2014/main" id="{D5306572-33FB-9247-B48D-7AC3836B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D9335-D68F-7347-877A-7BCEB167C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3286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Input is distributed over a network</a:t>
            </a:r>
          </a:p>
        </p:txBody>
      </p:sp>
      <p:sp>
        <p:nvSpPr>
          <p:cNvPr id="22532" name="TextBox 7">
            <a:extLst>
              <a:ext uri="{FF2B5EF4-FFF2-40B4-BE49-F238E27FC236}">
                <a16:creationId xmlns:a16="http://schemas.microsoft.com/office/drawing/2014/main" id="{190DB6E1-43AB-1347-A20D-968E55F8B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39F92A-C8E0-EF4B-94E3-2B3AA9F1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120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Consensus </a:t>
            </a:r>
          </a:p>
        </p:txBody>
      </p:sp>
      <p:sp>
        <p:nvSpPr>
          <p:cNvPr id="22534" name="TextBox 9">
            <a:extLst>
              <a:ext uri="{FF2B5EF4-FFF2-40B4-BE49-F238E27FC236}">
                <a16:creationId xmlns:a16="http://schemas.microsoft.com/office/drawing/2014/main" id="{9B5C2A19-C162-054C-A07B-2AFD2B36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BA470-5F06-EA4F-B23A-7260CC9F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986088"/>
            <a:ext cx="2921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F1B69E41-ABEA-BE46-B15C-A0C38FC2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Beyond-worst case analysis</a:t>
            </a:r>
          </a:p>
        </p:txBody>
      </p:sp>
      <p:sp>
        <p:nvSpPr>
          <p:cNvPr id="23554" name="TextBox 5">
            <a:extLst>
              <a:ext uri="{FF2B5EF4-FFF2-40B4-BE49-F238E27FC236}">
                <a16:creationId xmlns:a16="http://schemas.microsoft.com/office/drawing/2014/main" id="{1E06C229-39EC-A44C-A3A2-2148999C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6F3CA-AFF6-8C43-BBAE-20651A38E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47193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Analyze algorithms in a more instance specific way</a:t>
            </a:r>
          </a:p>
        </p:txBody>
      </p:sp>
      <p:sp>
        <p:nvSpPr>
          <p:cNvPr id="23556" name="TextBox 7">
            <a:extLst>
              <a:ext uri="{FF2B5EF4-FFF2-40B4-BE49-F238E27FC236}">
                <a16:creationId xmlns:a16="http://schemas.microsoft.com/office/drawing/2014/main" id="{F6BA0BC9-377D-9942-865D-C53EEF3BA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85D42-40DC-7C42-9E56-367401742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2370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Intersect two sorted sets</a:t>
            </a:r>
          </a:p>
        </p:txBody>
      </p:sp>
      <p:sp>
        <p:nvSpPr>
          <p:cNvPr id="23558" name="TextBox 9">
            <a:extLst>
              <a:ext uri="{FF2B5EF4-FFF2-40B4-BE49-F238E27FC236}">
                <a16:creationId xmlns:a16="http://schemas.microsoft.com/office/drawing/2014/main" id="{1361527F-70AB-6A40-8B82-C40B42AC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027D2-C578-AA40-8468-DD8B4E51DC2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332163"/>
            <a:ext cx="4319588" cy="3065462"/>
            <a:chOff x="4496457" y="3331776"/>
            <a:chExt cx="4318312" cy="3065647"/>
          </a:xfrm>
        </p:grpSpPr>
        <p:sp>
          <p:nvSpPr>
            <p:cNvPr id="23560" name="TextBox 12">
              <a:extLst>
                <a:ext uri="{FF2B5EF4-FFF2-40B4-BE49-F238E27FC236}">
                  <a16:creationId xmlns:a16="http://schemas.microsoft.com/office/drawing/2014/main" id="{3C093D18-0C48-2944-A82B-3594C62A4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457" y="6028071"/>
              <a:ext cx="4043965" cy="369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595959"/>
                  </a:solidFill>
                  <a:latin typeface="+mn-lt"/>
                </a:rPr>
                <a:t>http://timroughgarden.org/f14/f14.html</a:t>
              </a:r>
            </a:p>
          </p:txBody>
        </p:sp>
        <p:pic>
          <p:nvPicPr>
            <p:cNvPr id="23561" name="Picture 16">
              <a:extLst>
                <a:ext uri="{FF2B5EF4-FFF2-40B4-BE49-F238E27FC236}">
                  <a16:creationId xmlns:a16="http://schemas.microsoft.com/office/drawing/2014/main" id="{71C9CA4B-738C-FC4B-9BE4-6B2B295D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052" y="3331776"/>
              <a:ext cx="3515717" cy="26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9179232-A18C-254B-95B5-52F963F3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Algorithms for Data Science</a:t>
            </a:r>
          </a:p>
        </p:txBody>
      </p:sp>
      <p:sp>
        <p:nvSpPr>
          <p:cNvPr id="24578" name="TextBox 5">
            <a:extLst>
              <a:ext uri="{FF2B5EF4-FFF2-40B4-BE49-F238E27FC236}">
                <a16:creationId xmlns:a16="http://schemas.microsoft.com/office/drawing/2014/main" id="{5B82C093-1868-FA45-88D7-0C8B89782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086D4-7C59-CB4C-8930-19977872B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3300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Algorithms for non-discrete inputs</a:t>
            </a:r>
          </a:p>
        </p:txBody>
      </p:sp>
      <p:sp>
        <p:nvSpPr>
          <p:cNvPr id="24580" name="TextBox 7">
            <a:extLst>
              <a:ext uri="{FF2B5EF4-FFF2-40B4-BE49-F238E27FC236}">
                <a16:creationId xmlns:a16="http://schemas.microsoft.com/office/drawing/2014/main" id="{0B564963-BAB0-0D41-BD6A-0F7DE5ADA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78BFE-546A-5049-9B73-F8C9FA1A5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2145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Compute Eigenvalues</a:t>
            </a:r>
          </a:p>
        </p:txBody>
      </p:sp>
      <p:sp>
        <p:nvSpPr>
          <p:cNvPr id="24582" name="TextBox 9">
            <a:extLst>
              <a:ext uri="{FF2B5EF4-FFF2-40B4-BE49-F238E27FC236}">
                <a16:creationId xmlns:a16="http://schemas.microsoft.com/office/drawing/2014/main" id="{A302F6BE-947A-E24D-A9A9-AEFDF780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2451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Further Reading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B154D9-FB6A-654C-B306-6BD18C6F578F}"/>
              </a:ext>
            </a:extLst>
          </p:cNvPr>
          <p:cNvGrpSpPr/>
          <p:nvPr/>
        </p:nvGrpSpPr>
        <p:grpSpPr>
          <a:xfrm>
            <a:off x="3899363" y="4433311"/>
            <a:ext cx="5087112" cy="2182710"/>
            <a:chOff x="3899363" y="4433311"/>
            <a:chExt cx="5087112" cy="2182710"/>
          </a:xfrm>
        </p:grpSpPr>
        <p:pic>
          <p:nvPicPr>
            <p:cNvPr id="24584" name="Picture 2">
              <a:extLst>
                <a:ext uri="{FF2B5EF4-FFF2-40B4-BE49-F238E27FC236}">
                  <a16:creationId xmlns:a16="http://schemas.microsoft.com/office/drawing/2014/main" id="{12633A84-DFFC-CC42-870E-D2F313DA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789" y="4435734"/>
              <a:ext cx="1824686" cy="187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3">
              <a:extLst>
                <a:ext uri="{FF2B5EF4-FFF2-40B4-BE49-F238E27FC236}">
                  <a16:creationId xmlns:a16="http://schemas.microsoft.com/office/drawing/2014/main" id="{1273DED4-753E-FD47-B7B6-CC6E643CA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159" y="4435734"/>
              <a:ext cx="1244858" cy="187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TextBox 10">
              <a:extLst>
                <a:ext uri="{FF2B5EF4-FFF2-40B4-BE49-F238E27FC236}">
                  <a16:creationId xmlns:a16="http://schemas.microsoft.com/office/drawing/2014/main" id="{C2C16F21-A094-7A42-8BCF-09E42610A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520" y="6339022"/>
              <a:ext cx="27093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595959"/>
                  </a:solidFill>
                  <a:latin typeface="+mn-lt"/>
                </a:rPr>
                <a:t>https://</a:t>
              </a:r>
              <a:r>
                <a:rPr lang="en-US" altLang="en-US" sz="1200" dirty="0" err="1">
                  <a:solidFill>
                    <a:srgbClr val="595959"/>
                  </a:solidFill>
                  <a:latin typeface="+mn-lt"/>
                </a:rPr>
                <a:t>home.ttic.edu</a:t>
              </a:r>
              <a:r>
                <a:rPr lang="en-US" altLang="en-US" sz="1200" dirty="0">
                  <a:solidFill>
                    <a:srgbClr val="595959"/>
                  </a:solidFill>
                  <a:latin typeface="+mn-lt"/>
                </a:rPr>
                <a:t>/~</a:t>
              </a:r>
              <a:r>
                <a:rPr lang="en-US" altLang="en-US" sz="1200" dirty="0" err="1">
                  <a:solidFill>
                    <a:srgbClr val="595959"/>
                  </a:solidFill>
                  <a:latin typeface="+mn-lt"/>
                </a:rPr>
                <a:t>avrim</a:t>
              </a:r>
              <a:r>
                <a:rPr lang="en-US" altLang="en-US" sz="1200" dirty="0">
                  <a:solidFill>
                    <a:srgbClr val="595959"/>
                  </a:solidFill>
                  <a:latin typeface="+mn-lt"/>
                </a:rPr>
                <a:t>/</a:t>
              </a:r>
              <a:r>
                <a:rPr lang="en-US" altLang="en-US" sz="1200" dirty="0" err="1">
                  <a:solidFill>
                    <a:srgbClr val="595959"/>
                  </a:solidFill>
                  <a:latin typeface="+mn-lt"/>
                </a:rPr>
                <a:t>book.pdf</a:t>
              </a:r>
              <a:endParaRPr lang="en-US" altLang="en-US" sz="1200" dirty="0">
                <a:solidFill>
                  <a:srgbClr val="595959"/>
                </a:solidFill>
                <a:latin typeface="+mn-lt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A1FAFF2-2D81-EE44-807B-9645617FE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363" y="4433311"/>
              <a:ext cx="1429283" cy="1905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EB24A4F-6568-8248-872D-0AE008E1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Algorithms and Society</a:t>
            </a:r>
          </a:p>
        </p:txBody>
      </p:sp>
      <p:sp>
        <p:nvSpPr>
          <p:cNvPr id="25602" name="TextBox 5">
            <a:extLst>
              <a:ext uri="{FF2B5EF4-FFF2-40B4-BE49-F238E27FC236}">
                <a16:creationId xmlns:a16="http://schemas.microsoft.com/office/drawing/2014/main" id="{DC2A2343-E92A-A44B-953B-BF7CA92E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960563"/>
            <a:ext cx="2660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What is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F2562-9F8D-7B48-B366-C1845CA7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41625"/>
            <a:ext cx="5461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Measuring and correcting for harms caused by Algorithms </a:t>
            </a:r>
          </a:p>
        </p:txBody>
      </p:sp>
      <p:sp>
        <p:nvSpPr>
          <p:cNvPr id="25604" name="TextBox 7">
            <a:extLst>
              <a:ext uri="{FF2B5EF4-FFF2-40B4-BE49-F238E27FC236}">
                <a16:creationId xmlns:a16="http://schemas.microsoft.com/office/drawing/2014/main" id="{45F08CD1-A377-C64A-8F1A-E31CA9F9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570288"/>
            <a:ext cx="3829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A Representative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AD72A-9C76-E549-B55F-4B7A46EFC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06888"/>
            <a:ext cx="1168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Bias in ML</a:t>
            </a:r>
          </a:p>
        </p:txBody>
      </p:sp>
      <p:sp>
        <p:nvSpPr>
          <p:cNvPr id="25606" name="TextBox 9">
            <a:extLst>
              <a:ext uri="{FF2B5EF4-FFF2-40B4-BE49-F238E27FC236}">
                <a16:creationId xmlns:a16="http://schemas.microsoft.com/office/drawing/2014/main" id="{50443FFD-35B9-684E-9635-54CE9948C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954588"/>
            <a:ext cx="5532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CSE 440 in Spring 25: ML and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56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93910675-208C-8941-9749-63CDA6AF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 &amp; A session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7A00F-A06B-0B04-EC03-97330E4429C5}"/>
              </a:ext>
            </a:extLst>
          </p:cNvPr>
          <p:cNvSpPr txBox="1"/>
          <p:nvPr/>
        </p:nvSpPr>
        <p:spPr>
          <a:xfrm>
            <a:off x="2596896" y="2157984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CSE 331 related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1B132-0284-BB2E-7433-199289117BD0}"/>
              </a:ext>
            </a:extLst>
          </p:cNvPr>
          <p:cNvSpPr txBox="1"/>
          <p:nvPr/>
        </p:nvSpPr>
        <p:spPr>
          <a:xfrm>
            <a:off x="2596896" y="326766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Any other 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FDF2-E465-1046-8CF4-CB2E673E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Whatever your impression of the 331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4046A37-0567-C64E-8F95-0D3C0D35FBCF}"/>
              </a:ext>
            </a:extLst>
          </p:cNvPr>
          <p:cNvGrpSpPr>
            <a:grpSpLocks/>
          </p:cNvGrpSpPr>
          <p:nvPr/>
        </p:nvGrpSpPr>
        <p:grpSpPr bwMode="auto">
          <a:xfrm>
            <a:off x="1014413" y="1581150"/>
            <a:ext cx="3557587" cy="4845050"/>
            <a:chOff x="1014357" y="1581046"/>
            <a:chExt cx="3557643" cy="4845154"/>
          </a:xfrm>
        </p:grpSpPr>
        <p:pic>
          <p:nvPicPr>
            <p:cNvPr id="27655" name="Picture 2">
              <a:extLst>
                <a:ext uri="{FF2B5EF4-FFF2-40B4-BE49-F238E27FC236}">
                  <a16:creationId xmlns:a16="http://schemas.microsoft.com/office/drawing/2014/main" id="{500D0135-7771-7E4C-B42C-D27E45996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07" y="1581046"/>
              <a:ext cx="3449093" cy="484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CB0999-A7A8-CE42-9B6A-F0BA546B4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357" y="5351440"/>
              <a:ext cx="1503386" cy="5858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</a:rPr>
                <a:t>IT WAS</a:t>
              </a:r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0D109732-7831-3D44-8A05-016D566DCEE6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1581150"/>
            <a:ext cx="3289300" cy="5105400"/>
            <a:chOff x="5282981" y="1581046"/>
            <a:chExt cx="3289325" cy="5105979"/>
          </a:xfrm>
        </p:grpSpPr>
        <p:pic>
          <p:nvPicPr>
            <p:cNvPr id="27653" name="Picture 5">
              <a:extLst>
                <a:ext uri="{FF2B5EF4-FFF2-40B4-BE49-F238E27FC236}">
                  <a16:creationId xmlns:a16="http://schemas.microsoft.com/office/drawing/2014/main" id="{02F432DD-B764-BB4E-9A65-3A8DECE45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81" y="1581046"/>
              <a:ext cx="3289325" cy="51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BF4D8A-2580-DE42-908E-240DE2A31369}"/>
                </a:ext>
              </a:extLst>
            </p:cNvPr>
            <p:cNvSpPr/>
            <p:nvPr/>
          </p:nvSpPr>
          <p:spPr>
            <a:xfrm>
              <a:off x="5429032" y="5351791"/>
              <a:ext cx="3143274" cy="81416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RIDING</a:t>
              </a:r>
            </a:p>
          </p:txBody>
        </p:sp>
      </p:grpSp>
      <p:sp>
        <p:nvSpPr>
          <p:cNvPr id="27652" name="Slide Number Placeholder 8">
            <a:extLst>
              <a:ext uri="{FF2B5EF4-FFF2-40B4-BE49-F238E27FC236}">
                <a16:creationId xmlns:a16="http://schemas.microsoft.com/office/drawing/2014/main" id="{0E60FA08-59A9-1A45-B295-3D4D7C6C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9739CA-0AA3-C14F-8464-55A1C49EA18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008E170B-BDDE-924C-8B10-E1FC4052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Hopefully it was fun!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B6E2CE12-BCFC-1D40-8C09-9AB7370A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273175"/>
            <a:ext cx="5397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3A54B67-7799-5848-A6B4-36E85A14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B074F-9872-2C42-8E10-D85393BD665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85512D7-1CA9-824D-B272-598C7FA9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Thanks!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F635377-0CCE-2C45-937B-292AAC21A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73250"/>
            <a:ext cx="3810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4B6F90AF-4E2D-4647-A1E7-C2BDA862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3C4531-AF08-4D4F-897D-4452EF7EA45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A1695-4A1B-634C-AD23-B8E63FABE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721" y="5653215"/>
            <a:ext cx="5675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Except of course Reflections 4+5, survey and  the final exam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D67D-2FC7-6FEC-4A53-B6CC8538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exam post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28C4579-4B30-CBA8-3F01-DE2D6F92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8" y="1718087"/>
            <a:ext cx="9148768" cy="43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EA83-CD70-6966-0E21-F30F7AF4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grading timeline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7858504-B39E-FDA4-5321-63F443E0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668"/>
            <a:ext cx="9144000" cy="20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5DCE-FE8B-2B33-D906-F1690FE0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Survey Out!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4636D6C-FFBF-EB01-7303-FE7BDD2D4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5619"/>
            <a:ext cx="9176995" cy="42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8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C4F9-10BC-AD8F-4E1D-B92C5990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office hour today at 3pm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0D7C05CA-AD79-29F4-3A1C-B86583A0D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4204"/>
            <a:ext cx="9142232" cy="19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3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1D12-6BE6-E50E-864F-FA6AF6E7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applying for 331 TA!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C60C01A-B190-0B85-D5EB-5D0A0B98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174"/>
            <a:ext cx="9144000" cy="46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>
            <a:extLst>
              <a:ext uri="{FF2B5EF4-FFF2-40B4-BE49-F238E27FC236}">
                <a16:creationId xmlns:a16="http://schemas.microsoft.com/office/drawing/2014/main" id="{00F9B70D-644B-9842-A84A-1AE29DDB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17410" name="Picture 1">
            <a:extLst>
              <a:ext uri="{FF2B5EF4-FFF2-40B4-BE49-F238E27FC236}">
                <a16:creationId xmlns:a16="http://schemas.microsoft.com/office/drawing/2014/main" id="{59521F32-DAB2-D34C-ABD0-AE06678C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209675"/>
            <a:ext cx="3671887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BE079B-7333-CB1E-1092-ED7E5131567B}"/>
              </a:ext>
            </a:extLst>
          </p:cNvPr>
          <p:cNvSpPr/>
          <p:nvPr/>
        </p:nvSpPr>
        <p:spPr>
          <a:xfrm>
            <a:off x="1072446" y="1636889"/>
            <a:ext cx="5125154" cy="16594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2588B-DD33-FB01-A35E-15DF9770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3-SAT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CA793-653A-5E57-F08F-76726774208D}"/>
              </a:ext>
            </a:extLst>
          </p:cNvPr>
          <p:cNvSpPr txBox="1"/>
          <p:nvPr/>
        </p:nvSpPr>
        <p:spPr>
          <a:xfrm>
            <a:off x="1072447" y="1794933"/>
            <a:ext cx="5003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3-SAT formula (variables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X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,…,</a:t>
            </a:r>
            <a:r>
              <a:rPr lang="en-US" sz="2000" dirty="0" err="1">
                <a:solidFill>
                  <a:srgbClr val="7030A0"/>
                </a:solidFill>
                <a:latin typeface="+mn-lt"/>
              </a:rPr>
              <a:t>X</a:t>
            </a:r>
            <a:r>
              <a:rPr lang="en-US" sz="2000" baseline="-25000" dirty="0" err="1">
                <a:solidFill>
                  <a:srgbClr val="7030A0"/>
                </a:solidFill>
                <a:latin typeface="+mn-lt"/>
              </a:rPr>
              <a:t>n</a:t>
            </a:r>
            <a:r>
              <a:rPr lang="en-US" sz="2000" dirty="0">
                <a:latin typeface="+mn-lt"/>
              </a:rPr>
              <a:t>) : 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C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, …, C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678C1-E4A5-7628-44E2-C2AF14C7742A}"/>
              </a:ext>
            </a:extLst>
          </p:cNvPr>
          <p:cNvSpPr txBox="1"/>
          <p:nvPr/>
        </p:nvSpPr>
        <p:spPr>
          <a:xfrm>
            <a:off x="1845736" y="2228910"/>
            <a:ext cx="348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Each clause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C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i</a:t>
            </a:r>
            <a:r>
              <a:rPr lang="en-US" sz="2000" baseline="-25000" dirty="0">
                <a:latin typeface="+mn-lt"/>
              </a:rPr>
              <a:t>  </a:t>
            </a:r>
            <a:r>
              <a:rPr lang="en-US" sz="2000" dirty="0">
                <a:latin typeface="+mn-lt"/>
              </a:rPr>
              <a:t>is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t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 OR t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 OR t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7D35F-0211-A9F0-642B-8CB6036541DA}"/>
              </a:ext>
            </a:extLst>
          </p:cNvPr>
          <p:cNvSpPr txBox="1"/>
          <p:nvPr/>
        </p:nvSpPr>
        <p:spPr>
          <a:xfrm>
            <a:off x="2195640" y="2662650"/>
            <a:ext cx="304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Each </a:t>
            </a:r>
            <a:r>
              <a:rPr lang="en-US" sz="2000" dirty="0" err="1">
                <a:solidFill>
                  <a:srgbClr val="7030A0"/>
                </a:solidFill>
                <a:latin typeface="+mn-lt"/>
              </a:rPr>
              <a:t>t</a:t>
            </a:r>
            <a:r>
              <a:rPr lang="en-US" sz="2000" baseline="-25000" dirty="0" err="1">
                <a:solidFill>
                  <a:srgbClr val="7030A0"/>
                </a:solidFill>
                <a:latin typeface="+mn-lt"/>
              </a:rPr>
              <a:t>i</a:t>
            </a:r>
            <a:r>
              <a:rPr lang="en-US" sz="2000" dirty="0">
                <a:latin typeface="+mn-lt"/>
              </a:rPr>
              <a:t> is </a:t>
            </a:r>
            <a:r>
              <a:rPr lang="en-US" sz="2000" dirty="0" err="1">
                <a:solidFill>
                  <a:srgbClr val="7030A0"/>
                </a:solidFill>
                <a:latin typeface="+mn-lt"/>
              </a:rPr>
              <a:t>X</a:t>
            </a:r>
            <a:r>
              <a:rPr lang="en-US" sz="2000" baseline="-25000" dirty="0" err="1">
                <a:solidFill>
                  <a:srgbClr val="7030A0"/>
                </a:solidFill>
                <a:latin typeface="+mn-lt"/>
              </a:rPr>
              <a:t>j</a:t>
            </a:r>
            <a:r>
              <a:rPr lang="en-US" sz="2000" dirty="0">
                <a:latin typeface="+mn-lt"/>
              </a:rPr>
              <a:t> or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!</a:t>
            </a:r>
            <a:r>
              <a:rPr lang="en-US" sz="2000" dirty="0" err="1">
                <a:solidFill>
                  <a:srgbClr val="7030A0"/>
                </a:solidFill>
                <a:latin typeface="+mn-lt"/>
              </a:rPr>
              <a:t>X</a:t>
            </a:r>
            <a:r>
              <a:rPr lang="en-US" sz="2000" baseline="-25000" dirty="0" err="1">
                <a:solidFill>
                  <a:srgbClr val="7030A0"/>
                </a:solidFill>
                <a:latin typeface="+mn-lt"/>
              </a:rPr>
              <a:t>j</a:t>
            </a:r>
            <a:r>
              <a:rPr lang="en-US" sz="2000" baseline="-25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for some 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j</a:t>
            </a:r>
            <a:endParaRPr lang="en-US" sz="2000" baseline="-25000" dirty="0">
              <a:solidFill>
                <a:srgbClr val="7030A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48DB5-AF99-B9FD-4EC8-77DCB0CE6DB7}"/>
                  </a:ext>
                </a:extLst>
              </p:cNvPr>
              <p:cNvSpPr txBox="1"/>
              <p:nvPr/>
            </p:nvSpPr>
            <p:spPr>
              <a:xfrm>
                <a:off x="1072447" y="4018847"/>
                <a:ext cx="2464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+mn-lt"/>
                  </a:rPr>
                  <a:t>Input: </a:t>
                </a:r>
                <a:r>
                  <a:rPr lang="en-US" dirty="0">
                    <a:latin typeface="+mn-lt"/>
                  </a:rPr>
                  <a:t>a 3-SAT formula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48DB5-AF99-B9FD-4EC8-77DCB0CE6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447" y="4018847"/>
                <a:ext cx="2464201" cy="369332"/>
              </a:xfrm>
              <a:prstGeom prst="rect">
                <a:avLst/>
              </a:prstGeom>
              <a:blipFill>
                <a:blip r:embed="rId2"/>
                <a:stretch>
                  <a:fillRect l="-205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B91F6-B281-2932-D94F-3BDDF03A8091}"/>
                  </a:ext>
                </a:extLst>
              </p:cNvPr>
              <p:cNvSpPr txBox="1"/>
              <p:nvPr/>
            </p:nvSpPr>
            <p:spPr>
              <a:xfrm>
                <a:off x="1072446" y="4512087"/>
                <a:ext cx="5467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+mn-lt"/>
                  </a:rPr>
                  <a:t>Output:  </a:t>
                </a:r>
                <a:r>
                  <a:rPr lang="en-US" dirty="0">
                    <a:latin typeface="+mn-lt"/>
                  </a:rPr>
                  <a:t>Yes/</a:t>
                </a:r>
                <a:r>
                  <a:rPr lang="en-US" dirty="0">
                    <a:solidFill>
                      <a:srgbClr val="7030A0"/>
                    </a:solidFill>
                    <a:latin typeface="+mn-lt"/>
                  </a:rPr>
                  <a:t>1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dirty="0" err="1">
                    <a:latin typeface="+mn-lt"/>
                  </a:rPr>
                  <a:t>iff</a:t>
                </a:r>
                <a:r>
                  <a:rPr lang="en-US" dirty="0">
                    <a:latin typeface="+mn-lt"/>
                  </a:rPr>
                  <a:t> there exists a satisfying assignment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B91F6-B281-2932-D94F-3BDDF03A8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446" y="4512087"/>
                <a:ext cx="5467522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9443DD-1C84-F925-CF9D-2713E37DF686}"/>
              </a:ext>
            </a:extLst>
          </p:cNvPr>
          <p:cNvSpPr txBox="1"/>
          <p:nvPr/>
        </p:nvSpPr>
        <p:spPr>
          <a:xfrm>
            <a:off x="1072446" y="5669280"/>
            <a:ext cx="22726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3-SAT is NP-Complete</a:t>
            </a:r>
          </a:p>
        </p:txBody>
      </p:sp>
    </p:spTree>
    <p:extLst>
      <p:ext uri="{BB962C8B-B14F-4D97-AF65-F5344CB8AC3E}">
        <p14:creationId xmlns:p14="http://schemas.microsoft.com/office/powerpoint/2010/main" val="401508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10053</TotalTime>
  <Words>477</Words>
  <Application>Microsoft Macintosh PowerPoint</Application>
  <PresentationFormat>On-screen Show (4:3)</PresentationFormat>
  <Paragraphs>102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Cambria Math</vt:lpstr>
      <vt:lpstr>Garamond</vt:lpstr>
      <vt:lpstr>Office Theme</vt:lpstr>
      <vt:lpstr>Lecture 40</vt:lpstr>
      <vt:lpstr>Bring UB card to final exam</vt:lpstr>
      <vt:lpstr>Final exam post</vt:lpstr>
      <vt:lpstr>My grading timeline</vt:lpstr>
      <vt:lpstr>Project Survey Out!</vt:lpstr>
      <vt:lpstr>My office hour today at 3pm</vt:lpstr>
      <vt:lpstr>Consider applying for 331 TA!</vt:lpstr>
      <vt:lpstr>Questions?</vt:lpstr>
      <vt:lpstr>3-SAT problem</vt:lpstr>
      <vt:lpstr>3-coloring problem</vt:lpstr>
      <vt:lpstr>Today’s agenda</vt:lpstr>
      <vt:lpstr>Questions?</vt:lpstr>
      <vt:lpstr>Now relax…</vt:lpstr>
      <vt:lpstr>Halting Problem</vt:lpstr>
      <vt:lpstr>Anything &gt; NP and &lt; undecidability?</vt:lpstr>
      <vt:lpstr>Questions?</vt:lpstr>
      <vt:lpstr>Randomized algorithms</vt:lpstr>
      <vt:lpstr>Approximation algorithms</vt:lpstr>
      <vt:lpstr>Online algorithms</vt:lpstr>
      <vt:lpstr>Data streaming algorithms</vt:lpstr>
      <vt:lpstr>Distributed algorithms</vt:lpstr>
      <vt:lpstr>Beyond-worst case analysis</vt:lpstr>
      <vt:lpstr>Algorithms for Data Science</vt:lpstr>
      <vt:lpstr>Algorithms and Society</vt:lpstr>
      <vt:lpstr>Q &amp; A session</vt:lpstr>
      <vt:lpstr>Whatever your impression of the 331</vt:lpstr>
      <vt:lpstr>Hopefully it was fun!</vt:lpstr>
      <vt:lpstr>Thanks!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39</dc:title>
  <dc:creator>Atri</dc:creator>
  <cp:lastModifiedBy>Atri Rudra</cp:lastModifiedBy>
  <cp:revision>51</cp:revision>
  <cp:lastPrinted>2017-12-03T22:18:27Z</cp:lastPrinted>
  <dcterms:created xsi:type="dcterms:W3CDTF">2011-12-02T03:04:14Z</dcterms:created>
  <dcterms:modified xsi:type="dcterms:W3CDTF">2024-12-09T20:26:13Z</dcterms:modified>
</cp:coreProperties>
</file>