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298" r:id="rId4"/>
    <p:sldId id="294" r:id="rId5"/>
    <p:sldId id="418" r:id="rId6"/>
    <p:sldId id="288" r:id="rId7"/>
    <p:sldId id="442" r:id="rId8"/>
    <p:sldId id="443" r:id="rId9"/>
    <p:sldId id="444" r:id="rId10"/>
    <p:sldId id="445" r:id="rId11"/>
    <p:sldId id="271" r:id="rId12"/>
    <p:sldId id="446" r:id="rId13"/>
    <p:sldId id="447" r:id="rId14"/>
    <p:sldId id="412" r:id="rId15"/>
    <p:sldId id="315" r:id="rId16"/>
    <p:sldId id="308" r:id="rId17"/>
    <p:sldId id="448" r:id="rId18"/>
    <p:sldId id="310" r:id="rId19"/>
    <p:sldId id="311" r:id="rId20"/>
    <p:sldId id="426" r:id="rId21"/>
    <p:sldId id="425" r:id="rId22"/>
    <p:sldId id="439" r:id="rId23"/>
    <p:sldId id="265" r:id="rId24"/>
    <p:sldId id="267" r:id="rId25"/>
    <p:sldId id="427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/>
    <p:restoredTop sz="94676"/>
  </p:normalViewPr>
  <p:slideViewPr>
    <p:cSldViewPr snapToGrid="0" snapToObjects="1">
      <p:cViewPr varScale="1">
        <p:scale>
          <a:sx n="114" d="100"/>
          <a:sy n="114" d="100"/>
        </p:scale>
        <p:origin x="1800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A49C36-E1ED-62CA-B84E-92CD48D48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94752-6E15-1C6F-7B8A-CF2ABCD76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517232-97DD-E348-A7E9-1FCA5C3222AA}" type="datetimeFigureOut">
              <a:rPr lang="en-US"/>
              <a:pPr>
                <a:defRPr/>
              </a:pPr>
              <a:t>9/6/24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110900-5F83-8307-4B64-C6FC83202E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3172A6-8929-4E75-E7EB-97F85701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77356-AA18-DFC3-3751-338A16E68A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978A-34F3-9C14-B01B-08A0A3EB0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B844D2-5E12-9E4B-8013-BE1E32544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958B-92A7-084F-3A3F-6C16C1C2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5367-5F45-9C4C-89AB-75B105303F57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20A47-8265-CC72-83AD-9D6E014C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56FBF-7D9D-49F5-10B9-7A317A37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AA9D-95E5-A941-80A8-38E7F2167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61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7928-98CB-BADA-7F7E-3AE37157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7DE4-E3F3-C745-BFF0-3E414887104F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1F850-AC0F-13AA-618C-310C8DCD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8495-D72D-0DF7-A755-BDE9E31E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CEA3-F18F-5C4D-A194-517CF1A5B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15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9265D-3EE2-98D8-4AFA-039898AC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EDAA-EAD4-5B45-A1D8-74A4C636B17A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0461C-527D-DEE6-6947-5A86D255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BAFB-D19D-8960-4D02-6C5F15A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4BFB-8E2E-154E-A6EA-5943C1DE1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07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8644-DB0D-D092-AD4A-F1ACC214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AFD9-24B2-4E4D-94EF-0F888E7BCDDE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DD63F-8644-DA65-EC75-7C26A8FA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198A-6F38-CA9E-4A08-F42F4CCC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08CA-0BFF-0641-9645-F4E41D26D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8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67F24-FFDF-87E7-A870-869B61D8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A1DF-5D5C-124C-A764-1B320ACB4268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3FE16-BAAE-9E95-07E3-E87F402E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3540-A351-BD3C-6A74-2D63814F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C3B8-C96A-F044-83D0-9899F3B86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66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3C3E48-B7EE-F19C-38B8-AE548284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0287-7435-8245-AD92-70FEF88E5A45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ACC42-0834-4EDA-9E6A-E0252D30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69B94A-4AA0-6F3D-AE92-4FF9140F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8394-0F55-834E-B4A2-E7AAF8DB0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10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B00C9D-B34E-D79F-FD02-019056FB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2B37-EAB8-ED4F-B4B7-497F9B96BBF0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311A0C-1908-60AA-416D-6A23E8D4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FB473C-E1FC-B366-A4A1-8A573137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B068-0C9C-A940-A278-E24E392F7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55DAB-12C7-179D-0498-BA888C70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4EB5-32EB-7F48-983D-5C6F3546C302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A9BBAD-78CF-42FA-DA63-CAD998E7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02335A-8B5C-C1FA-F477-EEF4C5A5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825A-F533-3140-9DF3-E929A6551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F08607-383B-57DB-E354-C771D5D6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97DA-2FE8-FF4D-9D64-E5BE6B9C15E7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45564E-3956-D2A7-9ED6-85B6C7D4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488001-50E2-59EF-5EA8-14772CBF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9771-53A3-5F45-9F45-03534BA47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DD658B-D8AA-E0B0-5D61-2382FD75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2C3E-A62C-7B46-8760-DF54B8436C28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49CEC-16F9-7CEB-0DDE-66242750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2CAAC0-DC79-4D49-7DB3-913E23F5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D728-45DF-E04B-B20B-388C3781F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3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1C2FDE-4F60-B0DB-AC39-6C28A30F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42B1-9498-6C48-A041-CA348F442894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E1BDCF-76E8-D326-9C41-AAC8D84C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7FFE6F-10BE-9D22-B219-229D3402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9CCD-8503-CF49-A999-6C9498BAD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6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324493-3EBB-2561-84DC-5210001598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DFD2B7-42A4-BD3D-01F8-7F8EBE963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43C2-8124-187E-44C4-D73A12ABD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91FF9B-5BAE-CC48-8A55-0C7C311DD191}" type="datetime1">
              <a:rPr lang="en-US" altLang="en-US"/>
              <a:pPr>
                <a:defRPr/>
              </a:pPr>
              <a:t>9/6/24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0E540-2E21-19D6-4DBE-AE30A41D0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38B1-4842-030F-54B8-F27813F1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D17D8F-0F3B-C644-A2F2-F20C2347C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A50FBDF-C238-AF68-1705-61532B315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EB029-713E-957E-90FF-B325565AD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6,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B1F9622-4605-5AB4-DD56-541B81EA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Matching Employers &amp; Applicants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A79305D5-6334-795D-6E01-CF6A505E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035175"/>
            <a:ext cx="327634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+mn-lt"/>
              </a:rPr>
              <a:t>Input: </a:t>
            </a:r>
            <a:r>
              <a:rPr lang="en-US" altLang="en-US" sz="2200">
                <a:latin typeface="+mn-lt"/>
              </a:rPr>
              <a:t>Set of employers (</a:t>
            </a:r>
            <a:r>
              <a:rPr lang="en-US" altLang="en-US" sz="2200">
                <a:solidFill>
                  <a:srgbClr val="9D1357"/>
                </a:solidFill>
                <a:latin typeface="+mn-lt"/>
              </a:rPr>
              <a:t>E</a:t>
            </a:r>
            <a:r>
              <a:rPr lang="en-US" altLang="en-US" sz="2200"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           Set of applicants (</a:t>
            </a:r>
            <a:r>
              <a:rPr lang="en-US" altLang="en-US" sz="2200">
                <a:solidFill>
                  <a:srgbClr val="9D1357"/>
                </a:solidFill>
                <a:latin typeface="+mn-lt"/>
              </a:rPr>
              <a:t>A</a:t>
            </a:r>
            <a:r>
              <a:rPr lang="en-US" altLang="en-US" sz="2200"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           Preferences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9C9E-B85F-78CE-8904-92A61443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602038"/>
            <a:ext cx="75836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+mn-lt"/>
              </a:rPr>
              <a:t>Output: </a:t>
            </a:r>
            <a:r>
              <a:rPr lang="en-US" altLang="en-US" sz="2200">
                <a:latin typeface="+mn-lt"/>
              </a:rPr>
              <a:t>An assignment of  applicants to employers that is </a:t>
            </a:r>
            <a:r>
              <a:rPr lang="ja-JP" altLang="en-US" sz="2200">
                <a:latin typeface="+mn-lt"/>
              </a:rPr>
              <a:t>“</a:t>
            </a:r>
            <a:r>
              <a:rPr lang="en-US" altLang="ja-JP" sz="2200">
                <a:latin typeface="+mn-lt"/>
              </a:rPr>
              <a:t>stable</a:t>
            </a:r>
            <a:r>
              <a:rPr lang="ja-JP" altLang="en-US" sz="2200">
                <a:latin typeface="+mn-lt"/>
              </a:rPr>
              <a:t>”</a:t>
            </a:r>
            <a:endParaRPr lang="en-US" altLang="en-US" sz="22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FAD0F-C2F5-4024-7EF1-43CB67EE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470400"/>
            <a:ext cx="60231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A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such that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is </a:t>
            </a:r>
            <a:r>
              <a:rPr lang="en-US" altLang="en-US" sz="1800" b="1">
                <a:latin typeface="+mn-lt"/>
              </a:rPr>
              <a:t>not </a:t>
            </a:r>
            <a:r>
              <a:rPr lang="en-US" altLang="en-US" sz="1800">
                <a:latin typeface="+mn-lt"/>
              </a:rPr>
              <a:t>assigned to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, either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   (i)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 i="1">
                <a:latin typeface="+mn-lt"/>
              </a:rPr>
              <a:t>every</a:t>
            </a:r>
            <a:r>
              <a:rPr lang="en-US" altLang="en-US" sz="1800">
                <a:latin typeface="+mn-lt"/>
              </a:rPr>
              <a:t> accepted applicant to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;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   (ii)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prefers her employer to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366B50F1-5ECE-FCCE-BEEA-38A0669F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2530" name="Picture 4">
            <a:extLst>
              <a:ext uri="{FF2B5EF4-FFF2-40B4-BE49-F238E27FC236}">
                <a16:creationId xmlns:a16="http://schemas.microsoft.com/office/drawing/2014/main" id="{B3357A0F-9546-1B9B-6098-0F910CFA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B5E1719-D660-C3F9-D96D-F0627872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Simplicity is good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4A550252-981D-28C9-FEBB-97AABEA8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363663"/>
            <a:ext cx="429736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3418DDBA-5A92-5E1F-00AF-D5E4F1FF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75" y="6242050"/>
            <a:ext cx="179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http://xkcd.com/353/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015CCBE-C519-8663-E573-7FECF889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 to think about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36F5E-A767-D910-D24E-3C9C45551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35100"/>
            <a:ext cx="3301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1) How do we specify preferences?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840FE-CE38-357B-310A-184C7FC87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116138"/>
            <a:ext cx="326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2) Ratio of applicant vs employers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3E8F9-4598-3830-228C-9D489BCF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01938"/>
            <a:ext cx="3310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3) Formally what is an assignment?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8B16B-B6EA-79D7-2F47-6D774345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514725"/>
            <a:ext cx="4393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4) Can an employer get assigned &gt; 1 applicant?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2A795-0F93-E9D3-CE0F-77A46B4D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230688"/>
            <a:ext cx="3187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5) Can an applicant have &gt; 1 job?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B9FB-4E33-6246-E885-578D1468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913313"/>
            <a:ext cx="6943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6) How many employer/applicants in an applicants/employers preferences?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6C047-3498-2B66-D308-CC08AE409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556250"/>
            <a:ext cx="4406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7) Can an employer have 0 assigned applicants?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B5741-8A9B-91B4-F654-63B98203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164263"/>
            <a:ext cx="3061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8) Can an applicant have 0 jobs?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39653-7549-0398-450E-CAE277AA7244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3514725"/>
            <a:ext cx="2203450" cy="1104900"/>
            <a:chOff x="4441177" y="3551451"/>
            <a:chExt cx="2203985" cy="11048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6075F1-3C1A-51BB-0FA0-3FB7D4011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698" y="3551451"/>
              <a:ext cx="830464" cy="3698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8D5693-C565-502D-6E96-04AC5357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177" y="4286453"/>
              <a:ext cx="830465" cy="3698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ED711A-085D-E51B-C5FE-E8B72FD2190B}"/>
              </a:ext>
            </a:extLst>
          </p:cNvPr>
          <p:cNvGrpSpPr>
            <a:grpSpLocks/>
          </p:cNvGrpSpPr>
          <p:nvPr/>
        </p:nvGrpSpPr>
        <p:grpSpPr bwMode="auto">
          <a:xfrm>
            <a:off x="4002088" y="5556250"/>
            <a:ext cx="2459037" cy="977900"/>
            <a:chOff x="4185548" y="5593739"/>
            <a:chExt cx="2459614" cy="9773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70225F-9045-7415-B6DC-4A516EE7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705" y="5593739"/>
              <a:ext cx="830457" cy="3696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510420-46ED-8C64-083E-6362668DF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548" y="6201383"/>
              <a:ext cx="830457" cy="369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739F20-268A-2ED1-A316-C9EB3A20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116138"/>
            <a:ext cx="855663" cy="368300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1:1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3542CA-2E34-D7F7-6D05-D7DFFF8D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5227638"/>
            <a:ext cx="1231900" cy="422275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of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DE59D0-34BA-6BDA-334F-F0C69E669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14351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 lists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12146-3D38-ECC7-6120-F34B6E3A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28067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(perfect)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chat&#10;&#10;Description automatically generated">
            <a:extLst>
              <a:ext uri="{FF2B5EF4-FFF2-40B4-BE49-F238E27FC236}">
                <a16:creationId xmlns:a16="http://schemas.microsoft.com/office/drawing/2014/main" id="{A0B4DEDB-A8FA-FBBC-2F6F-ED7A48C0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66454"/>
            <a:ext cx="9033883" cy="3285048"/>
          </a:xfrm>
          <a:prstGeom prst="rect">
            <a:avLst/>
          </a:prstGeo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8549E53A-1966-A163-0E76-9E564B36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Lost in Notation….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EBF991-F386-BA1E-D6EB-D915366DF232}"/>
              </a:ext>
            </a:extLst>
          </p:cNvPr>
          <p:cNvGrpSpPr>
            <a:grpSpLocks/>
          </p:cNvGrpSpPr>
          <p:nvPr/>
        </p:nvGrpSpPr>
        <p:grpSpPr bwMode="auto">
          <a:xfrm>
            <a:off x="4377108" y="4346000"/>
            <a:ext cx="1643062" cy="558800"/>
            <a:chOff x="2464231" y="5393410"/>
            <a:chExt cx="1642820" cy="557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D9EC5F-AC0E-ECCF-EA49-79606C8DFFF9}"/>
                </a:ext>
              </a:extLst>
            </p:cNvPr>
            <p:cNvSpPr/>
            <p:nvPr/>
          </p:nvSpPr>
          <p:spPr>
            <a:xfrm>
              <a:off x="2464231" y="5750047"/>
              <a:ext cx="231741" cy="20130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ACB5185-F792-D534-8D3F-EFE2F3F58ECA}"/>
                </a:ext>
              </a:extLst>
            </p:cNvPr>
            <p:cNvCxnSpPr/>
            <p:nvPr/>
          </p:nvCxnSpPr>
          <p:spPr>
            <a:xfrm flipH="1">
              <a:off x="2695972" y="5393410"/>
              <a:ext cx="1411079" cy="3566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E0C78E08-C0E6-E225-50BA-AE10D40B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Non-feminist reformulation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6DA88B11-FFBE-9FC0-FD37-5EEDB52A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2116138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D1357"/>
                </a:solidFill>
                <a:latin typeface="+mn-lt"/>
              </a:rPr>
              <a:t>n</a:t>
            </a:r>
            <a:r>
              <a:rPr lang="en-US" altLang="en-US" sz="2800">
                <a:latin typeface="+mn-lt"/>
              </a:rPr>
              <a:t> men</a:t>
            </a: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62BDB95-A1F5-1A4B-E2A8-9A3B6A16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2922588"/>
            <a:ext cx="14789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D1357"/>
                </a:solidFill>
                <a:latin typeface="+mn-lt"/>
              </a:rPr>
              <a:t>n</a:t>
            </a:r>
            <a:r>
              <a:rPr lang="en-US" altLang="en-US" sz="2800">
                <a:latin typeface="+mn-lt"/>
              </a:rPr>
              <a:t> women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434-8CAE-1A81-32D5-394EC647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54288"/>
            <a:ext cx="2558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Each with a preference list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8BA2F-C035-C19A-8782-1C384194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4060825"/>
            <a:ext cx="5846762" cy="1128713"/>
          </a:xfrm>
          <a:prstGeom prst="rect">
            <a:avLst/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>
                <a:solidFill>
                  <a:srgbClr val="FFFFFF"/>
                </a:solidFill>
                <a:latin typeface="+mn-lt"/>
              </a:rPr>
              <a:t>Match/marry them in a “stable”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>
            <a:extLst>
              <a:ext uri="{FF2B5EF4-FFF2-40B4-BE49-F238E27FC236}">
                <a16:creationId xmlns:a16="http://schemas.microsoft.com/office/drawing/2014/main" id="{DDA7AE39-AB2E-EC15-CC5E-C7EDAD2F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 matchings</a:t>
            </a:r>
          </a:p>
        </p:txBody>
      </p:sp>
      <p:pic>
        <p:nvPicPr>
          <p:cNvPr id="39938" name="Picture 4">
            <a:extLst>
              <a:ext uri="{FF2B5EF4-FFF2-40B4-BE49-F238E27FC236}">
                <a16:creationId xmlns:a16="http://schemas.microsoft.com/office/drawing/2014/main" id="{0B9D5D51-66AD-6793-3369-044990815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>
            <a:extLst>
              <a:ext uri="{FF2B5EF4-FFF2-40B4-BE49-F238E27FC236}">
                <a16:creationId xmlns:a16="http://schemas.microsoft.com/office/drawing/2014/main" id="{C41C5E59-DA5A-129D-6421-44A516562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77107399-AFA8-90EC-50BD-F2EB3F4A8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54367143-842D-5152-3E61-781F5A340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040F81BE-677C-0AA0-9212-EAB6CF5D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9B09394E-036E-0FF3-9135-5C9A2AC5D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04AA9F2D-7B6C-96CB-4081-CD48F783AED0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936750"/>
            <a:ext cx="7729538" cy="4102100"/>
            <a:chOff x="559192" y="1936234"/>
            <a:chExt cx="7728599" cy="4103132"/>
          </a:xfrm>
        </p:grpSpPr>
        <p:grpSp>
          <p:nvGrpSpPr>
            <p:cNvPr id="39945" name="Group 17">
              <a:extLst>
                <a:ext uri="{FF2B5EF4-FFF2-40B4-BE49-F238E27FC236}">
                  <a16:creationId xmlns:a16="http://schemas.microsoft.com/office/drawing/2014/main" id="{31B636DE-F0FE-CF3E-3671-E2A739DA7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92" y="1936234"/>
              <a:ext cx="771102" cy="4103132"/>
              <a:chOff x="1454848" y="1936234"/>
              <a:chExt cx="771102" cy="4103132"/>
            </a:xfrm>
          </p:grpSpPr>
          <p:sp>
            <p:nvSpPr>
              <p:cNvPr id="39951" name="TextBox 10">
                <a:extLst>
                  <a:ext uri="{FF2B5EF4-FFF2-40B4-BE49-F238E27FC236}">
                    <a16:creationId xmlns:a16="http://schemas.microsoft.com/office/drawing/2014/main" id="{2438D9FA-8DE1-738C-6A3B-1D1F5E0E6B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3433" y="1936234"/>
                <a:ext cx="524439" cy="36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Mal</a:t>
                </a:r>
              </a:p>
            </p:txBody>
          </p:sp>
          <p:sp>
            <p:nvSpPr>
              <p:cNvPr id="39952" name="TextBox 11">
                <a:extLst>
                  <a:ext uri="{FF2B5EF4-FFF2-40B4-BE49-F238E27FC236}">
                    <a16:creationId xmlns:a16="http://schemas.microsoft.com/office/drawing/2014/main" id="{E817ABAA-B4DE-6BD4-A58D-4C6D1639C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3853934"/>
                <a:ext cx="667346" cy="36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Wash</a:t>
                </a:r>
              </a:p>
            </p:txBody>
          </p:sp>
          <p:sp>
            <p:nvSpPr>
              <p:cNvPr id="39953" name="TextBox 12">
                <a:extLst>
                  <a:ext uri="{FF2B5EF4-FFF2-40B4-BE49-F238E27FC236}">
                    <a16:creationId xmlns:a16="http://schemas.microsoft.com/office/drawing/2014/main" id="{DEA5C3CC-C01E-6819-A9B9-65E38DFDB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5670034"/>
                <a:ext cx="7711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Simon</a:t>
                </a:r>
              </a:p>
            </p:txBody>
          </p:sp>
        </p:grpSp>
        <p:grpSp>
          <p:nvGrpSpPr>
            <p:cNvPr id="39946" name="Group 16">
              <a:extLst>
                <a:ext uri="{FF2B5EF4-FFF2-40B4-BE49-F238E27FC236}">
                  <a16:creationId xmlns:a16="http://schemas.microsoft.com/office/drawing/2014/main" id="{90658195-616F-527F-8EE7-E596CB352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0378" y="1936234"/>
              <a:ext cx="1027413" cy="4103132"/>
              <a:chOff x="6599395" y="1936234"/>
              <a:chExt cx="1027413" cy="4103132"/>
            </a:xfrm>
          </p:grpSpPr>
          <p:sp>
            <p:nvSpPr>
              <p:cNvPr id="39948" name="TextBox 13">
                <a:extLst>
                  <a:ext uri="{FF2B5EF4-FFF2-40B4-BE49-F238E27FC236}">
                    <a16:creationId xmlns:a16="http://schemas.microsoft.com/office/drawing/2014/main" id="{E3166F46-FCFD-C44E-BF1B-8020E71A1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9395" y="1936234"/>
                <a:ext cx="66098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Inara</a:t>
                </a:r>
              </a:p>
            </p:txBody>
          </p:sp>
          <p:sp>
            <p:nvSpPr>
              <p:cNvPr id="39949" name="TextBox 14">
                <a:extLst>
                  <a:ext uri="{FF2B5EF4-FFF2-40B4-BE49-F238E27FC236}">
                    <a16:creationId xmlns:a16="http://schemas.microsoft.com/office/drawing/2014/main" id="{94E5DEC2-D2FB-4210-D822-CB94CEA61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1813" y="3866634"/>
                <a:ext cx="550084" cy="36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Zoe</a:t>
                </a:r>
              </a:p>
            </p:txBody>
          </p:sp>
          <p:sp>
            <p:nvSpPr>
              <p:cNvPr id="39950" name="TextBox 15">
                <a:extLst>
                  <a:ext uri="{FF2B5EF4-FFF2-40B4-BE49-F238E27FC236}">
                    <a16:creationId xmlns:a16="http://schemas.microsoft.com/office/drawing/2014/main" id="{2D915167-D850-1622-C8B3-6010A7AEF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2600" y="5670034"/>
                <a:ext cx="794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Kaylee</a:t>
                </a:r>
              </a:p>
            </p:txBody>
          </p:sp>
        </p:grpSp>
        <p:pic>
          <p:nvPicPr>
            <p:cNvPr id="39947" name="Picture 18">
              <a:extLst>
                <a:ext uri="{FF2B5EF4-FFF2-40B4-BE49-F238E27FC236}">
                  <a16:creationId xmlns:a16="http://schemas.microsoft.com/office/drawing/2014/main" id="{3D7F3402-7829-101B-AF00-0A6DF2CC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549" y="1936234"/>
              <a:ext cx="2680349" cy="370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>
            <a:extLst>
              <a:ext uri="{FF2B5EF4-FFF2-40B4-BE49-F238E27FC236}">
                <a16:creationId xmlns:a16="http://schemas.microsoft.com/office/drawing/2014/main" id="{310D2AC2-D2C4-3E09-219E-EFE8F38D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grpSp>
        <p:nvGrpSpPr>
          <p:cNvPr id="40962" name="Group 1">
            <a:extLst>
              <a:ext uri="{FF2B5EF4-FFF2-40B4-BE49-F238E27FC236}">
                <a16:creationId xmlns:a16="http://schemas.microsoft.com/office/drawing/2014/main" id="{8C195826-5B00-8CB3-409A-B25B28C7A8DB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1252538"/>
            <a:ext cx="5861050" cy="5513387"/>
            <a:chOff x="1471613" y="1252538"/>
            <a:chExt cx="5861050" cy="5513387"/>
          </a:xfrm>
        </p:grpSpPr>
        <p:pic>
          <p:nvPicPr>
            <p:cNvPr id="40963" name="Picture 4">
              <a:extLst>
                <a:ext uri="{FF2B5EF4-FFF2-40B4-BE49-F238E27FC236}">
                  <a16:creationId xmlns:a16="http://schemas.microsoft.com/office/drawing/2014/main" id="{5775F12E-9A61-42F1-0887-3CCFD78B0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5">
              <a:extLst>
                <a:ext uri="{FF2B5EF4-FFF2-40B4-BE49-F238E27FC236}">
                  <a16:creationId xmlns:a16="http://schemas.microsoft.com/office/drawing/2014/main" id="{D00F4574-F18B-F98D-48DD-C518CBE7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6">
              <a:extLst>
                <a:ext uri="{FF2B5EF4-FFF2-40B4-BE49-F238E27FC236}">
                  <a16:creationId xmlns:a16="http://schemas.microsoft.com/office/drawing/2014/main" id="{B1974D64-F473-4F77-7ECD-CEA2BBA7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7">
              <a:extLst>
                <a:ext uri="{FF2B5EF4-FFF2-40B4-BE49-F238E27FC236}">
                  <a16:creationId xmlns:a16="http://schemas.microsoft.com/office/drawing/2014/main" id="{5DB064CD-A8D1-ADB2-C8A5-6201B62A3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8">
              <a:extLst>
                <a:ext uri="{FF2B5EF4-FFF2-40B4-BE49-F238E27FC236}">
                  <a16:creationId xmlns:a16="http://schemas.microsoft.com/office/drawing/2014/main" id="{D83B662A-2023-1B1A-F0CE-0C96C635F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9">
              <a:extLst>
                <a:ext uri="{FF2B5EF4-FFF2-40B4-BE49-F238E27FC236}">
                  <a16:creationId xmlns:a16="http://schemas.microsoft.com/office/drawing/2014/main" id="{75E027AE-04B6-219C-E9EA-024FAEA4A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6B61C2EA-CE9A-564E-C7AC-C635D7E89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13" y="1943100"/>
              <a:ext cx="3121025" cy="293688"/>
            </a:xfrm>
            <a:prstGeom prst="leftRightArrow">
              <a:avLst>
                <a:gd name="adj1" fmla="val 50000"/>
                <a:gd name="adj2" fmla="val 49986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Left-Right Arrow 19">
              <a:extLst>
                <a:ext uri="{FF2B5EF4-FFF2-40B4-BE49-F238E27FC236}">
                  <a16:creationId xmlns:a16="http://schemas.microsoft.com/office/drawing/2014/main" id="{E36BB778-59E5-4E5F-81E6-84E765144A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22513" y="4714875"/>
              <a:ext cx="4102100" cy="325438"/>
            </a:xfrm>
            <a:prstGeom prst="leftRightArrow">
              <a:avLst>
                <a:gd name="adj1" fmla="val 50000"/>
                <a:gd name="adj2" fmla="val 5001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0971" name="Group 23">
              <a:extLst>
                <a:ext uri="{FF2B5EF4-FFF2-40B4-BE49-F238E27FC236}">
                  <a16:creationId xmlns:a16="http://schemas.microsoft.com/office/drawing/2014/main" id="{8C8E162E-6B51-DC25-7F02-11654FB6B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7988" y="2514600"/>
              <a:ext cx="5248275" cy="4251325"/>
              <a:chOff x="1677988" y="2513844"/>
              <a:chExt cx="5247629" cy="4251805"/>
            </a:xfrm>
          </p:grpSpPr>
          <p:sp>
            <p:nvSpPr>
              <p:cNvPr id="40972" name="TextBox 13">
                <a:extLst>
                  <a:ext uri="{FF2B5EF4-FFF2-40B4-BE49-F238E27FC236}">
                    <a16:creationId xmlns:a16="http://schemas.microsoft.com/office/drawing/2014/main" id="{2F7EC834-8BA2-7671-7B2A-A551B0D7E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518" y="2513844"/>
                <a:ext cx="556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Mal</a:t>
                </a:r>
              </a:p>
            </p:txBody>
          </p:sp>
          <p:sp>
            <p:nvSpPr>
              <p:cNvPr id="40973" name="TextBox 14">
                <a:extLst>
                  <a:ext uri="{FF2B5EF4-FFF2-40B4-BE49-F238E27FC236}">
                    <a16:creationId xmlns:a16="http://schemas.microsoft.com/office/drawing/2014/main" id="{F3EE72BD-C4AA-0C1E-6C8A-DC8C1E23A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4439228"/>
                <a:ext cx="7661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Wash</a:t>
                </a:r>
              </a:p>
            </p:txBody>
          </p:sp>
          <p:sp>
            <p:nvSpPr>
              <p:cNvPr id="40974" name="TextBox 15">
                <a:extLst>
                  <a:ext uri="{FF2B5EF4-FFF2-40B4-BE49-F238E27FC236}">
                    <a16:creationId xmlns:a16="http://schemas.microsoft.com/office/drawing/2014/main" id="{8673ECC6-40A0-60D9-75DF-CAD758919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6242429"/>
                <a:ext cx="7662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  <a:latin typeface="Arial" panose="020B0604020202020204" pitchFamily="34" charset="0"/>
                  </a:rPr>
                  <a:t>Simon</a:t>
                </a:r>
              </a:p>
            </p:txBody>
          </p:sp>
          <p:sp>
            <p:nvSpPr>
              <p:cNvPr id="40975" name="TextBox 20">
                <a:extLst>
                  <a:ext uri="{FF2B5EF4-FFF2-40B4-BE49-F238E27FC236}">
                    <a16:creationId xmlns:a16="http://schemas.microsoft.com/office/drawing/2014/main" id="{F5CA7828-743C-BB9F-63C1-C19C61D759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6016" y="2513844"/>
                <a:ext cx="710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Inara</a:t>
                </a:r>
              </a:p>
            </p:txBody>
          </p:sp>
          <p:sp>
            <p:nvSpPr>
              <p:cNvPr id="40976" name="TextBox 21">
                <a:extLst>
                  <a:ext uri="{FF2B5EF4-FFF2-40B4-BE49-F238E27FC236}">
                    <a16:creationId xmlns:a16="http://schemas.microsoft.com/office/drawing/2014/main" id="{DCEB4529-3520-B27E-AF4D-83C4CC67C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4439228"/>
                <a:ext cx="582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Zoe</a:t>
                </a:r>
              </a:p>
            </p:txBody>
          </p:sp>
          <p:sp>
            <p:nvSpPr>
              <p:cNvPr id="40977" name="TextBox 22">
                <a:extLst>
                  <a:ext uri="{FF2B5EF4-FFF2-40B4-BE49-F238E27FC236}">
                    <a16:creationId xmlns:a16="http://schemas.microsoft.com/office/drawing/2014/main" id="{B07F0D83-D735-8E77-D9E2-CA85A8AB7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6396317"/>
                <a:ext cx="8904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Kaylee</a:t>
                </a: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>
            <a:extLst>
              <a:ext uri="{FF2B5EF4-FFF2-40B4-BE49-F238E27FC236}">
                <a16:creationId xmlns:a16="http://schemas.microsoft.com/office/drawing/2014/main" id="{7E16B2B2-A069-6D1A-5A1D-EF013758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pic>
        <p:nvPicPr>
          <p:cNvPr id="41986" name="Picture 4">
            <a:extLst>
              <a:ext uri="{FF2B5EF4-FFF2-40B4-BE49-F238E27FC236}">
                <a16:creationId xmlns:a16="http://schemas.microsoft.com/office/drawing/2014/main" id="{F01DB8C9-4919-A4FB-9B89-FDF24F55E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>
            <a:extLst>
              <a:ext uri="{FF2B5EF4-FFF2-40B4-BE49-F238E27FC236}">
                <a16:creationId xmlns:a16="http://schemas.microsoft.com/office/drawing/2014/main" id="{86D77359-5D71-F34D-702A-1FEDC314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>
            <a:extLst>
              <a:ext uri="{FF2B5EF4-FFF2-40B4-BE49-F238E27FC236}">
                <a16:creationId xmlns:a16="http://schemas.microsoft.com/office/drawing/2014/main" id="{C2D1A783-E044-D667-A417-2A16D125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>
            <a:extLst>
              <a:ext uri="{FF2B5EF4-FFF2-40B4-BE49-F238E27FC236}">
                <a16:creationId xmlns:a16="http://schemas.microsoft.com/office/drawing/2014/main" id="{45723EC1-9508-04F8-DAC0-6B0E3F828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>
            <a:extLst>
              <a:ext uri="{FF2B5EF4-FFF2-40B4-BE49-F238E27FC236}">
                <a16:creationId xmlns:a16="http://schemas.microsoft.com/office/drawing/2014/main" id="{D2655A4E-6C07-CDCD-3F53-33E5AD55D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>
            <a:extLst>
              <a:ext uri="{FF2B5EF4-FFF2-40B4-BE49-F238E27FC236}">
                <a16:creationId xmlns:a16="http://schemas.microsoft.com/office/drawing/2014/main" id="{CE39A011-22E5-4379-8F07-71F3B88B5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9C45225A-7588-E626-1F88-5C6D2F718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1943100"/>
            <a:ext cx="3430587" cy="293688"/>
          </a:xfrm>
          <a:prstGeom prst="leftRightArrow">
            <a:avLst>
              <a:gd name="adj1" fmla="val 50000"/>
              <a:gd name="adj2" fmla="val 5002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5A25EDC1-9DC7-AFCD-8E26-10C6AA17A572}"/>
              </a:ext>
            </a:extLst>
          </p:cNvPr>
          <p:cNvSpPr>
            <a:spLocks noChangeArrowheads="1"/>
          </p:cNvSpPr>
          <p:nvPr/>
        </p:nvSpPr>
        <p:spPr bwMode="auto">
          <a:xfrm rot="2826854">
            <a:off x="2019301" y="3975100"/>
            <a:ext cx="4887912" cy="325437"/>
          </a:xfrm>
          <a:prstGeom prst="left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41994" name="Group 10">
            <a:extLst>
              <a:ext uri="{FF2B5EF4-FFF2-40B4-BE49-F238E27FC236}">
                <a16:creationId xmlns:a16="http://schemas.microsoft.com/office/drawing/2014/main" id="{63276A76-5C17-7C23-9330-2C59889DAAA2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41996" name="TextBox 11">
              <a:extLst>
                <a:ext uri="{FF2B5EF4-FFF2-40B4-BE49-F238E27FC236}">
                  <a16:creationId xmlns:a16="http://schemas.microsoft.com/office/drawing/2014/main" id="{D05579C0-6386-E174-1747-B73B3DA43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41997" name="TextBox 12">
              <a:extLst>
                <a:ext uri="{FF2B5EF4-FFF2-40B4-BE49-F238E27FC236}">
                  <a16:creationId xmlns:a16="http://schemas.microsoft.com/office/drawing/2014/main" id="{C67E1E12-5684-BD30-F79E-9EA196CF3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41998" name="TextBox 13">
              <a:extLst>
                <a:ext uri="{FF2B5EF4-FFF2-40B4-BE49-F238E27FC236}">
                  <a16:creationId xmlns:a16="http://schemas.microsoft.com/office/drawing/2014/main" id="{1F6B3D50-01B7-2979-C11E-7D3BAE050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41999" name="TextBox 14">
              <a:extLst>
                <a:ext uri="{FF2B5EF4-FFF2-40B4-BE49-F238E27FC236}">
                  <a16:creationId xmlns:a16="http://schemas.microsoft.com/office/drawing/2014/main" id="{1B73263D-9DE8-3621-432F-B0CB85740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42000" name="TextBox 15">
              <a:extLst>
                <a:ext uri="{FF2B5EF4-FFF2-40B4-BE49-F238E27FC236}">
                  <a16:creationId xmlns:a16="http://schemas.microsoft.com/office/drawing/2014/main" id="{B5D287E9-C38E-F403-C65F-153C7FC54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42001" name="TextBox 16">
              <a:extLst>
                <a:ext uri="{FF2B5EF4-FFF2-40B4-BE49-F238E27FC236}">
                  <a16:creationId xmlns:a16="http://schemas.microsoft.com/office/drawing/2014/main" id="{28B5E984-8EB4-09DF-0F18-BE2DB75F9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874E6DBB-BBB8-1038-F8A9-C106FB147E34}"/>
              </a:ext>
            </a:extLst>
          </p:cNvPr>
          <p:cNvSpPr/>
          <p:nvPr/>
        </p:nvSpPr>
        <p:spPr>
          <a:xfrm>
            <a:off x="2444750" y="1943100"/>
            <a:ext cx="1141413" cy="94138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>
            <a:extLst>
              <a:ext uri="{FF2B5EF4-FFF2-40B4-BE49-F238E27FC236}">
                <a16:creationId xmlns:a16="http://schemas.microsoft.com/office/drawing/2014/main" id="{00880C02-A996-5716-952C-B9EA99F3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grpSp>
        <p:nvGrpSpPr>
          <p:cNvPr id="43010" name="Group 1">
            <a:extLst>
              <a:ext uri="{FF2B5EF4-FFF2-40B4-BE49-F238E27FC236}">
                <a16:creationId xmlns:a16="http://schemas.microsoft.com/office/drawing/2014/main" id="{7CDE7A23-55DB-95B1-1260-6CDA89857F05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1252538"/>
            <a:ext cx="5861050" cy="5503862"/>
            <a:chOff x="1471613" y="1252538"/>
            <a:chExt cx="5861050" cy="5503862"/>
          </a:xfrm>
        </p:grpSpPr>
        <p:pic>
          <p:nvPicPr>
            <p:cNvPr id="43018" name="Picture 4">
              <a:extLst>
                <a:ext uri="{FF2B5EF4-FFF2-40B4-BE49-F238E27FC236}">
                  <a16:creationId xmlns:a16="http://schemas.microsoft.com/office/drawing/2014/main" id="{F7E1403F-A8BD-8ED8-5966-21FB2E979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5">
              <a:extLst>
                <a:ext uri="{FF2B5EF4-FFF2-40B4-BE49-F238E27FC236}">
                  <a16:creationId xmlns:a16="http://schemas.microsoft.com/office/drawing/2014/main" id="{004484E3-86AE-E14F-8EDE-33F687F48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Picture 6">
              <a:extLst>
                <a:ext uri="{FF2B5EF4-FFF2-40B4-BE49-F238E27FC236}">
                  <a16:creationId xmlns:a16="http://schemas.microsoft.com/office/drawing/2014/main" id="{E9E45A4C-2827-B1C9-3D32-0E881B82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7">
              <a:extLst>
                <a:ext uri="{FF2B5EF4-FFF2-40B4-BE49-F238E27FC236}">
                  <a16:creationId xmlns:a16="http://schemas.microsoft.com/office/drawing/2014/main" id="{F7A459DC-43BC-8563-AE88-EC656ADA7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8">
              <a:extLst>
                <a:ext uri="{FF2B5EF4-FFF2-40B4-BE49-F238E27FC236}">
                  <a16:creationId xmlns:a16="http://schemas.microsoft.com/office/drawing/2014/main" id="{B3E333C2-C098-12ED-6591-D27A58838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9">
              <a:extLst>
                <a:ext uri="{FF2B5EF4-FFF2-40B4-BE49-F238E27FC236}">
                  <a16:creationId xmlns:a16="http://schemas.microsoft.com/office/drawing/2014/main" id="{F41A1CE6-A34F-58E2-C44F-BFE781E5B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37705E7B-F76B-D66B-C08C-1598734E6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063" y="1943100"/>
              <a:ext cx="3279775" cy="293688"/>
            </a:xfrm>
            <a:prstGeom prst="left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Left-Right Arrow 19">
              <a:extLst>
                <a:ext uri="{FF2B5EF4-FFF2-40B4-BE49-F238E27FC236}">
                  <a16:creationId xmlns:a16="http://schemas.microsoft.com/office/drawing/2014/main" id="{A8E1449A-E138-E18D-4299-AB9FFD76CE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09813" y="4776788"/>
              <a:ext cx="4295775" cy="325437"/>
            </a:xfrm>
            <a:prstGeom prst="leftRightArrow">
              <a:avLst>
                <a:gd name="adj1" fmla="val 50000"/>
                <a:gd name="adj2" fmla="val 49989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Left-Right Arrow 10">
              <a:extLst>
                <a:ext uri="{FF2B5EF4-FFF2-40B4-BE49-F238E27FC236}">
                  <a16:creationId xmlns:a16="http://schemas.microsoft.com/office/drawing/2014/main" id="{8D7BE435-3A19-3CF0-5B88-DD577A1466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84059">
              <a:off x="2347913" y="4711700"/>
              <a:ext cx="4051300" cy="355600"/>
            </a:xfrm>
            <a:prstGeom prst="leftRightArrow">
              <a:avLst>
                <a:gd name="adj1" fmla="val 50000"/>
                <a:gd name="adj2" fmla="val 50002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011" name="Group 11">
            <a:extLst>
              <a:ext uri="{FF2B5EF4-FFF2-40B4-BE49-F238E27FC236}">
                <a16:creationId xmlns:a16="http://schemas.microsoft.com/office/drawing/2014/main" id="{549AF451-161E-3A18-FEF3-16F749F4A07B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43012" name="TextBox 12">
              <a:extLst>
                <a:ext uri="{FF2B5EF4-FFF2-40B4-BE49-F238E27FC236}">
                  <a16:creationId xmlns:a16="http://schemas.microsoft.com/office/drawing/2014/main" id="{95FFB2BF-EA71-8595-DC01-727854CF8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43013" name="TextBox 13">
              <a:extLst>
                <a:ext uri="{FF2B5EF4-FFF2-40B4-BE49-F238E27FC236}">
                  <a16:creationId xmlns:a16="http://schemas.microsoft.com/office/drawing/2014/main" id="{2A6C04CF-7179-56FE-AB96-3FC415E97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43014" name="TextBox 14">
              <a:extLst>
                <a:ext uri="{FF2B5EF4-FFF2-40B4-BE49-F238E27FC236}">
                  <a16:creationId xmlns:a16="http://schemas.microsoft.com/office/drawing/2014/main" id="{ED1C0A55-172B-2DA7-D9C8-E1B6C1B9D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43015" name="TextBox 15">
              <a:extLst>
                <a:ext uri="{FF2B5EF4-FFF2-40B4-BE49-F238E27FC236}">
                  <a16:creationId xmlns:a16="http://schemas.microsoft.com/office/drawing/2014/main" id="{FA3C4E7F-5177-787E-51F5-829972488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43016" name="TextBox 16">
              <a:extLst>
                <a:ext uri="{FF2B5EF4-FFF2-40B4-BE49-F238E27FC236}">
                  <a16:creationId xmlns:a16="http://schemas.microsoft.com/office/drawing/2014/main" id="{32B71526-C44E-DBCF-8B34-6CB313BCE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43017" name="TextBox 17">
              <a:extLst>
                <a:ext uri="{FF2B5EF4-FFF2-40B4-BE49-F238E27FC236}">
                  <a16:creationId xmlns:a16="http://schemas.microsoft.com/office/drawing/2014/main" id="{49A1885F-6EC8-C88E-F00C-9CA77132D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ABE59F2-F665-AAC9-F144-B2FC368E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you guess the correlation?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70D796C9-F952-BB3F-2BBD-8B5567E5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276350"/>
            <a:ext cx="50022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9000F54D-4934-F665-42F1-6DB7235B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4148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FC6720F3-354F-1171-8DCC-52A4E4E66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05250"/>
            <a:ext cx="45005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077B60-BD0A-0564-A1ED-7263246FBD31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1800225"/>
            <a:ext cx="5133975" cy="2970213"/>
            <a:chOff x="3585252" y="1800088"/>
            <a:chExt cx="5133703" cy="29711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25FF22-4B9A-5D9D-06A3-307BA5629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252" y="1849316"/>
              <a:ext cx="611156" cy="4017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2B1D0C-9F54-E0FA-EFC0-81AC417AC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800" y="1800088"/>
              <a:ext cx="611155" cy="4017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D9BA39-1072-0A3F-2D1D-6569D2CF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027" y="4369459"/>
              <a:ext cx="609568" cy="4017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E3A143C-C45B-EB29-DAA9-568295B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Which one is a perfect matching?</a:t>
            </a:r>
          </a:p>
        </p:txBody>
      </p:sp>
      <p:grpSp>
        <p:nvGrpSpPr>
          <p:cNvPr id="44034" name="Group 2">
            <a:extLst>
              <a:ext uri="{FF2B5EF4-FFF2-40B4-BE49-F238E27FC236}">
                <a16:creationId xmlns:a16="http://schemas.microsoft.com/office/drawing/2014/main" id="{B960DB54-9F00-017F-0335-708D3D8DA7C0}"/>
              </a:ext>
            </a:extLst>
          </p:cNvPr>
          <p:cNvGrpSpPr>
            <a:grpSpLocks/>
          </p:cNvGrpSpPr>
          <p:nvPr/>
        </p:nvGrpSpPr>
        <p:grpSpPr bwMode="auto">
          <a:xfrm>
            <a:off x="554038" y="1760538"/>
            <a:ext cx="3649662" cy="3336925"/>
            <a:chOff x="1471613" y="1252538"/>
            <a:chExt cx="5861050" cy="5513387"/>
          </a:xfrm>
        </p:grpSpPr>
        <p:pic>
          <p:nvPicPr>
            <p:cNvPr id="44046" name="Picture 4">
              <a:extLst>
                <a:ext uri="{FF2B5EF4-FFF2-40B4-BE49-F238E27FC236}">
                  <a16:creationId xmlns:a16="http://schemas.microsoft.com/office/drawing/2014/main" id="{A8ACED06-EC6E-849F-E5A7-218F4B873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5">
              <a:extLst>
                <a:ext uri="{FF2B5EF4-FFF2-40B4-BE49-F238E27FC236}">
                  <a16:creationId xmlns:a16="http://schemas.microsoft.com/office/drawing/2014/main" id="{03BF73B7-3697-4E77-45A3-8A639E0A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6">
              <a:extLst>
                <a:ext uri="{FF2B5EF4-FFF2-40B4-BE49-F238E27FC236}">
                  <a16:creationId xmlns:a16="http://schemas.microsoft.com/office/drawing/2014/main" id="{2DC80E16-3C4D-5D84-993C-2D049517A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7">
              <a:extLst>
                <a:ext uri="{FF2B5EF4-FFF2-40B4-BE49-F238E27FC236}">
                  <a16:creationId xmlns:a16="http://schemas.microsoft.com/office/drawing/2014/main" id="{97E05F43-82AB-4224-A96C-61A131B34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8">
              <a:extLst>
                <a:ext uri="{FF2B5EF4-FFF2-40B4-BE49-F238E27FC236}">
                  <a16:creationId xmlns:a16="http://schemas.microsoft.com/office/drawing/2014/main" id="{47324C42-C221-5C61-7D2D-358339946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9">
              <a:extLst>
                <a:ext uri="{FF2B5EF4-FFF2-40B4-BE49-F238E27FC236}">
                  <a16:creationId xmlns:a16="http://schemas.microsoft.com/office/drawing/2014/main" id="{52D68782-015E-B788-D252-3681C824D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eft-Right Arrow 9">
              <a:extLst>
                <a:ext uri="{FF2B5EF4-FFF2-40B4-BE49-F238E27FC236}">
                  <a16:creationId xmlns:a16="http://schemas.microsoft.com/office/drawing/2014/main" id="{8B4EA971-9364-4FDD-2C49-13C65EE2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692" y="1942366"/>
              <a:ext cx="3120455" cy="293768"/>
            </a:xfrm>
            <a:prstGeom prst="leftRightArrow">
              <a:avLst>
                <a:gd name="adj1" fmla="val 50000"/>
                <a:gd name="adj2" fmla="val 49986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Left-Right Arrow 10">
              <a:extLst>
                <a:ext uri="{FF2B5EF4-FFF2-40B4-BE49-F238E27FC236}">
                  <a16:creationId xmlns:a16="http://schemas.microsoft.com/office/drawing/2014/main" id="{C205FED6-2745-4AAB-A144-A39136AD2F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23110" y="4714798"/>
              <a:ext cx="4101970" cy="325243"/>
            </a:xfrm>
            <a:prstGeom prst="leftRightArrow">
              <a:avLst>
                <a:gd name="adj1" fmla="val 50000"/>
                <a:gd name="adj2" fmla="val 5001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4054" name="Group 23">
              <a:extLst>
                <a:ext uri="{FF2B5EF4-FFF2-40B4-BE49-F238E27FC236}">
                  <a16:creationId xmlns:a16="http://schemas.microsoft.com/office/drawing/2014/main" id="{C629CD67-166F-0B47-EA88-9C24E5970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7988" y="2514600"/>
              <a:ext cx="5248275" cy="4251325"/>
              <a:chOff x="1677988" y="2513844"/>
              <a:chExt cx="5247629" cy="4251805"/>
            </a:xfrm>
          </p:grpSpPr>
          <p:sp>
            <p:nvSpPr>
              <p:cNvPr id="44055" name="TextBox 13">
                <a:extLst>
                  <a:ext uri="{FF2B5EF4-FFF2-40B4-BE49-F238E27FC236}">
                    <a16:creationId xmlns:a16="http://schemas.microsoft.com/office/drawing/2014/main" id="{C32D71BF-163D-25EF-2004-DE9DFF857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518" y="2513844"/>
                <a:ext cx="556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Mal</a:t>
                </a:r>
              </a:p>
            </p:txBody>
          </p:sp>
          <p:sp>
            <p:nvSpPr>
              <p:cNvPr id="44056" name="TextBox 14">
                <a:extLst>
                  <a:ext uri="{FF2B5EF4-FFF2-40B4-BE49-F238E27FC236}">
                    <a16:creationId xmlns:a16="http://schemas.microsoft.com/office/drawing/2014/main" id="{CCE00229-6384-2762-FA9B-865F84940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4439228"/>
                <a:ext cx="7661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Wash</a:t>
                </a:r>
              </a:p>
            </p:txBody>
          </p:sp>
          <p:sp>
            <p:nvSpPr>
              <p:cNvPr id="44057" name="TextBox 15">
                <a:extLst>
                  <a:ext uri="{FF2B5EF4-FFF2-40B4-BE49-F238E27FC236}">
                    <a16:creationId xmlns:a16="http://schemas.microsoft.com/office/drawing/2014/main" id="{390C3F86-F79E-E2E2-9E21-0E0EE4E78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6242429"/>
                <a:ext cx="7662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  <a:latin typeface="Arial" panose="020B0604020202020204" pitchFamily="34" charset="0"/>
                  </a:rPr>
                  <a:t>Simon</a:t>
                </a:r>
              </a:p>
            </p:txBody>
          </p:sp>
          <p:sp>
            <p:nvSpPr>
              <p:cNvPr id="44058" name="TextBox 20">
                <a:extLst>
                  <a:ext uri="{FF2B5EF4-FFF2-40B4-BE49-F238E27FC236}">
                    <a16:creationId xmlns:a16="http://schemas.microsoft.com/office/drawing/2014/main" id="{2C76D6A6-5CA6-997C-F80A-A362FA29D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6016" y="2513844"/>
                <a:ext cx="710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Inara</a:t>
                </a:r>
              </a:p>
            </p:txBody>
          </p:sp>
          <p:sp>
            <p:nvSpPr>
              <p:cNvPr id="44059" name="TextBox 21">
                <a:extLst>
                  <a:ext uri="{FF2B5EF4-FFF2-40B4-BE49-F238E27FC236}">
                    <a16:creationId xmlns:a16="http://schemas.microsoft.com/office/drawing/2014/main" id="{28A9A01A-A345-E2DB-37D2-B23EAED8E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4439228"/>
                <a:ext cx="582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Zoe</a:t>
                </a:r>
              </a:p>
            </p:txBody>
          </p:sp>
          <p:sp>
            <p:nvSpPr>
              <p:cNvPr id="44060" name="TextBox 22">
                <a:extLst>
                  <a:ext uri="{FF2B5EF4-FFF2-40B4-BE49-F238E27FC236}">
                    <a16:creationId xmlns:a16="http://schemas.microsoft.com/office/drawing/2014/main" id="{A86DC2CD-BDC6-692E-0C02-E98068471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6396317"/>
                <a:ext cx="8904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Kaylee</a:t>
                </a:r>
              </a:p>
            </p:txBody>
          </p:sp>
        </p:grpSp>
      </p:grpSp>
      <p:grpSp>
        <p:nvGrpSpPr>
          <p:cNvPr id="44035" name="Group 18">
            <a:extLst>
              <a:ext uri="{FF2B5EF4-FFF2-40B4-BE49-F238E27FC236}">
                <a16:creationId xmlns:a16="http://schemas.microsoft.com/office/drawing/2014/main" id="{D3AB7CD5-12C6-4E16-BA77-880C50BCB9C2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1554163"/>
            <a:ext cx="3624263" cy="3727450"/>
            <a:chOff x="1471613" y="1252538"/>
            <a:chExt cx="5861050" cy="5503862"/>
          </a:xfrm>
        </p:grpSpPr>
        <p:pic>
          <p:nvPicPr>
            <p:cNvPr id="44037" name="Picture 4">
              <a:extLst>
                <a:ext uri="{FF2B5EF4-FFF2-40B4-BE49-F238E27FC236}">
                  <a16:creationId xmlns:a16="http://schemas.microsoft.com/office/drawing/2014/main" id="{ABBC89CD-39F7-7B7A-878B-0E099BD7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5">
              <a:extLst>
                <a:ext uri="{FF2B5EF4-FFF2-40B4-BE49-F238E27FC236}">
                  <a16:creationId xmlns:a16="http://schemas.microsoft.com/office/drawing/2014/main" id="{9A507053-05AA-8C3B-686B-875F3385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6">
              <a:extLst>
                <a:ext uri="{FF2B5EF4-FFF2-40B4-BE49-F238E27FC236}">
                  <a16:creationId xmlns:a16="http://schemas.microsoft.com/office/drawing/2014/main" id="{73CCBC05-F470-10FA-2E3B-5FF9D5A1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7">
              <a:extLst>
                <a:ext uri="{FF2B5EF4-FFF2-40B4-BE49-F238E27FC236}">
                  <a16:creationId xmlns:a16="http://schemas.microsoft.com/office/drawing/2014/main" id="{C3B282EA-0F18-0911-9525-86846AF19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8">
              <a:extLst>
                <a:ext uri="{FF2B5EF4-FFF2-40B4-BE49-F238E27FC236}">
                  <a16:creationId xmlns:a16="http://schemas.microsoft.com/office/drawing/2014/main" id="{F8119625-1AD5-3CB2-121E-D1F7782E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9">
              <a:extLst>
                <a:ext uri="{FF2B5EF4-FFF2-40B4-BE49-F238E27FC236}">
                  <a16:creationId xmlns:a16="http://schemas.microsoft.com/office/drawing/2014/main" id="{19A980D1-01C2-C800-536F-98DC82A2C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eft-Right Arrow 25">
              <a:extLst>
                <a:ext uri="{FF2B5EF4-FFF2-40B4-BE49-F238E27FC236}">
                  <a16:creationId xmlns:a16="http://schemas.microsoft.com/office/drawing/2014/main" id="{443C6106-EB1F-1E4B-FBBF-15148F19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254" y="1944036"/>
              <a:ext cx="3278387" cy="293009"/>
            </a:xfrm>
            <a:prstGeom prst="left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B5E31AD5-2324-20AE-2885-E5FBA63C34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08539" y="4775665"/>
              <a:ext cx="4297589" cy="325826"/>
            </a:xfrm>
            <a:prstGeom prst="leftRightArrow">
              <a:avLst>
                <a:gd name="adj1" fmla="val 50000"/>
                <a:gd name="adj2" fmla="val 49989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2DF3F562-E9E6-5AA2-478D-EDE287932E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84059">
              <a:off x="2347049" y="4712376"/>
              <a:ext cx="4051133" cy="353953"/>
            </a:xfrm>
            <a:prstGeom prst="leftRightArrow">
              <a:avLst>
                <a:gd name="adj1" fmla="val 50000"/>
                <a:gd name="adj2" fmla="val 50002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67EFD50-7204-AACF-633B-C0978F883A5C}"/>
              </a:ext>
            </a:extLst>
          </p:cNvPr>
          <p:cNvSpPr/>
          <p:nvPr/>
        </p:nvSpPr>
        <p:spPr>
          <a:xfrm>
            <a:off x="4572000" y="1417638"/>
            <a:ext cx="4246563" cy="40449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7A93E12A-99AD-18F8-836B-45A09006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3794" name="Picture 5">
            <a:extLst>
              <a:ext uri="{FF2B5EF4-FFF2-40B4-BE49-F238E27FC236}">
                <a16:creationId xmlns:a16="http://schemas.microsoft.com/office/drawing/2014/main" id="{7D5481B7-43BB-21E5-24BB-6A92EC59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84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13584D6-A974-A2D3-1AF9-76A017FE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2D0884E8-C9AE-A9AA-7094-435C9419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>
            <a:extLst>
              <a:ext uri="{FF2B5EF4-FFF2-40B4-BE49-F238E27FC236}">
                <a16:creationId xmlns:a16="http://schemas.microsoft.com/office/drawing/2014/main" id="{E5C6E95A-25F1-5136-82FC-F5DB5BAA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Preferences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FC59395E-D546-1FF9-AA79-5F60BB82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8"/>
            <a:ext cx="13763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8028FDEC-6D5D-4DB8-D1A0-78220B515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B62BDF59-A231-B910-D4BE-B4B3ADBC0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62538"/>
            <a:ext cx="1336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4AEA1D65-B2C8-9F61-2239-94EFAC127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FFDE5BB0-7F30-0B95-B2C1-2DCF4D934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187700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>
            <a:extLst>
              <a:ext uri="{FF2B5EF4-FFF2-40B4-BE49-F238E27FC236}">
                <a16:creationId xmlns:a16="http://schemas.microsoft.com/office/drawing/2014/main" id="{4097B568-BDCA-A784-CE5C-871B126B3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9">
            <a:extLst>
              <a:ext uri="{FF2B5EF4-FFF2-40B4-BE49-F238E27FC236}">
                <a16:creationId xmlns:a16="http://schemas.microsoft.com/office/drawing/2014/main" id="{9EA4F252-FEFC-CD92-0BE7-990852B2F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08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">
            <a:extLst>
              <a:ext uri="{FF2B5EF4-FFF2-40B4-BE49-F238E27FC236}">
                <a16:creationId xmlns:a16="http://schemas.microsoft.com/office/drawing/2014/main" id="{CE26426B-FED4-36E0-3F87-192B7CD35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208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1">
            <a:extLst>
              <a:ext uri="{FF2B5EF4-FFF2-40B4-BE49-F238E27FC236}">
                <a16:creationId xmlns:a16="http://schemas.microsoft.com/office/drawing/2014/main" id="{C5459382-14E1-35E2-E03F-D39A44C82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208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2">
            <a:extLst>
              <a:ext uri="{FF2B5EF4-FFF2-40B4-BE49-F238E27FC236}">
                <a16:creationId xmlns:a16="http://schemas.microsoft.com/office/drawing/2014/main" id="{4741719C-B0A4-9013-A468-00088C33C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02038"/>
            <a:ext cx="530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3">
            <a:extLst>
              <a:ext uri="{FF2B5EF4-FFF2-40B4-BE49-F238E27FC236}">
                <a16:creationId xmlns:a16="http://schemas.microsoft.com/office/drawing/2014/main" id="{2D84B54E-2B72-F539-03AD-67F50FFC8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020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4">
            <a:extLst>
              <a:ext uri="{FF2B5EF4-FFF2-40B4-BE49-F238E27FC236}">
                <a16:creationId xmlns:a16="http://schemas.microsoft.com/office/drawing/2014/main" id="{E008AD76-46D6-ED14-9FDD-0572587F46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020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5">
            <a:extLst>
              <a:ext uri="{FF2B5EF4-FFF2-40B4-BE49-F238E27FC236}">
                <a16:creationId xmlns:a16="http://schemas.microsoft.com/office/drawing/2014/main" id="{EB79B3E2-83A0-380D-68B8-8F1A452E3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73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6">
            <a:extLst>
              <a:ext uri="{FF2B5EF4-FFF2-40B4-BE49-F238E27FC236}">
                <a16:creationId xmlns:a16="http://schemas.microsoft.com/office/drawing/2014/main" id="{819E2966-7683-D264-12DD-9F5724C8A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3673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7">
            <a:extLst>
              <a:ext uri="{FF2B5EF4-FFF2-40B4-BE49-F238E27FC236}">
                <a16:creationId xmlns:a16="http://schemas.microsoft.com/office/drawing/2014/main" id="{9A0AFF1A-AC37-088C-671D-7D35D1BCD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65750"/>
            <a:ext cx="601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8">
            <a:extLst>
              <a:ext uri="{FF2B5EF4-FFF2-40B4-BE49-F238E27FC236}">
                <a16:creationId xmlns:a16="http://schemas.microsoft.com/office/drawing/2014/main" id="{06ECDB22-0F28-F000-61C7-934765D38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08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9">
            <a:extLst>
              <a:ext uri="{FF2B5EF4-FFF2-40B4-BE49-F238E27FC236}">
                <a16:creationId xmlns:a16="http://schemas.microsoft.com/office/drawing/2014/main" id="{626D70EA-AFD2-AD38-1699-0D62BB7B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08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30">
            <a:extLst>
              <a:ext uri="{FF2B5EF4-FFF2-40B4-BE49-F238E27FC236}">
                <a16:creationId xmlns:a16="http://schemas.microsoft.com/office/drawing/2014/main" id="{4926177E-25F4-0DA2-8116-07C871F6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6208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31">
            <a:extLst>
              <a:ext uri="{FF2B5EF4-FFF2-40B4-BE49-F238E27FC236}">
                <a16:creationId xmlns:a16="http://schemas.microsoft.com/office/drawing/2014/main" id="{0CACD942-6CDE-4389-B90C-9F93CAEDB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20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32">
            <a:extLst>
              <a:ext uri="{FF2B5EF4-FFF2-40B4-BE49-F238E27FC236}">
                <a16:creationId xmlns:a16="http://schemas.microsoft.com/office/drawing/2014/main" id="{ABF64316-2F8A-524A-A0AA-250AB207E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020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33">
            <a:extLst>
              <a:ext uri="{FF2B5EF4-FFF2-40B4-BE49-F238E27FC236}">
                <a16:creationId xmlns:a16="http://schemas.microsoft.com/office/drawing/2014/main" id="{351AB104-B33C-97AA-08C0-8EB7954EE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6020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34">
            <a:extLst>
              <a:ext uri="{FF2B5EF4-FFF2-40B4-BE49-F238E27FC236}">
                <a16:creationId xmlns:a16="http://schemas.microsoft.com/office/drawing/2014/main" id="{3CAD499E-4233-66B8-3B1F-DABDC567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38162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5">
            <a:extLst>
              <a:ext uri="{FF2B5EF4-FFF2-40B4-BE49-F238E27FC236}">
                <a16:creationId xmlns:a16="http://schemas.microsoft.com/office/drawing/2014/main" id="{18A49294-E052-332C-9538-86AB43A88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36">
            <a:extLst>
              <a:ext uri="{FF2B5EF4-FFF2-40B4-BE49-F238E27FC236}">
                <a16:creationId xmlns:a16="http://schemas.microsoft.com/office/drawing/2014/main" id="{6BBD85BA-B8D0-C9B2-6E60-025D180B3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81625"/>
            <a:ext cx="6111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8" name="Group 26">
            <a:extLst>
              <a:ext uri="{FF2B5EF4-FFF2-40B4-BE49-F238E27FC236}">
                <a16:creationId xmlns:a16="http://schemas.microsoft.com/office/drawing/2014/main" id="{2DAA7C49-C302-6DBD-4768-6A689AA9761A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514600"/>
            <a:ext cx="5248275" cy="4251325"/>
            <a:chOff x="1677988" y="2513844"/>
            <a:chExt cx="5247629" cy="4251805"/>
          </a:xfrm>
        </p:grpSpPr>
        <p:sp>
          <p:nvSpPr>
            <p:cNvPr id="28699" name="TextBox 27">
              <a:extLst>
                <a:ext uri="{FF2B5EF4-FFF2-40B4-BE49-F238E27FC236}">
                  <a16:creationId xmlns:a16="http://schemas.microsoft.com/office/drawing/2014/main" id="{5FE9047C-6FAC-3078-BE6A-3985A86BE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8700" name="TextBox 28">
              <a:extLst>
                <a:ext uri="{FF2B5EF4-FFF2-40B4-BE49-F238E27FC236}">
                  <a16:creationId xmlns:a16="http://schemas.microsoft.com/office/drawing/2014/main" id="{64DCF042-E19D-E85F-AECA-05C8B4075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8701" name="TextBox 29">
              <a:extLst>
                <a:ext uri="{FF2B5EF4-FFF2-40B4-BE49-F238E27FC236}">
                  <a16:creationId xmlns:a16="http://schemas.microsoft.com/office/drawing/2014/main" id="{D220B8E8-F615-6D88-3A2A-DE6D9FE83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8702" name="TextBox 30">
              <a:extLst>
                <a:ext uri="{FF2B5EF4-FFF2-40B4-BE49-F238E27FC236}">
                  <a16:creationId xmlns:a16="http://schemas.microsoft.com/office/drawing/2014/main" id="{DE264729-F356-1A69-E86B-9C372B073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8703" name="TextBox 31">
              <a:extLst>
                <a:ext uri="{FF2B5EF4-FFF2-40B4-BE49-F238E27FC236}">
                  <a16:creationId xmlns:a16="http://schemas.microsoft.com/office/drawing/2014/main" id="{AC5355A6-33A6-C985-EC7A-466AA209B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8704" name="TextBox 32">
              <a:extLst>
                <a:ext uri="{FF2B5EF4-FFF2-40B4-BE49-F238E27FC236}">
                  <a16:creationId xmlns:a16="http://schemas.microsoft.com/office/drawing/2014/main" id="{3C0F5CCC-2F2C-7546-D3A3-0CB5CE1F7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>
            <a:extLst>
              <a:ext uri="{FF2B5EF4-FFF2-40B4-BE49-F238E27FC236}">
                <a16:creationId xmlns:a16="http://schemas.microsoft.com/office/drawing/2014/main" id="{B0964E12-FCB4-2A30-A516-F335431D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Instability</a:t>
            </a:r>
          </a:p>
        </p:txBody>
      </p:sp>
      <p:pic>
        <p:nvPicPr>
          <p:cNvPr id="29698" name="Picture 4">
            <a:extLst>
              <a:ext uri="{FF2B5EF4-FFF2-40B4-BE49-F238E27FC236}">
                <a16:creationId xmlns:a16="http://schemas.microsoft.com/office/drawing/2014/main" id="{65B6677B-1947-A6A6-5644-C0D0F7F5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96963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id="{1E819529-465E-11D3-0878-D314D9BBB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32125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787620CF-25BF-0059-9A56-8BF1E0DBB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6963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510E4A11-3C43-D886-96E2-2223ABD8F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09696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>
            <a:extLst>
              <a:ext uri="{FF2B5EF4-FFF2-40B4-BE49-F238E27FC236}">
                <a16:creationId xmlns:a16="http://schemas.microsoft.com/office/drawing/2014/main" id="{1BCCECC7-7CD7-95DF-2071-9ED9CB010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032125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>
            <a:extLst>
              <a:ext uri="{FF2B5EF4-FFF2-40B4-BE49-F238E27FC236}">
                <a16:creationId xmlns:a16="http://schemas.microsoft.com/office/drawing/2014/main" id="{41E3CE82-0BB7-6762-E1C3-C6D4EDEC6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90696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5DF3A88A-B145-9B37-EC46-9F38DB64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787525"/>
            <a:ext cx="3279775" cy="2921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F76AF541-B166-A3C2-29F0-79D42B12126A}"/>
              </a:ext>
            </a:extLst>
          </p:cNvPr>
          <p:cNvSpPr>
            <a:spLocks noChangeArrowheads="1"/>
          </p:cNvSpPr>
          <p:nvPr/>
        </p:nvSpPr>
        <p:spPr bwMode="auto">
          <a:xfrm rot="2199720">
            <a:off x="1074738" y="4621213"/>
            <a:ext cx="4295775" cy="325437"/>
          </a:xfrm>
          <a:prstGeom prst="left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C3145B70-2F45-C440-2A33-C3A8B4A45384}"/>
              </a:ext>
            </a:extLst>
          </p:cNvPr>
          <p:cNvSpPr>
            <a:spLocks noChangeArrowheads="1"/>
          </p:cNvSpPr>
          <p:nvPr/>
        </p:nvSpPr>
        <p:spPr bwMode="auto">
          <a:xfrm rot="8884059">
            <a:off x="1112838" y="4556125"/>
            <a:ext cx="4051300" cy="354013"/>
          </a:xfrm>
          <a:prstGeom prst="leftRightArrow">
            <a:avLst>
              <a:gd name="adj1" fmla="val 50000"/>
              <a:gd name="adj2" fmla="val 5001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7" name="Group 37">
            <a:extLst>
              <a:ext uri="{FF2B5EF4-FFF2-40B4-BE49-F238E27FC236}">
                <a16:creationId xmlns:a16="http://schemas.microsoft.com/office/drawing/2014/main" id="{7F735553-2188-83FA-DA7F-145A064181C0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3032125"/>
            <a:ext cx="2397125" cy="1417638"/>
            <a:chOff x="457200" y="1252538"/>
            <a:chExt cx="8064500" cy="5503862"/>
          </a:xfrm>
        </p:grpSpPr>
        <p:pic>
          <p:nvPicPr>
            <p:cNvPr id="29716" name="Picture 4">
              <a:extLst>
                <a:ext uri="{FF2B5EF4-FFF2-40B4-BE49-F238E27FC236}">
                  <a16:creationId xmlns:a16="http://schemas.microsoft.com/office/drawing/2014/main" id="{6CD1A186-50E8-8266-7F3D-E257A957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5">
              <a:extLst>
                <a:ext uri="{FF2B5EF4-FFF2-40B4-BE49-F238E27FC236}">
                  <a16:creationId xmlns:a16="http://schemas.microsoft.com/office/drawing/2014/main" id="{D36ACFA8-B1A3-A185-007B-E0FAAD83C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6">
              <a:extLst>
                <a:ext uri="{FF2B5EF4-FFF2-40B4-BE49-F238E27FC236}">
                  <a16:creationId xmlns:a16="http://schemas.microsoft.com/office/drawing/2014/main" id="{82F1AD66-31A5-9B2E-40FB-46C3530D1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7">
              <a:extLst>
                <a:ext uri="{FF2B5EF4-FFF2-40B4-BE49-F238E27FC236}">
                  <a16:creationId xmlns:a16="http://schemas.microsoft.com/office/drawing/2014/main" id="{54074BC9-C320-4D3E-0162-B6F74589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8">
              <a:extLst>
                <a:ext uri="{FF2B5EF4-FFF2-40B4-BE49-F238E27FC236}">
                  <a16:creationId xmlns:a16="http://schemas.microsoft.com/office/drawing/2014/main" id="{762CDD06-5849-08D8-8A72-9B2719599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9">
              <a:extLst>
                <a:ext uri="{FF2B5EF4-FFF2-40B4-BE49-F238E27FC236}">
                  <a16:creationId xmlns:a16="http://schemas.microsoft.com/office/drawing/2014/main" id="{5C754D57-93BA-CD32-7488-49D1C4DCE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9">
              <a:extLst>
                <a:ext uri="{FF2B5EF4-FFF2-40B4-BE49-F238E27FC236}">
                  <a16:creationId xmlns:a16="http://schemas.microsoft.com/office/drawing/2014/main" id="{79DA4B93-E6A0-107D-D69E-E28624EEF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20">
              <a:extLst>
                <a:ext uri="{FF2B5EF4-FFF2-40B4-BE49-F238E27FC236}">
                  <a16:creationId xmlns:a16="http://schemas.microsoft.com/office/drawing/2014/main" id="{716E9CDA-23CB-C30B-9856-EC3BA70C4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1">
              <a:extLst>
                <a:ext uri="{FF2B5EF4-FFF2-40B4-BE49-F238E27FC236}">
                  <a16:creationId xmlns:a16="http://schemas.microsoft.com/office/drawing/2014/main" id="{2EA72E45-AF9D-DE71-24D1-29877636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2">
              <a:extLst>
                <a:ext uri="{FF2B5EF4-FFF2-40B4-BE49-F238E27FC236}">
                  <a16:creationId xmlns:a16="http://schemas.microsoft.com/office/drawing/2014/main" id="{E14724B5-8D8A-7A0C-127A-67FB2B9A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23">
              <a:extLst>
                <a:ext uri="{FF2B5EF4-FFF2-40B4-BE49-F238E27FC236}">
                  <a16:creationId xmlns:a16="http://schemas.microsoft.com/office/drawing/2014/main" id="{326D27D2-A711-C471-A91E-236CB17F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24">
              <a:extLst>
                <a:ext uri="{FF2B5EF4-FFF2-40B4-BE49-F238E27FC236}">
                  <a16:creationId xmlns:a16="http://schemas.microsoft.com/office/drawing/2014/main" id="{06A23359-686E-A293-227A-5251E6582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25">
              <a:extLst>
                <a:ext uri="{FF2B5EF4-FFF2-40B4-BE49-F238E27FC236}">
                  <a16:creationId xmlns:a16="http://schemas.microsoft.com/office/drawing/2014/main" id="{20E4B26A-0955-4839-1E3B-F6CC3923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26">
              <a:extLst>
                <a:ext uri="{FF2B5EF4-FFF2-40B4-BE49-F238E27FC236}">
                  <a16:creationId xmlns:a16="http://schemas.microsoft.com/office/drawing/2014/main" id="{6EB70D07-4FE7-4A56-963F-7CD97F05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7">
              <a:extLst>
                <a:ext uri="{FF2B5EF4-FFF2-40B4-BE49-F238E27FC236}">
                  <a16:creationId xmlns:a16="http://schemas.microsoft.com/office/drawing/2014/main" id="{849865D3-F727-0C8A-833D-237F9808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1" name="Picture 28">
              <a:extLst>
                <a:ext uri="{FF2B5EF4-FFF2-40B4-BE49-F238E27FC236}">
                  <a16:creationId xmlns:a16="http://schemas.microsoft.com/office/drawing/2014/main" id="{7F54570D-6EAD-B652-02D9-354CB5BF2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2" name="Picture 29">
              <a:extLst>
                <a:ext uri="{FF2B5EF4-FFF2-40B4-BE49-F238E27FC236}">
                  <a16:creationId xmlns:a16="http://schemas.microsoft.com/office/drawing/2014/main" id="{14A69CAF-3026-E258-0410-70AC0BF0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3" name="Picture 30">
              <a:extLst>
                <a:ext uri="{FF2B5EF4-FFF2-40B4-BE49-F238E27FC236}">
                  <a16:creationId xmlns:a16="http://schemas.microsoft.com/office/drawing/2014/main" id="{9E298197-B214-B272-B9F4-27F111A0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4" name="Picture 31">
              <a:extLst>
                <a:ext uri="{FF2B5EF4-FFF2-40B4-BE49-F238E27FC236}">
                  <a16:creationId xmlns:a16="http://schemas.microsoft.com/office/drawing/2014/main" id="{059A1F6A-191E-B990-2867-B3D4C6159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32">
              <a:extLst>
                <a:ext uri="{FF2B5EF4-FFF2-40B4-BE49-F238E27FC236}">
                  <a16:creationId xmlns:a16="http://schemas.microsoft.com/office/drawing/2014/main" id="{EC47414E-50DB-B957-F9E2-6070E37E6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6" name="Picture 33">
              <a:extLst>
                <a:ext uri="{FF2B5EF4-FFF2-40B4-BE49-F238E27FC236}">
                  <a16:creationId xmlns:a16="http://schemas.microsoft.com/office/drawing/2014/main" id="{B2E9437C-8592-5EAB-BD78-09D73CDE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7" name="Picture 34">
              <a:extLst>
                <a:ext uri="{FF2B5EF4-FFF2-40B4-BE49-F238E27FC236}">
                  <a16:creationId xmlns:a16="http://schemas.microsoft.com/office/drawing/2014/main" id="{F9AC11BC-DFBC-C65D-97B6-E0A6DBC8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8" name="Picture 35">
              <a:extLst>
                <a:ext uri="{FF2B5EF4-FFF2-40B4-BE49-F238E27FC236}">
                  <a16:creationId xmlns:a16="http://schemas.microsoft.com/office/drawing/2014/main" id="{EB1D8256-B45D-16CE-8C11-C6A1F442D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9" name="Picture 36">
              <a:extLst>
                <a:ext uri="{FF2B5EF4-FFF2-40B4-BE49-F238E27FC236}">
                  <a16:creationId xmlns:a16="http://schemas.microsoft.com/office/drawing/2014/main" id="{3C8EFC72-79B9-8DEC-29D2-971C6591A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Left-Right Arrow 38">
            <a:extLst>
              <a:ext uri="{FF2B5EF4-FFF2-40B4-BE49-F238E27FC236}">
                <a16:creationId xmlns:a16="http://schemas.microsoft.com/office/drawing/2014/main" id="{DF566296-506A-577A-F01A-81F45821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636963"/>
            <a:ext cx="3548063" cy="642937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9" name="Group 37">
            <a:extLst>
              <a:ext uri="{FF2B5EF4-FFF2-40B4-BE49-F238E27FC236}">
                <a16:creationId xmlns:a16="http://schemas.microsoft.com/office/drawing/2014/main" id="{DCF0AE1E-2127-D566-876F-9CAEC91595C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49500"/>
            <a:ext cx="5248275" cy="4251325"/>
            <a:chOff x="1677988" y="2513844"/>
            <a:chExt cx="5247629" cy="4251805"/>
          </a:xfrm>
        </p:grpSpPr>
        <p:sp>
          <p:nvSpPr>
            <p:cNvPr id="29710" name="TextBox 39">
              <a:extLst>
                <a:ext uri="{FF2B5EF4-FFF2-40B4-BE49-F238E27FC236}">
                  <a16:creationId xmlns:a16="http://schemas.microsoft.com/office/drawing/2014/main" id="{12B3B344-3015-2AA4-24B6-C25CD8948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9711" name="TextBox 40">
              <a:extLst>
                <a:ext uri="{FF2B5EF4-FFF2-40B4-BE49-F238E27FC236}">
                  <a16:creationId xmlns:a16="http://schemas.microsoft.com/office/drawing/2014/main" id="{F55C4FE1-1D65-549D-0489-2D951E6DD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9712" name="TextBox 41">
              <a:extLst>
                <a:ext uri="{FF2B5EF4-FFF2-40B4-BE49-F238E27FC236}">
                  <a16:creationId xmlns:a16="http://schemas.microsoft.com/office/drawing/2014/main" id="{934ADFEB-1D44-A743-8A5B-4EC68BB37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9713" name="TextBox 42">
              <a:extLst>
                <a:ext uri="{FF2B5EF4-FFF2-40B4-BE49-F238E27FC236}">
                  <a16:creationId xmlns:a16="http://schemas.microsoft.com/office/drawing/2014/main" id="{5CF6F8DB-4EE0-FC8C-C567-B0828CAC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9714" name="TextBox 43">
              <a:extLst>
                <a:ext uri="{FF2B5EF4-FFF2-40B4-BE49-F238E27FC236}">
                  <a16:creationId xmlns:a16="http://schemas.microsoft.com/office/drawing/2014/main" id="{50443B1C-21AC-3EC0-EAC7-30587099E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9715" name="TextBox 44">
              <a:extLst>
                <a:ext uri="{FF2B5EF4-FFF2-40B4-BE49-F238E27FC236}">
                  <a16:creationId xmlns:a16="http://schemas.microsoft.com/office/drawing/2014/main" id="{5242DF7C-1989-D4E1-623D-DEE422F4C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BE352E35-D30C-E821-413C-35C79C58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 to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BA6C5B68-3899-3662-C3BD-93BCAADC0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976BDF9-99BE-0786-9665-9E810AC5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comment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D2D377D2-A44F-8738-6751-6494E88D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612900"/>
            <a:ext cx="400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+mn-lt"/>
              </a:rPr>
              <a:t>Discomfort with proofs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01BD8-9B7D-689D-B217-EAB21169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986088"/>
            <a:ext cx="4251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 will not cover proof basics in class anymore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56CCA-B6C5-0C8B-F960-640319FF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3871913"/>
            <a:ext cx="6215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Please read support pages and some utilize (next few) Office hours!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B449403-9105-E52D-F8A4-F960D914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Lecture pace (until Fall 18)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0FEBCE-F047-4E39-E9F8-3970A8A99C6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79638" y="1828800"/>
            <a:ext cx="17462" cy="3817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E25AAB-09AF-450D-721E-8FF0C7ED9A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9638" y="5646738"/>
            <a:ext cx="46513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6" name="TextBox 6">
            <a:extLst>
              <a:ext uri="{FF2B5EF4-FFF2-40B4-BE49-F238E27FC236}">
                <a16:creationId xmlns:a16="http://schemas.microsoft.com/office/drawing/2014/main" id="{E661520B-84F6-55F0-991C-F70885B6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592455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Mid-term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BEF2DA-2822-D453-8696-5E5D87F677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4200" y="5508625"/>
            <a:ext cx="0" cy="257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976945F2-7271-E5D1-7E64-17DA18293A37}"/>
              </a:ext>
            </a:extLst>
          </p:cNvPr>
          <p:cNvSpPr>
            <a:spLocks/>
          </p:cNvSpPr>
          <p:nvPr/>
        </p:nvSpPr>
        <p:spPr bwMode="auto">
          <a:xfrm>
            <a:off x="2214563" y="2590800"/>
            <a:ext cx="4170362" cy="3003550"/>
          </a:xfrm>
          <a:custGeom>
            <a:avLst/>
            <a:gdLst>
              <a:gd name="T0" fmla="*/ 0 w 4170797"/>
              <a:gd name="T1" fmla="*/ 3003550 h 3003191"/>
              <a:gd name="T2" fmla="*/ 0 w 4170797"/>
              <a:gd name="T3" fmla="*/ 3003550 h 3003191"/>
              <a:gd name="T4" fmla="*/ 257429 w 4170797"/>
              <a:gd name="T5" fmla="*/ 2986387 h 3003191"/>
              <a:gd name="T6" fmla="*/ 394725 w 4170797"/>
              <a:gd name="T7" fmla="*/ 2952061 h 3003191"/>
              <a:gd name="T8" fmla="*/ 634993 w 4170797"/>
              <a:gd name="T9" fmla="*/ 2934898 h 3003191"/>
              <a:gd name="T10" fmla="*/ 1149852 w 4170797"/>
              <a:gd name="T11" fmla="*/ 2952061 h 3003191"/>
              <a:gd name="T12" fmla="*/ 1355797 w 4170797"/>
              <a:gd name="T13" fmla="*/ 2969224 h 3003191"/>
              <a:gd name="T14" fmla="*/ 1407282 w 4170797"/>
              <a:gd name="T15" fmla="*/ 2986387 h 3003191"/>
              <a:gd name="T16" fmla="*/ 1853494 w 4170797"/>
              <a:gd name="T17" fmla="*/ 3003550 h 3003191"/>
              <a:gd name="T18" fmla="*/ 2248219 w 4170797"/>
              <a:gd name="T19" fmla="*/ 2986387 h 3003191"/>
              <a:gd name="T20" fmla="*/ 2419840 w 4170797"/>
              <a:gd name="T21" fmla="*/ 2934898 h 3003191"/>
              <a:gd name="T22" fmla="*/ 2522811 w 4170797"/>
              <a:gd name="T23" fmla="*/ 2917734 h 3003191"/>
              <a:gd name="T24" fmla="*/ 2574297 w 4170797"/>
              <a:gd name="T25" fmla="*/ 2883408 h 3003191"/>
              <a:gd name="T26" fmla="*/ 2660107 w 4170797"/>
              <a:gd name="T27" fmla="*/ 2849082 h 3003191"/>
              <a:gd name="T28" fmla="*/ 2728755 w 4170797"/>
              <a:gd name="T29" fmla="*/ 2814755 h 3003191"/>
              <a:gd name="T30" fmla="*/ 2917537 w 4170797"/>
              <a:gd name="T31" fmla="*/ 2694613 h 3003191"/>
              <a:gd name="T32" fmla="*/ 3020509 w 4170797"/>
              <a:gd name="T33" fmla="*/ 2660287 h 3003191"/>
              <a:gd name="T34" fmla="*/ 3140642 w 4170797"/>
              <a:gd name="T35" fmla="*/ 2591635 h 3003191"/>
              <a:gd name="T36" fmla="*/ 3192128 w 4170797"/>
              <a:gd name="T37" fmla="*/ 2574472 h 3003191"/>
              <a:gd name="T38" fmla="*/ 3277938 w 4170797"/>
              <a:gd name="T39" fmla="*/ 2488655 h 3003191"/>
              <a:gd name="T40" fmla="*/ 3329425 w 4170797"/>
              <a:gd name="T41" fmla="*/ 2437166 h 3003191"/>
              <a:gd name="T42" fmla="*/ 3380910 w 4170797"/>
              <a:gd name="T43" fmla="*/ 2402840 h 3003191"/>
              <a:gd name="T44" fmla="*/ 3449558 w 4170797"/>
              <a:gd name="T45" fmla="*/ 2299861 h 3003191"/>
              <a:gd name="T46" fmla="*/ 3501044 w 4170797"/>
              <a:gd name="T47" fmla="*/ 2248372 h 3003191"/>
              <a:gd name="T48" fmla="*/ 3518206 w 4170797"/>
              <a:gd name="T49" fmla="*/ 2179720 h 3003191"/>
              <a:gd name="T50" fmla="*/ 3569692 w 4170797"/>
              <a:gd name="T51" fmla="*/ 2059577 h 3003191"/>
              <a:gd name="T52" fmla="*/ 3621178 w 4170797"/>
              <a:gd name="T53" fmla="*/ 1887946 h 3003191"/>
              <a:gd name="T54" fmla="*/ 3655502 w 4170797"/>
              <a:gd name="T55" fmla="*/ 1750640 h 3003191"/>
              <a:gd name="T56" fmla="*/ 3689826 w 4170797"/>
              <a:gd name="T57" fmla="*/ 1681988 h 3003191"/>
              <a:gd name="T58" fmla="*/ 3706988 w 4170797"/>
              <a:gd name="T59" fmla="*/ 1630499 h 3003191"/>
              <a:gd name="T60" fmla="*/ 3775636 w 4170797"/>
              <a:gd name="T61" fmla="*/ 1527520 h 3003191"/>
              <a:gd name="T62" fmla="*/ 3809960 w 4170797"/>
              <a:gd name="T63" fmla="*/ 1476030 h 3003191"/>
              <a:gd name="T64" fmla="*/ 3844284 w 4170797"/>
              <a:gd name="T65" fmla="*/ 1338725 h 3003191"/>
              <a:gd name="T66" fmla="*/ 3912932 w 4170797"/>
              <a:gd name="T67" fmla="*/ 1184257 h 3003191"/>
              <a:gd name="T68" fmla="*/ 3947255 w 4170797"/>
              <a:gd name="T69" fmla="*/ 961136 h 3003191"/>
              <a:gd name="T70" fmla="*/ 3964417 w 4170797"/>
              <a:gd name="T71" fmla="*/ 738015 h 3003191"/>
              <a:gd name="T72" fmla="*/ 3998742 w 4170797"/>
              <a:gd name="T73" fmla="*/ 480568 h 3003191"/>
              <a:gd name="T74" fmla="*/ 4050228 w 4170797"/>
              <a:gd name="T75" fmla="*/ 377589 h 3003191"/>
              <a:gd name="T76" fmla="*/ 4101713 w 4170797"/>
              <a:gd name="T77" fmla="*/ 274611 h 3003191"/>
              <a:gd name="T78" fmla="*/ 4118875 w 4170797"/>
              <a:gd name="T79" fmla="*/ 85816 h 3003191"/>
              <a:gd name="T80" fmla="*/ 4136038 w 4170797"/>
              <a:gd name="T81" fmla="*/ 34327 h 3003191"/>
              <a:gd name="T82" fmla="*/ 4170362 w 4170797"/>
              <a:gd name="T83" fmla="*/ 0 h 3003191"/>
              <a:gd name="T84" fmla="*/ 4170362 w 4170797"/>
              <a:gd name="T85" fmla="*/ 0 h 3003191"/>
              <a:gd name="T86" fmla="*/ 4170362 w 4170797"/>
              <a:gd name="T87" fmla="*/ 0 h 30031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170797" h="3003191">
                <a:moveTo>
                  <a:pt x="0" y="3003191"/>
                </a:moveTo>
                <a:lnTo>
                  <a:pt x="0" y="3003191"/>
                </a:lnTo>
                <a:cubicBezTo>
                  <a:pt x="85819" y="2997471"/>
                  <a:pt x="172169" y="2997153"/>
                  <a:pt x="257456" y="2986030"/>
                </a:cubicBezTo>
                <a:cubicBezTo>
                  <a:pt x="304238" y="2979929"/>
                  <a:pt x="347708" y="2955069"/>
                  <a:pt x="394766" y="2951708"/>
                </a:cubicBezTo>
                <a:lnTo>
                  <a:pt x="635059" y="2934547"/>
                </a:lnTo>
                <a:lnTo>
                  <a:pt x="1149972" y="2951708"/>
                </a:lnTo>
                <a:cubicBezTo>
                  <a:pt x="1218787" y="2954984"/>
                  <a:pt x="1287649" y="2959765"/>
                  <a:pt x="1355938" y="2968869"/>
                </a:cubicBezTo>
                <a:cubicBezTo>
                  <a:pt x="1373871" y="2971260"/>
                  <a:pt x="1389380" y="2984785"/>
                  <a:pt x="1407429" y="2986030"/>
                </a:cubicBezTo>
                <a:cubicBezTo>
                  <a:pt x="1555939" y="2996270"/>
                  <a:pt x="1704934" y="2997471"/>
                  <a:pt x="1853687" y="3003191"/>
                </a:cubicBezTo>
                <a:cubicBezTo>
                  <a:pt x="1985276" y="2997471"/>
                  <a:pt x="2117100" y="2995758"/>
                  <a:pt x="2248454" y="2986030"/>
                </a:cubicBezTo>
                <a:cubicBezTo>
                  <a:pt x="2302173" y="2982051"/>
                  <a:pt x="2371488" y="2942647"/>
                  <a:pt x="2420092" y="2934547"/>
                </a:cubicBezTo>
                <a:lnTo>
                  <a:pt x="2523074" y="2917385"/>
                </a:lnTo>
                <a:cubicBezTo>
                  <a:pt x="2540238" y="2905944"/>
                  <a:pt x="2556116" y="2892287"/>
                  <a:pt x="2574566" y="2883063"/>
                </a:cubicBezTo>
                <a:cubicBezTo>
                  <a:pt x="2602123" y="2869287"/>
                  <a:pt x="2632230" y="2861252"/>
                  <a:pt x="2660384" y="2848741"/>
                </a:cubicBezTo>
                <a:cubicBezTo>
                  <a:pt x="2683765" y="2838351"/>
                  <a:pt x="2706155" y="2825860"/>
                  <a:pt x="2729040" y="2814419"/>
                </a:cubicBezTo>
                <a:cubicBezTo>
                  <a:pt x="2797860" y="2745610"/>
                  <a:pt x="2798578" y="2734039"/>
                  <a:pt x="2917841" y="2694291"/>
                </a:cubicBezTo>
                <a:lnTo>
                  <a:pt x="3020824" y="2659969"/>
                </a:lnTo>
                <a:cubicBezTo>
                  <a:pt x="3072537" y="2625499"/>
                  <a:pt x="3079996" y="2617453"/>
                  <a:pt x="3140970" y="2591325"/>
                </a:cubicBezTo>
                <a:cubicBezTo>
                  <a:pt x="3157599" y="2584199"/>
                  <a:pt x="3175297" y="2579884"/>
                  <a:pt x="3192461" y="2574164"/>
                </a:cubicBezTo>
                <a:lnTo>
                  <a:pt x="3278280" y="2488358"/>
                </a:lnTo>
                <a:cubicBezTo>
                  <a:pt x="3295444" y="2471197"/>
                  <a:pt x="3309576" y="2450337"/>
                  <a:pt x="3329772" y="2436875"/>
                </a:cubicBezTo>
                <a:lnTo>
                  <a:pt x="3381263" y="2402553"/>
                </a:lnTo>
                <a:cubicBezTo>
                  <a:pt x="3404148" y="2368231"/>
                  <a:pt x="3424589" y="2332147"/>
                  <a:pt x="3449918" y="2299586"/>
                </a:cubicBezTo>
                <a:cubicBezTo>
                  <a:pt x="3464820" y="2280429"/>
                  <a:pt x="3489366" y="2269175"/>
                  <a:pt x="3501409" y="2248103"/>
                </a:cubicBezTo>
                <a:cubicBezTo>
                  <a:pt x="3513112" y="2227626"/>
                  <a:pt x="3512092" y="2202137"/>
                  <a:pt x="3518573" y="2179459"/>
                </a:cubicBezTo>
                <a:cubicBezTo>
                  <a:pt x="3535410" y="2120539"/>
                  <a:pt x="3539551" y="2120348"/>
                  <a:pt x="3570064" y="2059331"/>
                </a:cubicBezTo>
                <a:cubicBezTo>
                  <a:pt x="3611599" y="1851693"/>
                  <a:pt x="3557036" y="2097377"/>
                  <a:pt x="3621556" y="1887720"/>
                </a:cubicBezTo>
                <a:cubicBezTo>
                  <a:pt x="3635430" y="1842635"/>
                  <a:pt x="3640964" y="1795181"/>
                  <a:pt x="3655883" y="1750431"/>
                </a:cubicBezTo>
                <a:cubicBezTo>
                  <a:pt x="3663974" y="1726161"/>
                  <a:pt x="3680132" y="1705301"/>
                  <a:pt x="3690211" y="1681787"/>
                </a:cubicBezTo>
                <a:cubicBezTo>
                  <a:pt x="3697338" y="1665160"/>
                  <a:pt x="3698589" y="1646117"/>
                  <a:pt x="3707375" y="1630304"/>
                </a:cubicBezTo>
                <a:cubicBezTo>
                  <a:pt x="3727411" y="1594244"/>
                  <a:pt x="3753145" y="1561659"/>
                  <a:pt x="3776030" y="1527337"/>
                </a:cubicBezTo>
                <a:lnTo>
                  <a:pt x="3810357" y="1475854"/>
                </a:lnTo>
                <a:cubicBezTo>
                  <a:pt x="3821800" y="1430091"/>
                  <a:pt x="3818516" y="1377813"/>
                  <a:pt x="3844685" y="1338565"/>
                </a:cubicBezTo>
                <a:cubicBezTo>
                  <a:pt x="3899083" y="1256980"/>
                  <a:pt x="3872489" y="1306649"/>
                  <a:pt x="3913340" y="1184115"/>
                </a:cubicBezTo>
                <a:cubicBezTo>
                  <a:pt x="3924782" y="1109750"/>
                  <a:pt x="3939041" y="1035765"/>
                  <a:pt x="3947667" y="961021"/>
                </a:cubicBezTo>
                <a:cubicBezTo>
                  <a:pt x="3956217" y="886928"/>
                  <a:pt x="3957759" y="812175"/>
                  <a:pt x="3964831" y="737927"/>
                </a:cubicBezTo>
                <a:cubicBezTo>
                  <a:pt x="3967109" y="714008"/>
                  <a:pt x="3992928" y="511660"/>
                  <a:pt x="3999159" y="480511"/>
                </a:cubicBezTo>
                <a:cubicBezTo>
                  <a:pt x="4013539" y="408624"/>
                  <a:pt x="4016901" y="445033"/>
                  <a:pt x="4050650" y="377544"/>
                </a:cubicBezTo>
                <a:cubicBezTo>
                  <a:pt x="4121708" y="235448"/>
                  <a:pt x="4003766" y="422119"/>
                  <a:pt x="4102141" y="274578"/>
                </a:cubicBezTo>
                <a:cubicBezTo>
                  <a:pt x="4107862" y="211654"/>
                  <a:pt x="4110368" y="148354"/>
                  <a:pt x="4119305" y="85806"/>
                </a:cubicBezTo>
                <a:cubicBezTo>
                  <a:pt x="4121864" y="67898"/>
                  <a:pt x="4127161" y="49834"/>
                  <a:pt x="4136469" y="34323"/>
                </a:cubicBezTo>
                <a:cubicBezTo>
                  <a:pt x="4144795" y="20448"/>
                  <a:pt x="4170797" y="0"/>
                  <a:pt x="4170797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DB385E5-2B88-09E2-6323-3E61999D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Lecture pace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F32408-1863-85D4-C834-695F6D105D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79638" y="1828800"/>
            <a:ext cx="17462" cy="3817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8CF3EC-CAF9-EF30-B5A3-84DCC8ED6E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9638" y="5646738"/>
            <a:ext cx="46513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0" name="TextBox 6">
            <a:extLst>
              <a:ext uri="{FF2B5EF4-FFF2-40B4-BE49-F238E27FC236}">
                <a16:creationId xmlns:a16="http://schemas.microsoft.com/office/drawing/2014/main" id="{05264113-E9F2-8F2F-3C2E-371AEA86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592455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Mid-term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432ED9-B3B6-11AA-A596-E440F0D6C6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4200" y="5508625"/>
            <a:ext cx="0" cy="257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Freeform 1">
            <a:extLst>
              <a:ext uri="{FF2B5EF4-FFF2-40B4-BE49-F238E27FC236}">
                <a16:creationId xmlns:a16="http://schemas.microsoft.com/office/drawing/2014/main" id="{085B1836-DBB4-9167-9B75-FE4AAB1AA615}"/>
              </a:ext>
            </a:extLst>
          </p:cNvPr>
          <p:cNvSpPr/>
          <p:nvPr/>
        </p:nvSpPr>
        <p:spPr>
          <a:xfrm>
            <a:off x="2201863" y="2057400"/>
            <a:ext cx="3910012" cy="3597275"/>
          </a:xfrm>
          <a:custGeom>
            <a:avLst/>
            <a:gdLst>
              <a:gd name="connsiteX0" fmla="*/ 0 w 3910263"/>
              <a:gd name="connsiteY0" fmla="*/ 3573379 h 3597719"/>
              <a:gd name="connsiteX1" fmla="*/ 84221 w 3910263"/>
              <a:gd name="connsiteY1" fmla="*/ 3597442 h 3597719"/>
              <a:gd name="connsiteX2" fmla="*/ 156410 w 3910263"/>
              <a:gd name="connsiteY2" fmla="*/ 3585411 h 3597719"/>
              <a:gd name="connsiteX3" fmla="*/ 228600 w 3910263"/>
              <a:gd name="connsiteY3" fmla="*/ 3561347 h 3597719"/>
              <a:gd name="connsiteX4" fmla="*/ 264695 w 3910263"/>
              <a:gd name="connsiteY4" fmla="*/ 3549316 h 3597719"/>
              <a:gd name="connsiteX5" fmla="*/ 312821 w 3910263"/>
              <a:gd name="connsiteY5" fmla="*/ 3537284 h 3597719"/>
              <a:gd name="connsiteX6" fmla="*/ 517358 w 3910263"/>
              <a:gd name="connsiteY6" fmla="*/ 3549316 h 3597719"/>
              <a:gd name="connsiteX7" fmla="*/ 818147 w 3910263"/>
              <a:gd name="connsiteY7" fmla="*/ 3525253 h 3597719"/>
              <a:gd name="connsiteX8" fmla="*/ 878305 w 3910263"/>
              <a:gd name="connsiteY8" fmla="*/ 3513221 h 3597719"/>
              <a:gd name="connsiteX9" fmla="*/ 1010653 w 3910263"/>
              <a:gd name="connsiteY9" fmla="*/ 3489158 h 3597719"/>
              <a:gd name="connsiteX10" fmla="*/ 1046747 w 3910263"/>
              <a:gd name="connsiteY10" fmla="*/ 3477126 h 3597719"/>
              <a:gd name="connsiteX11" fmla="*/ 1155032 w 3910263"/>
              <a:gd name="connsiteY11" fmla="*/ 3453063 h 3597719"/>
              <a:gd name="connsiteX12" fmla="*/ 1227221 w 3910263"/>
              <a:gd name="connsiteY12" fmla="*/ 3429000 h 3597719"/>
              <a:gd name="connsiteX13" fmla="*/ 1263316 w 3910263"/>
              <a:gd name="connsiteY13" fmla="*/ 3416968 h 3597719"/>
              <a:gd name="connsiteX14" fmla="*/ 1299410 w 3910263"/>
              <a:gd name="connsiteY14" fmla="*/ 3392905 h 3597719"/>
              <a:gd name="connsiteX15" fmla="*/ 1323474 w 3910263"/>
              <a:gd name="connsiteY15" fmla="*/ 3368842 h 3597719"/>
              <a:gd name="connsiteX16" fmla="*/ 1359568 w 3910263"/>
              <a:gd name="connsiteY16" fmla="*/ 3356811 h 3597719"/>
              <a:gd name="connsiteX17" fmla="*/ 1383632 w 3910263"/>
              <a:gd name="connsiteY17" fmla="*/ 3332747 h 3597719"/>
              <a:gd name="connsiteX18" fmla="*/ 1419726 w 3910263"/>
              <a:gd name="connsiteY18" fmla="*/ 3320716 h 3597719"/>
              <a:gd name="connsiteX19" fmla="*/ 1564105 w 3910263"/>
              <a:gd name="connsiteY19" fmla="*/ 3308684 h 3597719"/>
              <a:gd name="connsiteX20" fmla="*/ 1660358 w 3910263"/>
              <a:gd name="connsiteY20" fmla="*/ 3284621 h 3597719"/>
              <a:gd name="connsiteX21" fmla="*/ 1708484 w 3910263"/>
              <a:gd name="connsiteY21" fmla="*/ 3272589 h 3597719"/>
              <a:gd name="connsiteX22" fmla="*/ 1780674 w 3910263"/>
              <a:gd name="connsiteY22" fmla="*/ 3248526 h 3597719"/>
              <a:gd name="connsiteX23" fmla="*/ 1816768 w 3910263"/>
              <a:gd name="connsiteY23" fmla="*/ 3236495 h 3597719"/>
              <a:gd name="connsiteX24" fmla="*/ 1925053 w 3910263"/>
              <a:gd name="connsiteY24" fmla="*/ 3176337 h 3597719"/>
              <a:gd name="connsiteX25" fmla="*/ 1997242 w 3910263"/>
              <a:gd name="connsiteY25" fmla="*/ 3128211 h 3597719"/>
              <a:gd name="connsiteX26" fmla="*/ 2021305 w 3910263"/>
              <a:gd name="connsiteY26" fmla="*/ 3104147 h 3597719"/>
              <a:gd name="connsiteX27" fmla="*/ 2093495 w 3910263"/>
              <a:gd name="connsiteY27" fmla="*/ 3056021 h 3597719"/>
              <a:gd name="connsiteX28" fmla="*/ 2129589 w 3910263"/>
              <a:gd name="connsiteY28" fmla="*/ 3031958 h 3597719"/>
              <a:gd name="connsiteX29" fmla="*/ 2153653 w 3910263"/>
              <a:gd name="connsiteY29" fmla="*/ 3007895 h 3597719"/>
              <a:gd name="connsiteX30" fmla="*/ 2189747 w 3910263"/>
              <a:gd name="connsiteY30" fmla="*/ 2995863 h 3597719"/>
              <a:gd name="connsiteX31" fmla="*/ 2237874 w 3910263"/>
              <a:gd name="connsiteY31" fmla="*/ 2935705 h 3597719"/>
              <a:gd name="connsiteX32" fmla="*/ 2298032 w 3910263"/>
              <a:gd name="connsiteY32" fmla="*/ 2887579 h 3597719"/>
              <a:gd name="connsiteX33" fmla="*/ 2370221 w 3910263"/>
              <a:gd name="connsiteY33" fmla="*/ 2767263 h 3597719"/>
              <a:gd name="connsiteX34" fmla="*/ 2418347 w 3910263"/>
              <a:gd name="connsiteY34" fmla="*/ 2695074 h 3597719"/>
              <a:gd name="connsiteX35" fmla="*/ 2442410 w 3910263"/>
              <a:gd name="connsiteY35" fmla="*/ 2646947 h 3597719"/>
              <a:gd name="connsiteX36" fmla="*/ 2490537 w 3910263"/>
              <a:gd name="connsiteY36" fmla="*/ 2574758 h 3597719"/>
              <a:gd name="connsiteX37" fmla="*/ 2514600 w 3910263"/>
              <a:gd name="connsiteY37" fmla="*/ 2538663 h 3597719"/>
              <a:gd name="connsiteX38" fmla="*/ 2538663 w 3910263"/>
              <a:gd name="connsiteY38" fmla="*/ 2502568 h 3597719"/>
              <a:gd name="connsiteX39" fmla="*/ 2550695 w 3910263"/>
              <a:gd name="connsiteY39" fmla="*/ 2466474 h 3597719"/>
              <a:gd name="connsiteX40" fmla="*/ 2598821 w 3910263"/>
              <a:gd name="connsiteY40" fmla="*/ 2394284 h 3597719"/>
              <a:gd name="connsiteX41" fmla="*/ 2658979 w 3910263"/>
              <a:gd name="connsiteY41" fmla="*/ 2286000 h 3597719"/>
              <a:gd name="connsiteX42" fmla="*/ 2815389 w 3910263"/>
              <a:gd name="connsiteY42" fmla="*/ 2129589 h 3597719"/>
              <a:gd name="connsiteX43" fmla="*/ 2875547 w 3910263"/>
              <a:gd name="connsiteY43" fmla="*/ 2069432 h 3597719"/>
              <a:gd name="connsiteX44" fmla="*/ 2899610 w 3910263"/>
              <a:gd name="connsiteY44" fmla="*/ 2033337 h 3597719"/>
              <a:gd name="connsiteX45" fmla="*/ 2971800 w 3910263"/>
              <a:gd name="connsiteY45" fmla="*/ 1949116 h 3597719"/>
              <a:gd name="connsiteX46" fmla="*/ 2995863 w 3910263"/>
              <a:gd name="connsiteY46" fmla="*/ 1900989 h 3597719"/>
              <a:gd name="connsiteX47" fmla="*/ 3031958 w 3910263"/>
              <a:gd name="connsiteY47" fmla="*/ 1852863 h 3597719"/>
              <a:gd name="connsiteX48" fmla="*/ 3056021 w 3910263"/>
              <a:gd name="connsiteY48" fmla="*/ 1804737 h 3597719"/>
              <a:gd name="connsiteX49" fmla="*/ 3080084 w 3910263"/>
              <a:gd name="connsiteY49" fmla="*/ 1768642 h 3597719"/>
              <a:gd name="connsiteX50" fmla="*/ 3128210 w 3910263"/>
              <a:gd name="connsiteY50" fmla="*/ 1648326 h 3597719"/>
              <a:gd name="connsiteX51" fmla="*/ 3140242 w 3910263"/>
              <a:gd name="connsiteY51" fmla="*/ 1612232 h 3597719"/>
              <a:gd name="connsiteX52" fmla="*/ 3164305 w 3910263"/>
              <a:gd name="connsiteY52" fmla="*/ 1564105 h 3597719"/>
              <a:gd name="connsiteX53" fmla="*/ 3188368 w 3910263"/>
              <a:gd name="connsiteY53" fmla="*/ 1503947 h 3597719"/>
              <a:gd name="connsiteX54" fmla="*/ 3224463 w 3910263"/>
              <a:gd name="connsiteY54" fmla="*/ 1443789 h 3597719"/>
              <a:gd name="connsiteX55" fmla="*/ 3260558 w 3910263"/>
              <a:gd name="connsiteY55" fmla="*/ 1371600 h 3597719"/>
              <a:gd name="connsiteX56" fmla="*/ 3296653 w 3910263"/>
              <a:gd name="connsiteY56" fmla="*/ 1287379 h 3597719"/>
              <a:gd name="connsiteX57" fmla="*/ 3320716 w 3910263"/>
              <a:gd name="connsiteY57" fmla="*/ 1215189 h 3597719"/>
              <a:gd name="connsiteX58" fmla="*/ 3344779 w 3910263"/>
              <a:gd name="connsiteY58" fmla="*/ 1167063 h 3597719"/>
              <a:gd name="connsiteX59" fmla="*/ 3368842 w 3910263"/>
              <a:gd name="connsiteY59" fmla="*/ 1106905 h 3597719"/>
              <a:gd name="connsiteX60" fmla="*/ 3392905 w 3910263"/>
              <a:gd name="connsiteY60" fmla="*/ 1070811 h 3597719"/>
              <a:gd name="connsiteX61" fmla="*/ 3404937 w 3910263"/>
              <a:gd name="connsiteY61" fmla="*/ 1034716 h 3597719"/>
              <a:gd name="connsiteX62" fmla="*/ 3429000 w 3910263"/>
              <a:gd name="connsiteY62" fmla="*/ 986589 h 3597719"/>
              <a:gd name="connsiteX63" fmla="*/ 3453063 w 3910263"/>
              <a:gd name="connsiteY63" fmla="*/ 926432 h 3597719"/>
              <a:gd name="connsiteX64" fmla="*/ 3477126 w 3910263"/>
              <a:gd name="connsiteY64" fmla="*/ 890337 h 3597719"/>
              <a:gd name="connsiteX65" fmla="*/ 3489158 w 3910263"/>
              <a:gd name="connsiteY65" fmla="*/ 854242 h 3597719"/>
              <a:gd name="connsiteX66" fmla="*/ 3537284 w 3910263"/>
              <a:gd name="connsiteY66" fmla="*/ 757989 h 3597719"/>
              <a:gd name="connsiteX67" fmla="*/ 3549316 w 3910263"/>
              <a:gd name="connsiteY67" fmla="*/ 721895 h 3597719"/>
              <a:gd name="connsiteX68" fmla="*/ 3561347 w 3910263"/>
              <a:gd name="connsiteY68" fmla="*/ 673768 h 3597719"/>
              <a:gd name="connsiteX69" fmla="*/ 3609474 w 3910263"/>
              <a:gd name="connsiteY69" fmla="*/ 601579 h 3597719"/>
              <a:gd name="connsiteX70" fmla="*/ 3645568 w 3910263"/>
              <a:gd name="connsiteY70" fmla="*/ 529389 h 3597719"/>
              <a:gd name="connsiteX71" fmla="*/ 3657600 w 3910263"/>
              <a:gd name="connsiteY71" fmla="*/ 493295 h 3597719"/>
              <a:gd name="connsiteX72" fmla="*/ 3705726 w 3910263"/>
              <a:gd name="connsiteY72" fmla="*/ 421105 h 3597719"/>
              <a:gd name="connsiteX73" fmla="*/ 3717758 w 3910263"/>
              <a:gd name="connsiteY73" fmla="*/ 385011 h 3597719"/>
              <a:gd name="connsiteX74" fmla="*/ 3777916 w 3910263"/>
              <a:gd name="connsiteY74" fmla="*/ 324853 h 3597719"/>
              <a:gd name="connsiteX75" fmla="*/ 3814010 w 3910263"/>
              <a:gd name="connsiteY75" fmla="*/ 252663 h 3597719"/>
              <a:gd name="connsiteX76" fmla="*/ 3826042 w 3910263"/>
              <a:gd name="connsiteY76" fmla="*/ 216568 h 3597719"/>
              <a:gd name="connsiteX77" fmla="*/ 3850105 w 3910263"/>
              <a:gd name="connsiteY77" fmla="*/ 180474 h 3597719"/>
              <a:gd name="connsiteX78" fmla="*/ 3874168 w 3910263"/>
              <a:gd name="connsiteY78" fmla="*/ 108284 h 3597719"/>
              <a:gd name="connsiteX79" fmla="*/ 3898232 w 3910263"/>
              <a:gd name="connsiteY79" fmla="*/ 36095 h 3597719"/>
              <a:gd name="connsiteX80" fmla="*/ 3910263 w 3910263"/>
              <a:gd name="connsiteY80" fmla="*/ 0 h 35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910263" h="3597719">
                <a:moveTo>
                  <a:pt x="0" y="3573379"/>
                </a:moveTo>
                <a:cubicBezTo>
                  <a:pt x="28074" y="3581400"/>
                  <a:pt x="55110" y="3595203"/>
                  <a:pt x="84221" y="3597442"/>
                </a:cubicBezTo>
                <a:cubicBezTo>
                  <a:pt x="108544" y="3599313"/>
                  <a:pt x="132743" y="3591328"/>
                  <a:pt x="156410" y="3585411"/>
                </a:cubicBezTo>
                <a:cubicBezTo>
                  <a:pt x="181018" y="3579259"/>
                  <a:pt x="204537" y="3569368"/>
                  <a:pt x="228600" y="3561347"/>
                </a:cubicBezTo>
                <a:cubicBezTo>
                  <a:pt x="240632" y="3557336"/>
                  <a:pt x="252391" y="3552392"/>
                  <a:pt x="264695" y="3549316"/>
                </a:cubicBezTo>
                <a:lnTo>
                  <a:pt x="312821" y="3537284"/>
                </a:lnTo>
                <a:cubicBezTo>
                  <a:pt x="381000" y="3541295"/>
                  <a:pt x="449061" y="3549316"/>
                  <a:pt x="517358" y="3549316"/>
                </a:cubicBezTo>
                <a:cubicBezTo>
                  <a:pt x="623853" y="3549316"/>
                  <a:pt x="716632" y="3542172"/>
                  <a:pt x="818147" y="3525253"/>
                </a:cubicBezTo>
                <a:cubicBezTo>
                  <a:pt x="838319" y="3521891"/>
                  <a:pt x="858185" y="3516879"/>
                  <a:pt x="878305" y="3513221"/>
                </a:cubicBezTo>
                <a:cubicBezTo>
                  <a:pt x="917619" y="3506073"/>
                  <a:pt x="971041" y="3499061"/>
                  <a:pt x="1010653" y="3489158"/>
                </a:cubicBezTo>
                <a:cubicBezTo>
                  <a:pt x="1022957" y="3486082"/>
                  <a:pt x="1034443" y="3480202"/>
                  <a:pt x="1046747" y="3477126"/>
                </a:cubicBezTo>
                <a:cubicBezTo>
                  <a:pt x="1115462" y="3459947"/>
                  <a:pt x="1093258" y="3471595"/>
                  <a:pt x="1155032" y="3453063"/>
                </a:cubicBezTo>
                <a:cubicBezTo>
                  <a:pt x="1179327" y="3445774"/>
                  <a:pt x="1203158" y="3437021"/>
                  <a:pt x="1227221" y="3429000"/>
                </a:cubicBezTo>
                <a:cubicBezTo>
                  <a:pt x="1239253" y="3424989"/>
                  <a:pt x="1252764" y="3424003"/>
                  <a:pt x="1263316" y="3416968"/>
                </a:cubicBezTo>
                <a:cubicBezTo>
                  <a:pt x="1275347" y="3408947"/>
                  <a:pt x="1288119" y="3401938"/>
                  <a:pt x="1299410" y="3392905"/>
                </a:cubicBezTo>
                <a:cubicBezTo>
                  <a:pt x="1308268" y="3385819"/>
                  <a:pt x="1313747" y="3374678"/>
                  <a:pt x="1323474" y="3368842"/>
                </a:cubicBezTo>
                <a:cubicBezTo>
                  <a:pt x="1334349" y="3362317"/>
                  <a:pt x="1347537" y="3360821"/>
                  <a:pt x="1359568" y="3356811"/>
                </a:cubicBezTo>
                <a:cubicBezTo>
                  <a:pt x="1367589" y="3348790"/>
                  <a:pt x="1373905" y="3338583"/>
                  <a:pt x="1383632" y="3332747"/>
                </a:cubicBezTo>
                <a:cubicBezTo>
                  <a:pt x="1394507" y="3326222"/>
                  <a:pt x="1407155" y="3322392"/>
                  <a:pt x="1419726" y="3320716"/>
                </a:cubicBezTo>
                <a:cubicBezTo>
                  <a:pt x="1467596" y="3314333"/>
                  <a:pt x="1515979" y="3312695"/>
                  <a:pt x="1564105" y="3308684"/>
                </a:cubicBezTo>
                <a:cubicBezTo>
                  <a:pt x="1686399" y="3284226"/>
                  <a:pt x="1574040" y="3309284"/>
                  <a:pt x="1660358" y="3284621"/>
                </a:cubicBezTo>
                <a:cubicBezTo>
                  <a:pt x="1676257" y="3280078"/>
                  <a:pt x="1692646" y="3277341"/>
                  <a:pt x="1708484" y="3272589"/>
                </a:cubicBezTo>
                <a:cubicBezTo>
                  <a:pt x="1732779" y="3265300"/>
                  <a:pt x="1756611" y="3256547"/>
                  <a:pt x="1780674" y="3248526"/>
                </a:cubicBezTo>
                <a:lnTo>
                  <a:pt x="1816768" y="3236495"/>
                </a:lnTo>
                <a:cubicBezTo>
                  <a:pt x="1899510" y="3181333"/>
                  <a:pt x="1861521" y="3197513"/>
                  <a:pt x="1925053" y="3176337"/>
                </a:cubicBezTo>
                <a:cubicBezTo>
                  <a:pt x="1949116" y="3160295"/>
                  <a:pt x="1976793" y="3148661"/>
                  <a:pt x="1997242" y="3128211"/>
                </a:cubicBezTo>
                <a:cubicBezTo>
                  <a:pt x="2005263" y="3120190"/>
                  <a:pt x="2012230" y="3110953"/>
                  <a:pt x="2021305" y="3104147"/>
                </a:cubicBezTo>
                <a:cubicBezTo>
                  <a:pt x="2044441" y="3086795"/>
                  <a:pt x="2069432" y="3072063"/>
                  <a:pt x="2093495" y="3056021"/>
                </a:cubicBezTo>
                <a:cubicBezTo>
                  <a:pt x="2105526" y="3048000"/>
                  <a:pt x="2119364" y="3042182"/>
                  <a:pt x="2129589" y="3031958"/>
                </a:cubicBezTo>
                <a:cubicBezTo>
                  <a:pt x="2137610" y="3023937"/>
                  <a:pt x="2143926" y="3013731"/>
                  <a:pt x="2153653" y="3007895"/>
                </a:cubicBezTo>
                <a:cubicBezTo>
                  <a:pt x="2164528" y="3001370"/>
                  <a:pt x="2177716" y="2999874"/>
                  <a:pt x="2189747" y="2995863"/>
                </a:cubicBezTo>
                <a:cubicBezTo>
                  <a:pt x="2207616" y="2969058"/>
                  <a:pt x="2213380" y="2955300"/>
                  <a:pt x="2237874" y="2935705"/>
                </a:cubicBezTo>
                <a:cubicBezTo>
                  <a:pt x="2267467" y="2912031"/>
                  <a:pt x="2276247" y="2916625"/>
                  <a:pt x="2298032" y="2887579"/>
                </a:cubicBezTo>
                <a:cubicBezTo>
                  <a:pt x="2386720" y="2769328"/>
                  <a:pt x="2314239" y="2860567"/>
                  <a:pt x="2370221" y="2767263"/>
                </a:cubicBezTo>
                <a:cubicBezTo>
                  <a:pt x="2385100" y="2742464"/>
                  <a:pt x="2405414" y="2720941"/>
                  <a:pt x="2418347" y="2695074"/>
                </a:cubicBezTo>
                <a:cubicBezTo>
                  <a:pt x="2426368" y="2679032"/>
                  <a:pt x="2433182" y="2662327"/>
                  <a:pt x="2442410" y="2646947"/>
                </a:cubicBezTo>
                <a:cubicBezTo>
                  <a:pt x="2457289" y="2622148"/>
                  <a:pt x="2474495" y="2598821"/>
                  <a:pt x="2490537" y="2574758"/>
                </a:cubicBezTo>
                <a:lnTo>
                  <a:pt x="2514600" y="2538663"/>
                </a:lnTo>
                <a:cubicBezTo>
                  <a:pt x="2522621" y="2526631"/>
                  <a:pt x="2534090" y="2516286"/>
                  <a:pt x="2538663" y="2502568"/>
                </a:cubicBezTo>
                <a:cubicBezTo>
                  <a:pt x="2542674" y="2490537"/>
                  <a:pt x="2544536" y="2477560"/>
                  <a:pt x="2550695" y="2466474"/>
                </a:cubicBezTo>
                <a:cubicBezTo>
                  <a:pt x="2564740" y="2441193"/>
                  <a:pt x="2589675" y="2421720"/>
                  <a:pt x="2598821" y="2394284"/>
                </a:cubicBezTo>
                <a:cubicBezTo>
                  <a:pt x="2613951" y="2348896"/>
                  <a:pt x="2617609" y="2327370"/>
                  <a:pt x="2658979" y="2286000"/>
                </a:cubicBezTo>
                <a:lnTo>
                  <a:pt x="2815389" y="2129589"/>
                </a:lnTo>
                <a:lnTo>
                  <a:pt x="2875547" y="2069432"/>
                </a:lnTo>
                <a:cubicBezTo>
                  <a:pt x="2883568" y="2057400"/>
                  <a:pt x="2890353" y="2044446"/>
                  <a:pt x="2899610" y="2033337"/>
                </a:cubicBezTo>
                <a:cubicBezTo>
                  <a:pt x="2948826" y="1974277"/>
                  <a:pt x="2926743" y="2021208"/>
                  <a:pt x="2971800" y="1949116"/>
                </a:cubicBezTo>
                <a:cubicBezTo>
                  <a:pt x="2981306" y="1933906"/>
                  <a:pt x="2986357" y="1916199"/>
                  <a:pt x="2995863" y="1900989"/>
                </a:cubicBezTo>
                <a:cubicBezTo>
                  <a:pt x="3006491" y="1883984"/>
                  <a:pt x="3021330" y="1869868"/>
                  <a:pt x="3031958" y="1852863"/>
                </a:cubicBezTo>
                <a:cubicBezTo>
                  <a:pt x="3041464" y="1837654"/>
                  <a:pt x="3047123" y="1820309"/>
                  <a:pt x="3056021" y="1804737"/>
                </a:cubicBezTo>
                <a:cubicBezTo>
                  <a:pt x="3063195" y="1792182"/>
                  <a:pt x="3074024" y="1781771"/>
                  <a:pt x="3080084" y="1768642"/>
                </a:cubicBezTo>
                <a:cubicBezTo>
                  <a:pt x="3098185" y="1729423"/>
                  <a:pt x="3114550" y="1689304"/>
                  <a:pt x="3128210" y="1648326"/>
                </a:cubicBezTo>
                <a:cubicBezTo>
                  <a:pt x="3132221" y="1636295"/>
                  <a:pt x="3135246" y="1623889"/>
                  <a:pt x="3140242" y="1612232"/>
                </a:cubicBezTo>
                <a:cubicBezTo>
                  <a:pt x="3147307" y="1595746"/>
                  <a:pt x="3157021" y="1580495"/>
                  <a:pt x="3164305" y="1564105"/>
                </a:cubicBezTo>
                <a:cubicBezTo>
                  <a:pt x="3173076" y="1544369"/>
                  <a:pt x="3178709" y="1523264"/>
                  <a:pt x="3188368" y="1503947"/>
                </a:cubicBezTo>
                <a:cubicBezTo>
                  <a:pt x="3198826" y="1483031"/>
                  <a:pt x="3214005" y="1464705"/>
                  <a:pt x="3224463" y="1443789"/>
                </a:cubicBezTo>
                <a:cubicBezTo>
                  <a:pt x="3274278" y="1344161"/>
                  <a:pt x="3191594" y="1475047"/>
                  <a:pt x="3260558" y="1371600"/>
                </a:cubicBezTo>
                <a:cubicBezTo>
                  <a:pt x="3299281" y="1255425"/>
                  <a:pt x="3237190" y="1436035"/>
                  <a:pt x="3296653" y="1287379"/>
                </a:cubicBezTo>
                <a:cubicBezTo>
                  <a:pt x="3306073" y="1263828"/>
                  <a:pt x="3309372" y="1237876"/>
                  <a:pt x="3320716" y="1215189"/>
                </a:cubicBezTo>
                <a:cubicBezTo>
                  <a:pt x="3328737" y="1199147"/>
                  <a:pt x="3337495" y="1183453"/>
                  <a:pt x="3344779" y="1167063"/>
                </a:cubicBezTo>
                <a:cubicBezTo>
                  <a:pt x="3353550" y="1147327"/>
                  <a:pt x="3359183" y="1126222"/>
                  <a:pt x="3368842" y="1106905"/>
                </a:cubicBezTo>
                <a:cubicBezTo>
                  <a:pt x="3375309" y="1093972"/>
                  <a:pt x="3386438" y="1083744"/>
                  <a:pt x="3392905" y="1070811"/>
                </a:cubicBezTo>
                <a:cubicBezTo>
                  <a:pt x="3398577" y="1059467"/>
                  <a:pt x="3399941" y="1046373"/>
                  <a:pt x="3404937" y="1034716"/>
                </a:cubicBezTo>
                <a:cubicBezTo>
                  <a:pt x="3412002" y="1018230"/>
                  <a:pt x="3421716" y="1002979"/>
                  <a:pt x="3429000" y="986589"/>
                </a:cubicBezTo>
                <a:cubicBezTo>
                  <a:pt x="3437771" y="966853"/>
                  <a:pt x="3443405" y="945749"/>
                  <a:pt x="3453063" y="926432"/>
                </a:cubicBezTo>
                <a:cubicBezTo>
                  <a:pt x="3459530" y="913498"/>
                  <a:pt x="3470659" y="903271"/>
                  <a:pt x="3477126" y="890337"/>
                </a:cubicBezTo>
                <a:cubicBezTo>
                  <a:pt x="3482798" y="878993"/>
                  <a:pt x="3483910" y="865788"/>
                  <a:pt x="3489158" y="854242"/>
                </a:cubicBezTo>
                <a:cubicBezTo>
                  <a:pt x="3504002" y="821586"/>
                  <a:pt x="3525940" y="792019"/>
                  <a:pt x="3537284" y="757989"/>
                </a:cubicBezTo>
                <a:cubicBezTo>
                  <a:pt x="3541295" y="745958"/>
                  <a:pt x="3545832" y="734089"/>
                  <a:pt x="3549316" y="721895"/>
                </a:cubicBezTo>
                <a:cubicBezTo>
                  <a:pt x="3553859" y="705995"/>
                  <a:pt x="3553952" y="688558"/>
                  <a:pt x="3561347" y="673768"/>
                </a:cubicBezTo>
                <a:cubicBezTo>
                  <a:pt x="3574281" y="647901"/>
                  <a:pt x="3609474" y="601579"/>
                  <a:pt x="3609474" y="601579"/>
                </a:cubicBezTo>
                <a:cubicBezTo>
                  <a:pt x="3639711" y="510863"/>
                  <a:pt x="3598926" y="622672"/>
                  <a:pt x="3645568" y="529389"/>
                </a:cubicBezTo>
                <a:cubicBezTo>
                  <a:pt x="3651240" y="518046"/>
                  <a:pt x="3651441" y="504381"/>
                  <a:pt x="3657600" y="493295"/>
                </a:cubicBezTo>
                <a:cubicBezTo>
                  <a:pt x="3671645" y="468014"/>
                  <a:pt x="3696580" y="448541"/>
                  <a:pt x="3705726" y="421105"/>
                </a:cubicBezTo>
                <a:cubicBezTo>
                  <a:pt x="3709737" y="409074"/>
                  <a:pt x="3710149" y="395157"/>
                  <a:pt x="3717758" y="385011"/>
                </a:cubicBezTo>
                <a:cubicBezTo>
                  <a:pt x="3734773" y="362324"/>
                  <a:pt x="3777916" y="324853"/>
                  <a:pt x="3777916" y="324853"/>
                </a:cubicBezTo>
                <a:cubicBezTo>
                  <a:pt x="3808154" y="234134"/>
                  <a:pt x="3767366" y="345950"/>
                  <a:pt x="3814010" y="252663"/>
                </a:cubicBezTo>
                <a:cubicBezTo>
                  <a:pt x="3819682" y="241319"/>
                  <a:pt x="3820370" y="227912"/>
                  <a:pt x="3826042" y="216568"/>
                </a:cubicBezTo>
                <a:cubicBezTo>
                  <a:pt x="3832509" y="203635"/>
                  <a:pt x="3844232" y="193688"/>
                  <a:pt x="3850105" y="180474"/>
                </a:cubicBezTo>
                <a:cubicBezTo>
                  <a:pt x="3860407" y="157295"/>
                  <a:pt x="3866147" y="132347"/>
                  <a:pt x="3874168" y="108284"/>
                </a:cubicBezTo>
                <a:lnTo>
                  <a:pt x="3898232" y="36095"/>
                </a:lnTo>
                <a:lnTo>
                  <a:pt x="3910263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4608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Deadline: Friday, Sep 20, 11:59pm </a:t>
            </a:r>
          </a:p>
        </p:txBody>
      </p:sp>
      <p:pic>
        <p:nvPicPr>
          <p:cNvPr id="3" name="Picture 2" descr="A screenshot of a group&#10;&#10;Description automatically generated">
            <a:extLst>
              <a:ext uri="{FF2B5EF4-FFF2-40B4-BE49-F238E27FC236}">
                <a16:creationId xmlns:a16="http://schemas.microsoft.com/office/drawing/2014/main" id="{D34A156C-CE9A-E5A8-6CCC-AFE7324E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41735"/>
            <a:ext cx="8229599" cy="5116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872D1-B561-FD83-A6F1-4767CF93931C}"/>
              </a:ext>
            </a:extLst>
          </p:cNvPr>
          <p:cNvSpPr/>
          <p:nvPr/>
        </p:nvSpPr>
        <p:spPr>
          <a:xfrm>
            <a:off x="2308302" y="3289610"/>
            <a:ext cx="5408342" cy="101476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miss this deadline then you will get a ZERO on the ENTIRE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329AE30-72EB-4C39-7EEA-FAC32E07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happens in real life</a:t>
            </a:r>
          </a:p>
        </p:txBody>
      </p:sp>
      <p:pic>
        <p:nvPicPr>
          <p:cNvPr id="29698" name="Picture 3">
            <a:extLst>
              <a:ext uri="{FF2B5EF4-FFF2-40B4-BE49-F238E27FC236}">
                <a16:creationId xmlns:a16="http://schemas.microsoft.com/office/drawing/2014/main" id="{9CDC1E75-F6DF-FDD5-4D0F-58C0A7AE1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417638"/>
            <a:ext cx="8175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>
            <a:extLst>
              <a:ext uri="{FF2B5EF4-FFF2-40B4-BE49-F238E27FC236}">
                <a16:creationId xmlns:a16="http://schemas.microsoft.com/office/drawing/2014/main" id="{427DFA37-6702-F7FF-4F38-6AE1EDF0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474788"/>
            <a:ext cx="873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8A89E0C-29A7-F95B-C7C9-ABED171AC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1803400"/>
            <a:ext cx="1905000" cy="735013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Preferences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514DC609-96F4-969D-4809-926F27A43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497013"/>
            <a:ext cx="2324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81EBBB3F-5D81-900E-3973-09D125BF8D7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79713"/>
            <a:ext cx="8147050" cy="1130300"/>
            <a:chOff x="838200" y="2780360"/>
            <a:chExt cx="8147050" cy="1130300"/>
          </a:xfrm>
        </p:grpSpPr>
        <p:pic>
          <p:nvPicPr>
            <p:cNvPr id="29710" name="Picture 7">
              <a:extLst>
                <a:ext uri="{FF2B5EF4-FFF2-40B4-BE49-F238E27FC236}">
                  <a16:creationId xmlns:a16="http://schemas.microsoft.com/office/drawing/2014/main" id="{0AB7BFFE-D4E4-1B05-A324-6835EEDD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8">
              <a:extLst>
                <a:ext uri="{FF2B5EF4-FFF2-40B4-BE49-F238E27FC236}">
                  <a16:creationId xmlns:a16="http://schemas.microsoft.com/office/drawing/2014/main" id="{D07199D2-A545-9115-8ACF-96A41CEA2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9">
              <a:extLst>
                <a:ext uri="{FF2B5EF4-FFF2-40B4-BE49-F238E27FC236}">
                  <a16:creationId xmlns:a16="http://schemas.microsoft.com/office/drawing/2014/main" id="{B2E57C0C-5433-E4E7-B384-F0DB56AF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0">
              <a:extLst>
                <a:ext uri="{FF2B5EF4-FFF2-40B4-BE49-F238E27FC236}">
                  <a16:creationId xmlns:a16="http://schemas.microsoft.com/office/drawing/2014/main" id="{44511F76-A4ED-B94F-DFF5-F1F5BD678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27803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62BE73D8-C94A-4187-9DF6-376EB4D54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3075635"/>
              <a:ext cx="1828800" cy="658812"/>
            </a:xfrm>
            <a:prstGeom prst="leftArrow">
              <a:avLst>
                <a:gd name="adj1" fmla="val 50000"/>
                <a:gd name="adj2" fmla="val 50005"/>
              </a:avLst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Information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E6518E2E-11A4-2D78-DC8A-66A85C7F0AE1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062413"/>
            <a:ext cx="8096250" cy="1130300"/>
            <a:chOff x="889000" y="4063060"/>
            <a:chExt cx="8096250" cy="1130300"/>
          </a:xfrm>
        </p:grpSpPr>
        <p:pic>
          <p:nvPicPr>
            <p:cNvPr id="29705" name="Picture 12">
              <a:extLst>
                <a:ext uri="{FF2B5EF4-FFF2-40B4-BE49-F238E27FC236}">
                  <a16:creationId xmlns:a16="http://schemas.microsoft.com/office/drawing/2014/main" id="{4CCC05CD-E229-1B20-9E31-E2C8C545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40630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3">
              <a:extLst>
                <a:ext uri="{FF2B5EF4-FFF2-40B4-BE49-F238E27FC236}">
                  <a16:creationId xmlns:a16="http://schemas.microsoft.com/office/drawing/2014/main" id="{9A5A54A0-5395-1A0D-B6C7-D8405D74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4">
              <a:extLst>
                <a:ext uri="{FF2B5EF4-FFF2-40B4-BE49-F238E27FC236}">
                  <a16:creationId xmlns:a16="http://schemas.microsoft.com/office/drawing/2014/main" id="{A162A069-55CE-AAB1-34A7-B3FAFAEC5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3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5">
              <a:extLst>
                <a:ext uri="{FF2B5EF4-FFF2-40B4-BE49-F238E27FC236}">
                  <a16:creationId xmlns:a16="http://schemas.microsoft.com/office/drawing/2014/main" id="{034F8535-4B08-2D2F-AC05-E97F58D2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76FD9587-24E3-381B-BD0C-0D51DCAA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400" y="4298010"/>
              <a:ext cx="1905000" cy="73501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Preferences</a:t>
              </a:r>
            </a:p>
          </p:txBody>
        </p:sp>
      </p:grpSp>
      <p:pic>
        <p:nvPicPr>
          <p:cNvPr id="29704" name="Picture 19">
            <a:extLst>
              <a:ext uri="{FF2B5EF4-FFF2-40B4-BE49-F238E27FC236}">
                <a16:creationId xmlns:a16="http://schemas.microsoft.com/office/drawing/2014/main" id="{829F6DBE-0509-686F-2EC9-8ECCF36EE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308100"/>
            <a:ext cx="14414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3C2BE40-4AF8-D2AF-A8A4-C453AB94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NRMP plays matchmaker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74E769B5-B716-1AF6-FA16-6504BEF2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69988"/>
            <a:ext cx="14732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>
            <a:extLst>
              <a:ext uri="{FF2B5EF4-FFF2-40B4-BE49-F238E27FC236}">
                <a16:creationId xmlns:a16="http://schemas.microsoft.com/office/drawing/2014/main" id="{10A6530E-8D16-7ACC-EBCF-C7599B7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3063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>
            <a:extLst>
              <a:ext uri="{FF2B5EF4-FFF2-40B4-BE49-F238E27FC236}">
                <a16:creationId xmlns:a16="http://schemas.microsoft.com/office/drawing/2014/main" id="{772F1C13-B9A3-BEDA-AE5A-941CFDE98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78E3416C-70C5-6E23-4BD9-709873923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>
            <a:extLst>
              <a:ext uri="{FF2B5EF4-FFF2-40B4-BE49-F238E27FC236}">
                <a16:creationId xmlns:a16="http://schemas.microsoft.com/office/drawing/2014/main" id="{1A02FF27-A260-E601-0C28-68BBC2D97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593674A8-408D-F093-3BE8-98870D59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032000"/>
            <a:ext cx="1066800" cy="431800"/>
          </a:xfrm>
          <a:prstGeom prst="left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ED6574CC-EDAA-5A28-25EF-4A38995B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987800"/>
            <a:ext cx="2616200" cy="393700"/>
          </a:xfrm>
          <a:prstGeom prst="leftRigh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C6C62865-3986-2321-4D48-F75A0CB1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5727700"/>
            <a:ext cx="2349500" cy="3937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30" name="Picture 11">
            <a:extLst>
              <a:ext uri="{FF2B5EF4-FFF2-40B4-BE49-F238E27FC236}">
                <a16:creationId xmlns:a16="http://schemas.microsoft.com/office/drawing/2014/main" id="{231BA04B-AC93-1CE9-2555-AB5497AF7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0085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8C619B3-9B5E-5C2F-7F54-F8D33851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 Matching Problem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49E48EA-A240-490A-99FE-DCDCF5BD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27B6C04A-0C76-4F9F-263C-DD334120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851C97B5-B826-170B-F7BC-FFD01315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210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David Gale</a:t>
            </a: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144EC24D-5BBF-C051-FBFB-1DD837E3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498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Lloyd Shapley</a:t>
            </a:r>
            <a:r>
              <a:rPr lang="en-US" altLang="en-US" sz="1800" baseline="30000" dirty="0">
                <a:latin typeface="+mn-lt"/>
              </a:rPr>
              <a:t>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11026</TotalTime>
  <Words>396</Words>
  <Application>Microsoft Macintosh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Garamond</vt:lpstr>
      <vt:lpstr>Office Theme</vt:lpstr>
      <vt:lpstr>Lecture 5</vt:lpstr>
      <vt:lpstr>Can you guess the correlation?</vt:lpstr>
      <vt:lpstr>Another comment</vt:lpstr>
      <vt:lpstr>Lecture pace (until Fall 18)</vt:lpstr>
      <vt:lpstr>Lecture pace</vt:lpstr>
      <vt:lpstr>Register your project groups</vt:lpstr>
      <vt:lpstr>What happens in real life</vt:lpstr>
      <vt:lpstr>NRMP plays matchmaker</vt:lpstr>
      <vt:lpstr>Stable Matching Problem</vt:lpstr>
      <vt:lpstr>Matching Employers &amp; Applicants</vt:lpstr>
      <vt:lpstr>Questions/Comments?</vt:lpstr>
      <vt:lpstr>Simplicity is good</vt:lpstr>
      <vt:lpstr>Questions to think about</vt:lpstr>
      <vt:lpstr>Lost in Notation….</vt:lpstr>
      <vt:lpstr>Non-feminist reformulation</vt:lpstr>
      <vt:lpstr>On matchings</vt:lpstr>
      <vt:lpstr>Is this a valid matching?</vt:lpstr>
      <vt:lpstr>Is this a valid matching?</vt:lpstr>
      <vt:lpstr>Is this a valid matching?</vt:lpstr>
      <vt:lpstr>Which one is a perfect matching?</vt:lpstr>
      <vt:lpstr>Questions/Comments?</vt:lpstr>
      <vt:lpstr>On to the board…</vt:lpstr>
      <vt:lpstr>Preferences</vt:lpstr>
      <vt:lpstr>Instability</vt:lpstr>
      <vt:lpstr>Back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75</cp:revision>
  <dcterms:created xsi:type="dcterms:W3CDTF">2011-09-07T02:47:43Z</dcterms:created>
  <dcterms:modified xsi:type="dcterms:W3CDTF">2024-09-06T17:03:03Z</dcterms:modified>
</cp:coreProperties>
</file>