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431" r:id="rId3"/>
    <p:sldId id="392" r:id="rId4"/>
    <p:sldId id="417" r:id="rId5"/>
    <p:sldId id="436" r:id="rId6"/>
    <p:sldId id="435" r:id="rId7"/>
    <p:sldId id="288" r:id="rId8"/>
    <p:sldId id="434" r:id="rId9"/>
    <p:sldId id="427" r:id="rId10"/>
    <p:sldId id="428" r:id="rId11"/>
    <p:sldId id="421" r:id="rId12"/>
    <p:sldId id="265" r:id="rId13"/>
    <p:sldId id="267" r:id="rId14"/>
    <p:sldId id="440" r:id="rId15"/>
    <p:sldId id="277" r:id="rId16"/>
    <p:sldId id="289" r:id="rId17"/>
    <p:sldId id="437" r:id="rId18"/>
    <p:sldId id="423" r:id="rId19"/>
    <p:sldId id="438" r:id="rId20"/>
    <p:sldId id="439" r:id="rId21"/>
    <p:sldId id="271" r:id="rId22"/>
    <p:sldId id="420" r:id="rId23"/>
    <p:sldId id="441" r:id="rId24"/>
    <p:sldId id="281" r:id="rId25"/>
    <p:sldId id="282" r:id="rId26"/>
    <p:sldId id="290" r:id="rId27"/>
    <p:sldId id="300" r:id="rId28"/>
    <p:sldId id="419" r:id="rId29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31"/>
    <p:restoredTop sz="94604"/>
  </p:normalViewPr>
  <p:slideViewPr>
    <p:cSldViewPr snapToGrid="0" snapToObjects="1">
      <p:cViewPr varScale="1">
        <p:scale>
          <a:sx n="114" d="100"/>
          <a:sy n="114" d="100"/>
        </p:scale>
        <p:origin x="1416" y="168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409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879074-915C-5FFF-F63F-0201B4FA3A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DB89E7-020B-46D5-F949-67DCD29DC8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9A63E-06AE-FF46-B5E3-203322775D22}" type="datetimeFigureOut">
              <a:rPr lang="en-US" smtClean="0"/>
              <a:t>9/9/24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3EFA48-8900-831A-23F9-B9CD6847EB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C3AD7A-64DD-8919-D20D-7208D21C9A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1F1DE-DB42-A645-B51B-44F9CF0DD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43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EB7FA3-85EC-A688-A0D5-D7E3A5A549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F907E4-B906-1FCE-70EC-202B6BC78A4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D1D215D-3A1F-2147-A96D-D021C3828B6F}" type="datetimeFigureOut">
              <a:rPr lang="en-US"/>
              <a:pPr>
                <a:defRPr/>
              </a:pPr>
              <a:t>9/9/24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E14FF1C-083C-08C7-2EF3-E381766F9A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8E7A55D-F4B4-0495-E62F-C4318789D0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7D730-B1E0-2846-AD4F-6872D32C49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21BF09-19A3-D7C7-878A-8ABBDBD9E1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F1B4EAA-E53E-5F48-BCCA-4B8D920FF8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79F69-4392-4435-7EC0-6CB2379D5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DDB3B-67BD-104A-87DE-CA4DB758C63A}" type="datetime1">
              <a:rPr lang="en-US" altLang="en-US"/>
              <a:pPr>
                <a:defRPr/>
              </a:pPr>
              <a:t>9/9/24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A343B-578A-7074-4CB1-1351F0949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80F62-E507-476E-756B-9FD52DC6D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BB649-0AC5-4944-A8CB-4198E4AFBB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367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6DEC4-8C0D-247D-D390-5D5C6680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23F16-3C96-B549-8582-A2011EC76802}" type="datetime1">
              <a:rPr lang="en-US" altLang="en-US"/>
              <a:pPr>
                <a:defRPr/>
              </a:pPr>
              <a:t>9/9/24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54721-FB97-247D-7A73-B5F8AA307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01E6F-BE72-A9EA-E100-32E4E0AE3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C820A-1F50-EB4B-A680-011A66E38C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02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46CCB-6B4E-CADB-238B-6AB26B069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14006-814F-2C42-8668-8390CBED901E}" type="datetime1">
              <a:rPr lang="en-US" altLang="en-US"/>
              <a:pPr>
                <a:defRPr/>
              </a:pPr>
              <a:t>9/9/24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B34C3-06C1-B446-91A0-016BA51A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74A77-2EF7-C75E-493F-A4977E03E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55A81-F8D9-1246-B388-5E331E8D60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838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F382B-2906-DCB3-5FBD-11BA7D47F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F6D78-49C1-0249-9E8C-CA1C88C18824}" type="datetime1">
              <a:rPr lang="en-US" altLang="en-US"/>
              <a:pPr>
                <a:defRPr/>
              </a:pPr>
              <a:t>9/9/24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A22BB-3655-73C0-D55C-1BD5D529C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C3888-C441-0CB7-D1FE-CD5483790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9D37E-183F-A947-B472-EF5299E845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727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13487-A1D8-344E-942E-8D1FED53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415F6-E2F0-A342-8DAA-3819D5518FE1}" type="datetime1">
              <a:rPr lang="en-US" altLang="en-US"/>
              <a:pPr>
                <a:defRPr/>
              </a:pPr>
              <a:t>9/9/24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46EE6-2808-6179-E075-BB134B3A1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E41CA-DB4C-E9F2-CDAA-12C69AE1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E72ED-F74A-C749-8AD0-98725E01FF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358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29B90C0-BC1F-E951-3B44-7FA357016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4EDC1-2F57-EA4C-859F-42B8D4481999}" type="datetime1">
              <a:rPr lang="en-US" altLang="en-US"/>
              <a:pPr>
                <a:defRPr/>
              </a:pPr>
              <a:t>9/9/24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99CD69B-E97D-23EC-AF46-982CC78B5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09602F-434D-3C1E-031C-414D1069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E12C8-8896-ED4A-8BA5-59D8320E71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052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CAA9692-ABB5-FADC-BB9D-069EFC73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4075E-7A1A-DF4B-A773-83F274292AA0}" type="datetime1">
              <a:rPr lang="en-US" altLang="en-US"/>
              <a:pPr>
                <a:defRPr/>
              </a:pPr>
              <a:t>9/9/24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508B2EF-E101-2B7B-8463-F35D1A8AB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07D1D5A-BE9A-863A-FD39-C6492FB3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A9B73-9432-3E45-9607-09C6A351A7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248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8C851E1-2657-B4A7-ABA8-98BE6B982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C7F20-B050-D344-BF05-946C408FA746}" type="datetime1">
              <a:rPr lang="en-US" altLang="en-US"/>
              <a:pPr>
                <a:defRPr/>
              </a:pPr>
              <a:t>9/9/24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9D39F13-98DF-5FD0-445B-F9185D5E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4AC21EB-558E-0547-7FE2-826E7D7F7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A29D4-DEDB-A047-831C-D63EA77A5F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608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7D6045C-7EA2-5588-F691-B7F0260D9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F2CD0-DD90-5D43-8A82-B5BA1D41A3F1}" type="datetime1">
              <a:rPr lang="en-US" altLang="en-US"/>
              <a:pPr>
                <a:defRPr/>
              </a:pPr>
              <a:t>9/9/24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04A342D-16C9-0CE5-A2AE-57957F88C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E2055D-2ED8-BFFB-FAD4-82E424CE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49F2B-AD2B-5647-9174-194967D782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71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10BDEAB-6D38-5171-2C58-4F77D6364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E8EED-5C38-014B-8DB7-AEA0A37E0C06}" type="datetime1">
              <a:rPr lang="en-US" altLang="en-US"/>
              <a:pPr>
                <a:defRPr/>
              </a:pPr>
              <a:t>9/9/24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CE4862-E873-A3B2-81D7-843039FF9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586FAE-3C34-260F-69B4-5B5A79D20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7E782-FBA2-0246-921E-43F75F7A9C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85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89117D3-9C0F-CCE7-B2C1-94E24282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100F7-C389-4941-8F85-865AFCA5997D}" type="datetime1">
              <a:rPr lang="en-US" altLang="en-US"/>
              <a:pPr>
                <a:defRPr/>
              </a:pPr>
              <a:t>9/9/24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CD2EAF6-ECD0-8DE4-5002-C1DC85130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2DB4D9-C5D3-AFE8-56F6-36C7A806D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8C659-2D45-1346-8C46-2270FA61BA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064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53F8FA0-7EA4-CE77-451C-0B0473F945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486A34E-4323-F529-773C-7FAFEC6159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E0C3E-C5B4-070F-AF69-69D523018B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7FB8735-913D-4544-BA70-4100D3C883A6}" type="datetime1">
              <a:rPr lang="en-US" altLang="en-US"/>
              <a:pPr>
                <a:defRPr/>
              </a:pPr>
              <a:t>9/9/24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4ECFC-C97E-DA7B-B7E8-026DB4331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5B438-8CD5-7689-9E4F-FB6C493E4C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A8790F4-3E01-AE45-888C-5884835096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C6E5FF34-5314-378C-077B-A60EE7E824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Lecture 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12298-BCFD-FC36-A5DE-44DC965C49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CSE 331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Sep 9,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EB86710A-A5FE-FCDC-863F-ACEB538F5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Reading Assignment - II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3CB36B8-5BA7-69A8-0013-4A50DE6AA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093673"/>
            <a:ext cx="9144001" cy="267065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E3F93120-D6B5-4A66-490F-03CAF0E3A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(Perfect) Matching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88B99D-A1E2-175B-A1EA-80B5DAF06765}"/>
              </a:ext>
            </a:extLst>
          </p:cNvPr>
          <p:cNvSpPr txBox="1"/>
          <p:nvPr/>
        </p:nvSpPr>
        <p:spPr>
          <a:xfrm>
            <a:off x="1636713" y="2225675"/>
            <a:ext cx="4688463" cy="36933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7030A0"/>
                </a:solidFill>
                <a:latin typeface="+mn-lt"/>
              </a:rPr>
              <a:t>S</a:t>
            </a:r>
            <a:r>
              <a:rPr lang="en-US" dirty="0">
                <a:latin typeface="+mn-lt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is a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set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of pairs </a:t>
            </a:r>
            <a:r>
              <a:rPr lang="en-US" dirty="0">
                <a:solidFill>
                  <a:srgbClr val="7030A0"/>
                </a:solidFill>
                <a:latin typeface="+mn-lt"/>
              </a:rPr>
              <a:t>(</a:t>
            </a:r>
            <a:r>
              <a:rPr lang="en-US" dirty="0" err="1">
                <a:solidFill>
                  <a:srgbClr val="7030A0"/>
                </a:solidFill>
                <a:latin typeface="+mn-lt"/>
              </a:rPr>
              <a:t>w,m</a:t>
            </a:r>
            <a:r>
              <a:rPr lang="en-US" dirty="0">
                <a:solidFill>
                  <a:srgbClr val="7030A0"/>
                </a:solidFill>
                <a:latin typeface="+mn-lt"/>
              </a:rPr>
              <a:t>)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where</a:t>
            </a:r>
            <a:r>
              <a:rPr lang="en-US" dirty="0">
                <a:latin typeface="+mn-lt"/>
              </a:rPr>
              <a:t> </a:t>
            </a:r>
            <a:r>
              <a:rPr lang="en-US" dirty="0">
                <a:solidFill>
                  <a:srgbClr val="7030A0"/>
                </a:solidFill>
                <a:latin typeface="+mn-lt"/>
              </a:rPr>
              <a:t>w</a:t>
            </a:r>
            <a:r>
              <a:rPr lang="en-US" dirty="0">
                <a:latin typeface="+mn-lt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in</a:t>
            </a:r>
            <a:r>
              <a:rPr lang="en-US" dirty="0">
                <a:latin typeface="+mn-lt"/>
              </a:rPr>
              <a:t> </a:t>
            </a:r>
            <a:r>
              <a:rPr lang="en-US" dirty="0">
                <a:solidFill>
                  <a:srgbClr val="7030A0"/>
                </a:solidFill>
                <a:latin typeface="+mn-lt"/>
              </a:rPr>
              <a:t>W</a:t>
            </a:r>
            <a:r>
              <a:rPr lang="en-US" dirty="0">
                <a:latin typeface="+mn-lt"/>
              </a:rPr>
              <a:t> and </a:t>
            </a:r>
            <a:r>
              <a:rPr lang="en-US" dirty="0">
                <a:solidFill>
                  <a:srgbClr val="7030A0"/>
                </a:solidFill>
                <a:latin typeface="+mn-lt"/>
              </a:rPr>
              <a:t>m</a:t>
            </a:r>
            <a:r>
              <a:rPr lang="en-US" dirty="0">
                <a:latin typeface="+mn-lt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in</a:t>
            </a:r>
            <a:r>
              <a:rPr lang="en-US" dirty="0">
                <a:latin typeface="+mn-lt"/>
              </a:rPr>
              <a:t> </a:t>
            </a:r>
            <a:r>
              <a:rPr lang="en-US" dirty="0">
                <a:solidFill>
                  <a:srgbClr val="7030A0"/>
                </a:solidFill>
                <a:latin typeface="+mn-lt"/>
              </a:rPr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F3147C-F430-3253-B2B9-C6DF937B1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3116263"/>
            <a:ext cx="63142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+mn-lt"/>
              </a:rPr>
              <a:t>(1) For every woman </a:t>
            </a:r>
            <a:r>
              <a:rPr lang="en-US" altLang="en-US" sz="1800" dirty="0">
                <a:solidFill>
                  <a:srgbClr val="7030A0"/>
                </a:solidFill>
                <a:latin typeface="+mn-lt"/>
              </a:rPr>
              <a:t>w</a:t>
            </a:r>
            <a:r>
              <a:rPr lang="en-US" altLang="en-US" sz="1800" dirty="0">
                <a:latin typeface="+mn-lt"/>
              </a:rPr>
              <a:t> in </a:t>
            </a:r>
            <a:r>
              <a:rPr lang="en-US" altLang="en-US" sz="1800" dirty="0">
                <a:solidFill>
                  <a:srgbClr val="7030A0"/>
                </a:solidFill>
                <a:latin typeface="+mn-lt"/>
              </a:rPr>
              <a:t>W</a:t>
            </a:r>
            <a:r>
              <a:rPr lang="en-US" altLang="en-US" sz="1800" dirty="0">
                <a:latin typeface="+mn-lt"/>
              </a:rPr>
              <a:t>, exist </a:t>
            </a:r>
            <a:r>
              <a:rPr lang="en-US" altLang="en-US" sz="1800" i="1" dirty="0">
                <a:latin typeface="+mn-lt"/>
              </a:rPr>
              <a:t>at most </a:t>
            </a:r>
            <a:r>
              <a:rPr lang="en-US" altLang="en-US" sz="1800" dirty="0">
                <a:latin typeface="+mn-lt"/>
              </a:rPr>
              <a:t>one </a:t>
            </a:r>
            <a:r>
              <a:rPr lang="en-US" altLang="en-US" sz="1800" dirty="0">
                <a:solidFill>
                  <a:srgbClr val="7030A0"/>
                </a:solidFill>
                <a:latin typeface="+mn-lt"/>
              </a:rPr>
              <a:t>m</a:t>
            </a:r>
            <a:r>
              <a:rPr lang="en-US" altLang="en-US" sz="1800" dirty="0">
                <a:latin typeface="+mn-lt"/>
              </a:rPr>
              <a:t> such that </a:t>
            </a:r>
            <a:r>
              <a:rPr lang="en-US" altLang="en-US" sz="1800" dirty="0">
                <a:solidFill>
                  <a:srgbClr val="7030A0"/>
                </a:solidFill>
                <a:latin typeface="+mn-lt"/>
              </a:rPr>
              <a:t>(</a:t>
            </a:r>
            <a:r>
              <a:rPr lang="en-US" altLang="en-US" sz="1800" dirty="0" err="1">
                <a:solidFill>
                  <a:srgbClr val="7030A0"/>
                </a:solidFill>
                <a:latin typeface="+mn-lt"/>
              </a:rPr>
              <a:t>w,m</a:t>
            </a:r>
            <a:r>
              <a:rPr lang="en-US" altLang="en-US" sz="1800" dirty="0">
                <a:solidFill>
                  <a:srgbClr val="7030A0"/>
                </a:solidFill>
                <a:latin typeface="+mn-lt"/>
              </a:rPr>
              <a:t>) </a:t>
            </a:r>
            <a:r>
              <a:rPr lang="en-US" altLang="en-US" sz="1800" dirty="0">
                <a:latin typeface="+mn-lt"/>
              </a:rPr>
              <a:t>in </a:t>
            </a:r>
            <a:r>
              <a:rPr lang="en-US" altLang="en-US" sz="1800" dirty="0">
                <a:solidFill>
                  <a:srgbClr val="7030A0"/>
                </a:solidFill>
                <a:latin typeface="+mn-lt"/>
              </a:rPr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C50D1-6461-E677-C51E-A481D03AA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3671888"/>
            <a:ext cx="60789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+mn-lt"/>
              </a:rPr>
              <a:t>(2) For every man </a:t>
            </a:r>
            <a:r>
              <a:rPr lang="en-US" altLang="en-US" sz="1800" dirty="0">
                <a:solidFill>
                  <a:srgbClr val="7030A0"/>
                </a:solidFill>
                <a:latin typeface="+mn-lt"/>
              </a:rPr>
              <a:t>m</a:t>
            </a:r>
            <a:r>
              <a:rPr lang="en-US" altLang="en-US" sz="1800" dirty="0">
                <a:latin typeface="+mn-lt"/>
              </a:rPr>
              <a:t> in </a:t>
            </a:r>
            <a:r>
              <a:rPr lang="en-US" altLang="en-US" sz="1800" dirty="0">
                <a:solidFill>
                  <a:srgbClr val="7030A0"/>
                </a:solidFill>
                <a:latin typeface="+mn-lt"/>
              </a:rPr>
              <a:t>M</a:t>
            </a:r>
            <a:r>
              <a:rPr lang="en-US" altLang="en-US" sz="1800" dirty="0">
                <a:latin typeface="+mn-lt"/>
              </a:rPr>
              <a:t>, exist </a:t>
            </a:r>
            <a:r>
              <a:rPr lang="en-US" altLang="en-US" sz="1800" i="1" dirty="0">
                <a:latin typeface="+mn-lt"/>
              </a:rPr>
              <a:t>at most </a:t>
            </a:r>
            <a:r>
              <a:rPr lang="en-US" altLang="en-US" sz="1800" dirty="0">
                <a:latin typeface="+mn-lt"/>
              </a:rPr>
              <a:t>one </a:t>
            </a:r>
            <a:r>
              <a:rPr lang="en-US" altLang="en-US" sz="1800" dirty="0">
                <a:solidFill>
                  <a:srgbClr val="7030A0"/>
                </a:solidFill>
                <a:latin typeface="+mn-lt"/>
              </a:rPr>
              <a:t>w</a:t>
            </a:r>
            <a:r>
              <a:rPr lang="en-US" altLang="en-US" sz="1800" dirty="0">
                <a:latin typeface="+mn-lt"/>
              </a:rPr>
              <a:t> such that </a:t>
            </a:r>
            <a:r>
              <a:rPr lang="en-US" altLang="en-US" sz="1800" dirty="0">
                <a:solidFill>
                  <a:srgbClr val="7030A0"/>
                </a:solidFill>
                <a:latin typeface="+mn-lt"/>
              </a:rPr>
              <a:t>(</a:t>
            </a:r>
            <a:r>
              <a:rPr lang="en-US" altLang="en-US" sz="1800" dirty="0" err="1">
                <a:solidFill>
                  <a:srgbClr val="7030A0"/>
                </a:solidFill>
                <a:latin typeface="+mn-lt"/>
              </a:rPr>
              <a:t>w,m</a:t>
            </a:r>
            <a:r>
              <a:rPr lang="en-US" altLang="en-US" sz="1800" dirty="0">
                <a:solidFill>
                  <a:srgbClr val="7030A0"/>
                </a:solidFill>
                <a:latin typeface="+mn-lt"/>
              </a:rPr>
              <a:t>) </a:t>
            </a:r>
            <a:r>
              <a:rPr lang="en-US" altLang="en-US" sz="1800" dirty="0">
                <a:latin typeface="+mn-lt"/>
              </a:rPr>
              <a:t>in </a:t>
            </a:r>
            <a:r>
              <a:rPr lang="en-US" altLang="en-US" sz="1800" dirty="0">
                <a:solidFill>
                  <a:srgbClr val="7030A0"/>
                </a:solidFill>
                <a:latin typeface="+mn-lt"/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2027A-B539-1304-A17D-87A5D74591DE}"/>
              </a:ext>
            </a:extLst>
          </p:cNvPr>
          <p:cNvSpPr txBox="1"/>
          <p:nvPr/>
        </p:nvSpPr>
        <p:spPr>
          <a:xfrm>
            <a:off x="901700" y="4776788"/>
            <a:ext cx="220053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Perfect</a:t>
            </a:r>
            <a:r>
              <a:rPr lang="en-US" sz="2400" dirty="0">
                <a:latin typeface="+mn-lt"/>
              </a:rPr>
              <a:t> matching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2C6AA3-11A5-C756-76BF-8942A3230DFA}"/>
              </a:ext>
            </a:extLst>
          </p:cNvPr>
          <p:cNvGrpSpPr>
            <a:grpSpLocks/>
          </p:cNvGrpSpPr>
          <p:nvPr/>
        </p:nvGrpSpPr>
        <p:grpSpPr bwMode="auto">
          <a:xfrm>
            <a:off x="4156074" y="2905126"/>
            <a:ext cx="793807" cy="880507"/>
            <a:chOff x="4156690" y="2905632"/>
            <a:chExt cx="793388" cy="88011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52CB37-4C70-2037-47DD-6D50857C59EB}"/>
                </a:ext>
              </a:extLst>
            </p:cNvPr>
            <p:cNvSpPr txBox="1"/>
            <p:nvPr/>
          </p:nvSpPr>
          <p:spPr>
            <a:xfrm>
              <a:off x="4156690" y="2905632"/>
              <a:ext cx="793388" cy="3691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exactly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8C1660-82F5-DD8D-DAB0-FEA5E077C674}"/>
                </a:ext>
              </a:extLst>
            </p:cNvPr>
            <p:cNvSpPr txBox="1"/>
            <p:nvPr/>
          </p:nvSpPr>
          <p:spPr>
            <a:xfrm>
              <a:off x="4156690" y="3416578"/>
              <a:ext cx="793388" cy="3691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exactly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C111B45-2AB0-0FD7-78FE-64466A3E2890}"/>
                  </a:ext>
                </a:extLst>
              </p:cNvPr>
              <p:cNvSpPr txBox="1"/>
              <p:nvPr/>
            </p:nvSpPr>
            <p:spPr>
              <a:xfrm>
                <a:off x="737188" y="1466147"/>
                <a:ext cx="80281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+mn-lt"/>
                  </a:rPr>
                  <a:t>A matching </a:t>
                </a:r>
                <a:r>
                  <a:rPr lang="en-US" sz="2800" dirty="0">
                    <a:solidFill>
                      <a:srgbClr val="7030A0"/>
                    </a:solidFill>
                    <a:latin typeface="+mn-lt"/>
                  </a:rPr>
                  <a:t>S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  <a:latin typeface="+mn-lt"/>
                  </a:rPr>
                  <a:t> W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  <a:latin typeface="+mn-lt"/>
                  </a:rPr>
                  <a:t>M </a:t>
                </a:r>
                <a:r>
                  <a:rPr lang="en-US" sz="2800" dirty="0">
                    <a:latin typeface="+mn-lt"/>
                  </a:rPr>
                  <a:t>satisfies the following properties: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C111B45-2AB0-0FD7-78FE-64466A3E2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88" y="1466147"/>
                <a:ext cx="8028160" cy="523220"/>
              </a:xfrm>
              <a:prstGeom prst="rect">
                <a:avLst/>
              </a:prstGeom>
              <a:blipFill>
                <a:blip r:embed="rId2"/>
                <a:stretch>
                  <a:fillRect l="-1580" t="-11905" r="-63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3">
            <a:extLst>
              <a:ext uri="{FF2B5EF4-FFF2-40B4-BE49-F238E27FC236}">
                <a16:creationId xmlns:a16="http://schemas.microsoft.com/office/drawing/2014/main" id="{E5C6E95A-25F1-5136-82FC-F5DB5BAA9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Preferences</a:t>
            </a:r>
          </a:p>
        </p:txBody>
      </p:sp>
      <p:pic>
        <p:nvPicPr>
          <p:cNvPr id="28674" name="Picture 4">
            <a:extLst>
              <a:ext uri="{FF2B5EF4-FFF2-40B4-BE49-F238E27FC236}">
                <a16:creationId xmlns:a16="http://schemas.microsoft.com/office/drawing/2014/main" id="{FC59395E-D546-1FF9-AA79-5F60BB827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52538"/>
            <a:ext cx="1376363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>
            <a:extLst>
              <a:ext uri="{FF2B5EF4-FFF2-40B4-BE49-F238E27FC236}">
                <a16:creationId xmlns:a16="http://schemas.microsoft.com/office/drawing/2014/main" id="{8028FDEC-6D5D-4DB8-D1A0-78220B515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87700"/>
            <a:ext cx="134620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>
            <a:extLst>
              <a:ext uri="{FF2B5EF4-FFF2-40B4-BE49-F238E27FC236}">
                <a16:creationId xmlns:a16="http://schemas.microsoft.com/office/drawing/2014/main" id="{B62BDF59-A231-B910-D4BE-B4B3ADBC0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5062538"/>
            <a:ext cx="133667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>
            <a:extLst>
              <a:ext uri="{FF2B5EF4-FFF2-40B4-BE49-F238E27FC236}">
                <a16:creationId xmlns:a16="http://schemas.microsoft.com/office/drawing/2014/main" id="{4AEA1D65-B2C8-9F61-2239-94EFAC1272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1252538"/>
            <a:ext cx="123507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>
            <a:extLst>
              <a:ext uri="{FF2B5EF4-FFF2-40B4-BE49-F238E27FC236}">
                <a16:creationId xmlns:a16="http://schemas.microsoft.com/office/drawing/2014/main" id="{FFDE5BB0-7F30-0B95-B2C1-2DCF4D9347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3187700"/>
            <a:ext cx="1387475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9">
            <a:extLst>
              <a:ext uri="{FF2B5EF4-FFF2-40B4-BE49-F238E27FC236}">
                <a16:creationId xmlns:a16="http://schemas.microsoft.com/office/drawing/2014/main" id="{4097B568-BDCA-A784-CE5C-871B126B31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5062538"/>
            <a:ext cx="139382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9">
            <a:extLst>
              <a:ext uri="{FF2B5EF4-FFF2-40B4-BE49-F238E27FC236}">
                <a16:creationId xmlns:a16="http://schemas.microsoft.com/office/drawing/2014/main" id="{9EA4F252-FEFC-CD92-0BE7-990852B2F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1620838"/>
            <a:ext cx="531813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20">
            <a:extLst>
              <a:ext uri="{FF2B5EF4-FFF2-40B4-BE49-F238E27FC236}">
                <a16:creationId xmlns:a16="http://schemas.microsoft.com/office/drawing/2014/main" id="{CE26426B-FED4-36E0-3F87-192B7CD35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1620838"/>
            <a:ext cx="59690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21">
            <a:extLst>
              <a:ext uri="{FF2B5EF4-FFF2-40B4-BE49-F238E27FC236}">
                <a16:creationId xmlns:a16="http://schemas.microsoft.com/office/drawing/2014/main" id="{C5459382-14E1-35E2-E03F-D39A44C82E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8" y="1620838"/>
            <a:ext cx="60166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22">
            <a:extLst>
              <a:ext uri="{FF2B5EF4-FFF2-40B4-BE49-F238E27FC236}">
                <a16:creationId xmlns:a16="http://schemas.microsoft.com/office/drawing/2014/main" id="{4741719C-B0A4-9013-A468-00088C33C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3602038"/>
            <a:ext cx="530225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23">
            <a:extLst>
              <a:ext uri="{FF2B5EF4-FFF2-40B4-BE49-F238E27FC236}">
                <a16:creationId xmlns:a16="http://schemas.microsoft.com/office/drawing/2014/main" id="{2D84B54E-2B72-F539-03AD-67F50FFC8C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3602038"/>
            <a:ext cx="59690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24">
            <a:extLst>
              <a:ext uri="{FF2B5EF4-FFF2-40B4-BE49-F238E27FC236}">
                <a16:creationId xmlns:a16="http://schemas.microsoft.com/office/drawing/2014/main" id="{E008AD76-46D6-ED14-9FDD-0572587F46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3602038"/>
            <a:ext cx="60166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25">
            <a:extLst>
              <a:ext uri="{FF2B5EF4-FFF2-40B4-BE49-F238E27FC236}">
                <a16:creationId xmlns:a16="http://schemas.microsoft.com/office/drawing/2014/main" id="{EB79B3E2-83A0-380D-68B8-8F1A452E3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367338"/>
            <a:ext cx="531813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26">
            <a:extLst>
              <a:ext uri="{FF2B5EF4-FFF2-40B4-BE49-F238E27FC236}">
                <a16:creationId xmlns:a16="http://schemas.microsoft.com/office/drawing/2014/main" id="{819E2966-7683-D264-12DD-9F5724C8A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5367338"/>
            <a:ext cx="59690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27">
            <a:extLst>
              <a:ext uri="{FF2B5EF4-FFF2-40B4-BE49-F238E27FC236}">
                <a16:creationId xmlns:a16="http://schemas.microsoft.com/office/drawing/2014/main" id="{9A0AFF1A-AC37-088C-671D-7D35D1BCD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5365750"/>
            <a:ext cx="6016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28">
            <a:extLst>
              <a:ext uri="{FF2B5EF4-FFF2-40B4-BE49-F238E27FC236}">
                <a16:creationId xmlns:a16="http://schemas.microsoft.com/office/drawing/2014/main" id="{06ECDB22-0F28-F000-61C7-934765D38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1620838"/>
            <a:ext cx="619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29">
            <a:extLst>
              <a:ext uri="{FF2B5EF4-FFF2-40B4-BE49-F238E27FC236}">
                <a16:creationId xmlns:a16="http://schemas.microsoft.com/office/drawing/2014/main" id="{626D70EA-AFD2-AD38-1699-0D62BB7BC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620838"/>
            <a:ext cx="6048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30">
            <a:extLst>
              <a:ext uri="{FF2B5EF4-FFF2-40B4-BE49-F238E27FC236}">
                <a16:creationId xmlns:a16="http://schemas.microsoft.com/office/drawing/2014/main" id="{4926177E-25F4-0DA2-8116-07C871F6E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513" y="1620838"/>
            <a:ext cx="61118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Picture 31">
            <a:extLst>
              <a:ext uri="{FF2B5EF4-FFF2-40B4-BE49-F238E27FC236}">
                <a16:creationId xmlns:a16="http://schemas.microsoft.com/office/drawing/2014/main" id="{0CACD942-6CDE-4389-B90C-9F93CAEDB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3602038"/>
            <a:ext cx="619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3" name="Picture 32">
            <a:extLst>
              <a:ext uri="{FF2B5EF4-FFF2-40B4-BE49-F238E27FC236}">
                <a16:creationId xmlns:a16="http://schemas.microsoft.com/office/drawing/2014/main" id="{ABF64316-2F8A-524A-A0AA-250AB207E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602038"/>
            <a:ext cx="6048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4" name="Picture 33">
            <a:extLst>
              <a:ext uri="{FF2B5EF4-FFF2-40B4-BE49-F238E27FC236}">
                <a16:creationId xmlns:a16="http://schemas.microsoft.com/office/drawing/2014/main" id="{351AB104-B33C-97AA-08C0-8EB7954EE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513" y="3602038"/>
            <a:ext cx="61118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5" name="Picture 34">
            <a:extLst>
              <a:ext uri="{FF2B5EF4-FFF2-40B4-BE49-F238E27FC236}">
                <a16:creationId xmlns:a16="http://schemas.microsoft.com/office/drawing/2014/main" id="{3CAD499E-4233-66B8-3B1F-DABDC567A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5381625"/>
            <a:ext cx="619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Picture 35">
            <a:extLst>
              <a:ext uri="{FF2B5EF4-FFF2-40B4-BE49-F238E27FC236}">
                <a16:creationId xmlns:a16="http://schemas.microsoft.com/office/drawing/2014/main" id="{18A49294-E052-332C-9538-86AB43A88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81625"/>
            <a:ext cx="6048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7" name="Picture 36">
            <a:extLst>
              <a:ext uri="{FF2B5EF4-FFF2-40B4-BE49-F238E27FC236}">
                <a16:creationId xmlns:a16="http://schemas.microsoft.com/office/drawing/2014/main" id="{6BBD85BA-B8D0-C9B2-6E60-025D180B3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513" y="5381625"/>
            <a:ext cx="611187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98" name="Group 26">
            <a:extLst>
              <a:ext uri="{FF2B5EF4-FFF2-40B4-BE49-F238E27FC236}">
                <a16:creationId xmlns:a16="http://schemas.microsoft.com/office/drawing/2014/main" id="{2DAA7C49-C302-6DBD-4768-6A689AA9761A}"/>
              </a:ext>
            </a:extLst>
          </p:cNvPr>
          <p:cNvGrpSpPr>
            <a:grpSpLocks/>
          </p:cNvGrpSpPr>
          <p:nvPr/>
        </p:nvGrpSpPr>
        <p:grpSpPr bwMode="auto">
          <a:xfrm>
            <a:off x="601663" y="2514600"/>
            <a:ext cx="5248275" cy="4251325"/>
            <a:chOff x="1677988" y="2513844"/>
            <a:chExt cx="5247629" cy="4251805"/>
          </a:xfrm>
        </p:grpSpPr>
        <p:sp>
          <p:nvSpPr>
            <p:cNvPr id="28699" name="TextBox 27">
              <a:extLst>
                <a:ext uri="{FF2B5EF4-FFF2-40B4-BE49-F238E27FC236}">
                  <a16:creationId xmlns:a16="http://schemas.microsoft.com/office/drawing/2014/main" id="{5FE9047C-6FAC-3078-BE6A-3985A86BE4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7518" y="2513844"/>
              <a:ext cx="5566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FFFF"/>
                  </a:solidFill>
                  <a:latin typeface="Arial" panose="020B0604020202020204" pitchFamily="34" charset="0"/>
                </a:rPr>
                <a:t>Mal</a:t>
              </a:r>
            </a:p>
          </p:txBody>
        </p:sp>
        <p:sp>
          <p:nvSpPr>
            <p:cNvPr id="28700" name="TextBox 28">
              <a:extLst>
                <a:ext uri="{FF2B5EF4-FFF2-40B4-BE49-F238E27FC236}">
                  <a16:creationId xmlns:a16="http://schemas.microsoft.com/office/drawing/2014/main" id="{64DCF042-E19D-E85F-AECA-05C8B4075F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7988" y="4439228"/>
              <a:ext cx="7661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FFFF"/>
                  </a:solidFill>
                  <a:latin typeface="Arial" panose="020B0604020202020204" pitchFamily="34" charset="0"/>
                </a:rPr>
                <a:t>Wash</a:t>
              </a:r>
            </a:p>
          </p:txBody>
        </p:sp>
        <p:sp>
          <p:nvSpPr>
            <p:cNvPr id="28701" name="TextBox 29">
              <a:extLst>
                <a:ext uri="{FF2B5EF4-FFF2-40B4-BE49-F238E27FC236}">
                  <a16:creationId xmlns:a16="http://schemas.microsoft.com/office/drawing/2014/main" id="{D220B8E8-F615-6D88-3A2A-DE6D9FE83C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7988" y="6242429"/>
              <a:ext cx="76625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FFFFFF"/>
                  </a:solidFill>
                  <a:latin typeface="Arial" panose="020B0604020202020204" pitchFamily="34" charset="0"/>
                </a:rPr>
                <a:t>Simon</a:t>
              </a:r>
            </a:p>
          </p:txBody>
        </p:sp>
        <p:sp>
          <p:nvSpPr>
            <p:cNvPr id="28702" name="TextBox 30">
              <a:extLst>
                <a:ext uri="{FF2B5EF4-FFF2-40B4-BE49-F238E27FC236}">
                  <a16:creationId xmlns:a16="http://schemas.microsoft.com/office/drawing/2014/main" id="{DE264729-F356-1A69-E86B-9C372B0734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6016" y="2513844"/>
              <a:ext cx="7108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FFFF"/>
                  </a:solidFill>
                  <a:latin typeface="Arial" panose="020B0604020202020204" pitchFamily="34" charset="0"/>
                </a:rPr>
                <a:t>Inara</a:t>
              </a:r>
            </a:p>
          </p:txBody>
        </p:sp>
        <p:sp>
          <p:nvSpPr>
            <p:cNvPr id="28703" name="TextBox 31">
              <a:extLst>
                <a:ext uri="{FF2B5EF4-FFF2-40B4-BE49-F238E27FC236}">
                  <a16:creationId xmlns:a16="http://schemas.microsoft.com/office/drawing/2014/main" id="{AC5355A6-33A6-C985-EC7A-466AA209BB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5154" y="4439228"/>
              <a:ext cx="5824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FFFF"/>
                  </a:solidFill>
                  <a:latin typeface="Arial" panose="020B0604020202020204" pitchFamily="34" charset="0"/>
                </a:rPr>
                <a:t>Zoe</a:t>
              </a:r>
            </a:p>
          </p:txBody>
        </p:sp>
        <p:sp>
          <p:nvSpPr>
            <p:cNvPr id="28704" name="TextBox 32">
              <a:extLst>
                <a:ext uri="{FF2B5EF4-FFF2-40B4-BE49-F238E27FC236}">
                  <a16:creationId xmlns:a16="http://schemas.microsoft.com/office/drawing/2014/main" id="{3C0F5CCC-2F2C-7546-D3A3-0CB5CE1F7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5154" y="6396317"/>
              <a:ext cx="8904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FFFF"/>
                  </a:solidFill>
                  <a:latin typeface="Arial" panose="020B0604020202020204" pitchFamily="34" charset="0"/>
                </a:rPr>
                <a:t>Kaylee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3">
            <a:extLst>
              <a:ext uri="{FF2B5EF4-FFF2-40B4-BE49-F238E27FC236}">
                <a16:creationId xmlns:a16="http://schemas.microsoft.com/office/drawing/2014/main" id="{B0964E12-FCB4-2A30-A516-F335431D4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Instability</a:t>
            </a:r>
          </a:p>
        </p:txBody>
      </p:sp>
      <p:pic>
        <p:nvPicPr>
          <p:cNvPr id="29698" name="Picture 4">
            <a:extLst>
              <a:ext uri="{FF2B5EF4-FFF2-40B4-BE49-F238E27FC236}">
                <a16:creationId xmlns:a16="http://schemas.microsoft.com/office/drawing/2014/main" id="{65B6677B-1947-A6A6-5644-C0D0F7F5B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096963"/>
            <a:ext cx="137477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>
            <a:extLst>
              <a:ext uri="{FF2B5EF4-FFF2-40B4-BE49-F238E27FC236}">
                <a16:creationId xmlns:a16="http://schemas.microsoft.com/office/drawing/2014/main" id="{1E819529-465E-11D3-0878-D314D9BBB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3032125"/>
            <a:ext cx="134620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>
            <a:extLst>
              <a:ext uri="{FF2B5EF4-FFF2-40B4-BE49-F238E27FC236}">
                <a16:creationId xmlns:a16="http://schemas.microsoft.com/office/drawing/2014/main" id="{787620CF-25BF-0059-9A56-8BF1E0DBB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906963"/>
            <a:ext cx="1335088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>
            <a:extLst>
              <a:ext uri="{FF2B5EF4-FFF2-40B4-BE49-F238E27FC236}">
                <a16:creationId xmlns:a16="http://schemas.microsoft.com/office/drawing/2014/main" id="{510E4A11-3C43-D886-96E2-2223ABD8F6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1096963"/>
            <a:ext cx="123507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8">
            <a:extLst>
              <a:ext uri="{FF2B5EF4-FFF2-40B4-BE49-F238E27FC236}">
                <a16:creationId xmlns:a16="http://schemas.microsoft.com/office/drawing/2014/main" id="{1BCCECC7-7CD7-95DF-2071-9ED9CB010E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3032125"/>
            <a:ext cx="1385888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>
            <a:extLst>
              <a:ext uri="{FF2B5EF4-FFF2-40B4-BE49-F238E27FC236}">
                <a16:creationId xmlns:a16="http://schemas.microsoft.com/office/drawing/2014/main" id="{41E3CE82-0BB7-6762-E1C3-C6D4EDEC6A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4906963"/>
            <a:ext cx="139382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Left-Right Arrow 18">
            <a:extLst>
              <a:ext uri="{FF2B5EF4-FFF2-40B4-BE49-F238E27FC236}">
                <a16:creationId xmlns:a16="http://schemas.microsoft.com/office/drawing/2014/main" id="{5DF3A88A-B145-9B37-EC46-9F38DB646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1787525"/>
            <a:ext cx="3279775" cy="292100"/>
          </a:xfrm>
          <a:prstGeom prst="leftRightArrow">
            <a:avLst>
              <a:gd name="adj1" fmla="val 50000"/>
              <a:gd name="adj2" fmla="val 5000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Left-Right Arrow 19">
            <a:extLst>
              <a:ext uri="{FF2B5EF4-FFF2-40B4-BE49-F238E27FC236}">
                <a16:creationId xmlns:a16="http://schemas.microsoft.com/office/drawing/2014/main" id="{F76AF541-B166-A3C2-29F0-79D42B12126A}"/>
              </a:ext>
            </a:extLst>
          </p:cNvPr>
          <p:cNvSpPr>
            <a:spLocks noChangeArrowheads="1"/>
          </p:cNvSpPr>
          <p:nvPr/>
        </p:nvSpPr>
        <p:spPr bwMode="auto">
          <a:xfrm rot="2199720">
            <a:off x="1074738" y="4621213"/>
            <a:ext cx="4295775" cy="325437"/>
          </a:xfrm>
          <a:prstGeom prst="leftRightArrow">
            <a:avLst>
              <a:gd name="adj1" fmla="val 50000"/>
              <a:gd name="adj2" fmla="val 49989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C3145B70-2F45-C440-2A33-C3A8B4A45384}"/>
              </a:ext>
            </a:extLst>
          </p:cNvPr>
          <p:cNvSpPr>
            <a:spLocks noChangeArrowheads="1"/>
          </p:cNvSpPr>
          <p:nvPr/>
        </p:nvSpPr>
        <p:spPr bwMode="auto">
          <a:xfrm rot="8884059">
            <a:off x="1112838" y="4556125"/>
            <a:ext cx="4051300" cy="354013"/>
          </a:xfrm>
          <a:prstGeom prst="leftRightArrow">
            <a:avLst>
              <a:gd name="adj1" fmla="val 50000"/>
              <a:gd name="adj2" fmla="val 50014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29707" name="Group 37">
            <a:extLst>
              <a:ext uri="{FF2B5EF4-FFF2-40B4-BE49-F238E27FC236}">
                <a16:creationId xmlns:a16="http://schemas.microsoft.com/office/drawing/2014/main" id="{7F735553-2188-83FA-DA7F-145A064181C0}"/>
              </a:ext>
            </a:extLst>
          </p:cNvPr>
          <p:cNvGrpSpPr>
            <a:grpSpLocks/>
          </p:cNvGrpSpPr>
          <p:nvPr/>
        </p:nvGrpSpPr>
        <p:grpSpPr bwMode="auto">
          <a:xfrm>
            <a:off x="6378575" y="3032125"/>
            <a:ext cx="2397125" cy="1417638"/>
            <a:chOff x="457200" y="1252538"/>
            <a:chExt cx="8064500" cy="5503862"/>
          </a:xfrm>
        </p:grpSpPr>
        <p:pic>
          <p:nvPicPr>
            <p:cNvPr id="29716" name="Picture 4">
              <a:extLst>
                <a:ext uri="{FF2B5EF4-FFF2-40B4-BE49-F238E27FC236}">
                  <a16:creationId xmlns:a16="http://schemas.microsoft.com/office/drawing/2014/main" id="{6CD1A186-50E8-8266-7F3D-E257A9574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252538"/>
              <a:ext cx="1376263" cy="169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7" name="Picture 5">
              <a:extLst>
                <a:ext uri="{FF2B5EF4-FFF2-40B4-BE49-F238E27FC236}">
                  <a16:creationId xmlns:a16="http://schemas.microsoft.com/office/drawing/2014/main" id="{D36ACFA8-B1A3-A185-007B-E0FAAD83C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187700"/>
              <a:ext cx="1346403" cy="169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8" name="Picture 6">
              <a:extLst>
                <a:ext uri="{FF2B5EF4-FFF2-40B4-BE49-F238E27FC236}">
                  <a16:creationId xmlns:a16="http://schemas.microsoft.com/office/drawing/2014/main" id="{82F1AD66-31A5-9B2E-40FB-46C3530D1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210" y="5062538"/>
              <a:ext cx="1335853" cy="169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9" name="Picture 7">
              <a:extLst>
                <a:ext uri="{FF2B5EF4-FFF2-40B4-BE49-F238E27FC236}">
                  <a16:creationId xmlns:a16="http://schemas.microsoft.com/office/drawing/2014/main" id="{54074BC9-C320-4D3E-0162-B6F745897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146" y="1252538"/>
              <a:ext cx="1234637" cy="169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0" name="Picture 8">
              <a:extLst>
                <a:ext uri="{FF2B5EF4-FFF2-40B4-BE49-F238E27FC236}">
                  <a16:creationId xmlns:a16="http://schemas.microsoft.com/office/drawing/2014/main" id="{762CDD06-5849-08D8-8A72-9B2719599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146" y="3187700"/>
              <a:ext cx="1386921" cy="169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1" name="Picture 9">
              <a:extLst>
                <a:ext uri="{FF2B5EF4-FFF2-40B4-BE49-F238E27FC236}">
                  <a16:creationId xmlns:a16="http://schemas.microsoft.com/office/drawing/2014/main" id="{5C754D57-93BA-CD32-7488-49D1C4DCE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9872" y="5062538"/>
              <a:ext cx="1394613" cy="169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2" name="Picture 19">
              <a:extLst>
                <a:ext uri="{FF2B5EF4-FFF2-40B4-BE49-F238E27FC236}">
                  <a16:creationId xmlns:a16="http://schemas.microsoft.com/office/drawing/2014/main" id="{79DA4B93-E6A0-107D-D69E-E28624EEF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564" y="1620838"/>
              <a:ext cx="531114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3" name="Picture 20">
              <a:extLst>
                <a:ext uri="{FF2B5EF4-FFF2-40B4-BE49-F238E27FC236}">
                  <a16:creationId xmlns:a16="http://schemas.microsoft.com/office/drawing/2014/main" id="{716E9CDA-23CB-C30B-9856-EC3BA70C4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6946" y="1620838"/>
              <a:ext cx="596623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4" name="Picture 21">
              <a:extLst>
                <a:ext uri="{FF2B5EF4-FFF2-40B4-BE49-F238E27FC236}">
                  <a16:creationId xmlns:a16="http://schemas.microsoft.com/office/drawing/2014/main" id="{2EA72E45-AF9D-DE71-24D1-29877636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659" y="1620838"/>
              <a:ext cx="601441" cy="730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5" name="Picture 22">
              <a:extLst>
                <a:ext uri="{FF2B5EF4-FFF2-40B4-BE49-F238E27FC236}">
                  <a16:creationId xmlns:a16="http://schemas.microsoft.com/office/drawing/2014/main" id="{E14724B5-8D8A-7A0C-127A-67FB2B9AD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6946" y="3602038"/>
              <a:ext cx="531114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6" name="Picture 23">
              <a:extLst>
                <a:ext uri="{FF2B5EF4-FFF2-40B4-BE49-F238E27FC236}">
                  <a16:creationId xmlns:a16="http://schemas.microsoft.com/office/drawing/2014/main" id="{326D27D2-A711-C471-A91E-236CB17FC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564" y="3602038"/>
              <a:ext cx="596623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7" name="Picture 24">
              <a:extLst>
                <a:ext uri="{FF2B5EF4-FFF2-40B4-BE49-F238E27FC236}">
                  <a16:creationId xmlns:a16="http://schemas.microsoft.com/office/drawing/2014/main" id="{06A23359-686E-A293-227A-5251E6582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791" y="3602038"/>
              <a:ext cx="601441" cy="730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8" name="Picture 25">
              <a:extLst>
                <a:ext uri="{FF2B5EF4-FFF2-40B4-BE49-F238E27FC236}">
                  <a16:creationId xmlns:a16="http://schemas.microsoft.com/office/drawing/2014/main" id="{20E4B26A-0955-4839-1E3B-F6CC39235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596" y="5367338"/>
              <a:ext cx="531114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9" name="Picture 26">
              <a:extLst>
                <a:ext uri="{FF2B5EF4-FFF2-40B4-BE49-F238E27FC236}">
                  <a16:creationId xmlns:a16="http://schemas.microsoft.com/office/drawing/2014/main" id="{6EB70D07-4FE7-4A56-963F-7CD97F054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3978" y="5367338"/>
              <a:ext cx="596623" cy="72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0" name="Picture 27">
              <a:extLst>
                <a:ext uri="{FF2B5EF4-FFF2-40B4-BE49-F238E27FC236}">
                  <a16:creationId xmlns:a16="http://schemas.microsoft.com/office/drawing/2014/main" id="{849865D3-F727-0C8A-833D-237F9808E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564" y="5365505"/>
              <a:ext cx="601441" cy="730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1" name="Picture 28">
              <a:extLst>
                <a:ext uri="{FF2B5EF4-FFF2-40B4-BE49-F238E27FC236}">
                  <a16:creationId xmlns:a16="http://schemas.microsoft.com/office/drawing/2014/main" id="{7F54570D-6EAD-B652-02D9-354CB5BF2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685" y="1620838"/>
              <a:ext cx="618915" cy="761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2" name="Picture 29">
              <a:extLst>
                <a:ext uri="{FF2B5EF4-FFF2-40B4-BE49-F238E27FC236}">
                  <a16:creationId xmlns:a16="http://schemas.microsoft.com/office/drawing/2014/main" id="{14A69CAF-3026-E258-0410-70AC0BF06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1" y="1620838"/>
              <a:ext cx="605486" cy="761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3" name="Picture 30">
              <a:extLst>
                <a:ext uri="{FF2B5EF4-FFF2-40B4-BE49-F238E27FC236}">
                  <a16:creationId xmlns:a16="http://schemas.microsoft.com/office/drawing/2014/main" id="{9E298197-B214-B272-B9F4-27F111A0D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747" y="1620838"/>
              <a:ext cx="611953" cy="775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4" name="Picture 31">
              <a:extLst>
                <a:ext uri="{FF2B5EF4-FFF2-40B4-BE49-F238E27FC236}">
                  <a16:creationId xmlns:a16="http://schemas.microsoft.com/office/drawing/2014/main" id="{059A1F6A-191E-B990-2867-B3D4C6159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685" y="3602038"/>
              <a:ext cx="618915" cy="761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5" name="Picture 32">
              <a:extLst>
                <a:ext uri="{FF2B5EF4-FFF2-40B4-BE49-F238E27FC236}">
                  <a16:creationId xmlns:a16="http://schemas.microsoft.com/office/drawing/2014/main" id="{EC47414E-50DB-B957-F9E2-6070E37E6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1" y="3602038"/>
              <a:ext cx="605486" cy="761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6" name="Picture 33">
              <a:extLst>
                <a:ext uri="{FF2B5EF4-FFF2-40B4-BE49-F238E27FC236}">
                  <a16:creationId xmlns:a16="http://schemas.microsoft.com/office/drawing/2014/main" id="{B2E9437C-8592-5EAB-BD78-09D73CDEB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747" y="3602038"/>
              <a:ext cx="611953" cy="775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7" name="Picture 34">
              <a:extLst>
                <a:ext uri="{FF2B5EF4-FFF2-40B4-BE49-F238E27FC236}">
                  <a16:creationId xmlns:a16="http://schemas.microsoft.com/office/drawing/2014/main" id="{F9AC11BC-DFBC-C65D-97B6-E0A6DBC8A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685" y="5381554"/>
              <a:ext cx="618915" cy="761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8" name="Picture 35">
              <a:extLst>
                <a:ext uri="{FF2B5EF4-FFF2-40B4-BE49-F238E27FC236}">
                  <a16:creationId xmlns:a16="http://schemas.microsoft.com/office/drawing/2014/main" id="{EB1D8256-B45D-16CE-8C11-C6A1F442D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1" y="5381554"/>
              <a:ext cx="605486" cy="761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9" name="Picture 36">
              <a:extLst>
                <a:ext uri="{FF2B5EF4-FFF2-40B4-BE49-F238E27FC236}">
                  <a16:creationId xmlns:a16="http://schemas.microsoft.com/office/drawing/2014/main" id="{3C8EFC72-79B9-8DEC-29D2-971C6591A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747" y="5381554"/>
              <a:ext cx="611953" cy="775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Left-Right Arrow 38">
            <a:extLst>
              <a:ext uri="{FF2B5EF4-FFF2-40B4-BE49-F238E27FC236}">
                <a16:creationId xmlns:a16="http://schemas.microsoft.com/office/drawing/2014/main" id="{DF566296-506A-577A-F01A-81F45821E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3636963"/>
            <a:ext cx="3548063" cy="642937"/>
          </a:xfrm>
          <a:prstGeom prst="leftRightArrow">
            <a:avLst>
              <a:gd name="adj1" fmla="val 50000"/>
              <a:gd name="adj2" fmla="val 49999"/>
            </a:avLst>
          </a:prstGeom>
          <a:solidFill>
            <a:srgbClr val="FF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29709" name="Group 37">
            <a:extLst>
              <a:ext uri="{FF2B5EF4-FFF2-40B4-BE49-F238E27FC236}">
                <a16:creationId xmlns:a16="http://schemas.microsoft.com/office/drawing/2014/main" id="{DCF0AE1E-2127-D566-876F-9CAEC91595C0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2349500"/>
            <a:ext cx="5248275" cy="4251325"/>
            <a:chOff x="1677988" y="2513844"/>
            <a:chExt cx="5247629" cy="4251805"/>
          </a:xfrm>
        </p:grpSpPr>
        <p:sp>
          <p:nvSpPr>
            <p:cNvPr id="29710" name="TextBox 39">
              <a:extLst>
                <a:ext uri="{FF2B5EF4-FFF2-40B4-BE49-F238E27FC236}">
                  <a16:creationId xmlns:a16="http://schemas.microsoft.com/office/drawing/2014/main" id="{12B3B344-3015-2AA4-24B6-C25CD89487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7518" y="2513844"/>
              <a:ext cx="5566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FFFF"/>
                  </a:solidFill>
                  <a:latin typeface="Arial" panose="020B0604020202020204" pitchFamily="34" charset="0"/>
                </a:rPr>
                <a:t>Mal</a:t>
              </a:r>
            </a:p>
          </p:txBody>
        </p:sp>
        <p:sp>
          <p:nvSpPr>
            <p:cNvPr id="29711" name="TextBox 40">
              <a:extLst>
                <a:ext uri="{FF2B5EF4-FFF2-40B4-BE49-F238E27FC236}">
                  <a16:creationId xmlns:a16="http://schemas.microsoft.com/office/drawing/2014/main" id="{F55C4FE1-1D65-549D-0489-2D951E6DD7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7988" y="4439228"/>
              <a:ext cx="7661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FFFF"/>
                  </a:solidFill>
                  <a:latin typeface="Arial" panose="020B0604020202020204" pitchFamily="34" charset="0"/>
                </a:rPr>
                <a:t>Wash</a:t>
              </a:r>
            </a:p>
          </p:txBody>
        </p:sp>
        <p:sp>
          <p:nvSpPr>
            <p:cNvPr id="29712" name="TextBox 41">
              <a:extLst>
                <a:ext uri="{FF2B5EF4-FFF2-40B4-BE49-F238E27FC236}">
                  <a16:creationId xmlns:a16="http://schemas.microsoft.com/office/drawing/2014/main" id="{934ADFEB-1D44-A743-8A5B-4EC68BB374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7988" y="6242429"/>
              <a:ext cx="76625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FFFFFF"/>
                  </a:solidFill>
                  <a:latin typeface="Arial" panose="020B0604020202020204" pitchFamily="34" charset="0"/>
                </a:rPr>
                <a:t>Simon</a:t>
              </a:r>
            </a:p>
          </p:txBody>
        </p:sp>
        <p:sp>
          <p:nvSpPr>
            <p:cNvPr id="29713" name="TextBox 42">
              <a:extLst>
                <a:ext uri="{FF2B5EF4-FFF2-40B4-BE49-F238E27FC236}">
                  <a16:creationId xmlns:a16="http://schemas.microsoft.com/office/drawing/2014/main" id="{5CF6F8DB-4EE0-FC8C-C567-B0828CACF4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6016" y="2513844"/>
              <a:ext cx="7108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FFFF"/>
                  </a:solidFill>
                  <a:latin typeface="Arial" panose="020B0604020202020204" pitchFamily="34" charset="0"/>
                </a:rPr>
                <a:t>Inara</a:t>
              </a:r>
            </a:p>
          </p:txBody>
        </p:sp>
        <p:sp>
          <p:nvSpPr>
            <p:cNvPr id="29714" name="TextBox 43">
              <a:extLst>
                <a:ext uri="{FF2B5EF4-FFF2-40B4-BE49-F238E27FC236}">
                  <a16:creationId xmlns:a16="http://schemas.microsoft.com/office/drawing/2014/main" id="{50443B1C-21AC-3EC0-EAC7-30587099E1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5154" y="4439228"/>
              <a:ext cx="5824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FFFF"/>
                  </a:solidFill>
                  <a:latin typeface="Arial" panose="020B0604020202020204" pitchFamily="34" charset="0"/>
                </a:rPr>
                <a:t>Zoe</a:t>
              </a:r>
            </a:p>
          </p:txBody>
        </p:sp>
        <p:sp>
          <p:nvSpPr>
            <p:cNvPr id="29715" name="TextBox 44">
              <a:extLst>
                <a:ext uri="{FF2B5EF4-FFF2-40B4-BE49-F238E27FC236}">
                  <a16:creationId xmlns:a16="http://schemas.microsoft.com/office/drawing/2014/main" id="{5242DF7C-1989-D4E1-623D-DEE422F4CA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5154" y="6396317"/>
              <a:ext cx="8904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FFFF"/>
                  </a:solidFill>
                  <a:latin typeface="Arial" panose="020B0604020202020204" pitchFamily="34" charset="0"/>
                </a:rPr>
                <a:t>Kaylee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99A2D-1519-E515-6F97-51E024291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3E107CE3-2FB1-5221-AFE1-4039EF31D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Questions/Comments?</a:t>
            </a:r>
          </a:p>
        </p:txBody>
      </p:sp>
      <p:pic>
        <p:nvPicPr>
          <p:cNvPr id="33794" name="Picture 5">
            <a:extLst>
              <a:ext uri="{FF2B5EF4-FFF2-40B4-BE49-F238E27FC236}">
                <a16:creationId xmlns:a16="http://schemas.microsoft.com/office/drawing/2014/main" id="{99034F41-030E-304A-6EFE-EA47AC750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173163"/>
            <a:ext cx="7985125" cy="568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679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3150AD25-0D2D-B1BA-9DFB-682FC650A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 stable matching</a:t>
            </a:r>
          </a:p>
        </p:txBody>
      </p:sp>
      <p:grpSp>
        <p:nvGrpSpPr>
          <p:cNvPr id="30722" name="Group 19">
            <a:extLst>
              <a:ext uri="{FF2B5EF4-FFF2-40B4-BE49-F238E27FC236}">
                <a16:creationId xmlns:a16="http://schemas.microsoft.com/office/drawing/2014/main" id="{E69C9601-43C1-69FD-EFCD-51FD3E86EE7F}"/>
              </a:ext>
            </a:extLst>
          </p:cNvPr>
          <p:cNvGrpSpPr>
            <a:grpSpLocks/>
          </p:cNvGrpSpPr>
          <p:nvPr/>
        </p:nvGrpSpPr>
        <p:grpSpPr bwMode="auto">
          <a:xfrm>
            <a:off x="2555875" y="1552575"/>
            <a:ext cx="3406775" cy="1366838"/>
            <a:chOff x="624807" y="1752859"/>
            <a:chExt cx="8121172" cy="4261123"/>
          </a:xfrm>
        </p:grpSpPr>
        <p:pic>
          <p:nvPicPr>
            <p:cNvPr id="30734" name="Picture 2">
              <a:extLst>
                <a:ext uri="{FF2B5EF4-FFF2-40B4-BE49-F238E27FC236}">
                  <a16:creationId xmlns:a16="http://schemas.microsoft.com/office/drawing/2014/main" id="{3707E126-007F-E874-8DB5-64A9397E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5906" y="1754931"/>
              <a:ext cx="1309989" cy="19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5" name="Picture 3">
              <a:extLst>
                <a:ext uri="{FF2B5EF4-FFF2-40B4-BE49-F238E27FC236}">
                  <a16:creationId xmlns:a16="http://schemas.microsoft.com/office/drawing/2014/main" id="{F2F5BCD4-DA58-8A70-A177-9C64D687D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07" y="1752859"/>
              <a:ext cx="1593976" cy="196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6" name="Picture 4">
              <a:extLst>
                <a:ext uri="{FF2B5EF4-FFF2-40B4-BE49-F238E27FC236}">
                  <a16:creationId xmlns:a16="http://schemas.microsoft.com/office/drawing/2014/main" id="{2ED0ABD7-93E4-A984-2F39-FABE80DC1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411" y="4052166"/>
              <a:ext cx="1362372" cy="196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7" name="Picture 5">
              <a:extLst>
                <a:ext uri="{FF2B5EF4-FFF2-40B4-BE49-F238E27FC236}">
                  <a16:creationId xmlns:a16="http://schemas.microsoft.com/office/drawing/2014/main" id="{2B9F9089-BF43-4168-E4CF-375670BCE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5906" y="4052166"/>
              <a:ext cx="1471362" cy="196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738" name="Group 9">
              <a:extLst>
                <a:ext uri="{FF2B5EF4-FFF2-40B4-BE49-F238E27FC236}">
                  <a16:creationId xmlns:a16="http://schemas.microsoft.com/office/drawing/2014/main" id="{B6C1CACE-3F42-15CC-9247-003DE12D96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13913" y="4412894"/>
              <a:ext cx="1732066" cy="949753"/>
              <a:chOff x="6861513" y="2154937"/>
              <a:chExt cx="1732066" cy="949753"/>
            </a:xfrm>
          </p:grpSpPr>
          <p:pic>
            <p:nvPicPr>
              <p:cNvPr id="30748" name="Picture 6">
                <a:extLst>
                  <a:ext uri="{FF2B5EF4-FFF2-40B4-BE49-F238E27FC236}">
                    <a16:creationId xmlns:a16="http://schemas.microsoft.com/office/drawing/2014/main" id="{5D9E1318-EF8A-ED99-E64E-DCC090D935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1513" y="2154937"/>
                <a:ext cx="771675" cy="9497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9" name="Picture 8">
                <a:extLst>
                  <a:ext uri="{FF2B5EF4-FFF2-40B4-BE49-F238E27FC236}">
                    <a16:creationId xmlns:a16="http://schemas.microsoft.com/office/drawing/2014/main" id="{4178DE53-C0A0-892B-4AA6-2CCD1AE43A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34028" y="2154937"/>
                <a:ext cx="659551" cy="9497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39" name="Group 10">
              <a:extLst>
                <a:ext uri="{FF2B5EF4-FFF2-40B4-BE49-F238E27FC236}">
                  <a16:creationId xmlns:a16="http://schemas.microsoft.com/office/drawing/2014/main" id="{5672C177-12DE-012E-F136-9BC6FCAA3B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13913" y="2307337"/>
              <a:ext cx="1732066" cy="949753"/>
              <a:chOff x="6861513" y="2154937"/>
              <a:chExt cx="1732066" cy="949753"/>
            </a:xfrm>
          </p:grpSpPr>
          <p:pic>
            <p:nvPicPr>
              <p:cNvPr id="30746" name="Picture 11">
                <a:extLst>
                  <a:ext uri="{FF2B5EF4-FFF2-40B4-BE49-F238E27FC236}">
                    <a16:creationId xmlns:a16="http://schemas.microsoft.com/office/drawing/2014/main" id="{58EA1618-9A7B-E62F-38D3-534E4776C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1513" y="2154937"/>
                <a:ext cx="771675" cy="9497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7" name="Picture 12">
                <a:extLst>
                  <a:ext uri="{FF2B5EF4-FFF2-40B4-BE49-F238E27FC236}">
                    <a16:creationId xmlns:a16="http://schemas.microsoft.com/office/drawing/2014/main" id="{BBB81219-67D6-0066-4960-AABA4B7347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34028" y="2154937"/>
                <a:ext cx="659551" cy="9497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40" name="Group 15">
              <a:extLst>
                <a:ext uri="{FF2B5EF4-FFF2-40B4-BE49-F238E27FC236}">
                  <a16:creationId xmlns:a16="http://schemas.microsoft.com/office/drawing/2014/main" id="{C7683DC8-DFCD-FF82-C06F-D8533D251E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71669" y="4412894"/>
              <a:ext cx="1566758" cy="949753"/>
              <a:chOff x="2371669" y="2307337"/>
              <a:chExt cx="1566758" cy="949753"/>
            </a:xfrm>
          </p:grpSpPr>
          <p:pic>
            <p:nvPicPr>
              <p:cNvPr id="30744" name="Picture 13">
                <a:extLst>
                  <a:ext uri="{FF2B5EF4-FFF2-40B4-BE49-F238E27FC236}">
                    <a16:creationId xmlns:a16="http://schemas.microsoft.com/office/drawing/2014/main" id="{EB9D1F8F-3424-FB9A-2E09-2B71DDDAE0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1669" y="2307337"/>
                <a:ext cx="634861" cy="9497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5" name="Picture 14">
                <a:extLst>
                  <a:ext uri="{FF2B5EF4-FFF2-40B4-BE49-F238E27FC236}">
                    <a16:creationId xmlns:a16="http://schemas.microsoft.com/office/drawing/2014/main" id="{F502F3CE-126C-31C7-1FC9-3336E32032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6112" y="2307337"/>
                <a:ext cx="712315" cy="9497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41" name="Group 16">
              <a:extLst>
                <a:ext uri="{FF2B5EF4-FFF2-40B4-BE49-F238E27FC236}">
                  <a16:creationId xmlns:a16="http://schemas.microsoft.com/office/drawing/2014/main" id="{4A388C66-3A16-4923-7567-86943D8B7F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4069" y="2459737"/>
              <a:ext cx="1566758" cy="949753"/>
              <a:chOff x="2371669" y="2307337"/>
              <a:chExt cx="1566758" cy="949753"/>
            </a:xfrm>
          </p:grpSpPr>
          <p:pic>
            <p:nvPicPr>
              <p:cNvPr id="30742" name="Picture 17">
                <a:extLst>
                  <a:ext uri="{FF2B5EF4-FFF2-40B4-BE49-F238E27FC236}">
                    <a16:creationId xmlns:a16="http://schemas.microsoft.com/office/drawing/2014/main" id="{929E2B17-3F32-E5BC-3F38-0BC746E6C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1669" y="2307337"/>
                <a:ext cx="634861" cy="9497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3" name="Picture 18">
                <a:extLst>
                  <a:ext uri="{FF2B5EF4-FFF2-40B4-BE49-F238E27FC236}">
                    <a16:creationId xmlns:a16="http://schemas.microsoft.com/office/drawing/2014/main" id="{C0DC6627-14B4-63FC-832B-0F0D8CB4C8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6112" y="2307337"/>
                <a:ext cx="712315" cy="9497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0723" name="Picture 20">
            <a:extLst>
              <a:ext uri="{FF2B5EF4-FFF2-40B4-BE49-F238E27FC236}">
                <a16:creationId xmlns:a16="http://schemas.microsoft.com/office/drawing/2014/main" id="{FA62EB52-672C-D831-8ACD-7A54C7F53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38" y="3163944"/>
            <a:ext cx="9620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1">
            <a:extLst>
              <a:ext uri="{FF2B5EF4-FFF2-40B4-BE49-F238E27FC236}">
                <a16:creationId xmlns:a16="http://schemas.microsoft.com/office/drawing/2014/main" id="{B2946F29-D0A2-9A4D-1F50-4306BB39A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163944"/>
            <a:ext cx="11684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22">
            <a:extLst>
              <a:ext uri="{FF2B5EF4-FFF2-40B4-BE49-F238E27FC236}">
                <a16:creationId xmlns:a16="http://schemas.microsoft.com/office/drawing/2014/main" id="{A1F4F347-9D88-841E-510C-07FA2DD32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5038782"/>
            <a:ext cx="10382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23">
            <a:extLst>
              <a:ext uri="{FF2B5EF4-FFF2-40B4-BE49-F238E27FC236}">
                <a16:creationId xmlns:a16="http://schemas.microsoft.com/office/drawing/2014/main" id="{BDBB26F7-93E4-F6C5-F415-A9C42AE5C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5038782"/>
            <a:ext cx="11207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B1FC62F-C7C8-14A0-BCB6-D828D82DD797}"/>
              </a:ext>
            </a:extLst>
          </p:cNvPr>
          <p:cNvGrpSpPr>
            <a:grpSpLocks/>
          </p:cNvGrpSpPr>
          <p:nvPr/>
        </p:nvGrpSpPr>
        <p:grpSpPr bwMode="auto">
          <a:xfrm>
            <a:off x="2808288" y="3733857"/>
            <a:ext cx="3270250" cy="2432050"/>
            <a:chOff x="2808288" y="3929063"/>
            <a:chExt cx="3270250" cy="2432050"/>
          </a:xfrm>
        </p:grpSpPr>
        <p:sp>
          <p:nvSpPr>
            <p:cNvPr id="27" name="Left-Right Arrow 26">
              <a:extLst>
                <a:ext uri="{FF2B5EF4-FFF2-40B4-BE49-F238E27FC236}">
                  <a16:creationId xmlns:a16="http://schemas.microsoft.com/office/drawing/2014/main" id="{829AA198-9DDC-E8B1-F001-736EE9A8A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929063"/>
              <a:ext cx="3170238" cy="401637"/>
            </a:xfrm>
            <a:prstGeom prst="leftRightArrow">
              <a:avLst>
                <a:gd name="adj1" fmla="val 50000"/>
                <a:gd name="adj2" fmla="val 49991"/>
              </a:avLst>
            </a:prstGeom>
            <a:solidFill>
              <a:srgbClr val="77933C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Left-Right Arrow 27">
              <a:extLst>
                <a:ext uri="{FF2B5EF4-FFF2-40B4-BE49-F238E27FC236}">
                  <a16:creationId xmlns:a16="http://schemas.microsoft.com/office/drawing/2014/main" id="{E0C8098A-C4D1-C7B8-3659-B779A4F2A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8288" y="5959475"/>
              <a:ext cx="3170237" cy="401638"/>
            </a:xfrm>
            <a:prstGeom prst="leftRightArrow">
              <a:avLst>
                <a:gd name="adj1" fmla="val 50000"/>
                <a:gd name="adj2" fmla="val 49991"/>
              </a:avLst>
            </a:prstGeom>
            <a:solidFill>
              <a:srgbClr val="77933C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9" name="Cloud Callout 28">
            <a:extLst>
              <a:ext uri="{FF2B5EF4-FFF2-40B4-BE49-F238E27FC236}">
                <a16:creationId xmlns:a16="http://schemas.microsoft.com/office/drawing/2014/main" id="{B9DF7184-13D6-43F3-1919-2F21328CB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" y="1247775"/>
            <a:ext cx="2039938" cy="1671638"/>
          </a:xfrm>
          <a:prstGeom prst="cloudCallout">
            <a:avLst>
              <a:gd name="adj1" fmla="val 57889"/>
              <a:gd name="adj2" fmla="val -72565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Even though BBT and JA are not very happy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FD4E7A-B29A-8A49-EF03-E9CD84542370}"/>
              </a:ext>
            </a:extLst>
          </p:cNvPr>
          <p:cNvGrpSpPr>
            <a:grpSpLocks/>
          </p:cNvGrpSpPr>
          <p:nvPr/>
        </p:nvGrpSpPr>
        <p:grpSpPr bwMode="auto">
          <a:xfrm>
            <a:off x="2587625" y="4575232"/>
            <a:ext cx="3694113" cy="495300"/>
            <a:chOff x="2588127" y="4770784"/>
            <a:chExt cx="3693814" cy="495622"/>
          </a:xfrm>
        </p:grpSpPr>
        <p:sp>
          <p:nvSpPr>
            <p:cNvPr id="3" name="Left-Right Arrow 2">
              <a:extLst>
                <a:ext uri="{FF2B5EF4-FFF2-40B4-BE49-F238E27FC236}">
                  <a16:creationId xmlns:a16="http://schemas.microsoft.com/office/drawing/2014/main" id="{AE96718D-86E7-2825-BCBC-EBD0C1B8B0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911043">
              <a:off x="2589715" y="4770784"/>
              <a:ext cx="3692226" cy="463851"/>
            </a:xfrm>
            <a:prstGeom prst="leftRightArrow">
              <a:avLst>
                <a:gd name="adj1" fmla="val 50000"/>
                <a:gd name="adj2" fmla="val 50008"/>
              </a:avLst>
            </a:prstGeom>
            <a:solidFill>
              <a:srgbClr val="FF00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Left-Right Arrow 29">
              <a:extLst>
                <a:ext uri="{FF2B5EF4-FFF2-40B4-BE49-F238E27FC236}">
                  <a16:creationId xmlns:a16="http://schemas.microsoft.com/office/drawing/2014/main" id="{F14E324C-198C-C2E9-BFF4-32660AF94D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084475">
              <a:off x="2588127" y="4802555"/>
              <a:ext cx="3692226" cy="463851"/>
            </a:xfrm>
            <a:prstGeom prst="leftRightArrow">
              <a:avLst>
                <a:gd name="adj1" fmla="val 50000"/>
                <a:gd name="adj2" fmla="val 50008"/>
              </a:avLst>
            </a:prstGeom>
            <a:solidFill>
              <a:srgbClr val="FF00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FCC65BB-2289-7977-2157-31539D7D231F}"/>
              </a:ext>
            </a:extLst>
          </p:cNvPr>
          <p:cNvGrpSpPr/>
          <p:nvPr/>
        </p:nvGrpSpPr>
        <p:grpSpPr>
          <a:xfrm>
            <a:off x="1674668" y="4642104"/>
            <a:ext cx="5307806" cy="2121121"/>
            <a:chOff x="1674668" y="4642104"/>
            <a:chExt cx="5307806" cy="212112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0546BF-DA46-A1C9-6179-243CEB7B4225}"/>
                </a:ext>
              </a:extLst>
            </p:cNvPr>
            <p:cNvSpPr txBox="1"/>
            <p:nvPr/>
          </p:nvSpPr>
          <p:spPr>
            <a:xfrm>
              <a:off x="1887657" y="4644287"/>
              <a:ext cx="8114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Brad Pitt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685CB50-C94C-CC4D-BDF8-A0EB82262DB2}"/>
                </a:ext>
              </a:extLst>
            </p:cNvPr>
            <p:cNvSpPr txBox="1"/>
            <p:nvPr/>
          </p:nvSpPr>
          <p:spPr>
            <a:xfrm>
              <a:off x="1674668" y="6455448"/>
              <a:ext cx="15647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Billy Bob Thornton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7EC1F4-65B9-7D0C-A1B7-CA1A52334E34}"/>
                </a:ext>
              </a:extLst>
            </p:cNvPr>
            <p:cNvSpPr txBox="1"/>
            <p:nvPr/>
          </p:nvSpPr>
          <p:spPr>
            <a:xfrm>
              <a:off x="5689124" y="4642104"/>
              <a:ext cx="11532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Angelina Jolie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E50472-0290-D450-B36A-40E3BBCFAE74}"/>
                </a:ext>
              </a:extLst>
            </p:cNvPr>
            <p:cNvSpPr txBox="1"/>
            <p:nvPr/>
          </p:nvSpPr>
          <p:spPr>
            <a:xfrm>
              <a:off x="5650763" y="6450070"/>
              <a:ext cx="13317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Jennifer Aniston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5D4F30A8-85F1-C7D3-11AF-D799EAC90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Two stable matchings</a:t>
            </a: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6AC38175-FB58-81E6-CA9B-050A55D2E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1552575"/>
            <a:ext cx="5492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>
            <a:extLst>
              <a:ext uri="{FF2B5EF4-FFF2-40B4-BE49-F238E27FC236}">
                <a16:creationId xmlns:a16="http://schemas.microsoft.com/office/drawing/2014/main" id="{8016C523-1AEA-5133-097C-E6FECB478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552575"/>
            <a:ext cx="66833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>
            <a:extLst>
              <a:ext uri="{FF2B5EF4-FFF2-40B4-BE49-F238E27FC236}">
                <a16:creationId xmlns:a16="http://schemas.microsoft.com/office/drawing/2014/main" id="{20772113-B446-2DE4-B7F6-84B48AB02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2290763"/>
            <a:ext cx="5715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>
            <a:extLst>
              <a:ext uri="{FF2B5EF4-FFF2-40B4-BE49-F238E27FC236}">
                <a16:creationId xmlns:a16="http://schemas.microsoft.com/office/drawing/2014/main" id="{EBACB5CC-E080-D580-4A37-AA3C24AB54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2290763"/>
            <a:ext cx="6159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>
            <a:extLst>
              <a:ext uri="{FF2B5EF4-FFF2-40B4-BE49-F238E27FC236}">
                <a16:creationId xmlns:a16="http://schemas.microsoft.com/office/drawing/2014/main" id="{2D64693F-FF0D-1789-3CF8-257811C90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2378075"/>
            <a:ext cx="323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8">
            <a:extLst>
              <a:ext uri="{FF2B5EF4-FFF2-40B4-BE49-F238E27FC236}">
                <a16:creationId xmlns:a16="http://schemas.microsoft.com/office/drawing/2014/main" id="{CE04A2F9-C538-A44E-3A28-191AD9E7E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2378075"/>
            <a:ext cx="2778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1">
            <a:extLst>
              <a:ext uri="{FF2B5EF4-FFF2-40B4-BE49-F238E27FC236}">
                <a16:creationId xmlns:a16="http://schemas.microsoft.com/office/drawing/2014/main" id="{09F7096D-5FDE-8952-DE4B-F923087EB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0" y="1730375"/>
            <a:ext cx="323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2">
            <a:extLst>
              <a:ext uri="{FF2B5EF4-FFF2-40B4-BE49-F238E27FC236}">
                <a16:creationId xmlns:a16="http://schemas.microsoft.com/office/drawing/2014/main" id="{9FCB72BE-961C-8A8D-3E58-15023026F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1779588"/>
            <a:ext cx="276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3">
            <a:extLst>
              <a:ext uri="{FF2B5EF4-FFF2-40B4-BE49-F238E27FC236}">
                <a16:creationId xmlns:a16="http://schemas.microsoft.com/office/drawing/2014/main" id="{1FAA0415-6309-9CF5-B289-73DD084C7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2341563"/>
            <a:ext cx="26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4">
            <a:extLst>
              <a:ext uri="{FF2B5EF4-FFF2-40B4-BE49-F238E27FC236}">
                <a16:creationId xmlns:a16="http://schemas.microsoft.com/office/drawing/2014/main" id="{914C9EE8-E365-52A6-2FDD-B05497B25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41563"/>
            <a:ext cx="298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6" name="Group 16">
            <a:extLst>
              <a:ext uri="{FF2B5EF4-FFF2-40B4-BE49-F238E27FC236}">
                <a16:creationId xmlns:a16="http://schemas.microsoft.com/office/drawing/2014/main" id="{80A07502-420A-4C72-3689-E285CE11D7A6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1779588"/>
            <a:ext cx="657225" cy="304800"/>
            <a:chOff x="2371669" y="2307337"/>
            <a:chExt cx="1566758" cy="949753"/>
          </a:xfrm>
        </p:grpSpPr>
        <p:pic>
          <p:nvPicPr>
            <p:cNvPr id="31767" name="Picture 17">
              <a:extLst>
                <a:ext uri="{FF2B5EF4-FFF2-40B4-BE49-F238E27FC236}">
                  <a16:creationId xmlns:a16="http://schemas.microsoft.com/office/drawing/2014/main" id="{48BB0D45-6A65-3262-9820-57A0DE7F6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669" y="2307337"/>
              <a:ext cx="634861" cy="949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8" name="Picture 18">
              <a:extLst>
                <a:ext uri="{FF2B5EF4-FFF2-40B4-BE49-F238E27FC236}">
                  <a16:creationId xmlns:a16="http://schemas.microsoft.com/office/drawing/2014/main" id="{237AE502-58BF-4C37-B4BD-DE00341EF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6112" y="2307337"/>
              <a:ext cx="712315" cy="949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57" name="Picture 20">
            <a:extLst>
              <a:ext uri="{FF2B5EF4-FFF2-40B4-BE49-F238E27FC236}">
                <a16:creationId xmlns:a16="http://schemas.microsoft.com/office/drawing/2014/main" id="{0BB9EB4A-0861-0155-C9AB-F401B1330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38" y="3133122"/>
            <a:ext cx="9620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21">
            <a:extLst>
              <a:ext uri="{FF2B5EF4-FFF2-40B4-BE49-F238E27FC236}">
                <a16:creationId xmlns:a16="http://schemas.microsoft.com/office/drawing/2014/main" id="{AE2F2D9A-A5D4-EB1D-2998-4CABE9549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133122"/>
            <a:ext cx="11684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22">
            <a:extLst>
              <a:ext uri="{FF2B5EF4-FFF2-40B4-BE49-F238E27FC236}">
                <a16:creationId xmlns:a16="http://schemas.microsoft.com/office/drawing/2014/main" id="{D98BBD24-DCB0-EAEA-8BD2-B5EFDEA4A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5007960"/>
            <a:ext cx="10382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23">
            <a:extLst>
              <a:ext uri="{FF2B5EF4-FFF2-40B4-BE49-F238E27FC236}">
                <a16:creationId xmlns:a16="http://schemas.microsoft.com/office/drawing/2014/main" id="{7CC1CFE3-CC0E-4567-183C-41EB1B0755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5007960"/>
            <a:ext cx="11207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3D415B1-2BA6-E1E8-26C3-564D47909D61}"/>
              </a:ext>
            </a:extLst>
          </p:cNvPr>
          <p:cNvGrpSpPr>
            <a:grpSpLocks/>
          </p:cNvGrpSpPr>
          <p:nvPr/>
        </p:nvGrpSpPr>
        <p:grpSpPr bwMode="auto">
          <a:xfrm>
            <a:off x="2808288" y="3703035"/>
            <a:ext cx="3270250" cy="2432050"/>
            <a:chOff x="2808288" y="3929063"/>
            <a:chExt cx="3270250" cy="2432050"/>
          </a:xfrm>
        </p:grpSpPr>
        <p:sp>
          <p:nvSpPr>
            <p:cNvPr id="27" name="Left-Right Arrow 26">
              <a:extLst>
                <a:ext uri="{FF2B5EF4-FFF2-40B4-BE49-F238E27FC236}">
                  <a16:creationId xmlns:a16="http://schemas.microsoft.com/office/drawing/2014/main" id="{AE38897C-3B5C-B8CA-2C7B-21482523C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929063"/>
              <a:ext cx="3170238" cy="401637"/>
            </a:xfrm>
            <a:prstGeom prst="leftRightArrow">
              <a:avLst>
                <a:gd name="adj1" fmla="val 50000"/>
                <a:gd name="adj2" fmla="val 49991"/>
              </a:avLst>
            </a:prstGeom>
            <a:solidFill>
              <a:srgbClr val="77933C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Left-Right Arrow 27">
              <a:extLst>
                <a:ext uri="{FF2B5EF4-FFF2-40B4-BE49-F238E27FC236}">
                  <a16:creationId xmlns:a16="http://schemas.microsoft.com/office/drawing/2014/main" id="{E2375E95-1B8F-5B8B-9C32-082C0FB7C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8288" y="5959475"/>
              <a:ext cx="3170237" cy="401638"/>
            </a:xfrm>
            <a:prstGeom prst="leftRightArrow">
              <a:avLst>
                <a:gd name="adj1" fmla="val 50000"/>
                <a:gd name="adj2" fmla="val 49991"/>
              </a:avLst>
            </a:prstGeom>
            <a:solidFill>
              <a:srgbClr val="77933C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C37F2C6-66B5-DA8B-0950-73092238A399}"/>
              </a:ext>
            </a:extLst>
          </p:cNvPr>
          <p:cNvGrpSpPr>
            <a:grpSpLocks/>
          </p:cNvGrpSpPr>
          <p:nvPr/>
        </p:nvGrpSpPr>
        <p:grpSpPr bwMode="auto">
          <a:xfrm>
            <a:off x="2736850" y="4511072"/>
            <a:ext cx="3494088" cy="419100"/>
            <a:chOff x="2736660" y="4736462"/>
            <a:chExt cx="3493788" cy="419576"/>
          </a:xfrm>
        </p:grpSpPr>
        <p:sp>
          <p:nvSpPr>
            <p:cNvPr id="3" name="Left-Right Arrow 2">
              <a:extLst>
                <a:ext uri="{FF2B5EF4-FFF2-40B4-BE49-F238E27FC236}">
                  <a16:creationId xmlns:a16="http://schemas.microsoft.com/office/drawing/2014/main" id="{908D2F6A-06BB-EA9C-6EBD-923AFF8A1A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35491">
              <a:off x="2736660" y="4736462"/>
              <a:ext cx="3408070" cy="394147"/>
            </a:xfrm>
            <a:prstGeom prst="leftRightArrow">
              <a:avLst>
                <a:gd name="adj1" fmla="val 50000"/>
                <a:gd name="adj2" fmla="val 49999"/>
              </a:avLst>
            </a:prstGeom>
            <a:solidFill>
              <a:srgbClr val="77933C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Left-Right Arrow 29">
              <a:extLst>
                <a:ext uri="{FF2B5EF4-FFF2-40B4-BE49-F238E27FC236}">
                  <a16:creationId xmlns:a16="http://schemas.microsoft.com/office/drawing/2014/main" id="{23AA6761-8049-E1D5-7E16-568DF9109E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090239">
              <a:off x="2822378" y="4761891"/>
              <a:ext cx="3408070" cy="394147"/>
            </a:xfrm>
            <a:prstGeom prst="leftRightArrow">
              <a:avLst>
                <a:gd name="adj1" fmla="val 50000"/>
                <a:gd name="adj2" fmla="val 49999"/>
              </a:avLst>
            </a:prstGeom>
            <a:solidFill>
              <a:srgbClr val="77933C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160636A-6329-0997-EEE2-66B47F9E5CBD}"/>
              </a:ext>
            </a:extLst>
          </p:cNvPr>
          <p:cNvGrpSpPr/>
          <p:nvPr/>
        </p:nvGrpSpPr>
        <p:grpSpPr>
          <a:xfrm>
            <a:off x="1674668" y="4642104"/>
            <a:ext cx="5307806" cy="2121121"/>
            <a:chOff x="1674668" y="4642104"/>
            <a:chExt cx="5307806" cy="212112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DD7313-C644-F48B-4236-A09B12E411A2}"/>
                </a:ext>
              </a:extLst>
            </p:cNvPr>
            <p:cNvSpPr txBox="1"/>
            <p:nvPr/>
          </p:nvSpPr>
          <p:spPr>
            <a:xfrm>
              <a:off x="1887657" y="4644287"/>
              <a:ext cx="8114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Brad Pitt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81547F-45FA-C894-B129-3AFC1903FBA7}"/>
                </a:ext>
              </a:extLst>
            </p:cNvPr>
            <p:cNvSpPr txBox="1"/>
            <p:nvPr/>
          </p:nvSpPr>
          <p:spPr>
            <a:xfrm>
              <a:off x="1674668" y="6455448"/>
              <a:ext cx="15647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Billy Bob Thornton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B44AA9-AE84-54BC-2BC0-006C14BB0356}"/>
                </a:ext>
              </a:extLst>
            </p:cNvPr>
            <p:cNvSpPr txBox="1"/>
            <p:nvPr/>
          </p:nvSpPr>
          <p:spPr>
            <a:xfrm>
              <a:off x="5689124" y="4642104"/>
              <a:ext cx="11532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Angelina Jolie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646D04-6D83-B503-3E41-BD1E7FEC3175}"/>
                </a:ext>
              </a:extLst>
            </p:cNvPr>
            <p:cNvSpPr txBox="1"/>
            <p:nvPr/>
          </p:nvSpPr>
          <p:spPr>
            <a:xfrm>
              <a:off x="5650763" y="6450070"/>
              <a:ext cx="13317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Jennifer Aniston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1AB3373A-BD85-1DCA-F57E-95EC072B7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Stable Matching problem</a:t>
            </a:r>
          </a:p>
        </p:txBody>
      </p:sp>
      <p:sp>
        <p:nvSpPr>
          <p:cNvPr id="32770" name="TextBox 2">
            <a:extLst>
              <a:ext uri="{FF2B5EF4-FFF2-40B4-BE49-F238E27FC236}">
                <a16:creationId xmlns:a16="http://schemas.microsoft.com/office/drawing/2014/main" id="{C68FB042-FF6C-6A5F-445B-F17E05B7D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1758950"/>
            <a:ext cx="2868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Set of men </a:t>
            </a:r>
            <a:r>
              <a:rPr lang="en-US" altLang="en-US" sz="1800">
                <a:solidFill>
                  <a:srgbClr val="AD2ACD"/>
                </a:solidFill>
                <a:latin typeface="+mn-lt"/>
              </a:rPr>
              <a:t>M</a:t>
            </a:r>
            <a:r>
              <a:rPr lang="en-US" altLang="en-US" sz="1800">
                <a:latin typeface="+mn-lt"/>
              </a:rPr>
              <a:t> and women </a:t>
            </a:r>
            <a:r>
              <a:rPr lang="en-US" altLang="en-US" sz="1800">
                <a:solidFill>
                  <a:srgbClr val="AD2ACD"/>
                </a:solidFill>
                <a:latin typeface="+mn-lt"/>
              </a:rPr>
              <a:t>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2FEF52-0CDF-C8B8-47CD-FEC8BFC58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3051175"/>
            <a:ext cx="4000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+mn-lt"/>
              </a:rPr>
              <a:t>Matching</a:t>
            </a:r>
            <a:r>
              <a:rPr lang="en-US" altLang="en-US" sz="1800">
                <a:latin typeface="+mn-lt"/>
              </a:rPr>
              <a:t> (no polyandry/gamy in </a:t>
            </a:r>
            <a:r>
              <a:rPr lang="en-US" altLang="en-US" sz="1800">
                <a:solidFill>
                  <a:srgbClr val="AD2ACD"/>
                </a:solidFill>
                <a:latin typeface="+mn-lt"/>
              </a:rPr>
              <a:t>M X W</a:t>
            </a:r>
            <a:r>
              <a:rPr lang="en-US" altLang="en-US" sz="1800">
                <a:latin typeface="+mn-lt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2CCE8B-BD1D-CB44-D591-0B720A0FE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3810000"/>
            <a:ext cx="38715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+mn-lt"/>
              </a:rPr>
              <a:t>Perfect Matching </a:t>
            </a:r>
            <a:r>
              <a:rPr lang="en-US" altLang="en-US" sz="1800">
                <a:latin typeface="+mn-lt"/>
              </a:rPr>
              <a:t>(everyone gets married)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5F6C5B-FE34-E9CB-F7BB-8F9C22076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4983163"/>
            <a:ext cx="1046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+mn-lt"/>
              </a:rPr>
              <a:t>Instablity</a:t>
            </a: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9E1DFF9A-6EAB-AAA5-B3EE-C48AEE89ABED}"/>
              </a:ext>
            </a:extLst>
          </p:cNvPr>
          <p:cNvGrpSpPr>
            <a:grpSpLocks/>
          </p:cNvGrpSpPr>
          <p:nvPr/>
        </p:nvGrpSpPr>
        <p:grpSpPr bwMode="auto">
          <a:xfrm>
            <a:off x="5427663" y="4310063"/>
            <a:ext cx="2257425" cy="1530350"/>
            <a:chOff x="5427512" y="4309657"/>
            <a:chExt cx="2258274" cy="153105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644AEEB-3D8A-EA0B-7DD1-16E8A62CB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7512" y="4309657"/>
              <a:ext cx="509779" cy="532057"/>
            </a:xfrm>
            <a:prstGeom prst="ellipse">
              <a:avLst/>
            </a:prstGeom>
            <a:solidFill>
              <a:schemeClr val="accent2">
                <a:alpha val="59999"/>
              </a:schemeClr>
            </a:solidFill>
            <a:ln w="9525">
              <a:solidFill>
                <a:srgbClr val="4A7EBB">
                  <a:alpha val="94116"/>
                </a:srgbClr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>
                  <a:solidFill>
                    <a:schemeClr val="lt1"/>
                  </a:solidFill>
                  <a:latin typeface="+mn-lt"/>
                  <a:ea typeface="+mn-ea"/>
                </a:rPr>
                <a:t>m</a:t>
              </a:r>
              <a:endParaRPr 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0EFF6FD-DB05-2383-AC99-DA67DD918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7512" y="5308655"/>
              <a:ext cx="509779" cy="532058"/>
            </a:xfrm>
            <a:prstGeom prst="ellipse">
              <a:avLst/>
            </a:prstGeom>
            <a:solidFill>
              <a:schemeClr val="accent1">
                <a:alpha val="59999"/>
              </a:schemeClr>
            </a:solidFill>
            <a:ln w="9525">
              <a:solidFill>
                <a:srgbClr val="4A7EBB">
                  <a:alpha val="94116"/>
                </a:srgbClr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57DE055-4C57-E25E-6C84-27F11ACA1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6006" y="5308655"/>
              <a:ext cx="509780" cy="532058"/>
            </a:xfrm>
            <a:prstGeom prst="ellipse">
              <a:avLst/>
            </a:prstGeom>
            <a:solidFill>
              <a:srgbClr val="008000">
                <a:alpha val="59999"/>
              </a:srgbClr>
            </a:solidFill>
            <a:ln w="9525">
              <a:solidFill>
                <a:srgbClr val="4A7EBB">
                  <a:alpha val="94116"/>
                </a:srgbClr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DCD87ED-096B-FA87-B9A0-0842FA38D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6006" y="4309657"/>
              <a:ext cx="509780" cy="532057"/>
            </a:xfrm>
            <a:prstGeom prst="ellipse">
              <a:avLst/>
            </a:prstGeom>
            <a:solidFill>
              <a:srgbClr val="C95BCD"/>
            </a:solidFill>
            <a:ln w="9525">
              <a:solidFill>
                <a:srgbClr val="4A7EBB">
                  <a:alpha val="94116"/>
                </a:srgbClr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>
                  <a:solidFill>
                    <a:schemeClr val="lt1"/>
                  </a:solidFill>
                  <a:latin typeface="+mn-lt"/>
                  <a:ea typeface="+mn-ea"/>
                </a:rPr>
                <a:t>w</a:t>
              </a:r>
              <a:endParaRPr 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2785" name="TextBox 13">
              <a:extLst>
                <a:ext uri="{FF2B5EF4-FFF2-40B4-BE49-F238E27FC236}">
                  <a16:creationId xmlns:a16="http://schemas.microsoft.com/office/drawing/2014/main" id="{A3D11138-541C-F0EA-BCE3-DDC23FF1DE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2642" y="5351971"/>
              <a:ext cx="4266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</a:t>
              </a:r>
              <a:r>
                <a:rPr lang="ja-JP" altLang="en-US" sz="1800">
                  <a:solidFill>
                    <a:schemeClr val="bg1"/>
                  </a:solidFill>
                </a:rPr>
                <a:t>’</a:t>
              </a:r>
              <a:endParaRPr lang="en-US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32786" name="TextBox 14">
              <a:extLst>
                <a:ext uri="{FF2B5EF4-FFF2-40B4-BE49-F238E27FC236}">
                  <a16:creationId xmlns:a16="http://schemas.microsoft.com/office/drawing/2014/main" id="{300B050E-89AA-BF68-26B7-E3289F663A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9129" y="5351971"/>
              <a:ext cx="4140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w</a:t>
              </a:r>
              <a:r>
                <a:rPr lang="ja-JP" altLang="en-US" sz="1800">
                  <a:solidFill>
                    <a:schemeClr val="bg1"/>
                  </a:solidFill>
                </a:rPr>
                <a:t>’</a:t>
              </a:r>
              <a:endParaRPr lang="en-US" altLang="en-US" sz="1800">
                <a:solidFill>
                  <a:schemeClr val="bg1"/>
                </a:solidFill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4656B5A-DCE2-8641-4B56-30EB728B6076}"/>
              </a:ext>
            </a:extLst>
          </p:cNvPr>
          <p:cNvCxnSpPr>
            <a:cxnSpLocks noChangeShapeType="1"/>
            <a:stCxn id="7" idx="6"/>
            <a:endCxn id="13" idx="2"/>
          </p:cNvCxnSpPr>
          <p:nvPr/>
        </p:nvCxnSpPr>
        <p:spPr bwMode="auto">
          <a:xfrm>
            <a:off x="5937250" y="4575175"/>
            <a:ext cx="123825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4AF2544-0299-F80F-BC95-CCADF5D39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2463800"/>
            <a:ext cx="3962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+mn-lt"/>
              </a:rPr>
              <a:t>Preferences</a:t>
            </a:r>
            <a:r>
              <a:rPr lang="en-US" altLang="en-US" sz="1800">
                <a:latin typeface="+mn-lt"/>
              </a:rPr>
              <a:t> (ranking of potential spouses)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A7690C7-98CA-88F9-FBC1-AFFDAC87925F}"/>
              </a:ext>
            </a:extLst>
          </p:cNvPr>
          <p:cNvCxnSpPr>
            <a:cxnSpLocks noChangeShapeType="1"/>
            <a:stCxn id="11" idx="6"/>
            <a:endCxn id="12" idx="2"/>
          </p:cNvCxnSpPr>
          <p:nvPr/>
        </p:nvCxnSpPr>
        <p:spPr bwMode="auto">
          <a:xfrm>
            <a:off x="5937250" y="5575300"/>
            <a:ext cx="1238250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B552E35-927C-5E9D-0D79-60B4FBEA44D4}"/>
              </a:ext>
            </a:extLst>
          </p:cNvPr>
          <p:cNvCxnSpPr>
            <a:cxnSpLocks noChangeShapeType="1"/>
            <a:stCxn id="7" idx="5"/>
            <a:endCxn id="12" idx="1"/>
          </p:cNvCxnSpPr>
          <p:nvPr/>
        </p:nvCxnSpPr>
        <p:spPr bwMode="auto">
          <a:xfrm rot="16200000" flipH="1">
            <a:off x="6245226" y="4381500"/>
            <a:ext cx="622300" cy="13874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E86942E-30F6-BC9A-4C32-54BE08337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6076950"/>
            <a:ext cx="4816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+mn-lt"/>
              </a:rPr>
              <a:t>Stable matching </a:t>
            </a:r>
            <a:r>
              <a:rPr lang="en-US" altLang="en-US" sz="1800">
                <a:latin typeface="+mn-lt"/>
              </a:rPr>
              <a:t>= perfect matching+ no instablity</a:t>
            </a:r>
          </a:p>
        </p:txBody>
      </p:sp>
      <p:sp>
        <p:nvSpPr>
          <p:cNvPr id="25" name="Cloud Callout 24">
            <a:extLst>
              <a:ext uri="{FF2B5EF4-FFF2-40B4-BE49-F238E27FC236}">
                <a16:creationId xmlns:a16="http://schemas.microsoft.com/office/drawing/2014/main" id="{C3581A75-30E6-0E62-13EF-5122A559293D}"/>
              </a:ext>
            </a:extLst>
          </p:cNvPr>
          <p:cNvSpPr/>
          <p:nvPr/>
        </p:nvSpPr>
        <p:spPr>
          <a:xfrm>
            <a:off x="4889368" y="1552345"/>
            <a:ext cx="3797431" cy="2627410"/>
          </a:xfrm>
          <a:prstGeom prst="cloudCallout">
            <a:avLst>
              <a:gd name="adj1" fmla="val -15690"/>
              <a:gd name="adj2" fmla="val 4375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Input:</a:t>
            </a:r>
            <a:r>
              <a:rPr lang="en-US" dirty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</a:rPr>
              <a:t>  </a:t>
            </a:r>
            <a:r>
              <a:rPr lang="en-US" dirty="0">
                <a:solidFill>
                  <a:srgbClr val="AD2ACD"/>
                </a:solidFill>
              </a:rPr>
              <a:t>M</a:t>
            </a:r>
            <a:r>
              <a:rPr lang="en-US" dirty="0"/>
              <a:t> and </a:t>
            </a:r>
            <a:r>
              <a:rPr lang="en-US" dirty="0">
                <a:solidFill>
                  <a:srgbClr val="AD2ACD"/>
                </a:solidFill>
              </a:rPr>
              <a:t>W</a:t>
            </a:r>
            <a:r>
              <a:rPr lang="en-US" dirty="0"/>
              <a:t> with     preferences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Output:</a:t>
            </a:r>
            <a:r>
              <a:rPr lang="en-US" dirty="0"/>
              <a:t> Stable Matching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9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7A93E12A-99AD-18F8-836B-45A09006E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Questions/Comments?</a:t>
            </a:r>
          </a:p>
        </p:txBody>
      </p:sp>
      <p:pic>
        <p:nvPicPr>
          <p:cNvPr id="33794" name="Picture 5">
            <a:extLst>
              <a:ext uri="{FF2B5EF4-FFF2-40B4-BE49-F238E27FC236}">
                <a16:creationId xmlns:a16="http://schemas.microsoft.com/office/drawing/2014/main" id="{7D5481B7-43BB-21E5-24BB-6A92EC592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173163"/>
            <a:ext cx="7985125" cy="568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1E15D9A2-88CB-FA4C-D2D9-438A2CB60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Two Questions</a:t>
            </a:r>
          </a:p>
        </p:txBody>
      </p:sp>
      <p:sp>
        <p:nvSpPr>
          <p:cNvPr id="34818" name="TextBox 2">
            <a:extLst>
              <a:ext uri="{FF2B5EF4-FFF2-40B4-BE49-F238E27FC236}">
                <a16:creationId xmlns:a16="http://schemas.microsoft.com/office/drawing/2014/main" id="{087D7A09-E2BA-EEF7-5DF7-B2AD1788E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025" y="2266950"/>
            <a:ext cx="554235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+mn-lt"/>
              </a:rPr>
              <a:t>Does a stable marriage always exist?</a:t>
            </a:r>
          </a:p>
        </p:txBody>
      </p:sp>
      <p:sp>
        <p:nvSpPr>
          <p:cNvPr id="34819" name="TextBox 3">
            <a:extLst>
              <a:ext uri="{FF2B5EF4-FFF2-40B4-BE49-F238E27FC236}">
                <a16:creationId xmlns:a16="http://schemas.microsoft.com/office/drawing/2014/main" id="{D0873640-BD88-AA51-8D70-7EBEBCE9D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25" y="4059238"/>
            <a:ext cx="52301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+mn-lt"/>
              </a:rPr>
              <a:t>If one exists, how quickly can we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+mn-lt"/>
              </a:rPr>
              <a:t>compute one?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275264BE-6F0C-1226-9A4A-B6B2C707D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2</a:t>
            </a:r>
            <a:r>
              <a:rPr lang="en-US" altLang="en-US" baseline="30000">
                <a:ea typeface="ＭＳ Ｐゴシック" panose="020B0600070205080204" pitchFamily="34" charset="-128"/>
              </a:rPr>
              <a:t>nd</a:t>
            </a:r>
            <a:r>
              <a:rPr lang="en-US" altLang="en-US">
                <a:ea typeface="ＭＳ Ｐゴシック" panose="020B0600070205080204" pitchFamily="34" charset="-128"/>
              </a:rPr>
              <a:t> T/F poll up</a:t>
            </a:r>
          </a:p>
        </p:txBody>
      </p:sp>
      <p:pic>
        <p:nvPicPr>
          <p:cNvPr id="3" name="Picture 2" descr="A screenshot of a email&#10;&#10;Description automatically generated">
            <a:extLst>
              <a:ext uri="{FF2B5EF4-FFF2-40B4-BE49-F238E27FC236}">
                <a16:creationId xmlns:a16="http://schemas.microsoft.com/office/drawing/2014/main" id="{92AC636D-7814-5154-93DA-204788756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4541FD75-6B9F-7D20-4DF7-27B89BBE2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Rest of today’s lecture</a:t>
            </a:r>
          </a:p>
        </p:txBody>
      </p:sp>
      <p:sp>
        <p:nvSpPr>
          <p:cNvPr id="35842" name="TextBox 2">
            <a:extLst>
              <a:ext uri="{FF2B5EF4-FFF2-40B4-BE49-F238E27FC236}">
                <a16:creationId xmlns:a16="http://schemas.microsoft.com/office/drawing/2014/main" id="{5721E21D-D2EB-7768-32B2-75D83B46F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1911350"/>
            <a:ext cx="2503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+mn-lt"/>
              </a:rPr>
              <a:t>Naïve algorithm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9D10D876-05D0-E0D2-0826-7CED28D63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3056209"/>
            <a:ext cx="34268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+mn-lt"/>
              </a:rPr>
              <a:t>Gale Shapley algorithm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3">
            <a:extLst>
              <a:ext uri="{FF2B5EF4-FFF2-40B4-BE49-F238E27FC236}">
                <a16:creationId xmlns:a16="http://schemas.microsoft.com/office/drawing/2014/main" id="{4ED238F1-DE6E-A9CD-1715-34DDCE1C8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Questions/Comments?</a:t>
            </a:r>
          </a:p>
        </p:txBody>
      </p:sp>
      <p:pic>
        <p:nvPicPr>
          <p:cNvPr id="20482" name="Picture 4">
            <a:extLst>
              <a:ext uri="{FF2B5EF4-FFF2-40B4-BE49-F238E27FC236}">
                <a16:creationId xmlns:a16="http://schemas.microsoft.com/office/drawing/2014/main" id="{36ED2A87-90CD-1E05-57E4-AD0B173A1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7E63C43B-5B03-AA98-C20E-BDB8141F0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Discuss: Naïve algorithm!</a:t>
            </a:r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9F4D5CBB-E983-4542-853D-0ECCA2195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658938"/>
            <a:ext cx="6350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EE81CFA2-EB77-6F24-77F4-2236ABD42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naïve algorithm</a:t>
            </a:r>
          </a:p>
        </p:txBody>
      </p:sp>
      <p:sp>
        <p:nvSpPr>
          <p:cNvPr id="37890" name="TextBox 2">
            <a:extLst>
              <a:ext uri="{FF2B5EF4-FFF2-40B4-BE49-F238E27FC236}">
                <a16:creationId xmlns:a16="http://schemas.microsoft.com/office/drawing/2014/main" id="{834EFEB1-7EEB-32C9-D588-F9C228A49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1878013"/>
            <a:ext cx="672331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+mn-lt"/>
              </a:rPr>
              <a:t>Go through all possible perfect matchings </a:t>
            </a:r>
            <a:r>
              <a:rPr lang="en-US" altLang="en-US" sz="3000">
                <a:solidFill>
                  <a:srgbClr val="A100A0"/>
                </a:solidFill>
                <a:latin typeface="+mn-lt"/>
              </a:rPr>
              <a:t>S</a:t>
            </a:r>
          </a:p>
        </p:txBody>
      </p:sp>
      <p:sp>
        <p:nvSpPr>
          <p:cNvPr id="37891" name="TextBox 3">
            <a:extLst>
              <a:ext uri="{FF2B5EF4-FFF2-40B4-BE49-F238E27FC236}">
                <a16:creationId xmlns:a16="http://schemas.microsoft.com/office/drawing/2014/main" id="{0537ECFB-AE5F-7304-49D1-80969B089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3452813"/>
            <a:ext cx="38195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+mn-lt"/>
              </a:rPr>
              <a:t>If </a:t>
            </a:r>
            <a:r>
              <a:rPr lang="en-US" altLang="en-US" sz="3000">
                <a:solidFill>
                  <a:srgbClr val="A100A0"/>
                </a:solidFill>
                <a:latin typeface="+mn-lt"/>
              </a:rPr>
              <a:t>S </a:t>
            </a:r>
            <a:r>
              <a:rPr lang="en-US" altLang="en-US" sz="3000">
                <a:latin typeface="+mn-lt"/>
              </a:rPr>
              <a:t>is a stable matching</a:t>
            </a:r>
          </a:p>
        </p:txBody>
      </p:sp>
      <p:sp>
        <p:nvSpPr>
          <p:cNvPr id="37892" name="TextBox 4">
            <a:extLst>
              <a:ext uri="{FF2B5EF4-FFF2-40B4-BE49-F238E27FC236}">
                <a16:creationId xmlns:a16="http://schemas.microsoft.com/office/drawing/2014/main" id="{C93A9744-4995-85B9-4CA6-4A5AB4AC7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825" y="4157663"/>
            <a:ext cx="10518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then Stop</a:t>
            </a:r>
          </a:p>
        </p:txBody>
      </p:sp>
      <p:sp>
        <p:nvSpPr>
          <p:cNvPr id="37893" name="TextBox 5">
            <a:extLst>
              <a:ext uri="{FF2B5EF4-FFF2-40B4-BE49-F238E27FC236}">
                <a16:creationId xmlns:a16="http://schemas.microsoft.com/office/drawing/2014/main" id="{B1A60F94-FDC3-7F98-D08B-D1DE066C0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5210175"/>
            <a:ext cx="62976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latin typeface="+mn-lt"/>
              </a:rPr>
              <a:t>Else move to the next perfect matching</a:t>
            </a:r>
          </a:p>
        </p:txBody>
      </p:sp>
      <p:grpSp>
        <p:nvGrpSpPr>
          <p:cNvPr id="2" name="Group 45">
            <a:extLst>
              <a:ext uri="{FF2B5EF4-FFF2-40B4-BE49-F238E27FC236}">
                <a16:creationId xmlns:a16="http://schemas.microsoft.com/office/drawing/2014/main" id="{DD2BA9B6-73AB-25D4-727C-20288E3A6B0E}"/>
              </a:ext>
            </a:extLst>
          </p:cNvPr>
          <p:cNvGrpSpPr>
            <a:grpSpLocks/>
          </p:cNvGrpSpPr>
          <p:nvPr/>
        </p:nvGrpSpPr>
        <p:grpSpPr bwMode="auto">
          <a:xfrm>
            <a:off x="5167313" y="2393950"/>
            <a:ext cx="3670300" cy="2857500"/>
            <a:chOff x="1291748" y="3656110"/>
            <a:chExt cx="1303598" cy="1166779"/>
          </a:xfrm>
        </p:grpSpPr>
        <p:pic>
          <p:nvPicPr>
            <p:cNvPr id="37896" name="Picture 41">
              <a:extLst>
                <a:ext uri="{FF2B5EF4-FFF2-40B4-BE49-F238E27FC236}">
                  <a16:creationId xmlns:a16="http://schemas.microsoft.com/office/drawing/2014/main" id="{DA548BF1-8605-05F2-14D1-96DBCCE67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291748" y="3656110"/>
              <a:ext cx="1164812" cy="1166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TextBox 44">
              <a:extLst>
                <a:ext uri="{FF2B5EF4-FFF2-40B4-BE49-F238E27FC236}">
                  <a16:creationId xmlns:a16="http://schemas.microsoft.com/office/drawing/2014/main" id="{43641AF1-73E3-CE0A-8625-17CF1CBFD0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5252" y="4453558"/>
              <a:ext cx="1080094" cy="20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500">
                  <a:solidFill>
                    <a:schemeClr val="bg1"/>
                  </a:solidFill>
                  <a:latin typeface="+mn-lt"/>
                </a:rPr>
                <a:t>n! matchings</a:t>
              </a:r>
            </a:p>
          </p:txBody>
        </p:sp>
      </p:grp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0969B47F-78AB-1EBE-7649-1A38E5504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" y="1195388"/>
            <a:ext cx="8388350" cy="682625"/>
          </a:xfrm>
          <a:prstGeom prst="wedgeRectCallout">
            <a:avLst>
              <a:gd name="adj1" fmla="val -9282"/>
              <a:gd name="adj2" fmla="val 8984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Incremental algorithm to  produce all n! prefect </a:t>
            </a:r>
            <a:r>
              <a:rPr lang="en-US" sz="2400" dirty="0" err="1">
                <a:solidFill>
                  <a:schemeClr val="lt1"/>
                </a:solidFill>
                <a:latin typeface="+mn-lt"/>
                <a:ea typeface="+mn-ea"/>
              </a:rPr>
              <a:t>matchings</a:t>
            </a: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68B06545-1CC3-BC46-ABA3-8F983D4BB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Gale-Shapley Algorithm</a:t>
            </a: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FFE5F902-00B5-8F0B-3C45-B2E419829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2747963"/>
            <a:ext cx="296068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>
            <a:extLst>
              <a:ext uri="{FF2B5EF4-FFF2-40B4-BE49-F238E27FC236}">
                <a16:creationId xmlns:a16="http://schemas.microsoft.com/office/drawing/2014/main" id="{8A2FF885-A201-B808-A833-92E4B7D0D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616075"/>
            <a:ext cx="2274888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4">
            <a:extLst>
              <a:ext uri="{FF2B5EF4-FFF2-40B4-BE49-F238E27FC236}">
                <a16:creationId xmlns:a16="http://schemas.microsoft.com/office/drawing/2014/main" id="{6BDC6440-2084-A13E-ABC3-F262E4A99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3" y="5026025"/>
            <a:ext cx="1187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David Gale</a:t>
            </a:r>
          </a:p>
        </p:txBody>
      </p:sp>
      <p:sp>
        <p:nvSpPr>
          <p:cNvPr id="26629" name="TextBox 5">
            <a:extLst>
              <a:ext uri="{FF2B5EF4-FFF2-40B4-BE49-F238E27FC236}">
                <a16:creationId xmlns:a16="http://schemas.microsoft.com/office/drawing/2014/main" id="{7A5CB059-EAFA-36BD-8EF3-C97DDD262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6725" y="5048250"/>
            <a:ext cx="1460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Lloyd Shapley</a:t>
            </a: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E7C0CCCF-49B8-DDF6-E372-6E75E9B23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163" y="5634038"/>
            <a:ext cx="4027487" cy="661987"/>
          </a:xfrm>
          <a:prstGeom prst="cloudCallout">
            <a:avLst>
              <a:gd name="adj1" fmla="val -20833"/>
              <a:gd name="adj2" fmla="val 625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O(n</a:t>
            </a:r>
            <a:r>
              <a:rPr lang="en-US" baseline="30000" dirty="0">
                <a:solidFill>
                  <a:schemeClr val="lt1"/>
                </a:solidFill>
                <a:latin typeface="+mn-lt"/>
                <a:ea typeface="+mn-ea"/>
              </a:rPr>
              <a:t>2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) algorithm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201DBE93-0EF1-1909-3D4D-10FE3CADA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Moral of the story…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391B033E-46E2-7812-070F-3F0B2D527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1063"/>
            <a:ext cx="175101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C1AB2C7D-1BD2-7B72-5415-D90FDF1FF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2751138"/>
            <a:ext cx="1344612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4">
            <a:extLst>
              <a:ext uri="{FF2B5EF4-FFF2-40B4-BE49-F238E27FC236}">
                <a16:creationId xmlns:a16="http://schemas.microsoft.com/office/drawing/2014/main" id="{A0E08C9D-71D5-9577-F95D-95EE59C93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0" y="3343275"/>
            <a:ext cx="5683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A100A0"/>
                </a:solidFill>
              </a:rPr>
              <a:t>&gt;</a:t>
            </a:r>
          </a:p>
        </p:txBody>
      </p:sp>
      <p:pic>
        <p:nvPicPr>
          <p:cNvPr id="27653" name="Picture 41">
            <a:extLst>
              <a:ext uri="{FF2B5EF4-FFF2-40B4-BE49-F238E27FC236}">
                <a16:creationId xmlns:a16="http://schemas.microsoft.com/office/drawing/2014/main" id="{195397C4-3BC0-CC26-2970-E5797AB87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246688" y="2025650"/>
            <a:ext cx="32797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3">
            <a:extLst>
              <a:ext uri="{FF2B5EF4-FFF2-40B4-BE49-F238E27FC236}">
                <a16:creationId xmlns:a16="http://schemas.microsoft.com/office/drawing/2014/main" id="{2A1B7774-3E6A-A574-BC08-E4316CFBF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Questions/Comments?</a:t>
            </a:r>
          </a:p>
        </p:txBody>
      </p:sp>
      <p:pic>
        <p:nvPicPr>
          <p:cNvPr id="28674" name="Picture 4">
            <a:extLst>
              <a:ext uri="{FF2B5EF4-FFF2-40B4-BE49-F238E27FC236}">
                <a16:creationId xmlns:a16="http://schemas.microsoft.com/office/drawing/2014/main" id="{DCFE91C5-BED4-C842-0C26-92EF118CD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478427FF-AAD8-DAF0-A139-2F0CBEF83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Rest of today’s agenda</a:t>
            </a:r>
          </a:p>
        </p:txBody>
      </p:sp>
      <p:sp>
        <p:nvSpPr>
          <p:cNvPr id="29698" name="TextBox 2">
            <a:extLst>
              <a:ext uri="{FF2B5EF4-FFF2-40B4-BE49-F238E27FC236}">
                <a16:creationId xmlns:a16="http://schemas.microsoft.com/office/drawing/2014/main" id="{87A7F588-F92C-96D4-3BF3-5D87D8CEF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788" y="3243263"/>
            <a:ext cx="34465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Run of GS algorithm on an instance</a:t>
            </a:r>
          </a:p>
        </p:txBody>
      </p:sp>
      <p:sp>
        <p:nvSpPr>
          <p:cNvPr id="29699" name="TextBox 3">
            <a:extLst>
              <a:ext uri="{FF2B5EF4-FFF2-40B4-BE49-F238E27FC236}">
                <a16:creationId xmlns:a16="http://schemas.microsoft.com/office/drawing/2014/main" id="{05673F4A-012C-DFE2-B4FC-122691AB0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788" y="4276725"/>
            <a:ext cx="55451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+mn-lt"/>
              </a:rPr>
              <a:t>Prove correctness of the GS algorithm</a:t>
            </a:r>
          </a:p>
        </p:txBody>
      </p:sp>
      <p:sp>
        <p:nvSpPr>
          <p:cNvPr id="29700" name="TextBox 3">
            <a:extLst>
              <a:ext uri="{FF2B5EF4-FFF2-40B4-BE49-F238E27FC236}">
                <a16:creationId xmlns:a16="http://schemas.microsoft.com/office/drawing/2014/main" id="{3752B475-B3DB-3359-3F68-FC73C46FF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438" y="2058988"/>
            <a:ext cx="41738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+mn-lt"/>
              </a:rPr>
              <a:t>Gale Shapley (GS) algorithm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B28C45C6-B110-509D-AB06-747C5E44F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Back to the board…</a:t>
            </a:r>
          </a:p>
        </p:txBody>
      </p:sp>
      <p:pic>
        <p:nvPicPr>
          <p:cNvPr id="30722" name="Picture 4" descr="Jul27-2008 062.JPG">
            <a:extLst>
              <a:ext uri="{FF2B5EF4-FFF2-40B4-BE49-F238E27FC236}">
                <a16:creationId xmlns:a16="http://schemas.microsoft.com/office/drawing/2014/main" id="{30CD8EB4-D235-C4B8-2353-094BE89A7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1587500"/>
            <a:ext cx="26670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F5B999AF-460C-C2AB-AF88-C286297E3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We’</a:t>
            </a:r>
            <a:r>
              <a:rPr lang="en-US" altLang="ja-JP">
                <a:ea typeface="ＭＳ Ｐゴシック" panose="020B0600070205080204" pitchFamily="34" charset="-128"/>
              </a:rPr>
              <a:t>re not mind readers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B7374E19-2007-E514-629E-D0679B6D0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390650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D0A7F943-61A4-5E4D-2866-B9C1A747B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If you need it, ask for help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1B2BB53C-3353-C8DA-9FDC-F3831D81F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070100"/>
            <a:ext cx="50800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91028-7317-5774-CEE9-308670CCE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F6DC43-4DEB-D4EA-C744-9E103F91BE7F}"/>
              </a:ext>
            </a:extLst>
          </p:cNvPr>
          <p:cNvSpPr txBox="1"/>
          <p:nvPr/>
        </p:nvSpPr>
        <p:spPr>
          <a:xfrm>
            <a:off x="1507855" y="2442411"/>
            <a:ext cx="61157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+mn-lt"/>
              </a:rPr>
              <a:t>NEVER apologize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+mn-lt"/>
              </a:rPr>
              <a:t>for asking a question!!!</a:t>
            </a:r>
          </a:p>
        </p:txBody>
      </p:sp>
    </p:spTree>
    <p:extLst>
      <p:ext uri="{BB962C8B-B14F-4D97-AF65-F5344CB8AC3E}">
        <p14:creationId xmlns:p14="http://schemas.microsoft.com/office/powerpoint/2010/main" val="683007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EE8B-C446-1596-FF4F-00260C214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sure you can run HW0 code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43EFE4C-2F02-C2B0-6B75-D2D4745CF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4788"/>
            <a:ext cx="9144000" cy="330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67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5DF1FF8-EB96-377A-BE2D-6B0FA1D8E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Register your project groups</a:t>
            </a:r>
          </a:p>
        </p:txBody>
      </p:sp>
      <p:sp>
        <p:nvSpPr>
          <p:cNvPr id="22530" name="TextBox 1">
            <a:extLst>
              <a:ext uri="{FF2B5EF4-FFF2-40B4-BE49-F238E27FC236}">
                <a16:creationId xmlns:a16="http://schemas.microsoft.com/office/drawing/2014/main" id="{CB720799-6E52-9F86-BB91-33D939EFA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213" y="1187450"/>
            <a:ext cx="4608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+mn-lt"/>
              </a:rPr>
              <a:t>Deadline: Friday, Sep 20, 11:59pm </a:t>
            </a:r>
          </a:p>
        </p:txBody>
      </p:sp>
      <p:pic>
        <p:nvPicPr>
          <p:cNvPr id="3" name="Picture 2" descr="A screenshot of a group&#10;&#10;Description automatically generated">
            <a:extLst>
              <a:ext uri="{FF2B5EF4-FFF2-40B4-BE49-F238E27FC236}">
                <a16:creationId xmlns:a16="http://schemas.microsoft.com/office/drawing/2014/main" id="{D34A156C-CE9A-E5A8-6CCC-AFE7324E1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741735"/>
            <a:ext cx="8229599" cy="51162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2872D1-B561-FD83-A6F1-4767CF93931C}"/>
              </a:ext>
            </a:extLst>
          </p:cNvPr>
          <p:cNvSpPr/>
          <p:nvPr/>
        </p:nvSpPr>
        <p:spPr>
          <a:xfrm>
            <a:off x="2308302" y="3289610"/>
            <a:ext cx="5408342" cy="1014761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 you miss this deadline then you will get a ZERO on the ENTIRE project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357679C6-52B0-AA96-61B4-71BD7FB31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HW 1 gets released this Tue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6531D1D-2907-E493-D918-99CDA83B9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464" y="1143000"/>
            <a:ext cx="643778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07A618D0-542F-E600-7286-158453906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Reading Assignment - I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9A11C0E-2CD9-3E5B-E632-0C3DF3D79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5631"/>
            <a:ext cx="9144000" cy="26467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10875</TotalTime>
  <Words>409</Words>
  <Application>Microsoft Macintosh PowerPoint</Application>
  <PresentationFormat>On-screen Show (4:3)</PresentationFormat>
  <Paragraphs>92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ＭＳ Ｐゴシック</vt:lpstr>
      <vt:lpstr>Arial</vt:lpstr>
      <vt:lpstr>Calibri</vt:lpstr>
      <vt:lpstr>Cambria Math</vt:lpstr>
      <vt:lpstr>Garamond</vt:lpstr>
      <vt:lpstr>Office Theme</vt:lpstr>
      <vt:lpstr>Lecture 6</vt:lpstr>
      <vt:lpstr>2nd T/F poll up</vt:lpstr>
      <vt:lpstr>We’re not mind readers</vt:lpstr>
      <vt:lpstr>If you need it, ask for help</vt:lpstr>
      <vt:lpstr>PowerPoint Presentation</vt:lpstr>
      <vt:lpstr>Make sure you can run HW0 code</vt:lpstr>
      <vt:lpstr>Register your project groups</vt:lpstr>
      <vt:lpstr>HW 1 gets released this Tue</vt:lpstr>
      <vt:lpstr>Reading Assignment - I</vt:lpstr>
      <vt:lpstr>Reading Assignment - II</vt:lpstr>
      <vt:lpstr>(Perfect) Matching</vt:lpstr>
      <vt:lpstr>Preferences</vt:lpstr>
      <vt:lpstr>Instability</vt:lpstr>
      <vt:lpstr>Questions/Comments?</vt:lpstr>
      <vt:lpstr>A stable matching</vt:lpstr>
      <vt:lpstr>Two stable matchings</vt:lpstr>
      <vt:lpstr>Stable Matching problem</vt:lpstr>
      <vt:lpstr>Questions/Comments?</vt:lpstr>
      <vt:lpstr>Two Questions</vt:lpstr>
      <vt:lpstr>Rest of today’s lecture</vt:lpstr>
      <vt:lpstr>Questions/Comments?</vt:lpstr>
      <vt:lpstr>Discuss: Naïve algorithm!</vt:lpstr>
      <vt:lpstr>The naïve algorithm</vt:lpstr>
      <vt:lpstr>Gale-Shapley Algorithm</vt:lpstr>
      <vt:lpstr>Moral of the story…</vt:lpstr>
      <vt:lpstr>Questions/Comments?</vt:lpstr>
      <vt:lpstr>Rest of today’s agenda</vt:lpstr>
      <vt:lpstr>Back to the board…</vt:lpstr>
    </vt:vector>
  </TitlesOfParts>
  <Company>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4</dc:title>
  <dc:creator>Atri</dc:creator>
  <cp:lastModifiedBy>Atri Rudra</cp:lastModifiedBy>
  <cp:revision>75</cp:revision>
  <dcterms:created xsi:type="dcterms:W3CDTF">2011-09-07T02:47:43Z</dcterms:created>
  <dcterms:modified xsi:type="dcterms:W3CDTF">2024-09-09T16:40:37Z</dcterms:modified>
</cp:coreProperties>
</file>