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8" r:id="rId3"/>
    <p:sldId id="434" r:id="rId4"/>
    <p:sldId id="453" r:id="rId5"/>
    <p:sldId id="454" r:id="rId6"/>
    <p:sldId id="431" r:id="rId7"/>
    <p:sldId id="436" r:id="rId8"/>
    <p:sldId id="432" r:id="rId9"/>
    <p:sldId id="433" r:id="rId10"/>
    <p:sldId id="398" r:id="rId11"/>
    <p:sldId id="455" r:id="rId12"/>
    <p:sldId id="399" r:id="rId13"/>
    <p:sldId id="400" r:id="rId14"/>
    <p:sldId id="303" r:id="rId15"/>
    <p:sldId id="437" r:id="rId16"/>
    <p:sldId id="299" r:id="rId17"/>
    <p:sldId id="301" r:id="rId18"/>
    <p:sldId id="302" r:id="rId19"/>
    <p:sldId id="438" r:id="rId20"/>
    <p:sldId id="456" r:id="rId21"/>
    <p:sldId id="457" r:id="rId22"/>
    <p:sldId id="428" r:id="rId23"/>
    <p:sldId id="290" r:id="rId24"/>
    <p:sldId id="419" r:id="rId2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00"/>
    <p:restoredTop sz="94714"/>
  </p:normalViewPr>
  <p:slideViewPr>
    <p:cSldViewPr snapToGrid="0" snapToObjects="1">
      <p:cViewPr varScale="1">
        <p:scale>
          <a:sx n="115" d="100"/>
          <a:sy n="115" d="100"/>
        </p:scale>
        <p:origin x="1448" y="192"/>
      </p:cViewPr>
      <p:guideLst>
        <p:guide orient="horz" pos="56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283ED-127E-5CCE-51B7-F04188643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60C61-43DA-2D4F-9656-358347598A9F}" type="datetime1">
              <a:rPr lang="en-US" altLang="en-US"/>
              <a:pPr>
                <a:defRPr/>
              </a:pPr>
              <a:t>9/10/24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072D5-11F9-5D8A-348D-F3B9A2EF8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53469-D04D-E908-328A-B20C3A4EE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5CFB7-1BD4-AF43-BBAD-6281238FE9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440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7851B-2855-C36F-B711-B4AF98DE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3B3C6-D0F5-904D-9035-050E4E50F098}" type="datetime1">
              <a:rPr lang="en-US" altLang="en-US"/>
              <a:pPr>
                <a:defRPr/>
              </a:pPr>
              <a:t>9/10/24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AE3AB-6E88-B290-4423-6D14C9D2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2891B-0D33-7F7C-7F4A-E86E915E9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20166-2EF0-DD4E-9EBE-2EA1E69CA4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088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9536D-CF8C-8564-9E9D-FC7351AD3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8096D-1F65-D543-A3E5-8FF95A3BA1ED}" type="datetime1">
              <a:rPr lang="en-US" altLang="en-US"/>
              <a:pPr>
                <a:defRPr/>
              </a:pPr>
              <a:t>9/10/24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EACB7-04FE-6A42-D149-925538B4F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6559B-4FE1-E192-2944-79AF6D81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D9E95-9F53-B147-88FC-42D9503E43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05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5D4DD-B828-137F-CDC4-66DB57D93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732E7-1383-2F4E-9AF4-EF32960FD410}" type="datetime1">
              <a:rPr lang="en-US" altLang="en-US"/>
              <a:pPr>
                <a:defRPr/>
              </a:pPr>
              <a:t>9/10/24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7C2D0-8B13-EE08-27E5-8DEB0F543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B9241-B16F-F822-C684-6E5CC4A5C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CBE47-9049-8A47-A740-57FDB50B3D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999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25324-D04A-53BC-6C7B-347FAB64D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ED201-9C05-1544-93AB-9F1D31039AD8}" type="datetime1">
              <a:rPr lang="en-US" altLang="en-US"/>
              <a:pPr>
                <a:defRPr/>
              </a:pPr>
              <a:t>9/10/24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5ED83-DA58-6C1D-03B0-5A5476B98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594FE-C9B9-0B35-8581-CF079E330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2726A-2659-BD42-880E-DBDA598EC0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566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AA52E2-B22D-0FFC-CDB5-42A558D83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1827D-908B-D24D-850D-2DCF14F96085}" type="datetime1">
              <a:rPr lang="en-US" altLang="en-US"/>
              <a:pPr>
                <a:defRPr/>
              </a:pPr>
              <a:t>9/10/24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03DAD9B-9EF3-E601-4E01-31C018307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A9B155-4544-19CF-6A04-7F6191C99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6D9C4-9A6D-054A-9793-2BD3FDC9EA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328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F1E12DF-55A0-68E8-E3A4-82F0C95D5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50734-51E8-6445-A20B-6C0A48082A62}" type="datetime1">
              <a:rPr lang="en-US" altLang="en-US"/>
              <a:pPr>
                <a:defRPr/>
              </a:pPr>
              <a:t>9/10/24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799F9C7-20B3-8B07-51A1-7BA57786D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8EF9CD-EB19-E4A7-E662-545E969DD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6F714-42F1-FD40-94E1-E13B905147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1857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7666623-13B0-4FB8-9E0B-89378CD0F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4F9F7-0F90-0C49-BA98-D99B17E830BD}" type="datetime1">
              <a:rPr lang="en-US" altLang="en-US"/>
              <a:pPr>
                <a:defRPr/>
              </a:pPr>
              <a:t>9/10/24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565EC8C-C3B8-F60D-8871-9853014E2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9D3AFEF-B999-AE61-9B24-E1C60A563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B3222-C18C-684D-A7A8-090E6B2460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8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D245D27-666E-2713-AAA0-D2EE89244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721B2-9717-5545-B634-366B6A2C6B40}" type="datetime1">
              <a:rPr lang="en-US" altLang="en-US"/>
              <a:pPr>
                <a:defRPr/>
              </a:pPr>
              <a:t>9/10/24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6651EFE-E3A8-828B-4F29-62B0CB331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063375-F165-2C7D-CD85-292BE3A41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1DF50-102C-A441-8BF1-74AF407DC1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338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42E883-F042-BCC6-B78D-AE8CFE9C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F5C23-10B0-1B41-93A0-4AC43C141679}" type="datetime1">
              <a:rPr lang="en-US" altLang="en-US"/>
              <a:pPr>
                <a:defRPr/>
              </a:pPr>
              <a:t>9/10/24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73A9ECC-0A63-D015-5AB9-680C1CD1B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8325BD-2DC9-D9F1-5659-B2EFD8A7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684CA-EB7C-1C49-9C75-E4B61065E4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710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44A95CC-D61B-980E-4FDE-80A258D2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9B371-AF2A-F94C-8EB6-19C885671A75}" type="datetime1">
              <a:rPr lang="en-US" altLang="en-US"/>
              <a:pPr>
                <a:defRPr/>
              </a:pPr>
              <a:t>9/10/24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2DD4330-EB9A-B112-CD5F-501DE0B3F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791005-F40A-5740-5B1E-A9ECEDB74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8BE3C-C644-C34B-88B7-A041A7A703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748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5CA5297-B38F-EE89-34C1-D23AC5C6012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E500F6D-D384-46D6-63F1-5D2CBC89EC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47254-B495-1CE9-245B-CED6815E43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4664569-E391-924C-89C1-05B2F47117F8}" type="datetime1">
              <a:rPr lang="en-US" altLang="en-US"/>
              <a:pPr>
                <a:defRPr/>
              </a:pPr>
              <a:t>9/10/24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82F0C-C60B-5567-1059-8B71A354F6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26952-D3E1-B0EC-26D9-196160784B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D4F5C97-6C51-0649-953C-DC8ADE1819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4734ED01-63B2-101C-D523-89C7F5C413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B0B0CC-708E-912F-8EE7-293679C840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Sep 11,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1C6E447-17E3-47CA-85B1-6A5A670E0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713" y="2692400"/>
            <a:ext cx="6910387" cy="3484563"/>
          </a:xfrm>
          <a:prstGeom prst="rect">
            <a:avLst/>
          </a:prstGeom>
          <a:solidFill>
            <a:srgbClr val="9BBB59">
              <a:alpha val="14902"/>
            </a:srgbClr>
          </a:solidFill>
          <a:ln w="9525">
            <a:solidFill>
              <a:srgbClr val="9BBB5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1506" name="Title 1">
            <a:extLst>
              <a:ext uri="{FF2B5EF4-FFF2-40B4-BE49-F238E27FC236}">
                <a16:creationId xmlns:a16="http://schemas.microsoft.com/office/drawing/2014/main" id="{9B8A9F59-67B1-F703-6D0E-4573F8E13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Gale-Shapley Algorithm</a:t>
            </a:r>
          </a:p>
        </p:txBody>
      </p:sp>
      <p:sp>
        <p:nvSpPr>
          <p:cNvPr id="21507" name="TextBox 2">
            <a:extLst>
              <a:ext uri="{FF2B5EF4-FFF2-40B4-BE49-F238E27FC236}">
                <a16:creationId xmlns:a16="http://schemas.microsoft.com/office/drawing/2014/main" id="{BA2D48D5-DB28-3624-0A8B-E81E01245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1639888"/>
            <a:ext cx="33320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Intially all men and women are </a:t>
            </a:r>
            <a:r>
              <a:rPr lang="en-US" altLang="en-US" sz="1800">
                <a:solidFill>
                  <a:srgbClr val="3366FF"/>
                </a:solidFill>
                <a:latin typeface="+mn-lt"/>
              </a:rPr>
              <a:t>free</a:t>
            </a:r>
          </a:p>
        </p:txBody>
      </p:sp>
      <p:sp>
        <p:nvSpPr>
          <p:cNvPr id="21508" name="TextBox 3">
            <a:extLst>
              <a:ext uri="{FF2B5EF4-FFF2-40B4-BE49-F238E27FC236}">
                <a16:creationId xmlns:a16="http://schemas.microsoft.com/office/drawing/2014/main" id="{25EF5F2B-6E99-7705-02C7-1F7022A36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2192338"/>
            <a:ext cx="46887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While there exists a free woman  who can propose</a:t>
            </a:r>
          </a:p>
        </p:txBody>
      </p:sp>
      <p:sp>
        <p:nvSpPr>
          <p:cNvPr id="21509" name="TextBox 4">
            <a:extLst>
              <a:ext uri="{FF2B5EF4-FFF2-40B4-BE49-F238E27FC236}">
                <a16:creationId xmlns:a16="http://schemas.microsoft.com/office/drawing/2014/main" id="{27E472DB-9FFC-37B0-86D8-75891CD03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2692400"/>
            <a:ext cx="66039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Let </a:t>
            </a:r>
            <a:r>
              <a:rPr lang="en-US" altLang="en-US" sz="1800">
                <a:solidFill>
                  <a:srgbClr val="AD2ACD"/>
                </a:solidFill>
                <a:latin typeface="+mn-lt"/>
              </a:rPr>
              <a:t>w</a:t>
            </a:r>
            <a:r>
              <a:rPr lang="en-US" altLang="en-US" sz="1800">
                <a:latin typeface="+mn-lt"/>
              </a:rPr>
              <a:t> be such a woman and </a:t>
            </a:r>
            <a:r>
              <a:rPr lang="en-US" altLang="en-US" sz="1800">
                <a:solidFill>
                  <a:srgbClr val="AD2ACD"/>
                </a:solidFill>
                <a:latin typeface="+mn-lt"/>
              </a:rPr>
              <a:t>m</a:t>
            </a:r>
            <a:r>
              <a:rPr lang="en-US" altLang="en-US" sz="1800">
                <a:latin typeface="+mn-lt"/>
              </a:rPr>
              <a:t> be the best man she has not proposed to</a:t>
            </a:r>
          </a:p>
        </p:txBody>
      </p:sp>
      <p:sp>
        <p:nvSpPr>
          <p:cNvPr id="21510" name="TextBox 5">
            <a:extLst>
              <a:ext uri="{FF2B5EF4-FFF2-40B4-BE49-F238E27FC236}">
                <a16:creationId xmlns:a16="http://schemas.microsoft.com/office/drawing/2014/main" id="{39F0E69C-42CA-312A-AA09-B8AEE92BC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105150"/>
            <a:ext cx="174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  <a:latin typeface="+mn-lt"/>
              </a:rPr>
              <a:t>w</a:t>
            </a:r>
            <a:r>
              <a:rPr lang="en-US" altLang="en-US" sz="1800">
                <a:latin typeface="+mn-lt"/>
              </a:rPr>
              <a:t> proposes to </a:t>
            </a:r>
            <a:r>
              <a:rPr lang="en-US" altLang="en-US" sz="1800">
                <a:solidFill>
                  <a:srgbClr val="AD2ACD"/>
                </a:solidFill>
                <a:latin typeface="+mn-lt"/>
              </a:rPr>
              <a:t>m</a:t>
            </a:r>
          </a:p>
        </p:txBody>
      </p:sp>
      <p:sp>
        <p:nvSpPr>
          <p:cNvPr id="21511" name="TextBox 6">
            <a:extLst>
              <a:ext uri="{FF2B5EF4-FFF2-40B4-BE49-F238E27FC236}">
                <a16:creationId xmlns:a16="http://schemas.microsoft.com/office/drawing/2014/main" id="{A4951735-AF05-E8A4-9109-D5B54D476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603625"/>
            <a:ext cx="12023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If </a:t>
            </a:r>
            <a:r>
              <a:rPr lang="en-US" altLang="en-US" sz="1800">
                <a:solidFill>
                  <a:srgbClr val="AD2ACD"/>
                </a:solidFill>
                <a:latin typeface="+mn-lt"/>
              </a:rPr>
              <a:t>m</a:t>
            </a:r>
            <a:r>
              <a:rPr lang="en-US" altLang="en-US" sz="1800">
                <a:latin typeface="+mn-lt"/>
              </a:rPr>
              <a:t> is free</a:t>
            </a:r>
          </a:p>
        </p:txBody>
      </p:sp>
      <p:sp>
        <p:nvSpPr>
          <p:cNvPr id="21512" name="TextBox 7">
            <a:extLst>
              <a:ext uri="{FF2B5EF4-FFF2-40B4-BE49-F238E27FC236}">
                <a16:creationId xmlns:a16="http://schemas.microsoft.com/office/drawing/2014/main" id="{A02FA12A-A4F7-AB80-A505-74CE7EB54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4038600"/>
            <a:ext cx="17956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AD2ACD"/>
                </a:solidFill>
                <a:latin typeface="+mn-lt"/>
              </a:rPr>
              <a:t>(</a:t>
            </a:r>
            <a:r>
              <a:rPr lang="en-US" altLang="en-US" sz="1800" dirty="0" err="1">
                <a:solidFill>
                  <a:srgbClr val="AD2ACD"/>
                </a:solidFill>
                <a:latin typeface="+mn-lt"/>
              </a:rPr>
              <a:t>w,m</a:t>
            </a:r>
            <a:r>
              <a:rPr lang="en-US" altLang="en-US" sz="1800" dirty="0">
                <a:solidFill>
                  <a:srgbClr val="AD2ACD"/>
                </a:solidFill>
                <a:latin typeface="+mn-lt"/>
              </a:rPr>
              <a:t>) </a:t>
            </a:r>
            <a:r>
              <a:rPr lang="en-US" altLang="en-US" sz="1800" dirty="0">
                <a:latin typeface="+mn-lt"/>
              </a:rPr>
              <a:t>get </a:t>
            </a:r>
            <a:r>
              <a:rPr lang="en-US" altLang="en-US" sz="1800" dirty="0">
                <a:solidFill>
                  <a:srgbClr val="FF6600"/>
                </a:solidFill>
                <a:latin typeface="+mn-lt"/>
              </a:rPr>
              <a:t>engaged</a:t>
            </a:r>
          </a:p>
        </p:txBody>
      </p:sp>
      <p:sp>
        <p:nvSpPr>
          <p:cNvPr id="21513" name="TextBox 8">
            <a:extLst>
              <a:ext uri="{FF2B5EF4-FFF2-40B4-BE49-F238E27FC236}">
                <a16:creationId xmlns:a16="http://schemas.microsoft.com/office/drawing/2014/main" id="{1EA1F0B2-A511-846B-448D-F00EDDB91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4471988"/>
            <a:ext cx="23135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n-lt"/>
              </a:rPr>
              <a:t>Else </a:t>
            </a:r>
            <a:r>
              <a:rPr lang="en-US" altLang="en-US" sz="1800" dirty="0">
                <a:solidFill>
                  <a:srgbClr val="AD2ACD"/>
                </a:solidFill>
                <a:latin typeface="+mn-lt"/>
              </a:rPr>
              <a:t>(</a:t>
            </a:r>
            <a:r>
              <a:rPr lang="en-US" altLang="en-US" sz="1800" dirty="0" err="1">
                <a:solidFill>
                  <a:srgbClr val="AD2ACD"/>
                </a:solidFill>
                <a:latin typeface="+mn-lt"/>
              </a:rPr>
              <a:t>w’,m</a:t>
            </a:r>
            <a:r>
              <a:rPr lang="en-US" altLang="ja-JP" sz="1800" dirty="0">
                <a:solidFill>
                  <a:srgbClr val="AD2ACD"/>
                </a:solidFill>
                <a:latin typeface="+mn-lt"/>
              </a:rPr>
              <a:t>)</a:t>
            </a:r>
            <a:r>
              <a:rPr lang="en-US" altLang="ja-JP" sz="1800" dirty="0">
                <a:latin typeface="+mn-lt"/>
              </a:rPr>
              <a:t> are engaged</a:t>
            </a:r>
            <a:endParaRPr lang="en-US" altLang="en-US" sz="1800" dirty="0">
              <a:latin typeface="+mn-lt"/>
            </a:endParaRPr>
          </a:p>
        </p:txBody>
      </p:sp>
      <p:sp>
        <p:nvSpPr>
          <p:cNvPr id="21514" name="TextBox 9">
            <a:extLst>
              <a:ext uri="{FF2B5EF4-FFF2-40B4-BE49-F238E27FC236}">
                <a16:creationId xmlns:a16="http://schemas.microsoft.com/office/drawing/2014/main" id="{A737A572-83B0-A789-7D30-38E6FD7E4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4852988"/>
            <a:ext cx="20297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If </a:t>
            </a:r>
            <a:r>
              <a:rPr lang="en-US" altLang="en-US" sz="1800">
                <a:solidFill>
                  <a:srgbClr val="AD2ACD"/>
                </a:solidFill>
                <a:latin typeface="+mn-lt"/>
              </a:rPr>
              <a:t>m</a:t>
            </a:r>
            <a:r>
              <a:rPr lang="en-US" altLang="en-US" sz="1800">
                <a:latin typeface="+mn-lt"/>
              </a:rPr>
              <a:t> prefers </a:t>
            </a:r>
            <a:r>
              <a:rPr lang="en-US" altLang="en-US" sz="1800">
                <a:solidFill>
                  <a:srgbClr val="AD2ACD"/>
                </a:solidFill>
                <a:latin typeface="+mn-lt"/>
              </a:rPr>
              <a:t>w’</a:t>
            </a:r>
            <a:r>
              <a:rPr lang="en-US" altLang="ja-JP" sz="1800">
                <a:latin typeface="+mn-lt"/>
              </a:rPr>
              <a:t> to </a:t>
            </a:r>
            <a:r>
              <a:rPr lang="en-US" altLang="ja-JP" sz="1800">
                <a:solidFill>
                  <a:srgbClr val="AD2ACD"/>
                </a:solidFill>
                <a:latin typeface="+mn-lt"/>
              </a:rPr>
              <a:t>w</a:t>
            </a:r>
            <a:r>
              <a:rPr lang="en-US" altLang="ja-JP" sz="1800">
                <a:latin typeface="+mn-lt"/>
              </a:rPr>
              <a:t> </a:t>
            </a:r>
            <a:endParaRPr lang="en-US" altLang="en-US" sz="1800">
              <a:latin typeface="+mn-lt"/>
            </a:endParaRPr>
          </a:p>
        </p:txBody>
      </p:sp>
      <p:sp>
        <p:nvSpPr>
          <p:cNvPr id="21515" name="TextBox 10">
            <a:extLst>
              <a:ext uri="{FF2B5EF4-FFF2-40B4-BE49-F238E27FC236}">
                <a16:creationId xmlns:a16="http://schemas.microsoft.com/office/drawing/2014/main" id="{636F5D52-A80B-6F73-7DE0-F853FAC09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200" y="5221288"/>
            <a:ext cx="14975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  <a:latin typeface="+mn-lt"/>
              </a:rPr>
              <a:t>w</a:t>
            </a:r>
            <a:r>
              <a:rPr lang="en-US" altLang="en-US" sz="1800">
                <a:latin typeface="+mn-lt"/>
              </a:rPr>
              <a:t> remains </a:t>
            </a:r>
            <a:r>
              <a:rPr lang="en-US" altLang="en-US" sz="1800">
                <a:solidFill>
                  <a:srgbClr val="3366FF"/>
                </a:solidFill>
                <a:latin typeface="+mn-lt"/>
              </a:rPr>
              <a:t>free</a:t>
            </a:r>
          </a:p>
        </p:txBody>
      </p:sp>
      <p:sp>
        <p:nvSpPr>
          <p:cNvPr id="21516" name="TextBox 11">
            <a:extLst>
              <a:ext uri="{FF2B5EF4-FFF2-40B4-BE49-F238E27FC236}">
                <a16:creationId xmlns:a16="http://schemas.microsoft.com/office/drawing/2014/main" id="{A7FBE46A-3516-72E4-5B09-08873D480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5438775"/>
            <a:ext cx="5709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Else</a:t>
            </a:r>
          </a:p>
        </p:txBody>
      </p:sp>
      <p:sp>
        <p:nvSpPr>
          <p:cNvPr id="21517" name="TextBox 12">
            <a:extLst>
              <a:ext uri="{FF2B5EF4-FFF2-40B4-BE49-F238E27FC236}">
                <a16:creationId xmlns:a16="http://schemas.microsoft.com/office/drawing/2014/main" id="{F196800E-CCB5-107B-EFEB-812576DA2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688" y="5808663"/>
            <a:ext cx="3039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AD2ACD"/>
                </a:solidFill>
                <a:latin typeface="+mn-lt"/>
              </a:rPr>
              <a:t>(</a:t>
            </a:r>
            <a:r>
              <a:rPr lang="en-US" altLang="en-US" sz="1800" dirty="0" err="1">
                <a:solidFill>
                  <a:srgbClr val="AD2ACD"/>
                </a:solidFill>
                <a:latin typeface="+mn-lt"/>
              </a:rPr>
              <a:t>w,m</a:t>
            </a:r>
            <a:r>
              <a:rPr lang="en-US" altLang="en-US" sz="1800" dirty="0">
                <a:solidFill>
                  <a:srgbClr val="AD2ACD"/>
                </a:solidFill>
                <a:latin typeface="+mn-lt"/>
              </a:rPr>
              <a:t>)</a:t>
            </a:r>
            <a:r>
              <a:rPr lang="en-US" altLang="en-US" sz="1800" dirty="0">
                <a:latin typeface="+mn-lt"/>
              </a:rPr>
              <a:t> get </a:t>
            </a:r>
            <a:r>
              <a:rPr lang="en-US" altLang="en-US" sz="1800" dirty="0">
                <a:solidFill>
                  <a:srgbClr val="FF6600"/>
                </a:solidFill>
                <a:latin typeface="+mn-lt"/>
              </a:rPr>
              <a:t>engaged</a:t>
            </a:r>
            <a:r>
              <a:rPr lang="en-US" altLang="en-US" sz="1800" dirty="0">
                <a:latin typeface="+mn-lt"/>
              </a:rPr>
              <a:t> and </a:t>
            </a:r>
            <a:r>
              <a:rPr lang="en-US" altLang="en-US" sz="1800" dirty="0">
                <a:solidFill>
                  <a:srgbClr val="AD2ACD"/>
                </a:solidFill>
                <a:latin typeface="+mn-lt"/>
              </a:rPr>
              <a:t>w’</a:t>
            </a:r>
            <a:r>
              <a:rPr lang="en-US" altLang="ja-JP" sz="1800" dirty="0">
                <a:latin typeface="+mn-lt"/>
              </a:rPr>
              <a:t> is </a:t>
            </a:r>
            <a:r>
              <a:rPr lang="en-US" altLang="ja-JP" sz="1800" dirty="0">
                <a:solidFill>
                  <a:srgbClr val="3366FF"/>
                </a:solidFill>
                <a:latin typeface="+mn-lt"/>
              </a:rPr>
              <a:t>free</a:t>
            </a:r>
            <a:endParaRPr lang="en-US" altLang="en-US" sz="1800" dirty="0">
              <a:solidFill>
                <a:srgbClr val="3366FF"/>
              </a:solidFill>
              <a:latin typeface="+mn-lt"/>
            </a:endParaRPr>
          </a:p>
        </p:txBody>
      </p:sp>
      <p:sp>
        <p:nvSpPr>
          <p:cNvPr id="21518" name="TextBox 13">
            <a:extLst>
              <a:ext uri="{FF2B5EF4-FFF2-40B4-BE49-F238E27FC236}">
                <a16:creationId xmlns:a16="http://schemas.microsoft.com/office/drawing/2014/main" id="{87AE3771-BE54-E578-14DD-32B7769A7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6350000"/>
            <a:ext cx="41361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Output the engaged pairs as the final output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66193-DEAD-16A3-C7DF-87E2EC5D3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3">
            <a:extLst>
              <a:ext uri="{FF2B5EF4-FFF2-40B4-BE49-F238E27FC236}">
                <a16:creationId xmlns:a16="http://schemas.microsoft.com/office/drawing/2014/main" id="{E3A3151C-62F0-3F3F-824A-6CC3C26AF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19458" name="Picture 4">
            <a:extLst>
              <a:ext uri="{FF2B5EF4-FFF2-40B4-BE49-F238E27FC236}">
                <a16:creationId xmlns:a16="http://schemas.microsoft.com/office/drawing/2014/main" id="{EB51FDCE-9321-2111-E76B-730025F06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458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717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3">
            <a:extLst>
              <a:ext uri="{FF2B5EF4-FFF2-40B4-BE49-F238E27FC236}">
                <a16:creationId xmlns:a16="http://schemas.microsoft.com/office/drawing/2014/main" id="{33C9D6BA-6E8A-B5C4-00C9-632F37BCC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Preferences</a:t>
            </a:r>
          </a:p>
        </p:txBody>
      </p:sp>
      <p:pic>
        <p:nvPicPr>
          <p:cNvPr id="32770" name="Picture 4">
            <a:extLst>
              <a:ext uri="{FF2B5EF4-FFF2-40B4-BE49-F238E27FC236}">
                <a16:creationId xmlns:a16="http://schemas.microsoft.com/office/drawing/2014/main" id="{F897F237-7251-E608-91FD-B7A72B4AE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52538"/>
            <a:ext cx="1376363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5">
            <a:extLst>
              <a:ext uri="{FF2B5EF4-FFF2-40B4-BE49-F238E27FC236}">
                <a16:creationId xmlns:a16="http://schemas.microsoft.com/office/drawing/2014/main" id="{1E31F183-6CF3-4969-8683-C55B6961C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87700"/>
            <a:ext cx="13462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6">
            <a:extLst>
              <a:ext uri="{FF2B5EF4-FFF2-40B4-BE49-F238E27FC236}">
                <a16:creationId xmlns:a16="http://schemas.microsoft.com/office/drawing/2014/main" id="{DEB418B4-70B2-02D4-E673-40EF7D2374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5062538"/>
            <a:ext cx="13366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7">
            <a:extLst>
              <a:ext uri="{FF2B5EF4-FFF2-40B4-BE49-F238E27FC236}">
                <a16:creationId xmlns:a16="http://schemas.microsoft.com/office/drawing/2014/main" id="{6928F328-D5C5-5F4F-BB6E-1772DB5334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1252538"/>
            <a:ext cx="12350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8">
            <a:extLst>
              <a:ext uri="{FF2B5EF4-FFF2-40B4-BE49-F238E27FC236}">
                <a16:creationId xmlns:a16="http://schemas.microsoft.com/office/drawing/2014/main" id="{671A18CC-B6BE-8666-4A5A-C8495E4E4C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3187700"/>
            <a:ext cx="1387475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9">
            <a:extLst>
              <a:ext uri="{FF2B5EF4-FFF2-40B4-BE49-F238E27FC236}">
                <a16:creationId xmlns:a16="http://schemas.microsoft.com/office/drawing/2014/main" id="{9E211B3C-85BB-64AA-3CBC-367D18AEB5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5062538"/>
            <a:ext cx="139382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19">
            <a:extLst>
              <a:ext uri="{FF2B5EF4-FFF2-40B4-BE49-F238E27FC236}">
                <a16:creationId xmlns:a16="http://schemas.microsoft.com/office/drawing/2014/main" id="{CE04A65E-FCC6-C290-B789-0DE4A2FFA1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1620838"/>
            <a:ext cx="531813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20">
            <a:extLst>
              <a:ext uri="{FF2B5EF4-FFF2-40B4-BE49-F238E27FC236}">
                <a16:creationId xmlns:a16="http://schemas.microsoft.com/office/drawing/2014/main" id="{38F1E5B9-6982-BD8E-CE7D-617C002330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1620838"/>
            <a:ext cx="5969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21">
            <a:extLst>
              <a:ext uri="{FF2B5EF4-FFF2-40B4-BE49-F238E27FC236}">
                <a16:creationId xmlns:a16="http://schemas.microsoft.com/office/drawing/2014/main" id="{3E539867-A1B3-64E4-EE19-65EDCDB445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1620838"/>
            <a:ext cx="60166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22">
            <a:extLst>
              <a:ext uri="{FF2B5EF4-FFF2-40B4-BE49-F238E27FC236}">
                <a16:creationId xmlns:a16="http://schemas.microsoft.com/office/drawing/2014/main" id="{D28E2946-5B78-3FD9-2DD2-8879BCCA18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3602038"/>
            <a:ext cx="530225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23">
            <a:extLst>
              <a:ext uri="{FF2B5EF4-FFF2-40B4-BE49-F238E27FC236}">
                <a16:creationId xmlns:a16="http://schemas.microsoft.com/office/drawing/2014/main" id="{B4BC86B6-275A-4235-3F57-BE0EB771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3602038"/>
            <a:ext cx="5969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24">
            <a:extLst>
              <a:ext uri="{FF2B5EF4-FFF2-40B4-BE49-F238E27FC236}">
                <a16:creationId xmlns:a16="http://schemas.microsoft.com/office/drawing/2014/main" id="{C2D7C7DF-5F70-6C07-D503-F53EF9382D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3602038"/>
            <a:ext cx="60166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2" name="Picture 25">
            <a:extLst>
              <a:ext uri="{FF2B5EF4-FFF2-40B4-BE49-F238E27FC236}">
                <a16:creationId xmlns:a16="http://schemas.microsoft.com/office/drawing/2014/main" id="{FB764C42-5767-A059-A645-3C649C55B3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367338"/>
            <a:ext cx="531813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3" name="Picture 26">
            <a:extLst>
              <a:ext uri="{FF2B5EF4-FFF2-40B4-BE49-F238E27FC236}">
                <a16:creationId xmlns:a16="http://schemas.microsoft.com/office/drawing/2014/main" id="{93C7084B-3F95-DD96-6087-98AA49DD9F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5367338"/>
            <a:ext cx="5969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4" name="Picture 27">
            <a:extLst>
              <a:ext uri="{FF2B5EF4-FFF2-40B4-BE49-F238E27FC236}">
                <a16:creationId xmlns:a16="http://schemas.microsoft.com/office/drawing/2014/main" id="{D67D4D18-FD5F-B8C8-4389-52AD5B7A4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5365750"/>
            <a:ext cx="6016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5" name="Picture 28">
            <a:extLst>
              <a:ext uri="{FF2B5EF4-FFF2-40B4-BE49-F238E27FC236}">
                <a16:creationId xmlns:a16="http://schemas.microsoft.com/office/drawing/2014/main" id="{F9F66B2D-406A-7D8A-C5A7-BBEFFB680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1620838"/>
            <a:ext cx="619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6" name="Picture 29">
            <a:extLst>
              <a:ext uri="{FF2B5EF4-FFF2-40B4-BE49-F238E27FC236}">
                <a16:creationId xmlns:a16="http://schemas.microsoft.com/office/drawing/2014/main" id="{47781163-69F6-B051-FD29-893E3F46A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20838"/>
            <a:ext cx="6048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7" name="Picture 30">
            <a:extLst>
              <a:ext uri="{FF2B5EF4-FFF2-40B4-BE49-F238E27FC236}">
                <a16:creationId xmlns:a16="http://schemas.microsoft.com/office/drawing/2014/main" id="{41F03F66-1151-E4F7-93C5-B2927B80B0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1620838"/>
            <a:ext cx="611187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8" name="Picture 31">
            <a:extLst>
              <a:ext uri="{FF2B5EF4-FFF2-40B4-BE49-F238E27FC236}">
                <a16:creationId xmlns:a16="http://schemas.microsoft.com/office/drawing/2014/main" id="{29943AEE-1FBA-A475-BED2-81D308815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3602038"/>
            <a:ext cx="619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9" name="Picture 32">
            <a:extLst>
              <a:ext uri="{FF2B5EF4-FFF2-40B4-BE49-F238E27FC236}">
                <a16:creationId xmlns:a16="http://schemas.microsoft.com/office/drawing/2014/main" id="{DAD23155-0B7E-B55A-4F74-B83F3689A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602038"/>
            <a:ext cx="6048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0" name="Picture 33">
            <a:extLst>
              <a:ext uri="{FF2B5EF4-FFF2-40B4-BE49-F238E27FC236}">
                <a16:creationId xmlns:a16="http://schemas.microsoft.com/office/drawing/2014/main" id="{EA2CFCD8-E7EA-09AE-0CC1-9B673C7F4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3602038"/>
            <a:ext cx="611187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1" name="Picture 34">
            <a:extLst>
              <a:ext uri="{FF2B5EF4-FFF2-40B4-BE49-F238E27FC236}">
                <a16:creationId xmlns:a16="http://schemas.microsoft.com/office/drawing/2014/main" id="{3BAFB07C-09A8-DFFF-CDDE-573692CD6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5381625"/>
            <a:ext cx="619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2" name="Picture 35">
            <a:extLst>
              <a:ext uri="{FF2B5EF4-FFF2-40B4-BE49-F238E27FC236}">
                <a16:creationId xmlns:a16="http://schemas.microsoft.com/office/drawing/2014/main" id="{530F36F8-9265-A120-2D03-190544526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381625"/>
            <a:ext cx="6048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3" name="Picture 36">
            <a:extLst>
              <a:ext uri="{FF2B5EF4-FFF2-40B4-BE49-F238E27FC236}">
                <a16:creationId xmlns:a16="http://schemas.microsoft.com/office/drawing/2014/main" id="{0C6FEB2A-83A0-4C0A-EC25-11CB15817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5381625"/>
            <a:ext cx="611187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94" name="Group 11">
            <a:extLst>
              <a:ext uri="{FF2B5EF4-FFF2-40B4-BE49-F238E27FC236}">
                <a16:creationId xmlns:a16="http://schemas.microsoft.com/office/drawing/2014/main" id="{724BA640-EC55-3401-A888-0B360110D993}"/>
              </a:ext>
            </a:extLst>
          </p:cNvPr>
          <p:cNvGrpSpPr>
            <a:grpSpLocks/>
          </p:cNvGrpSpPr>
          <p:nvPr/>
        </p:nvGrpSpPr>
        <p:grpSpPr bwMode="auto">
          <a:xfrm>
            <a:off x="603250" y="2514600"/>
            <a:ext cx="5248275" cy="4251325"/>
            <a:chOff x="1677988" y="2513844"/>
            <a:chExt cx="5247629" cy="4251805"/>
          </a:xfrm>
        </p:grpSpPr>
        <p:sp>
          <p:nvSpPr>
            <p:cNvPr id="32795" name="TextBox 12">
              <a:extLst>
                <a:ext uri="{FF2B5EF4-FFF2-40B4-BE49-F238E27FC236}">
                  <a16:creationId xmlns:a16="http://schemas.microsoft.com/office/drawing/2014/main" id="{9D0BC8B0-3C07-A936-94B6-F54B7E24ED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7518" y="2513844"/>
              <a:ext cx="5566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Mal</a:t>
              </a:r>
            </a:p>
          </p:txBody>
        </p:sp>
        <p:sp>
          <p:nvSpPr>
            <p:cNvPr id="32796" name="TextBox 13">
              <a:extLst>
                <a:ext uri="{FF2B5EF4-FFF2-40B4-BE49-F238E27FC236}">
                  <a16:creationId xmlns:a16="http://schemas.microsoft.com/office/drawing/2014/main" id="{FDA1C4BD-E19D-3559-D5A4-8BFE7A884F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988" y="4439228"/>
              <a:ext cx="7661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Wash</a:t>
              </a:r>
            </a:p>
          </p:txBody>
        </p:sp>
        <p:sp>
          <p:nvSpPr>
            <p:cNvPr id="32797" name="TextBox 14">
              <a:extLst>
                <a:ext uri="{FF2B5EF4-FFF2-40B4-BE49-F238E27FC236}">
                  <a16:creationId xmlns:a16="http://schemas.microsoft.com/office/drawing/2014/main" id="{BFBBDA82-1272-848D-A56A-C9B644720A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988" y="6242429"/>
              <a:ext cx="7662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  <a:latin typeface="Arial" panose="020B0604020202020204" pitchFamily="34" charset="0"/>
                </a:rPr>
                <a:t>Simon</a:t>
              </a:r>
            </a:p>
          </p:txBody>
        </p:sp>
        <p:sp>
          <p:nvSpPr>
            <p:cNvPr id="32798" name="TextBox 15">
              <a:extLst>
                <a:ext uri="{FF2B5EF4-FFF2-40B4-BE49-F238E27FC236}">
                  <a16:creationId xmlns:a16="http://schemas.microsoft.com/office/drawing/2014/main" id="{076F259E-9BA1-2E42-60A1-E0BB091A83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6016" y="2513844"/>
              <a:ext cx="7108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Inara</a:t>
              </a:r>
            </a:p>
          </p:txBody>
        </p:sp>
        <p:sp>
          <p:nvSpPr>
            <p:cNvPr id="32799" name="TextBox 16">
              <a:extLst>
                <a:ext uri="{FF2B5EF4-FFF2-40B4-BE49-F238E27FC236}">
                  <a16:creationId xmlns:a16="http://schemas.microsoft.com/office/drawing/2014/main" id="{05D8F5F5-25A2-3689-50AE-18E91701C1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5154" y="4439228"/>
              <a:ext cx="582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Zoe</a:t>
              </a:r>
            </a:p>
          </p:txBody>
        </p:sp>
        <p:sp>
          <p:nvSpPr>
            <p:cNvPr id="32800" name="TextBox 17">
              <a:extLst>
                <a:ext uri="{FF2B5EF4-FFF2-40B4-BE49-F238E27FC236}">
                  <a16:creationId xmlns:a16="http://schemas.microsoft.com/office/drawing/2014/main" id="{B8E23E35-D2EB-2B60-2A27-6E59C1CFAC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5154" y="6396317"/>
              <a:ext cx="8904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Kaylee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3">
            <a:extLst>
              <a:ext uri="{FF2B5EF4-FFF2-40B4-BE49-F238E27FC236}">
                <a16:creationId xmlns:a16="http://schemas.microsoft.com/office/drawing/2014/main" id="{57B89FB5-03F5-CEA4-14AD-C061797F3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GS algorithm: Firefly Edition</a:t>
            </a:r>
          </a:p>
        </p:txBody>
      </p:sp>
      <p:grpSp>
        <p:nvGrpSpPr>
          <p:cNvPr id="33794" name="Group 37">
            <a:extLst>
              <a:ext uri="{FF2B5EF4-FFF2-40B4-BE49-F238E27FC236}">
                <a16:creationId xmlns:a16="http://schemas.microsoft.com/office/drawing/2014/main" id="{47522432-39FC-08CE-3FC7-A291EE794D48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252538"/>
            <a:ext cx="3317875" cy="2187575"/>
            <a:chOff x="457200" y="1252538"/>
            <a:chExt cx="8064500" cy="5503862"/>
          </a:xfrm>
        </p:grpSpPr>
        <p:pic>
          <p:nvPicPr>
            <p:cNvPr id="33877" name="Picture 4">
              <a:extLst>
                <a:ext uri="{FF2B5EF4-FFF2-40B4-BE49-F238E27FC236}">
                  <a16:creationId xmlns:a16="http://schemas.microsoft.com/office/drawing/2014/main" id="{F62158A6-BA5A-D4B5-9DCA-1A5A54893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252538"/>
              <a:ext cx="1376263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78" name="Picture 5">
              <a:extLst>
                <a:ext uri="{FF2B5EF4-FFF2-40B4-BE49-F238E27FC236}">
                  <a16:creationId xmlns:a16="http://schemas.microsoft.com/office/drawing/2014/main" id="{08CA36FF-DEBF-6F71-6523-E342F35F5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187700"/>
              <a:ext cx="1346403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79" name="Picture 6">
              <a:extLst>
                <a:ext uri="{FF2B5EF4-FFF2-40B4-BE49-F238E27FC236}">
                  <a16:creationId xmlns:a16="http://schemas.microsoft.com/office/drawing/2014/main" id="{80A0E0B1-8356-9FAA-B228-980FDFEDA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210" y="5062538"/>
              <a:ext cx="1335853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80" name="Picture 7">
              <a:extLst>
                <a:ext uri="{FF2B5EF4-FFF2-40B4-BE49-F238E27FC236}">
                  <a16:creationId xmlns:a16="http://schemas.microsoft.com/office/drawing/2014/main" id="{2EDC6C16-01A6-9960-85B4-59E9F1AFF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5146" y="1252538"/>
              <a:ext cx="1234637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81" name="Picture 8">
              <a:extLst>
                <a:ext uri="{FF2B5EF4-FFF2-40B4-BE49-F238E27FC236}">
                  <a16:creationId xmlns:a16="http://schemas.microsoft.com/office/drawing/2014/main" id="{ED1EBF85-5C2D-72C6-F820-71DDC9C50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5146" y="3187700"/>
              <a:ext cx="1386921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82" name="Picture 9">
              <a:extLst>
                <a:ext uri="{FF2B5EF4-FFF2-40B4-BE49-F238E27FC236}">
                  <a16:creationId xmlns:a16="http://schemas.microsoft.com/office/drawing/2014/main" id="{42312532-E5A6-D089-5D47-E5E630B12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9872" y="5062538"/>
              <a:ext cx="1394613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83" name="Picture 19">
              <a:extLst>
                <a:ext uri="{FF2B5EF4-FFF2-40B4-BE49-F238E27FC236}">
                  <a16:creationId xmlns:a16="http://schemas.microsoft.com/office/drawing/2014/main" id="{2EA26ACA-6B7A-42BE-7877-560F7050D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564" y="1620838"/>
              <a:ext cx="531114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84" name="Picture 20">
              <a:extLst>
                <a:ext uri="{FF2B5EF4-FFF2-40B4-BE49-F238E27FC236}">
                  <a16:creationId xmlns:a16="http://schemas.microsoft.com/office/drawing/2014/main" id="{9E36CDE9-7411-6DF7-8C37-F771FD7F6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6946" y="1620838"/>
              <a:ext cx="596623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85" name="Picture 21">
              <a:extLst>
                <a:ext uri="{FF2B5EF4-FFF2-40B4-BE49-F238E27FC236}">
                  <a16:creationId xmlns:a16="http://schemas.microsoft.com/office/drawing/2014/main" id="{8CF831A2-1A88-86B6-B69D-5A7413753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3659" y="1620838"/>
              <a:ext cx="601441" cy="730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86" name="Picture 22">
              <a:extLst>
                <a:ext uri="{FF2B5EF4-FFF2-40B4-BE49-F238E27FC236}">
                  <a16:creationId xmlns:a16="http://schemas.microsoft.com/office/drawing/2014/main" id="{27FFCA5D-8BBF-4A61-E219-4A7E9584B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6946" y="3602038"/>
              <a:ext cx="531114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87" name="Picture 23">
              <a:extLst>
                <a:ext uri="{FF2B5EF4-FFF2-40B4-BE49-F238E27FC236}">
                  <a16:creationId xmlns:a16="http://schemas.microsoft.com/office/drawing/2014/main" id="{30B138D7-BE07-88D5-A0DD-933F20257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564" y="3602038"/>
              <a:ext cx="596623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88" name="Picture 24">
              <a:extLst>
                <a:ext uri="{FF2B5EF4-FFF2-40B4-BE49-F238E27FC236}">
                  <a16:creationId xmlns:a16="http://schemas.microsoft.com/office/drawing/2014/main" id="{B382AA23-7D9B-7C88-DE0C-D67C7421B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791" y="3602038"/>
              <a:ext cx="601441" cy="730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89" name="Picture 25">
              <a:extLst>
                <a:ext uri="{FF2B5EF4-FFF2-40B4-BE49-F238E27FC236}">
                  <a16:creationId xmlns:a16="http://schemas.microsoft.com/office/drawing/2014/main" id="{0342DE19-3679-A38B-3476-50AECA72F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596" y="5367338"/>
              <a:ext cx="531114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90" name="Picture 26">
              <a:extLst>
                <a:ext uri="{FF2B5EF4-FFF2-40B4-BE49-F238E27FC236}">
                  <a16:creationId xmlns:a16="http://schemas.microsoft.com/office/drawing/2014/main" id="{3A44CD0D-8E5E-4B77-F586-378E4D9A7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3978" y="5367338"/>
              <a:ext cx="596623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91" name="Picture 27">
              <a:extLst>
                <a:ext uri="{FF2B5EF4-FFF2-40B4-BE49-F238E27FC236}">
                  <a16:creationId xmlns:a16="http://schemas.microsoft.com/office/drawing/2014/main" id="{5682E2B9-6134-55F2-1803-38810EFDC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564" y="5365505"/>
              <a:ext cx="601441" cy="730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92" name="Picture 28">
              <a:extLst>
                <a:ext uri="{FF2B5EF4-FFF2-40B4-BE49-F238E27FC236}">
                  <a16:creationId xmlns:a16="http://schemas.microsoft.com/office/drawing/2014/main" id="{D42ADAC3-1EE3-D5D4-17B6-CE39D8497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685" y="1620838"/>
              <a:ext cx="618915" cy="7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93" name="Picture 29">
              <a:extLst>
                <a:ext uri="{FF2B5EF4-FFF2-40B4-BE49-F238E27FC236}">
                  <a16:creationId xmlns:a16="http://schemas.microsoft.com/office/drawing/2014/main" id="{D82BF6C3-1A97-7129-0129-E1360C980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1" y="1620838"/>
              <a:ext cx="605486" cy="7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94" name="Picture 30">
              <a:extLst>
                <a:ext uri="{FF2B5EF4-FFF2-40B4-BE49-F238E27FC236}">
                  <a16:creationId xmlns:a16="http://schemas.microsoft.com/office/drawing/2014/main" id="{5C128B3C-3526-0276-0DEC-8D8C20789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9747" y="1620838"/>
              <a:ext cx="611953" cy="775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95" name="Picture 31">
              <a:extLst>
                <a:ext uri="{FF2B5EF4-FFF2-40B4-BE49-F238E27FC236}">
                  <a16:creationId xmlns:a16="http://schemas.microsoft.com/office/drawing/2014/main" id="{5357C262-24EE-AD49-0EE1-89387B7C4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685" y="3602038"/>
              <a:ext cx="618915" cy="7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96" name="Picture 32">
              <a:extLst>
                <a:ext uri="{FF2B5EF4-FFF2-40B4-BE49-F238E27FC236}">
                  <a16:creationId xmlns:a16="http://schemas.microsoft.com/office/drawing/2014/main" id="{AF9D87B4-0F8E-51B6-1561-7EDEF2C8E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1" y="3602038"/>
              <a:ext cx="605486" cy="7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97" name="Picture 33">
              <a:extLst>
                <a:ext uri="{FF2B5EF4-FFF2-40B4-BE49-F238E27FC236}">
                  <a16:creationId xmlns:a16="http://schemas.microsoft.com/office/drawing/2014/main" id="{75F90DA0-7500-5157-4A98-542E65F61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9747" y="3602038"/>
              <a:ext cx="611953" cy="775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98" name="Picture 34">
              <a:extLst>
                <a:ext uri="{FF2B5EF4-FFF2-40B4-BE49-F238E27FC236}">
                  <a16:creationId xmlns:a16="http://schemas.microsoft.com/office/drawing/2014/main" id="{83FB8430-F39E-AC0E-A154-AC465C68F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685" y="5381554"/>
              <a:ext cx="618915" cy="7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99" name="Picture 35">
              <a:extLst>
                <a:ext uri="{FF2B5EF4-FFF2-40B4-BE49-F238E27FC236}">
                  <a16:creationId xmlns:a16="http://schemas.microsoft.com/office/drawing/2014/main" id="{784E49F1-BBCA-5EE3-630E-E93678E92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1" y="5381554"/>
              <a:ext cx="605486" cy="7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900" name="Picture 36">
              <a:extLst>
                <a:ext uri="{FF2B5EF4-FFF2-40B4-BE49-F238E27FC236}">
                  <a16:creationId xmlns:a16="http://schemas.microsoft.com/office/drawing/2014/main" id="{58E0FAD9-17F9-4990-068F-0F900F427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9747" y="5381554"/>
              <a:ext cx="611953" cy="775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1D35401A-BA37-7787-5E75-1C8C0CA00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1252538"/>
            <a:ext cx="1376362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758BF4B-47F1-8583-C994-E6C3169ED2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3187700"/>
            <a:ext cx="13462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FC1996B-5AC0-785D-78D0-CDD934A599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5062538"/>
            <a:ext cx="1335087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42CE1C8-7A57-3388-C8DF-D5697B68B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1243013"/>
            <a:ext cx="12350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C360FCA-C271-CE3B-07AF-5BA988B1D7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3178175"/>
            <a:ext cx="1387475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E0AC60B-4F2D-FEF5-825E-6A50D41526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053013"/>
            <a:ext cx="139382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F79937E0-A81E-5D9F-95D4-06EEA885D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4863" y="1243013"/>
            <a:ext cx="1346200" cy="1693862"/>
          </a:xfrm>
          <a:prstGeom prst="rect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B68B195-C588-1759-AD0D-36B40CE65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4863" y="3178175"/>
            <a:ext cx="1346200" cy="1693863"/>
          </a:xfrm>
          <a:prstGeom prst="rect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6B417C7-CAAC-42F0-EE03-41CA4E9AE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5" y="5053013"/>
            <a:ext cx="1346200" cy="1693862"/>
          </a:xfrm>
          <a:prstGeom prst="rect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929883C-5E76-3684-CEC1-A88B90868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1243013"/>
            <a:ext cx="1235075" cy="1703387"/>
          </a:xfrm>
          <a:prstGeom prst="rect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C99164E-28C0-B938-7445-CD5A012BE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3167063"/>
            <a:ext cx="1387475" cy="1704975"/>
          </a:xfrm>
          <a:prstGeom prst="rect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EFB2718-4EFA-DFB8-DD66-0A241365C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6013" y="5024438"/>
            <a:ext cx="1387475" cy="1703387"/>
          </a:xfrm>
          <a:prstGeom prst="rect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Left Arrow 51">
            <a:extLst>
              <a:ext uri="{FF2B5EF4-FFF2-40B4-BE49-F238E27FC236}">
                <a16:creationId xmlns:a16="http://schemas.microsoft.com/office/drawing/2014/main" id="{FACCD721-9DB4-9119-92BC-06A99EC68AB3}"/>
              </a:ext>
            </a:extLst>
          </p:cNvPr>
          <p:cNvSpPr>
            <a:spLocks noChangeArrowheads="1"/>
          </p:cNvSpPr>
          <p:nvPr/>
        </p:nvSpPr>
        <p:spPr bwMode="auto">
          <a:xfrm rot="3696404">
            <a:off x="4934744" y="3423444"/>
            <a:ext cx="3617912" cy="355600"/>
          </a:xfrm>
          <a:prstGeom prst="leftArrow">
            <a:avLst>
              <a:gd name="adj1" fmla="val 50000"/>
              <a:gd name="adj2" fmla="val 50023"/>
            </a:avLst>
          </a:prstGeom>
          <a:solidFill>
            <a:schemeClr val="tx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Left-Right Arrow 52">
            <a:extLst>
              <a:ext uri="{FF2B5EF4-FFF2-40B4-BE49-F238E27FC236}">
                <a16:creationId xmlns:a16="http://schemas.microsoft.com/office/drawing/2014/main" id="{C550B27C-AF80-9D69-225D-B388BE12EE35}"/>
              </a:ext>
            </a:extLst>
          </p:cNvPr>
          <p:cNvSpPr>
            <a:spLocks noChangeArrowheads="1"/>
          </p:cNvSpPr>
          <p:nvPr/>
        </p:nvSpPr>
        <p:spPr bwMode="auto">
          <a:xfrm rot="3763536">
            <a:off x="4741863" y="3544888"/>
            <a:ext cx="3892550" cy="406400"/>
          </a:xfrm>
          <a:prstGeom prst="leftRightArrow">
            <a:avLst>
              <a:gd name="adj1" fmla="val 50000"/>
              <a:gd name="adj2" fmla="val 50019"/>
            </a:avLst>
          </a:prstGeom>
          <a:solidFill>
            <a:srgbClr val="F79646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Left Arrow 53">
            <a:extLst>
              <a:ext uri="{FF2B5EF4-FFF2-40B4-BE49-F238E27FC236}">
                <a16:creationId xmlns:a16="http://schemas.microsoft.com/office/drawing/2014/main" id="{94BB196C-0AD8-9546-0906-2C803210A445}"/>
              </a:ext>
            </a:extLst>
          </p:cNvPr>
          <p:cNvSpPr>
            <a:spLocks noChangeArrowheads="1"/>
          </p:cNvSpPr>
          <p:nvPr/>
        </p:nvSpPr>
        <p:spPr bwMode="auto">
          <a:xfrm rot="2184341">
            <a:off x="5384800" y="2619375"/>
            <a:ext cx="2486025" cy="444500"/>
          </a:xfrm>
          <a:prstGeom prst="leftArrow">
            <a:avLst>
              <a:gd name="adj1" fmla="val 50000"/>
              <a:gd name="adj2" fmla="val 49999"/>
            </a:avLst>
          </a:prstGeom>
          <a:solidFill>
            <a:schemeClr val="tx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Left-Right Arrow 54">
            <a:extLst>
              <a:ext uri="{FF2B5EF4-FFF2-40B4-BE49-F238E27FC236}">
                <a16:creationId xmlns:a16="http://schemas.microsoft.com/office/drawing/2014/main" id="{D61B92C6-AFB8-AC09-69D3-81A8BC4CF0B5}"/>
              </a:ext>
            </a:extLst>
          </p:cNvPr>
          <p:cNvSpPr>
            <a:spLocks noChangeArrowheads="1"/>
          </p:cNvSpPr>
          <p:nvPr/>
        </p:nvSpPr>
        <p:spPr bwMode="auto">
          <a:xfrm rot="2036823">
            <a:off x="5665788" y="2787650"/>
            <a:ext cx="2101850" cy="419100"/>
          </a:xfrm>
          <a:prstGeom prst="leftRightArrow">
            <a:avLst>
              <a:gd name="adj1" fmla="val 50000"/>
              <a:gd name="adj2" fmla="val 49989"/>
            </a:avLst>
          </a:prstGeom>
          <a:solidFill>
            <a:srgbClr val="F79646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7" name="Left Arrow 56">
            <a:extLst>
              <a:ext uri="{FF2B5EF4-FFF2-40B4-BE49-F238E27FC236}">
                <a16:creationId xmlns:a16="http://schemas.microsoft.com/office/drawing/2014/main" id="{1C6AC756-29AA-9907-1D9E-3C5020732555}"/>
              </a:ext>
            </a:extLst>
          </p:cNvPr>
          <p:cNvSpPr>
            <a:spLocks noChangeArrowheads="1"/>
          </p:cNvSpPr>
          <p:nvPr/>
        </p:nvSpPr>
        <p:spPr bwMode="auto">
          <a:xfrm rot="2044013">
            <a:off x="5548313" y="4648200"/>
            <a:ext cx="2333625" cy="509588"/>
          </a:xfrm>
          <a:prstGeom prst="leftArrow">
            <a:avLst>
              <a:gd name="adj1" fmla="val 50000"/>
              <a:gd name="adj2" fmla="val 49992"/>
            </a:avLst>
          </a:prstGeom>
          <a:solidFill>
            <a:schemeClr val="tx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Left-Right Arrow 57">
            <a:extLst>
              <a:ext uri="{FF2B5EF4-FFF2-40B4-BE49-F238E27FC236}">
                <a16:creationId xmlns:a16="http://schemas.microsoft.com/office/drawing/2014/main" id="{DFF1A0B4-5115-8938-604D-677284CD9821}"/>
              </a:ext>
            </a:extLst>
          </p:cNvPr>
          <p:cNvSpPr>
            <a:spLocks noChangeArrowheads="1"/>
          </p:cNvSpPr>
          <p:nvPr/>
        </p:nvSpPr>
        <p:spPr bwMode="auto">
          <a:xfrm rot="1935935">
            <a:off x="5573713" y="4637088"/>
            <a:ext cx="2241550" cy="488950"/>
          </a:xfrm>
          <a:prstGeom prst="leftRightArrow">
            <a:avLst>
              <a:gd name="adj1" fmla="val 50000"/>
              <a:gd name="adj2" fmla="val 50004"/>
            </a:avLst>
          </a:prstGeom>
          <a:solidFill>
            <a:srgbClr val="F79646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9" name="Left Arrow 58">
            <a:extLst>
              <a:ext uri="{FF2B5EF4-FFF2-40B4-BE49-F238E27FC236}">
                <a16:creationId xmlns:a16="http://schemas.microsoft.com/office/drawing/2014/main" id="{20B27FD2-3BFA-E477-C834-227259B82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5813" y="1790700"/>
            <a:ext cx="1600200" cy="395288"/>
          </a:xfrm>
          <a:prstGeom prst="leftArrow">
            <a:avLst>
              <a:gd name="adj1" fmla="val 50000"/>
              <a:gd name="adj2" fmla="val 50003"/>
            </a:avLst>
          </a:prstGeom>
          <a:solidFill>
            <a:schemeClr val="tx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0" name="Left-Right Arrow 59">
            <a:extLst>
              <a:ext uri="{FF2B5EF4-FFF2-40B4-BE49-F238E27FC236}">
                <a16:creationId xmlns:a16="http://schemas.microsoft.com/office/drawing/2014/main" id="{FC166687-65CB-397C-21C2-F1D501989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7700" y="1790700"/>
            <a:ext cx="1841500" cy="471488"/>
          </a:xfrm>
          <a:prstGeom prst="leftRightArrow">
            <a:avLst>
              <a:gd name="adj1" fmla="val 50000"/>
              <a:gd name="adj2" fmla="val 49997"/>
            </a:avLst>
          </a:prstGeom>
          <a:solidFill>
            <a:srgbClr val="F79646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Left Arrow 60">
            <a:extLst>
              <a:ext uri="{FF2B5EF4-FFF2-40B4-BE49-F238E27FC236}">
                <a16:creationId xmlns:a16="http://schemas.microsoft.com/office/drawing/2014/main" id="{320DE59E-B4D8-7EC6-B589-D7917A5BC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1675" y="3759200"/>
            <a:ext cx="1619250" cy="419100"/>
          </a:xfrm>
          <a:prstGeom prst="leftArrow">
            <a:avLst>
              <a:gd name="adj1" fmla="val 50000"/>
              <a:gd name="adj2" fmla="val 49995"/>
            </a:avLst>
          </a:prstGeom>
          <a:solidFill>
            <a:schemeClr val="tx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Left-Right Arrow 61">
            <a:extLst>
              <a:ext uri="{FF2B5EF4-FFF2-40B4-BE49-F238E27FC236}">
                <a16:creationId xmlns:a16="http://schemas.microsoft.com/office/drawing/2014/main" id="{15E580E5-837A-B00C-2F32-E66C99CB2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5813" y="3841750"/>
            <a:ext cx="1687512" cy="393700"/>
          </a:xfrm>
          <a:prstGeom prst="leftRightArrow">
            <a:avLst>
              <a:gd name="adj1" fmla="val 50000"/>
              <a:gd name="adj2" fmla="val 50007"/>
            </a:avLst>
          </a:prstGeom>
          <a:solidFill>
            <a:srgbClr val="F79646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3" name="Left Arrow 62">
            <a:extLst>
              <a:ext uri="{FF2B5EF4-FFF2-40B4-BE49-F238E27FC236}">
                <a16:creationId xmlns:a16="http://schemas.microsoft.com/office/drawing/2014/main" id="{B1A4FF57-0717-0984-83D2-FAACBACFD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1675" y="5513388"/>
            <a:ext cx="1852613" cy="508000"/>
          </a:xfrm>
          <a:prstGeom prst="leftArrow">
            <a:avLst>
              <a:gd name="adj1" fmla="val 50000"/>
              <a:gd name="adj2" fmla="val 49993"/>
            </a:avLst>
          </a:prstGeom>
          <a:solidFill>
            <a:schemeClr val="tx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4" name="Left-Right Arrow 63">
            <a:extLst>
              <a:ext uri="{FF2B5EF4-FFF2-40B4-BE49-F238E27FC236}">
                <a16:creationId xmlns:a16="http://schemas.microsoft.com/office/drawing/2014/main" id="{744211C0-F8FF-89B4-CF80-39541D03C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538" y="5513388"/>
            <a:ext cx="1881187" cy="508000"/>
          </a:xfrm>
          <a:prstGeom prst="leftRightArrow">
            <a:avLst>
              <a:gd name="adj1" fmla="val 50000"/>
              <a:gd name="adj2" fmla="val 49992"/>
            </a:avLst>
          </a:prstGeom>
          <a:solidFill>
            <a:srgbClr val="F79646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Group 90">
            <a:extLst>
              <a:ext uri="{FF2B5EF4-FFF2-40B4-BE49-F238E27FC236}">
                <a16:creationId xmlns:a16="http://schemas.microsoft.com/office/drawing/2014/main" id="{BA45D2D5-02CC-599A-4B0A-AE227272F2FB}"/>
              </a:ext>
            </a:extLst>
          </p:cNvPr>
          <p:cNvGrpSpPr>
            <a:grpSpLocks/>
          </p:cNvGrpSpPr>
          <p:nvPr/>
        </p:nvGrpSpPr>
        <p:grpSpPr bwMode="auto">
          <a:xfrm>
            <a:off x="141288" y="4075113"/>
            <a:ext cx="4038600" cy="2482850"/>
            <a:chOff x="141323" y="4075738"/>
            <a:chExt cx="4037861" cy="2482517"/>
          </a:xfrm>
        </p:grpSpPr>
        <p:grpSp>
          <p:nvGrpSpPr>
            <p:cNvPr id="33869" name="Group 74">
              <a:extLst>
                <a:ext uri="{FF2B5EF4-FFF2-40B4-BE49-F238E27FC236}">
                  <a16:creationId xmlns:a16="http://schemas.microsoft.com/office/drawing/2014/main" id="{93AB9C45-8417-AC1F-82E0-4302CAAB96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0814" y="4076531"/>
              <a:ext cx="3078370" cy="986008"/>
              <a:chOff x="1415609" y="4076532"/>
              <a:chExt cx="2557329" cy="921264"/>
            </a:xfrm>
          </p:grpSpPr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65D62D76-CE27-2BD2-CA89-ECD4FE4A527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417568" y="4996772"/>
                <a:ext cx="2555370" cy="148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2F7E7FC6-2FC1-5D5D-B675-99AE3856807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956417" y="4535623"/>
                <a:ext cx="920981" cy="1319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pic>
          <p:nvPicPr>
            <p:cNvPr id="33870" name="Picture 72">
              <a:extLst>
                <a:ext uri="{FF2B5EF4-FFF2-40B4-BE49-F238E27FC236}">
                  <a16:creationId xmlns:a16="http://schemas.microsoft.com/office/drawing/2014/main" id="{BBDDCB62-A03E-F81A-89B5-6C4C39633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23" y="4075738"/>
              <a:ext cx="861257" cy="108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871" name="Group 75">
              <a:extLst>
                <a:ext uri="{FF2B5EF4-FFF2-40B4-BE49-F238E27FC236}">
                  <a16:creationId xmlns:a16="http://schemas.microsoft.com/office/drawing/2014/main" id="{4D318939-6113-6560-D3BC-293E3C3FB2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60822" y="5571237"/>
              <a:ext cx="3018361" cy="931316"/>
              <a:chOff x="1415609" y="4076532"/>
              <a:chExt cx="2557329" cy="921264"/>
            </a:xfrm>
          </p:grpSpPr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CFB9FC37-A647-C69E-18DA-E6BA1E663D5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416520" y="4996371"/>
                <a:ext cx="2556418" cy="157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047A1C51-9336-F4EA-51B8-A6309925CE0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955793" y="4535643"/>
                <a:ext cx="920111" cy="134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pic>
          <p:nvPicPr>
            <p:cNvPr id="33872" name="Picture 78">
              <a:extLst>
                <a:ext uri="{FF2B5EF4-FFF2-40B4-BE49-F238E27FC236}">
                  <a16:creationId xmlns:a16="http://schemas.microsoft.com/office/drawing/2014/main" id="{E0981422-E1E8-9860-A72E-8AACEC60F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96" y="5513253"/>
              <a:ext cx="860385" cy="1045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29240278-5CC6-89D2-C04C-F2AE3E1C2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0063" y="1085850"/>
            <a:ext cx="130175" cy="5772150"/>
          </a:xfrm>
          <a:prstGeom prst="rect">
            <a:avLst/>
          </a:prstGeom>
          <a:solidFill>
            <a:srgbClr val="4F6228"/>
          </a:solidFill>
          <a:ln w="9525">
            <a:solidFill>
              <a:srgbClr val="4F622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191EE8E-A221-6F5C-15E5-B6830E8ED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03625"/>
            <a:ext cx="4310063" cy="155575"/>
          </a:xfrm>
          <a:prstGeom prst="rect">
            <a:avLst/>
          </a:prstGeom>
          <a:solidFill>
            <a:srgbClr val="4F6228"/>
          </a:solidFill>
          <a:ln w="9525">
            <a:solidFill>
              <a:srgbClr val="4F622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6" name="Group 112">
            <a:extLst>
              <a:ext uri="{FF2B5EF4-FFF2-40B4-BE49-F238E27FC236}">
                <a16:creationId xmlns:a16="http://schemas.microsoft.com/office/drawing/2014/main" id="{7CA1CA45-044F-EE27-15AE-6F021FAD2E86}"/>
              </a:ext>
            </a:extLst>
          </p:cNvPr>
          <p:cNvGrpSpPr>
            <a:grpSpLocks/>
          </p:cNvGrpSpPr>
          <p:nvPr/>
        </p:nvGrpSpPr>
        <p:grpSpPr bwMode="auto">
          <a:xfrm>
            <a:off x="1163638" y="5856288"/>
            <a:ext cx="506412" cy="938212"/>
            <a:chOff x="1163167" y="5856360"/>
            <a:chExt cx="506754" cy="937965"/>
          </a:xfrm>
        </p:grpSpPr>
        <p:pic>
          <p:nvPicPr>
            <p:cNvPr id="33867" name="Picture 79">
              <a:extLst>
                <a:ext uri="{FF2B5EF4-FFF2-40B4-BE49-F238E27FC236}">
                  <a16:creationId xmlns:a16="http://schemas.microsoft.com/office/drawing/2014/main" id="{674D0D43-EF2E-E413-393C-6C2AFEF0B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3167" y="5856360"/>
              <a:ext cx="506754" cy="623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68" name="TextBox 92">
              <a:extLst>
                <a:ext uri="{FF2B5EF4-FFF2-40B4-BE49-F238E27FC236}">
                  <a16:creationId xmlns:a16="http://schemas.microsoft.com/office/drawing/2014/main" id="{F70D5493-0DBF-4E4B-43C1-5C18092173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7161" y="6424993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</a:t>
              </a:r>
            </a:p>
          </p:txBody>
        </p:sp>
      </p:grpSp>
      <p:grpSp>
        <p:nvGrpSpPr>
          <p:cNvPr id="7" name="Group 106">
            <a:extLst>
              <a:ext uri="{FF2B5EF4-FFF2-40B4-BE49-F238E27FC236}">
                <a16:creationId xmlns:a16="http://schemas.microsoft.com/office/drawing/2014/main" id="{8680F00D-C932-E9E4-5585-48CF64637161}"/>
              </a:ext>
            </a:extLst>
          </p:cNvPr>
          <p:cNvGrpSpPr>
            <a:grpSpLocks/>
          </p:cNvGrpSpPr>
          <p:nvPr/>
        </p:nvGrpSpPr>
        <p:grpSpPr bwMode="auto">
          <a:xfrm>
            <a:off x="1130300" y="4395788"/>
            <a:ext cx="523875" cy="955675"/>
            <a:chOff x="1130570" y="4395027"/>
            <a:chExt cx="523094" cy="955866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51AC369-B74F-9D5B-5FE5-3AC53B75B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0570" y="4395027"/>
              <a:ext cx="523094" cy="635127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866" name="TextBox 100">
              <a:extLst>
                <a:ext uri="{FF2B5EF4-FFF2-40B4-BE49-F238E27FC236}">
                  <a16:creationId xmlns:a16="http://schemas.microsoft.com/office/drawing/2014/main" id="{DE312E00-3131-4F3F-F08F-844981A579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6736" y="4981561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</a:t>
              </a:r>
            </a:p>
          </p:txBody>
        </p:sp>
      </p:grpSp>
      <p:grpSp>
        <p:nvGrpSpPr>
          <p:cNvPr id="8" name="Group 118">
            <a:extLst>
              <a:ext uri="{FF2B5EF4-FFF2-40B4-BE49-F238E27FC236}">
                <a16:creationId xmlns:a16="http://schemas.microsoft.com/office/drawing/2014/main" id="{4813745C-3810-FDB5-0CE0-58E64BC50EBE}"/>
              </a:ext>
            </a:extLst>
          </p:cNvPr>
          <p:cNvGrpSpPr>
            <a:grpSpLocks/>
          </p:cNvGrpSpPr>
          <p:nvPr/>
        </p:nvGrpSpPr>
        <p:grpSpPr bwMode="auto">
          <a:xfrm>
            <a:off x="1625600" y="4398963"/>
            <a:ext cx="566738" cy="2395537"/>
            <a:chOff x="1625199" y="4399317"/>
            <a:chExt cx="567816" cy="2395310"/>
          </a:xfrm>
        </p:grpSpPr>
        <p:grpSp>
          <p:nvGrpSpPr>
            <p:cNvPr id="33859" name="Group 113">
              <a:extLst>
                <a:ext uri="{FF2B5EF4-FFF2-40B4-BE49-F238E27FC236}">
                  <a16:creationId xmlns:a16="http://schemas.microsoft.com/office/drawing/2014/main" id="{0A1B8278-DDBB-4682-ADC7-E2E02FE73E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69921" y="5833080"/>
              <a:ext cx="523094" cy="961547"/>
              <a:chOff x="1669921" y="5833080"/>
              <a:chExt cx="523094" cy="961547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53331ED-F614-4DB2-5B11-D38BBC1976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9734" y="5832693"/>
                <a:ext cx="523281" cy="63494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864" name="TextBox 93">
                <a:extLst>
                  <a:ext uri="{FF2B5EF4-FFF2-40B4-BE49-F238E27FC236}">
                    <a16:creationId xmlns:a16="http://schemas.microsoft.com/office/drawing/2014/main" id="{414AB91A-3297-EEA3-6545-46741F73F2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5181" y="6425295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2</a:t>
                </a:r>
              </a:p>
            </p:txBody>
          </p:sp>
        </p:grpSp>
        <p:grpSp>
          <p:nvGrpSpPr>
            <p:cNvPr id="33860" name="Group 107">
              <a:extLst>
                <a:ext uri="{FF2B5EF4-FFF2-40B4-BE49-F238E27FC236}">
                  <a16:creationId xmlns:a16="http://schemas.microsoft.com/office/drawing/2014/main" id="{60177A3A-F1C0-606B-20D2-AF40AC7AFF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25199" y="4399317"/>
              <a:ext cx="523094" cy="951878"/>
              <a:chOff x="1625199" y="4399317"/>
              <a:chExt cx="523094" cy="951878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534FF38D-AD8E-75DD-A750-A716F23BD0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5199" y="4399317"/>
                <a:ext cx="523281" cy="63494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862" name="TextBox 101">
                <a:extLst>
                  <a:ext uri="{FF2B5EF4-FFF2-40B4-BE49-F238E27FC236}">
                    <a16:creationId xmlns:a16="http://schemas.microsoft.com/office/drawing/2014/main" id="{2F35CD73-AA3A-6975-2B1E-739AF6FF6E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44756" y="4981863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2</a:t>
                </a:r>
              </a:p>
            </p:txBody>
          </p:sp>
        </p:grpSp>
      </p:grpSp>
      <p:grpSp>
        <p:nvGrpSpPr>
          <p:cNvPr id="11" name="Group 119">
            <a:extLst>
              <a:ext uri="{FF2B5EF4-FFF2-40B4-BE49-F238E27FC236}">
                <a16:creationId xmlns:a16="http://schemas.microsoft.com/office/drawing/2014/main" id="{D9EEC62D-F924-20A1-1644-BC1EF5F0E9AA}"/>
              </a:ext>
            </a:extLst>
          </p:cNvPr>
          <p:cNvGrpSpPr>
            <a:grpSpLocks/>
          </p:cNvGrpSpPr>
          <p:nvPr/>
        </p:nvGrpSpPr>
        <p:grpSpPr bwMode="auto">
          <a:xfrm>
            <a:off x="2147888" y="4389438"/>
            <a:ext cx="528637" cy="2405062"/>
            <a:chOff x="2148293" y="4390055"/>
            <a:chExt cx="528324" cy="2404988"/>
          </a:xfrm>
        </p:grpSpPr>
        <p:grpSp>
          <p:nvGrpSpPr>
            <p:cNvPr id="33853" name="Group 114">
              <a:extLst>
                <a:ext uri="{FF2B5EF4-FFF2-40B4-BE49-F238E27FC236}">
                  <a16:creationId xmlns:a16="http://schemas.microsoft.com/office/drawing/2014/main" id="{4048778E-1529-9EF5-0C6C-DF304CDA1F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80858" y="5855576"/>
              <a:ext cx="495759" cy="939467"/>
              <a:chOff x="2180858" y="5855576"/>
              <a:chExt cx="495759" cy="939467"/>
            </a:xfrm>
          </p:grpSpPr>
          <p:pic>
            <p:nvPicPr>
              <p:cNvPr id="33857" name="Picture 80">
                <a:extLst>
                  <a:ext uri="{FF2B5EF4-FFF2-40B4-BE49-F238E27FC236}">
                    <a16:creationId xmlns:a16="http://schemas.microsoft.com/office/drawing/2014/main" id="{C272231C-5951-A5B8-4657-6E59026179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80858" y="5855576"/>
                <a:ext cx="495759" cy="6236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58" name="TextBox 94">
                <a:extLst>
                  <a:ext uri="{FF2B5EF4-FFF2-40B4-BE49-F238E27FC236}">
                    <a16:creationId xmlns:a16="http://schemas.microsoft.com/office/drawing/2014/main" id="{383A4194-B146-1A16-F856-EF128E567B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65796" y="6425711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3</a:t>
                </a:r>
              </a:p>
            </p:txBody>
          </p:sp>
        </p:grpSp>
        <p:grpSp>
          <p:nvGrpSpPr>
            <p:cNvPr id="33854" name="Group 108">
              <a:extLst>
                <a:ext uri="{FF2B5EF4-FFF2-40B4-BE49-F238E27FC236}">
                  <a16:creationId xmlns:a16="http://schemas.microsoft.com/office/drawing/2014/main" id="{A1B35240-80EE-CC8B-4864-16F4834560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48293" y="4390055"/>
              <a:ext cx="523094" cy="961556"/>
              <a:chOff x="2148293" y="4390055"/>
              <a:chExt cx="523094" cy="961556"/>
            </a:xfrm>
          </p:grpSpPr>
          <p:pic>
            <p:nvPicPr>
              <p:cNvPr id="33855" name="Picture 67">
                <a:extLst>
                  <a:ext uri="{FF2B5EF4-FFF2-40B4-BE49-F238E27FC236}">
                    <a16:creationId xmlns:a16="http://schemas.microsoft.com/office/drawing/2014/main" id="{4D224213-1D61-74EB-2A53-79F009C8B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8293" y="4390055"/>
                <a:ext cx="523094" cy="635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56" name="TextBox 102">
                <a:extLst>
                  <a:ext uri="{FF2B5EF4-FFF2-40B4-BE49-F238E27FC236}">
                    <a16:creationId xmlns:a16="http://schemas.microsoft.com/office/drawing/2014/main" id="{36A5814A-FF2F-07BC-AE41-775FFD9BCD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5371" y="4982279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3</a:t>
                </a:r>
              </a:p>
            </p:txBody>
          </p:sp>
        </p:grpSp>
      </p:grpSp>
      <p:grpSp>
        <p:nvGrpSpPr>
          <p:cNvPr id="14" name="Group 120">
            <a:extLst>
              <a:ext uri="{FF2B5EF4-FFF2-40B4-BE49-F238E27FC236}">
                <a16:creationId xmlns:a16="http://schemas.microsoft.com/office/drawing/2014/main" id="{1FCC4919-1504-F246-47E2-04DF12C20336}"/>
              </a:ext>
            </a:extLst>
          </p:cNvPr>
          <p:cNvGrpSpPr>
            <a:grpSpLocks/>
          </p:cNvGrpSpPr>
          <p:nvPr/>
        </p:nvGrpSpPr>
        <p:grpSpPr bwMode="auto">
          <a:xfrm>
            <a:off x="2662238" y="4395788"/>
            <a:ext cx="522287" cy="2389187"/>
            <a:chOff x="2661926" y="4395027"/>
            <a:chExt cx="523094" cy="2389576"/>
          </a:xfrm>
        </p:grpSpPr>
        <p:grpSp>
          <p:nvGrpSpPr>
            <p:cNvPr id="33847" name="Group 115">
              <a:extLst>
                <a:ext uri="{FF2B5EF4-FFF2-40B4-BE49-F238E27FC236}">
                  <a16:creationId xmlns:a16="http://schemas.microsoft.com/office/drawing/2014/main" id="{0CC98747-F325-0021-06C0-B181BEF73D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9261" y="5844720"/>
              <a:ext cx="495759" cy="939883"/>
              <a:chOff x="2689261" y="5844720"/>
              <a:chExt cx="495759" cy="939883"/>
            </a:xfrm>
          </p:grpSpPr>
          <p:pic>
            <p:nvPicPr>
              <p:cNvPr id="33851" name="Picture 87">
                <a:extLst>
                  <a:ext uri="{FF2B5EF4-FFF2-40B4-BE49-F238E27FC236}">
                    <a16:creationId xmlns:a16="http://schemas.microsoft.com/office/drawing/2014/main" id="{DB56F5BA-7CAC-1A36-7BBE-9CEA7F77ED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9261" y="5844720"/>
                <a:ext cx="495759" cy="6236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52" name="TextBox 95">
                <a:extLst>
                  <a:ext uri="{FF2B5EF4-FFF2-40B4-BE49-F238E27FC236}">
                    <a16:creationId xmlns:a16="http://schemas.microsoft.com/office/drawing/2014/main" id="{97C98262-3B0B-3A3B-2700-0215EB9FD7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22136" y="6415271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4</a:t>
                </a:r>
              </a:p>
            </p:txBody>
          </p:sp>
        </p:grpSp>
        <p:grpSp>
          <p:nvGrpSpPr>
            <p:cNvPr id="33848" name="Group 109">
              <a:extLst>
                <a:ext uri="{FF2B5EF4-FFF2-40B4-BE49-F238E27FC236}">
                  <a16:creationId xmlns:a16="http://schemas.microsoft.com/office/drawing/2014/main" id="{90D5DB2F-6984-EF51-ED43-03308FB85C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61926" y="4395027"/>
              <a:ext cx="523094" cy="946144"/>
              <a:chOff x="2661926" y="4395027"/>
              <a:chExt cx="523094" cy="946144"/>
            </a:xfrm>
          </p:grpSpPr>
          <p:pic>
            <p:nvPicPr>
              <p:cNvPr id="33849" name="Picture 86">
                <a:extLst>
                  <a:ext uri="{FF2B5EF4-FFF2-40B4-BE49-F238E27FC236}">
                    <a16:creationId xmlns:a16="http://schemas.microsoft.com/office/drawing/2014/main" id="{B4BAE8E7-BE88-69A6-E61C-D7020C9720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1926" y="4395027"/>
                <a:ext cx="523094" cy="635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50" name="TextBox 103">
                <a:extLst>
                  <a:ext uri="{FF2B5EF4-FFF2-40B4-BE49-F238E27FC236}">
                    <a16:creationId xmlns:a16="http://schemas.microsoft.com/office/drawing/2014/main" id="{DCD4CB76-B35A-05DE-AA37-711871DBD4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1711" y="4971839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4</a:t>
                </a:r>
              </a:p>
            </p:txBody>
          </p:sp>
        </p:grpSp>
      </p:grpSp>
      <p:grpSp>
        <p:nvGrpSpPr>
          <p:cNvPr id="17" name="Group 121">
            <a:extLst>
              <a:ext uri="{FF2B5EF4-FFF2-40B4-BE49-F238E27FC236}">
                <a16:creationId xmlns:a16="http://schemas.microsoft.com/office/drawing/2014/main" id="{031B4E44-4193-9B8A-E883-9E1BCF9DEA7F}"/>
              </a:ext>
            </a:extLst>
          </p:cNvPr>
          <p:cNvGrpSpPr>
            <a:grpSpLocks/>
          </p:cNvGrpSpPr>
          <p:nvPr/>
        </p:nvGrpSpPr>
        <p:grpSpPr bwMode="auto">
          <a:xfrm>
            <a:off x="3141663" y="4389438"/>
            <a:ext cx="536575" cy="2395537"/>
            <a:chOff x="3141375" y="4390055"/>
            <a:chExt cx="536755" cy="2394964"/>
          </a:xfrm>
        </p:grpSpPr>
        <p:grpSp>
          <p:nvGrpSpPr>
            <p:cNvPr id="33841" name="Group 116">
              <a:extLst>
                <a:ext uri="{FF2B5EF4-FFF2-40B4-BE49-F238E27FC236}">
                  <a16:creationId xmlns:a16="http://schemas.microsoft.com/office/drawing/2014/main" id="{19FD63E5-73B8-F0B2-6747-6F452CD28D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5036" y="5844720"/>
              <a:ext cx="523094" cy="940299"/>
              <a:chOff x="3155036" y="5844720"/>
              <a:chExt cx="523094" cy="940299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66790307-272E-F0D1-B170-9E6E76D7C6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5667" y="5845444"/>
                <a:ext cx="522463" cy="634848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846" name="TextBox 96">
                <a:extLst>
                  <a:ext uri="{FF2B5EF4-FFF2-40B4-BE49-F238E27FC236}">
                    <a16:creationId xmlns:a16="http://schemas.microsoft.com/office/drawing/2014/main" id="{98B1F6FD-3D09-E691-E825-1F7A8DD5F9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54461" y="6415687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5</a:t>
                </a:r>
              </a:p>
            </p:txBody>
          </p:sp>
        </p:grpSp>
        <p:grpSp>
          <p:nvGrpSpPr>
            <p:cNvPr id="33842" name="Group 110">
              <a:extLst>
                <a:ext uri="{FF2B5EF4-FFF2-40B4-BE49-F238E27FC236}">
                  <a16:creationId xmlns:a16="http://schemas.microsoft.com/office/drawing/2014/main" id="{DF5B5E1A-5957-0710-1B52-43C3D7F215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1375" y="4390055"/>
              <a:ext cx="518904" cy="951532"/>
              <a:chOff x="3141375" y="4390055"/>
              <a:chExt cx="518904" cy="951532"/>
            </a:xfrm>
          </p:grpSpPr>
          <p:pic>
            <p:nvPicPr>
              <p:cNvPr id="33843" name="Picture 66">
                <a:extLst>
                  <a:ext uri="{FF2B5EF4-FFF2-40B4-BE49-F238E27FC236}">
                    <a16:creationId xmlns:a16="http://schemas.microsoft.com/office/drawing/2014/main" id="{C5104AF2-2B01-C4B0-28A8-32EAFA74D6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1375" y="4390055"/>
                <a:ext cx="518904" cy="633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44" name="TextBox 104">
                <a:extLst>
                  <a:ext uri="{FF2B5EF4-FFF2-40B4-BE49-F238E27FC236}">
                    <a16:creationId xmlns:a16="http://schemas.microsoft.com/office/drawing/2014/main" id="{341C0E3F-32DB-10C5-E6C3-3850CF67C8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4036" y="4972255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5</a:t>
                </a:r>
              </a:p>
            </p:txBody>
          </p:sp>
        </p:grpSp>
      </p:grpSp>
      <p:grpSp>
        <p:nvGrpSpPr>
          <p:cNvPr id="20" name="Group 122">
            <a:extLst>
              <a:ext uri="{FF2B5EF4-FFF2-40B4-BE49-F238E27FC236}">
                <a16:creationId xmlns:a16="http://schemas.microsoft.com/office/drawing/2014/main" id="{E0DB4ECF-2CED-2360-CDE2-1D8C933C2FCD}"/>
              </a:ext>
            </a:extLst>
          </p:cNvPr>
          <p:cNvGrpSpPr>
            <a:grpSpLocks/>
          </p:cNvGrpSpPr>
          <p:nvPr/>
        </p:nvGrpSpPr>
        <p:grpSpPr bwMode="auto">
          <a:xfrm>
            <a:off x="3660775" y="4389438"/>
            <a:ext cx="519113" cy="2395537"/>
            <a:chOff x="3660279" y="4390055"/>
            <a:chExt cx="518905" cy="2395380"/>
          </a:xfrm>
        </p:grpSpPr>
        <p:grpSp>
          <p:nvGrpSpPr>
            <p:cNvPr id="33835" name="Group 117">
              <a:extLst>
                <a:ext uri="{FF2B5EF4-FFF2-40B4-BE49-F238E27FC236}">
                  <a16:creationId xmlns:a16="http://schemas.microsoft.com/office/drawing/2014/main" id="{A53F3223-0118-BCCF-6199-8ABD1E1A8B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8130" y="5834648"/>
              <a:ext cx="501054" cy="950787"/>
              <a:chOff x="3678130" y="5834648"/>
              <a:chExt cx="501054" cy="950787"/>
            </a:xfrm>
          </p:grpSpPr>
          <p:pic>
            <p:nvPicPr>
              <p:cNvPr id="33839" name="Picture 81">
                <a:extLst>
                  <a:ext uri="{FF2B5EF4-FFF2-40B4-BE49-F238E27FC236}">
                    <a16:creationId xmlns:a16="http://schemas.microsoft.com/office/drawing/2014/main" id="{4C9AD4EA-6629-6897-0BE9-FA00025E2F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8130" y="5834648"/>
                <a:ext cx="501054" cy="635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40" name="TextBox 97">
                <a:extLst>
                  <a:ext uri="{FF2B5EF4-FFF2-40B4-BE49-F238E27FC236}">
                    <a16:creationId xmlns:a16="http://schemas.microsoft.com/office/drawing/2014/main" id="{D1ABF09C-6366-D0D2-DC09-360A8A25E4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2511" y="6416103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6</a:t>
                </a:r>
              </a:p>
            </p:txBody>
          </p:sp>
        </p:grpSp>
        <p:grpSp>
          <p:nvGrpSpPr>
            <p:cNvPr id="33836" name="Group 111">
              <a:extLst>
                <a:ext uri="{FF2B5EF4-FFF2-40B4-BE49-F238E27FC236}">
                  <a16:creationId xmlns:a16="http://schemas.microsoft.com/office/drawing/2014/main" id="{5A7ADA1E-20A5-42B0-AA20-4DBB0033A8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60279" y="4390055"/>
              <a:ext cx="518904" cy="951948"/>
              <a:chOff x="3660279" y="4390055"/>
              <a:chExt cx="518904" cy="951948"/>
            </a:xfrm>
          </p:grpSpPr>
          <p:pic>
            <p:nvPicPr>
              <p:cNvPr id="33837" name="Picture 85">
                <a:extLst>
                  <a:ext uri="{FF2B5EF4-FFF2-40B4-BE49-F238E27FC236}">
                    <a16:creationId xmlns:a16="http://schemas.microsoft.com/office/drawing/2014/main" id="{A15F18C0-F86C-6ABB-78AD-A6EF9BAFCB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0279" y="4390055"/>
                <a:ext cx="518904" cy="633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38" name="TextBox 105">
                <a:extLst>
                  <a:ext uri="{FF2B5EF4-FFF2-40B4-BE49-F238E27FC236}">
                    <a16:creationId xmlns:a16="http://schemas.microsoft.com/office/drawing/2014/main" id="{BB4C7726-4257-AD8A-EB4A-5F7103DDC2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2086" y="4972671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6</a:t>
                </a:r>
              </a:p>
            </p:txBody>
          </p:sp>
        </p:grpSp>
      </p:grpSp>
      <p:sp>
        <p:nvSpPr>
          <p:cNvPr id="33829" name="TextBox 12">
            <a:extLst>
              <a:ext uri="{FF2B5EF4-FFF2-40B4-BE49-F238E27FC236}">
                <a16:creationId xmlns:a16="http://schemas.microsoft.com/office/drawing/2014/main" id="{1F257A48-C693-7C7C-BF1C-8BF20D052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9838" y="2476500"/>
            <a:ext cx="55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</a:rPr>
              <a:t>Mal</a:t>
            </a:r>
          </a:p>
        </p:txBody>
      </p:sp>
      <p:sp>
        <p:nvSpPr>
          <p:cNvPr id="33830" name="TextBox 13">
            <a:extLst>
              <a:ext uri="{FF2B5EF4-FFF2-40B4-BE49-F238E27FC236}">
                <a16:creationId xmlns:a16="http://schemas.microsoft.com/office/drawing/2014/main" id="{006A7F31-26F4-0C6C-6B18-0A34A6B2D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813" y="4375150"/>
            <a:ext cx="765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</a:rPr>
              <a:t>Wash</a:t>
            </a:r>
          </a:p>
        </p:txBody>
      </p:sp>
      <p:sp>
        <p:nvSpPr>
          <p:cNvPr id="33831" name="TextBox 14">
            <a:extLst>
              <a:ext uri="{FF2B5EF4-FFF2-40B4-BE49-F238E27FC236}">
                <a16:creationId xmlns:a16="http://schemas.microsoft.com/office/drawing/2014/main" id="{297551F7-0B6A-F42C-233D-DD076E58B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0938" y="6256338"/>
            <a:ext cx="7667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FFFF"/>
                </a:solidFill>
                <a:latin typeface="Arial" panose="020B0604020202020204" pitchFamily="34" charset="0"/>
              </a:rPr>
              <a:t>Simon</a:t>
            </a:r>
          </a:p>
        </p:txBody>
      </p:sp>
      <p:sp>
        <p:nvSpPr>
          <p:cNvPr id="33832" name="TextBox 15">
            <a:extLst>
              <a:ext uri="{FF2B5EF4-FFF2-40B4-BE49-F238E27FC236}">
                <a16:creationId xmlns:a16="http://schemas.microsoft.com/office/drawing/2014/main" id="{8EAB90AC-2944-78F9-9742-A30D9D6B6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838" y="2446338"/>
            <a:ext cx="709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</a:rPr>
              <a:t>Inara</a:t>
            </a:r>
          </a:p>
        </p:txBody>
      </p:sp>
      <p:sp>
        <p:nvSpPr>
          <p:cNvPr id="33833" name="TextBox 16">
            <a:extLst>
              <a:ext uri="{FF2B5EF4-FFF2-40B4-BE49-F238E27FC236}">
                <a16:creationId xmlns:a16="http://schemas.microsoft.com/office/drawing/2014/main" id="{A4EFCFFA-1BD8-01A5-9A53-5331E0E64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75" y="4346575"/>
            <a:ext cx="582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</a:rPr>
              <a:t>Zoe</a:t>
            </a:r>
          </a:p>
        </p:txBody>
      </p:sp>
      <p:sp>
        <p:nvSpPr>
          <p:cNvPr id="33834" name="TextBox 17">
            <a:extLst>
              <a:ext uri="{FF2B5EF4-FFF2-40B4-BE49-F238E27FC236}">
                <a16:creationId xmlns:a16="http://schemas.microsoft.com/office/drawing/2014/main" id="{52ABB2E4-A79F-5140-725F-E28790A12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75" y="6251575"/>
            <a:ext cx="890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</a:rPr>
              <a:t>Kaylee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7B0A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7B0A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7B0A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C5ABD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7B0A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7B0A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7B0A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C5ABD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7B0A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C5ABD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7B0A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7B0A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1" grpId="0" animBg="1"/>
      <p:bldP spid="61" grpId="1" animBg="1"/>
      <p:bldP spid="62" grpId="0" animBg="1"/>
      <p:bldP spid="63" grpId="0" animBg="1"/>
      <p:bldP spid="63" grpId="1" animBg="1"/>
      <p:bldP spid="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B3FC049-DA8B-F091-2A52-C61B75BC1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713" y="2692400"/>
            <a:ext cx="6910387" cy="3484563"/>
          </a:xfrm>
          <a:prstGeom prst="rect">
            <a:avLst/>
          </a:prstGeom>
          <a:solidFill>
            <a:srgbClr val="9BBB59">
              <a:alpha val="14902"/>
            </a:srgbClr>
          </a:solidFill>
          <a:ln w="9525">
            <a:solidFill>
              <a:srgbClr val="9BBB5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4818" name="Title 1">
            <a:extLst>
              <a:ext uri="{FF2B5EF4-FFF2-40B4-BE49-F238E27FC236}">
                <a16:creationId xmlns:a16="http://schemas.microsoft.com/office/drawing/2014/main" id="{9AF7E257-6C25-51DC-6F21-8448F6798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Observation 1</a:t>
            </a:r>
          </a:p>
        </p:txBody>
      </p:sp>
      <p:sp>
        <p:nvSpPr>
          <p:cNvPr id="34819" name="TextBox 2">
            <a:extLst>
              <a:ext uri="{FF2B5EF4-FFF2-40B4-BE49-F238E27FC236}">
                <a16:creationId xmlns:a16="http://schemas.microsoft.com/office/drawing/2014/main" id="{8ACDDA32-9D0C-3DEB-9D45-632A827E0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1639888"/>
            <a:ext cx="33320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Intially all men and women are </a:t>
            </a:r>
            <a:r>
              <a:rPr lang="en-US" altLang="en-US" sz="1800">
                <a:solidFill>
                  <a:srgbClr val="3366FF"/>
                </a:solidFill>
                <a:latin typeface="+mn-lt"/>
              </a:rPr>
              <a:t>free</a:t>
            </a:r>
          </a:p>
        </p:txBody>
      </p:sp>
      <p:sp>
        <p:nvSpPr>
          <p:cNvPr id="34820" name="TextBox 3">
            <a:extLst>
              <a:ext uri="{FF2B5EF4-FFF2-40B4-BE49-F238E27FC236}">
                <a16:creationId xmlns:a16="http://schemas.microsoft.com/office/drawing/2014/main" id="{A1BEA499-C9A3-405B-4BB0-A79CCC162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2192338"/>
            <a:ext cx="46887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While there exists a free woman  who can propose</a:t>
            </a:r>
          </a:p>
        </p:txBody>
      </p:sp>
      <p:sp>
        <p:nvSpPr>
          <p:cNvPr id="34821" name="TextBox 4">
            <a:extLst>
              <a:ext uri="{FF2B5EF4-FFF2-40B4-BE49-F238E27FC236}">
                <a16:creationId xmlns:a16="http://schemas.microsoft.com/office/drawing/2014/main" id="{08CD3BBA-7F16-28DE-FC5A-956FCF012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2692400"/>
            <a:ext cx="66039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Let </a:t>
            </a:r>
            <a:r>
              <a:rPr lang="en-US" altLang="en-US" sz="1800">
                <a:solidFill>
                  <a:srgbClr val="AD2ACD"/>
                </a:solidFill>
                <a:latin typeface="+mn-lt"/>
              </a:rPr>
              <a:t>w</a:t>
            </a:r>
            <a:r>
              <a:rPr lang="en-US" altLang="en-US" sz="1800">
                <a:latin typeface="+mn-lt"/>
              </a:rPr>
              <a:t> be such a woman and </a:t>
            </a:r>
            <a:r>
              <a:rPr lang="en-US" altLang="en-US" sz="1800">
                <a:solidFill>
                  <a:srgbClr val="AD2ACD"/>
                </a:solidFill>
                <a:latin typeface="+mn-lt"/>
              </a:rPr>
              <a:t>m</a:t>
            </a:r>
            <a:r>
              <a:rPr lang="en-US" altLang="en-US" sz="1800">
                <a:latin typeface="+mn-lt"/>
              </a:rPr>
              <a:t> be the best man she has not proposed to</a:t>
            </a:r>
          </a:p>
        </p:txBody>
      </p:sp>
      <p:sp>
        <p:nvSpPr>
          <p:cNvPr id="34822" name="TextBox 5">
            <a:extLst>
              <a:ext uri="{FF2B5EF4-FFF2-40B4-BE49-F238E27FC236}">
                <a16:creationId xmlns:a16="http://schemas.microsoft.com/office/drawing/2014/main" id="{55EF49B3-B534-0A29-790E-FB0676ED1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105150"/>
            <a:ext cx="174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  <a:latin typeface="+mn-lt"/>
              </a:rPr>
              <a:t>w</a:t>
            </a:r>
            <a:r>
              <a:rPr lang="en-US" altLang="en-US" sz="1800">
                <a:latin typeface="+mn-lt"/>
              </a:rPr>
              <a:t> proposes to </a:t>
            </a:r>
            <a:r>
              <a:rPr lang="en-US" altLang="en-US" sz="1800">
                <a:solidFill>
                  <a:srgbClr val="AD2ACD"/>
                </a:solidFill>
                <a:latin typeface="+mn-lt"/>
              </a:rPr>
              <a:t>m</a:t>
            </a:r>
          </a:p>
        </p:txBody>
      </p:sp>
      <p:sp>
        <p:nvSpPr>
          <p:cNvPr id="34823" name="TextBox 6">
            <a:extLst>
              <a:ext uri="{FF2B5EF4-FFF2-40B4-BE49-F238E27FC236}">
                <a16:creationId xmlns:a16="http://schemas.microsoft.com/office/drawing/2014/main" id="{377B676F-66DF-4516-247E-53ECB87C9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603625"/>
            <a:ext cx="12023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If </a:t>
            </a:r>
            <a:r>
              <a:rPr lang="en-US" altLang="en-US" sz="1800">
                <a:solidFill>
                  <a:srgbClr val="AD2ACD"/>
                </a:solidFill>
                <a:latin typeface="+mn-lt"/>
              </a:rPr>
              <a:t>m</a:t>
            </a:r>
            <a:r>
              <a:rPr lang="en-US" altLang="en-US" sz="1800">
                <a:latin typeface="+mn-lt"/>
              </a:rPr>
              <a:t> is free</a:t>
            </a:r>
          </a:p>
        </p:txBody>
      </p:sp>
      <p:sp>
        <p:nvSpPr>
          <p:cNvPr id="34824" name="TextBox 7">
            <a:extLst>
              <a:ext uri="{FF2B5EF4-FFF2-40B4-BE49-F238E27FC236}">
                <a16:creationId xmlns:a16="http://schemas.microsoft.com/office/drawing/2014/main" id="{56069752-5ED7-DEA0-5A2D-AAE16166E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4038600"/>
            <a:ext cx="17956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AD2ACD"/>
                </a:solidFill>
                <a:latin typeface="+mn-lt"/>
              </a:rPr>
              <a:t>(</a:t>
            </a:r>
            <a:r>
              <a:rPr lang="en-US" altLang="en-US" sz="1800" dirty="0" err="1">
                <a:solidFill>
                  <a:srgbClr val="AD2ACD"/>
                </a:solidFill>
                <a:latin typeface="+mn-lt"/>
              </a:rPr>
              <a:t>w,m</a:t>
            </a:r>
            <a:r>
              <a:rPr lang="en-US" altLang="en-US" sz="1800" dirty="0">
                <a:solidFill>
                  <a:srgbClr val="AD2ACD"/>
                </a:solidFill>
                <a:latin typeface="+mn-lt"/>
              </a:rPr>
              <a:t>) </a:t>
            </a:r>
            <a:r>
              <a:rPr lang="en-US" altLang="en-US" sz="1800" dirty="0">
                <a:latin typeface="+mn-lt"/>
              </a:rPr>
              <a:t>get </a:t>
            </a:r>
            <a:r>
              <a:rPr lang="en-US" altLang="en-US" sz="1800" dirty="0">
                <a:solidFill>
                  <a:srgbClr val="FF6600"/>
                </a:solidFill>
                <a:latin typeface="+mn-lt"/>
              </a:rPr>
              <a:t>engaged</a:t>
            </a:r>
          </a:p>
        </p:txBody>
      </p:sp>
      <p:sp>
        <p:nvSpPr>
          <p:cNvPr id="34825" name="TextBox 8">
            <a:extLst>
              <a:ext uri="{FF2B5EF4-FFF2-40B4-BE49-F238E27FC236}">
                <a16:creationId xmlns:a16="http://schemas.microsoft.com/office/drawing/2014/main" id="{E2A63DE9-ACE4-9399-35E3-31A44E343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4471988"/>
            <a:ext cx="23135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n-lt"/>
              </a:rPr>
              <a:t>Else </a:t>
            </a:r>
            <a:r>
              <a:rPr lang="en-US" altLang="en-US" sz="1800" dirty="0">
                <a:solidFill>
                  <a:srgbClr val="AD2ACD"/>
                </a:solidFill>
                <a:latin typeface="+mn-lt"/>
              </a:rPr>
              <a:t>(</a:t>
            </a:r>
            <a:r>
              <a:rPr lang="en-US" altLang="en-US" sz="1800" dirty="0" err="1">
                <a:solidFill>
                  <a:srgbClr val="AD2ACD"/>
                </a:solidFill>
                <a:latin typeface="+mn-lt"/>
              </a:rPr>
              <a:t>w’,m</a:t>
            </a:r>
            <a:r>
              <a:rPr lang="en-US" altLang="ja-JP" sz="1800" dirty="0">
                <a:solidFill>
                  <a:srgbClr val="AD2ACD"/>
                </a:solidFill>
                <a:latin typeface="+mn-lt"/>
              </a:rPr>
              <a:t>)</a:t>
            </a:r>
            <a:r>
              <a:rPr lang="en-US" altLang="ja-JP" sz="1800" dirty="0">
                <a:latin typeface="+mn-lt"/>
              </a:rPr>
              <a:t> are engaged</a:t>
            </a:r>
            <a:endParaRPr lang="en-US" altLang="en-US" sz="1800" dirty="0">
              <a:latin typeface="+mn-lt"/>
            </a:endParaRPr>
          </a:p>
        </p:txBody>
      </p:sp>
      <p:sp>
        <p:nvSpPr>
          <p:cNvPr id="34826" name="TextBox 9">
            <a:extLst>
              <a:ext uri="{FF2B5EF4-FFF2-40B4-BE49-F238E27FC236}">
                <a16:creationId xmlns:a16="http://schemas.microsoft.com/office/drawing/2014/main" id="{C5C3280F-55E7-1B15-4DBF-95BA7B554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4852988"/>
            <a:ext cx="2051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If </a:t>
            </a:r>
            <a:r>
              <a:rPr lang="en-US" altLang="en-US" sz="1800">
                <a:solidFill>
                  <a:srgbClr val="AD2ACD"/>
                </a:solidFill>
                <a:latin typeface="+mn-lt"/>
              </a:rPr>
              <a:t>m</a:t>
            </a:r>
            <a:r>
              <a:rPr lang="en-US" altLang="en-US" sz="1800">
                <a:latin typeface="+mn-lt"/>
              </a:rPr>
              <a:t> prefers </a:t>
            </a:r>
            <a:r>
              <a:rPr lang="en-US" altLang="en-US" sz="1800">
                <a:solidFill>
                  <a:srgbClr val="AD2ACD"/>
                </a:solidFill>
                <a:latin typeface="+mn-lt"/>
              </a:rPr>
              <a:t>w’</a:t>
            </a:r>
            <a:r>
              <a:rPr lang="en-US" altLang="ja-JP" sz="1800">
                <a:latin typeface="+mn-lt"/>
              </a:rPr>
              <a:t> to </a:t>
            </a:r>
            <a:r>
              <a:rPr lang="en-US" altLang="ja-JP" sz="1800">
                <a:solidFill>
                  <a:srgbClr val="AD2ACD"/>
                </a:solidFill>
                <a:latin typeface="+mn-lt"/>
              </a:rPr>
              <a:t>w</a:t>
            </a:r>
            <a:r>
              <a:rPr lang="en-US" altLang="ja-JP" sz="1800">
                <a:latin typeface="+mn-lt"/>
              </a:rPr>
              <a:t> </a:t>
            </a:r>
            <a:endParaRPr lang="en-US" altLang="en-US" sz="1800">
              <a:latin typeface="+mn-lt"/>
            </a:endParaRPr>
          </a:p>
        </p:txBody>
      </p:sp>
      <p:sp>
        <p:nvSpPr>
          <p:cNvPr id="34827" name="TextBox 10">
            <a:extLst>
              <a:ext uri="{FF2B5EF4-FFF2-40B4-BE49-F238E27FC236}">
                <a16:creationId xmlns:a16="http://schemas.microsoft.com/office/drawing/2014/main" id="{EBFDE184-8AF2-E085-69F2-963CFD932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200" y="5221288"/>
            <a:ext cx="14975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  <a:latin typeface="+mn-lt"/>
              </a:rPr>
              <a:t>w</a:t>
            </a:r>
            <a:r>
              <a:rPr lang="en-US" altLang="en-US" sz="1800">
                <a:latin typeface="+mn-lt"/>
              </a:rPr>
              <a:t> remains </a:t>
            </a:r>
            <a:r>
              <a:rPr lang="en-US" altLang="en-US" sz="1800">
                <a:solidFill>
                  <a:srgbClr val="3366FF"/>
                </a:solidFill>
                <a:latin typeface="+mn-lt"/>
              </a:rPr>
              <a:t>free</a:t>
            </a:r>
          </a:p>
        </p:txBody>
      </p:sp>
      <p:sp>
        <p:nvSpPr>
          <p:cNvPr id="34828" name="TextBox 11">
            <a:extLst>
              <a:ext uri="{FF2B5EF4-FFF2-40B4-BE49-F238E27FC236}">
                <a16:creationId xmlns:a16="http://schemas.microsoft.com/office/drawing/2014/main" id="{97909BE6-E663-3E89-292B-83A23C269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5438775"/>
            <a:ext cx="5709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Else</a:t>
            </a:r>
          </a:p>
        </p:txBody>
      </p:sp>
      <p:sp>
        <p:nvSpPr>
          <p:cNvPr id="34829" name="TextBox 12">
            <a:extLst>
              <a:ext uri="{FF2B5EF4-FFF2-40B4-BE49-F238E27FC236}">
                <a16:creationId xmlns:a16="http://schemas.microsoft.com/office/drawing/2014/main" id="{2FD5C485-FA9A-036C-88A7-BA815AEDC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688" y="5808663"/>
            <a:ext cx="3039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AD2ACD"/>
                </a:solidFill>
                <a:latin typeface="+mn-lt"/>
              </a:rPr>
              <a:t>(</a:t>
            </a:r>
            <a:r>
              <a:rPr lang="en-US" altLang="en-US" sz="1800" dirty="0" err="1">
                <a:solidFill>
                  <a:srgbClr val="AD2ACD"/>
                </a:solidFill>
                <a:latin typeface="+mn-lt"/>
              </a:rPr>
              <a:t>w,m</a:t>
            </a:r>
            <a:r>
              <a:rPr lang="en-US" altLang="en-US" sz="1800" dirty="0">
                <a:solidFill>
                  <a:srgbClr val="AD2ACD"/>
                </a:solidFill>
                <a:latin typeface="+mn-lt"/>
              </a:rPr>
              <a:t>)</a:t>
            </a:r>
            <a:r>
              <a:rPr lang="en-US" altLang="en-US" sz="1800" dirty="0">
                <a:latin typeface="+mn-lt"/>
              </a:rPr>
              <a:t> get </a:t>
            </a:r>
            <a:r>
              <a:rPr lang="en-US" altLang="en-US" sz="1800" dirty="0">
                <a:solidFill>
                  <a:srgbClr val="FF6600"/>
                </a:solidFill>
                <a:latin typeface="+mn-lt"/>
              </a:rPr>
              <a:t>engaged</a:t>
            </a:r>
            <a:r>
              <a:rPr lang="en-US" altLang="en-US" sz="1800" dirty="0">
                <a:latin typeface="+mn-lt"/>
              </a:rPr>
              <a:t> and </a:t>
            </a:r>
            <a:r>
              <a:rPr lang="en-US" altLang="en-US" sz="1800" dirty="0">
                <a:solidFill>
                  <a:srgbClr val="AD2ACD"/>
                </a:solidFill>
                <a:latin typeface="+mn-lt"/>
              </a:rPr>
              <a:t>w’</a:t>
            </a:r>
            <a:r>
              <a:rPr lang="en-US" altLang="ja-JP" sz="1800" dirty="0">
                <a:latin typeface="+mn-lt"/>
              </a:rPr>
              <a:t> is </a:t>
            </a:r>
            <a:r>
              <a:rPr lang="en-US" altLang="ja-JP" sz="1800" dirty="0">
                <a:solidFill>
                  <a:srgbClr val="3366FF"/>
                </a:solidFill>
                <a:latin typeface="+mn-lt"/>
              </a:rPr>
              <a:t>free</a:t>
            </a:r>
            <a:endParaRPr lang="en-US" altLang="en-US" sz="1800" dirty="0">
              <a:solidFill>
                <a:srgbClr val="3366FF"/>
              </a:solidFill>
              <a:latin typeface="+mn-lt"/>
            </a:endParaRPr>
          </a:p>
        </p:txBody>
      </p:sp>
      <p:sp>
        <p:nvSpPr>
          <p:cNvPr id="34830" name="TextBox 13">
            <a:extLst>
              <a:ext uri="{FF2B5EF4-FFF2-40B4-BE49-F238E27FC236}">
                <a16:creationId xmlns:a16="http://schemas.microsoft.com/office/drawing/2014/main" id="{7DE7154A-5566-1B37-0A47-4D88B29AB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6350000"/>
            <a:ext cx="41361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Output the engaged pairs as the final output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A410029-EA67-E90B-D092-60EE34D7A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3038" y="4461889"/>
            <a:ext cx="4505325" cy="1704975"/>
          </a:xfrm>
          <a:prstGeom prst="roundRect">
            <a:avLst>
              <a:gd name="adj" fmla="val 16667"/>
            </a:avLst>
          </a:prstGeom>
          <a:solidFill>
            <a:srgbClr val="77933C">
              <a:alpha val="34901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8DB469B8-5144-8B4A-E12E-9B1C601EA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5263" y="4038600"/>
            <a:ext cx="2389187" cy="2138363"/>
          </a:xfrm>
          <a:prstGeom prst="wedgeRoundRectCallout">
            <a:avLst>
              <a:gd name="adj1" fmla="val -161287"/>
              <a:gd name="adj2" fmla="val -19231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>
                <a:solidFill>
                  <a:srgbClr val="FFFFFF"/>
                </a:solidFill>
                <a:latin typeface="+mn-lt"/>
              </a:rPr>
              <a:t>Once a man gets engaged, he remains engaged (to “better” women)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C8C8484-5E2F-059E-C7C4-9B88312BC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713" y="2692400"/>
            <a:ext cx="6910387" cy="3484563"/>
          </a:xfrm>
          <a:prstGeom prst="rect">
            <a:avLst/>
          </a:prstGeom>
          <a:solidFill>
            <a:srgbClr val="9BBB59">
              <a:alpha val="14902"/>
            </a:srgbClr>
          </a:solidFill>
          <a:ln w="9525">
            <a:solidFill>
              <a:srgbClr val="9BBB5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5842" name="Title 1">
            <a:extLst>
              <a:ext uri="{FF2B5EF4-FFF2-40B4-BE49-F238E27FC236}">
                <a16:creationId xmlns:a16="http://schemas.microsoft.com/office/drawing/2014/main" id="{0D7BC7DF-FFA5-48E2-3F82-71F9D9DD8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Observation 2</a:t>
            </a:r>
          </a:p>
        </p:txBody>
      </p:sp>
      <p:sp>
        <p:nvSpPr>
          <p:cNvPr id="35843" name="TextBox 2">
            <a:extLst>
              <a:ext uri="{FF2B5EF4-FFF2-40B4-BE49-F238E27FC236}">
                <a16:creationId xmlns:a16="http://schemas.microsoft.com/office/drawing/2014/main" id="{19172F4D-D1A1-01D5-9185-3A286DA3C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1639888"/>
            <a:ext cx="33345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Intially all men and women are </a:t>
            </a:r>
            <a:r>
              <a:rPr lang="en-US" altLang="en-US" sz="1800">
                <a:solidFill>
                  <a:srgbClr val="3366FF"/>
                </a:solidFill>
                <a:latin typeface="+mn-lt"/>
              </a:rPr>
              <a:t>free</a:t>
            </a:r>
          </a:p>
        </p:txBody>
      </p:sp>
      <p:sp>
        <p:nvSpPr>
          <p:cNvPr id="35844" name="TextBox 3">
            <a:extLst>
              <a:ext uri="{FF2B5EF4-FFF2-40B4-BE49-F238E27FC236}">
                <a16:creationId xmlns:a16="http://schemas.microsoft.com/office/drawing/2014/main" id="{0BCCC9E2-70BB-D376-CB41-2996E1C81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2192338"/>
            <a:ext cx="46887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While there exists a free woman  who can propose</a:t>
            </a:r>
          </a:p>
        </p:txBody>
      </p:sp>
      <p:sp>
        <p:nvSpPr>
          <p:cNvPr id="35845" name="TextBox 4">
            <a:extLst>
              <a:ext uri="{FF2B5EF4-FFF2-40B4-BE49-F238E27FC236}">
                <a16:creationId xmlns:a16="http://schemas.microsoft.com/office/drawing/2014/main" id="{B355D4E5-B624-61FE-8873-FF07C8687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2692400"/>
            <a:ext cx="66039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Let </a:t>
            </a:r>
            <a:r>
              <a:rPr lang="en-US" altLang="en-US" sz="1800">
                <a:solidFill>
                  <a:srgbClr val="AD2ACD"/>
                </a:solidFill>
                <a:latin typeface="+mn-lt"/>
              </a:rPr>
              <a:t>w</a:t>
            </a:r>
            <a:r>
              <a:rPr lang="en-US" altLang="en-US" sz="1800">
                <a:latin typeface="+mn-lt"/>
              </a:rPr>
              <a:t> be such a woman and </a:t>
            </a:r>
            <a:r>
              <a:rPr lang="en-US" altLang="en-US" sz="1800">
                <a:solidFill>
                  <a:srgbClr val="AD2ACD"/>
                </a:solidFill>
                <a:latin typeface="+mn-lt"/>
              </a:rPr>
              <a:t>m</a:t>
            </a:r>
            <a:r>
              <a:rPr lang="en-US" altLang="en-US" sz="1800">
                <a:latin typeface="+mn-lt"/>
              </a:rPr>
              <a:t> be the best man she has not proposed to</a:t>
            </a:r>
          </a:p>
        </p:txBody>
      </p:sp>
      <p:sp>
        <p:nvSpPr>
          <p:cNvPr id="35846" name="TextBox 5">
            <a:extLst>
              <a:ext uri="{FF2B5EF4-FFF2-40B4-BE49-F238E27FC236}">
                <a16:creationId xmlns:a16="http://schemas.microsoft.com/office/drawing/2014/main" id="{83B49EAC-71E4-3F89-D1EA-ADF4726BA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105150"/>
            <a:ext cx="174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  <a:latin typeface="+mn-lt"/>
              </a:rPr>
              <a:t>w</a:t>
            </a:r>
            <a:r>
              <a:rPr lang="en-US" altLang="en-US" sz="1800">
                <a:latin typeface="+mn-lt"/>
              </a:rPr>
              <a:t> proposes to </a:t>
            </a:r>
            <a:r>
              <a:rPr lang="en-US" altLang="en-US" sz="1800">
                <a:solidFill>
                  <a:srgbClr val="AD2ACD"/>
                </a:solidFill>
                <a:latin typeface="+mn-lt"/>
              </a:rPr>
              <a:t>m</a:t>
            </a:r>
          </a:p>
        </p:txBody>
      </p:sp>
      <p:sp>
        <p:nvSpPr>
          <p:cNvPr id="35847" name="TextBox 6">
            <a:extLst>
              <a:ext uri="{FF2B5EF4-FFF2-40B4-BE49-F238E27FC236}">
                <a16:creationId xmlns:a16="http://schemas.microsoft.com/office/drawing/2014/main" id="{C8233F3E-B08C-05B8-7C4D-5180638B2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603625"/>
            <a:ext cx="12023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If </a:t>
            </a:r>
            <a:r>
              <a:rPr lang="en-US" altLang="en-US" sz="1800">
                <a:solidFill>
                  <a:srgbClr val="AD2ACD"/>
                </a:solidFill>
                <a:latin typeface="+mn-lt"/>
              </a:rPr>
              <a:t>m</a:t>
            </a:r>
            <a:r>
              <a:rPr lang="en-US" altLang="en-US" sz="1800">
                <a:latin typeface="+mn-lt"/>
              </a:rPr>
              <a:t> is free</a:t>
            </a:r>
          </a:p>
        </p:txBody>
      </p:sp>
      <p:sp>
        <p:nvSpPr>
          <p:cNvPr id="35848" name="TextBox 7">
            <a:extLst>
              <a:ext uri="{FF2B5EF4-FFF2-40B4-BE49-F238E27FC236}">
                <a16:creationId xmlns:a16="http://schemas.microsoft.com/office/drawing/2014/main" id="{C3C88BBD-5523-7E8A-C250-0CBD33320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4038600"/>
            <a:ext cx="17956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AD2ACD"/>
                </a:solidFill>
                <a:latin typeface="+mn-lt"/>
              </a:rPr>
              <a:t>(</a:t>
            </a:r>
            <a:r>
              <a:rPr lang="en-US" altLang="en-US" sz="1800" dirty="0" err="1">
                <a:solidFill>
                  <a:srgbClr val="AD2ACD"/>
                </a:solidFill>
                <a:latin typeface="+mn-lt"/>
              </a:rPr>
              <a:t>w,m</a:t>
            </a:r>
            <a:r>
              <a:rPr lang="en-US" altLang="en-US" sz="1800" dirty="0">
                <a:solidFill>
                  <a:srgbClr val="AD2ACD"/>
                </a:solidFill>
                <a:latin typeface="+mn-lt"/>
              </a:rPr>
              <a:t>) </a:t>
            </a:r>
            <a:r>
              <a:rPr lang="en-US" altLang="en-US" sz="1800" dirty="0">
                <a:latin typeface="+mn-lt"/>
              </a:rPr>
              <a:t>get </a:t>
            </a:r>
            <a:r>
              <a:rPr lang="en-US" altLang="en-US" sz="1800" dirty="0">
                <a:solidFill>
                  <a:srgbClr val="FF6600"/>
                </a:solidFill>
                <a:latin typeface="+mn-lt"/>
              </a:rPr>
              <a:t>engaged</a:t>
            </a:r>
          </a:p>
        </p:txBody>
      </p:sp>
      <p:sp>
        <p:nvSpPr>
          <p:cNvPr id="35849" name="TextBox 8">
            <a:extLst>
              <a:ext uri="{FF2B5EF4-FFF2-40B4-BE49-F238E27FC236}">
                <a16:creationId xmlns:a16="http://schemas.microsoft.com/office/drawing/2014/main" id="{B31CD155-A5A8-77DD-6C6C-9B2C332D5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4471988"/>
            <a:ext cx="23135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n-lt"/>
              </a:rPr>
              <a:t>Else </a:t>
            </a:r>
            <a:r>
              <a:rPr lang="en-US" altLang="en-US" sz="1800" dirty="0">
                <a:solidFill>
                  <a:srgbClr val="AD2ACD"/>
                </a:solidFill>
                <a:latin typeface="+mn-lt"/>
              </a:rPr>
              <a:t>(</a:t>
            </a:r>
            <a:r>
              <a:rPr lang="en-US" altLang="en-US" sz="1800" dirty="0" err="1">
                <a:solidFill>
                  <a:srgbClr val="AD2ACD"/>
                </a:solidFill>
                <a:latin typeface="+mn-lt"/>
              </a:rPr>
              <a:t>w’,m</a:t>
            </a:r>
            <a:r>
              <a:rPr lang="en-US" altLang="ja-JP" sz="1800" dirty="0">
                <a:solidFill>
                  <a:srgbClr val="AD2ACD"/>
                </a:solidFill>
                <a:latin typeface="+mn-lt"/>
              </a:rPr>
              <a:t>)</a:t>
            </a:r>
            <a:r>
              <a:rPr lang="en-US" altLang="ja-JP" sz="1800" dirty="0">
                <a:latin typeface="+mn-lt"/>
              </a:rPr>
              <a:t> are engaged</a:t>
            </a:r>
            <a:endParaRPr lang="en-US" altLang="en-US" sz="1800" dirty="0">
              <a:latin typeface="+mn-lt"/>
            </a:endParaRPr>
          </a:p>
        </p:txBody>
      </p:sp>
      <p:sp>
        <p:nvSpPr>
          <p:cNvPr id="35850" name="TextBox 9">
            <a:extLst>
              <a:ext uri="{FF2B5EF4-FFF2-40B4-BE49-F238E27FC236}">
                <a16:creationId xmlns:a16="http://schemas.microsoft.com/office/drawing/2014/main" id="{E2DDECAA-339A-EE37-28F4-1718C2B27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4852988"/>
            <a:ext cx="2051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If </a:t>
            </a:r>
            <a:r>
              <a:rPr lang="en-US" altLang="en-US" sz="1800">
                <a:solidFill>
                  <a:srgbClr val="AD2ACD"/>
                </a:solidFill>
                <a:latin typeface="+mn-lt"/>
              </a:rPr>
              <a:t>m</a:t>
            </a:r>
            <a:r>
              <a:rPr lang="en-US" altLang="en-US" sz="1800">
                <a:latin typeface="+mn-lt"/>
              </a:rPr>
              <a:t> prefers </a:t>
            </a:r>
            <a:r>
              <a:rPr lang="en-US" altLang="en-US" sz="1800">
                <a:solidFill>
                  <a:srgbClr val="AD2ACD"/>
                </a:solidFill>
                <a:latin typeface="+mn-lt"/>
              </a:rPr>
              <a:t>w’</a:t>
            </a:r>
            <a:r>
              <a:rPr lang="en-US" altLang="ja-JP" sz="1800">
                <a:latin typeface="+mn-lt"/>
              </a:rPr>
              <a:t> to </a:t>
            </a:r>
            <a:r>
              <a:rPr lang="en-US" altLang="ja-JP" sz="1800">
                <a:solidFill>
                  <a:srgbClr val="AD2ACD"/>
                </a:solidFill>
                <a:latin typeface="+mn-lt"/>
              </a:rPr>
              <a:t>w</a:t>
            </a:r>
            <a:r>
              <a:rPr lang="en-US" altLang="ja-JP" sz="1800">
                <a:latin typeface="+mn-lt"/>
              </a:rPr>
              <a:t> </a:t>
            </a:r>
            <a:endParaRPr lang="en-US" altLang="en-US" sz="1800">
              <a:latin typeface="+mn-lt"/>
            </a:endParaRPr>
          </a:p>
        </p:txBody>
      </p:sp>
      <p:sp>
        <p:nvSpPr>
          <p:cNvPr id="35851" name="TextBox 10">
            <a:extLst>
              <a:ext uri="{FF2B5EF4-FFF2-40B4-BE49-F238E27FC236}">
                <a16:creationId xmlns:a16="http://schemas.microsoft.com/office/drawing/2014/main" id="{7CDB37B0-EB76-589E-A303-4C2556503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200" y="5221288"/>
            <a:ext cx="14959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  <a:latin typeface="+mn-lt"/>
              </a:rPr>
              <a:t>w</a:t>
            </a:r>
            <a:r>
              <a:rPr lang="en-US" altLang="en-US" sz="1800">
                <a:latin typeface="+mn-lt"/>
              </a:rPr>
              <a:t> remains </a:t>
            </a:r>
            <a:r>
              <a:rPr lang="en-US" altLang="en-US" sz="1800">
                <a:solidFill>
                  <a:srgbClr val="3366FF"/>
                </a:solidFill>
                <a:latin typeface="+mn-lt"/>
              </a:rPr>
              <a:t>free</a:t>
            </a:r>
          </a:p>
        </p:txBody>
      </p:sp>
      <p:sp>
        <p:nvSpPr>
          <p:cNvPr id="35852" name="TextBox 11">
            <a:extLst>
              <a:ext uri="{FF2B5EF4-FFF2-40B4-BE49-F238E27FC236}">
                <a16:creationId xmlns:a16="http://schemas.microsoft.com/office/drawing/2014/main" id="{1A579895-B40E-8C10-7D71-9A8ABB772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5438775"/>
            <a:ext cx="5709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Else</a:t>
            </a:r>
          </a:p>
        </p:txBody>
      </p:sp>
      <p:sp>
        <p:nvSpPr>
          <p:cNvPr id="35853" name="TextBox 12">
            <a:extLst>
              <a:ext uri="{FF2B5EF4-FFF2-40B4-BE49-F238E27FC236}">
                <a16:creationId xmlns:a16="http://schemas.microsoft.com/office/drawing/2014/main" id="{70420260-0441-162E-31A7-8EC1A8717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688" y="5808663"/>
            <a:ext cx="3039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AD2ACD"/>
                </a:solidFill>
                <a:latin typeface="+mn-lt"/>
              </a:rPr>
              <a:t>(</a:t>
            </a:r>
            <a:r>
              <a:rPr lang="en-US" altLang="en-US" sz="1800" dirty="0" err="1">
                <a:solidFill>
                  <a:srgbClr val="AD2ACD"/>
                </a:solidFill>
                <a:latin typeface="+mn-lt"/>
              </a:rPr>
              <a:t>w,m</a:t>
            </a:r>
            <a:r>
              <a:rPr lang="en-US" altLang="en-US" sz="1800" dirty="0">
                <a:solidFill>
                  <a:srgbClr val="AD2ACD"/>
                </a:solidFill>
                <a:latin typeface="+mn-lt"/>
              </a:rPr>
              <a:t>)</a:t>
            </a:r>
            <a:r>
              <a:rPr lang="en-US" altLang="en-US" sz="1800" dirty="0">
                <a:latin typeface="+mn-lt"/>
              </a:rPr>
              <a:t> get </a:t>
            </a:r>
            <a:r>
              <a:rPr lang="en-US" altLang="en-US" sz="1800" dirty="0">
                <a:solidFill>
                  <a:srgbClr val="FF6600"/>
                </a:solidFill>
                <a:latin typeface="+mn-lt"/>
              </a:rPr>
              <a:t>engaged</a:t>
            </a:r>
            <a:r>
              <a:rPr lang="en-US" altLang="en-US" sz="1800" dirty="0">
                <a:latin typeface="+mn-lt"/>
              </a:rPr>
              <a:t> and </a:t>
            </a:r>
            <a:r>
              <a:rPr lang="en-US" altLang="en-US" sz="1800" dirty="0">
                <a:solidFill>
                  <a:srgbClr val="AD2ACD"/>
                </a:solidFill>
                <a:latin typeface="+mn-lt"/>
              </a:rPr>
              <a:t>w’</a:t>
            </a:r>
            <a:r>
              <a:rPr lang="en-US" altLang="ja-JP" sz="1800" dirty="0">
                <a:latin typeface="+mn-lt"/>
              </a:rPr>
              <a:t> is </a:t>
            </a:r>
            <a:r>
              <a:rPr lang="en-US" altLang="ja-JP" sz="1800" dirty="0">
                <a:solidFill>
                  <a:srgbClr val="3366FF"/>
                </a:solidFill>
                <a:latin typeface="+mn-lt"/>
              </a:rPr>
              <a:t>free</a:t>
            </a:r>
            <a:endParaRPr lang="en-US" altLang="en-US" sz="1800" dirty="0">
              <a:solidFill>
                <a:srgbClr val="3366FF"/>
              </a:solidFill>
              <a:latin typeface="+mn-lt"/>
            </a:endParaRPr>
          </a:p>
        </p:txBody>
      </p:sp>
      <p:sp>
        <p:nvSpPr>
          <p:cNvPr id="35854" name="TextBox 13">
            <a:extLst>
              <a:ext uri="{FF2B5EF4-FFF2-40B4-BE49-F238E27FC236}">
                <a16:creationId xmlns:a16="http://schemas.microsoft.com/office/drawing/2014/main" id="{2362AE74-735F-2BD4-6738-A9FE07CDB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6350000"/>
            <a:ext cx="48892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Output the set </a:t>
            </a:r>
            <a:r>
              <a:rPr lang="en-US" altLang="en-US" sz="1800">
                <a:solidFill>
                  <a:srgbClr val="AD2ACD"/>
                </a:solidFill>
                <a:latin typeface="+mn-lt"/>
              </a:rPr>
              <a:t>S</a:t>
            </a:r>
            <a:r>
              <a:rPr lang="en-US" altLang="en-US" sz="1800">
                <a:latin typeface="+mn-lt"/>
              </a:rPr>
              <a:t> of engaged pairs as the final output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0B1008D-65F7-400C-FAB3-3B79303C8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2692400"/>
            <a:ext cx="4619625" cy="369888"/>
          </a:xfrm>
          <a:prstGeom prst="roundRect">
            <a:avLst>
              <a:gd name="adj" fmla="val 16667"/>
            </a:avLst>
          </a:prstGeom>
          <a:solidFill>
            <a:srgbClr val="FAC090">
              <a:alpha val="43137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66B1D8E1-E517-7F85-715E-7572BD99E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0588" y="3810000"/>
            <a:ext cx="4265612" cy="1998663"/>
          </a:xfrm>
          <a:prstGeom prst="wedgeRoundRectCallout">
            <a:avLst>
              <a:gd name="adj1" fmla="val -47042"/>
              <a:gd name="adj2" fmla="val -84171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000">
                <a:solidFill>
                  <a:srgbClr val="FFFFFF"/>
                </a:solidFill>
                <a:latin typeface="+mn-lt"/>
              </a:rPr>
              <a:t>If </a:t>
            </a:r>
            <a:r>
              <a:rPr lang="en-US" altLang="en-US" sz="3000">
                <a:solidFill>
                  <a:srgbClr val="A100A0"/>
                </a:solidFill>
                <a:latin typeface="+mn-lt"/>
              </a:rPr>
              <a:t>w</a:t>
            </a:r>
            <a:r>
              <a:rPr lang="en-US" altLang="en-US" sz="3000">
                <a:solidFill>
                  <a:srgbClr val="FFFFFF"/>
                </a:solidFill>
                <a:latin typeface="+mn-lt"/>
              </a:rPr>
              <a:t> proposes to </a:t>
            </a:r>
            <a:r>
              <a:rPr lang="en-US" altLang="en-US" sz="3000">
                <a:solidFill>
                  <a:srgbClr val="A100A0"/>
                </a:solidFill>
                <a:latin typeface="+mn-lt"/>
              </a:rPr>
              <a:t>m</a:t>
            </a:r>
            <a:r>
              <a:rPr lang="en-US" altLang="en-US" sz="3000">
                <a:solidFill>
                  <a:srgbClr val="FFFFFF"/>
                </a:solidFill>
                <a:latin typeface="+mn-lt"/>
              </a:rPr>
              <a:t> after </a:t>
            </a:r>
            <a:r>
              <a:rPr lang="en-US" altLang="en-US" sz="3000">
                <a:solidFill>
                  <a:srgbClr val="A100A0"/>
                </a:solidFill>
                <a:latin typeface="+mn-lt"/>
              </a:rPr>
              <a:t>m’</a:t>
            </a:r>
            <a:r>
              <a:rPr lang="en-US" altLang="ja-JP" sz="3000">
                <a:solidFill>
                  <a:srgbClr val="FFFFFF"/>
                </a:solidFill>
                <a:latin typeface="+mn-lt"/>
              </a:rPr>
              <a:t>, then she prefers </a:t>
            </a:r>
            <a:r>
              <a:rPr lang="en-US" altLang="ja-JP" sz="3000">
                <a:solidFill>
                  <a:srgbClr val="A100A0"/>
                </a:solidFill>
                <a:latin typeface="+mn-lt"/>
              </a:rPr>
              <a:t>m</a:t>
            </a:r>
            <a:r>
              <a:rPr lang="en-US" altLang="en-US" sz="3000">
                <a:solidFill>
                  <a:srgbClr val="A100A0"/>
                </a:solidFill>
                <a:latin typeface="+mn-lt"/>
              </a:rPr>
              <a:t>’</a:t>
            </a:r>
            <a:r>
              <a:rPr lang="en-US" altLang="ja-JP" sz="3000">
                <a:solidFill>
                  <a:srgbClr val="FFFFFF"/>
                </a:solidFill>
                <a:latin typeface="+mn-lt"/>
              </a:rPr>
              <a:t> to </a:t>
            </a:r>
            <a:r>
              <a:rPr lang="en-US" altLang="ja-JP" sz="3000">
                <a:solidFill>
                  <a:srgbClr val="A100A0"/>
                </a:solidFill>
                <a:latin typeface="+mn-lt"/>
              </a:rPr>
              <a:t>m</a:t>
            </a:r>
            <a:endParaRPr lang="en-US" altLang="en-US" sz="3000">
              <a:solidFill>
                <a:srgbClr val="A100A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3">
            <a:extLst>
              <a:ext uri="{FF2B5EF4-FFF2-40B4-BE49-F238E27FC236}">
                <a16:creationId xmlns:a16="http://schemas.microsoft.com/office/drawing/2014/main" id="{80E125E9-CE6C-5CB5-5891-96E540511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36866" name="Picture 4">
            <a:extLst>
              <a:ext uri="{FF2B5EF4-FFF2-40B4-BE49-F238E27FC236}">
                <a16:creationId xmlns:a16="http://schemas.microsoft.com/office/drawing/2014/main" id="{16E5AA89-6299-4423-F3E8-6EEE4D9F3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458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43AA2AFB-65CD-887A-DB8D-4F7EC8529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Why bother proving correctness?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BFED0F-E047-B1D0-6577-F995A69B3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" y="2246313"/>
            <a:ext cx="68178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+mn-lt"/>
              </a:rPr>
              <a:t>Consider a variant where any free man </a:t>
            </a:r>
            <a:r>
              <a:rPr lang="en-US" altLang="en-US" sz="2000" b="1">
                <a:latin typeface="+mn-lt"/>
              </a:rPr>
              <a:t>or</a:t>
            </a:r>
            <a:r>
              <a:rPr lang="en-US" altLang="en-US" sz="2000">
                <a:latin typeface="+mn-lt"/>
              </a:rPr>
              <a:t> free woman can propose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958018-5EBD-C8BE-D6C8-E0988B785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663" y="3503613"/>
            <a:ext cx="4299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Is this variant any different? Can you prove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9D22985D-E39F-5CE6-2338-7500CDDE5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GS’ does not output a stable marriage</a:t>
            </a:r>
          </a:p>
        </p:txBody>
      </p:sp>
      <p:grpSp>
        <p:nvGrpSpPr>
          <p:cNvPr id="38914" name="Group 19">
            <a:extLst>
              <a:ext uri="{FF2B5EF4-FFF2-40B4-BE49-F238E27FC236}">
                <a16:creationId xmlns:a16="http://schemas.microsoft.com/office/drawing/2014/main" id="{F49BF306-FD8F-CCA5-0FBF-48345825C919}"/>
              </a:ext>
            </a:extLst>
          </p:cNvPr>
          <p:cNvGrpSpPr>
            <a:grpSpLocks/>
          </p:cNvGrpSpPr>
          <p:nvPr/>
        </p:nvGrpSpPr>
        <p:grpSpPr bwMode="auto">
          <a:xfrm>
            <a:off x="2555875" y="1552575"/>
            <a:ext cx="3406775" cy="1366838"/>
            <a:chOff x="624807" y="1752859"/>
            <a:chExt cx="8121172" cy="4261123"/>
          </a:xfrm>
        </p:grpSpPr>
        <p:pic>
          <p:nvPicPr>
            <p:cNvPr id="38929" name="Picture 2">
              <a:extLst>
                <a:ext uri="{FF2B5EF4-FFF2-40B4-BE49-F238E27FC236}">
                  <a16:creationId xmlns:a16="http://schemas.microsoft.com/office/drawing/2014/main" id="{388886F5-7009-D6BE-6C09-EBA3AB526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5906" y="1754931"/>
              <a:ext cx="1309989" cy="1959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30" name="Picture 3">
              <a:extLst>
                <a:ext uri="{FF2B5EF4-FFF2-40B4-BE49-F238E27FC236}">
                  <a16:creationId xmlns:a16="http://schemas.microsoft.com/office/drawing/2014/main" id="{B7983FA1-A55A-5857-B86D-85FE42EFB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07" y="1752859"/>
              <a:ext cx="1593976" cy="1961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31" name="Picture 4">
              <a:extLst>
                <a:ext uri="{FF2B5EF4-FFF2-40B4-BE49-F238E27FC236}">
                  <a16:creationId xmlns:a16="http://schemas.microsoft.com/office/drawing/2014/main" id="{231B237D-B1E4-A65E-47B9-D0E42FD8B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411" y="4052166"/>
              <a:ext cx="1362372" cy="1961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32" name="Picture 5">
              <a:extLst>
                <a:ext uri="{FF2B5EF4-FFF2-40B4-BE49-F238E27FC236}">
                  <a16:creationId xmlns:a16="http://schemas.microsoft.com/office/drawing/2014/main" id="{DD467E0A-E896-842E-FC57-200F355B9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5906" y="4052166"/>
              <a:ext cx="1471362" cy="1961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8933" name="Group 9">
              <a:extLst>
                <a:ext uri="{FF2B5EF4-FFF2-40B4-BE49-F238E27FC236}">
                  <a16:creationId xmlns:a16="http://schemas.microsoft.com/office/drawing/2014/main" id="{DE8E9549-8D9D-7E84-4CAC-95E2AAA4B8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13913" y="4412894"/>
              <a:ext cx="1732066" cy="949753"/>
              <a:chOff x="6861513" y="2154937"/>
              <a:chExt cx="1732066" cy="949753"/>
            </a:xfrm>
          </p:grpSpPr>
          <p:pic>
            <p:nvPicPr>
              <p:cNvPr id="38943" name="Picture 6">
                <a:extLst>
                  <a:ext uri="{FF2B5EF4-FFF2-40B4-BE49-F238E27FC236}">
                    <a16:creationId xmlns:a16="http://schemas.microsoft.com/office/drawing/2014/main" id="{515A54E1-D6B2-ED7D-5712-8FC02AF196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1513" y="2154937"/>
                <a:ext cx="771675" cy="949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944" name="Picture 8">
                <a:extLst>
                  <a:ext uri="{FF2B5EF4-FFF2-40B4-BE49-F238E27FC236}">
                    <a16:creationId xmlns:a16="http://schemas.microsoft.com/office/drawing/2014/main" id="{1236C347-875A-39A3-7F4D-52FD635B82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34028" y="2154937"/>
                <a:ext cx="659551" cy="949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8934" name="Group 10">
              <a:extLst>
                <a:ext uri="{FF2B5EF4-FFF2-40B4-BE49-F238E27FC236}">
                  <a16:creationId xmlns:a16="http://schemas.microsoft.com/office/drawing/2014/main" id="{EE47417B-027B-3636-3022-BDEC06593F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13913" y="2307337"/>
              <a:ext cx="1732066" cy="949753"/>
              <a:chOff x="6861513" y="2154937"/>
              <a:chExt cx="1732066" cy="949753"/>
            </a:xfrm>
          </p:grpSpPr>
          <p:pic>
            <p:nvPicPr>
              <p:cNvPr id="38941" name="Picture 11">
                <a:extLst>
                  <a:ext uri="{FF2B5EF4-FFF2-40B4-BE49-F238E27FC236}">
                    <a16:creationId xmlns:a16="http://schemas.microsoft.com/office/drawing/2014/main" id="{0AF61506-28B5-7FD7-9E36-25FC14846A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1513" y="2154937"/>
                <a:ext cx="771675" cy="949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942" name="Picture 12">
                <a:extLst>
                  <a:ext uri="{FF2B5EF4-FFF2-40B4-BE49-F238E27FC236}">
                    <a16:creationId xmlns:a16="http://schemas.microsoft.com/office/drawing/2014/main" id="{75EA4B99-09E8-1A20-5A93-068C191F8A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34028" y="2154937"/>
                <a:ext cx="659551" cy="949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8935" name="Group 15">
              <a:extLst>
                <a:ext uri="{FF2B5EF4-FFF2-40B4-BE49-F238E27FC236}">
                  <a16:creationId xmlns:a16="http://schemas.microsoft.com/office/drawing/2014/main" id="{11D43509-F83A-132A-D2C0-7385B9287D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1669" y="4412894"/>
              <a:ext cx="1566758" cy="949753"/>
              <a:chOff x="2371669" y="2307337"/>
              <a:chExt cx="1566758" cy="949753"/>
            </a:xfrm>
          </p:grpSpPr>
          <p:pic>
            <p:nvPicPr>
              <p:cNvPr id="38939" name="Picture 13">
                <a:extLst>
                  <a:ext uri="{FF2B5EF4-FFF2-40B4-BE49-F238E27FC236}">
                    <a16:creationId xmlns:a16="http://schemas.microsoft.com/office/drawing/2014/main" id="{96364781-979C-4948-B3B2-221F0CA0A8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1669" y="2307337"/>
                <a:ext cx="634861" cy="949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940" name="Picture 14">
                <a:extLst>
                  <a:ext uri="{FF2B5EF4-FFF2-40B4-BE49-F238E27FC236}">
                    <a16:creationId xmlns:a16="http://schemas.microsoft.com/office/drawing/2014/main" id="{48182A15-6ACD-CD8D-B129-F6016F6434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6112" y="2307337"/>
                <a:ext cx="712315" cy="949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8936" name="Group 16">
              <a:extLst>
                <a:ext uri="{FF2B5EF4-FFF2-40B4-BE49-F238E27FC236}">
                  <a16:creationId xmlns:a16="http://schemas.microsoft.com/office/drawing/2014/main" id="{39ED870C-E88B-D1E5-4517-426FF7F5E7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4069" y="2459737"/>
              <a:ext cx="1566758" cy="949753"/>
              <a:chOff x="2371669" y="2307337"/>
              <a:chExt cx="1566758" cy="949753"/>
            </a:xfrm>
          </p:grpSpPr>
          <p:pic>
            <p:nvPicPr>
              <p:cNvPr id="38937" name="Picture 17">
                <a:extLst>
                  <a:ext uri="{FF2B5EF4-FFF2-40B4-BE49-F238E27FC236}">
                    <a16:creationId xmlns:a16="http://schemas.microsoft.com/office/drawing/2014/main" id="{EE8C5A3B-CBE8-745F-9FB0-A0E109DE1C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1669" y="2307337"/>
                <a:ext cx="634861" cy="949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938" name="Picture 18">
                <a:extLst>
                  <a:ext uri="{FF2B5EF4-FFF2-40B4-BE49-F238E27FC236}">
                    <a16:creationId xmlns:a16="http://schemas.microsoft.com/office/drawing/2014/main" id="{8B7BF62B-8EEB-4D05-33B6-2F7BC87D59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6112" y="2307337"/>
                <a:ext cx="712315" cy="949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8915" name="Picture 20">
            <a:extLst>
              <a:ext uri="{FF2B5EF4-FFF2-40B4-BE49-F238E27FC236}">
                <a16:creationId xmlns:a16="http://schemas.microsoft.com/office/drawing/2014/main" id="{33B32E5B-C28B-8835-2705-11637E981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38" y="3359150"/>
            <a:ext cx="9620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21">
            <a:extLst>
              <a:ext uri="{FF2B5EF4-FFF2-40B4-BE49-F238E27FC236}">
                <a16:creationId xmlns:a16="http://schemas.microsoft.com/office/drawing/2014/main" id="{CE78CF17-6438-E11A-7DEF-E48FCB1AB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359150"/>
            <a:ext cx="11684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22">
            <a:extLst>
              <a:ext uri="{FF2B5EF4-FFF2-40B4-BE49-F238E27FC236}">
                <a16:creationId xmlns:a16="http://schemas.microsoft.com/office/drawing/2014/main" id="{6D476D2C-0B85-4F62-E987-7E61BEE541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5233988"/>
            <a:ext cx="10382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23">
            <a:extLst>
              <a:ext uri="{FF2B5EF4-FFF2-40B4-BE49-F238E27FC236}">
                <a16:creationId xmlns:a16="http://schemas.microsoft.com/office/drawing/2014/main" id="{AF4EAD99-35CF-B418-9C4D-A32A49AC5F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5233988"/>
            <a:ext cx="11207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84AEF8B-7DBA-4757-1C95-D12422212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3359150"/>
            <a:ext cx="1168400" cy="1438275"/>
          </a:xfrm>
          <a:prstGeom prst="rect">
            <a:avLst/>
          </a:prstGeom>
          <a:noFill/>
          <a:ln w="57150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BFB27AC-F998-4A67-AE5D-27A713427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2150" y="3359150"/>
            <a:ext cx="1168400" cy="1438275"/>
          </a:xfrm>
          <a:prstGeom prst="rect">
            <a:avLst/>
          </a:prstGeom>
          <a:noFill/>
          <a:ln w="57150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6CBDAA7-A727-A96A-3F6E-D927D88D2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9775" y="5233988"/>
            <a:ext cx="1168400" cy="1438275"/>
          </a:xfrm>
          <a:prstGeom prst="rect">
            <a:avLst/>
          </a:prstGeom>
          <a:noFill/>
          <a:ln w="57150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C19C72-4219-63B4-236A-4A47C5585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6113" y="5233988"/>
            <a:ext cx="1168400" cy="1438275"/>
          </a:xfrm>
          <a:prstGeom prst="rect">
            <a:avLst/>
          </a:prstGeom>
          <a:noFill/>
          <a:ln w="57150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Left-Right Arrow 29">
            <a:extLst>
              <a:ext uri="{FF2B5EF4-FFF2-40B4-BE49-F238E27FC236}">
                <a16:creationId xmlns:a16="http://schemas.microsoft.com/office/drawing/2014/main" id="{AB84CD73-D2C3-1DD8-D558-822FE8AFBCDB}"/>
              </a:ext>
            </a:extLst>
          </p:cNvPr>
          <p:cNvSpPr>
            <a:spLocks noChangeArrowheads="1"/>
          </p:cNvSpPr>
          <p:nvPr/>
        </p:nvSpPr>
        <p:spPr bwMode="auto">
          <a:xfrm rot="-9084475">
            <a:off x="2587625" y="4802188"/>
            <a:ext cx="3692525" cy="463550"/>
          </a:xfrm>
          <a:prstGeom prst="leftRightArrow">
            <a:avLst>
              <a:gd name="adj1" fmla="val 50000"/>
              <a:gd name="adj2" fmla="val 50007"/>
            </a:avLst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Left-Right Arrow 2">
            <a:extLst>
              <a:ext uri="{FF2B5EF4-FFF2-40B4-BE49-F238E27FC236}">
                <a16:creationId xmlns:a16="http://schemas.microsoft.com/office/drawing/2014/main" id="{C3D4681D-920E-F684-6B01-E0CEA355A272}"/>
              </a:ext>
            </a:extLst>
          </p:cNvPr>
          <p:cNvSpPr>
            <a:spLocks noChangeArrowheads="1"/>
          </p:cNvSpPr>
          <p:nvPr/>
        </p:nvSpPr>
        <p:spPr bwMode="auto">
          <a:xfrm rot="8911043">
            <a:off x="2589213" y="4770438"/>
            <a:ext cx="3692525" cy="463550"/>
          </a:xfrm>
          <a:prstGeom prst="leftRightArrow">
            <a:avLst>
              <a:gd name="adj1" fmla="val 50000"/>
              <a:gd name="adj2" fmla="val 50007"/>
            </a:avLst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8925" name="TextBox 1">
            <a:extLst>
              <a:ext uri="{FF2B5EF4-FFF2-40B4-BE49-F238E27FC236}">
                <a16:creationId xmlns:a16="http://schemas.microsoft.com/office/drawing/2014/main" id="{D2F2A6BE-2822-B2F4-3C48-F28D881D0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5988" y="3355975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BP</a:t>
            </a:r>
          </a:p>
        </p:txBody>
      </p:sp>
      <p:sp>
        <p:nvSpPr>
          <p:cNvPr id="38926" name="TextBox 30">
            <a:extLst>
              <a:ext uri="{FF2B5EF4-FFF2-40B4-BE49-F238E27FC236}">
                <a16:creationId xmlns:a16="http://schemas.microsoft.com/office/drawing/2014/main" id="{91C5C0A2-0344-8DF1-7EA2-1700801DD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1063" y="5384800"/>
            <a:ext cx="633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BBT</a:t>
            </a:r>
          </a:p>
        </p:txBody>
      </p:sp>
      <p:sp>
        <p:nvSpPr>
          <p:cNvPr id="38927" name="TextBox 34">
            <a:extLst>
              <a:ext uri="{FF2B5EF4-FFF2-40B4-BE49-F238E27FC236}">
                <a16:creationId xmlns:a16="http://schemas.microsoft.com/office/drawing/2014/main" id="{F80001C1-3CEE-46C3-94F1-E8EB5A3ED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75" y="4351338"/>
            <a:ext cx="454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AJ</a:t>
            </a:r>
          </a:p>
        </p:txBody>
      </p:sp>
      <p:sp>
        <p:nvSpPr>
          <p:cNvPr id="38928" name="TextBox 35">
            <a:extLst>
              <a:ext uri="{FF2B5EF4-FFF2-40B4-BE49-F238E27FC236}">
                <a16:creationId xmlns:a16="http://schemas.microsoft.com/office/drawing/2014/main" id="{C1F6AF43-7AE8-C025-0BBB-48F5C903C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175" y="5253038"/>
            <a:ext cx="454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3">
            <a:extLst>
              <a:ext uri="{FF2B5EF4-FFF2-40B4-BE49-F238E27FC236}">
                <a16:creationId xmlns:a16="http://schemas.microsoft.com/office/drawing/2014/main" id="{80E125E9-CE6C-5CB5-5891-96E540511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36866" name="Picture 4">
            <a:extLst>
              <a:ext uri="{FF2B5EF4-FFF2-40B4-BE49-F238E27FC236}">
                <a16:creationId xmlns:a16="http://schemas.microsoft.com/office/drawing/2014/main" id="{16E5AA89-6299-4423-F3E8-6EEE4D9F3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458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108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5DF1FF8-EB96-377A-BE2D-6B0FA1D8E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Register your project groups</a:t>
            </a:r>
          </a:p>
        </p:txBody>
      </p:sp>
      <p:sp>
        <p:nvSpPr>
          <p:cNvPr id="22530" name="TextBox 1">
            <a:extLst>
              <a:ext uri="{FF2B5EF4-FFF2-40B4-BE49-F238E27FC236}">
                <a16:creationId xmlns:a16="http://schemas.microsoft.com/office/drawing/2014/main" id="{CB720799-6E52-9F86-BB91-33D939EFA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213" y="1187450"/>
            <a:ext cx="4608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Deadline: Friday, Sep 20, 11:59pm </a:t>
            </a:r>
          </a:p>
        </p:txBody>
      </p:sp>
      <p:pic>
        <p:nvPicPr>
          <p:cNvPr id="3" name="Picture 2" descr="A screenshot of a group&#10;&#10;Description automatically generated">
            <a:extLst>
              <a:ext uri="{FF2B5EF4-FFF2-40B4-BE49-F238E27FC236}">
                <a16:creationId xmlns:a16="http://schemas.microsoft.com/office/drawing/2014/main" id="{D34A156C-CE9A-E5A8-6CCC-AFE7324E1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741735"/>
            <a:ext cx="8229599" cy="51162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2872D1-B561-FD83-A6F1-4767CF93931C}"/>
              </a:ext>
            </a:extLst>
          </p:cNvPr>
          <p:cNvSpPr/>
          <p:nvPr/>
        </p:nvSpPr>
        <p:spPr>
          <a:xfrm>
            <a:off x="2308302" y="3289610"/>
            <a:ext cx="5408342" cy="1014761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you miss this deadline then you will get a ZERO on the ENTIRE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FAD08-5307-F378-6A3E-8255BF9F7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6210A22-AEE2-DC3C-544D-BADB7EF85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713" y="2692400"/>
            <a:ext cx="6910387" cy="3484563"/>
          </a:xfrm>
          <a:prstGeom prst="rect">
            <a:avLst/>
          </a:prstGeom>
          <a:solidFill>
            <a:srgbClr val="9BBB59">
              <a:alpha val="14902"/>
            </a:srgbClr>
          </a:solidFill>
          <a:ln w="9525">
            <a:solidFill>
              <a:srgbClr val="9BBB5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4818" name="Title 1">
            <a:extLst>
              <a:ext uri="{FF2B5EF4-FFF2-40B4-BE49-F238E27FC236}">
                <a16:creationId xmlns:a16="http://schemas.microsoft.com/office/drawing/2014/main" id="{2CB8ED82-B622-806E-0479-3FF704400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Observation 1</a:t>
            </a:r>
          </a:p>
        </p:txBody>
      </p:sp>
      <p:sp>
        <p:nvSpPr>
          <p:cNvPr id="34819" name="TextBox 2">
            <a:extLst>
              <a:ext uri="{FF2B5EF4-FFF2-40B4-BE49-F238E27FC236}">
                <a16:creationId xmlns:a16="http://schemas.microsoft.com/office/drawing/2014/main" id="{91F0CB41-19A3-FB2E-F664-9962BB6D2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1639888"/>
            <a:ext cx="33320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Intially all men and women are </a:t>
            </a:r>
            <a:r>
              <a:rPr lang="en-US" altLang="en-US" sz="1800">
                <a:solidFill>
                  <a:srgbClr val="3366FF"/>
                </a:solidFill>
                <a:latin typeface="+mn-lt"/>
              </a:rPr>
              <a:t>free</a:t>
            </a:r>
          </a:p>
        </p:txBody>
      </p:sp>
      <p:sp>
        <p:nvSpPr>
          <p:cNvPr id="34820" name="TextBox 3">
            <a:extLst>
              <a:ext uri="{FF2B5EF4-FFF2-40B4-BE49-F238E27FC236}">
                <a16:creationId xmlns:a16="http://schemas.microsoft.com/office/drawing/2014/main" id="{9C7D4B33-E7E9-72D8-3C40-41C1E4B65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2192338"/>
            <a:ext cx="46887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While there exists a free woman  who can propose</a:t>
            </a:r>
          </a:p>
        </p:txBody>
      </p:sp>
      <p:sp>
        <p:nvSpPr>
          <p:cNvPr id="34821" name="TextBox 4">
            <a:extLst>
              <a:ext uri="{FF2B5EF4-FFF2-40B4-BE49-F238E27FC236}">
                <a16:creationId xmlns:a16="http://schemas.microsoft.com/office/drawing/2014/main" id="{7B1EA60D-A35A-F38A-84C8-B0D9A85EA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2692400"/>
            <a:ext cx="66039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Let </a:t>
            </a:r>
            <a:r>
              <a:rPr lang="en-US" altLang="en-US" sz="1800">
                <a:solidFill>
                  <a:srgbClr val="AD2ACD"/>
                </a:solidFill>
                <a:latin typeface="+mn-lt"/>
              </a:rPr>
              <a:t>w</a:t>
            </a:r>
            <a:r>
              <a:rPr lang="en-US" altLang="en-US" sz="1800">
                <a:latin typeface="+mn-lt"/>
              </a:rPr>
              <a:t> be such a woman and </a:t>
            </a:r>
            <a:r>
              <a:rPr lang="en-US" altLang="en-US" sz="1800">
                <a:solidFill>
                  <a:srgbClr val="AD2ACD"/>
                </a:solidFill>
                <a:latin typeface="+mn-lt"/>
              </a:rPr>
              <a:t>m</a:t>
            </a:r>
            <a:r>
              <a:rPr lang="en-US" altLang="en-US" sz="1800">
                <a:latin typeface="+mn-lt"/>
              </a:rPr>
              <a:t> be the best man she has not proposed to</a:t>
            </a:r>
          </a:p>
        </p:txBody>
      </p:sp>
      <p:sp>
        <p:nvSpPr>
          <p:cNvPr id="34822" name="TextBox 5">
            <a:extLst>
              <a:ext uri="{FF2B5EF4-FFF2-40B4-BE49-F238E27FC236}">
                <a16:creationId xmlns:a16="http://schemas.microsoft.com/office/drawing/2014/main" id="{331E9B94-CF2A-FC2B-0934-5775429E5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105150"/>
            <a:ext cx="174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  <a:latin typeface="+mn-lt"/>
              </a:rPr>
              <a:t>w</a:t>
            </a:r>
            <a:r>
              <a:rPr lang="en-US" altLang="en-US" sz="1800">
                <a:latin typeface="+mn-lt"/>
              </a:rPr>
              <a:t> proposes to </a:t>
            </a:r>
            <a:r>
              <a:rPr lang="en-US" altLang="en-US" sz="1800">
                <a:solidFill>
                  <a:srgbClr val="AD2ACD"/>
                </a:solidFill>
                <a:latin typeface="+mn-lt"/>
              </a:rPr>
              <a:t>m</a:t>
            </a:r>
          </a:p>
        </p:txBody>
      </p:sp>
      <p:sp>
        <p:nvSpPr>
          <p:cNvPr id="34823" name="TextBox 6">
            <a:extLst>
              <a:ext uri="{FF2B5EF4-FFF2-40B4-BE49-F238E27FC236}">
                <a16:creationId xmlns:a16="http://schemas.microsoft.com/office/drawing/2014/main" id="{763B04CE-FA6B-9942-4F46-286F69292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603625"/>
            <a:ext cx="12023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If </a:t>
            </a:r>
            <a:r>
              <a:rPr lang="en-US" altLang="en-US" sz="1800">
                <a:solidFill>
                  <a:srgbClr val="AD2ACD"/>
                </a:solidFill>
                <a:latin typeface="+mn-lt"/>
              </a:rPr>
              <a:t>m</a:t>
            </a:r>
            <a:r>
              <a:rPr lang="en-US" altLang="en-US" sz="1800">
                <a:latin typeface="+mn-lt"/>
              </a:rPr>
              <a:t> is free</a:t>
            </a:r>
          </a:p>
        </p:txBody>
      </p:sp>
      <p:sp>
        <p:nvSpPr>
          <p:cNvPr id="34824" name="TextBox 7">
            <a:extLst>
              <a:ext uri="{FF2B5EF4-FFF2-40B4-BE49-F238E27FC236}">
                <a16:creationId xmlns:a16="http://schemas.microsoft.com/office/drawing/2014/main" id="{CFF28DAB-AF37-3A75-FA36-84F49CF6A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4038600"/>
            <a:ext cx="17956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AD2ACD"/>
                </a:solidFill>
                <a:latin typeface="+mn-lt"/>
              </a:rPr>
              <a:t>(</a:t>
            </a:r>
            <a:r>
              <a:rPr lang="en-US" altLang="en-US" sz="1800" dirty="0" err="1">
                <a:solidFill>
                  <a:srgbClr val="AD2ACD"/>
                </a:solidFill>
                <a:latin typeface="+mn-lt"/>
              </a:rPr>
              <a:t>w,m</a:t>
            </a:r>
            <a:r>
              <a:rPr lang="en-US" altLang="en-US" sz="1800" dirty="0">
                <a:solidFill>
                  <a:srgbClr val="AD2ACD"/>
                </a:solidFill>
                <a:latin typeface="+mn-lt"/>
              </a:rPr>
              <a:t>) </a:t>
            </a:r>
            <a:r>
              <a:rPr lang="en-US" altLang="en-US" sz="1800" dirty="0">
                <a:latin typeface="+mn-lt"/>
              </a:rPr>
              <a:t>get </a:t>
            </a:r>
            <a:r>
              <a:rPr lang="en-US" altLang="en-US" sz="1800" dirty="0">
                <a:solidFill>
                  <a:srgbClr val="FF6600"/>
                </a:solidFill>
                <a:latin typeface="+mn-lt"/>
              </a:rPr>
              <a:t>engaged</a:t>
            </a:r>
          </a:p>
        </p:txBody>
      </p:sp>
      <p:sp>
        <p:nvSpPr>
          <p:cNvPr id="34825" name="TextBox 8">
            <a:extLst>
              <a:ext uri="{FF2B5EF4-FFF2-40B4-BE49-F238E27FC236}">
                <a16:creationId xmlns:a16="http://schemas.microsoft.com/office/drawing/2014/main" id="{05B9779A-8000-5525-CEEA-E74F44E40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4471988"/>
            <a:ext cx="23135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n-lt"/>
              </a:rPr>
              <a:t>Else </a:t>
            </a:r>
            <a:r>
              <a:rPr lang="en-US" altLang="en-US" sz="1800" dirty="0">
                <a:solidFill>
                  <a:srgbClr val="AD2ACD"/>
                </a:solidFill>
                <a:latin typeface="+mn-lt"/>
              </a:rPr>
              <a:t>(</a:t>
            </a:r>
            <a:r>
              <a:rPr lang="en-US" altLang="en-US" sz="1800" dirty="0" err="1">
                <a:solidFill>
                  <a:srgbClr val="AD2ACD"/>
                </a:solidFill>
                <a:latin typeface="+mn-lt"/>
              </a:rPr>
              <a:t>w’,m</a:t>
            </a:r>
            <a:r>
              <a:rPr lang="en-US" altLang="ja-JP" sz="1800" dirty="0">
                <a:solidFill>
                  <a:srgbClr val="AD2ACD"/>
                </a:solidFill>
                <a:latin typeface="+mn-lt"/>
              </a:rPr>
              <a:t>)</a:t>
            </a:r>
            <a:r>
              <a:rPr lang="en-US" altLang="ja-JP" sz="1800" dirty="0">
                <a:latin typeface="+mn-lt"/>
              </a:rPr>
              <a:t> are engaged</a:t>
            </a:r>
            <a:endParaRPr lang="en-US" altLang="en-US" sz="1800" dirty="0">
              <a:latin typeface="+mn-lt"/>
            </a:endParaRPr>
          </a:p>
        </p:txBody>
      </p:sp>
      <p:sp>
        <p:nvSpPr>
          <p:cNvPr id="34826" name="TextBox 9">
            <a:extLst>
              <a:ext uri="{FF2B5EF4-FFF2-40B4-BE49-F238E27FC236}">
                <a16:creationId xmlns:a16="http://schemas.microsoft.com/office/drawing/2014/main" id="{0B1E3909-CFA1-6384-DD44-889D90E26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4852988"/>
            <a:ext cx="2051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If </a:t>
            </a:r>
            <a:r>
              <a:rPr lang="en-US" altLang="en-US" sz="1800">
                <a:solidFill>
                  <a:srgbClr val="AD2ACD"/>
                </a:solidFill>
                <a:latin typeface="+mn-lt"/>
              </a:rPr>
              <a:t>m</a:t>
            </a:r>
            <a:r>
              <a:rPr lang="en-US" altLang="en-US" sz="1800">
                <a:latin typeface="+mn-lt"/>
              </a:rPr>
              <a:t> prefers </a:t>
            </a:r>
            <a:r>
              <a:rPr lang="en-US" altLang="en-US" sz="1800">
                <a:solidFill>
                  <a:srgbClr val="AD2ACD"/>
                </a:solidFill>
                <a:latin typeface="+mn-lt"/>
              </a:rPr>
              <a:t>w’</a:t>
            </a:r>
            <a:r>
              <a:rPr lang="en-US" altLang="ja-JP" sz="1800">
                <a:latin typeface="+mn-lt"/>
              </a:rPr>
              <a:t> to </a:t>
            </a:r>
            <a:r>
              <a:rPr lang="en-US" altLang="ja-JP" sz="1800">
                <a:solidFill>
                  <a:srgbClr val="AD2ACD"/>
                </a:solidFill>
                <a:latin typeface="+mn-lt"/>
              </a:rPr>
              <a:t>w</a:t>
            </a:r>
            <a:r>
              <a:rPr lang="en-US" altLang="ja-JP" sz="1800">
                <a:latin typeface="+mn-lt"/>
              </a:rPr>
              <a:t> </a:t>
            </a:r>
            <a:endParaRPr lang="en-US" altLang="en-US" sz="1800">
              <a:latin typeface="+mn-lt"/>
            </a:endParaRPr>
          </a:p>
        </p:txBody>
      </p:sp>
      <p:sp>
        <p:nvSpPr>
          <p:cNvPr id="34827" name="TextBox 10">
            <a:extLst>
              <a:ext uri="{FF2B5EF4-FFF2-40B4-BE49-F238E27FC236}">
                <a16:creationId xmlns:a16="http://schemas.microsoft.com/office/drawing/2014/main" id="{A99D3D86-F0EE-A65C-EF5A-A6F9EFCF6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200" y="5221288"/>
            <a:ext cx="14975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  <a:latin typeface="+mn-lt"/>
              </a:rPr>
              <a:t>w</a:t>
            </a:r>
            <a:r>
              <a:rPr lang="en-US" altLang="en-US" sz="1800">
                <a:latin typeface="+mn-lt"/>
              </a:rPr>
              <a:t> remains </a:t>
            </a:r>
            <a:r>
              <a:rPr lang="en-US" altLang="en-US" sz="1800">
                <a:solidFill>
                  <a:srgbClr val="3366FF"/>
                </a:solidFill>
                <a:latin typeface="+mn-lt"/>
              </a:rPr>
              <a:t>free</a:t>
            </a:r>
          </a:p>
        </p:txBody>
      </p:sp>
      <p:sp>
        <p:nvSpPr>
          <p:cNvPr id="34828" name="TextBox 11">
            <a:extLst>
              <a:ext uri="{FF2B5EF4-FFF2-40B4-BE49-F238E27FC236}">
                <a16:creationId xmlns:a16="http://schemas.microsoft.com/office/drawing/2014/main" id="{D4B284A9-95A1-CD80-E741-F15FDB514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5438775"/>
            <a:ext cx="5709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Else</a:t>
            </a:r>
          </a:p>
        </p:txBody>
      </p:sp>
      <p:sp>
        <p:nvSpPr>
          <p:cNvPr id="34829" name="TextBox 12">
            <a:extLst>
              <a:ext uri="{FF2B5EF4-FFF2-40B4-BE49-F238E27FC236}">
                <a16:creationId xmlns:a16="http://schemas.microsoft.com/office/drawing/2014/main" id="{7DE17D3C-B0C8-D9F4-07A8-174ABCE79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688" y="5808663"/>
            <a:ext cx="3039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AD2ACD"/>
                </a:solidFill>
                <a:latin typeface="+mn-lt"/>
              </a:rPr>
              <a:t>(</a:t>
            </a:r>
            <a:r>
              <a:rPr lang="en-US" altLang="en-US" sz="1800" dirty="0" err="1">
                <a:solidFill>
                  <a:srgbClr val="AD2ACD"/>
                </a:solidFill>
                <a:latin typeface="+mn-lt"/>
              </a:rPr>
              <a:t>w,m</a:t>
            </a:r>
            <a:r>
              <a:rPr lang="en-US" altLang="en-US" sz="1800" dirty="0">
                <a:solidFill>
                  <a:srgbClr val="AD2ACD"/>
                </a:solidFill>
                <a:latin typeface="+mn-lt"/>
              </a:rPr>
              <a:t>)</a:t>
            </a:r>
            <a:r>
              <a:rPr lang="en-US" altLang="en-US" sz="1800" dirty="0">
                <a:latin typeface="+mn-lt"/>
              </a:rPr>
              <a:t> get </a:t>
            </a:r>
            <a:r>
              <a:rPr lang="en-US" altLang="en-US" sz="1800" dirty="0">
                <a:solidFill>
                  <a:srgbClr val="FF6600"/>
                </a:solidFill>
                <a:latin typeface="+mn-lt"/>
              </a:rPr>
              <a:t>engaged</a:t>
            </a:r>
            <a:r>
              <a:rPr lang="en-US" altLang="en-US" sz="1800" dirty="0">
                <a:latin typeface="+mn-lt"/>
              </a:rPr>
              <a:t> and </a:t>
            </a:r>
            <a:r>
              <a:rPr lang="en-US" altLang="en-US" sz="1800" dirty="0">
                <a:solidFill>
                  <a:srgbClr val="AD2ACD"/>
                </a:solidFill>
                <a:latin typeface="+mn-lt"/>
              </a:rPr>
              <a:t>w’</a:t>
            </a:r>
            <a:r>
              <a:rPr lang="en-US" altLang="ja-JP" sz="1800" dirty="0">
                <a:latin typeface="+mn-lt"/>
              </a:rPr>
              <a:t> is </a:t>
            </a:r>
            <a:r>
              <a:rPr lang="en-US" altLang="ja-JP" sz="1800" dirty="0">
                <a:solidFill>
                  <a:srgbClr val="3366FF"/>
                </a:solidFill>
                <a:latin typeface="+mn-lt"/>
              </a:rPr>
              <a:t>free</a:t>
            </a:r>
            <a:endParaRPr lang="en-US" altLang="en-US" sz="1800" dirty="0">
              <a:solidFill>
                <a:srgbClr val="3366FF"/>
              </a:solidFill>
              <a:latin typeface="+mn-lt"/>
            </a:endParaRPr>
          </a:p>
        </p:txBody>
      </p:sp>
      <p:sp>
        <p:nvSpPr>
          <p:cNvPr id="34830" name="TextBox 13">
            <a:extLst>
              <a:ext uri="{FF2B5EF4-FFF2-40B4-BE49-F238E27FC236}">
                <a16:creationId xmlns:a16="http://schemas.microsoft.com/office/drawing/2014/main" id="{1E97399C-9B32-B432-4A58-815FEF82B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6350000"/>
            <a:ext cx="41361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Output the engaged pairs as the final output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7B8C5C0-0650-2E8A-15D8-51798CD4B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3038" y="4461889"/>
            <a:ext cx="4505325" cy="1704975"/>
          </a:xfrm>
          <a:prstGeom prst="roundRect">
            <a:avLst>
              <a:gd name="adj" fmla="val 16667"/>
            </a:avLst>
          </a:prstGeom>
          <a:solidFill>
            <a:srgbClr val="77933C">
              <a:alpha val="34901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553D96D2-9C73-4B86-BC0A-3CF0260E6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5263" y="4038600"/>
            <a:ext cx="2389187" cy="2138363"/>
          </a:xfrm>
          <a:prstGeom prst="wedgeRoundRectCallout">
            <a:avLst>
              <a:gd name="adj1" fmla="val -161287"/>
              <a:gd name="adj2" fmla="val -19231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>
                <a:solidFill>
                  <a:srgbClr val="FFFFFF"/>
                </a:solidFill>
                <a:latin typeface="+mn-lt"/>
              </a:rPr>
              <a:t>Once a man gets engaged, he remains engaged (to “better” women)</a:t>
            </a:r>
          </a:p>
        </p:txBody>
      </p:sp>
    </p:spTree>
    <p:extLst>
      <p:ext uri="{BB962C8B-B14F-4D97-AF65-F5344CB8AC3E}">
        <p14:creationId xmlns:p14="http://schemas.microsoft.com/office/powerpoint/2010/main" val="31277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41398-B2AD-B6DE-070A-CC16620CE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761973E-5E72-9B3F-1BCF-8EA5F5659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713" y="2692400"/>
            <a:ext cx="6910387" cy="3484563"/>
          </a:xfrm>
          <a:prstGeom prst="rect">
            <a:avLst/>
          </a:prstGeom>
          <a:solidFill>
            <a:srgbClr val="9BBB59">
              <a:alpha val="14902"/>
            </a:srgbClr>
          </a:solidFill>
          <a:ln w="9525">
            <a:solidFill>
              <a:srgbClr val="9BBB5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5842" name="Title 1">
            <a:extLst>
              <a:ext uri="{FF2B5EF4-FFF2-40B4-BE49-F238E27FC236}">
                <a16:creationId xmlns:a16="http://schemas.microsoft.com/office/drawing/2014/main" id="{50492112-60D0-EFD4-3ADB-52227D164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Observation 2</a:t>
            </a:r>
          </a:p>
        </p:txBody>
      </p:sp>
      <p:sp>
        <p:nvSpPr>
          <p:cNvPr id="35843" name="TextBox 2">
            <a:extLst>
              <a:ext uri="{FF2B5EF4-FFF2-40B4-BE49-F238E27FC236}">
                <a16:creationId xmlns:a16="http://schemas.microsoft.com/office/drawing/2014/main" id="{3068EAFF-C61E-AD69-BFCA-39E1F7DC4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1639888"/>
            <a:ext cx="33345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Intially all men and women are </a:t>
            </a:r>
            <a:r>
              <a:rPr lang="en-US" altLang="en-US" sz="1800">
                <a:solidFill>
                  <a:srgbClr val="3366FF"/>
                </a:solidFill>
                <a:latin typeface="+mn-lt"/>
              </a:rPr>
              <a:t>free</a:t>
            </a:r>
          </a:p>
        </p:txBody>
      </p:sp>
      <p:sp>
        <p:nvSpPr>
          <p:cNvPr id="35844" name="TextBox 3">
            <a:extLst>
              <a:ext uri="{FF2B5EF4-FFF2-40B4-BE49-F238E27FC236}">
                <a16:creationId xmlns:a16="http://schemas.microsoft.com/office/drawing/2014/main" id="{A4D8E98C-79A9-E6FF-62A8-5BBCADBC4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2192338"/>
            <a:ext cx="46887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While there exists a free woman  who can propose</a:t>
            </a:r>
          </a:p>
        </p:txBody>
      </p:sp>
      <p:sp>
        <p:nvSpPr>
          <p:cNvPr id="35845" name="TextBox 4">
            <a:extLst>
              <a:ext uri="{FF2B5EF4-FFF2-40B4-BE49-F238E27FC236}">
                <a16:creationId xmlns:a16="http://schemas.microsoft.com/office/drawing/2014/main" id="{72F400D9-2047-A502-2FAE-AB6D3F182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2692400"/>
            <a:ext cx="66039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Let </a:t>
            </a:r>
            <a:r>
              <a:rPr lang="en-US" altLang="en-US" sz="1800">
                <a:solidFill>
                  <a:srgbClr val="AD2ACD"/>
                </a:solidFill>
                <a:latin typeface="+mn-lt"/>
              </a:rPr>
              <a:t>w</a:t>
            </a:r>
            <a:r>
              <a:rPr lang="en-US" altLang="en-US" sz="1800">
                <a:latin typeface="+mn-lt"/>
              </a:rPr>
              <a:t> be such a woman and </a:t>
            </a:r>
            <a:r>
              <a:rPr lang="en-US" altLang="en-US" sz="1800">
                <a:solidFill>
                  <a:srgbClr val="AD2ACD"/>
                </a:solidFill>
                <a:latin typeface="+mn-lt"/>
              </a:rPr>
              <a:t>m</a:t>
            </a:r>
            <a:r>
              <a:rPr lang="en-US" altLang="en-US" sz="1800">
                <a:latin typeface="+mn-lt"/>
              </a:rPr>
              <a:t> be the best man she has not proposed to</a:t>
            </a:r>
          </a:p>
        </p:txBody>
      </p:sp>
      <p:sp>
        <p:nvSpPr>
          <p:cNvPr id="35846" name="TextBox 5">
            <a:extLst>
              <a:ext uri="{FF2B5EF4-FFF2-40B4-BE49-F238E27FC236}">
                <a16:creationId xmlns:a16="http://schemas.microsoft.com/office/drawing/2014/main" id="{FD904DC5-1098-6661-A505-204A81EBE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105150"/>
            <a:ext cx="174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  <a:latin typeface="+mn-lt"/>
              </a:rPr>
              <a:t>w</a:t>
            </a:r>
            <a:r>
              <a:rPr lang="en-US" altLang="en-US" sz="1800">
                <a:latin typeface="+mn-lt"/>
              </a:rPr>
              <a:t> proposes to </a:t>
            </a:r>
            <a:r>
              <a:rPr lang="en-US" altLang="en-US" sz="1800">
                <a:solidFill>
                  <a:srgbClr val="AD2ACD"/>
                </a:solidFill>
                <a:latin typeface="+mn-lt"/>
              </a:rPr>
              <a:t>m</a:t>
            </a:r>
          </a:p>
        </p:txBody>
      </p:sp>
      <p:sp>
        <p:nvSpPr>
          <p:cNvPr id="35847" name="TextBox 6">
            <a:extLst>
              <a:ext uri="{FF2B5EF4-FFF2-40B4-BE49-F238E27FC236}">
                <a16:creationId xmlns:a16="http://schemas.microsoft.com/office/drawing/2014/main" id="{07CDA842-DFE3-40BA-BD76-F14132FFB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603625"/>
            <a:ext cx="12023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If </a:t>
            </a:r>
            <a:r>
              <a:rPr lang="en-US" altLang="en-US" sz="1800">
                <a:solidFill>
                  <a:srgbClr val="AD2ACD"/>
                </a:solidFill>
                <a:latin typeface="+mn-lt"/>
              </a:rPr>
              <a:t>m</a:t>
            </a:r>
            <a:r>
              <a:rPr lang="en-US" altLang="en-US" sz="1800">
                <a:latin typeface="+mn-lt"/>
              </a:rPr>
              <a:t> is free</a:t>
            </a:r>
          </a:p>
        </p:txBody>
      </p:sp>
      <p:sp>
        <p:nvSpPr>
          <p:cNvPr id="35848" name="TextBox 7">
            <a:extLst>
              <a:ext uri="{FF2B5EF4-FFF2-40B4-BE49-F238E27FC236}">
                <a16:creationId xmlns:a16="http://schemas.microsoft.com/office/drawing/2014/main" id="{1246DA6B-38B6-E2E9-19E7-0E4C6E848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4038600"/>
            <a:ext cx="17956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AD2ACD"/>
                </a:solidFill>
                <a:latin typeface="+mn-lt"/>
              </a:rPr>
              <a:t>(</a:t>
            </a:r>
            <a:r>
              <a:rPr lang="en-US" altLang="en-US" sz="1800" dirty="0" err="1">
                <a:solidFill>
                  <a:srgbClr val="AD2ACD"/>
                </a:solidFill>
                <a:latin typeface="+mn-lt"/>
              </a:rPr>
              <a:t>w,m</a:t>
            </a:r>
            <a:r>
              <a:rPr lang="en-US" altLang="en-US" sz="1800" dirty="0">
                <a:solidFill>
                  <a:srgbClr val="AD2ACD"/>
                </a:solidFill>
                <a:latin typeface="+mn-lt"/>
              </a:rPr>
              <a:t>) </a:t>
            </a:r>
            <a:r>
              <a:rPr lang="en-US" altLang="en-US" sz="1800" dirty="0">
                <a:latin typeface="+mn-lt"/>
              </a:rPr>
              <a:t>get </a:t>
            </a:r>
            <a:r>
              <a:rPr lang="en-US" altLang="en-US" sz="1800" dirty="0">
                <a:solidFill>
                  <a:srgbClr val="FF6600"/>
                </a:solidFill>
                <a:latin typeface="+mn-lt"/>
              </a:rPr>
              <a:t>engaged</a:t>
            </a:r>
          </a:p>
        </p:txBody>
      </p:sp>
      <p:sp>
        <p:nvSpPr>
          <p:cNvPr id="35849" name="TextBox 8">
            <a:extLst>
              <a:ext uri="{FF2B5EF4-FFF2-40B4-BE49-F238E27FC236}">
                <a16:creationId xmlns:a16="http://schemas.microsoft.com/office/drawing/2014/main" id="{4E4772DC-1DF9-ACEE-566E-673F11C02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4471988"/>
            <a:ext cx="23135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n-lt"/>
              </a:rPr>
              <a:t>Else </a:t>
            </a:r>
            <a:r>
              <a:rPr lang="en-US" altLang="en-US" sz="1800" dirty="0">
                <a:solidFill>
                  <a:srgbClr val="AD2ACD"/>
                </a:solidFill>
                <a:latin typeface="+mn-lt"/>
              </a:rPr>
              <a:t>(</a:t>
            </a:r>
            <a:r>
              <a:rPr lang="en-US" altLang="en-US" sz="1800" dirty="0" err="1">
                <a:solidFill>
                  <a:srgbClr val="AD2ACD"/>
                </a:solidFill>
                <a:latin typeface="+mn-lt"/>
              </a:rPr>
              <a:t>w’,m</a:t>
            </a:r>
            <a:r>
              <a:rPr lang="en-US" altLang="ja-JP" sz="1800" dirty="0">
                <a:solidFill>
                  <a:srgbClr val="AD2ACD"/>
                </a:solidFill>
                <a:latin typeface="+mn-lt"/>
              </a:rPr>
              <a:t>)</a:t>
            </a:r>
            <a:r>
              <a:rPr lang="en-US" altLang="ja-JP" sz="1800" dirty="0">
                <a:latin typeface="+mn-lt"/>
              </a:rPr>
              <a:t> are engaged</a:t>
            </a:r>
            <a:endParaRPr lang="en-US" altLang="en-US" sz="1800" dirty="0">
              <a:latin typeface="+mn-lt"/>
            </a:endParaRPr>
          </a:p>
        </p:txBody>
      </p:sp>
      <p:sp>
        <p:nvSpPr>
          <p:cNvPr id="35850" name="TextBox 9">
            <a:extLst>
              <a:ext uri="{FF2B5EF4-FFF2-40B4-BE49-F238E27FC236}">
                <a16:creationId xmlns:a16="http://schemas.microsoft.com/office/drawing/2014/main" id="{D92E19E4-EEBA-4132-A112-16366F8AD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4852988"/>
            <a:ext cx="2051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If </a:t>
            </a:r>
            <a:r>
              <a:rPr lang="en-US" altLang="en-US" sz="1800">
                <a:solidFill>
                  <a:srgbClr val="AD2ACD"/>
                </a:solidFill>
                <a:latin typeface="+mn-lt"/>
              </a:rPr>
              <a:t>m</a:t>
            </a:r>
            <a:r>
              <a:rPr lang="en-US" altLang="en-US" sz="1800">
                <a:latin typeface="+mn-lt"/>
              </a:rPr>
              <a:t> prefers </a:t>
            </a:r>
            <a:r>
              <a:rPr lang="en-US" altLang="en-US" sz="1800">
                <a:solidFill>
                  <a:srgbClr val="AD2ACD"/>
                </a:solidFill>
                <a:latin typeface="+mn-lt"/>
              </a:rPr>
              <a:t>w’</a:t>
            </a:r>
            <a:r>
              <a:rPr lang="en-US" altLang="ja-JP" sz="1800">
                <a:latin typeface="+mn-lt"/>
              </a:rPr>
              <a:t> to </a:t>
            </a:r>
            <a:r>
              <a:rPr lang="en-US" altLang="ja-JP" sz="1800">
                <a:solidFill>
                  <a:srgbClr val="AD2ACD"/>
                </a:solidFill>
                <a:latin typeface="+mn-lt"/>
              </a:rPr>
              <a:t>w</a:t>
            </a:r>
            <a:r>
              <a:rPr lang="en-US" altLang="ja-JP" sz="1800">
                <a:latin typeface="+mn-lt"/>
              </a:rPr>
              <a:t> </a:t>
            </a:r>
            <a:endParaRPr lang="en-US" altLang="en-US" sz="1800">
              <a:latin typeface="+mn-lt"/>
            </a:endParaRPr>
          </a:p>
        </p:txBody>
      </p:sp>
      <p:sp>
        <p:nvSpPr>
          <p:cNvPr id="35851" name="TextBox 10">
            <a:extLst>
              <a:ext uri="{FF2B5EF4-FFF2-40B4-BE49-F238E27FC236}">
                <a16:creationId xmlns:a16="http://schemas.microsoft.com/office/drawing/2014/main" id="{B725015D-8411-DD33-0E0D-7DE605965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200" y="5221288"/>
            <a:ext cx="14959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  <a:latin typeface="+mn-lt"/>
              </a:rPr>
              <a:t>w</a:t>
            </a:r>
            <a:r>
              <a:rPr lang="en-US" altLang="en-US" sz="1800">
                <a:latin typeface="+mn-lt"/>
              </a:rPr>
              <a:t> remains </a:t>
            </a:r>
            <a:r>
              <a:rPr lang="en-US" altLang="en-US" sz="1800">
                <a:solidFill>
                  <a:srgbClr val="3366FF"/>
                </a:solidFill>
                <a:latin typeface="+mn-lt"/>
              </a:rPr>
              <a:t>free</a:t>
            </a:r>
          </a:p>
        </p:txBody>
      </p:sp>
      <p:sp>
        <p:nvSpPr>
          <p:cNvPr id="35852" name="TextBox 11">
            <a:extLst>
              <a:ext uri="{FF2B5EF4-FFF2-40B4-BE49-F238E27FC236}">
                <a16:creationId xmlns:a16="http://schemas.microsoft.com/office/drawing/2014/main" id="{AC9F3091-85C2-BD6C-A245-4904FC504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5438775"/>
            <a:ext cx="5709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Else</a:t>
            </a:r>
          </a:p>
        </p:txBody>
      </p:sp>
      <p:sp>
        <p:nvSpPr>
          <p:cNvPr id="35853" name="TextBox 12">
            <a:extLst>
              <a:ext uri="{FF2B5EF4-FFF2-40B4-BE49-F238E27FC236}">
                <a16:creationId xmlns:a16="http://schemas.microsoft.com/office/drawing/2014/main" id="{0A779F8C-AC3B-99C0-33BB-156328CA5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688" y="5808663"/>
            <a:ext cx="3039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AD2ACD"/>
                </a:solidFill>
                <a:latin typeface="+mn-lt"/>
              </a:rPr>
              <a:t>(</a:t>
            </a:r>
            <a:r>
              <a:rPr lang="en-US" altLang="en-US" sz="1800" dirty="0" err="1">
                <a:solidFill>
                  <a:srgbClr val="AD2ACD"/>
                </a:solidFill>
                <a:latin typeface="+mn-lt"/>
              </a:rPr>
              <a:t>w,m</a:t>
            </a:r>
            <a:r>
              <a:rPr lang="en-US" altLang="en-US" sz="1800" dirty="0">
                <a:solidFill>
                  <a:srgbClr val="AD2ACD"/>
                </a:solidFill>
                <a:latin typeface="+mn-lt"/>
              </a:rPr>
              <a:t>)</a:t>
            </a:r>
            <a:r>
              <a:rPr lang="en-US" altLang="en-US" sz="1800" dirty="0">
                <a:latin typeface="+mn-lt"/>
              </a:rPr>
              <a:t> get </a:t>
            </a:r>
            <a:r>
              <a:rPr lang="en-US" altLang="en-US" sz="1800" dirty="0">
                <a:solidFill>
                  <a:srgbClr val="FF6600"/>
                </a:solidFill>
                <a:latin typeface="+mn-lt"/>
              </a:rPr>
              <a:t>engaged</a:t>
            </a:r>
            <a:r>
              <a:rPr lang="en-US" altLang="en-US" sz="1800" dirty="0">
                <a:latin typeface="+mn-lt"/>
              </a:rPr>
              <a:t> and </a:t>
            </a:r>
            <a:r>
              <a:rPr lang="en-US" altLang="en-US" sz="1800" dirty="0">
                <a:solidFill>
                  <a:srgbClr val="AD2ACD"/>
                </a:solidFill>
                <a:latin typeface="+mn-lt"/>
              </a:rPr>
              <a:t>w’</a:t>
            </a:r>
            <a:r>
              <a:rPr lang="en-US" altLang="ja-JP" sz="1800" dirty="0">
                <a:latin typeface="+mn-lt"/>
              </a:rPr>
              <a:t> is </a:t>
            </a:r>
            <a:r>
              <a:rPr lang="en-US" altLang="ja-JP" sz="1800" dirty="0">
                <a:solidFill>
                  <a:srgbClr val="3366FF"/>
                </a:solidFill>
                <a:latin typeface="+mn-lt"/>
              </a:rPr>
              <a:t>free</a:t>
            </a:r>
            <a:endParaRPr lang="en-US" altLang="en-US" sz="1800" dirty="0">
              <a:solidFill>
                <a:srgbClr val="3366FF"/>
              </a:solidFill>
              <a:latin typeface="+mn-lt"/>
            </a:endParaRPr>
          </a:p>
        </p:txBody>
      </p:sp>
      <p:sp>
        <p:nvSpPr>
          <p:cNvPr id="35854" name="TextBox 13">
            <a:extLst>
              <a:ext uri="{FF2B5EF4-FFF2-40B4-BE49-F238E27FC236}">
                <a16:creationId xmlns:a16="http://schemas.microsoft.com/office/drawing/2014/main" id="{E898CE7B-3C1D-02CF-B693-0893BEFE2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6350000"/>
            <a:ext cx="48892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Output the set </a:t>
            </a:r>
            <a:r>
              <a:rPr lang="en-US" altLang="en-US" sz="1800">
                <a:solidFill>
                  <a:srgbClr val="AD2ACD"/>
                </a:solidFill>
                <a:latin typeface="+mn-lt"/>
              </a:rPr>
              <a:t>S</a:t>
            </a:r>
            <a:r>
              <a:rPr lang="en-US" altLang="en-US" sz="1800">
                <a:latin typeface="+mn-lt"/>
              </a:rPr>
              <a:t> of engaged pairs as the final output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8BCD5DE-5A85-050B-D05B-D66CD24FD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2692400"/>
            <a:ext cx="4619625" cy="369888"/>
          </a:xfrm>
          <a:prstGeom prst="roundRect">
            <a:avLst>
              <a:gd name="adj" fmla="val 16667"/>
            </a:avLst>
          </a:prstGeom>
          <a:solidFill>
            <a:srgbClr val="FAC090">
              <a:alpha val="43137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70600F2C-7F91-9268-9AEF-744AD681A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0588" y="3810000"/>
            <a:ext cx="4265612" cy="1998663"/>
          </a:xfrm>
          <a:prstGeom prst="wedgeRoundRectCallout">
            <a:avLst>
              <a:gd name="adj1" fmla="val -47042"/>
              <a:gd name="adj2" fmla="val -84171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000">
                <a:solidFill>
                  <a:srgbClr val="FFFFFF"/>
                </a:solidFill>
                <a:latin typeface="+mn-lt"/>
              </a:rPr>
              <a:t>If </a:t>
            </a:r>
            <a:r>
              <a:rPr lang="en-US" altLang="en-US" sz="3000">
                <a:solidFill>
                  <a:srgbClr val="A100A0"/>
                </a:solidFill>
                <a:latin typeface="+mn-lt"/>
              </a:rPr>
              <a:t>w</a:t>
            </a:r>
            <a:r>
              <a:rPr lang="en-US" altLang="en-US" sz="3000">
                <a:solidFill>
                  <a:srgbClr val="FFFFFF"/>
                </a:solidFill>
                <a:latin typeface="+mn-lt"/>
              </a:rPr>
              <a:t> proposes to </a:t>
            </a:r>
            <a:r>
              <a:rPr lang="en-US" altLang="en-US" sz="3000">
                <a:solidFill>
                  <a:srgbClr val="A100A0"/>
                </a:solidFill>
                <a:latin typeface="+mn-lt"/>
              </a:rPr>
              <a:t>m</a:t>
            </a:r>
            <a:r>
              <a:rPr lang="en-US" altLang="en-US" sz="3000">
                <a:solidFill>
                  <a:srgbClr val="FFFFFF"/>
                </a:solidFill>
                <a:latin typeface="+mn-lt"/>
              </a:rPr>
              <a:t> after </a:t>
            </a:r>
            <a:r>
              <a:rPr lang="en-US" altLang="en-US" sz="3000">
                <a:solidFill>
                  <a:srgbClr val="A100A0"/>
                </a:solidFill>
                <a:latin typeface="+mn-lt"/>
              </a:rPr>
              <a:t>m’</a:t>
            </a:r>
            <a:r>
              <a:rPr lang="en-US" altLang="ja-JP" sz="3000">
                <a:solidFill>
                  <a:srgbClr val="FFFFFF"/>
                </a:solidFill>
                <a:latin typeface="+mn-lt"/>
              </a:rPr>
              <a:t>, then she prefers </a:t>
            </a:r>
            <a:r>
              <a:rPr lang="en-US" altLang="ja-JP" sz="3000">
                <a:solidFill>
                  <a:srgbClr val="A100A0"/>
                </a:solidFill>
                <a:latin typeface="+mn-lt"/>
              </a:rPr>
              <a:t>m</a:t>
            </a:r>
            <a:r>
              <a:rPr lang="en-US" altLang="en-US" sz="3000">
                <a:solidFill>
                  <a:srgbClr val="A100A0"/>
                </a:solidFill>
                <a:latin typeface="+mn-lt"/>
              </a:rPr>
              <a:t>’</a:t>
            </a:r>
            <a:r>
              <a:rPr lang="en-US" altLang="ja-JP" sz="3000">
                <a:solidFill>
                  <a:srgbClr val="FFFFFF"/>
                </a:solidFill>
                <a:latin typeface="+mn-lt"/>
              </a:rPr>
              <a:t> to </a:t>
            </a:r>
            <a:r>
              <a:rPr lang="en-US" altLang="ja-JP" sz="3000">
                <a:solidFill>
                  <a:srgbClr val="A100A0"/>
                </a:solidFill>
                <a:latin typeface="+mn-lt"/>
              </a:rPr>
              <a:t>m</a:t>
            </a:r>
            <a:endParaRPr lang="en-US" altLang="en-US" sz="3000">
              <a:solidFill>
                <a:srgbClr val="A10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91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6B9DF992-14B9-5B47-5CF0-FA9D1D0C8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4578" name="Picture 4">
            <a:extLst>
              <a:ext uri="{FF2B5EF4-FFF2-40B4-BE49-F238E27FC236}">
                <a16:creationId xmlns:a16="http://schemas.microsoft.com/office/drawing/2014/main" id="{A69AE8EB-FD6D-B57D-6AB9-EFFBCCF29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458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A4F36E5E-4EB8-27BE-7535-EF9EF42AF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Today’</a:t>
            </a:r>
            <a:r>
              <a:rPr lang="en-US" altLang="ja-JP">
                <a:ea typeface="ＭＳ Ｐゴシック" panose="020B0600070205080204" pitchFamily="34" charset="-128"/>
              </a:rPr>
              <a:t>s lecture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5602" name="TextBox 3">
            <a:extLst>
              <a:ext uri="{FF2B5EF4-FFF2-40B4-BE49-F238E27FC236}">
                <a16:creationId xmlns:a16="http://schemas.microsoft.com/office/drawing/2014/main" id="{DA557E29-4451-D06A-543A-B8F43B3AE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75" y="2798763"/>
            <a:ext cx="629204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+mn-lt"/>
              </a:rPr>
              <a:t>GS algorithms always outputs a stable marriage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B28C45C6-B110-509D-AB06-747C5E44F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On to the board…</a:t>
            </a:r>
          </a:p>
        </p:txBody>
      </p:sp>
      <p:pic>
        <p:nvPicPr>
          <p:cNvPr id="30722" name="Picture 4" descr="Jul27-2008 062.JPG">
            <a:extLst>
              <a:ext uri="{FF2B5EF4-FFF2-40B4-BE49-F238E27FC236}">
                <a16:creationId xmlns:a16="http://schemas.microsoft.com/office/drawing/2014/main" id="{30CD8EB4-D235-C4B8-2353-094BE89A7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1587500"/>
            <a:ext cx="2667000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78B4FDAB-A89C-32F7-7FBF-185A618FB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HW 1 is out!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26D2E361-D6C1-C1CC-E640-1AA1C31E1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9254"/>
            <a:ext cx="9144000" cy="49876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3AB96-B056-0074-99AB-C235FE2AF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</a:t>
            </a:r>
            <a:r>
              <a:rPr lang="en-US" b="1" dirty="0">
                <a:solidFill>
                  <a:srgbClr val="FF0000"/>
                </a:solidFill>
              </a:rPr>
              <a:t>requirements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6B38D84-6975-C313-54BB-ADBA50AC0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14" y="1070043"/>
            <a:ext cx="8159571" cy="578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94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ED3E3-E3C3-C523-9D71-E8AB2EB7B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need to confirm that you followed the requirements</a:t>
            </a:r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E92FBA3-15B8-A2FE-8B82-1CE1FE924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136" y="1456588"/>
            <a:ext cx="6107479" cy="5401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3C96EA-81CF-4C5C-85EA-0CD05347D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538502"/>
            <a:ext cx="7772400" cy="95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9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C91EE575-8056-A710-4C5E-C0587255C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Working in groups</a:t>
            </a:r>
          </a:p>
        </p:txBody>
      </p:sp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DD61F38-3DCC-4327-22AD-DF4C92E30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5511"/>
            <a:ext cx="9188261" cy="46499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1187A66B-4057-49B5-9E67-1A5E40A78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>
                <a:ea typeface="ＭＳ Ｐゴシック" panose="020B0600070205080204" pitchFamily="34" charset="-128"/>
              </a:rPr>
              <a:t>Just</a:t>
            </a:r>
            <a:r>
              <a:rPr lang="en-US" altLang="en-US">
                <a:ea typeface="ＭＳ Ｐゴシック" panose="020B0600070205080204" pitchFamily="34" charset="-128"/>
              </a:rPr>
              <a:t> putting in time is not enough</a:t>
            </a:r>
            <a:endParaRPr lang="en-US" altLang="en-US" i="1">
              <a:ea typeface="ＭＳ Ｐゴシック" panose="020B0600070205080204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B620D2-18FF-BF18-F098-8E2E74A65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325" y="2081213"/>
            <a:ext cx="35385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Be smart in how you spend your time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B0CCD9-67B8-3FF2-BEB9-57FC54B97688}"/>
              </a:ext>
            </a:extLst>
          </p:cNvPr>
          <p:cNvGrpSpPr>
            <a:grpSpLocks/>
          </p:cNvGrpSpPr>
          <p:nvPr/>
        </p:nvGrpSpPr>
        <p:grpSpPr bwMode="auto">
          <a:xfrm>
            <a:off x="1939925" y="2744788"/>
            <a:ext cx="5172641" cy="3992562"/>
            <a:chOff x="1940509" y="2745304"/>
            <a:chExt cx="5171490" cy="3992602"/>
          </a:xfrm>
        </p:grpSpPr>
        <p:pic>
          <p:nvPicPr>
            <p:cNvPr id="18437" name="Picture 2">
              <a:extLst>
                <a:ext uri="{FF2B5EF4-FFF2-40B4-BE49-F238E27FC236}">
                  <a16:creationId xmlns:a16="http://schemas.microsoft.com/office/drawing/2014/main" id="{4DDDEDC2-9924-FE86-BB8B-2F14E486AF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1999" y="3334306"/>
              <a:ext cx="5080000" cy="340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8" name="TextBox 4">
              <a:extLst>
                <a:ext uri="{FF2B5EF4-FFF2-40B4-BE49-F238E27FC236}">
                  <a16:creationId xmlns:a16="http://schemas.microsoft.com/office/drawing/2014/main" id="{AD5CD75F-CAB4-9649-2CA6-E77899C6D1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0509" y="2745304"/>
              <a:ext cx="4571645" cy="369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Please ask for help, get feedback if you get stuck!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4182E53-3316-4DA0-E10E-162ECD7FE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1452563"/>
            <a:ext cx="65961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You will be graded on </a:t>
            </a:r>
            <a:r>
              <a:rPr lang="en-US" altLang="en-US" sz="1800" i="1">
                <a:latin typeface="+mn-lt"/>
              </a:rPr>
              <a:t>what you submit</a:t>
            </a:r>
            <a:r>
              <a:rPr lang="en-US" altLang="en-US" sz="1800">
                <a:latin typeface="+mn-lt"/>
              </a:rPr>
              <a:t> and </a:t>
            </a:r>
            <a:r>
              <a:rPr lang="en-US" altLang="en-US" sz="1800" b="1">
                <a:latin typeface="+mn-lt"/>
              </a:rPr>
              <a:t>not</a:t>
            </a:r>
            <a:r>
              <a:rPr lang="en-US" altLang="en-US" sz="1800">
                <a:latin typeface="+mn-lt"/>
              </a:rPr>
              <a:t> how much time you spent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3">
            <a:extLst>
              <a:ext uri="{FF2B5EF4-FFF2-40B4-BE49-F238E27FC236}">
                <a16:creationId xmlns:a16="http://schemas.microsoft.com/office/drawing/2014/main" id="{1E32719E-DD64-90AB-EAC1-D1111D95D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19458" name="Picture 4">
            <a:extLst>
              <a:ext uri="{FF2B5EF4-FFF2-40B4-BE49-F238E27FC236}">
                <a16:creationId xmlns:a16="http://schemas.microsoft.com/office/drawing/2014/main" id="{DF41BB34-2854-BD56-9750-4CA83E3DF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458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D4312312-D393-B9A5-7FB5-BA023DB59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Read your reading assignment?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EDDE0AC-B603-9C3A-7E2B-66B3CCFEB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93673"/>
            <a:ext cx="9172747" cy="26790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6878</TotalTime>
  <Words>718</Words>
  <Application>Microsoft Macintosh PowerPoint</Application>
  <PresentationFormat>On-screen Show (4:3)</PresentationFormat>
  <Paragraphs>126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ＭＳ Ｐゴシック</vt:lpstr>
      <vt:lpstr>Arial</vt:lpstr>
      <vt:lpstr>Calibri</vt:lpstr>
      <vt:lpstr>Garamond</vt:lpstr>
      <vt:lpstr>Office Theme</vt:lpstr>
      <vt:lpstr>Lecture 7</vt:lpstr>
      <vt:lpstr>Register your project groups</vt:lpstr>
      <vt:lpstr>HW 1 is out!</vt:lpstr>
      <vt:lpstr>Submission requirements</vt:lpstr>
      <vt:lpstr>You need to confirm that you followed the requirements</vt:lpstr>
      <vt:lpstr>Working in groups</vt:lpstr>
      <vt:lpstr>Just putting in time is not enough</vt:lpstr>
      <vt:lpstr>Questions/Comments?</vt:lpstr>
      <vt:lpstr>Read your reading assignment?</vt:lpstr>
      <vt:lpstr>Gale-Shapley Algorithm</vt:lpstr>
      <vt:lpstr>Questions/Comments?</vt:lpstr>
      <vt:lpstr>Preferences</vt:lpstr>
      <vt:lpstr>GS algorithm: Firefly Edition</vt:lpstr>
      <vt:lpstr>Observation 1</vt:lpstr>
      <vt:lpstr>Observation 2</vt:lpstr>
      <vt:lpstr>Questions/Comments?</vt:lpstr>
      <vt:lpstr>Why bother proving correctness?</vt:lpstr>
      <vt:lpstr>GS’ does not output a stable marriage</vt:lpstr>
      <vt:lpstr>Questions/Comments?</vt:lpstr>
      <vt:lpstr>Observation 1</vt:lpstr>
      <vt:lpstr>Observation 2</vt:lpstr>
      <vt:lpstr>Questions/Comments?</vt:lpstr>
      <vt:lpstr>Today’s lecture</vt:lpstr>
      <vt:lpstr>On to the board…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4</dc:title>
  <dc:creator>Atri</dc:creator>
  <cp:lastModifiedBy>Atri Rudra</cp:lastModifiedBy>
  <cp:revision>54</cp:revision>
  <dcterms:created xsi:type="dcterms:W3CDTF">2011-09-09T02:47:33Z</dcterms:created>
  <dcterms:modified xsi:type="dcterms:W3CDTF">2024-09-10T15:50:35Z</dcterms:modified>
</cp:coreProperties>
</file>