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417" r:id="rId3"/>
    <p:sldId id="288" r:id="rId4"/>
    <p:sldId id="438" r:id="rId5"/>
    <p:sldId id="453" r:id="rId6"/>
    <p:sldId id="454" r:id="rId7"/>
    <p:sldId id="446" r:id="rId8"/>
    <p:sldId id="326" r:id="rId9"/>
    <p:sldId id="432" r:id="rId10"/>
    <p:sldId id="455" r:id="rId11"/>
    <p:sldId id="433" r:id="rId12"/>
    <p:sldId id="434" r:id="rId13"/>
    <p:sldId id="439" r:id="rId14"/>
    <p:sldId id="440" r:id="rId15"/>
    <p:sldId id="311" r:id="rId16"/>
    <p:sldId id="419" r:id="rId17"/>
    <p:sldId id="257" r:id="rId18"/>
    <p:sldId id="258" r:id="rId19"/>
    <p:sldId id="260" r:id="rId20"/>
    <p:sldId id="261" r:id="rId21"/>
    <p:sldId id="262" r:id="rId2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52"/>
    <p:restoredTop sz="94676"/>
  </p:normalViewPr>
  <p:slideViewPr>
    <p:cSldViewPr snapToGrid="0" snapToObjects="1">
      <p:cViewPr varScale="1">
        <p:scale>
          <a:sx n="114" d="100"/>
          <a:sy n="114" d="100"/>
        </p:scale>
        <p:origin x="1696" y="176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62CA064-8949-87B7-5348-02414ECCCD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649B19-3853-A9A5-2622-284F04980D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18E336F-EA76-A24B-AAEF-6186AF09636A}" type="datetimeFigureOut">
              <a:rPr lang="en-US"/>
              <a:pPr>
                <a:defRPr/>
              </a:pPr>
              <a:t>9/12/24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0FFB61-9EF5-9769-6AD1-C7729E62ED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EA9D6C-53E4-DDDC-8DC0-568E32FCA6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9120DB3-7CEA-8847-B98A-915593D385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C3DEA4-1FD0-E2A4-3952-0DF7B67CE4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94156F-7489-EF6C-2AF7-E2322F28C64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A424591-1CAE-EA4D-BCD5-8019156B05A9}" type="datetimeFigureOut">
              <a:rPr lang="en-US"/>
              <a:pPr>
                <a:defRPr/>
              </a:pPr>
              <a:t>9/12/24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07064A6-8E48-2B62-10D4-6A33C3572B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7159FA3-2558-5889-E178-F6ABACA4B3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E954E6-1903-7E18-33DA-7A67A299888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135052-52E2-41DA-6F62-349DA093BE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36EDA4A-D333-FF44-B2A1-BB31AFE519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FE099-B184-8E8B-DB95-9AAD9B4E8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D069F-4960-8447-9065-251CD6395530}" type="datetime1">
              <a:rPr lang="en-US" altLang="en-US"/>
              <a:pPr>
                <a:defRPr/>
              </a:pPr>
              <a:t>9/12/24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80779F-9ED2-0B20-8336-3144593DB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115BA-22BD-A1EB-0024-D7605EF82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BF2A3-3EEC-F349-89E5-046D8F49A3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16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DB892-A097-3CEE-A084-0A0229F2A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123FB-94A9-094B-88E7-43EE85EBDAFE}" type="datetime1">
              <a:rPr lang="en-US" altLang="en-US"/>
              <a:pPr>
                <a:defRPr/>
              </a:pPr>
              <a:t>9/12/24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AB22A-F7E5-C9D5-D85A-191D383C1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302F5-4246-CAE2-7484-AB754D90D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5811C-8390-9B46-AC06-0974B118EF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7324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2E740-EA84-55E8-7150-3B2B29E6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529BD-B981-6B42-9007-6C97BD9D607D}" type="datetime1">
              <a:rPr lang="en-US" altLang="en-US"/>
              <a:pPr>
                <a:defRPr/>
              </a:pPr>
              <a:t>9/12/24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7895D-F50D-0ABC-6C77-29CC1BB8D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24D64-87C9-E160-F7EC-20FA3023B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315EE-7D75-9544-A7AA-AAD6C5CC47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1369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B14E6-2A54-3D9A-52F0-9B9C2F4D3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FB7E9-D32A-E84A-8E10-5A3EA5518401}" type="datetime1">
              <a:rPr lang="en-US" altLang="en-US"/>
              <a:pPr>
                <a:defRPr/>
              </a:pPr>
              <a:t>9/12/24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3DE2E-EB1B-F922-7F7C-E4374CA11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3D635-F859-7AFD-614B-71DA460E0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B14DC-4480-974E-9F20-5577F7E4F3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4839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7E28C-B3A8-A9AE-B946-5A29E4AF2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299F6-DA1C-2748-9CC9-CC762DB59406}" type="datetime1">
              <a:rPr lang="en-US" altLang="en-US"/>
              <a:pPr>
                <a:defRPr/>
              </a:pPr>
              <a:t>9/12/24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EF06A-7EB1-2E82-61CC-B017C77B7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59D71-9F9E-F1AC-FA1E-DF35CD20D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BB79D-C6A3-8A4B-BD35-B7EFD69290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8952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4FDC474-603D-BF68-9231-0FB66E0FE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57F99-7B20-0147-A9A7-8BAF1FB9F274}" type="datetime1">
              <a:rPr lang="en-US" altLang="en-US"/>
              <a:pPr>
                <a:defRPr/>
              </a:pPr>
              <a:t>9/12/24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867D2A1-EDFF-3B5D-E210-324114D25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4956108-8BA4-8907-2650-2435C7727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30BCA-0719-E64E-A73E-0DF9D45D81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1031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FB7660C-E05C-A8AA-7AE3-D86B284BC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C2A0D-39AB-C04E-AB85-3024780BC428}" type="datetime1">
              <a:rPr lang="en-US" altLang="en-US"/>
              <a:pPr>
                <a:defRPr/>
              </a:pPr>
              <a:t>9/12/24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B9701EF-F627-C9CB-063E-0AFFA0C7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44F02DB-C53B-2738-A4DB-08FEE1F9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E490D-FE6D-264C-817C-9A15DDFAAE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974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C1E40ED-ABF1-BBFC-8107-C36D6A04A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B485C-332D-8641-9A26-7729265A14C8}" type="datetime1">
              <a:rPr lang="en-US" altLang="en-US"/>
              <a:pPr>
                <a:defRPr/>
              </a:pPr>
              <a:t>9/12/24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EAC38A1-A283-67C3-D9BF-9F59C0E5C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8FE95A4-F8BE-A9F7-C874-74E358583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8EB72-0563-574C-9169-D623F77378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906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971EAF1-742A-9687-CFD7-EC78F41ED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C7AC1-B72D-0B44-8C6A-EE14232E2A7B}" type="datetime1">
              <a:rPr lang="en-US" altLang="en-US"/>
              <a:pPr>
                <a:defRPr/>
              </a:pPr>
              <a:t>9/12/24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AEF1484-0D8F-2CE1-A6CA-102B6F4B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37522CE-67D8-D1AA-0F94-E8848B07C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1346E-D688-4940-B253-703A2388FC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8926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6CF5DFA-BA08-7E2E-0A83-93BD1D4E0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B4E3E-0661-0147-AC8A-1524A31FF6F0}" type="datetime1">
              <a:rPr lang="en-US" altLang="en-US"/>
              <a:pPr>
                <a:defRPr/>
              </a:pPr>
              <a:t>9/12/24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06E0449-1F45-A934-3734-B7CC1B53A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EF75FFB-177C-4AC3-AC36-9D108078E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C67BD-989B-3643-8CBA-884A88FD5A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5406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C3D0450-052A-BEB6-2282-ACA3E08EA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4D78F-077B-144A-B854-2A2A813E6E83}" type="datetime1">
              <a:rPr lang="en-US" altLang="en-US"/>
              <a:pPr>
                <a:defRPr/>
              </a:pPr>
              <a:t>9/12/24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299F71E-67C9-25C7-4073-9915AEA37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5565B8D-F2D7-5ADA-8860-AD6B9630F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E7942-6F31-DC4C-AC1D-D72ADFDAE5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3957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F335E56-A4E0-2360-4422-C9017442D7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BCB2810-C0E9-AAC7-5AF6-54047D28CB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991C85-4471-6985-455C-ECBF62A975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3993C128-4922-8646-9A28-B899A9DCF128}" type="datetime1">
              <a:rPr lang="en-US" altLang="en-US"/>
              <a:pPr>
                <a:defRPr/>
              </a:pPr>
              <a:t>9/12/24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CC250-4CD3-DAA0-A723-6DB819D22D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C30FF-9AE0-0092-D3FA-8DE682E8E1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4862B28-4471-2042-A745-A2F3B2368E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AEA2C4AB-C85D-0806-99B4-56D059935E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Lecture 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DBEE13-A1F2-2078-DFC8-C6A171AAAF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Sep 13,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1C6E447-17E3-47CA-85B1-6A5A670E0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713" y="2692400"/>
            <a:ext cx="6910387" cy="3484563"/>
          </a:xfrm>
          <a:prstGeom prst="rect">
            <a:avLst/>
          </a:prstGeom>
          <a:solidFill>
            <a:srgbClr val="9BBB59">
              <a:alpha val="14902"/>
            </a:srgbClr>
          </a:solidFill>
          <a:ln w="9525">
            <a:solidFill>
              <a:srgbClr val="9BBB59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1506" name="Title 1">
            <a:extLst>
              <a:ext uri="{FF2B5EF4-FFF2-40B4-BE49-F238E27FC236}">
                <a16:creationId xmlns:a16="http://schemas.microsoft.com/office/drawing/2014/main" id="{9B8A9F59-67B1-F703-6D0E-4573F8E13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Gale-Shapley Algorithm</a:t>
            </a:r>
          </a:p>
        </p:txBody>
      </p:sp>
      <p:sp>
        <p:nvSpPr>
          <p:cNvPr id="21507" name="TextBox 2">
            <a:extLst>
              <a:ext uri="{FF2B5EF4-FFF2-40B4-BE49-F238E27FC236}">
                <a16:creationId xmlns:a16="http://schemas.microsoft.com/office/drawing/2014/main" id="{BA2D48D5-DB28-3624-0A8B-E81E01245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1639888"/>
            <a:ext cx="33320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Intially all men and women are </a:t>
            </a:r>
            <a:r>
              <a:rPr lang="en-US" altLang="en-US" sz="1800">
                <a:solidFill>
                  <a:srgbClr val="3366FF"/>
                </a:solidFill>
                <a:latin typeface="+mn-lt"/>
              </a:rPr>
              <a:t>free</a:t>
            </a:r>
          </a:p>
        </p:txBody>
      </p:sp>
      <p:sp>
        <p:nvSpPr>
          <p:cNvPr id="21508" name="TextBox 3">
            <a:extLst>
              <a:ext uri="{FF2B5EF4-FFF2-40B4-BE49-F238E27FC236}">
                <a16:creationId xmlns:a16="http://schemas.microsoft.com/office/drawing/2014/main" id="{25EF5F2B-6E99-7705-02C7-1F7022A36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2192338"/>
            <a:ext cx="46887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While there exists a free woman  who can propose</a:t>
            </a:r>
          </a:p>
        </p:txBody>
      </p:sp>
      <p:sp>
        <p:nvSpPr>
          <p:cNvPr id="21509" name="TextBox 4">
            <a:extLst>
              <a:ext uri="{FF2B5EF4-FFF2-40B4-BE49-F238E27FC236}">
                <a16:creationId xmlns:a16="http://schemas.microsoft.com/office/drawing/2014/main" id="{27E472DB-9FFC-37B0-86D8-75891CD03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713" y="2692400"/>
            <a:ext cx="66039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Let </a:t>
            </a:r>
            <a:r>
              <a:rPr lang="en-US" altLang="en-US" sz="1800">
                <a:solidFill>
                  <a:srgbClr val="AD2ACD"/>
                </a:solidFill>
                <a:latin typeface="+mn-lt"/>
              </a:rPr>
              <a:t>w</a:t>
            </a:r>
            <a:r>
              <a:rPr lang="en-US" altLang="en-US" sz="1800">
                <a:latin typeface="+mn-lt"/>
              </a:rPr>
              <a:t> be such a woman and </a:t>
            </a:r>
            <a:r>
              <a:rPr lang="en-US" altLang="en-US" sz="1800">
                <a:solidFill>
                  <a:srgbClr val="AD2ACD"/>
                </a:solidFill>
                <a:latin typeface="+mn-lt"/>
              </a:rPr>
              <a:t>m</a:t>
            </a:r>
            <a:r>
              <a:rPr lang="en-US" altLang="en-US" sz="1800">
                <a:latin typeface="+mn-lt"/>
              </a:rPr>
              <a:t> be the best man she has not proposed to</a:t>
            </a:r>
          </a:p>
        </p:txBody>
      </p:sp>
      <p:sp>
        <p:nvSpPr>
          <p:cNvPr id="21510" name="TextBox 5">
            <a:extLst>
              <a:ext uri="{FF2B5EF4-FFF2-40B4-BE49-F238E27FC236}">
                <a16:creationId xmlns:a16="http://schemas.microsoft.com/office/drawing/2014/main" id="{39F0E69C-42CA-312A-AA09-B8AEE92BC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3105150"/>
            <a:ext cx="174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D2ACD"/>
                </a:solidFill>
                <a:latin typeface="+mn-lt"/>
              </a:rPr>
              <a:t>w</a:t>
            </a:r>
            <a:r>
              <a:rPr lang="en-US" altLang="en-US" sz="1800">
                <a:latin typeface="+mn-lt"/>
              </a:rPr>
              <a:t> proposes to </a:t>
            </a:r>
            <a:r>
              <a:rPr lang="en-US" altLang="en-US" sz="1800">
                <a:solidFill>
                  <a:srgbClr val="AD2ACD"/>
                </a:solidFill>
                <a:latin typeface="+mn-lt"/>
              </a:rPr>
              <a:t>m</a:t>
            </a:r>
          </a:p>
        </p:txBody>
      </p:sp>
      <p:sp>
        <p:nvSpPr>
          <p:cNvPr id="21511" name="TextBox 6">
            <a:extLst>
              <a:ext uri="{FF2B5EF4-FFF2-40B4-BE49-F238E27FC236}">
                <a16:creationId xmlns:a16="http://schemas.microsoft.com/office/drawing/2014/main" id="{A4951735-AF05-E8A4-9109-D5B54D476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3603625"/>
            <a:ext cx="12023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If </a:t>
            </a:r>
            <a:r>
              <a:rPr lang="en-US" altLang="en-US" sz="1800">
                <a:solidFill>
                  <a:srgbClr val="AD2ACD"/>
                </a:solidFill>
                <a:latin typeface="+mn-lt"/>
              </a:rPr>
              <a:t>m</a:t>
            </a:r>
            <a:r>
              <a:rPr lang="en-US" altLang="en-US" sz="1800">
                <a:latin typeface="+mn-lt"/>
              </a:rPr>
              <a:t> is free</a:t>
            </a:r>
          </a:p>
        </p:txBody>
      </p:sp>
      <p:sp>
        <p:nvSpPr>
          <p:cNvPr id="21512" name="TextBox 7">
            <a:extLst>
              <a:ext uri="{FF2B5EF4-FFF2-40B4-BE49-F238E27FC236}">
                <a16:creationId xmlns:a16="http://schemas.microsoft.com/office/drawing/2014/main" id="{A02FA12A-A4F7-AB80-A505-74CE7EB54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4038600"/>
            <a:ext cx="17956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AD2ACD"/>
                </a:solidFill>
                <a:latin typeface="+mn-lt"/>
              </a:rPr>
              <a:t>(</a:t>
            </a:r>
            <a:r>
              <a:rPr lang="en-US" altLang="en-US" sz="1800" dirty="0" err="1">
                <a:solidFill>
                  <a:srgbClr val="AD2ACD"/>
                </a:solidFill>
                <a:latin typeface="+mn-lt"/>
              </a:rPr>
              <a:t>w,m</a:t>
            </a:r>
            <a:r>
              <a:rPr lang="en-US" altLang="en-US" sz="1800" dirty="0">
                <a:solidFill>
                  <a:srgbClr val="AD2ACD"/>
                </a:solidFill>
                <a:latin typeface="+mn-lt"/>
              </a:rPr>
              <a:t>) </a:t>
            </a:r>
            <a:r>
              <a:rPr lang="en-US" altLang="en-US" sz="1800" dirty="0">
                <a:latin typeface="+mn-lt"/>
              </a:rPr>
              <a:t>get </a:t>
            </a:r>
            <a:r>
              <a:rPr lang="en-US" altLang="en-US" sz="1800" dirty="0">
                <a:solidFill>
                  <a:srgbClr val="FF6600"/>
                </a:solidFill>
                <a:latin typeface="+mn-lt"/>
              </a:rPr>
              <a:t>engaged</a:t>
            </a:r>
          </a:p>
        </p:txBody>
      </p:sp>
      <p:sp>
        <p:nvSpPr>
          <p:cNvPr id="21513" name="TextBox 8">
            <a:extLst>
              <a:ext uri="{FF2B5EF4-FFF2-40B4-BE49-F238E27FC236}">
                <a16:creationId xmlns:a16="http://schemas.microsoft.com/office/drawing/2014/main" id="{1EA1F0B2-A511-846B-448D-F00EDDB91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4471988"/>
            <a:ext cx="23135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+mn-lt"/>
              </a:rPr>
              <a:t>Else </a:t>
            </a:r>
            <a:r>
              <a:rPr lang="en-US" altLang="en-US" sz="1800" dirty="0">
                <a:solidFill>
                  <a:srgbClr val="AD2ACD"/>
                </a:solidFill>
                <a:latin typeface="+mn-lt"/>
              </a:rPr>
              <a:t>(</a:t>
            </a:r>
            <a:r>
              <a:rPr lang="en-US" altLang="en-US" sz="1800" dirty="0" err="1">
                <a:solidFill>
                  <a:srgbClr val="AD2ACD"/>
                </a:solidFill>
                <a:latin typeface="+mn-lt"/>
              </a:rPr>
              <a:t>w’,m</a:t>
            </a:r>
            <a:r>
              <a:rPr lang="en-US" altLang="ja-JP" sz="1800" dirty="0">
                <a:solidFill>
                  <a:srgbClr val="AD2ACD"/>
                </a:solidFill>
                <a:latin typeface="+mn-lt"/>
              </a:rPr>
              <a:t>)</a:t>
            </a:r>
            <a:r>
              <a:rPr lang="en-US" altLang="ja-JP" sz="1800" dirty="0">
                <a:latin typeface="+mn-lt"/>
              </a:rPr>
              <a:t> are engaged</a:t>
            </a:r>
            <a:endParaRPr lang="en-US" altLang="en-US" sz="1800" dirty="0">
              <a:latin typeface="+mn-lt"/>
            </a:endParaRPr>
          </a:p>
        </p:txBody>
      </p:sp>
      <p:sp>
        <p:nvSpPr>
          <p:cNvPr id="21514" name="TextBox 9">
            <a:extLst>
              <a:ext uri="{FF2B5EF4-FFF2-40B4-BE49-F238E27FC236}">
                <a16:creationId xmlns:a16="http://schemas.microsoft.com/office/drawing/2014/main" id="{A737A572-83B0-A789-7D30-38E6FD7E4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4852988"/>
            <a:ext cx="20297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If </a:t>
            </a:r>
            <a:r>
              <a:rPr lang="en-US" altLang="en-US" sz="1800">
                <a:solidFill>
                  <a:srgbClr val="AD2ACD"/>
                </a:solidFill>
                <a:latin typeface="+mn-lt"/>
              </a:rPr>
              <a:t>m</a:t>
            </a:r>
            <a:r>
              <a:rPr lang="en-US" altLang="en-US" sz="1800">
                <a:latin typeface="+mn-lt"/>
              </a:rPr>
              <a:t> prefers </a:t>
            </a:r>
            <a:r>
              <a:rPr lang="en-US" altLang="en-US" sz="1800">
                <a:solidFill>
                  <a:srgbClr val="AD2ACD"/>
                </a:solidFill>
                <a:latin typeface="+mn-lt"/>
              </a:rPr>
              <a:t>w’</a:t>
            </a:r>
            <a:r>
              <a:rPr lang="en-US" altLang="ja-JP" sz="1800">
                <a:latin typeface="+mn-lt"/>
              </a:rPr>
              <a:t> to </a:t>
            </a:r>
            <a:r>
              <a:rPr lang="en-US" altLang="ja-JP" sz="1800">
                <a:solidFill>
                  <a:srgbClr val="AD2ACD"/>
                </a:solidFill>
                <a:latin typeface="+mn-lt"/>
              </a:rPr>
              <a:t>w</a:t>
            </a:r>
            <a:r>
              <a:rPr lang="en-US" altLang="ja-JP" sz="1800">
                <a:latin typeface="+mn-lt"/>
              </a:rPr>
              <a:t> </a:t>
            </a:r>
            <a:endParaRPr lang="en-US" altLang="en-US" sz="1800">
              <a:latin typeface="+mn-lt"/>
            </a:endParaRPr>
          </a:p>
        </p:txBody>
      </p:sp>
      <p:sp>
        <p:nvSpPr>
          <p:cNvPr id="21515" name="TextBox 10">
            <a:extLst>
              <a:ext uri="{FF2B5EF4-FFF2-40B4-BE49-F238E27FC236}">
                <a16:creationId xmlns:a16="http://schemas.microsoft.com/office/drawing/2014/main" id="{636F5D52-A80B-6F73-7DE0-F853FAC09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9200" y="5221288"/>
            <a:ext cx="14975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D2ACD"/>
                </a:solidFill>
                <a:latin typeface="+mn-lt"/>
              </a:rPr>
              <a:t>w</a:t>
            </a:r>
            <a:r>
              <a:rPr lang="en-US" altLang="en-US" sz="1800">
                <a:latin typeface="+mn-lt"/>
              </a:rPr>
              <a:t> remains </a:t>
            </a:r>
            <a:r>
              <a:rPr lang="en-US" altLang="en-US" sz="1800">
                <a:solidFill>
                  <a:srgbClr val="3366FF"/>
                </a:solidFill>
                <a:latin typeface="+mn-lt"/>
              </a:rPr>
              <a:t>free</a:t>
            </a:r>
          </a:p>
        </p:txBody>
      </p:sp>
      <p:sp>
        <p:nvSpPr>
          <p:cNvPr id="21516" name="TextBox 11">
            <a:extLst>
              <a:ext uri="{FF2B5EF4-FFF2-40B4-BE49-F238E27FC236}">
                <a16:creationId xmlns:a16="http://schemas.microsoft.com/office/drawing/2014/main" id="{A7FBE46A-3516-72E4-5B09-08873D480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5438775"/>
            <a:ext cx="5709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Else</a:t>
            </a:r>
          </a:p>
        </p:txBody>
      </p:sp>
      <p:sp>
        <p:nvSpPr>
          <p:cNvPr id="21517" name="TextBox 12">
            <a:extLst>
              <a:ext uri="{FF2B5EF4-FFF2-40B4-BE49-F238E27FC236}">
                <a16:creationId xmlns:a16="http://schemas.microsoft.com/office/drawing/2014/main" id="{F196800E-CCB5-107B-EFEB-812576DA2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2688" y="5808663"/>
            <a:ext cx="3039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AD2ACD"/>
                </a:solidFill>
                <a:latin typeface="+mn-lt"/>
              </a:rPr>
              <a:t>(</a:t>
            </a:r>
            <a:r>
              <a:rPr lang="en-US" altLang="en-US" sz="1800" dirty="0" err="1">
                <a:solidFill>
                  <a:srgbClr val="AD2ACD"/>
                </a:solidFill>
                <a:latin typeface="+mn-lt"/>
              </a:rPr>
              <a:t>w,m</a:t>
            </a:r>
            <a:r>
              <a:rPr lang="en-US" altLang="en-US" sz="1800" dirty="0">
                <a:solidFill>
                  <a:srgbClr val="AD2ACD"/>
                </a:solidFill>
                <a:latin typeface="+mn-lt"/>
              </a:rPr>
              <a:t>)</a:t>
            </a:r>
            <a:r>
              <a:rPr lang="en-US" altLang="en-US" sz="1800" dirty="0">
                <a:latin typeface="+mn-lt"/>
              </a:rPr>
              <a:t> get </a:t>
            </a:r>
            <a:r>
              <a:rPr lang="en-US" altLang="en-US" sz="1800" dirty="0">
                <a:solidFill>
                  <a:srgbClr val="FF6600"/>
                </a:solidFill>
                <a:latin typeface="+mn-lt"/>
              </a:rPr>
              <a:t>engaged</a:t>
            </a:r>
            <a:r>
              <a:rPr lang="en-US" altLang="en-US" sz="1800" dirty="0">
                <a:latin typeface="+mn-lt"/>
              </a:rPr>
              <a:t> and </a:t>
            </a:r>
            <a:r>
              <a:rPr lang="en-US" altLang="en-US" sz="1800" dirty="0">
                <a:solidFill>
                  <a:srgbClr val="AD2ACD"/>
                </a:solidFill>
                <a:latin typeface="+mn-lt"/>
              </a:rPr>
              <a:t>w’</a:t>
            </a:r>
            <a:r>
              <a:rPr lang="en-US" altLang="ja-JP" sz="1800" dirty="0">
                <a:latin typeface="+mn-lt"/>
              </a:rPr>
              <a:t> is </a:t>
            </a:r>
            <a:r>
              <a:rPr lang="en-US" altLang="ja-JP" sz="1800" dirty="0">
                <a:solidFill>
                  <a:srgbClr val="3366FF"/>
                </a:solidFill>
                <a:latin typeface="+mn-lt"/>
              </a:rPr>
              <a:t>free</a:t>
            </a:r>
            <a:endParaRPr lang="en-US" altLang="en-US" sz="1800" dirty="0">
              <a:solidFill>
                <a:srgbClr val="3366FF"/>
              </a:solidFill>
              <a:latin typeface="+mn-lt"/>
            </a:endParaRPr>
          </a:p>
        </p:txBody>
      </p:sp>
      <p:sp>
        <p:nvSpPr>
          <p:cNvPr id="21518" name="TextBox 13">
            <a:extLst>
              <a:ext uri="{FF2B5EF4-FFF2-40B4-BE49-F238E27FC236}">
                <a16:creationId xmlns:a16="http://schemas.microsoft.com/office/drawing/2014/main" id="{87AE3771-BE54-E578-14DD-32B7769A7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6350000"/>
            <a:ext cx="41361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Output the engaged pairs as the final output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7728282D-340D-E34E-1093-9802B9D79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Lemmas</a:t>
            </a:r>
          </a:p>
        </p:txBody>
      </p:sp>
      <p:sp>
        <p:nvSpPr>
          <p:cNvPr id="21506" name="TextBox 2">
            <a:extLst>
              <a:ext uri="{FF2B5EF4-FFF2-40B4-BE49-F238E27FC236}">
                <a16:creationId xmlns:a16="http://schemas.microsoft.com/office/drawing/2014/main" id="{0A1F7BAE-0A3B-3FAC-2AC9-BF32E0C5A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713" y="2062163"/>
            <a:ext cx="55794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+mn-lt"/>
              </a:rPr>
              <a:t>Lemma 0: The GS algorithm has at most </a:t>
            </a:r>
            <a:r>
              <a:rPr lang="en-US" altLang="en-US" sz="2000" dirty="0">
                <a:solidFill>
                  <a:srgbClr val="AD2ACD"/>
                </a:solidFill>
                <a:latin typeface="+mn-lt"/>
              </a:rPr>
              <a:t>n</a:t>
            </a:r>
            <a:r>
              <a:rPr lang="en-US" altLang="en-US" sz="2000" baseline="30000" dirty="0">
                <a:solidFill>
                  <a:srgbClr val="AD2ACD"/>
                </a:solidFill>
                <a:latin typeface="+mn-lt"/>
              </a:rPr>
              <a:t>2</a:t>
            </a:r>
            <a:r>
              <a:rPr lang="en-US" altLang="en-US" sz="2000" dirty="0">
                <a:latin typeface="+mn-lt"/>
              </a:rPr>
              <a:t> iterations </a:t>
            </a:r>
          </a:p>
        </p:txBody>
      </p:sp>
      <p:sp>
        <p:nvSpPr>
          <p:cNvPr id="21507" name="TextBox 3">
            <a:extLst>
              <a:ext uri="{FF2B5EF4-FFF2-40B4-BE49-F238E27FC236}">
                <a16:creationId xmlns:a16="http://schemas.microsoft.com/office/drawing/2014/main" id="{B052A8C2-EDFF-3A40-9849-C35DFE75D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713" y="3316288"/>
            <a:ext cx="34946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+mn-lt"/>
              </a:rPr>
              <a:t>Lemma 1: </a:t>
            </a:r>
            <a:r>
              <a:rPr lang="en-US" altLang="en-US" sz="2000" dirty="0">
                <a:solidFill>
                  <a:srgbClr val="AD2ACD"/>
                </a:solidFill>
                <a:latin typeface="+mn-lt"/>
              </a:rPr>
              <a:t>S</a:t>
            </a:r>
            <a:r>
              <a:rPr lang="en-US" altLang="en-US" sz="2000" dirty="0">
                <a:latin typeface="+mn-lt"/>
              </a:rPr>
              <a:t> is a perfect matching</a:t>
            </a:r>
          </a:p>
        </p:txBody>
      </p:sp>
      <p:sp>
        <p:nvSpPr>
          <p:cNvPr id="21508" name="TextBox 4">
            <a:extLst>
              <a:ext uri="{FF2B5EF4-FFF2-40B4-BE49-F238E27FC236}">
                <a16:creationId xmlns:a16="http://schemas.microsoft.com/office/drawing/2014/main" id="{96A3EE96-176E-AF21-FA44-3C63DBA6F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713" y="4424363"/>
            <a:ext cx="31053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+mn-lt"/>
              </a:rPr>
              <a:t>Lemma 2: </a:t>
            </a:r>
            <a:r>
              <a:rPr lang="en-US" altLang="en-US" sz="2000" dirty="0">
                <a:solidFill>
                  <a:srgbClr val="AD2ACD"/>
                </a:solidFill>
                <a:latin typeface="+mn-lt"/>
              </a:rPr>
              <a:t>S </a:t>
            </a:r>
            <a:r>
              <a:rPr lang="en-US" altLang="en-US" sz="2000" dirty="0">
                <a:latin typeface="+mn-lt"/>
              </a:rPr>
              <a:t>has no instability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D88346-E97C-602C-4A3C-82CBFB08FA41}"/>
              </a:ext>
            </a:extLst>
          </p:cNvPr>
          <p:cNvSpPr txBox="1"/>
          <p:nvPr/>
        </p:nvSpPr>
        <p:spPr>
          <a:xfrm>
            <a:off x="986319" y="5250094"/>
            <a:ext cx="7054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Lemma 3: If at the end of an iteration, </a:t>
            </a:r>
            <a:r>
              <a:rPr lang="en-US" dirty="0">
                <a:solidFill>
                  <a:srgbClr val="7030A0"/>
                </a:solidFill>
                <a:latin typeface="+mn-lt"/>
              </a:rPr>
              <a:t>w</a:t>
            </a:r>
            <a:r>
              <a:rPr lang="en-US" dirty="0">
                <a:latin typeface="+mn-lt"/>
              </a:rPr>
              <a:t> is free then </a:t>
            </a:r>
            <a:r>
              <a:rPr lang="en-US" dirty="0">
                <a:solidFill>
                  <a:srgbClr val="7030A0"/>
                </a:solidFill>
                <a:latin typeface="+mn-lt"/>
              </a:rPr>
              <a:t>w</a:t>
            </a:r>
            <a:r>
              <a:rPr lang="en-US" dirty="0">
                <a:latin typeface="+mn-lt"/>
              </a:rPr>
              <a:t> has not proposed to </a:t>
            </a:r>
          </a:p>
          <a:p>
            <a:r>
              <a:rPr lang="en-US" dirty="0">
                <a:latin typeface="+mn-lt"/>
              </a:rPr>
              <a:t>                 ALL men</a:t>
            </a:r>
          </a:p>
        </p:txBody>
      </p:sp>
      <p:sp>
        <p:nvSpPr>
          <p:cNvPr id="3" name="Bent-Up Arrow 2">
            <a:extLst>
              <a:ext uri="{FF2B5EF4-FFF2-40B4-BE49-F238E27FC236}">
                <a16:creationId xmlns:a16="http://schemas.microsoft.com/office/drawing/2014/main" id="{6EB0641E-5265-DC84-368A-FB33B7B6181E}"/>
              </a:ext>
            </a:extLst>
          </p:cNvPr>
          <p:cNvSpPr/>
          <p:nvPr/>
        </p:nvSpPr>
        <p:spPr>
          <a:xfrm rot="16200000">
            <a:off x="5004220" y="3074681"/>
            <a:ext cx="2058784" cy="2241155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390D1CC4-E554-1B3D-2809-29E7CA8DA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Proof Details of Lemma 0</a:t>
            </a:r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DBE9BF40-70AF-38E9-16EC-F75505276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38"/>
            <a:ext cx="9144000" cy="486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FBACB647-E955-D2F1-73DD-35E09C463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Proof technique de jour</a:t>
            </a:r>
          </a:p>
        </p:txBody>
      </p:sp>
      <p:grpSp>
        <p:nvGrpSpPr>
          <p:cNvPr id="2" name="Group 39">
            <a:extLst>
              <a:ext uri="{FF2B5EF4-FFF2-40B4-BE49-F238E27FC236}">
                <a16:creationId xmlns:a16="http://schemas.microsoft.com/office/drawing/2014/main" id="{644790A3-F5D9-261D-F6BA-1573EB53CE5C}"/>
              </a:ext>
            </a:extLst>
          </p:cNvPr>
          <p:cNvGrpSpPr>
            <a:grpSpLocks/>
          </p:cNvGrpSpPr>
          <p:nvPr/>
        </p:nvGrpSpPr>
        <p:grpSpPr bwMode="auto">
          <a:xfrm>
            <a:off x="2943225" y="4224338"/>
            <a:ext cx="4006850" cy="2633662"/>
            <a:chOff x="3554175" y="5265065"/>
            <a:chExt cx="2157912" cy="1479366"/>
          </a:xfrm>
        </p:grpSpPr>
        <p:pic>
          <p:nvPicPr>
            <p:cNvPr id="24582" name="Picture 10">
              <a:extLst>
                <a:ext uri="{FF2B5EF4-FFF2-40B4-BE49-F238E27FC236}">
                  <a16:creationId xmlns:a16="http://schemas.microsoft.com/office/drawing/2014/main" id="{FEA2C84F-3BE6-41B2-BB54-C7DDAB110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6145" y="5265065"/>
              <a:ext cx="1593850" cy="133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3" name="TextBox 38">
              <a:extLst>
                <a:ext uri="{FF2B5EF4-FFF2-40B4-BE49-F238E27FC236}">
                  <a16:creationId xmlns:a16="http://schemas.microsoft.com/office/drawing/2014/main" id="{D887D7D0-7C9E-F34D-E5C9-EBD287E8FA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4175" y="6597456"/>
              <a:ext cx="2157912" cy="14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/>
                <a:t>Source: 4simpsons.wordpress.com</a:t>
              </a:r>
            </a:p>
          </p:txBody>
        </p:sp>
      </p:grpSp>
      <p:sp>
        <p:nvSpPr>
          <p:cNvPr id="24579" name="TextBox 5">
            <a:extLst>
              <a:ext uri="{FF2B5EF4-FFF2-40B4-BE49-F238E27FC236}">
                <a16:creationId xmlns:a16="http://schemas.microsoft.com/office/drawing/2014/main" id="{2ABCADA7-C663-C2ED-7887-2F23E5F51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6200" y="1417638"/>
            <a:ext cx="361868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latin typeface="+mn-lt"/>
              </a:rPr>
              <a:t>Proof by contradiction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8D413E1-E0FA-2F3E-9EED-43FDFBECE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5613" y="2236788"/>
            <a:ext cx="6208712" cy="466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Assume the negation of what you want to prove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0B173E42-79D3-D120-2229-2E34F2FD4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613" y="2703513"/>
            <a:ext cx="2722562" cy="15208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7793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After some reasoning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59BB78E3-0BE8-A1C2-832C-C46028A5A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Two obervations</a:t>
            </a:r>
          </a:p>
        </p:txBody>
      </p:sp>
      <p:sp>
        <p:nvSpPr>
          <p:cNvPr id="25602" name="TextBox 2">
            <a:extLst>
              <a:ext uri="{FF2B5EF4-FFF2-40B4-BE49-F238E27FC236}">
                <a16:creationId xmlns:a16="http://schemas.microsoft.com/office/drawing/2014/main" id="{A821F726-7C38-3B1B-C0D8-48B592691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49475"/>
            <a:ext cx="674229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latin typeface="+mn-lt"/>
              </a:rPr>
              <a:t>Obs 1</a:t>
            </a:r>
            <a:r>
              <a:rPr lang="en-US" altLang="en-US" sz="3000">
                <a:latin typeface="+mn-lt"/>
              </a:rPr>
              <a:t>: Once </a:t>
            </a:r>
            <a:r>
              <a:rPr lang="en-US" altLang="en-US" sz="3000">
                <a:solidFill>
                  <a:srgbClr val="A100A0"/>
                </a:solidFill>
                <a:latin typeface="+mn-lt"/>
              </a:rPr>
              <a:t>m</a:t>
            </a:r>
            <a:r>
              <a:rPr lang="en-US" altLang="en-US" sz="3000">
                <a:latin typeface="+mn-lt"/>
              </a:rPr>
              <a:t> is engaged he keeps getting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latin typeface="+mn-lt"/>
              </a:rPr>
              <a:t>           engaged to </a:t>
            </a:r>
            <a:r>
              <a:rPr lang="ja-JP" altLang="en-US" sz="3000">
                <a:latin typeface="+mn-lt"/>
              </a:rPr>
              <a:t>“</a:t>
            </a:r>
            <a:r>
              <a:rPr lang="en-US" altLang="ja-JP" sz="3000">
                <a:latin typeface="+mn-lt"/>
              </a:rPr>
              <a:t>better</a:t>
            </a:r>
            <a:r>
              <a:rPr lang="ja-JP" altLang="en-US" sz="3000">
                <a:latin typeface="+mn-lt"/>
              </a:rPr>
              <a:t>”</a:t>
            </a:r>
            <a:r>
              <a:rPr lang="en-US" altLang="ja-JP" sz="3000">
                <a:latin typeface="+mn-lt"/>
              </a:rPr>
              <a:t> women</a:t>
            </a:r>
            <a:endParaRPr lang="en-US" altLang="en-US" sz="3000">
              <a:latin typeface="+mn-lt"/>
            </a:endParaRPr>
          </a:p>
        </p:txBody>
      </p:sp>
      <p:sp>
        <p:nvSpPr>
          <p:cNvPr id="25603" name="TextBox 3">
            <a:extLst>
              <a:ext uri="{FF2B5EF4-FFF2-40B4-BE49-F238E27FC236}">
                <a16:creationId xmlns:a16="http://schemas.microsoft.com/office/drawing/2014/main" id="{433F2221-C166-00A7-0917-FF3003B43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206875"/>
            <a:ext cx="729783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latin typeface="+mn-lt"/>
              </a:rPr>
              <a:t>Obs 2</a:t>
            </a:r>
            <a:r>
              <a:rPr lang="en-US" altLang="en-US" sz="3000">
                <a:latin typeface="+mn-lt"/>
              </a:rPr>
              <a:t>: If </a:t>
            </a:r>
            <a:r>
              <a:rPr lang="en-US" altLang="en-US" sz="3000">
                <a:solidFill>
                  <a:srgbClr val="A100A0"/>
                </a:solidFill>
                <a:latin typeface="+mn-lt"/>
              </a:rPr>
              <a:t>w</a:t>
            </a:r>
            <a:r>
              <a:rPr lang="en-US" altLang="en-US" sz="3000">
                <a:latin typeface="+mn-lt"/>
              </a:rPr>
              <a:t> proposes to </a:t>
            </a:r>
            <a:r>
              <a:rPr lang="en-US" altLang="en-US" sz="3000">
                <a:solidFill>
                  <a:srgbClr val="A100A0"/>
                </a:solidFill>
                <a:latin typeface="+mn-lt"/>
              </a:rPr>
              <a:t>m’</a:t>
            </a:r>
            <a:r>
              <a:rPr lang="en-US" altLang="ja-JP" sz="3000">
                <a:latin typeface="+mn-lt"/>
              </a:rPr>
              <a:t>  first and then to </a:t>
            </a:r>
            <a:r>
              <a:rPr lang="en-US" altLang="ja-JP" sz="3000">
                <a:solidFill>
                  <a:srgbClr val="A100A0"/>
                </a:solidFill>
                <a:latin typeface="+mn-lt"/>
              </a:rPr>
              <a:t>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latin typeface="+mn-lt"/>
              </a:rPr>
              <a:t>            (or never proposes to </a:t>
            </a:r>
            <a:r>
              <a:rPr lang="en-US" altLang="en-US" sz="3000">
                <a:solidFill>
                  <a:srgbClr val="A100A0"/>
                </a:solidFill>
                <a:latin typeface="+mn-lt"/>
              </a:rPr>
              <a:t>m</a:t>
            </a:r>
            <a:r>
              <a:rPr lang="en-US" altLang="en-US" sz="3000">
                <a:latin typeface="+mn-lt"/>
              </a:rPr>
              <a:t>) then she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latin typeface="+mn-lt"/>
              </a:rPr>
              <a:t>            prefers </a:t>
            </a:r>
            <a:r>
              <a:rPr lang="en-US" altLang="en-US" sz="3000">
                <a:solidFill>
                  <a:srgbClr val="A100A0"/>
                </a:solidFill>
                <a:latin typeface="+mn-lt"/>
              </a:rPr>
              <a:t>m’</a:t>
            </a:r>
            <a:r>
              <a:rPr lang="en-US" altLang="ja-JP" sz="3000">
                <a:latin typeface="+mn-lt"/>
              </a:rPr>
              <a:t> to </a:t>
            </a:r>
            <a:r>
              <a:rPr lang="en-US" altLang="ja-JP" sz="3000">
                <a:solidFill>
                  <a:srgbClr val="A100A0"/>
                </a:solidFill>
                <a:latin typeface="+mn-lt"/>
              </a:rPr>
              <a:t>m</a:t>
            </a:r>
            <a:endParaRPr lang="en-US" altLang="en-US" sz="3000">
              <a:solidFill>
                <a:srgbClr val="A100A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>
            <a:extLst>
              <a:ext uri="{FF2B5EF4-FFF2-40B4-BE49-F238E27FC236}">
                <a16:creationId xmlns:a16="http://schemas.microsoft.com/office/drawing/2014/main" id="{36B379FE-0441-021D-85A6-19699536E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3554" name="Picture 4">
            <a:extLst>
              <a:ext uri="{FF2B5EF4-FFF2-40B4-BE49-F238E27FC236}">
                <a16:creationId xmlns:a16="http://schemas.microsoft.com/office/drawing/2014/main" id="{9C3A8BDC-AE34-8F5D-2AFB-EE7F295C7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458913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B28C45C6-B110-509D-AB06-747C5E44F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Pf. of Lemmas 1+3 on the board…</a:t>
            </a:r>
          </a:p>
        </p:txBody>
      </p:sp>
      <p:pic>
        <p:nvPicPr>
          <p:cNvPr id="30722" name="Picture 4" descr="Jul27-2008 062.JPG">
            <a:extLst>
              <a:ext uri="{FF2B5EF4-FFF2-40B4-BE49-F238E27FC236}">
                <a16:creationId xmlns:a16="http://schemas.microsoft.com/office/drawing/2014/main" id="{30CD8EB4-D235-C4B8-2353-094BE89A7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5" y="1587500"/>
            <a:ext cx="2667000" cy="401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3">
            <a:extLst>
              <a:ext uri="{FF2B5EF4-FFF2-40B4-BE49-F238E27FC236}">
                <a16:creationId xmlns:a16="http://schemas.microsoft.com/office/drawing/2014/main" id="{6A02A1CE-1513-5C75-00DE-1C7B6311B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Proof of Lemma 2</a:t>
            </a:r>
          </a:p>
        </p:txBody>
      </p:sp>
      <p:sp>
        <p:nvSpPr>
          <p:cNvPr id="26626" name="TextBox 4">
            <a:extLst>
              <a:ext uri="{FF2B5EF4-FFF2-40B4-BE49-F238E27FC236}">
                <a16:creationId xmlns:a16="http://schemas.microsoft.com/office/drawing/2014/main" id="{25B3451D-2BC3-CDE6-1B4F-4BDD592F1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63" y="2171700"/>
            <a:ext cx="2640012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900">
                <a:latin typeface="+mn-lt"/>
              </a:rPr>
              <a:t>By contradiction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BBFA24A-82F3-D963-81F7-4EA3252BD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7663" y="4310063"/>
            <a:ext cx="509587" cy="531812"/>
          </a:xfrm>
          <a:prstGeom prst="ellipse">
            <a:avLst/>
          </a:prstGeom>
          <a:solidFill>
            <a:schemeClr val="accent2">
              <a:alpha val="59999"/>
            </a:schemeClr>
          </a:solidFill>
          <a:ln w="9525">
            <a:solidFill>
              <a:srgbClr val="4A7EBB">
                <a:alpha val="94116"/>
              </a:srgbClr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m</a:t>
            </a: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D6887F5-112A-7389-5D1A-63C5BC216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7663" y="5308600"/>
            <a:ext cx="509587" cy="531813"/>
          </a:xfrm>
          <a:prstGeom prst="ellipse">
            <a:avLst/>
          </a:prstGeom>
          <a:solidFill>
            <a:schemeClr val="accent1">
              <a:alpha val="59999"/>
            </a:schemeClr>
          </a:solidFill>
          <a:ln w="9525">
            <a:solidFill>
              <a:srgbClr val="4A7EBB">
                <a:alpha val="94116"/>
              </a:srgbClr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F33DE03-D5EF-A6DB-4FDD-92C556BDF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500" y="5308600"/>
            <a:ext cx="509588" cy="531813"/>
          </a:xfrm>
          <a:prstGeom prst="ellipse">
            <a:avLst/>
          </a:prstGeom>
          <a:solidFill>
            <a:srgbClr val="008000">
              <a:alpha val="59999"/>
            </a:srgbClr>
          </a:solidFill>
          <a:ln w="9525">
            <a:solidFill>
              <a:srgbClr val="4A7EBB">
                <a:alpha val="94116"/>
              </a:srgbClr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875E67C-1E2A-3FDE-AB15-30EFDA6D7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500" y="4310063"/>
            <a:ext cx="509588" cy="531812"/>
          </a:xfrm>
          <a:prstGeom prst="ellipse">
            <a:avLst/>
          </a:prstGeom>
          <a:solidFill>
            <a:srgbClr val="C95BCD"/>
          </a:solidFill>
          <a:ln w="9525">
            <a:solidFill>
              <a:srgbClr val="4A7EBB">
                <a:alpha val="94116"/>
              </a:srgbClr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w</a:t>
            </a: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777081BA-E850-0797-D426-71192A0D7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0" y="5351463"/>
            <a:ext cx="4780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+mn-lt"/>
              </a:rPr>
              <a:t>m</a:t>
            </a:r>
            <a:r>
              <a:rPr lang="ja-JP" altLang="en-US" sz="1800">
                <a:solidFill>
                  <a:schemeClr val="bg1"/>
                </a:solidFill>
                <a:latin typeface="+mn-lt"/>
              </a:rPr>
              <a:t>’</a:t>
            </a:r>
            <a:endParaRPr lang="en-US" altLang="en-US" sz="18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A646BBE1-3449-FD3C-22DF-236914EAC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8050" y="5351463"/>
            <a:ext cx="4539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+mn-lt"/>
              </a:rPr>
              <a:t>w</a:t>
            </a:r>
            <a:r>
              <a:rPr lang="ja-JP" altLang="en-US" sz="1800">
                <a:solidFill>
                  <a:schemeClr val="bg1"/>
                </a:solidFill>
                <a:latin typeface="+mn-lt"/>
              </a:rPr>
              <a:t>’</a:t>
            </a:r>
            <a:endParaRPr lang="en-US" altLang="en-US" sz="180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3726C80-AFB5-3CA1-B6E1-E23EC0BB33B3}"/>
              </a:ext>
            </a:extLst>
          </p:cNvPr>
          <p:cNvCxnSpPr>
            <a:cxnSpLocks noChangeShapeType="1"/>
            <a:stCxn id="7" idx="6"/>
            <a:endCxn id="10" idx="2"/>
          </p:cNvCxnSpPr>
          <p:nvPr/>
        </p:nvCxnSpPr>
        <p:spPr bwMode="auto">
          <a:xfrm>
            <a:off x="5937250" y="4575175"/>
            <a:ext cx="123825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273BCC2-2BC4-ADFD-C4D0-B46D9867A6CA}"/>
              </a:ext>
            </a:extLst>
          </p:cNvPr>
          <p:cNvCxnSpPr>
            <a:cxnSpLocks noChangeShapeType="1"/>
            <a:stCxn id="8" idx="6"/>
            <a:endCxn id="9" idx="2"/>
          </p:cNvCxnSpPr>
          <p:nvPr/>
        </p:nvCxnSpPr>
        <p:spPr bwMode="auto">
          <a:xfrm>
            <a:off x="5937250" y="5575300"/>
            <a:ext cx="1238250" cy="15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4FB2561-40D9-71E5-E1EE-690D815E4529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6253163" y="4346575"/>
            <a:ext cx="622300" cy="13874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04948A7-D3B4-745E-9EEA-5731FCE8C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00" y="3429000"/>
            <a:ext cx="485581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>
                <a:latin typeface="+mn-lt"/>
              </a:rPr>
              <a:t>Assume there is an instability </a:t>
            </a:r>
            <a:r>
              <a:rPr lang="en-US" altLang="en-US" sz="2600" dirty="0">
                <a:solidFill>
                  <a:srgbClr val="660066"/>
                </a:solidFill>
                <a:latin typeface="+mn-lt"/>
              </a:rPr>
              <a:t>(</a:t>
            </a:r>
            <a:r>
              <a:rPr lang="en-US" altLang="en-US" sz="2600" dirty="0" err="1">
                <a:solidFill>
                  <a:srgbClr val="660066"/>
                </a:solidFill>
                <a:latin typeface="+mn-lt"/>
              </a:rPr>
              <a:t>w’,m</a:t>
            </a:r>
            <a:r>
              <a:rPr lang="en-US" altLang="ja-JP" sz="2600" dirty="0">
                <a:solidFill>
                  <a:srgbClr val="660066"/>
                </a:solidFill>
                <a:latin typeface="+mn-lt"/>
              </a:rPr>
              <a:t>)</a:t>
            </a:r>
            <a:endParaRPr lang="en-US" altLang="en-US" sz="2600" dirty="0">
              <a:solidFill>
                <a:srgbClr val="660066"/>
              </a:solidFill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E751F7-6129-3D1A-B5CB-06A4F70EE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4913" y="4391025"/>
            <a:ext cx="228282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300">
                <a:solidFill>
                  <a:srgbClr val="660066"/>
                </a:solidFill>
                <a:latin typeface="+mn-lt"/>
              </a:rPr>
              <a:t>m</a:t>
            </a:r>
            <a:r>
              <a:rPr lang="en-US" altLang="en-US" sz="2300">
                <a:latin typeface="+mn-lt"/>
              </a:rPr>
              <a:t> prefers </a:t>
            </a:r>
            <a:r>
              <a:rPr lang="en-US" altLang="en-US" sz="2300">
                <a:solidFill>
                  <a:srgbClr val="660066"/>
                </a:solidFill>
                <a:latin typeface="+mn-lt"/>
              </a:rPr>
              <a:t>w’</a:t>
            </a:r>
            <a:r>
              <a:rPr lang="en-US" altLang="ja-JP" sz="2300">
                <a:latin typeface="+mn-lt"/>
              </a:rPr>
              <a:t> to </a:t>
            </a:r>
            <a:r>
              <a:rPr lang="en-US" altLang="ja-JP" sz="2300">
                <a:solidFill>
                  <a:srgbClr val="660066"/>
                </a:solidFill>
                <a:latin typeface="+mn-lt"/>
              </a:rPr>
              <a:t>w</a:t>
            </a:r>
            <a:endParaRPr lang="en-US" altLang="en-US" sz="2300">
              <a:solidFill>
                <a:srgbClr val="660066"/>
              </a:solidFill>
              <a:latin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101524-345F-8497-A997-149D0BB3E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4913" y="5133975"/>
            <a:ext cx="220284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660066"/>
                </a:solidFill>
                <a:latin typeface="+mn-lt"/>
              </a:rPr>
              <a:t>w’</a:t>
            </a:r>
            <a:r>
              <a:rPr lang="en-US" altLang="ja-JP" sz="2200">
                <a:latin typeface="+mn-lt"/>
              </a:rPr>
              <a:t> prefers </a:t>
            </a:r>
            <a:r>
              <a:rPr lang="en-US" altLang="ja-JP" sz="2200">
                <a:solidFill>
                  <a:srgbClr val="660066"/>
                </a:solidFill>
                <a:latin typeface="+mn-lt"/>
              </a:rPr>
              <a:t>m</a:t>
            </a:r>
            <a:r>
              <a:rPr lang="en-US" altLang="ja-JP" sz="2200">
                <a:latin typeface="+mn-lt"/>
              </a:rPr>
              <a:t> to </a:t>
            </a:r>
            <a:r>
              <a:rPr lang="en-US" altLang="ja-JP" sz="2200">
                <a:solidFill>
                  <a:srgbClr val="660066"/>
                </a:solidFill>
                <a:latin typeface="+mn-lt"/>
              </a:rPr>
              <a:t>m’</a:t>
            </a:r>
            <a:endParaRPr lang="en-US" altLang="en-US" sz="2200">
              <a:solidFill>
                <a:srgbClr val="660066"/>
              </a:solidFill>
              <a:latin typeface="+mn-lt"/>
            </a:endParaRPr>
          </a:p>
        </p:txBody>
      </p:sp>
      <p:sp>
        <p:nvSpPr>
          <p:cNvPr id="19" name="Cloud Callout 18">
            <a:extLst>
              <a:ext uri="{FF2B5EF4-FFF2-40B4-BE49-F238E27FC236}">
                <a16:creationId xmlns:a16="http://schemas.microsoft.com/office/drawing/2014/main" id="{5A732D2C-4739-06B7-256F-D7DE274CA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2513" y="2709863"/>
            <a:ext cx="2554287" cy="1470025"/>
          </a:xfrm>
          <a:prstGeom prst="cloudCallout">
            <a:avLst>
              <a:gd name="adj1" fmla="val -55264"/>
              <a:gd name="adj2" fmla="val 27782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800" dirty="0">
                <a:solidFill>
                  <a:srgbClr val="660066"/>
                </a:solidFill>
                <a:latin typeface="+mn-lt"/>
              </a:rPr>
              <a:t>w’</a:t>
            </a:r>
            <a:r>
              <a:rPr lang="en-US" altLang="ja-JP" sz="1800" dirty="0">
                <a:solidFill>
                  <a:srgbClr val="FFFFFF"/>
                </a:solidFill>
                <a:latin typeface="+mn-lt"/>
              </a:rPr>
              <a:t> last proposed to </a:t>
            </a:r>
            <a:r>
              <a:rPr lang="en-US" altLang="ja-JP" sz="1800" dirty="0">
                <a:solidFill>
                  <a:srgbClr val="660066"/>
                </a:solidFill>
                <a:latin typeface="+mn-lt"/>
              </a:rPr>
              <a:t>m’</a:t>
            </a:r>
            <a:endParaRPr lang="en-US" altLang="en-US" sz="1800" dirty="0">
              <a:solidFill>
                <a:srgbClr val="660066"/>
              </a:solidFill>
              <a:latin typeface="+mn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333DE82-7156-7650-62CA-1B1373D3E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400" y="4391025"/>
            <a:ext cx="2606675" cy="1330325"/>
          </a:xfrm>
          <a:prstGeom prst="rect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6" grpId="0"/>
      <p:bldP spid="17" grpId="0"/>
      <p:bldP spid="18" grpId="0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4E811E0-2B90-3149-F7CD-A95CE901A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Contradiction by Case Analysis</a:t>
            </a:r>
          </a:p>
        </p:txBody>
      </p:sp>
      <p:sp>
        <p:nvSpPr>
          <p:cNvPr id="27650" name="TextBox 2">
            <a:extLst>
              <a:ext uri="{FF2B5EF4-FFF2-40B4-BE49-F238E27FC236}">
                <a16:creationId xmlns:a16="http://schemas.microsoft.com/office/drawing/2014/main" id="{A4AC8974-31CF-CC83-0194-CD9FC1FD6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13" y="2008188"/>
            <a:ext cx="72628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+mn-lt"/>
              </a:rPr>
              <a:t>Depending on whether </a:t>
            </a:r>
            <a:r>
              <a:rPr lang="en-US" altLang="en-US" sz="2600">
                <a:solidFill>
                  <a:srgbClr val="660066"/>
                </a:solidFill>
                <a:latin typeface="+mn-lt"/>
              </a:rPr>
              <a:t>w’</a:t>
            </a:r>
            <a:r>
              <a:rPr lang="en-US" altLang="ja-JP" sz="2600">
                <a:latin typeface="+mn-lt"/>
              </a:rPr>
              <a:t> had proposed to </a:t>
            </a:r>
            <a:r>
              <a:rPr lang="en-US" altLang="ja-JP" sz="2600">
                <a:solidFill>
                  <a:srgbClr val="660066"/>
                </a:solidFill>
                <a:latin typeface="+mn-lt"/>
              </a:rPr>
              <a:t>m</a:t>
            </a:r>
            <a:r>
              <a:rPr lang="en-US" altLang="ja-JP" sz="2600">
                <a:latin typeface="+mn-lt"/>
              </a:rPr>
              <a:t> or not</a:t>
            </a:r>
            <a:endParaRPr lang="en-US" altLang="en-US" sz="260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98DA0E-84FD-1810-52AD-9118A6D57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13" y="3429000"/>
            <a:ext cx="427399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rgbClr val="4F6228"/>
                </a:solidFill>
                <a:latin typeface="+mn-lt"/>
              </a:rPr>
              <a:t>Case 1</a:t>
            </a:r>
            <a:r>
              <a:rPr lang="en-US" altLang="en-US" sz="2600">
                <a:latin typeface="+mn-lt"/>
              </a:rPr>
              <a:t>: </a:t>
            </a:r>
            <a:r>
              <a:rPr lang="en-US" altLang="en-US" sz="2600">
                <a:solidFill>
                  <a:srgbClr val="660066"/>
                </a:solidFill>
                <a:latin typeface="+mn-lt"/>
              </a:rPr>
              <a:t>w’</a:t>
            </a:r>
            <a:r>
              <a:rPr lang="en-US" altLang="ja-JP" sz="2600">
                <a:latin typeface="+mn-lt"/>
              </a:rPr>
              <a:t> never proposed to </a:t>
            </a:r>
            <a:r>
              <a:rPr lang="en-US" altLang="ja-JP" sz="2600">
                <a:solidFill>
                  <a:srgbClr val="660066"/>
                </a:solidFill>
                <a:latin typeface="+mn-lt"/>
              </a:rPr>
              <a:t>m</a:t>
            </a:r>
            <a:endParaRPr lang="en-US" altLang="en-US" sz="2600">
              <a:solidFill>
                <a:srgbClr val="660066"/>
              </a:solidFill>
              <a:latin typeface="+mn-lt"/>
            </a:endParaRP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89B97594-3FE0-F43F-9767-3D9AE11D747B}"/>
              </a:ext>
            </a:extLst>
          </p:cNvPr>
          <p:cNvGrpSpPr>
            <a:grpSpLocks/>
          </p:cNvGrpSpPr>
          <p:nvPr/>
        </p:nvGrpSpPr>
        <p:grpSpPr bwMode="auto">
          <a:xfrm>
            <a:off x="5529263" y="3706813"/>
            <a:ext cx="3187700" cy="1693862"/>
            <a:chOff x="5528961" y="3707225"/>
            <a:chExt cx="3187351" cy="1693862"/>
          </a:xfrm>
        </p:grpSpPr>
        <p:pic>
          <p:nvPicPr>
            <p:cNvPr id="27664" name="Picture 4">
              <a:extLst>
                <a:ext uri="{FF2B5EF4-FFF2-40B4-BE49-F238E27FC236}">
                  <a16:creationId xmlns:a16="http://schemas.microsoft.com/office/drawing/2014/main" id="{4A7A0AF2-0DF0-028E-D572-9B5ED71F0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1237" y="3707225"/>
              <a:ext cx="1235075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5" name="Picture 5">
              <a:extLst>
                <a:ext uri="{FF2B5EF4-FFF2-40B4-BE49-F238E27FC236}">
                  <a16:creationId xmlns:a16="http://schemas.microsoft.com/office/drawing/2014/main" id="{23C6AE03-E464-23F2-672D-AEB976B39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8961" y="3707225"/>
              <a:ext cx="1335087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6" name="TextBox 6">
              <a:extLst>
                <a:ext uri="{FF2B5EF4-FFF2-40B4-BE49-F238E27FC236}">
                  <a16:creationId xmlns:a16="http://schemas.microsoft.com/office/drawing/2014/main" id="{58D78947-6077-F623-E80B-1D706939FB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2767" y="4982581"/>
              <a:ext cx="3898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+mn-lt"/>
                </a:rPr>
                <a:t>w’</a:t>
              </a:r>
            </a:p>
          </p:txBody>
        </p:sp>
        <p:sp>
          <p:nvSpPr>
            <p:cNvPr id="27667" name="TextBox 7">
              <a:extLst>
                <a:ext uri="{FF2B5EF4-FFF2-40B4-BE49-F238E27FC236}">
                  <a16:creationId xmlns:a16="http://schemas.microsoft.com/office/drawing/2014/main" id="{48C445E4-BA16-5386-E60F-45889CA878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8961" y="4396496"/>
              <a:ext cx="3690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+mn-lt"/>
                </a:rPr>
                <a:t>m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CC12F16-E461-BE3A-35E9-DA06C9790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713" y="4211638"/>
            <a:ext cx="1901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  <a:latin typeface="+mn-lt"/>
              </a:rPr>
              <a:t>w’</a:t>
            </a:r>
            <a:r>
              <a:rPr lang="en-US" altLang="ja-JP" sz="1800">
                <a:latin typeface="+mn-lt"/>
              </a:rPr>
              <a:t> prefers </a:t>
            </a:r>
            <a:r>
              <a:rPr lang="en-US" altLang="ja-JP" sz="1800">
                <a:solidFill>
                  <a:srgbClr val="660066"/>
                </a:solidFill>
                <a:latin typeface="+mn-lt"/>
              </a:rPr>
              <a:t>m’</a:t>
            </a:r>
            <a:r>
              <a:rPr lang="en-US" altLang="ja-JP" sz="1800">
                <a:latin typeface="+mn-lt"/>
              </a:rPr>
              <a:t> to </a:t>
            </a:r>
            <a:r>
              <a:rPr lang="en-US" altLang="ja-JP" sz="1800">
                <a:solidFill>
                  <a:srgbClr val="660066"/>
                </a:solidFill>
                <a:latin typeface="+mn-lt"/>
              </a:rPr>
              <a:t>m</a:t>
            </a:r>
            <a:endParaRPr lang="en-US" altLang="en-US" sz="1800">
              <a:solidFill>
                <a:srgbClr val="660066"/>
              </a:solidFill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C01416-9C4D-86BD-F1CF-720E4F97A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713" y="4797425"/>
            <a:ext cx="27222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Assumed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w’</a:t>
            </a:r>
            <a:r>
              <a:rPr lang="en-US" altLang="ja-JP" sz="1800">
                <a:latin typeface="+mn-lt"/>
              </a:rPr>
              <a:t> prefers </a:t>
            </a:r>
            <a:r>
              <a:rPr lang="en-US" altLang="ja-JP" sz="1800">
                <a:solidFill>
                  <a:srgbClr val="660066"/>
                </a:solidFill>
                <a:latin typeface="+mn-lt"/>
              </a:rPr>
              <a:t>m</a:t>
            </a:r>
            <a:r>
              <a:rPr lang="en-US" altLang="ja-JP" sz="1800">
                <a:latin typeface="+mn-lt"/>
              </a:rPr>
              <a:t> to </a:t>
            </a:r>
            <a:r>
              <a:rPr lang="en-US" altLang="ja-JP" sz="1800">
                <a:solidFill>
                  <a:srgbClr val="660066"/>
                </a:solidFill>
                <a:latin typeface="+mn-lt"/>
              </a:rPr>
              <a:t>m’</a:t>
            </a:r>
            <a:endParaRPr lang="en-US" altLang="en-US" sz="1800">
              <a:solidFill>
                <a:srgbClr val="660066"/>
              </a:solidFill>
              <a:latin typeface="+mn-lt"/>
            </a:endParaRPr>
          </a:p>
        </p:txBody>
      </p:sp>
      <p:grpSp>
        <p:nvGrpSpPr>
          <p:cNvPr id="3" name="Group 37">
            <a:extLst>
              <a:ext uri="{FF2B5EF4-FFF2-40B4-BE49-F238E27FC236}">
                <a16:creationId xmlns:a16="http://schemas.microsoft.com/office/drawing/2014/main" id="{7F525D4F-5C40-5D7F-AC42-0B6CCE981722}"/>
              </a:ext>
            </a:extLst>
          </p:cNvPr>
          <p:cNvGrpSpPr>
            <a:grpSpLocks/>
          </p:cNvGrpSpPr>
          <p:nvPr/>
        </p:nvGrpSpPr>
        <p:grpSpPr bwMode="auto">
          <a:xfrm>
            <a:off x="6569075" y="5729288"/>
            <a:ext cx="1530350" cy="673100"/>
            <a:chOff x="2246020" y="1252538"/>
            <a:chExt cx="1529055" cy="673245"/>
          </a:xfrm>
        </p:grpSpPr>
        <p:pic>
          <p:nvPicPr>
            <p:cNvPr id="27660" name="Picture 7">
              <a:extLst>
                <a:ext uri="{FF2B5EF4-FFF2-40B4-BE49-F238E27FC236}">
                  <a16:creationId xmlns:a16="http://schemas.microsoft.com/office/drawing/2014/main" id="{B8C1DD33-49FD-3C79-55AF-2E844B65A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6020" y="1252538"/>
              <a:ext cx="507951" cy="673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1" name="Picture 28">
              <a:extLst>
                <a:ext uri="{FF2B5EF4-FFF2-40B4-BE49-F238E27FC236}">
                  <a16:creationId xmlns:a16="http://schemas.microsoft.com/office/drawing/2014/main" id="{CDB5FC23-169F-217B-BD96-9F023936E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0018" y="1398923"/>
              <a:ext cx="254632" cy="302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2" name="Picture 29">
              <a:extLst>
                <a:ext uri="{FF2B5EF4-FFF2-40B4-BE49-F238E27FC236}">
                  <a16:creationId xmlns:a16="http://schemas.microsoft.com/office/drawing/2014/main" id="{4F7FFE38-1929-8339-A19B-9CBC8A69D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7350" y="1398923"/>
              <a:ext cx="249107" cy="302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3" name="Picture 30">
              <a:extLst>
                <a:ext uri="{FF2B5EF4-FFF2-40B4-BE49-F238E27FC236}">
                  <a16:creationId xmlns:a16="http://schemas.microsoft.com/office/drawing/2014/main" id="{788A7E0E-4538-84F0-1AE6-E93236A15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3307" y="1398923"/>
              <a:ext cx="251768" cy="308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39">
            <a:extLst>
              <a:ext uri="{FF2B5EF4-FFF2-40B4-BE49-F238E27FC236}">
                <a16:creationId xmlns:a16="http://schemas.microsoft.com/office/drawing/2014/main" id="{E4985805-7012-B03F-D44A-359C82C5C4CC}"/>
              </a:ext>
            </a:extLst>
          </p:cNvPr>
          <p:cNvGrpSpPr>
            <a:grpSpLocks/>
          </p:cNvGrpSpPr>
          <p:nvPr/>
        </p:nvGrpSpPr>
        <p:grpSpPr bwMode="auto">
          <a:xfrm>
            <a:off x="3554413" y="5265738"/>
            <a:ext cx="2066591" cy="1593875"/>
            <a:chOff x="3554175" y="5265065"/>
            <a:chExt cx="2067070" cy="1594026"/>
          </a:xfrm>
        </p:grpSpPr>
        <p:pic>
          <p:nvPicPr>
            <p:cNvPr id="27658" name="Picture 10">
              <a:extLst>
                <a:ext uri="{FF2B5EF4-FFF2-40B4-BE49-F238E27FC236}">
                  <a16:creationId xmlns:a16="http://schemas.microsoft.com/office/drawing/2014/main" id="{FED6BE64-D8D2-41CA-61DF-C8EE969D4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6145" y="5265065"/>
              <a:ext cx="1593850" cy="133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9" name="TextBox 38">
              <a:extLst>
                <a:ext uri="{FF2B5EF4-FFF2-40B4-BE49-F238E27FC236}">
                  <a16:creationId xmlns:a16="http://schemas.microsoft.com/office/drawing/2014/main" id="{516BBE8B-74A3-3BEF-E800-FD29665A5D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4175" y="6597456"/>
              <a:ext cx="2067070" cy="261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latin typeface="+mn-lt"/>
                </a:rPr>
                <a:t>Source: 4simpsons.wordpress.com</a:t>
              </a:r>
            </a:p>
          </p:txBody>
        </p:sp>
      </p:grpSp>
      <p:sp>
        <p:nvSpPr>
          <p:cNvPr id="20" name="Oval Callout 19">
            <a:extLst>
              <a:ext uri="{FF2B5EF4-FFF2-40B4-BE49-F238E27FC236}">
                <a16:creationId xmlns:a16="http://schemas.microsoft.com/office/drawing/2014/main" id="{DF4C224E-8709-8A9F-E7D1-BFE6A2E15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4413" y="4103688"/>
            <a:ext cx="1671637" cy="585787"/>
          </a:xfrm>
          <a:prstGeom prst="wedgeEllipseCallout">
            <a:avLst>
              <a:gd name="adj1" fmla="val -85769"/>
              <a:gd name="adj2" fmla="val 14343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By </a:t>
            </a: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Obs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Callout 25">
            <a:extLst>
              <a:ext uri="{FF2B5EF4-FFF2-40B4-BE49-F238E27FC236}">
                <a16:creationId xmlns:a16="http://schemas.microsoft.com/office/drawing/2014/main" id="{5B04FD7C-12FE-A34B-313A-FFEF3A730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8" y="3375025"/>
            <a:ext cx="1463675" cy="525463"/>
          </a:xfrm>
          <a:prstGeom prst="wedgeEllipseCallout">
            <a:avLst>
              <a:gd name="adj1" fmla="val -18606"/>
              <a:gd name="adj2" fmla="val -215718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By </a:t>
            </a: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Obs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1</a:t>
            </a:r>
          </a:p>
        </p:txBody>
      </p:sp>
      <p:sp>
        <p:nvSpPr>
          <p:cNvPr id="28674" name="Title 1">
            <a:extLst>
              <a:ext uri="{FF2B5EF4-FFF2-40B4-BE49-F238E27FC236}">
                <a16:creationId xmlns:a16="http://schemas.microsoft.com/office/drawing/2014/main" id="{D8EC4BFF-7825-5A50-4C6D-E3ECDE5A3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4F6228"/>
                </a:solidFill>
                <a:ea typeface="ＭＳ Ｐゴシック" panose="020B0600070205080204" pitchFamily="34" charset="-128"/>
              </a:rPr>
              <a:t>Case 2: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>
                <a:solidFill>
                  <a:srgbClr val="660066"/>
                </a:solidFill>
                <a:ea typeface="ＭＳ Ｐゴシック" panose="020B0600070205080204" pitchFamily="34" charset="-128"/>
              </a:rPr>
              <a:t>w’</a:t>
            </a:r>
            <a:r>
              <a:rPr lang="en-US" altLang="ja-JP">
                <a:ea typeface="ＭＳ Ｐゴシック" panose="020B0600070205080204" pitchFamily="34" charset="-128"/>
              </a:rPr>
              <a:t> had proposed to </a:t>
            </a:r>
            <a:r>
              <a:rPr lang="en-US" altLang="ja-JP">
                <a:solidFill>
                  <a:srgbClr val="660066"/>
                </a:solidFill>
                <a:ea typeface="ＭＳ Ｐゴシック" panose="020B0600070205080204" pitchFamily="34" charset="-128"/>
              </a:rPr>
              <a:t>m</a:t>
            </a:r>
            <a:endParaRPr lang="en-US" altLang="en-US">
              <a:solidFill>
                <a:srgbClr val="660066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16ACA4-4063-DF06-B4CC-35F568C0E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71638"/>
            <a:ext cx="4840492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srgbClr val="008000"/>
                </a:solidFill>
                <a:latin typeface="+mn-lt"/>
              </a:rPr>
              <a:t>Case 2.1</a:t>
            </a:r>
            <a:r>
              <a:rPr lang="en-US" altLang="en-US" sz="2500">
                <a:latin typeface="+mn-lt"/>
              </a:rPr>
              <a:t>: </a:t>
            </a:r>
            <a:r>
              <a:rPr lang="en-US" altLang="en-US" sz="2500">
                <a:solidFill>
                  <a:srgbClr val="660066"/>
                </a:solidFill>
                <a:latin typeface="+mn-lt"/>
              </a:rPr>
              <a:t>m</a:t>
            </a:r>
            <a:r>
              <a:rPr lang="en-US" altLang="en-US" sz="2500">
                <a:latin typeface="+mn-lt"/>
              </a:rPr>
              <a:t> had accepted </a:t>
            </a:r>
            <a:r>
              <a:rPr lang="en-US" altLang="en-US" sz="2500">
                <a:solidFill>
                  <a:srgbClr val="660066"/>
                </a:solidFill>
                <a:latin typeface="+mn-lt"/>
              </a:rPr>
              <a:t>w’</a:t>
            </a:r>
            <a:r>
              <a:rPr lang="en-US" altLang="ja-JP" sz="2500">
                <a:latin typeface="+mn-lt"/>
              </a:rPr>
              <a:t> proposal</a:t>
            </a:r>
            <a:endParaRPr lang="en-US" altLang="en-US" sz="250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70137D-2FD3-013C-2FE2-6C3FD0C47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36788"/>
            <a:ext cx="24577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  <a:latin typeface="+mn-lt"/>
              </a:rPr>
              <a:t>m</a:t>
            </a:r>
            <a:r>
              <a:rPr lang="en-US" altLang="en-US" sz="1800">
                <a:latin typeface="+mn-lt"/>
              </a:rPr>
              <a:t> is finally engaged to 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53A33D-444A-BCCA-CF3E-9DC084501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" y="2822575"/>
            <a:ext cx="2368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Thus,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m</a:t>
            </a:r>
            <a:r>
              <a:rPr lang="en-US" altLang="en-US" sz="1800">
                <a:latin typeface="+mn-lt"/>
              </a:rPr>
              <a:t> prefers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w</a:t>
            </a:r>
            <a:r>
              <a:rPr lang="en-US" altLang="en-US" sz="1800">
                <a:latin typeface="+mn-lt"/>
              </a:rPr>
              <a:t> to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w’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E02E841-D2EC-7857-C6D7-E0814D277D71}"/>
              </a:ext>
            </a:extLst>
          </p:cNvPr>
          <p:cNvGrpSpPr>
            <a:grpSpLocks/>
          </p:cNvGrpSpPr>
          <p:nvPr/>
        </p:nvGrpSpPr>
        <p:grpSpPr bwMode="auto">
          <a:xfrm>
            <a:off x="2952750" y="2389188"/>
            <a:ext cx="1528763" cy="1039812"/>
            <a:chOff x="3554175" y="5265065"/>
            <a:chExt cx="2157912" cy="1680607"/>
          </a:xfrm>
        </p:grpSpPr>
        <p:pic>
          <p:nvPicPr>
            <p:cNvPr id="28698" name="Picture 6">
              <a:extLst>
                <a:ext uri="{FF2B5EF4-FFF2-40B4-BE49-F238E27FC236}">
                  <a16:creationId xmlns:a16="http://schemas.microsoft.com/office/drawing/2014/main" id="{A8E8D3A0-47A9-F759-AA30-B7CFAF698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6145" y="5265065"/>
              <a:ext cx="1593850" cy="133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99" name="TextBox 7">
              <a:extLst>
                <a:ext uri="{FF2B5EF4-FFF2-40B4-BE49-F238E27FC236}">
                  <a16:creationId xmlns:a16="http://schemas.microsoft.com/office/drawing/2014/main" id="{E23348DC-F201-8D04-3BF6-CBD3C5FFD4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4175" y="6597452"/>
              <a:ext cx="2157912" cy="348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+mn-lt"/>
                </a:rPr>
                <a:t>4simpsons.wordpress.com</a:t>
              </a:r>
            </a:p>
          </p:txBody>
        </p:sp>
      </p:grpSp>
      <p:grpSp>
        <p:nvGrpSpPr>
          <p:cNvPr id="7" name="Group 12">
            <a:extLst>
              <a:ext uri="{FF2B5EF4-FFF2-40B4-BE49-F238E27FC236}">
                <a16:creationId xmlns:a16="http://schemas.microsoft.com/office/drawing/2014/main" id="{D1CF2AAA-032D-7EF1-C34B-13440D63E567}"/>
              </a:ext>
            </a:extLst>
          </p:cNvPr>
          <p:cNvGrpSpPr>
            <a:grpSpLocks/>
          </p:cNvGrpSpPr>
          <p:nvPr/>
        </p:nvGrpSpPr>
        <p:grpSpPr bwMode="auto">
          <a:xfrm>
            <a:off x="5561013" y="1252538"/>
            <a:ext cx="3440112" cy="1693862"/>
            <a:chOff x="5560298" y="1252538"/>
            <a:chExt cx="3440655" cy="1693862"/>
          </a:xfrm>
        </p:grpSpPr>
        <p:pic>
          <p:nvPicPr>
            <p:cNvPr id="28694" name="Picture 8">
              <a:extLst>
                <a:ext uri="{FF2B5EF4-FFF2-40B4-BE49-F238E27FC236}">
                  <a16:creationId xmlns:a16="http://schemas.microsoft.com/office/drawing/2014/main" id="{13288938-55DF-8CD5-2E96-5F385D364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0298" y="1252538"/>
              <a:ext cx="1376362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5" name="Picture 9">
              <a:extLst>
                <a:ext uri="{FF2B5EF4-FFF2-40B4-BE49-F238E27FC236}">
                  <a16:creationId xmlns:a16="http://schemas.microsoft.com/office/drawing/2014/main" id="{51379C3E-E882-C6CE-9423-24EC479AA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7128" y="1252538"/>
              <a:ext cx="1393825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96" name="TextBox 10">
              <a:extLst>
                <a:ext uri="{FF2B5EF4-FFF2-40B4-BE49-F238E27FC236}">
                  <a16:creationId xmlns:a16="http://schemas.microsoft.com/office/drawing/2014/main" id="{FA4B47BC-95B0-433B-A450-670FAC60A1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98218" y="2572515"/>
              <a:ext cx="3690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+mn-lt"/>
                </a:rPr>
                <a:t>m</a:t>
              </a:r>
            </a:p>
          </p:txBody>
        </p:sp>
        <p:sp>
          <p:nvSpPr>
            <p:cNvPr id="28697" name="TextBox 11">
              <a:extLst>
                <a:ext uri="{FF2B5EF4-FFF2-40B4-BE49-F238E27FC236}">
                  <a16:creationId xmlns:a16="http://schemas.microsoft.com/office/drawing/2014/main" id="{D46268CA-C1EE-A622-B8A1-A86D11F56F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07128" y="1417638"/>
              <a:ext cx="3899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+mn-lt"/>
                </a:rPr>
                <a:t>w’</a:t>
              </a:r>
            </a:p>
          </p:txBody>
        </p:sp>
      </p:grpSp>
      <p:grpSp>
        <p:nvGrpSpPr>
          <p:cNvPr id="8" name="Group 38">
            <a:extLst>
              <a:ext uri="{FF2B5EF4-FFF2-40B4-BE49-F238E27FC236}">
                <a16:creationId xmlns:a16="http://schemas.microsoft.com/office/drawing/2014/main" id="{5BD0FDA0-1A35-6406-71EA-162E2FF9B2A5}"/>
              </a:ext>
            </a:extLst>
          </p:cNvPr>
          <p:cNvGrpSpPr>
            <a:grpSpLocks/>
          </p:cNvGrpSpPr>
          <p:nvPr/>
        </p:nvGrpSpPr>
        <p:grpSpPr bwMode="auto">
          <a:xfrm>
            <a:off x="6197600" y="3201988"/>
            <a:ext cx="1447800" cy="673100"/>
            <a:chOff x="6198218" y="3202077"/>
            <a:chExt cx="1447325" cy="673245"/>
          </a:xfrm>
        </p:grpSpPr>
        <p:pic>
          <p:nvPicPr>
            <p:cNvPr id="28690" name="Picture 4">
              <a:extLst>
                <a:ext uri="{FF2B5EF4-FFF2-40B4-BE49-F238E27FC236}">
                  <a16:creationId xmlns:a16="http://schemas.microsoft.com/office/drawing/2014/main" id="{DC541FED-0D32-3CF5-A66E-FB3633619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8218" y="3202077"/>
              <a:ext cx="566218" cy="673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1" name="Picture 19">
              <a:extLst>
                <a:ext uri="{FF2B5EF4-FFF2-40B4-BE49-F238E27FC236}">
                  <a16:creationId xmlns:a16="http://schemas.microsoft.com/office/drawing/2014/main" id="{FC92277A-0A85-6694-CA6C-B44DC944BE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9767" y="3348462"/>
              <a:ext cx="218510" cy="289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2" name="Picture 20">
              <a:extLst>
                <a:ext uri="{FF2B5EF4-FFF2-40B4-BE49-F238E27FC236}">
                  <a16:creationId xmlns:a16="http://schemas.microsoft.com/office/drawing/2014/main" id="{A67E36ED-1977-E9AB-E933-9001E496F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9688" y="3348462"/>
              <a:ext cx="245461" cy="289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3" name="Picture 21">
              <a:extLst>
                <a:ext uri="{FF2B5EF4-FFF2-40B4-BE49-F238E27FC236}">
                  <a16:creationId xmlns:a16="http://schemas.microsoft.com/office/drawing/2014/main" id="{BDE207BA-96A9-B082-A1E1-E93044FC6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8100" y="3348462"/>
              <a:ext cx="247443" cy="290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883DF96C-F45A-65ED-2415-900720CFF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88" y="3875088"/>
            <a:ext cx="472437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srgbClr val="008000"/>
                </a:solidFill>
                <a:latin typeface="+mn-lt"/>
              </a:rPr>
              <a:t>Case 2.2</a:t>
            </a:r>
            <a:r>
              <a:rPr lang="en-US" altLang="en-US" sz="2500">
                <a:latin typeface="+mn-lt"/>
              </a:rPr>
              <a:t>: </a:t>
            </a:r>
            <a:r>
              <a:rPr lang="en-US" altLang="en-US" sz="2500">
                <a:solidFill>
                  <a:srgbClr val="660066"/>
                </a:solidFill>
                <a:latin typeface="+mn-lt"/>
              </a:rPr>
              <a:t>m</a:t>
            </a:r>
            <a:r>
              <a:rPr lang="en-US" altLang="en-US" sz="2500">
                <a:latin typeface="+mn-lt"/>
              </a:rPr>
              <a:t> had rejected </a:t>
            </a:r>
            <a:r>
              <a:rPr lang="en-US" altLang="en-US" sz="2500">
                <a:solidFill>
                  <a:srgbClr val="660066"/>
                </a:solidFill>
                <a:latin typeface="+mn-lt"/>
              </a:rPr>
              <a:t>w’</a:t>
            </a:r>
            <a:r>
              <a:rPr lang="en-US" altLang="ja-JP" sz="2500">
                <a:latin typeface="+mn-lt"/>
              </a:rPr>
              <a:t> proposal</a:t>
            </a:r>
            <a:endParaRPr lang="en-US" altLang="en-US" sz="2500">
              <a:latin typeface="+mn-l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E8C4AB8-0BF2-6AFE-AFE1-688C41D54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646613"/>
            <a:ext cx="37884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  <a:latin typeface="+mn-lt"/>
              </a:rPr>
              <a:t>m</a:t>
            </a:r>
            <a:r>
              <a:rPr lang="en-US" altLang="en-US" sz="1800">
                <a:latin typeface="+mn-lt"/>
              </a:rPr>
              <a:t> was engaged to 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w’’</a:t>
            </a:r>
            <a:r>
              <a:rPr lang="en-US" altLang="ja-JP" sz="1800">
                <a:solidFill>
                  <a:srgbClr val="660066"/>
                </a:solidFill>
                <a:latin typeface="+mn-lt"/>
              </a:rPr>
              <a:t> </a:t>
            </a:r>
            <a:r>
              <a:rPr lang="en-US" altLang="ja-JP" sz="1800">
                <a:latin typeface="+mn-lt"/>
              </a:rPr>
              <a:t>(prefers </a:t>
            </a:r>
            <a:r>
              <a:rPr lang="en-US" altLang="ja-JP" sz="1800">
                <a:solidFill>
                  <a:srgbClr val="660066"/>
                </a:solidFill>
                <a:latin typeface="+mn-lt"/>
              </a:rPr>
              <a:t>w’’ </a:t>
            </a:r>
            <a:r>
              <a:rPr lang="en-US" altLang="ja-JP" sz="1800">
                <a:solidFill>
                  <a:srgbClr val="000000"/>
                </a:solidFill>
                <a:latin typeface="+mn-lt"/>
              </a:rPr>
              <a:t>to</a:t>
            </a:r>
            <a:r>
              <a:rPr lang="en-US" altLang="ja-JP" sz="1800">
                <a:solidFill>
                  <a:srgbClr val="660066"/>
                </a:solidFill>
                <a:latin typeface="+mn-lt"/>
              </a:rPr>
              <a:t> w’</a:t>
            </a:r>
            <a:r>
              <a:rPr lang="en-US" altLang="ja-JP" sz="1800">
                <a:latin typeface="+mn-lt"/>
              </a:rPr>
              <a:t>)</a:t>
            </a:r>
            <a:endParaRPr lang="en-US" altLang="en-US" sz="1800">
              <a:latin typeface="+mn-lt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514BA0E-17F2-7868-D875-62499C097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32400"/>
            <a:ext cx="40399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  <a:latin typeface="+mn-lt"/>
              </a:rPr>
              <a:t>m</a:t>
            </a:r>
            <a:r>
              <a:rPr lang="en-US" altLang="en-US" sz="1800">
                <a:latin typeface="+mn-lt"/>
              </a:rPr>
              <a:t> is finally engaged to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w</a:t>
            </a:r>
            <a:r>
              <a:rPr lang="en-US" altLang="en-US" sz="1800">
                <a:latin typeface="+mn-lt"/>
              </a:rPr>
              <a:t>  (prefers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w</a:t>
            </a:r>
            <a:r>
              <a:rPr lang="en-US" altLang="en-US" sz="1800">
                <a:latin typeface="+mn-lt"/>
              </a:rPr>
              <a:t> to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w’’</a:t>
            </a:r>
            <a:r>
              <a:rPr lang="en-US" altLang="en-US" sz="1800">
                <a:latin typeface="+mn-lt"/>
              </a:rPr>
              <a:t>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01A5BC5-3CED-4A46-87B0-FEA782A4B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13" y="5699125"/>
            <a:ext cx="1827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  <a:latin typeface="+mn-lt"/>
              </a:rPr>
              <a:t>m</a:t>
            </a:r>
            <a:r>
              <a:rPr lang="en-US" altLang="en-US" sz="1800">
                <a:latin typeface="+mn-lt"/>
              </a:rPr>
              <a:t> prefers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w</a:t>
            </a:r>
            <a:r>
              <a:rPr lang="en-US" altLang="en-US" sz="1800">
                <a:latin typeface="+mn-lt"/>
              </a:rPr>
              <a:t> to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w</a:t>
            </a:r>
            <a:r>
              <a:rPr lang="en-US" altLang="en-US" sz="1800">
                <a:solidFill>
                  <a:srgbClr val="800000"/>
                </a:solidFill>
                <a:latin typeface="+mn-lt"/>
              </a:rPr>
              <a:t>’</a:t>
            </a:r>
          </a:p>
        </p:txBody>
      </p:sp>
      <p:grpSp>
        <p:nvGrpSpPr>
          <p:cNvPr id="9" name="Group 43">
            <a:extLst>
              <a:ext uri="{FF2B5EF4-FFF2-40B4-BE49-F238E27FC236}">
                <a16:creationId xmlns:a16="http://schemas.microsoft.com/office/drawing/2014/main" id="{B3CA4DC9-4D2B-B2F1-425E-0886151BAA0A}"/>
              </a:ext>
            </a:extLst>
          </p:cNvPr>
          <p:cNvGrpSpPr>
            <a:grpSpLocks/>
          </p:cNvGrpSpPr>
          <p:nvPr/>
        </p:nvGrpSpPr>
        <p:grpSpPr bwMode="auto">
          <a:xfrm>
            <a:off x="2952750" y="5699125"/>
            <a:ext cx="1528763" cy="1039813"/>
            <a:chOff x="3554175" y="5265065"/>
            <a:chExt cx="2157912" cy="1680607"/>
          </a:xfrm>
        </p:grpSpPr>
        <p:pic>
          <p:nvPicPr>
            <p:cNvPr id="28688" name="Picture 44">
              <a:extLst>
                <a:ext uri="{FF2B5EF4-FFF2-40B4-BE49-F238E27FC236}">
                  <a16:creationId xmlns:a16="http://schemas.microsoft.com/office/drawing/2014/main" id="{EA98066C-E712-F8A4-BC92-D86E0B7B94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6145" y="5265065"/>
              <a:ext cx="1593850" cy="133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9" name="TextBox 45">
              <a:extLst>
                <a:ext uri="{FF2B5EF4-FFF2-40B4-BE49-F238E27FC236}">
                  <a16:creationId xmlns:a16="http://schemas.microsoft.com/office/drawing/2014/main" id="{FD718443-3A6C-A4FC-B4C8-660DA2333B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4175" y="6597452"/>
              <a:ext cx="2157912" cy="348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+mn-lt"/>
                </a:rPr>
                <a:t>4simpsons.wordpress.com</a:t>
              </a:r>
            </a:p>
          </p:txBody>
        </p:sp>
      </p:grpSp>
      <p:sp>
        <p:nvSpPr>
          <p:cNvPr id="27" name="Oval Callout 26">
            <a:extLst>
              <a:ext uri="{FF2B5EF4-FFF2-40B4-BE49-F238E27FC236}">
                <a16:creationId xmlns:a16="http://schemas.microsoft.com/office/drawing/2014/main" id="{1E64A0B3-5575-4630-E26A-3E2860AC5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0688" y="4646613"/>
            <a:ext cx="2106612" cy="369887"/>
          </a:xfrm>
          <a:prstGeom prst="wedgeEllipseCallout">
            <a:avLst>
              <a:gd name="adj1" fmla="val -127486"/>
              <a:gd name="adj2" fmla="val 21412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By Algo def</a:t>
            </a:r>
          </a:p>
        </p:txBody>
      </p:sp>
      <p:sp>
        <p:nvSpPr>
          <p:cNvPr id="28" name="Oval Callout 27">
            <a:extLst>
              <a:ext uri="{FF2B5EF4-FFF2-40B4-BE49-F238E27FC236}">
                <a16:creationId xmlns:a16="http://schemas.microsoft.com/office/drawing/2014/main" id="{5B679ADF-BBEC-780E-0594-BC5E0C252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3088" y="5353050"/>
            <a:ext cx="1557337" cy="369888"/>
          </a:xfrm>
          <a:prstGeom prst="wedgeEllipseCallout">
            <a:avLst>
              <a:gd name="adj1" fmla="val -124000"/>
              <a:gd name="adj2" fmla="val -16741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By </a:t>
            </a: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Obs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/>
      <p:bldP spid="4" grpId="0"/>
      <p:bldP spid="5" grpId="0"/>
      <p:bldP spid="40" grpId="0"/>
      <p:bldP spid="41" grpId="0"/>
      <p:bldP spid="42" grpId="0"/>
      <p:bldP spid="43" grpId="0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E2F2EAF9-7E2D-389A-32AF-9C77E6DF2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If you need it, ask for help</a:t>
            </a: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2D5D1643-7450-2A7A-C0FA-313975CD6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2070100"/>
            <a:ext cx="50800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433E6D72-7D3D-19BA-B234-C5E911BEA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Overall structure of case analysis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CCAA93A-BA4D-F35A-9D5D-64BC405B6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7938" y="1855788"/>
            <a:ext cx="3201987" cy="771525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800">
                <a:solidFill>
                  <a:srgbClr val="FFFFFF"/>
                </a:solidFill>
                <a:latin typeface="+mn-lt"/>
              </a:rPr>
              <a:t>Did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w’</a:t>
            </a:r>
            <a:r>
              <a:rPr lang="en-US" altLang="ja-JP" sz="1800">
                <a:solidFill>
                  <a:srgbClr val="FFFFFF"/>
                </a:solidFill>
                <a:latin typeface="+mn-lt"/>
              </a:rPr>
              <a:t> propose to </a:t>
            </a:r>
            <a:r>
              <a:rPr lang="en-US" altLang="ja-JP" sz="1800">
                <a:solidFill>
                  <a:srgbClr val="660066"/>
                </a:solidFill>
                <a:latin typeface="+mn-lt"/>
              </a:rPr>
              <a:t>m</a:t>
            </a:r>
            <a:r>
              <a:rPr lang="en-US" altLang="ja-JP" sz="1800">
                <a:solidFill>
                  <a:srgbClr val="FFFFFF"/>
                </a:solidFill>
                <a:latin typeface="+mn-lt"/>
              </a:rPr>
              <a:t>?</a:t>
            </a: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873926C-6363-565E-AB43-44F0F8E3B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675063"/>
            <a:ext cx="3201988" cy="769937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800">
                <a:solidFill>
                  <a:srgbClr val="FFFFFF"/>
                </a:solidFill>
                <a:latin typeface="+mn-lt"/>
              </a:rPr>
              <a:t>Did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m</a:t>
            </a:r>
            <a:r>
              <a:rPr lang="en-US" altLang="en-US" sz="1800">
                <a:solidFill>
                  <a:srgbClr val="FFFFFF"/>
                </a:solidFill>
                <a:latin typeface="+mn-lt"/>
              </a:rPr>
              <a:t> accept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w’</a:t>
            </a:r>
            <a:r>
              <a:rPr lang="en-US" altLang="ja-JP" sz="1800">
                <a:solidFill>
                  <a:srgbClr val="FFFFFF"/>
                </a:solidFill>
                <a:latin typeface="+mn-lt"/>
              </a:rPr>
              <a:t> proposal?</a:t>
            </a: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CA025054-C733-85FE-A410-BCBABCF99FBB}"/>
              </a:ext>
            </a:extLst>
          </p:cNvPr>
          <p:cNvSpPr>
            <a:spLocks noChangeArrowheads="1"/>
          </p:cNvSpPr>
          <p:nvPr/>
        </p:nvSpPr>
        <p:spPr bwMode="auto">
          <a:xfrm rot="-2316197">
            <a:off x="5232400" y="2344738"/>
            <a:ext cx="433388" cy="1433512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008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49B90BDF-F45D-8EE8-E90C-1D89EAF4CC4D}"/>
              </a:ext>
            </a:extLst>
          </p:cNvPr>
          <p:cNvSpPr>
            <a:spLocks noChangeArrowheads="1"/>
          </p:cNvSpPr>
          <p:nvPr/>
        </p:nvSpPr>
        <p:spPr bwMode="auto">
          <a:xfrm rot="1994466">
            <a:off x="2909888" y="2366963"/>
            <a:ext cx="434975" cy="1433512"/>
          </a:xfrm>
          <a:prstGeom prst="downArrow">
            <a:avLst>
              <a:gd name="adj1" fmla="val 50000"/>
              <a:gd name="adj2" fmla="val 49999"/>
            </a:avLst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988E4906-1AF7-CFB6-E4E4-F139036D8B7E}"/>
              </a:ext>
            </a:extLst>
          </p:cNvPr>
          <p:cNvGrpSpPr>
            <a:grpSpLocks/>
          </p:cNvGrpSpPr>
          <p:nvPr/>
        </p:nvGrpSpPr>
        <p:grpSpPr bwMode="auto">
          <a:xfrm>
            <a:off x="1965325" y="3757613"/>
            <a:ext cx="1528763" cy="1039812"/>
            <a:chOff x="3554175" y="5265065"/>
            <a:chExt cx="2157912" cy="1680607"/>
          </a:xfrm>
        </p:grpSpPr>
        <p:pic>
          <p:nvPicPr>
            <p:cNvPr id="29712" name="Picture 7">
              <a:extLst>
                <a:ext uri="{FF2B5EF4-FFF2-40B4-BE49-F238E27FC236}">
                  <a16:creationId xmlns:a16="http://schemas.microsoft.com/office/drawing/2014/main" id="{5DC0FE12-006A-F1CD-1709-EA65D6473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6145" y="5265065"/>
              <a:ext cx="1593850" cy="133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3" name="TextBox 8">
              <a:extLst>
                <a:ext uri="{FF2B5EF4-FFF2-40B4-BE49-F238E27FC236}">
                  <a16:creationId xmlns:a16="http://schemas.microsoft.com/office/drawing/2014/main" id="{B2EEB88D-0F9B-4558-A7CB-1DBEB608E4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4175" y="6597452"/>
              <a:ext cx="2157912" cy="348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+mn-lt"/>
                </a:rPr>
                <a:t>4simpsons.wordpress.com</a:t>
              </a:r>
            </a:p>
          </p:txBody>
        </p:sp>
      </p:grpSp>
      <p:sp>
        <p:nvSpPr>
          <p:cNvPr id="10" name="Down Arrow 9">
            <a:extLst>
              <a:ext uri="{FF2B5EF4-FFF2-40B4-BE49-F238E27FC236}">
                <a16:creationId xmlns:a16="http://schemas.microsoft.com/office/drawing/2014/main" id="{28850224-C49C-C6CE-0A3B-A4E75A0E4873}"/>
              </a:ext>
            </a:extLst>
          </p:cNvPr>
          <p:cNvSpPr>
            <a:spLocks noChangeArrowheads="1"/>
          </p:cNvSpPr>
          <p:nvPr/>
        </p:nvSpPr>
        <p:spPr bwMode="auto">
          <a:xfrm rot="-2316197">
            <a:off x="6964363" y="4283075"/>
            <a:ext cx="434975" cy="992188"/>
          </a:xfrm>
          <a:prstGeom prst="downArrow">
            <a:avLst>
              <a:gd name="adj1" fmla="val 50000"/>
              <a:gd name="adj2" fmla="val 50003"/>
            </a:avLst>
          </a:prstGeom>
          <a:solidFill>
            <a:srgbClr val="008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C528D35D-8287-E949-959B-E110932A4375}"/>
              </a:ext>
            </a:extLst>
          </p:cNvPr>
          <p:cNvSpPr>
            <a:spLocks noChangeArrowheads="1"/>
          </p:cNvSpPr>
          <p:nvPr/>
        </p:nvSpPr>
        <p:spPr bwMode="auto">
          <a:xfrm rot="1994466">
            <a:off x="5045075" y="4292600"/>
            <a:ext cx="433388" cy="1012825"/>
          </a:xfrm>
          <a:prstGeom prst="downArrow">
            <a:avLst>
              <a:gd name="adj1" fmla="val 50000"/>
              <a:gd name="adj2" fmla="val 49997"/>
            </a:avLst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7" name="Group 11">
            <a:extLst>
              <a:ext uri="{FF2B5EF4-FFF2-40B4-BE49-F238E27FC236}">
                <a16:creationId xmlns:a16="http://schemas.microsoft.com/office/drawing/2014/main" id="{3EE22F99-E34C-7EDB-0CDC-9D814E8B5EE7}"/>
              </a:ext>
            </a:extLst>
          </p:cNvPr>
          <p:cNvGrpSpPr>
            <a:grpSpLocks/>
          </p:cNvGrpSpPr>
          <p:nvPr/>
        </p:nvGrpSpPr>
        <p:grpSpPr bwMode="auto">
          <a:xfrm>
            <a:off x="4192588" y="5302250"/>
            <a:ext cx="1528762" cy="1039813"/>
            <a:chOff x="3554175" y="5265065"/>
            <a:chExt cx="2157912" cy="1680607"/>
          </a:xfrm>
        </p:grpSpPr>
        <p:pic>
          <p:nvPicPr>
            <p:cNvPr id="29710" name="Picture 12">
              <a:extLst>
                <a:ext uri="{FF2B5EF4-FFF2-40B4-BE49-F238E27FC236}">
                  <a16:creationId xmlns:a16="http://schemas.microsoft.com/office/drawing/2014/main" id="{A9DBE513-BF04-BE23-6E65-33AC75913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6145" y="5265065"/>
              <a:ext cx="1593850" cy="133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1" name="TextBox 13">
              <a:extLst>
                <a:ext uri="{FF2B5EF4-FFF2-40B4-BE49-F238E27FC236}">
                  <a16:creationId xmlns:a16="http://schemas.microsoft.com/office/drawing/2014/main" id="{23FD8BD3-6EFF-964B-C3F0-69EF3BDBB3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4175" y="6597452"/>
              <a:ext cx="2157912" cy="348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/>
                <a:t>4simpsons.wordpress.com</a:t>
              </a:r>
            </a:p>
          </p:txBody>
        </p:sp>
      </p:grpSp>
      <p:grpSp>
        <p:nvGrpSpPr>
          <p:cNvPr id="8" name="Group 14">
            <a:extLst>
              <a:ext uri="{FF2B5EF4-FFF2-40B4-BE49-F238E27FC236}">
                <a16:creationId xmlns:a16="http://schemas.microsoft.com/office/drawing/2014/main" id="{554BB170-69D0-6114-763E-2F66A266FBEC}"/>
              </a:ext>
            </a:extLst>
          </p:cNvPr>
          <p:cNvGrpSpPr>
            <a:grpSpLocks/>
          </p:cNvGrpSpPr>
          <p:nvPr/>
        </p:nvGrpSpPr>
        <p:grpSpPr bwMode="auto">
          <a:xfrm>
            <a:off x="6896100" y="5238750"/>
            <a:ext cx="1528763" cy="1039813"/>
            <a:chOff x="3554175" y="5265065"/>
            <a:chExt cx="2157912" cy="1680607"/>
          </a:xfrm>
        </p:grpSpPr>
        <p:pic>
          <p:nvPicPr>
            <p:cNvPr id="29708" name="Picture 15">
              <a:extLst>
                <a:ext uri="{FF2B5EF4-FFF2-40B4-BE49-F238E27FC236}">
                  <a16:creationId xmlns:a16="http://schemas.microsoft.com/office/drawing/2014/main" id="{21A8F07F-8617-D8E1-2F98-F2CC61E4D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6145" y="5265065"/>
              <a:ext cx="1593850" cy="133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9" name="TextBox 16">
              <a:extLst>
                <a:ext uri="{FF2B5EF4-FFF2-40B4-BE49-F238E27FC236}">
                  <a16:creationId xmlns:a16="http://schemas.microsoft.com/office/drawing/2014/main" id="{78B4C3EE-D4EE-18F0-3BD1-11544D328F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4175" y="6597452"/>
              <a:ext cx="2157912" cy="348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/>
                <a:t>4simpsons.wordpress.com</a:t>
              </a:r>
            </a:p>
          </p:txBody>
        </p:sp>
      </p:grpSp>
      <p:sp>
        <p:nvSpPr>
          <p:cNvPr id="19" name="Freeform 18">
            <a:extLst>
              <a:ext uri="{FF2B5EF4-FFF2-40B4-BE49-F238E27FC236}">
                <a16:creationId xmlns:a16="http://schemas.microsoft.com/office/drawing/2014/main" id="{9EB8ACE6-F279-D670-0D02-87DBD52DB5CC}"/>
              </a:ext>
            </a:extLst>
          </p:cNvPr>
          <p:cNvSpPr>
            <a:spLocks/>
          </p:cNvSpPr>
          <p:nvPr/>
        </p:nvSpPr>
        <p:spPr bwMode="auto">
          <a:xfrm>
            <a:off x="1649413" y="3159125"/>
            <a:ext cx="6959600" cy="3408363"/>
          </a:xfrm>
          <a:custGeom>
            <a:avLst/>
            <a:gdLst/>
            <a:ahLst/>
            <a:cxnLst/>
            <a:rect l="0" t="0" r="r" b="b"/>
            <a:pathLst>
              <a:path w="6959741" h="3408646">
                <a:moveTo>
                  <a:pt x="325651" y="282245"/>
                </a:moveTo>
                <a:cubicBezTo>
                  <a:pt x="314796" y="293101"/>
                  <a:pt x="293408" y="300585"/>
                  <a:pt x="282231" y="314811"/>
                </a:cubicBezTo>
                <a:cubicBezTo>
                  <a:pt x="127504" y="511747"/>
                  <a:pt x="100953" y="530834"/>
                  <a:pt x="32566" y="716467"/>
                </a:cubicBezTo>
                <a:cubicBezTo>
                  <a:pt x="23459" y="741186"/>
                  <a:pt x="18093" y="767126"/>
                  <a:pt x="10856" y="792456"/>
                </a:cubicBezTo>
                <a:cubicBezTo>
                  <a:pt x="7237" y="821404"/>
                  <a:pt x="0" y="850127"/>
                  <a:pt x="0" y="879300"/>
                </a:cubicBezTo>
                <a:cubicBezTo>
                  <a:pt x="0" y="1147095"/>
                  <a:pt x="4163" y="1414901"/>
                  <a:pt x="10856" y="1682612"/>
                </a:cubicBezTo>
                <a:cubicBezTo>
                  <a:pt x="11406" y="1704616"/>
                  <a:pt x="15920" y="1726510"/>
                  <a:pt x="21711" y="1747745"/>
                </a:cubicBezTo>
                <a:cubicBezTo>
                  <a:pt x="26838" y="1766545"/>
                  <a:pt x="35181" y="1784365"/>
                  <a:pt x="43421" y="1802023"/>
                </a:cubicBezTo>
                <a:cubicBezTo>
                  <a:pt x="105195" y="1934402"/>
                  <a:pt x="73688" y="1874795"/>
                  <a:pt x="130261" y="1954001"/>
                </a:cubicBezTo>
                <a:cubicBezTo>
                  <a:pt x="165784" y="2003736"/>
                  <a:pt x="150318" y="1997058"/>
                  <a:pt x="217101" y="2051701"/>
                </a:cubicBezTo>
                <a:cubicBezTo>
                  <a:pt x="281439" y="2104344"/>
                  <a:pt x="261730" y="2068589"/>
                  <a:pt x="336506" y="2105979"/>
                </a:cubicBezTo>
                <a:lnTo>
                  <a:pt x="379926" y="2127690"/>
                </a:lnTo>
                <a:cubicBezTo>
                  <a:pt x="499331" y="2124071"/>
                  <a:pt x="619073" y="2126489"/>
                  <a:pt x="738142" y="2116834"/>
                </a:cubicBezTo>
                <a:cubicBezTo>
                  <a:pt x="754271" y="2115526"/>
                  <a:pt x="765950" y="2099381"/>
                  <a:pt x="781562" y="2095123"/>
                </a:cubicBezTo>
                <a:cubicBezTo>
                  <a:pt x="806246" y="2088391"/>
                  <a:pt x="832219" y="2087886"/>
                  <a:pt x="857547" y="2084267"/>
                </a:cubicBezTo>
                <a:cubicBezTo>
                  <a:pt x="879257" y="2073412"/>
                  <a:pt x="899338" y="2058369"/>
                  <a:pt x="922677" y="2051701"/>
                </a:cubicBezTo>
                <a:cubicBezTo>
                  <a:pt x="950727" y="2043686"/>
                  <a:pt x="980743" y="2045641"/>
                  <a:pt x="1009518" y="2040845"/>
                </a:cubicBezTo>
                <a:cubicBezTo>
                  <a:pt x="1024234" y="2038392"/>
                  <a:pt x="1038309" y="2032916"/>
                  <a:pt x="1052938" y="2029990"/>
                </a:cubicBezTo>
                <a:cubicBezTo>
                  <a:pt x="1074520" y="2025673"/>
                  <a:pt x="1096280" y="2022247"/>
                  <a:pt x="1118068" y="2019134"/>
                </a:cubicBezTo>
                <a:cubicBezTo>
                  <a:pt x="1146947" y="2015008"/>
                  <a:pt x="1176075" y="2012715"/>
                  <a:pt x="1204908" y="2008279"/>
                </a:cubicBezTo>
                <a:cubicBezTo>
                  <a:pt x="1240735" y="2002767"/>
                  <a:pt x="1268030" y="1995211"/>
                  <a:pt x="1302603" y="1986567"/>
                </a:cubicBezTo>
                <a:cubicBezTo>
                  <a:pt x="1393062" y="1990186"/>
                  <a:pt x="1483897" y="1988414"/>
                  <a:pt x="1573979" y="1997423"/>
                </a:cubicBezTo>
                <a:cubicBezTo>
                  <a:pt x="1593368" y="1999362"/>
                  <a:pt x="1610009" y="2012292"/>
                  <a:pt x="1628254" y="2019134"/>
                </a:cubicBezTo>
                <a:cubicBezTo>
                  <a:pt x="1638968" y="2023152"/>
                  <a:pt x="1650585" y="2024873"/>
                  <a:pt x="1660819" y="2029990"/>
                </a:cubicBezTo>
                <a:cubicBezTo>
                  <a:pt x="1689859" y="2044511"/>
                  <a:pt x="1723692" y="2079145"/>
                  <a:pt x="1747659" y="2095123"/>
                </a:cubicBezTo>
                <a:cubicBezTo>
                  <a:pt x="1761123" y="2104099"/>
                  <a:pt x="1776606" y="2109597"/>
                  <a:pt x="1791079" y="2116834"/>
                </a:cubicBezTo>
                <a:cubicBezTo>
                  <a:pt x="1834498" y="2181967"/>
                  <a:pt x="1787461" y="2120454"/>
                  <a:pt x="1845354" y="2171112"/>
                </a:cubicBezTo>
                <a:cubicBezTo>
                  <a:pt x="1864609" y="2187961"/>
                  <a:pt x="1881538" y="2207297"/>
                  <a:pt x="1899630" y="2225390"/>
                </a:cubicBezTo>
                <a:cubicBezTo>
                  <a:pt x="1910485" y="2247101"/>
                  <a:pt x="1919707" y="2269708"/>
                  <a:pt x="1932195" y="2290523"/>
                </a:cubicBezTo>
                <a:cubicBezTo>
                  <a:pt x="1941503" y="2306037"/>
                  <a:pt x="1955974" y="2318129"/>
                  <a:pt x="1964760" y="2333945"/>
                </a:cubicBezTo>
                <a:cubicBezTo>
                  <a:pt x="1974223" y="2350979"/>
                  <a:pt x="1978556" y="2370416"/>
                  <a:pt x="1986470" y="2388223"/>
                </a:cubicBezTo>
                <a:cubicBezTo>
                  <a:pt x="2008143" y="2436989"/>
                  <a:pt x="2007559" y="2430816"/>
                  <a:pt x="2040745" y="2475068"/>
                </a:cubicBezTo>
                <a:cubicBezTo>
                  <a:pt x="2047982" y="2496779"/>
                  <a:pt x="2056434" y="2518122"/>
                  <a:pt x="2062455" y="2540201"/>
                </a:cubicBezTo>
                <a:cubicBezTo>
                  <a:pt x="2071186" y="2572217"/>
                  <a:pt x="2077959" y="2628583"/>
                  <a:pt x="2084165" y="2659612"/>
                </a:cubicBezTo>
                <a:cubicBezTo>
                  <a:pt x="2087091" y="2674242"/>
                  <a:pt x="2092351" y="2688355"/>
                  <a:pt x="2095020" y="2703034"/>
                </a:cubicBezTo>
                <a:cubicBezTo>
                  <a:pt x="2106115" y="2764062"/>
                  <a:pt x="2104140" y="2785399"/>
                  <a:pt x="2116730" y="2844157"/>
                </a:cubicBezTo>
                <a:cubicBezTo>
                  <a:pt x="2122982" y="2873334"/>
                  <a:pt x="2125936" y="2903908"/>
                  <a:pt x="2138440" y="2931001"/>
                </a:cubicBezTo>
                <a:cubicBezTo>
                  <a:pt x="2148149" y="2952038"/>
                  <a:pt x="2167959" y="2966743"/>
                  <a:pt x="2181860" y="2985279"/>
                </a:cubicBezTo>
                <a:cubicBezTo>
                  <a:pt x="2199807" y="3009210"/>
                  <a:pt x="2253755" y="3089745"/>
                  <a:pt x="2279555" y="3115546"/>
                </a:cubicBezTo>
                <a:cubicBezTo>
                  <a:pt x="2295938" y="3131929"/>
                  <a:pt x="2316239" y="3143889"/>
                  <a:pt x="2333830" y="3158968"/>
                </a:cubicBezTo>
                <a:cubicBezTo>
                  <a:pt x="2366912" y="3187325"/>
                  <a:pt x="2399673" y="3216082"/>
                  <a:pt x="2431526" y="3245812"/>
                </a:cubicBezTo>
                <a:cubicBezTo>
                  <a:pt x="2453971" y="3266762"/>
                  <a:pt x="2472893" y="3291503"/>
                  <a:pt x="2496656" y="3310946"/>
                </a:cubicBezTo>
                <a:cubicBezTo>
                  <a:pt x="2549069" y="3353832"/>
                  <a:pt x="2540825" y="3336525"/>
                  <a:pt x="2594351" y="3354368"/>
                </a:cubicBezTo>
                <a:cubicBezTo>
                  <a:pt x="2612836" y="3360530"/>
                  <a:pt x="2630534" y="3368842"/>
                  <a:pt x="2648626" y="3376079"/>
                </a:cubicBezTo>
                <a:cubicBezTo>
                  <a:pt x="2684809" y="3361605"/>
                  <a:pt x="2718309" y="3335501"/>
                  <a:pt x="2757176" y="3332657"/>
                </a:cubicBezTo>
                <a:cubicBezTo>
                  <a:pt x="3146425" y="3304174"/>
                  <a:pt x="2976389" y="3336796"/>
                  <a:pt x="3169667" y="3354368"/>
                </a:cubicBezTo>
                <a:cubicBezTo>
                  <a:pt x="3223839" y="3359293"/>
                  <a:pt x="3278218" y="3361605"/>
                  <a:pt x="3332493" y="3365224"/>
                </a:cubicBezTo>
                <a:cubicBezTo>
                  <a:pt x="3484463" y="3361605"/>
                  <a:pt x="3636962" y="3367538"/>
                  <a:pt x="3788404" y="3354368"/>
                </a:cubicBezTo>
                <a:cubicBezTo>
                  <a:pt x="3806428" y="3352801"/>
                  <a:pt x="3818088" y="3333575"/>
                  <a:pt x="3831824" y="3321801"/>
                </a:cubicBezTo>
                <a:cubicBezTo>
                  <a:pt x="3856971" y="3300245"/>
                  <a:pt x="3870018" y="3284811"/>
                  <a:pt x="3886099" y="3256668"/>
                </a:cubicBezTo>
                <a:cubicBezTo>
                  <a:pt x="3899749" y="3232779"/>
                  <a:pt x="3922295" y="3177048"/>
                  <a:pt x="3940374" y="3158968"/>
                </a:cubicBezTo>
                <a:cubicBezTo>
                  <a:pt x="3962383" y="3136958"/>
                  <a:pt x="3992054" y="3124135"/>
                  <a:pt x="4016359" y="3104690"/>
                </a:cubicBezTo>
                <a:cubicBezTo>
                  <a:pt x="4028346" y="3095099"/>
                  <a:pt x="4035906" y="3080260"/>
                  <a:pt x="4048924" y="3072123"/>
                </a:cubicBezTo>
                <a:cubicBezTo>
                  <a:pt x="4065447" y="3061795"/>
                  <a:pt x="4085460" y="3058475"/>
                  <a:pt x="4103199" y="3050412"/>
                </a:cubicBezTo>
                <a:cubicBezTo>
                  <a:pt x="4125296" y="3040368"/>
                  <a:pt x="4146232" y="3027891"/>
                  <a:pt x="4168329" y="3017846"/>
                </a:cubicBezTo>
                <a:cubicBezTo>
                  <a:pt x="4186068" y="3009782"/>
                  <a:pt x="4204798" y="3004048"/>
                  <a:pt x="4222604" y="2996134"/>
                </a:cubicBezTo>
                <a:cubicBezTo>
                  <a:pt x="4237391" y="2989561"/>
                  <a:pt x="4250673" y="2979540"/>
                  <a:pt x="4266025" y="2974423"/>
                </a:cubicBezTo>
                <a:cubicBezTo>
                  <a:pt x="4283528" y="2968589"/>
                  <a:pt x="4302289" y="2967571"/>
                  <a:pt x="4320300" y="2963568"/>
                </a:cubicBezTo>
                <a:cubicBezTo>
                  <a:pt x="4458268" y="2932907"/>
                  <a:pt x="4254300" y="2974596"/>
                  <a:pt x="4417995" y="2941857"/>
                </a:cubicBezTo>
                <a:cubicBezTo>
                  <a:pt x="4512072" y="2945475"/>
                  <a:pt x="4607231" y="2938028"/>
                  <a:pt x="4700225" y="2952712"/>
                </a:cubicBezTo>
                <a:cubicBezTo>
                  <a:pt x="4746688" y="2960049"/>
                  <a:pt x="4785861" y="2992114"/>
                  <a:pt x="4830486" y="3006990"/>
                </a:cubicBezTo>
                <a:cubicBezTo>
                  <a:pt x="4841341" y="3010609"/>
                  <a:pt x="4852662" y="3013051"/>
                  <a:pt x="4863051" y="3017846"/>
                </a:cubicBezTo>
                <a:cubicBezTo>
                  <a:pt x="4899782" y="3034799"/>
                  <a:pt x="4932355" y="3062310"/>
                  <a:pt x="4971601" y="3072123"/>
                </a:cubicBezTo>
                <a:cubicBezTo>
                  <a:pt x="5000548" y="3079360"/>
                  <a:pt x="5030135" y="3084399"/>
                  <a:pt x="5058441" y="3093835"/>
                </a:cubicBezTo>
                <a:cubicBezTo>
                  <a:pt x="5137724" y="3120264"/>
                  <a:pt x="5101370" y="3109996"/>
                  <a:pt x="5166991" y="3126401"/>
                </a:cubicBezTo>
                <a:cubicBezTo>
                  <a:pt x="5221449" y="3167247"/>
                  <a:pt x="5330635" y="3251649"/>
                  <a:pt x="5384092" y="3278379"/>
                </a:cubicBezTo>
                <a:cubicBezTo>
                  <a:pt x="5398565" y="3285616"/>
                  <a:pt x="5413367" y="3292231"/>
                  <a:pt x="5427512" y="3300090"/>
                </a:cubicBezTo>
                <a:cubicBezTo>
                  <a:pt x="5445955" y="3310337"/>
                  <a:pt x="5462507" y="3324088"/>
                  <a:pt x="5481787" y="3332657"/>
                </a:cubicBezTo>
                <a:cubicBezTo>
                  <a:pt x="5495420" y="3338716"/>
                  <a:pt x="5511054" y="3338794"/>
                  <a:pt x="5525207" y="3343512"/>
                </a:cubicBezTo>
                <a:cubicBezTo>
                  <a:pt x="5531740" y="3345690"/>
                  <a:pt x="5595269" y="3373028"/>
                  <a:pt x="5612047" y="3376079"/>
                </a:cubicBezTo>
                <a:cubicBezTo>
                  <a:pt x="5640749" y="3381298"/>
                  <a:pt x="5669941" y="3383316"/>
                  <a:pt x="5698888" y="3386935"/>
                </a:cubicBezTo>
                <a:cubicBezTo>
                  <a:pt x="5709743" y="3390553"/>
                  <a:pt x="5720011" y="3397790"/>
                  <a:pt x="5731453" y="3397790"/>
                </a:cubicBezTo>
                <a:cubicBezTo>
                  <a:pt x="5892833" y="3397790"/>
                  <a:pt x="5863954" y="3404281"/>
                  <a:pt x="5948553" y="3376079"/>
                </a:cubicBezTo>
                <a:cubicBezTo>
                  <a:pt x="5995591" y="3379698"/>
                  <a:pt x="6042725" y="3382240"/>
                  <a:pt x="6089668" y="3386935"/>
                </a:cubicBezTo>
                <a:cubicBezTo>
                  <a:pt x="6115127" y="3389481"/>
                  <a:pt x="6140266" y="3394616"/>
                  <a:pt x="6165654" y="3397790"/>
                </a:cubicBezTo>
                <a:cubicBezTo>
                  <a:pt x="6198166" y="3401854"/>
                  <a:pt x="6230784" y="3405027"/>
                  <a:pt x="6263349" y="3408646"/>
                </a:cubicBezTo>
                <a:cubicBezTo>
                  <a:pt x="6371899" y="3401409"/>
                  <a:pt x="6480999" y="3400027"/>
                  <a:pt x="6588999" y="3386935"/>
                </a:cubicBezTo>
                <a:cubicBezTo>
                  <a:pt x="6601951" y="3385365"/>
                  <a:pt x="6609896" y="3371059"/>
                  <a:pt x="6621565" y="3365224"/>
                </a:cubicBezTo>
                <a:cubicBezTo>
                  <a:pt x="6631799" y="3360107"/>
                  <a:pt x="6643613" y="3358876"/>
                  <a:pt x="6654130" y="3354368"/>
                </a:cubicBezTo>
                <a:cubicBezTo>
                  <a:pt x="6669003" y="3347993"/>
                  <a:pt x="6683077" y="3339894"/>
                  <a:pt x="6697550" y="3332657"/>
                </a:cubicBezTo>
                <a:cubicBezTo>
                  <a:pt x="6776728" y="3200686"/>
                  <a:pt x="6680191" y="3351643"/>
                  <a:pt x="6773535" y="3234957"/>
                </a:cubicBezTo>
                <a:cubicBezTo>
                  <a:pt x="6789835" y="3214581"/>
                  <a:pt x="6816955" y="3169823"/>
                  <a:pt x="6816955" y="3169823"/>
                </a:cubicBezTo>
                <a:cubicBezTo>
                  <a:pt x="6818216" y="3160993"/>
                  <a:pt x="6828429" y="3070885"/>
                  <a:pt x="6838665" y="3050412"/>
                </a:cubicBezTo>
                <a:cubicBezTo>
                  <a:pt x="6846756" y="3034230"/>
                  <a:pt x="6860375" y="3021464"/>
                  <a:pt x="6871230" y="3006990"/>
                </a:cubicBezTo>
                <a:cubicBezTo>
                  <a:pt x="6878467" y="2985279"/>
                  <a:pt x="6886653" y="2963862"/>
                  <a:pt x="6892940" y="2941857"/>
                </a:cubicBezTo>
                <a:cubicBezTo>
                  <a:pt x="6901137" y="2913166"/>
                  <a:pt x="6906962" y="2883844"/>
                  <a:pt x="6914650" y="2855012"/>
                </a:cubicBezTo>
                <a:cubicBezTo>
                  <a:pt x="6921437" y="2829558"/>
                  <a:pt x="6929123" y="2804353"/>
                  <a:pt x="6936360" y="2779023"/>
                </a:cubicBezTo>
                <a:cubicBezTo>
                  <a:pt x="6941980" y="2728440"/>
                  <a:pt x="6959741" y="2578636"/>
                  <a:pt x="6958070" y="2540201"/>
                </a:cubicBezTo>
                <a:cubicBezTo>
                  <a:pt x="6952862" y="2420410"/>
                  <a:pt x="6940752" y="2300897"/>
                  <a:pt x="6925505" y="2181967"/>
                </a:cubicBezTo>
                <a:cubicBezTo>
                  <a:pt x="6922595" y="2159267"/>
                  <a:pt x="6911032" y="2138545"/>
                  <a:pt x="6903795" y="2116834"/>
                </a:cubicBezTo>
                <a:cubicBezTo>
                  <a:pt x="6903794" y="2116832"/>
                  <a:pt x="6882086" y="2051704"/>
                  <a:pt x="6882085" y="2051701"/>
                </a:cubicBezTo>
                <a:lnTo>
                  <a:pt x="6860375" y="2008279"/>
                </a:lnTo>
                <a:cubicBezTo>
                  <a:pt x="6833900" y="1902371"/>
                  <a:pt x="6866229" y="2034623"/>
                  <a:pt x="6838665" y="1910578"/>
                </a:cubicBezTo>
                <a:cubicBezTo>
                  <a:pt x="6835882" y="1898056"/>
                  <a:pt x="6824208" y="1849097"/>
                  <a:pt x="6816955" y="1834590"/>
                </a:cubicBezTo>
                <a:cubicBezTo>
                  <a:pt x="6811121" y="1822921"/>
                  <a:pt x="6801079" y="1813692"/>
                  <a:pt x="6795245" y="1802023"/>
                </a:cubicBezTo>
                <a:cubicBezTo>
                  <a:pt x="6790128" y="1791788"/>
                  <a:pt x="6789507" y="1779691"/>
                  <a:pt x="6784390" y="1769456"/>
                </a:cubicBezTo>
                <a:cubicBezTo>
                  <a:pt x="6778556" y="1757787"/>
                  <a:pt x="6769153" y="1748218"/>
                  <a:pt x="6762680" y="1736890"/>
                </a:cubicBezTo>
                <a:cubicBezTo>
                  <a:pt x="6754652" y="1722839"/>
                  <a:pt x="6749546" y="1707190"/>
                  <a:pt x="6740970" y="1693467"/>
                </a:cubicBezTo>
                <a:cubicBezTo>
                  <a:pt x="6716849" y="1654871"/>
                  <a:pt x="6703580" y="1641601"/>
                  <a:pt x="6664985" y="1617478"/>
                </a:cubicBezTo>
                <a:cubicBezTo>
                  <a:pt x="6616834" y="1587382"/>
                  <a:pt x="6624012" y="1599093"/>
                  <a:pt x="6567289" y="1584912"/>
                </a:cubicBezTo>
                <a:cubicBezTo>
                  <a:pt x="6515410" y="1571942"/>
                  <a:pt x="6487825" y="1558695"/>
                  <a:pt x="6437029" y="1552345"/>
                </a:cubicBezTo>
                <a:cubicBezTo>
                  <a:pt x="6397372" y="1547387"/>
                  <a:pt x="6357426" y="1545108"/>
                  <a:pt x="6317624" y="1541489"/>
                </a:cubicBezTo>
                <a:cubicBezTo>
                  <a:pt x="6299532" y="1537871"/>
                  <a:pt x="6281637" y="1533073"/>
                  <a:pt x="6263349" y="1530634"/>
                </a:cubicBezTo>
                <a:cubicBezTo>
                  <a:pt x="6002426" y="1495843"/>
                  <a:pt x="6269639" y="1538918"/>
                  <a:pt x="6089668" y="1508923"/>
                </a:cubicBezTo>
                <a:cubicBezTo>
                  <a:pt x="6013060" y="1483385"/>
                  <a:pt x="6089903" y="1506239"/>
                  <a:pt x="5937698" y="1487212"/>
                </a:cubicBezTo>
                <a:cubicBezTo>
                  <a:pt x="5919390" y="1484923"/>
                  <a:pt x="5901711" y="1478795"/>
                  <a:pt x="5883423" y="1476356"/>
                </a:cubicBezTo>
                <a:cubicBezTo>
                  <a:pt x="5847378" y="1471550"/>
                  <a:pt x="5811056" y="1469119"/>
                  <a:pt x="5774873" y="1465501"/>
                </a:cubicBezTo>
                <a:cubicBezTo>
                  <a:pt x="5628551" y="1416723"/>
                  <a:pt x="5716940" y="1441383"/>
                  <a:pt x="5373237" y="1487212"/>
                </a:cubicBezTo>
                <a:cubicBezTo>
                  <a:pt x="5332343" y="1492665"/>
                  <a:pt x="5294105" y="1510828"/>
                  <a:pt x="5253832" y="1519778"/>
                </a:cubicBezTo>
                <a:cubicBezTo>
                  <a:pt x="5228855" y="1525329"/>
                  <a:pt x="5202864" y="1525273"/>
                  <a:pt x="5177846" y="1530634"/>
                </a:cubicBezTo>
                <a:cubicBezTo>
                  <a:pt x="5152089" y="1536154"/>
                  <a:pt x="5127528" y="1546421"/>
                  <a:pt x="5101861" y="1552345"/>
                </a:cubicBezTo>
                <a:cubicBezTo>
                  <a:pt x="4976103" y="1581368"/>
                  <a:pt x="5093881" y="1546199"/>
                  <a:pt x="4982456" y="1574056"/>
                </a:cubicBezTo>
                <a:cubicBezTo>
                  <a:pt x="4971355" y="1576831"/>
                  <a:pt x="4960893" y="1581768"/>
                  <a:pt x="4949891" y="1584912"/>
                </a:cubicBezTo>
                <a:cubicBezTo>
                  <a:pt x="4935546" y="1589011"/>
                  <a:pt x="4920944" y="1592149"/>
                  <a:pt x="4906471" y="1595767"/>
                </a:cubicBezTo>
                <a:cubicBezTo>
                  <a:pt x="4895616" y="1603004"/>
                  <a:pt x="4884457" y="1609804"/>
                  <a:pt x="4873906" y="1617478"/>
                </a:cubicBezTo>
                <a:cubicBezTo>
                  <a:pt x="4844643" y="1638761"/>
                  <a:pt x="4821393" y="1671170"/>
                  <a:pt x="4787066" y="1682612"/>
                </a:cubicBezTo>
                <a:lnTo>
                  <a:pt x="4754501" y="1693467"/>
                </a:lnTo>
                <a:cubicBezTo>
                  <a:pt x="4743646" y="1704323"/>
                  <a:pt x="4731764" y="1714240"/>
                  <a:pt x="4721936" y="1726034"/>
                </a:cubicBezTo>
                <a:cubicBezTo>
                  <a:pt x="4713584" y="1736057"/>
                  <a:pt x="4710413" y="1750451"/>
                  <a:pt x="4700225" y="1758601"/>
                </a:cubicBezTo>
                <a:cubicBezTo>
                  <a:pt x="4691290" y="1765749"/>
                  <a:pt x="4678515" y="1765838"/>
                  <a:pt x="4667660" y="1769456"/>
                </a:cubicBezTo>
                <a:cubicBezTo>
                  <a:pt x="4656805" y="1780312"/>
                  <a:pt x="4648424" y="1794406"/>
                  <a:pt x="4635095" y="1802023"/>
                </a:cubicBezTo>
                <a:cubicBezTo>
                  <a:pt x="4622142" y="1809425"/>
                  <a:pt x="4606020" y="1808779"/>
                  <a:pt x="4591675" y="1812878"/>
                </a:cubicBezTo>
                <a:cubicBezTo>
                  <a:pt x="4580673" y="1816022"/>
                  <a:pt x="4569965" y="1820115"/>
                  <a:pt x="4559110" y="1823734"/>
                </a:cubicBezTo>
                <a:cubicBezTo>
                  <a:pt x="4530163" y="1845445"/>
                  <a:pt x="4507751" y="1881770"/>
                  <a:pt x="4472270" y="1888867"/>
                </a:cubicBezTo>
                <a:cubicBezTo>
                  <a:pt x="4406775" y="1901967"/>
                  <a:pt x="4435498" y="1893889"/>
                  <a:pt x="4385430" y="1910578"/>
                </a:cubicBezTo>
                <a:cubicBezTo>
                  <a:pt x="4273261" y="1903341"/>
                  <a:pt x="4160599" y="1901630"/>
                  <a:pt x="4048924" y="1888867"/>
                </a:cubicBezTo>
                <a:cubicBezTo>
                  <a:pt x="4012143" y="1884663"/>
                  <a:pt x="3997621" y="1855476"/>
                  <a:pt x="3972939" y="1834590"/>
                </a:cubicBezTo>
                <a:cubicBezTo>
                  <a:pt x="3937566" y="1804657"/>
                  <a:pt x="3897154" y="1780512"/>
                  <a:pt x="3864389" y="1747745"/>
                </a:cubicBezTo>
                <a:cubicBezTo>
                  <a:pt x="3853534" y="1736889"/>
                  <a:pt x="3843480" y="1725169"/>
                  <a:pt x="3831824" y="1715178"/>
                </a:cubicBezTo>
                <a:cubicBezTo>
                  <a:pt x="3818088" y="1703404"/>
                  <a:pt x="3803126" y="1693128"/>
                  <a:pt x="3788404" y="1682612"/>
                </a:cubicBezTo>
                <a:cubicBezTo>
                  <a:pt x="3761154" y="1663147"/>
                  <a:pt x="3744213" y="1652816"/>
                  <a:pt x="3712418" y="1639189"/>
                </a:cubicBezTo>
                <a:cubicBezTo>
                  <a:pt x="3680103" y="1625339"/>
                  <a:pt x="3650494" y="1622588"/>
                  <a:pt x="3614723" y="1617478"/>
                </a:cubicBezTo>
                <a:cubicBezTo>
                  <a:pt x="3585844" y="1613352"/>
                  <a:pt x="3556787" y="1610565"/>
                  <a:pt x="3527883" y="1606623"/>
                </a:cubicBezTo>
                <a:cubicBezTo>
                  <a:pt x="3477181" y="1599709"/>
                  <a:pt x="3425556" y="1597324"/>
                  <a:pt x="3375913" y="1584912"/>
                </a:cubicBezTo>
                <a:cubicBezTo>
                  <a:pt x="3361440" y="1581293"/>
                  <a:pt x="3347321" y="1575704"/>
                  <a:pt x="3332493" y="1574056"/>
                </a:cubicBezTo>
                <a:cubicBezTo>
                  <a:pt x="3282018" y="1568447"/>
                  <a:pt x="3231179" y="1566819"/>
                  <a:pt x="3180522" y="1563201"/>
                </a:cubicBezTo>
                <a:cubicBezTo>
                  <a:pt x="3075590" y="1566819"/>
                  <a:pt x="2970517" y="1567506"/>
                  <a:pt x="2865727" y="1574056"/>
                </a:cubicBezTo>
                <a:cubicBezTo>
                  <a:pt x="2854307" y="1574770"/>
                  <a:pt x="2844163" y="1581768"/>
                  <a:pt x="2833161" y="1584912"/>
                </a:cubicBezTo>
                <a:cubicBezTo>
                  <a:pt x="2818816" y="1589011"/>
                  <a:pt x="2804214" y="1592149"/>
                  <a:pt x="2789741" y="1595767"/>
                </a:cubicBezTo>
                <a:cubicBezTo>
                  <a:pt x="2782504" y="1606623"/>
                  <a:pt x="2779094" y="1621419"/>
                  <a:pt x="2768031" y="1628334"/>
                </a:cubicBezTo>
                <a:cubicBezTo>
                  <a:pt x="2748625" y="1640463"/>
                  <a:pt x="2702901" y="1650045"/>
                  <a:pt x="2702901" y="1650045"/>
                </a:cubicBezTo>
                <a:cubicBezTo>
                  <a:pt x="2666537" y="1677320"/>
                  <a:pt x="2647083" y="1694238"/>
                  <a:pt x="2605206" y="1715178"/>
                </a:cubicBezTo>
                <a:cubicBezTo>
                  <a:pt x="2594972" y="1720295"/>
                  <a:pt x="2583496" y="1722415"/>
                  <a:pt x="2572641" y="1726034"/>
                </a:cubicBezTo>
                <a:cubicBezTo>
                  <a:pt x="2554549" y="1740508"/>
                  <a:pt x="2538619" y="1758204"/>
                  <a:pt x="2518366" y="1769456"/>
                </a:cubicBezTo>
                <a:cubicBezTo>
                  <a:pt x="2505325" y="1776702"/>
                  <a:pt x="2489291" y="1776213"/>
                  <a:pt x="2474946" y="1780312"/>
                </a:cubicBezTo>
                <a:cubicBezTo>
                  <a:pt x="2463944" y="1783456"/>
                  <a:pt x="2452898" y="1786660"/>
                  <a:pt x="2442381" y="1791167"/>
                </a:cubicBezTo>
                <a:cubicBezTo>
                  <a:pt x="2348473" y="1831414"/>
                  <a:pt x="2442776" y="1798272"/>
                  <a:pt x="2366396" y="1823734"/>
                </a:cubicBezTo>
                <a:cubicBezTo>
                  <a:pt x="2308502" y="1816497"/>
                  <a:pt x="2250414" y="1810678"/>
                  <a:pt x="2192715" y="1802023"/>
                </a:cubicBezTo>
                <a:cubicBezTo>
                  <a:pt x="2177961" y="1799810"/>
                  <a:pt x="2163066" y="1796905"/>
                  <a:pt x="2149295" y="1791167"/>
                </a:cubicBezTo>
                <a:cubicBezTo>
                  <a:pt x="2119421" y="1778719"/>
                  <a:pt x="2062455" y="1747745"/>
                  <a:pt x="2062455" y="1747745"/>
                </a:cubicBezTo>
                <a:cubicBezTo>
                  <a:pt x="2011440" y="1696727"/>
                  <a:pt x="2038405" y="1727951"/>
                  <a:pt x="1986470" y="1650045"/>
                </a:cubicBezTo>
                <a:lnTo>
                  <a:pt x="1964760" y="1617478"/>
                </a:lnTo>
                <a:cubicBezTo>
                  <a:pt x="1957523" y="1606623"/>
                  <a:pt x="1948884" y="1596581"/>
                  <a:pt x="1943050" y="1584912"/>
                </a:cubicBezTo>
                <a:cubicBezTo>
                  <a:pt x="1935813" y="1570438"/>
                  <a:pt x="1927714" y="1556363"/>
                  <a:pt x="1921340" y="1541489"/>
                </a:cubicBezTo>
                <a:cubicBezTo>
                  <a:pt x="1916833" y="1530972"/>
                  <a:pt x="1915602" y="1519158"/>
                  <a:pt x="1910485" y="1508923"/>
                </a:cubicBezTo>
                <a:cubicBezTo>
                  <a:pt x="1904650" y="1497254"/>
                  <a:pt x="1896011" y="1487212"/>
                  <a:pt x="1888774" y="1476356"/>
                </a:cubicBezTo>
                <a:cubicBezTo>
                  <a:pt x="1862301" y="1370459"/>
                  <a:pt x="1894626" y="1502689"/>
                  <a:pt x="1867064" y="1378656"/>
                </a:cubicBezTo>
                <a:cubicBezTo>
                  <a:pt x="1863828" y="1364092"/>
                  <a:pt x="1859827" y="1349708"/>
                  <a:pt x="1856209" y="1335234"/>
                </a:cubicBezTo>
                <a:cubicBezTo>
                  <a:pt x="1859827" y="1277338"/>
                  <a:pt x="1861292" y="1219266"/>
                  <a:pt x="1867064" y="1161545"/>
                </a:cubicBezTo>
                <a:cubicBezTo>
                  <a:pt x="1868548" y="1146700"/>
                  <a:pt x="1874993" y="1132753"/>
                  <a:pt x="1877919" y="1118123"/>
                </a:cubicBezTo>
                <a:cubicBezTo>
                  <a:pt x="1897022" y="1022602"/>
                  <a:pt x="1878503" y="1083800"/>
                  <a:pt x="1899630" y="1020423"/>
                </a:cubicBezTo>
                <a:cubicBezTo>
                  <a:pt x="1903248" y="955290"/>
                  <a:pt x="1906285" y="890121"/>
                  <a:pt x="1910485" y="825023"/>
                </a:cubicBezTo>
                <a:cubicBezTo>
                  <a:pt x="1913522" y="777941"/>
                  <a:pt x="1921340" y="731080"/>
                  <a:pt x="1921340" y="683900"/>
                </a:cubicBezTo>
                <a:cubicBezTo>
                  <a:pt x="1921340" y="586133"/>
                  <a:pt x="1919610" y="488140"/>
                  <a:pt x="1910485" y="390800"/>
                </a:cubicBezTo>
                <a:cubicBezTo>
                  <a:pt x="1908666" y="371399"/>
                  <a:pt x="1897488" y="353951"/>
                  <a:pt x="1888774" y="336522"/>
                </a:cubicBezTo>
                <a:cubicBezTo>
                  <a:pt x="1881903" y="322779"/>
                  <a:pt x="1840396" y="267413"/>
                  <a:pt x="1834499" y="260533"/>
                </a:cubicBezTo>
                <a:cubicBezTo>
                  <a:pt x="1824509" y="248877"/>
                  <a:pt x="1814707" y="236483"/>
                  <a:pt x="1801934" y="227967"/>
                </a:cubicBezTo>
                <a:cubicBezTo>
                  <a:pt x="1792414" y="221620"/>
                  <a:pt x="1780224" y="220730"/>
                  <a:pt x="1769369" y="217111"/>
                </a:cubicBezTo>
                <a:cubicBezTo>
                  <a:pt x="1758514" y="206255"/>
                  <a:pt x="1748597" y="194372"/>
                  <a:pt x="1736804" y="184544"/>
                </a:cubicBezTo>
                <a:cubicBezTo>
                  <a:pt x="1726782" y="176192"/>
                  <a:pt x="1713464" y="172058"/>
                  <a:pt x="1704239" y="162833"/>
                </a:cubicBezTo>
                <a:cubicBezTo>
                  <a:pt x="1695014" y="153608"/>
                  <a:pt x="1691754" y="139492"/>
                  <a:pt x="1682529" y="130267"/>
                </a:cubicBezTo>
                <a:cubicBezTo>
                  <a:pt x="1677611" y="125349"/>
                  <a:pt x="1618872" y="82154"/>
                  <a:pt x="1606544" y="75989"/>
                </a:cubicBezTo>
                <a:cubicBezTo>
                  <a:pt x="1596310" y="70872"/>
                  <a:pt x="1584496" y="69641"/>
                  <a:pt x="1573979" y="65133"/>
                </a:cubicBezTo>
                <a:cubicBezTo>
                  <a:pt x="1559106" y="58758"/>
                  <a:pt x="1546118" y="47868"/>
                  <a:pt x="1530559" y="43422"/>
                </a:cubicBezTo>
                <a:cubicBezTo>
                  <a:pt x="1495079" y="33284"/>
                  <a:pt x="1458192" y="28948"/>
                  <a:pt x="1422009" y="21711"/>
                </a:cubicBezTo>
                <a:cubicBezTo>
                  <a:pt x="1353092" y="7927"/>
                  <a:pt x="1385642" y="15334"/>
                  <a:pt x="1324313" y="0"/>
                </a:cubicBezTo>
                <a:cubicBezTo>
                  <a:pt x="1099976" y="3619"/>
                  <a:pt x="875430" y="511"/>
                  <a:pt x="651302" y="10856"/>
                </a:cubicBezTo>
                <a:cubicBezTo>
                  <a:pt x="610672" y="12731"/>
                  <a:pt x="623183" y="48785"/>
                  <a:pt x="597027" y="65133"/>
                </a:cubicBezTo>
                <a:cubicBezTo>
                  <a:pt x="577621" y="77262"/>
                  <a:pt x="531897" y="86844"/>
                  <a:pt x="531897" y="86844"/>
                </a:cubicBezTo>
                <a:cubicBezTo>
                  <a:pt x="479469" y="139277"/>
                  <a:pt x="543262" y="72639"/>
                  <a:pt x="488477" y="141122"/>
                </a:cubicBezTo>
                <a:cubicBezTo>
                  <a:pt x="465179" y="170245"/>
                  <a:pt x="465545" y="159467"/>
                  <a:pt x="434201" y="184544"/>
                </a:cubicBezTo>
                <a:cubicBezTo>
                  <a:pt x="426209" y="190938"/>
                  <a:pt x="420679" y="200115"/>
                  <a:pt x="412491" y="206256"/>
                </a:cubicBezTo>
                <a:cubicBezTo>
                  <a:pt x="391617" y="221912"/>
                  <a:pt x="347361" y="249678"/>
                  <a:pt x="347361" y="249678"/>
                </a:cubicBezTo>
                <a:cubicBezTo>
                  <a:pt x="334218" y="289110"/>
                  <a:pt x="336506" y="271390"/>
                  <a:pt x="325651" y="282245"/>
                </a:cubicBezTo>
                <a:close/>
              </a:path>
            </a:pathLst>
          </a:custGeom>
          <a:solidFill>
            <a:srgbClr val="FAC090">
              <a:alpha val="21960"/>
            </a:srgbClr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F84403CF-B8B4-6741-F0A4-B34E916EA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30722" name="Picture 4">
            <a:extLst>
              <a:ext uri="{FF2B5EF4-FFF2-40B4-BE49-F238E27FC236}">
                <a16:creationId xmlns:a16="http://schemas.microsoft.com/office/drawing/2014/main" id="{08210EEC-323E-2B14-8578-44C81683A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331913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5DF1FF8-EB96-377A-BE2D-6B0FA1D8E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Register your project groups</a:t>
            </a:r>
          </a:p>
        </p:txBody>
      </p:sp>
      <p:sp>
        <p:nvSpPr>
          <p:cNvPr id="22530" name="TextBox 1">
            <a:extLst>
              <a:ext uri="{FF2B5EF4-FFF2-40B4-BE49-F238E27FC236}">
                <a16:creationId xmlns:a16="http://schemas.microsoft.com/office/drawing/2014/main" id="{CB720799-6E52-9F86-BB91-33D939EFA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213" y="1187450"/>
            <a:ext cx="4608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Deadline: Friday, Sep 20, 11:59pm </a:t>
            </a:r>
          </a:p>
        </p:txBody>
      </p:sp>
      <p:pic>
        <p:nvPicPr>
          <p:cNvPr id="3" name="Picture 2" descr="A screenshot of a group&#10;&#10;Description automatically generated">
            <a:extLst>
              <a:ext uri="{FF2B5EF4-FFF2-40B4-BE49-F238E27FC236}">
                <a16:creationId xmlns:a16="http://schemas.microsoft.com/office/drawing/2014/main" id="{D34A156C-CE9A-E5A8-6CCC-AFE7324E1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741735"/>
            <a:ext cx="8229599" cy="511626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2872D1-B561-FD83-A6F1-4767CF93931C}"/>
              </a:ext>
            </a:extLst>
          </p:cNvPr>
          <p:cNvSpPr/>
          <p:nvPr/>
        </p:nvSpPr>
        <p:spPr>
          <a:xfrm>
            <a:off x="2308302" y="3289610"/>
            <a:ext cx="5408342" cy="1014761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If you miss this deadline then you will get a ZERO on the ENTIRE project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EC5E993F-33E5-EC4D-34A9-2AD15E6BF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Your UBIT ID 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33DCE0-208E-320A-CD0E-72C98B58C17A}"/>
              </a:ext>
            </a:extLst>
          </p:cNvPr>
          <p:cNvSpPr txBox="1"/>
          <p:nvPr/>
        </p:nvSpPr>
        <p:spPr>
          <a:xfrm>
            <a:off x="1552575" y="2309813"/>
            <a:ext cx="378308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xyz</a:t>
            </a:r>
            <a:r>
              <a:rPr lang="en-US" dirty="0">
                <a:latin typeface="+mn-lt"/>
              </a:rPr>
              <a:t> if your email ID is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xyz</a:t>
            </a:r>
            <a:r>
              <a:rPr lang="en-US" dirty="0" err="1">
                <a:latin typeface="+mn-lt"/>
              </a:rPr>
              <a:t>@buffalo.edu</a:t>
            </a:r>
            <a:endParaRPr lang="en-US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9D28D8-ECD4-E5DD-E69A-3C648813F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1175" y="3213100"/>
            <a:ext cx="8937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+mn-lt"/>
              </a:rPr>
              <a:t>NOT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C73B47-39B3-DD8A-05B1-50CEEE48D2C3}"/>
              </a:ext>
            </a:extLst>
          </p:cNvPr>
          <p:cNvSpPr txBox="1"/>
          <p:nvPr/>
        </p:nvSpPr>
        <p:spPr>
          <a:xfrm>
            <a:off x="2189163" y="3994150"/>
            <a:ext cx="170566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xyz</a:t>
            </a:r>
            <a:r>
              <a:rPr lang="en-US" dirty="0" err="1">
                <a:latin typeface="+mn-lt"/>
              </a:rPr>
              <a:t>@buffalo.edu</a:t>
            </a:r>
            <a:endParaRPr lang="en-US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DFFDC8-0426-48B9-CFF2-077263C84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4684713"/>
            <a:ext cx="24131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Your UB person number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3AB96-B056-0074-99AB-C235FE2AF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</a:t>
            </a:r>
            <a:r>
              <a:rPr lang="en-US" b="1" dirty="0">
                <a:solidFill>
                  <a:srgbClr val="FF0000"/>
                </a:solidFill>
              </a:rPr>
              <a:t>requirements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46B38D84-6975-C313-54BB-ADBA50AC0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214" y="1070043"/>
            <a:ext cx="8159571" cy="578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94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ED3E3-E3C3-C523-9D71-E8AB2EB7B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need to confirm that you followed the requirements</a:t>
            </a:r>
          </a:p>
        </p:txBody>
      </p:sp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AE92FBA3-15B8-A2FE-8B82-1CE1FE924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136" y="1456588"/>
            <a:ext cx="6107479" cy="5401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3C96EA-81CF-4C5C-85EA-0CD05347D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538502"/>
            <a:ext cx="7772400" cy="95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79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D27C9-C814-9518-DE42-B86577F4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the HW policy doc!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7B3F786E-DFCC-7E96-8BB8-E9EA3AD48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57" y="1210290"/>
            <a:ext cx="8941580" cy="564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67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3">
            <a:extLst>
              <a:ext uri="{FF2B5EF4-FFF2-40B4-BE49-F238E27FC236}">
                <a16:creationId xmlns:a16="http://schemas.microsoft.com/office/drawing/2014/main" id="{8760092E-9ADA-40A6-016D-B20D66E4E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HW 1 (pre)post-mortem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FE33A573-B416-32B0-3146-0F96A6120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6464" cy="497201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3">
            <a:extLst>
              <a:ext uri="{FF2B5EF4-FFF2-40B4-BE49-F238E27FC236}">
                <a16:creationId xmlns:a16="http://schemas.microsoft.com/office/drawing/2014/main" id="{903A8BC5-F33C-42B0-B773-B4D41081C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19458" name="Picture 4">
            <a:extLst>
              <a:ext uri="{FF2B5EF4-FFF2-40B4-BE49-F238E27FC236}">
                <a16:creationId xmlns:a16="http://schemas.microsoft.com/office/drawing/2014/main" id="{2DDD1433-487C-9BB4-29FA-1C3C42FD09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458913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13588</TotalTime>
  <Words>552</Words>
  <Application>Microsoft Macintosh PowerPoint</Application>
  <PresentationFormat>On-screen Show (4:3)</PresentationFormat>
  <Paragraphs>91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ＭＳ Ｐゴシック</vt:lpstr>
      <vt:lpstr>Arial</vt:lpstr>
      <vt:lpstr>Calibri</vt:lpstr>
      <vt:lpstr>Garamond</vt:lpstr>
      <vt:lpstr>Office Theme</vt:lpstr>
      <vt:lpstr>Lecture 8</vt:lpstr>
      <vt:lpstr>If you need it, ask for help</vt:lpstr>
      <vt:lpstr>Register your project groups</vt:lpstr>
      <vt:lpstr>Your UBIT ID is</vt:lpstr>
      <vt:lpstr>Submission requirements</vt:lpstr>
      <vt:lpstr>You need to confirm that you followed the requirements</vt:lpstr>
      <vt:lpstr>Review the HW policy doc!</vt:lpstr>
      <vt:lpstr>HW 1 (pre)post-mortem</vt:lpstr>
      <vt:lpstr>Questions/Comments?</vt:lpstr>
      <vt:lpstr>Gale-Shapley Algorithm</vt:lpstr>
      <vt:lpstr>The Lemmas</vt:lpstr>
      <vt:lpstr>Proof Details of Lemma 0</vt:lpstr>
      <vt:lpstr>Proof technique de jour</vt:lpstr>
      <vt:lpstr>Two obervations</vt:lpstr>
      <vt:lpstr>Questions/Comments?</vt:lpstr>
      <vt:lpstr>Pf. of Lemmas 1+3 on the board…</vt:lpstr>
      <vt:lpstr>Proof of Lemma 2</vt:lpstr>
      <vt:lpstr>Contradiction by Case Analysis</vt:lpstr>
      <vt:lpstr>Case 2: w’ had proposed to m</vt:lpstr>
      <vt:lpstr>Overall structure of case analysis</vt:lpstr>
      <vt:lpstr>Questions?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7</dc:title>
  <dc:creator>Atri</dc:creator>
  <cp:lastModifiedBy>Atri Rudra</cp:lastModifiedBy>
  <cp:revision>64</cp:revision>
  <dcterms:created xsi:type="dcterms:W3CDTF">2011-09-16T01:41:01Z</dcterms:created>
  <dcterms:modified xsi:type="dcterms:W3CDTF">2024-09-13T16:14:10Z</dcterms:modified>
</cp:coreProperties>
</file>