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75" d="100"/>
          <a:sy n="75" d="100"/>
        </p:scale>
        <p:origin x="-1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14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3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9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1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5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16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6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6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38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6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7D574-75B6-EA4C-B501-97C3980684F8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C1107-8309-6C4E-92C3-DAC9CD78F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421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063625" y="3471863"/>
            <a:ext cx="4022725" cy="3017837"/>
          </a:xfrm>
          <a:prstGeom prst="rect">
            <a:avLst/>
          </a:prstGeom>
          <a:solidFill>
            <a:schemeClr val="accent6">
              <a:lumMod val="60000"/>
              <a:lumOff val="40000"/>
              <a:alpha val="4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90588" y="2333625"/>
            <a:ext cx="4483100" cy="4364038"/>
          </a:xfrm>
          <a:prstGeom prst="rect">
            <a:avLst/>
          </a:prstGeom>
          <a:solidFill>
            <a:schemeClr val="accent3">
              <a:lumMod val="60000"/>
              <a:lumOff val="40000"/>
              <a:alpha val="2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639888" y="4375150"/>
            <a:ext cx="3446462" cy="1846263"/>
          </a:xfrm>
          <a:prstGeom prst="rect">
            <a:avLst/>
          </a:prstGeom>
          <a:solidFill>
            <a:schemeClr val="accent1">
              <a:lumMod val="60000"/>
              <a:lumOff val="40000"/>
              <a:alpha val="3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6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Queue </a:t>
            </a:r>
            <a:r>
              <a:rPr lang="en-US">
                <a:solidFill>
                  <a:srgbClr val="980098"/>
                </a:solidFill>
                <a:latin typeface="Calibri" charset="0"/>
                <a:ea typeface="ＭＳ Ｐゴシック" charset="0"/>
                <a:cs typeface="ＭＳ Ｐゴシック" charset="0"/>
              </a:rPr>
              <a:t>O(m+n) 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implementation</a:t>
            </a:r>
          </a:p>
        </p:txBody>
      </p:sp>
      <p:sp>
        <p:nvSpPr>
          <p:cNvPr id="26629" name="TextBox 2"/>
          <p:cNvSpPr txBox="1">
            <a:spLocks noChangeArrowheads="1"/>
          </p:cNvSpPr>
          <p:nvPr/>
        </p:nvSpPr>
        <p:spPr bwMode="auto">
          <a:xfrm>
            <a:off x="1063625" y="1682750"/>
            <a:ext cx="8747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200">
                <a:latin typeface="Calibri" charset="0"/>
              </a:rPr>
              <a:t>BFS(</a:t>
            </a:r>
            <a:r>
              <a:rPr lang="en-US" sz="2200">
                <a:solidFill>
                  <a:srgbClr val="660066"/>
                </a:solidFill>
                <a:latin typeface="Calibri" charset="0"/>
              </a:rPr>
              <a:t>s</a:t>
            </a:r>
            <a:r>
              <a:rPr lang="en-US" sz="2200">
                <a:latin typeface="Calibri" charset="0"/>
              </a:rPr>
              <a:t>)</a:t>
            </a:r>
          </a:p>
        </p:txBody>
      </p:sp>
      <p:sp>
        <p:nvSpPr>
          <p:cNvPr id="26630" name="TextBox 3"/>
          <p:cNvSpPr txBox="1">
            <a:spLocks noChangeArrowheads="1"/>
          </p:cNvSpPr>
          <p:nvPr/>
        </p:nvSpPr>
        <p:spPr bwMode="auto">
          <a:xfrm>
            <a:off x="1063625" y="2333625"/>
            <a:ext cx="3724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CC[s] = T </a:t>
            </a:r>
            <a:r>
              <a:rPr lang="en-US" sz="1800">
                <a:latin typeface="Calibri" charset="0"/>
              </a:rPr>
              <a:t>and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CC[w] = F </a:t>
            </a:r>
            <a:r>
              <a:rPr lang="en-US" sz="1800">
                <a:latin typeface="Calibri" charset="0"/>
              </a:rPr>
              <a:t>for every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w≠ s</a:t>
            </a:r>
          </a:p>
        </p:txBody>
      </p:sp>
      <p:sp>
        <p:nvSpPr>
          <p:cNvPr id="26631" name="TextBox 5"/>
          <p:cNvSpPr txBox="1">
            <a:spLocks noChangeArrowheads="1"/>
          </p:cNvSpPr>
          <p:nvPr/>
        </p:nvSpPr>
        <p:spPr bwMode="auto">
          <a:xfrm>
            <a:off x="1063625" y="3027363"/>
            <a:ext cx="1658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Intitialize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Q= {s} </a:t>
            </a:r>
          </a:p>
        </p:txBody>
      </p:sp>
      <p:sp>
        <p:nvSpPr>
          <p:cNvPr id="26632" name="TextBox 6"/>
          <p:cNvSpPr txBox="1">
            <a:spLocks noChangeArrowheads="1"/>
          </p:cNvSpPr>
          <p:nvPr/>
        </p:nvSpPr>
        <p:spPr bwMode="auto">
          <a:xfrm>
            <a:off x="1063625" y="3484563"/>
            <a:ext cx="215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While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Q</a:t>
            </a:r>
            <a:r>
              <a:rPr lang="en-US" sz="1800">
                <a:latin typeface="Calibri" charset="0"/>
              </a:rPr>
              <a:t> is not empty</a:t>
            </a:r>
          </a:p>
        </p:txBody>
      </p:sp>
      <p:sp>
        <p:nvSpPr>
          <p:cNvPr id="26633" name="TextBox 8"/>
          <p:cNvSpPr txBox="1">
            <a:spLocks noChangeArrowheads="1"/>
          </p:cNvSpPr>
          <p:nvPr/>
        </p:nvSpPr>
        <p:spPr bwMode="auto">
          <a:xfrm>
            <a:off x="1639888" y="4375150"/>
            <a:ext cx="3095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Delete the front element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u</a:t>
            </a:r>
            <a:r>
              <a:rPr lang="en-US" sz="1800">
                <a:latin typeface="Calibri" charset="0"/>
              </a:rPr>
              <a:t> in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Q</a:t>
            </a:r>
            <a:endParaRPr lang="en-US" sz="1800" baseline="-25000">
              <a:solidFill>
                <a:srgbClr val="660066"/>
              </a:solidFill>
              <a:latin typeface="Calibri" charset="0"/>
            </a:endParaRPr>
          </a:p>
        </p:txBody>
      </p:sp>
      <p:sp>
        <p:nvSpPr>
          <p:cNvPr id="26634" name="TextBox 9"/>
          <p:cNvSpPr txBox="1">
            <a:spLocks noChangeArrowheads="1"/>
          </p:cNvSpPr>
          <p:nvPr/>
        </p:nvSpPr>
        <p:spPr bwMode="auto">
          <a:xfrm>
            <a:off x="2209800" y="4765675"/>
            <a:ext cx="2105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For every edge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(u,w)</a:t>
            </a:r>
          </a:p>
        </p:txBody>
      </p:sp>
      <p:sp>
        <p:nvSpPr>
          <p:cNvPr id="26635" name="TextBox 10"/>
          <p:cNvSpPr txBox="1">
            <a:spLocks noChangeArrowheads="1"/>
          </p:cNvSpPr>
          <p:nvPr/>
        </p:nvSpPr>
        <p:spPr bwMode="auto">
          <a:xfrm>
            <a:off x="2519363" y="5135563"/>
            <a:ext cx="1730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If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CC[w] = F </a:t>
            </a:r>
            <a:r>
              <a:rPr lang="en-US" sz="1800">
                <a:latin typeface="Calibri" charset="0"/>
              </a:rPr>
              <a:t>then</a:t>
            </a:r>
          </a:p>
        </p:txBody>
      </p:sp>
      <p:sp>
        <p:nvSpPr>
          <p:cNvPr id="26636" name="TextBox 11"/>
          <p:cNvSpPr txBox="1">
            <a:spLocks noChangeArrowheads="1"/>
          </p:cNvSpPr>
          <p:nvPr/>
        </p:nvSpPr>
        <p:spPr bwMode="auto">
          <a:xfrm>
            <a:off x="2778125" y="5514975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CC[w] = T</a:t>
            </a:r>
          </a:p>
        </p:txBody>
      </p:sp>
      <p:sp>
        <p:nvSpPr>
          <p:cNvPr id="26637" name="TextBox 12"/>
          <p:cNvSpPr txBox="1">
            <a:spLocks noChangeArrowheads="1"/>
          </p:cNvSpPr>
          <p:nvPr/>
        </p:nvSpPr>
        <p:spPr bwMode="auto">
          <a:xfrm>
            <a:off x="2778125" y="5851525"/>
            <a:ext cx="2330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Add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w</a:t>
            </a:r>
            <a:r>
              <a:rPr lang="en-US" sz="1800">
                <a:latin typeface="Calibri" charset="0"/>
              </a:rPr>
              <a:t> to the back of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Q</a:t>
            </a:r>
            <a:endParaRPr lang="en-US" sz="1800" baseline="-25000">
              <a:solidFill>
                <a:srgbClr val="660066"/>
              </a:solidFill>
              <a:latin typeface="Calibri" charset="0"/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5689600" y="2333625"/>
            <a:ext cx="1139825" cy="369888"/>
          </a:xfrm>
          <a:prstGeom prst="wedgeRoundRectCallout">
            <a:avLst>
              <a:gd name="adj1" fmla="val -129924"/>
              <a:gd name="adj2" fmla="val 1338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O(n</a:t>
            </a:r>
            <a:r>
              <a:rPr lang="en-US" dirty="0"/>
              <a:t>)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5689600" y="3027363"/>
            <a:ext cx="1139825" cy="369887"/>
          </a:xfrm>
          <a:prstGeom prst="wedgeRoundRectCallout">
            <a:avLst>
              <a:gd name="adj1" fmla="val -317424"/>
              <a:gd name="adj2" fmla="val 636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O(1)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519363" y="5135563"/>
            <a:ext cx="5718175" cy="1085850"/>
            <a:chOff x="2519094" y="5135007"/>
            <a:chExt cx="5717795" cy="1085850"/>
          </a:xfrm>
        </p:grpSpPr>
        <p:sp>
          <p:nvSpPr>
            <p:cNvPr id="24" name="Rounded Rectangle 23"/>
            <p:cNvSpPr/>
            <p:nvPr/>
          </p:nvSpPr>
          <p:spPr>
            <a:xfrm>
              <a:off x="2519094" y="5135007"/>
              <a:ext cx="2566816" cy="1085850"/>
            </a:xfrm>
            <a:prstGeom prst="round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Rounded Rectangular Callout 24"/>
            <p:cNvSpPr/>
            <p:nvPr/>
          </p:nvSpPr>
          <p:spPr>
            <a:xfrm>
              <a:off x="7097140" y="5666819"/>
              <a:ext cx="1139749" cy="369888"/>
            </a:xfrm>
            <a:prstGeom prst="wedgeRoundRectCallout">
              <a:avLst>
                <a:gd name="adj1" fmla="val -226515"/>
                <a:gd name="adj2" fmla="val -18196"/>
                <a:gd name="adj3" fmla="val 1666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O(1)</a:t>
              </a:r>
            </a:p>
          </p:txBody>
        </p:sp>
      </p:grpSp>
      <p:sp>
        <p:nvSpPr>
          <p:cNvPr id="26" name="Rounded Rectangular Callout 25"/>
          <p:cNvSpPr/>
          <p:nvPr/>
        </p:nvSpPr>
        <p:spPr>
          <a:xfrm>
            <a:off x="6708775" y="4765675"/>
            <a:ext cx="1978025" cy="369888"/>
          </a:xfrm>
          <a:prstGeom prst="wedgeRoundRectCallout">
            <a:avLst>
              <a:gd name="adj1" fmla="val -172789"/>
              <a:gd name="adj2" fmla="val 2855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Repeated n</a:t>
            </a:r>
            <a:r>
              <a:rPr lang="en-US" baseline="-2500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u</a:t>
            </a:r>
            <a:r>
              <a:rPr lang="en-US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 times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2209800" y="4765675"/>
            <a:ext cx="6027738" cy="1455738"/>
            <a:chOff x="2209800" y="4765675"/>
            <a:chExt cx="6027089" cy="1455182"/>
          </a:xfrm>
        </p:grpSpPr>
        <p:sp>
          <p:nvSpPr>
            <p:cNvPr id="27" name="Rounded Rectangle 26"/>
            <p:cNvSpPr/>
            <p:nvPr/>
          </p:nvSpPr>
          <p:spPr>
            <a:xfrm>
              <a:off x="2209800" y="4765675"/>
              <a:ext cx="2876240" cy="1455182"/>
            </a:xfrm>
            <a:prstGeom prst="round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Rounded Rectangular Callout 27"/>
            <p:cNvSpPr/>
            <p:nvPr/>
          </p:nvSpPr>
          <p:spPr>
            <a:xfrm>
              <a:off x="7097187" y="5297285"/>
              <a:ext cx="1139702" cy="369746"/>
            </a:xfrm>
            <a:prstGeom prst="wedgeRoundRectCallout">
              <a:avLst>
                <a:gd name="adj1" fmla="val -226515"/>
                <a:gd name="adj2" fmla="val -18196"/>
                <a:gd name="adj3" fmla="val 1666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O(n</a:t>
              </a:r>
              <a:r>
                <a:rPr lang="en-US" baseline="-250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u</a:t>
              </a:r>
              <a:r>
                <a:rPr lang="en-US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)</a:t>
              </a:r>
            </a:p>
          </p:txBody>
        </p:sp>
      </p:grpSp>
      <p:sp>
        <p:nvSpPr>
          <p:cNvPr id="31" name="Rounded Rectangular Callout 30"/>
          <p:cNvSpPr/>
          <p:nvPr/>
        </p:nvSpPr>
        <p:spPr>
          <a:xfrm>
            <a:off x="6107113" y="3657600"/>
            <a:ext cx="1978025" cy="1073150"/>
          </a:xfrm>
          <a:prstGeom prst="wedgeRoundRectCallout">
            <a:avLst>
              <a:gd name="adj1" fmla="val -201618"/>
              <a:gd name="adj2" fmla="val -4308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Repeated at most once for each vertex </a:t>
            </a:r>
            <a:r>
              <a:rPr lang="en-US" dirty="0" err="1"/>
              <a:t>u</a:t>
            </a:r>
            <a:endParaRPr lang="en-US" dirty="0"/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063625" y="3484563"/>
            <a:ext cx="7813675" cy="3017837"/>
            <a:chOff x="1063624" y="3484563"/>
            <a:chExt cx="7813103" cy="3017837"/>
          </a:xfrm>
        </p:grpSpPr>
        <p:sp>
          <p:nvSpPr>
            <p:cNvPr id="33" name="Rounded Rectangular Callout 32"/>
            <p:cNvSpPr/>
            <p:nvPr/>
          </p:nvSpPr>
          <p:spPr>
            <a:xfrm>
              <a:off x="6829002" y="3686175"/>
              <a:ext cx="2047725" cy="1344613"/>
            </a:xfrm>
            <a:prstGeom prst="wedgeRoundRectCallout">
              <a:avLst>
                <a:gd name="adj1" fmla="val -134124"/>
                <a:gd name="adj2" fmla="val 824"/>
                <a:gd name="adj3" fmla="val 1666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6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Σ</a:t>
              </a:r>
              <a:r>
                <a:rPr lang="en-US" sz="2600" baseline="-250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u</a:t>
              </a:r>
              <a:r>
                <a:rPr lang="en-US" sz="26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 O(n</a:t>
              </a:r>
              <a:r>
                <a:rPr lang="en-US" sz="2600" baseline="-250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u</a:t>
              </a:r>
              <a:r>
                <a:rPr lang="en-US" sz="26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) = </a:t>
              </a:r>
            </a:p>
            <a:p>
              <a:pPr algn="ctr">
                <a:defRPr/>
              </a:pPr>
              <a:r>
                <a:rPr lang="en-US" sz="26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O(Σ</a:t>
              </a:r>
              <a:r>
                <a:rPr lang="en-US" sz="2600" baseline="-250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u</a:t>
              </a:r>
              <a:r>
                <a:rPr lang="en-US" sz="26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 n</a:t>
              </a:r>
              <a:r>
                <a:rPr lang="en-US" sz="2600" baseline="-250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u</a:t>
              </a:r>
              <a:r>
                <a:rPr lang="en-US" sz="26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) =</a:t>
              </a:r>
            </a:p>
            <a:p>
              <a:pPr algn="ctr">
                <a:defRPr/>
              </a:pPr>
              <a:r>
                <a:rPr lang="en-US" sz="2600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O(m) 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1063624" y="3484563"/>
              <a:ext cx="4022431" cy="3017837"/>
            </a:xfrm>
            <a:prstGeom prst="round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6" name="Rounded Rectangular Callout 35"/>
          <p:cNvSpPr/>
          <p:nvPr/>
        </p:nvSpPr>
        <p:spPr>
          <a:xfrm>
            <a:off x="6411913" y="4846638"/>
            <a:ext cx="1139825" cy="369887"/>
          </a:xfrm>
          <a:prstGeom prst="wedgeRoundRectCallout">
            <a:avLst>
              <a:gd name="adj1" fmla="val -207197"/>
              <a:gd name="adj2" fmla="val -11292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O(1)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6" grpId="0" animBg="1"/>
      <p:bldP spid="26" grpId="1" animBg="1"/>
      <p:bldP spid="31" grpId="0" animBg="1"/>
      <p:bldP spid="31" grpId="1" animBg="1"/>
      <p:bldP spid="36" grpId="0" animBg="1"/>
      <p:bldP spid="3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An illustration</a:t>
            </a:r>
          </a:p>
        </p:txBody>
      </p:sp>
      <p:sp>
        <p:nvSpPr>
          <p:cNvPr id="6" name="Oval 5"/>
          <p:cNvSpPr/>
          <p:nvPr/>
        </p:nvSpPr>
        <p:spPr>
          <a:xfrm>
            <a:off x="1519238" y="3429000"/>
            <a:ext cx="401637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944563" y="4168775"/>
            <a:ext cx="401637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" name="Oval 7"/>
          <p:cNvSpPr/>
          <p:nvPr/>
        </p:nvSpPr>
        <p:spPr>
          <a:xfrm>
            <a:off x="2273300" y="4168775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" name="Oval 8"/>
          <p:cNvSpPr/>
          <p:nvPr/>
        </p:nvSpPr>
        <p:spPr>
          <a:xfrm>
            <a:off x="457200" y="5221288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Oval 9"/>
          <p:cNvSpPr/>
          <p:nvPr/>
        </p:nvSpPr>
        <p:spPr>
          <a:xfrm>
            <a:off x="1584325" y="52435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" name="Oval 10"/>
          <p:cNvSpPr/>
          <p:nvPr/>
        </p:nvSpPr>
        <p:spPr>
          <a:xfrm>
            <a:off x="1584325" y="617696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2" name="Oval 11"/>
          <p:cNvSpPr/>
          <p:nvPr/>
        </p:nvSpPr>
        <p:spPr>
          <a:xfrm>
            <a:off x="3441700" y="3429000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3" name="Oval 12"/>
          <p:cNvSpPr/>
          <p:nvPr/>
        </p:nvSpPr>
        <p:spPr>
          <a:xfrm>
            <a:off x="3441700" y="4559300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5" name="Straight Connector 14"/>
          <p:cNvCxnSpPr>
            <a:stCxn id="6" idx="3"/>
            <a:endCxn id="7" idx="7"/>
          </p:cNvCxnSpPr>
          <p:nvPr/>
        </p:nvCxnSpPr>
        <p:spPr>
          <a:xfrm rot="5400000">
            <a:off x="1200944" y="3848894"/>
            <a:ext cx="463550" cy="290512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5"/>
            <a:endCxn id="8" idx="1"/>
          </p:cNvCxnSpPr>
          <p:nvPr/>
        </p:nvCxnSpPr>
        <p:spPr>
          <a:xfrm rot="16200000" flipH="1">
            <a:off x="1865313" y="3759200"/>
            <a:ext cx="463550" cy="469900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6"/>
            <a:endCxn id="8" idx="2"/>
          </p:cNvCxnSpPr>
          <p:nvPr/>
        </p:nvCxnSpPr>
        <p:spPr>
          <a:xfrm>
            <a:off x="1346200" y="4364038"/>
            <a:ext cx="927100" cy="1587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3"/>
            <a:endCxn id="9" idx="0"/>
          </p:cNvCxnSpPr>
          <p:nvPr/>
        </p:nvCxnSpPr>
        <p:spPr>
          <a:xfrm rot="5400000">
            <a:off x="470694" y="4688681"/>
            <a:ext cx="719138" cy="346075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6"/>
            <a:endCxn id="10" idx="2"/>
          </p:cNvCxnSpPr>
          <p:nvPr/>
        </p:nvCxnSpPr>
        <p:spPr>
          <a:xfrm>
            <a:off x="858838" y="5416550"/>
            <a:ext cx="725487" cy="22225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3"/>
            <a:endCxn id="10" idx="7"/>
          </p:cNvCxnSpPr>
          <p:nvPr/>
        </p:nvCxnSpPr>
        <p:spPr>
          <a:xfrm rot="5400000">
            <a:off x="1730375" y="4699000"/>
            <a:ext cx="798513" cy="404813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0" idx="4"/>
            <a:endCxn id="11" idx="0"/>
          </p:cNvCxnSpPr>
          <p:nvPr/>
        </p:nvCxnSpPr>
        <p:spPr>
          <a:xfrm rot="5400000">
            <a:off x="1514475" y="5905500"/>
            <a:ext cx="541338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7"/>
            <a:endCxn id="12" idx="3"/>
          </p:cNvCxnSpPr>
          <p:nvPr/>
        </p:nvCxnSpPr>
        <p:spPr>
          <a:xfrm rot="5400000" flipH="1" flipV="1">
            <a:off x="2826544" y="3552031"/>
            <a:ext cx="463550" cy="88423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2" idx="4"/>
            <a:endCxn id="13" idx="0"/>
          </p:cNvCxnSpPr>
          <p:nvPr/>
        </p:nvCxnSpPr>
        <p:spPr>
          <a:xfrm rot="5400000">
            <a:off x="3272631" y="4190207"/>
            <a:ext cx="739775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5"/>
            <a:endCxn id="13" idx="2"/>
          </p:cNvCxnSpPr>
          <p:nvPr/>
        </p:nvCxnSpPr>
        <p:spPr>
          <a:xfrm rot="16200000" flipH="1">
            <a:off x="2902743" y="4215607"/>
            <a:ext cx="252413" cy="825500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7" idx="5"/>
            <a:endCxn id="10" idx="1"/>
          </p:cNvCxnSpPr>
          <p:nvPr/>
        </p:nvCxnSpPr>
        <p:spPr>
          <a:xfrm rot="16200000" flipH="1">
            <a:off x="1066006" y="4723607"/>
            <a:ext cx="798513" cy="355600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3843338" y="1855788"/>
            <a:ext cx="4843462" cy="11112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3843338" y="2463800"/>
            <a:ext cx="4843462" cy="11113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4114800" y="19542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0" name="Oval 59"/>
          <p:cNvSpPr/>
          <p:nvPr/>
        </p:nvSpPr>
        <p:spPr>
          <a:xfrm>
            <a:off x="4657725" y="19542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1" name="Oval 60"/>
          <p:cNvSpPr/>
          <p:nvPr/>
        </p:nvSpPr>
        <p:spPr>
          <a:xfrm>
            <a:off x="5210175" y="19542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2" name="Oval 61"/>
          <p:cNvSpPr/>
          <p:nvPr/>
        </p:nvSpPr>
        <p:spPr>
          <a:xfrm>
            <a:off x="5743575" y="19542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5" name="Oval 64"/>
          <p:cNvSpPr/>
          <p:nvPr/>
        </p:nvSpPr>
        <p:spPr>
          <a:xfrm>
            <a:off x="6296025" y="19542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7" name="Oval 66"/>
          <p:cNvSpPr/>
          <p:nvPr/>
        </p:nvSpPr>
        <p:spPr>
          <a:xfrm>
            <a:off x="6838950" y="19542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69" name="Oval 68"/>
          <p:cNvSpPr/>
          <p:nvPr/>
        </p:nvSpPr>
        <p:spPr>
          <a:xfrm>
            <a:off x="7404100" y="19542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71" name="Oval 70"/>
          <p:cNvSpPr/>
          <p:nvPr/>
        </p:nvSpPr>
        <p:spPr>
          <a:xfrm>
            <a:off x="8027988" y="1954213"/>
            <a:ext cx="401637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5" grpId="0" animBg="1"/>
      <p:bldP spid="65" grpId="1" animBg="1"/>
      <p:bldP spid="67" grpId="0" animBg="1"/>
      <p:bldP spid="67" grpId="1" animBg="1"/>
      <p:bldP spid="69" grpId="0" animBg="1"/>
      <p:bldP spid="69" grpId="1" animBg="1"/>
      <p:bldP spid="71" grpId="0" animBg="1"/>
      <p:bldP spid="71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</Words>
  <Application>Microsoft Macintosh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Queue O(m+n) implementation</vt:lpstr>
      <vt:lpstr>An illustration</vt:lpstr>
    </vt:vector>
  </TitlesOfParts>
  <Company>UB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Queue O(m+n) implementation</dc:title>
  <dc:creator>Atri Rudra</dc:creator>
  <cp:lastModifiedBy>Atri Rudra</cp:lastModifiedBy>
  <cp:revision>1</cp:revision>
  <dcterms:created xsi:type="dcterms:W3CDTF">2015-10-11T01:58:09Z</dcterms:created>
  <dcterms:modified xsi:type="dcterms:W3CDTF">2015-10-11T01:59:23Z</dcterms:modified>
</cp:coreProperties>
</file>