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62" d="100"/>
          <a:sy n="62" d="100"/>
        </p:scale>
        <p:origin x="-203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CA361D-8348-534D-83F3-812ED5C64823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F4D21-D230-5A49-88F5-0FBECE1C6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44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>
                <a:latin typeface="Calibri" charset="0"/>
                <a:ea typeface="MS PGothic" charset="0"/>
              </a:rPr>
              <a:t>Note that the tree is arbitrary based on which neighbor was visited first.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fld id="{CCAE49F8-640D-BA4B-A2FA-69FEB05FB1EF}" type="slidenum">
              <a:rPr lang="en-US" sz="1200"/>
              <a:pPr/>
              <a:t>2</a:t>
            </a:fld>
            <a:endParaRPr 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B095-22EE-DB47-B008-CA4D1A55229C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12C5-B0AC-AC44-B602-21B73B4D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365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B095-22EE-DB47-B008-CA4D1A55229C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12C5-B0AC-AC44-B602-21B73B4D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91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B095-22EE-DB47-B008-CA4D1A55229C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12C5-B0AC-AC44-B602-21B73B4D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067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B095-22EE-DB47-B008-CA4D1A55229C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12C5-B0AC-AC44-B602-21B73B4D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89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B095-22EE-DB47-B008-CA4D1A55229C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12C5-B0AC-AC44-B602-21B73B4D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003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B095-22EE-DB47-B008-CA4D1A55229C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12C5-B0AC-AC44-B602-21B73B4D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13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B095-22EE-DB47-B008-CA4D1A55229C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12C5-B0AC-AC44-B602-21B73B4D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8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B095-22EE-DB47-B008-CA4D1A55229C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12C5-B0AC-AC44-B602-21B73B4D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16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B095-22EE-DB47-B008-CA4D1A55229C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12C5-B0AC-AC44-B602-21B73B4D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11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B095-22EE-DB47-B008-CA4D1A55229C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12C5-B0AC-AC44-B602-21B73B4D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058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7B095-22EE-DB47-B008-CA4D1A55229C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012C5-B0AC-AC44-B602-21B73B4D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1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7B095-22EE-DB47-B008-CA4D1A55229C}" type="datetimeFigureOut">
              <a:rPr lang="en-US" smtClean="0"/>
              <a:t>10/10/15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012C5-B0AC-AC44-B602-21B73B4D2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924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charset="0"/>
                <a:ea typeface="MS PGothic" charset="0"/>
              </a:rPr>
              <a:t>DFS(</a:t>
            </a:r>
            <a:r>
              <a:rPr lang="en-US">
                <a:solidFill>
                  <a:srgbClr val="9E009E"/>
                </a:solidFill>
                <a:latin typeface="Calibri" charset="0"/>
                <a:ea typeface="MS PGothic" charset="0"/>
              </a:rPr>
              <a:t>u</a:t>
            </a:r>
            <a:r>
              <a:rPr lang="en-US">
                <a:latin typeface="Calibri" charset="0"/>
                <a:ea typeface="MS PGothic" charset="0"/>
              </a:rPr>
              <a:t>)</a:t>
            </a:r>
          </a:p>
        </p:txBody>
      </p:sp>
      <p:sp>
        <p:nvSpPr>
          <p:cNvPr id="18434" name="TextBox 2"/>
          <p:cNvSpPr txBox="1">
            <a:spLocks noChangeArrowheads="1"/>
          </p:cNvSpPr>
          <p:nvPr/>
        </p:nvSpPr>
        <p:spPr bwMode="auto">
          <a:xfrm>
            <a:off x="1049338" y="2359025"/>
            <a:ext cx="37258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800"/>
              <a:t>Mark </a:t>
            </a:r>
            <a:r>
              <a:rPr lang="en-US" sz="1800">
                <a:solidFill>
                  <a:srgbClr val="9E009E"/>
                </a:solidFill>
              </a:rPr>
              <a:t>u</a:t>
            </a:r>
            <a:r>
              <a:rPr lang="en-US" sz="1800"/>
              <a:t> as explored and add</a:t>
            </a:r>
            <a:r>
              <a:rPr lang="en-US" sz="1800">
                <a:solidFill>
                  <a:srgbClr val="9E009E"/>
                </a:solidFill>
              </a:rPr>
              <a:t> u </a:t>
            </a:r>
            <a:r>
              <a:rPr lang="en-US" sz="1800"/>
              <a:t>to </a:t>
            </a:r>
            <a:r>
              <a:rPr lang="en-US" sz="1800">
                <a:solidFill>
                  <a:srgbClr val="9E009E"/>
                </a:solidFill>
              </a:rPr>
              <a:t>R</a:t>
            </a:r>
          </a:p>
        </p:txBody>
      </p:sp>
      <p:sp>
        <p:nvSpPr>
          <p:cNvPr id="18435" name="TextBox 3"/>
          <p:cNvSpPr txBox="1">
            <a:spLocks noChangeArrowheads="1"/>
          </p:cNvSpPr>
          <p:nvPr/>
        </p:nvSpPr>
        <p:spPr bwMode="auto">
          <a:xfrm>
            <a:off x="1049338" y="3381375"/>
            <a:ext cx="22637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800"/>
              <a:t>For each  edge (</a:t>
            </a:r>
            <a:r>
              <a:rPr lang="en-US" sz="1800">
                <a:solidFill>
                  <a:srgbClr val="9E009E"/>
                </a:solidFill>
              </a:rPr>
              <a:t>u</a:t>
            </a:r>
            <a:r>
              <a:rPr lang="en-US" sz="1800"/>
              <a:t>,</a:t>
            </a:r>
            <a:r>
              <a:rPr lang="en-US" sz="1800">
                <a:solidFill>
                  <a:srgbClr val="9E009E"/>
                </a:solidFill>
              </a:rPr>
              <a:t>v</a:t>
            </a:r>
            <a:r>
              <a:rPr lang="en-US" sz="1800"/>
              <a:t>)</a:t>
            </a:r>
          </a:p>
        </p:txBody>
      </p:sp>
      <p:sp>
        <p:nvSpPr>
          <p:cNvPr id="18436" name="TextBox 4"/>
          <p:cNvSpPr txBox="1">
            <a:spLocks noChangeArrowheads="1"/>
          </p:cNvSpPr>
          <p:nvPr/>
        </p:nvSpPr>
        <p:spPr bwMode="auto">
          <a:xfrm>
            <a:off x="1711325" y="4146550"/>
            <a:ext cx="3365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r>
              <a:rPr lang="en-US" sz="1800"/>
              <a:t>If </a:t>
            </a:r>
            <a:r>
              <a:rPr lang="en-US" sz="1800">
                <a:solidFill>
                  <a:srgbClr val="9E009E"/>
                </a:solidFill>
              </a:rPr>
              <a:t>v</a:t>
            </a:r>
            <a:r>
              <a:rPr lang="en-US" sz="1800"/>
              <a:t> is not explored then DFS(</a:t>
            </a:r>
            <a:r>
              <a:rPr lang="en-US" sz="1800">
                <a:solidFill>
                  <a:srgbClr val="9E009E"/>
                </a:solidFill>
              </a:rPr>
              <a:t>v</a:t>
            </a:r>
            <a:r>
              <a:rPr lang="en-US" sz="1800"/>
              <a:t>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5" name="Group 51"/>
          <p:cNvGrpSpPr>
            <a:grpSpLocks/>
          </p:cNvGrpSpPr>
          <p:nvPr/>
        </p:nvGrpSpPr>
        <p:grpSpPr bwMode="auto">
          <a:xfrm>
            <a:off x="6611938" y="1531938"/>
            <a:ext cx="2311400" cy="2497137"/>
            <a:chOff x="6691313" y="987425"/>
            <a:chExt cx="2311400" cy="2497138"/>
          </a:xfrm>
        </p:grpSpPr>
        <p:sp>
          <p:nvSpPr>
            <p:cNvPr id="43" name="Rounded Rectangle 42"/>
            <p:cNvSpPr>
              <a:spLocks noChangeArrowheads="1"/>
            </p:cNvSpPr>
            <p:nvPr/>
          </p:nvSpPr>
          <p:spPr bwMode="auto">
            <a:xfrm>
              <a:off x="6691313" y="987425"/>
              <a:ext cx="2252662" cy="2497138"/>
            </a:xfrm>
            <a:prstGeom prst="roundRect">
              <a:avLst>
                <a:gd name="adj" fmla="val 16667"/>
              </a:avLst>
            </a:prstGeom>
            <a:solidFill>
              <a:srgbClr val="C3D69B">
                <a:alpha val="56862"/>
              </a:srgbClr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545" name="TextBox 39"/>
            <p:cNvSpPr txBox="1">
              <a:spLocks noChangeArrowheads="1"/>
            </p:cNvSpPr>
            <p:nvPr/>
          </p:nvSpPr>
          <p:spPr bwMode="auto">
            <a:xfrm>
              <a:off x="6827838" y="1233488"/>
              <a:ext cx="796925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DFS(</a:t>
              </a:r>
              <a:r>
                <a:rPr lang="en-US" sz="1800">
                  <a:solidFill>
                    <a:srgbClr val="660066"/>
                  </a:solidFill>
                  <a:latin typeface="Calibri" charset="0"/>
                </a:rPr>
                <a:t>u</a:t>
              </a:r>
              <a:r>
                <a:rPr lang="en-US" sz="1800">
                  <a:latin typeface="Calibri" charset="0"/>
                </a:rPr>
                <a:t>)</a:t>
              </a:r>
            </a:p>
          </p:txBody>
        </p:sp>
        <p:sp>
          <p:nvSpPr>
            <p:cNvPr id="21546" name="TextBox 42"/>
            <p:cNvSpPr txBox="1">
              <a:spLocks noChangeArrowheads="1"/>
            </p:cNvSpPr>
            <p:nvPr/>
          </p:nvSpPr>
          <p:spPr bwMode="auto">
            <a:xfrm>
              <a:off x="6937375" y="1758950"/>
              <a:ext cx="1374775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en-US" sz="1800">
                  <a:solidFill>
                    <a:srgbClr val="660066"/>
                  </a:solidFill>
                  <a:latin typeface="Calibri" charset="0"/>
                </a:rPr>
                <a:t>u</a:t>
              </a:r>
              <a:r>
                <a:rPr lang="en-US" sz="1800">
                  <a:latin typeface="Calibri" charset="0"/>
                </a:rPr>
                <a:t> is explored</a:t>
              </a:r>
            </a:p>
          </p:txBody>
        </p:sp>
        <p:sp>
          <p:nvSpPr>
            <p:cNvPr id="21547" name="TextBox 44"/>
            <p:cNvSpPr txBox="1">
              <a:spLocks noChangeArrowheads="1"/>
            </p:cNvSpPr>
            <p:nvPr/>
          </p:nvSpPr>
          <p:spPr bwMode="auto">
            <a:xfrm>
              <a:off x="6827838" y="2233613"/>
              <a:ext cx="2174875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For every unexplored</a:t>
              </a:r>
            </a:p>
            <a:p>
              <a:pPr eaLnBrk="1" hangingPunct="1"/>
              <a:r>
                <a:rPr lang="en-US" sz="1800">
                  <a:latin typeface="Calibri" charset="0"/>
                </a:rPr>
                <a:t>neighbor </a:t>
              </a:r>
              <a:r>
                <a:rPr lang="en-US" sz="1800">
                  <a:solidFill>
                    <a:srgbClr val="660066"/>
                  </a:solidFill>
                  <a:latin typeface="Calibri" charset="0"/>
                </a:rPr>
                <a:t>v</a:t>
              </a:r>
              <a:r>
                <a:rPr lang="en-US" sz="1800">
                  <a:latin typeface="Calibri" charset="0"/>
                </a:rPr>
                <a:t> of </a:t>
              </a:r>
              <a:r>
                <a:rPr lang="en-US" sz="1800">
                  <a:solidFill>
                    <a:srgbClr val="660066"/>
                  </a:solidFill>
                  <a:latin typeface="Calibri" charset="0"/>
                </a:rPr>
                <a:t>u</a:t>
              </a:r>
            </a:p>
          </p:txBody>
        </p:sp>
        <p:sp>
          <p:nvSpPr>
            <p:cNvPr id="21548" name="TextBox 46"/>
            <p:cNvSpPr txBox="1">
              <a:spLocks noChangeArrowheads="1"/>
            </p:cNvSpPr>
            <p:nvPr/>
          </p:nvSpPr>
          <p:spPr bwMode="auto">
            <a:xfrm>
              <a:off x="7378700" y="2974975"/>
              <a:ext cx="77946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DFS(</a:t>
              </a:r>
              <a:r>
                <a:rPr lang="en-US" sz="1800">
                  <a:solidFill>
                    <a:srgbClr val="660066"/>
                  </a:solidFill>
                  <a:latin typeface="Calibri" charset="0"/>
                </a:rPr>
                <a:t>v</a:t>
              </a:r>
              <a:r>
                <a:rPr lang="en-US" sz="1800">
                  <a:latin typeface="Calibri" charset="0"/>
                </a:rPr>
                <a:t>)</a:t>
              </a:r>
            </a:p>
          </p:txBody>
        </p:sp>
      </p:grpSp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Calibri" charset="0"/>
                <a:ea typeface="MS PGothic" charset="0"/>
              </a:rPr>
              <a:t>A DFS run</a:t>
            </a:r>
          </a:p>
        </p:txBody>
      </p:sp>
      <p:sp>
        <p:nvSpPr>
          <p:cNvPr id="3" name="Oval 2"/>
          <p:cNvSpPr>
            <a:spLocks noChangeArrowheads="1"/>
          </p:cNvSpPr>
          <p:nvPr/>
        </p:nvSpPr>
        <p:spPr bwMode="auto">
          <a:xfrm>
            <a:off x="1519238" y="2082800"/>
            <a:ext cx="401637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1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944563" y="2822575"/>
            <a:ext cx="401637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2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273300" y="2822575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3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457200" y="3875088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4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1584325" y="3897313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5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584325" y="4830763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6</a:t>
            </a:r>
          </a:p>
        </p:txBody>
      </p:sp>
      <p:sp>
        <p:nvSpPr>
          <p:cNvPr id="9" name="Oval 8"/>
          <p:cNvSpPr>
            <a:spLocks noChangeArrowheads="1"/>
          </p:cNvSpPr>
          <p:nvPr/>
        </p:nvSpPr>
        <p:spPr bwMode="auto">
          <a:xfrm>
            <a:off x="3441700" y="2082800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7</a:t>
            </a: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3441700" y="3213100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8</a:t>
            </a:r>
          </a:p>
        </p:txBody>
      </p:sp>
      <p:cxnSp>
        <p:nvCxnSpPr>
          <p:cNvPr id="11" name="Straight Connector 10"/>
          <p:cNvCxnSpPr>
            <a:cxnSpLocks noChangeShapeType="1"/>
            <a:stCxn id="3" idx="3"/>
            <a:endCxn id="4" idx="7"/>
          </p:cNvCxnSpPr>
          <p:nvPr/>
        </p:nvCxnSpPr>
        <p:spPr bwMode="auto">
          <a:xfrm rot="5400000">
            <a:off x="1200944" y="2502694"/>
            <a:ext cx="463550" cy="29051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/>
          <p:cNvCxnSpPr>
            <a:cxnSpLocks noChangeShapeType="1"/>
            <a:stCxn id="3" idx="5"/>
            <a:endCxn id="5" idx="1"/>
          </p:cNvCxnSpPr>
          <p:nvPr/>
        </p:nvCxnSpPr>
        <p:spPr bwMode="auto">
          <a:xfrm rot="16200000" flipH="1">
            <a:off x="1865313" y="2413000"/>
            <a:ext cx="463550" cy="4699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" name="Straight Connector 12"/>
          <p:cNvCxnSpPr>
            <a:cxnSpLocks noChangeShapeType="1"/>
            <a:stCxn id="4" idx="6"/>
            <a:endCxn id="5" idx="2"/>
          </p:cNvCxnSpPr>
          <p:nvPr/>
        </p:nvCxnSpPr>
        <p:spPr bwMode="auto">
          <a:xfrm>
            <a:off x="1346200" y="3017838"/>
            <a:ext cx="927100" cy="1587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13"/>
          <p:cNvCxnSpPr>
            <a:cxnSpLocks noChangeShapeType="1"/>
            <a:stCxn id="4" idx="3"/>
            <a:endCxn id="6" idx="0"/>
          </p:cNvCxnSpPr>
          <p:nvPr/>
        </p:nvCxnSpPr>
        <p:spPr bwMode="auto">
          <a:xfrm rot="5400000">
            <a:off x="470694" y="3342481"/>
            <a:ext cx="719138" cy="34607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" name="Straight Connector 14"/>
          <p:cNvCxnSpPr>
            <a:cxnSpLocks noChangeShapeType="1"/>
            <a:stCxn id="6" idx="6"/>
            <a:endCxn id="7" idx="2"/>
          </p:cNvCxnSpPr>
          <p:nvPr/>
        </p:nvCxnSpPr>
        <p:spPr bwMode="auto">
          <a:xfrm>
            <a:off x="858838" y="4070350"/>
            <a:ext cx="725487" cy="22225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Connector 15"/>
          <p:cNvCxnSpPr>
            <a:cxnSpLocks noChangeShapeType="1"/>
            <a:stCxn id="5" idx="3"/>
            <a:endCxn id="7" idx="7"/>
          </p:cNvCxnSpPr>
          <p:nvPr/>
        </p:nvCxnSpPr>
        <p:spPr bwMode="auto">
          <a:xfrm rot="5400000">
            <a:off x="1730375" y="3352800"/>
            <a:ext cx="798513" cy="404813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Straight Connector 16"/>
          <p:cNvCxnSpPr>
            <a:cxnSpLocks noChangeShapeType="1"/>
            <a:stCxn id="7" idx="4"/>
            <a:endCxn id="8" idx="0"/>
          </p:cNvCxnSpPr>
          <p:nvPr/>
        </p:nvCxnSpPr>
        <p:spPr bwMode="auto">
          <a:xfrm rot="5400000">
            <a:off x="1514475" y="4559300"/>
            <a:ext cx="541338" cy="15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Straight Connector 17"/>
          <p:cNvCxnSpPr>
            <a:cxnSpLocks noChangeShapeType="1"/>
            <a:stCxn id="5" idx="7"/>
            <a:endCxn id="9" idx="3"/>
          </p:cNvCxnSpPr>
          <p:nvPr/>
        </p:nvCxnSpPr>
        <p:spPr bwMode="auto">
          <a:xfrm rot="5400000" flipH="1" flipV="1">
            <a:off x="2826544" y="2205831"/>
            <a:ext cx="463550" cy="88423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Straight Connector 18"/>
          <p:cNvCxnSpPr>
            <a:cxnSpLocks noChangeShapeType="1"/>
            <a:stCxn id="9" idx="4"/>
            <a:endCxn id="10" idx="0"/>
          </p:cNvCxnSpPr>
          <p:nvPr/>
        </p:nvCxnSpPr>
        <p:spPr bwMode="auto">
          <a:xfrm rot="5400000">
            <a:off x="3272631" y="2844007"/>
            <a:ext cx="739775" cy="158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Straight Connector 19"/>
          <p:cNvCxnSpPr>
            <a:cxnSpLocks noChangeShapeType="1"/>
            <a:stCxn id="5" idx="5"/>
            <a:endCxn id="10" idx="2"/>
          </p:cNvCxnSpPr>
          <p:nvPr/>
        </p:nvCxnSpPr>
        <p:spPr bwMode="auto">
          <a:xfrm rot="16200000" flipH="1">
            <a:off x="2902743" y="2869407"/>
            <a:ext cx="252413" cy="8255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Straight Connector 20"/>
          <p:cNvCxnSpPr>
            <a:cxnSpLocks noChangeShapeType="1"/>
            <a:stCxn id="4" idx="5"/>
            <a:endCxn id="7" idx="1"/>
          </p:cNvCxnSpPr>
          <p:nvPr/>
        </p:nvCxnSpPr>
        <p:spPr bwMode="auto">
          <a:xfrm rot="16200000" flipH="1">
            <a:off x="1066006" y="3377407"/>
            <a:ext cx="798513" cy="3556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Oval 22"/>
          <p:cNvSpPr>
            <a:spLocks noChangeArrowheads="1"/>
          </p:cNvSpPr>
          <p:nvPr/>
        </p:nvSpPr>
        <p:spPr bwMode="auto">
          <a:xfrm>
            <a:off x="5611813" y="1692275"/>
            <a:ext cx="401637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1</a:t>
            </a: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5611813" y="2584450"/>
            <a:ext cx="401637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2</a:t>
            </a:r>
          </a:p>
        </p:txBody>
      </p:sp>
      <p:cxnSp>
        <p:nvCxnSpPr>
          <p:cNvPr id="26" name="Straight Connector 25"/>
          <p:cNvCxnSpPr>
            <a:cxnSpLocks noChangeShapeType="1"/>
            <a:stCxn id="23" idx="4"/>
            <a:endCxn id="24" idx="0"/>
          </p:cNvCxnSpPr>
          <p:nvPr/>
        </p:nvCxnSpPr>
        <p:spPr bwMode="auto">
          <a:xfrm rot="5400000">
            <a:off x="5562601" y="2333625"/>
            <a:ext cx="500062" cy="1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5613400" y="3484563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4</a:t>
            </a:r>
          </a:p>
        </p:txBody>
      </p:sp>
      <p:cxnSp>
        <p:nvCxnSpPr>
          <p:cNvPr id="29" name="Straight Connector 28"/>
          <p:cNvCxnSpPr>
            <a:cxnSpLocks noChangeShapeType="1"/>
            <a:stCxn id="24" idx="4"/>
            <a:endCxn id="27" idx="0"/>
          </p:cNvCxnSpPr>
          <p:nvPr/>
        </p:nvCxnSpPr>
        <p:spPr bwMode="auto">
          <a:xfrm rot="16200000" flipH="1">
            <a:off x="5558631" y="3229769"/>
            <a:ext cx="509588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" name="Oval 29"/>
          <p:cNvSpPr>
            <a:spLocks noChangeArrowheads="1"/>
          </p:cNvSpPr>
          <p:nvPr/>
        </p:nvSpPr>
        <p:spPr bwMode="auto">
          <a:xfrm>
            <a:off x="5611813" y="4289425"/>
            <a:ext cx="401637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5</a:t>
            </a:r>
          </a:p>
        </p:txBody>
      </p:sp>
      <p:cxnSp>
        <p:nvCxnSpPr>
          <p:cNvPr id="32" name="Straight Connector 31"/>
          <p:cNvCxnSpPr>
            <a:cxnSpLocks noChangeShapeType="1"/>
            <a:stCxn id="27" idx="4"/>
            <a:endCxn id="30" idx="0"/>
          </p:cNvCxnSpPr>
          <p:nvPr/>
        </p:nvCxnSpPr>
        <p:spPr bwMode="auto">
          <a:xfrm rot="5400000">
            <a:off x="5606256" y="4082257"/>
            <a:ext cx="414337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5611813" y="5026025"/>
            <a:ext cx="401637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6</a:t>
            </a:r>
          </a:p>
        </p:txBody>
      </p:sp>
      <p:cxnSp>
        <p:nvCxnSpPr>
          <p:cNvPr id="35" name="Straight Connector 34"/>
          <p:cNvCxnSpPr>
            <a:cxnSpLocks noChangeShapeType="1"/>
            <a:stCxn id="30" idx="4"/>
            <a:endCxn id="33" idx="0"/>
          </p:cNvCxnSpPr>
          <p:nvPr/>
        </p:nvCxnSpPr>
        <p:spPr bwMode="auto">
          <a:xfrm rot="5400000">
            <a:off x="5639594" y="4852194"/>
            <a:ext cx="346075" cy="158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6" name="Oval 35"/>
          <p:cNvSpPr>
            <a:spLocks noChangeArrowheads="1"/>
          </p:cNvSpPr>
          <p:nvPr/>
        </p:nvSpPr>
        <p:spPr bwMode="auto">
          <a:xfrm>
            <a:off x="6632575" y="5026025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3</a:t>
            </a:r>
          </a:p>
        </p:txBody>
      </p:sp>
      <p:cxnSp>
        <p:nvCxnSpPr>
          <p:cNvPr id="38" name="Straight Connector 37"/>
          <p:cNvCxnSpPr>
            <a:cxnSpLocks noChangeShapeType="1"/>
            <a:stCxn id="30" idx="5"/>
            <a:endCxn id="36" idx="1"/>
          </p:cNvCxnSpPr>
          <p:nvPr/>
        </p:nvCxnSpPr>
        <p:spPr bwMode="auto">
          <a:xfrm rot="16200000" flipH="1">
            <a:off x="6092825" y="4484688"/>
            <a:ext cx="460375" cy="736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" name="Oval 38"/>
          <p:cNvSpPr>
            <a:spLocks noChangeArrowheads="1"/>
          </p:cNvSpPr>
          <p:nvPr/>
        </p:nvSpPr>
        <p:spPr bwMode="auto">
          <a:xfrm>
            <a:off x="7566025" y="5416550"/>
            <a:ext cx="401638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8</a:t>
            </a:r>
          </a:p>
        </p:txBody>
      </p:sp>
      <p:cxnSp>
        <p:nvCxnSpPr>
          <p:cNvPr id="41" name="Straight Connector 40"/>
          <p:cNvCxnSpPr>
            <a:cxnSpLocks noChangeShapeType="1"/>
            <a:stCxn id="36" idx="5"/>
            <a:endCxn id="39" idx="1"/>
          </p:cNvCxnSpPr>
          <p:nvPr/>
        </p:nvCxnSpPr>
        <p:spPr bwMode="auto">
          <a:xfrm rot="16200000" flipH="1">
            <a:off x="7242969" y="5091906"/>
            <a:ext cx="114300" cy="64928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2" name="Oval 41"/>
          <p:cNvSpPr>
            <a:spLocks noChangeArrowheads="1"/>
          </p:cNvSpPr>
          <p:nvPr/>
        </p:nvSpPr>
        <p:spPr bwMode="auto">
          <a:xfrm>
            <a:off x="8285163" y="6186488"/>
            <a:ext cx="401637" cy="390525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+mn-lt"/>
                <a:ea typeface="+mn-ea"/>
                <a:cs typeface="+mn-cs"/>
              </a:rPr>
              <a:t>7</a:t>
            </a:r>
          </a:p>
        </p:txBody>
      </p:sp>
      <p:cxnSp>
        <p:nvCxnSpPr>
          <p:cNvPr id="44" name="Straight Connector 43"/>
          <p:cNvCxnSpPr>
            <a:cxnSpLocks noChangeShapeType="1"/>
            <a:stCxn id="39" idx="5"/>
            <a:endCxn id="42" idx="1"/>
          </p:cNvCxnSpPr>
          <p:nvPr/>
        </p:nvCxnSpPr>
        <p:spPr bwMode="auto">
          <a:xfrm rot="16200000" flipH="1">
            <a:off x="7879556" y="5779294"/>
            <a:ext cx="493713" cy="4349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6" name="Curved Connector 45"/>
          <p:cNvCxnSpPr>
            <a:cxnSpLocks noChangeShapeType="1"/>
            <a:stCxn id="24" idx="2"/>
            <a:endCxn id="30" idx="2"/>
          </p:cNvCxnSpPr>
          <p:nvPr/>
        </p:nvCxnSpPr>
        <p:spPr bwMode="auto">
          <a:xfrm rot="10800000" flipV="1">
            <a:off x="5611813" y="2779713"/>
            <a:ext cx="1587" cy="1704975"/>
          </a:xfrm>
          <a:prstGeom prst="curvedConnector3">
            <a:avLst>
              <a:gd name="adj1" fmla="val 14395468"/>
            </a:avLst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7" name="Rounded Rectangle 46"/>
          <p:cNvSpPr>
            <a:spLocks noChangeArrowheads="1"/>
          </p:cNvSpPr>
          <p:nvPr/>
        </p:nvSpPr>
        <p:spPr bwMode="auto">
          <a:xfrm>
            <a:off x="6588125" y="1398588"/>
            <a:ext cx="2290763" cy="2674937"/>
          </a:xfrm>
          <a:prstGeom prst="roundRect">
            <a:avLst>
              <a:gd name="adj" fmla="val 16667"/>
            </a:avLst>
          </a:prstGeom>
          <a:solidFill>
            <a:srgbClr val="C3D69B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900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Every non-tree edge is between a node and its </a:t>
            </a:r>
            <a:r>
              <a:rPr lang="en-US" sz="2900" i="1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ancestor</a:t>
            </a:r>
          </a:p>
        </p:txBody>
      </p:sp>
      <p:sp>
        <p:nvSpPr>
          <p:cNvPr id="48" name="Cloud Callout 47"/>
          <p:cNvSpPr>
            <a:spLocks noChangeArrowheads="1"/>
          </p:cNvSpPr>
          <p:nvPr/>
        </p:nvSpPr>
        <p:spPr bwMode="auto">
          <a:xfrm>
            <a:off x="3643313" y="4679950"/>
            <a:ext cx="1827212" cy="1506538"/>
          </a:xfrm>
          <a:prstGeom prst="cloudCallout">
            <a:avLst>
              <a:gd name="adj1" fmla="val 59347"/>
              <a:gd name="adj2" fmla="val -47745"/>
            </a:avLst>
          </a:prstGeom>
          <a:solidFill>
            <a:srgbClr val="FAC09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DFS tree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1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1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1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1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7C068"/>
                                      </p:to>
                                    </p:animClr>
                                    <p:set>
                                      <p:cBhvr>
                                        <p:cTn id="19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 nodeType="clickPar">
                      <p:stCondLst>
                        <p:cond delay="indefinite"/>
                      </p:stCondLst>
                      <p:childTnLst>
                        <p:par>
                          <p:cTn id="2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7" grpId="0" animBg="1"/>
      <p:bldP spid="30" grpId="0" animBg="1"/>
      <p:bldP spid="33" grpId="0" animBg="1"/>
      <p:bldP spid="36" grpId="0" animBg="1"/>
      <p:bldP spid="39" grpId="0" animBg="1"/>
      <p:bldP spid="42" grpId="0" animBg="1"/>
      <p:bldP spid="47" grpId="0" animBg="1"/>
      <p:bldP spid="48" grpId="0" animBg="1"/>
      <p:bldP spid="48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97</Words>
  <Application>Microsoft Macintosh PowerPoint</Application>
  <PresentationFormat>On-screen Show (4:3)</PresentationFormat>
  <Paragraphs>30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DFS(u)</vt:lpstr>
      <vt:lpstr>A DFS run</vt:lpstr>
    </vt:vector>
  </TitlesOfParts>
  <Company>UB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DFS(u)</dc:title>
  <dc:creator>Atri Rudra</dc:creator>
  <cp:lastModifiedBy>Atri Rudra</cp:lastModifiedBy>
  <cp:revision>1</cp:revision>
  <dcterms:created xsi:type="dcterms:W3CDTF">2015-10-11T02:00:52Z</dcterms:created>
  <dcterms:modified xsi:type="dcterms:W3CDTF">2015-10-11T02:02:33Z</dcterms:modified>
</cp:coreProperties>
</file>