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 showGuides="1">
      <p:cViewPr varScale="1">
        <p:scale>
          <a:sx n="70" d="100"/>
          <a:sy n="70" d="100"/>
        </p:scale>
        <p:origin x="-193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B54E7-3201-DF46-863A-BA23051B6BFB}" type="datetimeFigureOut">
              <a:rPr lang="en-US" smtClean="0"/>
              <a:t>10/10/15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3FAB8-0534-114E-99F0-BCDD5D3E95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883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B54E7-3201-DF46-863A-BA23051B6BFB}" type="datetimeFigureOut">
              <a:rPr lang="en-US" smtClean="0"/>
              <a:t>10/10/15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3FAB8-0534-114E-99F0-BCDD5D3E95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552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B54E7-3201-DF46-863A-BA23051B6BFB}" type="datetimeFigureOut">
              <a:rPr lang="en-US" smtClean="0"/>
              <a:t>10/10/15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3FAB8-0534-114E-99F0-BCDD5D3E95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222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B54E7-3201-DF46-863A-BA23051B6BFB}" type="datetimeFigureOut">
              <a:rPr lang="en-US" smtClean="0"/>
              <a:t>10/10/15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3FAB8-0534-114E-99F0-BCDD5D3E95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791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B54E7-3201-DF46-863A-BA23051B6BFB}" type="datetimeFigureOut">
              <a:rPr lang="en-US" smtClean="0"/>
              <a:t>10/10/15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3FAB8-0534-114E-99F0-BCDD5D3E95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37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B54E7-3201-DF46-863A-BA23051B6BFB}" type="datetimeFigureOut">
              <a:rPr lang="en-US" smtClean="0"/>
              <a:t>10/10/15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3FAB8-0534-114E-99F0-BCDD5D3E95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251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B54E7-3201-DF46-863A-BA23051B6BFB}" type="datetimeFigureOut">
              <a:rPr lang="en-US" smtClean="0"/>
              <a:t>10/10/15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3FAB8-0534-114E-99F0-BCDD5D3E95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688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B54E7-3201-DF46-863A-BA23051B6BFB}" type="datetimeFigureOut">
              <a:rPr lang="en-US" smtClean="0"/>
              <a:t>10/10/15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3FAB8-0534-114E-99F0-BCDD5D3E95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397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B54E7-3201-DF46-863A-BA23051B6BFB}" type="datetimeFigureOut">
              <a:rPr lang="en-US" smtClean="0"/>
              <a:t>10/10/15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3FAB8-0534-114E-99F0-BCDD5D3E95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024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B54E7-3201-DF46-863A-BA23051B6BFB}" type="datetimeFigureOut">
              <a:rPr lang="en-US" smtClean="0"/>
              <a:t>10/10/15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3FAB8-0534-114E-99F0-BCDD5D3E95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626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B54E7-3201-DF46-863A-BA23051B6BFB}" type="datetimeFigureOut">
              <a:rPr lang="en-US" smtClean="0"/>
              <a:t>10/10/15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3FAB8-0534-114E-99F0-BCDD5D3E95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630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AB54E7-3201-DF46-863A-BA23051B6BFB}" type="datetimeFigureOut">
              <a:rPr lang="en-US" smtClean="0"/>
              <a:t>10/10/15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13FAB8-0534-114E-99F0-BCDD5D3E95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588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063625" y="3471863"/>
            <a:ext cx="4022725" cy="3017837"/>
          </a:xfrm>
          <a:prstGeom prst="rect">
            <a:avLst/>
          </a:prstGeom>
          <a:solidFill>
            <a:schemeClr val="accent6">
              <a:lumMod val="60000"/>
              <a:lumOff val="40000"/>
              <a:alpha val="43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890588" y="2333625"/>
            <a:ext cx="4483100" cy="4364038"/>
          </a:xfrm>
          <a:prstGeom prst="rect">
            <a:avLst/>
          </a:prstGeom>
          <a:solidFill>
            <a:schemeClr val="accent3">
              <a:lumMod val="60000"/>
              <a:lumOff val="40000"/>
              <a:alpha val="28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639888" y="4375150"/>
            <a:ext cx="3446462" cy="1846263"/>
          </a:xfrm>
          <a:prstGeom prst="rect">
            <a:avLst/>
          </a:prstGeom>
          <a:solidFill>
            <a:schemeClr val="accent1">
              <a:lumMod val="60000"/>
              <a:lumOff val="40000"/>
              <a:alpha val="34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174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 DFS stack implementation</a:t>
            </a:r>
          </a:p>
        </p:txBody>
      </p:sp>
      <p:sp>
        <p:nvSpPr>
          <p:cNvPr id="31749" name="TextBox 2"/>
          <p:cNvSpPr txBox="1">
            <a:spLocks noChangeArrowheads="1"/>
          </p:cNvSpPr>
          <p:nvPr/>
        </p:nvSpPr>
        <p:spPr bwMode="auto">
          <a:xfrm>
            <a:off x="1063625" y="1682750"/>
            <a:ext cx="89535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200">
                <a:latin typeface="Calibri" charset="0"/>
              </a:rPr>
              <a:t>DFS(</a:t>
            </a:r>
            <a:r>
              <a:rPr lang="en-US" sz="2200">
                <a:solidFill>
                  <a:srgbClr val="660066"/>
                </a:solidFill>
                <a:latin typeface="Calibri" charset="0"/>
              </a:rPr>
              <a:t>s</a:t>
            </a:r>
            <a:r>
              <a:rPr lang="en-US" sz="2200">
                <a:latin typeface="Calibri" charset="0"/>
              </a:rPr>
              <a:t>)</a:t>
            </a:r>
          </a:p>
        </p:txBody>
      </p:sp>
      <p:sp>
        <p:nvSpPr>
          <p:cNvPr id="31750" name="TextBox 3"/>
          <p:cNvSpPr txBox="1">
            <a:spLocks noChangeArrowheads="1"/>
          </p:cNvSpPr>
          <p:nvPr/>
        </p:nvSpPr>
        <p:spPr bwMode="auto">
          <a:xfrm>
            <a:off x="1063625" y="2333625"/>
            <a:ext cx="37242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rgbClr val="660066"/>
                </a:solidFill>
                <a:latin typeface="Calibri" charset="0"/>
              </a:rPr>
              <a:t>CC[s] = T </a:t>
            </a:r>
            <a:r>
              <a:rPr lang="en-US" sz="1800">
                <a:latin typeface="Calibri" charset="0"/>
              </a:rPr>
              <a:t>and </a:t>
            </a:r>
            <a:r>
              <a:rPr lang="en-US" sz="1800">
                <a:solidFill>
                  <a:srgbClr val="660066"/>
                </a:solidFill>
                <a:latin typeface="Calibri" charset="0"/>
              </a:rPr>
              <a:t>CC[w] = F </a:t>
            </a:r>
            <a:r>
              <a:rPr lang="en-US" sz="1800">
                <a:latin typeface="Calibri" charset="0"/>
              </a:rPr>
              <a:t>for every </a:t>
            </a:r>
            <a:r>
              <a:rPr lang="en-US" sz="1800">
                <a:solidFill>
                  <a:srgbClr val="660066"/>
                </a:solidFill>
                <a:latin typeface="Calibri" charset="0"/>
              </a:rPr>
              <a:t>w≠ s</a:t>
            </a:r>
          </a:p>
        </p:txBody>
      </p:sp>
      <p:sp>
        <p:nvSpPr>
          <p:cNvPr id="31751" name="TextBox 5"/>
          <p:cNvSpPr txBox="1">
            <a:spLocks noChangeArrowheads="1"/>
          </p:cNvSpPr>
          <p:nvPr/>
        </p:nvSpPr>
        <p:spPr bwMode="auto">
          <a:xfrm>
            <a:off x="1063625" y="3027363"/>
            <a:ext cx="16589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Intitialize </a:t>
            </a:r>
            <a:r>
              <a:rPr lang="en-US" sz="1800">
                <a:solidFill>
                  <a:srgbClr val="660066"/>
                </a:solidFill>
                <a:latin typeface="Calibri" charset="0"/>
              </a:rPr>
              <a:t>Ŝ = {s} </a:t>
            </a:r>
          </a:p>
        </p:txBody>
      </p:sp>
      <p:sp>
        <p:nvSpPr>
          <p:cNvPr id="31752" name="TextBox 6"/>
          <p:cNvSpPr txBox="1">
            <a:spLocks noChangeArrowheads="1"/>
          </p:cNvSpPr>
          <p:nvPr/>
        </p:nvSpPr>
        <p:spPr bwMode="auto">
          <a:xfrm>
            <a:off x="1063625" y="3484563"/>
            <a:ext cx="2159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While </a:t>
            </a:r>
            <a:r>
              <a:rPr lang="en-US" sz="1800">
                <a:solidFill>
                  <a:srgbClr val="660066"/>
                </a:solidFill>
                <a:latin typeface="Calibri" charset="0"/>
              </a:rPr>
              <a:t>Ŝ</a:t>
            </a:r>
            <a:r>
              <a:rPr lang="en-US" sz="1800">
                <a:latin typeface="Calibri" charset="0"/>
              </a:rPr>
              <a:t> is not empty</a:t>
            </a:r>
          </a:p>
        </p:txBody>
      </p:sp>
      <p:sp>
        <p:nvSpPr>
          <p:cNvPr id="31753" name="TextBox 8"/>
          <p:cNvSpPr txBox="1">
            <a:spLocks noChangeArrowheads="1"/>
          </p:cNvSpPr>
          <p:nvPr/>
        </p:nvSpPr>
        <p:spPr bwMode="auto">
          <a:xfrm>
            <a:off x="1639888" y="4375150"/>
            <a:ext cx="2667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Pop the top element </a:t>
            </a:r>
            <a:r>
              <a:rPr lang="en-US" sz="1800">
                <a:solidFill>
                  <a:srgbClr val="660066"/>
                </a:solidFill>
                <a:latin typeface="Calibri" charset="0"/>
              </a:rPr>
              <a:t>u</a:t>
            </a:r>
            <a:r>
              <a:rPr lang="en-US" sz="1800">
                <a:latin typeface="Calibri" charset="0"/>
              </a:rPr>
              <a:t> in </a:t>
            </a:r>
            <a:r>
              <a:rPr lang="en-US" sz="1800">
                <a:solidFill>
                  <a:srgbClr val="660066"/>
                </a:solidFill>
                <a:latin typeface="Calibri" charset="0"/>
              </a:rPr>
              <a:t>Ŝ</a:t>
            </a:r>
            <a:endParaRPr lang="en-US" sz="1800" baseline="-25000">
              <a:solidFill>
                <a:srgbClr val="660066"/>
              </a:solidFill>
              <a:latin typeface="Calibri" charset="0"/>
            </a:endParaRPr>
          </a:p>
        </p:txBody>
      </p:sp>
      <p:sp>
        <p:nvSpPr>
          <p:cNvPr id="31754" name="TextBox 9"/>
          <p:cNvSpPr txBox="1">
            <a:spLocks noChangeArrowheads="1"/>
          </p:cNvSpPr>
          <p:nvPr/>
        </p:nvSpPr>
        <p:spPr bwMode="auto">
          <a:xfrm>
            <a:off x="2209800" y="4765675"/>
            <a:ext cx="21050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For every edge </a:t>
            </a:r>
            <a:r>
              <a:rPr lang="en-US" sz="1800">
                <a:solidFill>
                  <a:srgbClr val="660066"/>
                </a:solidFill>
                <a:latin typeface="Calibri" charset="0"/>
              </a:rPr>
              <a:t>(u,w)</a:t>
            </a:r>
          </a:p>
        </p:txBody>
      </p:sp>
      <p:sp>
        <p:nvSpPr>
          <p:cNvPr id="31755" name="TextBox 10"/>
          <p:cNvSpPr txBox="1">
            <a:spLocks noChangeArrowheads="1"/>
          </p:cNvSpPr>
          <p:nvPr/>
        </p:nvSpPr>
        <p:spPr bwMode="auto">
          <a:xfrm>
            <a:off x="2519363" y="5135563"/>
            <a:ext cx="17303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If </a:t>
            </a:r>
            <a:r>
              <a:rPr lang="en-US" sz="1800">
                <a:solidFill>
                  <a:srgbClr val="660066"/>
                </a:solidFill>
                <a:latin typeface="Calibri" charset="0"/>
              </a:rPr>
              <a:t>CC[w] = F </a:t>
            </a:r>
            <a:r>
              <a:rPr lang="en-US" sz="1800">
                <a:latin typeface="Calibri" charset="0"/>
              </a:rPr>
              <a:t>then</a:t>
            </a:r>
          </a:p>
        </p:txBody>
      </p:sp>
      <p:sp>
        <p:nvSpPr>
          <p:cNvPr id="31756" name="TextBox 11"/>
          <p:cNvSpPr txBox="1">
            <a:spLocks noChangeArrowheads="1"/>
          </p:cNvSpPr>
          <p:nvPr/>
        </p:nvSpPr>
        <p:spPr bwMode="auto">
          <a:xfrm>
            <a:off x="2778125" y="5514975"/>
            <a:ext cx="10699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rgbClr val="660066"/>
                </a:solidFill>
                <a:latin typeface="Calibri" charset="0"/>
              </a:rPr>
              <a:t>CC[w] = T</a:t>
            </a:r>
          </a:p>
        </p:txBody>
      </p:sp>
      <p:sp>
        <p:nvSpPr>
          <p:cNvPr id="31757" name="TextBox 12"/>
          <p:cNvSpPr txBox="1">
            <a:spLocks noChangeArrowheads="1"/>
          </p:cNvSpPr>
          <p:nvPr/>
        </p:nvSpPr>
        <p:spPr bwMode="auto">
          <a:xfrm>
            <a:off x="2778125" y="5851525"/>
            <a:ext cx="22415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Push </a:t>
            </a:r>
            <a:r>
              <a:rPr lang="en-US" sz="1800">
                <a:solidFill>
                  <a:srgbClr val="660066"/>
                </a:solidFill>
                <a:latin typeface="Calibri" charset="0"/>
              </a:rPr>
              <a:t>w</a:t>
            </a:r>
            <a:r>
              <a:rPr lang="en-US" sz="1800">
                <a:latin typeface="Calibri" charset="0"/>
              </a:rPr>
              <a:t> to the top of </a:t>
            </a:r>
            <a:r>
              <a:rPr lang="en-US" sz="1800">
                <a:solidFill>
                  <a:srgbClr val="660066"/>
                </a:solidFill>
                <a:latin typeface="Calibri" charset="0"/>
              </a:rPr>
              <a:t>Ŝ</a:t>
            </a:r>
            <a:endParaRPr lang="en-US" sz="1800" baseline="-25000">
              <a:solidFill>
                <a:srgbClr val="660066"/>
              </a:solidFill>
              <a:latin typeface="Calibri" charset="0"/>
            </a:endParaRPr>
          </a:p>
        </p:txBody>
      </p:sp>
      <p:sp>
        <p:nvSpPr>
          <p:cNvPr id="29" name="Cloud Callout 28"/>
          <p:cNvSpPr/>
          <p:nvPr/>
        </p:nvSpPr>
        <p:spPr>
          <a:xfrm>
            <a:off x="5689600" y="2333625"/>
            <a:ext cx="2997200" cy="2041525"/>
          </a:xfrm>
          <a:prstGeom prst="cloudCallout">
            <a:avLst>
              <a:gd name="adj1" fmla="val -55414"/>
              <a:gd name="adj2" fmla="val 71386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500" dirty="0"/>
              <a:t>Same </a:t>
            </a:r>
          </a:p>
          <a:p>
            <a:pPr algn="ctr">
              <a:defRPr/>
            </a:pPr>
            <a:r>
              <a:rPr lang="en-US" sz="2500" dirty="0" err="1"/>
              <a:t>O(m+n</a:t>
            </a:r>
            <a:r>
              <a:rPr lang="en-US" sz="2500" dirty="0"/>
              <a:t>) run time analysis as for BFS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A DFS run using an explicit stack</a:t>
            </a:r>
          </a:p>
        </p:txBody>
      </p:sp>
      <p:sp>
        <p:nvSpPr>
          <p:cNvPr id="3" name="Oval 2"/>
          <p:cNvSpPr/>
          <p:nvPr/>
        </p:nvSpPr>
        <p:spPr>
          <a:xfrm>
            <a:off x="1519238" y="2082800"/>
            <a:ext cx="401637" cy="390525"/>
          </a:xfrm>
          <a:prstGeom prst="ellipse">
            <a:avLst/>
          </a:prstGeom>
          <a:noFill/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4" name="Oval 3"/>
          <p:cNvSpPr/>
          <p:nvPr/>
        </p:nvSpPr>
        <p:spPr>
          <a:xfrm>
            <a:off x="944563" y="2822575"/>
            <a:ext cx="401637" cy="390525"/>
          </a:xfrm>
          <a:prstGeom prst="ellipse">
            <a:avLst/>
          </a:prstGeom>
          <a:noFill/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5" name="Oval 4"/>
          <p:cNvSpPr/>
          <p:nvPr/>
        </p:nvSpPr>
        <p:spPr>
          <a:xfrm>
            <a:off x="2273300" y="2822575"/>
            <a:ext cx="401638" cy="390525"/>
          </a:xfrm>
          <a:prstGeom prst="ellipse">
            <a:avLst/>
          </a:prstGeom>
          <a:noFill/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6" name="Oval 5"/>
          <p:cNvSpPr/>
          <p:nvPr/>
        </p:nvSpPr>
        <p:spPr>
          <a:xfrm>
            <a:off x="457200" y="3875088"/>
            <a:ext cx="401638" cy="390525"/>
          </a:xfrm>
          <a:prstGeom prst="ellipse">
            <a:avLst/>
          </a:prstGeom>
          <a:noFill/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7" name="Oval 6"/>
          <p:cNvSpPr/>
          <p:nvPr/>
        </p:nvSpPr>
        <p:spPr>
          <a:xfrm>
            <a:off x="1584325" y="3897313"/>
            <a:ext cx="401638" cy="390525"/>
          </a:xfrm>
          <a:prstGeom prst="ellipse">
            <a:avLst/>
          </a:prstGeom>
          <a:noFill/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8" name="Oval 7"/>
          <p:cNvSpPr/>
          <p:nvPr/>
        </p:nvSpPr>
        <p:spPr>
          <a:xfrm>
            <a:off x="1584325" y="4830763"/>
            <a:ext cx="401638" cy="390525"/>
          </a:xfrm>
          <a:prstGeom prst="ellipse">
            <a:avLst/>
          </a:prstGeom>
          <a:noFill/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9" name="Oval 8"/>
          <p:cNvSpPr/>
          <p:nvPr/>
        </p:nvSpPr>
        <p:spPr>
          <a:xfrm>
            <a:off x="3441700" y="2082800"/>
            <a:ext cx="401638" cy="390525"/>
          </a:xfrm>
          <a:prstGeom prst="ellipse">
            <a:avLst/>
          </a:prstGeom>
          <a:noFill/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10" name="Oval 9"/>
          <p:cNvSpPr/>
          <p:nvPr/>
        </p:nvSpPr>
        <p:spPr>
          <a:xfrm>
            <a:off x="3441700" y="3213100"/>
            <a:ext cx="401638" cy="390525"/>
          </a:xfrm>
          <a:prstGeom prst="ellipse">
            <a:avLst/>
          </a:prstGeom>
          <a:noFill/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8</a:t>
            </a:r>
          </a:p>
        </p:txBody>
      </p:sp>
      <p:cxnSp>
        <p:nvCxnSpPr>
          <p:cNvPr id="11" name="Straight Connector 10"/>
          <p:cNvCxnSpPr>
            <a:stCxn id="3" idx="3"/>
            <a:endCxn id="4" idx="7"/>
          </p:cNvCxnSpPr>
          <p:nvPr/>
        </p:nvCxnSpPr>
        <p:spPr>
          <a:xfrm rot="5400000">
            <a:off x="1200944" y="2502694"/>
            <a:ext cx="463550" cy="290512"/>
          </a:xfrm>
          <a:prstGeom prst="line">
            <a:avLst/>
          </a:prstGeom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3" idx="5"/>
            <a:endCxn id="5" idx="1"/>
          </p:cNvCxnSpPr>
          <p:nvPr/>
        </p:nvCxnSpPr>
        <p:spPr>
          <a:xfrm rot="16200000" flipH="1">
            <a:off x="1865313" y="2413000"/>
            <a:ext cx="463550" cy="469900"/>
          </a:xfrm>
          <a:prstGeom prst="line">
            <a:avLst/>
          </a:prstGeom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4" idx="6"/>
            <a:endCxn id="5" idx="2"/>
          </p:cNvCxnSpPr>
          <p:nvPr/>
        </p:nvCxnSpPr>
        <p:spPr>
          <a:xfrm>
            <a:off x="1346200" y="3017838"/>
            <a:ext cx="927100" cy="1587"/>
          </a:xfrm>
          <a:prstGeom prst="line">
            <a:avLst/>
          </a:prstGeom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4" idx="3"/>
            <a:endCxn id="6" idx="0"/>
          </p:cNvCxnSpPr>
          <p:nvPr/>
        </p:nvCxnSpPr>
        <p:spPr>
          <a:xfrm rot="5400000">
            <a:off x="470694" y="3342481"/>
            <a:ext cx="719138" cy="346075"/>
          </a:xfrm>
          <a:prstGeom prst="line">
            <a:avLst/>
          </a:prstGeom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6" idx="6"/>
            <a:endCxn id="7" idx="2"/>
          </p:cNvCxnSpPr>
          <p:nvPr/>
        </p:nvCxnSpPr>
        <p:spPr>
          <a:xfrm>
            <a:off x="858838" y="4070350"/>
            <a:ext cx="725487" cy="22225"/>
          </a:xfrm>
          <a:prstGeom prst="line">
            <a:avLst/>
          </a:prstGeom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5" idx="3"/>
            <a:endCxn id="7" idx="7"/>
          </p:cNvCxnSpPr>
          <p:nvPr/>
        </p:nvCxnSpPr>
        <p:spPr>
          <a:xfrm rot="5400000">
            <a:off x="1730375" y="3352800"/>
            <a:ext cx="798513" cy="404813"/>
          </a:xfrm>
          <a:prstGeom prst="line">
            <a:avLst/>
          </a:prstGeom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7" idx="4"/>
            <a:endCxn id="8" idx="0"/>
          </p:cNvCxnSpPr>
          <p:nvPr/>
        </p:nvCxnSpPr>
        <p:spPr>
          <a:xfrm rot="5400000">
            <a:off x="1514475" y="4559300"/>
            <a:ext cx="541338" cy="1588"/>
          </a:xfrm>
          <a:prstGeom prst="line">
            <a:avLst/>
          </a:prstGeom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5" idx="7"/>
            <a:endCxn id="9" idx="3"/>
          </p:cNvCxnSpPr>
          <p:nvPr/>
        </p:nvCxnSpPr>
        <p:spPr>
          <a:xfrm rot="5400000" flipH="1" flipV="1">
            <a:off x="2826544" y="2205831"/>
            <a:ext cx="463550" cy="884238"/>
          </a:xfrm>
          <a:prstGeom prst="line">
            <a:avLst/>
          </a:prstGeom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9" idx="4"/>
            <a:endCxn id="10" idx="0"/>
          </p:cNvCxnSpPr>
          <p:nvPr/>
        </p:nvCxnSpPr>
        <p:spPr>
          <a:xfrm rot="5400000">
            <a:off x="3272631" y="2844007"/>
            <a:ext cx="739775" cy="1588"/>
          </a:xfrm>
          <a:prstGeom prst="line">
            <a:avLst/>
          </a:prstGeom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5" idx="5"/>
            <a:endCxn id="10" idx="2"/>
          </p:cNvCxnSpPr>
          <p:nvPr/>
        </p:nvCxnSpPr>
        <p:spPr>
          <a:xfrm rot="16200000" flipH="1">
            <a:off x="2902743" y="2869407"/>
            <a:ext cx="252413" cy="825500"/>
          </a:xfrm>
          <a:prstGeom prst="line">
            <a:avLst/>
          </a:prstGeom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4" idx="5"/>
            <a:endCxn id="7" idx="1"/>
          </p:cNvCxnSpPr>
          <p:nvPr/>
        </p:nvCxnSpPr>
        <p:spPr>
          <a:xfrm rot="16200000" flipH="1">
            <a:off x="1066006" y="3377407"/>
            <a:ext cx="798513" cy="355600"/>
          </a:xfrm>
          <a:prstGeom prst="line">
            <a:avLst/>
          </a:prstGeom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4949825" y="6000750"/>
            <a:ext cx="401638" cy="390525"/>
          </a:xfrm>
          <a:prstGeom prst="ellipse">
            <a:avLst/>
          </a:prstGeom>
          <a:noFill/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24" name="Oval 23"/>
          <p:cNvSpPr/>
          <p:nvPr/>
        </p:nvSpPr>
        <p:spPr>
          <a:xfrm>
            <a:off x="4949825" y="5010150"/>
            <a:ext cx="401638" cy="390525"/>
          </a:xfrm>
          <a:prstGeom prst="ellipse">
            <a:avLst/>
          </a:prstGeom>
          <a:noFill/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27" name="Oval 26"/>
          <p:cNvSpPr/>
          <p:nvPr/>
        </p:nvSpPr>
        <p:spPr>
          <a:xfrm>
            <a:off x="4949825" y="3536950"/>
            <a:ext cx="401638" cy="390525"/>
          </a:xfrm>
          <a:prstGeom prst="ellipse">
            <a:avLst/>
          </a:prstGeom>
          <a:noFill/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30" name="Oval 29"/>
          <p:cNvSpPr/>
          <p:nvPr/>
        </p:nvSpPr>
        <p:spPr>
          <a:xfrm>
            <a:off x="4949825" y="4003675"/>
            <a:ext cx="401638" cy="390525"/>
          </a:xfrm>
          <a:prstGeom prst="ellipse">
            <a:avLst/>
          </a:prstGeom>
          <a:noFill/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33" name="Oval 32"/>
          <p:cNvSpPr/>
          <p:nvPr/>
        </p:nvSpPr>
        <p:spPr>
          <a:xfrm>
            <a:off x="4959350" y="2160588"/>
            <a:ext cx="401638" cy="390525"/>
          </a:xfrm>
          <a:prstGeom prst="ellipse">
            <a:avLst/>
          </a:prstGeom>
          <a:noFill/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36" name="Oval 35"/>
          <p:cNvSpPr/>
          <p:nvPr/>
        </p:nvSpPr>
        <p:spPr>
          <a:xfrm>
            <a:off x="4949825" y="5518150"/>
            <a:ext cx="401638" cy="390525"/>
          </a:xfrm>
          <a:prstGeom prst="ellipse">
            <a:avLst/>
          </a:prstGeom>
          <a:noFill/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39" name="Oval 38"/>
          <p:cNvSpPr/>
          <p:nvPr/>
        </p:nvSpPr>
        <p:spPr>
          <a:xfrm>
            <a:off x="4949825" y="1728788"/>
            <a:ext cx="401638" cy="390525"/>
          </a:xfrm>
          <a:prstGeom prst="ellipse">
            <a:avLst/>
          </a:prstGeom>
          <a:noFill/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42" name="Oval 41"/>
          <p:cNvSpPr/>
          <p:nvPr/>
        </p:nvSpPr>
        <p:spPr>
          <a:xfrm>
            <a:off x="4949825" y="2174875"/>
            <a:ext cx="401638" cy="390525"/>
          </a:xfrm>
          <a:prstGeom prst="ellipse">
            <a:avLst/>
          </a:prstGeom>
          <a:noFill/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7</a:t>
            </a:r>
          </a:p>
        </p:txBody>
      </p:sp>
      <p:cxnSp>
        <p:nvCxnSpPr>
          <p:cNvPr id="50" name="Straight Connector 49"/>
          <p:cNvCxnSpPr/>
          <p:nvPr/>
        </p:nvCxnSpPr>
        <p:spPr>
          <a:xfrm rot="5400000">
            <a:off x="2220119" y="3964782"/>
            <a:ext cx="5094287" cy="0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rot="5400000">
            <a:off x="3036888" y="3963988"/>
            <a:ext cx="5092700" cy="0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V="1">
            <a:off x="4767263" y="6510338"/>
            <a:ext cx="815975" cy="1587"/>
          </a:xfrm>
          <a:prstGeom prst="line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Oval 53"/>
          <p:cNvSpPr/>
          <p:nvPr/>
        </p:nvSpPr>
        <p:spPr>
          <a:xfrm>
            <a:off x="4949825" y="4494213"/>
            <a:ext cx="401638" cy="390525"/>
          </a:xfrm>
          <a:prstGeom prst="ellipse">
            <a:avLst/>
          </a:prstGeom>
          <a:noFill/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58" name="Oval 57"/>
          <p:cNvSpPr/>
          <p:nvPr/>
        </p:nvSpPr>
        <p:spPr>
          <a:xfrm>
            <a:off x="4949825" y="3068638"/>
            <a:ext cx="401638" cy="390525"/>
          </a:xfrm>
          <a:prstGeom prst="ellipse">
            <a:avLst/>
          </a:prstGeom>
          <a:noFill/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59" name="Oval 58"/>
          <p:cNvSpPr/>
          <p:nvPr/>
        </p:nvSpPr>
        <p:spPr>
          <a:xfrm>
            <a:off x="4949825" y="2590800"/>
            <a:ext cx="401638" cy="390525"/>
          </a:xfrm>
          <a:prstGeom prst="ellipse">
            <a:avLst/>
          </a:prstGeom>
          <a:noFill/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60" name="Oval 59"/>
          <p:cNvSpPr/>
          <p:nvPr/>
        </p:nvSpPr>
        <p:spPr>
          <a:xfrm>
            <a:off x="4949825" y="1260475"/>
            <a:ext cx="401638" cy="390525"/>
          </a:xfrm>
          <a:prstGeom prst="ellipse">
            <a:avLst/>
          </a:prstGeom>
          <a:noFill/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7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7C068"/>
                                      </p:to>
                                    </p:animClr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7C068"/>
                                      </p:to>
                                    </p:animClr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0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1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7C068"/>
                                      </p:to>
                                    </p:animClr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2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3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6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7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8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0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1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2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7C068"/>
                                      </p:to>
                                    </p:animClr>
                                    <p:set>
                                      <p:cBhvr>
                                        <p:cTn id="7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7C068"/>
                                      </p:to>
                                    </p:animClr>
                                    <p:set>
                                      <p:cBhvr>
                                        <p:cTn id="9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4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5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6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7C068"/>
                                      </p:to>
                                    </p:animClr>
                                    <p:set>
                                      <p:cBhvr>
                                        <p:cTn id="1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4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5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6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8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9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0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2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3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4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7C068"/>
                                      </p:to>
                                    </p:animClr>
                                    <p:set>
                                      <p:cBhvr>
                                        <p:cTn id="1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2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3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4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 nodeType="clickPar">
                      <p:stCondLst>
                        <p:cond delay="indefinite"/>
                      </p:stCondLst>
                      <p:childTnLst>
                        <p:par>
                          <p:cTn id="1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7C068"/>
                                      </p:to>
                                    </p:animClr>
                                    <p:set>
                                      <p:cBhvr>
                                        <p:cTn id="15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0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1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2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4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5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6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 nodeType="clickPar">
                      <p:stCondLst>
                        <p:cond delay="indefinite"/>
                      </p:stCondLst>
                      <p:childTnLst>
                        <p:par>
                          <p:cTn id="1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 nodeType="clickPar">
                      <p:stCondLst>
                        <p:cond delay="indefinite"/>
                      </p:stCondLst>
                      <p:childTnLst>
                        <p:par>
                          <p:cTn id="1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 nodeType="clickPar">
                      <p:stCondLst>
                        <p:cond delay="indefinite"/>
                      </p:stCondLst>
                      <p:childTnLst>
                        <p:par>
                          <p:cTn id="1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 nodeType="clickPar">
                      <p:stCondLst>
                        <p:cond delay="indefinite"/>
                      </p:stCondLst>
                      <p:childTnLst>
                        <p:par>
                          <p:cTn id="1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86" presetID="1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9" presetID="1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2" presetID="1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95" presetID="1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8" presetID="1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01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04" presetID="1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07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  <p:bldP spid="27" grpId="0" animBg="1"/>
      <p:bldP spid="27" grpId="1" animBg="1"/>
      <p:bldP spid="30" grpId="0" animBg="1"/>
      <p:bldP spid="30" grpId="1" animBg="1"/>
      <p:bldP spid="33" grpId="0" animBg="1"/>
      <p:bldP spid="33" grpId="1" animBg="1"/>
      <p:bldP spid="36" grpId="0" animBg="1"/>
      <p:bldP spid="36" grpId="1" animBg="1"/>
      <p:bldP spid="39" grpId="0" animBg="1"/>
      <p:bldP spid="39" grpId="1" animBg="1"/>
      <p:bldP spid="42" grpId="0" animBg="1"/>
      <p:bldP spid="42" grpId="1" animBg="1"/>
      <p:bldP spid="54" grpId="0" animBg="1"/>
      <p:bldP spid="54" grpId="1" animBg="1"/>
      <p:bldP spid="58" grpId="0" animBg="1"/>
      <p:bldP spid="58" grpId="1" animBg="1"/>
      <p:bldP spid="59" grpId="0" animBg="1"/>
      <p:bldP spid="59" grpId="1" animBg="1"/>
      <p:bldP spid="60" grpId="0" animBg="1"/>
      <p:bldP spid="60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113</Words>
  <Application>Microsoft Macintosh PowerPoint</Application>
  <PresentationFormat>On-screen Show (4:3)</PresentationFormat>
  <Paragraphs>33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 DFS stack implementation</vt:lpstr>
      <vt:lpstr>A DFS run using an explicit stack</vt:lpstr>
    </vt:vector>
  </TitlesOfParts>
  <Company>UB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DFS stack implementation</dc:title>
  <dc:creator>Atri Rudra</dc:creator>
  <cp:lastModifiedBy>Atri Rudra</cp:lastModifiedBy>
  <cp:revision>1</cp:revision>
  <dcterms:created xsi:type="dcterms:W3CDTF">2015-10-11T01:59:36Z</dcterms:created>
  <dcterms:modified xsi:type="dcterms:W3CDTF">2015-10-11T02:00:33Z</dcterms:modified>
</cp:coreProperties>
</file>