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11" r:id="rId3"/>
    <p:sldId id="275" r:id="rId4"/>
    <p:sldId id="273" r:id="rId5"/>
    <p:sldId id="257" r:id="rId6"/>
    <p:sldId id="258" r:id="rId7"/>
    <p:sldId id="260" r:id="rId8"/>
    <p:sldId id="261" r:id="rId9"/>
    <p:sldId id="262" r:id="rId10"/>
    <p:sldId id="280" r:id="rId11"/>
    <p:sldId id="281" r:id="rId12"/>
    <p:sldId id="317" r:id="rId13"/>
    <p:sldId id="276" r:id="rId14"/>
    <p:sldId id="318" r:id="rId15"/>
    <p:sldId id="289" r:id="rId16"/>
    <p:sldId id="291" r:id="rId17"/>
    <p:sldId id="290" r:id="rId18"/>
    <p:sldId id="266" r:id="rId19"/>
    <p:sldId id="309" r:id="rId20"/>
    <p:sldId id="313" r:id="rId21"/>
    <p:sldId id="314" r:id="rId22"/>
    <p:sldId id="322" r:id="rId23"/>
    <p:sldId id="292" r:id="rId24"/>
    <p:sldId id="319" r:id="rId25"/>
    <p:sldId id="323" r:id="rId26"/>
    <p:sldId id="297" r:id="rId27"/>
    <p:sldId id="293" r:id="rId28"/>
    <p:sldId id="321" r:id="rId29"/>
    <p:sldId id="295" r:id="rId30"/>
    <p:sldId id="320" r:id="rId31"/>
    <p:sldId id="298" r:id="rId32"/>
    <p:sldId id="300" r:id="rId33"/>
    <p:sldId id="301" r:id="rId34"/>
    <p:sldId id="302" r:id="rId35"/>
    <p:sldId id="303" r:id="rId36"/>
    <p:sldId id="304" r:id="rId37"/>
    <p:sldId id="305" r:id="rId38"/>
    <p:sldId id="259" r:id="rId39"/>
    <p:sldId id="277" r:id="rId40"/>
    <p:sldId id="278" r:id="rId41"/>
    <p:sldId id="279" r:id="rId42"/>
    <p:sldId id="282" r:id="rId43"/>
    <p:sldId id="285" r:id="rId44"/>
    <p:sldId id="284" r:id="rId45"/>
    <p:sldId id="286" r:id="rId46"/>
    <p:sldId id="287" r:id="rId47"/>
    <p:sldId id="288" r:id="rId48"/>
    <p:sldId id="306" r:id="rId49"/>
    <p:sldId id="307" r:id="rId50"/>
    <p:sldId id="308" r:id="rId51"/>
    <p:sldId id="269" r:id="rId52"/>
    <p:sldId id="270" r:id="rId53"/>
    <p:sldId id="271" r:id="rId54"/>
    <p:sldId id="272" r:id="rId55"/>
    <p:sldId id="296" r:id="rId56"/>
    <p:sldId id="316" r:id="rId57"/>
    <p:sldId id="315" r:id="rId58"/>
    <p:sldId id="294" r:id="rId59"/>
    <p:sldId id="299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96" y="-10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3C29A-C705-5744-9110-CDA7295FAB86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1EA81-E33B-2B40-B7D6-C79AEF1B4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E23F8C0-4FF5-4B4A-B76E-72B29F6B58B1}" type="slidenum">
              <a:rPr lang="en-US" sz="120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fld id="{1C0A2FF3-ED70-7846-B6DD-057DFBEAE57F}" type="slidenum">
              <a:rPr lang="en-US" sz="1300">
                <a:latin typeface="Arial" charset="0"/>
              </a:rPr>
              <a:pPr defTabSz="914400" eaLnBrk="1" hangingPunct="1"/>
              <a:t>31</a:t>
            </a:fld>
            <a:endParaRPr lang="en-US" sz="1300">
              <a:latin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8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0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3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5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7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2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2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5033-2FFE-774C-89C7-EF75C17FE770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9DE7E-571D-6449-B0C4-45B967BC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8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27.png"/><Relationship Id="rId11" Type="http://schemas.openxmlformats.org/officeDocument/2006/relationships/image" Target="../media/image38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7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27.png"/><Relationship Id="rId6" Type="http://schemas.openxmlformats.org/officeDocument/2006/relationships/image" Target="../media/image56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9.png"/><Relationship Id="rId5" Type="http://schemas.openxmlformats.org/officeDocument/2006/relationships/image" Target="../media/image27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67.png"/><Relationship Id="rId5" Type="http://schemas.openxmlformats.org/officeDocument/2006/relationships/image" Target="../media/image29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6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2055"/>
            <a:ext cx="7772400" cy="1470025"/>
          </a:xfrm>
        </p:spPr>
        <p:txBody>
          <a:bodyPr/>
          <a:lstStyle/>
          <a:p>
            <a:r>
              <a:rPr lang="en-US" dirty="0" smtClean="0"/>
              <a:t>Answering FAQs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2804" y="2029340"/>
            <a:ext cx="6400800" cy="2244644"/>
          </a:xfrm>
        </p:spPr>
        <p:txBody>
          <a:bodyPr>
            <a:normAutofit/>
          </a:bodyPr>
          <a:lstStyle/>
          <a:p>
            <a:r>
              <a:rPr lang="en-US" dirty="0" smtClean="0"/>
              <a:t>in CSPs, PGMs, Databases, Logic and Matrix Operations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01185" y="3088942"/>
            <a:ext cx="209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Atri Rudra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37" y="266001"/>
            <a:ext cx="1860667" cy="821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154" y="109660"/>
            <a:ext cx="1120951" cy="12549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740" y="109660"/>
            <a:ext cx="813343" cy="1267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943" y="187601"/>
            <a:ext cx="1588776" cy="1251264"/>
          </a:xfrm>
          <a:prstGeom prst="rect">
            <a:avLst/>
          </a:prstGeom>
        </p:spPr>
      </p:pic>
      <p:pic>
        <p:nvPicPr>
          <p:cNvPr id="23" name="Picture 22" descr="Screen Shot 2015-04-15 at 11.44.4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91" y="187601"/>
            <a:ext cx="2142609" cy="1434958"/>
          </a:xfrm>
          <a:prstGeom prst="rect">
            <a:avLst/>
          </a:prstGeom>
        </p:spPr>
      </p:pic>
      <p:pic>
        <p:nvPicPr>
          <p:cNvPr id="24" name="Picture 23" descr="Screen Shot 2015-04-15 at 12.23.0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1" y="1377303"/>
            <a:ext cx="1312257" cy="17116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1439" y="3720497"/>
            <a:ext cx="2287663" cy="3431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22380" y="4359008"/>
            <a:ext cx="6556365" cy="2527665"/>
            <a:chOff x="922380" y="4359008"/>
            <a:chExt cx="6556365" cy="2527665"/>
          </a:xfrm>
        </p:grpSpPr>
        <p:grpSp>
          <p:nvGrpSpPr>
            <p:cNvPr id="7" name="Group 6"/>
            <p:cNvGrpSpPr/>
            <p:nvPr/>
          </p:nvGrpSpPr>
          <p:grpSpPr>
            <a:xfrm>
              <a:off x="2830875" y="4359008"/>
              <a:ext cx="3559099" cy="2527665"/>
              <a:chOff x="2830875" y="4359008"/>
              <a:chExt cx="3559099" cy="2527665"/>
            </a:xfrm>
          </p:grpSpPr>
          <p:pic>
            <p:nvPicPr>
              <p:cNvPr id="5" name="Picture 4" descr="Screen Shot 2014-09-18 at 1.40.06 P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0875" y="4359008"/>
                <a:ext cx="1429288" cy="182369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1693" y="4359008"/>
                <a:ext cx="1378281" cy="1808993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13109" y="5776001"/>
                <a:ext cx="2802154" cy="1110672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922380" y="4923491"/>
              <a:ext cx="190849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Mahmoud</a:t>
              </a:r>
            </a:p>
            <a:p>
              <a:pPr algn="ctr"/>
              <a:r>
                <a:rPr lang="en-US" sz="2800" dirty="0" smtClean="0"/>
                <a:t>Abo </a:t>
              </a:r>
              <a:r>
                <a:rPr lang="en-US" sz="2800" dirty="0" err="1" smtClean="0"/>
                <a:t>Khamis</a:t>
              </a:r>
              <a:endParaRPr lang="en-US" sz="2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24037" y="4821894"/>
              <a:ext cx="9547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Hung</a:t>
              </a:r>
            </a:p>
            <a:p>
              <a:pPr algn="ctr"/>
              <a:r>
                <a:rPr lang="en-US" sz="2800" dirty="0" smtClean="0"/>
                <a:t>Ngo</a:t>
              </a:r>
              <a:endParaRPr lang="en-US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36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2"/>
    </mc:Choice>
    <mc:Fallback>
      <p:transition xmlns:p14="http://schemas.microsoft.com/office/powerpoint/2010/main" spd="slow" advTm="220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functions represented?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4213" y="2038388"/>
            <a:ext cx="6481261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Assume truth-table representation for now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226230" y="3527979"/>
            <a:ext cx="4327036" cy="768316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Assume D = |Dom(X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)| for every </a:t>
            </a:r>
            <a:r>
              <a:rPr lang="en-US" sz="2400" dirty="0" err="1" smtClean="0"/>
              <a:t>i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66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7"/>
    </mc:Choice>
    <mc:Fallback>
      <p:transition xmlns:p14="http://schemas.microsoft.com/office/powerpoint/2010/main" spd="slow" advTm="138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Trivial algorithm for (baby) FAQs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78979" y="5211875"/>
            <a:ext cx="7301421" cy="768859"/>
            <a:chOff x="987688" y="5769042"/>
            <a:chExt cx="7301421" cy="768859"/>
          </a:xfrm>
        </p:grpSpPr>
        <p:sp>
          <p:nvSpPr>
            <p:cNvPr id="4" name="TextBox 3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</a:t>
              </a:r>
              <a:r>
                <a:rPr lang="en-US" sz="3600" dirty="0" smtClean="0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>
                  <a:solidFill>
                    <a:srgbClr val="910091"/>
                  </a:solidFill>
                </a:rPr>
                <a:t>r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-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>
                  <a:solidFill>
                    <a:srgbClr val="910091"/>
                  </a:solidFill>
                </a:rPr>
                <a:t>f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120324" y="6230124"/>
                <a:ext cx="2487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910091"/>
                    </a:solidFill>
                  </a:rPr>
                  <a:t>r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384727" y="1881589"/>
            <a:ext cx="6678947" cy="523220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 through all </a:t>
            </a:r>
            <a:r>
              <a:rPr lang="en-US" sz="2800" dirty="0" err="1" smtClean="0">
                <a:solidFill>
                  <a:srgbClr val="910091"/>
                </a:solidFill>
              </a:rPr>
              <a:t>D</a:t>
            </a:r>
            <a:r>
              <a:rPr lang="en-US" sz="2800" baseline="30000" dirty="0" err="1" smtClean="0">
                <a:solidFill>
                  <a:srgbClr val="910091"/>
                </a:solidFill>
              </a:rPr>
              <a:t>n</a:t>
            </a:r>
            <a:r>
              <a:rPr lang="en-US" sz="2800" dirty="0" smtClean="0"/>
              <a:t> instantiations for </a:t>
            </a:r>
            <a:r>
              <a:rPr lang="en-US" sz="2800" dirty="0" smtClean="0">
                <a:solidFill>
                  <a:srgbClr val="910091"/>
                </a:solidFill>
              </a:rPr>
              <a:t>(x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,..,x</a:t>
            </a:r>
            <a:r>
              <a:rPr lang="en-US" sz="2800" baseline="-25000" dirty="0" smtClean="0">
                <a:solidFill>
                  <a:srgbClr val="910091"/>
                </a:solidFill>
              </a:rPr>
              <a:t>n-1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088501" y="3198701"/>
            <a:ext cx="3182566" cy="1505272"/>
          </a:xfrm>
          <a:prstGeom prst="cloudCallout">
            <a:avLst>
              <a:gd name="adj1" fmla="val -16400"/>
              <a:gd name="adj2" fmla="val 46875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O(</a:t>
            </a:r>
            <a:r>
              <a:rPr lang="en-US" sz="3200" dirty="0" err="1" smtClean="0"/>
              <a:t>mnD</a:t>
            </a:r>
            <a:r>
              <a:rPr lang="en-US" sz="3200" baseline="30000" dirty="0" err="1" smtClean="0"/>
              <a:t>n</a:t>
            </a:r>
            <a:r>
              <a:rPr lang="en-US" sz="3200" dirty="0" smtClean="0"/>
              <a:t>) time 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89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25"/>
    </mc:Choice>
    <mc:Fallback>
      <p:transition xmlns:p14="http://schemas.microsoft.com/office/powerpoint/2010/main" spd="slow" advTm="385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vector </a:t>
            </a:r>
            <a:r>
              <a:rPr lang="en-US" dirty="0" smtClean="0"/>
              <a:t>multiplication-II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282198" y="5252769"/>
            <a:ext cx="8404602" cy="47040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23227" y="1479143"/>
            <a:ext cx="62710" cy="3773626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892082" y="1479143"/>
            <a:ext cx="3169952" cy="3415880"/>
            <a:chOff x="892082" y="1479143"/>
            <a:chExt cx="3169952" cy="3415880"/>
          </a:xfrm>
        </p:grpSpPr>
        <p:sp>
          <p:nvSpPr>
            <p:cNvPr id="44" name="Oval 43"/>
            <p:cNvSpPr/>
            <p:nvPr/>
          </p:nvSpPr>
          <p:spPr>
            <a:xfrm>
              <a:off x="892082" y="285374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424116" y="285374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598931" y="3190861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821495" y="2729196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</a:rPr>
                <a:t>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20856" y="1479143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1943720">
              <a:off x="3026591" y="3956502"/>
              <a:ext cx="740545" cy="669477"/>
            </a:xfrm>
            <a:custGeom>
              <a:avLst/>
              <a:gdLst>
                <a:gd name="connsiteX0" fmla="*/ 33890 w 740545"/>
                <a:gd name="connsiteY0" fmla="*/ 591077 h 669477"/>
                <a:gd name="connsiteX1" fmla="*/ 80923 w 740545"/>
                <a:gd name="connsiteY1" fmla="*/ 10921 h 669477"/>
                <a:gd name="connsiteX2" fmla="*/ 739385 w 740545"/>
                <a:gd name="connsiteY2" fmla="*/ 246119 h 669477"/>
                <a:gd name="connsiteX3" fmla="*/ 253377 w 740545"/>
                <a:gd name="connsiteY3" fmla="*/ 669477 h 6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545" h="669477">
                  <a:moveTo>
                    <a:pt x="33890" y="591077"/>
                  </a:moveTo>
                  <a:cubicBezTo>
                    <a:pt x="-1385" y="329745"/>
                    <a:pt x="-36659" y="68414"/>
                    <a:pt x="80923" y="10921"/>
                  </a:cubicBezTo>
                  <a:cubicBezTo>
                    <a:pt x="198505" y="-46572"/>
                    <a:pt x="710643" y="136360"/>
                    <a:pt x="739385" y="246119"/>
                  </a:cubicBezTo>
                  <a:cubicBezTo>
                    <a:pt x="768127" y="355878"/>
                    <a:pt x="253377" y="669477"/>
                    <a:pt x="253377" y="669477"/>
                  </a:cubicBez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15665" y="3626425"/>
              <a:ext cx="34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2424116" y="4220787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910091"/>
                  </a:solidFill>
                </a:rPr>
                <a:t>z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cxnSp>
          <p:nvCxnSpPr>
            <p:cNvPr id="4" name="Straight Connector 3"/>
            <p:cNvCxnSpPr>
              <a:stCxn id="45" idx="4"/>
              <a:endCxn id="40" idx="0"/>
            </p:cNvCxnSpPr>
            <p:nvPr/>
          </p:nvCxnSpPr>
          <p:spPr>
            <a:xfrm>
              <a:off x="2761186" y="3527979"/>
              <a:ext cx="0" cy="692808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274724" y="3626425"/>
              <a:ext cx="348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C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400777" y="1504674"/>
            <a:ext cx="1624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008000"/>
                </a:solidFill>
              </a:rPr>
              <a:t>A</a:t>
            </a:r>
            <a:r>
              <a:rPr lang="en-US" sz="4400" dirty="0" err="1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4400" dirty="0" err="1" smtClean="0">
                <a:solidFill>
                  <a:srgbClr val="0000FF"/>
                </a:solidFill>
              </a:rPr>
              <a:t>C</a:t>
            </a:r>
            <a:r>
              <a:rPr lang="en-US" sz="4400" dirty="0" err="1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4400" dirty="0" err="1" smtClean="0">
                <a:solidFill>
                  <a:srgbClr val="FF0000"/>
                </a:solidFill>
              </a:rPr>
              <a:t>b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3277" y="5395561"/>
            <a:ext cx="5523041" cy="938136"/>
            <a:chOff x="1853277" y="5432924"/>
            <a:chExt cx="5523041" cy="938136"/>
          </a:xfrm>
        </p:grpSpPr>
        <p:sp>
          <p:nvSpPr>
            <p:cNvPr id="52" name="TextBox 51"/>
            <p:cNvSpPr txBox="1"/>
            <p:nvPr/>
          </p:nvSpPr>
          <p:spPr>
            <a:xfrm>
              <a:off x="1853277" y="5432924"/>
              <a:ext cx="55230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smtClean="0">
                  <a:solidFill>
                    <a:srgbClr val="910091"/>
                  </a:solidFill>
                </a:rPr>
                <a:t>Σ</a:t>
              </a:r>
              <a:r>
                <a:rPr lang="en-US" sz="4400" dirty="0">
                  <a:solidFill>
                    <a:srgbClr val="910091"/>
                  </a:solidFill>
                </a:rPr>
                <a:t>Σ</a:t>
              </a:r>
              <a:r>
                <a:rPr lang="en-US" sz="3600" dirty="0">
                  <a:solidFill>
                    <a:srgbClr val="910091"/>
                  </a:solidFill>
                </a:rPr>
                <a:t> </a:t>
              </a:r>
              <a:r>
                <a:rPr lang="en-US" sz="3600" dirty="0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smtClean="0">
                  <a:solidFill>
                    <a:srgbClr val="910091"/>
                  </a:solidFill>
                  <a:sym typeface="Wingdings"/>
                </a:rPr>
                <a:t>C(</a:t>
              </a:r>
              <a:r>
                <a:rPr lang="en-US" sz="3600" dirty="0" err="1">
                  <a:solidFill>
                    <a:srgbClr val="910091"/>
                  </a:solidFill>
                  <a:sym typeface="Wingdings"/>
                </a:rPr>
                <a:t>y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,z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smtClean="0">
                  <a:solidFill>
                    <a:srgbClr val="910091"/>
                  </a:solidFill>
                  <a:sym typeface="Wingdings"/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(z)</a:t>
              </a:r>
              <a:endParaRPr lang="en-US" sz="3600" dirty="0" smtClean="0">
                <a:solidFill>
                  <a:srgbClr val="91009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19565" y="594192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13170" y="5970950"/>
              <a:ext cx="2859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910091"/>
                  </a:solidFill>
                </a:rPr>
                <a:t>z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001176" y="2729196"/>
            <a:ext cx="3057145" cy="16298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Trivial FAQ </a:t>
            </a:r>
            <a:r>
              <a:rPr lang="en-US" sz="2800" dirty="0" err="1" smtClean="0"/>
              <a:t>algo</a:t>
            </a:r>
            <a:r>
              <a:rPr lang="en-US" sz="2800" dirty="0" smtClean="0"/>
              <a:t>: </a:t>
            </a:r>
            <a:r>
              <a:rPr lang="en-US" sz="2800" dirty="0" err="1" smtClean="0"/>
              <a:t>Θ</a:t>
            </a:r>
            <a:r>
              <a:rPr lang="en-US" sz="2800" dirty="0" smtClean="0"/>
              <a:t>(N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96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22"/>
    </mc:Choice>
    <mc:Fallback>
      <p:transition xmlns:p14="http://schemas.microsoft.com/office/powerpoint/2010/main" spd="slow" advTm="380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it faster</a:t>
            </a:r>
            <a:endParaRPr lang="en-US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9469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6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"/>
    </mc:Choice>
    <mc:Fallback>
      <p:transition xmlns:p14="http://schemas.microsoft.com/office/powerpoint/2010/main" spd="slow" advTm="14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46890" y="2579347"/>
            <a:ext cx="1876337" cy="2461745"/>
          </a:xfrm>
          <a:prstGeom prst="rect">
            <a:avLst/>
          </a:prstGeom>
          <a:solidFill>
            <a:srgbClr val="FFFF00">
              <a:alpha val="26000"/>
            </a:srgbClr>
          </a:solidFill>
          <a:ln w="57150" cmpd="sng"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trivial </a:t>
            </a:r>
            <a:r>
              <a:rPr lang="en-US" dirty="0" smtClean="0">
                <a:solidFill>
                  <a:srgbClr val="910091"/>
                </a:solidFill>
              </a:rPr>
              <a:t>O(N</a:t>
            </a:r>
            <a:r>
              <a:rPr lang="en-US" baseline="30000" dirty="0" smtClean="0">
                <a:solidFill>
                  <a:srgbClr val="910091"/>
                </a:solidFill>
              </a:rPr>
              <a:t>2</a:t>
            </a:r>
            <a:r>
              <a:rPr lang="en-US" dirty="0" smtClean="0">
                <a:solidFill>
                  <a:srgbClr val="910091"/>
                </a:solidFill>
              </a:rPr>
              <a:t>) </a:t>
            </a:r>
            <a:r>
              <a:rPr lang="en-US" dirty="0" smtClean="0"/>
              <a:t>time algorithm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282198" y="5252769"/>
            <a:ext cx="8404602" cy="47040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23227" y="1479143"/>
            <a:ext cx="62710" cy="3773626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892082" y="285374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598931" y="3190861"/>
            <a:ext cx="857894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821495" y="272919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0856" y="1479143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74724" y="2853743"/>
            <a:ext cx="1787310" cy="2041280"/>
            <a:chOff x="2274724" y="2853743"/>
            <a:chExt cx="1787310" cy="2041280"/>
          </a:xfrm>
        </p:grpSpPr>
        <p:sp>
          <p:nvSpPr>
            <p:cNvPr id="45" name="Oval 44"/>
            <p:cNvSpPr/>
            <p:nvPr/>
          </p:nvSpPr>
          <p:spPr>
            <a:xfrm>
              <a:off x="2424116" y="285374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1943720">
              <a:off x="3026591" y="3956502"/>
              <a:ext cx="740545" cy="669477"/>
            </a:xfrm>
            <a:custGeom>
              <a:avLst/>
              <a:gdLst>
                <a:gd name="connsiteX0" fmla="*/ 33890 w 740545"/>
                <a:gd name="connsiteY0" fmla="*/ 591077 h 669477"/>
                <a:gd name="connsiteX1" fmla="*/ 80923 w 740545"/>
                <a:gd name="connsiteY1" fmla="*/ 10921 h 669477"/>
                <a:gd name="connsiteX2" fmla="*/ 739385 w 740545"/>
                <a:gd name="connsiteY2" fmla="*/ 246119 h 669477"/>
                <a:gd name="connsiteX3" fmla="*/ 253377 w 740545"/>
                <a:gd name="connsiteY3" fmla="*/ 669477 h 6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545" h="669477">
                  <a:moveTo>
                    <a:pt x="33890" y="591077"/>
                  </a:moveTo>
                  <a:cubicBezTo>
                    <a:pt x="-1385" y="329745"/>
                    <a:pt x="-36659" y="68414"/>
                    <a:pt x="80923" y="10921"/>
                  </a:cubicBezTo>
                  <a:cubicBezTo>
                    <a:pt x="198505" y="-46572"/>
                    <a:pt x="710643" y="136360"/>
                    <a:pt x="739385" y="246119"/>
                  </a:cubicBezTo>
                  <a:cubicBezTo>
                    <a:pt x="768127" y="355878"/>
                    <a:pt x="253377" y="669477"/>
                    <a:pt x="253377" y="669477"/>
                  </a:cubicBez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15665" y="3626425"/>
              <a:ext cx="34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2424116" y="4220787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910091"/>
                  </a:solidFill>
                </a:rPr>
                <a:t>z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cxnSp>
          <p:nvCxnSpPr>
            <p:cNvPr id="4" name="Straight Connector 3"/>
            <p:cNvCxnSpPr>
              <a:stCxn id="45" idx="4"/>
              <a:endCxn id="40" idx="0"/>
            </p:cNvCxnSpPr>
            <p:nvPr/>
          </p:nvCxnSpPr>
          <p:spPr>
            <a:xfrm>
              <a:off x="2761186" y="3527979"/>
              <a:ext cx="0" cy="692808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274724" y="3626425"/>
              <a:ext cx="348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C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400777" y="1504674"/>
            <a:ext cx="1624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008000"/>
                </a:solidFill>
              </a:rPr>
              <a:t>A</a:t>
            </a:r>
            <a:r>
              <a:rPr lang="en-US" sz="4400" dirty="0" err="1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4400" dirty="0" err="1" smtClean="0">
                <a:solidFill>
                  <a:srgbClr val="0000FF"/>
                </a:solidFill>
              </a:rPr>
              <a:t>C</a:t>
            </a:r>
            <a:r>
              <a:rPr lang="en-US" sz="4400" dirty="0" err="1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4400" dirty="0" err="1" smtClean="0">
                <a:solidFill>
                  <a:srgbClr val="FF0000"/>
                </a:solidFill>
              </a:rPr>
              <a:t>b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3277" y="5395561"/>
            <a:ext cx="5523041" cy="938136"/>
            <a:chOff x="1853277" y="5432924"/>
            <a:chExt cx="5523041" cy="938136"/>
          </a:xfrm>
        </p:grpSpPr>
        <p:sp>
          <p:nvSpPr>
            <p:cNvPr id="52" name="TextBox 51"/>
            <p:cNvSpPr txBox="1"/>
            <p:nvPr/>
          </p:nvSpPr>
          <p:spPr>
            <a:xfrm>
              <a:off x="1853277" y="5432924"/>
              <a:ext cx="55230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smtClean="0">
                  <a:solidFill>
                    <a:srgbClr val="910091"/>
                  </a:solidFill>
                </a:rPr>
                <a:t>Σ</a:t>
              </a:r>
              <a:r>
                <a:rPr lang="en-US" sz="4400" dirty="0">
                  <a:solidFill>
                    <a:srgbClr val="910091"/>
                  </a:solidFill>
                </a:rPr>
                <a:t>Σ</a:t>
              </a:r>
              <a:r>
                <a:rPr lang="en-US" sz="3600" dirty="0">
                  <a:solidFill>
                    <a:srgbClr val="910091"/>
                  </a:solidFill>
                </a:rPr>
                <a:t> </a:t>
              </a:r>
              <a:r>
                <a:rPr lang="en-US" sz="3600" dirty="0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smtClean="0">
                  <a:solidFill>
                    <a:srgbClr val="910091"/>
                  </a:solidFill>
                  <a:sym typeface="Wingdings"/>
                </a:rPr>
                <a:t>C(</a:t>
              </a:r>
              <a:r>
                <a:rPr lang="en-US" sz="3600" dirty="0" err="1">
                  <a:solidFill>
                    <a:srgbClr val="910091"/>
                  </a:solidFill>
                  <a:sym typeface="Wingdings"/>
                </a:rPr>
                <a:t>y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,z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smtClean="0">
                  <a:solidFill>
                    <a:srgbClr val="910091"/>
                  </a:solidFill>
                  <a:sym typeface="Wingdings"/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(z)</a:t>
              </a:r>
              <a:endParaRPr lang="en-US" sz="3600" dirty="0" smtClean="0">
                <a:solidFill>
                  <a:srgbClr val="91009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19565" y="594192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13170" y="5970950"/>
              <a:ext cx="2859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910091"/>
                  </a:solidFill>
                </a:rPr>
                <a:t>z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71945" y="2618545"/>
            <a:ext cx="3599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910091"/>
                </a:solidFill>
              </a:rPr>
              <a:t>Σ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y</a:t>
            </a:r>
            <a:r>
              <a:rPr lang="en-US" sz="2800" dirty="0" err="1" smtClean="0">
                <a:solidFill>
                  <a:srgbClr val="910091"/>
                </a:solidFill>
              </a:rPr>
              <a:t>Σ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z</a:t>
            </a:r>
            <a:r>
              <a:rPr lang="en-US" sz="2800" dirty="0" smtClean="0">
                <a:solidFill>
                  <a:srgbClr val="910091"/>
                </a:solidFill>
              </a:rPr>
              <a:t> A(</a:t>
            </a:r>
            <a:r>
              <a:rPr lang="en-US" sz="2800" dirty="0" err="1" smtClean="0">
                <a:solidFill>
                  <a:srgbClr val="910091"/>
                </a:solidFill>
              </a:rPr>
              <a:t>x,y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</a:rPr>
              <a:t> C(</a:t>
            </a:r>
            <a:r>
              <a:rPr lang="en-US" sz="2800" dirty="0" err="1" smtClean="0">
                <a:solidFill>
                  <a:srgbClr val="910091"/>
                </a:solidFill>
              </a:rPr>
              <a:t>y,z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</a:rPr>
              <a:t> b(z)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7110" y="3190861"/>
            <a:ext cx="3198244" cy="435564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Eliminate z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671945" y="3626425"/>
            <a:ext cx="3998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 </a:t>
            </a:r>
            <a:r>
              <a:rPr lang="en-US" sz="2800" dirty="0" err="1" smtClean="0">
                <a:solidFill>
                  <a:srgbClr val="910091"/>
                </a:solidFill>
              </a:rPr>
              <a:t>Σ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y</a:t>
            </a:r>
            <a:r>
              <a:rPr lang="en-US" sz="2800" dirty="0" smtClean="0">
                <a:solidFill>
                  <a:srgbClr val="910091"/>
                </a:solidFill>
              </a:rPr>
              <a:t> A(</a:t>
            </a:r>
            <a:r>
              <a:rPr lang="en-US" sz="2800" dirty="0" err="1" smtClean="0">
                <a:solidFill>
                  <a:srgbClr val="910091"/>
                </a:solidFill>
              </a:rPr>
              <a:t>x,y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  <a:sym typeface="Wingdings"/>
              </a:rPr>
              <a:t>[</a:t>
            </a:r>
            <a:r>
              <a:rPr lang="en-US" sz="2800" dirty="0" err="1" smtClean="0">
                <a:solidFill>
                  <a:srgbClr val="910091"/>
                </a:solidFill>
              </a:rPr>
              <a:t>Σ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z</a:t>
            </a:r>
            <a:r>
              <a:rPr lang="en-US" sz="2800" dirty="0" err="1" smtClean="0">
                <a:solidFill>
                  <a:srgbClr val="910091"/>
                </a:solidFill>
              </a:rPr>
              <a:t>C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err="1" smtClean="0">
                <a:solidFill>
                  <a:srgbClr val="910091"/>
                </a:solidFill>
              </a:rPr>
              <a:t>y,z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</a:rPr>
              <a:t> b(z)]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02423" y="3626425"/>
            <a:ext cx="2384377" cy="594362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71945" y="4152537"/>
            <a:ext cx="2365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 </a:t>
            </a:r>
            <a:r>
              <a:rPr lang="en-US" sz="2800" dirty="0" err="1" smtClean="0">
                <a:solidFill>
                  <a:srgbClr val="910091"/>
                </a:solidFill>
              </a:rPr>
              <a:t>Σ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y</a:t>
            </a:r>
            <a:r>
              <a:rPr lang="en-US" sz="2800" dirty="0" smtClean="0">
                <a:solidFill>
                  <a:srgbClr val="910091"/>
                </a:solidFill>
              </a:rPr>
              <a:t> A(</a:t>
            </a:r>
            <a:r>
              <a:rPr lang="en-US" sz="2800" dirty="0" err="1" smtClean="0">
                <a:solidFill>
                  <a:srgbClr val="910091"/>
                </a:solidFill>
              </a:rPr>
              <a:t>x,y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  <a:sym typeface="Wingdings"/>
              </a:rPr>
              <a:t>d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>
                <a:solidFill>
                  <a:srgbClr val="910091"/>
                </a:solidFill>
              </a:rPr>
              <a:t>y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56825" y="1905561"/>
            <a:ext cx="1201517" cy="1647270"/>
            <a:chOff x="651760" y="4426565"/>
            <a:chExt cx="1201517" cy="1647270"/>
          </a:xfrm>
        </p:grpSpPr>
        <p:sp>
          <p:nvSpPr>
            <p:cNvPr id="36" name="Oval 35"/>
            <p:cNvSpPr/>
            <p:nvPr/>
          </p:nvSpPr>
          <p:spPr>
            <a:xfrm>
              <a:off x="651760" y="539959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000057" y="4839882"/>
              <a:ext cx="740545" cy="669477"/>
            </a:xfrm>
            <a:custGeom>
              <a:avLst/>
              <a:gdLst>
                <a:gd name="connsiteX0" fmla="*/ 33890 w 740545"/>
                <a:gd name="connsiteY0" fmla="*/ 591077 h 669477"/>
                <a:gd name="connsiteX1" fmla="*/ 80923 w 740545"/>
                <a:gd name="connsiteY1" fmla="*/ 10921 h 669477"/>
                <a:gd name="connsiteX2" fmla="*/ 739385 w 740545"/>
                <a:gd name="connsiteY2" fmla="*/ 246119 h 669477"/>
                <a:gd name="connsiteX3" fmla="*/ 253377 w 740545"/>
                <a:gd name="connsiteY3" fmla="*/ 669477 h 6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545" h="669477">
                  <a:moveTo>
                    <a:pt x="33890" y="591077"/>
                  </a:moveTo>
                  <a:cubicBezTo>
                    <a:pt x="-1385" y="329745"/>
                    <a:pt x="-36659" y="68414"/>
                    <a:pt x="80923" y="10921"/>
                  </a:cubicBezTo>
                  <a:cubicBezTo>
                    <a:pt x="198505" y="-46572"/>
                    <a:pt x="710643" y="136360"/>
                    <a:pt x="739385" y="246119"/>
                  </a:cubicBezTo>
                  <a:cubicBezTo>
                    <a:pt x="768127" y="355878"/>
                    <a:pt x="253377" y="669477"/>
                    <a:pt x="253377" y="669477"/>
                  </a:cubicBez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06908" y="4426565"/>
              <a:ext cx="34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d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907110" y="4697302"/>
            <a:ext cx="3198244" cy="435564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Eliminate y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45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57"/>
    </mc:Choice>
    <mc:Fallback>
      <p:transition xmlns:p14="http://schemas.microsoft.com/office/powerpoint/2010/main" spd="slow" advTm="598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  <p:bldP spid="10" grpId="0" animBg="1"/>
      <p:bldP spid="25" grpId="0"/>
      <p:bldP spid="12" grpId="0" animBg="1"/>
      <p:bldP spid="12" grpId="1" animBg="1"/>
      <p:bldP spid="28" grpId="0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MS PGothic" charset="0"/>
              </a:rPr>
              <a:t>Going back to </a:t>
            </a:r>
            <a:r>
              <a:rPr lang="en-US" dirty="0">
                <a:latin typeface="Calibri" charset="0"/>
                <a:ea typeface="MS PGothic" charset="0"/>
              </a:rPr>
              <a:t>representations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65956" y="4318421"/>
            <a:ext cx="7700963" cy="2143125"/>
            <a:chOff x="665956" y="4318421"/>
            <a:chExt cx="7700963" cy="2143125"/>
          </a:xfrm>
        </p:grpSpPr>
        <p:grpSp>
          <p:nvGrpSpPr>
            <p:cNvPr id="24" name="Group 23"/>
            <p:cNvGrpSpPr/>
            <p:nvPr/>
          </p:nvGrpSpPr>
          <p:grpSpPr>
            <a:xfrm>
              <a:off x="665956" y="4318421"/>
              <a:ext cx="2643188" cy="2143125"/>
              <a:chOff x="665956" y="4318421"/>
              <a:chExt cx="2643188" cy="2143125"/>
            </a:xfrm>
          </p:grpSpPr>
          <p:grpSp>
            <p:nvGrpSpPr>
              <p:cNvPr id="6" name="Group 26"/>
              <p:cNvGrpSpPr>
                <a:grpSpLocks/>
              </p:cNvGrpSpPr>
              <p:nvPr/>
            </p:nvGrpSpPr>
            <p:grpSpPr bwMode="auto">
              <a:xfrm>
                <a:off x="665956" y="4318421"/>
                <a:ext cx="2643188" cy="2143125"/>
                <a:chOff x="266219" y="1417638"/>
                <a:chExt cx="2642927" cy="2143410"/>
              </a:xfrm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auto">
                <a:xfrm>
                  <a:off x="1061478" y="1417638"/>
                  <a:ext cx="382549" cy="379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auto">
                <a:xfrm>
                  <a:off x="266219" y="1998740"/>
                  <a:ext cx="382550" cy="38105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auto">
                <a:xfrm>
                  <a:off x="266219" y="2579843"/>
                  <a:ext cx="382550" cy="379462"/>
                </a:xfrm>
                <a:prstGeom prst="ellipse">
                  <a:avLst/>
                </a:prstGeom>
                <a:solidFill>
                  <a:srgbClr val="4F6228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auto">
                <a:xfrm>
                  <a:off x="1583714" y="1417638"/>
                  <a:ext cx="380962" cy="379462"/>
                </a:xfrm>
                <a:prstGeom prst="ellipse">
                  <a:avLst/>
                </a:prstGeom>
                <a:solidFill>
                  <a:srgbClr val="4F6228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/>
                <p:cNvSpPr>
                  <a:spLocks noChangeArrowheads="1"/>
                </p:cNvSpPr>
                <p:nvPr/>
              </p:nvSpPr>
              <p:spPr bwMode="auto">
                <a:xfrm>
                  <a:off x="266219" y="3116489"/>
                  <a:ext cx="382550" cy="37946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/>
                <p:cNvSpPr>
                  <a:spLocks noChangeArrowheads="1"/>
                </p:cNvSpPr>
                <p:nvPr/>
              </p:nvSpPr>
              <p:spPr bwMode="auto">
                <a:xfrm>
                  <a:off x="2201191" y="1417638"/>
                  <a:ext cx="382549" cy="37946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Left Bracket 24"/>
                <p:cNvSpPr>
                  <a:spLocks/>
                </p:cNvSpPr>
                <p:nvPr/>
              </p:nvSpPr>
              <p:spPr bwMode="auto">
                <a:xfrm>
                  <a:off x="734486" y="1862197"/>
                  <a:ext cx="133337" cy="1698851"/>
                </a:xfrm>
                <a:prstGeom prst="leftBracket">
                  <a:avLst>
                    <a:gd name="adj" fmla="val 8317"/>
                  </a:avLst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ight Bracket 25"/>
                <p:cNvSpPr>
                  <a:spLocks/>
                </p:cNvSpPr>
                <p:nvPr/>
              </p:nvSpPr>
              <p:spPr bwMode="auto">
                <a:xfrm>
                  <a:off x="2721839" y="1854258"/>
                  <a:ext cx="187307" cy="1706790"/>
                </a:xfrm>
                <a:prstGeom prst="rightBracket">
                  <a:avLst>
                    <a:gd name="adj" fmla="val 8353"/>
                  </a:avLst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37"/>
              <p:cNvGrpSpPr>
                <a:grpSpLocks/>
              </p:cNvGrpSpPr>
              <p:nvPr/>
            </p:nvGrpSpPr>
            <p:grpSpPr bwMode="auto">
              <a:xfrm>
                <a:off x="1461294" y="4899446"/>
                <a:ext cx="1466850" cy="1497012"/>
                <a:chOff x="1062187" y="1999421"/>
                <a:chExt cx="1467463" cy="1496491"/>
              </a:xfrm>
            </p:grpSpPr>
            <p:sp>
              <p:nvSpPr>
                <p:cNvPr id="31793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1062187" y="2009861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0</a:t>
                  </a:r>
                </a:p>
              </p:txBody>
            </p:sp>
            <p:sp>
              <p:nvSpPr>
                <p:cNvPr id="31794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1062187" y="2579059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1</a:t>
                  </a:r>
                </a:p>
              </p:txBody>
            </p:sp>
            <p:sp>
              <p:nvSpPr>
                <p:cNvPr id="31795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1062187" y="3116013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1</a:t>
                  </a:r>
                </a:p>
              </p:txBody>
            </p:sp>
            <p:sp>
              <p:nvSpPr>
                <p:cNvPr id="31796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1598399" y="1999421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1</a:t>
                  </a:r>
                </a:p>
              </p:txBody>
            </p:sp>
            <p:sp>
              <p:nvSpPr>
                <p:cNvPr id="31797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1598399" y="2568619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0</a:t>
                  </a:r>
                </a:p>
              </p:txBody>
            </p:sp>
            <p:sp>
              <p:nvSpPr>
                <p:cNvPr id="31798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1598399" y="3105573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0</a:t>
                  </a:r>
                </a:p>
              </p:txBody>
            </p:sp>
            <p:sp>
              <p:nvSpPr>
                <p:cNvPr id="31799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2227990" y="2020428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1</a:t>
                  </a:r>
                </a:p>
              </p:txBody>
            </p:sp>
            <p:sp>
              <p:nvSpPr>
                <p:cNvPr id="31800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2227990" y="2589626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0</a:t>
                  </a:r>
                </a:p>
              </p:txBody>
            </p:sp>
            <p:sp>
              <p:nvSpPr>
                <p:cNvPr id="31801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2227990" y="3126580"/>
                  <a:ext cx="30166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latin typeface="Calibri" charset="0"/>
                    </a:rPr>
                    <a:t>0</a:t>
                  </a:r>
                </a:p>
              </p:txBody>
            </p:sp>
          </p:grpSp>
        </p:grpSp>
        <p:grpSp>
          <p:nvGrpSpPr>
            <p:cNvPr id="2" name="Group 1"/>
            <p:cNvGrpSpPr/>
            <p:nvPr/>
          </p:nvGrpSpPr>
          <p:grpSpPr>
            <a:xfrm>
              <a:off x="6457156" y="4697833"/>
              <a:ext cx="1909763" cy="1763713"/>
              <a:chOff x="6457156" y="4697833"/>
              <a:chExt cx="1909763" cy="1763713"/>
            </a:xfrm>
          </p:grpSpPr>
          <p:grpSp>
            <p:nvGrpSpPr>
              <p:cNvPr id="9" name="Group 51"/>
              <p:cNvGrpSpPr>
                <a:grpSpLocks/>
              </p:cNvGrpSpPr>
              <p:nvPr/>
            </p:nvGrpSpPr>
            <p:grpSpPr bwMode="auto">
              <a:xfrm>
                <a:off x="6457156" y="4697833"/>
                <a:ext cx="520700" cy="1763713"/>
                <a:chOff x="6057159" y="1797537"/>
                <a:chExt cx="520985" cy="1763511"/>
              </a:xfrm>
            </p:grpSpPr>
            <p:sp>
              <p:nvSpPr>
                <p:cNvPr id="11" name="Oval 10"/>
                <p:cNvSpPr>
                  <a:spLocks noChangeArrowheads="1"/>
                </p:cNvSpPr>
                <p:nvPr/>
              </p:nvSpPr>
              <p:spPr bwMode="auto">
                <a:xfrm>
                  <a:off x="6111164" y="1888015"/>
                  <a:ext cx="382797" cy="37936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auto">
                <a:xfrm>
                  <a:off x="6111164" y="2513418"/>
                  <a:ext cx="382797" cy="379369"/>
                </a:xfrm>
                <a:prstGeom prst="ellipse">
                  <a:avLst/>
                </a:prstGeom>
                <a:solidFill>
                  <a:srgbClr val="4F6228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>
                  <a:off x="6111164" y="3116599"/>
                  <a:ext cx="382797" cy="37936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/>
                <p:cNvSpPr>
                  <a:spLocks noChangeArrowheads="1"/>
                </p:cNvSpPr>
                <p:nvPr/>
              </p:nvSpPr>
              <p:spPr bwMode="auto">
                <a:xfrm>
                  <a:off x="6057159" y="1797537"/>
                  <a:ext cx="520985" cy="1763511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" name="Straight Connector 4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057159" y="2378495"/>
                  <a:ext cx="520985" cy="1111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" name="Straight Connector 48"/>
                <p:cNvCxnSpPr>
                  <a:cxnSpLocks noChangeShapeType="1"/>
                </p:cNvCxnSpPr>
                <p:nvPr/>
              </p:nvCxnSpPr>
              <p:spPr bwMode="auto">
                <a:xfrm flipV="1">
                  <a:off x="6057159" y="2991200"/>
                  <a:ext cx="520985" cy="1111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" name="Group 57"/>
              <p:cNvGrpSpPr>
                <a:grpSpLocks/>
              </p:cNvGrpSpPr>
              <p:nvPr/>
            </p:nvGrpSpPr>
            <p:grpSpPr bwMode="auto">
              <a:xfrm>
                <a:off x="6977856" y="4723233"/>
                <a:ext cx="1389063" cy="514350"/>
                <a:chOff x="6578144" y="1821701"/>
                <a:chExt cx="1389872" cy="515278"/>
              </a:xfrm>
            </p:grpSpPr>
            <p:sp>
              <p:nvSpPr>
                <p:cNvPr id="40" name="Rectangle 39"/>
                <p:cNvSpPr>
                  <a:spLocks noChangeArrowheads="1"/>
                </p:cNvSpPr>
                <p:nvPr/>
              </p:nvSpPr>
              <p:spPr bwMode="auto">
                <a:xfrm>
                  <a:off x="6881534" y="1821701"/>
                  <a:ext cx="1086482" cy="515278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auto">
                <a:xfrm>
                  <a:off x="6956189" y="1886906"/>
                  <a:ext cx="382811" cy="380097"/>
                </a:xfrm>
                <a:prstGeom prst="ellipse">
                  <a:avLst/>
                </a:prstGeom>
                <a:solidFill>
                  <a:srgbClr val="4F6228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auto">
                <a:xfrm>
                  <a:off x="7521668" y="1886906"/>
                  <a:ext cx="381222" cy="38009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" name="Straight Connector 50"/>
                <p:cNvCxnSpPr>
                  <a:cxnSpLocks noChangeShapeType="1"/>
                  <a:stCxn id="40" idx="0"/>
                  <a:endCxn id="40" idx="2"/>
                </p:cNvCxnSpPr>
                <p:nvPr/>
              </p:nvCxnSpPr>
              <p:spPr bwMode="auto">
                <a:xfrm rot="16200000" flipH="1">
                  <a:off x="7167930" y="2078546"/>
                  <a:ext cx="515278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5" name="Straight Arrow Connector 54"/>
                <p:cNvCxnSpPr>
                  <a:cxnSpLocks noChangeShapeType="1"/>
                </p:cNvCxnSpPr>
                <p:nvPr/>
              </p:nvCxnSpPr>
              <p:spPr bwMode="auto">
                <a:xfrm>
                  <a:off x="6578144" y="2063436"/>
                  <a:ext cx="301801" cy="1591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7" name="Group 58"/>
              <p:cNvGrpSpPr>
                <a:grpSpLocks/>
              </p:cNvGrpSpPr>
              <p:nvPr/>
            </p:nvGrpSpPr>
            <p:grpSpPr bwMode="auto">
              <a:xfrm>
                <a:off x="7000081" y="5393158"/>
                <a:ext cx="769938" cy="1042988"/>
                <a:chOff x="6600714" y="2491795"/>
                <a:chExt cx="770276" cy="1043302"/>
              </a:xfrm>
            </p:grpSpPr>
            <p:grpSp>
              <p:nvGrpSpPr>
                <p:cNvPr id="31774" name="Group 42"/>
                <p:cNvGrpSpPr>
                  <a:grpSpLocks/>
                </p:cNvGrpSpPr>
                <p:nvPr/>
              </p:nvGrpSpPr>
              <p:grpSpPr bwMode="auto">
                <a:xfrm>
                  <a:off x="6914649" y="2491795"/>
                  <a:ext cx="456341" cy="445451"/>
                  <a:chOff x="6914649" y="2491795"/>
                  <a:chExt cx="456341" cy="445451"/>
                </a:xfrm>
              </p:grpSpPr>
              <p:sp>
                <p:nvSpPr>
                  <p:cNvPr id="41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6915177" y="2491795"/>
                    <a:ext cx="455813" cy="446222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4998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6956470" y="2514027"/>
                    <a:ext cx="382756" cy="37952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  <a:ln w="9525">
                    <a:solidFill>
                      <a:srgbClr val="4A7EBB"/>
                    </a:solidFill>
                    <a:round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4998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75" name="Group 43"/>
                <p:cNvGrpSpPr>
                  <a:grpSpLocks/>
                </p:cNvGrpSpPr>
                <p:nvPr/>
              </p:nvGrpSpPr>
              <p:grpSpPr bwMode="auto">
                <a:xfrm>
                  <a:off x="6880693" y="3089646"/>
                  <a:ext cx="456341" cy="445451"/>
                  <a:chOff x="6914649" y="2491795"/>
                  <a:chExt cx="456341" cy="445451"/>
                </a:xfrm>
              </p:grpSpPr>
              <p:sp>
                <p:nvSpPr>
                  <p:cNvPr id="45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6914193" y="2491024"/>
                    <a:ext cx="457400" cy="446222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4998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6955486" y="2513255"/>
                    <a:ext cx="382756" cy="37952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  <a:ln w="9525">
                    <a:solidFill>
                      <a:srgbClr val="4A7EBB"/>
                    </a:solidFill>
                    <a:round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4998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6" name="Straight Arrow Connector 55"/>
                <p:cNvCxnSpPr>
                  <a:cxnSpLocks noChangeShapeType="1"/>
                </p:cNvCxnSpPr>
                <p:nvPr/>
              </p:nvCxnSpPr>
              <p:spPr bwMode="auto">
                <a:xfrm>
                  <a:off x="6621361" y="2672824"/>
                  <a:ext cx="303345" cy="1588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7" name="Straight Arrow Connector 56"/>
                <p:cNvCxnSpPr>
                  <a:cxnSpLocks noChangeShapeType="1"/>
                </p:cNvCxnSpPr>
                <p:nvPr/>
              </p:nvCxnSpPr>
              <p:spPr bwMode="auto">
                <a:xfrm>
                  <a:off x="6600714" y="3258789"/>
                  <a:ext cx="301757" cy="1587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73" name="Group 72"/>
          <p:cNvGrpSpPr/>
          <p:nvPr/>
        </p:nvGrpSpPr>
        <p:grpSpPr>
          <a:xfrm>
            <a:off x="937958" y="1667888"/>
            <a:ext cx="7301421" cy="768859"/>
            <a:chOff x="987688" y="5769042"/>
            <a:chExt cx="7301421" cy="768859"/>
          </a:xfrm>
        </p:grpSpPr>
        <p:sp>
          <p:nvSpPr>
            <p:cNvPr id="75" name="TextBox 74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</a:t>
              </a:r>
              <a:r>
                <a:rPr lang="en-US" sz="3600" dirty="0" smtClean="0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>
                  <a:solidFill>
                    <a:srgbClr val="910091"/>
                  </a:solidFill>
                </a:rPr>
                <a:t>r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-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>
                  <a:solidFill>
                    <a:srgbClr val="910091"/>
                  </a:solidFill>
                </a:rPr>
                <a:t>f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4120324" y="6230124"/>
                <a:ext cx="2487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910091"/>
                    </a:solidFill>
                  </a:rPr>
                  <a:t>r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sp>
        <p:nvSpPr>
          <p:cNvPr id="29" name="Rectangular Callout 28"/>
          <p:cNvSpPr/>
          <p:nvPr/>
        </p:nvSpPr>
        <p:spPr>
          <a:xfrm>
            <a:off x="5973192" y="2602865"/>
            <a:ext cx="2266187" cy="1066234"/>
          </a:xfrm>
          <a:prstGeom prst="wedgeRectCallout">
            <a:avLst>
              <a:gd name="adj1" fmla="val -16682"/>
              <a:gd name="adj2" fmla="val -80147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f</a:t>
            </a:r>
            <a:r>
              <a:rPr lang="en-US" baseline="-25000" dirty="0" err="1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b="1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olidFill>
                  <a:schemeClr val="bg1"/>
                </a:solidFill>
                <a:ea typeface="Zapf Dingbats"/>
                <a:cs typeface="Zapf Dingbats"/>
                <a:sym typeface="Zapf Dingbats"/>
              </a:rPr>
              <a:t>=0 determines the product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1634" y="2602865"/>
            <a:ext cx="4530725" cy="1066234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Listing representation: </a:t>
            </a:r>
          </a:p>
          <a:p>
            <a:pPr algn="ctr"/>
            <a:r>
              <a:rPr lang="en-US" sz="2400" dirty="0" smtClean="0"/>
              <a:t>Only list non-0 values of </a:t>
            </a:r>
            <a:r>
              <a:rPr lang="en-US" sz="2400" dirty="0" err="1">
                <a:solidFill>
                  <a:srgbClr val="FFFFFF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r>
              <a:rPr lang="en-US" sz="24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207669" y="1216144"/>
            <a:ext cx="4375693" cy="4257977"/>
            <a:chOff x="4207669" y="1216144"/>
            <a:chExt cx="4375693" cy="4257977"/>
          </a:xfrm>
        </p:grpSpPr>
        <p:grpSp>
          <p:nvGrpSpPr>
            <p:cNvPr id="30" name="Group 29"/>
            <p:cNvGrpSpPr/>
            <p:nvPr/>
          </p:nvGrpSpPr>
          <p:grpSpPr>
            <a:xfrm>
              <a:off x="4207669" y="4334296"/>
              <a:ext cx="1316037" cy="1139825"/>
              <a:chOff x="4207669" y="4334296"/>
              <a:chExt cx="1316037" cy="1139825"/>
            </a:xfrm>
          </p:grpSpPr>
          <p:sp>
            <p:nvSpPr>
              <p:cNvPr id="3" name="Oval 2"/>
              <p:cNvSpPr>
                <a:spLocks noChangeArrowheads="1"/>
              </p:cNvSpPr>
              <p:nvPr/>
            </p:nvSpPr>
            <p:spPr bwMode="auto">
              <a:xfrm>
                <a:off x="4588669" y="4334296"/>
                <a:ext cx="382587" cy="379412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" name="Oval 3"/>
              <p:cNvSpPr>
                <a:spLocks noChangeArrowheads="1"/>
              </p:cNvSpPr>
              <p:nvPr/>
            </p:nvSpPr>
            <p:spPr bwMode="auto">
              <a:xfrm>
                <a:off x="4207669" y="5094708"/>
                <a:ext cx="381000" cy="379413"/>
              </a:xfrm>
              <a:prstGeom prst="ellipse">
                <a:avLst/>
              </a:prstGeom>
              <a:solidFill>
                <a:srgbClr val="4F6228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" name="Oval 4"/>
              <p:cNvSpPr>
                <a:spLocks noChangeArrowheads="1"/>
              </p:cNvSpPr>
              <p:nvPr/>
            </p:nvSpPr>
            <p:spPr bwMode="auto">
              <a:xfrm>
                <a:off x="5141119" y="5094708"/>
                <a:ext cx="382587" cy="3794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7" name="Straight Connector 6"/>
              <p:cNvCxnSpPr>
                <a:cxnSpLocks noChangeShapeType="1"/>
                <a:stCxn id="3" idx="3"/>
                <a:endCxn id="4" idx="0"/>
              </p:cNvCxnSpPr>
              <p:nvPr/>
            </p:nvCxnSpPr>
            <p:spPr bwMode="auto">
              <a:xfrm rot="5400000">
                <a:off x="4303713" y="4752602"/>
                <a:ext cx="436562" cy="2476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9"/>
              <p:cNvCxnSpPr>
                <a:cxnSpLocks noChangeShapeType="1"/>
                <a:stCxn id="3" idx="5"/>
                <a:endCxn id="5" idx="1"/>
              </p:cNvCxnSpPr>
              <p:nvPr/>
            </p:nvCxnSpPr>
            <p:spPr bwMode="auto">
              <a:xfrm rot="16200000" flipH="1">
                <a:off x="4810125" y="4763715"/>
                <a:ext cx="492125" cy="28098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0019" y="1216144"/>
              <a:ext cx="813343" cy="126764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64"/>
    </mc:Choice>
    <mc:Fallback>
      <p:transition xmlns:p14="http://schemas.microsoft.com/office/powerpoint/2010/main" spd="slow" advTm="699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go back to joins …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64908" y="2571211"/>
            <a:ext cx="3106295" cy="1254977"/>
            <a:chOff x="864908" y="2571211"/>
            <a:chExt cx="3106295" cy="1254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908" y="2571211"/>
              <a:ext cx="1120951" cy="125497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2163" y="3230061"/>
              <a:ext cx="1839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PGMs: </a:t>
              </a:r>
              <a:r>
                <a:rPr lang="en-US" dirty="0" smtClean="0">
                  <a:solidFill>
                    <a:srgbClr val="910091"/>
                  </a:solidFill>
                </a:rPr>
                <a:t>( </a:t>
              </a:r>
              <a:r>
                <a:rPr lang="en-US" dirty="0" smtClean="0">
                  <a:solidFill>
                    <a:srgbClr val="910091"/>
                  </a:solidFill>
                  <a:latin typeface="Stencil"/>
                  <a:cs typeface="Stencil"/>
                </a:rPr>
                <a:t>R</a:t>
              </a:r>
              <a:r>
                <a:rPr lang="en-US" baseline="-25000" dirty="0" smtClean="0">
                  <a:solidFill>
                    <a:srgbClr val="910091"/>
                  </a:solidFill>
                  <a:latin typeface="Stencil"/>
                  <a:cs typeface="Stencil"/>
                </a:rPr>
                <a:t>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×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64908" y="4142920"/>
            <a:ext cx="2099290" cy="1747068"/>
            <a:chOff x="864908" y="4142920"/>
            <a:chExt cx="2099290" cy="1747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908" y="4142920"/>
              <a:ext cx="1120951" cy="17470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7867" y="49234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Joins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2056" y="4142920"/>
            <a:ext cx="3440032" cy="1434958"/>
            <a:chOff x="5432056" y="4142920"/>
            <a:chExt cx="3440032" cy="1434958"/>
          </a:xfrm>
        </p:grpSpPr>
        <p:pic>
          <p:nvPicPr>
            <p:cNvPr id="7" name="Picture 6" descr="Screen Shot 2015-04-15 at 11.44.4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56" y="4142920"/>
              <a:ext cx="2142609" cy="14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48676" y="470397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Matrix Ops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41496" y="1438864"/>
            <a:ext cx="3298581" cy="2277273"/>
            <a:chOff x="5041496" y="1438864"/>
            <a:chExt cx="3298581" cy="2277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1496" y="1438864"/>
              <a:ext cx="2533169" cy="19950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77403" y="2075664"/>
              <a:ext cx="66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4768" y="3469916"/>
              <a:ext cx="1441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1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xkcd.com</a:t>
              </a:r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/1033/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429" y="1438865"/>
            <a:ext cx="4773185" cy="1052877"/>
            <a:chOff x="-2429" y="1438865"/>
            <a:chExt cx="4773185" cy="10528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1438865"/>
              <a:ext cx="1860667" cy="8214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30038" y="1634203"/>
              <a:ext cx="234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CSPs: </a:t>
              </a:r>
              <a:r>
                <a:rPr lang="en-US" dirty="0" smtClean="0">
                  <a:solidFill>
                    <a:srgbClr val="910091"/>
                  </a:solidFill>
                </a:rPr>
                <a:t>( {0,1},</a:t>
              </a:r>
              <a:r>
                <a:rPr lang="en-US" dirty="0" smtClean="0"/>
                <a:t> OR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AND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429" y="2307076"/>
              <a:ext cx="327614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7F7F7F"/>
                  </a:solidFill>
                </a:rPr>
                <a:t>http://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en.wikipedia.org</a:t>
              </a:r>
              <a:r>
                <a:rPr lang="en-US" sz="600" dirty="0" smtClean="0">
                  <a:solidFill>
                    <a:srgbClr val="7F7F7F"/>
                  </a:solidFill>
                </a:rPr>
                <a:t>/wiki/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Four_color_theorem</a:t>
              </a:r>
              <a:r>
                <a:rPr lang="en-US" sz="600" dirty="0" smtClean="0">
                  <a:solidFill>
                    <a:srgbClr val="7F7F7F"/>
                  </a:solidFill>
                </a:rPr>
                <a:t>#/media/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File:World_map_with_four_colours.svg</a:t>
              </a:r>
              <a:endParaRPr lang="en-US" sz="600" dirty="0">
                <a:solidFill>
                  <a:srgbClr val="7F7F7F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72454" y="4048840"/>
            <a:ext cx="3101262" cy="190952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32604" y="6004242"/>
            <a:ext cx="7301421" cy="768859"/>
            <a:chOff x="987688" y="5769042"/>
            <a:chExt cx="7301421" cy="768859"/>
          </a:xfrm>
        </p:grpSpPr>
        <p:sp>
          <p:nvSpPr>
            <p:cNvPr id="23" name="TextBox 22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494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0"/>
    </mc:Choice>
    <mc:Fallback>
      <p:transition xmlns:p14="http://schemas.microsoft.com/office/powerpoint/2010/main" spd="slow" advTm="181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run the previous </a:t>
            </a:r>
            <a:r>
              <a:rPr lang="en-US" dirty="0" err="1" smtClean="0"/>
              <a:t>algo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319008" y="349517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4868" y="4886289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176902" y="4886289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061681" y="4086352"/>
            <a:ext cx="435796" cy="815617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51717" y="5223407"/>
            <a:ext cx="857894" cy="0"/>
          </a:xfrm>
          <a:prstGeom prst="line">
            <a:avLst/>
          </a:prstGeom>
          <a:ln w="762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13111" y="4070672"/>
            <a:ext cx="474990" cy="815617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9550" y="4070672"/>
            <a:ext cx="351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R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6063" y="5329692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4245" y="40863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779" y="3514976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003" y="5864571"/>
            <a:ext cx="6125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910091"/>
                </a:solidFill>
              </a:rPr>
              <a:t>φ</a:t>
            </a:r>
            <a:r>
              <a:rPr lang="en-US" sz="2800" dirty="0" smtClean="0">
                <a:solidFill>
                  <a:srgbClr val="910091"/>
                </a:solidFill>
              </a:rPr>
              <a:t> (x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 smtClean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 </a:t>
            </a:r>
            <a:r>
              <a:rPr lang="en-US" sz="2800" dirty="0" smtClean="0"/>
              <a:t>= </a:t>
            </a:r>
            <a:r>
              <a:rPr lang="en-US" sz="2800" dirty="0" smtClean="0">
                <a:solidFill>
                  <a:srgbClr val="910091"/>
                </a:solidFill>
              </a:rPr>
              <a:t>R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smtClean="0">
                <a:solidFill>
                  <a:srgbClr val="910091"/>
                </a:solidFill>
              </a:rPr>
              <a:t>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 smtClean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  <a:sym typeface="Wingdings"/>
              </a:rPr>
              <a:t>S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smtClean="0">
                <a:solidFill>
                  <a:srgbClr val="910091"/>
                </a:solidFill>
              </a:rPr>
              <a:t>x</a:t>
            </a:r>
            <a:r>
              <a:rPr lang="en-US" sz="2800" baseline="-25000" dirty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  <a:sym typeface="Wingdings"/>
              </a:rPr>
              <a:t>T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smtClean="0">
                <a:solidFill>
                  <a:srgbClr val="910091"/>
                </a:solidFill>
              </a:rPr>
              <a:t>x</a:t>
            </a:r>
            <a:r>
              <a:rPr lang="en-US" sz="2800" baseline="-25000" dirty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  </a:t>
            </a:r>
            <a:r>
              <a:rPr lang="en-US" sz="28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876" y="5708485"/>
            <a:ext cx="2557007" cy="9701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|</a:t>
            </a:r>
            <a:r>
              <a:rPr lang="en-US" sz="2800" dirty="0" smtClean="0">
                <a:solidFill>
                  <a:schemeClr val="bg1"/>
                </a:solidFill>
              </a:rPr>
              <a:t>R</a:t>
            </a:r>
            <a:r>
              <a:rPr lang="en-US" sz="2800" dirty="0" smtClean="0"/>
              <a:t>|</a:t>
            </a:r>
            <a:r>
              <a:rPr lang="en-US" sz="2800" dirty="0" smtClean="0"/>
              <a:t>=</a:t>
            </a:r>
            <a:r>
              <a:rPr lang="en-US" sz="2800" dirty="0" smtClean="0"/>
              <a:t>|</a:t>
            </a:r>
            <a:r>
              <a:rPr lang="en-US" sz="2800" dirty="0" smtClean="0">
                <a:solidFill>
                  <a:srgbClr val="FFFFFF"/>
                </a:solidFill>
              </a:rPr>
              <a:t>S</a:t>
            </a:r>
            <a:r>
              <a:rPr lang="en-US" sz="2800" dirty="0" smtClean="0"/>
              <a:t>|</a:t>
            </a:r>
            <a:r>
              <a:rPr lang="en-US" sz="2800" dirty="0" smtClean="0"/>
              <a:t>=</a:t>
            </a:r>
          </a:p>
          <a:p>
            <a:pPr algn="ctr"/>
            <a:r>
              <a:rPr lang="en-US" sz="2800" dirty="0" smtClean="0"/>
              <a:t>|</a:t>
            </a:r>
            <a:r>
              <a:rPr lang="en-US" sz="2800" dirty="0" smtClean="0">
                <a:solidFill>
                  <a:srgbClr val="FFFFFF"/>
                </a:solidFill>
              </a:rPr>
              <a:t>T</a:t>
            </a:r>
            <a:r>
              <a:rPr lang="en-US" sz="2800" dirty="0" smtClean="0"/>
              <a:t>|</a:t>
            </a:r>
            <a:r>
              <a:rPr lang="en-US" sz="2800" dirty="0" smtClean="0"/>
              <a:t>=N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6275194" y="1546469"/>
            <a:ext cx="2206174" cy="2296181"/>
            <a:chOff x="797268" y="3647576"/>
            <a:chExt cx="2206174" cy="2296181"/>
          </a:xfrm>
        </p:grpSpPr>
        <p:sp>
          <p:nvSpPr>
            <p:cNvPr id="47" name="Oval 46"/>
            <p:cNvSpPr/>
            <p:nvPr/>
          </p:nvSpPr>
          <p:spPr>
            <a:xfrm>
              <a:off x="1471408" y="364757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797268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2329302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504117" y="5375807"/>
              <a:ext cx="857894" cy="0"/>
            </a:xfrm>
            <a:prstGeom prst="line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065511" y="4223072"/>
              <a:ext cx="474990" cy="81561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758463" y="5482092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endParaRPr lang="en-US" sz="2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16645" y="4238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851042" y="2137645"/>
            <a:ext cx="2566042" cy="193302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Ω</a:t>
            </a:r>
            <a:r>
              <a:rPr lang="en-US" sz="2400" dirty="0" smtClean="0"/>
              <a:t>(N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</a:t>
            </a:r>
            <a:r>
              <a:rPr lang="en-US" sz="2400" dirty="0" smtClean="0"/>
              <a:t>output size (and hence time)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05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57"/>
    </mc:Choice>
    <mc:Fallback>
      <p:transition xmlns:p14="http://schemas.microsoft.com/office/powerpoint/2010/main" spd="slow" advTm="634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B8C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Is </a:t>
            </a:r>
            <a:r>
              <a:rPr lang="en-US" dirty="0" err="1" smtClean="0">
                <a:solidFill>
                  <a:srgbClr val="910091"/>
                </a:solidFill>
                <a:latin typeface="Calibri" charset="0"/>
              </a:rPr>
              <a:t>Ω</a:t>
            </a:r>
            <a:r>
              <a:rPr lang="en-US" dirty="0" smtClean="0">
                <a:solidFill>
                  <a:srgbClr val="910091"/>
                </a:solidFill>
                <a:latin typeface="Calibri" charset="0"/>
              </a:rPr>
              <a:t>(N</a:t>
            </a:r>
            <a:r>
              <a:rPr lang="en-US" baseline="30000" dirty="0" smtClean="0">
                <a:solidFill>
                  <a:srgbClr val="910091"/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rgbClr val="910091"/>
                </a:solidFill>
                <a:latin typeface="Calibri" charset="0"/>
              </a:rPr>
              <a:t>) </a:t>
            </a:r>
            <a:r>
              <a:rPr lang="en-US" dirty="0" smtClean="0">
                <a:latin typeface="Calibri" charset="0"/>
              </a:rPr>
              <a:t>time</a:t>
            </a:r>
            <a:r>
              <a:rPr lang="en-US" dirty="0" smtClean="0">
                <a:latin typeface="Calibri" charset="0"/>
              </a:rPr>
              <a:t> overall </a:t>
            </a:r>
            <a:r>
              <a:rPr lang="en-US" dirty="0" smtClean="0">
                <a:latin typeface="Calibri" charset="0"/>
              </a:rPr>
              <a:t>necessary?</a:t>
            </a:r>
            <a:endParaRPr lang="en-US" dirty="0">
              <a:latin typeface="Calibri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688" y="1289050"/>
            <a:ext cx="5368811" cy="4766845"/>
            <a:chOff x="547688" y="1289050"/>
            <a:chExt cx="5368811" cy="4766845"/>
          </a:xfrm>
        </p:grpSpPr>
        <p:sp>
          <p:nvSpPr>
            <p:cNvPr id="3" name="Freeform 2"/>
            <p:cNvSpPr/>
            <p:nvPr/>
          </p:nvSpPr>
          <p:spPr>
            <a:xfrm>
              <a:off x="1925093" y="4077368"/>
              <a:ext cx="3223008" cy="1978527"/>
            </a:xfrm>
            <a:custGeom>
              <a:avLst/>
              <a:gdLst>
                <a:gd name="connsiteX0" fmla="*/ 695158 w 3223008"/>
                <a:gd name="connsiteY0" fmla="*/ 494632 h 1978527"/>
                <a:gd name="connsiteX1" fmla="*/ 695158 w 3223008"/>
                <a:gd name="connsiteY1" fmla="*/ 494632 h 1978527"/>
                <a:gd name="connsiteX2" fmla="*/ 1630948 w 3223008"/>
                <a:gd name="connsiteY2" fmla="*/ 508000 h 1978527"/>
                <a:gd name="connsiteX3" fmla="*/ 1711158 w 3223008"/>
                <a:gd name="connsiteY3" fmla="*/ 614948 h 1978527"/>
                <a:gd name="connsiteX4" fmla="*/ 1751264 w 3223008"/>
                <a:gd name="connsiteY4" fmla="*/ 641685 h 1978527"/>
                <a:gd name="connsiteX5" fmla="*/ 1804737 w 3223008"/>
                <a:gd name="connsiteY5" fmla="*/ 655053 h 1978527"/>
                <a:gd name="connsiteX6" fmla="*/ 1844843 w 3223008"/>
                <a:gd name="connsiteY6" fmla="*/ 668421 h 1978527"/>
                <a:gd name="connsiteX7" fmla="*/ 1991895 w 3223008"/>
                <a:gd name="connsiteY7" fmla="*/ 655053 h 1978527"/>
                <a:gd name="connsiteX8" fmla="*/ 2018632 w 3223008"/>
                <a:gd name="connsiteY8" fmla="*/ 614948 h 1978527"/>
                <a:gd name="connsiteX9" fmla="*/ 2072106 w 3223008"/>
                <a:gd name="connsiteY9" fmla="*/ 508000 h 1978527"/>
                <a:gd name="connsiteX10" fmla="*/ 2125579 w 3223008"/>
                <a:gd name="connsiteY10" fmla="*/ 387685 h 1978527"/>
                <a:gd name="connsiteX11" fmla="*/ 2192422 w 3223008"/>
                <a:gd name="connsiteY11" fmla="*/ 267369 h 1978527"/>
                <a:gd name="connsiteX12" fmla="*/ 2245895 w 3223008"/>
                <a:gd name="connsiteY12" fmla="*/ 147053 h 1978527"/>
                <a:gd name="connsiteX13" fmla="*/ 2272632 w 3223008"/>
                <a:gd name="connsiteY13" fmla="*/ 93579 h 1978527"/>
                <a:gd name="connsiteX14" fmla="*/ 2366211 w 3223008"/>
                <a:gd name="connsiteY14" fmla="*/ 13369 h 1978527"/>
                <a:gd name="connsiteX15" fmla="*/ 2406316 w 3223008"/>
                <a:gd name="connsiteY15" fmla="*/ 0 h 1978527"/>
                <a:gd name="connsiteX16" fmla="*/ 2566737 w 3223008"/>
                <a:gd name="connsiteY16" fmla="*/ 26737 h 1978527"/>
                <a:gd name="connsiteX17" fmla="*/ 2620211 w 3223008"/>
                <a:gd name="connsiteY17" fmla="*/ 106948 h 1978527"/>
                <a:gd name="connsiteX18" fmla="*/ 2700422 w 3223008"/>
                <a:gd name="connsiteY18" fmla="*/ 213895 h 1978527"/>
                <a:gd name="connsiteX19" fmla="*/ 2753895 w 3223008"/>
                <a:gd name="connsiteY19" fmla="*/ 320843 h 1978527"/>
                <a:gd name="connsiteX20" fmla="*/ 2820737 w 3223008"/>
                <a:gd name="connsiteY20" fmla="*/ 387685 h 1978527"/>
                <a:gd name="connsiteX21" fmla="*/ 2874211 w 3223008"/>
                <a:gd name="connsiteY21" fmla="*/ 467895 h 1978527"/>
                <a:gd name="connsiteX22" fmla="*/ 2927685 w 3223008"/>
                <a:gd name="connsiteY22" fmla="*/ 508000 h 1978527"/>
                <a:gd name="connsiteX23" fmla="*/ 3021264 w 3223008"/>
                <a:gd name="connsiteY23" fmla="*/ 561474 h 1978527"/>
                <a:gd name="connsiteX24" fmla="*/ 3101474 w 3223008"/>
                <a:gd name="connsiteY24" fmla="*/ 601579 h 1978527"/>
                <a:gd name="connsiteX25" fmla="*/ 3141579 w 3223008"/>
                <a:gd name="connsiteY25" fmla="*/ 641685 h 1978527"/>
                <a:gd name="connsiteX26" fmla="*/ 3181685 w 3223008"/>
                <a:gd name="connsiteY26" fmla="*/ 762000 h 1978527"/>
                <a:gd name="connsiteX27" fmla="*/ 3208422 w 3223008"/>
                <a:gd name="connsiteY27" fmla="*/ 802106 h 1978527"/>
                <a:gd name="connsiteX28" fmla="*/ 3195053 w 3223008"/>
                <a:gd name="connsiteY28" fmla="*/ 909053 h 1978527"/>
                <a:gd name="connsiteX29" fmla="*/ 3088106 w 3223008"/>
                <a:gd name="connsiteY29" fmla="*/ 989264 h 1978527"/>
                <a:gd name="connsiteX30" fmla="*/ 3141579 w 3223008"/>
                <a:gd name="connsiteY30" fmla="*/ 1002632 h 1978527"/>
                <a:gd name="connsiteX31" fmla="*/ 3221790 w 3223008"/>
                <a:gd name="connsiteY31" fmla="*/ 1016000 h 1978527"/>
                <a:gd name="connsiteX32" fmla="*/ 3168316 w 3223008"/>
                <a:gd name="connsiteY32" fmla="*/ 1122948 h 1978527"/>
                <a:gd name="connsiteX33" fmla="*/ 3007895 w 3223008"/>
                <a:gd name="connsiteY33" fmla="*/ 1256632 h 1978527"/>
                <a:gd name="connsiteX34" fmla="*/ 2914316 w 3223008"/>
                <a:gd name="connsiteY34" fmla="*/ 1336843 h 1978527"/>
                <a:gd name="connsiteX35" fmla="*/ 2660316 w 3223008"/>
                <a:gd name="connsiteY35" fmla="*/ 1497264 h 1978527"/>
                <a:gd name="connsiteX36" fmla="*/ 2553369 w 3223008"/>
                <a:gd name="connsiteY36" fmla="*/ 1537369 h 1978527"/>
                <a:gd name="connsiteX37" fmla="*/ 2366211 w 3223008"/>
                <a:gd name="connsiteY37" fmla="*/ 1604211 h 1978527"/>
                <a:gd name="connsiteX38" fmla="*/ 2286000 w 3223008"/>
                <a:gd name="connsiteY38" fmla="*/ 1617579 h 1978527"/>
                <a:gd name="connsiteX39" fmla="*/ 2152316 w 3223008"/>
                <a:gd name="connsiteY39" fmla="*/ 1644316 h 1978527"/>
                <a:gd name="connsiteX40" fmla="*/ 2085474 w 3223008"/>
                <a:gd name="connsiteY40" fmla="*/ 1657685 h 1978527"/>
                <a:gd name="connsiteX41" fmla="*/ 1911685 w 3223008"/>
                <a:gd name="connsiteY41" fmla="*/ 1684421 h 1978527"/>
                <a:gd name="connsiteX42" fmla="*/ 1751264 w 3223008"/>
                <a:gd name="connsiteY42" fmla="*/ 1724527 h 1978527"/>
                <a:gd name="connsiteX43" fmla="*/ 1671053 w 3223008"/>
                <a:gd name="connsiteY43" fmla="*/ 1751264 h 1978527"/>
                <a:gd name="connsiteX44" fmla="*/ 1510632 w 3223008"/>
                <a:gd name="connsiteY44" fmla="*/ 1778000 h 1978527"/>
                <a:gd name="connsiteX45" fmla="*/ 1443790 w 3223008"/>
                <a:gd name="connsiteY45" fmla="*/ 1791369 h 1978527"/>
                <a:gd name="connsiteX46" fmla="*/ 1323474 w 3223008"/>
                <a:gd name="connsiteY46" fmla="*/ 1804737 h 1978527"/>
                <a:gd name="connsiteX47" fmla="*/ 1176422 w 3223008"/>
                <a:gd name="connsiteY47" fmla="*/ 1831474 h 1978527"/>
                <a:gd name="connsiteX48" fmla="*/ 1002632 w 3223008"/>
                <a:gd name="connsiteY48" fmla="*/ 1871579 h 1978527"/>
                <a:gd name="connsiteX49" fmla="*/ 935790 w 3223008"/>
                <a:gd name="connsiteY49" fmla="*/ 1898316 h 1978527"/>
                <a:gd name="connsiteX50" fmla="*/ 882316 w 3223008"/>
                <a:gd name="connsiteY50" fmla="*/ 1911685 h 1978527"/>
                <a:gd name="connsiteX51" fmla="*/ 802106 w 3223008"/>
                <a:gd name="connsiteY51" fmla="*/ 1938421 h 1978527"/>
                <a:gd name="connsiteX52" fmla="*/ 681790 w 3223008"/>
                <a:gd name="connsiteY52" fmla="*/ 1965158 h 1978527"/>
                <a:gd name="connsiteX53" fmla="*/ 628316 w 3223008"/>
                <a:gd name="connsiteY53" fmla="*/ 1978527 h 1978527"/>
                <a:gd name="connsiteX54" fmla="*/ 294106 w 3223008"/>
                <a:gd name="connsiteY54" fmla="*/ 1938421 h 1978527"/>
                <a:gd name="connsiteX55" fmla="*/ 160422 w 3223008"/>
                <a:gd name="connsiteY55" fmla="*/ 1818106 h 1978527"/>
                <a:gd name="connsiteX56" fmla="*/ 106948 w 3223008"/>
                <a:gd name="connsiteY56" fmla="*/ 1724527 h 1978527"/>
                <a:gd name="connsiteX57" fmla="*/ 53474 w 3223008"/>
                <a:gd name="connsiteY57" fmla="*/ 1617579 h 1978527"/>
                <a:gd name="connsiteX58" fmla="*/ 0 w 3223008"/>
                <a:gd name="connsiteY58" fmla="*/ 1470527 h 1978527"/>
                <a:gd name="connsiteX59" fmla="*/ 13369 w 3223008"/>
                <a:gd name="connsiteY59" fmla="*/ 1136316 h 1978527"/>
                <a:gd name="connsiteX60" fmla="*/ 40106 w 3223008"/>
                <a:gd name="connsiteY60" fmla="*/ 1056106 h 1978527"/>
                <a:gd name="connsiteX61" fmla="*/ 93579 w 3223008"/>
                <a:gd name="connsiteY61" fmla="*/ 949158 h 1978527"/>
                <a:gd name="connsiteX62" fmla="*/ 106948 w 3223008"/>
                <a:gd name="connsiteY62" fmla="*/ 882316 h 1978527"/>
                <a:gd name="connsiteX63" fmla="*/ 160422 w 3223008"/>
                <a:gd name="connsiteY63" fmla="*/ 815474 h 1978527"/>
                <a:gd name="connsiteX64" fmla="*/ 267369 w 3223008"/>
                <a:gd name="connsiteY64" fmla="*/ 802106 h 1978527"/>
                <a:gd name="connsiteX65" fmla="*/ 294106 w 3223008"/>
                <a:gd name="connsiteY65" fmla="*/ 762000 h 1978527"/>
                <a:gd name="connsiteX66" fmla="*/ 374316 w 3223008"/>
                <a:gd name="connsiteY66" fmla="*/ 735264 h 1978527"/>
                <a:gd name="connsiteX67" fmla="*/ 467895 w 3223008"/>
                <a:gd name="connsiteY67" fmla="*/ 708527 h 1978527"/>
                <a:gd name="connsiteX68" fmla="*/ 548106 w 3223008"/>
                <a:gd name="connsiteY68" fmla="*/ 695158 h 1978527"/>
                <a:gd name="connsiteX69" fmla="*/ 588211 w 3223008"/>
                <a:gd name="connsiteY69" fmla="*/ 601579 h 1978527"/>
                <a:gd name="connsiteX70" fmla="*/ 614948 w 3223008"/>
                <a:gd name="connsiteY70" fmla="*/ 548106 h 1978527"/>
                <a:gd name="connsiteX71" fmla="*/ 628316 w 3223008"/>
                <a:gd name="connsiteY71" fmla="*/ 508000 h 1978527"/>
                <a:gd name="connsiteX72" fmla="*/ 668422 w 3223008"/>
                <a:gd name="connsiteY72" fmla="*/ 481264 h 1978527"/>
                <a:gd name="connsiteX73" fmla="*/ 695158 w 3223008"/>
                <a:gd name="connsiteY73" fmla="*/ 494632 h 197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223008" h="1978527">
                  <a:moveTo>
                    <a:pt x="695158" y="494632"/>
                  </a:moveTo>
                  <a:lnTo>
                    <a:pt x="695158" y="494632"/>
                  </a:lnTo>
                  <a:cubicBezTo>
                    <a:pt x="1007088" y="499088"/>
                    <a:pt x="1321151" y="471313"/>
                    <a:pt x="1630948" y="508000"/>
                  </a:cubicBezTo>
                  <a:cubicBezTo>
                    <a:pt x="1675200" y="513240"/>
                    <a:pt x="1674080" y="590230"/>
                    <a:pt x="1711158" y="614948"/>
                  </a:cubicBezTo>
                  <a:cubicBezTo>
                    <a:pt x="1724527" y="623860"/>
                    <a:pt x="1736496" y="635356"/>
                    <a:pt x="1751264" y="641685"/>
                  </a:cubicBezTo>
                  <a:cubicBezTo>
                    <a:pt x="1768151" y="648922"/>
                    <a:pt x="1787071" y="650006"/>
                    <a:pt x="1804737" y="655053"/>
                  </a:cubicBezTo>
                  <a:cubicBezTo>
                    <a:pt x="1818287" y="658924"/>
                    <a:pt x="1831474" y="663965"/>
                    <a:pt x="1844843" y="668421"/>
                  </a:cubicBezTo>
                  <a:cubicBezTo>
                    <a:pt x="1893860" y="663965"/>
                    <a:pt x="1944852" y="669528"/>
                    <a:pt x="1991895" y="655053"/>
                  </a:cubicBezTo>
                  <a:cubicBezTo>
                    <a:pt x="2007251" y="650328"/>
                    <a:pt x="2010938" y="629053"/>
                    <a:pt x="2018632" y="614948"/>
                  </a:cubicBezTo>
                  <a:cubicBezTo>
                    <a:pt x="2037718" y="579958"/>
                    <a:pt x="2055135" y="544064"/>
                    <a:pt x="2072106" y="508000"/>
                  </a:cubicBezTo>
                  <a:cubicBezTo>
                    <a:pt x="2090793" y="468290"/>
                    <a:pt x="2105952" y="426939"/>
                    <a:pt x="2125579" y="387685"/>
                  </a:cubicBezTo>
                  <a:cubicBezTo>
                    <a:pt x="2146097" y="346650"/>
                    <a:pt x="2171904" y="308404"/>
                    <a:pt x="2192422" y="267369"/>
                  </a:cubicBezTo>
                  <a:cubicBezTo>
                    <a:pt x="2212049" y="228115"/>
                    <a:pt x="2227504" y="186901"/>
                    <a:pt x="2245895" y="147053"/>
                  </a:cubicBezTo>
                  <a:cubicBezTo>
                    <a:pt x="2254246" y="128959"/>
                    <a:pt x="2263720" y="111404"/>
                    <a:pt x="2272632" y="93579"/>
                  </a:cubicBezTo>
                  <a:cubicBezTo>
                    <a:pt x="2292835" y="12764"/>
                    <a:pt x="2268570" y="45917"/>
                    <a:pt x="2366211" y="13369"/>
                  </a:cubicBezTo>
                  <a:lnTo>
                    <a:pt x="2406316" y="0"/>
                  </a:lnTo>
                  <a:cubicBezTo>
                    <a:pt x="2459790" y="8912"/>
                    <a:pt x="2518249" y="2493"/>
                    <a:pt x="2566737" y="26737"/>
                  </a:cubicBezTo>
                  <a:cubicBezTo>
                    <a:pt x="2595478" y="41108"/>
                    <a:pt x="2600137" y="81856"/>
                    <a:pt x="2620211" y="106948"/>
                  </a:cubicBezTo>
                  <a:cubicBezTo>
                    <a:pt x="2683722" y="186336"/>
                    <a:pt x="2657857" y="150049"/>
                    <a:pt x="2700422" y="213895"/>
                  </a:cubicBezTo>
                  <a:cubicBezTo>
                    <a:pt x="2715892" y="260306"/>
                    <a:pt x="2717815" y="275743"/>
                    <a:pt x="2753895" y="320843"/>
                  </a:cubicBezTo>
                  <a:cubicBezTo>
                    <a:pt x="2773579" y="345448"/>
                    <a:pt x="2800784" y="363298"/>
                    <a:pt x="2820737" y="387685"/>
                  </a:cubicBezTo>
                  <a:cubicBezTo>
                    <a:pt x="2841085" y="412555"/>
                    <a:pt x="2852862" y="443878"/>
                    <a:pt x="2874211" y="467895"/>
                  </a:cubicBezTo>
                  <a:cubicBezTo>
                    <a:pt x="2889014" y="484548"/>
                    <a:pt x="2909554" y="495050"/>
                    <a:pt x="2927685" y="508000"/>
                  </a:cubicBezTo>
                  <a:cubicBezTo>
                    <a:pt x="2992830" y="554532"/>
                    <a:pt x="2942928" y="516710"/>
                    <a:pt x="3021264" y="561474"/>
                  </a:cubicBezTo>
                  <a:cubicBezTo>
                    <a:pt x="3093826" y="602938"/>
                    <a:pt x="3027944" y="577069"/>
                    <a:pt x="3101474" y="601579"/>
                  </a:cubicBezTo>
                  <a:cubicBezTo>
                    <a:pt x="3114842" y="614948"/>
                    <a:pt x="3131559" y="625653"/>
                    <a:pt x="3141579" y="641685"/>
                  </a:cubicBezTo>
                  <a:cubicBezTo>
                    <a:pt x="3190910" y="720616"/>
                    <a:pt x="3150421" y="689052"/>
                    <a:pt x="3181685" y="762000"/>
                  </a:cubicBezTo>
                  <a:cubicBezTo>
                    <a:pt x="3188014" y="776768"/>
                    <a:pt x="3199510" y="788737"/>
                    <a:pt x="3208422" y="802106"/>
                  </a:cubicBezTo>
                  <a:cubicBezTo>
                    <a:pt x="3203966" y="837755"/>
                    <a:pt x="3207331" y="875290"/>
                    <a:pt x="3195053" y="909053"/>
                  </a:cubicBezTo>
                  <a:cubicBezTo>
                    <a:pt x="3184173" y="938971"/>
                    <a:pt x="3105741" y="978683"/>
                    <a:pt x="3088106" y="989264"/>
                  </a:cubicBezTo>
                  <a:cubicBezTo>
                    <a:pt x="3105930" y="993720"/>
                    <a:pt x="3123563" y="999029"/>
                    <a:pt x="3141579" y="1002632"/>
                  </a:cubicBezTo>
                  <a:cubicBezTo>
                    <a:pt x="3168158" y="1007948"/>
                    <a:pt x="3215910" y="989540"/>
                    <a:pt x="3221790" y="1016000"/>
                  </a:cubicBezTo>
                  <a:cubicBezTo>
                    <a:pt x="3230436" y="1054908"/>
                    <a:pt x="3191003" y="1090178"/>
                    <a:pt x="3168316" y="1122948"/>
                  </a:cubicBezTo>
                  <a:cubicBezTo>
                    <a:pt x="3127128" y="1182441"/>
                    <a:pt x="3062929" y="1213391"/>
                    <a:pt x="3007895" y="1256632"/>
                  </a:cubicBezTo>
                  <a:cubicBezTo>
                    <a:pt x="2975590" y="1282014"/>
                    <a:pt x="2946113" y="1310827"/>
                    <a:pt x="2914316" y="1336843"/>
                  </a:cubicBezTo>
                  <a:cubicBezTo>
                    <a:pt x="2848174" y="1390960"/>
                    <a:pt x="2706097" y="1480096"/>
                    <a:pt x="2660316" y="1497264"/>
                  </a:cubicBezTo>
                  <a:cubicBezTo>
                    <a:pt x="2624667" y="1510632"/>
                    <a:pt x="2588719" y="1523229"/>
                    <a:pt x="2553369" y="1537369"/>
                  </a:cubicBezTo>
                  <a:cubicBezTo>
                    <a:pt x="2452009" y="1577913"/>
                    <a:pt x="2471355" y="1579947"/>
                    <a:pt x="2366211" y="1604211"/>
                  </a:cubicBezTo>
                  <a:cubicBezTo>
                    <a:pt x="2339799" y="1610306"/>
                    <a:pt x="2312642" y="1612584"/>
                    <a:pt x="2286000" y="1617579"/>
                  </a:cubicBezTo>
                  <a:cubicBezTo>
                    <a:pt x="2241335" y="1625954"/>
                    <a:pt x="2196877" y="1635404"/>
                    <a:pt x="2152316" y="1644316"/>
                  </a:cubicBezTo>
                  <a:cubicBezTo>
                    <a:pt x="2130035" y="1648772"/>
                    <a:pt x="2107968" y="1654472"/>
                    <a:pt x="2085474" y="1657685"/>
                  </a:cubicBezTo>
                  <a:cubicBezTo>
                    <a:pt x="1965062" y="1674886"/>
                    <a:pt x="2022976" y="1665873"/>
                    <a:pt x="1911685" y="1684421"/>
                  </a:cubicBezTo>
                  <a:cubicBezTo>
                    <a:pt x="1693454" y="1757165"/>
                    <a:pt x="1967285" y="1670521"/>
                    <a:pt x="1751264" y="1724527"/>
                  </a:cubicBezTo>
                  <a:cubicBezTo>
                    <a:pt x="1723922" y="1731363"/>
                    <a:pt x="1698243" y="1743849"/>
                    <a:pt x="1671053" y="1751264"/>
                  </a:cubicBezTo>
                  <a:cubicBezTo>
                    <a:pt x="1621545" y="1764766"/>
                    <a:pt x="1559819" y="1769802"/>
                    <a:pt x="1510632" y="1778000"/>
                  </a:cubicBezTo>
                  <a:cubicBezTo>
                    <a:pt x="1488219" y="1781735"/>
                    <a:pt x="1466284" y="1788156"/>
                    <a:pt x="1443790" y="1791369"/>
                  </a:cubicBezTo>
                  <a:cubicBezTo>
                    <a:pt x="1403843" y="1797076"/>
                    <a:pt x="1363472" y="1799404"/>
                    <a:pt x="1323474" y="1804737"/>
                  </a:cubicBezTo>
                  <a:cubicBezTo>
                    <a:pt x="1272179" y="1811576"/>
                    <a:pt x="1226816" y="1821395"/>
                    <a:pt x="1176422" y="1831474"/>
                  </a:cubicBezTo>
                  <a:cubicBezTo>
                    <a:pt x="1021632" y="1893390"/>
                    <a:pt x="1215118" y="1822544"/>
                    <a:pt x="1002632" y="1871579"/>
                  </a:cubicBezTo>
                  <a:cubicBezTo>
                    <a:pt x="979249" y="1876975"/>
                    <a:pt x="958556" y="1890727"/>
                    <a:pt x="935790" y="1898316"/>
                  </a:cubicBezTo>
                  <a:cubicBezTo>
                    <a:pt x="918360" y="1904126"/>
                    <a:pt x="899914" y="1906405"/>
                    <a:pt x="882316" y="1911685"/>
                  </a:cubicBezTo>
                  <a:cubicBezTo>
                    <a:pt x="855322" y="1919783"/>
                    <a:pt x="829100" y="1930323"/>
                    <a:pt x="802106" y="1938421"/>
                  </a:cubicBezTo>
                  <a:cubicBezTo>
                    <a:pt x="755515" y="1952398"/>
                    <a:pt x="730876" y="1954250"/>
                    <a:pt x="681790" y="1965158"/>
                  </a:cubicBezTo>
                  <a:cubicBezTo>
                    <a:pt x="663854" y="1969144"/>
                    <a:pt x="646141" y="1974071"/>
                    <a:pt x="628316" y="1978527"/>
                  </a:cubicBezTo>
                  <a:cubicBezTo>
                    <a:pt x="516913" y="1965158"/>
                    <a:pt x="403553" y="1963135"/>
                    <a:pt x="294106" y="1938421"/>
                  </a:cubicBezTo>
                  <a:cubicBezTo>
                    <a:pt x="242370" y="1926739"/>
                    <a:pt x="187604" y="1858879"/>
                    <a:pt x="160422" y="1818106"/>
                  </a:cubicBezTo>
                  <a:cubicBezTo>
                    <a:pt x="140494" y="1788213"/>
                    <a:pt x="123855" y="1756227"/>
                    <a:pt x="106948" y="1724527"/>
                  </a:cubicBezTo>
                  <a:cubicBezTo>
                    <a:pt x="88192" y="1689359"/>
                    <a:pt x="70177" y="1653768"/>
                    <a:pt x="53474" y="1617579"/>
                  </a:cubicBezTo>
                  <a:cubicBezTo>
                    <a:pt x="31152" y="1569214"/>
                    <a:pt x="16848" y="1521071"/>
                    <a:pt x="0" y="1470527"/>
                  </a:cubicBezTo>
                  <a:cubicBezTo>
                    <a:pt x="4456" y="1359123"/>
                    <a:pt x="2629" y="1247290"/>
                    <a:pt x="13369" y="1136316"/>
                  </a:cubicBezTo>
                  <a:cubicBezTo>
                    <a:pt x="16084" y="1108264"/>
                    <a:pt x="30475" y="1082592"/>
                    <a:pt x="40106" y="1056106"/>
                  </a:cubicBezTo>
                  <a:cubicBezTo>
                    <a:pt x="66269" y="984158"/>
                    <a:pt x="57912" y="1002661"/>
                    <a:pt x="93579" y="949158"/>
                  </a:cubicBezTo>
                  <a:cubicBezTo>
                    <a:pt x="98035" y="926877"/>
                    <a:pt x="101437" y="904360"/>
                    <a:pt x="106948" y="882316"/>
                  </a:cubicBezTo>
                  <a:cubicBezTo>
                    <a:pt x="115643" y="847536"/>
                    <a:pt x="119712" y="826577"/>
                    <a:pt x="160422" y="815474"/>
                  </a:cubicBezTo>
                  <a:cubicBezTo>
                    <a:pt x="195083" y="806021"/>
                    <a:pt x="231720" y="806562"/>
                    <a:pt x="267369" y="802106"/>
                  </a:cubicBezTo>
                  <a:cubicBezTo>
                    <a:pt x="276281" y="788737"/>
                    <a:pt x="280481" y="770516"/>
                    <a:pt x="294106" y="762000"/>
                  </a:cubicBezTo>
                  <a:cubicBezTo>
                    <a:pt x="318005" y="747063"/>
                    <a:pt x="347579" y="744176"/>
                    <a:pt x="374316" y="735264"/>
                  </a:cubicBezTo>
                  <a:cubicBezTo>
                    <a:pt x="412546" y="722521"/>
                    <a:pt x="425921" y="716922"/>
                    <a:pt x="467895" y="708527"/>
                  </a:cubicBezTo>
                  <a:cubicBezTo>
                    <a:pt x="494474" y="703211"/>
                    <a:pt x="521369" y="699614"/>
                    <a:pt x="548106" y="695158"/>
                  </a:cubicBezTo>
                  <a:cubicBezTo>
                    <a:pt x="602290" y="613883"/>
                    <a:pt x="551214" y="700239"/>
                    <a:pt x="588211" y="601579"/>
                  </a:cubicBezTo>
                  <a:cubicBezTo>
                    <a:pt x="595208" y="582920"/>
                    <a:pt x="607098" y="566423"/>
                    <a:pt x="614948" y="548106"/>
                  </a:cubicBezTo>
                  <a:cubicBezTo>
                    <a:pt x="620499" y="535154"/>
                    <a:pt x="619513" y="519004"/>
                    <a:pt x="628316" y="508000"/>
                  </a:cubicBezTo>
                  <a:cubicBezTo>
                    <a:pt x="638353" y="495454"/>
                    <a:pt x="655053" y="490176"/>
                    <a:pt x="668422" y="481264"/>
                  </a:cubicBezTo>
                  <a:lnTo>
                    <a:pt x="695158" y="494632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  <a:scene3d>
              <a:camera prst="orthographicFront">
                <a:rot lat="2700000" lon="1800000" rev="78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47688" y="1289050"/>
              <a:ext cx="5368811" cy="4379357"/>
              <a:chOff x="547688" y="1289050"/>
              <a:chExt cx="5368811" cy="4379357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2579688" y="1658938"/>
                <a:ext cx="14287" cy="22574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922338" y="3916363"/>
                <a:ext cx="1657350" cy="16319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593975" y="3916363"/>
                <a:ext cx="294005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37" name="TextBox 18"/>
              <p:cNvSpPr txBox="1">
                <a:spLocks noChangeArrowheads="1"/>
              </p:cNvSpPr>
              <p:nvPr/>
            </p:nvSpPr>
            <p:spPr bwMode="auto">
              <a:xfrm>
                <a:off x="5534025" y="3732213"/>
                <a:ext cx="382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sz="1800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sz="1800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18438" name="TextBox 19"/>
              <p:cNvSpPr txBox="1">
                <a:spLocks noChangeArrowheads="1"/>
              </p:cNvSpPr>
              <p:nvPr/>
            </p:nvSpPr>
            <p:spPr bwMode="auto">
              <a:xfrm>
                <a:off x="547688" y="5299075"/>
                <a:ext cx="382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sz="1800" baseline="-25000" dirty="0" smtClean="0">
                    <a:solidFill>
                      <a:srgbClr val="910091"/>
                    </a:solidFill>
                  </a:rPr>
                  <a:t>1</a:t>
                </a:r>
                <a:endParaRPr lang="en-US" sz="1800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18439" name="TextBox 20"/>
              <p:cNvSpPr txBox="1">
                <a:spLocks noChangeArrowheads="1"/>
              </p:cNvSpPr>
              <p:nvPr/>
            </p:nvSpPr>
            <p:spPr bwMode="auto">
              <a:xfrm>
                <a:off x="2409825" y="1289050"/>
                <a:ext cx="3824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sz="1800" baseline="-25000" dirty="0" smtClean="0">
                    <a:solidFill>
                      <a:srgbClr val="910091"/>
                    </a:solidFill>
                  </a:rPr>
                  <a:t>2</a:t>
                </a:r>
                <a:endParaRPr lang="en-US" sz="1800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2" name="Freeform 1"/>
              <p:cNvSpPr/>
              <p:nvPr/>
            </p:nvSpPr>
            <p:spPr>
              <a:xfrm>
                <a:off x="2828925" y="1724025"/>
                <a:ext cx="2290763" cy="1885950"/>
              </a:xfrm>
              <a:custGeom>
                <a:avLst/>
                <a:gdLst>
                  <a:gd name="connsiteX0" fmla="*/ 673327 w 2290906"/>
                  <a:gd name="connsiteY0" fmla="*/ 280737 h 1884948"/>
                  <a:gd name="connsiteX1" fmla="*/ 673327 w 2290906"/>
                  <a:gd name="connsiteY1" fmla="*/ 280737 h 1884948"/>
                  <a:gd name="connsiteX2" fmla="*/ 820380 w 2290906"/>
                  <a:gd name="connsiteY2" fmla="*/ 187158 h 1884948"/>
                  <a:gd name="connsiteX3" fmla="*/ 967432 w 2290906"/>
                  <a:gd name="connsiteY3" fmla="*/ 80211 h 1884948"/>
                  <a:gd name="connsiteX4" fmla="*/ 1087748 w 2290906"/>
                  <a:gd name="connsiteY4" fmla="*/ 26737 h 1884948"/>
                  <a:gd name="connsiteX5" fmla="*/ 1127853 w 2290906"/>
                  <a:gd name="connsiteY5" fmla="*/ 0 h 1884948"/>
                  <a:gd name="connsiteX6" fmla="*/ 1488801 w 2290906"/>
                  <a:gd name="connsiteY6" fmla="*/ 26737 h 1884948"/>
                  <a:gd name="connsiteX7" fmla="*/ 1528906 w 2290906"/>
                  <a:gd name="connsiteY7" fmla="*/ 66842 h 1884948"/>
                  <a:gd name="connsiteX8" fmla="*/ 1622485 w 2290906"/>
                  <a:gd name="connsiteY8" fmla="*/ 187158 h 1884948"/>
                  <a:gd name="connsiteX9" fmla="*/ 1689327 w 2290906"/>
                  <a:gd name="connsiteY9" fmla="*/ 307474 h 1884948"/>
                  <a:gd name="connsiteX10" fmla="*/ 1702696 w 2290906"/>
                  <a:gd name="connsiteY10" fmla="*/ 360948 h 1884948"/>
                  <a:gd name="connsiteX11" fmla="*/ 1742801 w 2290906"/>
                  <a:gd name="connsiteY11" fmla="*/ 467895 h 1884948"/>
                  <a:gd name="connsiteX12" fmla="*/ 1782906 w 2290906"/>
                  <a:gd name="connsiteY12" fmla="*/ 601579 h 1884948"/>
                  <a:gd name="connsiteX13" fmla="*/ 1823011 w 2290906"/>
                  <a:gd name="connsiteY13" fmla="*/ 775369 h 1884948"/>
                  <a:gd name="connsiteX14" fmla="*/ 1849748 w 2290906"/>
                  <a:gd name="connsiteY14" fmla="*/ 882316 h 1884948"/>
                  <a:gd name="connsiteX15" fmla="*/ 1863117 w 2290906"/>
                  <a:gd name="connsiteY15" fmla="*/ 935790 h 1884948"/>
                  <a:gd name="connsiteX16" fmla="*/ 1889853 w 2290906"/>
                  <a:gd name="connsiteY16" fmla="*/ 975895 h 1884948"/>
                  <a:gd name="connsiteX17" fmla="*/ 1929959 w 2290906"/>
                  <a:gd name="connsiteY17" fmla="*/ 1082842 h 1884948"/>
                  <a:gd name="connsiteX18" fmla="*/ 1970064 w 2290906"/>
                  <a:gd name="connsiteY18" fmla="*/ 1109579 h 1884948"/>
                  <a:gd name="connsiteX19" fmla="*/ 2023538 w 2290906"/>
                  <a:gd name="connsiteY19" fmla="*/ 1149685 h 1884948"/>
                  <a:gd name="connsiteX20" fmla="*/ 2117117 w 2290906"/>
                  <a:gd name="connsiteY20" fmla="*/ 1203158 h 1884948"/>
                  <a:gd name="connsiteX21" fmla="*/ 2170590 w 2290906"/>
                  <a:gd name="connsiteY21" fmla="*/ 1216527 h 1884948"/>
                  <a:gd name="connsiteX22" fmla="*/ 2264169 w 2290906"/>
                  <a:gd name="connsiteY22" fmla="*/ 1283369 h 1884948"/>
                  <a:gd name="connsiteX23" fmla="*/ 2290906 w 2290906"/>
                  <a:gd name="connsiteY23" fmla="*/ 1323474 h 1884948"/>
                  <a:gd name="connsiteX24" fmla="*/ 2277538 w 2290906"/>
                  <a:gd name="connsiteY24" fmla="*/ 1403685 h 1884948"/>
                  <a:gd name="connsiteX25" fmla="*/ 2237432 w 2290906"/>
                  <a:gd name="connsiteY25" fmla="*/ 1417053 h 1884948"/>
                  <a:gd name="connsiteX26" fmla="*/ 2117117 w 2290906"/>
                  <a:gd name="connsiteY26" fmla="*/ 1510632 h 1884948"/>
                  <a:gd name="connsiteX27" fmla="*/ 1903222 w 2290906"/>
                  <a:gd name="connsiteY27" fmla="*/ 1657685 h 1884948"/>
                  <a:gd name="connsiteX28" fmla="*/ 1675959 w 2290906"/>
                  <a:gd name="connsiteY28" fmla="*/ 1778000 h 1884948"/>
                  <a:gd name="connsiteX29" fmla="*/ 1488801 w 2290906"/>
                  <a:gd name="connsiteY29" fmla="*/ 1831474 h 1884948"/>
                  <a:gd name="connsiteX30" fmla="*/ 1288275 w 2290906"/>
                  <a:gd name="connsiteY30" fmla="*/ 1871579 h 1884948"/>
                  <a:gd name="connsiteX31" fmla="*/ 1248169 w 2290906"/>
                  <a:gd name="connsiteY31" fmla="*/ 1884948 h 1884948"/>
                  <a:gd name="connsiteX32" fmla="*/ 887222 w 2290906"/>
                  <a:gd name="connsiteY32" fmla="*/ 1871579 h 1884948"/>
                  <a:gd name="connsiteX33" fmla="*/ 847117 w 2290906"/>
                  <a:gd name="connsiteY33" fmla="*/ 1858211 h 1884948"/>
                  <a:gd name="connsiteX34" fmla="*/ 753538 w 2290906"/>
                  <a:gd name="connsiteY34" fmla="*/ 1844842 h 1884948"/>
                  <a:gd name="connsiteX35" fmla="*/ 673327 w 2290906"/>
                  <a:gd name="connsiteY35" fmla="*/ 1831474 h 1884948"/>
                  <a:gd name="connsiteX36" fmla="*/ 486169 w 2290906"/>
                  <a:gd name="connsiteY36" fmla="*/ 1818106 h 1884948"/>
                  <a:gd name="connsiteX37" fmla="*/ 446064 w 2290906"/>
                  <a:gd name="connsiteY37" fmla="*/ 1804737 h 1884948"/>
                  <a:gd name="connsiteX38" fmla="*/ 379222 w 2290906"/>
                  <a:gd name="connsiteY38" fmla="*/ 1791369 h 1884948"/>
                  <a:gd name="connsiteX39" fmla="*/ 325748 w 2290906"/>
                  <a:gd name="connsiteY39" fmla="*/ 1778000 h 1884948"/>
                  <a:gd name="connsiteX40" fmla="*/ 258906 w 2290906"/>
                  <a:gd name="connsiteY40" fmla="*/ 1737895 h 1884948"/>
                  <a:gd name="connsiteX41" fmla="*/ 178696 w 2290906"/>
                  <a:gd name="connsiteY41" fmla="*/ 1644316 h 1884948"/>
                  <a:gd name="connsiteX42" fmla="*/ 165327 w 2290906"/>
                  <a:gd name="connsiteY42" fmla="*/ 1577474 h 1884948"/>
                  <a:gd name="connsiteX43" fmla="*/ 151959 w 2290906"/>
                  <a:gd name="connsiteY43" fmla="*/ 1537369 h 1884948"/>
                  <a:gd name="connsiteX44" fmla="*/ 111853 w 2290906"/>
                  <a:gd name="connsiteY44" fmla="*/ 895685 h 1884948"/>
                  <a:gd name="connsiteX45" fmla="*/ 98485 w 2290906"/>
                  <a:gd name="connsiteY45" fmla="*/ 534737 h 1884948"/>
                  <a:gd name="connsiteX46" fmla="*/ 98485 w 2290906"/>
                  <a:gd name="connsiteY46" fmla="*/ 240632 h 1884948"/>
                  <a:gd name="connsiteX47" fmla="*/ 272275 w 2290906"/>
                  <a:gd name="connsiteY47" fmla="*/ 133685 h 1884948"/>
                  <a:gd name="connsiteX48" fmla="*/ 312380 w 2290906"/>
                  <a:gd name="connsiteY48" fmla="*/ 120316 h 1884948"/>
                  <a:gd name="connsiteX49" fmla="*/ 392590 w 2290906"/>
                  <a:gd name="connsiteY49" fmla="*/ 147053 h 1884948"/>
                  <a:gd name="connsiteX50" fmla="*/ 446064 w 2290906"/>
                  <a:gd name="connsiteY50" fmla="*/ 227263 h 1884948"/>
                  <a:gd name="connsiteX51" fmla="*/ 673327 w 2290906"/>
                  <a:gd name="connsiteY51" fmla="*/ 280737 h 188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290906" h="1884948">
                    <a:moveTo>
                      <a:pt x="673327" y="280737"/>
                    </a:moveTo>
                    <a:lnTo>
                      <a:pt x="673327" y="280737"/>
                    </a:lnTo>
                    <a:cubicBezTo>
                      <a:pt x="722345" y="249544"/>
                      <a:pt x="772502" y="220074"/>
                      <a:pt x="820380" y="187158"/>
                    </a:cubicBezTo>
                    <a:cubicBezTo>
                      <a:pt x="960184" y="91043"/>
                      <a:pt x="809571" y="174929"/>
                      <a:pt x="967432" y="80211"/>
                    </a:cubicBezTo>
                    <a:cubicBezTo>
                      <a:pt x="1038306" y="37687"/>
                      <a:pt x="1007296" y="66963"/>
                      <a:pt x="1087748" y="26737"/>
                    </a:cubicBezTo>
                    <a:cubicBezTo>
                      <a:pt x="1102119" y="19552"/>
                      <a:pt x="1114485" y="8912"/>
                      <a:pt x="1127853" y="0"/>
                    </a:cubicBezTo>
                    <a:cubicBezTo>
                      <a:pt x="1248169" y="8912"/>
                      <a:pt x="1369797" y="6903"/>
                      <a:pt x="1488801" y="26737"/>
                    </a:cubicBezTo>
                    <a:cubicBezTo>
                      <a:pt x="1507449" y="29845"/>
                      <a:pt x="1516803" y="52318"/>
                      <a:pt x="1528906" y="66842"/>
                    </a:cubicBezTo>
                    <a:cubicBezTo>
                      <a:pt x="1561432" y="105874"/>
                      <a:pt x="1599763" y="141714"/>
                      <a:pt x="1622485" y="187158"/>
                    </a:cubicBezTo>
                    <a:cubicBezTo>
                      <a:pt x="1660842" y="263872"/>
                      <a:pt x="1638969" y="223543"/>
                      <a:pt x="1689327" y="307474"/>
                    </a:cubicBezTo>
                    <a:cubicBezTo>
                      <a:pt x="1693783" y="325299"/>
                      <a:pt x="1696886" y="343518"/>
                      <a:pt x="1702696" y="360948"/>
                    </a:cubicBezTo>
                    <a:cubicBezTo>
                      <a:pt x="1714953" y="397721"/>
                      <a:pt x="1733418" y="430365"/>
                      <a:pt x="1742801" y="467895"/>
                    </a:cubicBezTo>
                    <a:cubicBezTo>
                      <a:pt x="1772927" y="588397"/>
                      <a:pt x="1735002" y="481820"/>
                      <a:pt x="1782906" y="601579"/>
                    </a:cubicBezTo>
                    <a:cubicBezTo>
                      <a:pt x="1804781" y="732826"/>
                      <a:pt x="1785031" y="632943"/>
                      <a:pt x="1823011" y="775369"/>
                    </a:cubicBezTo>
                    <a:cubicBezTo>
                      <a:pt x="1832479" y="810874"/>
                      <a:pt x="1840836" y="846667"/>
                      <a:pt x="1849748" y="882316"/>
                    </a:cubicBezTo>
                    <a:cubicBezTo>
                      <a:pt x="1854204" y="900141"/>
                      <a:pt x="1852926" y="920502"/>
                      <a:pt x="1863117" y="935790"/>
                    </a:cubicBezTo>
                    <a:lnTo>
                      <a:pt x="1889853" y="975895"/>
                    </a:lnTo>
                    <a:cubicBezTo>
                      <a:pt x="1898848" y="1011873"/>
                      <a:pt x="1904992" y="1052882"/>
                      <a:pt x="1929959" y="1082842"/>
                    </a:cubicBezTo>
                    <a:cubicBezTo>
                      <a:pt x="1940245" y="1095185"/>
                      <a:pt x="1956990" y="1100240"/>
                      <a:pt x="1970064" y="1109579"/>
                    </a:cubicBezTo>
                    <a:cubicBezTo>
                      <a:pt x="1988195" y="1122530"/>
                      <a:pt x="2005407" y="1136734"/>
                      <a:pt x="2023538" y="1149685"/>
                    </a:cubicBezTo>
                    <a:cubicBezTo>
                      <a:pt x="2052115" y="1170097"/>
                      <a:pt x="2084139" y="1190791"/>
                      <a:pt x="2117117" y="1203158"/>
                    </a:cubicBezTo>
                    <a:cubicBezTo>
                      <a:pt x="2134320" y="1209609"/>
                      <a:pt x="2152766" y="1212071"/>
                      <a:pt x="2170590" y="1216527"/>
                    </a:cubicBezTo>
                    <a:cubicBezTo>
                      <a:pt x="2193370" y="1231713"/>
                      <a:pt x="2247578" y="1266778"/>
                      <a:pt x="2264169" y="1283369"/>
                    </a:cubicBezTo>
                    <a:cubicBezTo>
                      <a:pt x="2275530" y="1294730"/>
                      <a:pt x="2281994" y="1310106"/>
                      <a:pt x="2290906" y="1323474"/>
                    </a:cubicBezTo>
                    <a:cubicBezTo>
                      <a:pt x="2286450" y="1350211"/>
                      <a:pt x="2290986" y="1380151"/>
                      <a:pt x="2277538" y="1403685"/>
                    </a:cubicBezTo>
                    <a:cubicBezTo>
                      <a:pt x="2270547" y="1415920"/>
                      <a:pt x="2250036" y="1410751"/>
                      <a:pt x="2237432" y="1417053"/>
                    </a:cubicBezTo>
                    <a:cubicBezTo>
                      <a:pt x="2199079" y="1436229"/>
                      <a:pt x="2143147" y="1491701"/>
                      <a:pt x="2117117" y="1510632"/>
                    </a:cubicBezTo>
                    <a:cubicBezTo>
                      <a:pt x="2047143" y="1561522"/>
                      <a:pt x="1975213" y="1609691"/>
                      <a:pt x="1903222" y="1657685"/>
                    </a:cubicBezTo>
                    <a:cubicBezTo>
                      <a:pt x="1823969" y="1710520"/>
                      <a:pt x="1766925" y="1746360"/>
                      <a:pt x="1675959" y="1778000"/>
                    </a:cubicBezTo>
                    <a:cubicBezTo>
                      <a:pt x="1614678" y="1799315"/>
                      <a:pt x="1552801" y="1820808"/>
                      <a:pt x="1488801" y="1831474"/>
                    </a:cubicBezTo>
                    <a:cubicBezTo>
                      <a:pt x="1421603" y="1842673"/>
                      <a:pt x="1353922" y="1852823"/>
                      <a:pt x="1288275" y="1871579"/>
                    </a:cubicBezTo>
                    <a:cubicBezTo>
                      <a:pt x="1274725" y="1875450"/>
                      <a:pt x="1261538" y="1880492"/>
                      <a:pt x="1248169" y="1884948"/>
                    </a:cubicBezTo>
                    <a:cubicBezTo>
                      <a:pt x="1127853" y="1880492"/>
                      <a:pt x="1007353" y="1879588"/>
                      <a:pt x="887222" y="1871579"/>
                    </a:cubicBezTo>
                    <a:cubicBezTo>
                      <a:pt x="873162" y="1870642"/>
                      <a:pt x="860935" y="1860975"/>
                      <a:pt x="847117" y="1858211"/>
                    </a:cubicBezTo>
                    <a:cubicBezTo>
                      <a:pt x="816219" y="1852031"/>
                      <a:pt x="784681" y="1849633"/>
                      <a:pt x="753538" y="1844842"/>
                    </a:cubicBezTo>
                    <a:cubicBezTo>
                      <a:pt x="726747" y="1840720"/>
                      <a:pt x="700298" y="1834171"/>
                      <a:pt x="673327" y="1831474"/>
                    </a:cubicBezTo>
                    <a:cubicBezTo>
                      <a:pt x="611092" y="1825251"/>
                      <a:pt x="548555" y="1822562"/>
                      <a:pt x="486169" y="1818106"/>
                    </a:cubicBezTo>
                    <a:cubicBezTo>
                      <a:pt x="472801" y="1813650"/>
                      <a:pt x="459735" y="1808155"/>
                      <a:pt x="446064" y="1804737"/>
                    </a:cubicBezTo>
                    <a:cubicBezTo>
                      <a:pt x="424021" y="1799226"/>
                      <a:pt x="401403" y="1796298"/>
                      <a:pt x="379222" y="1791369"/>
                    </a:cubicBezTo>
                    <a:cubicBezTo>
                      <a:pt x="361286" y="1787383"/>
                      <a:pt x="343573" y="1782456"/>
                      <a:pt x="325748" y="1778000"/>
                    </a:cubicBezTo>
                    <a:cubicBezTo>
                      <a:pt x="303467" y="1764632"/>
                      <a:pt x="279416" y="1753847"/>
                      <a:pt x="258906" y="1737895"/>
                    </a:cubicBezTo>
                    <a:cubicBezTo>
                      <a:pt x="214019" y="1702983"/>
                      <a:pt x="206700" y="1686324"/>
                      <a:pt x="178696" y="1644316"/>
                    </a:cubicBezTo>
                    <a:cubicBezTo>
                      <a:pt x="174240" y="1622035"/>
                      <a:pt x="170838" y="1599518"/>
                      <a:pt x="165327" y="1577474"/>
                    </a:cubicBezTo>
                    <a:cubicBezTo>
                      <a:pt x="161909" y="1563803"/>
                      <a:pt x="152546" y="1551448"/>
                      <a:pt x="151959" y="1537369"/>
                    </a:cubicBezTo>
                    <a:cubicBezTo>
                      <a:pt x="125423" y="900513"/>
                      <a:pt x="250877" y="1104218"/>
                      <a:pt x="111853" y="895685"/>
                    </a:cubicBezTo>
                    <a:cubicBezTo>
                      <a:pt x="107397" y="775369"/>
                      <a:pt x="110082" y="654576"/>
                      <a:pt x="98485" y="534737"/>
                    </a:cubicBezTo>
                    <a:cubicBezTo>
                      <a:pt x="81003" y="354089"/>
                      <a:pt x="-114093" y="723761"/>
                      <a:pt x="98485" y="240632"/>
                    </a:cubicBezTo>
                    <a:cubicBezTo>
                      <a:pt x="136981" y="153142"/>
                      <a:pt x="204342" y="153094"/>
                      <a:pt x="272275" y="133685"/>
                    </a:cubicBezTo>
                    <a:cubicBezTo>
                      <a:pt x="285824" y="129814"/>
                      <a:pt x="299012" y="124772"/>
                      <a:pt x="312380" y="120316"/>
                    </a:cubicBezTo>
                    <a:cubicBezTo>
                      <a:pt x="339117" y="129228"/>
                      <a:pt x="370583" y="129447"/>
                      <a:pt x="392590" y="147053"/>
                    </a:cubicBezTo>
                    <a:cubicBezTo>
                      <a:pt x="417682" y="167127"/>
                      <a:pt x="415579" y="217101"/>
                      <a:pt x="446064" y="227263"/>
                    </a:cubicBezTo>
                    <a:cubicBezTo>
                      <a:pt x="572777" y="269501"/>
                      <a:pt x="635450" y="271825"/>
                      <a:pt x="673327" y="280737"/>
                    </a:cubicBezTo>
                    <a:close/>
                  </a:path>
                </a:pathLst>
              </a:custGeom>
              <a:solidFill>
                <a:srgbClr val="3366FF">
                  <a:alpha val="5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708567" y="2018632"/>
                <a:ext cx="1671053" cy="2969355"/>
              </a:xfrm>
              <a:custGeom>
                <a:avLst/>
                <a:gdLst>
                  <a:gd name="connsiteX0" fmla="*/ 213895 w 1671053"/>
                  <a:gd name="connsiteY0" fmla="*/ 655052 h 2969355"/>
                  <a:gd name="connsiteX1" fmla="*/ 213895 w 1671053"/>
                  <a:gd name="connsiteY1" fmla="*/ 655052 h 2969355"/>
                  <a:gd name="connsiteX2" fmla="*/ 187158 w 1671053"/>
                  <a:gd name="connsiteY2" fmla="*/ 1323473 h 2969355"/>
                  <a:gd name="connsiteX3" fmla="*/ 173790 w 1671053"/>
                  <a:gd name="connsiteY3" fmla="*/ 1524000 h 2969355"/>
                  <a:gd name="connsiteX4" fmla="*/ 147053 w 1671053"/>
                  <a:gd name="connsiteY4" fmla="*/ 1657684 h 2969355"/>
                  <a:gd name="connsiteX5" fmla="*/ 120316 w 1671053"/>
                  <a:gd name="connsiteY5" fmla="*/ 1965157 h 2969355"/>
                  <a:gd name="connsiteX6" fmla="*/ 80211 w 1671053"/>
                  <a:gd name="connsiteY6" fmla="*/ 2192421 h 2969355"/>
                  <a:gd name="connsiteX7" fmla="*/ 66842 w 1671053"/>
                  <a:gd name="connsiteY7" fmla="*/ 2272631 h 2969355"/>
                  <a:gd name="connsiteX8" fmla="*/ 40105 w 1671053"/>
                  <a:gd name="connsiteY8" fmla="*/ 2473157 h 2969355"/>
                  <a:gd name="connsiteX9" fmla="*/ 26737 w 1671053"/>
                  <a:gd name="connsiteY9" fmla="*/ 2646947 h 2969355"/>
                  <a:gd name="connsiteX10" fmla="*/ 0 w 1671053"/>
                  <a:gd name="connsiteY10" fmla="*/ 2900947 h 2969355"/>
                  <a:gd name="connsiteX11" fmla="*/ 13369 w 1671053"/>
                  <a:gd name="connsiteY11" fmla="*/ 2954421 h 2969355"/>
                  <a:gd name="connsiteX12" fmla="*/ 267369 w 1671053"/>
                  <a:gd name="connsiteY12" fmla="*/ 2914315 h 2969355"/>
                  <a:gd name="connsiteX13" fmla="*/ 347579 w 1671053"/>
                  <a:gd name="connsiteY13" fmla="*/ 2887579 h 2969355"/>
                  <a:gd name="connsiteX14" fmla="*/ 454526 w 1671053"/>
                  <a:gd name="connsiteY14" fmla="*/ 2794000 h 2969355"/>
                  <a:gd name="connsiteX15" fmla="*/ 481263 w 1671053"/>
                  <a:gd name="connsiteY15" fmla="*/ 2753894 h 2969355"/>
                  <a:gd name="connsiteX16" fmla="*/ 548105 w 1671053"/>
                  <a:gd name="connsiteY16" fmla="*/ 2673684 h 2969355"/>
                  <a:gd name="connsiteX17" fmla="*/ 601579 w 1671053"/>
                  <a:gd name="connsiteY17" fmla="*/ 2540000 h 2969355"/>
                  <a:gd name="connsiteX18" fmla="*/ 655053 w 1671053"/>
                  <a:gd name="connsiteY18" fmla="*/ 2499894 h 2969355"/>
                  <a:gd name="connsiteX19" fmla="*/ 721895 w 1671053"/>
                  <a:gd name="connsiteY19" fmla="*/ 2419684 h 2969355"/>
                  <a:gd name="connsiteX20" fmla="*/ 762000 w 1671053"/>
                  <a:gd name="connsiteY20" fmla="*/ 2392947 h 2969355"/>
                  <a:gd name="connsiteX21" fmla="*/ 828842 w 1671053"/>
                  <a:gd name="connsiteY21" fmla="*/ 2339473 h 2969355"/>
                  <a:gd name="connsiteX22" fmla="*/ 1002632 w 1671053"/>
                  <a:gd name="connsiteY22" fmla="*/ 2286000 h 2969355"/>
                  <a:gd name="connsiteX23" fmla="*/ 1109579 w 1671053"/>
                  <a:gd name="connsiteY23" fmla="*/ 2259263 h 2969355"/>
                  <a:gd name="connsiteX24" fmla="*/ 1203158 w 1671053"/>
                  <a:gd name="connsiteY24" fmla="*/ 2232526 h 2969355"/>
                  <a:gd name="connsiteX25" fmla="*/ 1310105 w 1671053"/>
                  <a:gd name="connsiteY25" fmla="*/ 2152315 h 2969355"/>
                  <a:gd name="connsiteX26" fmla="*/ 1363579 w 1671053"/>
                  <a:gd name="connsiteY26" fmla="*/ 2112210 h 2969355"/>
                  <a:gd name="connsiteX27" fmla="*/ 1390316 w 1671053"/>
                  <a:gd name="connsiteY27" fmla="*/ 2072105 h 2969355"/>
                  <a:gd name="connsiteX28" fmla="*/ 1390316 w 1671053"/>
                  <a:gd name="connsiteY28" fmla="*/ 1938421 h 2969355"/>
                  <a:gd name="connsiteX29" fmla="*/ 1403684 w 1671053"/>
                  <a:gd name="connsiteY29" fmla="*/ 1617579 h 2969355"/>
                  <a:gd name="connsiteX30" fmla="*/ 1417053 w 1671053"/>
                  <a:gd name="connsiteY30" fmla="*/ 1577473 h 2969355"/>
                  <a:gd name="connsiteX31" fmla="*/ 1443790 w 1671053"/>
                  <a:gd name="connsiteY31" fmla="*/ 1470526 h 2969355"/>
                  <a:gd name="connsiteX32" fmla="*/ 1470526 w 1671053"/>
                  <a:gd name="connsiteY32" fmla="*/ 1403684 h 2969355"/>
                  <a:gd name="connsiteX33" fmla="*/ 1483895 w 1671053"/>
                  <a:gd name="connsiteY33" fmla="*/ 1350210 h 2969355"/>
                  <a:gd name="connsiteX34" fmla="*/ 1497263 w 1671053"/>
                  <a:gd name="connsiteY34" fmla="*/ 1310105 h 2969355"/>
                  <a:gd name="connsiteX35" fmla="*/ 1510632 w 1671053"/>
                  <a:gd name="connsiteY35" fmla="*/ 1256631 h 2969355"/>
                  <a:gd name="connsiteX36" fmla="*/ 1537369 w 1671053"/>
                  <a:gd name="connsiteY36" fmla="*/ 1203157 h 2969355"/>
                  <a:gd name="connsiteX37" fmla="*/ 1550737 w 1671053"/>
                  <a:gd name="connsiteY37" fmla="*/ 962526 h 2969355"/>
                  <a:gd name="connsiteX38" fmla="*/ 1577474 w 1671053"/>
                  <a:gd name="connsiteY38" fmla="*/ 467894 h 2969355"/>
                  <a:gd name="connsiteX39" fmla="*/ 1617579 w 1671053"/>
                  <a:gd name="connsiteY39" fmla="*/ 320842 h 2969355"/>
                  <a:gd name="connsiteX40" fmla="*/ 1630948 w 1671053"/>
                  <a:gd name="connsiteY40" fmla="*/ 254000 h 2969355"/>
                  <a:gd name="connsiteX41" fmla="*/ 1671053 w 1671053"/>
                  <a:gd name="connsiteY41" fmla="*/ 147052 h 2969355"/>
                  <a:gd name="connsiteX42" fmla="*/ 1657684 w 1671053"/>
                  <a:gd name="connsiteY42" fmla="*/ 80210 h 2969355"/>
                  <a:gd name="connsiteX43" fmla="*/ 1617579 w 1671053"/>
                  <a:gd name="connsiteY43" fmla="*/ 53473 h 2969355"/>
                  <a:gd name="connsiteX44" fmla="*/ 1564105 w 1671053"/>
                  <a:gd name="connsiteY44" fmla="*/ 26736 h 2969355"/>
                  <a:gd name="connsiteX45" fmla="*/ 1443790 w 1671053"/>
                  <a:gd name="connsiteY45" fmla="*/ 0 h 2969355"/>
                  <a:gd name="connsiteX46" fmla="*/ 1136316 w 1671053"/>
                  <a:gd name="connsiteY46" fmla="*/ 13368 h 2969355"/>
                  <a:gd name="connsiteX47" fmla="*/ 1096211 w 1671053"/>
                  <a:gd name="connsiteY47" fmla="*/ 26736 h 2969355"/>
                  <a:gd name="connsiteX48" fmla="*/ 1042737 w 1671053"/>
                  <a:gd name="connsiteY48" fmla="*/ 40105 h 2969355"/>
                  <a:gd name="connsiteX49" fmla="*/ 989263 w 1671053"/>
                  <a:gd name="connsiteY49" fmla="*/ 80210 h 2969355"/>
                  <a:gd name="connsiteX50" fmla="*/ 949158 w 1671053"/>
                  <a:gd name="connsiteY50" fmla="*/ 93579 h 2969355"/>
                  <a:gd name="connsiteX51" fmla="*/ 882316 w 1671053"/>
                  <a:gd name="connsiteY51" fmla="*/ 120315 h 2969355"/>
                  <a:gd name="connsiteX52" fmla="*/ 815474 w 1671053"/>
                  <a:gd name="connsiteY52" fmla="*/ 173789 h 2969355"/>
                  <a:gd name="connsiteX53" fmla="*/ 775369 w 1671053"/>
                  <a:gd name="connsiteY53" fmla="*/ 213894 h 2969355"/>
                  <a:gd name="connsiteX54" fmla="*/ 695158 w 1671053"/>
                  <a:gd name="connsiteY54" fmla="*/ 267368 h 2969355"/>
                  <a:gd name="connsiteX55" fmla="*/ 601579 w 1671053"/>
                  <a:gd name="connsiteY55" fmla="*/ 307473 h 2969355"/>
                  <a:gd name="connsiteX56" fmla="*/ 427790 w 1671053"/>
                  <a:gd name="connsiteY56" fmla="*/ 320842 h 2969355"/>
                  <a:gd name="connsiteX57" fmla="*/ 387684 w 1671053"/>
                  <a:gd name="connsiteY57" fmla="*/ 347579 h 2969355"/>
                  <a:gd name="connsiteX58" fmla="*/ 360948 w 1671053"/>
                  <a:gd name="connsiteY58" fmla="*/ 387684 h 2969355"/>
                  <a:gd name="connsiteX59" fmla="*/ 320842 w 1671053"/>
                  <a:gd name="connsiteY59" fmla="*/ 401052 h 2969355"/>
                  <a:gd name="connsiteX60" fmla="*/ 254000 w 1671053"/>
                  <a:gd name="connsiteY60" fmla="*/ 494631 h 2969355"/>
                  <a:gd name="connsiteX61" fmla="*/ 200526 w 1671053"/>
                  <a:gd name="connsiteY61" fmla="*/ 574842 h 2969355"/>
                  <a:gd name="connsiteX62" fmla="*/ 213895 w 1671053"/>
                  <a:gd name="connsiteY62" fmla="*/ 655052 h 296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71053" h="2969355">
                    <a:moveTo>
                      <a:pt x="213895" y="655052"/>
                    </a:moveTo>
                    <a:lnTo>
                      <a:pt x="213895" y="655052"/>
                    </a:lnTo>
                    <a:cubicBezTo>
                      <a:pt x="204983" y="877859"/>
                      <a:pt x="197439" y="1100725"/>
                      <a:pt x="187158" y="1323473"/>
                    </a:cubicBezTo>
                    <a:cubicBezTo>
                      <a:pt x="184069" y="1390392"/>
                      <a:pt x="181772" y="1457486"/>
                      <a:pt x="173790" y="1524000"/>
                    </a:cubicBezTo>
                    <a:cubicBezTo>
                      <a:pt x="168376" y="1569120"/>
                      <a:pt x="155965" y="1613123"/>
                      <a:pt x="147053" y="1657684"/>
                    </a:cubicBezTo>
                    <a:cubicBezTo>
                      <a:pt x="138141" y="1760175"/>
                      <a:pt x="138194" y="1863845"/>
                      <a:pt x="120316" y="1965157"/>
                    </a:cubicBezTo>
                    <a:cubicBezTo>
                      <a:pt x="106948" y="2040912"/>
                      <a:pt x="93392" y="2116633"/>
                      <a:pt x="80211" y="2192421"/>
                    </a:cubicBezTo>
                    <a:cubicBezTo>
                      <a:pt x="75567" y="2219126"/>
                      <a:pt x="69296" y="2245637"/>
                      <a:pt x="66842" y="2272631"/>
                    </a:cubicBezTo>
                    <a:cubicBezTo>
                      <a:pt x="51811" y="2437982"/>
                      <a:pt x="65412" y="2371934"/>
                      <a:pt x="40105" y="2473157"/>
                    </a:cubicBezTo>
                    <a:cubicBezTo>
                      <a:pt x="35649" y="2531087"/>
                      <a:pt x="31770" y="2589064"/>
                      <a:pt x="26737" y="2646947"/>
                    </a:cubicBezTo>
                    <a:cubicBezTo>
                      <a:pt x="19781" y="2726942"/>
                      <a:pt x="8919" y="2820677"/>
                      <a:pt x="0" y="2900947"/>
                    </a:cubicBezTo>
                    <a:cubicBezTo>
                      <a:pt x="4456" y="2918772"/>
                      <a:pt x="-4690" y="2951035"/>
                      <a:pt x="13369" y="2954421"/>
                    </a:cubicBezTo>
                    <a:cubicBezTo>
                      <a:pt x="203307" y="2990034"/>
                      <a:pt x="163042" y="2956045"/>
                      <a:pt x="267369" y="2914315"/>
                    </a:cubicBezTo>
                    <a:cubicBezTo>
                      <a:pt x="293536" y="2903848"/>
                      <a:pt x="320842" y="2896491"/>
                      <a:pt x="347579" y="2887579"/>
                    </a:cubicBezTo>
                    <a:cubicBezTo>
                      <a:pt x="396741" y="2850707"/>
                      <a:pt x="412991" y="2842458"/>
                      <a:pt x="454526" y="2794000"/>
                    </a:cubicBezTo>
                    <a:cubicBezTo>
                      <a:pt x="464982" y="2781801"/>
                      <a:pt x="470977" y="2766237"/>
                      <a:pt x="481263" y="2753894"/>
                    </a:cubicBezTo>
                    <a:cubicBezTo>
                      <a:pt x="511249" y="2717912"/>
                      <a:pt x="529137" y="2716362"/>
                      <a:pt x="548105" y="2673684"/>
                    </a:cubicBezTo>
                    <a:cubicBezTo>
                      <a:pt x="561220" y="2644175"/>
                      <a:pt x="576326" y="2569462"/>
                      <a:pt x="601579" y="2540000"/>
                    </a:cubicBezTo>
                    <a:cubicBezTo>
                      <a:pt x="616079" y="2523083"/>
                      <a:pt x="638136" y="2514394"/>
                      <a:pt x="655053" y="2499894"/>
                    </a:cubicBezTo>
                    <a:cubicBezTo>
                      <a:pt x="808357" y="2368490"/>
                      <a:pt x="598125" y="2543454"/>
                      <a:pt x="721895" y="2419684"/>
                    </a:cubicBezTo>
                    <a:cubicBezTo>
                      <a:pt x="733256" y="2408323"/>
                      <a:pt x="749147" y="2402587"/>
                      <a:pt x="762000" y="2392947"/>
                    </a:cubicBezTo>
                    <a:cubicBezTo>
                      <a:pt x="784827" y="2375827"/>
                      <a:pt x="804375" y="2354153"/>
                      <a:pt x="828842" y="2339473"/>
                    </a:cubicBezTo>
                    <a:cubicBezTo>
                      <a:pt x="868694" y="2315561"/>
                      <a:pt x="965977" y="2293331"/>
                      <a:pt x="1002632" y="2286000"/>
                    </a:cubicBezTo>
                    <a:cubicBezTo>
                      <a:pt x="1138522" y="2258821"/>
                      <a:pt x="1013666" y="2286667"/>
                      <a:pt x="1109579" y="2259263"/>
                    </a:cubicBezTo>
                    <a:cubicBezTo>
                      <a:pt x="1227082" y="2225691"/>
                      <a:pt x="1107000" y="2264578"/>
                      <a:pt x="1203158" y="2232526"/>
                    </a:cubicBezTo>
                    <a:lnTo>
                      <a:pt x="1310105" y="2152315"/>
                    </a:lnTo>
                    <a:cubicBezTo>
                      <a:pt x="1327930" y="2138947"/>
                      <a:pt x="1351220" y="2130749"/>
                      <a:pt x="1363579" y="2112210"/>
                    </a:cubicBezTo>
                    <a:lnTo>
                      <a:pt x="1390316" y="2072105"/>
                    </a:lnTo>
                    <a:cubicBezTo>
                      <a:pt x="1420517" y="1981498"/>
                      <a:pt x="1390316" y="2092033"/>
                      <a:pt x="1390316" y="1938421"/>
                    </a:cubicBezTo>
                    <a:cubicBezTo>
                      <a:pt x="1390316" y="1831381"/>
                      <a:pt x="1395777" y="1724327"/>
                      <a:pt x="1403684" y="1617579"/>
                    </a:cubicBezTo>
                    <a:cubicBezTo>
                      <a:pt x="1404725" y="1603526"/>
                      <a:pt x="1413345" y="1591068"/>
                      <a:pt x="1417053" y="1577473"/>
                    </a:cubicBezTo>
                    <a:cubicBezTo>
                      <a:pt x="1426722" y="1542022"/>
                      <a:pt x="1430143" y="1504644"/>
                      <a:pt x="1443790" y="1470526"/>
                    </a:cubicBezTo>
                    <a:cubicBezTo>
                      <a:pt x="1452702" y="1448245"/>
                      <a:pt x="1462938" y="1426449"/>
                      <a:pt x="1470526" y="1403684"/>
                    </a:cubicBezTo>
                    <a:cubicBezTo>
                      <a:pt x="1476336" y="1386254"/>
                      <a:pt x="1478847" y="1367876"/>
                      <a:pt x="1483895" y="1350210"/>
                    </a:cubicBezTo>
                    <a:cubicBezTo>
                      <a:pt x="1487766" y="1336661"/>
                      <a:pt x="1493392" y="1323654"/>
                      <a:pt x="1497263" y="1310105"/>
                    </a:cubicBezTo>
                    <a:cubicBezTo>
                      <a:pt x="1502311" y="1292439"/>
                      <a:pt x="1504181" y="1273834"/>
                      <a:pt x="1510632" y="1256631"/>
                    </a:cubicBezTo>
                    <a:cubicBezTo>
                      <a:pt x="1517629" y="1237971"/>
                      <a:pt x="1528457" y="1220982"/>
                      <a:pt x="1537369" y="1203157"/>
                    </a:cubicBezTo>
                    <a:cubicBezTo>
                      <a:pt x="1571151" y="1034244"/>
                      <a:pt x="1569741" y="1114566"/>
                      <a:pt x="1550737" y="962526"/>
                    </a:cubicBezTo>
                    <a:cubicBezTo>
                      <a:pt x="1559649" y="797649"/>
                      <a:pt x="1565982" y="632612"/>
                      <a:pt x="1577474" y="467894"/>
                    </a:cubicBezTo>
                    <a:cubicBezTo>
                      <a:pt x="1584820" y="362594"/>
                      <a:pt x="1589599" y="414107"/>
                      <a:pt x="1617579" y="320842"/>
                    </a:cubicBezTo>
                    <a:cubicBezTo>
                      <a:pt x="1624108" y="299078"/>
                      <a:pt x="1623763" y="275556"/>
                      <a:pt x="1630948" y="254000"/>
                    </a:cubicBezTo>
                    <a:cubicBezTo>
                      <a:pt x="1700857" y="44270"/>
                      <a:pt x="1620621" y="348770"/>
                      <a:pt x="1671053" y="147052"/>
                    </a:cubicBezTo>
                    <a:cubicBezTo>
                      <a:pt x="1666597" y="124771"/>
                      <a:pt x="1668957" y="99938"/>
                      <a:pt x="1657684" y="80210"/>
                    </a:cubicBezTo>
                    <a:cubicBezTo>
                      <a:pt x="1649713" y="66260"/>
                      <a:pt x="1631529" y="61444"/>
                      <a:pt x="1617579" y="53473"/>
                    </a:cubicBezTo>
                    <a:cubicBezTo>
                      <a:pt x="1600276" y="43586"/>
                      <a:pt x="1582765" y="33733"/>
                      <a:pt x="1564105" y="26736"/>
                    </a:cubicBezTo>
                    <a:cubicBezTo>
                      <a:pt x="1542529" y="18645"/>
                      <a:pt x="1461940" y="3630"/>
                      <a:pt x="1443790" y="0"/>
                    </a:cubicBezTo>
                    <a:cubicBezTo>
                      <a:pt x="1341299" y="4456"/>
                      <a:pt x="1238602" y="5500"/>
                      <a:pt x="1136316" y="13368"/>
                    </a:cubicBezTo>
                    <a:cubicBezTo>
                      <a:pt x="1122266" y="14449"/>
                      <a:pt x="1109760" y="22865"/>
                      <a:pt x="1096211" y="26736"/>
                    </a:cubicBezTo>
                    <a:cubicBezTo>
                      <a:pt x="1078545" y="31784"/>
                      <a:pt x="1060562" y="35649"/>
                      <a:pt x="1042737" y="40105"/>
                    </a:cubicBezTo>
                    <a:cubicBezTo>
                      <a:pt x="1024912" y="53473"/>
                      <a:pt x="1008608" y="69156"/>
                      <a:pt x="989263" y="80210"/>
                    </a:cubicBezTo>
                    <a:cubicBezTo>
                      <a:pt x="977028" y="87201"/>
                      <a:pt x="962352" y="88631"/>
                      <a:pt x="949158" y="93579"/>
                    </a:cubicBezTo>
                    <a:cubicBezTo>
                      <a:pt x="926689" y="102005"/>
                      <a:pt x="904597" y="111403"/>
                      <a:pt x="882316" y="120315"/>
                    </a:cubicBezTo>
                    <a:cubicBezTo>
                      <a:pt x="860035" y="138140"/>
                      <a:pt x="836947" y="155000"/>
                      <a:pt x="815474" y="173789"/>
                    </a:cubicBezTo>
                    <a:cubicBezTo>
                      <a:pt x="801246" y="186239"/>
                      <a:pt x="790292" y="202287"/>
                      <a:pt x="775369" y="213894"/>
                    </a:cubicBezTo>
                    <a:cubicBezTo>
                      <a:pt x="750004" y="233622"/>
                      <a:pt x="721895" y="249543"/>
                      <a:pt x="695158" y="267368"/>
                    </a:cubicBezTo>
                    <a:cubicBezTo>
                      <a:pt x="654323" y="294592"/>
                      <a:pt x="653993" y="301307"/>
                      <a:pt x="601579" y="307473"/>
                    </a:cubicBezTo>
                    <a:cubicBezTo>
                      <a:pt x="543876" y="314262"/>
                      <a:pt x="485720" y="316386"/>
                      <a:pt x="427790" y="320842"/>
                    </a:cubicBezTo>
                    <a:cubicBezTo>
                      <a:pt x="414421" y="329754"/>
                      <a:pt x="399045" y="336218"/>
                      <a:pt x="387684" y="347579"/>
                    </a:cubicBezTo>
                    <a:cubicBezTo>
                      <a:pt x="376323" y="358940"/>
                      <a:pt x="373494" y="377647"/>
                      <a:pt x="360948" y="387684"/>
                    </a:cubicBezTo>
                    <a:cubicBezTo>
                      <a:pt x="349944" y="396487"/>
                      <a:pt x="334211" y="396596"/>
                      <a:pt x="320842" y="401052"/>
                    </a:cubicBezTo>
                    <a:cubicBezTo>
                      <a:pt x="249953" y="471941"/>
                      <a:pt x="306788" y="406651"/>
                      <a:pt x="254000" y="494631"/>
                    </a:cubicBezTo>
                    <a:cubicBezTo>
                      <a:pt x="237467" y="522186"/>
                      <a:pt x="200526" y="542708"/>
                      <a:pt x="200526" y="574842"/>
                    </a:cubicBezTo>
                    <a:lnTo>
                      <a:pt x="213895" y="655052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>
                <a:noFill/>
              </a:ln>
              <a:scene3d>
                <a:camera prst="orthographicFront">
                  <a:rot lat="0" lon="2700000" rev="42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443" name="TextBox 25"/>
              <p:cNvSpPr txBox="1">
                <a:spLocks noChangeArrowheads="1"/>
              </p:cNvSpPr>
              <p:nvPr/>
            </p:nvSpPr>
            <p:spPr bwMode="auto">
              <a:xfrm>
                <a:off x="3079750" y="4987925"/>
                <a:ext cx="103961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|</a:t>
                </a:r>
                <a:r>
                  <a:rPr lang="en-US" dirty="0" smtClean="0"/>
                  <a:t>T</a:t>
                </a:r>
                <a:r>
                  <a:rPr lang="en-US" dirty="0" smtClean="0"/>
                  <a:t>|</a:t>
                </a:r>
                <a:r>
                  <a:rPr lang="en-US" dirty="0"/>
                  <a:t>= </a:t>
                </a:r>
                <a:r>
                  <a:rPr lang="en-US" dirty="0" smtClean="0"/>
                  <a:t>N</a:t>
                </a:r>
                <a:endParaRPr lang="en-US" baseline="-25000" dirty="0"/>
              </a:p>
            </p:txBody>
          </p:sp>
          <p:sp>
            <p:nvSpPr>
              <p:cNvPr id="18444" name="TextBox 26"/>
              <p:cNvSpPr txBox="1">
                <a:spLocks noChangeArrowheads="1"/>
              </p:cNvSpPr>
              <p:nvPr/>
            </p:nvSpPr>
            <p:spPr bwMode="auto">
              <a:xfrm>
                <a:off x="3494088" y="2524125"/>
                <a:ext cx="103105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|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S</a:t>
                </a:r>
                <a:r>
                  <a:rPr lang="en-US" dirty="0" smtClean="0"/>
                  <a:t>| </a:t>
                </a:r>
                <a:r>
                  <a:rPr lang="en-US" dirty="0" smtClean="0"/>
                  <a:t>=N</a:t>
                </a:r>
                <a:endParaRPr lang="en-US" baseline="-25000" dirty="0"/>
              </a:p>
            </p:txBody>
          </p:sp>
          <p:sp>
            <p:nvSpPr>
              <p:cNvPr id="18445" name="TextBox 27"/>
              <p:cNvSpPr txBox="1">
                <a:spLocks noChangeArrowheads="1"/>
              </p:cNvSpPr>
              <p:nvPr/>
            </p:nvSpPr>
            <p:spPr bwMode="auto">
              <a:xfrm>
                <a:off x="1062038" y="2986088"/>
                <a:ext cx="98716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|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R</a:t>
                </a:r>
                <a:r>
                  <a:rPr lang="en-US" dirty="0" smtClean="0"/>
                  <a:t>|</a:t>
                </a:r>
                <a:r>
                  <a:rPr lang="en-US" dirty="0" smtClean="0"/>
                  <a:t>=N</a:t>
                </a:r>
                <a:endParaRPr lang="en-US" baseline="-25000" dirty="0"/>
              </a:p>
            </p:txBody>
          </p:sp>
        </p:grp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037263" y="1217613"/>
            <a:ext cx="2876550" cy="2657475"/>
            <a:chOff x="5809969" y="1792617"/>
            <a:chExt cx="2876831" cy="2656577"/>
          </a:xfrm>
        </p:grpSpPr>
        <p:sp>
          <p:nvSpPr>
            <p:cNvPr id="18448" name="TextBox 7"/>
            <p:cNvSpPr txBox="1">
              <a:spLocks noChangeArrowheads="1"/>
            </p:cNvSpPr>
            <p:nvPr/>
          </p:nvSpPr>
          <p:spPr bwMode="auto">
            <a:xfrm>
              <a:off x="6926997" y="1792617"/>
              <a:ext cx="670642" cy="46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971D6F"/>
                  </a:solidFill>
                </a:rPr>
                <a:t>N</a:t>
              </a:r>
              <a:r>
                <a:rPr lang="en-US" baseline="30000" dirty="0" smtClean="0">
                  <a:solidFill>
                    <a:srgbClr val="971D6F"/>
                  </a:solidFill>
                </a:rPr>
                <a:t>3</a:t>
              </a:r>
              <a:r>
                <a:rPr lang="en-US" baseline="30000" dirty="0">
                  <a:solidFill>
                    <a:srgbClr val="971D6F"/>
                  </a:solidFill>
                </a:rPr>
                <a:t>/2</a:t>
              </a:r>
            </a:p>
          </p:txBody>
        </p:sp>
        <p:grpSp>
          <p:nvGrpSpPr>
            <p:cNvPr id="18449" name="Group 39"/>
            <p:cNvGrpSpPr>
              <a:grpSpLocks/>
            </p:cNvGrpSpPr>
            <p:nvPr/>
          </p:nvGrpSpPr>
          <p:grpSpPr bwMode="auto">
            <a:xfrm>
              <a:off x="5809969" y="2227545"/>
              <a:ext cx="2876831" cy="1831474"/>
              <a:chOff x="5559258" y="4585368"/>
              <a:chExt cx="2876831" cy="1831474"/>
            </a:xfrm>
          </p:grpSpPr>
          <p:pic>
            <p:nvPicPr>
              <p:cNvPr id="18452" name="Picture 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9258" y="4585368"/>
                <a:ext cx="1831474" cy="1831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3" name="Picture 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6416" y="4727742"/>
                <a:ext cx="1419673" cy="168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50" name="TextBox 9"/>
            <p:cNvSpPr txBox="1">
              <a:spLocks noChangeArrowheads="1"/>
            </p:cNvSpPr>
            <p:nvPr/>
          </p:nvSpPr>
          <p:spPr bwMode="auto">
            <a:xfrm>
              <a:off x="6218470" y="4079862"/>
              <a:ext cx="852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Loomis</a:t>
              </a:r>
            </a:p>
          </p:txBody>
        </p:sp>
        <p:sp>
          <p:nvSpPr>
            <p:cNvPr id="18451" name="TextBox 46"/>
            <p:cNvSpPr txBox="1">
              <a:spLocks noChangeArrowheads="1"/>
            </p:cNvSpPr>
            <p:nvPr/>
          </p:nvSpPr>
          <p:spPr bwMode="auto">
            <a:xfrm>
              <a:off x="7570229" y="4079684"/>
              <a:ext cx="9822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Whitney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45724" y="4408476"/>
            <a:ext cx="2206174" cy="2296181"/>
            <a:chOff x="797268" y="3647576"/>
            <a:chExt cx="2206174" cy="2296181"/>
          </a:xfrm>
        </p:grpSpPr>
        <p:sp>
          <p:nvSpPr>
            <p:cNvPr id="24" name="Oval 23"/>
            <p:cNvSpPr/>
            <p:nvPr/>
          </p:nvSpPr>
          <p:spPr>
            <a:xfrm>
              <a:off x="1471408" y="364757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97268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2329302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1214081" y="4238752"/>
              <a:ext cx="435796" cy="815617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04117" y="5375807"/>
              <a:ext cx="857894" cy="0"/>
            </a:xfrm>
            <a:prstGeom prst="line">
              <a:avLst/>
            </a:prstGeom>
            <a:ln w="76200" cmpd="sng">
              <a:solidFill>
                <a:srgbClr val="604A7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065511" y="4223072"/>
              <a:ext cx="474990" cy="81561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41950" y="4223072"/>
              <a:ext cx="351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R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58463" y="5482092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604A7B"/>
                  </a:solidFill>
                </a:rPr>
                <a:t>S</a:t>
              </a:r>
              <a:endParaRPr lang="en-US" sz="2400" dirty="0">
                <a:solidFill>
                  <a:srgbClr val="604A7B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16645" y="4238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231001" y="4115641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403" y="6016971"/>
            <a:ext cx="6125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910091"/>
                </a:solidFill>
              </a:rPr>
              <a:t>φ</a:t>
            </a:r>
            <a:r>
              <a:rPr lang="en-US" sz="2800" dirty="0" smtClean="0">
                <a:solidFill>
                  <a:srgbClr val="910091"/>
                </a:solidFill>
              </a:rPr>
              <a:t> (x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 smtClean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 </a:t>
            </a:r>
            <a:r>
              <a:rPr lang="en-US" sz="2800" dirty="0" smtClean="0"/>
              <a:t>= </a:t>
            </a:r>
            <a:r>
              <a:rPr lang="en-US" sz="2800" dirty="0" smtClean="0">
                <a:solidFill>
                  <a:srgbClr val="910091"/>
                </a:solidFill>
              </a:rPr>
              <a:t>R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smtClean="0">
                <a:solidFill>
                  <a:srgbClr val="910091"/>
                </a:solidFill>
              </a:rPr>
              <a:t>x</a:t>
            </a:r>
            <a:r>
              <a:rPr lang="en-US" sz="2800" baseline="-25000" dirty="0" smtClean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 smtClean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  <a:sym typeface="Wingdings"/>
              </a:rPr>
              <a:t>S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smtClean="0">
                <a:solidFill>
                  <a:srgbClr val="910091"/>
                </a:solidFill>
              </a:rPr>
              <a:t>x</a:t>
            </a:r>
            <a:r>
              <a:rPr lang="en-US" sz="2800" baseline="-25000" dirty="0">
                <a:solidFill>
                  <a:srgbClr val="910091"/>
                </a:solidFill>
              </a:rPr>
              <a:t>1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smtClean="0">
                <a:solidFill>
                  <a:srgbClr val="910091"/>
                </a:solidFill>
                <a:sym typeface="Wingdings"/>
              </a:rPr>
              <a:t>T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smtClean="0">
                <a:solidFill>
                  <a:srgbClr val="910091"/>
                </a:solidFill>
              </a:rPr>
              <a:t>x</a:t>
            </a:r>
            <a:r>
              <a:rPr lang="en-US" sz="2800" baseline="-25000" dirty="0">
                <a:solidFill>
                  <a:srgbClr val="910091"/>
                </a:solidFill>
              </a:rPr>
              <a:t>0</a:t>
            </a:r>
            <a:r>
              <a:rPr lang="en-US" sz="2800" dirty="0" smtClean="0">
                <a:solidFill>
                  <a:srgbClr val="910091"/>
                </a:solidFill>
              </a:rPr>
              <a:t>,x</a:t>
            </a:r>
            <a:r>
              <a:rPr lang="en-US" sz="2800" baseline="-25000" dirty="0">
                <a:solidFill>
                  <a:srgbClr val="910091"/>
                </a:solidFill>
              </a:rPr>
              <a:t>2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r>
              <a:rPr lang="en-US" sz="28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  </a:t>
            </a:r>
            <a:r>
              <a:rPr lang="en-US" sz="28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800" dirty="0">
              <a:solidFill>
                <a:srgbClr val="91009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636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4919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General </a:t>
            </a:r>
            <a:r>
              <a:rPr lang="en-US" dirty="0" smtClean="0">
                <a:latin typeface="Calibri" charset="0"/>
              </a:rPr>
              <a:t>Joins </a:t>
            </a:r>
            <a:r>
              <a:rPr lang="en-US" dirty="0" smtClean="0">
                <a:latin typeface="Calibri" charset="0"/>
              </a:rPr>
              <a:t>Result </a:t>
            </a:r>
            <a:r>
              <a:rPr lang="en-US" sz="3600" dirty="0" smtClean="0">
                <a:latin typeface="Calibri" charset="0"/>
              </a:rPr>
              <a:t>[</a:t>
            </a:r>
            <a:r>
              <a:rPr lang="en-US" sz="3200" dirty="0" smtClean="0">
                <a:solidFill>
                  <a:srgbClr val="0000FF"/>
                </a:solidFill>
                <a:latin typeface="Calibri" charset="0"/>
              </a:rPr>
              <a:t>PODS </a:t>
            </a:r>
            <a:r>
              <a:rPr lang="en-US" sz="3200" dirty="0" smtClean="0">
                <a:solidFill>
                  <a:srgbClr val="0000FF"/>
                </a:solidFill>
                <a:latin typeface="Calibri" charset="0"/>
              </a:rPr>
              <a:t>12</a:t>
            </a:r>
            <a:r>
              <a:rPr lang="en-US" sz="3600" dirty="0" smtClean="0">
                <a:latin typeface="Calibri" charset="0"/>
              </a:rPr>
              <a:t>]</a:t>
            </a:r>
            <a:endParaRPr lang="en-US" sz="3600" dirty="0">
              <a:latin typeface="Calibri" charset="0"/>
            </a:endParaRPr>
          </a:p>
        </p:txBody>
      </p:sp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890409" y="1506901"/>
            <a:ext cx="329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Attributes/Nodes: </a:t>
            </a:r>
            <a:r>
              <a:rPr lang="en-US" sz="2800" dirty="0">
                <a:solidFill>
                  <a:srgbClr val="971D6F"/>
                </a:solidFill>
              </a:rPr>
              <a:t>[n]</a:t>
            </a:r>
          </a:p>
        </p:txBody>
      </p:sp>
      <p:grpSp>
        <p:nvGrpSpPr>
          <p:cNvPr id="33795" name="Group 9"/>
          <p:cNvGrpSpPr>
            <a:grpSpLocks/>
          </p:cNvGrpSpPr>
          <p:nvPr/>
        </p:nvGrpSpPr>
        <p:grpSpPr bwMode="auto">
          <a:xfrm>
            <a:off x="895350" y="2205975"/>
            <a:ext cx="5737225" cy="523875"/>
            <a:chOff x="895684" y="2612422"/>
            <a:chExt cx="5736558" cy="523220"/>
          </a:xfrm>
        </p:grpSpPr>
        <p:sp>
          <p:nvSpPr>
            <p:cNvPr id="33818" name="TextBox 7"/>
            <p:cNvSpPr txBox="1">
              <a:spLocks noChangeArrowheads="1"/>
            </p:cNvSpPr>
            <p:nvPr/>
          </p:nvSpPr>
          <p:spPr bwMode="auto">
            <a:xfrm>
              <a:off x="895684" y="2612422"/>
              <a:ext cx="57365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/>
                <a:t>Relations/</a:t>
              </a:r>
              <a:r>
                <a:rPr lang="en-US" sz="2800" dirty="0" err="1"/>
                <a:t>Hyperedges</a:t>
              </a:r>
              <a:r>
                <a:rPr lang="en-US" sz="2800" dirty="0"/>
                <a:t>: </a:t>
              </a:r>
              <a:r>
                <a:rPr lang="en-US" sz="2800" dirty="0">
                  <a:solidFill>
                    <a:srgbClr val="971D6F"/>
                  </a:solidFill>
                </a:rPr>
                <a:t>e</a:t>
              </a:r>
              <a:r>
                <a:rPr lang="en-US" sz="2800" baseline="-25000" dirty="0">
                  <a:solidFill>
                    <a:srgbClr val="971D6F"/>
                  </a:solidFill>
                </a:rPr>
                <a:t>1</a:t>
              </a:r>
              <a:r>
                <a:rPr lang="en-US" sz="2800" dirty="0"/>
                <a:t>,…, </a:t>
              </a:r>
              <a:r>
                <a:rPr lang="en-US" sz="2800" dirty="0" err="1">
                  <a:solidFill>
                    <a:srgbClr val="971D6F"/>
                  </a:solidFill>
                </a:rPr>
                <a:t>e</a:t>
              </a:r>
              <a:r>
                <a:rPr lang="en-US" sz="2800" baseline="-25000" dirty="0" err="1">
                  <a:solidFill>
                    <a:srgbClr val="971D6F"/>
                  </a:solidFill>
                </a:rPr>
                <a:t>m</a:t>
              </a:r>
              <a:r>
                <a:rPr lang="en-US" sz="2800" dirty="0"/>
                <a:t>       </a:t>
              </a:r>
              <a:r>
                <a:rPr lang="en-US" sz="2800" dirty="0">
                  <a:solidFill>
                    <a:srgbClr val="971D6F"/>
                  </a:solidFill>
                </a:rPr>
                <a:t>[n]</a:t>
              </a:r>
            </a:p>
          </p:txBody>
        </p:sp>
        <p:pic>
          <p:nvPicPr>
            <p:cNvPr id="33819" name="Picture 8" descr="Screen Shot 2012-07-19 at 3.16.2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952" y="2766310"/>
              <a:ext cx="415363" cy="35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7" name="TextBox 20"/>
          <p:cNvSpPr txBox="1">
            <a:spLocks noChangeArrowheads="1"/>
          </p:cNvSpPr>
          <p:nvPr/>
        </p:nvSpPr>
        <p:spPr bwMode="auto">
          <a:xfrm>
            <a:off x="890409" y="2703848"/>
            <a:ext cx="5729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/>
              <a:t>Factors/Tables</a:t>
            </a:r>
            <a:r>
              <a:rPr lang="en-US" sz="2800" dirty="0"/>
              <a:t>/Projections: </a:t>
            </a:r>
            <a:r>
              <a:rPr lang="en-US" sz="2800" dirty="0">
                <a:solidFill>
                  <a:srgbClr val="971D6F"/>
                </a:solidFill>
              </a:rPr>
              <a:t>R</a:t>
            </a:r>
            <a:r>
              <a:rPr lang="en-US" sz="2800" baseline="-25000" dirty="0">
                <a:solidFill>
                  <a:srgbClr val="971D6F"/>
                </a:solidFill>
              </a:rPr>
              <a:t>1</a:t>
            </a:r>
            <a:r>
              <a:rPr lang="en-US" sz="2800" dirty="0">
                <a:solidFill>
                  <a:srgbClr val="971D6F"/>
                </a:solidFill>
              </a:rPr>
              <a:t> </a:t>
            </a:r>
            <a:r>
              <a:rPr lang="en-US" sz="2800" dirty="0"/>
              <a:t>, … , </a:t>
            </a:r>
            <a:r>
              <a:rPr lang="en-US" sz="2800" dirty="0" err="1">
                <a:solidFill>
                  <a:srgbClr val="971D6F"/>
                </a:solidFill>
              </a:rPr>
              <a:t>R</a:t>
            </a:r>
            <a:r>
              <a:rPr lang="en-US" sz="2800" baseline="-25000" dirty="0" err="1">
                <a:solidFill>
                  <a:srgbClr val="971D6F"/>
                </a:solidFill>
              </a:rPr>
              <a:t>m</a:t>
            </a:r>
            <a:endParaRPr lang="en-US" sz="2800" baseline="-25000" dirty="0">
              <a:solidFill>
                <a:srgbClr val="971D6F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18025" y="4184650"/>
            <a:ext cx="3641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971D6F"/>
                </a:solidFill>
              </a:rPr>
              <a:t>z</a:t>
            </a:r>
            <a:r>
              <a:rPr lang="en-US" baseline="-25000" dirty="0" smtClean="0">
                <a:solidFill>
                  <a:srgbClr val="971D6F"/>
                </a:solidFill>
              </a:rPr>
              <a:t>1</a:t>
            </a:r>
            <a:r>
              <a:rPr lang="en-US" dirty="0"/>
              <a:t>,..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971D6F"/>
                </a:solidFill>
              </a:rPr>
              <a:t>z</a:t>
            </a:r>
            <a:r>
              <a:rPr lang="en-US" baseline="-25000" dirty="0" smtClean="0">
                <a:solidFill>
                  <a:srgbClr val="971D6F"/>
                </a:solidFill>
              </a:rPr>
              <a:t>m</a:t>
            </a:r>
            <a:r>
              <a:rPr lang="en-US" dirty="0" smtClean="0"/>
              <a:t> </a:t>
            </a:r>
            <a:r>
              <a:rPr lang="en-US" dirty="0"/>
              <a:t>be a fractional cover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518025" y="4881563"/>
            <a:ext cx="3313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AGM bound: </a:t>
            </a:r>
            <a:r>
              <a:rPr lang="en-US" dirty="0" smtClean="0">
                <a:solidFill>
                  <a:srgbClr val="971D6F"/>
                </a:solidFill>
              </a:rPr>
              <a:t>R</a:t>
            </a:r>
            <a:r>
              <a:rPr lang="en-US" baseline="-25000" dirty="0" smtClean="0">
                <a:solidFill>
                  <a:srgbClr val="971D6F"/>
                </a:solidFill>
              </a:rPr>
              <a:t>1</a:t>
            </a:r>
            <a:r>
              <a:rPr lang="en-US" baseline="30000" dirty="0" smtClean="0">
                <a:solidFill>
                  <a:srgbClr val="971D6F"/>
                </a:solidFill>
              </a:rPr>
              <a:t>z1</a:t>
            </a:r>
            <a:r>
              <a:rPr lang="en-US" dirty="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baseline="30000" dirty="0">
                <a:solidFill>
                  <a:srgbClr val="971D6F"/>
                </a:solidFill>
              </a:rPr>
              <a:t>…</a:t>
            </a:r>
            <a:r>
              <a:rPr lang="en-US" dirty="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dirty="0" err="1" smtClean="0">
                <a:solidFill>
                  <a:srgbClr val="971D6F"/>
                </a:solidFill>
                <a:sym typeface="Wingdings" charset="0"/>
              </a:rPr>
              <a:t>R</a:t>
            </a:r>
            <a:r>
              <a:rPr lang="en-US" baseline="-25000" dirty="0" err="1" smtClean="0">
                <a:solidFill>
                  <a:srgbClr val="971D6F"/>
                </a:solidFill>
                <a:sym typeface="Wingdings" charset="0"/>
              </a:rPr>
              <a:t>m</a:t>
            </a:r>
            <a:r>
              <a:rPr lang="en-US" baseline="30000" dirty="0" err="1" smtClean="0">
                <a:solidFill>
                  <a:srgbClr val="971D6F"/>
                </a:solidFill>
                <a:sym typeface="Wingdings" charset="0"/>
              </a:rPr>
              <a:t>z</a:t>
            </a:r>
            <a:r>
              <a:rPr lang="en-US" baseline="30000" dirty="0" err="1" smtClean="0">
                <a:solidFill>
                  <a:srgbClr val="971D6F"/>
                </a:solidFill>
              </a:rPr>
              <a:t>m</a:t>
            </a:r>
            <a:endParaRPr lang="en-US" baseline="30000" dirty="0">
              <a:solidFill>
                <a:srgbClr val="971D6F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45013" y="5564188"/>
            <a:ext cx="411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Our result: </a:t>
            </a:r>
            <a:r>
              <a:rPr lang="en-US">
                <a:solidFill>
                  <a:srgbClr val="971D6F"/>
                </a:solidFill>
              </a:rPr>
              <a:t>O(AGM + Input size)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3088" y="3700463"/>
            <a:ext cx="2982912" cy="2989262"/>
            <a:chOff x="573088" y="3700463"/>
            <a:chExt cx="2982912" cy="2989262"/>
          </a:xfrm>
        </p:grpSpPr>
        <p:grpSp>
          <p:nvGrpSpPr>
            <p:cNvPr id="33796" name="Group 15"/>
            <p:cNvGrpSpPr>
              <a:grpSpLocks/>
            </p:cNvGrpSpPr>
            <p:nvPr/>
          </p:nvGrpSpPr>
          <p:grpSpPr bwMode="auto">
            <a:xfrm>
              <a:off x="895350" y="4184650"/>
              <a:ext cx="2297113" cy="2228850"/>
              <a:chOff x="895684" y="4184316"/>
              <a:chExt cx="2296694" cy="222985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390894" y="4184316"/>
                <a:ext cx="426960" cy="387524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1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95684" y="5326242"/>
                <a:ext cx="428547" cy="387524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2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43243" y="5091187"/>
                <a:ext cx="428547" cy="387524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3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763831" y="4509900"/>
                <a:ext cx="428547" cy="387524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4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489243" y="6026644"/>
                <a:ext cx="426960" cy="387524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5</a:t>
                </a:r>
              </a:p>
            </p:txBody>
          </p:sp>
        </p:grpSp>
        <p:grpSp>
          <p:nvGrpSpPr>
            <p:cNvPr id="33798" name="Group 22"/>
            <p:cNvGrpSpPr>
              <a:grpSpLocks/>
            </p:cNvGrpSpPr>
            <p:nvPr/>
          </p:nvGrpSpPr>
          <p:grpSpPr bwMode="auto">
            <a:xfrm>
              <a:off x="573088" y="3868738"/>
              <a:ext cx="2982912" cy="2820987"/>
              <a:chOff x="573587" y="3869333"/>
              <a:chExt cx="2982165" cy="2820594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573587" y="3869333"/>
                <a:ext cx="1506160" cy="2323776"/>
              </a:xfrm>
              <a:custGeom>
                <a:avLst/>
                <a:gdLst>
                  <a:gd name="connsiteX0" fmla="*/ 803360 w 1505467"/>
                  <a:gd name="connsiteY0" fmla="*/ 181299 h 2323893"/>
                  <a:gd name="connsiteX1" fmla="*/ 27992 w 1505467"/>
                  <a:gd name="connsiteY1" fmla="*/ 1344351 h 2323893"/>
                  <a:gd name="connsiteX2" fmla="*/ 255255 w 1505467"/>
                  <a:gd name="connsiteY2" fmla="*/ 2306878 h 2323893"/>
                  <a:gd name="connsiteX3" fmla="*/ 1057360 w 1505467"/>
                  <a:gd name="connsiteY3" fmla="*/ 1879088 h 2323893"/>
                  <a:gd name="connsiteX4" fmla="*/ 1471781 w 1505467"/>
                  <a:gd name="connsiteY4" fmla="*/ 876456 h 2323893"/>
                  <a:gd name="connsiteX5" fmla="*/ 1404939 w 1505467"/>
                  <a:gd name="connsiteY5" fmla="*/ 74351 h 2323893"/>
                  <a:gd name="connsiteX6" fmla="*/ 803360 w 1505467"/>
                  <a:gd name="connsiteY6" fmla="*/ 181299 h 2323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467" h="2323893">
                    <a:moveTo>
                      <a:pt x="803360" y="181299"/>
                    </a:moveTo>
                    <a:cubicBezTo>
                      <a:pt x="573869" y="392966"/>
                      <a:pt x="119343" y="990088"/>
                      <a:pt x="27992" y="1344351"/>
                    </a:cubicBezTo>
                    <a:cubicBezTo>
                      <a:pt x="-63359" y="1698614"/>
                      <a:pt x="83694" y="2217755"/>
                      <a:pt x="255255" y="2306878"/>
                    </a:cubicBezTo>
                    <a:cubicBezTo>
                      <a:pt x="426816" y="2396001"/>
                      <a:pt x="854606" y="2117492"/>
                      <a:pt x="1057360" y="1879088"/>
                    </a:cubicBezTo>
                    <a:cubicBezTo>
                      <a:pt x="1260114" y="1640684"/>
                      <a:pt x="1413851" y="1177245"/>
                      <a:pt x="1471781" y="876456"/>
                    </a:cubicBezTo>
                    <a:cubicBezTo>
                      <a:pt x="1529711" y="575667"/>
                      <a:pt x="1516342" y="192439"/>
                      <a:pt x="1404939" y="74351"/>
                    </a:cubicBezTo>
                    <a:cubicBezTo>
                      <a:pt x="1293536" y="-43737"/>
                      <a:pt x="1032851" y="-30368"/>
                      <a:pt x="803360" y="181299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1235408" y="4039171"/>
                <a:ext cx="2320344" cy="1642834"/>
              </a:xfrm>
              <a:custGeom>
                <a:avLst/>
                <a:gdLst>
                  <a:gd name="connsiteX0" fmla="*/ 114994 w 2320535"/>
                  <a:gd name="connsiteY0" fmla="*/ 158568 h 1643637"/>
                  <a:gd name="connsiteX1" fmla="*/ 8046 w 2320535"/>
                  <a:gd name="connsiteY1" fmla="*/ 800252 h 1643637"/>
                  <a:gd name="connsiteX2" fmla="*/ 328888 w 2320535"/>
                  <a:gd name="connsiteY2" fmla="*/ 1294884 h 1643637"/>
                  <a:gd name="connsiteX3" fmla="*/ 796783 w 2320535"/>
                  <a:gd name="connsiteY3" fmla="*/ 1642463 h 1643637"/>
                  <a:gd name="connsiteX4" fmla="*/ 1545415 w 2320535"/>
                  <a:gd name="connsiteY4" fmla="*/ 1388463 h 1643637"/>
                  <a:gd name="connsiteX5" fmla="*/ 2200467 w 2320535"/>
                  <a:gd name="connsiteY5" fmla="*/ 880463 h 1643637"/>
                  <a:gd name="connsiteX6" fmla="*/ 2187099 w 2320535"/>
                  <a:gd name="connsiteY6" fmla="*/ 265516 h 1643637"/>
                  <a:gd name="connsiteX7" fmla="*/ 850257 w 2320535"/>
                  <a:gd name="connsiteY7" fmla="*/ 38252 h 1643637"/>
                  <a:gd name="connsiteX8" fmla="*/ 315520 w 2320535"/>
                  <a:gd name="connsiteY8" fmla="*/ 11516 h 1643637"/>
                  <a:gd name="connsiteX9" fmla="*/ 114994 w 2320535"/>
                  <a:gd name="connsiteY9" fmla="*/ 158568 h 164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0535" h="1643637">
                    <a:moveTo>
                      <a:pt x="114994" y="158568"/>
                    </a:moveTo>
                    <a:cubicBezTo>
                      <a:pt x="63748" y="290024"/>
                      <a:pt x="-27603" y="610866"/>
                      <a:pt x="8046" y="800252"/>
                    </a:cubicBezTo>
                    <a:cubicBezTo>
                      <a:pt x="43695" y="989638"/>
                      <a:pt x="197432" y="1154516"/>
                      <a:pt x="328888" y="1294884"/>
                    </a:cubicBezTo>
                    <a:cubicBezTo>
                      <a:pt x="460344" y="1435253"/>
                      <a:pt x="594029" y="1626867"/>
                      <a:pt x="796783" y="1642463"/>
                    </a:cubicBezTo>
                    <a:cubicBezTo>
                      <a:pt x="999537" y="1658059"/>
                      <a:pt x="1311468" y="1515463"/>
                      <a:pt x="1545415" y="1388463"/>
                    </a:cubicBezTo>
                    <a:cubicBezTo>
                      <a:pt x="1779362" y="1261463"/>
                      <a:pt x="2093520" y="1067621"/>
                      <a:pt x="2200467" y="880463"/>
                    </a:cubicBezTo>
                    <a:cubicBezTo>
                      <a:pt x="2307414" y="693305"/>
                      <a:pt x="2412134" y="405885"/>
                      <a:pt x="2187099" y="265516"/>
                    </a:cubicBezTo>
                    <a:cubicBezTo>
                      <a:pt x="1962064" y="125147"/>
                      <a:pt x="1162187" y="80585"/>
                      <a:pt x="850257" y="38252"/>
                    </a:cubicBezTo>
                    <a:cubicBezTo>
                      <a:pt x="538327" y="-4081"/>
                      <a:pt x="440292" y="-8537"/>
                      <a:pt x="315520" y="11516"/>
                    </a:cubicBezTo>
                    <a:cubicBezTo>
                      <a:pt x="190748" y="31569"/>
                      <a:pt x="166240" y="27112"/>
                      <a:pt x="114994" y="158568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2044830" y="5878828"/>
                <a:ext cx="1118908" cy="811099"/>
              </a:xfrm>
              <a:custGeom>
                <a:avLst/>
                <a:gdLst>
                  <a:gd name="connsiteX0" fmla="*/ 455566 w 1119678"/>
                  <a:gd name="connsiteY0" fmla="*/ 17339 h 811792"/>
                  <a:gd name="connsiteX1" fmla="*/ 1083882 w 1119678"/>
                  <a:gd name="connsiteY1" fmla="*/ 57444 h 811792"/>
                  <a:gd name="connsiteX2" fmla="*/ 963566 w 1119678"/>
                  <a:gd name="connsiteY2" fmla="*/ 632286 h 811792"/>
                  <a:gd name="connsiteX3" fmla="*/ 308513 w 1119678"/>
                  <a:gd name="connsiteY3" fmla="*/ 792707 h 811792"/>
                  <a:gd name="connsiteX4" fmla="*/ 1039 w 1119678"/>
                  <a:gd name="connsiteY4" fmla="*/ 257970 h 811792"/>
                  <a:gd name="connsiteX5" fmla="*/ 402092 w 1119678"/>
                  <a:gd name="connsiteY5" fmla="*/ 17339 h 811792"/>
                  <a:gd name="connsiteX6" fmla="*/ 535776 w 1119678"/>
                  <a:gd name="connsiteY6" fmla="*/ 17339 h 811792"/>
                  <a:gd name="connsiteX7" fmla="*/ 455566 w 1119678"/>
                  <a:gd name="connsiteY7" fmla="*/ 17339 h 81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9678" h="811792">
                    <a:moveTo>
                      <a:pt x="455566" y="17339"/>
                    </a:moveTo>
                    <a:cubicBezTo>
                      <a:pt x="546917" y="24023"/>
                      <a:pt x="999215" y="-45047"/>
                      <a:pt x="1083882" y="57444"/>
                    </a:cubicBezTo>
                    <a:cubicBezTo>
                      <a:pt x="1168549" y="159935"/>
                      <a:pt x="1092794" y="509742"/>
                      <a:pt x="963566" y="632286"/>
                    </a:cubicBezTo>
                    <a:cubicBezTo>
                      <a:pt x="834338" y="754830"/>
                      <a:pt x="468934" y="855093"/>
                      <a:pt x="308513" y="792707"/>
                    </a:cubicBezTo>
                    <a:cubicBezTo>
                      <a:pt x="148092" y="730321"/>
                      <a:pt x="-14557" y="387198"/>
                      <a:pt x="1039" y="257970"/>
                    </a:cubicBezTo>
                    <a:cubicBezTo>
                      <a:pt x="16635" y="128742"/>
                      <a:pt x="312969" y="57444"/>
                      <a:pt x="402092" y="17339"/>
                    </a:cubicBezTo>
                    <a:cubicBezTo>
                      <a:pt x="491215" y="-22766"/>
                      <a:pt x="526864" y="19567"/>
                      <a:pt x="535776" y="17339"/>
                    </a:cubicBezTo>
                    <a:cubicBezTo>
                      <a:pt x="544688" y="15111"/>
                      <a:pt x="364215" y="10655"/>
                      <a:pt x="455566" y="17339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1616313" y="4355040"/>
                <a:ext cx="1753749" cy="1239664"/>
              </a:xfrm>
              <a:custGeom>
                <a:avLst/>
                <a:gdLst>
                  <a:gd name="connsiteX0" fmla="*/ 40660 w 1752808"/>
                  <a:gd name="connsiteY0" fmla="*/ 672107 h 1240536"/>
                  <a:gd name="connsiteX1" fmla="*/ 642239 w 1752808"/>
                  <a:gd name="connsiteY1" fmla="*/ 351265 h 1240536"/>
                  <a:gd name="connsiteX2" fmla="*/ 1297292 w 1752808"/>
                  <a:gd name="connsiteY2" fmla="*/ 17055 h 1240536"/>
                  <a:gd name="connsiteX3" fmla="*/ 1671608 w 1752808"/>
                  <a:gd name="connsiteY3" fmla="*/ 97265 h 1240536"/>
                  <a:gd name="connsiteX4" fmla="*/ 1725081 w 1752808"/>
                  <a:gd name="connsiteY4" fmla="*/ 511686 h 1240536"/>
                  <a:gd name="connsiteX5" fmla="*/ 1324029 w 1752808"/>
                  <a:gd name="connsiteY5" fmla="*/ 752318 h 1240536"/>
                  <a:gd name="connsiteX6" fmla="*/ 775923 w 1752808"/>
                  <a:gd name="connsiteY6" fmla="*/ 1126634 h 1240536"/>
                  <a:gd name="connsiteX7" fmla="*/ 414976 w 1752808"/>
                  <a:gd name="connsiteY7" fmla="*/ 1233581 h 1240536"/>
                  <a:gd name="connsiteX8" fmla="*/ 94134 w 1752808"/>
                  <a:gd name="connsiteY8" fmla="*/ 966213 h 1240536"/>
                  <a:gd name="connsiteX9" fmla="*/ 40660 w 1752808"/>
                  <a:gd name="connsiteY9" fmla="*/ 672107 h 124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52808" h="1240536">
                    <a:moveTo>
                      <a:pt x="40660" y="672107"/>
                    </a:moveTo>
                    <a:cubicBezTo>
                      <a:pt x="132011" y="569616"/>
                      <a:pt x="432800" y="460440"/>
                      <a:pt x="642239" y="351265"/>
                    </a:cubicBezTo>
                    <a:cubicBezTo>
                      <a:pt x="851678" y="242090"/>
                      <a:pt x="1125731" y="59388"/>
                      <a:pt x="1297292" y="17055"/>
                    </a:cubicBezTo>
                    <a:cubicBezTo>
                      <a:pt x="1468854" y="-25278"/>
                      <a:pt x="1600310" y="14827"/>
                      <a:pt x="1671608" y="97265"/>
                    </a:cubicBezTo>
                    <a:cubicBezTo>
                      <a:pt x="1742906" y="179703"/>
                      <a:pt x="1783011" y="402511"/>
                      <a:pt x="1725081" y="511686"/>
                    </a:cubicBezTo>
                    <a:cubicBezTo>
                      <a:pt x="1667151" y="620861"/>
                      <a:pt x="1482222" y="649827"/>
                      <a:pt x="1324029" y="752318"/>
                    </a:cubicBezTo>
                    <a:cubicBezTo>
                      <a:pt x="1165836" y="854809"/>
                      <a:pt x="927432" y="1046424"/>
                      <a:pt x="775923" y="1126634"/>
                    </a:cubicBezTo>
                    <a:cubicBezTo>
                      <a:pt x="624414" y="1206844"/>
                      <a:pt x="528607" y="1260318"/>
                      <a:pt x="414976" y="1233581"/>
                    </a:cubicBezTo>
                    <a:cubicBezTo>
                      <a:pt x="301345" y="1206844"/>
                      <a:pt x="156520" y="1059792"/>
                      <a:pt x="94134" y="966213"/>
                    </a:cubicBezTo>
                    <a:cubicBezTo>
                      <a:pt x="31748" y="872634"/>
                      <a:pt x="-50691" y="774598"/>
                      <a:pt x="40660" y="672107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73088" y="3700463"/>
              <a:ext cx="2763669" cy="2164794"/>
              <a:chOff x="573088" y="3700990"/>
              <a:chExt cx="2763210" cy="2164783"/>
            </a:xfrm>
          </p:grpSpPr>
          <p:sp>
            <p:nvSpPr>
              <p:cNvPr id="33805" name="TextBox 3"/>
              <p:cNvSpPr txBox="1">
                <a:spLocks noChangeArrowheads="1"/>
              </p:cNvSpPr>
              <p:nvPr/>
            </p:nvSpPr>
            <p:spPr bwMode="auto">
              <a:xfrm>
                <a:off x="573088" y="4140756"/>
                <a:ext cx="353786" cy="369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008000"/>
                    </a:solidFill>
                  </a:rPr>
                  <a:t>z</a:t>
                </a:r>
                <a:r>
                  <a:rPr lang="en-US" sz="1800" baseline="-25000" dirty="0" smtClean="0">
                    <a:solidFill>
                      <a:srgbClr val="008000"/>
                    </a:solidFill>
                  </a:rPr>
                  <a:t>1</a:t>
                </a:r>
                <a:endParaRPr lang="en-US" sz="1800" baseline="-250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33806" name="TextBox 26"/>
              <p:cNvSpPr txBox="1">
                <a:spLocks noChangeArrowheads="1"/>
              </p:cNvSpPr>
              <p:nvPr/>
            </p:nvSpPr>
            <p:spPr bwMode="auto">
              <a:xfrm>
                <a:off x="2189624" y="3700990"/>
                <a:ext cx="353786" cy="369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FF0000"/>
                    </a:solidFill>
                  </a:rPr>
                  <a:t>z</a:t>
                </a:r>
                <a:r>
                  <a:rPr lang="en-US" sz="1800" baseline="-25000" dirty="0" smtClean="0">
                    <a:solidFill>
                      <a:srgbClr val="FF0000"/>
                    </a:solidFill>
                  </a:rPr>
                  <a:t>2</a:t>
                </a:r>
                <a:endParaRPr lang="en-US" sz="18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23809" y="4564586"/>
                <a:ext cx="353786" cy="3693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z</a:t>
                </a:r>
                <a:r>
                  <a:rPr lang="en-US" baseline="-25000" dirty="0" smtClean="0">
                    <a:solidFill>
                      <a:schemeClr val="bg1">
                        <a:lumMod val="50000"/>
                      </a:schemeClr>
                    </a:solidFill>
                  </a:rPr>
                  <a:t>3</a:t>
                </a:r>
                <a:endParaRPr lang="en-US" baseline="-25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82512" y="5496443"/>
                <a:ext cx="353786" cy="3693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z</a:t>
                </a:r>
                <a:r>
                  <a:rPr lang="en-US" baseline="-25000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4</a:t>
                </a:r>
                <a:endParaRPr lang="en-US" baseline="-250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3740150" y="6026150"/>
            <a:ext cx="5126038" cy="663575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Similar result later proven by folks at </a:t>
            </a:r>
            <a:r>
              <a:rPr lang="en-US" dirty="0" err="1" smtClean="0"/>
              <a:t>LogicBlox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17746" y="3312096"/>
            <a:ext cx="7424670" cy="851944"/>
            <a:chOff x="2324100" y="3186656"/>
            <a:chExt cx="7424670" cy="851944"/>
          </a:xfrm>
        </p:grpSpPr>
        <p:grpSp>
          <p:nvGrpSpPr>
            <p:cNvPr id="8" name="Group 7"/>
            <p:cNvGrpSpPr/>
            <p:nvPr/>
          </p:nvGrpSpPr>
          <p:grpSpPr>
            <a:xfrm>
              <a:off x="2447349" y="3186656"/>
              <a:ext cx="7301421" cy="754933"/>
              <a:chOff x="1414565" y="3204682"/>
              <a:chExt cx="7301421" cy="75493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1414565" y="3204682"/>
                <a:ext cx="7301421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910091"/>
                    </a:solidFill>
                  </a:rPr>
                  <a:t>φ</a:t>
                </a:r>
                <a:r>
                  <a:rPr lang="en-US" sz="3600" dirty="0" smtClean="0">
                    <a:solidFill>
                      <a:srgbClr val="910091"/>
                    </a:solidFill>
                  </a:rPr>
                  <a:t> (x</a:t>
                </a:r>
                <a:r>
                  <a:rPr lang="en-US" sz="3600" baseline="-25000" dirty="0">
                    <a:solidFill>
                      <a:srgbClr val="910091"/>
                    </a:solidFill>
                  </a:rPr>
                  <a:t>1</a:t>
                </a:r>
                <a:r>
                  <a:rPr lang="en-US" sz="3600" dirty="0" smtClean="0">
                    <a:solidFill>
                      <a:srgbClr val="910091"/>
                    </a:solidFill>
                  </a:rPr>
                  <a:t>,…,</a:t>
                </a:r>
                <a:r>
                  <a:rPr lang="en-US" sz="3600" dirty="0" err="1" smtClean="0">
                    <a:solidFill>
                      <a:srgbClr val="910091"/>
                    </a:solidFill>
                  </a:rPr>
                  <a:t>x</a:t>
                </a:r>
                <a:r>
                  <a:rPr lang="en-US" sz="3600" baseline="-25000" dirty="0" err="1">
                    <a:solidFill>
                      <a:srgbClr val="910091"/>
                    </a:solidFill>
                  </a:rPr>
                  <a:t>n</a:t>
                </a:r>
                <a:r>
                  <a:rPr lang="en-US" sz="3600" dirty="0" smtClean="0">
                    <a:solidFill>
                      <a:srgbClr val="910091"/>
                    </a:solidFill>
                  </a:rPr>
                  <a:t>) </a:t>
                </a:r>
                <a:r>
                  <a:rPr lang="en-US" sz="3600" dirty="0" smtClean="0"/>
                  <a:t>= </a:t>
                </a:r>
                <a:r>
                  <a:rPr lang="en-US" sz="4000" dirty="0" err="1" smtClean="0">
                    <a:solidFill>
                      <a:srgbClr val="910091"/>
                    </a:solidFill>
                  </a:rPr>
                  <a:t>Π</a:t>
                </a:r>
                <a:r>
                  <a:rPr lang="en-US" sz="3600" dirty="0" smtClean="0"/>
                  <a:t> </a:t>
                </a:r>
                <a:r>
                  <a:rPr lang="en-US" sz="3600" baseline="-25000" dirty="0">
                    <a:solidFill>
                      <a:srgbClr val="910091"/>
                    </a:solidFill>
                  </a:rPr>
                  <a:t>j</a:t>
                </a:r>
                <a:r>
                  <a:rPr lang="en-US" sz="3600" baseline="-25000" dirty="0" smtClean="0"/>
                  <a:t> in </a:t>
                </a:r>
                <a:r>
                  <a:rPr lang="en-US" sz="3600" baseline="-25000" dirty="0" smtClean="0">
                    <a:solidFill>
                      <a:srgbClr val="910091"/>
                    </a:solidFill>
                  </a:rPr>
                  <a:t>[m]</a:t>
                </a:r>
                <a:r>
                  <a:rPr lang="en-US" sz="3600" dirty="0" smtClean="0">
                    <a:solidFill>
                      <a:srgbClr val="910091"/>
                    </a:solidFill>
                  </a:rPr>
                  <a:t>  </a:t>
                </a:r>
                <a:r>
                  <a:rPr lang="en-US" sz="3600" dirty="0" err="1" smtClean="0">
                    <a:solidFill>
                      <a:srgbClr val="910091"/>
                    </a:solidFill>
                  </a:rPr>
                  <a:t>R</a:t>
                </a:r>
                <a:r>
                  <a:rPr lang="en-US" sz="3600" baseline="-25000" dirty="0" err="1" smtClean="0">
                    <a:solidFill>
                      <a:srgbClr val="910091"/>
                    </a:solidFill>
                  </a:rPr>
                  <a:t>j</a:t>
                </a:r>
                <a:r>
                  <a:rPr lang="en-US" sz="3600" dirty="0" smtClean="0">
                    <a:solidFill>
                      <a:srgbClr val="910091"/>
                    </a:solidFill>
                  </a:rPr>
                  <a:t>(</a:t>
                </a:r>
                <a:r>
                  <a:rPr lang="en-US" sz="3600" b="1" dirty="0" err="1" smtClean="0">
                    <a:solidFill>
                      <a:srgbClr val="910091"/>
                    </a:solidFill>
                  </a:rPr>
                  <a:t>x</a:t>
                </a:r>
                <a:r>
                  <a:rPr lang="en-US" sz="3600" baseline="-25000" dirty="0" err="1" smtClean="0">
                    <a:solidFill>
                      <a:srgbClr val="910091"/>
                    </a:solidFill>
                  </a:rPr>
                  <a:t>e</a:t>
                </a:r>
                <a:r>
                  <a:rPr lang="en-US" sz="3600" dirty="0" smtClean="0">
                    <a:solidFill>
                      <a:srgbClr val="910091"/>
                    </a:solidFill>
                  </a:rPr>
                  <a:t> )</a:t>
                </a:r>
                <a:r>
                  <a:rPr lang="en-US" sz="3600" dirty="0" smtClean="0">
                    <a:solidFill>
                      <a:srgbClr val="910091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 </a:t>
                </a:r>
                <a:endParaRPr lang="en-US" sz="36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088118" y="3621061"/>
                <a:ext cx="2465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-25000" dirty="0">
                    <a:solidFill>
                      <a:srgbClr val="910091"/>
                    </a:solidFill>
                  </a:rPr>
                  <a:t>j</a:t>
                </a:r>
                <a:endParaRPr lang="en-US" sz="2400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324100" y="3186656"/>
              <a:ext cx="5586413" cy="851944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ular Callout 3"/>
          <p:cNvSpPr/>
          <p:nvPr/>
        </p:nvSpPr>
        <p:spPr>
          <a:xfrm>
            <a:off x="7132153" y="1997241"/>
            <a:ext cx="2054225" cy="1868488"/>
          </a:xfrm>
          <a:prstGeom prst="wedgeRoundRectCallout">
            <a:avLst>
              <a:gd name="adj1" fmla="val 14960"/>
              <a:gd name="adj2" fmla="val 15047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Provably worst-case optimal join algorithm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63012" y="1110033"/>
            <a:ext cx="2419046" cy="920743"/>
            <a:chOff x="5263012" y="1157073"/>
            <a:chExt cx="2419046" cy="92074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3012" y="1157073"/>
              <a:ext cx="699558" cy="91816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3375" y="1157073"/>
              <a:ext cx="616110" cy="920743"/>
            </a:xfrm>
            <a:prstGeom prst="rect">
              <a:avLst/>
            </a:prstGeom>
          </p:spPr>
        </p:pic>
        <p:pic>
          <p:nvPicPr>
            <p:cNvPr id="38" name="Picture 37" descr="Screen Shot 2014-09-18 at 1.43.5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474" y="1157074"/>
              <a:ext cx="800584" cy="90798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5278690" y="1912949"/>
            <a:ext cx="56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Ngo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063375" y="192039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Porat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029472" y="1929629"/>
            <a:ext cx="42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9250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7" grpId="0"/>
      <p:bldP spid="2" grpId="0"/>
      <p:bldP spid="25" grpId="0"/>
      <p:bldP spid="3" grpId="0"/>
      <p:bldP spid="6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Graphical </a:t>
            </a:r>
            <a:r>
              <a:rPr lang="en-US" dirty="0" smtClean="0"/>
              <a:t>Models (PGMs)</a:t>
            </a:r>
            <a:endParaRPr lang="en-US" dirty="0"/>
          </a:p>
        </p:txBody>
      </p:sp>
      <p:pic>
        <p:nvPicPr>
          <p:cNvPr id="3" name="Picture 2" descr="Screen Shot 2015-06-23 at 9.54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4" y="2134165"/>
            <a:ext cx="1255117" cy="1385787"/>
          </a:xfrm>
          <a:prstGeom prst="rect">
            <a:avLst/>
          </a:prstGeom>
        </p:spPr>
      </p:pic>
      <p:pic>
        <p:nvPicPr>
          <p:cNvPr id="4" name="Picture 3" descr="Screen Shot 2015-06-23 at 9.54.3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4" y="2118485"/>
            <a:ext cx="1360005" cy="1385787"/>
          </a:xfrm>
          <a:prstGeom prst="rect">
            <a:avLst/>
          </a:prstGeom>
        </p:spPr>
      </p:pic>
      <p:pic>
        <p:nvPicPr>
          <p:cNvPr id="6" name="Picture 5" descr="Screen Shot 2015-06-23 at 9.55.2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96" y="3124977"/>
            <a:ext cx="1103099" cy="13857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2014" y="2087126"/>
            <a:ext cx="1255117" cy="138578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89618" y="1394232"/>
            <a:ext cx="1255117" cy="150655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05296" y="3124977"/>
            <a:ext cx="1103099" cy="138578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97944" y="2087125"/>
            <a:ext cx="1360005" cy="138578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79635" y="3556261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H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4735" y="1394232"/>
            <a:ext cx="405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10091"/>
                </a:solidFill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9496" y="4531493"/>
            <a:ext cx="349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S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1678" y="1464678"/>
            <a:ext cx="35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E</a:t>
            </a:r>
            <a:endParaRPr lang="en-US" sz="2800" dirty="0">
              <a:solidFill>
                <a:srgbClr val="91009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7" idx="3"/>
          </p:cNvCxnSpPr>
          <p:nvPr/>
        </p:nvCxnSpPr>
        <p:spPr>
          <a:xfrm flipH="1">
            <a:off x="2227131" y="2147508"/>
            <a:ext cx="1562487" cy="63251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1"/>
            <a:endCxn id="7" idx="3"/>
          </p:cNvCxnSpPr>
          <p:nvPr/>
        </p:nvCxnSpPr>
        <p:spPr>
          <a:xfrm flipH="1" flipV="1">
            <a:off x="2227131" y="2780020"/>
            <a:ext cx="1578165" cy="103785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1"/>
            <a:endCxn id="8" idx="3"/>
          </p:cNvCxnSpPr>
          <p:nvPr/>
        </p:nvCxnSpPr>
        <p:spPr>
          <a:xfrm flipH="1" flipV="1">
            <a:off x="5044735" y="2147508"/>
            <a:ext cx="1453209" cy="63251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1"/>
            <a:endCxn id="9" idx="3"/>
          </p:cNvCxnSpPr>
          <p:nvPr/>
        </p:nvCxnSpPr>
        <p:spPr>
          <a:xfrm flipH="1">
            <a:off x="4908395" y="2780019"/>
            <a:ext cx="1589549" cy="1037852"/>
          </a:xfrm>
          <a:prstGeom prst="straightConnector1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0" idx="3"/>
          </p:cNvCxnSpPr>
          <p:nvPr/>
        </p:nvCxnSpPr>
        <p:spPr>
          <a:xfrm flipH="1">
            <a:off x="7281672" y="2780019"/>
            <a:ext cx="576277" cy="776242"/>
          </a:xfrm>
          <a:prstGeom prst="curvedConnector4">
            <a:avLst>
              <a:gd name="adj1" fmla="val -151209"/>
              <a:gd name="adj2" fmla="val 139071"/>
            </a:avLst>
          </a:prstGeom>
          <a:ln w="5715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692182" y="1137436"/>
            <a:ext cx="3441968" cy="1689623"/>
            <a:chOff x="2692182" y="1356956"/>
            <a:chExt cx="3441968" cy="16896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3686" y="1660792"/>
              <a:ext cx="1083285" cy="138578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692182" y="1356956"/>
              <a:ext cx="34419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http://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ginaskokopelli.com</a:t>
              </a: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/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wp</a:t>
              </a: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-content/uploads/2013/01/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DiaperDealsLogo.jpg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450315" y="3987544"/>
            <a:ext cx="3693685" cy="2870456"/>
            <a:chOff x="5450315" y="3987544"/>
            <a:chExt cx="3693685" cy="2870456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5450315" y="3987544"/>
              <a:ext cx="3693685" cy="0"/>
            </a:xfrm>
            <a:prstGeom prst="line">
              <a:avLst/>
            </a:prstGeom>
            <a:ln>
              <a:solidFill>
                <a:srgbClr val="A6A6A6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5450315" y="4003325"/>
              <a:ext cx="3693685" cy="2854675"/>
              <a:chOff x="5450315" y="4003325"/>
              <a:chExt cx="3693685" cy="2854675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5450315" y="4003325"/>
                <a:ext cx="33122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910091"/>
                    </a:solidFill>
                  </a:rPr>
                  <a:t>f</a:t>
                </a:r>
                <a:r>
                  <a:rPr lang="en-US" sz="2800" baseline="-25000" dirty="0" err="1" smtClean="0">
                    <a:solidFill>
                      <a:srgbClr val="910091"/>
                    </a:solidFill>
                  </a:rPr>
                  <a:t>S</a:t>
                </a:r>
                <a:r>
                  <a:rPr lang="en-US" sz="2800" baseline="-25000" dirty="0" err="1" smtClean="0">
                    <a:solidFill>
                      <a:srgbClr val="910091"/>
                    </a:solidFill>
                  </a:rPr>
                  <a:t>|E</a:t>
                </a:r>
                <a:r>
                  <a:rPr lang="en-US" sz="2800" dirty="0" smtClean="0">
                    <a:solidFill>
                      <a:srgbClr val="910091"/>
                    </a:solidFill>
                  </a:rPr>
                  <a:t>(</a:t>
                </a:r>
                <a:r>
                  <a:rPr lang="en-US" sz="2800" dirty="0" err="1">
                    <a:solidFill>
                      <a:srgbClr val="910091"/>
                    </a:solidFill>
                  </a:rPr>
                  <a:t>s</a:t>
                </a:r>
                <a:r>
                  <a:rPr lang="en-US" sz="2800" dirty="0" err="1" smtClean="0">
                    <a:solidFill>
                      <a:srgbClr val="910091"/>
                    </a:solidFill>
                  </a:rPr>
                  <a:t>,</a:t>
                </a:r>
                <a:r>
                  <a:rPr lang="en-US" sz="2800" dirty="0" err="1">
                    <a:solidFill>
                      <a:srgbClr val="910091"/>
                    </a:solidFill>
                  </a:rPr>
                  <a:t>e</a:t>
                </a:r>
                <a:r>
                  <a:rPr lang="en-US" sz="2800" dirty="0" smtClean="0">
                    <a:solidFill>
                      <a:srgbClr val="910091"/>
                    </a:solidFill>
                  </a:rPr>
                  <a:t>) </a:t>
                </a:r>
                <a:r>
                  <a:rPr lang="en-US" sz="2800" dirty="0" smtClean="0">
                    <a:solidFill>
                      <a:srgbClr val="000000"/>
                    </a:solidFill>
                  </a:rPr>
                  <a:t>=</a:t>
                </a:r>
                <a:r>
                  <a:rPr lang="en-US" sz="28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910091"/>
                    </a:solidFill>
                  </a:rPr>
                  <a:t>Pr</a:t>
                </a:r>
                <a:r>
                  <a:rPr lang="en-US" sz="2800" dirty="0" smtClean="0">
                    <a:solidFill>
                      <a:srgbClr val="910091"/>
                    </a:solidFill>
                  </a:rPr>
                  <a:t>[S</a:t>
                </a:r>
                <a:r>
                  <a:rPr lang="en-US" sz="2800" dirty="0" smtClean="0"/>
                  <a:t>=</a:t>
                </a:r>
                <a:r>
                  <a:rPr lang="en-US" sz="2800" dirty="0" err="1">
                    <a:solidFill>
                      <a:srgbClr val="910091"/>
                    </a:solidFill>
                  </a:rPr>
                  <a:t>s</a:t>
                </a:r>
                <a:r>
                  <a:rPr lang="en-US" sz="2800" dirty="0" err="1" smtClean="0">
                    <a:solidFill>
                      <a:srgbClr val="910091"/>
                    </a:solidFill>
                  </a:rPr>
                  <a:t>|E</a:t>
                </a:r>
                <a:r>
                  <a:rPr lang="en-US" sz="2800" dirty="0" smtClean="0">
                    <a:solidFill>
                      <a:srgbClr val="000000"/>
                    </a:solidFill>
                  </a:rPr>
                  <a:t>=</a:t>
                </a:r>
                <a:r>
                  <a:rPr lang="en-US" sz="2800" dirty="0" smtClean="0">
                    <a:solidFill>
                      <a:srgbClr val="910091"/>
                    </a:solidFill>
                  </a:rPr>
                  <a:t>e]</a:t>
                </a:r>
                <a:r>
                  <a:rPr lang="en-US" sz="2800" dirty="0" smtClean="0">
                    <a:solidFill>
                      <a:srgbClr val="910091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 </a:t>
                </a:r>
                <a:endParaRPr lang="en-US" sz="2800" dirty="0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5450315" y="4003325"/>
                <a:ext cx="0" cy="285467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450315" y="4641253"/>
                <a:ext cx="3693685" cy="15680"/>
              </a:xfrm>
              <a:prstGeom prst="line">
                <a:avLst/>
              </a:prstGeom>
              <a:ln>
                <a:solidFill>
                  <a:srgbClr val="A6A6A6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/>
          <p:cNvGrpSpPr/>
          <p:nvPr/>
        </p:nvGrpSpPr>
        <p:grpSpPr>
          <a:xfrm>
            <a:off x="5450315" y="4656933"/>
            <a:ext cx="3693685" cy="2201067"/>
            <a:chOff x="5450315" y="4656933"/>
            <a:chExt cx="3693685" cy="2201067"/>
          </a:xfrm>
        </p:grpSpPr>
        <p:sp>
          <p:nvSpPr>
            <p:cNvPr id="39" name="TextBox 38"/>
            <p:cNvSpPr txBox="1"/>
            <p:nvPr/>
          </p:nvSpPr>
          <p:spPr>
            <a:xfrm>
              <a:off x="5777584" y="4786738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910091"/>
                  </a:solidFill>
                </a:rPr>
                <a:t>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07965" y="4786738"/>
              <a:ext cx="334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910091"/>
                  </a:solidFill>
                </a:rPr>
                <a:t>E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50702" y="4786738"/>
              <a:ext cx="5675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910091"/>
                  </a:solidFill>
                </a:rPr>
                <a:t>f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S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|E</a:t>
              </a:r>
              <a:endParaRPr lang="en-US" sz="24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450315" y="5264083"/>
              <a:ext cx="3693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318100" y="4656933"/>
              <a:ext cx="0" cy="22010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281672" y="4656933"/>
              <a:ext cx="0" cy="220106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450315" y="5683041"/>
              <a:ext cx="3693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450315" y="6102000"/>
              <a:ext cx="3693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450315" y="6473919"/>
              <a:ext cx="3693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5793262" y="5299808"/>
            <a:ext cx="2397992" cy="380646"/>
            <a:chOff x="5793262" y="5378208"/>
            <a:chExt cx="2397992" cy="380646"/>
          </a:xfrm>
        </p:grpSpPr>
        <p:sp>
          <p:nvSpPr>
            <p:cNvPr id="53" name="TextBox 52"/>
            <p:cNvSpPr txBox="1"/>
            <p:nvPr/>
          </p:nvSpPr>
          <p:spPr>
            <a:xfrm>
              <a:off x="5793262" y="537820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1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607965" y="538952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1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711636" y="5388616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0.8</a:t>
              </a:r>
              <a:endParaRPr lang="en-US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793262" y="5693937"/>
            <a:ext cx="2395300" cy="380646"/>
            <a:chOff x="5793262" y="5378208"/>
            <a:chExt cx="2395300" cy="380646"/>
          </a:xfrm>
        </p:grpSpPr>
        <p:sp>
          <p:nvSpPr>
            <p:cNvPr id="58" name="TextBox 57"/>
            <p:cNvSpPr txBox="1"/>
            <p:nvPr/>
          </p:nvSpPr>
          <p:spPr>
            <a:xfrm>
              <a:off x="5793262" y="537820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1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607965" y="538952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10091"/>
                  </a:solidFill>
                </a:rPr>
                <a:t>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711636" y="5388616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0.3</a:t>
              </a:r>
              <a:endParaRPr lang="en-US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793262" y="6094629"/>
            <a:ext cx="2395300" cy="380646"/>
            <a:chOff x="5793262" y="5378208"/>
            <a:chExt cx="2395300" cy="380646"/>
          </a:xfrm>
        </p:grpSpPr>
        <p:sp>
          <p:nvSpPr>
            <p:cNvPr id="62" name="TextBox 61"/>
            <p:cNvSpPr txBox="1"/>
            <p:nvPr/>
          </p:nvSpPr>
          <p:spPr>
            <a:xfrm>
              <a:off x="5793262" y="537820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10091"/>
                  </a:solidFill>
                </a:rPr>
                <a:t>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07965" y="538952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1</a:t>
              </a:r>
              <a:endParaRPr lang="en-US" dirty="0">
                <a:solidFill>
                  <a:srgbClr val="91009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711636" y="5388616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0.2</a:t>
              </a:r>
              <a:endParaRPr lang="en-US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795954" y="6479641"/>
            <a:ext cx="2395300" cy="380646"/>
            <a:chOff x="5793262" y="5378208"/>
            <a:chExt cx="2395300" cy="380646"/>
          </a:xfrm>
        </p:grpSpPr>
        <p:sp>
          <p:nvSpPr>
            <p:cNvPr id="66" name="TextBox 65"/>
            <p:cNvSpPr txBox="1"/>
            <p:nvPr/>
          </p:nvSpPr>
          <p:spPr>
            <a:xfrm>
              <a:off x="5793262" y="537820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10091"/>
                  </a:solidFill>
                </a:rPr>
                <a:t>0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07965" y="538952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10091"/>
                  </a:solidFill>
                </a:rPr>
                <a:t>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711636" y="5388616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0.7</a:t>
              </a:r>
              <a:endParaRPr lang="en-US" dirty="0">
                <a:solidFill>
                  <a:srgbClr val="91009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379635" y="5417389"/>
            <a:ext cx="33635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910091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H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|D,S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err="1" smtClean="0">
                <a:solidFill>
                  <a:srgbClr val="910091"/>
                </a:solidFill>
              </a:rPr>
              <a:t>h,d,s</a:t>
            </a:r>
            <a:r>
              <a:rPr lang="en-US" sz="2400" dirty="0" smtClean="0">
                <a:solidFill>
                  <a:srgbClr val="910091"/>
                </a:solidFill>
              </a:rPr>
              <a:t>) </a:t>
            </a:r>
            <a:r>
              <a:rPr lang="en-US" sz="2800" dirty="0" smtClean="0"/>
              <a:t>× </a:t>
            </a:r>
            <a:r>
              <a:rPr lang="en-US" sz="2800" dirty="0" err="1">
                <a:solidFill>
                  <a:srgbClr val="910091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S</a:t>
            </a:r>
            <a:r>
              <a:rPr lang="en-US" sz="2800" baseline="-25000" dirty="0" err="1">
                <a:solidFill>
                  <a:srgbClr val="910091"/>
                </a:solidFill>
              </a:rPr>
              <a:t>|E</a:t>
            </a:r>
            <a:r>
              <a:rPr lang="en-US" sz="2800" dirty="0">
                <a:solidFill>
                  <a:srgbClr val="910091"/>
                </a:solidFill>
              </a:rPr>
              <a:t>(</a:t>
            </a:r>
            <a:r>
              <a:rPr lang="en-US" sz="2800" dirty="0" err="1">
                <a:solidFill>
                  <a:srgbClr val="910091"/>
                </a:solidFill>
              </a:rPr>
              <a:t>s,e</a:t>
            </a:r>
            <a:r>
              <a:rPr lang="en-US" sz="2800" dirty="0" smtClean="0">
                <a:solidFill>
                  <a:srgbClr val="910091"/>
                </a:solidFill>
              </a:rPr>
              <a:t>) </a:t>
            </a:r>
          </a:p>
          <a:p>
            <a:r>
              <a:rPr lang="en-US" sz="2800" dirty="0">
                <a:solidFill>
                  <a:srgbClr val="910091"/>
                </a:solidFill>
              </a:rPr>
              <a:t> </a:t>
            </a:r>
            <a:r>
              <a:rPr lang="en-US" sz="2800" dirty="0" smtClean="0">
                <a:solidFill>
                  <a:srgbClr val="910091"/>
                </a:solidFill>
              </a:rPr>
              <a:t>         </a:t>
            </a:r>
            <a:r>
              <a:rPr lang="en-US" sz="2800" dirty="0" smtClean="0"/>
              <a:t>× </a:t>
            </a:r>
            <a:r>
              <a:rPr lang="en-US" sz="2800" dirty="0" err="1">
                <a:solidFill>
                  <a:srgbClr val="910091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D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|</a:t>
            </a:r>
            <a:r>
              <a:rPr lang="en-US" sz="2800" baseline="-25000" dirty="0" err="1">
                <a:solidFill>
                  <a:srgbClr val="910091"/>
                </a:solidFill>
              </a:rPr>
              <a:t>E</a:t>
            </a:r>
            <a:r>
              <a:rPr lang="en-US" sz="2800" dirty="0" smtClean="0">
                <a:solidFill>
                  <a:srgbClr val="910091"/>
                </a:solidFill>
              </a:rPr>
              <a:t>(</a:t>
            </a:r>
            <a:r>
              <a:rPr lang="en-US" sz="2800" dirty="0" err="1" smtClean="0">
                <a:solidFill>
                  <a:srgbClr val="910091"/>
                </a:solidFill>
              </a:rPr>
              <a:t>d,</a:t>
            </a:r>
            <a:r>
              <a:rPr lang="en-US" sz="2800" dirty="0" err="1">
                <a:solidFill>
                  <a:srgbClr val="910091"/>
                </a:solidFill>
              </a:rPr>
              <a:t>e</a:t>
            </a:r>
            <a:r>
              <a:rPr lang="en-US" sz="2800" dirty="0" smtClean="0">
                <a:solidFill>
                  <a:srgbClr val="910091"/>
                </a:solidFill>
              </a:rPr>
              <a:t>) </a:t>
            </a:r>
            <a:r>
              <a:rPr lang="en-US" sz="2800" dirty="0"/>
              <a:t>× </a:t>
            </a:r>
            <a:r>
              <a:rPr lang="en-US" sz="2800" dirty="0" err="1">
                <a:solidFill>
                  <a:srgbClr val="910091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E</a:t>
            </a:r>
            <a:r>
              <a:rPr lang="en-US" sz="2800" dirty="0" smtClean="0">
                <a:solidFill>
                  <a:srgbClr val="910091"/>
                </a:solidFill>
              </a:rPr>
              <a:t>(e</a:t>
            </a:r>
            <a:r>
              <a:rPr lang="en-US" sz="2400" dirty="0">
                <a:solidFill>
                  <a:srgbClr val="910091"/>
                </a:solidFill>
              </a:rPr>
              <a:t>) </a:t>
            </a:r>
            <a:endParaRPr lang="en-US" sz="20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125420" y="5275396"/>
            <a:ext cx="1407554" cy="1017700"/>
            <a:chOff x="125420" y="5275396"/>
            <a:chExt cx="1407554" cy="1017700"/>
          </a:xfrm>
        </p:grpSpPr>
        <p:grpSp>
          <p:nvGrpSpPr>
            <p:cNvPr id="74" name="Group 73"/>
            <p:cNvGrpSpPr/>
            <p:nvPr/>
          </p:nvGrpSpPr>
          <p:grpSpPr>
            <a:xfrm>
              <a:off x="906706" y="5275396"/>
              <a:ext cx="626268" cy="1017700"/>
              <a:chOff x="906706" y="5275396"/>
              <a:chExt cx="626268" cy="101770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03370" y="5275396"/>
                <a:ext cx="4668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err="1" smtClean="0"/>
                  <a:t>Σ</a:t>
                </a:r>
                <a:endParaRPr lang="en-US" sz="48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906706" y="5923764"/>
                <a:ext cx="6262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910091"/>
                    </a:solidFill>
                  </a:rPr>
                  <a:t>d,s,e</a:t>
                </a:r>
                <a:endParaRPr lang="en-US" dirty="0">
                  <a:solidFill>
                    <a:srgbClr val="910091"/>
                  </a:solidFill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25420" y="5523204"/>
              <a:ext cx="10259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910091"/>
                  </a:solidFill>
                </a:rPr>
                <a:t>φ</a:t>
              </a:r>
              <a:r>
                <a:rPr lang="en-US" sz="2400" dirty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(h) </a:t>
              </a:r>
              <a:r>
                <a:rPr lang="en-US" sz="2400" dirty="0" smtClean="0"/>
                <a:t>=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200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66"/>
    </mc:Choice>
    <mc:Fallback>
      <p:transition xmlns:p14="http://schemas.microsoft.com/office/powerpoint/2010/main" spd="slow" advTm="646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2931665" y="3308461"/>
            <a:ext cx="3935154" cy="1662070"/>
          </a:xfrm>
          <a:custGeom>
            <a:avLst/>
            <a:gdLst>
              <a:gd name="connsiteX0" fmla="*/ 3888121 w 3935154"/>
              <a:gd name="connsiteY0" fmla="*/ 956474 h 1662070"/>
              <a:gd name="connsiteX1" fmla="*/ 3888121 w 3935154"/>
              <a:gd name="connsiteY1" fmla="*/ 956474 h 1662070"/>
              <a:gd name="connsiteX2" fmla="*/ 3731344 w 3935154"/>
              <a:gd name="connsiteY2" fmla="*/ 1050554 h 1662070"/>
              <a:gd name="connsiteX3" fmla="*/ 3668633 w 3935154"/>
              <a:gd name="connsiteY3" fmla="*/ 1081913 h 1662070"/>
              <a:gd name="connsiteX4" fmla="*/ 3574567 w 3935154"/>
              <a:gd name="connsiteY4" fmla="*/ 1175993 h 1662070"/>
              <a:gd name="connsiteX5" fmla="*/ 3480501 w 3935154"/>
              <a:gd name="connsiteY5" fmla="*/ 1238712 h 1662070"/>
              <a:gd name="connsiteX6" fmla="*/ 3433468 w 3935154"/>
              <a:gd name="connsiteY6" fmla="*/ 1270072 h 1662070"/>
              <a:gd name="connsiteX7" fmla="*/ 3323725 w 3935154"/>
              <a:gd name="connsiteY7" fmla="*/ 1332792 h 1662070"/>
              <a:gd name="connsiteX8" fmla="*/ 3229659 w 3935154"/>
              <a:gd name="connsiteY8" fmla="*/ 1426871 h 1662070"/>
              <a:gd name="connsiteX9" fmla="*/ 3198303 w 3935154"/>
              <a:gd name="connsiteY9" fmla="*/ 1458231 h 1662070"/>
              <a:gd name="connsiteX10" fmla="*/ 3151270 w 3935154"/>
              <a:gd name="connsiteY10" fmla="*/ 1489591 h 1662070"/>
              <a:gd name="connsiteX11" fmla="*/ 3057204 w 3935154"/>
              <a:gd name="connsiteY11" fmla="*/ 1583670 h 1662070"/>
              <a:gd name="connsiteX12" fmla="*/ 2884750 w 3935154"/>
              <a:gd name="connsiteY12" fmla="*/ 1662070 h 1662070"/>
              <a:gd name="connsiteX13" fmla="*/ 2602552 w 3935154"/>
              <a:gd name="connsiteY13" fmla="*/ 1630710 h 1662070"/>
              <a:gd name="connsiteX14" fmla="*/ 2539841 w 3935154"/>
              <a:gd name="connsiteY14" fmla="*/ 1552311 h 1662070"/>
              <a:gd name="connsiteX15" fmla="*/ 2508486 w 3935154"/>
              <a:gd name="connsiteY15" fmla="*/ 1505271 h 1662070"/>
              <a:gd name="connsiteX16" fmla="*/ 2398742 w 3935154"/>
              <a:gd name="connsiteY16" fmla="*/ 1332792 h 1662070"/>
              <a:gd name="connsiteX17" fmla="*/ 2383065 w 3935154"/>
              <a:gd name="connsiteY17" fmla="*/ 1285752 h 1662070"/>
              <a:gd name="connsiteX18" fmla="*/ 2320354 w 3935154"/>
              <a:gd name="connsiteY18" fmla="*/ 1191673 h 1662070"/>
              <a:gd name="connsiteX19" fmla="*/ 2288999 w 3935154"/>
              <a:gd name="connsiteY19" fmla="*/ 1144633 h 1662070"/>
              <a:gd name="connsiteX20" fmla="*/ 2210610 w 3935154"/>
              <a:gd name="connsiteY20" fmla="*/ 1066233 h 1662070"/>
              <a:gd name="connsiteX21" fmla="*/ 2194933 w 3935154"/>
              <a:gd name="connsiteY21" fmla="*/ 1003514 h 1662070"/>
              <a:gd name="connsiteX22" fmla="*/ 2163577 w 3935154"/>
              <a:gd name="connsiteY22" fmla="*/ 956474 h 1662070"/>
              <a:gd name="connsiteX23" fmla="*/ 2053833 w 3935154"/>
              <a:gd name="connsiteY23" fmla="*/ 815355 h 1662070"/>
              <a:gd name="connsiteX24" fmla="*/ 1959767 w 3935154"/>
              <a:gd name="connsiteY24" fmla="*/ 721275 h 1662070"/>
              <a:gd name="connsiteX25" fmla="*/ 1897057 w 3935154"/>
              <a:gd name="connsiteY25" fmla="*/ 580156 h 1662070"/>
              <a:gd name="connsiteX26" fmla="*/ 1865701 w 3935154"/>
              <a:gd name="connsiteY26" fmla="*/ 517437 h 1662070"/>
              <a:gd name="connsiteX27" fmla="*/ 1771635 w 3935154"/>
              <a:gd name="connsiteY27" fmla="*/ 439037 h 1662070"/>
              <a:gd name="connsiteX28" fmla="*/ 1724602 w 3935154"/>
              <a:gd name="connsiteY28" fmla="*/ 391997 h 1662070"/>
              <a:gd name="connsiteX29" fmla="*/ 1583503 w 3935154"/>
              <a:gd name="connsiteY29" fmla="*/ 360638 h 1662070"/>
              <a:gd name="connsiteX30" fmla="*/ 1175884 w 3935154"/>
              <a:gd name="connsiteY30" fmla="*/ 344958 h 1662070"/>
              <a:gd name="connsiteX31" fmla="*/ 564455 w 3935154"/>
              <a:gd name="connsiteY31" fmla="*/ 344958 h 1662070"/>
              <a:gd name="connsiteX32" fmla="*/ 439034 w 3935154"/>
              <a:gd name="connsiteY32" fmla="*/ 391997 h 1662070"/>
              <a:gd name="connsiteX33" fmla="*/ 376323 w 3935154"/>
              <a:gd name="connsiteY33" fmla="*/ 439037 h 1662070"/>
              <a:gd name="connsiteX34" fmla="*/ 313612 w 3935154"/>
              <a:gd name="connsiteY34" fmla="*/ 454717 h 1662070"/>
              <a:gd name="connsiteX35" fmla="*/ 235224 w 3935154"/>
              <a:gd name="connsiteY35" fmla="*/ 486077 h 1662070"/>
              <a:gd name="connsiteX36" fmla="*/ 141158 w 3935154"/>
              <a:gd name="connsiteY36" fmla="*/ 517437 h 1662070"/>
              <a:gd name="connsiteX37" fmla="*/ 94125 w 3935154"/>
              <a:gd name="connsiteY37" fmla="*/ 533117 h 1662070"/>
              <a:gd name="connsiteX38" fmla="*/ 15737 w 3935154"/>
              <a:gd name="connsiteY38" fmla="*/ 517437 h 1662070"/>
              <a:gd name="connsiteX39" fmla="*/ 59 w 3935154"/>
              <a:gd name="connsiteY39" fmla="*/ 470397 h 1662070"/>
              <a:gd name="connsiteX40" fmla="*/ 62770 w 3935154"/>
              <a:gd name="connsiteY40" fmla="*/ 297918 h 1662070"/>
              <a:gd name="connsiteX41" fmla="*/ 125480 w 3935154"/>
              <a:gd name="connsiteY41" fmla="*/ 250878 h 1662070"/>
              <a:gd name="connsiteX42" fmla="*/ 235224 w 3935154"/>
              <a:gd name="connsiteY42" fmla="*/ 188159 h 1662070"/>
              <a:gd name="connsiteX43" fmla="*/ 297935 w 3935154"/>
              <a:gd name="connsiteY43" fmla="*/ 172479 h 1662070"/>
              <a:gd name="connsiteX44" fmla="*/ 344968 w 3935154"/>
              <a:gd name="connsiteY44" fmla="*/ 156799 h 1662070"/>
              <a:gd name="connsiteX45" fmla="*/ 407678 w 3935154"/>
              <a:gd name="connsiteY45" fmla="*/ 141119 h 1662070"/>
              <a:gd name="connsiteX46" fmla="*/ 454711 w 3935154"/>
              <a:gd name="connsiteY46" fmla="*/ 125439 h 1662070"/>
              <a:gd name="connsiteX47" fmla="*/ 580133 w 3935154"/>
              <a:gd name="connsiteY47" fmla="*/ 109759 h 1662070"/>
              <a:gd name="connsiteX48" fmla="*/ 674199 w 3935154"/>
              <a:gd name="connsiteY48" fmla="*/ 94079 h 1662070"/>
              <a:gd name="connsiteX49" fmla="*/ 1003430 w 3935154"/>
              <a:gd name="connsiteY49" fmla="*/ 78399 h 1662070"/>
              <a:gd name="connsiteX50" fmla="*/ 1191562 w 3935154"/>
              <a:gd name="connsiteY50" fmla="*/ 62719 h 1662070"/>
              <a:gd name="connsiteX51" fmla="*/ 1928412 w 3935154"/>
              <a:gd name="connsiteY51" fmla="*/ 47039 h 1662070"/>
              <a:gd name="connsiteX52" fmla="*/ 2665263 w 3935154"/>
              <a:gd name="connsiteY52" fmla="*/ 15680 h 1662070"/>
              <a:gd name="connsiteX53" fmla="*/ 2884750 w 3935154"/>
              <a:gd name="connsiteY53" fmla="*/ 0 h 1662070"/>
              <a:gd name="connsiteX54" fmla="*/ 3339402 w 3935154"/>
              <a:gd name="connsiteY54" fmla="*/ 15680 h 1662070"/>
              <a:gd name="connsiteX55" fmla="*/ 3449146 w 3935154"/>
              <a:gd name="connsiteY55" fmla="*/ 47039 h 1662070"/>
              <a:gd name="connsiteX56" fmla="*/ 3652956 w 3935154"/>
              <a:gd name="connsiteY56" fmla="*/ 141119 h 1662070"/>
              <a:gd name="connsiteX57" fmla="*/ 3747022 w 3935154"/>
              <a:gd name="connsiteY57" fmla="*/ 235198 h 1662070"/>
              <a:gd name="connsiteX58" fmla="*/ 3794055 w 3935154"/>
              <a:gd name="connsiteY58" fmla="*/ 266558 h 1662070"/>
              <a:gd name="connsiteX59" fmla="*/ 3856765 w 3935154"/>
              <a:gd name="connsiteY59" fmla="*/ 313598 h 1662070"/>
              <a:gd name="connsiteX60" fmla="*/ 3888121 w 3935154"/>
              <a:gd name="connsiteY60" fmla="*/ 360638 h 1662070"/>
              <a:gd name="connsiteX61" fmla="*/ 3919476 w 3935154"/>
              <a:gd name="connsiteY61" fmla="*/ 470397 h 1662070"/>
              <a:gd name="connsiteX62" fmla="*/ 3935154 w 3935154"/>
              <a:gd name="connsiteY62" fmla="*/ 517437 h 1662070"/>
              <a:gd name="connsiteX63" fmla="*/ 3919476 w 3935154"/>
              <a:gd name="connsiteY63" fmla="*/ 862395 h 1662070"/>
              <a:gd name="connsiteX64" fmla="*/ 3888121 w 3935154"/>
              <a:gd name="connsiteY64" fmla="*/ 956474 h 166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935154" h="1662070">
                <a:moveTo>
                  <a:pt x="3888121" y="956474"/>
                </a:moveTo>
                <a:lnTo>
                  <a:pt x="3888121" y="956474"/>
                </a:lnTo>
                <a:cubicBezTo>
                  <a:pt x="3835862" y="987834"/>
                  <a:pt x="3784258" y="1020313"/>
                  <a:pt x="3731344" y="1050554"/>
                </a:cubicBezTo>
                <a:cubicBezTo>
                  <a:pt x="3711053" y="1062151"/>
                  <a:pt x="3686882" y="1067312"/>
                  <a:pt x="3668633" y="1081913"/>
                </a:cubicBezTo>
                <a:cubicBezTo>
                  <a:pt x="3634006" y="1109618"/>
                  <a:pt x="3611464" y="1151392"/>
                  <a:pt x="3574567" y="1175993"/>
                </a:cubicBezTo>
                <a:lnTo>
                  <a:pt x="3480501" y="1238712"/>
                </a:lnTo>
                <a:cubicBezTo>
                  <a:pt x="3464823" y="1249165"/>
                  <a:pt x="3450321" y="1261644"/>
                  <a:pt x="3433468" y="1270072"/>
                </a:cubicBezTo>
                <a:cubicBezTo>
                  <a:pt x="3401021" y="1286298"/>
                  <a:pt x="3352216" y="1307463"/>
                  <a:pt x="3323725" y="1332792"/>
                </a:cubicBezTo>
                <a:cubicBezTo>
                  <a:pt x="3290582" y="1362256"/>
                  <a:pt x="3261014" y="1395511"/>
                  <a:pt x="3229659" y="1426871"/>
                </a:cubicBezTo>
                <a:cubicBezTo>
                  <a:pt x="3219207" y="1437324"/>
                  <a:pt x="3210602" y="1450030"/>
                  <a:pt x="3198303" y="1458231"/>
                </a:cubicBezTo>
                <a:cubicBezTo>
                  <a:pt x="3182625" y="1468684"/>
                  <a:pt x="3165353" y="1477071"/>
                  <a:pt x="3151270" y="1489591"/>
                </a:cubicBezTo>
                <a:cubicBezTo>
                  <a:pt x="3118127" y="1519055"/>
                  <a:pt x="3096867" y="1563835"/>
                  <a:pt x="3057204" y="1583670"/>
                </a:cubicBezTo>
                <a:cubicBezTo>
                  <a:pt x="2917002" y="1653782"/>
                  <a:pt x="2976127" y="1631607"/>
                  <a:pt x="2884750" y="1662070"/>
                </a:cubicBezTo>
                <a:cubicBezTo>
                  <a:pt x="2790684" y="1651617"/>
                  <a:pt x="2692741" y="1659410"/>
                  <a:pt x="2602552" y="1630710"/>
                </a:cubicBezTo>
                <a:cubicBezTo>
                  <a:pt x="2570663" y="1620562"/>
                  <a:pt x="2559918" y="1579084"/>
                  <a:pt x="2539841" y="1552311"/>
                </a:cubicBezTo>
                <a:cubicBezTo>
                  <a:pt x="2528536" y="1537235"/>
                  <a:pt x="2519438" y="1520606"/>
                  <a:pt x="2508486" y="1505271"/>
                </a:cubicBezTo>
                <a:cubicBezTo>
                  <a:pt x="2447694" y="1420149"/>
                  <a:pt x="2455840" y="1447004"/>
                  <a:pt x="2398742" y="1332792"/>
                </a:cubicBezTo>
                <a:cubicBezTo>
                  <a:pt x="2391351" y="1318009"/>
                  <a:pt x="2391091" y="1300200"/>
                  <a:pt x="2383065" y="1285752"/>
                </a:cubicBezTo>
                <a:cubicBezTo>
                  <a:pt x="2364764" y="1252806"/>
                  <a:pt x="2341258" y="1223033"/>
                  <a:pt x="2320354" y="1191673"/>
                </a:cubicBezTo>
                <a:cubicBezTo>
                  <a:pt x="2309902" y="1175993"/>
                  <a:pt x="2302323" y="1157959"/>
                  <a:pt x="2288999" y="1144633"/>
                </a:cubicBezTo>
                <a:lnTo>
                  <a:pt x="2210610" y="1066233"/>
                </a:lnTo>
                <a:cubicBezTo>
                  <a:pt x="2205384" y="1045327"/>
                  <a:pt x="2203421" y="1023322"/>
                  <a:pt x="2194933" y="1003514"/>
                </a:cubicBezTo>
                <a:cubicBezTo>
                  <a:pt x="2187511" y="986193"/>
                  <a:pt x="2174883" y="971550"/>
                  <a:pt x="2163577" y="956474"/>
                </a:cubicBezTo>
                <a:cubicBezTo>
                  <a:pt x="2127826" y="908800"/>
                  <a:pt x="2090162" y="862590"/>
                  <a:pt x="2053833" y="815355"/>
                </a:cubicBezTo>
                <a:cubicBezTo>
                  <a:pt x="1992424" y="735512"/>
                  <a:pt x="2030757" y="768609"/>
                  <a:pt x="1959767" y="721275"/>
                </a:cubicBezTo>
                <a:cubicBezTo>
                  <a:pt x="1905025" y="557023"/>
                  <a:pt x="1956682" y="684513"/>
                  <a:pt x="1897057" y="580156"/>
                </a:cubicBezTo>
                <a:cubicBezTo>
                  <a:pt x="1885462" y="559861"/>
                  <a:pt x="1879285" y="536458"/>
                  <a:pt x="1865701" y="517437"/>
                </a:cubicBezTo>
                <a:cubicBezTo>
                  <a:pt x="1825285" y="460847"/>
                  <a:pt x="1820171" y="479490"/>
                  <a:pt x="1771635" y="439037"/>
                </a:cubicBezTo>
                <a:cubicBezTo>
                  <a:pt x="1754602" y="424841"/>
                  <a:pt x="1743050" y="404298"/>
                  <a:pt x="1724602" y="391997"/>
                </a:cubicBezTo>
                <a:cubicBezTo>
                  <a:pt x="1699895" y="375523"/>
                  <a:pt x="1592919" y="361227"/>
                  <a:pt x="1583503" y="360638"/>
                </a:cubicBezTo>
                <a:cubicBezTo>
                  <a:pt x="1447794" y="352155"/>
                  <a:pt x="1311757" y="350185"/>
                  <a:pt x="1175884" y="344958"/>
                </a:cubicBezTo>
                <a:cubicBezTo>
                  <a:pt x="908383" y="311515"/>
                  <a:pt x="1020421" y="318899"/>
                  <a:pt x="564455" y="344958"/>
                </a:cubicBezTo>
                <a:cubicBezTo>
                  <a:pt x="524708" y="347230"/>
                  <a:pt x="471515" y="371693"/>
                  <a:pt x="439034" y="391997"/>
                </a:cubicBezTo>
                <a:cubicBezTo>
                  <a:pt x="416876" y="405848"/>
                  <a:pt x="399695" y="427350"/>
                  <a:pt x="376323" y="439037"/>
                </a:cubicBezTo>
                <a:cubicBezTo>
                  <a:pt x="357051" y="448674"/>
                  <a:pt x="334053" y="447902"/>
                  <a:pt x="313612" y="454717"/>
                </a:cubicBezTo>
                <a:cubicBezTo>
                  <a:pt x="286914" y="463618"/>
                  <a:pt x="261672" y="476458"/>
                  <a:pt x="235224" y="486077"/>
                </a:cubicBezTo>
                <a:cubicBezTo>
                  <a:pt x="204163" y="497374"/>
                  <a:pt x="172513" y="506984"/>
                  <a:pt x="141158" y="517437"/>
                </a:cubicBezTo>
                <a:lnTo>
                  <a:pt x="94125" y="533117"/>
                </a:lnTo>
                <a:cubicBezTo>
                  <a:pt x="67996" y="527890"/>
                  <a:pt x="37908" y="532220"/>
                  <a:pt x="15737" y="517437"/>
                </a:cubicBezTo>
                <a:cubicBezTo>
                  <a:pt x="1986" y="508268"/>
                  <a:pt x="59" y="486925"/>
                  <a:pt x="59" y="470397"/>
                </a:cubicBezTo>
                <a:cubicBezTo>
                  <a:pt x="59" y="359614"/>
                  <a:pt x="-4360" y="355467"/>
                  <a:pt x="62770" y="297918"/>
                </a:cubicBezTo>
                <a:cubicBezTo>
                  <a:pt x="82609" y="280911"/>
                  <a:pt x="104218" y="266068"/>
                  <a:pt x="125480" y="250878"/>
                </a:cubicBezTo>
                <a:cubicBezTo>
                  <a:pt x="158997" y="226934"/>
                  <a:pt x="196543" y="202666"/>
                  <a:pt x="235224" y="188159"/>
                </a:cubicBezTo>
                <a:cubicBezTo>
                  <a:pt x="255399" y="180592"/>
                  <a:pt x="277217" y="178399"/>
                  <a:pt x="297935" y="172479"/>
                </a:cubicBezTo>
                <a:cubicBezTo>
                  <a:pt x="313825" y="167938"/>
                  <a:pt x="329078" y="161340"/>
                  <a:pt x="344968" y="156799"/>
                </a:cubicBezTo>
                <a:cubicBezTo>
                  <a:pt x="365686" y="150879"/>
                  <a:pt x="386960" y="147039"/>
                  <a:pt x="407678" y="141119"/>
                </a:cubicBezTo>
                <a:cubicBezTo>
                  <a:pt x="423568" y="136578"/>
                  <a:pt x="438452" y="128396"/>
                  <a:pt x="454711" y="125439"/>
                </a:cubicBezTo>
                <a:cubicBezTo>
                  <a:pt x="496164" y="117901"/>
                  <a:pt x="538424" y="115718"/>
                  <a:pt x="580133" y="109759"/>
                </a:cubicBezTo>
                <a:cubicBezTo>
                  <a:pt x="611601" y="105263"/>
                  <a:pt x="642498" y="96428"/>
                  <a:pt x="674199" y="94079"/>
                </a:cubicBezTo>
                <a:cubicBezTo>
                  <a:pt x="783767" y="85962"/>
                  <a:pt x="893763" y="85046"/>
                  <a:pt x="1003430" y="78399"/>
                </a:cubicBezTo>
                <a:cubicBezTo>
                  <a:pt x="1066243" y="74592"/>
                  <a:pt x="1128670" y="64851"/>
                  <a:pt x="1191562" y="62719"/>
                </a:cubicBezTo>
                <a:cubicBezTo>
                  <a:pt x="1437093" y="54395"/>
                  <a:pt x="1682795" y="52266"/>
                  <a:pt x="1928412" y="47039"/>
                </a:cubicBezTo>
                <a:cubicBezTo>
                  <a:pt x="2292561" y="6575"/>
                  <a:pt x="1914686" y="44553"/>
                  <a:pt x="2665263" y="15680"/>
                </a:cubicBezTo>
                <a:cubicBezTo>
                  <a:pt x="2738558" y="12861"/>
                  <a:pt x="2811588" y="5227"/>
                  <a:pt x="2884750" y="0"/>
                </a:cubicBezTo>
                <a:cubicBezTo>
                  <a:pt x="3036301" y="5227"/>
                  <a:pt x="3188039" y="6505"/>
                  <a:pt x="3339402" y="15680"/>
                </a:cubicBezTo>
                <a:cubicBezTo>
                  <a:pt x="3358188" y="16819"/>
                  <a:pt x="3427657" y="38773"/>
                  <a:pt x="3449146" y="47039"/>
                </a:cubicBezTo>
                <a:cubicBezTo>
                  <a:pt x="3574782" y="95367"/>
                  <a:pt x="3575375" y="85695"/>
                  <a:pt x="3652956" y="141119"/>
                </a:cubicBezTo>
                <a:cubicBezTo>
                  <a:pt x="3832279" y="269227"/>
                  <a:pt x="3627948" y="116109"/>
                  <a:pt x="3747022" y="235198"/>
                </a:cubicBezTo>
                <a:cubicBezTo>
                  <a:pt x="3760345" y="248523"/>
                  <a:pt x="3778723" y="255605"/>
                  <a:pt x="3794055" y="266558"/>
                </a:cubicBezTo>
                <a:cubicBezTo>
                  <a:pt x="3815317" y="281748"/>
                  <a:pt x="3838289" y="295119"/>
                  <a:pt x="3856765" y="313598"/>
                </a:cubicBezTo>
                <a:cubicBezTo>
                  <a:pt x="3870089" y="326924"/>
                  <a:pt x="3877669" y="344958"/>
                  <a:pt x="3888121" y="360638"/>
                </a:cubicBezTo>
                <a:cubicBezTo>
                  <a:pt x="3925714" y="473435"/>
                  <a:pt x="3880099" y="332560"/>
                  <a:pt x="3919476" y="470397"/>
                </a:cubicBezTo>
                <a:cubicBezTo>
                  <a:pt x="3924016" y="486289"/>
                  <a:pt x="3929928" y="501757"/>
                  <a:pt x="3935154" y="517437"/>
                </a:cubicBezTo>
                <a:cubicBezTo>
                  <a:pt x="3929928" y="632423"/>
                  <a:pt x="3931737" y="747945"/>
                  <a:pt x="3919476" y="862395"/>
                </a:cubicBezTo>
                <a:cubicBezTo>
                  <a:pt x="3908866" y="961432"/>
                  <a:pt x="3893347" y="940794"/>
                  <a:pt x="3888121" y="95647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208573" y="3684779"/>
            <a:ext cx="3367202" cy="1944308"/>
          </a:xfrm>
          <a:custGeom>
            <a:avLst/>
            <a:gdLst>
              <a:gd name="connsiteX0" fmla="*/ 2654875 w 3367202"/>
              <a:gd name="connsiteY0" fmla="*/ 62719 h 1944308"/>
              <a:gd name="connsiteX1" fmla="*/ 2654875 w 3367202"/>
              <a:gd name="connsiteY1" fmla="*/ 62719 h 1944308"/>
              <a:gd name="connsiteX2" fmla="*/ 2513776 w 3367202"/>
              <a:gd name="connsiteY2" fmla="*/ 78399 h 1944308"/>
              <a:gd name="connsiteX3" fmla="*/ 2482421 w 3367202"/>
              <a:gd name="connsiteY3" fmla="*/ 141119 h 1944308"/>
              <a:gd name="connsiteX4" fmla="*/ 2466743 w 3367202"/>
              <a:gd name="connsiteY4" fmla="*/ 203838 h 1944308"/>
              <a:gd name="connsiteX5" fmla="*/ 2451065 w 3367202"/>
              <a:gd name="connsiteY5" fmla="*/ 250878 h 1944308"/>
              <a:gd name="connsiteX6" fmla="*/ 2435388 w 3367202"/>
              <a:gd name="connsiteY6" fmla="*/ 972154 h 1944308"/>
              <a:gd name="connsiteX7" fmla="*/ 2404032 w 3367202"/>
              <a:gd name="connsiteY7" fmla="*/ 1019194 h 1944308"/>
              <a:gd name="connsiteX8" fmla="*/ 2356999 w 3367202"/>
              <a:gd name="connsiteY8" fmla="*/ 1128953 h 1944308"/>
              <a:gd name="connsiteX9" fmla="*/ 2294289 w 3367202"/>
              <a:gd name="connsiteY9" fmla="*/ 1238712 h 1944308"/>
              <a:gd name="connsiteX10" fmla="*/ 2278611 w 3367202"/>
              <a:gd name="connsiteY10" fmla="*/ 1285752 h 1944308"/>
              <a:gd name="connsiteX11" fmla="*/ 2247256 w 3367202"/>
              <a:gd name="connsiteY11" fmla="*/ 1332792 h 1944308"/>
              <a:gd name="connsiteX12" fmla="*/ 2184545 w 3367202"/>
              <a:gd name="connsiteY12" fmla="*/ 1473911 h 1944308"/>
              <a:gd name="connsiteX13" fmla="*/ 2121834 w 3367202"/>
              <a:gd name="connsiteY13" fmla="*/ 1505271 h 1944308"/>
              <a:gd name="connsiteX14" fmla="*/ 1996413 w 3367202"/>
              <a:gd name="connsiteY14" fmla="*/ 1552310 h 1944308"/>
              <a:gd name="connsiteX15" fmla="*/ 1290918 w 3367202"/>
              <a:gd name="connsiteY15" fmla="*/ 1536631 h 1944308"/>
              <a:gd name="connsiteX16" fmla="*/ 1149819 w 3367202"/>
              <a:gd name="connsiteY16" fmla="*/ 1520951 h 1944308"/>
              <a:gd name="connsiteX17" fmla="*/ 914654 w 3367202"/>
              <a:gd name="connsiteY17" fmla="*/ 1505271 h 1944308"/>
              <a:gd name="connsiteX18" fmla="*/ 162126 w 3367202"/>
              <a:gd name="connsiteY18" fmla="*/ 1520951 h 1944308"/>
              <a:gd name="connsiteX19" fmla="*/ 5349 w 3367202"/>
              <a:gd name="connsiteY19" fmla="*/ 1583670 h 1944308"/>
              <a:gd name="connsiteX20" fmla="*/ 52382 w 3367202"/>
              <a:gd name="connsiteY20" fmla="*/ 1912948 h 1944308"/>
              <a:gd name="connsiteX21" fmla="*/ 99415 w 3367202"/>
              <a:gd name="connsiteY21" fmla="*/ 1944308 h 1944308"/>
              <a:gd name="connsiteX22" fmla="*/ 350258 w 3367202"/>
              <a:gd name="connsiteY22" fmla="*/ 1928628 h 1944308"/>
              <a:gd name="connsiteX23" fmla="*/ 444324 w 3367202"/>
              <a:gd name="connsiteY23" fmla="*/ 1912948 h 1944308"/>
              <a:gd name="connsiteX24" fmla="*/ 663811 w 3367202"/>
              <a:gd name="connsiteY24" fmla="*/ 1897268 h 1944308"/>
              <a:gd name="connsiteX25" fmla="*/ 820588 w 3367202"/>
              <a:gd name="connsiteY25" fmla="*/ 1865909 h 1944308"/>
              <a:gd name="connsiteX26" fmla="*/ 898976 w 3367202"/>
              <a:gd name="connsiteY26" fmla="*/ 1850229 h 1944308"/>
              <a:gd name="connsiteX27" fmla="*/ 1024397 w 3367202"/>
              <a:gd name="connsiteY27" fmla="*/ 1818869 h 1944308"/>
              <a:gd name="connsiteX28" fmla="*/ 1573116 w 3367202"/>
              <a:gd name="connsiteY28" fmla="*/ 1771829 h 1944308"/>
              <a:gd name="connsiteX29" fmla="*/ 2090479 w 3367202"/>
              <a:gd name="connsiteY29" fmla="*/ 1756149 h 1944308"/>
              <a:gd name="connsiteX30" fmla="*/ 2529454 w 3367202"/>
              <a:gd name="connsiteY30" fmla="*/ 1740469 h 1944308"/>
              <a:gd name="connsiteX31" fmla="*/ 2717586 w 3367202"/>
              <a:gd name="connsiteY31" fmla="*/ 1724789 h 1944308"/>
              <a:gd name="connsiteX32" fmla="*/ 2843007 w 3367202"/>
              <a:gd name="connsiteY32" fmla="*/ 1709110 h 1944308"/>
              <a:gd name="connsiteX33" fmla="*/ 2999784 w 3367202"/>
              <a:gd name="connsiteY33" fmla="*/ 1693430 h 1944308"/>
              <a:gd name="connsiteX34" fmla="*/ 3046817 w 3367202"/>
              <a:gd name="connsiteY34" fmla="*/ 1677750 h 1944308"/>
              <a:gd name="connsiteX35" fmla="*/ 3156560 w 3367202"/>
              <a:gd name="connsiteY35" fmla="*/ 1615030 h 1944308"/>
              <a:gd name="connsiteX36" fmla="*/ 3187916 w 3367202"/>
              <a:gd name="connsiteY36" fmla="*/ 1567990 h 1944308"/>
              <a:gd name="connsiteX37" fmla="*/ 3313337 w 3367202"/>
              <a:gd name="connsiteY37" fmla="*/ 1426871 h 1944308"/>
              <a:gd name="connsiteX38" fmla="*/ 3329015 w 3367202"/>
              <a:gd name="connsiteY38" fmla="*/ 1379831 h 1944308"/>
              <a:gd name="connsiteX39" fmla="*/ 3329015 w 3367202"/>
              <a:gd name="connsiteY39" fmla="*/ 282238 h 1944308"/>
              <a:gd name="connsiteX40" fmla="*/ 3281982 w 3367202"/>
              <a:gd name="connsiteY40" fmla="*/ 156799 h 1944308"/>
              <a:gd name="connsiteX41" fmla="*/ 3234949 w 3367202"/>
              <a:gd name="connsiteY41" fmla="*/ 31359 h 1944308"/>
              <a:gd name="connsiteX42" fmla="*/ 3187916 w 3367202"/>
              <a:gd name="connsiteY42" fmla="*/ 0 h 1944308"/>
              <a:gd name="connsiteX43" fmla="*/ 3046817 w 3367202"/>
              <a:gd name="connsiteY43" fmla="*/ 15679 h 1944308"/>
              <a:gd name="connsiteX44" fmla="*/ 2874362 w 3367202"/>
              <a:gd name="connsiteY44" fmla="*/ 31359 h 1944308"/>
              <a:gd name="connsiteX45" fmla="*/ 2733263 w 3367202"/>
              <a:gd name="connsiteY45" fmla="*/ 62719 h 1944308"/>
              <a:gd name="connsiteX46" fmla="*/ 2560809 w 3367202"/>
              <a:gd name="connsiteY46" fmla="*/ 62719 h 1944308"/>
              <a:gd name="connsiteX47" fmla="*/ 2560809 w 3367202"/>
              <a:gd name="connsiteY47" fmla="*/ 62719 h 194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367202" h="1944308">
                <a:moveTo>
                  <a:pt x="2654875" y="62719"/>
                </a:moveTo>
                <a:lnTo>
                  <a:pt x="2654875" y="62719"/>
                </a:lnTo>
                <a:cubicBezTo>
                  <a:pt x="2607842" y="67946"/>
                  <a:pt x="2556856" y="58814"/>
                  <a:pt x="2513776" y="78399"/>
                </a:cubicBezTo>
                <a:cubicBezTo>
                  <a:pt x="2492498" y="88072"/>
                  <a:pt x="2490627" y="119233"/>
                  <a:pt x="2482421" y="141119"/>
                </a:cubicBezTo>
                <a:cubicBezTo>
                  <a:pt x="2474855" y="161297"/>
                  <a:pt x="2472662" y="183117"/>
                  <a:pt x="2466743" y="203838"/>
                </a:cubicBezTo>
                <a:cubicBezTo>
                  <a:pt x="2462203" y="219730"/>
                  <a:pt x="2456291" y="235198"/>
                  <a:pt x="2451065" y="250878"/>
                </a:cubicBezTo>
                <a:cubicBezTo>
                  <a:pt x="2445839" y="491303"/>
                  <a:pt x="2450082" y="732121"/>
                  <a:pt x="2435388" y="972154"/>
                </a:cubicBezTo>
                <a:cubicBezTo>
                  <a:pt x="2434237" y="990963"/>
                  <a:pt x="2413380" y="1002832"/>
                  <a:pt x="2404032" y="1019194"/>
                </a:cubicBezTo>
                <a:cubicBezTo>
                  <a:pt x="2344614" y="1123189"/>
                  <a:pt x="2394685" y="1041005"/>
                  <a:pt x="2356999" y="1128953"/>
                </a:cubicBezTo>
                <a:cubicBezTo>
                  <a:pt x="2274541" y="1321384"/>
                  <a:pt x="2373014" y="1081240"/>
                  <a:pt x="2294289" y="1238712"/>
                </a:cubicBezTo>
                <a:cubicBezTo>
                  <a:pt x="2286898" y="1253495"/>
                  <a:pt x="2286002" y="1270969"/>
                  <a:pt x="2278611" y="1285752"/>
                </a:cubicBezTo>
                <a:cubicBezTo>
                  <a:pt x="2270185" y="1302607"/>
                  <a:pt x="2254908" y="1315572"/>
                  <a:pt x="2247256" y="1332792"/>
                </a:cubicBezTo>
                <a:cubicBezTo>
                  <a:pt x="2231208" y="1368906"/>
                  <a:pt x="2222111" y="1442602"/>
                  <a:pt x="2184545" y="1473911"/>
                </a:cubicBezTo>
                <a:cubicBezTo>
                  <a:pt x="2166591" y="1488874"/>
                  <a:pt x="2142126" y="1493674"/>
                  <a:pt x="2121834" y="1505271"/>
                </a:cubicBezTo>
                <a:cubicBezTo>
                  <a:pt x="2034886" y="1554963"/>
                  <a:pt x="2118371" y="1527916"/>
                  <a:pt x="1996413" y="1552310"/>
                </a:cubicBezTo>
                <a:lnTo>
                  <a:pt x="1290918" y="1536631"/>
                </a:lnTo>
                <a:cubicBezTo>
                  <a:pt x="1243628" y="1534879"/>
                  <a:pt x="1196978" y="1524882"/>
                  <a:pt x="1149819" y="1520951"/>
                </a:cubicBezTo>
                <a:cubicBezTo>
                  <a:pt x="1071528" y="1514426"/>
                  <a:pt x="993042" y="1510498"/>
                  <a:pt x="914654" y="1505271"/>
                </a:cubicBezTo>
                <a:lnTo>
                  <a:pt x="162126" y="1520951"/>
                </a:lnTo>
                <a:cubicBezTo>
                  <a:pt x="8640" y="1526337"/>
                  <a:pt x="34580" y="1495969"/>
                  <a:pt x="5349" y="1583670"/>
                </a:cubicBezTo>
                <a:cubicBezTo>
                  <a:pt x="9775" y="1663343"/>
                  <a:pt x="-28775" y="1831779"/>
                  <a:pt x="52382" y="1912948"/>
                </a:cubicBezTo>
                <a:cubicBezTo>
                  <a:pt x="65705" y="1926273"/>
                  <a:pt x="83737" y="1933855"/>
                  <a:pt x="99415" y="1944308"/>
                </a:cubicBezTo>
                <a:cubicBezTo>
                  <a:pt x="183029" y="1939081"/>
                  <a:pt x="266825" y="1936214"/>
                  <a:pt x="350258" y="1928628"/>
                </a:cubicBezTo>
                <a:cubicBezTo>
                  <a:pt x="381915" y="1925750"/>
                  <a:pt x="412694" y="1916111"/>
                  <a:pt x="444324" y="1912948"/>
                </a:cubicBezTo>
                <a:cubicBezTo>
                  <a:pt x="517309" y="1905648"/>
                  <a:pt x="590649" y="1902495"/>
                  <a:pt x="663811" y="1897268"/>
                </a:cubicBezTo>
                <a:cubicBezTo>
                  <a:pt x="848120" y="1866547"/>
                  <a:pt x="680275" y="1897094"/>
                  <a:pt x="820588" y="1865909"/>
                </a:cubicBezTo>
                <a:cubicBezTo>
                  <a:pt x="846600" y="1860128"/>
                  <a:pt x="873012" y="1856222"/>
                  <a:pt x="898976" y="1850229"/>
                </a:cubicBezTo>
                <a:cubicBezTo>
                  <a:pt x="940966" y="1840537"/>
                  <a:pt x="981480" y="1822771"/>
                  <a:pt x="1024397" y="1818869"/>
                </a:cubicBezTo>
                <a:lnTo>
                  <a:pt x="1573116" y="1771829"/>
                </a:lnTo>
                <a:cubicBezTo>
                  <a:pt x="1745487" y="1764334"/>
                  <a:pt x="1918038" y="1761804"/>
                  <a:pt x="2090479" y="1756149"/>
                </a:cubicBezTo>
                <a:lnTo>
                  <a:pt x="2529454" y="1740469"/>
                </a:lnTo>
                <a:lnTo>
                  <a:pt x="2717586" y="1724789"/>
                </a:lnTo>
                <a:cubicBezTo>
                  <a:pt x="2759509" y="1720596"/>
                  <a:pt x="2801132" y="1713763"/>
                  <a:pt x="2843007" y="1709110"/>
                </a:cubicBezTo>
                <a:cubicBezTo>
                  <a:pt x="2895205" y="1703309"/>
                  <a:pt x="2947525" y="1698657"/>
                  <a:pt x="2999784" y="1693430"/>
                </a:cubicBezTo>
                <a:cubicBezTo>
                  <a:pt x="3015462" y="1688203"/>
                  <a:pt x="3031628" y="1684261"/>
                  <a:pt x="3046817" y="1677750"/>
                </a:cubicBezTo>
                <a:cubicBezTo>
                  <a:pt x="3102510" y="1653878"/>
                  <a:pt x="3109327" y="1646523"/>
                  <a:pt x="3156560" y="1615030"/>
                </a:cubicBezTo>
                <a:cubicBezTo>
                  <a:pt x="3167012" y="1599350"/>
                  <a:pt x="3175397" y="1582075"/>
                  <a:pt x="3187916" y="1567990"/>
                </a:cubicBezTo>
                <a:cubicBezTo>
                  <a:pt x="3235410" y="1514552"/>
                  <a:pt x="3282838" y="1487879"/>
                  <a:pt x="3313337" y="1426871"/>
                </a:cubicBezTo>
                <a:cubicBezTo>
                  <a:pt x="3320728" y="1412088"/>
                  <a:pt x="3323789" y="1395511"/>
                  <a:pt x="3329015" y="1379831"/>
                </a:cubicBezTo>
                <a:cubicBezTo>
                  <a:pt x="3398528" y="962675"/>
                  <a:pt x="3357320" y="1244741"/>
                  <a:pt x="3329015" y="282238"/>
                </a:cubicBezTo>
                <a:cubicBezTo>
                  <a:pt x="3327681" y="236872"/>
                  <a:pt x="3301268" y="195376"/>
                  <a:pt x="3281982" y="156799"/>
                </a:cubicBezTo>
                <a:cubicBezTo>
                  <a:pt x="3270766" y="100710"/>
                  <a:pt x="3275318" y="71734"/>
                  <a:pt x="3234949" y="31359"/>
                </a:cubicBezTo>
                <a:cubicBezTo>
                  <a:pt x="3221626" y="18034"/>
                  <a:pt x="3203594" y="10453"/>
                  <a:pt x="3187916" y="0"/>
                </a:cubicBezTo>
                <a:lnTo>
                  <a:pt x="3046817" y="15679"/>
                </a:lnTo>
                <a:cubicBezTo>
                  <a:pt x="2989381" y="21423"/>
                  <a:pt x="2931578" y="23729"/>
                  <a:pt x="2874362" y="31359"/>
                </a:cubicBezTo>
                <a:cubicBezTo>
                  <a:pt x="2796135" y="41791"/>
                  <a:pt x="2820000" y="57297"/>
                  <a:pt x="2733263" y="62719"/>
                </a:cubicBezTo>
                <a:cubicBezTo>
                  <a:pt x="2675890" y="66305"/>
                  <a:pt x="2618294" y="62719"/>
                  <a:pt x="2560809" y="62719"/>
                </a:cubicBezTo>
                <a:lnTo>
                  <a:pt x="2560809" y="62719"/>
                </a:lnTo>
              </a:path>
            </a:pathLst>
          </a:custGeom>
          <a:solidFill>
            <a:srgbClr val="FF66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09673" y="3906005"/>
            <a:ext cx="2869014" cy="89204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for FAQ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757" y="1677659"/>
            <a:ext cx="73014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910091"/>
                </a:solidFill>
              </a:rPr>
              <a:t>φ</a:t>
            </a:r>
            <a:r>
              <a:rPr lang="en-US" sz="3600" dirty="0" smtClean="0">
                <a:solidFill>
                  <a:srgbClr val="910091"/>
                </a:solidFill>
              </a:rPr>
              <a:t> (x</a:t>
            </a:r>
            <a:r>
              <a:rPr lang="en-US" sz="3600" baseline="-25000" dirty="0" smtClean="0">
                <a:solidFill>
                  <a:srgbClr val="910091"/>
                </a:solidFill>
              </a:rPr>
              <a:t>0</a:t>
            </a:r>
            <a:r>
              <a:rPr lang="en-US" sz="3600" dirty="0" smtClean="0">
                <a:solidFill>
                  <a:srgbClr val="910091"/>
                </a:solidFill>
              </a:rPr>
              <a:t>,…,</a:t>
            </a:r>
            <a:r>
              <a:rPr lang="en-US" sz="3600" dirty="0" smtClean="0">
                <a:solidFill>
                  <a:srgbClr val="910091"/>
                </a:solidFill>
              </a:rPr>
              <a:t>x</a:t>
            </a:r>
            <a:r>
              <a:rPr lang="en-US" sz="3600" baseline="-25000" dirty="0">
                <a:solidFill>
                  <a:srgbClr val="910091"/>
                </a:solidFill>
              </a:rPr>
              <a:t>r</a:t>
            </a:r>
            <a:r>
              <a:rPr lang="en-US" sz="3600" baseline="-25000" dirty="0" smtClean="0">
                <a:solidFill>
                  <a:srgbClr val="910091"/>
                </a:solidFill>
              </a:rPr>
              <a:t>-</a:t>
            </a:r>
            <a:r>
              <a:rPr lang="en-US" sz="3600" baseline="-25000" dirty="0" smtClean="0">
                <a:solidFill>
                  <a:srgbClr val="910091"/>
                </a:solidFill>
              </a:rPr>
              <a:t>1</a:t>
            </a:r>
            <a:r>
              <a:rPr lang="en-US" sz="3600" dirty="0" smtClean="0">
                <a:solidFill>
                  <a:srgbClr val="910091"/>
                </a:solidFill>
              </a:rPr>
              <a:t>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3600" dirty="0">
                <a:solidFill>
                  <a:srgbClr val="910091"/>
                </a:solidFill>
                <a:sym typeface="Zapf Dingbats"/>
              </a:rPr>
              <a:t> </a:t>
            </a:r>
            <a:r>
              <a:rPr lang="en-US" sz="3600" baseline="-25000" dirty="0" smtClean="0">
                <a:solidFill>
                  <a:srgbClr val="910091"/>
                </a:solidFill>
              </a:rPr>
              <a:t>x  </a:t>
            </a:r>
            <a:r>
              <a:rPr lang="en-US" sz="3600" baseline="30000" dirty="0" smtClean="0">
                <a:solidFill>
                  <a:srgbClr val="910091"/>
                </a:solidFill>
              </a:rPr>
              <a:t>.......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3600" dirty="0" smtClean="0">
                <a:solidFill>
                  <a:srgbClr val="910091"/>
                </a:solidFill>
              </a:rPr>
              <a:t> </a:t>
            </a:r>
            <a:r>
              <a:rPr lang="en-US" sz="3600" baseline="-25000" dirty="0" smtClean="0">
                <a:solidFill>
                  <a:srgbClr val="910091"/>
                </a:solidFill>
              </a:rPr>
              <a:t>x   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3600" baseline="-25000" dirty="0" smtClean="0">
                <a:solidFill>
                  <a:srgbClr val="910091"/>
                </a:solidFill>
              </a:rPr>
              <a:t>e</a:t>
            </a:r>
            <a:r>
              <a:rPr lang="en-US" sz="3600" baseline="-25000" dirty="0" smtClean="0"/>
              <a:t> in </a:t>
            </a:r>
            <a:r>
              <a:rPr lang="en-US" sz="3600" baseline="-25000" dirty="0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  </a:t>
            </a:r>
            <a:r>
              <a:rPr lang="en-US" sz="3600" dirty="0" err="1">
                <a:solidFill>
                  <a:srgbClr val="910091"/>
                </a:solidFill>
              </a:rPr>
              <a:t>f</a:t>
            </a:r>
            <a:r>
              <a:rPr lang="en-US" sz="3600" baseline="-25000" dirty="0" err="1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(</a:t>
            </a:r>
            <a:r>
              <a:rPr lang="en-US" sz="3600" b="1" dirty="0" err="1">
                <a:solidFill>
                  <a:srgbClr val="910091"/>
                </a:solidFill>
              </a:rPr>
              <a:t>x</a:t>
            </a:r>
            <a:r>
              <a:rPr lang="en-US" sz="3600" baseline="-25000" dirty="0" err="1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)</a:t>
            </a:r>
            <a:r>
              <a:rPr lang="en-US" sz="36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3600" dirty="0">
              <a:solidFill>
                <a:srgbClr val="91009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5393" y="2138741"/>
            <a:ext cx="248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10091"/>
                </a:solidFill>
              </a:rPr>
              <a:t>r</a:t>
            </a:r>
            <a:endParaRPr lang="en-US" sz="1400" dirty="0">
              <a:solidFill>
                <a:srgbClr val="91009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5126" y="2106799"/>
            <a:ext cx="390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>
                <a:solidFill>
                  <a:srgbClr val="910091"/>
                </a:solidFill>
              </a:rPr>
              <a:t>n-1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87200" y="1724699"/>
            <a:ext cx="348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10091"/>
                </a:solidFill>
              </a:rPr>
              <a:t>(f)</a:t>
            </a:r>
            <a:endParaRPr lang="en-US" sz="1400" dirty="0">
              <a:solidFill>
                <a:srgbClr val="91009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8042" y="1646299"/>
            <a:ext cx="483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>
                <a:solidFill>
                  <a:srgbClr val="910091"/>
                </a:solidFill>
              </a:rPr>
              <a:t>(n-1)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87254" y="2575871"/>
            <a:ext cx="5047025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Eliminate variables in order </a:t>
            </a:r>
            <a:r>
              <a:rPr lang="en-US" sz="2400" dirty="0" err="1" smtClean="0">
                <a:solidFill>
                  <a:srgbClr val="910091"/>
                </a:solidFill>
              </a:rPr>
              <a:t>σ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x</a:t>
            </a:r>
            <a:r>
              <a:rPr lang="en-US" sz="2400" baseline="-25000" dirty="0" smtClean="0">
                <a:solidFill>
                  <a:srgbClr val="910091"/>
                </a:solidFill>
              </a:rPr>
              <a:t>n-1</a:t>
            </a:r>
            <a:r>
              <a:rPr lang="en-US" sz="2400" dirty="0" smtClean="0">
                <a:solidFill>
                  <a:srgbClr val="910091"/>
                </a:solidFill>
              </a:rPr>
              <a:t>,..,</a:t>
            </a:r>
            <a:r>
              <a:rPr lang="en-US" sz="2400" dirty="0" smtClean="0">
                <a:solidFill>
                  <a:srgbClr val="910091"/>
                </a:solidFill>
              </a:rPr>
              <a:t>x</a:t>
            </a:r>
            <a:r>
              <a:rPr lang="en-US" sz="2400" baseline="-25000" dirty="0">
                <a:solidFill>
                  <a:srgbClr val="910091"/>
                </a:solidFill>
              </a:rPr>
              <a:t>r</a:t>
            </a:r>
            <a:endParaRPr lang="en-US" sz="2400" baseline="-25000" dirty="0">
              <a:solidFill>
                <a:srgbClr val="91009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769382" y="3967016"/>
            <a:ext cx="736850" cy="736957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910091"/>
                </a:solidFill>
              </a:rPr>
              <a:t>x</a:t>
            </a:r>
            <a:r>
              <a:rPr lang="en-US" sz="2000" baseline="-25000" dirty="0" smtClean="0">
                <a:solidFill>
                  <a:srgbClr val="910091"/>
                </a:solidFill>
              </a:rPr>
              <a:t>n-1</a:t>
            </a:r>
            <a:endParaRPr lang="en-US" sz="2000" baseline="-25000" dirty="0">
              <a:solidFill>
                <a:srgbClr val="91009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50467" y="3183021"/>
            <a:ext cx="5214000" cy="2822384"/>
            <a:chOff x="450467" y="3183021"/>
            <a:chExt cx="5214000" cy="2822384"/>
          </a:xfrm>
        </p:grpSpPr>
        <p:sp>
          <p:nvSpPr>
            <p:cNvPr id="5" name="Freeform 4"/>
            <p:cNvSpPr/>
            <p:nvPr/>
          </p:nvSpPr>
          <p:spPr>
            <a:xfrm>
              <a:off x="450467" y="3183021"/>
              <a:ext cx="5214000" cy="2822384"/>
            </a:xfrm>
            <a:custGeom>
              <a:avLst/>
              <a:gdLst>
                <a:gd name="connsiteX0" fmla="*/ 552904 w 5214000"/>
                <a:gd name="connsiteY0" fmla="*/ 172479 h 2822384"/>
                <a:gd name="connsiteX1" fmla="*/ 552904 w 5214000"/>
                <a:gd name="connsiteY1" fmla="*/ 172479 h 2822384"/>
                <a:gd name="connsiteX2" fmla="*/ 2167704 w 5214000"/>
                <a:gd name="connsiteY2" fmla="*/ 156800 h 2822384"/>
                <a:gd name="connsiteX3" fmla="*/ 2277447 w 5214000"/>
                <a:gd name="connsiteY3" fmla="*/ 125440 h 2822384"/>
                <a:gd name="connsiteX4" fmla="*/ 2371513 w 5214000"/>
                <a:gd name="connsiteY4" fmla="*/ 109760 h 2822384"/>
                <a:gd name="connsiteX5" fmla="*/ 2465579 w 5214000"/>
                <a:gd name="connsiteY5" fmla="*/ 62720 h 2822384"/>
                <a:gd name="connsiteX6" fmla="*/ 2543968 w 5214000"/>
                <a:gd name="connsiteY6" fmla="*/ 47040 h 2822384"/>
                <a:gd name="connsiteX7" fmla="*/ 2716422 w 5214000"/>
                <a:gd name="connsiteY7" fmla="*/ 0 h 2822384"/>
                <a:gd name="connsiteX8" fmla="*/ 3563016 w 5214000"/>
                <a:gd name="connsiteY8" fmla="*/ 15680 h 2822384"/>
                <a:gd name="connsiteX9" fmla="*/ 3657082 w 5214000"/>
                <a:gd name="connsiteY9" fmla="*/ 47040 h 2822384"/>
                <a:gd name="connsiteX10" fmla="*/ 3719793 w 5214000"/>
                <a:gd name="connsiteY10" fmla="*/ 62720 h 2822384"/>
                <a:gd name="connsiteX11" fmla="*/ 3970635 w 5214000"/>
                <a:gd name="connsiteY11" fmla="*/ 94080 h 2822384"/>
                <a:gd name="connsiteX12" fmla="*/ 4096057 w 5214000"/>
                <a:gd name="connsiteY12" fmla="*/ 125440 h 2822384"/>
                <a:gd name="connsiteX13" fmla="*/ 4205800 w 5214000"/>
                <a:gd name="connsiteY13" fmla="*/ 203839 h 2822384"/>
                <a:gd name="connsiteX14" fmla="*/ 4252833 w 5214000"/>
                <a:gd name="connsiteY14" fmla="*/ 219519 h 2822384"/>
                <a:gd name="connsiteX15" fmla="*/ 4519354 w 5214000"/>
                <a:gd name="connsiteY15" fmla="*/ 250879 h 2822384"/>
                <a:gd name="connsiteX16" fmla="*/ 4629098 w 5214000"/>
                <a:gd name="connsiteY16" fmla="*/ 282239 h 2822384"/>
                <a:gd name="connsiteX17" fmla="*/ 4738841 w 5214000"/>
                <a:gd name="connsiteY17" fmla="*/ 313599 h 2822384"/>
                <a:gd name="connsiteX18" fmla="*/ 4785874 w 5214000"/>
                <a:gd name="connsiteY18" fmla="*/ 344958 h 2822384"/>
                <a:gd name="connsiteX19" fmla="*/ 4848585 w 5214000"/>
                <a:gd name="connsiteY19" fmla="*/ 360638 h 2822384"/>
                <a:gd name="connsiteX20" fmla="*/ 4926973 w 5214000"/>
                <a:gd name="connsiteY20" fmla="*/ 454718 h 2822384"/>
                <a:gd name="connsiteX21" fmla="*/ 4958329 w 5214000"/>
                <a:gd name="connsiteY21" fmla="*/ 486078 h 2822384"/>
                <a:gd name="connsiteX22" fmla="*/ 4958329 w 5214000"/>
                <a:gd name="connsiteY22" fmla="*/ 627197 h 2822384"/>
                <a:gd name="connsiteX23" fmla="*/ 4911296 w 5214000"/>
                <a:gd name="connsiteY23" fmla="*/ 642877 h 2822384"/>
                <a:gd name="connsiteX24" fmla="*/ 4879940 w 5214000"/>
                <a:gd name="connsiteY24" fmla="*/ 674237 h 2822384"/>
                <a:gd name="connsiteX25" fmla="*/ 4848585 w 5214000"/>
                <a:gd name="connsiteY25" fmla="*/ 721276 h 2822384"/>
                <a:gd name="connsiteX26" fmla="*/ 4785874 w 5214000"/>
                <a:gd name="connsiteY26" fmla="*/ 768316 h 2822384"/>
                <a:gd name="connsiteX27" fmla="*/ 4691808 w 5214000"/>
                <a:gd name="connsiteY27" fmla="*/ 878075 h 2822384"/>
                <a:gd name="connsiteX28" fmla="*/ 4629098 w 5214000"/>
                <a:gd name="connsiteY28" fmla="*/ 1003515 h 2822384"/>
                <a:gd name="connsiteX29" fmla="*/ 4644775 w 5214000"/>
                <a:gd name="connsiteY29" fmla="*/ 1662071 h 2822384"/>
                <a:gd name="connsiteX30" fmla="*/ 4660453 w 5214000"/>
                <a:gd name="connsiteY30" fmla="*/ 1709110 h 2822384"/>
                <a:gd name="connsiteX31" fmla="*/ 4723164 w 5214000"/>
                <a:gd name="connsiteY31" fmla="*/ 1756150 h 2822384"/>
                <a:gd name="connsiteX32" fmla="*/ 4770197 w 5214000"/>
                <a:gd name="connsiteY32" fmla="*/ 1803190 h 2822384"/>
                <a:gd name="connsiteX33" fmla="*/ 4879940 w 5214000"/>
                <a:gd name="connsiteY33" fmla="*/ 1834550 h 2822384"/>
                <a:gd name="connsiteX34" fmla="*/ 4989684 w 5214000"/>
                <a:gd name="connsiteY34" fmla="*/ 1881589 h 2822384"/>
                <a:gd name="connsiteX35" fmla="*/ 5052395 w 5214000"/>
                <a:gd name="connsiteY35" fmla="*/ 1912949 h 2822384"/>
                <a:gd name="connsiteX36" fmla="*/ 5099428 w 5214000"/>
                <a:gd name="connsiteY36" fmla="*/ 1928629 h 2822384"/>
                <a:gd name="connsiteX37" fmla="*/ 5193494 w 5214000"/>
                <a:gd name="connsiteY37" fmla="*/ 1991349 h 2822384"/>
                <a:gd name="connsiteX38" fmla="*/ 5177816 w 5214000"/>
                <a:gd name="connsiteY38" fmla="*/ 2226547 h 2822384"/>
                <a:gd name="connsiteX39" fmla="*/ 5162138 w 5214000"/>
                <a:gd name="connsiteY39" fmla="*/ 2273587 h 2822384"/>
                <a:gd name="connsiteX40" fmla="*/ 5115105 w 5214000"/>
                <a:gd name="connsiteY40" fmla="*/ 2320627 h 2822384"/>
                <a:gd name="connsiteX41" fmla="*/ 5083750 w 5214000"/>
                <a:gd name="connsiteY41" fmla="*/ 2383347 h 2822384"/>
                <a:gd name="connsiteX42" fmla="*/ 5021039 w 5214000"/>
                <a:gd name="connsiteY42" fmla="*/ 2414706 h 2822384"/>
                <a:gd name="connsiteX43" fmla="*/ 4958329 w 5214000"/>
                <a:gd name="connsiteY43" fmla="*/ 2461746 h 2822384"/>
                <a:gd name="connsiteX44" fmla="*/ 4440965 w 5214000"/>
                <a:gd name="connsiteY44" fmla="*/ 2508786 h 2822384"/>
                <a:gd name="connsiteX45" fmla="*/ 4111734 w 5214000"/>
                <a:gd name="connsiteY45" fmla="*/ 2493106 h 2822384"/>
                <a:gd name="connsiteX46" fmla="*/ 4064701 w 5214000"/>
                <a:gd name="connsiteY46" fmla="*/ 2477426 h 2822384"/>
                <a:gd name="connsiteX47" fmla="*/ 3970635 w 5214000"/>
                <a:gd name="connsiteY47" fmla="*/ 2461746 h 2822384"/>
                <a:gd name="connsiteX48" fmla="*/ 3124041 w 5214000"/>
                <a:gd name="connsiteY48" fmla="*/ 2649905 h 2822384"/>
                <a:gd name="connsiteX49" fmla="*/ 2904554 w 5214000"/>
                <a:gd name="connsiteY49" fmla="*/ 2791024 h 2822384"/>
                <a:gd name="connsiteX50" fmla="*/ 2810488 w 5214000"/>
                <a:gd name="connsiteY50" fmla="*/ 2822384 h 2822384"/>
                <a:gd name="connsiteX51" fmla="*/ 2685067 w 5214000"/>
                <a:gd name="connsiteY51" fmla="*/ 2806704 h 2822384"/>
                <a:gd name="connsiteX52" fmla="*/ 2606678 w 5214000"/>
                <a:gd name="connsiteY52" fmla="*/ 2775344 h 2822384"/>
                <a:gd name="connsiteX53" fmla="*/ 2512612 w 5214000"/>
                <a:gd name="connsiteY53" fmla="*/ 2743984 h 2822384"/>
                <a:gd name="connsiteX54" fmla="*/ 2449902 w 5214000"/>
                <a:gd name="connsiteY54" fmla="*/ 2728305 h 2822384"/>
                <a:gd name="connsiteX55" fmla="*/ 2214737 w 5214000"/>
                <a:gd name="connsiteY55" fmla="*/ 2665585 h 2822384"/>
                <a:gd name="connsiteX56" fmla="*/ 2073638 w 5214000"/>
                <a:gd name="connsiteY56" fmla="*/ 2649905 h 2822384"/>
                <a:gd name="connsiteX57" fmla="*/ 1916861 w 5214000"/>
                <a:gd name="connsiteY57" fmla="*/ 2602865 h 2822384"/>
                <a:gd name="connsiteX58" fmla="*/ 1822795 w 5214000"/>
                <a:gd name="connsiteY58" fmla="*/ 2587185 h 2822384"/>
                <a:gd name="connsiteX59" fmla="*/ 1666018 w 5214000"/>
                <a:gd name="connsiteY59" fmla="*/ 2540146 h 2822384"/>
                <a:gd name="connsiteX60" fmla="*/ 1571952 w 5214000"/>
                <a:gd name="connsiteY60" fmla="*/ 2524466 h 2822384"/>
                <a:gd name="connsiteX61" fmla="*/ 1415176 w 5214000"/>
                <a:gd name="connsiteY61" fmla="*/ 2461746 h 2822384"/>
                <a:gd name="connsiteX62" fmla="*/ 1336787 w 5214000"/>
                <a:gd name="connsiteY62" fmla="*/ 2430386 h 2822384"/>
                <a:gd name="connsiteX63" fmla="*/ 1242721 w 5214000"/>
                <a:gd name="connsiteY63" fmla="*/ 2414706 h 2822384"/>
                <a:gd name="connsiteX64" fmla="*/ 1164333 w 5214000"/>
                <a:gd name="connsiteY64" fmla="*/ 2383347 h 2822384"/>
                <a:gd name="connsiteX65" fmla="*/ 1101622 w 5214000"/>
                <a:gd name="connsiteY65" fmla="*/ 2367667 h 2822384"/>
                <a:gd name="connsiteX66" fmla="*/ 1054589 w 5214000"/>
                <a:gd name="connsiteY66" fmla="*/ 2336307 h 2822384"/>
                <a:gd name="connsiteX67" fmla="*/ 929168 w 5214000"/>
                <a:gd name="connsiteY67" fmla="*/ 2304947 h 2822384"/>
                <a:gd name="connsiteX68" fmla="*/ 897812 w 5214000"/>
                <a:gd name="connsiteY68" fmla="*/ 2493106 h 2822384"/>
                <a:gd name="connsiteX69" fmla="*/ 756713 w 5214000"/>
                <a:gd name="connsiteY69" fmla="*/ 2477426 h 2822384"/>
                <a:gd name="connsiteX70" fmla="*/ 599937 w 5214000"/>
                <a:gd name="connsiteY70" fmla="*/ 2351987 h 2822384"/>
                <a:gd name="connsiteX71" fmla="*/ 505871 w 5214000"/>
                <a:gd name="connsiteY71" fmla="*/ 2289267 h 2822384"/>
                <a:gd name="connsiteX72" fmla="*/ 443160 w 5214000"/>
                <a:gd name="connsiteY72" fmla="*/ 2210868 h 2822384"/>
                <a:gd name="connsiteX73" fmla="*/ 396127 w 5214000"/>
                <a:gd name="connsiteY73" fmla="*/ 2179508 h 2822384"/>
                <a:gd name="connsiteX74" fmla="*/ 317739 w 5214000"/>
                <a:gd name="connsiteY74" fmla="*/ 2069748 h 2822384"/>
                <a:gd name="connsiteX75" fmla="*/ 239350 w 5214000"/>
                <a:gd name="connsiteY75" fmla="*/ 1959989 h 2822384"/>
                <a:gd name="connsiteX76" fmla="*/ 223673 w 5214000"/>
                <a:gd name="connsiteY76" fmla="*/ 1897269 h 2822384"/>
                <a:gd name="connsiteX77" fmla="*/ 176640 w 5214000"/>
                <a:gd name="connsiteY77" fmla="*/ 1803190 h 2822384"/>
                <a:gd name="connsiteX78" fmla="*/ 160962 w 5214000"/>
                <a:gd name="connsiteY78" fmla="*/ 1724790 h 2822384"/>
                <a:gd name="connsiteX79" fmla="*/ 145284 w 5214000"/>
                <a:gd name="connsiteY79" fmla="*/ 1662071 h 2822384"/>
                <a:gd name="connsiteX80" fmla="*/ 129607 w 5214000"/>
                <a:gd name="connsiteY80" fmla="*/ 1615031 h 2822384"/>
                <a:gd name="connsiteX81" fmla="*/ 113929 w 5214000"/>
                <a:gd name="connsiteY81" fmla="*/ 1536631 h 2822384"/>
                <a:gd name="connsiteX82" fmla="*/ 98251 w 5214000"/>
                <a:gd name="connsiteY82" fmla="*/ 1473912 h 2822384"/>
                <a:gd name="connsiteX83" fmla="*/ 51218 w 5214000"/>
                <a:gd name="connsiteY83" fmla="*/ 1160314 h 2822384"/>
                <a:gd name="connsiteX84" fmla="*/ 19863 w 5214000"/>
                <a:gd name="connsiteY84" fmla="*/ 1034874 h 2822384"/>
                <a:gd name="connsiteX85" fmla="*/ 19863 w 5214000"/>
                <a:gd name="connsiteY85" fmla="*/ 439038 h 2822384"/>
                <a:gd name="connsiteX86" fmla="*/ 51218 w 5214000"/>
                <a:gd name="connsiteY86" fmla="*/ 391998 h 2822384"/>
                <a:gd name="connsiteX87" fmla="*/ 82574 w 5214000"/>
                <a:gd name="connsiteY87" fmla="*/ 297919 h 2822384"/>
                <a:gd name="connsiteX88" fmla="*/ 239350 w 5214000"/>
                <a:gd name="connsiteY88" fmla="*/ 156800 h 2822384"/>
                <a:gd name="connsiteX89" fmla="*/ 349094 w 5214000"/>
                <a:gd name="connsiteY89" fmla="*/ 109760 h 2822384"/>
                <a:gd name="connsiteX90" fmla="*/ 427482 w 5214000"/>
                <a:gd name="connsiteY90" fmla="*/ 125440 h 2822384"/>
                <a:gd name="connsiteX91" fmla="*/ 552904 w 5214000"/>
                <a:gd name="connsiteY91" fmla="*/ 172479 h 28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214000" h="2822384">
                  <a:moveTo>
                    <a:pt x="552904" y="172479"/>
                  </a:moveTo>
                  <a:lnTo>
                    <a:pt x="552904" y="172479"/>
                  </a:lnTo>
                  <a:lnTo>
                    <a:pt x="2167704" y="156800"/>
                  </a:lnTo>
                  <a:cubicBezTo>
                    <a:pt x="2205735" y="155763"/>
                    <a:pt x="2240376" y="133996"/>
                    <a:pt x="2277447" y="125440"/>
                  </a:cubicBezTo>
                  <a:cubicBezTo>
                    <a:pt x="2308421" y="118291"/>
                    <a:pt x="2340158" y="114987"/>
                    <a:pt x="2371513" y="109760"/>
                  </a:cubicBezTo>
                  <a:cubicBezTo>
                    <a:pt x="2402868" y="94080"/>
                    <a:pt x="2432633" y="74702"/>
                    <a:pt x="2465579" y="62720"/>
                  </a:cubicBezTo>
                  <a:cubicBezTo>
                    <a:pt x="2490622" y="53612"/>
                    <a:pt x="2518260" y="54052"/>
                    <a:pt x="2543968" y="47040"/>
                  </a:cubicBezTo>
                  <a:cubicBezTo>
                    <a:pt x="2762772" y="-12642"/>
                    <a:pt x="2525439" y="38202"/>
                    <a:pt x="2716422" y="0"/>
                  </a:cubicBezTo>
                  <a:cubicBezTo>
                    <a:pt x="2998620" y="5227"/>
                    <a:pt x="3281122" y="1583"/>
                    <a:pt x="3563016" y="15680"/>
                  </a:cubicBezTo>
                  <a:cubicBezTo>
                    <a:pt x="3596027" y="17331"/>
                    <a:pt x="3625424" y="37541"/>
                    <a:pt x="3657082" y="47040"/>
                  </a:cubicBezTo>
                  <a:cubicBezTo>
                    <a:pt x="3677720" y="53232"/>
                    <a:pt x="3698759" y="58045"/>
                    <a:pt x="3719793" y="62720"/>
                  </a:cubicBezTo>
                  <a:cubicBezTo>
                    <a:pt x="3831938" y="87645"/>
                    <a:pt x="3821126" y="80486"/>
                    <a:pt x="3970635" y="94080"/>
                  </a:cubicBezTo>
                  <a:cubicBezTo>
                    <a:pt x="4012442" y="104533"/>
                    <a:pt x="4061583" y="99581"/>
                    <a:pt x="4096057" y="125440"/>
                  </a:cubicBezTo>
                  <a:cubicBezTo>
                    <a:pt x="4110258" y="136092"/>
                    <a:pt x="4182877" y="192376"/>
                    <a:pt x="4205800" y="203839"/>
                  </a:cubicBezTo>
                  <a:cubicBezTo>
                    <a:pt x="4220581" y="211231"/>
                    <a:pt x="4236943" y="214978"/>
                    <a:pt x="4252833" y="219519"/>
                  </a:cubicBezTo>
                  <a:cubicBezTo>
                    <a:pt x="4359612" y="250032"/>
                    <a:pt x="4363738" y="238907"/>
                    <a:pt x="4519354" y="250879"/>
                  </a:cubicBezTo>
                  <a:cubicBezTo>
                    <a:pt x="4632123" y="288474"/>
                    <a:pt x="4491297" y="242862"/>
                    <a:pt x="4629098" y="282239"/>
                  </a:cubicBezTo>
                  <a:cubicBezTo>
                    <a:pt x="4786547" y="327231"/>
                    <a:pt x="4542787" y="264578"/>
                    <a:pt x="4738841" y="313599"/>
                  </a:cubicBezTo>
                  <a:cubicBezTo>
                    <a:pt x="4754519" y="324052"/>
                    <a:pt x="4768555" y="337535"/>
                    <a:pt x="4785874" y="344958"/>
                  </a:cubicBezTo>
                  <a:cubicBezTo>
                    <a:pt x="4805679" y="353447"/>
                    <a:pt x="4829877" y="349946"/>
                    <a:pt x="4848585" y="360638"/>
                  </a:cubicBezTo>
                  <a:cubicBezTo>
                    <a:pt x="4889747" y="384163"/>
                    <a:pt x="4899633" y="420538"/>
                    <a:pt x="4926973" y="454718"/>
                  </a:cubicBezTo>
                  <a:cubicBezTo>
                    <a:pt x="4936207" y="466262"/>
                    <a:pt x="4947877" y="475625"/>
                    <a:pt x="4958329" y="486078"/>
                  </a:cubicBezTo>
                  <a:cubicBezTo>
                    <a:pt x="4975502" y="537606"/>
                    <a:pt x="4993181" y="566197"/>
                    <a:pt x="4958329" y="627197"/>
                  </a:cubicBezTo>
                  <a:cubicBezTo>
                    <a:pt x="4950131" y="641546"/>
                    <a:pt x="4926974" y="637650"/>
                    <a:pt x="4911296" y="642877"/>
                  </a:cubicBezTo>
                  <a:cubicBezTo>
                    <a:pt x="4900844" y="653330"/>
                    <a:pt x="4889174" y="662693"/>
                    <a:pt x="4879940" y="674237"/>
                  </a:cubicBezTo>
                  <a:cubicBezTo>
                    <a:pt x="4868169" y="688952"/>
                    <a:pt x="4861909" y="707950"/>
                    <a:pt x="4848585" y="721276"/>
                  </a:cubicBezTo>
                  <a:cubicBezTo>
                    <a:pt x="4830109" y="739755"/>
                    <a:pt x="4805713" y="751309"/>
                    <a:pt x="4785874" y="768316"/>
                  </a:cubicBezTo>
                  <a:cubicBezTo>
                    <a:pt x="4754038" y="795608"/>
                    <a:pt x="4712459" y="842668"/>
                    <a:pt x="4691808" y="878075"/>
                  </a:cubicBezTo>
                  <a:cubicBezTo>
                    <a:pt x="4668256" y="918456"/>
                    <a:pt x="4629098" y="1003515"/>
                    <a:pt x="4629098" y="1003515"/>
                  </a:cubicBezTo>
                  <a:cubicBezTo>
                    <a:pt x="4634324" y="1223034"/>
                    <a:pt x="4635027" y="1442707"/>
                    <a:pt x="4644775" y="1662071"/>
                  </a:cubicBezTo>
                  <a:cubicBezTo>
                    <a:pt x="4645509" y="1678582"/>
                    <a:pt x="4649873" y="1696412"/>
                    <a:pt x="4660453" y="1709110"/>
                  </a:cubicBezTo>
                  <a:cubicBezTo>
                    <a:pt x="4677180" y="1729185"/>
                    <a:pt x="4703325" y="1739143"/>
                    <a:pt x="4723164" y="1756150"/>
                  </a:cubicBezTo>
                  <a:cubicBezTo>
                    <a:pt x="4739998" y="1770581"/>
                    <a:pt x="4751749" y="1790889"/>
                    <a:pt x="4770197" y="1803190"/>
                  </a:cubicBezTo>
                  <a:cubicBezTo>
                    <a:pt x="4783691" y="1812188"/>
                    <a:pt x="4871577" y="1832459"/>
                    <a:pt x="4879940" y="1834550"/>
                  </a:cubicBezTo>
                  <a:cubicBezTo>
                    <a:pt x="4975256" y="1898103"/>
                    <a:pt x="4873981" y="1838195"/>
                    <a:pt x="4989684" y="1881589"/>
                  </a:cubicBezTo>
                  <a:cubicBezTo>
                    <a:pt x="5011567" y="1889796"/>
                    <a:pt x="5030914" y="1903741"/>
                    <a:pt x="5052395" y="1912949"/>
                  </a:cubicBezTo>
                  <a:cubicBezTo>
                    <a:pt x="5067584" y="1919460"/>
                    <a:pt x="5084982" y="1920602"/>
                    <a:pt x="5099428" y="1928629"/>
                  </a:cubicBezTo>
                  <a:cubicBezTo>
                    <a:pt x="5132370" y="1946933"/>
                    <a:pt x="5193494" y="1991349"/>
                    <a:pt x="5193494" y="1991349"/>
                  </a:cubicBezTo>
                  <a:cubicBezTo>
                    <a:pt x="5228168" y="2095390"/>
                    <a:pt x="5216147" y="2034866"/>
                    <a:pt x="5177816" y="2226547"/>
                  </a:cubicBezTo>
                  <a:cubicBezTo>
                    <a:pt x="5174575" y="2242754"/>
                    <a:pt x="5171305" y="2259834"/>
                    <a:pt x="5162138" y="2273587"/>
                  </a:cubicBezTo>
                  <a:cubicBezTo>
                    <a:pt x="5149840" y="2292037"/>
                    <a:pt x="5130783" y="2304947"/>
                    <a:pt x="5115105" y="2320627"/>
                  </a:cubicBezTo>
                  <a:cubicBezTo>
                    <a:pt x="5104653" y="2341534"/>
                    <a:pt x="5100277" y="2366818"/>
                    <a:pt x="5083750" y="2383347"/>
                  </a:cubicBezTo>
                  <a:cubicBezTo>
                    <a:pt x="5067225" y="2399874"/>
                    <a:pt x="5040857" y="2402318"/>
                    <a:pt x="5021039" y="2414706"/>
                  </a:cubicBezTo>
                  <a:cubicBezTo>
                    <a:pt x="4998881" y="2428557"/>
                    <a:pt x="4983270" y="2453951"/>
                    <a:pt x="4958329" y="2461746"/>
                  </a:cubicBezTo>
                  <a:cubicBezTo>
                    <a:pt x="4825069" y="2503396"/>
                    <a:pt x="4551591" y="2503517"/>
                    <a:pt x="4440965" y="2508786"/>
                  </a:cubicBezTo>
                  <a:cubicBezTo>
                    <a:pt x="4331221" y="2503559"/>
                    <a:pt x="4221222" y="2502231"/>
                    <a:pt x="4111734" y="2493106"/>
                  </a:cubicBezTo>
                  <a:cubicBezTo>
                    <a:pt x="4095265" y="2491733"/>
                    <a:pt x="4080833" y="2481011"/>
                    <a:pt x="4064701" y="2477426"/>
                  </a:cubicBezTo>
                  <a:cubicBezTo>
                    <a:pt x="4033670" y="2470529"/>
                    <a:pt x="4001990" y="2466973"/>
                    <a:pt x="3970635" y="2461746"/>
                  </a:cubicBezTo>
                  <a:cubicBezTo>
                    <a:pt x="3395320" y="2506008"/>
                    <a:pt x="3477565" y="2407985"/>
                    <a:pt x="3124041" y="2649905"/>
                  </a:cubicBezTo>
                  <a:cubicBezTo>
                    <a:pt x="2970428" y="2755024"/>
                    <a:pt x="3185781" y="2697268"/>
                    <a:pt x="2904554" y="2791024"/>
                  </a:cubicBezTo>
                  <a:lnTo>
                    <a:pt x="2810488" y="2822384"/>
                  </a:lnTo>
                  <a:cubicBezTo>
                    <a:pt x="2768681" y="2817157"/>
                    <a:pt x="2726120" y="2816179"/>
                    <a:pt x="2685067" y="2806704"/>
                  </a:cubicBezTo>
                  <a:cubicBezTo>
                    <a:pt x="2657645" y="2800375"/>
                    <a:pt x="2633126" y="2784963"/>
                    <a:pt x="2606678" y="2775344"/>
                  </a:cubicBezTo>
                  <a:cubicBezTo>
                    <a:pt x="2575617" y="2764047"/>
                    <a:pt x="2544270" y="2753483"/>
                    <a:pt x="2512612" y="2743984"/>
                  </a:cubicBezTo>
                  <a:cubicBezTo>
                    <a:pt x="2491974" y="2737792"/>
                    <a:pt x="2470689" y="2733975"/>
                    <a:pt x="2449902" y="2728305"/>
                  </a:cubicBezTo>
                  <a:cubicBezTo>
                    <a:pt x="2387800" y="2711366"/>
                    <a:pt x="2276170" y="2676428"/>
                    <a:pt x="2214737" y="2665585"/>
                  </a:cubicBezTo>
                  <a:cubicBezTo>
                    <a:pt x="2168135" y="2657360"/>
                    <a:pt x="2120671" y="2655132"/>
                    <a:pt x="2073638" y="2649905"/>
                  </a:cubicBezTo>
                  <a:cubicBezTo>
                    <a:pt x="2013647" y="2629905"/>
                    <a:pt x="1976097" y="2614714"/>
                    <a:pt x="1916861" y="2602865"/>
                  </a:cubicBezTo>
                  <a:cubicBezTo>
                    <a:pt x="1885691" y="2596630"/>
                    <a:pt x="1853965" y="2593420"/>
                    <a:pt x="1822795" y="2587185"/>
                  </a:cubicBezTo>
                  <a:cubicBezTo>
                    <a:pt x="1698382" y="2562299"/>
                    <a:pt x="1825987" y="2580143"/>
                    <a:pt x="1666018" y="2540146"/>
                  </a:cubicBezTo>
                  <a:cubicBezTo>
                    <a:pt x="1635179" y="2532435"/>
                    <a:pt x="1603307" y="2529693"/>
                    <a:pt x="1571952" y="2524466"/>
                  </a:cubicBezTo>
                  <a:lnTo>
                    <a:pt x="1415176" y="2461746"/>
                  </a:lnTo>
                  <a:cubicBezTo>
                    <a:pt x="1389046" y="2451293"/>
                    <a:pt x="1364547" y="2435013"/>
                    <a:pt x="1336787" y="2430386"/>
                  </a:cubicBezTo>
                  <a:lnTo>
                    <a:pt x="1242721" y="2414706"/>
                  </a:lnTo>
                  <a:cubicBezTo>
                    <a:pt x="1216592" y="2404253"/>
                    <a:pt x="1191031" y="2392248"/>
                    <a:pt x="1164333" y="2383347"/>
                  </a:cubicBezTo>
                  <a:cubicBezTo>
                    <a:pt x="1143892" y="2376532"/>
                    <a:pt x="1121427" y="2376156"/>
                    <a:pt x="1101622" y="2367667"/>
                  </a:cubicBezTo>
                  <a:cubicBezTo>
                    <a:pt x="1084303" y="2360243"/>
                    <a:pt x="1072297" y="2342747"/>
                    <a:pt x="1054589" y="2336307"/>
                  </a:cubicBezTo>
                  <a:cubicBezTo>
                    <a:pt x="1014090" y="2321578"/>
                    <a:pt x="929168" y="2304947"/>
                    <a:pt x="929168" y="2304947"/>
                  </a:cubicBezTo>
                  <a:cubicBezTo>
                    <a:pt x="877738" y="2150636"/>
                    <a:pt x="966446" y="2397005"/>
                    <a:pt x="897812" y="2493106"/>
                  </a:cubicBezTo>
                  <a:cubicBezTo>
                    <a:pt x="870309" y="2531616"/>
                    <a:pt x="803746" y="2482653"/>
                    <a:pt x="756713" y="2477426"/>
                  </a:cubicBezTo>
                  <a:cubicBezTo>
                    <a:pt x="577966" y="2370161"/>
                    <a:pt x="783150" y="2501910"/>
                    <a:pt x="599937" y="2351987"/>
                  </a:cubicBezTo>
                  <a:cubicBezTo>
                    <a:pt x="570771" y="2328121"/>
                    <a:pt x="533881" y="2314480"/>
                    <a:pt x="505871" y="2289267"/>
                  </a:cubicBezTo>
                  <a:cubicBezTo>
                    <a:pt x="480998" y="2266878"/>
                    <a:pt x="466822" y="2234533"/>
                    <a:pt x="443160" y="2210868"/>
                  </a:cubicBezTo>
                  <a:cubicBezTo>
                    <a:pt x="429837" y="2197543"/>
                    <a:pt x="409450" y="2192833"/>
                    <a:pt x="396127" y="2179508"/>
                  </a:cubicBezTo>
                  <a:cubicBezTo>
                    <a:pt x="370506" y="2153883"/>
                    <a:pt x="339995" y="2100911"/>
                    <a:pt x="317739" y="2069748"/>
                  </a:cubicBezTo>
                  <a:cubicBezTo>
                    <a:pt x="220490" y="1933580"/>
                    <a:pt x="313259" y="2070867"/>
                    <a:pt x="239350" y="1959989"/>
                  </a:cubicBezTo>
                  <a:cubicBezTo>
                    <a:pt x="234124" y="1939082"/>
                    <a:pt x="232161" y="1917077"/>
                    <a:pt x="223673" y="1897269"/>
                  </a:cubicBezTo>
                  <a:cubicBezTo>
                    <a:pt x="177686" y="1789951"/>
                    <a:pt x="203067" y="1908915"/>
                    <a:pt x="176640" y="1803190"/>
                  </a:cubicBezTo>
                  <a:cubicBezTo>
                    <a:pt x="170177" y="1777335"/>
                    <a:pt x="166743" y="1750806"/>
                    <a:pt x="160962" y="1724790"/>
                  </a:cubicBezTo>
                  <a:cubicBezTo>
                    <a:pt x="156288" y="1703753"/>
                    <a:pt x="151203" y="1682792"/>
                    <a:pt x="145284" y="1662071"/>
                  </a:cubicBezTo>
                  <a:cubicBezTo>
                    <a:pt x="140744" y="1646179"/>
                    <a:pt x="133615" y="1631066"/>
                    <a:pt x="129607" y="1615031"/>
                  </a:cubicBezTo>
                  <a:cubicBezTo>
                    <a:pt x="123144" y="1589176"/>
                    <a:pt x="119710" y="1562647"/>
                    <a:pt x="113929" y="1536631"/>
                  </a:cubicBezTo>
                  <a:cubicBezTo>
                    <a:pt x="109255" y="1515594"/>
                    <a:pt x="103477" y="1494818"/>
                    <a:pt x="98251" y="1473912"/>
                  </a:cubicBezTo>
                  <a:cubicBezTo>
                    <a:pt x="87372" y="1386863"/>
                    <a:pt x="70362" y="1236904"/>
                    <a:pt x="51218" y="1160314"/>
                  </a:cubicBezTo>
                  <a:lnTo>
                    <a:pt x="19863" y="1034874"/>
                  </a:lnTo>
                  <a:cubicBezTo>
                    <a:pt x="-794" y="786961"/>
                    <a:pt x="-11875" y="745885"/>
                    <a:pt x="19863" y="439038"/>
                  </a:cubicBezTo>
                  <a:cubicBezTo>
                    <a:pt x="21802" y="420294"/>
                    <a:pt x="43566" y="409218"/>
                    <a:pt x="51218" y="391998"/>
                  </a:cubicBezTo>
                  <a:cubicBezTo>
                    <a:pt x="64642" y="361791"/>
                    <a:pt x="59202" y="321295"/>
                    <a:pt x="82574" y="297919"/>
                  </a:cubicBezTo>
                  <a:cubicBezTo>
                    <a:pt x="139573" y="240911"/>
                    <a:pt x="173892" y="197717"/>
                    <a:pt x="239350" y="156800"/>
                  </a:cubicBezTo>
                  <a:cubicBezTo>
                    <a:pt x="283631" y="129120"/>
                    <a:pt x="303372" y="125003"/>
                    <a:pt x="349094" y="109760"/>
                  </a:cubicBezTo>
                  <a:cubicBezTo>
                    <a:pt x="375223" y="114987"/>
                    <a:pt x="401774" y="118428"/>
                    <a:pt x="427482" y="125440"/>
                  </a:cubicBezTo>
                  <a:cubicBezTo>
                    <a:pt x="548511" y="158453"/>
                    <a:pt x="485017" y="156800"/>
                    <a:pt x="552904" y="172479"/>
                  </a:cubicBezTo>
                  <a:close/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5494" y="3552353"/>
              <a:ext cx="844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dirty="0">
                  <a:solidFill>
                    <a:srgbClr val="910091"/>
                  </a:solidFill>
                </a:rPr>
                <a:t> </a:t>
              </a:r>
              <a:r>
                <a:rPr lang="en-US" dirty="0" smtClean="0">
                  <a:solidFill>
                    <a:srgbClr val="910091"/>
                  </a:solidFill>
                </a:rPr>
                <a:t>\x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/>
            </a:p>
          </p:txBody>
        </p:sp>
      </p:grpSp>
      <p:sp>
        <p:nvSpPr>
          <p:cNvPr id="28" name="Freeform 27"/>
          <p:cNvSpPr/>
          <p:nvPr/>
        </p:nvSpPr>
        <p:spPr>
          <a:xfrm>
            <a:off x="3234428" y="5048931"/>
            <a:ext cx="2430039" cy="611516"/>
          </a:xfrm>
          <a:custGeom>
            <a:avLst/>
            <a:gdLst>
              <a:gd name="connsiteX0" fmla="*/ 2210552 w 2430039"/>
              <a:gd name="connsiteY0" fmla="*/ 0 h 611516"/>
              <a:gd name="connsiteX1" fmla="*/ 2210552 w 2430039"/>
              <a:gd name="connsiteY1" fmla="*/ 0 h 611516"/>
              <a:gd name="connsiteX2" fmla="*/ 2147841 w 2430039"/>
              <a:gd name="connsiteY2" fmla="*/ 125439 h 611516"/>
              <a:gd name="connsiteX3" fmla="*/ 2100808 w 2430039"/>
              <a:gd name="connsiteY3" fmla="*/ 141119 h 611516"/>
              <a:gd name="connsiteX4" fmla="*/ 783884 w 2430039"/>
              <a:gd name="connsiteY4" fmla="*/ 125439 h 611516"/>
              <a:gd name="connsiteX5" fmla="*/ 47033 w 2430039"/>
              <a:gd name="connsiteY5" fmla="*/ 125439 h 611516"/>
              <a:gd name="connsiteX6" fmla="*/ 0 w 2430039"/>
              <a:gd name="connsiteY6" fmla="*/ 172479 h 611516"/>
              <a:gd name="connsiteX7" fmla="*/ 47033 w 2430039"/>
              <a:gd name="connsiteY7" fmla="*/ 533116 h 611516"/>
              <a:gd name="connsiteX8" fmla="*/ 62711 w 2430039"/>
              <a:gd name="connsiteY8" fmla="*/ 580156 h 611516"/>
              <a:gd name="connsiteX9" fmla="*/ 156777 w 2430039"/>
              <a:gd name="connsiteY9" fmla="*/ 611516 h 611516"/>
              <a:gd name="connsiteX10" fmla="*/ 376264 w 2430039"/>
              <a:gd name="connsiteY10" fmla="*/ 580156 h 611516"/>
              <a:gd name="connsiteX11" fmla="*/ 470330 w 2430039"/>
              <a:gd name="connsiteY11" fmla="*/ 548796 h 611516"/>
              <a:gd name="connsiteX12" fmla="*/ 564396 w 2430039"/>
              <a:gd name="connsiteY12" fmla="*/ 517437 h 611516"/>
              <a:gd name="connsiteX13" fmla="*/ 674140 w 2430039"/>
              <a:gd name="connsiteY13" fmla="*/ 486077 h 611516"/>
              <a:gd name="connsiteX14" fmla="*/ 783884 w 2430039"/>
              <a:gd name="connsiteY14" fmla="*/ 470397 h 611516"/>
              <a:gd name="connsiteX15" fmla="*/ 846594 w 2430039"/>
              <a:gd name="connsiteY15" fmla="*/ 454717 h 611516"/>
              <a:gd name="connsiteX16" fmla="*/ 1316924 w 2430039"/>
              <a:gd name="connsiteY16" fmla="*/ 439037 h 611516"/>
              <a:gd name="connsiteX17" fmla="*/ 1661833 w 2430039"/>
              <a:gd name="connsiteY17" fmla="*/ 407677 h 611516"/>
              <a:gd name="connsiteX18" fmla="*/ 1944031 w 2430039"/>
              <a:gd name="connsiteY18" fmla="*/ 391997 h 611516"/>
              <a:gd name="connsiteX19" fmla="*/ 2179196 w 2430039"/>
              <a:gd name="connsiteY19" fmla="*/ 360637 h 611516"/>
              <a:gd name="connsiteX20" fmla="*/ 2383006 w 2430039"/>
              <a:gd name="connsiteY20" fmla="*/ 344958 h 611516"/>
              <a:gd name="connsiteX21" fmla="*/ 2414361 w 2430039"/>
              <a:gd name="connsiteY21" fmla="*/ 250878 h 611516"/>
              <a:gd name="connsiteX22" fmla="*/ 2430039 w 2430039"/>
              <a:gd name="connsiteY22" fmla="*/ 203838 h 611516"/>
              <a:gd name="connsiteX23" fmla="*/ 2414361 w 2430039"/>
              <a:gd name="connsiteY23" fmla="*/ 94079 h 611516"/>
              <a:gd name="connsiteX24" fmla="*/ 2273262 w 2430039"/>
              <a:gd name="connsiteY24" fmla="*/ 15679 h 611516"/>
              <a:gd name="connsiteX25" fmla="*/ 2210552 w 2430039"/>
              <a:gd name="connsiteY25" fmla="*/ 0 h 61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30039" h="611516">
                <a:moveTo>
                  <a:pt x="2210552" y="0"/>
                </a:moveTo>
                <a:lnTo>
                  <a:pt x="2210552" y="0"/>
                </a:lnTo>
                <a:cubicBezTo>
                  <a:pt x="2189648" y="41813"/>
                  <a:pt x="2176538" y="88537"/>
                  <a:pt x="2147841" y="125439"/>
                </a:cubicBezTo>
                <a:cubicBezTo>
                  <a:pt x="2137696" y="138484"/>
                  <a:pt x="2117334" y="141119"/>
                  <a:pt x="2100808" y="141119"/>
                </a:cubicBezTo>
                <a:cubicBezTo>
                  <a:pt x="1661802" y="141119"/>
                  <a:pt x="1222859" y="130666"/>
                  <a:pt x="783884" y="125439"/>
                </a:cubicBezTo>
                <a:cubicBezTo>
                  <a:pt x="497649" y="93630"/>
                  <a:pt x="470537" y="84115"/>
                  <a:pt x="47033" y="125439"/>
                </a:cubicBezTo>
                <a:cubicBezTo>
                  <a:pt x="24965" y="127592"/>
                  <a:pt x="15678" y="156799"/>
                  <a:pt x="0" y="172479"/>
                </a:cubicBezTo>
                <a:cubicBezTo>
                  <a:pt x="17619" y="472031"/>
                  <a:pt x="-12464" y="354599"/>
                  <a:pt x="47033" y="533116"/>
                </a:cubicBezTo>
                <a:cubicBezTo>
                  <a:pt x="52259" y="548796"/>
                  <a:pt x="47031" y="574929"/>
                  <a:pt x="62711" y="580156"/>
                </a:cubicBezTo>
                <a:lnTo>
                  <a:pt x="156777" y="611516"/>
                </a:lnTo>
                <a:cubicBezTo>
                  <a:pt x="265735" y="600619"/>
                  <a:pt x="291017" y="605734"/>
                  <a:pt x="376264" y="580156"/>
                </a:cubicBezTo>
                <a:cubicBezTo>
                  <a:pt x="407922" y="570657"/>
                  <a:pt x="438975" y="559249"/>
                  <a:pt x="470330" y="548796"/>
                </a:cubicBezTo>
                <a:lnTo>
                  <a:pt x="564396" y="517437"/>
                </a:lnTo>
                <a:cubicBezTo>
                  <a:pt x="604696" y="504002"/>
                  <a:pt x="630827" y="493953"/>
                  <a:pt x="674140" y="486077"/>
                </a:cubicBezTo>
                <a:cubicBezTo>
                  <a:pt x="710497" y="479466"/>
                  <a:pt x="747527" y="477008"/>
                  <a:pt x="783884" y="470397"/>
                </a:cubicBezTo>
                <a:cubicBezTo>
                  <a:pt x="805083" y="466542"/>
                  <a:pt x="825084" y="455982"/>
                  <a:pt x="846594" y="454717"/>
                </a:cubicBezTo>
                <a:cubicBezTo>
                  <a:pt x="1003187" y="445504"/>
                  <a:pt x="1160147" y="444264"/>
                  <a:pt x="1316924" y="439037"/>
                </a:cubicBezTo>
                <a:cubicBezTo>
                  <a:pt x="1479328" y="420989"/>
                  <a:pt x="1477672" y="419560"/>
                  <a:pt x="1661833" y="407677"/>
                </a:cubicBezTo>
                <a:lnTo>
                  <a:pt x="1944031" y="391997"/>
                </a:lnTo>
                <a:cubicBezTo>
                  <a:pt x="2324200" y="363832"/>
                  <a:pt x="1899083" y="390126"/>
                  <a:pt x="2179196" y="360637"/>
                </a:cubicBezTo>
                <a:cubicBezTo>
                  <a:pt x="2246959" y="353503"/>
                  <a:pt x="2315069" y="350184"/>
                  <a:pt x="2383006" y="344958"/>
                </a:cubicBezTo>
                <a:lnTo>
                  <a:pt x="2414361" y="250878"/>
                </a:lnTo>
                <a:lnTo>
                  <a:pt x="2430039" y="203838"/>
                </a:lnTo>
                <a:cubicBezTo>
                  <a:pt x="2424813" y="167252"/>
                  <a:pt x="2434201" y="125260"/>
                  <a:pt x="2414361" y="94079"/>
                </a:cubicBezTo>
                <a:cubicBezTo>
                  <a:pt x="2402072" y="74765"/>
                  <a:pt x="2314157" y="20224"/>
                  <a:pt x="2273262" y="15679"/>
                </a:cubicBezTo>
                <a:cubicBezTo>
                  <a:pt x="2242099" y="12216"/>
                  <a:pt x="2221004" y="2613"/>
                  <a:pt x="2210552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809673" y="3906005"/>
            <a:ext cx="1550284" cy="1048371"/>
          </a:xfrm>
          <a:custGeom>
            <a:avLst/>
            <a:gdLst>
              <a:gd name="connsiteX0" fmla="*/ 1550284 w 1550284"/>
              <a:gd name="connsiteY0" fmla="*/ 62940 h 1048371"/>
              <a:gd name="connsiteX1" fmla="*/ 1550284 w 1550284"/>
              <a:gd name="connsiteY1" fmla="*/ 62940 h 1048371"/>
              <a:gd name="connsiteX2" fmla="*/ 1440540 w 1550284"/>
              <a:gd name="connsiteY2" fmla="*/ 141340 h 1048371"/>
              <a:gd name="connsiteX3" fmla="*/ 1393507 w 1550284"/>
              <a:gd name="connsiteY3" fmla="*/ 157020 h 1048371"/>
              <a:gd name="connsiteX4" fmla="*/ 1362152 w 1550284"/>
              <a:gd name="connsiteY4" fmla="*/ 266779 h 1048371"/>
              <a:gd name="connsiteX5" fmla="*/ 1346474 w 1550284"/>
              <a:gd name="connsiteY5" fmla="*/ 501978 h 1048371"/>
              <a:gd name="connsiteX6" fmla="*/ 1330797 w 1550284"/>
              <a:gd name="connsiteY6" fmla="*/ 956695 h 1048371"/>
              <a:gd name="connsiteX7" fmla="*/ 1142664 w 1550284"/>
              <a:gd name="connsiteY7" fmla="*/ 972375 h 1048371"/>
              <a:gd name="connsiteX8" fmla="*/ 985888 w 1550284"/>
              <a:gd name="connsiteY8" fmla="*/ 988055 h 1048371"/>
              <a:gd name="connsiteX9" fmla="*/ 76583 w 1550284"/>
              <a:gd name="connsiteY9" fmla="*/ 972375 h 1048371"/>
              <a:gd name="connsiteX10" fmla="*/ 60905 w 1550284"/>
              <a:gd name="connsiteY10" fmla="*/ 392218 h 1048371"/>
              <a:gd name="connsiteX11" fmla="*/ 76583 w 1550284"/>
              <a:gd name="connsiteY11" fmla="*/ 62940 h 1048371"/>
              <a:gd name="connsiteX12" fmla="*/ 499880 w 1550284"/>
              <a:gd name="connsiteY12" fmla="*/ 47260 h 1048371"/>
              <a:gd name="connsiteX13" fmla="*/ 1252408 w 1550284"/>
              <a:gd name="connsiteY13" fmla="*/ 15900 h 1048371"/>
              <a:gd name="connsiteX14" fmla="*/ 1534606 w 1550284"/>
              <a:gd name="connsiteY14" fmla="*/ 221 h 1048371"/>
              <a:gd name="connsiteX15" fmla="*/ 1534606 w 1550284"/>
              <a:gd name="connsiteY15" fmla="*/ 221 h 104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50284" h="1048371">
                <a:moveTo>
                  <a:pt x="1550284" y="62940"/>
                </a:moveTo>
                <a:lnTo>
                  <a:pt x="1550284" y="62940"/>
                </a:lnTo>
                <a:cubicBezTo>
                  <a:pt x="1513703" y="89073"/>
                  <a:pt x="1479089" y="118207"/>
                  <a:pt x="1440540" y="141340"/>
                </a:cubicBezTo>
                <a:cubicBezTo>
                  <a:pt x="1426370" y="149843"/>
                  <a:pt x="1405192" y="145334"/>
                  <a:pt x="1393507" y="157020"/>
                </a:cubicBezTo>
                <a:cubicBezTo>
                  <a:pt x="1386011" y="164517"/>
                  <a:pt x="1362287" y="266240"/>
                  <a:pt x="1362152" y="266779"/>
                </a:cubicBezTo>
                <a:cubicBezTo>
                  <a:pt x="1356926" y="345179"/>
                  <a:pt x="1350041" y="423485"/>
                  <a:pt x="1346474" y="501978"/>
                </a:cubicBezTo>
                <a:cubicBezTo>
                  <a:pt x="1339588" y="653484"/>
                  <a:pt x="1391092" y="817533"/>
                  <a:pt x="1330797" y="956695"/>
                </a:cubicBezTo>
                <a:cubicBezTo>
                  <a:pt x="1305779" y="1014437"/>
                  <a:pt x="1205334" y="966677"/>
                  <a:pt x="1142664" y="972375"/>
                </a:cubicBezTo>
                <a:lnTo>
                  <a:pt x="985888" y="988055"/>
                </a:lnTo>
                <a:cubicBezTo>
                  <a:pt x="682786" y="982828"/>
                  <a:pt x="331432" y="1136539"/>
                  <a:pt x="76583" y="972375"/>
                </a:cubicBezTo>
                <a:cubicBezTo>
                  <a:pt x="-86052" y="867612"/>
                  <a:pt x="60905" y="585674"/>
                  <a:pt x="60905" y="392218"/>
                </a:cubicBezTo>
                <a:cubicBezTo>
                  <a:pt x="60905" y="282334"/>
                  <a:pt x="-9816" y="130834"/>
                  <a:pt x="76583" y="62940"/>
                </a:cubicBezTo>
                <a:cubicBezTo>
                  <a:pt x="187602" y="-24301"/>
                  <a:pt x="358781" y="52487"/>
                  <a:pt x="499880" y="47260"/>
                </a:cubicBezTo>
                <a:cubicBezTo>
                  <a:pt x="988494" y="9669"/>
                  <a:pt x="360688" y="54675"/>
                  <a:pt x="1252408" y="15900"/>
                </a:cubicBezTo>
                <a:cubicBezTo>
                  <a:pt x="1689154" y="-3091"/>
                  <a:pt x="1222736" y="221"/>
                  <a:pt x="1534606" y="221"/>
                </a:cubicBezTo>
                <a:lnTo>
                  <a:pt x="1534606" y="221"/>
                </a:lnTo>
              </a:path>
            </a:pathLst>
          </a:custGeom>
          <a:solidFill>
            <a:srgbClr val="008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059719" y="3302980"/>
            <a:ext cx="2418061" cy="582979"/>
          </a:xfrm>
          <a:custGeom>
            <a:avLst/>
            <a:gdLst>
              <a:gd name="connsiteX0" fmla="*/ 1602822 w 2418061"/>
              <a:gd name="connsiteY0" fmla="*/ 31402 h 582979"/>
              <a:gd name="connsiteX1" fmla="*/ 1602822 w 2418061"/>
              <a:gd name="connsiteY1" fmla="*/ 31402 h 582979"/>
              <a:gd name="connsiteX2" fmla="*/ 803261 w 2418061"/>
              <a:gd name="connsiteY2" fmla="*/ 47081 h 582979"/>
              <a:gd name="connsiteX3" fmla="*/ 709195 w 2418061"/>
              <a:gd name="connsiteY3" fmla="*/ 94121 h 582979"/>
              <a:gd name="connsiteX4" fmla="*/ 662162 w 2418061"/>
              <a:gd name="connsiteY4" fmla="*/ 109801 h 582979"/>
              <a:gd name="connsiteX5" fmla="*/ 505386 w 2418061"/>
              <a:gd name="connsiteY5" fmla="*/ 172521 h 582979"/>
              <a:gd name="connsiteX6" fmla="*/ 207510 w 2418061"/>
              <a:gd name="connsiteY6" fmla="*/ 188201 h 582979"/>
              <a:gd name="connsiteX7" fmla="*/ 160477 w 2418061"/>
              <a:gd name="connsiteY7" fmla="*/ 219560 h 582979"/>
              <a:gd name="connsiteX8" fmla="*/ 113444 w 2418061"/>
              <a:gd name="connsiteY8" fmla="*/ 235240 h 582979"/>
              <a:gd name="connsiteX9" fmla="*/ 82089 w 2418061"/>
              <a:gd name="connsiteY9" fmla="*/ 282280 h 582979"/>
              <a:gd name="connsiteX10" fmla="*/ 50733 w 2418061"/>
              <a:gd name="connsiteY10" fmla="*/ 313640 h 582979"/>
              <a:gd name="connsiteX11" fmla="*/ 3700 w 2418061"/>
              <a:gd name="connsiteY11" fmla="*/ 407719 h 582979"/>
              <a:gd name="connsiteX12" fmla="*/ 19378 w 2418061"/>
              <a:gd name="connsiteY12" fmla="*/ 548839 h 582979"/>
              <a:gd name="connsiteX13" fmla="*/ 144799 w 2418061"/>
              <a:gd name="connsiteY13" fmla="*/ 533159 h 582979"/>
              <a:gd name="connsiteX14" fmla="*/ 176155 w 2418061"/>
              <a:gd name="connsiteY14" fmla="*/ 501799 h 582979"/>
              <a:gd name="connsiteX15" fmla="*/ 270221 w 2418061"/>
              <a:gd name="connsiteY15" fmla="*/ 439079 h 582979"/>
              <a:gd name="connsiteX16" fmla="*/ 317254 w 2418061"/>
              <a:gd name="connsiteY16" fmla="*/ 407719 h 582979"/>
              <a:gd name="connsiteX17" fmla="*/ 364287 w 2418061"/>
              <a:gd name="connsiteY17" fmla="*/ 376360 h 582979"/>
              <a:gd name="connsiteX18" fmla="*/ 458353 w 2418061"/>
              <a:gd name="connsiteY18" fmla="*/ 345000 h 582979"/>
              <a:gd name="connsiteX19" fmla="*/ 568096 w 2418061"/>
              <a:gd name="connsiteY19" fmla="*/ 313640 h 582979"/>
              <a:gd name="connsiteX20" fmla="*/ 662162 w 2418061"/>
              <a:gd name="connsiteY20" fmla="*/ 297960 h 582979"/>
              <a:gd name="connsiteX21" fmla="*/ 1116815 w 2418061"/>
              <a:gd name="connsiteY21" fmla="*/ 313640 h 582979"/>
              <a:gd name="connsiteX22" fmla="*/ 1242236 w 2418061"/>
              <a:gd name="connsiteY22" fmla="*/ 345000 h 582979"/>
              <a:gd name="connsiteX23" fmla="*/ 1399013 w 2418061"/>
              <a:gd name="connsiteY23" fmla="*/ 376360 h 582979"/>
              <a:gd name="connsiteX24" fmla="*/ 1665533 w 2418061"/>
              <a:gd name="connsiteY24" fmla="*/ 407719 h 582979"/>
              <a:gd name="connsiteX25" fmla="*/ 1712566 w 2418061"/>
              <a:gd name="connsiteY25" fmla="*/ 423399 h 582979"/>
              <a:gd name="connsiteX26" fmla="*/ 1759599 w 2418061"/>
              <a:gd name="connsiteY26" fmla="*/ 486119 h 582979"/>
              <a:gd name="connsiteX27" fmla="*/ 2041797 w 2418061"/>
              <a:gd name="connsiteY27" fmla="*/ 564518 h 582979"/>
              <a:gd name="connsiteX28" fmla="*/ 2308318 w 2418061"/>
              <a:gd name="connsiteY28" fmla="*/ 564518 h 582979"/>
              <a:gd name="connsiteX29" fmla="*/ 2355351 w 2418061"/>
              <a:gd name="connsiteY29" fmla="*/ 533159 h 582979"/>
              <a:gd name="connsiteX30" fmla="*/ 2386706 w 2418061"/>
              <a:gd name="connsiteY30" fmla="*/ 486119 h 582979"/>
              <a:gd name="connsiteX31" fmla="*/ 2418061 w 2418061"/>
              <a:gd name="connsiteY31" fmla="*/ 392039 h 582979"/>
              <a:gd name="connsiteX32" fmla="*/ 2402384 w 2418061"/>
              <a:gd name="connsiteY32" fmla="*/ 297960 h 582979"/>
              <a:gd name="connsiteX33" fmla="*/ 2308318 w 2418061"/>
              <a:gd name="connsiteY33" fmla="*/ 266600 h 582979"/>
              <a:gd name="connsiteX34" fmla="*/ 2261285 w 2418061"/>
              <a:gd name="connsiteY34" fmla="*/ 250920 h 582979"/>
              <a:gd name="connsiteX35" fmla="*/ 2214252 w 2418061"/>
              <a:gd name="connsiteY35" fmla="*/ 235240 h 582979"/>
              <a:gd name="connsiteX36" fmla="*/ 2073153 w 2418061"/>
              <a:gd name="connsiteY36" fmla="*/ 156841 h 582979"/>
              <a:gd name="connsiteX37" fmla="*/ 2026119 w 2418061"/>
              <a:gd name="connsiteY37" fmla="*/ 141161 h 582979"/>
              <a:gd name="connsiteX38" fmla="*/ 1743921 w 2418061"/>
              <a:gd name="connsiteY38" fmla="*/ 109801 h 582979"/>
              <a:gd name="connsiteX39" fmla="*/ 1634178 w 2418061"/>
              <a:gd name="connsiteY39" fmla="*/ 62761 h 582979"/>
              <a:gd name="connsiteX40" fmla="*/ 1602822 w 2418061"/>
              <a:gd name="connsiteY40" fmla="*/ 15722 h 582979"/>
              <a:gd name="connsiteX41" fmla="*/ 1540112 w 2418061"/>
              <a:gd name="connsiteY41" fmla="*/ 42 h 582979"/>
              <a:gd name="connsiteX42" fmla="*/ 1540112 w 2418061"/>
              <a:gd name="connsiteY42" fmla="*/ 42 h 58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418061" h="582979">
                <a:moveTo>
                  <a:pt x="1602822" y="31402"/>
                </a:moveTo>
                <a:lnTo>
                  <a:pt x="1602822" y="31402"/>
                </a:lnTo>
                <a:lnTo>
                  <a:pt x="803261" y="47081"/>
                </a:lnTo>
                <a:cubicBezTo>
                  <a:pt x="760703" y="48657"/>
                  <a:pt x="744493" y="76469"/>
                  <a:pt x="709195" y="94121"/>
                </a:cubicBezTo>
                <a:cubicBezTo>
                  <a:pt x="694414" y="101513"/>
                  <a:pt x="677351" y="103290"/>
                  <a:pt x="662162" y="109801"/>
                </a:cubicBezTo>
                <a:cubicBezTo>
                  <a:pt x="613729" y="130561"/>
                  <a:pt x="559628" y="169666"/>
                  <a:pt x="505386" y="172521"/>
                </a:cubicBezTo>
                <a:lnTo>
                  <a:pt x="207510" y="188201"/>
                </a:lnTo>
                <a:cubicBezTo>
                  <a:pt x="191832" y="198654"/>
                  <a:pt x="177330" y="211132"/>
                  <a:pt x="160477" y="219560"/>
                </a:cubicBezTo>
                <a:cubicBezTo>
                  <a:pt x="145696" y="226951"/>
                  <a:pt x="126348" y="224915"/>
                  <a:pt x="113444" y="235240"/>
                </a:cubicBezTo>
                <a:cubicBezTo>
                  <a:pt x="98730" y="247013"/>
                  <a:pt x="93860" y="267564"/>
                  <a:pt x="82089" y="282280"/>
                </a:cubicBezTo>
                <a:cubicBezTo>
                  <a:pt x="72855" y="293824"/>
                  <a:pt x="59967" y="302096"/>
                  <a:pt x="50733" y="313640"/>
                </a:cubicBezTo>
                <a:cubicBezTo>
                  <a:pt x="16001" y="357061"/>
                  <a:pt x="20258" y="358038"/>
                  <a:pt x="3700" y="407719"/>
                </a:cubicBezTo>
                <a:cubicBezTo>
                  <a:pt x="8926" y="454759"/>
                  <a:pt x="-15994" y="517392"/>
                  <a:pt x="19378" y="548839"/>
                </a:cubicBezTo>
                <a:cubicBezTo>
                  <a:pt x="50866" y="576833"/>
                  <a:pt x="104444" y="545267"/>
                  <a:pt x="144799" y="533159"/>
                </a:cubicBezTo>
                <a:cubicBezTo>
                  <a:pt x="158958" y="528911"/>
                  <a:pt x="164330" y="510669"/>
                  <a:pt x="176155" y="501799"/>
                </a:cubicBezTo>
                <a:cubicBezTo>
                  <a:pt x="206302" y="479185"/>
                  <a:pt x="238866" y="459986"/>
                  <a:pt x="270221" y="439079"/>
                </a:cubicBezTo>
                <a:lnTo>
                  <a:pt x="317254" y="407719"/>
                </a:lnTo>
                <a:cubicBezTo>
                  <a:pt x="332932" y="397266"/>
                  <a:pt x="346411" y="382319"/>
                  <a:pt x="364287" y="376360"/>
                </a:cubicBezTo>
                <a:lnTo>
                  <a:pt x="458353" y="345000"/>
                </a:lnTo>
                <a:cubicBezTo>
                  <a:pt x="503178" y="330056"/>
                  <a:pt x="518883" y="323484"/>
                  <a:pt x="568096" y="313640"/>
                </a:cubicBezTo>
                <a:cubicBezTo>
                  <a:pt x="599266" y="307405"/>
                  <a:pt x="630807" y="303187"/>
                  <a:pt x="662162" y="297960"/>
                </a:cubicBezTo>
                <a:cubicBezTo>
                  <a:pt x="813713" y="303187"/>
                  <a:pt x="965670" y="301383"/>
                  <a:pt x="1116815" y="313640"/>
                </a:cubicBezTo>
                <a:cubicBezTo>
                  <a:pt x="1159768" y="317123"/>
                  <a:pt x="1200429" y="334547"/>
                  <a:pt x="1242236" y="345000"/>
                </a:cubicBezTo>
                <a:cubicBezTo>
                  <a:pt x="1306832" y="361151"/>
                  <a:pt x="1326408" y="367817"/>
                  <a:pt x="1399013" y="376360"/>
                </a:cubicBezTo>
                <a:cubicBezTo>
                  <a:pt x="1509653" y="389378"/>
                  <a:pt x="1566007" y="385599"/>
                  <a:pt x="1665533" y="407719"/>
                </a:cubicBezTo>
                <a:cubicBezTo>
                  <a:pt x="1681665" y="411304"/>
                  <a:pt x="1696888" y="418172"/>
                  <a:pt x="1712566" y="423399"/>
                </a:cubicBezTo>
                <a:cubicBezTo>
                  <a:pt x="1728244" y="444306"/>
                  <a:pt x="1740069" y="468756"/>
                  <a:pt x="1759599" y="486119"/>
                </a:cubicBezTo>
                <a:cubicBezTo>
                  <a:pt x="1865630" y="580383"/>
                  <a:pt x="1883556" y="551330"/>
                  <a:pt x="2041797" y="564518"/>
                </a:cubicBezTo>
                <a:cubicBezTo>
                  <a:pt x="2156396" y="583621"/>
                  <a:pt x="2170308" y="594095"/>
                  <a:pt x="2308318" y="564518"/>
                </a:cubicBezTo>
                <a:cubicBezTo>
                  <a:pt x="2326743" y="560569"/>
                  <a:pt x="2339673" y="543612"/>
                  <a:pt x="2355351" y="533159"/>
                </a:cubicBezTo>
                <a:cubicBezTo>
                  <a:pt x="2365803" y="517479"/>
                  <a:pt x="2379054" y="503339"/>
                  <a:pt x="2386706" y="486119"/>
                </a:cubicBezTo>
                <a:cubicBezTo>
                  <a:pt x="2400129" y="455911"/>
                  <a:pt x="2418061" y="392039"/>
                  <a:pt x="2418061" y="392039"/>
                </a:cubicBezTo>
                <a:cubicBezTo>
                  <a:pt x="2412835" y="360679"/>
                  <a:pt x="2423317" y="321888"/>
                  <a:pt x="2402384" y="297960"/>
                </a:cubicBezTo>
                <a:cubicBezTo>
                  <a:pt x="2380621" y="273084"/>
                  <a:pt x="2339673" y="277053"/>
                  <a:pt x="2308318" y="266600"/>
                </a:cubicBezTo>
                <a:lnTo>
                  <a:pt x="2261285" y="250920"/>
                </a:lnTo>
                <a:lnTo>
                  <a:pt x="2214252" y="235240"/>
                </a:lnTo>
                <a:cubicBezTo>
                  <a:pt x="2143850" y="164829"/>
                  <a:pt x="2188253" y="195213"/>
                  <a:pt x="2073153" y="156841"/>
                </a:cubicBezTo>
                <a:cubicBezTo>
                  <a:pt x="2057475" y="151614"/>
                  <a:pt x="2042544" y="142986"/>
                  <a:pt x="2026119" y="141161"/>
                </a:cubicBezTo>
                <a:lnTo>
                  <a:pt x="1743921" y="109801"/>
                </a:lnTo>
                <a:cubicBezTo>
                  <a:pt x="1695944" y="97805"/>
                  <a:pt x="1670268" y="98856"/>
                  <a:pt x="1634178" y="62761"/>
                </a:cubicBezTo>
                <a:cubicBezTo>
                  <a:pt x="1620854" y="49435"/>
                  <a:pt x="1617536" y="27495"/>
                  <a:pt x="1602822" y="15722"/>
                </a:cubicBezTo>
                <a:cubicBezTo>
                  <a:pt x="1581159" y="-1611"/>
                  <a:pt x="1562725" y="42"/>
                  <a:pt x="1540112" y="42"/>
                </a:cubicBezTo>
                <a:lnTo>
                  <a:pt x="1540112" y="42"/>
                </a:ln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685519" y="4798052"/>
            <a:ext cx="573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10091"/>
                </a:solidFill>
              </a:rPr>
              <a:t>H</a:t>
            </a:r>
            <a:r>
              <a:rPr lang="en-US" sz="2000" baseline="-25000" dirty="0" smtClean="0">
                <a:solidFill>
                  <a:srgbClr val="910091"/>
                </a:solidFill>
              </a:rPr>
              <a:t>n-1</a:t>
            </a:r>
            <a:endParaRPr lang="en-US" sz="2000" baseline="-25000" dirty="0">
              <a:solidFill>
                <a:srgbClr val="91009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78285" y="5867779"/>
            <a:ext cx="240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</a:t>
            </a:r>
            <a:r>
              <a:rPr lang="en-US" baseline="30000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“join” </a:t>
            </a:r>
            <a:r>
              <a:rPr lang="en-US" dirty="0" err="1" smtClean="0"/>
              <a:t>algo</a:t>
            </a:r>
            <a:r>
              <a:rPr lang="en-US" dirty="0" smtClean="0"/>
              <a:t> on </a:t>
            </a:r>
            <a:r>
              <a:rPr lang="en-US" dirty="0" smtClean="0">
                <a:solidFill>
                  <a:srgbClr val="910091"/>
                </a:solidFill>
              </a:rPr>
              <a:t>H</a:t>
            </a:r>
            <a:r>
              <a:rPr lang="en-US" baseline="-25000" dirty="0" smtClean="0">
                <a:solidFill>
                  <a:srgbClr val="910091"/>
                </a:solidFill>
              </a:rPr>
              <a:t>n-1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78285" y="624489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Recurse</a:t>
            </a:r>
            <a:r>
              <a:rPr lang="en-US" baseline="30000" dirty="0" smtClean="0">
                <a:solidFill>
                  <a:srgbClr val="FF0000"/>
                </a:solidFill>
              </a:rPr>
              <a:t>*  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dirty="0" smtClean="0">
                <a:solidFill>
                  <a:srgbClr val="910091"/>
                </a:solidFill>
              </a:rPr>
              <a:t> </a:t>
            </a:r>
            <a:r>
              <a:rPr lang="en-US" dirty="0">
                <a:solidFill>
                  <a:srgbClr val="910091"/>
                </a:solidFill>
              </a:rPr>
              <a:t>\x</a:t>
            </a:r>
            <a:r>
              <a:rPr lang="en-US" baseline="-25000" dirty="0">
                <a:solidFill>
                  <a:srgbClr val="910091"/>
                </a:solidFill>
              </a:rPr>
              <a:t>n-</a:t>
            </a:r>
            <a:r>
              <a:rPr lang="en-US" baseline="-25000" dirty="0" smtClean="0">
                <a:solidFill>
                  <a:srgbClr val="910091"/>
                </a:solidFill>
              </a:rPr>
              <a:t>1</a:t>
            </a:r>
            <a:endParaRPr lang="en-US" baseline="-25000" dirty="0"/>
          </a:p>
        </p:txBody>
      </p:sp>
      <p:sp>
        <p:nvSpPr>
          <p:cNvPr id="35" name="Rectangle 34"/>
          <p:cNvSpPr/>
          <p:nvPr/>
        </p:nvSpPr>
        <p:spPr>
          <a:xfrm>
            <a:off x="6349456" y="5685521"/>
            <a:ext cx="2499581" cy="111875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Runtime is</a:t>
            </a:r>
          </a:p>
          <a:p>
            <a:pPr algn="ctr"/>
            <a:r>
              <a:rPr lang="en-US" sz="2800" dirty="0" smtClean="0"/>
              <a:t> max</a:t>
            </a:r>
            <a:r>
              <a:rPr lang="en-US" sz="2800" baseline="-25000" dirty="0" smtClean="0"/>
              <a:t>i </a:t>
            </a:r>
            <a:r>
              <a:rPr lang="en-US" sz="2800" dirty="0" err="1" smtClean="0"/>
              <a:t>AGM</a:t>
            </a:r>
            <a:r>
              <a:rPr lang="en-US" sz="2800" baseline="30000" dirty="0" err="1" smtClean="0"/>
              <a:t>σ</a:t>
            </a:r>
            <a:r>
              <a:rPr lang="en-US" sz="2800" dirty="0" smtClean="0"/>
              <a:t>(H</a:t>
            </a:r>
            <a:r>
              <a:rPr lang="en-US" sz="2800" baseline="-25000" dirty="0" smtClean="0"/>
              <a:t>i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28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13"/>
    </mc:Choice>
    <mc:Fallback>
      <p:transition xmlns:p14="http://schemas.microsoft.com/office/powerpoint/2010/main" spd="slow" advTm="1045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25" grpId="0" animBg="1"/>
      <p:bldP spid="25" grpId="1" animBg="1"/>
      <p:bldP spid="4" grpId="0" animBg="1"/>
      <p:bldP spid="4" grpId="1" animBg="1"/>
      <p:bldP spid="28" grpId="0" animBg="1"/>
      <p:bldP spid="29" grpId="0" animBg="1"/>
      <p:bldP spid="30" grpId="0" animBg="1"/>
      <p:bldP spid="31" grpId="0"/>
      <p:bldP spid="31" grpId="1"/>
      <p:bldP spid="33" grpId="0"/>
      <p:bldP spid="40" grpId="0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elimination ordering </a:t>
            </a:r>
            <a:r>
              <a:rPr lang="en-US" dirty="0" err="1" smtClean="0">
                <a:solidFill>
                  <a:srgbClr val="910091"/>
                </a:solidFill>
              </a:rPr>
              <a:t>σ</a:t>
            </a:r>
            <a:endParaRPr lang="en-US" dirty="0">
              <a:solidFill>
                <a:srgbClr val="91009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4643" y="1662068"/>
            <a:ext cx="5798186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Compute </a:t>
            </a:r>
            <a:r>
              <a:rPr lang="en-US" sz="2800" dirty="0" err="1" smtClean="0">
                <a:solidFill>
                  <a:srgbClr val="910091"/>
                </a:solidFill>
              </a:rPr>
              <a:t>σ</a:t>
            </a:r>
            <a:r>
              <a:rPr lang="en-US" sz="2800" dirty="0" smtClean="0"/>
              <a:t> to minimize  </a:t>
            </a:r>
            <a:r>
              <a:rPr lang="en-US" sz="2800" dirty="0">
                <a:solidFill>
                  <a:srgbClr val="910091"/>
                </a:solidFill>
              </a:rPr>
              <a:t>max</a:t>
            </a:r>
            <a:r>
              <a:rPr lang="en-US" sz="2800" baseline="-25000" dirty="0">
                <a:solidFill>
                  <a:srgbClr val="910091"/>
                </a:solidFill>
              </a:rPr>
              <a:t>i </a:t>
            </a:r>
            <a:r>
              <a:rPr lang="en-US" sz="2800" dirty="0" err="1">
                <a:solidFill>
                  <a:srgbClr val="910091"/>
                </a:solidFill>
              </a:rPr>
              <a:t>AGM</a:t>
            </a:r>
            <a:r>
              <a:rPr lang="en-US" sz="2800" baseline="30000" dirty="0" err="1">
                <a:solidFill>
                  <a:srgbClr val="910091"/>
                </a:solidFill>
              </a:rPr>
              <a:t>σ</a:t>
            </a:r>
            <a:r>
              <a:rPr lang="en-US" sz="2800" dirty="0">
                <a:solidFill>
                  <a:srgbClr val="910091"/>
                </a:solidFill>
              </a:rPr>
              <a:t>(H</a:t>
            </a:r>
            <a:r>
              <a:rPr lang="en-US" sz="2800" baseline="-25000" dirty="0">
                <a:solidFill>
                  <a:srgbClr val="910091"/>
                </a:solidFill>
              </a:rPr>
              <a:t>i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173" y="2728305"/>
            <a:ext cx="5408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Joins problem: All </a:t>
            </a:r>
            <a:r>
              <a:rPr lang="en-US" sz="2400" dirty="0" err="1" smtClean="0">
                <a:solidFill>
                  <a:srgbClr val="910091"/>
                </a:solidFill>
              </a:rPr>
              <a:t>σ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/>
              <a:t>are </a:t>
            </a:r>
            <a:r>
              <a:rPr lang="en-US" sz="2400" dirty="0" smtClean="0"/>
              <a:t>valid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	Above leads to </a:t>
            </a:r>
            <a:r>
              <a:rPr lang="en-US" sz="2400" dirty="0" err="1" smtClean="0"/>
              <a:t>fhtw</a:t>
            </a:r>
            <a:r>
              <a:rPr lang="en-US" sz="2400" dirty="0" smtClean="0"/>
              <a:t> bound 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149296" y="2499030"/>
            <a:ext cx="2407066" cy="1604963"/>
            <a:chOff x="6040122" y="5049370"/>
            <a:chExt cx="2407066" cy="1604963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171" y="5049370"/>
              <a:ext cx="1119017" cy="12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0122" y="5058251"/>
              <a:ext cx="991871" cy="1277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6099205" y="6278223"/>
              <a:ext cx="768620" cy="3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Grohe</a:t>
              </a: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7545762" y="6284949"/>
              <a:ext cx="673042" cy="3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Marx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21173" y="4175221"/>
            <a:ext cx="594721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General FAQ problem: Not all </a:t>
            </a:r>
            <a:r>
              <a:rPr lang="en-US" sz="2400" dirty="0" err="1" smtClean="0">
                <a:solidFill>
                  <a:srgbClr val="910091"/>
                </a:solidFill>
              </a:rPr>
              <a:t>σ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might be valid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2070" y="4866302"/>
            <a:ext cx="52897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max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a</a:t>
            </a:r>
            <a:r>
              <a:rPr lang="en-US" sz="3200" dirty="0" smtClean="0"/>
              <a:t> </a:t>
            </a:r>
            <a:r>
              <a:rPr lang="en-US" sz="3200" dirty="0" err="1" smtClean="0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b</a:t>
            </a:r>
            <a:r>
              <a:rPr lang="en-US" sz="3200" dirty="0" smtClean="0"/>
              <a:t> </a:t>
            </a:r>
            <a:r>
              <a:rPr lang="en-US" sz="3200" dirty="0" err="1" smtClean="0"/>
              <a:t>max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c</a:t>
            </a:r>
            <a:r>
              <a:rPr lang="en-US" sz="3200" dirty="0" smtClean="0"/>
              <a:t> </a:t>
            </a:r>
            <a:r>
              <a:rPr lang="en-US" sz="3200" dirty="0" err="1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d</a:t>
            </a:r>
            <a:r>
              <a:rPr lang="en-US" sz="3200" dirty="0" smtClean="0"/>
              <a:t> </a:t>
            </a:r>
            <a:r>
              <a:rPr lang="en-US" sz="3200" dirty="0" err="1">
                <a:solidFill>
                  <a:srgbClr val="910091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A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,B,C,D</a:t>
            </a:r>
            <a:r>
              <a:rPr lang="en-US" sz="3200" dirty="0" smtClean="0">
                <a:solidFill>
                  <a:srgbClr val="910091"/>
                </a:solidFill>
              </a:rPr>
              <a:t>(</a:t>
            </a:r>
            <a:r>
              <a:rPr lang="en-US" sz="3200" dirty="0" err="1" smtClean="0">
                <a:solidFill>
                  <a:srgbClr val="910091"/>
                </a:solidFill>
              </a:rPr>
              <a:t>a,b,c,d</a:t>
            </a:r>
            <a:r>
              <a:rPr lang="en-US" sz="3200" dirty="0" smtClean="0">
                <a:solidFill>
                  <a:srgbClr val="910091"/>
                </a:solidFill>
              </a:rPr>
              <a:t>)</a:t>
            </a:r>
            <a:endParaRPr lang="en-US" sz="3200" dirty="0">
              <a:solidFill>
                <a:srgbClr val="91009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32070" y="5451078"/>
            <a:ext cx="5258836" cy="1077515"/>
            <a:chOff x="1732070" y="5451078"/>
            <a:chExt cx="5258836" cy="1077515"/>
          </a:xfrm>
        </p:grpSpPr>
        <p:sp>
          <p:nvSpPr>
            <p:cNvPr id="13" name="TextBox 12"/>
            <p:cNvSpPr txBox="1"/>
            <p:nvPr/>
          </p:nvSpPr>
          <p:spPr>
            <a:xfrm>
              <a:off x="1732070" y="5943817"/>
              <a:ext cx="525883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max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/>
                <a:t>max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c</a:t>
              </a:r>
              <a:r>
                <a:rPr lang="en-US" sz="3200" dirty="0" smtClean="0"/>
                <a:t> </a:t>
              </a:r>
              <a:r>
                <a:rPr lang="en-US" sz="3200" dirty="0" err="1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d</a:t>
              </a:r>
              <a:r>
                <a:rPr lang="en-US" sz="3200" dirty="0" smtClean="0"/>
                <a:t> </a:t>
              </a:r>
              <a:r>
                <a:rPr lang="en-US" sz="3200" dirty="0" err="1">
                  <a:solidFill>
                    <a:srgbClr val="910091"/>
                  </a:solidFill>
                </a:rPr>
                <a:t>f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,B,C,D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a,b,c,d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27898" y="5451078"/>
              <a:ext cx="4145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910091"/>
                  </a:solidFill>
                </a:rPr>
                <a:t>≠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978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94"/>
    </mc:Choice>
    <mc:Fallback>
      <p:transition xmlns:p14="http://schemas.microsoft.com/office/powerpoint/2010/main" spd="slow" advTm="697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obligatory (dense) slide</a:t>
            </a:r>
            <a:endParaRPr lang="en-US" dirty="0"/>
          </a:p>
        </p:txBody>
      </p:sp>
      <p:pic>
        <p:nvPicPr>
          <p:cNvPr id="3" name="Picture 2" descr="Screen Shot 2017-06-19 at 12.2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3" y="1212219"/>
            <a:ext cx="7874109" cy="53533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15239" y="4076776"/>
            <a:ext cx="2524104" cy="2488797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806303" y="3825898"/>
            <a:ext cx="3370698" cy="517437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50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4"/>
    </mc:Choice>
    <mc:Fallback>
      <p:transition xmlns:p14="http://schemas.microsoft.com/office/powerpoint/2010/main" spd="slow" advTm="4900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algorithms perform well!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651" y="3661197"/>
            <a:ext cx="1969422" cy="1218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606" y="4507994"/>
            <a:ext cx="2201179" cy="807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486" y="3062608"/>
            <a:ext cx="1771018" cy="1079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604" y="4422783"/>
            <a:ext cx="1409002" cy="1409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590" y="5539749"/>
            <a:ext cx="1713210" cy="67664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262038" y="2668215"/>
            <a:ext cx="1244902" cy="2646878"/>
            <a:chOff x="4224744" y="1125460"/>
            <a:chExt cx="1244902" cy="2646878"/>
          </a:xfrm>
        </p:grpSpPr>
        <p:sp>
          <p:nvSpPr>
            <p:cNvPr id="14" name="TextBox 13"/>
            <p:cNvSpPr txBox="1"/>
            <p:nvPr/>
          </p:nvSpPr>
          <p:spPr>
            <a:xfrm>
              <a:off x="4224744" y="1125460"/>
              <a:ext cx="1244902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dirty="0" smtClean="0">
                  <a:solidFill>
                    <a:srgbClr val="008000"/>
                  </a:solidFill>
                </a:rPr>
                <a:t>&gt;</a:t>
              </a:r>
              <a:endParaRPr lang="en-US" sz="16600" dirty="0">
                <a:solidFill>
                  <a:srgbClr val="008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98095" y="1649482"/>
              <a:ext cx="11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10x faster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70549" y="1417638"/>
            <a:ext cx="735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Worst-case optimal join algorithms implemented in a commercial DB system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948" y="1969364"/>
            <a:ext cx="1713210" cy="67664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5714" y="2797549"/>
            <a:ext cx="488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some engineering tricks can do much better!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618207" y="5281030"/>
            <a:ext cx="3798515" cy="1254334"/>
            <a:chOff x="618207" y="5539749"/>
            <a:chExt cx="3798515" cy="1254334"/>
          </a:xfrm>
        </p:grpSpPr>
        <p:grpSp>
          <p:nvGrpSpPr>
            <p:cNvPr id="26" name="Group 25"/>
            <p:cNvGrpSpPr/>
            <p:nvPr/>
          </p:nvGrpSpPr>
          <p:grpSpPr>
            <a:xfrm>
              <a:off x="618207" y="5539749"/>
              <a:ext cx="3798515" cy="995615"/>
              <a:chOff x="576916" y="4402140"/>
              <a:chExt cx="3798515" cy="995615"/>
            </a:xfrm>
          </p:grpSpPr>
          <p:pic>
            <p:nvPicPr>
              <p:cNvPr id="27" name="Picture 3" descr="Screen Shot 2015-03-26 at 1.43.57 PM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916" y="4417080"/>
                <a:ext cx="782886" cy="98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667" y="4402140"/>
                <a:ext cx="775266" cy="980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6" descr="Screen Shot 2014-09-18 at 1.43.50 P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0717" y="4402140"/>
                <a:ext cx="864714" cy="98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9" descr="Screen Shot 2016-08-29 at 9.23.33 A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610" y="4417081"/>
                <a:ext cx="697787" cy="980674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618207" y="6455529"/>
              <a:ext cx="8550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Aberger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39310" y="6455529"/>
              <a:ext cx="3924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Tu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42393" y="6455529"/>
              <a:ext cx="9612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Olukotun</a:t>
              </a:r>
              <a:endParaRPr 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01160" y="6455529"/>
              <a:ext cx="3981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</a:t>
              </a:r>
              <a:endParaRPr lang="en-US" sz="16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353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98"/>
    </mc:Choice>
    <mc:Fallback>
      <p:transition xmlns:p14="http://schemas.microsoft.com/office/powerpoint/2010/main" spd="slow" advTm="7739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FAQ </a:t>
            </a:r>
            <a:r>
              <a:rPr lang="en-US" dirty="0" err="1" smtClean="0"/>
              <a:t>algos</a:t>
            </a:r>
            <a:r>
              <a:rPr lang="en-US" dirty="0" smtClean="0"/>
              <a:t> are also fast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784" y="1419924"/>
            <a:ext cx="792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FAQ algorithm has been implemented in the </a:t>
            </a:r>
            <a:r>
              <a:rPr lang="en-US" sz="2400" dirty="0" err="1" smtClean="0"/>
              <a:t>LogicBlox</a:t>
            </a:r>
            <a:r>
              <a:rPr lang="en-US" sz="2400" dirty="0" smtClean="0"/>
              <a:t> system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48" y="1969364"/>
            <a:ext cx="1713210" cy="676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0442" y="215164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in-database ML implementations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4084" y="2960921"/>
            <a:ext cx="645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Standalone prototype for exact inference in PGMs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4667369" y="4303273"/>
            <a:ext cx="1005403" cy="1994749"/>
            <a:chOff x="4224744" y="1006779"/>
            <a:chExt cx="1005403" cy="1688341"/>
          </a:xfrm>
        </p:grpSpPr>
        <p:sp>
          <p:nvSpPr>
            <p:cNvPr id="9" name="TextBox 8"/>
            <p:cNvSpPr txBox="1"/>
            <p:nvPr/>
          </p:nvSpPr>
          <p:spPr>
            <a:xfrm>
              <a:off x="4224744" y="1125460"/>
              <a:ext cx="79781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rgbClr val="008000"/>
                  </a:solidFill>
                </a:rPr>
                <a:t>&gt;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24744" y="1006779"/>
              <a:ext cx="1005403" cy="547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8000"/>
                  </a:solidFill>
                </a:rPr>
                <a:t>Up to 3x </a:t>
              </a:r>
            </a:p>
            <a:p>
              <a:pPr algn="ctr"/>
              <a:r>
                <a:rPr lang="en-US" b="1" dirty="0" smtClean="0">
                  <a:solidFill>
                    <a:srgbClr val="008000"/>
                  </a:solidFill>
                </a:rPr>
                <a:t>faster</a:t>
              </a:r>
              <a:r>
                <a:rPr lang="en-US" b="1" dirty="0" smtClean="0">
                  <a:solidFill>
                    <a:srgbClr val="FF0000"/>
                  </a:solidFill>
                </a:rPr>
                <a:t>*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0219" y="5049410"/>
            <a:ext cx="4246503" cy="1494496"/>
            <a:chOff x="170219" y="5049410"/>
            <a:chExt cx="4246503" cy="1494496"/>
          </a:xfrm>
        </p:grpSpPr>
        <p:grpSp>
          <p:nvGrpSpPr>
            <p:cNvPr id="24" name="Group 23"/>
            <p:cNvGrpSpPr/>
            <p:nvPr/>
          </p:nvGrpSpPr>
          <p:grpSpPr>
            <a:xfrm>
              <a:off x="310762" y="5049410"/>
              <a:ext cx="4105960" cy="980676"/>
              <a:chOff x="310762" y="5049410"/>
              <a:chExt cx="4105960" cy="980676"/>
            </a:xfrm>
          </p:grpSpPr>
          <p:pic>
            <p:nvPicPr>
              <p:cNvPr id="7" name="Picture 6" descr="Screen Shot 2014-09-18 at 1.43.50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008" y="5049411"/>
                <a:ext cx="864714" cy="98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9926" y="5068964"/>
                <a:ext cx="891442" cy="961122"/>
              </a:xfrm>
              <a:prstGeom prst="rect">
                <a:avLst/>
              </a:prstGeom>
            </p:spPr>
          </p:pic>
          <p:pic>
            <p:nvPicPr>
              <p:cNvPr id="12" name="Picture 11" descr="Screen Shot 2017-06-20 at 12.32.26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0842" y="5068964"/>
                <a:ext cx="926796" cy="961122"/>
              </a:xfrm>
              <a:prstGeom prst="rect">
                <a:avLst/>
              </a:prstGeom>
            </p:spPr>
          </p:pic>
          <p:pic>
            <p:nvPicPr>
              <p:cNvPr id="13" name="Picture 12" descr="Screen Shot 2017-06-20 at 12.34.12 PM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62" y="5049410"/>
                <a:ext cx="849070" cy="980675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70219" y="5959130"/>
              <a:ext cx="107934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Mani </a:t>
              </a:r>
            </a:p>
            <a:p>
              <a:pPr algn="ctr"/>
              <a:r>
                <a:rPr lang="en-US" sz="1600" dirty="0" err="1" smtClean="0"/>
                <a:t>Jayaraman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09926" y="6076536"/>
              <a:ext cx="8602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 smtClean="0"/>
                <a:t>Shivram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43375" y="6076536"/>
              <a:ext cx="6409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Lamb</a:t>
              </a:r>
              <a:endParaRPr 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26003" y="6059659"/>
              <a:ext cx="3981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Re</a:t>
              </a:r>
              <a:endParaRPr lang="en-US" sz="16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219195" y="3387550"/>
            <a:ext cx="2173031" cy="958951"/>
            <a:chOff x="6219195" y="3638430"/>
            <a:chExt cx="2173031" cy="958951"/>
          </a:xfrm>
        </p:grpSpPr>
        <p:grpSp>
          <p:nvGrpSpPr>
            <p:cNvPr id="20" name="Group 19"/>
            <p:cNvGrpSpPr/>
            <p:nvPr/>
          </p:nvGrpSpPr>
          <p:grpSpPr>
            <a:xfrm>
              <a:off x="6219195" y="3638430"/>
              <a:ext cx="2173031" cy="733642"/>
              <a:chOff x="6219195" y="4102261"/>
              <a:chExt cx="2173031" cy="733642"/>
            </a:xfrm>
          </p:grpSpPr>
          <p:pic>
            <p:nvPicPr>
              <p:cNvPr id="14" name="Picture 13" descr="Screen Shot 2017-06-20 at 12.36.53 PM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9195" y="4289803"/>
                <a:ext cx="1333500" cy="5461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27076" y="4102261"/>
                <a:ext cx="565150" cy="733642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7780548" y="4289604"/>
              <a:ext cx="611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Mooij</a:t>
              </a:r>
              <a:endParaRPr lang="en-US" sz="14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65726" y="4406531"/>
            <a:ext cx="2317374" cy="1049583"/>
            <a:chOff x="6165726" y="4641731"/>
            <a:chExt cx="2317374" cy="1049583"/>
          </a:xfrm>
        </p:grpSpPr>
        <p:grpSp>
          <p:nvGrpSpPr>
            <p:cNvPr id="21" name="Group 20"/>
            <p:cNvGrpSpPr/>
            <p:nvPr/>
          </p:nvGrpSpPr>
          <p:grpSpPr>
            <a:xfrm>
              <a:off x="6165726" y="4641731"/>
              <a:ext cx="2269231" cy="773166"/>
              <a:chOff x="5993268" y="5049411"/>
              <a:chExt cx="2269231" cy="773166"/>
            </a:xfrm>
          </p:grpSpPr>
          <p:pic>
            <p:nvPicPr>
              <p:cNvPr id="16" name="Picture 15" descr="Screen Shot 2017-06-20 at 12.38.25 P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3268" y="5340028"/>
                <a:ext cx="736600" cy="368300"/>
              </a:xfrm>
              <a:prstGeom prst="rect">
                <a:avLst/>
              </a:prstGeom>
            </p:spPr>
          </p:pic>
          <p:pic>
            <p:nvPicPr>
              <p:cNvPr id="17" name="Picture 16" descr="Screen Shot 2017-06-20 at 12.39.00 P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6982" y="5049411"/>
                <a:ext cx="535112" cy="773166"/>
              </a:xfrm>
              <a:prstGeom prst="rect">
                <a:avLst/>
              </a:prstGeom>
            </p:spPr>
          </p:pic>
          <p:pic>
            <p:nvPicPr>
              <p:cNvPr id="18" name="Picture 17" descr="Screen Shot 2017-06-20 at 12.39.24 PM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9288" y="5068964"/>
                <a:ext cx="643211" cy="753613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7011377" y="5383537"/>
              <a:ext cx="7125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Gogate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08529" y="5383537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Dechter</a:t>
              </a:r>
              <a:endParaRPr lang="en-US" sz="1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514505" y="5541548"/>
            <a:ext cx="3148149" cy="1278775"/>
            <a:chOff x="5514505" y="5541548"/>
            <a:chExt cx="3148149" cy="1278775"/>
          </a:xfrm>
        </p:grpSpPr>
        <p:grpSp>
          <p:nvGrpSpPr>
            <p:cNvPr id="23" name="Group 22"/>
            <p:cNvGrpSpPr/>
            <p:nvPr/>
          </p:nvGrpSpPr>
          <p:grpSpPr>
            <a:xfrm>
              <a:off x="5514505" y="5541548"/>
              <a:ext cx="3148149" cy="1011188"/>
              <a:chOff x="5514505" y="5469998"/>
              <a:chExt cx="3148149" cy="1011188"/>
            </a:xfrm>
          </p:grpSpPr>
          <p:pic>
            <p:nvPicPr>
              <p:cNvPr id="19" name="Picture 18" descr="Screen Shot 2017-06-20 at 12.41.36 P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4505" y="5578986"/>
                <a:ext cx="2173672" cy="902200"/>
              </a:xfrm>
              <a:prstGeom prst="rect">
                <a:avLst/>
              </a:prstGeom>
            </p:spPr>
          </p:pic>
          <p:pic>
            <p:nvPicPr>
              <p:cNvPr id="22" name="Picture 21" descr="Screen Shot 2017-06-20 at 12.41.13 P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1746" y="5469998"/>
                <a:ext cx="870908" cy="1011188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785491" y="6512546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Darwiche</a:t>
              </a:r>
              <a:endParaRPr lang="en-US" sz="1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559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66"/>
    </mc:Choice>
    <mc:Fallback>
      <p:transition xmlns:p14="http://schemas.microsoft.com/office/powerpoint/2010/main" spd="slow" advTm="533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open 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4470" y="1651339"/>
            <a:ext cx="7231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FAQ algorithms with beyond-worst case analysis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44470" y="4732317"/>
            <a:ext cx="4413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Approximate FAQ algorithms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53351" y="2571504"/>
            <a:ext cx="7309320" cy="1716533"/>
            <a:chOff x="1253351" y="2571504"/>
            <a:chExt cx="7309320" cy="1716533"/>
          </a:xfrm>
        </p:grpSpPr>
        <p:sp>
          <p:nvSpPr>
            <p:cNvPr id="5" name="TextBox 4"/>
            <p:cNvSpPr txBox="1"/>
            <p:nvPr/>
          </p:nvSpPr>
          <p:spPr>
            <a:xfrm>
              <a:off x="2999490" y="2571504"/>
              <a:ext cx="2993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Such algorithms exist for joins</a:t>
              </a:r>
              <a:endParaRPr lang="en-US" dirty="0"/>
            </a:p>
          </p:txBody>
        </p:sp>
        <p:pic>
          <p:nvPicPr>
            <p:cNvPr id="6" name="Picture 5" descr="Screen Shot 2017-06-20 at 9.30.4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216" y="2987876"/>
              <a:ext cx="4017455" cy="1055933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1253351" y="3051425"/>
              <a:ext cx="2680721" cy="1236612"/>
              <a:chOff x="1253351" y="3051425"/>
              <a:chExt cx="2680721" cy="1236612"/>
            </a:xfrm>
          </p:grpSpPr>
          <p:pic>
            <p:nvPicPr>
              <p:cNvPr id="7" name="Picture 6" descr="Screen Shot 2014-09-18 at 1.40.06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2852" y="3051425"/>
                <a:ext cx="727956" cy="92883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9932" y="3059517"/>
                <a:ext cx="699558" cy="918169"/>
              </a:xfrm>
              <a:prstGeom prst="rect">
                <a:avLst/>
              </a:prstGeom>
            </p:spPr>
          </p:pic>
          <p:pic>
            <p:nvPicPr>
              <p:cNvPr id="11" name="Picture 10" descr="Screen Shot 2014-09-18 at 1.43.50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3488" y="3059518"/>
                <a:ext cx="800584" cy="90798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253351" y="3951818"/>
                <a:ext cx="10465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Abo </a:t>
                </a:r>
                <a:r>
                  <a:rPr lang="en-US" sz="1400" dirty="0" err="1" smtClean="0"/>
                  <a:t>Khamis</a:t>
                </a:r>
                <a:endParaRPr lang="en-US" sz="1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441356" y="3954841"/>
                <a:ext cx="4797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Ngo</a:t>
                </a:r>
                <a:endParaRPr lang="en-US" sz="1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283573" y="3980260"/>
                <a:ext cx="377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</a:t>
                </a:r>
                <a:endParaRPr lang="en-US" sz="1400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949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75"/>
    </mc:Choice>
    <mc:Fallback>
      <p:transition xmlns:p14="http://schemas.microsoft.com/office/powerpoint/2010/main" spd="slow" advTm="2427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301750"/>
            <a:ext cx="4265612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04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"/>
    </mc:Choice>
    <mc:Fallback>
      <p:transition xmlns:p14="http://schemas.microsoft.com/office/powerpoint/2010/main" spd="slow" advTm="28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orst-case optimal join </a:t>
            </a:r>
            <a:r>
              <a:rPr lang="en-US" dirty="0" err="1" smtClean="0"/>
              <a:t>algo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1576" y="1417638"/>
            <a:ext cx="527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DO NOT READ THE PODS 12 PAPER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5-04-19 at 8.30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460"/>
            <a:ext cx="9144000" cy="4646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04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0"/>
    </mc:Choice>
    <mc:Fallback>
      <p:transition xmlns:p14="http://schemas.microsoft.com/office/powerpoint/2010/main" spd="slow" advTm="95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this version first for FAQ</a:t>
            </a:r>
            <a:endParaRPr lang="en-US" dirty="0"/>
          </a:p>
        </p:txBody>
      </p:sp>
      <p:pic>
        <p:nvPicPr>
          <p:cNvPr id="4" name="Picture 3" descr="Screen Shot 2017-06-20 at 12.48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192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8"/>
    </mc:Choice>
    <mc:Fallback>
      <p:transition xmlns:p14="http://schemas.microsoft.com/office/powerpoint/2010/main" spd="slow" advTm="41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FAQs</a:t>
            </a:r>
            <a:endParaRPr lang="en-US" dirty="0"/>
          </a:p>
        </p:txBody>
      </p:sp>
      <p:pic>
        <p:nvPicPr>
          <p:cNvPr id="8" name="Picture 7" descr="Screen Shot 2017-06-20 at 12.46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825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30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"/>
    </mc:Choice>
    <mc:Fallback>
      <p:transition xmlns:p14="http://schemas.microsoft.com/office/powerpoint/2010/main" spd="slow" advTm="35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vector multiplication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131785" y="403468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5312" y="403468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92082" y="1479143"/>
            <a:ext cx="2733551" cy="2279668"/>
            <a:chOff x="892082" y="1479143"/>
            <a:chExt cx="2733551" cy="2279668"/>
          </a:xfrm>
        </p:grpSpPr>
        <p:grpSp>
          <p:nvGrpSpPr>
            <p:cNvPr id="46" name="Group 45"/>
            <p:cNvGrpSpPr/>
            <p:nvPr/>
          </p:nvGrpSpPr>
          <p:grpSpPr>
            <a:xfrm>
              <a:off x="892082" y="2853743"/>
              <a:ext cx="2206174" cy="905068"/>
              <a:chOff x="6363588" y="5420846"/>
              <a:chExt cx="2206174" cy="905068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363588" y="5420846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895622" y="5420846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endParaRPr lang="en-US" dirty="0">
                  <a:solidFill>
                    <a:srgbClr val="91009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070437" y="5757964"/>
                <a:ext cx="857894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324783" y="5864249"/>
                <a:ext cx="3642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8000"/>
                    </a:solidFill>
                  </a:rPr>
                  <a:t>A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520856" y="1479143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772413" y="2294026"/>
              <a:ext cx="740545" cy="669477"/>
            </a:xfrm>
            <a:custGeom>
              <a:avLst/>
              <a:gdLst>
                <a:gd name="connsiteX0" fmla="*/ 33890 w 740545"/>
                <a:gd name="connsiteY0" fmla="*/ 591077 h 669477"/>
                <a:gd name="connsiteX1" fmla="*/ 80923 w 740545"/>
                <a:gd name="connsiteY1" fmla="*/ 10921 h 669477"/>
                <a:gd name="connsiteX2" fmla="*/ 739385 w 740545"/>
                <a:gd name="connsiteY2" fmla="*/ 246119 h 669477"/>
                <a:gd name="connsiteX3" fmla="*/ 253377 w 740545"/>
                <a:gd name="connsiteY3" fmla="*/ 669477 h 6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545" h="669477">
                  <a:moveTo>
                    <a:pt x="33890" y="591077"/>
                  </a:moveTo>
                  <a:cubicBezTo>
                    <a:pt x="-1385" y="329745"/>
                    <a:pt x="-36659" y="68414"/>
                    <a:pt x="80923" y="10921"/>
                  </a:cubicBezTo>
                  <a:cubicBezTo>
                    <a:pt x="198505" y="-46572"/>
                    <a:pt x="710643" y="136360"/>
                    <a:pt x="739385" y="246119"/>
                  </a:cubicBezTo>
                  <a:cubicBezTo>
                    <a:pt x="768127" y="355878"/>
                    <a:pt x="253377" y="669477"/>
                    <a:pt x="253377" y="669477"/>
                  </a:cubicBez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9264" y="1880709"/>
              <a:ext cx="34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53277" y="5432924"/>
            <a:ext cx="3885348" cy="909106"/>
            <a:chOff x="1853277" y="5432924"/>
            <a:chExt cx="3885348" cy="909106"/>
          </a:xfrm>
        </p:grpSpPr>
        <p:sp>
          <p:nvSpPr>
            <p:cNvPr id="52" name="TextBox 51"/>
            <p:cNvSpPr txBox="1"/>
            <p:nvPr/>
          </p:nvSpPr>
          <p:spPr>
            <a:xfrm>
              <a:off x="1853277" y="5432924"/>
              <a:ext cx="38853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dirty="0" smtClean="0">
                  <a:solidFill>
                    <a:srgbClr val="910091"/>
                  </a:solidFill>
                </a:rPr>
                <a:t>A(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smtClean="0">
                  <a:solidFill>
                    <a:srgbClr val="910091"/>
                  </a:solidFill>
                  <a:sym typeface="Wingdings"/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smtClean="0">
                  <a:solidFill>
                    <a:srgbClr val="910091"/>
                  </a:solidFill>
                </a:rPr>
                <a:t>y)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19565" y="594192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282198" y="5252769"/>
            <a:ext cx="8404602" cy="47040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23227" y="1479143"/>
            <a:ext cx="62710" cy="3773626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5126598" y="1630710"/>
            <a:ext cx="3492702" cy="2226548"/>
            <a:chOff x="5126598" y="1630710"/>
            <a:chExt cx="3492702" cy="2226548"/>
          </a:xfrm>
        </p:grpSpPr>
        <p:sp>
          <p:nvSpPr>
            <p:cNvPr id="62" name="Left Bracket 61"/>
            <p:cNvSpPr/>
            <p:nvPr/>
          </p:nvSpPr>
          <p:spPr>
            <a:xfrm>
              <a:off x="5126598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Bracket 62"/>
            <p:cNvSpPr/>
            <p:nvPr/>
          </p:nvSpPr>
          <p:spPr>
            <a:xfrm>
              <a:off x="7303271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36341" y="1712603"/>
              <a:ext cx="489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639342" y="17212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792306" y="1721297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92152" y="1813630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085307" y="1721297"/>
              <a:ext cx="383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9" name="Left Bracket 68"/>
            <p:cNvSpPr/>
            <p:nvPr/>
          </p:nvSpPr>
          <p:spPr>
            <a:xfrm>
              <a:off x="7975564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Bracket 69"/>
            <p:cNvSpPr/>
            <p:nvPr/>
          </p:nvSpPr>
          <p:spPr>
            <a:xfrm>
              <a:off x="8436630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Multiply 70"/>
            <p:cNvSpPr/>
            <p:nvPr/>
          </p:nvSpPr>
          <p:spPr>
            <a:xfrm>
              <a:off x="7509602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61029" y="3370275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42420" y="3378969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701316" y="33789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376458" y="3471302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088385" y="337896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5466884" y="222654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82877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062933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28141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084751" y="2853743"/>
              <a:ext cx="766986" cy="0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007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2"/>
    </mc:Choice>
    <mc:Fallback>
      <p:transition xmlns:p14="http://schemas.microsoft.com/office/powerpoint/2010/main" spd="slow" advTm="234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6-20 at 12.54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640"/>
            <a:ext cx="9144000" cy="4812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FAQ </a:t>
            </a:r>
            <a:r>
              <a:rPr lang="en-US" dirty="0" smtClean="0"/>
              <a:t>via </a:t>
            </a:r>
            <a:r>
              <a:rPr lang="en-US" dirty="0" err="1" smtClean="0"/>
              <a:t>hypertree</a:t>
            </a:r>
            <a:r>
              <a:rPr lang="en-US" dirty="0" smtClean="0"/>
              <a:t> decompositions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859264" y="5241769"/>
            <a:ext cx="3490880" cy="1247723"/>
            <a:chOff x="5031718" y="2074425"/>
            <a:chExt cx="3490880" cy="1247723"/>
          </a:xfrm>
        </p:grpSpPr>
        <p:pic>
          <p:nvPicPr>
            <p:cNvPr id="5" name="Picture 4" descr="Screen Shot 2015-06-22 at 10.05.2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8" y="2074425"/>
              <a:ext cx="1003193" cy="1247722"/>
            </a:xfrm>
            <a:prstGeom prst="rect">
              <a:avLst/>
            </a:prstGeom>
          </p:spPr>
        </p:pic>
        <p:pic>
          <p:nvPicPr>
            <p:cNvPr id="6" name="Picture 5" descr="Screen Shot 2014-09-18 at 1.43.5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456" y="2074426"/>
              <a:ext cx="1100142" cy="1247722"/>
            </a:xfrm>
            <a:prstGeom prst="rect">
              <a:avLst/>
            </a:prstGeom>
          </p:spPr>
        </p:pic>
        <p:pic>
          <p:nvPicPr>
            <p:cNvPr id="8" name="Picture 7" descr="Screen Shot 2017-06-20 at 12.52.32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718" y="2074426"/>
              <a:ext cx="1011411" cy="124772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890620" y="6422020"/>
            <a:ext cx="86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Joglekar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44114" y="6422020"/>
            <a:ext cx="1106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Puttagunta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534235" y="6422020"/>
            <a:ext cx="39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18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9"/>
    </mc:Choice>
    <mc:Fallback>
      <p:transition xmlns:p14="http://schemas.microsoft.com/office/powerpoint/2010/main" spd="slow" advTm="6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Questions?</a:t>
            </a:r>
          </a:p>
        </p:txBody>
      </p:sp>
      <p:sp>
        <p:nvSpPr>
          <p:cNvPr id="63490" name="TextBox 12"/>
          <p:cNvSpPr txBox="1">
            <a:spLocks noChangeArrowheads="1"/>
          </p:cNvSpPr>
          <p:nvPr/>
        </p:nvSpPr>
        <p:spPr bwMode="auto">
          <a:xfrm>
            <a:off x="1371600" y="1676400"/>
            <a:ext cx="2130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solidFill>
                  <a:schemeClr val="bg1"/>
                </a:solidFill>
                <a:latin typeface="msbm10" charset="0"/>
              </a:rPr>
              <a:t>Questions?</a:t>
            </a:r>
          </a:p>
        </p:txBody>
      </p:sp>
      <p:pic>
        <p:nvPicPr>
          <p:cNvPr id="63491" name="Picture 4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Tm="21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A brief history of this </a:t>
            </a:r>
            <a:r>
              <a:rPr lang="en-US" dirty="0" smtClean="0">
                <a:latin typeface="Calibri" charset="0"/>
              </a:rPr>
              <a:t>collaboration</a:t>
            </a:r>
            <a:endParaRPr lang="en-US" dirty="0">
              <a:latin typeface="Calibri" charset="0"/>
            </a:endParaRPr>
          </a:p>
        </p:txBody>
      </p:sp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417638"/>
            <a:ext cx="10144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1417638"/>
            <a:ext cx="9540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417638"/>
            <a:ext cx="8382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417638"/>
            <a:ext cx="83343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1243013" y="3101975"/>
            <a:ext cx="6578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</a:t>
            </a:r>
            <a:r>
              <a:rPr lang="en-US" baseline="-25000"/>
              <a:t>2</a:t>
            </a:r>
            <a:r>
              <a:rPr lang="en-US"/>
              <a:t>/L</a:t>
            </a:r>
            <a:r>
              <a:rPr lang="en-US" baseline="-25000"/>
              <a:t>2</a:t>
            </a:r>
            <a:r>
              <a:rPr lang="en-US"/>
              <a:t> foreach sparse recovery/compressed sensing</a:t>
            </a:r>
          </a:p>
        </p:txBody>
      </p:sp>
      <p:pic>
        <p:nvPicPr>
          <p:cNvPr id="15367" name="Picture 9" descr="Screen Shot 2012-07-19 at 11.53.1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3808413"/>
            <a:ext cx="690562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8563" y="6430963"/>
            <a:ext cx="46545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http://www-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stat.stanford.edu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/~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candes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/stats330/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index.shtml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Tm="3667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76675" y="1417638"/>
            <a:ext cx="14288" cy="2259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19325" y="3676650"/>
            <a:ext cx="1657350" cy="1630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90963" y="3676650"/>
            <a:ext cx="29400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356100" y="1601788"/>
            <a:ext cx="307975" cy="2936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02325" y="1587500"/>
            <a:ext cx="307975" cy="2952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2325" y="2919413"/>
            <a:ext cx="307975" cy="2936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73563" y="2925763"/>
            <a:ext cx="307975" cy="2936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9000" y="3371850"/>
            <a:ext cx="153988" cy="2936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38525" y="2000250"/>
            <a:ext cx="153988" cy="2936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1913" y="2919413"/>
            <a:ext cx="153987" cy="2936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00325" y="4235450"/>
            <a:ext cx="153988" cy="2936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24518" y="3874753"/>
            <a:ext cx="307473" cy="294105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39875" y="3880100"/>
            <a:ext cx="307473" cy="294105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56486" y="4751136"/>
            <a:ext cx="307473" cy="294105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208422" y="4746455"/>
            <a:ext cx="307473" cy="294105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57200" y="5494338"/>
            <a:ext cx="8378825" cy="105568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Given the three projections, what is the largest size of the original set of points</a:t>
            </a:r>
            <a:r>
              <a:rPr lang="en-US" dirty="0"/>
              <a:t>?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438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76675" y="1417638"/>
            <a:ext cx="14288" cy="225901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19325" y="3676650"/>
            <a:ext cx="1657350" cy="163036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90963" y="3676650"/>
            <a:ext cx="294005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356100" y="1601788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02325" y="1587500"/>
            <a:ext cx="307975" cy="29527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2325" y="291941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73563" y="292576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9000" y="33718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38525" y="20002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1913" y="2919413"/>
            <a:ext cx="153987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00325" y="42354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24518" y="3874753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39875" y="3880100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56486" y="4751136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208422" y="4746455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74963" y="2011363"/>
            <a:ext cx="2819400" cy="2595562"/>
            <a:chOff x="2874214" y="2011862"/>
            <a:chExt cx="2820030" cy="2594819"/>
          </a:xfrm>
        </p:grpSpPr>
        <p:sp>
          <p:nvSpPr>
            <p:cNvPr id="47" name="Oval 46"/>
            <p:cNvSpPr/>
            <p:nvPr/>
          </p:nvSpPr>
          <p:spPr>
            <a:xfrm>
              <a:off x="3877470" y="2011862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92827" y="203391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94065" y="294639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74214" y="295174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51061" y="431257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897558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98134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610057" y="4301955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426" name="TextBox 9"/>
          <p:cNvSpPr txBox="1">
            <a:spLocks noChangeArrowheads="1"/>
          </p:cNvSpPr>
          <p:nvPr/>
        </p:nvSpPr>
        <p:spPr bwMode="auto">
          <a:xfrm>
            <a:off x="641350" y="6002338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Highly trivial: 4</a:t>
            </a:r>
            <a:r>
              <a:rPr lang="en-US" sz="1800" baseline="30000"/>
              <a:t>3</a:t>
            </a:r>
            <a:r>
              <a:rPr lang="en-US" sz="1800"/>
              <a:t> = 64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516313" y="6002338"/>
            <a:ext cx="187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Still trivial: 4</a:t>
            </a:r>
            <a:r>
              <a:rPr lang="en-US" sz="1800" baseline="30000"/>
              <a:t>2</a:t>
            </a:r>
            <a:r>
              <a:rPr lang="en-US" sz="1800"/>
              <a:t> = 16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02350" y="6002338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Correct answer: 4</a:t>
            </a:r>
            <a:r>
              <a:rPr lang="en-US" sz="1800" baseline="30000"/>
              <a:t>1.5</a:t>
            </a:r>
            <a:r>
              <a:rPr lang="en-US" sz="1800"/>
              <a:t> = 8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3974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79688" y="1658938"/>
            <a:ext cx="14287" cy="2257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22338" y="3916363"/>
            <a:ext cx="1657350" cy="1631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93975" y="3916363"/>
            <a:ext cx="29400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7" name="TextBox 18"/>
          <p:cNvSpPr txBox="1">
            <a:spLocks noChangeArrowheads="1"/>
          </p:cNvSpPr>
          <p:nvPr/>
        </p:nvSpPr>
        <p:spPr bwMode="auto">
          <a:xfrm>
            <a:off x="5534025" y="3732213"/>
            <a:ext cx="319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</a:t>
            </a:r>
          </a:p>
        </p:txBody>
      </p:sp>
      <p:sp>
        <p:nvSpPr>
          <p:cNvPr id="18438" name="TextBox 19"/>
          <p:cNvSpPr txBox="1">
            <a:spLocks noChangeArrowheads="1"/>
          </p:cNvSpPr>
          <p:nvPr/>
        </p:nvSpPr>
        <p:spPr bwMode="auto">
          <a:xfrm>
            <a:off x="547688" y="5299075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</a:t>
            </a:r>
          </a:p>
        </p:txBody>
      </p:sp>
      <p:sp>
        <p:nvSpPr>
          <p:cNvPr id="18439" name="TextBox 20"/>
          <p:cNvSpPr txBox="1">
            <a:spLocks noChangeArrowheads="1"/>
          </p:cNvSpPr>
          <p:nvPr/>
        </p:nvSpPr>
        <p:spPr bwMode="auto">
          <a:xfrm>
            <a:off x="2409825" y="128905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</a:t>
            </a:r>
          </a:p>
        </p:txBody>
      </p:sp>
      <p:sp>
        <p:nvSpPr>
          <p:cNvPr id="2" name="Freeform 1"/>
          <p:cNvSpPr/>
          <p:nvPr/>
        </p:nvSpPr>
        <p:spPr>
          <a:xfrm>
            <a:off x="2828925" y="1724025"/>
            <a:ext cx="2290763" cy="1885950"/>
          </a:xfrm>
          <a:custGeom>
            <a:avLst/>
            <a:gdLst>
              <a:gd name="connsiteX0" fmla="*/ 673327 w 2290906"/>
              <a:gd name="connsiteY0" fmla="*/ 280737 h 1884948"/>
              <a:gd name="connsiteX1" fmla="*/ 673327 w 2290906"/>
              <a:gd name="connsiteY1" fmla="*/ 280737 h 1884948"/>
              <a:gd name="connsiteX2" fmla="*/ 820380 w 2290906"/>
              <a:gd name="connsiteY2" fmla="*/ 187158 h 1884948"/>
              <a:gd name="connsiteX3" fmla="*/ 967432 w 2290906"/>
              <a:gd name="connsiteY3" fmla="*/ 80211 h 1884948"/>
              <a:gd name="connsiteX4" fmla="*/ 1087748 w 2290906"/>
              <a:gd name="connsiteY4" fmla="*/ 26737 h 1884948"/>
              <a:gd name="connsiteX5" fmla="*/ 1127853 w 2290906"/>
              <a:gd name="connsiteY5" fmla="*/ 0 h 1884948"/>
              <a:gd name="connsiteX6" fmla="*/ 1488801 w 2290906"/>
              <a:gd name="connsiteY6" fmla="*/ 26737 h 1884948"/>
              <a:gd name="connsiteX7" fmla="*/ 1528906 w 2290906"/>
              <a:gd name="connsiteY7" fmla="*/ 66842 h 1884948"/>
              <a:gd name="connsiteX8" fmla="*/ 1622485 w 2290906"/>
              <a:gd name="connsiteY8" fmla="*/ 187158 h 1884948"/>
              <a:gd name="connsiteX9" fmla="*/ 1689327 w 2290906"/>
              <a:gd name="connsiteY9" fmla="*/ 307474 h 1884948"/>
              <a:gd name="connsiteX10" fmla="*/ 1702696 w 2290906"/>
              <a:gd name="connsiteY10" fmla="*/ 360948 h 1884948"/>
              <a:gd name="connsiteX11" fmla="*/ 1742801 w 2290906"/>
              <a:gd name="connsiteY11" fmla="*/ 467895 h 1884948"/>
              <a:gd name="connsiteX12" fmla="*/ 1782906 w 2290906"/>
              <a:gd name="connsiteY12" fmla="*/ 601579 h 1884948"/>
              <a:gd name="connsiteX13" fmla="*/ 1823011 w 2290906"/>
              <a:gd name="connsiteY13" fmla="*/ 775369 h 1884948"/>
              <a:gd name="connsiteX14" fmla="*/ 1849748 w 2290906"/>
              <a:gd name="connsiteY14" fmla="*/ 882316 h 1884948"/>
              <a:gd name="connsiteX15" fmla="*/ 1863117 w 2290906"/>
              <a:gd name="connsiteY15" fmla="*/ 935790 h 1884948"/>
              <a:gd name="connsiteX16" fmla="*/ 1889853 w 2290906"/>
              <a:gd name="connsiteY16" fmla="*/ 975895 h 1884948"/>
              <a:gd name="connsiteX17" fmla="*/ 1929959 w 2290906"/>
              <a:gd name="connsiteY17" fmla="*/ 1082842 h 1884948"/>
              <a:gd name="connsiteX18" fmla="*/ 1970064 w 2290906"/>
              <a:gd name="connsiteY18" fmla="*/ 1109579 h 1884948"/>
              <a:gd name="connsiteX19" fmla="*/ 2023538 w 2290906"/>
              <a:gd name="connsiteY19" fmla="*/ 1149685 h 1884948"/>
              <a:gd name="connsiteX20" fmla="*/ 2117117 w 2290906"/>
              <a:gd name="connsiteY20" fmla="*/ 1203158 h 1884948"/>
              <a:gd name="connsiteX21" fmla="*/ 2170590 w 2290906"/>
              <a:gd name="connsiteY21" fmla="*/ 1216527 h 1884948"/>
              <a:gd name="connsiteX22" fmla="*/ 2264169 w 2290906"/>
              <a:gd name="connsiteY22" fmla="*/ 1283369 h 1884948"/>
              <a:gd name="connsiteX23" fmla="*/ 2290906 w 2290906"/>
              <a:gd name="connsiteY23" fmla="*/ 1323474 h 1884948"/>
              <a:gd name="connsiteX24" fmla="*/ 2277538 w 2290906"/>
              <a:gd name="connsiteY24" fmla="*/ 1403685 h 1884948"/>
              <a:gd name="connsiteX25" fmla="*/ 2237432 w 2290906"/>
              <a:gd name="connsiteY25" fmla="*/ 1417053 h 1884948"/>
              <a:gd name="connsiteX26" fmla="*/ 2117117 w 2290906"/>
              <a:gd name="connsiteY26" fmla="*/ 1510632 h 1884948"/>
              <a:gd name="connsiteX27" fmla="*/ 1903222 w 2290906"/>
              <a:gd name="connsiteY27" fmla="*/ 1657685 h 1884948"/>
              <a:gd name="connsiteX28" fmla="*/ 1675959 w 2290906"/>
              <a:gd name="connsiteY28" fmla="*/ 1778000 h 1884948"/>
              <a:gd name="connsiteX29" fmla="*/ 1488801 w 2290906"/>
              <a:gd name="connsiteY29" fmla="*/ 1831474 h 1884948"/>
              <a:gd name="connsiteX30" fmla="*/ 1288275 w 2290906"/>
              <a:gd name="connsiteY30" fmla="*/ 1871579 h 1884948"/>
              <a:gd name="connsiteX31" fmla="*/ 1248169 w 2290906"/>
              <a:gd name="connsiteY31" fmla="*/ 1884948 h 1884948"/>
              <a:gd name="connsiteX32" fmla="*/ 887222 w 2290906"/>
              <a:gd name="connsiteY32" fmla="*/ 1871579 h 1884948"/>
              <a:gd name="connsiteX33" fmla="*/ 847117 w 2290906"/>
              <a:gd name="connsiteY33" fmla="*/ 1858211 h 1884948"/>
              <a:gd name="connsiteX34" fmla="*/ 753538 w 2290906"/>
              <a:gd name="connsiteY34" fmla="*/ 1844842 h 1884948"/>
              <a:gd name="connsiteX35" fmla="*/ 673327 w 2290906"/>
              <a:gd name="connsiteY35" fmla="*/ 1831474 h 1884948"/>
              <a:gd name="connsiteX36" fmla="*/ 486169 w 2290906"/>
              <a:gd name="connsiteY36" fmla="*/ 1818106 h 1884948"/>
              <a:gd name="connsiteX37" fmla="*/ 446064 w 2290906"/>
              <a:gd name="connsiteY37" fmla="*/ 1804737 h 1884948"/>
              <a:gd name="connsiteX38" fmla="*/ 379222 w 2290906"/>
              <a:gd name="connsiteY38" fmla="*/ 1791369 h 1884948"/>
              <a:gd name="connsiteX39" fmla="*/ 325748 w 2290906"/>
              <a:gd name="connsiteY39" fmla="*/ 1778000 h 1884948"/>
              <a:gd name="connsiteX40" fmla="*/ 258906 w 2290906"/>
              <a:gd name="connsiteY40" fmla="*/ 1737895 h 1884948"/>
              <a:gd name="connsiteX41" fmla="*/ 178696 w 2290906"/>
              <a:gd name="connsiteY41" fmla="*/ 1644316 h 1884948"/>
              <a:gd name="connsiteX42" fmla="*/ 165327 w 2290906"/>
              <a:gd name="connsiteY42" fmla="*/ 1577474 h 1884948"/>
              <a:gd name="connsiteX43" fmla="*/ 151959 w 2290906"/>
              <a:gd name="connsiteY43" fmla="*/ 1537369 h 1884948"/>
              <a:gd name="connsiteX44" fmla="*/ 111853 w 2290906"/>
              <a:gd name="connsiteY44" fmla="*/ 895685 h 1884948"/>
              <a:gd name="connsiteX45" fmla="*/ 98485 w 2290906"/>
              <a:gd name="connsiteY45" fmla="*/ 534737 h 1884948"/>
              <a:gd name="connsiteX46" fmla="*/ 98485 w 2290906"/>
              <a:gd name="connsiteY46" fmla="*/ 240632 h 1884948"/>
              <a:gd name="connsiteX47" fmla="*/ 272275 w 2290906"/>
              <a:gd name="connsiteY47" fmla="*/ 133685 h 1884948"/>
              <a:gd name="connsiteX48" fmla="*/ 312380 w 2290906"/>
              <a:gd name="connsiteY48" fmla="*/ 120316 h 1884948"/>
              <a:gd name="connsiteX49" fmla="*/ 392590 w 2290906"/>
              <a:gd name="connsiteY49" fmla="*/ 147053 h 1884948"/>
              <a:gd name="connsiteX50" fmla="*/ 446064 w 2290906"/>
              <a:gd name="connsiteY50" fmla="*/ 227263 h 1884948"/>
              <a:gd name="connsiteX51" fmla="*/ 673327 w 2290906"/>
              <a:gd name="connsiteY51" fmla="*/ 280737 h 188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290906" h="1884948">
                <a:moveTo>
                  <a:pt x="673327" y="280737"/>
                </a:moveTo>
                <a:lnTo>
                  <a:pt x="673327" y="280737"/>
                </a:lnTo>
                <a:cubicBezTo>
                  <a:pt x="722345" y="249544"/>
                  <a:pt x="772502" y="220074"/>
                  <a:pt x="820380" y="187158"/>
                </a:cubicBezTo>
                <a:cubicBezTo>
                  <a:pt x="960184" y="91043"/>
                  <a:pt x="809571" y="174929"/>
                  <a:pt x="967432" y="80211"/>
                </a:cubicBezTo>
                <a:cubicBezTo>
                  <a:pt x="1038306" y="37687"/>
                  <a:pt x="1007296" y="66963"/>
                  <a:pt x="1087748" y="26737"/>
                </a:cubicBezTo>
                <a:cubicBezTo>
                  <a:pt x="1102119" y="19552"/>
                  <a:pt x="1114485" y="8912"/>
                  <a:pt x="1127853" y="0"/>
                </a:cubicBezTo>
                <a:cubicBezTo>
                  <a:pt x="1248169" y="8912"/>
                  <a:pt x="1369797" y="6903"/>
                  <a:pt x="1488801" y="26737"/>
                </a:cubicBezTo>
                <a:cubicBezTo>
                  <a:pt x="1507449" y="29845"/>
                  <a:pt x="1516803" y="52318"/>
                  <a:pt x="1528906" y="66842"/>
                </a:cubicBezTo>
                <a:cubicBezTo>
                  <a:pt x="1561432" y="105874"/>
                  <a:pt x="1599763" y="141714"/>
                  <a:pt x="1622485" y="187158"/>
                </a:cubicBezTo>
                <a:cubicBezTo>
                  <a:pt x="1660842" y="263872"/>
                  <a:pt x="1638969" y="223543"/>
                  <a:pt x="1689327" y="307474"/>
                </a:cubicBezTo>
                <a:cubicBezTo>
                  <a:pt x="1693783" y="325299"/>
                  <a:pt x="1696886" y="343518"/>
                  <a:pt x="1702696" y="360948"/>
                </a:cubicBezTo>
                <a:cubicBezTo>
                  <a:pt x="1714953" y="397721"/>
                  <a:pt x="1733418" y="430365"/>
                  <a:pt x="1742801" y="467895"/>
                </a:cubicBezTo>
                <a:cubicBezTo>
                  <a:pt x="1772927" y="588397"/>
                  <a:pt x="1735002" y="481820"/>
                  <a:pt x="1782906" y="601579"/>
                </a:cubicBezTo>
                <a:cubicBezTo>
                  <a:pt x="1804781" y="732826"/>
                  <a:pt x="1785031" y="632943"/>
                  <a:pt x="1823011" y="775369"/>
                </a:cubicBezTo>
                <a:cubicBezTo>
                  <a:pt x="1832479" y="810874"/>
                  <a:pt x="1840836" y="846667"/>
                  <a:pt x="1849748" y="882316"/>
                </a:cubicBezTo>
                <a:cubicBezTo>
                  <a:pt x="1854204" y="900141"/>
                  <a:pt x="1852926" y="920502"/>
                  <a:pt x="1863117" y="935790"/>
                </a:cubicBezTo>
                <a:lnTo>
                  <a:pt x="1889853" y="975895"/>
                </a:lnTo>
                <a:cubicBezTo>
                  <a:pt x="1898848" y="1011873"/>
                  <a:pt x="1904992" y="1052882"/>
                  <a:pt x="1929959" y="1082842"/>
                </a:cubicBezTo>
                <a:cubicBezTo>
                  <a:pt x="1940245" y="1095185"/>
                  <a:pt x="1956990" y="1100240"/>
                  <a:pt x="1970064" y="1109579"/>
                </a:cubicBezTo>
                <a:cubicBezTo>
                  <a:pt x="1988195" y="1122530"/>
                  <a:pt x="2005407" y="1136734"/>
                  <a:pt x="2023538" y="1149685"/>
                </a:cubicBezTo>
                <a:cubicBezTo>
                  <a:pt x="2052115" y="1170097"/>
                  <a:pt x="2084139" y="1190791"/>
                  <a:pt x="2117117" y="1203158"/>
                </a:cubicBezTo>
                <a:cubicBezTo>
                  <a:pt x="2134320" y="1209609"/>
                  <a:pt x="2152766" y="1212071"/>
                  <a:pt x="2170590" y="1216527"/>
                </a:cubicBezTo>
                <a:cubicBezTo>
                  <a:pt x="2193370" y="1231713"/>
                  <a:pt x="2247578" y="1266778"/>
                  <a:pt x="2264169" y="1283369"/>
                </a:cubicBezTo>
                <a:cubicBezTo>
                  <a:pt x="2275530" y="1294730"/>
                  <a:pt x="2281994" y="1310106"/>
                  <a:pt x="2290906" y="1323474"/>
                </a:cubicBezTo>
                <a:cubicBezTo>
                  <a:pt x="2286450" y="1350211"/>
                  <a:pt x="2290986" y="1380151"/>
                  <a:pt x="2277538" y="1403685"/>
                </a:cubicBezTo>
                <a:cubicBezTo>
                  <a:pt x="2270547" y="1415920"/>
                  <a:pt x="2250036" y="1410751"/>
                  <a:pt x="2237432" y="1417053"/>
                </a:cubicBezTo>
                <a:cubicBezTo>
                  <a:pt x="2199079" y="1436229"/>
                  <a:pt x="2143147" y="1491701"/>
                  <a:pt x="2117117" y="1510632"/>
                </a:cubicBezTo>
                <a:cubicBezTo>
                  <a:pt x="2047143" y="1561522"/>
                  <a:pt x="1975213" y="1609691"/>
                  <a:pt x="1903222" y="1657685"/>
                </a:cubicBezTo>
                <a:cubicBezTo>
                  <a:pt x="1823969" y="1710520"/>
                  <a:pt x="1766925" y="1746360"/>
                  <a:pt x="1675959" y="1778000"/>
                </a:cubicBezTo>
                <a:cubicBezTo>
                  <a:pt x="1614678" y="1799315"/>
                  <a:pt x="1552801" y="1820808"/>
                  <a:pt x="1488801" y="1831474"/>
                </a:cubicBezTo>
                <a:cubicBezTo>
                  <a:pt x="1421603" y="1842673"/>
                  <a:pt x="1353922" y="1852823"/>
                  <a:pt x="1288275" y="1871579"/>
                </a:cubicBezTo>
                <a:cubicBezTo>
                  <a:pt x="1274725" y="1875450"/>
                  <a:pt x="1261538" y="1880492"/>
                  <a:pt x="1248169" y="1884948"/>
                </a:cubicBezTo>
                <a:cubicBezTo>
                  <a:pt x="1127853" y="1880492"/>
                  <a:pt x="1007353" y="1879588"/>
                  <a:pt x="887222" y="1871579"/>
                </a:cubicBezTo>
                <a:cubicBezTo>
                  <a:pt x="873162" y="1870642"/>
                  <a:pt x="860935" y="1860975"/>
                  <a:pt x="847117" y="1858211"/>
                </a:cubicBezTo>
                <a:cubicBezTo>
                  <a:pt x="816219" y="1852031"/>
                  <a:pt x="784681" y="1849633"/>
                  <a:pt x="753538" y="1844842"/>
                </a:cubicBezTo>
                <a:cubicBezTo>
                  <a:pt x="726747" y="1840720"/>
                  <a:pt x="700298" y="1834171"/>
                  <a:pt x="673327" y="1831474"/>
                </a:cubicBezTo>
                <a:cubicBezTo>
                  <a:pt x="611092" y="1825251"/>
                  <a:pt x="548555" y="1822562"/>
                  <a:pt x="486169" y="1818106"/>
                </a:cubicBezTo>
                <a:cubicBezTo>
                  <a:pt x="472801" y="1813650"/>
                  <a:pt x="459735" y="1808155"/>
                  <a:pt x="446064" y="1804737"/>
                </a:cubicBezTo>
                <a:cubicBezTo>
                  <a:pt x="424021" y="1799226"/>
                  <a:pt x="401403" y="1796298"/>
                  <a:pt x="379222" y="1791369"/>
                </a:cubicBezTo>
                <a:cubicBezTo>
                  <a:pt x="361286" y="1787383"/>
                  <a:pt x="343573" y="1782456"/>
                  <a:pt x="325748" y="1778000"/>
                </a:cubicBezTo>
                <a:cubicBezTo>
                  <a:pt x="303467" y="1764632"/>
                  <a:pt x="279416" y="1753847"/>
                  <a:pt x="258906" y="1737895"/>
                </a:cubicBezTo>
                <a:cubicBezTo>
                  <a:pt x="214019" y="1702983"/>
                  <a:pt x="206700" y="1686324"/>
                  <a:pt x="178696" y="1644316"/>
                </a:cubicBezTo>
                <a:cubicBezTo>
                  <a:pt x="174240" y="1622035"/>
                  <a:pt x="170838" y="1599518"/>
                  <a:pt x="165327" y="1577474"/>
                </a:cubicBezTo>
                <a:cubicBezTo>
                  <a:pt x="161909" y="1563803"/>
                  <a:pt x="152546" y="1551448"/>
                  <a:pt x="151959" y="1537369"/>
                </a:cubicBezTo>
                <a:cubicBezTo>
                  <a:pt x="125423" y="900513"/>
                  <a:pt x="250877" y="1104218"/>
                  <a:pt x="111853" y="895685"/>
                </a:cubicBezTo>
                <a:cubicBezTo>
                  <a:pt x="107397" y="775369"/>
                  <a:pt x="110082" y="654576"/>
                  <a:pt x="98485" y="534737"/>
                </a:cubicBezTo>
                <a:cubicBezTo>
                  <a:pt x="81003" y="354089"/>
                  <a:pt x="-114093" y="723761"/>
                  <a:pt x="98485" y="240632"/>
                </a:cubicBezTo>
                <a:cubicBezTo>
                  <a:pt x="136981" y="153142"/>
                  <a:pt x="204342" y="153094"/>
                  <a:pt x="272275" y="133685"/>
                </a:cubicBezTo>
                <a:cubicBezTo>
                  <a:pt x="285824" y="129814"/>
                  <a:pt x="299012" y="124772"/>
                  <a:pt x="312380" y="120316"/>
                </a:cubicBezTo>
                <a:cubicBezTo>
                  <a:pt x="339117" y="129228"/>
                  <a:pt x="370583" y="129447"/>
                  <a:pt x="392590" y="147053"/>
                </a:cubicBezTo>
                <a:cubicBezTo>
                  <a:pt x="417682" y="167127"/>
                  <a:pt x="415579" y="217101"/>
                  <a:pt x="446064" y="227263"/>
                </a:cubicBezTo>
                <a:cubicBezTo>
                  <a:pt x="572777" y="269501"/>
                  <a:pt x="635450" y="271825"/>
                  <a:pt x="673327" y="280737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25093" y="4077368"/>
            <a:ext cx="3223008" cy="1978527"/>
          </a:xfrm>
          <a:custGeom>
            <a:avLst/>
            <a:gdLst>
              <a:gd name="connsiteX0" fmla="*/ 695158 w 3223008"/>
              <a:gd name="connsiteY0" fmla="*/ 494632 h 1978527"/>
              <a:gd name="connsiteX1" fmla="*/ 695158 w 3223008"/>
              <a:gd name="connsiteY1" fmla="*/ 494632 h 1978527"/>
              <a:gd name="connsiteX2" fmla="*/ 1630948 w 3223008"/>
              <a:gd name="connsiteY2" fmla="*/ 508000 h 1978527"/>
              <a:gd name="connsiteX3" fmla="*/ 1711158 w 3223008"/>
              <a:gd name="connsiteY3" fmla="*/ 614948 h 1978527"/>
              <a:gd name="connsiteX4" fmla="*/ 1751264 w 3223008"/>
              <a:gd name="connsiteY4" fmla="*/ 641685 h 1978527"/>
              <a:gd name="connsiteX5" fmla="*/ 1804737 w 3223008"/>
              <a:gd name="connsiteY5" fmla="*/ 655053 h 1978527"/>
              <a:gd name="connsiteX6" fmla="*/ 1844843 w 3223008"/>
              <a:gd name="connsiteY6" fmla="*/ 668421 h 1978527"/>
              <a:gd name="connsiteX7" fmla="*/ 1991895 w 3223008"/>
              <a:gd name="connsiteY7" fmla="*/ 655053 h 1978527"/>
              <a:gd name="connsiteX8" fmla="*/ 2018632 w 3223008"/>
              <a:gd name="connsiteY8" fmla="*/ 614948 h 1978527"/>
              <a:gd name="connsiteX9" fmla="*/ 2072106 w 3223008"/>
              <a:gd name="connsiteY9" fmla="*/ 508000 h 1978527"/>
              <a:gd name="connsiteX10" fmla="*/ 2125579 w 3223008"/>
              <a:gd name="connsiteY10" fmla="*/ 387685 h 1978527"/>
              <a:gd name="connsiteX11" fmla="*/ 2192422 w 3223008"/>
              <a:gd name="connsiteY11" fmla="*/ 267369 h 1978527"/>
              <a:gd name="connsiteX12" fmla="*/ 2245895 w 3223008"/>
              <a:gd name="connsiteY12" fmla="*/ 147053 h 1978527"/>
              <a:gd name="connsiteX13" fmla="*/ 2272632 w 3223008"/>
              <a:gd name="connsiteY13" fmla="*/ 93579 h 1978527"/>
              <a:gd name="connsiteX14" fmla="*/ 2366211 w 3223008"/>
              <a:gd name="connsiteY14" fmla="*/ 13369 h 1978527"/>
              <a:gd name="connsiteX15" fmla="*/ 2406316 w 3223008"/>
              <a:gd name="connsiteY15" fmla="*/ 0 h 1978527"/>
              <a:gd name="connsiteX16" fmla="*/ 2566737 w 3223008"/>
              <a:gd name="connsiteY16" fmla="*/ 26737 h 1978527"/>
              <a:gd name="connsiteX17" fmla="*/ 2620211 w 3223008"/>
              <a:gd name="connsiteY17" fmla="*/ 106948 h 1978527"/>
              <a:gd name="connsiteX18" fmla="*/ 2700422 w 3223008"/>
              <a:gd name="connsiteY18" fmla="*/ 213895 h 1978527"/>
              <a:gd name="connsiteX19" fmla="*/ 2753895 w 3223008"/>
              <a:gd name="connsiteY19" fmla="*/ 320843 h 1978527"/>
              <a:gd name="connsiteX20" fmla="*/ 2820737 w 3223008"/>
              <a:gd name="connsiteY20" fmla="*/ 387685 h 1978527"/>
              <a:gd name="connsiteX21" fmla="*/ 2874211 w 3223008"/>
              <a:gd name="connsiteY21" fmla="*/ 467895 h 1978527"/>
              <a:gd name="connsiteX22" fmla="*/ 2927685 w 3223008"/>
              <a:gd name="connsiteY22" fmla="*/ 508000 h 1978527"/>
              <a:gd name="connsiteX23" fmla="*/ 3021264 w 3223008"/>
              <a:gd name="connsiteY23" fmla="*/ 561474 h 1978527"/>
              <a:gd name="connsiteX24" fmla="*/ 3101474 w 3223008"/>
              <a:gd name="connsiteY24" fmla="*/ 601579 h 1978527"/>
              <a:gd name="connsiteX25" fmla="*/ 3141579 w 3223008"/>
              <a:gd name="connsiteY25" fmla="*/ 641685 h 1978527"/>
              <a:gd name="connsiteX26" fmla="*/ 3181685 w 3223008"/>
              <a:gd name="connsiteY26" fmla="*/ 762000 h 1978527"/>
              <a:gd name="connsiteX27" fmla="*/ 3208422 w 3223008"/>
              <a:gd name="connsiteY27" fmla="*/ 802106 h 1978527"/>
              <a:gd name="connsiteX28" fmla="*/ 3195053 w 3223008"/>
              <a:gd name="connsiteY28" fmla="*/ 909053 h 1978527"/>
              <a:gd name="connsiteX29" fmla="*/ 3088106 w 3223008"/>
              <a:gd name="connsiteY29" fmla="*/ 989264 h 1978527"/>
              <a:gd name="connsiteX30" fmla="*/ 3141579 w 3223008"/>
              <a:gd name="connsiteY30" fmla="*/ 1002632 h 1978527"/>
              <a:gd name="connsiteX31" fmla="*/ 3221790 w 3223008"/>
              <a:gd name="connsiteY31" fmla="*/ 1016000 h 1978527"/>
              <a:gd name="connsiteX32" fmla="*/ 3168316 w 3223008"/>
              <a:gd name="connsiteY32" fmla="*/ 1122948 h 1978527"/>
              <a:gd name="connsiteX33" fmla="*/ 3007895 w 3223008"/>
              <a:gd name="connsiteY33" fmla="*/ 1256632 h 1978527"/>
              <a:gd name="connsiteX34" fmla="*/ 2914316 w 3223008"/>
              <a:gd name="connsiteY34" fmla="*/ 1336843 h 1978527"/>
              <a:gd name="connsiteX35" fmla="*/ 2660316 w 3223008"/>
              <a:gd name="connsiteY35" fmla="*/ 1497264 h 1978527"/>
              <a:gd name="connsiteX36" fmla="*/ 2553369 w 3223008"/>
              <a:gd name="connsiteY36" fmla="*/ 1537369 h 1978527"/>
              <a:gd name="connsiteX37" fmla="*/ 2366211 w 3223008"/>
              <a:gd name="connsiteY37" fmla="*/ 1604211 h 1978527"/>
              <a:gd name="connsiteX38" fmla="*/ 2286000 w 3223008"/>
              <a:gd name="connsiteY38" fmla="*/ 1617579 h 1978527"/>
              <a:gd name="connsiteX39" fmla="*/ 2152316 w 3223008"/>
              <a:gd name="connsiteY39" fmla="*/ 1644316 h 1978527"/>
              <a:gd name="connsiteX40" fmla="*/ 2085474 w 3223008"/>
              <a:gd name="connsiteY40" fmla="*/ 1657685 h 1978527"/>
              <a:gd name="connsiteX41" fmla="*/ 1911685 w 3223008"/>
              <a:gd name="connsiteY41" fmla="*/ 1684421 h 1978527"/>
              <a:gd name="connsiteX42" fmla="*/ 1751264 w 3223008"/>
              <a:gd name="connsiteY42" fmla="*/ 1724527 h 1978527"/>
              <a:gd name="connsiteX43" fmla="*/ 1671053 w 3223008"/>
              <a:gd name="connsiteY43" fmla="*/ 1751264 h 1978527"/>
              <a:gd name="connsiteX44" fmla="*/ 1510632 w 3223008"/>
              <a:gd name="connsiteY44" fmla="*/ 1778000 h 1978527"/>
              <a:gd name="connsiteX45" fmla="*/ 1443790 w 3223008"/>
              <a:gd name="connsiteY45" fmla="*/ 1791369 h 1978527"/>
              <a:gd name="connsiteX46" fmla="*/ 1323474 w 3223008"/>
              <a:gd name="connsiteY46" fmla="*/ 1804737 h 1978527"/>
              <a:gd name="connsiteX47" fmla="*/ 1176422 w 3223008"/>
              <a:gd name="connsiteY47" fmla="*/ 1831474 h 1978527"/>
              <a:gd name="connsiteX48" fmla="*/ 1002632 w 3223008"/>
              <a:gd name="connsiteY48" fmla="*/ 1871579 h 1978527"/>
              <a:gd name="connsiteX49" fmla="*/ 935790 w 3223008"/>
              <a:gd name="connsiteY49" fmla="*/ 1898316 h 1978527"/>
              <a:gd name="connsiteX50" fmla="*/ 882316 w 3223008"/>
              <a:gd name="connsiteY50" fmla="*/ 1911685 h 1978527"/>
              <a:gd name="connsiteX51" fmla="*/ 802106 w 3223008"/>
              <a:gd name="connsiteY51" fmla="*/ 1938421 h 1978527"/>
              <a:gd name="connsiteX52" fmla="*/ 681790 w 3223008"/>
              <a:gd name="connsiteY52" fmla="*/ 1965158 h 1978527"/>
              <a:gd name="connsiteX53" fmla="*/ 628316 w 3223008"/>
              <a:gd name="connsiteY53" fmla="*/ 1978527 h 1978527"/>
              <a:gd name="connsiteX54" fmla="*/ 294106 w 3223008"/>
              <a:gd name="connsiteY54" fmla="*/ 1938421 h 1978527"/>
              <a:gd name="connsiteX55" fmla="*/ 160422 w 3223008"/>
              <a:gd name="connsiteY55" fmla="*/ 1818106 h 1978527"/>
              <a:gd name="connsiteX56" fmla="*/ 106948 w 3223008"/>
              <a:gd name="connsiteY56" fmla="*/ 1724527 h 1978527"/>
              <a:gd name="connsiteX57" fmla="*/ 53474 w 3223008"/>
              <a:gd name="connsiteY57" fmla="*/ 1617579 h 1978527"/>
              <a:gd name="connsiteX58" fmla="*/ 0 w 3223008"/>
              <a:gd name="connsiteY58" fmla="*/ 1470527 h 1978527"/>
              <a:gd name="connsiteX59" fmla="*/ 13369 w 3223008"/>
              <a:gd name="connsiteY59" fmla="*/ 1136316 h 1978527"/>
              <a:gd name="connsiteX60" fmla="*/ 40106 w 3223008"/>
              <a:gd name="connsiteY60" fmla="*/ 1056106 h 1978527"/>
              <a:gd name="connsiteX61" fmla="*/ 93579 w 3223008"/>
              <a:gd name="connsiteY61" fmla="*/ 949158 h 1978527"/>
              <a:gd name="connsiteX62" fmla="*/ 106948 w 3223008"/>
              <a:gd name="connsiteY62" fmla="*/ 882316 h 1978527"/>
              <a:gd name="connsiteX63" fmla="*/ 160422 w 3223008"/>
              <a:gd name="connsiteY63" fmla="*/ 815474 h 1978527"/>
              <a:gd name="connsiteX64" fmla="*/ 267369 w 3223008"/>
              <a:gd name="connsiteY64" fmla="*/ 802106 h 1978527"/>
              <a:gd name="connsiteX65" fmla="*/ 294106 w 3223008"/>
              <a:gd name="connsiteY65" fmla="*/ 762000 h 1978527"/>
              <a:gd name="connsiteX66" fmla="*/ 374316 w 3223008"/>
              <a:gd name="connsiteY66" fmla="*/ 735264 h 1978527"/>
              <a:gd name="connsiteX67" fmla="*/ 467895 w 3223008"/>
              <a:gd name="connsiteY67" fmla="*/ 708527 h 1978527"/>
              <a:gd name="connsiteX68" fmla="*/ 548106 w 3223008"/>
              <a:gd name="connsiteY68" fmla="*/ 695158 h 1978527"/>
              <a:gd name="connsiteX69" fmla="*/ 588211 w 3223008"/>
              <a:gd name="connsiteY69" fmla="*/ 601579 h 1978527"/>
              <a:gd name="connsiteX70" fmla="*/ 614948 w 3223008"/>
              <a:gd name="connsiteY70" fmla="*/ 548106 h 1978527"/>
              <a:gd name="connsiteX71" fmla="*/ 628316 w 3223008"/>
              <a:gd name="connsiteY71" fmla="*/ 508000 h 1978527"/>
              <a:gd name="connsiteX72" fmla="*/ 668422 w 3223008"/>
              <a:gd name="connsiteY72" fmla="*/ 481264 h 1978527"/>
              <a:gd name="connsiteX73" fmla="*/ 695158 w 3223008"/>
              <a:gd name="connsiteY73" fmla="*/ 494632 h 197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223008" h="1978527">
                <a:moveTo>
                  <a:pt x="695158" y="494632"/>
                </a:moveTo>
                <a:lnTo>
                  <a:pt x="695158" y="494632"/>
                </a:lnTo>
                <a:cubicBezTo>
                  <a:pt x="1007088" y="499088"/>
                  <a:pt x="1321151" y="471313"/>
                  <a:pt x="1630948" y="508000"/>
                </a:cubicBezTo>
                <a:cubicBezTo>
                  <a:pt x="1675200" y="513240"/>
                  <a:pt x="1674080" y="590230"/>
                  <a:pt x="1711158" y="614948"/>
                </a:cubicBezTo>
                <a:cubicBezTo>
                  <a:pt x="1724527" y="623860"/>
                  <a:pt x="1736496" y="635356"/>
                  <a:pt x="1751264" y="641685"/>
                </a:cubicBezTo>
                <a:cubicBezTo>
                  <a:pt x="1768151" y="648922"/>
                  <a:pt x="1787071" y="650006"/>
                  <a:pt x="1804737" y="655053"/>
                </a:cubicBezTo>
                <a:cubicBezTo>
                  <a:pt x="1818287" y="658924"/>
                  <a:pt x="1831474" y="663965"/>
                  <a:pt x="1844843" y="668421"/>
                </a:cubicBezTo>
                <a:cubicBezTo>
                  <a:pt x="1893860" y="663965"/>
                  <a:pt x="1944852" y="669528"/>
                  <a:pt x="1991895" y="655053"/>
                </a:cubicBezTo>
                <a:cubicBezTo>
                  <a:pt x="2007251" y="650328"/>
                  <a:pt x="2010938" y="629053"/>
                  <a:pt x="2018632" y="614948"/>
                </a:cubicBezTo>
                <a:cubicBezTo>
                  <a:pt x="2037718" y="579958"/>
                  <a:pt x="2055135" y="544064"/>
                  <a:pt x="2072106" y="508000"/>
                </a:cubicBezTo>
                <a:cubicBezTo>
                  <a:pt x="2090793" y="468290"/>
                  <a:pt x="2105952" y="426939"/>
                  <a:pt x="2125579" y="387685"/>
                </a:cubicBezTo>
                <a:cubicBezTo>
                  <a:pt x="2146097" y="346650"/>
                  <a:pt x="2171904" y="308404"/>
                  <a:pt x="2192422" y="267369"/>
                </a:cubicBezTo>
                <a:cubicBezTo>
                  <a:pt x="2212049" y="228115"/>
                  <a:pt x="2227504" y="186901"/>
                  <a:pt x="2245895" y="147053"/>
                </a:cubicBezTo>
                <a:cubicBezTo>
                  <a:pt x="2254246" y="128959"/>
                  <a:pt x="2263720" y="111404"/>
                  <a:pt x="2272632" y="93579"/>
                </a:cubicBezTo>
                <a:cubicBezTo>
                  <a:pt x="2292835" y="12764"/>
                  <a:pt x="2268570" y="45917"/>
                  <a:pt x="2366211" y="13369"/>
                </a:cubicBezTo>
                <a:lnTo>
                  <a:pt x="2406316" y="0"/>
                </a:lnTo>
                <a:cubicBezTo>
                  <a:pt x="2459790" y="8912"/>
                  <a:pt x="2518249" y="2493"/>
                  <a:pt x="2566737" y="26737"/>
                </a:cubicBezTo>
                <a:cubicBezTo>
                  <a:pt x="2595478" y="41108"/>
                  <a:pt x="2600137" y="81856"/>
                  <a:pt x="2620211" y="106948"/>
                </a:cubicBezTo>
                <a:cubicBezTo>
                  <a:pt x="2683722" y="186336"/>
                  <a:pt x="2657857" y="150049"/>
                  <a:pt x="2700422" y="213895"/>
                </a:cubicBezTo>
                <a:cubicBezTo>
                  <a:pt x="2715892" y="260306"/>
                  <a:pt x="2717815" y="275743"/>
                  <a:pt x="2753895" y="320843"/>
                </a:cubicBezTo>
                <a:cubicBezTo>
                  <a:pt x="2773579" y="345448"/>
                  <a:pt x="2800784" y="363298"/>
                  <a:pt x="2820737" y="387685"/>
                </a:cubicBezTo>
                <a:cubicBezTo>
                  <a:pt x="2841085" y="412555"/>
                  <a:pt x="2852862" y="443878"/>
                  <a:pt x="2874211" y="467895"/>
                </a:cubicBezTo>
                <a:cubicBezTo>
                  <a:pt x="2889014" y="484548"/>
                  <a:pt x="2909554" y="495050"/>
                  <a:pt x="2927685" y="508000"/>
                </a:cubicBezTo>
                <a:cubicBezTo>
                  <a:pt x="2992830" y="554532"/>
                  <a:pt x="2942928" y="516710"/>
                  <a:pt x="3021264" y="561474"/>
                </a:cubicBezTo>
                <a:cubicBezTo>
                  <a:pt x="3093826" y="602938"/>
                  <a:pt x="3027944" y="577069"/>
                  <a:pt x="3101474" y="601579"/>
                </a:cubicBezTo>
                <a:cubicBezTo>
                  <a:pt x="3114842" y="614948"/>
                  <a:pt x="3131559" y="625653"/>
                  <a:pt x="3141579" y="641685"/>
                </a:cubicBezTo>
                <a:cubicBezTo>
                  <a:pt x="3190910" y="720616"/>
                  <a:pt x="3150421" y="689052"/>
                  <a:pt x="3181685" y="762000"/>
                </a:cubicBezTo>
                <a:cubicBezTo>
                  <a:pt x="3188014" y="776768"/>
                  <a:pt x="3199510" y="788737"/>
                  <a:pt x="3208422" y="802106"/>
                </a:cubicBezTo>
                <a:cubicBezTo>
                  <a:pt x="3203966" y="837755"/>
                  <a:pt x="3207331" y="875290"/>
                  <a:pt x="3195053" y="909053"/>
                </a:cubicBezTo>
                <a:cubicBezTo>
                  <a:pt x="3184173" y="938971"/>
                  <a:pt x="3105741" y="978683"/>
                  <a:pt x="3088106" y="989264"/>
                </a:cubicBezTo>
                <a:cubicBezTo>
                  <a:pt x="3105930" y="993720"/>
                  <a:pt x="3123563" y="999029"/>
                  <a:pt x="3141579" y="1002632"/>
                </a:cubicBezTo>
                <a:cubicBezTo>
                  <a:pt x="3168158" y="1007948"/>
                  <a:pt x="3215910" y="989540"/>
                  <a:pt x="3221790" y="1016000"/>
                </a:cubicBezTo>
                <a:cubicBezTo>
                  <a:pt x="3230436" y="1054908"/>
                  <a:pt x="3191003" y="1090178"/>
                  <a:pt x="3168316" y="1122948"/>
                </a:cubicBezTo>
                <a:cubicBezTo>
                  <a:pt x="3127128" y="1182441"/>
                  <a:pt x="3062929" y="1213391"/>
                  <a:pt x="3007895" y="1256632"/>
                </a:cubicBezTo>
                <a:cubicBezTo>
                  <a:pt x="2975590" y="1282014"/>
                  <a:pt x="2946113" y="1310827"/>
                  <a:pt x="2914316" y="1336843"/>
                </a:cubicBezTo>
                <a:cubicBezTo>
                  <a:pt x="2848174" y="1390960"/>
                  <a:pt x="2706097" y="1480096"/>
                  <a:pt x="2660316" y="1497264"/>
                </a:cubicBezTo>
                <a:cubicBezTo>
                  <a:pt x="2624667" y="1510632"/>
                  <a:pt x="2588719" y="1523229"/>
                  <a:pt x="2553369" y="1537369"/>
                </a:cubicBezTo>
                <a:cubicBezTo>
                  <a:pt x="2452009" y="1577913"/>
                  <a:pt x="2471355" y="1579947"/>
                  <a:pt x="2366211" y="1604211"/>
                </a:cubicBezTo>
                <a:cubicBezTo>
                  <a:pt x="2339799" y="1610306"/>
                  <a:pt x="2312642" y="1612584"/>
                  <a:pt x="2286000" y="1617579"/>
                </a:cubicBezTo>
                <a:cubicBezTo>
                  <a:pt x="2241335" y="1625954"/>
                  <a:pt x="2196877" y="1635404"/>
                  <a:pt x="2152316" y="1644316"/>
                </a:cubicBezTo>
                <a:cubicBezTo>
                  <a:pt x="2130035" y="1648772"/>
                  <a:pt x="2107968" y="1654472"/>
                  <a:pt x="2085474" y="1657685"/>
                </a:cubicBezTo>
                <a:cubicBezTo>
                  <a:pt x="1965062" y="1674886"/>
                  <a:pt x="2022976" y="1665873"/>
                  <a:pt x="1911685" y="1684421"/>
                </a:cubicBezTo>
                <a:cubicBezTo>
                  <a:pt x="1693454" y="1757165"/>
                  <a:pt x="1967285" y="1670521"/>
                  <a:pt x="1751264" y="1724527"/>
                </a:cubicBezTo>
                <a:cubicBezTo>
                  <a:pt x="1723922" y="1731363"/>
                  <a:pt x="1698243" y="1743849"/>
                  <a:pt x="1671053" y="1751264"/>
                </a:cubicBezTo>
                <a:cubicBezTo>
                  <a:pt x="1621545" y="1764766"/>
                  <a:pt x="1559819" y="1769802"/>
                  <a:pt x="1510632" y="1778000"/>
                </a:cubicBezTo>
                <a:cubicBezTo>
                  <a:pt x="1488219" y="1781735"/>
                  <a:pt x="1466284" y="1788156"/>
                  <a:pt x="1443790" y="1791369"/>
                </a:cubicBezTo>
                <a:cubicBezTo>
                  <a:pt x="1403843" y="1797076"/>
                  <a:pt x="1363472" y="1799404"/>
                  <a:pt x="1323474" y="1804737"/>
                </a:cubicBezTo>
                <a:cubicBezTo>
                  <a:pt x="1272179" y="1811576"/>
                  <a:pt x="1226816" y="1821395"/>
                  <a:pt x="1176422" y="1831474"/>
                </a:cubicBezTo>
                <a:cubicBezTo>
                  <a:pt x="1021632" y="1893390"/>
                  <a:pt x="1215118" y="1822544"/>
                  <a:pt x="1002632" y="1871579"/>
                </a:cubicBezTo>
                <a:cubicBezTo>
                  <a:pt x="979249" y="1876975"/>
                  <a:pt x="958556" y="1890727"/>
                  <a:pt x="935790" y="1898316"/>
                </a:cubicBezTo>
                <a:cubicBezTo>
                  <a:pt x="918360" y="1904126"/>
                  <a:pt x="899914" y="1906405"/>
                  <a:pt x="882316" y="1911685"/>
                </a:cubicBezTo>
                <a:cubicBezTo>
                  <a:pt x="855322" y="1919783"/>
                  <a:pt x="829100" y="1930323"/>
                  <a:pt x="802106" y="1938421"/>
                </a:cubicBezTo>
                <a:cubicBezTo>
                  <a:pt x="755515" y="1952398"/>
                  <a:pt x="730876" y="1954250"/>
                  <a:pt x="681790" y="1965158"/>
                </a:cubicBezTo>
                <a:cubicBezTo>
                  <a:pt x="663854" y="1969144"/>
                  <a:pt x="646141" y="1974071"/>
                  <a:pt x="628316" y="1978527"/>
                </a:cubicBezTo>
                <a:cubicBezTo>
                  <a:pt x="516913" y="1965158"/>
                  <a:pt x="403553" y="1963135"/>
                  <a:pt x="294106" y="1938421"/>
                </a:cubicBezTo>
                <a:cubicBezTo>
                  <a:pt x="242370" y="1926739"/>
                  <a:pt x="187604" y="1858879"/>
                  <a:pt x="160422" y="1818106"/>
                </a:cubicBezTo>
                <a:cubicBezTo>
                  <a:pt x="140494" y="1788213"/>
                  <a:pt x="123855" y="1756227"/>
                  <a:pt x="106948" y="1724527"/>
                </a:cubicBezTo>
                <a:cubicBezTo>
                  <a:pt x="88192" y="1689359"/>
                  <a:pt x="70177" y="1653768"/>
                  <a:pt x="53474" y="1617579"/>
                </a:cubicBezTo>
                <a:cubicBezTo>
                  <a:pt x="31152" y="1569214"/>
                  <a:pt x="16848" y="1521071"/>
                  <a:pt x="0" y="1470527"/>
                </a:cubicBezTo>
                <a:cubicBezTo>
                  <a:pt x="4456" y="1359123"/>
                  <a:pt x="2629" y="1247290"/>
                  <a:pt x="13369" y="1136316"/>
                </a:cubicBezTo>
                <a:cubicBezTo>
                  <a:pt x="16084" y="1108264"/>
                  <a:pt x="30475" y="1082592"/>
                  <a:pt x="40106" y="1056106"/>
                </a:cubicBezTo>
                <a:cubicBezTo>
                  <a:pt x="66269" y="984158"/>
                  <a:pt x="57912" y="1002661"/>
                  <a:pt x="93579" y="949158"/>
                </a:cubicBezTo>
                <a:cubicBezTo>
                  <a:pt x="98035" y="926877"/>
                  <a:pt x="101437" y="904360"/>
                  <a:pt x="106948" y="882316"/>
                </a:cubicBezTo>
                <a:cubicBezTo>
                  <a:pt x="115643" y="847536"/>
                  <a:pt x="119712" y="826577"/>
                  <a:pt x="160422" y="815474"/>
                </a:cubicBezTo>
                <a:cubicBezTo>
                  <a:pt x="195083" y="806021"/>
                  <a:pt x="231720" y="806562"/>
                  <a:pt x="267369" y="802106"/>
                </a:cubicBezTo>
                <a:cubicBezTo>
                  <a:pt x="276281" y="788737"/>
                  <a:pt x="280481" y="770516"/>
                  <a:pt x="294106" y="762000"/>
                </a:cubicBezTo>
                <a:cubicBezTo>
                  <a:pt x="318005" y="747063"/>
                  <a:pt x="347579" y="744176"/>
                  <a:pt x="374316" y="735264"/>
                </a:cubicBezTo>
                <a:cubicBezTo>
                  <a:pt x="412546" y="722521"/>
                  <a:pt x="425921" y="716922"/>
                  <a:pt x="467895" y="708527"/>
                </a:cubicBezTo>
                <a:cubicBezTo>
                  <a:pt x="494474" y="703211"/>
                  <a:pt x="521369" y="699614"/>
                  <a:pt x="548106" y="695158"/>
                </a:cubicBezTo>
                <a:cubicBezTo>
                  <a:pt x="602290" y="613883"/>
                  <a:pt x="551214" y="700239"/>
                  <a:pt x="588211" y="601579"/>
                </a:cubicBezTo>
                <a:cubicBezTo>
                  <a:pt x="595208" y="582920"/>
                  <a:pt x="607098" y="566423"/>
                  <a:pt x="614948" y="548106"/>
                </a:cubicBezTo>
                <a:cubicBezTo>
                  <a:pt x="620499" y="535154"/>
                  <a:pt x="619513" y="519004"/>
                  <a:pt x="628316" y="508000"/>
                </a:cubicBezTo>
                <a:cubicBezTo>
                  <a:pt x="638353" y="495454"/>
                  <a:pt x="655053" y="490176"/>
                  <a:pt x="668422" y="481264"/>
                </a:cubicBezTo>
                <a:lnTo>
                  <a:pt x="695158" y="494632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  <a:scene3d>
            <a:camera prst="orthographicFront">
              <a:rot lat="2700000" lon="1800000" rev="7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08567" y="2018632"/>
            <a:ext cx="1671053" cy="2969355"/>
          </a:xfrm>
          <a:custGeom>
            <a:avLst/>
            <a:gdLst>
              <a:gd name="connsiteX0" fmla="*/ 213895 w 1671053"/>
              <a:gd name="connsiteY0" fmla="*/ 655052 h 2969355"/>
              <a:gd name="connsiteX1" fmla="*/ 213895 w 1671053"/>
              <a:gd name="connsiteY1" fmla="*/ 655052 h 2969355"/>
              <a:gd name="connsiteX2" fmla="*/ 187158 w 1671053"/>
              <a:gd name="connsiteY2" fmla="*/ 1323473 h 2969355"/>
              <a:gd name="connsiteX3" fmla="*/ 173790 w 1671053"/>
              <a:gd name="connsiteY3" fmla="*/ 1524000 h 2969355"/>
              <a:gd name="connsiteX4" fmla="*/ 147053 w 1671053"/>
              <a:gd name="connsiteY4" fmla="*/ 1657684 h 2969355"/>
              <a:gd name="connsiteX5" fmla="*/ 120316 w 1671053"/>
              <a:gd name="connsiteY5" fmla="*/ 1965157 h 2969355"/>
              <a:gd name="connsiteX6" fmla="*/ 80211 w 1671053"/>
              <a:gd name="connsiteY6" fmla="*/ 2192421 h 2969355"/>
              <a:gd name="connsiteX7" fmla="*/ 66842 w 1671053"/>
              <a:gd name="connsiteY7" fmla="*/ 2272631 h 2969355"/>
              <a:gd name="connsiteX8" fmla="*/ 40105 w 1671053"/>
              <a:gd name="connsiteY8" fmla="*/ 2473157 h 2969355"/>
              <a:gd name="connsiteX9" fmla="*/ 26737 w 1671053"/>
              <a:gd name="connsiteY9" fmla="*/ 2646947 h 2969355"/>
              <a:gd name="connsiteX10" fmla="*/ 0 w 1671053"/>
              <a:gd name="connsiteY10" fmla="*/ 2900947 h 2969355"/>
              <a:gd name="connsiteX11" fmla="*/ 13369 w 1671053"/>
              <a:gd name="connsiteY11" fmla="*/ 2954421 h 2969355"/>
              <a:gd name="connsiteX12" fmla="*/ 267369 w 1671053"/>
              <a:gd name="connsiteY12" fmla="*/ 2914315 h 2969355"/>
              <a:gd name="connsiteX13" fmla="*/ 347579 w 1671053"/>
              <a:gd name="connsiteY13" fmla="*/ 2887579 h 2969355"/>
              <a:gd name="connsiteX14" fmla="*/ 454526 w 1671053"/>
              <a:gd name="connsiteY14" fmla="*/ 2794000 h 2969355"/>
              <a:gd name="connsiteX15" fmla="*/ 481263 w 1671053"/>
              <a:gd name="connsiteY15" fmla="*/ 2753894 h 2969355"/>
              <a:gd name="connsiteX16" fmla="*/ 548105 w 1671053"/>
              <a:gd name="connsiteY16" fmla="*/ 2673684 h 2969355"/>
              <a:gd name="connsiteX17" fmla="*/ 601579 w 1671053"/>
              <a:gd name="connsiteY17" fmla="*/ 2540000 h 2969355"/>
              <a:gd name="connsiteX18" fmla="*/ 655053 w 1671053"/>
              <a:gd name="connsiteY18" fmla="*/ 2499894 h 2969355"/>
              <a:gd name="connsiteX19" fmla="*/ 721895 w 1671053"/>
              <a:gd name="connsiteY19" fmla="*/ 2419684 h 2969355"/>
              <a:gd name="connsiteX20" fmla="*/ 762000 w 1671053"/>
              <a:gd name="connsiteY20" fmla="*/ 2392947 h 2969355"/>
              <a:gd name="connsiteX21" fmla="*/ 828842 w 1671053"/>
              <a:gd name="connsiteY21" fmla="*/ 2339473 h 2969355"/>
              <a:gd name="connsiteX22" fmla="*/ 1002632 w 1671053"/>
              <a:gd name="connsiteY22" fmla="*/ 2286000 h 2969355"/>
              <a:gd name="connsiteX23" fmla="*/ 1109579 w 1671053"/>
              <a:gd name="connsiteY23" fmla="*/ 2259263 h 2969355"/>
              <a:gd name="connsiteX24" fmla="*/ 1203158 w 1671053"/>
              <a:gd name="connsiteY24" fmla="*/ 2232526 h 2969355"/>
              <a:gd name="connsiteX25" fmla="*/ 1310105 w 1671053"/>
              <a:gd name="connsiteY25" fmla="*/ 2152315 h 2969355"/>
              <a:gd name="connsiteX26" fmla="*/ 1363579 w 1671053"/>
              <a:gd name="connsiteY26" fmla="*/ 2112210 h 2969355"/>
              <a:gd name="connsiteX27" fmla="*/ 1390316 w 1671053"/>
              <a:gd name="connsiteY27" fmla="*/ 2072105 h 2969355"/>
              <a:gd name="connsiteX28" fmla="*/ 1390316 w 1671053"/>
              <a:gd name="connsiteY28" fmla="*/ 1938421 h 2969355"/>
              <a:gd name="connsiteX29" fmla="*/ 1403684 w 1671053"/>
              <a:gd name="connsiteY29" fmla="*/ 1617579 h 2969355"/>
              <a:gd name="connsiteX30" fmla="*/ 1417053 w 1671053"/>
              <a:gd name="connsiteY30" fmla="*/ 1577473 h 2969355"/>
              <a:gd name="connsiteX31" fmla="*/ 1443790 w 1671053"/>
              <a:gd name="connsiteY31" fmla="*/ 1470526 h 2969355"/>
              <a:gd name="connsiteX32" fmla="*/ 1470526 w 1671053"/>
              <a:gd name="connsiteY32" fmla="*/ 1403684 h 2969355"/>
              <a:gd name="connsiteX33" fmla="*/ 1483895 w 1671053"/>
              <a:gd name="connsiteY33" fmla="*/ 1350210 h 2969355"/>
              <a:gd name="connsiteX34" fmla="*/ 1497263 w 1671053"/>
              <a:gd name="connsiteY34" fmla="*/ 1310105 h 2969355"/>
              <a:gd name="connsiteX35" fmla="*/ 1510632 w 1671053"/>
              <a:gd name="connsiteY35" fmla="*/ 1256631 h 2969355"/>
              <a:gd name="connsiteX36" fmla="*/ 1537369 w 1671053"/>
              <a:gd name="connsiteY36" fmla="*/ 1203157 h 2969355"/>
              <a:gd name="connsiteX37" fmla="*/ 1550737 w 1671053"/>
              <a:gd name="connsiteY37" fmla="*/ 962526 h 2969355"/>
              <a:gd name="connsiteX38" fmla="*/ 1577474 w 1671053"/>
              <a:gd name="connsiteY38" fmla="*/ 467894 h 2969355"/>
              <a:gd name="connsiteX39" fmla="*/ 1617579 w 1671053"/>
              <a:gd name="connsiteY39" fmla="*/ 320842 h 2969355"/>
              <a:gd name="connsiteX40" fmla="*/ 1630948 w 1671053"/>
              <a:gd name="connsiteY40" fmla="*/ 254000 h 2969355"/>
              <a:gd name="connsiteX41" fmla="*/ 1671053 w 1671053"/>
              <a:gd name="connsiteY41" fmla="*/ 147052 h 2969355"/>
              <a:gd name="connsiteX42" fmla="*/ 1657684 w 1671053"/>
              <a:gd name="connsiteY42" fmla="*/ 80210 h 2969355"/>
              <a:gd name="connsiteX43" fmla="*/ 1617579 w 1671053"/>
              <a:gd name="connsiteY43" fmla="*/ 53473 h 2969355"/>
              <a:gd name="connsiteX44" fmla="*/ 1564105 w 1671053"/>
              <a:gd name="connsiteY44" fmla="*/ 26736 h 2969355"/>
              <a:gd name="connsiteX45" fmla="*/ 1443790 w 1671053"/>
              <a:gd name="connsiteY45" fmla="*/ 0 h 2969355"/>
              <a:gd name="connsiteX46" fmla="*/ 1136316 w 1671053"/>
              <a:gd name="connsiteY46" fmla="*/ 13368 h 2969355"/>
              <a:gd name="connsiteX47" fmla="*/ 1096211 w 1671053"/>
              <a:gd name="connsiteY47" fmla="*/ 26736 h 2969355"/>
              <a:gd name="connsiteX48" fmla="*/ 1042737 w 1671053"/>
              <a:gd name="connsiteY48" fmla="*/ 40105 h 2969355"/>
              <a:gd name="connsiteX49" fmla="*/ 989263 w 1671053"/>
              <a:gd name="connsiteY49" fmla="*/ 80210 h 2969355"/>
              <a:gd name="connsiteX50" fmla="*/ 949158 w 1671053"/>
              <a:gd name="connsiteY50" fmla="*/ 93579 h 2969355"/>
              <a:gd name="connsiteX51" fmla="*/ 882316 w 1671053"/>
              <a:gd name="connsiteY51" fmla="*/ 120315 h 2969355"/>
              <a:gd name="connsiteX52" fmla="*/ 815474 w 1671053"/>
              <a:gd name="connsiteY52" fmla="*/ 173789 h 2969355"/>
              <a:gd name="connsiteX53" fmla="*/ 775369 w 1671053"/>
              <a:gd name="connsiteY53" fmla="*/ 213894 h 2969355"/>
              <a:gd name="connsiteX54" fmla="*/ 695158 w 1671053"/>
              <a:gd name="connsiteY54" fmla="*/ 267368 h 2969355"/>
              <a:gd name="connsiteX55" fmla="*/ 601579 w 1671053"/>
              <a:gd name="connsiteY55" fmla="*/ 307473 h 2969355"/>
              <a:gd name="connsiteX56" fmla="*/ 427790 w 1671053"/>
              <a:gd name="connsiteY56" fmla="*/ 320842 h 2969355"/>
              <a:gd name="connsiteX57" fmla="*/ 387684 w 1671053"/>
              <a:gd name="connsiteY57" fmla="*/ 347579 h 2969355"/>
              <a:gd name="connsiteX58" fmla="*/ 360948 w 1671053"/>
              <a:gd name="connsiteY58" fmla="*/ 387684 h 2969355"/>
              <a:gd name="connsiteX59" fmla="*/ 320842 w 1671053"/>
              <a:gd name="connsiteY59" fmla="*/ 401052 h 2969355"/>
              <a:gd name="connsiteX60" fmla="*/ 254000 w 1671053"/>
              <a:gd name="connsiteY60" fmla="*/ 494631 h 2969355"/>
              <a:gd name="connsiteX61" fmla="*/ 200526 w 1671053"/>
              <a:gd name="connsiteY61" fmla="*/ 574842 h 2969355"/>
              <a:gd name="connsiteX62" fmla="*/ 213895 w 1671053"/>
              <a:gd name="connsiteY62" fmla="*/ 655052 h 29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671053" h="2969355">
                <a:moveTo>
                  <a:pt x="213895" y="655052"/>
                </a:moveTo>
                <a:lnTo>
                  <a:pt x="213895" y="655052"/>
                </a:lnTo>
                <a:cubicBezTo>
                  <a:pt x="204983" y="877859"/>
                  <a:pt x="197439" y="1100725"/>
                  <a:pt x="187158" y="1323473"/>
                </a:cubicBezTo>
                <a:cubicBezTo>
                  <a:pt x="184069" y="1390392"/>
                  <a:pt x="181772" y="1457486"/>
                  <a:pt x="173790" y="1524000"/>
                </a:cubicBezTo>
                <a:cubicBezTo>
                  <a:pt x="168376" y="1569120"/>
                  <a:pt x="155965" y="1613123"/>
                  <a:pt x="147053" y="1657684"/>
                </a:cubicBezTo>
                <a:cubicBezTo>
                  <a:pt x="138141" y="1760175"/>
                  <a:pt x="138194" y="1863845"/>
                  <a:pt x="120316" y="1965157"/>
                </a:cubicBezTo>
                <a:cubicBezTo>
                  <a:pt x="106948" y="2040912"/>
                  <a:pt x="93392" y="2116633"/>
                  <a:pt x="80211" y="2192421"/>
                </a:cubicBezTo>
                <a:cubicBezTo>
                  <a:pt x="75567" y="2219126"/>
                  <a:pt x="69296" y="2245637"/>
                  <a:pt x="66842" y="2272631"/>
                </a:cubicBezTo>
                <a:cubicBezTo>
                  <a:pt x="51811" y="2437982"/>
                  <a:pt x="65412" y="2371934"/>
                  <a:pt x="40105" y="2473157"/>
                </a:cubicBezTo>
                <a:cubicBezTo>
                  <a:pt x="35649" y="2531087"/>
                  <a:pt x="31770" y="2589064"/>
                  <a:pt x="26737" y="2646947"/>
                </a:cubicBezTo>
                <a:cubicBezTo>
                  <a:pt x="19781" y="2726942"/>
                  <a:pt x="8919" y="2820677"/>
                  <a:pt x="0" y="2900947"/>
                </a:cubicBezTo>
                <a:cubicBezTo>
                  <a:pt x="4456" y="2918772"/>
                  <a:pt x="-4690" y="2951035"/>
                  <a:pt x="13369" y="2954421"/>
                </a:cubicBezTo>
                <a:cubicBezTo>
                  <a:pt x="203307" y="2990034"/>
                  <a:pt x="163042" y="2956045"/>
                  <a:pt x="267369" y="2914315"/>
                </a:cubicBezTo>
                <a:cubicBezTo>
                  <a:pt x="293536" y="2903848"/>
                  <a:pt x="320842" y="2896491"/>
                  <a:pt x="347579" y="2887579"/>
                </a:cubicBezTo>
                <a:cubicBezTo>
                  <a:pt x="396741" y="2850707"/>
                  <a:pt x="412991" y="2842458"/>
                  <a:pt x="454526" y="2794000"/>
                </a:cubicBezTo>
                <a:cubicBezTo>
                  <a:pt x="464982" y="2781801"/>
                  <a:pt x="470977" y="2766237"/>
                  <a:pt x="481263" y="2753894"/>
                </a:cubicBezTo>
                <a:cubicBezTo>
                  <a:pt x="511249" y="2717912"/>
                  <a:pt x="529137" y="2716362"/>
                  <a:pt x="548105" y="2673684"/>
                </a:cubicBezTo>
                <a:cubicBezTo>
                  <a:pt x="561220" y="2644175"/>
                  <a:pt x="576326" y="2569462"/>
                  <a:pt x="601579" y="2540000"/>
                </a:cubicBezTo>
                <a:cubicBezTo>
                  <a:pt x="616079" y="2523083"/>
                  <a:pt x="638136" y="2514394"/>
                  <a:pt x="655053" y="2499894"/>
                </a:cubicBezTo>
                <a:cubicBezTo>
                  <a:pt x="808357" y="2368490"/>
                  <a:pt x="598125" y="2543454"/>
                  <a:pt x="721895" y="2419684"/>
                </a:cubicBezTo>
                <a:cubicBezTo>
                  <a:pt x="733256" y="2408323"/>
                  <a:pt x="749147" y="2402587"/>
                  <a:pt x="762000" y="2392947"/>
                </a:cubicBezTo>
                <a:cubicBezTo>
                  <a:pt x="784827" y="2375827"/>
                  <a:pt x="804375" y="2354153"/>
                  <a:pt x="828842" y="2339473"/>
                </a:cubicBezTo>
                <a:cubicBezTo>
                  <a:pt x="868694" y="2315561"/>
                  <a:pt x="965977" y="2293331"/>
                  <a:pt x="1002632" y="2286000"/>
                </a:cubicBezTo>
                <a:cubicBezTo>
                  <a:pt x="1138522" y="2258821"/>
                  <a:pt x="1013666" y="2286667"/>
                  <a:pt x="1109579" y="2259263"/>
                </a:cubicBezTo>
                <a:cubicBezTo>
                  <a:pt x="1227082" y="2225691"/>
                  <a:pt x="1107000" y="2264578"/>
                  <a:pt x="1203158" y="2232526"/>
                </a:cubicBezTo>
                <a:lnTo>
                  <a:pt x="1310105" y="2152315"/>
                </a:lnTo>
                <a:cubicBezTo>
                  <a:pt x="1327930" y="2138947"/>
                  <a:pt x="1351220" y="2130749"/>
                  <a:pt x="1363579" y="2112210"/>
                </a:cubicBezTo>
                <a:lnTo>
                  <a:pt x="1390316" y="2072105"/>
                </a:lnTo>
                <a:cubicBezTo>
                  <a:pt x="1420517" y="1981498"/>
                  <a:pt x="1390316" y="2092033"/>
                  <a:pt x="1390316" y="1938421"/>
                </a:cubicBezTo>
                <a:cubicBezTo>
                  <a:pt x="1390316" y="1831381"/>
                  <a:pt x="1395777" y="1724327"/>
                  <a:pt x="1403684" y="1617579"/>
                </a:cubicBezTo>
                <a:cubicBezTo>
                  <a:pt x="1404725" y="1603526"/>
                  <a:pt x="1413345" y="1591068"/>
                  <a:pt x="1417053" y="1577473"/>
                </a:cubicBezTo>
                <a:cubicBezTo>
                  <a:pt x="1426722" y="1542022"/>
                  <a:pt x="1430143" y="1504644"/>
                  <a:pt x="1443790" y="1470526"/>
                </a:cubicBezTo>
                <a:cubicBezTo>
                  <a:pt x="1452702" y="1448245"/>
                  <a:pt x="1462938" y="1426449"/>
                  <a:pt x="1470526" y="1403684"/>
                </a:cubicBezTo>
                <a:cubicBezTo>
                  <a:pt x="1476336" y="1386254"/>
                  <a:pt x="1478847" y="1367876"/>
                  <a:pt x="1483895" y="1350210"/>
                </a:cubicBezTo>
                <a:cubicBezTo>
                  <a:pt x="1487766" y="1336661"/>
                  <a:pt x="1493392" y="1323654"/>
                  <a:pt x="1497263" y="1310105"/>
                </a:cubicBezTo>
                <a:cubicBezTo>
                  <a:pt x="1502311" y="1292439"/>
                  <a:pt x="1504181" y="1273834"/>
                  <a:pt x="1510632" y="1256631"/>
                </a:cubicBezTo>
                <a:cubicBezTo>
                  <a:pt x="1517629" y="1237971"/>
                  <a:pt x="1528457" y="1220982"/>
                  <a:pt x="1537369" y="1203157"/>
                </a:cubicBezTo>
                <a:cubicBezTo>
                  <a:pt x="1571151" y="1034244"/>
                  <a:pt x="1569741" y="1114566"/>
                  <a:pt x="1550737" y="962526"/>
                </a:cubicBezTo>
                <a:cubicBezTo>
                  <a:pt x="1559649" y="797649"/>
                  <a:pt x="1565982" y="632612"/>
                  <a:pt x="1577474" y="467894"/>
                </a:cubicBezTo>
                <a:cubicBezTo>
                  <a:pt x="1584820" y="362594"/>
                  <a:pt x="1589599" y="414107"/>
                  <a:pt x="1617579" y="320842"/>
                </a:cubicBezTo>
                <a:cubicBezTo>
                  <a:pt x="1624108" y="299078"/>
                  <a:pt x="1623763" y="275556"/>
                  <a:pt x="1630948" y="254000"/>
                </a:cubicBezTo>
                <a:cubicBezTo>
                  <a:pt x="1700857" y="44270"/>
                  <a:pt x="1620621" y="348770"/>
                  <a:pt x="1671053" y="147052"/>
                </a:cubicBezTo>
                <a:cubicBezTo>
                  <a:pt x="1666597" y="124771"/>
                  <a:pt x="1668957" y="99938"/>
                  <a:pt x="1657684" y="80210"/>
                </a:cubicBezTo>
                <a:cubicBezTo>
                  <a:pt x="1649713" y="66260"/>
                  <a:pt x="1631529" y="61444"/>
                  <a:pt x="1617579" y="53473"/>
                </a:cubicBezTo>
                <a:cubicBezTo>
                  <a:pt x="1600276" y="43586"/>
                  <a:pt x="1582765" y="33733"/>
                  <a:pt x="1564105" y="26736"/>
                </a:cubicBezTo>
                <a:cubicBezTo>
                  <a:pt x="1542529" y="18645"/>
                  <a:pt x="1461940" y="3630"/>
                  <a:pt x="1443790" y="0"/>
                </a:cubicBezTo>
                <a:cubicBezTo>
                  <a:pt x="1341299" y="4456"/>
                  <a:pt x="1238602" y="5500"/>
                  <a:pt x="1136316" y="13368"/>
                </a:cubicBezTo>
                <a:cubicBezTo>
                  <a:pt x="1122266" y="14449"/>
                  <a:pt x="1109760" y="22865"/>
                  <a:pt x="1096211" y="26736"/>
                </a:cubicBezTo>
                <a:cubicBezTo>
                  <a:pt x="1078545" y="31784"/>
                  <a:pt x="1060562" y="35649"/>
                  <a:pt x="1042737" y="40105"/>
                </a:cubicBezTo>
                <a:cubicBezTo>
                  <a:pt x="1024912" y="53473"/>
                  <a:pt x="1008608" y="69156"/>
                  <a:pt x="989263" y="80210"/>
                </a:cubicBezTo>
                <a:cubicBezTo>
                  <a:pt x="977028" y="87201"/>
                  <a:pt x="962352" y="88631"/>
                  <a:pt x="949158" y="93579"/>
                </a:cubicBezTo>
                <a:cubicBezTo>
                  <a:pt x="926689" y="102005"/>
                  <a:pt x="904597" y="111403"/>
                  <a:pt x="882316" y="120315"/>
                </a:cubicBezTo>
                <a:cubicBezTo>
                  <a:pt x="860035" y="138140"/>
                  <a:pt x="836947" y="155000"/>
                  <a:pt x="815474" y="173789"/>
                </a:cubicBezTo>
                <a:cubicBezTo>
                  <a:pt x="801246" y="186239"/>
                  <a:pt x="790292" y="202287"/>
                  <a:pt x="775369" y="213894"/>
                </a:cubicBezTo>
                <a:cubicBezTo>
                  <a:pt x="750004" y="233622"/>
                  <a:pt x="721895" y="249543"/>
                  <a:pt x="695158" y="267368"/>
                </a:cubicBezTo>
                <a:cubicBezTo>
                  <a:pt x="654323" y="294592"/>
                  <a:pt x="653993" y="301307"/>
                  <a:pt x="601579" y="307473"/>
                </a:cubicBezTo>
                <a:cubicBezTo>
                  <a:pt x="543876" y="314262"/>
                  <a:pt x="485720" y="316386"/>
                  <a:pt x="427790" y="320842"/>
                </a:cubicBezTo>
                <a:cubicBezTo>
                  <a:pt x="414421" y="329754"/>
                  <a:pt x="399045" y="336218"/>
                  <a:pt x="387684" y="347579"/>
                </a:cubicBezTo>
                <a:cubicBezTo>
                  <a:pt x="376323" y="358940"/>
                  <a:pt x="373494" y="377647"/>
                  <a:pt x="360948" y="387684"/>
                </a:cubicBezTo>
                <a:cubicBezTo>
                  <a:pt x="349944" y="396487"/>
                  <a:pt x="334211" y="396596"/>
                  <a:pt x="320842" y="401052"/>
                </a:cubicBezTo>
                <a:cubicBezTo>
                  <a:pt x="249953" y="471941"/>
                  <a:pt x="306788" y="406651"/>
                  <a:pt x="254000" y="494631"/>
                </a:cubicBezTo>
                <a:cubicBezTo>
                  <a:pt x="237467" y="522186"/>
                  <a:pt x="200526" y="542708"/>
                  <a:pt x="200526" y="574842"/>
                </a:cubicBezTo>
                <a:lnTo>
                  <a:pt x="213895" y="65505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  <a:scene3d>
            <a:camera prst="orthographicFront">
              <a:rot lat="0" lon="2700000" rev="4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3" name="TextBox 25"/>
          <p:cNvSpPr txBox="1">
            <a:spLocks noChangeArrowheads="1"/>
          </p:cNvSpPr>
          <p:nvPr/>
        </p:nvSpPr>
        <p:spPr bwMode="auto">
          <a:xfrm>
            <a:off x="3079750" y="4987925"/>
            <a:ext cx="10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|R|= </a:t>
            </a:r>
            <a:r>
              <a:rPr lang="en-US" dirty="0" smtClean="0"/>
              <a:t>N</a:t>
            </a:r>
            <a:endParaRPr lang="en-US" baseline="-25000" dirty="0"/>
          </a:p>
        </p:txBody>
      </p:sp>
      <p:sp>
        <p:nvSpPr>
          <p:cNvPr id="18444" name="TextBox 26"/>
          <p:cNvSpPr txBox="1">
            <a:spLocks noChangeArrowheads="1"/>
          </p:cNvSpPr>
          <p:nvPr/>
        </p:nvSpPr>
        <p:spPr bwMode="auto">
          <a:xfrm>
            <a:off x="3494088" y="2524125"/>
            <a:ext cx="1039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|T| </a:t>
            </a:r>
            <a:r>
              <a:rPr lang="en-US" dirty="0" smtClean="0"/>
              <a:t>=N</a:t>
            </a:r>
            <a:endParaRPr lang="en-US" baseline="-25000" dirty="0"/>
          </a:p>
        </p:txBody>
      </p:sp>
      <p:sp>
        <p:nvSpPr>
          <p:cNvPr id="18445" name="TextBox 27"/>
          <p:cNvSpPr txBox="1">
            <a:spLocks noChangeArrowheads="1"/>
          </p:cNvSpPr>
          <p:nvPr/>
        </p:nvSpPr>
        <p:spPr bwMode="auto">
          <a:xfrm>
            <a:off x="1062038" y="2986088"/>
            <a:ext cx="961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|S|</a:t>
            </a:r>
            <a:r>
              <a:rPr lang="en-US" dirty="0" smtClean="0"/>
              <a:t>=N</a:t>
            </a:r>
            <a:endParaRPr lang="en-US" baseline="-25000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037263" y="1217613"/>
            <a:ext cx="2876550" cy="2657475"/>
            <a:chOff x="5809969" y="1792617"/>
            <a:chExt cx="2876831" cy="2656577"/>
          </a:xfrm>
        </p:grpSpPr>
        <p:sp>
          <p:nvSpPr>
            <p:cNvPr id="18448" name="TextBox 7"/>
            <p:cNvSpPr txBox="1">
              <a:spLocks noChangeArrowheads="1"/>
            </p:cNvSpPr>
            <p:nvPr/>
          </p:nvSpPr>
          <p:spPr bwMode="auto">
            <a:xfrm>
              <a:off x="6926997" y="1792617"/>
              <a:ext cx="670642" cy="46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971D6F"/>
                  </a:solidFill>
                </a:rPr>
                <a:t>N</a:t>
              </a:r>
              <a:r>
                <a:rPr lang="en-US" baseline="30000" dirty="0" smtClean="0">
                  <a:solidFill>
                    <a:srgbClr val="971D6F"/>
                  </a:solidFill>
                </a:rPr>
                <a:t>3</a:t>
              </a:r>
              <a:r>
                <a:rPr lang="en-US" baseline="30000" dirty="0">
                  <a:solidFill>
                    <a:srgbClr val="971D6F"/>
                  </a:solidFill>
                </a:rPr>
                <a:t>/2</a:t>
              </a:r>
            </a:p>
          </p:txBody>
        </p:sp>
        <p:grpSp>
          <p:nvGrpSpPr>
            <p:cNvPr id="18449" name="Group 39"/>
            <p:cNvGrpSpPr>
              <a:grpSpLocks/>
            </p:cNvGrpSpPr>
            <p:nvPr/>
          </p:nvGrpSpPr>
          <p:grpSpPr bwMode="auto">
            <a:xfrm>
              <a:off x="5809969" y="2227545"/>
              <a:ext cx="2876831" cy="1831474"/>
              <a:chOff x="5559258" y="4585368"/>
              <a:chExt cx="2876831" cy="1831474"/>
            </a:xfrm>
          </p:grpSpPr>
          <p:pic>
            <p:nvPicPr>
              <p:cNvPr id="18452" name="Picture 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9258" y="4585368"/>
                <a:ext cx="1831474" cy="1831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3" name="Picture 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6416" y="4727742"/>
                <a:ext cx="1419673" cy="168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50" name="TextBox 9"/>
            <p:cNvSpPr txBox="1">
              <a:spLocks noChangeArrowheads="1"/>
            </p:cNvSpPr>
            <p:nvPr/>
          </p:nvSpPr>
          <p:spPr bwMode="auto">
            <a:xfrm>
              <a:off x="6218470" y="4079862"/>
              <a:ext cx="852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Loomis</a:t>
              </a:r>
            </a:p>
          </p:txBody>
        </p:sp>
        <p:sp>
          <p:nvSpPr>
            <p:cNvPr id="18451" name="TextBox 46"/>
            <p:cNvSpPr txBox="1">
              <a:spLocks noChangeArrowheads="1"/>
            </p:cNvSpPr>
            <p:nvPr/>
          </p:nvSpPr>
          <p:spPr bwMode="auto">
            <a:xfrm>
              <a:off x="7570229" y="4079684"/>
              <a:ext cx="9822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Whitney</a:t>
              </a:r>
            </a:p>
          </p:txBody>
        </p:sp>
      </p:grpSp>
      <p:sp>
        <p:nvSpPr>
          <p:cNvPr id="12" name="Cloud Callout 11"/>
          <p:cNvSpPr/>
          <p:nvPr/>
        </p:nvSpPr>
        <p:spPr>
          <a:xfrm>
            <a:off x="5400675" y="4786313"/>
            <a:ext cx="3489325" cy="1670050"/>
          </a:xfrm>
          <a:prstGeom prst="cloudCallout">
            <a:avLst>
              <a:gd name="adj1" fmla="val -15852"/>
              <a:gd name="adj2" fmla="val 46500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Algorithmic Loomis-Whitney?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3915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An equivalent view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85975" y="1658938"/>
            <a:ext cx="12700" cy="2257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8625" y="3916363"/>
            <a:ext cx="1657350" cy="1631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98675" y="3916363"/>
            <a:ext cx="29416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1" name="TextBox 18"/>
          <p:cNvSpPr txBox="1">
            <a:spLocks noChangeArrowheads="1"/>
          </p:cNvSpPr>
          <p:nvPr/>
        </p:nvSpPr>
        <p:spPr bwMode="auto">
          <a:xfrm>
            <a:off x="5040313" y="373221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</a:t>
            </a:r>
          </a:p>
        </p:txBody>
      </p:sp>
      <p:sp>
        <p:nvSpPr>
          <p:cNvPr id="19462" name="TextBox 19"/>
          <p:cNvSpPr txBox="1">
            <a:spLocks noChangeArrowheads="1"/>
          </p:cNvSpPr>
          <p:nvPr/>
        </p:nvSpPr>
        <p:spPr bwMode="auto">
          <a:xfrm>
            <a:off x="53975" y="5299075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</a:t>
            </a:r>
          </a:p>
        </p:txBody>
      </p:sp>
      <p:sp>
        <p:nvSpPr>
          <p:cNvPr id="19463" name="TextBox 20"/>
          <p:cNvSpPr txBox="1">
            <a:spLocks noChangeArrowheads="1"/>
          </p:cNvSpPr>
          <p:nvPr/>
        </p:nvSpPr>
        <p:spPr bwMode="auto">
          <a:xfrm>
            <a:off x="1914525" y="128905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</a:t>
            </a:r>
          </a:p>
        </p:txBody>
      </p:sp>
      <p:sp>
        <p:nvSpPr>
          <p:cNvPr id="2" name="Freeform 1"/>
          <p:cNvSpPr/>
          <p:nvPr/>
        </p:nvSpPr>
        <p:spPr>
          <a:xfrm>
            <a:off x="2335213" y="1724025"/>
            <a:ext cx="2290762" cy="1885950"/>
          </a:xfrm>
          <a:custGeom>
            <a:avLst/>
            <a:gdLst>
              <a:gd name="connsiteX0" fmla="*/ 673327 w 2290906"/>
              <a:gd name="connsiteY0" fmla="*/ 280737 h 1884948"/>
              <a:gd name="connsiteX1" fmla="*/ 673327 w 2290906"/>
              <a:gd name="connsiteY1" fmla="*/ 280737 h 1884948"/>
              <a:gd name="connsiteX2" fmla="*/ 820380 w 2290906"/>
              <a:gd name="connsiteY2" fmla="*/ 187158 h 1884948"/>
              <a:gd name="connsiteX3" fmla="*/ 967432 w 2290906"/>
              <a:gd name="connsiteY3" fmla="*/ 80211 h 1884948"/>
              <a:gd name="connsiteX4" fmla="*/ 1087748 w 2290906"/>
              <a:gd name="connsiteY4" fmla="*/ 26737 h 1884948"/>
              <a:gd name="connsiteX5" fmla="*/ 1127853 w 2290906"/>
              <a:gd name="connsiteY5" fmla="*/ 0 h 1884948"/>
              <a:gd name="connsiteX6" fmla="*/ 1488801 w 2290906"/>
              <a:gd name="connsiteY6" fmla="*/ 26737 h 1884948"/>
              <a:gd name="connsiteX7" fmla="*/ 1528906 w 2290906"/>
              <a:gd name="connsiteY7" fmla="*/ 66842 h 1884948"/>
              <a:gd name="connsiteX8" fmla="*/ 1622485 w 2290906"/>
              <a:gd name="connsiteY8" fmla="*/ 187158 h 1884948"/>
              <a:gd name="connsiteX9" fmla="*/ 1689327 w 2290906"/>
              <a:gd name="connsiteY9" fmla="*/ 307474 h 1884948"/>
              <a:gd name="connsiteX10" fmla="*/ 1702696 w 2290906"/>
              <a:gd name="connsiteY10" fmla="*/ 360948 h 1884948"/>
              <a:gd name="connsiteX11" fmla="*/ 1742801 w 2290906"/>
              <a:gd name="connsiteY11" fmla="*/ 467895 h 1884948"/>
              <a:gd name="connsiteX12" fmla="*/ 1782906 w 2290906"/>
              <a:gd name="connsiteY12" fmla="*/ 601579 h 1884948"/>
              <a:gd name="connsiteX13" fmla="*/ 1823011 w 2290906"/>
              <a:gd name="connsiteY13" fmla="*/ 775369 h 1884948"/>
              <a:gd name="connsiteX14" fmla="*/ 1849748 w 2290906"/>
              <a:gd name="connsiteY14" fmla="*/ 882316 h 1884948"/>
              <a:gd name="connsiteX15" fmla="*/ 1863117 w 2290906"/>
              <a:gd name="connsiteY15" fmla="*/ 935790 h 1884948"/>
              <a:gd name="connsiteX16" fmla="*/ 1889853 w 2290906"/>
              <a:gd name="connsiteY16" fmla="*/ 975895 h 1884948"/>
              <a:gd name="connsiteX17" fmla="*/ 1929959 w 2290906"/>
              <a:gd name="connsiteY17" fmla="*/ 1082842 h 1884948"/>
              <a:gd name="connsiteX18" fmla="*/ 1970064 w 2290906"/>
              <a:gd name="connsiteY18" fmla="*/ 1109579 h 1884948"/>
              <a:gd name="connsiteX19" fmla="*/ 2023538 w 2290906"/>
              <a:gd name="connsiteY19" fmla="*/ 1149685 h 1884948"/>
              <a:gd name="connsiteX20" fmla="*/ 2117117 w 2290906"/>
              <a:gd name="connsiteY20" fmla="*/ 1203158 h 1884948"/>
              <a:gd name="connsiteX21" fmla="*/ 2170590 w 2290906"/>
              <a:gd name="connsiteY21" fmla="*/ 1216527 h 1884948"/>
              <a:gd name="connsiteX22" fmla="*/ 2264169 w 2290906"/>
              <a:gd name="connsiteY22" fmla="*/ 1283369 h 1884948"/>
              <a:gd name="connsiteX23" fmla="*/ 2290906 w 2290906"/>
              <a:gd name="connsiteY23" fmla="*/ 1323474 h 1884948"/>
              <a:gd name="connsiteX24" fmla="*/ 2277538 w 2290906"/>
              <a:gd name="connsiteY24" fmla="*/ 1403685 h 1884948"/>
              <a:gd name="connsiteX25" fmla="*/ 2237432 w 2290906"/>
              <a:gd name="connsiteY25" fmla="*/ 1417053 h 1884948"/>
              <a:gd name="connsiteX26" fmla="*/ 2117117 w 2290906"/>
              <a:gd name="connsiteY26" fmla="*/ 1510632 h 1884948"/>
              <a:gd name="connsiteX27" fmla="*/ 1903222 w 2290906"/>
              <a:gd name="connsiteY27" fmla="*/ 1657685 h 1884948"/>
              <a:gd name="connsiteX28" fmla="*/ 1675959 w 2290906"/>
              <a:gd name="connsiteY28" fmla="*/ 1778000 h 1884948"/>
              <a:gd name="connsiteX29" fmla="*/ 1488801 w 2290906"/>
              <a:gd name="connsiteY29" fmla="*/ 1831474 h 1884948"/>
              <a:gd name="connsiteX30" fmla="*/ 1288275 w 2290906"/>
              <a:gd name="connsiteY30" fmla="*/ 1871579 h 1884948"/>
              <a:gd name="connsiteX31" fmla="*/ 1248169 w 2290906"/>
              <a:gd name="connsiteY31" fmla="*/ 1884948 h 1884948"/>
              <a:gd name="connsiteX32" fmla="*/ 887222 w 2290906"/>
              <a:gd name="connsiteY32" fmla="*/ 1871579 h 1884948"/>
              <a:gd name="connsiteX33" fmla="*/ 847117 w 2290906"/>
              <a:gd name="connsiteY33" fmla="*/ 1858211 h 1884948"/>
              <a:gd name="connsiteX34" fmla="*/ 753538 w 2290906"/>
              <a:gd name="connsiteY34" fmla="*/ 1844842 h 1884948"/>
              <a:gd name="connsiteX35" fmla="*/ 673327 w 2290906"/>
              <a:gd name="connsiteY35" fmla="*/ 1831474 h 1884948"/>
              <a:gd name="connsiteX36" fmla="*/ 486169 w 2290906"/>
              <a:gd name="connsiteY36" fmla="*/ 1818106 h 1884948"/>
              <a:gd name="connsiteX37" fmla="*/ 446064 w 2290906"/>
              <a:gd name="connsiteY37" fmla="*/ 1804737 h 1884948"/>
              <a:gd name="connsiteX38" fmla="*/ 379222 w 2290906"/>
              <a:gd name="connsiteY38" fmla="*/ 1791369 h 1884948"/>
              <a:gd name="connsiteX39" fmla="*/ 325748 w 2290906"/>
              <a:gd name="connsiteY39" fmla="*/ 1778000 h 1884948"/>
              <a:gd name="connsiteX40" fmla="*/ 258906 w 2290906"/>
              <a:gd name="connsiteY40" fmla="*/ 1737895 h 1884948"/>
              <a:gd name="connsiteX41" fmla="*/ 178696 w 2290906"/>
              <a:gd name="connsiteY41" fmla="*/ 1644316 h 1884948"/>
              <a:gd name="connsiteX42" fmla="*/ 165327 w 2290906"/>
              <a:gd name="connsiteY42" fmla="*/ 1577474 h 1884948"/>
              <a:gd name="connsiteX43" fmla="*/ 151959 w 2290906"/>
              <a:gd name="connsiteY43" fmla="*/ 1537369 h 1884948"/>
              <a:gd name="connsiteX44" fmla="*/ 111853 w 2290906"/>
              <a:gd name="connsiteY44" fmla="*/ 895685 h 1884948"/>
              <a:gd name="connsiteX45" fmla="*/ 98485 w 2290906"/>
              <a:gd name="connsiteY45" fmla="*/ 534737 h 1884948"/>
              <a:gd name="connsiteX46" fmla="*/ 98485 w 2290906"/>
              <a:gd name="connsiteY46" fmla="*/ 240632 h 1884948"/>
              <a:gd name="connsiteX47" fmla="*/ 272275 w 2290906"/>
              <a:gd name="connsiteY47" fmla="*/ 133685 h 1884948"/>
              <a:gd name="connsiteX48" fmla="*/ 312380 w 2290906"/>
              <a:gd name="connsiteY48" fmla="*/ 120316 h 1884948"/>
              <a:gd name="connsiteX49" fmla="*/ 392590 w 2290906"/>
              <a:gd name="connsiteY49" fmla="*/ 147053 h 1884948"/>
              <a:gd name="connsiteX50" fmla="*/ 446064 w 2290906"/>
              <a:gd name="connsiteY50" fmla="*/ 227263 h 1884948"/>
              <a:gd name="connsiteX51" fmla="*/ 673327 w 2290906"/>
              <a:gd name="connsiteY51" fmla="*/ 280737 h 188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290906" h="1884948">
                <a:moveTo>
                  <a:pt x="673327" y="280737"/>
                </a:moveTo>
                <a:lnTo>
                  <a:pt x="673327" y="280737"/>
                </a:lnTo>
                <a:cubicBezTo>
                  <a:pt x="722345" y="249544"/>
                  <a:pt x="772502" y="220074"/>
                  <a:pt x="820380" y="187158"/>
                </a:cubicBezTo>
                <a:cubicBezTo>
                  <a:pt x="960184" y="91043"/>
                  <a:pt x="809571" y="174929"/>
                  <a:pt x="967432" y="80211"/>
                </a:cubicBezTo>
                <a:cubicBezTo>
                  <a:pt x="1038306" y="37687"/>
                  <a:pt x="1007296" y="66963"/>
                  <a:pt x="1087748" y="26737"/>
                </a:cubicBezTo>
                <a:cubicBezTo>
                  <a:pt x="1102119" y="19552"/>
                  <a:pt x="1114485" y="8912"/>
                  <a:pt x="1127853" y="0"/>
                </a:cubicBezTo>
                <a:cubicBezTo>
                  <a:pt x="1248169" y="8912"/>
                  <a:pt x="1369797" y="6903"/>
                  <a:pt x="1488801" y="26737"/>
                </a:cubicBezTo>
                <a:cubicBezTo>
                  <a:pt x="1507449" y="29845"/>
                  <a:pt x="1516803" y="52318"/>
                  <a:pt x="1528906" y="66842"/>
                </a:cubicBezTo>
                <a:cubicBezTo>
                  <a:pt x="1561432" y="105874"/>
                  <a:pt x="1599763" y="141714"/>
                  <a:pt x="1622485" y="187158"/>
                </a:cubicBezTo>
                <a:cubicBezTo>
                  <a:pt x="1660842" y="263872"/>
                  <a:pt x="1638969" y="223543"/>
                  <a:pt x="1689327" y="307474"/>
                </a:cubicBezTo>
                <a:cubicBezTo>
                  <a:pt x="1693783" y="325299"/>
                  <a:pt x="1696886" y="343518"/>
                  <a:pt x="1702696" y="360948"/>
                </a:cubicBezTo>
                <a:cubicBezTo>
                  <a:pt x="1714953" y="397721"/>
                  <a:pt x="1733418" y="430365"/>
                  <a:pt x="1742801" y="467895"/>
                </a:cubicBezTo>
                <a:cubicBezTo>
                  <a:pt x="1772927" y="588397"/>
                  <a:pt x="1735002" y="481820"/>
                  <a:pt x="1782906" y="601579"/>
                </a:cubicBezTo>
                <a:cubicBezTo>
                  <a:pt x="1804781" y="732826"/>
                  <a:pt x="1785031" y="632943"/>
                  <a:pt x="1823011" y="775369"/>
                </a:cubicBezTo>
                <a:cubicBezTo>
                  <a:pt x="1832479" y="810874"/>
                  <a:pt x="1840836" y="846667"/>
                  <a:pt x="1849748" y="882316"/>
                </a:cubicBezTo>
                <a:cubicBezTo>
                  <a:pt x="1854204" y="900141"/>
                  <a:pt x="1852926" y="920502"/>
                  <a:pt x="1863117" y="935790"/>
                </a:cubicBezTo>
                <a:lnTo>
                  <a:pt x="1889853" y="975895"/>
                </a:lnTo>
                <a:cubicBezTo>
                  <a:pt x="1898848" y="1011873"/>
                  <a:pt x="1904992" y="1052882"/>
                  <a:pt x="1929959" y="1082842"/>
                </a:cubicBezTo>
                <a:cubicBezTo>
                  <a:pt x="1940245" y="1095185"/>
                  <a:pt x="1956990" y="1100240"/>
                  <a:pt x="1970064" y="1109579"/>
                </a:cubicBezTo>
                <a:cubicBezTo>
                  <a:pt x="1988195" y="1122530"/>
                  <a:pt x="2005407" y="1136734"/>
                  <a:pt x="2023538" y="1149685"/>
                </a:cubicBezTo>
                <a:cubicBezTo>
                  <a:pt x="2052115" y="1170097"/>
                  <a:pt x="2084139" y="1190791"/>
                  <a:pt x="2117117" y="1203158"/>
                </a:cubicBezTo>
                <a:cubicBezTo>
                  <a:pt x="2134320" y="1209609"/>
                  <a:pt x="2152766" y="1212071"/>
                  <a:pt x="2170590" y="1216527"/>
                </a:cubicBezTo>
                <a:cubicBezTo>
                  <a:pt x="2193370" y="1231713"/>
                  <a:pt x="2247578" y="1266778"/>
                  <a:pt x="2264169" y="1283369"/>
                </a:cubicBezTo>
                <a:cubicBezTo>
                  <a:pt x="2275530" y="1294730"/>
                  <a:pt x="2281994" y="1310106"/>
                  <a:pt x="2290906" y="1323474"/>
                </a:cubicBezTo>
                <a:cubicBezTo>
                  <a:pt x="2286450" y="1350211"/>
                  <a:pt x="2290986" y="1380151"/>
                  <a:pt x="2277538" y="1403685"/>
                </a:cubicBezTo>
                <a:cubicBezTo>
                  <a:pt x="2270547" y="1415920"/>
                  <a:pt x="2250036" y="1410751"/>
                  <a:pt x="2237432" y="1417053"/>
                </a:cubicBezTo>
                <a:cubicBezTo>
                  <a:pt x="2199079" y="1436229"/>
                  <a:pt x="2143147" y="1491701"/>
                  <a:pt x="2117117" y="1510632"/>
                </a:cubicBezTo>
                <a:cubicBezTo>
                  <a:pt x="2047143" y="1561522"/>
                  <a:pt x="1975213" y="1609691"/>
                  <a:pt x="1903222" y="1657685"/>
                </a:cubicBezTo>
                <a:cubicBezTo>
                  <a:pt x="1823969" y="1710520"/>
                  <a:pt x="1766925" y="1746360"/>
                  <a:pt x="1675959" y="1778000"/>
                </a:cubicBezTo>
                <a:cubicBezTo>
                  <a:pt x="1614678" y="1799315"/>
                  <a:pt x="1552801" y="1820808"/>
                  <a:pt x="1488801" y="1831474"/>
                </a:cubicBezTo>
                <a:cubicBezTo>
                  <a:pt x="1421603" y="1842673"/>
                  <a:pt x="1353922" y="1852823"/>
                  <a:pt x="1288275" y="1871579"/>
                </a:cubicBezTo>
                <a:cubicBezTo>
                  <a:pt x="1274725" y="1875450"/>
                  <a:pt x="1261538" y="1880492"/>
                  <a:pt x="1248169" y="1884948"/>
                </a:cubicBezTo>
                <a:cubicBezTo>
                  <a:pt x="1127853" y="1880492"/>
                  <a:pt x="1007353" y="1879588"/>
                  <a:pt x="887222" y="1871579"/>
                </a:cubicBezTo>
                <a:cubicBezTo>
                  <a:pt x="873162" y="1870642"/>
                  <a:pt x="860935" y="1860975"/>
                  <a:pt x="847117" y="1858211"/>
                </a:cubicBezTo>
                <a:cubicBezTo>
                  <a:pt x="816219" y="1852031"/>
                  <a:pt x="784681" y="1849633"/>
                  <a:pt x="753538" y="1844842"/>
                </a:cubicBezTo>
                <a:cubicBezTo>
                  <a:pt x="726747" y="1840720"/>
                  <a:pt x="700298" y="1834171"/>
                  <a:pt x="673327" y="1831474"/>
                </a:cubicBezTo>
                <a:cubicBezTo>
                  <a:pt x="611092" y="1825251"/>
                  <a:pt x="548555" y="1822562"/>
                  <a:pt x="486169" y="1818106"/>
                </a:cubicBezTo>
                <a:cubicBezTo>
                  <a:pt x="472801" y="1813650"/>
                  <a:pt x="459735" y="1808155"/>
                  <a:pt x="446064" y="1804737"/>
                </a:cubicBezTo>
                <a:cubicBezTo>
                  <a:pt x="424021" y="1799226"/>
                  <a:pt x="401403" y="1796298"/>
                  <a:pt x="379222" y="1791369"/>
                </a:cubicBezTo>
                <a:cubicBezTo>
                  <a:pt x="361286" y="1787383"/>
                  <a:pt x="343573" y="1782456"/>
                  <a:pt x="325748" y="1778000"/>
                </a:cubicBezTo>
                <a:cubicBezTo>
                  <a:pt x="303467" y="1764632"/>
                  <a:pt x="279416" y="1753847"/>
                  <a:pt x="258906" y="1737895"/>
                </a:cubicBezTo>
                <a:cubicBezTo>
                  <a:pt x="214019" y="1702983"/>
                  <a:pt x="206700" y="1686324"/>
                  <a:pt x="178696" y="1644316"/>
                </a:cubicBezTo>
                <a:cubicBezTo>
                  <a:pt x="174240" y="1622035"/>
                  <a:pt x="170838" y="1599518"/>
                  <a:pt x="165327" y="1577474"/>
                </a:cubicBezTo>
                <a:cubicBezTo>
                  <a:pt x="161909" y="1563803"/>
                  <a:pt x="152546" y="1551448"/>
                  <a:pt x="151959" y="1537369"/>
                </a:cubicBezTo>
                <a:cubicBezTo>
                  <a:pt x="125423" y="900513"/>
                  <a:pt x="250877" y="1104218"/>
                  <a:pt x="111853" y="895685"/>
                </a:cubicBezTo>
                <a:cubicBezTo>
                  <a:pt x="107397" y="775369"/>
                  <a:pt x="110082" y="654576"/>
                  <a:pt x="98485" y="534737"/>
                </a:cubicBezTo>
                <a:cubicBezTo>
                  <a:pt x="81003" y="354089"/>
                  <a:pt x="-114093" y="723761"/>
                  <a:pt x="98485" y="240632"/>
                </a:cubicBezTo>
                <a:cubicBezTo>
                  <a:pt x="136981" y="153142"/>
                  <a:pt x="204342" y="153094"/>
                  <a:pt x="272275" y="133685"/>
                </a:cubicBezTo>
                <a:cubicBezTo>
                  <a:pt x="285824" y="129814"/>
                  <a:pt x="299012" y="124772"/>
                  <a:pt x="312380" y="120316"/>
                </a:cubicBezTo>
                <a:cubicBezTo>
                  <a:pt x="339117" y="129228"/>
                  <a:pt x="370583" y="129447"/>
                  <a:pt x="392590" y="147053"/>
                </a:cubicBezTo>
                <a:cubicBezTo>
                  <a:pt x="417682" y="167127"/>
                  <a:pt x="415579" y="217101"/>
                  <a:pt x="446064" y="227263"/>
                </a:cubicBezTo>
                <a:cubicBezTo>
                  <a:pt x="572777" y="269501"/>
                  <a:pt x="635450" y="271825"/>
                  <a:pt x="673327" y="280737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430477" y="4077368"/>
            <a:ext cx="3223008" cy="1978527"/>
          </a:xfrm>
          <a:custGeom>
            <a:avLst/>
            <a:gdLst>
              <a:gd name="connsiteX0" fmla="*/ 695158 w 3223008"/>
              <a:gd name="connsiteY0" fmla="*/ 494632 h 1978527"/>
              <a:gd name="connsiteX1" fmla="*/ 695158 w 3223008"/>
              <a:gd name="connsiteY1" fmla="*/ 494632 h 1978527"/>
              <a:gd name="connsiteX2" fmla="*/ 1630948 w 3223008"/>
              <a:gd name="connsiteY2" fmla="*/ 508000 h 1978527"/>
              <a:gd name="connsiteX3" fmla="*/ 1711158 w 3223008"/>
              <a:gd name="connsiteY3" fmla="*/ 614948 h 1978527"/>
              <a:gd name="connsiteX4" fmla="*/ 1751264 w 3223008"/>
              <a:gd name="connsiteY4" fmla="*/ 641685 h 1978527"/>
              <a:gd name="connsiteX5" fmla="*/ 1804737 w 3223008"/>
              <a:gd name="connsiteY5" fmla="*/ 655053 h 1978527"/>
              <a:gd name="connsiteX6" fmla="*/ 1844843 w 3223008"/>
              <a:gd name="connsiteY6" fmla="*/ 668421 h 1978527"/>
              <a:gd name="connsiteX7" fmla="*/ 1991895 w 3223008"/>
              <a:gd name="connsiteY7" fmla="*/ 655053 h 1978527"/>
              <a:gd name="connsiteX8" fmla="*/ 2018632 w 3223008"/>
              <a:gd name="connsiteY8" fmla="*/ 614948 h 1978527"/>
              <a:gd name="connsiteX9" fmla="*/ 2072106 w 3223008"/>
              <a:gd name="connsiteY9" fmla="*/ 508000 h 1978527"/>
              <a:gd name="connsiteX10" fmla="*/ 2125579 w 3223008"/>
              <a:gd name="connsiteY10" fmla="*/ 387685 h 1978527"/>
              <a:gd name="connsiteX11" fmla="*/ 2192422 w 3223008"/>
              <a:gd name="connsiteY11" fmla="*/ 267369 h 1978527"/>
              <a:gd name="connsiteX12" fmla="*/ 2245895 w 3223008"/>
              <a:gd name="connsiteY12" fmla="*/ 147053 h 1978527"/>
              <a:gd name="connsiteX13" fmla="*/ 2272632 w 3223008"/>
              <a:gd name="connsiteY13" fmla="*/ 93579 h 1978527"/>
              <a:gd name="connsiteX14" fmla="*/ 2366211 w 3223008"/>
              <a:gd name="connsiteY14" fmla="*/ 13369 h 1978527"/>
              <a:gd name="connsiteX15" fmla="*/ 2406316 w 3223008"/>
              <a:gd name="connsiteY15" fmla="*/ 0 h 1978527"/>
              <a:gd name="connsiteX16" fmla="*/ 2566737 w 3223008"/>
              <a:gd name="connsiteY16" fmla="*/ 26737 h 1978527"/>
              <a:gd name="connsiteX17" fmla="*/ 2620211 w 3223008"/>
              <a:gd name="connsiteY17" fmla="*/ 106948 h 1978527"/>
              <a:gd name="connsiteX18" fmla="*/ 2700422 w 3223008"/>
              <a:gd name="connsiteY18" fmla="*/ 213895 h 1978527"/>
              <a:gd name="connsiteX19" fmla="*/ 2753895 w 3223008"/>
              <a:gd name="connsiteY19" fmla="*/ 320843 h 1978527"/>
              <a:gd name="connsiteX20" fmla="*/ 2820737 w 3223008"/>
              <a:gd name="connsiteY20" fmla="*/ 387685 h 1978527"/>
              <a:gd name="connsiteX21" fmla="*/ 2874211 w 3223008"/>
              <a:gd name="connsiteY21" fmla="*/ 467895 h 1978527"/>
              <a:gd name="connsiteX22" fmla="*/ 2927685 w 3223008"/>
              <a:gd name="connsiteY22" fmla="*/ 508000 h 1978527"/>
              <a:gd name="connsiteX23" fmla="*/ 3021264 w 3223008"/>
              <a:gd name="connsiteY23" fmla="*/ 561474 h 1978527"/>
              <a:gd name="connsiteX24" fmla="*/ 3101474 w 3223008"/>
              <a:gd name="connsiteY24" fmla="*/ 601579 h 1978527"/>
              <a:gd name="connsiteX25" fmla="*/ 3141579 w 3223008"/>
              <a:gd name="connsiteY25" fmla="*/ 641685 h 1978527"/>
              <a:gd name="connsiteX26" fmla="*/ 3181685 w 3223008"/>
              <a:gd name="connsiteY26" fmla="*/ 762000 h 1978527"/>
              <a:gd name="connsiteX27" fmla="*/ 3208422 w 3223008"/>
              <a:gd name="connsiteY27" fmla="*/ 802106 h 1978527"/>
              <a:gd name="connsiteX28" fmla="*/ 3195053 w 3223008"/>
              <a:gd name="connsiteY28" fmla="*/ 909053 h 1978527"/>
              <a:gd name="connsiteX29" fmla="*/ 3088106 w 3223008"/>
              <a:gd name="connsiteY29" fmla="*/ 989264 h 1978527"/>
              <a:gd name="connsiteX30" fmla="*/ 3141579 w 3223008"/>
              <a:gd name="connsiteY30" fmla="*/ 1002632 h 1978527"/>
              <a:gd name="connsiteX31" fmla="*/ 3221790 w 3223008"/>
              <a:gd name="connsiteY31" fmla="*/ 1016000 h 1978527"/>
              <a:gd name="connsiteX32" fmla="*/ 3168316 w 3223008"/>
              <a:gd name="connsiteY32" fmla="*/ 1122948 h 1978527"/>
              <a:gd name="connsiteX33" fmla="*/ 3007895 w 3223008"/>
              <a:gd name="connsiteY33" fmla="*/ 1256632 h 1978527"/>
              <a:gd name="connsiteX34" fmla="*/ 2914316 w 3223008"/>
              <a:gd name="connsiteY34" fmla="*/ 1336843 h 1978527"/>
              <a:gd name="connsiteX35" fmla="*/ 2660316 w 3223008"/>
              <a:gd name="connsiteY35" fmla="*/ 1497264 h 1978527"/>
              <a:gd name="connsiteX36" fmla="*/ 2553369 w 3223008"/>
              <a:gd name="connsiteY36" fmla="*/ 1537369 h 1978527"/>
              <a:gd name="connsiteX37" fmla="*/ 2366211 w 3223008"/>
              <a:gd name="connsiteY37" fmla="*/ 1604211 h 1978527"/>
              <a:gd name="connsiteX38" fmla="*/ 2286000 w 3223008"/>
              <a:gd name="connsiteY38" fmla="*/ 1617579 h 1978527"/>
              <a:gd name="connsiteX39" fmla="*/ 2152316 w 3223008"/>
              <a:gd name="connsiteY39" fmla="*/ 1644316 h 1978527"/>
              <a:gd name="connsiteX40" fmla="*/ 2085474 w 3223008"/>
              <a:gd name="connsiteY40" fmla="*/ 1657685 h 1978527"/>
              <a:gd name="connsiteX41" fmla="*/ 1911685 w 3223008"/>
              <a:gd name="connsiteY41" fmla="*/ 1684421 h 1978527"/>
              <a:gd name="connsiteX42" fmla="*/ 1751264 w 3223008"/>
              <a:gd name="connsiteY42" fmla="*/ 1724527 h 1978527"/>
              <a:gd name="connsiteX43" fmla="*/ 1671053 w 3223008"/>
              <a:gd name="connsiteY43" fmla="*/ 1751264 h 1978527"/>
              <a:gd name="connsiteX44" fmla="*/ 1510632 w 3223008"/>
              <a:gd name="connsiteY44" fmla="*/ 1778000 h 1978527"/>
              <a:gd name="connsiteX45" fmla="*/ 1443790 w 3223008"/>
              <a:gd name="connsiteY45" fmla="*/ 1791369 h 1978527"/>
              <a:gd name="connsiteX46" fmla="*/ 1323474 w 3223008"/>
              <a:gd name="connsiteY46" fmla="*/ 1804737 h 1978527"/>
              <a:gd name="connsiteX47" fmla="*/ 1176422 w 3223008"/>
              <a:gd name="connsiteY47" fmla="*/ 1831474 h 1978527"/>
              <a:gd name="connsiteX48" fmla="*/ 1002632 w 3223008"/>
              <a:gd name="connsiteY48" fmla="*/ 1871579 h 1978527"/>
              <a:gd name="connsiteX49" fmla="*/ 935790 w 3223008"/>
              <a:gd name="connsiteY49" fmla="*/ 1898316 h 1978527"/>
              <a:gd name="connsiteX50" fmla="*/ 882316 w 3223008"/>
              <a:gd name="connsiteY50" fmla="*/ 1911685 h 1978527"/>
              <a:gd name="connsiteX51" fmla="*/ 802106 w 3223008"/>
              <a:gd name="connsiteY51" fmla="*/ 1938421 h 1978527"/>
              <a:gd name="connsiteX52" fmla="*/ 681790 w 3223008"/>
              <a:gd name="connsiteY52" fmla="*/ 1965158 h 1978527"/>
              <a:gd name="connsiteX53" fmla="*/ 628316 w 3223008"/>
              <a:gd name="connsiteY53" fmla="*/ 1978527 h 1978527"/>
              <a:gd name="connsiteX54" fmla="*/ 294106 w 3223008"/>
              <a:gd name="connsiteY54" fmla="*/ 1938421 h 1978527"/>
              <a:gd name="connsiteX55" fmla="*/ 160422 w 3223008"/>
              <a:gd name="connsiteY55" fmla="*/ 1818106 h 1978527"/>
              <a:gd name="connsiteX56" fmla="*/ 106948 w 3223008"/>
              <a:gd name="connsiteY56" fmla="*/ 1724527 h 1978527"/>
              <a:gd name="connsiteX57" fmla="*/ 53474 w 3223008"/>
              <a:gd name="connsiteY57" fmla="*/ 1617579 h 1978527"/>
              <a:gd name="connsiteX58" fmla="*/ 0 w 3223008"/>
              <a:gd name="connsiteY58" fmla="*/ 1470527 h 1978527"/>
              <a:gd name="connsiteX59" fmla="*/ 13369 w 3223008"/>
              <a:gd name="connsiteY59" fmla="*/ 1136316 h 1978527"/>
              <a:gd name="connsiteX60" fmla="*/ 40106 w 3223008"/>
              <a:gd name="connsiteY60" fmla="*/ 1056106 h 1978527"/>
              <a:gd name="connsiteX61" fmla="*/ 93579 w 3223008"/>
              <a:gd name="connsiteY61" fmla="*/ 949158 h 1978527"/>
              <a:gd name="connsiteX62" fmla="*/ 106948 w 3223008"/>
              <a:gd name="connsiteY62" fmla="*/ 882316 h 1978527"/>
              <a:gd name="connsiteX63" fmla="*/ 160422 w 3223008"/>
              <a:gd name="connsiteY63" fmla="*/ 815474 h 1978527"/>
              <a:gd name="connsiteX64" fmla="*/ 267369 w 3223008"/>
              <a:gd name="connsiteY64" fmla="*/ 802106 h 1978527"/>
              <a:gd name="connsiteX65" fmla="*/ 294106 w 3223008"/>
              <a:gd name="connsiteY65" fmla="*/ 762000 h 1978527"/>
              <a:gd name="connsiteX66" fmla="*/ 374316 w 3223008"/>
              <a:gd name="connsiteY66" fmla="*/ 735264 h 1978527"/>
              <a:gd name="connsiteX67" fmla="*/ 467895 w 3223008"/>
              <a:gd name="connsiteY67" fmla="*/ 708527 h 1978527"/>
              <a:gd name="connsiteX68" fmla="*/ 548106 w 3223008"/>
              <a:gd name="connsiteY68" fmla="*/ 695158 h 1978527"/>
              <a:gd name="connsiteX69" fmla="*/ 588211 w 3223008"/>
              <a:gd name="connsiteY69" fmla="*/ 601579 h 1978527"/>
              <a:gd name="connsiteX70" fmla="*/ 614948 w 3223008"/>
              <a:gd name="connsiteY70" fmla="*/ 548106 h 1978527"/>
              <a:gd name="connsiteX71" fmla="*/ 628316 w 3223008"/>
              <a:gd name="connsiteY71" fmla="*/ 508000 h 1978527"/>
              <a:gd name="connsiteX72" fmla="*/ 668422 w 3223008"/>
              <a:gd name="connsiteY72" fmla="*/ 481264 h 1978527"/>
              <a:gd name="connsiteX73" fmla="*/ 695158 w 3223008"/>
              <a:gd name="connsiteY73" fmla="*/ 494632 h 197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223008" h="1978527">
                <a:moveTo>
                  <a:pt x="695158" y="494632"/>
                </a:moveTo>
                <a:lnTo>
                  <a:pt x="695158" y="494632"/>
                </a:lnTo>
                <a:cubicBezTo>
                  <a:pt x="1007088" y="499088"/>
                  <a:pt x="1321151" y="471313"/>
                  <a:pt x="1630948" y="508000"/>
                </a:cubicBezTo>
                <a:cubicBezTo>
                  <a:pt x="1675200" y="513240"/>
                  <a:pt x="1674080" y="590230"/>
                  <a:pt x="1711158" y="614948"/>
                </a:cubicBezTo>
                <a:cubicBezTo>
                  <a:pt x="1724527" y="623860"/>
                  <a:pt x="1736496" y="635356"/>
                  <a:pt x="1751264" y="641685"/>
                </a:cubicBezTo>
                <a:cubicBezTo>
                  <a:pt x="1768151" y="648922"/>
                  <a:pt x="1787071" y="650006"/>
                  <a:pt x="1804737" y="655053"/>
                </a:cubicBezTo>
                <a:cubicBezTo>
                  <a:pt x="1818287" y="658924"/>
                  <a:pt x="1831474" y="663965"/>
                  <a:pt x="1844843" y="668421"/>
                </a:cubicBezTo>
                <a:cubicBezTo>
                  <a:pt x="1893860" y="663965"/>
                  <a:pt x="1944852" y="669528"/>
                  <a:pt x="1991895" y="655053"/>
                </a:cubicBezTo>
                <a:cubicBezTo>
                  <a:pt x="2007251" y="650328"/>
                  <a:pt x="2010938" y="629053"/>
                  <a:pt x="2018632" y="614948"/>
                </a:cubicBezTo>
                <a:cubicBezTo>
                  <a:pt x="2037718" y="579958"/>
                  <a:pt x="2055135" y="544064"/>
                  <a:pt x="2072106" y="508000"/>
                </a:cubicBezTo>
                <a:cubicBezTo>
                  <a:pt x="2090793" y="468290"/>
                  <a:pt x="2105952" y="426939"/>
                  <a:pt x="2125579" y="387685"/>
                </a:cubicBezTo>
                <a:cubicBezTo>
                  <a:pt x="2146097" y="346650"/>
                  <a:pt x="2171904" y="308404"/>
                  <a:pt x="2192422" y="267369"/>
                </a:cubicBezTo>
                <a:cubicBezTo>
                  <a:pt x="2212049" y="228115"/>
                  <a:pt x="2227504" y="186901"/>
                  <a:pt x="2245895" y="147053"/>
                </a:cubicBezTo>
                <a:cubicBezTo>
                  <a:pt x="2254246" y="128959"/>
                  <a:pt x="2263720" y="111404"/>
                  <a:pt x="2272632" y="93579"/>
                </a:cubicBezTo>
                <a:cubicBezTo>
                  <a:pt x="2292835" y="12764"/>
                  <a:pt x="2268570" y="45917"/>
                  <a:pt x="2366211" y="13369"/>
                </a:cubicBezTo>
                <a:lnTo>
                  <a:pt x="2406316" y="0"/>
                </a:lnTo>
                <a:cubicBezTo>
                  <a:pt x="2459790" y="8912"/>
                  <a:pt x="2518249" y="2493"/>
                  <a:pt x="2566737" y="26737"/>
                </a:cubicBezTo>
                <a:cubicBezTo>
                  <a:pt x="2595478" y="41108"/>
                  <a:pt x="2600137" y="81856"/>
                  <a:pt x="2620211" y="106948"/>
                </a:cubicBezTo>
                <a:cubicBezTo>
                  <a:pt x="2683722" y="186336"/>
                  <a:pt x="2657857" y="150049"/>
                  <a:pt x="2700422" y="213895"/>
                </a:cubicBezTo>
                <a:cubicBezTo>
                  <a:pt x="2715892" y="260306"/>
                  <a:pt x="2717815" y="275743"/>
                  <a:pt x="2753895" y="320843"/>
                </a:cubicBezTo>
                <a:cubicBezTo>
                  <a:pt x="2773579" y="345448"/>
                  <a:pt x="2800784" y="363298"/>
                  <a:pt x="2820737" y="387685"/>
                </a:cubicBezTo>
                <a:cubicBezTo>
                  <a:pt x="2841085" y="412555"/>
                  <a:pt x="2852862" y="443878"/>
                  <a:pt x="2874211" y="467895"/>
                </a:cubicBezTo>
                <a:cubicBezTo>
                  <a:pt x="2889014" y="484548"/>
                  <a:pt x="2909554" y="495050"/>
                  <a:pt x="2927685" y="508000"/>
                </a:cubicBezTo>
                <a:cubicBezTo>
                  <a:pt x="2992830" y="554532"/>
                  <a:pt x="2942928" y="516710"/>
                  <a:pt x="3021264" y="561474"/>
                </a:cubicBezTo>
                <a:cubicBezTo>
                  <a:pt x="3093826" y="602938"/>
                  <a:pt x="3027944" y="577069"/>
                  <a:pt x="3101474" y="601579"/>
                </a:cubicBezTo>
                <a:cubicBezTo>
                  <a:pt x="3114842" y="614948"/>
                  <a:pt x="3131559" y="625653"/>
                  <a:pt x="3141579" y="641685"/>
                </a:cubicBezTo>
                <a:cubicBezTo>
                  <a:pt x="3190910" y="720616"/>
                  <a:pt x="3150421" y="689052"/>
                  <a:pt x="3181685" y="762000"/>
                </a:cubicBezTo>
                <a:cubicBezTo>
                  <a:pt x="3188014" y="776768"/>
                  <a:pt x="3199510" y="788737"/>
                  <a:pt x="3208422" y="802106"/>
                </a:cubicBezTo>
                <a:cubicBezTo>
                  <a:pt x="3203966" y="837755"/>
                  <a:pt x="3207331" y="875290"/>
                  <a:pt x="3195053" y="909053"/>
                </a:cubicBezTo>
                <a:cubicBezTo>
                  <a:pt x="3184173" y="938971"/>
                  <a:pt x="3105741" y="978683"/>
                  <a:pt x="3088106" y="989264"/>
                </a:cubicBezTo>
                <a:cubicBezTo>
                  <a:pt x="3105930" y="993720"/>
                  <a:pt x="3123563" y="999029"/>
                  <a:pt x="3141579" y="1002632"/>
                </a:cubicBezTo>
                <a:cubicBezTo>
                  <a:pt x="3168158" y="1007948"/>
                  <a:pt x="3215910" y="989540"/>
                  <a:pt x="3221790" y="1016000"/>
                </a:cubicBezTo>
                <a:cubicBezTo>
                  <a:pt x="3230436" y="1054908"/>
                  <a:pt x="3191003" y="1090178"/>
                  <a:pt x="3168316" y="1122948"/>
                </a:cubicBezTo>
                <a:cubicBezTo>
                  <a:pt x="3127128" y="1182441"/>
                  <a:pt x="3062929" y="1213391"/>
                  <a:pt x="3007895" y="1256632"/>
                </a:cubicBezTo>
                <a:cubicBezTo>
                  <a:pt x="2975590" y="1282014"/>
                  <a:pt x="2946113" y="1310827"/>
                  <a:pt x="2914316" y="1336843"/>
                </a:cubicBezTo>
                <a:cubicBezTo>
                  <a:pt x="2848174" y="1390960"/>
                  <a:pt x="2706097" y="1480096"/>
                  <a:pt x="2660316" y="1497264"/>
                </a:cubicBezTo>
                <a:cubicBezTo>
                  <a:pt x="2624667" y="1510632"/>
                  <a:pt x="2588719" y="1523229"/>
                  <a:pt x="2553369" y="1537369"/>
                </a:cubicBezTo>
                <a:cubicBezTo>
                  <a:pt x="2452009" y="1577913"/>
                  <a:pt x="2471355" y="1579947"/>
                  <a:pt x="2366211" y="1604211"/>
                </a:cubicBezTo>
                <a:cubicBezTo>
                  <a:pt x="2339799" y="1610306"/>
                  <a:pt x="2312642" y="1612584"/>
                  <a:pt x="2286000" y="1617579"/>
                </a:cubicBezTo>
                <a:cubicBezTo>
                  <a:pt x="2241335" y="1625954"/>
                  <a:pt x="2196877" y="1635404"/>
                  <a:pt x="2152316" y="1644316"/>
                </a:cubicBezTo>
                <a:cubicBezTo>
                  <a:pt x="2130035" y="1648772"/>
                  <a:pt x="2107968" y="1654472"/>
                  <a:pt x="2085474" y="1657685"/>
                </a:cubicBezTo>
                <a:cubicBezTo>
                  <a:pt x="1965062" y="1674886"/>
                  <a:pt x="2022976" y="1665873"/>
                  <a:pt x="1911685" y="1684421"/>
                </a:cubicBezTo>
                <a:cubicBezTo>
                  <a:pt x="1693454" y="1757165"/>
                  <a:pt x="1967285" y="1670521"/>
                  <a:pt x="1751264" y="1724527"/>
                </a:cubicBezTo>
                <a:cubicBezTo>
                  <a:pt x="1723922" y="1731363"/>
                  <a:pt x="1698243" y="1743849"/>
                  <a:pt x="1671053" y="1751264"/>
                </a:cubicBezTo>
                <a:cubicBezTo>
                  <a:pt x="1621545" y="1764766"/>
                  <a:pt x="1559819" y="1769802"/>
                  <a:pt x="1510632" y="1778000"/>
                </a:cubicBezTo>
                <a:cubicBezTo>
                  <a:pt x="1488219" y="1781735"/>
                  <a:pt x="1466284" y="1788156"/>
                  <a:pt x="1443790" y="1791369"/>
                </a:cubicBezTo>
                <a:cubicBezTo>
                  <a:pt x="1403843" y="1797076"/>
                  <a:pt x="1363472" y="1799404"/>
                  <a:pt x="1323474" y="1804737"/>
                </a:cubicBezTo>
                <a:cubicBezTo>
                  <a:pt x="1272179" y="1811576"/>
                  <a:pt x="1226816" y="1821395"/>
                  <a:pt x="1176422" y="1831474"/>
                </a:cubicBezTo>
                <a:cubicBezTo>
                  <a:pt x="1021632" y="1893390"/>
                  <a:pt x="1215118" y="1822544"/>
                  <a:pt x="1002632" y="1871579"/>
                </a:cubicBezTo>
                <a:cubicBezTo>
                  <a:pt x="979249" y="1876975"/>
                  <a:pt x="958556" y="1890727"/>
                  <a:pt x="935790" y="1898316"/>
                </a:cubicBezTo>
                <a:cubicBezTo>
                  <a:pt x="918360" y="1904126"/>
                  <a:pt x="899914" y="1906405"/>
                  <a:pt x="882316" y="1911685"/>
                </a:cubicBezTo>
                <a:cubicBezTo>
                  <a:pt x="855322" y="1919783"/>
                  <a:pt x="829100" y="1930323"/>
                  <a:pt x="802106" y="1938421"/>
                </a:cubicBezTo>
                <a:cubicBezTo>
                  <a:pt x="755515" y="1952398"/>
                  <a:pt x="730876" y="1954250"/>
                  <a:pt x="681790" y="1965158"/>
                </a:cubicBezTo>
                <a:cubicBezTo>
                  <a:pt x="663854" y="1969144"/>
                  <a:pt x="646141" y="1974071"/>
                  <a:pt x="628316" y="1978527"/>
                </a:cubicBezTo>
                <a:cubicBezTo>
                  <a:pt x="516913" y="1965158"/>
                  <a:pt x="403553" y="1963135"/>
                  <a:pt x="294106" y="1938421"/>
                </a:cubicBezTo>
                <a:cubicBezTo>
                  <a:pt x="242370" y="1926739"/>
                  <a:pt x="187604" y="1858879"/>
                  <a:pt x="160422" y="1818106"/>
                </a:cubicBezTo>
                <a:cubicBezTo>
                  <a:pt x="140494" y="1788213"/>
                  <a:pt x="123855" y="1756227"/>
                  <a:pt x="106948" y="1724527"/>
                </a:cubicBezTo>
                <a:cubicBezTo>
                  <a:pt x="88192" y="1689359"/>
                  <a:pt x="70177" y="1653768"/>
                  <a:pt x="53474" y="1617579"/>
                </a:cubicBezTo>
                <a:cubicBezTo>
                  <a:pt x="31152" y="1569214"/>
                  <a:pt x="16848" y="1521071"/>
                  <a:pt x="0" y="1470527"/>
                </a:cubicBezTo>
                <a:cubicBezTo>
                  <a:pt x="4456" y="1359123"/>
                  <a:pt x="2629" y="1247290"/>
                  <a:pt x="13369" y="1136316"/>
                </a:cubicBezTo>
                <a:cubicBezTo>
                  <a:pt x="16084" y="1108264"/>
                  <a:pt x="30475" y="1082592"/>
                  <a:pt x="40106" y="1056106"/>
                </a:cubicBezTo>
                <a:cubicBezTo>
                  <a:pt x="66269" y="984158"/>
                  <a:pt x="57912" y="1002661"/>
                  <a:pt x="93579" y="949158"/>
                </a:cubicBezTo>
                <a:cubicBezTo>
                  <a:pt x="98035" y="926877"/>
                  <a:pt x="101437" y="904360"/>
                  <a:pt x="106948" y="882316"/>
                </a:cubicBezTo>
                <a:cubicBezTo>
                  <a:pt x="115643" y="847536"/>
                  <a:pt x="119712" y="826577"/>
                  <a:pt x="160422" y="815474"/>
                </a:cubicBezTo>
                <a:cubicBezTo>
                  <a:pt x="195083" y="806021"/>
                  <a:pt x="231720" y="806562"/>
                  <a:pt x="267369" y="802106"/>
                </a:cubicBezTo>
                <a:cubicBezTo>
                  <a:pt x="276281" y="788737"/>
                  <a:pt x="280481" y="770516"/>
                  <a:pt x="294106" y="762000"/>
                </a:cubicBezTo>
                <a:cubicBezTo>
                  <a:pt x="318005" y="747063"/>
                  <a:pt x="347579" y="744176"/>
                  <a:pt x="374316" y="735264"/>
                </a:cubicBezTo>
                <a:cubicBezTo>
                  <a:pt x="412546" y="722521"/>
                  <a:pt x="425921" y="716922"/>
                  <a:pt x="467895" y="708527"/>
                </a:cubicBezTo>
                <a:cubicBezTo>
                  <a:pt x="494474" y="703211"/>
                  <a:pt x="521369" y="699614"/>
                  <a:pt x="548106" y="695158"/>
                </a:cubicBezTo>
                <a:cubicBezTo>
                  <a:pt x="602290" y="613883"/>
                  <a:pt x="551214" y="700239"/>
                  <a:pt x="588211" y="601579"/>
                </a:cubicBezTo>
                <a:cubicBezTo>
                  <a:pt x="595208" y="582920"/>
                  <a:pt x="607098" y="566423"/>
                  <a:pt x="614948" y="548106"/>
                </a:cubicBezTo>
                <a:cubicBezTo>
                  <a:pt x="620499" y="535154"/>
                  <a:pt x="619513" y="519004"/>
                  <a:pt x="628316" y="508000"/>
                </a:cubicBezTo>
                <a:cubicBezTo>
                  <a:pt x="638353" y="495454"/>
                  <a:pt x="655053" y="490176"/>
                  <a:pt x="668422" y="481264"/>
                </a:cubicBezTo>
                <a:lnTo>
                  <a:pt x="695158" y="494632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  <a:scene3d>
            <a:camera prst="orthographicFront">
              <a:rot lat="2700000" lon="1800000" rev="7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13951" y="2018632"/>
            <a:ext cx="1671053" cy="2969355"/>
          </a:xfrm>
          <a:custGeom>
            <a:avLst/>
            <a:gdLst>
              <a:gd name="connsiteX0" fmla="*/ 213895 w 1671053"/>
              <a:gd name="connsiteY0" fmla="*/ 655052 h 2969355"/>
              <a:gd name="connsiteX1" fmla="*/ 213895 w 1671053"/>
              <a:gd name="connsiteY1" fmla="*/ 655052 h 2969355"/>
              <a:gd name="connsiteX2" fmla="*/ 187158 w 1671053"/>
              <a:gd name="connsiteY2" fmla="*/ 1323473 h 2969355"/>
              <a:gd name="connsiteX3" fmla="*/ 173790 w 1671053"/>
              <a:gd name="connsiteY3" fmla="*/ 1524000 h 2969355"/>
              <a:gd name="connsiteX4" fmla="*/ 147053 w 1671053"/>
              <a:gd name="connsiteY4" fmla="*/ 1657684 h 2969355"/>
              <a:gd name="connsiteX5" fmla="*/ 120316 w 1671053"/>
              <a:gd name="connsiteY5" fmla="*/ 1965157 h 2969355"/>
              <a:gd name="connsiteX6" fmla="*/ 80211 w 1671053"/>
              <a:gd name="connsiteY6" fmla="*/ 2192421 h 2969355"/>
              <a:gd name="connsiteX7" fmla="*/ 66842 w 1671053"/>
              <a:gd name="connsiteY7" fmla="*/ 2272631 h 2969355"/>
              <a:gd name="connsiteX8" fmla="*/ 40105 w 1671053"/>
              <a:gd name="connsiteY8" fmla="*/ 2473157 h 2969355"/>
              <a:gd name="connsiteX9" fmla="*/ 26737 w 1671053"/>
              <a:gd name="connsiteY9" fmla="*/ 2646947 h 2969355"/>
              <a:gd name="connsiteX10" fmla="*/ 0 w 1671053"/>
              <a:gd name="connsiteY10" fmla="*/ 2900947 h 2969355"/>
              <a:gd name="connsiteX11" fmla="*/ 13369 w 1671053"/>
              <a:gd name="connsiteY11" fmla="*/ 2954421 h 2969355"/>
              <a:gd name="connsiteX12" fmla="*/ 267369 w 1671053"/>
              <a:gd name="connsiteY12" fmla="*/ 2914315 h 2969355"/>
              <a:gd name="connsiteX13" fmla="*/ 347579 w 1671053"/>
              <a:gd name="connsiteY13" fmla="*/ 2887579 h 2969355"/>
              <a:gd name="connsiteX14" fmla="*/ 454526 w 1671053"/>
              <a:gd name="connsiteY14" fmla="*/ 2794000 h 2969355"/>
              <a:gd name="connsiteX15" fmla="*/ 481263 w 1671053"/>
              <a:gd name="connsiteY15" fmla="*/ 2753894 h 2969355"/>
              <a:gd name="connsiteX16" fmla="*/ 548105 w 1671053"/>
              <a:gd name="connsiteY16" fmla="*/ 2673684 h 2969355"/>
              <a:gd name="connsiteX17" fmla="*/ 601579 w 1671053"/>
              <a:gd name="connsiteY17" fmla="*/ 2540000 h 2969355"/>
              <a:gd name="connsiteX18" fmla="*/ 655053 w 1671053"/>
              <a:gd name="connsiteY18" fmla="*/ 2499894 h 2969355"/>
              <a:gd name="connsiteX19" fmla="*/ 721895 w 1671053"/>
              <a:gd name="connsiteY19" fmla="*/ 2419684 h 2969355"/>
              <a:gd name="connsiteX20" fmla="*/ 762000 w 1671053"/>
              <a:gd name="connsiteY20" fmla="*/ 2392947 h 2969355"/>
              <a:gd name="connsiteX21" fmla="*/ 828842 w 1671053"/>
              <a:gd name="connsiteY21" fmla="*/ 2339473 h 2969355"/>
              <a:gd name="connsiteX22" fmla="*/ 1002632 w 1671053"/>
              <a:gd name="connsiteY22" fmla="*/ 2286000 h 2969355"/>
              <a:gd name="connsiteX23" fmla="*/ 1109579 w 1671053"/>
              <a:gd name="connsiteY23" fmla="*/ 2259263 h 2969355"/>
              <a:gd name="connsiteX24" fmla="*/ 1203158 w 1671053"/>
              <a:gd name="connsiteY24" fmla="*/ 2232526 h 2969355"/>
              <a:gd name="connsiteX25" fmla="*/ 1310105 w 1671053"/>
              <a:gd name="connsiteY25" fmla="*/ 2152315 h 2969355"/>
              <a:gd name="connsiteX26" fmla="*/ 1363579 w 1671053"/>
              <a:gd name="connsiteY26" fmla="*/ 2112210 h 2969355"/>
              <a:gd name="connsiteX27" fmla="*/ 1390316 w 1671053"/>
              <a:gd name="connsiteY27" fmla="*/ 2072105 h 2969355"/>
              <a:gd name="connsiteX28" fmla="*/ 1390316 w 1671053"/>
              <a:gd name="connsiteY28" fmla="*/ 1938421 h 2969355"/>
              <a:gd name="connsiteX29" fmla="*/ 1403684 w 1671053"/>
              <a:gd name="connsiteY29" fmla="*/ 1617579 h 2969355"/>
              <a:gd name="connsiteX30" fmla="*/ 1417053 w 1671053"/>
              <a:gd name="connsiteY30" fmla="*/ 1577473 h 2969355"/>
              <a:gd name="connsiteX31" fmla="*/ 1443790 w 1671053"/>
              <a:gd name="connsiteY31" fmla="*/ 1470526 h 2969355"/>
              <a:gd name="connsiteX32" fmla="*/ 1470526 w 1671053"/>
              <a:gd name="connsiteY32" fmla="*/ 1403684 h 2969355"/>
              <a:gd name="connsiteX33" fmla="*/ 1483895 w 1671053"/>
              <a:gd name="connsiteY33" fmla="*/ 1350210 h 2969355"/>
              <a:gd name="connsiteX34" fmla="*/ 1497263 w 1671053"/>
              <a:gd name="connsiteY34" fmla="*/ 1310105 h 2969355"/>
              <a:gd name="connsiteX35" fmla="*/ 1510632 w 1671053"/>
              <a:gd name="connsiteY35" fmla="*/ 1256631 h 2969355"/>
              <a:gd name="connsiteX36" fmla="*/ 1537369 w 1671053"/>
              <a:gd name="connsiteY36" fmla="*/ 1203157 h 2969355"/>
              <a:gd name="connsiteX37" fmla="*/ 1550737 w 1671053"/>
              <a:gd name="connsiteY37" fmla="*/ 962526 h 2969355"/>
              <a:gd name="connsiteX38" fmla="*/ 1577474 w 1671053"/>
              <a:gd name="connsiteY38" fmla="*/ 467894 h 2969355"/>
              <a:gd name="connsiteX39" fmla="*/ 1617579 w 1671053"/>
              <a:gd name="connsiteY39" fmla="*/ 320842 h 2969355"/>
              <a:gd name="connsiteX40" fmla="*/ 1630948 w 1671053"/>
              <a:gd name="connsiteY40" fmla="*/ 254000 h 2969355"/>
              <a:gd name="connsiteX41" fmla="*/ 1671053 w 1671053"/>
              <a:gd name="connsiteY41" fmla="*/ 147052 h 2969355"/>
              <a:gd name="connsiteX42" fmla="*/ 1657684 w 1671053"/>
              <a:gd name="connsiteY42" fmla="*/ 80210 h 2969355"/>
              <a:gd name="connsiteX43" fmla="*/ 1617579 w 1671053"/>
              <a:gd name="connsiteY43" fmla="*/ 53473 h 2969355"/>
              <a:gd name="connsiteX44" fmla="*/ 1564105 w 1671053"/>
              <a:gd name="connsiteY44" fmla="*/ 26736 h 2969355"/>
              <a:gd name="connsiteX45" fmla="*/ 1443790 w 1671053"/>
              <a:gd name="connsiteY45" fmla="*/ 0 h 2969355"/>
              <a:gd name="connsiteX46" fmla="*/ 1136316 w 1671053"/>
              <a:gd name="connsiteY46" fmla="*/ 13368 h 2969355"/>
              <a:gd name="connsiteX47" fmla="*/ 1096211 w 1671053"/>
              <a:gd name="connsiteY47" fmla="*/ 26736 h 2969355"/>
              <a:gd name="connsiteX48" fmla="*/ 1042737 w 1671053"/>
              <a:gd name="connsiteY48" fmla="*/ 40105 h 2969355"/>
              <a:gd name="connsiteX49" fmla="*/ 989263 w 1671053"/>
              <a:gd name="connsiteY49" fmla="*/ 80210 h 2969355"/>
              <a:gd name="connsiteX50" fmla="*/ 949158 w 1671053"/>
              <a:gd name="connsiteY50" fmla="*/ 93579 h 2969355"/>
              <a:gd name="connsiteX51" fmla="*/ 882316 w 1671053"/>
              <a:gd name="connsiteY51" fmla="*/ 120315 h 2969355"/>
              <a:gd name="connsiteX52" fmla="*/ 815474 w 1671053"/>
              <a:gd name="connsiteY52" fmla="*/ 173789 h 2969355"/>
              <a:gd name="connsiteX53" fmla="*/ 775369 w 1671053"/>
              <a:gd name="connsiteY53" fmla="*/ 213894 h 2969355"/>
              <a:gd name="connsiteX54" fmla="*/ 695158 w 1671053"/>
              <a:gd name="connsiteY54" fmla="*/ 267368 h 2969355"/>
              <a:gd name="connsiteX55" fmla="*/ 601579 w 1671053"/>
              <a:gd name="connsiteY55" fmla="*/ 307473 h 2969355"/>
              <a:gd name="connsiteX56" fmla="*/ 427790 w 1671053"/>
              <a:gd name="connsiteY56" fmla="*/ 320842 h 2969355"/>
              <a:gd name="connsiteX57" fmla="*/ 387684 w 1671053"/>
              <a:gd name="connsiteY57" fmla="*/ 347579 h 2969355"/>
              <a:gd name="connsiteX58" fmla="*/ 360948 w 1671053"/>
              <a:gd name="connsiteY58" fmla="*/ 387684 h 2969355"/>
              <a:gd name="connsiteX59" fmla="*/ 320842 w 1671053"/>
              <a:gd name="connsiteY59" fmla="*/ 401052 h 2969355"/>
              <a:gd name="connsiteX60" fmla="*/ 254000 w 1671053"/>
              <a:gd name="connsiteY60" fmla="*/ 494631 h 2969355"/>
              <a:gd name="connsiteX61" fmla="*/ 200526 w 1671053"/>
              <a:gd name="connsiteY61" fmla="*/ 574842 h 2969355"/>
              <a:gd name="connsiteX62" fmla="*/ 213895 w 1671053"/>
              <a:gd name="connsiteY62" fmla="*/ 655052 h 29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671053" h="2969355">
                <a:moveTo>
                  <a:pt x="213895" y="655052"/>
                </a:moveTo>
                <a:lnTo>
                  <a:pt x="213895" y="655052"/>
                </a:lnTo>
                <a:cubicBezTo>
                  <a:pt x="204983" y="877859"/>
                  <a:pt x="197439" y="1100725"/>
                  <a:pt x="187158" y="1323473"/>
                </a:cubicBezTo>
                <a:cubicBezTo>
                  <a:pt x="184069" y="1390392"/>
                  <a:pt x="181772" y="1457486"/>
                  <a:pt x="173790" y="1524000"/>
                </a:cubicBezTo>
                <a:cubicBezTo>
                  <a:pt x="168376" y="1569120"/>
                  <a:pt x="155965" y="1613123"/>
                  <a:pt x="147053" y="1657684"/>
                </a:cubicBezTo>
                <a:cubicBezTo>
                  <a:pt x="138141" y="1760175"/>
                  <a:pt x="138194" y="1863845"/>
                  <a:pt x="120316" y="1965157"/>
                </a:cubicBezTo>
                <a:cubicBezTo>
                  <a:pt x="106948" y="2040912"/>
                  <a:pt x="93392" y="2116633"/>
                  <a:pt x="80211" y="2192421"/>
                </a:cubicBezTo>
                <a:cubicBezTo>
                  <a:pt x="75567" y="2219126"/>
                  <a:pt x="69296" y="2245637"/>
                  <a:pt x="66842" y="2272631"/>
                </a:cubicBezTo>
                <a:cubicBezTo>
                  <a:pt x="51811" y="2437982"/>
                  <a:pt x="65412" y="2371934"/>
                  <a:pt x="40105" y="2473157"/>
                </a:cubicBezTo>
                <a:cubicBezTo>
                  <a:pt x="35649" y="2531087"/>
                  <a:pt x="31770" y="2589064"/>
                  <a:pt x="26737" y="2646947"/>
                </a:cubicBezTo>
                <a:cubicBezTo>
                  <a:pt x="19781" y="2726942"/>
                  <a:pt x="8919" y="2820677"/>
                  <a:pt x="0" y="2900947"/>
                </a:cubicBezTo>
                <a:cubicBezTo>
                  <a:pt x="4456" y="2918772"/>
                  <a:pt x="-4690" y="2951035"/>
                  <a:pt x="13369" y="2954421"/>
                </a:cubicBezTo>
                <a:cubicBezTo>
                  <a:pt x="203307" y="2990034"/>
                  <a:pt x="163042" y="2956045"/>
                  <a:pt x="267369" y="2914315"/>
                </a:cubicBezTo>
                <a:cubicBezTo>
                  <a:pt x="293536" y="2903848"/>
                  <a:pt x="320842" y="2896491"/>
                  <a:pt x="347579" y="2887579"/>
                </a:cubicBezTo>
                <a:cubicBezTo>
                  <a:pt x="396741" y="2850707"/>
                  <a:pt x="412991" y="2842458"/>
                  <a:pt x="454526" y="2794000"/>
                </a:cubicBezTo>
                <a:cubicBezTo>
                  <a:pt x="464982" y="2781801"/>
                  <a:pt x="470977" y="2766237"/>
                  <a:pt x="481263" y="2753894"/>
                </a:cubicBezTo>
                <a:cubicBezTo>
                  <a:pt x="511249" y="2717912"/>
                  <a:pt x="529137" y="2716362"/>
                  <a:pt x="548105" y="2673684"/>
                </a:cubicBezTo>
                <a:cubicBezTo>
                  <a:pt x="561220" y="2644175"/>
                  <a:pt x="576326" y="2569462"/>
                  <a:pt x="601579" y="2540000"/>
                </a:cubicBezTo>
                <a:cubicBezTo>
                  <a:pt x="616079" y="2523083"/>
                  <a:pt x="638136" y="2514394"/>
                  <a:pt x="655053" y="2499894"/>
                </a:cubicBezTo>
                <a:cubicBezTo>
                  <a:pt x="808357" y="2368490"/>
                  <a:pt x="598125" y="2543454"/>
                  <a:pt x="721895" y="2419684"/>
                </a:cubicBezTo>
                <a:cubicBezTo>
                  <a:pt x="733256" y="2408323"/>
                  <a:pt x="749147" y="2402587"/>
                  <a:pt x="762000" y="2392947"/>
                </a:cubicBezTo>
                <a:cubicBezTo>
                  <a:pt x="784827" y="2375827"/>
                  <a:pt x="804375" y="2354153"/>
                  <a:pt x="828842" y="2339473"/>
                </a:cubicBezTo>
                <a:cubicBezTo>
                  <a:pt x="868694" y="2315561"/>
                  <a:pt x="965977" y="2293331"/>
                  <a:pt x="1002632" y="2286000"/>
                </a:cubicBezTo>
                <a:cubicBezTo>
                  <a:pt x="1138522" y="2258821"/>
                  <a:pt x="1013666" y="2286667"/>
                  <a:pt x="1109579" y="2259263"/>
                </a:cubicBezTo>
                <a:cubicBezTo>
                  <a:pt x="1227082" y="2225691"/>
                  <a:pt x="1107000" y="2264578"/>
                  <a:pt x="1203158" y="2232526"/>
                </a:cubicBezTo>
                <a:lnTo>
                  <a:pt x="1310105" y="2152315"/>
                </a:lnTo>
                <a:cubicBezTo>
                  <a:pt x="1327930" y="2138947"/>
                  <a:pt x="1351220" y="2130749"/>
                  <a:pt x="1363579" y="2112210"/>
                </a:cubicBezTo>
                <a:lnTo>
                  <a:pt x="1390316" y="2072105"/>
                </a:lnTo>
                <a:cubicBezTo>
                  <a:pt x="1420517" y="1981498"/>
                  <a:pt x="1390316" y="2092033"/>
                  <a:pt x="1390316" y="1938421"/>
                </a:cubicBezTo>
                <a:cubicBezTo>
                  <a:pt x="1390316" y="1831381"/>
                  <a:pt x="1395777" y="1724327"/>
                  <a:pt x="1403684" y="1617579"/>
                </a:cubicBezTo>
                <a:cubicBezTo>
                  <a:pt x="1404725" y="1603526"/>
                  <a:pt x="1413345" y="1591068"/>
                  <a:pt x="1417053" y="1577473"/>
                </a:cubicBezTo>
                <a:cubicBezTo>
                  <a:pt x="1426722" y="1542022"/>
                  <a:pt x="1430143" y="1504644"/>
                  <a:pt x="1443790" y="1470526"/>
                </a:cubicBezTo>
                <a:cubicBezTo>
                  <a:pt x="1452702" y="1448245"/>
                  <a:pt x="1462938" y="1426449"/>
                  <a:pt x="1470526" y="1403684"/>
                </a:cubicBezTo>
                <a:cubicBezTo>
                  <a:pt x="1476336" y="1386254"/>
                  <a:pt x="1478847" y="1367876"/>
                  <a:pt x="1483895" y="1350210"/>
                </a:cubicBezTo>
                <a:cubicBezTo>
                  <a:pt x="1487766" y="1336661"/>
                  <a:pt x="1493392" y="1323654"/>
                  <a:pt x="1497263" y="1310105"/>
                </a:cubicBezTo>
                <a:cubicBezTo>
                  <a:pt x="1502311" y="1292439"/>
                  <a:pt x="1504181" y="1273834"/>
                  <a:pt x="1510632" y="1256631"/>
                </a:cubicBezTo>
                <a:cubicBezTo>
                  <a:pt x="1517629" y="1237971"/>
                  <a:pt x="1528457" y="1220982"/>
                  <a:pt x="1537369" y="1203157"/>
                </a:cubicBezTo>
                <a:cubicBezTo>
                  <a:pt x="1571151" y="1034244"/>
                  <a:pt x="1569741" y="1114566"/>
                  <a:pt x="1550737" y="962526"/>
                </a:cubicBezTo>
                <a:cubicBezTo>
                  <a:pt x="1559649" y="797649"/>
                  <a:pt x="1565982" y="632612"/>
                  <a:pt x="1577474" y="467894"/>
                </a:cubicBezTo>
                <a:cubicBezTo>
                  <a:pt x="1584820" y="362594"/>
                  <a:pt x="1589599" y="414107"/>
                  <a:pt x="1617579" y="320842"/>
                </a:cubicBezTo>
                <a:cubicBezTo>
                  <a:pt x="1624108" y="299078"/>
                  <a:pt x="1623763" y="275556"/>
                  <a:pt x="1630948" y="254000"/>
                </a:cubicBezTo>
                <a:cubicBezTo>
                  <a:pt x="1700857" y="44270"/>
                  <a:pt x="1620621" y="348770"/>
                  <a:pt x="1671053" y="147052"/>
                </a:cubicBezTo>
                <a:cubicBezTo>
                  <a:pt x="1666597" y="124771"/>
                  <a:pt x="1668957" y="99938"/>
                  <a:pt x="1657684" y="80210"/>
                </a:cubicBezTo>
                <a:cubicBezTo>
                  <a:pt x="1649713" y="66260"/>
                  <a:pt x="1631529" y="61444"/>
                  <a:pt x="1617579" y="53473"/>
                </a:cubicBezTo>
                <a:cubicBezTo>
                  <a:pt x="1600276" y="43586"/>
                  <a:pt x="1582765" y="33733"/>
                  <a:pt x="1564105" y="26736"/>
                </a:cubicBezTo>
                <a:cubicBezTo>
                  <a:pt x="1542529" y="18645"/>
                  <a:pt x="1461940" y="3630"/>
                  <a:pt x="1443790" y="0"/>
                </a:cubicBezTo>
                <a:cubicBezTo>
                  <a:pt x="1341299" y="4456"/>
                  <a:pt x="1238602" y="5500"/>
                  <a:pt x="1136316" y="13368"/>
                </a:cubicBezTo>
                <a:cubicBezTo>
                  <a:pt x="1122266" y="14449"/>
                  <a:pt x="1109760" y="22865"/>
                  <a:pt x="1096211" y="26736"/>
                </a:cubicBezTo>
                <a:cubicBezTo>
                  <a:pt x="1078545" y="31784"/>
                  <a:pt x="1060562" y="35649"/>
                  <a:pt x="1042737" y="40105"/>
                </a:cubicBezTo>
                <a:cubicBezTo>
                  <a:pt x="1024912" y="53473"/>
                  <a:pt x="1008608" y="69156"/>
                  <a:pt x="989263" y="80210"/>
                </a:cubicBezTo>
                <a:cubicBezTo>
                  <a:pt x="977028" y="87201"/>
                  <a:pt x="962352" y="88631"/>
                  <a:pt x="949158" y="93579"/>
                </a:cubicBezTo>
                <a:cubicBezTo>
                  <a:pt x="926689" y="102005"/>
                  <a:pt x="904597" y="111403"/>
                  <a:pt x="882316" y="120315"/>
                </a:cubicBezTo>
                <a:cubicBezTo>
                  <a:pt x="860035" y="138140"/>
                  <a:pt x="836947" y="155000"/>
                  <a:pt x="815474" y="173789"/>
                </a:cubicBezTo>
                <a:cubicBezTo>
                  <a:pt x="801246" y="186239"/>
                  <a:pt x="790292" y="202287"/>
                  <a:pt x="775369" y="213894"/>
                </a:cubicBezTo>
                <a:cubicBezTo>
                  <a:pt x="750004" y="233622"/>
                  <a:pt x="721895" y="249543"/>
                  <a:pt x="695158" y="267368"/>
                </a:cubicBezTo>
                <a:cubicBezTo>
                  <a:pt x="654323" y="294592"/>
                  <a:pt x="653993" y="301307"/>
                  <a:pt x="601579" y="307473"/>
                </a:cubicBezTo>
                <a:cubicBezTo>
                  <a:pt x="543876" y="314262"/>
                  <a:pt x="485720" y="316386"/>
                  <a:pt x="427790" y="320842"/>
                </a:cubicBezTo>
                <a:cubicBezTo>
                  <a:pt x="414421" y="329754"/>
                  <a:pt x="399045" y="336218"/>
                  <a:pt x="387684" y="347579"/>
                </a:cubicBezTo>
                <a:cubicBezTo>
                  <a:pt x="376323" y="358940"/>
                  <a:pt x="373494" y="377647"/>
                  <a:pt x="360948" y="387684"/>
                </a:cubicBezTo>
                <a:cubicBezTo>
                  <a:pt x="349944" y="396487"/>
                  <a:pt x="334211" y="396596"/>
                  <a:pt x="320842" y="401052"/>
                </a:cubicBezTo>
                <a:cubicBezTo>
                  <a:pt x="249953" y="471941"/>
                  <a:pt x="306788" y="406651"/>
                  <a:pt x="254000" y="494631"/>
                </a:cubicBezTo>
                <a:cubicBezTo>
                  <a:pt x="237467" y="522186"/>
                  <a:pt x="200526" y="542708"/>
                  <a:pt x="200526" y="574842"/>
                </a:cubicBezTo>
                <a:lnTo>
                  <a:pt x="213895" y="65505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  <a:scene3d>
            <a:camera prst="orthographicFront">
              <a:rot lat="0" lon="2700000" rev="4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7" name="TextBox 25"/>
          <p:cNvSpPr txBox="1">
            <a:spLocks noChangeArrowheads="1"/>
          </p:cNvSpPr>
          <p:nvPr/>
        </p:nvSpPr>
        <p:spPr bwMode="auto">
          <a:xfrm>
            <a:off x="2586038" y="4987925"/>
            <a:ext cx="35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</a:t>
            </a:r>
            <a:endParaRPr lang="en-US" baseline="-25000"/>
          </a:p>
        </p:txBody>
      </p:sp>
      <p:sp>
        <p:nvSpPr>
          <p:cNvPr id="19468" name="TextBox 26"/>
          <p:cNvSpPr txBox="1">
            <a:spLocks noChangeArrowheads="1"/>
          </p:cNvSpPr>
          <p:nvPr/>
        </p:nvSpPr>
        <p:spPr bwMode="auto">
          <a:xfrm>
            <a:off x="3187700" y="2524125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</a:t>
            </a:r>
            <a:endParaRPr lang="en-US" baseline="-25000"/>
          </a:p>
        </p:txBody>
      </p:sp>
      <p:sp>
        <p:nvSpPr>
          <p:cNvPr id="19469" name="TextBox 27"/>
          <p:cNvSpPr txBox="1">
            <a:spLocks noChangeArrowheads="1"/>
          </p:cNvSpPr>
          <p:nvPr/>
        </p:nvSpPr>
        <p:spPr bwMode="auto">
          <a:xfrm>
            <a:off x="781050" y="2986088"/>
            <a:ext cx="325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</a:t>
            </a:r>
            <a:endParaRPr lang="en-US" baseline="-25000"/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6142038" y="2019300"/>
            <a:ext cx="2209800" cy="2095500"/>
            <a:chOff x="6141453" y="2018632"/>
            <a:chExt cx="2211137" cy="2096168"/>
          </a:xfrm>
        </p:grpSpPr>
        <p:grpSp>
          <p:nvGrpSpPr>
            <p:cNvPr id="19481" name="Group 10"/>
            <p:cNvGrpSpPr>
              <a:grpSpLocks/>
            </p:cNvGrpSpPr>
            <p:nvPr/>
          </p:nvGrpSpPr>
          <p:grpSpPr bwMode="auto">
            <a:xfrm>
              <a:off x="6951579" y="2018632"/>
              <a:ext cx="508000" cy="505326"/>
              <a:chOff x="6951579" y="2018632"/>
              <a:chExt cx="508000" cy="50532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6951568" y="2018632"/>
                <a:ext cx="508307" cy="504986"/>
              </a:xfrm>
              <a:prstGeom prst="ellipse">
                <a:avLst/>
              </a:prstGeom>
              <a:noFill/>
              <a:ln w="381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6"/>
              <p:cNvSpPr txBox="1">
                <a:spLocks noChangeArrowheads="1"/>
              </p:cNvSpPr>
              <p:nvPr/>
            </p:nvSpPr>
            <p:spPr bwMode="auto">
              <a:xfrm>
                <a:off x="7061142" y="2074418"/>
                <a:ext cx="33855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971D6F"/>
                    </a:solidFill>
                  </a:rPr>
                  <a:t>A</a:t>
                </a:r>
              </a:p>
            </p:txBody>
          </p:sp>
        </p:grpSp>
        <p:grpSp>
          <p:nvGrpSpPr>
            <p:cNvPr id="19482" name="Group 28"/>
            <p:cNvGrpSpPr>
              <a:grpSpLocks/>
            </p:cNvGrpSpPr>
            <p:nvPr/>
          </p:nvGrpSpPr>
          <p:grpSpPr bwMode="auto">
            <a:xfrm>
              <a:off x="6141453" y="3600149"/>
              <a:ext cx="508000" cy="505326"/>
              <a:chOff x="6951579" y="2018632"/>
              <a:chExt cx="508000" cy="50532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951579" y="2018769"/>
                <a:ext cx="508307" cy="504986"/>
              </a:xfrm>
              <a:prstGeom prst="ellipse">
                <a:avLst/>
              </a:prstGeom>
              <a:noFill/>
              <a:ln w="381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7" name="TextBox 30"/>
              <p:cNvSpPr txBox="1">
                <a:spLocks noChangeArrowheads="1"/>
              </p:cNvSpPr>
              <p:nvPr/>
            </p:nvSpPr>
            <p:spPr bwMode="auto">
              <a:xfrm>
                <a:off x="7061142" y="2074418"/>
                <a:ext cx="32417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971D6F"/>
                    </a:solidFill>
                  </a:rPr>
                  <a:t>B</a:t>
                </a:r>
              </a:p>
            </p:txBody>
          </p:sp>
        </p:grpSp>
        <p:grpSp>
          <p:nvGrpSpPr>
            <p:cNvPr id="19483" name="Group 31"/>
            <p:cNvGrpSpPr>
              <a:grpSpLocks/>
            </p:cNvGrpSpPr>
            <p:nvPr/>
          </p:nvGrpSpPr>
          <p:grpSpPr bwMode="auto">
            <a:xfrm>
              <a:off x="7844590" y="3609474"/>
              <a:ext cx="508000" cy="505326"/>
              <a:chOff x="6951579" y="2018632"/>
              <a:chExt cx="508000" cy="505326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6951272" y="2018972"/>
                <a:ext cx="508307" cy="504986"/>
              </a:xfrm>
              <a:prstGeom prst="ellipse">
                <a:avLst/>
              </a:prstGeom>
              <a:noFill/>
              <a:ln w="38100" cmpd="sng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5" name="TextBox 33"/>
              <p:cNvSpPr txBox="1">
                <a:spLocks noChangeArrowheads="1"/>
              </p:cNvSpPr>
              <p:nvPr/>
            </p:nvSpPr>
            <p:spPr bwMode="auto">
              <a:xfrm>
                <a:off x="7061142" y="2074418"/>
                <a:ext cx="32142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971D6F"/>
                    </a:solidFill>
                  </a:rPr>
                  <a:t>C</a:t>
                </a:r>
              </a:p>
            </p:txBody>
          </p:sp>
        </p:grpSp>
      </p:grpSp>
      <p:cxnSp>
        <p:nvCxnSpPr>
          <p:cNvPr id="35" name="Straight Connector 34"/>
          <p:cNvCxnSpPr/>
          <p:nvPr/>
        </p:nvCxnSpPr>
        <p:spPr>
          <a:xfrm>
            <a:off x="5627688" y="1417638"/>
            <a:ext cx="26987" cy="5053012"/>
          </a:xfrm>
          <a:prstGeom prst="line">
            <a:avLst/>
          </a:prstGeom>
          <a:ln w="3175" cmpd="sng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372225" y="2449513"/>
            <a:ext cx="1738313" cy="2052637"/>
            <a:chOff x="6371451" y="2449955"/>
            <a:chExt cx="1738561" cy="2051761"/>
          </a:xfrm>
        </p:grpSpPr>
        <p:cxnSp>
          <p:nvCxnSpPr>
            <p:cNvPr id="17" name="Straight Connector 16"/>
            <p:cNvCxnSpPr>
              <a:stCxn id="30" idx="7"/>
              <a:endCxn id="6" idx="3"/>
            </p:cNvCxnSpPr>
            <p:nvPr/>
          </p:nvCxnSpPr>
          <p:spPr>
            <a:xfrm flipV="1">
              <a:off x="6574680" y="2449955"/>
              <a:ext cx="450914" cy="122344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30" idx="6"/>
              <a:endCxn id="33" idx="2"/>
            </p:cNvCxnSpPr>
            <p:nvPr/>
          </p:nvCxnSpPr>
          <p:spPr>
            <a:xfrm>
              <a:off x="6649304" y="3852706"/>
              <a:ext cx="1195558" cy="952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6" idx="5"/>
              <a:endCxn id="33" idx="0"/>
            </p:cNvCxnSpPr>
            <p:nvPr/>
          </p:nvCxnSpPr>
          <p:spPr>
            <a:xfrm>
              <a:off x="7384420" y="2449955"/>
              <a:ext cx="714477" cy="115996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478" name="TextBox 35"/>
            <p:cNvSpPr txBox="1">
              <a:spLocks noChangeArrowheads="1"/>
            </p:cNvSpPr>
            <p:nvPr/>
          </p:nvSpPr>
          <p:spPr bwMode="auto">
            <a:xfrm>
              <a:off x="6371451" y="2618493"/>
              <a:ext cx="40748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>
                  <a:solidFill>
                    <a:srgbClr val="971D6F"/>
                  </a:solidFill>
                </a:rPr>
                <a:t>R</a:t>
              </a:r>
            </a:p>
          </p:txBody>
        </p:sp>
        <p:sp>
          <p:nvSpPr>
            <p:cNvPr id="19479" name="TextBox 42"/>
            <p:cNvSpPr txBox="1">
              <a:spLocks noChangeArrowheads="1"/>
            </p:cNvSpPr>
            <p:nvPr/>
          </p:nvSpPr>
          <p:spPr bwMode="auto">
            <a:xfrm>
              <a:off x="7052096" y="3916940"/>
              <a:ext cx="37321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>
                  <a:solidFill>
                    <a:srgbClr val="971D6F"/>
                  </a:solidFill>
                </a:rPr>
                <a:t>S</a:t>
              </a:r>
            </a:p>
          </p:txBody>
        </p:sp>
        <p:sp>
          <p:nvSpPr>
            <p:cNvPr id="19480" name="TextBox 43"/>
            <p:cNvSpPr txBox="1">
              <a:spLocks noChangeArrowheads="1"/>
            </p:cNvSpPr>
            <p:nvPr/>
          </p:nvSpPr>
          <p:spPr bwMode="auto">
            <a:xfrm>
              <a:off x="7725371" y="2530163"/>
              <a:ext cx="38464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>
                  <a:solidFill>
                    <a:srgbClr val="971D6F"/>
                  </a:solidFill>
                </a:rPr>
                <a:t>T</a:t>
              </a: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002338" y="4502150"/>
            <a:ext cx="2914650" cy="19685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Output all (</a:t>
            </a:r>
            <a:r>
              <a:rPr lang="en-US" sz="2800" dirty="0" err="1"/>
              <a:t>a,b,c</a:t>
            </a:r>
            <a:r>
              <a:rPr lang="en-US" sz="2800" dirty="0"/>
              <a:t>) </a:t>
            </a:r>
            <a:r>
              <a:rPr lang="en-US" sz="2800" dirty="0" err="1"/>
              <a:t>s.t.</a:t>
            </a:r>
            <a:r>
              <a:rPr lang="en-US" sz="2800" dirty="0"/>
              <a:t> (</a:t>
            </a:r>
            <a:r>
              <a:rPr lang="en-US" sz="2800" dirty="0" err="1"/>
              <a:t>a,b</a:t>
            </a:r>
            <a:r>
              <a:rPr lang="en-US" sz="2800" dirty="0"/>
              <a:t>) in R, (</a:t>
            </a:r>
            <a:r>
              <a:rPr lang="en-US" sz="2800" dirty="0" err="1"/>
              <a:t>b,c</a:t>
            </a:r>
            <a:r>
              <a:rPr lang="en-US" sz="2800" dirty="0"/>
              <a:t>) in S and (</a:t>
            </a:r>
            <a:r>
              <a:rPr lang="en-US" sz="2800" dirty="0" err="1"/>
              <a:t>c,a</a:t>
            </a:r>
            <a:r>
              <a:rPr lang="en-US" sz="2800" dirty="0"/>
              <a:t>) in T</a:t>
            </a:r>
          </a:p>
        </p:txBody>
      </p:sp>
      <p:pic>
        <p:nvPicPr>
          <p:cNvPr id="4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4808538"/>
            <a:ext cx="2290762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slow" advTm="6958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conversation at PODS 12</a:t>
            </a:r>
            <a:endParaRPr lang="en-US" dirty="0"/>
          </a:p>
        </p:txBody>
      </p:sp>
      <p:pic>
        <p:nvPicPr>
          <p:cNvPr id="3" name="Picture 2" descr="Screen Shot 2015-06-22 at 9.5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8" y="1143000"/>
            <a:ext cx="8121032" cy="4060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23" y="5336002"/>
            <a:ext cx="1064728" cy="1397455"/>
          </a:xfrm>
          <a:prstGeom prst="rect">
            <a:avLst/>
          </a:prstGeom>
        </p:spPr>
      </p:pic>
      <p:pic>
        <p:nvPicPr>
          <p:cNvPr id="6" name="Picture 5" descr="Screen Shot 2014-09-18 at 1.43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79" y="5288019"/>
            <a:ext cx="1274472" cy="1445438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727914" y="5336002"/>
            <a:ext cx="4029161" cy="1397455"/>
          </a:xfrm>
          <a:prstGeom prst="cloudCallout">
            <a:avLst>
              <a:gd name="adj1" fmla="val -15775"/>
              <a:gd name="adj2" fmla="val 40258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All this join stuff should work for PGMs. Let’s do this!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9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5"/>
    </mc:Choice>
    <mc:Fallback xmlns="">
      <p:transition xmlns:p14="http://schemas.microsoft.com/office/powerpoint/2010/main" spd="slow" advTm="335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you were afraid to ask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72015" y="1417638"/>
            <a:ext cx="8676613" cy="1688197"/>
            <a:chOff x="972015" y="1417638"/>
            <a:chExt cx="8676613" cy="1688197"/>
          </a:xfrm>
        </p:grpSpPr>
        <p:sp>
          <p:nvSpPr>
            <p:cNvPr id="3" name="TextBox 2"/>
            <p:cNvSpPr txBox="1"/>
            <p:nvPr/>
          </p:nvSpPr>
          <p:spPr>
            <a:xfrm>
              <a:off x="972015" y="1959989"/>
              <a:ext cx="3781805" cy="58477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What is a semi-ring</a:t>
              </a:r>
              <a:r>
                <a:rPr lang="en-US" sz="3200" baseline="30000" dirty="0" smtClean="0">
                  <a:solidFill>
                    <a:srgbClr val="FF0000"/>
                  </a:solidFill>
                </a:rPr>
                <a:t>*</a:t>
              </a:r>
              <a:r>
                <a:rPr lang="en-US" sz="3200" dirty="0" smtClean="0"/>
                <a:t>?</a:t>
              </a:r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76628" y="1417638"/>
              <a:ext cx="4572000" cy="1688197"/>
              <a:chOff x="5076628" y="1417638"/>
              <a:chExt cx="4572000" cy="168819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8267" y="1417638"/>
                <a:ext cx="1821666" cy="1475182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5076628" y="2890391"/>
                <a:ext cx="4572000" cy="2154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8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http://</a:t>
                </a:r>
                <a:r>
                  <a:rPr lang="en-US" sz="800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treasure.chinesecio.com</a:t>
                </a:r>
                <a:r>
                  <a:rPr lang="en-US" sz="8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/en/article/2010-01/19/content_102796.htm</a:t>
                </a:r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1583445" y="2813447"/>
            <a:ext cx="18958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</a:rPr>
              <a:t>(</a:t>
            </a:r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D</a:t>
            </a:r>
            <a:r>
              <a:rPr lang="en-US" sz="3200" dirty="0" smtClean="0">
                <a:solidFill>
                  <a:srgbClr val="910091"/>
                </a:solidFill>
              </a:rPr>
              <a:t>,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910091"/>
                </a:solidFill>
              </a:rPr>
              <a:t>,</a:t>
            </a:r>
            <a:r>
              <a:rPr lang="en-US" sz="32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910091"/>
                </a:solidFill>
              </a:rPr>
              <a:t>)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05489" y="3998377"/>
            <a:ext cx="4692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D</a:t>
            </a:r>
            <a:r>
              <a:rPr lang="en-US" sz="2400" dirty="0" smtClean="0">
                <a:solidFill>
                  <a:srgbClr val="910091"/>
                </a:solidFill>
              </a:rPr>
              <a:t>, </a:t>
            </a:r>
            <a:r>
              <a:rPr lang="en-US" sz="2400" b="1" dirty="0" smtClean="0">
                <a:solidFill>
                  <a:srgbClr val="910091"/>
                </a:solidFill>
              </a:rPr>
              <a:t>0</a:t>
            </a:r>
            <a:r>
              <a:rPr lang="en-US" sz="2400" dirty="0" smtClean="0">
                <a:solidFill>
                  <a:srgbClr val="910091"/>
                </a:solidFill>
              </a:rPr>
              <a:t> ,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2400" dirty="0" smtClean="0"/>
              <a:t> ) is a commutative </a:t>
            </a:r>
            <a:r>
              <a:rPr lang="en-US" sz="2400" dirty="0" err="1" smtClean="0"/>
              <a:t>monoid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109" y="4612442"/>
            <a:ext cx="485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D</a:t>
            </a:r>
            <a:r>
              <a:rPr lang="en-US" sz="2400" dirty="0" smtClean="0">
                <a:solidFill>
                  <a:srgbClr val="910091"/>
                </a:solidFill>
              </a:rPr>
              <a:t>, </a:t>
            </a:r>
            <a:r>
              <a:rPr lang="en-US" sz="2400" b="1" dirty="0">
                <a:solidFill>
                  <a:srgbClr val="910091"/>
                </a:solidFill>
              </a:rPr>
              <a:t>1</a:t>
            </a:r>
            <a:r>
              <a:rPr lang="en-US" sz="2400" dirty="0" smtClean="0">
                <a:solidFill>
                  <a:srgbClr val="910091"/>
                </a:solidFill>
              </a:rPr>
              <a:t> ,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2400" dirty="0" smtClean="0"/>
              <a:t> ) is a commutative</a:t>
            </a:r>
            <a:r>
              <a:rPr lang="en-US" sz="2400" baseline="300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 </a:t>
            </a:r>
            <a:r>
              <a:rPr lang="en-US" sz="2400" dirty="0" err="1" smtClean="0"/>
              <a:t>monoid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5489" y="5225776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 </a:t>
            </a:r>
            <a:r>
              <a:rPr lang="en-US" sz="2400" dirty="0" smtClean="0"/>
              <a:t>distributes over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5489" y="5758892"/>
            <a:ext cx="145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10091"/>
                </a:solidFill>
              </a:rPr>
              <a:t>0</a:t>
            </a:r>
            <a:r>
              <a:rPr lang="en-US" sz="2400" b="1" dirty="0" smtClean="0"/>
              <a:t>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</a:rPr>
              <a:t>x</a:t>
            </a:r>
            <a:r>
              <a:rPr lang="en-US" sz="2400" dirty="0" smtClean="0"/>
              <a:t>  = </a:t>
            </a:r>
            <a:r>
              <a:rPr lang="en-US" sz="2400" b="1" dirty="0" smtClean="0">
                <a:solidFill>
                  <a:srgbClr val="910091"/>
                </a:solidFill>
              </a:rPr>
              <a:t>0</a:t>
            </a:r>
            <a:endParaRPr lang="en-US" sz="2400" b="1" dirty="0">
              <a:solidFill>
                <a:srgbClr val="91009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4292" y="4522762"/>
            <a:ext cx="1943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( {0,1},</a:t>
            </a:r>
            <a:r>
              <a:rPr lang="en-US" sz="2800" dirty="0" smtClean="0"/>
              <a:t> +</a:t>
            </a:r>
            <a:r>
              <a:rPr lang="en-US" sz="2800" dirty="0" smtClean="0">
                <a:solidFill>
                  <a:srgbClr val="910091"/>
                </a:solidFill>
              </a:rPr>
              <a:t>,</a:t>
            </a:r>
            <a:r>
              <a:rPr lang="en-US" sz="2800" dirty="0" smtClean="0"/>
              <a:t> × 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4292" y="3830264"/>
            <a:ext cx="2678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( {0,1},</a:t>
            </a:r>
            <a:r>
              <a:rPr lang="en-US" sz="2800" dirty="0" smtClean="0"/>
              <a:t> OR</a:t>
            </a:r>
            <a:r>
              <a:rPr lang="en-US" sz="2800" dirty="0" smtClean="0">
                <a:solidFill>
                  <a:srgbClr val="910091"/>
                </a:solidFill>
              </a:rPr>
              <a:t>,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4292" y="5288496"/>
            <a:ext cx="14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10091"/>
                </a:solidFill>
              </a:rPr>
              <a:t>( </a:t>
            </a:r>
            <a:r>
              <a:rPr lang="en-US" sz="2800" dirty="0" smtClean="0">
                <a:solidFill>
                  <a:srgbClr val="910091"/>
                </a:solidFill>
                <a:latin typeface="Stencil"/>
                <a:cs typeface="Stencil"/>
              </a:rPr>
              <a:t>C</a:t>
            </a:r>
            <a:r>
              <a:rPr lang="en-US" sz="2800" dirty="0" smtClean="0">
                <a:solidFill>
                  <a:srgbClr val="910091"/>
                </a:solidFill>
              </a:rPr>
              <a:t>,</a:t>
            </a:r>
            <a:r>
              <a:rPr lang="en-US" sz="2800" dirty="0" smtClean="0"/>
              <a:t> +</a:t>
            </a:r>
            <a:r>
              <a:rPr lang="en-US" sz="2800" dirty="0" smtClean="0">
                <a:solidFill>
                  <a:srgbClr val="910091"/>
                </a:solidFill>
              </a:rPr>
              <a:t>,</a:t>
            </a:r>
            <a:r>
              <a:rPr lang="en-US" sz="2800" dirty="0" smtClean="0"/>
              <a:t> × 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90994" y="3512300"/>
            <a:ext cx="0" cy="27082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063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22"/>
    </mc:Choice>
    <mc:Fallback xmlns="">
      <p:transition xmlns:p14="http://schemas.microsoft.com/office/powerpoint/2010/main" spd="slow" advTm="1003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Fourier Transform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189310" y="1426870"/>
            <a:ext cx="3492702" cy="2226548"/>
            <a:chOff x="5126598" y="1630710"/>
            <a:chExt cx="3492702" cy="2226548"/>
          </a:xfrm>
        </p:grpSpPr>
        <p:sp>
          <p:nvSpPr>
            <p:cNvPr id="3" name="Left Bracket 2"/>
            <p:cNvSpPr/>
            <p:nvPr/>
          </p:nvSpPr>
          <p:spPr>
            <a:xfrm>
              <a:off x="5126598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Bracket 8"/>
            <p:cNvSpPr/>
            <p:nvPr/>
          </p:nvSpPr>
          <p:spPr>
            <a:xfrm>
              <a:off x="7303271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341" y="1712603"/>
              <a:ext cx="489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39342" y="17212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92306" y="1721297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92152" y="1813630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85307" y="1721297"/>
              <a:ext cx="461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10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1" name="Left Bracket 10"/>
            <p:cNvSpPr/>
            <p:nvPr/>
          </p:nvSpPr>
          <p:spPr>
            <a:xfrm>
              <a:off x="7975564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ket 11"/>
            <p:cNvSpPr/>
            <p:nvPr/>
          </p:nvSpPr>
          <p:spPr>
            <a:xfrm>
              <a:off x="8436630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7509602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61029" y="3370275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42420" y="3378969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01316" y="33789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76458" y="3471302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8385" y="337896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466884" y="222654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877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062933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28141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84751" y="2853743"/>
              <a:ext cx="766986" cy="0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194497" y="383084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8024" y="38308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74248" y="4500132"/>
            <a:ext cx="310704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910091"/>
                </a:solidFill>
              </a:rPr>
              <a:t>a</a:t>
            </a:r>
            <a:r>
              <a:rPr lang="en-US" sz="2800" baseline="-25000" dirty="0" err="1" smtClean="0">
                <a:solidFill>
                  <a:srgbClr val="910091"/>
                </a:solidFill>
              </a:rPr>
              <a:t>x,y</a:t>
            </a:r>
            <a:r>
              <a:rPr lang="en-US" sz="2800" dirty="0" smtClean="0">
                <a:solidFill>
                  <a:srgbClr val="910091"/>
                </a:solidFill>
              </a:rPr>
              <a:t> </a:t>
            </a:r>
            <a:r>
              <a:rPr lang="en-US" sz="2800" dirty="0" smtClean="0"/>
              <a:t>=</a:t>
            </a:r>
            <a:r>
              <a:rPr lang="en-US" sz="2800" dirty="0" smtClean="0">
                <a:solidFill>
                  <a:srgbClr val="910091"/>
                </a:solidFill>
              </a:rPr>
              <a:t> </a:t>
            </a:r>
            <a:r>
              <a:rPr lang="en-US" sz="2800" dirty="0" err="1" smtClean="0">
                <a:solidFill>
                  <a:srgbClr val="910091"/>
                </a:solidFill>
              </a:rPr>
              <a:t>exp</a:t>
            </a:r>
            <a:r>
              <a:rPr lang="en-US" sz="2800" dirty="0" smtClean="0">
                <a:solidFill>
                  <a:srgbClr val="910091"/>
                </a:solidFill>
              </a:rPr>
              <a:t>(2π</a:t>
            </a:r>
            <a:r>
              <a:rPr lang="en-US" sz="2800" dirty="0" err="1" smtClean="0">
                <a:solidFill>
                  <a:srgbClr val="910091"/>
                </a:solidFill>
              </a:rPr>
              <a:t>i</a:t>
            </a:r>
            <a:r>
              <a:rPr lang="en-US" sz="2800" dirty="0" smtClean="0">
                <a:solidFill>
                  <a:srgbClr val="910091"/>
                </a:solidFill>
              </a:rPr>
              <a:t> </a:t>
            </a:r>
            <a:r>
              <a:rPr lang="en-US" sz="2800" dirty="0" err="1" smtClean="0">
                <a:solidFill>
                  <a:srgbClr val="910091"/>
                </a:solidFill>
              </a:rPr>
              <a:t>x</a:t>
            </a:r>
            <a:r>
              <a:rPr lang="en-US" sz="2800" dirty="0" err="1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err="1" smtClean="0">
                <a:solidFill>
                  <a:srgbClr val="910091"/>
                </a:solidFill>
              </a:rPr>
              <a:t>y</a:t>
            </a:r>
            <a:r>
              <a:rPr lang="en-US" sz="2800" dirty="0" smtClean="0">
                <a:solidFill>
                  <a:srgbClr val="910091"/>
                </a:solidFill>
              </a:rPr>
              <a:t>/N)</a:t>
            </a:r>
            <a:endParaRPr lang="en-US" sz="2800" dirty="0">
              <a:solidFill>
                <a:srgbClr val="91009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95750" y="5826212"/>
            <a:ext cx="4368729" cy="909106"/>
            <a:chOff x="1853277" y="5432924"/>
            <a:chExt cx="4368729" cy="909106"/>
          </a:xfrm>
        </p:grpSpPr>
        <p:sp>
          <p:nvSpPr>
            <p:cNvPr id="48" name="TextBox 47"/>
            <p:cNvSpPr txBox="1"/>
            <p:nvPr/>
          </p:nvSpPr>
          <p:spPr>
            <a:xfrm>
              <a:off x="1853277" y="5432924"/>
              <a:ext cx="43687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dirty="0" err="1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err="1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(y)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19565" y="594192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784" y="1334247"/>
            <a:ext cx="3116157" cy="1071725"/>
            <a:chOff x="642784" y="1459687"/>
            <a:chExt cx="3116157" cy="1071725"/>
          </a:xfrm>
        </p:grpSpPr>
        <p:sp>
          <p:nvSpPr>
            <p:cNvPr id="31" name="TextBox 30"/>
            <p:cNvSpPr txBox="1"/>
            <p:nvPr/>
          </p:nvSpPr>
          <p:spPr>
            <a:xfrm>
              <a:off x="642784" y="1459687"/>
              <a:ext cx="31161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Intuition behind FFT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62272" y="2069747"/>
              <a:ext cx="941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910091"/>
                  </a:solidFill>
                </a:rPr>
                <a:t>N</a:t>
              </a:r>
              <a:r>
                <a:rPr lang="en-US" sz="2400" dirty="0" smtClean="0"/>
                <a:t> = 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endParaRPr lang="en-US" sz="2400" baseline="30000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67328" y="1933829"/>
            <a:ext cx="2358639" cy="857194"/>
            <a:chOff x="2367328" y="1996549"/>
            <a:chExt cx="2358639" cy="857194"/>
          </a:xfrm>
        </p:grpSpPr>
        <p:sp>
          <p:nvSpPr>
            <p:cNvPr id="33" name="TextBox 32"/>
            <p:cNvSpPr txBox="1"/>
            <p:nvPr/>
          </p:nvSpPr>
          <p:spPr>
            <a:xfrm>
              <a:off x="2367328" y="1996549"/>
              <a:ext cx="2334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910091"/>
                  </a:solidFill>
                </a:rPr>
                <a:t>x</a:t>
              </a:r>
              <a:r>
                <a:rPr lang="en-US" sz="2400" dirty="0" smtClean="0"/>
                <a:t> = </a:t>
              </a:r>
              <a:r>
                <a:rPr lang="en-US" sz="2400" dirty="0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+ </a:t>
              </a:r>
              <a:r>
                <a:rPr lang="en-US" sz="2400" dirty="0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dirty="0" smtClean="0"/>
                <a:t> + </a:t>
              </a:r>
              <a:r>
                <a:rPr lang="en-US" sz="2400" dirty="0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2</a:t>
              </a:r>
              <a:endParaRPr lang="en-US" sz="2400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67328" y="2392078"/>
              <a:ext cx="2358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910091"/>
                  </a:solidFill>
                </a:rPr>
                <a:t>y</a:t>
              </a:r>
              <a:r>
                <a:rPr lang="en-US" sz="2400" dirty="0" smtClean="0"/>
                <a:t> = </a:t>
              </a:r>
              <a:r>
                <a:rPr lang="en-US" sz="2400" dirty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+ </a:t>
              </a:r>
              <a:r>
                <a:rPr lang="en-US" sz="2400" dirty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dirty="0" smtClean="0"/>
                <a:t> + </a:t>
              </a:r>
              <a:r>
                <a:rPr lang="en-US" sz="2400" dirty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2400" dirty="0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2</a:t>
              </a:r>
              <a:endParaRPr lang="en-US" sz="2400" baseline="30000" dirty="0">
                <a:solidFill>
                  <a:srgbClr val="910091"/>
                </a:solidFill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378810" y="2979183"/>
            <a:ext cx="42687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2784" y="3130709"/>
            <a:ext cx="890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10091"/>
                </a:solidFill>
              </a:rPr>
              <a:t>x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910091"/>
                </a:solidFill>
              </a:rPr>
              <a:t>y </a:t>
            </a:r>
            <a:r>
              <a:rPr lang="en-US" sz="2400" dirty="0" smtClean="0"/>
              <a:t>=</a:t>
            </a:r>
            <a:endParaRPr lang="en-US" sz="24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1549000" y="3020949"/>
            <a:ext cx="3224202" cy="646331"/>
            <a:chOff x="1549000" y="3020949"/>
            <a:chExt cx="3224202" cy="646331"/>
          </a:xfrm>
        </p:grpSpPr>
        <p:sp>
          <p:nvSpPr>
            <p:cNvPr id="43" name="TextBox 42"/>
            <p:cNvSpPr txBox="1"/>
            <p:nvPr/>
          </p:nvSpPr>
          <p:spPr>
            <a:xfrm>
              <a:off x="1549000" y="3020949"/>
              <a:ext cx="1710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endParaRPr lang="en-US" sz="2400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291081" y="3207944"/>
              <a:ext cx="1482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 </a:t>
              </a:r>
              <a:r>
                <a:rPr lang="en-US" sz="2000" dirty="0" smtClean="0">
                  <a:solidFill>
                    <a:srgbClr val="910091"/>
                  </a:solidFill>
                </a:rPr>
                <a:t>0 ≤ </a:t>
              </a:r>
              <a:r>
                <a:rPr lang="en-US" sz="2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000" dirty="0" smtClean="0">
                  <a:solidFill>
                    <a:srgbClr val="910091"/>
                  </a:solidFill>
                </a:rPr>
                <a:t> ≤ 4</a:t>
              </a:r>
              <a:r>
                <a:rPr lang="en-US" dirty="0" smtClean="0"/>
                <a:t> )</a:t>
              </a:r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53386" y="3651600"/>
            <a:ext cx="5458987" cy="840964"/>
            <a:chOff x="457200" y="3698640"/>
            <a:chExt cx="5458987" cy="840964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457200" y="3698640"/>
              <a:ext cx="4244722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595750" y="3862207"/>
              <a:ext cx="5320437" cy="677397"/>
              <a:chOff x="595750" y="3862207"/>
              <a:chExt cx="5320437" cy="677397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95750" y="3862207"/>
                <a:ext cx="532043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910091"/>
                    </a:solidFill>
                  </a:rPr>
                  <a:t>exp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(2π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i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x</a:t>
                </a:r>
                <a:r>
                  <a:rPr lang="en-US" sz="2400" dirty="0" err="1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y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/N) </a:t>
                </a:r>
                <a:r>
                  <a:rPr lang="en-US" sz="2400" dirty="0" smtClean="0"/>
                  <a:t>=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910091"/>
                    </a:solidFill>
                  </a:rPr>
                  <a:t>Π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exp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 (2π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i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x</a:t>
                </a:r>
                <a:r>
                  <a:rPr lang="en-US" sz="2400" baseline="-25000" dirty="0" err="1" smtClean="0">
                    <a:solidFill>
                      <a:srgbClr val="910091"/>
                    </a:solidFill>
                  </a:rPr>
                  <a:t>j</a:t>
                </a:r>
                <a:r>
                  <a:rPr lang="en-US" sz="2400" dirty="0" err="1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y</a:t>
                </a:r>
                <a:r>
                  <a:rPr lang="en-US" sz="2400" baseline="-25000" dirty="0" err="1" smtClean="0">
                    <a:solidFill>
                      <a:srgbClr val="910091"/>
                    </a:solidFill>
                  </a:rPr>
                  <a:t>k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p</a:t>
                </a:r>
                <a:r>
                  <a:rPr lang="en-US" sz="2400" baseline="30000" dirty="0" err="1" smtClean="0">
                    <a:solidFill>
                      <a:srgbClr val="910091"/>
                    </a:solidFill>
                  </a:rPr>
                  <a:t>j+k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/p</a:t>
                </a:r>
                <a:r>
                  <a:rPr lang="en-US" sz="2400" baseline="30000" dirty="0" smtClean="0">
                    <a:solidFill>
                      <a:srgbClr val="910091"/>
                    </a:solidFill>
                  </a:rPr>
                  <a:t>3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) 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571138" y="4262605"/>
                <a:ext cx="8165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0 ≤ </a:t>
                </a:r>
                <a:r>
                  <a:rPr lang="en-US" baseline="-25000" dirty="0" err="1" smtClean="0">
                    <a:solidFill>
                      <a:srgbClr val="910091"/>
                    </a:solidFill>
                  </a:rPr>
                  <a:t>j+k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 ≤ 4</a:t>
                </a:r>
                <a:r>
                  <a:rPr lang="en-US" baseline="-25000" dirty="0" smtClean="0"/>
                  <a:t> </a:t>
                </a:r>
                <a:endParaRPr lang="en-US" baseline="-25000" dirty="0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2869013" y="3935657"/>
            <a:ext cx="3025551" cy="1756150"/>
            <a:chOff x="2869013" y="3935657"/>
            <a:chExt cx="3025551" cy="1756150"/>
          </a:xfrm>
        </p:grpSpPr>
        <p:sp>
          <p:nvSpPr>
            <p:cNvPr id="69" name="Rectangle 68"/>
            <p:cNvSpPr/>
            <p:nvPr/>
          </p:nvSpPr>
          <p:spPr>
            <a:xfrm>
              <a:off x="2869013" y="3935657"/>
              <a:ext cx="2663661" cy="525547"/>
            </a:xfrm>
            <a:prstGeom prst="rect">
              <a:avLst/>
            </a:prstGeom>
            <a:noFill/>
            <a:ln w="762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ular Callout 69"/>
            <p:cNvSpPr/>
            <p:nvPr/>
          </p:nvSpPr>
          <p:spPr>
            <a:xfrm>
              <a:off x="3605864" y="5023352"/>
              <a:ext cx="2288700" cy="668455"/>
            </a:xfrm>
            <a:prstGeom prst="wedgeRoundRectCallout">
              <a:avLst>
                <a:gd name="adj1" fmla="val -14668"/>
                <a:gd name="adj2" fmla="val -125156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= 1 for </a:t>
              </a:r>
              <a:r>
                <a:rPr lang="en-US" sz="2800" dirty="0" err="1" smtClean="0"/>
                <a:t>j+k</a:t>
              </a:r>
              <a:r>
                <a:rPr lang="en-US" sz="2800" dirty="0" smtClean="0"/>
                <a:t>  ≥ 3</a:t>
              </a:r>
              <a:endParaRPr lang="en-US" sz="28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34590" y="4390927"/>
            <a:ext cx="5175165" cy="677397"/>
            <a:chOff x="595750" y="3862207"/>
            <a:chExt cx="5175165" cy="677397"/>
          </a:xfrm>
        </p:grpSpPr>
        <p:sp>
          <p:nvSpPr>
            <p:cNvPr id="75" name="TextBox 74"/>
            <p:cNvSpPr txBox="1"/>
            <p:nvPr/>
          </p:nvSpPr>
          <p:spPr>
            <a:xfrm>
              <a:off x="595750" y="3862207"/>
              <a:ext cx="517516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                           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571138" y="4262605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253386" y="2411174"/>
            <a:ext cx="1847422" cy="4582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O(N</a:t>
            </a:r>
            <a:r>
              <a:rPr lang="en-US" baseline="30000" dirty="0" smtClean="0"/>
              <a:t>4/3</a:t>
            </a:r>
            <a:r>
              <a:rPr lang="en-US" dirty="0" smtClean="0"/>
              <a:t>) time FFT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04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83"/>
    </mc:Choice>
    <mc:Fallback xmlns="">
      <p:transition xmlns:p14="http://schemas.microsoft.com/office/powerpoint/2010/main" spd="slow" advTm="14278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9" grpId="0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(Morally) Database joins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28629"/>
            <a:ext cx="553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Input:    </a:t>
            </a:r>
            <a:r>
              <a:rPr lang="en-US" sz="2400" dirty="0" smtClean="0"/>
              <a:t>A big (</a:t>
            </a:r>
            <a:r>
              <a:rPr lang="en-US" sz="2400" dirty="0" err="1" smtClean="0"/>
              <a:t>hypergraph</a:t>
            </a:r>
            <a:r>
              <a:rPr lang="en-US" sz="2400" dirty="0" smtClean="0"/>
              <a:t>) </a:t>
            </a:r>
            <a:r>
              <a:rPr lang="en-US" sz="2400" dirty="0" smtClean="0">
                <a:solidFill>
                  <a:srgbClr val="910091"/>
                </a:solidFill>
              </a:rPr>
              <a:t>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</a:rPr>
              <a:t>= (V(G), E(G)) </a:t>
            </a:r>
            <a:endParaRPr lang="en-US" sz="2400" dirty="0">
              <a:solidFill>
                <a:srgbClr val="91009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76" y="1440997"/>
            <a:ext cx="1884441" cy="18985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7553" y="2242227"/>
            <a:ext cx="443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</a:rPr>
              <a:t>G</a:t>
            </a:r>
            <a:endParaRPr lang="en-US" sz="3200" dirty="0">
              <a:solidFill>
                <a:srgbClr val="91009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01921" y="2575871"/>
            <a:ext cx="7745222" cy="3750043"/>
            <a:chOff x="1379635" y="2575871"/>
            <a:chExt cx="7745222" cy="3750043"/>
          </a:xfrm>
        </p:grpSpPr>
        <p:sp>
          <p:nvSpPr>
            <p:cNvPr id="5" name="TextBox 4"/>
            <p:cNvSpPr txBox="1"/>
            <p:nvPr/>
          </p:nvSpPr>
          <p:spPr>
            <a:xfrm>
              <a:off x="1379635" y="2575871"/>
              <a:ext cx="4065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 small </a:t>
              </a:r>
              <a:r>
                <a:rPr lang="en-US" sz="2400" dirty="0" err="1" smtClean="0"/>
                <a:t>hypergraph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 </a:t>
              </a:r>
              <a:r>
                <a:rPr lang="en-US" sz="2400" dirty="0" smtClean="0">
                  <a:solidFill>
                    <a:srgbClr val="910091"/>
                  </a:solidFill>
                </a:rPr>
                <a:t>(</a:t>
              </a:r>
              <a:r>
                <a:rPr lang="en-US" sz="24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V</a:t>
              </a:r>
              <a:r>
                <a:rPr lang="en-US" sz="2400" dirty="0" smtClean="0">
                  <a:solidFill>
                    <a:srgbClr val="910091"/>
                  </a:solidFill>
                </a:rPr>
                <a:t>, </a:t>
              </a:r>
              <a:r>
                <a:rPr lang="en-US" sz="24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E</a:t>
              </a:r>
              <a:r>
                <a:rPr lang="en-US" sz="2400" dirty="0" smtClean="0">
                  <a:solidFill>
                    <a:srgbClr val="910091"/>
                  </a:solidFill>
                </a:rPr>
                <a:t> ) 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300876" y="4029733"/>
              <a:ext cx="2206174" cy="2296181"/>
              <a:chOff x="6490563" y="846711"/>
              <a:chExt cx="2206174" cy="229618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490563" y="846711"/>
                <a:ext cx="2206174" cy="2065349"/>
                <a:chOff x="6082935" y="1536631"/>
                <a:chExt cx="2206174" cy="2065349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6757075" y="1536631"/>
                  <a:ext cx="674140" cy="674236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910091"/>
                      </a:solidFill>
                    </a:rPr>
                    <a:t>X</a:t>
                  </a:r>
                  <a:r>
                    <a:rPr lang="en-US" baseline="-25000" dirty="0" smtClean="0">
                      <a:solidFill>
                        <a:srgbClr val="910091"/>
                      </a:solidFill>
                    </a:rPr>
                    <a:t>0</a:t>
                  </a:r>
                  <a:endParaRPr lang="en-US" baseline="-25000" dirty="0">
                    <a:solidFill>
                      <a:srgbClr val="910091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6082935" y="2927744"/>
                  <a:ext cx="674140" cy="674236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910091"/>
                      </a:solidFill>
                    </a:rPr>
                    <a:t>X</a:t>
                  </a:r>
                  <a:r>
                    <a:rPr lang="en-US" baseline="-25000" dirty="0">
                      <a:solidFill>
                        <a:srgbClr val="910091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7614969" y="2927744"/>
                  <a:ext cx="674140" cy="674236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910091"/>
                      </a:solidFill>
                    </a:rPr>
                    <a:t>X</a:t>
                  </a:r>
                  <a:r>
                    <a:rPr lang="en-US" baseline="-25000" dirty="0">
                      <a:solidFill>
                        <a:srgbClr val="910091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6735245" y="1422207"/>
                <a:ext cx="1613249" cy="1720685"/>
                <a:chOff x="6735245" y="1422207"/>
                <a:chExt cx="1613249" cy="1720685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6907376" y="1437887"/>
                  <a:ext cx="435796" cy="815617"/>
                </a:xfrm>
                <a:prstGeom prst="line">
                  <a:avLst/>
                </a:prstGeom>
                <a:ln w="76200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197412" y="2574942"/>
                  <a:ext cx="857894" cy="0"/>
                </a:xfrm>
                <a:prstGeom prst="line">
                  <a:avLst/>
                </a:prstGeom>
                <a:ln w="762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7758806" y="1422207"/>
                  <a:ext cx="474990" cy="815617"/>
                </a:xfrm>
                <a:prstGeom prst="line">
                  <a:avLst/>
                </a:prstGeom>
                <a:ln w="762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735245" y="1422207"/>
                  <a:ext cx="3517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08000"/>
                      </a:solidFill>
                    </a:rPr>
                    <a:t>R</a:t>
                  </a:r>
                  <a:endParaRPr lang="en-US" sz="2400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451758" y="2681227"/>
                  <a:ext cx="3260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S</a:t>
                  </a:r>
                  <a:endParaRPr lang="en-US" sz="2400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009940" y="1437887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FF0000"/>
                      </a:solidFill>
                    </a:rPr>
                    <a:t>T</a:t>
                  </a:r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23" name="TextBox 22"/>
            <p:cNvSpPr txBox="1"/>
            <p:nvPr/>
          </p:nvSpPr>
          <p:spPr>
            <a:xfrm>
              <a:off x="8460016" y="4497798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57200" y="3475153"/>
            <a:ext cx="372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Output: </a:t>
            </a:r>
            <a:r>
              <a:rPr lang="en-US" sz="2400" dirty="0" smtClean="0"/>
              <a:t>All copies of 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H </a:t>
            </a:r>
            <a:r>
              <a:rPr lang="en-US" sz="2400" dirty="0" smtClean="0"/>
              <a:t> in </a:t>
            </a:r>
            <a:r>
              <a:rPr lang="en-US" sz="2400" dirty="0" smtClean="0">
                <a:solidFill>
                  <a:srgbClr val="910091"/>
                </a:solidFill>
              </a:rPr>
              <a:t>G</a:t>
            </a:r>
            <a:endParaRPr lang="en-US" sz="2400" dirty="0">
              <a:solidFill>
                <a:srgbClr val="91009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57200" y="5276217"/>
            <a:ext cx="4225937" cy="986977"/>
            <a:chOff x="457200" y="5276217"/>
            <a:chExt cx="4225937" cy="986977"/>
          </a:xfrm>
        </p:grpSpPr>
        <p:sp>
          <p:nvSpPr>
            <p:cNvPr id="31" name="TextBox 30"/>
            <p:cNvSpPr txBox="1"/>
            <p:nvPr/>
          </p:nvSpPr>
          <p:spPr>
            <a:xfrm>
              <a:off x="457200" y="5276217"/>
              <a:ext cx="42259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910091"/>
                  </a:solidFill>
                </a:rPr>
                <a:t>R</a:t>
              </a:r>
              <a:r>
                <a:rPr lang="en-US" sz="2400" dirty="0" smtClean="0">
                  <a:solidFill>
                    <a:srgbClr val="910091"/>
                  </a:solidFill>
                </a:rPr>
                <a:t>(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  <a:r>
                <a:rPr lang="en-US" sz="2400" dirty="0" smtClean="0"/>
                <a:t>=</a:t>
              </a:r>
              <a:r>
                <a:rPr lang="en-US" sz="2400" dirty="0" smtClean="0">
                  <a:solidFill>
                    <a:srgbClr val="910091"/>
                  </a:solidFill>
                </a:rPr>
                <a:t> 1</a:t>
              </a:r>
              <a:r>
                <a:rPr lang="en-US" sz="2400" dirty="0" smtClean="0">
                  <a:solidFill>
                    <a:srgbClr val="000000"/>
                  </a:solidFill>
                </a:rPr>
                <a:t> if </a:t>
              </a:r>
              <a:r>
                <a:rPr lang="en-US" sz="2400" dirty="0" smtClean="0">
                  <a:solidFill>
                    <a:srgbClr val="910091"/>
                  </a:solidFill>
                </a:rPr>
                <a:t>(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  <a:r>
                <a:rPr lang="en-US" sz="2400" dirty="0" smtClean="0">
                  <a:solidFill>
                    <a:srgbClr val="000000"/>
                  </a:solidFill>
                </a:rPr>
                <a:t>in</a:t>
              </a:r>
              <a:r>
                <a:rPr lang="en-US" sz="2400" dirty="0" smtClean="0">
                  <a:solidFill>
                    <a:srgbClr val="910091"/>
                  </a:solidFill>
                </a:rPr>
                <a:t> E(G) </a:t>
              </a:r>
              <a:r>
                <a:rPr lang="en-US" sz="2400" dirty="0" smtClean="0">
                  <a:solidFill>
                    <a:srgbClr val="000000"/>
                  </a:solidFill>
                </a:rPr>
                <a:t>and</a:t>
              </a:r>
              <a:r>
                <a:rPr lang="en-US" sz="2400" dirty="0" smtClean="0">
                  <a:solidFill>
                    <a:srgbClr val="910091"/>
                  </a:solidFill>
                </a:rPr>
                <a:t> x&lt;y</a:t>
              </a:r>
              <a:endParaRPr lang="en-US" sz="2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79635" y="5801529"/>
              <a:ext cx="1884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= </a:t>
              </a:r>
              <a:r>
                <a:rPr lang="en-US" sz="24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/>
                <a:t> otherwise</a:t>
              </a:r>
              <a:endParaRPr lang="en-US" sz="2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5003" y="4233575"/>
            <a:ext cx="6125873" cy="2493106"/>
            <a:chOff x="175003" y="4233575"/>
            <a:chExt cx="6125873" cy="2493106"/>
          </a:xfrm>
        </p:grpSpPr>
        <p:sp>
          <p:nvSpPr>
            <p:cNvPr id="27" name="TextBox 26"/>
            <p:cNvSpPr txBox="1"/>
            <p:nvPr/>
          </p:nvSpPr>
          <p:spPr>
            <a:xfrm>
              <a:off x="175003" y="4484739"/>
              <a:ext cx="612587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2800" dirty="0" smtClean="0">
                  <a:solidFill>
                    <a:srgbClr val="910091"/>
                  </a:solidFill>
                </a:rPr>
                <a:t> (x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2</a:t>
              </a:r>
              <a:r>
                <a:rPr lang="en-US" sz="2800" dirty="0" smtClean="0">
                  <a:solidFill>
                    <a:srgbClr val="910091"/>
                  </a:solidFill>
                </a:rPr>
                <a:t>) </a:t>
              </a:r>
              <a:r>
                <a:rPr lang="en-US" sz="2800" dirty="0" smtClean="0"/>
                <a:t>= </a:t>
              </a:r>
              <a:r>
                <a:rPr lang="en-US" sz="2800" dirty="0" smtClean="0">
                  <a:solidFill>
                    <a:srgbClr val="910091"/>
                  </a:solidFill>
                </a:rPr>
                <a:t>R</a:t>
              </a:r>
              <a:r>
                <a:rPr lang="en-US" sz="2800" dirty="0" smtClean="0">
                  <a:solidFill>
                    <a:srgbClr val="910091"/>
                  </a:solidFill>
                </a:rPr>
                <a:t>(</a:t>
              </a:r>
              <a:r>
                <a:rPr lang="en-US" sz="2800" dirty="0" smtClean="0">
                  <a:solidFill>
                    <a:srgbClr val="910091"/>
                  </a:solidFill>
                </a:rPr>
                <a:t>x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800" dirty="0" smtClean="0">
                  <a:solidFill>
                    <a:srgbClr val="910091"/>
                  </a:solidFill>
                </a:rPr>
                <a:t>)</a:t>
              </a:r>
              <a:r>
                <a:rPr lang="en-US" sz="28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800" dirty="0" smtClean="0">
                  <a:solidFill>
                    <a:srgbClr val="910091"/>
                  </a:solidFill>
                  <a:sym typeface="Wingdings"/>
                </a:rPr>
                <a:t>S</a:t>
              </a:r>
              <a:r>
                <a:rPr lang="en-US" sz="2800" dirty="0" smtClean="0">
                  <a:solidFill>
                    <a:srgbClr val="910091"/>
                  </a:solidFill>
                </a:rPr>
                <a:t>(</a:t>
              </a:r>
              <a:r>
                <a:rPr lang="en-US" sz="2800" dirty="0" smtClean="0">
                  <a:solidFill>
                    <a:srgbClr val="910091"/>
                  </a:solidFill>
                </a:rPr>
                <a:t>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1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2</a:t>
              </a:r>
              <a:r>
                <a:rPr lang="en-US" sz="2800" dirty="0" smtClean="0">
                  <a:solidFill>
                    <a:srgbClr val="910091"/>
                  </a:solidFill>
                </a:rPr>
                <a:t>)</a:t>
              </a:r>
              <a:r>
                <a:rPr lang="en-US" sz="28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800" dirty="0" smtClean="0">
                  <a:solidFill>
                    <a:srgbClr val="910091"/>
                  </a:solidFill>
                  <a:sym typeface="Wingdings"/>
                </a:rPr>
                <a:t>T</a:t>
              </a:r>
              <a:r>
                <a:rPr lang="en-US" sz="2800" dirty="0" smtClean="0">
                  <a:solidFill>
                    <a:srgbClr val="910091"/>
                  </a:solidFill>
                </a:rPr>
                <a:t>(</a:t>
              </a:r>
              <a:r>
                <a:rPr lang="en-US" sz="2800" dirty="0" smtClean="0">
                  <a:solidFill>
                    <a:srgbClr val="910091"/>
                  </a:solidFill>
                </a:rPr>
                <a:t>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0</a:t>
              </a:r>
              <a:r>
                <a:rPr lang="en-US" sz="2800" dirty="0" smtClean="0">
                  <a:solidFill>
                    <a:srgbClr val="910091"/>
                  </a:solidFill>
                </a:rPr>
                <a:t>,x</a:t>
              </a:r>
              <a:r>
                <a:rPr lang="en-US" sz="2800" baseline="-25000" dirty="0">
                  <a:solidFill>
                    <a:srgbClr val="910091"/>
                  </a:solidFill>
                </a:rPr>
                <a:t>2</a:t>
              </a:r>
              <a:r>
                <a:rPr lang="en-US" sz="2800" dirty="0" smtClean="0">
                  <a:solidFill>
                    <a:srgbClr val="910091"/>
                  </a:solidFill>
                </a:rPr>
                <a:t>)</a:t>
              </a:r>
              <a:r>
                <a:rPr lang="en-US" sz="28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800" dirty="0" smtClean="0">
                  <a:solidFill>
                    <a:srgbClr val="008000"/>
                  </a:solidFill>
                  <a:latin typeface="Wingdings"/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8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2800" dirty="0">
                <a:solidFill>
                  <a:srgbClr val="910091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75003" y="4233575"/>
              <a:ext cx="6125873" cy="2493106"/>
              <a:chOff x="175003" y="4233575"/>
              <a:chExt cx="6125873" cy="249310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75003" y="4233575"/>
                <a:ext cx="6125873" cy="0"/>
              </a:xfrm>
              <a:prstGeom prst="line">
                <a:avLst/>
              </a:prstGeom>
              <a:ln>
                <a:solidFill>
                  <a:srgbClr val="BFBFB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300876" y="4233575"/>
                <a:ext cx="0" cy="2493106"/>
              </a:xfrm>
              <a:prstGeom prst="line">
                <a:avLst/>
              </a:prstGeom>
              <a:ln>
                <a:solidFill>
                  <a:srgbClr val="BFBFB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175003" y="5276217"/>
                <a:ext cx="6125873" cy="0"/>
              </a:xfrm>
              <a:prstGeom prst="line">
                <a:avLst/>
              </a:prstGeom>
              <a:ln>
                <a:solidFill>
                  <a:srgbClr val="BFBFBF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/>
          <p:cNvSpPr txBox="1"/>
          <p:nvPr/>
        </p:nvSpPr>
        <p:spPr>
          <a:xfrm>
            <a:off x="457200" y="6278874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and </a:t>
            </a:r>
            <a:r>
              <a:rPr lang="en-US" sz="2400" dirty="0" smtClean="0">
                <a:solidFill>
                  <a:srgbClr val="910091"/>
                </a:solidFill>
              </a:rPr>
              <a:t>T</a:t>
            </a:r>
            <a:r>
              <a:rPr lang="en-US" sz="2400" baseline="-250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/>
              <a:t>defined similarly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4040232" y="5864249"/>
            <a:ext cx="2260644" cy="8624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Encoding of the functions is crucial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86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47"/>
    </mc:Choice>
    <mc:Fallback>
      <p:transition xmlns:p14="http://schemas.microsoft.com/office/powerpoint/2010/main" spd="slow" advTm="601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>
          <a:xfrm>
            <a:off x="2226229" y="2446063"/>
            <a:ext cx="1081759" cy="2979185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Fourier Transform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314734" y="1426870"/>
            <a:ext cx="3492702" cy="2226548"/>
            <a:chOff x="5126598" y="1630710"/>
            <a:chExt cx="3492702" cy="2226548"/>
          </a:xfrm>
        </p:grpSpPr>
        <p:sp>
          <p:nvSpPr>
            <p:cNvPr id="3" name="Left Bracket 2"/>
            <p:cNvSpPr/>
            <p:nvPr/>
          </p:nvSpPr>
          <p:spPr>
            <a:xfrm>
              <a:off x="5126598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Bracket 8"/>
            <p:cNvSpPr/>
            <p:nvPr/>
          </p:nvSpPr>
          <p:spPr>
            <a:xfrm>
              <a:off x="7303271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341" y="1712603"/>
              <a:ext cx="489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39342" y="17212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92306" y="1721297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92152" y="1813630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85307" y="1721297"/>
              <a:ext cx="461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10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1" name="Left Bracket 10"/>
            <p:cNvSpPr/>
            <p:nvPr/>
          </p:nvSpPr>
          <p:spPr>
            <a:xfrm>
              <a:off x="7975564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ket 11"/>
            <p:cNvSpPr/>
            <p:nvPr/>
          </p:nvSpPr>
          <p:spPr>
            <a:xfrm>
              <a:off x="8436630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7509602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61029" y="3370275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42420" y="3378969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01316" y="33789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76458" y="3471302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8385" y="337896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466884" y="222654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877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062933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28141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84751" y="2853743"/>
              <a:ext cx="766986" cy="0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319921" y="383084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63448" y="38308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5750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595750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7034" y="2508783"/>
            <a:ext cx="3051222" cy="2843845"/>
            <a:chOff x="47034" y="2508783"/>
            <a:chExt cx="3051222" cy="2843845"/>
          </a:xfrm>
        </p:grpSpPr>
        <p:grpSp>
          <p:nvGrpSpPr>
            <p:cNvPr id="6" name="Group 5"/>
            <p:cNvGrpSpPr/>
            <p:nvPr/>
          </p:nvGrpSpPr>
          <p:grpSpPr>
            <a:xfrm>
              <a:off x="892082" y="2508783"/>
              <a:ext cx="2206174" cy="674236"/>
              <a:chOff x="892082" y="2853743"/>
              <a:chExt cx="2206174" cy="674236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7034" y="3653418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858951" y="3590696"/>
              <a:ext cx="2206174" cy="674236"/>
              <a:chOff x="892082" y="2853743"/>
              <a:chExt cx="2206174" cy="67423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858951" y="4678392"/>
              <a:ext cx="2206174" cy="674236"/>
              <a:chOff x="892082" y="2853743"/>
              <a:chExt cx="2206174" cy="674236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2</a:t>
                </a: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2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533091" y="2845901"/>
              <a:ext cx="891025" cy="2169609"/>
              <a:chOff x="1533091" y="3190861"/>
              <a:chExt cx="891025" cy="2169609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553236" y="3259622"/>
                <a:ext cx="857894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66" idx="2"/>
                <a:endCxn id="79" idx="6"/>
              </p:cNvCxnSpPr>
              <p:nvPr/>
            </p:nvCxnSpPr>
            <p:spPr>
              <a:xfrm flipH="1">
                <a:off x="1533091" y="3190861"/>
                <a:ext cx="891025" cy="1081913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66" idx="2"/>
                <a:endCxn id="82" idx="6"/>
              </p:cNvCxnSpPr>
              <p:nvPr/>
            </p:nvCxnSpPr>
            <p:spPr>
              <a:xfrm flipH="1">
                <a:off x="1533091" y="3190861"/>
                <a:ext cx="891025" cy="2169609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1533091" y="2845901"/>
              <a:ext cx="857894" cy="1081913"/>
              <a:chOff x="1533091" y="3190861"/>
              <a:chExt cx="857894" cy="1081913"/>
            </a:xfrm>
          </p:grpSpPr>
          <p:cxnSp>
            <p:nvCxnSpPr>
              <p:cNvPr id="38" name="Straight Connector 37"/>
              <p:cNvCxnSpPr>
                <a:stCxn id="80" idx="2"/>
                <a:endCxn id="79" idx="6"/>
              </p:cNvCxnSpPr>
              <p:nvPr/>
            </p:nvCxnSpPr>
            <p:spPr>
              <a:xfrm flipH="1">
                <a:off x="1533091" y="4272774"/>
                <a:ext cx="857894" cy="0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80" idx="2"/>
                <a:endCxn id="62" idx="6"/>
              </p:cNvCxnSpPr>
              <p:nvPr/>
            </p:nvCxnSpPr>
            <p:spPr>
              <a:xfrm flipH="1" flipV="1">
                <a:off x="1566222" y="3190861"/>
                <a:ext cx="824763" cy="1081913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/>
            <p:cNvCxnSpPr>
              <a:stCxn id="83" idx="2"/>
            </p:cNvCxnSpPr>
            <p:nvPr/>
          </p:nvCxnSpPr>
          <p:spPr>
            <a:xfrm flipH="1" flipV="1">
              <a:off x="1566222" y="2914662"/>
              <a:ext cx="824763" cy="2100848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141099" y="2273584"/>
            <a:ext cx="4907110" cy="3494733"/>
            <a:chOff x="141099" y="2743984"/>
            <a:chExt cx="4907110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4907110" cy="3135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4388457" y="5137474"/>
            <a:ext cx="4084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910091"/>
                </a:solidFill>
              </a:rPr>
              <a:t>ψ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j,k</a:t>
            </a:r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err="1" smtClean="0">
                <a:solidFill>
                  <a:srgbClr val="910091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j</a:t>
            </a:r>
            <a:r>
              <a:rPr lang="en-US" sz="2400" dirty="0" err="1" smtClean="0">
                <a:solidFill>
                  <a:srgbClr val="910091"/>
                </a:solidFill>
              </a:rPr>
              <a:t>,y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k</a:t>
            </a:r>
            <a:r>
              <a:rPr lang="en-US" sz="2400" dirty="0" smtClean="0">
                <a:solidFill>
                  <a:srgbClr val="910091"/>
                </a:solidFill>
              </a:rPr>
              <a:t>)</a:t>
            </a:r>
            <a:r>
              <a:rPr lang="en-US" sz="2400" dirty="0" smtClean="0"/>
              <a:t> = </a:t>
            </a:r>
            <a:r>
              <a:rPr lang="en-US" sz="2400" dirty="0" err="1" smtClean="0">
                <a:solidFill>
                  <a:srgbClr val="910091"/>
                </a:solidFill>
              </a:rPr>
              <a:t>exp</a:t>
            </a:r>
            <a:r>
              <a:rPr lang="en-US" sz="2400" dirty="0" smtClean="0">
                <a:solidFill>
                  <a:srgbClr val="910091"/>
                </a:solidFill>
              </a:rPr>
              <a:t> (2π</a:t>
            </a:r>
            <a:r>
              <a:rPr lang="en-US" sz="2400" dirty="0" err="1" smtClean="0">
                <a:solidFill>
                  <a:srgbClr val="910091"/>
                </a:solidFill>
              </a:rPr>
              <a:t>i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err="1" smtClean="0">
                <a:solidFill>
                  <a:srgbClr val="910091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j</a:t>
            </a:r>
            <a:r>
              <a:rPr lang="en-US" sz="2400" dirty="0" err="1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910091"/>
                </a:solidFill>
              </a:rPr>
              <a:t>y</a:t>
            </a:r>
            <a:r>
              <a:rPr lang="en-US" sz="2400" baseline="-25000" dirty="0" err="1" smtClean="0">
                <a:solidFill>
                  <a:srgbClr val="910091"/>
                </a:solidFill>
              </a:rPr>
              <a:t>k</a:t>
            </a:r>
            <a:r>
              <a:rPr lang="en-US" sz="2400" dirty="0" err="1" smtClean="0">
                <a:solidFill>
                  <a:srgbClr val="910091"/>
                </a:solidFill>
              </a:rPr>
              <a:t>p</a:t>
            </a:r>
            <a:r>
              <a:rPr lang="en-US" sz="2400" baseline="30000" dirty="0" err="1" smtClean="0">
                <a:solidFill>
                  <a:srgbClr val="910091"/>
                </a:solidFill>
              </a:rPr>
              <a:t>j+k</a:t>
            </a:r>
            <a:r>
              <a:rPr lang="en-US" sz="2400" dirty="0" smtClean="0">
                <a:solidFill>
                  <a:srgbClr val="910091"/>
                </a:solidFill>
              </a:rPr>
              <a:t>/p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r>
              <a:rPr lang="en-US" sz="2400" dirty="0" smtClean="0">
                <a:solidFill>
                  <a:srgbClr val="910091"/>
                </a:solidFill>
              </a:rPr>
              <a:t>) </a:t>
            </a:r>
            <a:r>
              <a:rPr lang="en-US" sz="2400" dirty="0" smtClean="0"/>
              <a:t> </a:t>
            </a:r>
            <a:endParaRPr lang="en-US" sz="2400" dirty="0" smtClean="0">
              <a:solidFill>
                <a:srgbClr val="910091"/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4256037" y="4264932"/>
            <a:ext cx="4368729" cy="893729"/>
            <a:chOff x="4256037" y="4264932"/>
            <a:chExt cx="4368729" cy="893729"/>
          </a:xfrm>
        </p:grpSpPr>
        <p:sp>
          <p:nvSpPr>
            <p:cNvPr id="101" name="TextBox 100"/>
            <p:cNvSpPr txBox="1"/>
            <p:nvPr/>
          </p:nvSpPr>
          <p:spPr>
            <a:xfrm>
              <a:off x="4256037" y="4264932"/>
              <a:ext cx="43687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dirty="0" err="1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(y)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655020" y="4758551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10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99"/>
    </mc:Choice>
    <mc:Fallback xmlns="">
      <p:transition xmlns:p14="http://schemas.microsoft.com/office/powerpoint/2010/main" spd="slow" advTm="978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9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 for (baby) FAQs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99257" y="3081155"/>
            <a:ext cx="7301421" cy="768859"/>
            <a:chOff x="987688" y="5769042"/>
            <a:chExt cx="7301421" cy="768859"/>
          </a:xfrm>
        </p:grpSpPr>
        <p:sp>
          <p:nvSpPr>
            <p:cNvPr id="4" name="TextBox 3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</a:t>
              </a:r>
              <a:r>
                <a:rPr lang="en-US" sz="3600" dirty="0" smtClean="0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f-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120324" y="6230124"/>
                <a:ext cx="239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910091"/>
                    </a:solidFill>
                  </a:rPr>
                  <a:t>f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1" y="2320207"/>
            <a:ext cx="1683244" cy="215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lus 8"/>
          <p:cNvSpPr/>
          <p:nvPr/>
        </p:nvSpPr>
        <p:spPr>
          <a:xfrm>
            <a:off x="1936635" y="3132231"/>
            <a:ext cx="618825" cy="61526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8085931" y="3979201"/>
            <a:ext cx="754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85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"/>
    </mc:Choice>
    <mc:Fallback xmlns="">
      <p:transition xmlns:p14="http://schemas.microsoft.com/office/powerpoint/2010/main" spd="slow" advTm="116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vector multiplication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131785" y="4034685"/>
            <a:ext cx="39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5312" y="403468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92082" y="1479143"/>
            <a:ext cx="2733551" cy="2279668"/>
            <a:chOff x="892082" y="1479143"/>
            <a:chExt cx="2733551" cy="2279668"/>
          </a:xfrm>
        </p:grpSpPr>
        <p:grpSp>
          <p:nvGrpSpPr>
            <p:cNvPr id="46" name="Group 45"/>
            <p:cNvGrpSpPr/>
            <p:nvPr/>
          </p:nvGrpSpPr>
          <p:grpSpPr>
            <a:xfrm>
              <a:off x="892082" y="2853743"/>
              <a:ext cx="2206174" cy="905068"/>
              <a:chOff x="6363588" y="5420846"/>
              <a:chExt cx="2206174" cy="905068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363588" y="5420846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895622" y="5420846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endParaRPr lang="en-US" dirty="0">
                  <a:solidFill>
                    <a:srgbClr val="91009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070437" y="5757964"/>
                <a:ext cx="857894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324783" y="5864249"/>
                <a:ext cx="3642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8000"/>
                    </a:solidFill>
                  </a:rPr>
                  <a:t>A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520856" y="1479143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772413" y="2294026"/>
              <a:ext cx="740545" cy="669477"/>
            </a:xfrm>
            <a:custGeom>
              <a:avLst/>
              <a:gdLst>
                <a:gd name="connsiteX0" fmla="*/ 33890 w 740545"/>
                <a:gd name="connsiteY0" fmla="*/ 591077 h 669477"/>
                <a:gd name="connsiteX1" fmla="*/ 80923 w 740545"/>
                <a:gd name="connsiteY1" fmla="*/ 10921 h 669477"/>
                <a:gd name="connsiteX2" fmla="*/ 739385 w 740545"/>
                <a:gd name="connsiteY2" fmla="*/ 246119 h 669477"/>
                <a:gd name="connsiteX3" fmla="*/ 253377 w 740545"/>
                <a:gd name="connsiteY3" fmla="*/ 669477 h 6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545" h="669477">
                  <a:moveTo>
                    <a:pt x="33890" y="591077"/>
                  </a:moveTo>
                  <a:cubicBezTo>
                    <a:pt x="-1385" y="329745"/>
                    <a:pt x="-36659" y="68414"/>
                    <a:pt x="80923" y="10921"/>
                  </a:cubicBezTo>
                  <a:cubicBezTo>
                    <a:pt x="198505" y="-46572"/>
                    <a:pt x="710643" y="136360"/>
                    <a:pt x="739385" y="246119"/>
                  </a:cubicBezTo>
                  <a:cubicBezTo>
                    <a:pt x="768127" y="355878"/>
                    <a:pt x="253377" y="669477"/>
                    <a:pt x="253377" y="669477"/>
                  </a:cubicBez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9264" y="1880709"/>
              <a:ext cx="34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53277" y="5432924"/>
            <a:ext cx="4368729" cy="909106"/>
            <a:chOff x="1853277" y="5432924"/>
            <a:chExt cx="4368729" cy="909106"/>
          </a:xfrm>
        </p:grpSpPr>
        <p:sp>
          <p:nvSpPr>
            <p:cNvPr id="52" name="TextBox 51"/>
            <p:cNvSpPr txBox="1"/>
            <p:nvPr/>
          </p:nvSpPr>
          <p:spPr>
            <a:xfrm>
              <a:off x="1853277" y="5432924"/>
              <a:ext cx="43687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(x) </a:t>
              </a:r>
              <a:r>
                <a:rPr lang="en-US" sz="3600" dirty="0" smtClean="0"/>
                <a:t>=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6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600" dirty="0" smtClean="0">
                  <a:solidFill>
                    <a:srgbClr val="910091"/>
                  </a:solidFill>
                </a:rPr>
                <a:t>(y)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19565" y="594192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282198" y="5252769"/>
            <a:ext cx="8404602" cy="47040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23227" y="1479143"/>
            <a:ext cx="62710" cy="3773626"/>
          </a:xfrm>
          <a:prstGeom prst="line">
            <a:avLst/>
          </a:prstGeom>
          <a:ln>
            <a:solidFill>
              <a:srgbClr val="7F7F7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483126" y="5432924"/>
            <a:ext cx="2327724" cy="1231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Trivial </a:t>
            </a:r>
            <a:r>
              <a:rPr lang="en-US" sz="2400" dirty="0" err="1" smtClean="0"/>
              <a:t>algo</a:t>
            </a:r>
            <a:r>
              <a:rPr lang="en-US" sz="2400" dirty="0" smtClean="0"/>
              <a:t> runs in O(N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time</a:t>
            </a:r>
            <a:endParaRPr lang="en-US" sz="24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5126598" y="1630710"/>
            <a:ext cx="3492702" cy="2226548"/>
            <a:chOff x="5126598" y="1630710"/>
            <a:chExt cx="3492702" cy="2226548"/>
          </a:xfrm>
        </p:grpSpPr>
        <p:sp>
          <p:nvSpPr>
            <p:cNvPr id="62" name="Left Bracket 61"/>
            <p:cNvSpPr/>
            <p:nvPr/>
          </p:nvSpPr>
          <p:spPr>
            <a:xfrm>
              <a:off x="5126598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Bracket 62"/>
            <p:cNvSpPr/>
            <p:nvPr/>
          </p:nvSpPr>
          <p:spPr>
            <a:xfrm>
              <a:off x="7303271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36341" y="1712603"/>
              <a:ext cx="489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639342" y="17212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792306" y="1721297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>
                  <a:solidFill>
                    <a:srgbClr val="910091"/>
                  </a:solidFill>
                </a:rPr>
                <a:t>0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92152" y="1813630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085307" y="1721297"/>
              <a:ext cx="461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10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9" name="Left Bracket 68"/>
            <p:cNvSpPr/>
            <p:nvPr/>
          </p:nvSpPr>
          <p:spPr>
            <a:xfrm>
              <a:off x="7975564" y="1630710"/>
              <a:ext cx="141099" cy="2226548"/>
            </a:xfrm>
            <a:prstGeom prst="lef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Bracket 69"/>
            <p:cNvSpPr/>
            <p:nvPr/>
          </p:nvSpPr>
          <p:spPr>
            <a:xfrm>
              <a:off x="8436630" y="1630710"/>
              <a:ext cx="127944" cy="2226548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Multiply 70"/>
            <p:cNvSpPr/>
            <p:nvPr/>
          </p:nvSpPr>
          <p:spPr>
            <a:xfrm>
              <a:off x="7509602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61029" y="3370275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42420" y="3378969"/>
              <a:ext cx="63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701316" y="33789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a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N-1,N-1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376458" y="3471302"/>
              <a:ext cx="368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910091"/>
                  </a:solidFill>
                </a:rPr>
                <a:t>…..</a:t>
              </a:r>
              <a:endParaRPr lang="en-US" baseline="30000" dirty="0">
                <a:solidFill>
                  <a:srgbClr val="91009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088385" y="337896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b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5466884" y="222654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82877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062933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281414" y="2210867"/>
              <a:ext cx="3078" cy="1159408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084751" y="2853743"/>
              <a:ext cx="766986" cy="0"/>
            </a:xfrm>
            <a:prstGeom prst="line">
              <a:avLst/>
            </a:prstGeom>
            <a:ln>
              <a:solidFill>
                <a:srgbClr val="91009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42466" y="4076776"/>
            <a:ext cx="1457902" cy="95647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D=N</a:t>
            </a:r>
          </a:p>
          <a:p>
            <a:pPr algn="ctr"/>
            <a:r>
              <a:rPr lang="en-US" sz="2800" dirty="0" smtClean="0"/>
              <a:t>n=m=2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3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2"/>
    </mc:Choice>
    <mc:Fallback xmlns="">
      <p:transition xmlns:p14="http://schemas.microsoft.com/office/powerpoint/2010/main" spd="slow" advTm="223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>
          <a:xfrm>
            <a:off x="2226229" y="2446063"/>
            <a:ext cx="1081759" cy="2979185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Fourier Transform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9224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6766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7034" y="2508783"/>
            <a:ext cx="3051222" cy="2843845"/>
            <a:chOff x="47034" y="2508783"/>
            <a:chExt cx="3051222" cy="2843845"/>
          </a:xfrm>
        </p:grpSpPr>
        <p:grpSp>
          <p:nvGrpSpPr>
            <p:cNvPr id="6" name="Group 5"/>
            <p:cNvGrpSpPr/>
            <p:nvPr/>
          </p:nvGrpSpPr>
          <p:grpSpPr>
            <a:xfrm>
              <a:off x="892082" y="2508783"/>
              <a:ext cx="2206174" cy="674236"/>
              <a:chOff x="892082" y="2853743"/>
              <a:chExt cx="2206174" cy="674236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7034" y="3653418"/>
              <a:ext cx="6648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H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858951" y="3590696"/>
              <a:ext cx="2206174" cy="674236"/>
              <a:chOff x="892082" y="2853743"/>
              <a:chExt cx="2206174" cy="67423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858951" y="4678392"/>
              <a:ext cx="2206174" cy="674236"/>
              <a:chOff x="892082" y="2853743"/>
              <a:chExt cx="2206174" cy="674236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892082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2</a:t>
                </a: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424116" y="2853743"/>
                <a:ext cx="674140" cy="67423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2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533091" y="2845901"/>
              <a:ext cx="891025" cy="2169609"/>
              <a:chOff x="1533091" y="3190861"/>
              <a:chExt cx="891025" cy="2169609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553236" y="3259622"/>
                <a:ext cx="857894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66" idx="2"/>
                <a:endCxn id="79" idx="6"/>
              </p:cNvCxnSpPr>
              <p:nvPr/>
            </p:nvCxnSpPr>
            <p:spPr>
              <a:xfrm flipH="1">
                <a:off x="1533091" y="3190861"/>
                <a:ext cx="891025" cy="1081913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66" idx="2"/>
                <a:endCxn id="82" idx="6"/>
              </p:cNvCxnSpPr>
              <p:nvPr/>
            </p:nvCxnSpPr>
            <p:spPr>
              <a:xfrm flipH="1">
                <a:off x="1533091" y="3190861"/>
                <a:ext cx="891025" cy="2169609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1533091" y="2845901"/>
              <a:ext cx="857894" cy="1081913"/>
              <a:chOff x="1533091" y="3190861"/>
              <a:chExt cx="857894" cy="1081913"/>
            </a:xfrm>
          </p:grpSpPr>
          <p:cxnSp>
            <p:nvCxnSpPr>
              <p:cNvPr id="38" name="Straight Connector 37"/>
              <p:cNvCxnSpPr>
                <a:stCxn id="80" idx="2"/>
                <a:endCxn id="79" idx="6"/>
              </p:cNvCxnSpPr>
              <p:nvPr/>
            </p:nvCxnSpPr>
            <p:spPr>
              <a:xfrm flipH="1">
                <a:off x="1533091" y="4272774"/>
                <a:ext cx="857894" cy="0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80" idx="2"/>
                <a:endCxn id="62" idx="6"/>
              </p:cNvCxnSpPr>
              <p:nvPr/>
            </p:nvCxnSpPr>
            <p:spPr>
              <a:xfrm flipH="1" flipV="1">
                <a:off x="1566222" y="3190861"/>
                <a:ext cx="824763" cy="1081913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/>
            <p:cNvCxnSpPr>
              <a:stCxn id="83" idx="2"/>
            </p:cNvCxnSpPr>
            <p:nvPr/>
          </p:nvCxnSpPr>
          <p:spPr>
            <a:xfrm flipH="1" flipV="1">
              <a:off x="1566222" y="2914662"/>
              <a:ext cx="824763" cy="2100848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141099" y="2273584"/>
            <a:ext cx="3449087" cy="3494733"/>
            <a:chOff x="141099" y="2743984"/>
            <a:chExt cx="3449087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3449087" cy="313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/>
          <p:cNvSpPr/>
          <p:nvPr/>
        </p:nvSpPr>
        <p:spPr>
          <a:xfrm>
            <a:off x="6635407" y="4332274"/>
            <a:ext cx="2327724" cy="1231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Trivial </a:t>
            </a:r>
            <a:r>
              <a:rPr lang="en-US" sz="2400" dirty="0" err="1" smtClean="0"/>
              <a:t>algo</a:t>
            </a:r>
            <a:r>
              <a:rPr lang="en-US" sz="2400" dirty="0" smtClean="0"/>
              <a:t> runs in O(p</a:t>
            </a:r>
            <a:r>
              <a:rPr lang="en-US" sz="2400" baseline="30000" dirty="0"/>
              <a:t>6</a:t>
            </a:r>
            <a:r>
              <a:rPr lang="en-US" sz="2400" dirty="0" smtClean="0"/>
              <a:t>) time</a:t>
            </a:r>
            <a:endParaRPr lang="en-US" sz="2400" dirty="0"/>
          </a:p>
        </p:txBody>
      </p:sp>
      <p:sp>
        <p:nvSpPr>
          <p:cNvPr id="67" name="Rectangle 66"/>
          <p:cNvSpPr/>
          <p:nvPr/>
        </p:nvSpPr>
        <p:spPr>
          <a:xfrm>
            <a:off x="3997931" y="4537273"/>
            <a:ext cx="1457902" cy="95647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D=p</a:t>
            </a:r>
          </a:p>
          <a:p>
            <a:pPr algn="ctr"/>
            <a:r>
              <a:rPr lang="en-US" sz="2800" dirty="0" smtClean="0"/>
              <a:t>n=m=6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9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41"/>
    </mc:Choice>
    <mc:Fallback xmlns="">
      <p:transition xmlns:p14="http://schemas.microsoft.com/office/powerpoint/2010/main" spd="slow" advTm="287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than trivial algorithm</a:t>
            </a:r>
            <a:endParaRPr lang="en-US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9469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6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xmlns:p14="http://schemas.microsoft.com/office/powerpoint/2010/main" spd="slow" advTm="62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>
          <a:xfrm>
            <a:off x="2226229" y="2446063"/>
            <a:ext cx="1081759" cy="2979185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Fast(</a:t>
            </a:r>
            <a:r>
              <a:rPr lang="en-US" dirty="0" err="1" smtClean="0"/>
              <a:t>er</a:t>
            </a:r>
            <a:r>
              <a:rPr lang="en-US" dirty="0" smtClean="0"/>
              <a:t>) Fourier Transform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9224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6766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sp>
        <p:nvSpPr>
          <p:cNvPr id="62" name="Oval 61"/>
          <p:cNvSpPr/>
          <p:nvPr/>
        </p:nvSpPr>
        <p:spPr>
          <a:xfrm>
            <a:off x="892082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424116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034" y="3653418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58951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0" name="Oval 79"/>
          <p:cNvSpPr/>
          <p:nvPr/>
        </p:nvSpPr>
        <p:spPr>
          <a:xfrm>
            <a:off x="2390985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2" name="Oval 81"/>
          <p:cNvSpPr/>
          <p:nvPr/>
        </p:nvSpPr>
        <p:spPr>
          <a:xfrm>
            <a:off x="858951" y="4678392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sp>
        <p:nvSpPr>
          <p:cNvPr id="83" name="Oval 82"/>
          <p:cNvSpPr/>
          <p:nvPr/>
        </p:nvSpPr>
        <p:spPr>
          <a:xfrm>
            <a:off x="2390985" y="4678392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33091" y="2845901"/>
            <a:ext cx="891025" cy="2169609"/>
            <a:chOff x="1533091" y="3190861"/>
            <a:chExt cx="891025" cy="2169609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553236" y="3259622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6" idx="2"/>
              <a:endCxn id="79" idx="6"/>
            </p:cNvCxnSpPr>
            <p:nvPr/>
          </p:nvCxnSpPr>
          <p:spPr>
            <a:xfrm flipH="1">
              <a:off x="1533091" y="3190861"/>
              <a:ext cx="891025" cy="1081913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66" idx="2"/>
              <a:endCxn id="82" idx="6"/>
            </p:cNvCxnSpPr>
            <p:nvPr/>
          </p:nvCxnSpPr>
          <p:spPr>
            <a:xfrm flipH="1">
              <a:off x="1533091" y="3190861"/>
              <a:ext cx="891025" cy="2169609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533091" y="2845901"/>
            <a:ext cx="857894" cy="1081913"/>
            <a:chOff x="1533091" y="3190861"/>
            <a:chExt cx="857894" cy="1081913"/>
          </a:xfrm>
        </p:grpSpPr>
        <p:cxnSp>
          <p:nvCxnSpPr>
            <p:cNvPr id="38" name="Straight Connector 37"/>
            <p:cNvCxnSpPr>
              <a:stCxn id="80" idx="2"/>
              <a:endCxn id="79" idx="6"/>
            </p:cNvCxnSpPr>
            <p:nvPr/>
          </p:nvCxnSpPr>
          <p:spPr>
            <a:xfrm flipH="1">
              <a:off x="1533091" y="4272774"/>
              <a:ext cx="857894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80" idx="2"/>
              <a:endCxn id="62" idx="6"/>
            </p:cNvCxnSpPr>
            <p:nvPr/>
          </p:nvCxnSpPr>
          <p:spPr>
            <a:xfrm flipH="1" flipV="1">
              <a:off x="1566222" y="3190861"/>
              <a:ext cx="824763" cy="1081913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>
            <a:stCxn id="83" idx="2"/>
          </p:cNvCxnSpPr>
          <p:nvPr/>
        </p:nvCxnSpPr>
        <p:spPr>
          <a:xfrm flipH="1" flipV="1">
            <a:off x="1566222" y="2914662"/>
            <a:ext cx="824763" cy="210084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141099" y="2273584"/>
            <a:ext cx="3449087" cy="3494733"/>
            <a:chOff x="141099" y="2743984"/>
            <a:chExt cx="3449087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3449087" cy="313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880267" y="5015510"/>
            <a:ext cx="5428393" cy="658727"/>
            <a:chOff x="3880267" y="5015510"/>
            <a:chExt cx="5428393" cy="658727"/>
          </a:xfrm>
        </p:grpSpPr>
        <p:sp>
          <p:nvSpPr>
            <p:cNvPr id="3" name="TextBox 2"/>
            <p:cNvSpPr txBox="1"/>
            <p:nvPr/>
          </p:nvSpPr>
          <p:spPr>
            <a:xfrm>
              <a:off x="3880267" y="501551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0,2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b</a:t>
              </a:r>
              <a:endParaRPr lang="en-US" sz="24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80267" y="528922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31734" y="5304905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8879" y="5304905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29228" y="1285747"/>
            <a:ext cx="2415906" cy="2979185"/>
            <a:chOff x="1044482" y="2598463"/>
            <a:chExt cx="2415906" cy="2979185"/>
          </a:xfrm>
        </p:grpSpPr>
        <p:sp>
          <p:nvSpPr>
            <p:cNvPr id="47" name="Rounded Rectangle 46"/>
            <p:cNvSpPr/>
            <p:nvPr/>
          </p:nvSpPr>
          <p:spPr>
            <a:xfrm>
              <a:off x="2378629" y="2598463"/>
              <a:ext cx="1081759" cy="2979185"/>
            </a:xfrm>
            <a:prstGeom prst="round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044482" y="266118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576516" y="266118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543385" y="374309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2543385" y="4830792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  <p:cxnSp>
          <p:nvCxnSpPr>
            <p:cNvPr id="53" name="Straight Connector 52"/>
            <p:cNvCxnSpPr>
              <a:stCxn id="52" idx="2"/>
            </p:cNvCxnSpPr>
            <p:nvPr/>
          </p:nvCxnSpPr>
          <p:spPr>
            <a:xfrm flipH="1" flipV="1">
              <a:off x="1718622" y="3067062"/>
              <a:ext cx="824763" cy="2100848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880267" y="5006899"/>
            <a:ext cx="5428393" cy="658727"/>
            <a:chOff x="4032667" y="4258470"/>
            <a:chExt cx="5428393" cy="658727"/>
          </a:xfrm>
        </p:grpSpPr>
        <p:sp>
          <p:nvSpPr>
            <p:cNvPr id="55" name="TextBox 54"/>
            <p:cNvSpPr txBox="1"/>
            <p:nvPr/>
          </p:nvSpPr>
          <p:spPr>
            <a:xfrm>
              <a:off x="4032667" y="425847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0,2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b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32667" y="453218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84134" y="4547865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24723" y="4525086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572323" y="5015510"/>
            <a:ext cx="1426659" cy="627337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39318" y="4493726"/>
            <a:ext cx="112670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6024" y="4493726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dirty="0">
              <a:solidFill>
                <a:srgbClr val="91009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62"/>
    </mc:Choice>
    <mc:Fallback xmlns="">
      <p:transition xmlns:p14="http://schemas.microsoft.com/office/powerpoint/2010/main" spd="slow" advTm="8066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B8C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Fast(</a:t>
            </a:r>
            <a:r>
              <a:rPr lang="en-US" dirty="0" err="1" smtClean="0"/>
              <a:t>er</a:t>
            </a:r>
            <a:r>
              <a:rPr lang="en-US" dirty="0" smtClean="0"/>
              <a:t>) Fourier Transform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9224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6766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sp>
        <p:nvSpPr>
          <p:cNvPr id="62" name="Oval 61"/>
          <p:cNvSpPr/>
          <p:nvPr/>
        </p:nvSpPr>
        <p:spPr>
          <a:xfrm>
            <a:off x="892082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424116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034" y="3653418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58951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0" name="Oval 79"/>
          <p:cNvSpPr/>
          <p:nvPr/>
        </p:nvSpPr>
        <p:spPr>
          <a:xfrm>
            <a:off x="2390985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2" name="Oval 81"/>
          <p:cNvSpPr/>
          <p:nvPr/>
        </p:nvSpPr>
        <p:spPr>
          <a:xfrm>
            <a:off x="858951" y="4678392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33091" y="2845901"/>
            <a:ext cx="891025" cy="2169609"/>
            <a:chOff x="1533091" y="3190861"/>
            <a:chExt cx="891025" cy="2169609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553236" y="3259622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6" idx="2"/>
              <a:endCxn id="79" idx="6"/>
            </p:cNvCxnSpPr>
            <p:nvPr/>
          </p:nvCxnSpPr>
          <p:spPr>
            <a:xfrm flipH="1">
              <a:off x="1533091" y="3190861"/>
              <a:ext cx="891025" cy="1081913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66" idx="2"/>
              <a:endCxn id="82" idx="6"/>
            </p:cNvCxnSpPr>
            <p:nvPr/>
          </p:nvCxnSpPr>
          <p:spPr>
            <a:xfrm flipH="1">
              <a:off x="1533091" y="3190861"/>
              <a:ext cx="891025" cy="2169609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>
            <a:stCxn id="80" idx="2"/>
            <a:endCxn id="79" idx="6"/>
          </p:cNvCxnSpPr>
          <p:nvPr/>
        </p:nvCxnSpPr>
        <p:spPr>
          <a:xfrm flipH="1">
            <a:off x="1533091" y="3927814"/>
            <a:ext cx="857894" cy="0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0" idx="2"/>
            <a:endCxn id="62" idx="6"/>
          </p:cNvCxnSpPr>
          <p:nvPr/>
        </p:nvCxnSpPr>
        <p:spPr>
          <a:xfrm flipH="1" flipV="1">
            <a:off x="1566222" y="2845901"/>
            <a:ext cx="824763" cy="1081913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141099" y="2273584"/>
            <a:ext cx="3449087" cy="3494733"/>
            <a:chOff x="141099" y="2743984"/>
            <a:chExt cx="3449087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3449087" cy="313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805090" y="5018068"/>
            <a:ext cx="5428393" cy="658727"/>
            <a:chOff x="4032667" y="4258470"/>
            <a:chExt cx="5428393" cy="658727"/>
          </a:xfrm>
        </p:grpSpPr>
        <p:sp>
          <p:nvSpPr>
            <p:cNvPr id="55" name="TextBox 54"/>
            <p:cNvSpPr txBox="1"/>
            <p:nvPr/>
          </p:nvSpPr>
          <p:spPr>
            <a:xfrm>
              <a:off x="4032667" y="425847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0,2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b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32667" y="453218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84134" y="4547865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24723" y="4525086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2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477662" y="5062537"/>
            <a:ext cx="1426659" cy="627337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39318" y="4493726"/>
            <a:ext cx="112670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6024" y="4493726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dirty="0">
              <a:solidFill>
                <a:srgbClr val="91009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32133" y="2292269"/>
            <a:ext cx="3052589" cy="2292147"/>
          </a:xfrm>
          <a:custGeom>
            <a:avLst/>
            <a:gdLst>
              <a:gd name="connsiteX0" fmla="*/ 273362 w 3052589"/>
              <a:gd name="connsiteY0" fmla="*/ 185157 h 2292147"/>
              <a:gd name="connsiteX1" fmla="*/ 273362 w 3052589"/>
              <a:gd name="connsiteY1" fmla="*/ 984832 h 2292147"/>
              <a:gd name="connsiteX2" fmla="*/ 1982228 w 3052589"/>
              <a:gd name="connsiteY2" fmla="*/ 1110271 h 2292147"/>
              <a:gd name="connsiteX3" fmla="*/ 1621642 w 3052589"/>
              <a:gd name="connsiteY3" fmla="*/ 1831547 h 2292147"/>
              <a:gd name="connsiteX4" fmla="*/ 2640690 w 3052589"/>
              <a:gd name="connsiteY4" fmla="*/ 2207865 h 2292147"/>
              <a:gd name="connsiteX5" fmla="*/ 2891533 w 3052589"/>
              <a:gd name="connsiteY5" fmla="*/ 185157 h 2292147"/>
              <a:gd name="connsiteX6" fmla="*/ 273362 w 3052589"/>
              <a:gd name="connsiteY6" fmla="*/ 185157 h 229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2589" h="2292147">
                <a:moveTo>
                  <a:pt x="273362" y="185157"/>
                </a:moveTo>
                <a:cubicBezTo>
                  <a:pt x="-163000" y="318436"/>
                  <a:pt x="-11449" y="830646"/>
                  <a:pt x="273362" y="984832"/>
                </a:cubicBezTo>
                <a:cubicBezTo>
                  <a:pt x="558173" y="1139018"/>
                  <a:pt x="1757515" y="969152"/>
                  <a:pt x="1982228" y="1110271"/>
                </a:cubicBezTo>
                <a:cubicBezTo>
                  <a:pt x="2206941" y="1251390"/>
                  <a:pt x="1511898" y="1648615"/>
                  <a:pt x="1621642" y="1831547"/>
                </a:cubicBezTo>
                <a:cubicBezTo>
                  <a:pt x="1731386" y="2014479"/>
                  <a:pt x="2429042" y="2482263"/>
                  <a:pt x="2640690" y="2207865"/>
                </a:cubicBezTo>
                <a:cubicBezTo>
                  <a:pt x="2852338" y="1933467"/>
                  <a:pt x="3288701" y="524888"/>
                  <a:pt x="2891533" y="185157"/>
                </a:cubicBezTo>
                <a:cubicBezTo>
                  <a:pt x="2494365" y="-154574"/>
                  <a:pt x="709724" y="51878"/>
                  <a:pt x="273362" y="185157"/>
                </a:cubicBezTo>
                <a:close/>
              </a:path>
            </a:pathLst>
          </a:custGeom>
          <a:noFill/>
          <a:ln w="762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776606" y="5037968"/>
            <a:ext cx="5459749" cy="652629"/>
            <a:chOff x="3960362" y="3107545"/>
            <a:chExt cx="5459749" cy="652629"/>
          </a:xfrm>
        </p:grpSpPr>
        <p:sp>
          <p:nvSpPr>
            <p:cNvPr id="61" name="TextBox 60"/>
            <p:cNvSpPr txBox="1"/>
            <p:nvPr/>
          </p:nvSpPr>
          <p:spPr>
            <a:xfrm>
              <a:off x="3991718" y="3107545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2400" dirty="0" smtClean="0">
                  <a:solidFill>
                    <a:srgbClr val="910091"/>
                  </a:solidFill>
                </a:rPr>
                <a:t>’(x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)</a:t>
              </a:r>
              <a:endParaRPr lang="en-US" sz="2400" dirty="0">
                <a:solidFill>
                  <a:srgbClr val="91009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960362" y="3390162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327507" y="3390842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51367" y="1361268"/>
            <a:ext cx="3052589" cy="2292147"/>
            <a:chOff x="584533" y="2444669"/>
            <a:chExt cx="3052589" cy="2292147"/>
          </a:xfrm>
        </p:grpSpPr>
        <p:sp>
          <p:nvSpPr>
            <p:cNvPr id="75" name="Oval 74"/>
            <p:cNvSpPr/>
            <p:nvPr/>
          </p:nvSpPr>
          <p:spPr>
            <a:xfrm>
              <a:off x="1044482" y="266118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576516" y="2661183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011351" y="374309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2543385" y="374309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cxnSp>
          <p:nvCxnSpPr>
            <p:cNvPr id="81" name="Straight Connector 80"/>
            <p:cNvCxnSpPr>
              <a:stCxn id="78" idx="2"/>
              <a:endCxn id="77" idx="6"/>
            </p:cNvCxnSpPr>
            <p:nvPr/>
          </p:nvCxnSpPr>
          <p:spPr>
            <a:xfrm flipH="1">
              <a:off x="1685491" y="4080214"/>
              <a:ext cx="857894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78" idx="2"/>
              <a:endCxn id="75" idx="6"/>
            </p:cNvCxnSpPr>
            <p:nvPr/>
          </p:nvCxnSpPr>
          <p:spPr>
            <a:xfrm flipH="1" flipV="1">
              <a:off x="1718622" y="2998301"/>
              <a:ext cx="824763" cy="1081913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reeform 86"/>
            <p:cNvSpPr/>
            <p:nvPr/>
          </p:nvSpPr>
          <p:spPr>
            <a:xfrm>
              <a:off x="584533" y="2444669"/>
              <a:ext cx="3052589" cy="2292147"/>
            </a:xfrm>
            <a:custGeom>
              <a:avLst/>
              <a:gdLst>
                <a:gd name="connsiteX0" fmla="*/ 273362 w 3052589"/>
                <a:gd name="connsiteY0" fmla="*/ 185157 h 2292147"/>
                <a:gd name="connsiteX1" fmla="*/ 273362 w 3052589"/>
                <a:gd name="connsiteY1" fmla="*/ 984832 h 2292147"/>
                <a:gd name="connsiteX2" fmla="*/ 1982228 w 3052589"/>
                <a:gd name="connsiteY2" fmla="*/ 1110271 h 2292147"/>
                <a:gd name="connsiteX3" fmla="*/ 1621642 w 3052589"/>
                <a:gd name="connsiteY3" fmla="*/ 1831547 h 2292147"/>
                <a:gd name="connsiteX4" fmla="*/ 2640690 w 3052589"/>
                <a:gd name="connsiteY4" fmla="*/ 2207865 h 2292147"/>
                <a:gd name="connsiteX5" fmla="*/ 2891533 w 3052589"/>
                <a:gd name="connsiteY5" fmla="*/ 185157 h 2292147"/>
                <a:gd name="connsiteX6" fmla="*/ 273362 w 3052589"/>
                <a:gd name="connsiteY6" fmla="*/ 185157 h 229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2589" h="2292147">
                  <a:moveTo>
                    <a:pt x="273362" y="185157"/>
                  </a:moveTo>
                  <a:cubicBezTo>
                    <a:pt x="-163000" y="318436"/>
                    <a:pt x="-11449" y="830646"/>
                    <a:pt x="273362" y="984832"/>
                  </a:cubicBezTo>
                  <a:cubicBezTo>
                    <a:pt x="558173" y="1139018"/>
                    <a:pt x="1757515" y="969152"/>
                    <a:pt x="1982228" y="1110271"/>
                  </a:cubicBezTo>
                  <a:cubicBezTo>
                    <a:pt x="2206941" y="1251390"/>
                    <a:pt x="1511898" y="1648615"/>
                    <a:pt x="1621642" y="1831547"/>
                  </a:cubicBezTo>
                  <a:cubicBezTo>
                    <a:pt x="1731386" y="2014479"/>
                    <a:pt x="2429042" y="2482263"/>
                    <a:pt x="2640690" y="2207865"/>
                  </a:cubicBezTo>
                  <a:cubicBezTo>
                    <a:pt x="2852338" y="1933467"/>
                    <a:pt x="3288701" y="524888"/>
                    <a:pt x="2891533" y="185157"/>
                  </a:cubicBezTo>
                  <a:cubicBezTo>
                    <a:pt x="2494365" y="-154574"/>
                    <a:pt x="709724" y="51878"/>
                    <a:pt x="273362" y="185157"/>
                  </a:cubicBezTo>
                  <a:close/>
                </a:path>
              </a:pathLst>
            </a:custGeom>
            <a:noFill/>
            <a:ln w="7620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16637" y="5029153"/>
            <a:ext cx="5428393" cy="644226"/>
            <a:chOff x="5716222" y="3908830"/>
            <a:chExt cx="5428393" cy="644226"/>
          </a:xfrm>
        </p:grpSpPr>
        <p:sp>
          <p:nvSpPr>
            <p:cNvPr id="92" name="TextBox 91"/>
            <p:cNvSpPr txBox="1"/>
            <p:nvPr/>
          </p:nvSpPr>
          <p:spPr>
            <a:xfrm>
              <a:off x="5716222" y="390883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Σ</a:t>
              </a:r>
              <a:r>
                <a:rPr lang="en-US" sz="2400" dirty="0" smtClean="0"/>
                <a:t>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1,1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2400" dirty="0" smtClean="0">
                  <a:solidFill>
                    <a:srgbClr val="910091"/>
                  </a:solidFill>
                </a:rPr>
                <a:t>’(x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)</a:t>
              </a:r>
              <a:endParaRPr lang="en-US" sz="2400" dirty="0">
                <a:solidFill>
                  <a:srgbClr val="91009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16222" y="418254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13283" y="4183724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05023" y="5015510"/>
            <a:ext cx="2899298" cy="752807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4941994" y="3658291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807962" y="3653418"/>
            <a:ext cx="1134032" cy="840308"/>
            <a:chOff x="3807962" y="3653418"/>
            <a:chExt cx="1134032" cy="840308"/>
          </a:xfrm>
        </p:grpSpPr>
        <p:sp>
          <p:nvSpPr>
            <p:cNvPr id="97" name="TextBox 96"/>
            <p:cNvSpPr txBox="1"/>
            <p:nvPr/>
          </p:nvSpPr>
          <p:spPr>
            <a:xfrm>
              <a:off x="3807962" y="3653418"/>
              <a:ext cx="1134032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r>
                <a:rPr lang="en-US" dirty="0" smtClean="0"/>
                <a:t>,X</a:t>
              </a:r>
              <a:r>
                <a:rPr lang="en-US" baseline="-25000" dirty="0"/>
                <a:t>1</a:t>
              </a:r>
              <a:r>
                <a:rPr lang="en-US" dirty="0" smtClean="0"/>
                <a:t>,Y</a:t>
              </a:r>
              <a:r>
                <a:rPr lang="en-US" baseline="-25000" dirty="0"/>
                <a:t>0</a:t>
              </a:r>
              <a:r>
                <a:rPr lang="en-US" dirty="0" smtClean="0"/>
                <a:t>,Y</a:t>
              </a:r>
              <a:r>
                <a:rPr lang="en-US" baseline="-25000" dirty="0"/>
                <a:t>1</a:t>
              </a:r>
            </a:p>
          </p:txBody>
        </p:sp>
        <p:cxnSp>
          <p:nvCxnSpPr>
            <p:cNvPr id="22" name="Straight Connector 21"/>
            <p:cNvCxnSpPr>
              <a:stCxn id="97" idx="2"/>
              <a:endCxn id="11" idx="0"/>
            </p:cNvCxnSpPr>
            <p:nvPr/>
          </p:nvCxnSpPr>
          <p:spPr>
            <a:xfrm>
              <a:off x="4374978" y="4022750"/>
              <a:ext cx="27693" cy="4709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46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8"/>
    </mc:Choice>
    <mc:Fallback xmlns="">
      <p:transition xmlns:p14="http://schemas.microsoft.com/office/powerpoint/2010/main" spd="slow" advTm="536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B8C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20" grpId="0" animBg="1"/>
      <p:bldP spid="9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Fast(</a:t>
            </a:r>
            <a:r>
              <a:rPr lang="en-US" dirty="0" err="1" smtClean="0"/>
              <a:t>er</a:t>
            </a:r>
            <a:r>
              <a:rPr lang="en-US" dirty="0" smtClean="0"/>
              <a:t>) Fourier Transform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9224" y="1105450"/>
            <a:ext cx="94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N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p</a:t>
            </a:r>
            <a:r>
              <a:rPr lang="en-US" sz="2400" baseline="30000" dirty="0" smtClean="0">
                <a:solidFill>
                  <a:srgbClr val="910091"/>
                </a:solidFill>
              </a:rPr>
              <a:t>3</a:t>
            </a:r>
            <a:endParaRPr lang="en-US" sz="2400" baseline="30000" dirty="0">
              <a:solidFill>
                <a:srgbClr val="91009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6766" y="1440233"/>
            <a:ext cx="3862906" cy="723275"/>
            <a:chOff x="595750" y="1863593"/>
            <a:chExt cx="3862906" cy="723275"/>
          </a:xfrm>
        </p:grpSpPr>
        <p:sp>
          <p:nvSpPr>
            <p:cNvPr id="64" name="TextBox 63"/>
            <p:cNvSpPr txBox="1"/>
            <p:nvPr/>
          </p:nvSpPr>
          <p:spPr>
            <a:xfrm>
              <a:off x="595750" y="1863593"/>
              <a:ext cx="3862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x,y</a:t>
              </a:r>
              <a:r>
                <a:rPr lang="en-US" sz="28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/>
                <a:t>=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exp</a:t>
              </a:r>
              <a:r>
                <a:rPr lang="en-US" sz="2400" dirty="0" smtClean="0">
                  <a:solidFill>
                    <a:srgbClr val="910091"/>
                  </a:solidFill>
                </a:rPr>
                <a:t> (2π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2400" dirty="0" err="1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y</a:t>
              </a:r>
              <a:r>
                <a:rPr lang="en-US" sz="24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p</a:t>
              </a:r>
              <a:r>
                <a:rPr lang="en-US" sz="2400" baseline="30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sz="2400" dirty="0" smtClean="0">
                  <a:solidFill>
                    <a:srgbClr val="910091"/>
                  </a:solidFill>
                </a:rPr>
                <a:t>/p</a:t>
              </a:r>
              <a:r>
                <a:rPr lang="en-US" sz="2400" baseline="30000" dirty="0" smtClean="0">
                  <a:solidFill>
                    <a:srgbClr val="910091"/>
                  </a:solidFill>
                </a:rPr>
                <a:t>3</a:t>
              </a:r>
              <a:r>
                <a:rPr lang="en-US" sz="2400" dirty="0" smtClean="0">
                  <a:solidFill>
                    <a:srgbClr val="910091"/>
                  </a:solidFill>
                </a:rPr>
                <a:t>)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92327" y="2309869"/>
              <a:ext cx="816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0 ≤ </a:t>
              </a:r>
              <a:r>
                <a:rPr lang="en-US" baseline="-25000" dirty="0" err="1" smtClean="0">
                  <a:solidFill>
                    <a:srgbClr val="910091"/>
                  </a:solidFill>
                </a:rPr>
                <a:t>j+k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 ≤ 2</a:t>
              </a:r>
              <a:r>
                <a:rPr lang="en-US" baseline="-25000" dirty="0" smtClean="0"/>
                <a:t> </a:t>
              </a:r>
              <a:endParaRPr lang="en-US" baseline="-25000" dirty="0"/>
            </a:p>
          </p:txBody>
        </p:sp>
      </p:grpSp>
      <p:sp>
        <p:nvSpPr>
          <p:cNvPr id="62" name="Oval 61"/>
          <p:cNvSpPr/>
          <p:nvPr/>
        </p:nvSpPr>
        <p:spPr>
          <a:xfrm>
            <a:off x="892082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424116" y="2508783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Y</a:t>
            </a:r>
            <a:r>
              <a:rPr lang="en-US" baseline="-25000" dirty="0" smtClean="0">
                <a:solidFill>
                  <a:srgbClr val="910091"/>
                </a:solidFill>
              </a:rPr>
              <a:t>0</a:t>
            </a:r>
            <a:endParaRPr lang="en-US" baseline="-25000" dirty="0">
              <a:solidFill>
                <a:srgbClr val="91009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034" y="3653418"/>
            <a:ext cx="6648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910091"/>
                </a:solidFill>
              </a:rPr>
              <a:t> </a:t>
            </a:r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58951" y="3590696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1</a:t>
            </a:r>
          </a:p>
        </p:txBody>
      </p:sp>
      <p:sp>
        <p:nvSpPr>
          <p:cNvPr id="82" name="Oval 81"/>
          <p:cNvSpPr/>
          <p:nvPr/>
        </p:nvSpPr>
        <p:spPr>
          <a:xfrm>
            <a:off x="858951" y="4678392"/>
            <a:ext cx="674140" cy="67423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10091"/>
                </a:solidFill>
              </a:rPr>
              <a:t>X</a:t>
            </a:r>
            <a:r>
              <a:rPr lang="en-US" baseline="-25000" dirty="0">
                <a:solidFill>
                  <a:srgbClr val="910091"/>
                </a:solidFill>
              </a:rPr>
              <a:t>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33091" y="2845901"/>
            <a:ext cx="891025" cy="2169609"/>
            <a:chOff x="1533091" y="3190861"/>
            <a:chExt cx="891025" cy="2169609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553236" y="3259622"/>
              <a:ext cx="8578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6" idx="2"/>
              <a:endCxn id="79" idx="6"/>
            </p:cNvCxnSpPr>
            <p:nvPr/>
          </p:nvCxnSpPr>
          <p:spPr>
            <a:xfrm flipH="1">
              <a:off x="1533091" y="3190861"/>
              <a:ext cx="891025" cy="1081913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66" idx="2"/>
              <a:endCxn id="82" idx="6"/>
            </p:cNvCxnSpPr>
            <p:nvPr/>
          </p:nvCxnSpPr>
          <p:spPr>
            <a:xfrm flipH="1">
              <a:off x="1533091" y="3190861"/>
              <a:ext cx="891025" cy="2169609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141099" y="2273584"/>
            <a:ext cx="3449087" cy="3494733"/>
            <a:chOff x="141099" y="2743984"/>
            <a:chExt cx="3449087" cy="349473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141099" y="2743984"/>
              <a:ext cx="3449087" cy="3136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90186" y="2775343"/>
              <a:ext cx="0" cy="3463374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41099" y="5721277"/>
            <a:ext cx="8666337" cy="976440"/>
            <a:chOff x="141099" y="5721277"/>
            <a:chExt cx="8666337" cy="976440"/>
          </a:xfrm>
        </p:grpSpPr>
        <p:sp>
          <p:nvSpPr>
            <p:cNvPr id="90" name="TextBox 89"/>
            <p:cNvSpPr txBox="1"/>
            <p:nvPr/>
          </p:nvSpPr>
          <p:spPr>
            <a:xfrm>
              <a:off x="711875" y="5721277"/>
              <a:ext cx="8095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200" dirty="0" smtClean="0">
                  <a:solidFill>
                    <a:srgbClr val="910091"/>
                  </a:solidFill>
                </a:rPr>
                <a:t> 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/>
                <a:t>=  </a:t>
              </a:r>
              <a:r>
                <a:rPr lang="en-US" sz="40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4000" dirty="0" smtClean="0">
                  <a:solidFill>
                    <a:srgbClr val="910091"/>
                  </a:solidFill>
                </a:rPr>
                <a:t>   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>
                  <a:solidFill>
                    <a:srgbClr val="910091"/>
                  </a:solidFill>
                </a:rPr>
                <a:t>(y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200" dirty="0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2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32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  </a:t>
              </a:r>
              <a:r>
                <a:rPr lang="en-US" sz="3200" dirty="0" err="1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  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ψ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j,k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j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,y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k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67065" y="6266247"/>
              <a:ext cx="1113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10091"/>
                  </a:solidFill>
                </a:rPr>
                <a:t>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2000" dirty="0" smtClean="0">
                  <a:solidFill>
                    <a:srgbClr val="910091"/>
                  </a:solidFill>
                </a:rPr>
                <a:t>,y</a:t>
              </a:r>
              <a:r>
                <a:rPr lang="en-US" sz="2000" baseline="-25000" dirty="0" smtClean="0">
                  <a:solidFill>
                    <a:srgbClr val="910091"/>
                  </a:solidFill>
                </a:rPr>
                <a:t>2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6808" y="6328385"/>
              <a:ext cx="136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0 ≤ </a:t>
              </a:r>
              <a:r>
                <a:rPr lang="en-US" dirty="0" err="1" smtClean="0">
                  <a:solidFill>
                    <a:srgbClr val="910091"/>
                  </a:solidFill>
                </a:rPr>
                <a:t>j+k</a:t>
              </a:r>
              <a:r>
                <a:rPr lang="en-US" dirty="0" smtClean="0">
                  <a:solidFill>
                    <a:srgbClr val="910091"/>
                  </a:solidFill>
                </a:rPr>
                <a:t> ≤ 2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41099" y="5768317"/>
              <a:ext cx="8611611" cy="0"/>
            </a:xfrm>
            <a:prstGeom prst="line">
              <a:avLst/>
            </a:prstGeom>
            <a:ln>
              <a:solidFill>
                <a:srgbClr val="7F7F7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3839318" y="4493726"/>
            <a:ext cx="112670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0</a:t>
            </a:r>
            <a:r>
              <a:rPr lang="en-US" dirty="0" smtClean="0"/>
              <a:t>,Y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6024" y="4493726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dirty="0">
              <a:solidFill>
                <a:srgbClr val="91009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746963" y="5051216"/>
            <a:ext cx="5428393" cy="643045"/>
            <a:chOff x="5716222" y="3908830"/>
            <a:chExt cx="5428393" cy="643045"/>
          </a:xfrm>
        </p:grpSpPr>
        <p:sp>
          <p:nvSpPr>
            <p:cNvPr id="92" name="TextBox 91"/>
            <p:cNvSpPr txBox="1"/>
            <p:nvPr/>
          </p:nvSpPr>
          <p:spPr>
            <a:xfrm>
              <a:off x="5716222" y="3908830"/>
              <a:ext cx="5428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Σ</a:t>
              </a:r>
              <a:r>
                <a:rPr lang="en-US" sz="2400" dirty="0" smtClean="0"/>
                <a:t>  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1,0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</a:rPr>
                <a:t>ψ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2,0</a:t>
              </a:r>
              <a:r>
                <a:rPr lang="en-US" sz="24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dirty="0" smtClean="0">
                  <a:solidFill>
                    <a:srgbClr val="910091"/>
                  </a:solidFill>
                  <a:ea typeface="Wingdings"/>
                  <a:cs typeface="Wingdings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2400" dirty="0" smtClean="0">
                  <a:solidFill>
                    <a:srgbClr val="910091"/>
                  </a:solidFill>
                </a:rPr>
                <a:t>’’(x</a:t>
              </a:r>
              <a:r>
                <a:rPr lang="en-US" sz="24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,x</a:t>
              </a:r>
              <a:r>
                <a:rPr lang="en-US" sz="2400" baseline="-25000" dirty="0">
                  <a:solidFill>
                    <a:srgbClr val="910091"/>
                  </a:solidFill>
                </a:rPr>
                <a:t>1</a:t>
              </a:r>
              <a:r>
                <a:rPr lang="en-US" sz="2400" dirty="0" smtClean="0">
                  <a:solidFill>
                    <a:srgbClr val="910091"/>
                  </a:solidFill>
                </a:rPr>
                <a:t>,y</a:t>
              </a:r>
              <a:r>
                <a:rPr lang="en-US" sz="2400" baseline="-25000" dirty="0">
                  <a:solidFill>
                    <a:srgbClr val="910091"/>
                  </a:solidFill>
                </a:rPr>
                <a:t>0</a:t>
              </a:r>
              <a:r>
                <a:rPr lang="en-US" sz="2400" dirty="0" smtClean="0">
                  <a:solidFill>
                    <a:srgbClr val="910091"/>
                  </a:solidFill>
                </a:rPr>
                <a:t>)</a:t>
              </a:r>
              <a:endParaRPr lang="en-US" sz="2400" dirty="0">
                <a:solidFill>
                  <a:srgbClr val="91009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16222" y="4182543"/>
              <a:ext cx="36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y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13283" y="4183724"/>
              <a:ext cx="184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aseline="-25000" dirty="0">
                <a:solidFill>
                  <a:srgbClr val="910091"/>
                </a:solidFill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4941994" y="3658291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841031" y="2949828"/>
            <a:ext cx="1141358" cy="699190"/>
            <a:chOff x="3807962" y="3653418"/>
            <a:chExt cx="1141358" cy="699190"/>
          </a:xfrm>
        </p:grpSpPr>
        <p:sp>
          <p:nvSpPr>
            <p:cNvPr id="97" name="TextBox 96"/>
            <p:cNvSpPr txBox="1"/>
            <p:nvPr/>
          </p:nvSpPr>
          <p:spPr>
            <a:xfrm>
              <a:off x="3807962" y="3653418"/>
              <a:ext cx="1141358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r>
                <a:rPr lang="en-US" dirty="0" smtClean="0"/>
                <a:t>,X</a:t>
              </a:r>
              <a:r>
                <a:rPr lang="en-US" baseline="-25000" dirty="0" smtClean="0"/>
                <a:t>1</a:t>
              </a:r>
              <a:r>
                <a:rPr lang="en-US" dirty="0" smtClean="0"/>
                <a:t>,X</a:t>
              </a:r>
              <a:r>
                <a:rPr lang="en-US" baseline="-25000" dirty="0"/>
                <a:t>2</a:t>
              </a:r>
              <a:r>
                <a:rPr lang="en-US" dirty="0" smtClean="0"/>
                <a:t>,Y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  <p:cxnSp>
          <p:nvCxnSpPr>
            <p:cNvPr id="22" name="Straight Connector 21"/>
            <p:cNvCxnSpPr>
              <a:stCxn id="97" idx="2"/>
              <a:endCxn id="73" idx="0"/>
            </p:cNvCxnSpPr>
            <p:nvPr/>
          </p:nvCxnSpPr>
          <p:spPr>
            <a:xfrm flipH="1">
              <a:off x="4290495" y="4022750"/>
              <a:ext cx="88146" cy="3298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711875" y="2399023"/>
            <a:ext cx="2517725" cy="1984943"/>
          </a:xfrm>
          <a:prstGeom prst="roundRect">
            <a:avLst/>
          </a:prstGeom>
          <a:noFill/>
          <a:ln w="762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754843" y="4949295"/>
            <a:ext cx="5428393" cy="752807"/>
            <a:chOff x="3754843" y="4886575"/>
            <a:chExt cx="5428393" cy="752807"/>
          </a:xfrm>
        </p:grpSpPr>
        <p:sp>
          <p:nvSpPr>
            <p:cNvPr id="20" name="Rectangle 19"/>
            <p:cNvSpPr/>
            <p:nvPr/>
          </p:nvSpPr>
          <p:spPr>
            <a:xfrm>
              <a:off x="5972478" y="4886575"/>
              <a:ext cx="2899298" cy="752807"/>
            </a:xfrm>
            <a:prstGeom prst="rect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754843" y="4995156"/>
              <a:ext cx="5428393" cy="644226"/>
              <a:chOff x="5716222" y="3908830"/>
              <a:chExt cx="5428393" cy="644226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716222" y="3908830"/>
                <a:ext cx="54283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Σ</a:t>
                </a:r>
                <a:r>
                  <a:rPr lang="en-US" sz="2400" dirty="0" smtClean="0"/>
                  <a:t>  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0,0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1,0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2,0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Σ</a:t>
                </a:r>
                <a:r>
                  <a:rPr lang="en-US" sz="2400" dirty="0" smtClean="0"/>
                  <a:t> 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0,1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ψ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1,1</a:t>
                </a:r>
                <a:r>
                  <a:rPr lang="en-US" sz="2400" dirty="0" smtClean="0">
                    <a:solidFill>
                      <a:srgbClr val="91009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r>
                  <a:rPr lang="en-US" sz="2400" dirty="0" smtClean="0">
                    <a:solidFill>
                      <a:srgbClr val="910091"/>
                    </a:solidFill>
                    <a:ea typeface="Wingdings"/>
                    <a:cs typeface="Wingdings"/>
                    <a:sym typeface="Wingdings"/>
                  </a:rPr>
                  <a:t> </a:t>
                </a:r>
                <a:r>
                  <a:rPr lang="en-US" sz="2400" dirty="0" err="1" smtClean="0">
                    <a:solidFill>
                      <a:srgbClr val="910091"/>
                    </a:solidFill>
                  </a:rPr>
                  <a:t>φ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’(x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0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,y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0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,y</a:t>
                </a:r>
                <a:r>
                  <a:rPr lang="en-US" sz="2400" baseline="-25000" dirty="0" smtClean="0">
                    <a:solidFill>
                      <a:srgbClr val="910091"/>
                    </a:solidFill>
                  </a:rPr>
                  <a:t>1</a:t>
                </a:r>
                <a:r>
                  <a:rPr lang="en-US" sz="2400" dirty="0" smtClean="0">
                    <a:solidFill>
                      <a:srgbClr val="910091"/>
                    </a:solidFill>
                  </a:rPr>
                  <a:t>)</a:t>
                </a:r>
                <a:endParaRPr lang="en-US" sz="2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716222" y="4182543"/>
                <a:ext cx="367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 smtClean="0">
                    <a:solidFill>
                      <a:srgbClr val="910091"/>
                    </a:solidFill>
                  </a:rPr>
                  <a:t>0</a:t>
                </a:r>
                <a:endParaRPr lang="en-US" baseline="-250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913283" y="4183724"/>
                <a:ext cx="367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3850616" y="3649018"/>
            <a:ext cx="1134032" cy="840308"/>
            <a:chOff x="3807962" y="3653418"/>
            <a:chExt cx="1134032" cy="840308"/>
          </a:xfrm>
        </p:grpSpPr>
        <p:sp>
          <p:nvSpPr>
            <p:cNvPr id="73" name="TextBox 72"/>
            <p:cNvSpPr txBox="1"/>
            <p:nvPr/>
          </p:nvSpPr>
          <p:spPr>
            <a:xfrm>
              <a:off x="3807962" y="3653418"/>
              <a:ext cx="1134032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r>
                <a:rPr lang="en-US" dirty="0" smtClean="0"/>
                <a:t>,X</a:t>
              </a:r>
              <a:r>
                <a:rPr lang="en-US" baseline="-25000" dirty="0"/>
                <a:t>1</a:t>
              </a:r>
              <a:r>
                <a:rPr lang="en-US" dirty="0" smtClean="0"/>
                <a:t>,Y</a:t>
              </a:r>
              <a:r>
                <a:rPr lang="en-US" baseline="-25000" dirty="0"/>
                <a:t>0</a:t>
              </a:r>
              <a:r>
                <a:rPr lang="en-US" dirty="0" smtClean="0"/>
                <a:t>,Y</a:t>
              </a:r>
              <a:r>
                <a:rPr lang="en-US" baseline="-25000" dirty="0"/>
                <a:t>1</a:t>
              </a:r>
            </a:p>
          </p:txBody>
        </p:sp>
        <p:cxnSp>
          <p:nvCxnSpPr>
            <p:cNvPr id="74" name="Straight Connector 73"/>
            <p:cNvCxnSpPr>
              <a:stCxn id="73" idx="2"/>
            </p:cNvCxnSpPr>
            <p:nvPr/>
          </p:nvCxnSpPr>
          <p:spPr>
            <a:xfrm>
              <a:off x="4374978" y="4022750"/>
              <a:ext cx="27693" cy="4709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5098314" y="2949828"/>
            <a:ext cx="67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10091"/>
                </a:solidFill>
              </a:rPr>
              <a:t>O(p</a:t>
            </a:r>
            <a:r>
              <a:rPr lang="en-US" baseline="30000" dirty="0" smtClean="0">
                <a:solidFill>
                  <a:srgbClr val="910091"/>
                </a:solidFill>
              </a:rPr>
              <a:t>4</a:t>
            </a:r>
            <a:r>
              <a:rPr lang="en-US" dirty="0" smtClean="0">
                <a:solidFill>
                  <a:srgbClr val="910091"/>
                </a:solidFill>
              </a:rPr>
              <a:t>) </a:t>
            </a:r>
            <a:endParaRPr lang="en-US" sz="1400" dirty="0"/>
          </a:p>
        </p:txBody>
      </p:sp>
      <p:sp>
        <p:nvSpPr>
          <p:cNvPr id="89" name="Rectangle 88"/>
          <p:cNvSpPr/>
          <p:nvPr/>
        </p:nvSpPr>
        <p:spPr>
          <a:xfrm>
            <a:off x="4957672" y="1418144"/>
            <a:ext cx="3004487" cy="1231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Overall </a:t>
            </a:r>
            <a:r>
              <a:rPr lang="en-US" sz="2400" dirty="0" err="1" smtClean="0"/>
              <a:t>algo</a:t>
            </a:r>
            <a:r>
              <a:rPr lang="en-US" sz="2400" dirty="0" smtClean="0"/>
              <a:t> runs in O(p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) = O(N</a:t>
            </a:r>
            <a:r>
              <a:rPr lang="en-US" sz="2400" baseline="30000" dirty="0" smtClean="0"/>
              <a:t>4/3</a:t>
            </a:r>
            <a:r>
              <a:rPr lang="en-US" sz="2400" dirty="0" smtClean="0"/>
              <a:t>) time</a:t>
            </a:r>
            <a:endParaRPr lang="en-US" sz="24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6217733" y="3361241"/>
            <a:ext cx="2357257" cy="1583934"/>
            <a:chOff x="6217733" y="3204441"/>
            <a:chExt cx="2357257" cy="1583934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7733" y="3204441"/>
              <a:ext cx="1016000" cy="130810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8342" y="3204441"/>
              <a:ext cx="996648" cy="1308100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6490563" y="4449821"/>
              <a:ext cx="3995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Aji</a:t>
              </a:r>
              <a:endParaRPr lang="en-US" sz="16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611468" y="4449821"/>
              <a:ext cx="9321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McEliece</a:t>
              </a:r>
              <a:endParaRPr lang="en-US" sz="16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657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51"/>
    </mc:Choice>
    <mc:Fallback xmlns="">
      <p:transition xmlns:p14="http://schemas.microsoft.com/office/powerpoint/2010/main" spd="slow" advTm="736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B8C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Bounding the output size</a:t>
            </a:r>
          </a:p>
        </p:txBody>
      </p: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197475" y="1417638"/>
            <a:ext cx="3802063" cy="1604962"/>
            <a:chOff x="4712363" y="1417639"/>
            <a:chExt cx="3802070" cy="1604737"/>
          </a:xfrm>
        </p:grpSpPr>
        <p:pic>
          <p:nvPicPr>
            <p:cNvPr id="2563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414" y="1417639"/>
              <a:ext cx="1119019" cy="128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39" name="Picture 3" descr="Screen Shot 2012-07-19 at 3.41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363" y="1426520"/>
              <a:ext cx="1059980" cy="127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362" y="1426519"/>
              <a:ext cx="991873" cy="12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41" name="TextBox 5"/>
            <p:cNvSpPr txBox="1">
              <a:spLocks noChangeArrowheads="1"/>
            </p:cNvSpPr>
            <p:nvPr/>
          </p:nvSpPr>
          <p:spPr bwMode="auto">
            <a:xfrm>
              <a:off x="4810622" y="2653044"/>
              <a:ext cx="9349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Atserias</a:t>
              </a:r>
            </a:p>
          </p:txBody>
        </p:sp>
        <p:sp>
          <p:nvSpPr>
            <p:cNvPr id="25642" name="TextBox 6"/>
            <p:cNvSpPr txBox="1">
              <a:spLocks noChangeArrowheads="1"/>
            </p:cNvSpPr>
            <p:nvPr/>
          </p:nvSpPr>
          <p:spPr bwMode="auto">
            <a:xfrm>
              <a:off x="6166445" y="2646319"/>
              <a:ext cx="7686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Grohe</a:t>
              </a:r>
            </a:p>
          </p:txBody>
        </p:sp>
        <p:sp>
          <p:nvSpPr>
            <p:cNvPr id="25643" name="TextBox 7"/>
            <p:cNvSpPr txBox="1">
              <a:spLocks noChangeArrowheads="1"/>
            </p:cNvSpPr>
            <p:nvPr/>
          </p:nvSpPr>
          <p:spPr bwMode="auto">
            <a:xfrm>
              <a:off x="7613005" y="2653044"/>
              <a:ext cx="6730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Marx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1524000" y="1655763"/>
            <a:ext cx="427038" cy="387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927100" y="2843213"/>
            <a:ext cx="428625" cy="388937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</a:t>
            </a:r>
          </a:p>
        </p:txBody>
      </p:sp>
      <p:sp>
        <p:nvSpPr>
          <p:cNvPr id="23" name="Oval 22"/>
          <p:cNvSpPr/>
          <p:nvPr/>
        </p:nvSpPr>
        <p:spPr>
          <a:xfrm>
            <a:off x="2216150" y="2843213"/>
            <a:ext cx="428625" cy="388937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</a:t>
            </a:r>
          </a:p>
        </p:txBody>
      </p:sp>
      <p:grpSp>
        <p:nvGrpSpPr>
          <p:cNvPr id="25606" name="Group 32"/>
          <p:cNvGrpSpPr>
            <a:grpSpLocks/>
          </p:cNvGrpSpPr>
          <p:nvPr/>
        </p:nvGrpSpPr>
        <p:grpSpPr bwMode="auto">
          <a:xfrm>
            <a:off x="768350" y="2698750"/>
            <a:ext cx="2138363" cy="1296988"/>
            <a:chOff x="768411" y="2698758"/>
            <a:chExt cx="2138988" cy="1296994"/>
          </a:xfrm>
        </p:grpSpPr>
        <p:sp>
          <p:nvSpPr>
            <p:cNvPr id="20" name="TextBox 19"/>
            <p:cNvSpPr txBox="1"/>
            <p:nvPr/>
          </p:nvSpPr>
          <p:spPr>
            <a:xfrm>
              <a:off x="1544926" y="3411549"/>
              <a:ext cx="377935" cy="5842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768411" y="2698758"/>
              <a:ext cx="2138988" cy="692153"/>
            </a:xfrm>
            <a:custGeom>
              <a:avLst/>
              <a:gdLst>
                <a:gd name="connsiteX0" fmla="*/ 194115 w 2138988"/>
                <a:gd name="connsiteY0" fmla="*/ 59866 h 692165"/>
                <a:gd name="connsiteX1" fmla="*/ 1597799 w 2138988"/>
                <a:gd name="connsiteY1" fmla="*/ 6393 h 692165"/>
                <a:gd name="connsiteX2" fmla="*/ 2105799 w 2138988"/>
                <a:gd name="connsiteY2" fmla="*/ 153445 h 692165"/>
                <a:gd name="connsiteX3" fmla="*/ 2012220 w 2138988"/>
                <a:gd name="connsiteY3" fmla="*/ 621340 h 692165"/>
                <a:gd name="connsiteX4" fmla="*/ 1383904 w 2138988"/>
                <a:gd name="connsiteY4" fmla="*/ 688182 h 692165"/>
                <a:gd name="connsiteX5" fmla="*/ 274326 w 2138988"/>
                <a:gd name="connsiteY5" fmla="*/ 648077 h 692165"/>
                <a:gd name="connsiteX6" fmla="*/ 20326 w 2138988"/>
                <a:gd name="connsiteY6" fmla="*/ 353971 h 692165"/>
                <a:gd name="connsiteX7" fmla="*/ 194115 w 2138988"/>
                <a:gd name="connsiteY7" fmla="*/ 59866 h 69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8988" h="692165">
                  <a:moveTo>
                    <a:pt x="194115" y="59866"/>
                  </a:moveTo>
                  <a:cubicBezTo>
                    <a:pt x="457027" y="1936"/>
                    <a:pt x="1279185" y="-9203"/>
                    <a:pt x="1597799" y="6393"/>
                  </a:cubicBezTo>
                  <a:cubicBezTo>
                    <a:pt x="1916413" y="21989"/>
                    <a:pt x="2036729" y="50954"/>
                    <a:pt x="2105799" y="153445"/>
                  </a:cubicBezTo>
                  <a:cubicBezTo>
                    <a:pt x="2174869" y="255936"/>
                    <a:pt x="2132536" y="532217"/>
                    <a:pt x="2012220" y="621340"/>
                  </a:cubicBezTo>
                  <a:cubicBezTo>
                    <a:pt x="1891904" y="710463"/>
                    <a:pt x="1673553" y="683726"/>
                    <a:pt x="1383904" y="688182"/>
                  </a:cubicBezTo>
                  <a:cubicBezTo>
                    <a:pt x="1094255" y="692638"/>
                    <a:pt x="501589" y="703779"/>
                    <a:pt x="274326" y="648077"/>
                  </a:cubicBezTo>
                  <a:cubicBezTo>
                    <a:pt x="47063" y="592375"/>
                    <a:pt x="33694" y="454234"/>
                    <a:pt x="20326" y="353971"/>
                  </a:cubicBezTo>
                  <a:cubicBezTo>
                    <a:pt x="6957" y="253708"/>
                    <a:pt x="-68797" y="117796"/>
                    <a:pt x="194115" y="59866"/>
                  </a:cubicBezTo>
                  <a:close/>
                </a:path>
              </a:pathLst>
            </a:custGeom>
            <a:noFill/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5607" name="Group 30"/>
          <p:cNvGrpSpPr>
            <a:grpSpLocks/>
          </p:cNvGrpSpPr>
          <p:nvPr/>
        </p:nvGrpSpPr>
        <p:grpSpPr bwMode="auto">
          <a:xfrm>
            <a:off x="600075" y="1392238"/>
            <a:ext cx="1609725" cy="2146300"/>
            <a:chOff x="600495" y="1392258"/>
            <a:chExt cx="1609613" cy="2146262"/>
          </a:xfrm>
        </p:grpSpPr>
        <p:sp>
          <p:nvSpPr>
            <p:cNvPr id="24" name="Freeform 23"/>
            <p:cNvSpPr/>
            <p:nvPr/>
          </p:nvSpPr>
          <p:spPr>
            <a:xfrm>
              <a:off x="600495" y="1392258"/>
              <a:ext cx="1609613" cy="2146262"/>
            </a:xfrm>
            <a:custGeom>
              <a:avLst/>
              <a:gdLst>
                <a:gd name="connsiteX0" fmla="*/ 883399 w 1609613"/>
                <a:gd name="connsiteY0" fmla="*/ 96366 h 2146262"/>
                <a:gd name="connsiteX1" fmla="*/ 1190873 w 1609613"/>
                <a:gd name="connsiteY1" fmla="*/ 69629 h 2146262"/>
                <a:gd name="connsiteX2" fmla="*/ 1591926 w 1609613"/>
                <a:gd name="connsiteY2" fmla="*/ 283524 h 2146262"/>
                <a:gd name="connsiteX3" fmla="*/ 1458242 w 1609613"/>
                <a:gd name="connsiteY3" fmla="*/ 671208 h 2146262"/>
                <a:gd name="connsiteX4" fmla="*/ 749715 w 1609613"/>
                <a:gd name="connsiteY4" fmla="*/ 2008050 h 2146262"/>
                <a:gd name="connsiteX5" fmla="*/ 241715 w 1609613"/>
                <a:gd name="connsiteY5" fmla="*/ 2061524 h 2146262"/>
                <a:gd name="connsiteX6" fmla="*/ 1084 w 1609613"/>
                <a:gd name="connsiteY6" fmla="*/ 1633735 h 2146262"/>
                <a:gd name="connsiteX7" fmla="*/ 188242 w 1609613"/>
                <a:gd name="connsiteY7" fmla="*/ 1152471 h 2146262"/>
                <a:gd name="connsiteX8" fmla="*/ 883399 w 1609613"/>
                <a:gd name="connsiteY8" fmla="*/ 96366 h 21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13" h="2146262">
                  <a:moveTo>
                    <a:pt x="883399" y="96366"/>
                  </a:moveTo>
                  <a:cubicBezTo>
                    <a:pt x="1050504" y="-84108"/>
                    <a:pt x="1072785" y="38436"/>
                    <a:pt x="1190873" y="69629"/>
                  </a:cubicBezTo>
                  <a:cubicBezTo>
                    <a:pt x="1308961" y="100822"/>
                    <a:pt x="1547365" y="183261"/>
                    <a:pt x="1591926" y="283524"/>
                  </a:cubicBezTo>
                  <a:cubicBezTo>
                    <a:pt x="1636487" y="383787"/>
                    <a:pt x="1598611" y="383787"/>
                    <a:pt x="1458242" y="671208"/>
                  </a:cubicBezTo>
                  <a:cubicBezTo>
                    <a:pt x="1317874" y="958629"/>
                    <a:pt x="952470" y="1776331"/>
                    <a:pt x="749715" y="2008050"/>
                  </a:cubicBezTo>
                  <a:cubicBezTo>
                    <a:pt x="546960" y="2239769"/>
                    <a:pt x="366487" y="2123910"/>
                    <a:pt x="241715" y="2061524"/>
                  </a:cubicBezTo>
                  <a:cubicBezTo>
                    <a:pt x="116943" y="1999138"/>
                    <a:pt x="9996" y="1785244"/>
                    <a:pt x="1084" y="1633735"/>
                  </a:cubicBezTo>
                  <a:cubicBezTo>
                    <a:pt x="-7828" y="1482226"/>
                    <a:pt x="36733" y="1415383"/>
                    <a:pt x="188242" y="1152471"/>
                  </a:cubicBezTo>
                  <a:cubicBezTo>
                    <a:pt x="339751" y="889559"/>
                    <a:pt x="716294" y="276840"/>
                    <a:pt x="883399" y="96366"/>
                  </a:cubicBezTo>
                  <a:close/>
                </a:path>
              </a:pathLst>
            </a:cu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635" name="TextBox 26"/>
            <p:cNvSpPr txBox="1">
              <a:spLocks noChangeArrowheads="1"/>
            </p:cNvSpPr>
            <p:nvPr/>
          </p:nvSpPr>
          <p:spPr bwMode="auto">
            <a:xfrm>
              <a:off x="634731" y="1723335"/>
              <a:ext cx="41569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008000"/>
                  </a:solidFill>
                </a:rPr>
                <a:t>R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196975" y="1362075"/>
            <a:ext cx="1651000" cy="2346325"/>
            <a:chOff x="1197506" y="1361463"/>
            <a:chExt cx="1650007" cy="2346942"/>
          </a:xfrm>
        </p:grpSpPr>
        <p:sp>
          <p:nvSpPr>
            <p:cNvPr id="26" name="Freeform 25"/>
            <p:cNvSpPr/>
            <p:nvPr/>
          </p:nvSpPr>
          <p:spPr>
            <a:xfrm>
              <a:off x="1197506" y="1361463"/>
              <a:ext cx="1635729" cy="2346942"/>
            </a:xfrm>
            <a:custGeom>
              <a:avLst/>
              <a:gdLst>
                <a:gd name="connsiteX0" fmla="*/ 246283 w 1635657"/>
                <a:gd name="connsiteY0" fmla="*/ 73688 h 2346942"/>
                <a:gd name="connsiteX1" fmla="*/ 834494 w 1635657"/>
                <a:gd name="connsiteY1" fmla="*/ 33582 h 2346942"/>
                <a:gd name="connsiteX2" fmla="*/ 1222178 w 1635657"/>
                <a:gd name="connsiteY2" fmla="*/ 635161 h 2346942"/>
                <a:gd name="connsiteX3" fmla="*/ 1623231 w 1635657"/>
                <a:gd name="connsiteY3" fmla="*/ 1517477 h 2346942"/>
                <a:gd name="connsiteX4" fmla="*/ 1489546 w 1635657"/>
                <a:gd name="connsiteY4" fmla="*/ 2212635 h 2346942"/>
                <a:gd name="connsiteX5" fmla="*/ 1048388 w 1635657"/>
                <a:gd name="connsiteY5" fmla="*/ 2199266 h 2346942"/>
                <a:gd name="connsiteX6" fmla="*/ 125967 w 1635657"/>
                <a:gd name="connsiteY6" fmla="*/ 688635 h 2346942"/>
                <a:gd name="connsiteX7" fmla="*/ 32388 w 1635657"/>
                <a:gd name="connsiteY7" fmla="*/ 167266 h 2346942"/>
                <a:gd name="connsiteX8" fmla="*/ 353231 w 1635657"/>
                <a:gd name="connsiteY8" fmla="*/ 46951 h 2346942"/>
                <a:gd name="connsiteX9" fmla="*/ 246283 w 1635657"/>
                <a:gd name="connsiteY9" fmla="*/ 73688 h 2346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5657" h="2346942">
                  <a:moveTo>
                    <a:pt x="246283" y="73688"/>
                  </a:moveTo>
                  <a:cubicBezTo>
                    <a:pt x="326493" y="71460"/>
                    <a:pt x="671845" y="-59997"/>
                    <a:pt x="834494" y="33582"/>
                  </a:cubicBezTo>
                  <a:cubicBezTo>
                    <a:pt x="997143" y="127161"/>
                    <a:pt x="1090722" y="387845"/>
                    <a:pt x="1222178" y="635161"/>
                  </a:cubicBezTo>
                  <a:cubicBezTo>
                    <a:pt x="1353634" y="882477"/>
                    <a:pt x="1578670" y="1254565"/>
                    <a:pt x="1623231" y="1517477"/>
                  </a:cubicBezTo>
                  <a:cubicBezTo>
                    <a:pt x="1667792" y="1780389"/>
                    <a:pt x="1585353" y="2099003"/>
                    <a:pt x="1489546" y="2212635"/>
                  </a:cubicBezTo>
                  <a:cubicBezTo>
                    <a:pt x="1393739" y="2326267"/>
                    <a:pt x="1275651" y="2453266"/>
                    <a:pt x="1048388" y="2199266"/>
                  </a:cubicBezTo>
                  <a:cubicBezTo>
                    <a:pt x="821125" y="1945266"/>
                    <a:pt x="295300" y="1027302"/>
                    <a:pt x="125967" y="688635"/>
                  </a:cubicBezTo>
                  <a:cubicBezTo>
                    <a:pt x="-43366" y="349968"/>
                    <a:pt x="-5489" y="274213"/>
                    <a:pt x="32388" y="167266"/>
                  </a:cubicBezTo>
                  <a:cubicBezTo>
                    <a:pt x="70265" y="60319"/>
                    <a:pt x="322038" y="64775"/>
                    <a:pt x="353231" y="46951"/>
                  </a:cubicBezTo>
                  <a:cubicBezTo>
                    <a:pt x="384424" y="29127"/>
                    <a:pt x="166073" y="75916"/>
                    <a:pt x="246283" y="73688"/>
                  </a:cubicBez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633" name="TextBox 27"/>
            <p:cNvSpPr txBox="1">
              <a:spLocks noChangeArrowheads="1"/>
            </p:cNvSpPr>
            <p:nvPr/>
          </p:nvSpPr>
          <p:spPr bwMode="auto">
            <a:xfrm>
              <a:off x="2457663" y="1655730"/>
              <a:ext cx="38985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</a:rPr>
                <a:t>T</a:t>
              </a:r>
            </a:p>
          </p:txBody>
        </p:sp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49263" y="4156075"/>
            <a:ext cx="4392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Highly trivial bound:  </a:t>
            </a:r>
            <a:r>
              <a:rPr lang="en-US" sz="2800">
                <a:solidFill>
                  <a:srgbClr val="971D6F"/>
                </a:solidFill>
              </a:rPr>
              <a:t>R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T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6725" y="5083175"/>
            <a:ext cx="3592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Still trivial bound:  </a:t>
            </a:r>
            <a:r>
              <a:rPr lang="en-US" sz="2800">
                <a:solidFill>
                  <a:srgbClr val="971D6F"/>
                </a:solidFill>
              </a:rPr>
              <a:t>R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 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66725" y="5934075"/>
            <a:ext cx="6083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Loomis-Whitney bound:  </a:t>
            </a:r>
            <a:r>
              <a:rPr lang="en-US" sz="2800">
                <a:solidFill>
                  <a:srgbClr val="971D6F"/>
                </a:solidFill>
              </a:rPr>
              <a:t>R</a:t>
            </a:r>
            <a:r>
              <a:rPr lang="en-US" sz="2800" baseline="30000">
                <a:solidFill>
                  <a:srgbClr val="971D6F"/>
                </a:solidFill>
              </a:rPr>
              <a:t>1/2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</a:t>
            </a:r>
            <a:r>
              <a:rPr lang="en-US" sz="2800" baseline="30000">
                <a:solidFill>
                  <a:srgbClr val="971D6F"/>
                </a:solidFill>
              </a:rPr>
              <a:t>1/2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T</a:t>
            </a:r>
            <a:r>
              <a:rPr lang="en-US" sz="2800" baseline="30000">
                <a:solidFill>
                  <a:srgbClr val="971D6F"/>
                </a:solidFill>
              </a:rPr>
              <a:t>1/2</a:t>
            </a: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774700" y="1470025"/>
            <a:ext cx="2311400" cy="2328863"/>
            <a:chOff x="775295" y="1469710"/>
            <a:chExt cx="2310843" cy="2329359"/>
          </a:xfrm>
        </p:grpSpPr>
        <p:sp>
          <p:nvSpPr>
            <p:cNvPr id="25629" name="TextBox 34"/>
            <p:cNvSpPr txBox="1">
              <a:spLocks noChangeArrowheads="1"/>
            </p:cNvSpPr>
            <p:nvPr/>
          </p:nvSpPr>
          <p:spPr bwMode="auto">
            <a:xfrm>
              <a:off x="775295" y="1509128"/>
              <a:ext cx="4257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971D6F"/>
                  </a:solidFill>
                </a:rPr>
                <a:t>½</a:t>
              </a:r>
            </a:p>
          </p:txBody>
        </p:sp>
        <p:sp>
          <p:nvSpPr>
            <p:cNvPr id="25630" name="TextBox 35"/>
            <p:cNvSpPr txBox="1">
              <a:spLocks noChangeArrowheads="1"/>
            </p:cNvSpPr>
            <p:nvPr/>
          </p:nvSpPr>
          <p:spPr bwMode="auto">
            <a:xfrm>
              <a:off x="1737269" y="3275849"/>
              <a:ext cx="4257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971D6F"/>
                  </a:solidFill>
                </a:rPr>
                <a:t>½</a:t>
              </a:r>
            </a:p>
          </p:txBody>
        </p:sp>
        <p:sp>
          <p:nvSpPr>
            <p:cNvPr id="25631" name="TextBox 36"/>
            <p:cNvSpPr txBox="1">
              <a:spLocks noChangeArrowheads="1"/>
            </p:cNvSpPr>
            <p:nvPr/>
          </p:nvSpPr>
          <p:spPr bwMode="auto">
            <a:xfrm>
              <a:off x="2660395" y="1469710"/>
              <a:ext cx="4257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971D6F"/>
                  </a:solidFill>
                </a:rPr>
                <a:t>½</a:t>
              </a: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4946650" y="1362075"/>
            <a:ext cx="0" cy="4572000"/>
          </a:xfrm>
          <a:prstGeom prst="line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817563" y="1520825"/>
            <a:ext cx="2211387" cy="2328863"/>
            <a:chOff x="775295" y="1469710"/>
            <a:chExt cx="2211607" cy="2329359"/>
          </a:xfrm>
        </p:grpSpPr>
        <p:sp>
          <p:nvSpPr>
            <p:cNvPr id="25626" name="TextBox 41"/>
            <p:cNvSpPr txBox="1">
              <a:spLocks noChangeArrowheads="1"/>
            </p:cNvSpPr>
            <p:nvPr/>
          </p:nvSpPr>
          <p:spPr bwMode="auto">
            <a:xfrm>
              <a:off x="775295" y="1509128"/>
              <a:ext cx="3401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971D6F"/>
                  </a:solidFill>
                </a:rPr>
                <a:t>x</a:t>
              </a:r>
            </a:p>
          </p:txBody>
        </p:sp>
        <p:sp>
          <p:nvSpPr>
            <p:cNvPr id="25627" name="TextBox 42"/>
            <p:cNvSpPr txBox="1">
              <a:spLocks noChangeArrowheads="1"/>
            </p:cNvSpPr>
            <p:nvPr/>
          </p:nvSpPr>
          <p:spPr bwMode="auto">
            <a:xfrm>
              <a:off x="1737269" y="3275849"/>
              <a:ext cx="3513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971D6F"/>
                  </a:solidFill>
                </a:rPr>
                <a:t>y</a:t>
              </a:r>
            </a:p>
          </p:txBody>
        </p:sp>
        <p:sp>
          <p:nvSpPr>
            <p:cNvPr id="25628" name="TextBox 43"/>
            <p:cNvSpPr txBox="1">
              <a:spLocks noChangeArrowheads="1"/>
            </p:cNvSpPr>
            <p:nvPr/>
          </p:nvSpPr>
          <p:spPr bwMode="auto">
            <a:xfrm>
              <a:off x="2660395" y="1469710"/>
              <a:ext cx="3265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971D6F"/>
                  </a:solidFill>
                </a:rPr>
                <a:t>z</a:t>
              </a:r>
            </a:p>
          </p:txBody>
        </p:sp>
      </p:grp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140325" y="4995863"/>
            <a:ext cx="35956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AGM bound:  </a:t>
            </a:r>
            <a:r>
              <a:rPr lang="en-US" sz="2800">
                <a:solidFill>
                  <a:srgbClr val="971D6F"/>
                </a:solidFill>
              </a:rPr>
              <a:t>R</a:t>
            </a:r>
            <a:r>
              <a:rPr lang="en-US" sz="2800" baseline="30000">
                <a:solidFill>
                  <a:srgbClr val="971D6F"/>
                </a:solidFill>
              </a:rPr>
              <a:t>x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</a:t>
            </a:r>
            <a:r>
              <a:rPr lang="en-US" sz="2800" baseline="30000">
                <a:solidFill>
                  <a:srgbClr val="971D6F"/>
                </a:solidFill>
              </a:rPr>
              <a:t>y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T</a:t>
            </a:r>
            <a:r>
              <a:rPr lang="en-US" sz="2800" baseline="30000">
                <a:solidFill>
                  <a:srgbClr val="971D6F"/>
                </a:solidFill>
              </a:rPr>
              <a:t>z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265863" y="3216275"/>
            <a:ext cx="2046287" cy="1577975"/>
            <a:chOff x="6265863" y="3216275"/>
            <a:chExt cx="2046287" cy="1578309"/>
          </a:xfrm>
        </p:grpSpPr>
        <p:grpSp>
          <p:nvGrpSpPr>
            <p:cNvPr id="25617" name="Group 54"/>
            <p:cNvGrpSpPr>
              <a:grpSpLocks/>
            </p:cNvGrpSpPr>
            <p:nvPr/>
          </p:nvGrpSpPr>
          <p:grpSpPr bwMode="auto">
            <a:xfrm>
              <a:off x="6265863" y="3216275"/>
              <a:ext cx="2046287" cy="1243013"/>
              <a:chOff x="6265604" y="3216757"/>
              <a:chExt cx="2047132" cy="1242426"/>
            </a:xfrm>
          </p:grpSpPr>
          <p:grpSp>
            <p:nvGrpSpPr>
              <p:cNvPr id="25619" name="Group 49"/>
              <p:cNvGrpSpPr>
                <a:grpSpLocks/>
              </p:cNvGrpSpPr>
              <p:nvPr/>
            </p:nvGrpSpPr>
            <p:grpSpPr bwMode="auto">
              <a:xfrm>
                <a:off x="6265604" y="3226783"/>
                <a:ext cx="1615647" cy="1200329"/>
                <a:chOff x="5963205" y="3538520"/>
                <a:chExt cx="1615647" cy="1200329"/>
              </a:xfrm>
            </p:grpSpPr>
            <p:sp>
              <p:nvSpPr>
                <p:cNvPr id="25623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5965544" y="3538520"/>
                  <a:ext cx="1597913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>
                      <a:solidFill>
                        <a:srgbClr val="971D6F"/>
                      </a:solidFill>
                    </a:rPr>
                    <a:t>x +       z ≥ 1  </a:t>
                  </a:r>
                </a:p>
              </p:txBody>
            </p:sp>
            <p:sp>
              <p:nvSpPr>
                <p:cNvPr id="25624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5963205" y="3907852"/>
                  <a:ext cx="161564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>
                      <a:solidFill>
                        <a:srgbClr val="971D6F"/>
                      </a:solidFill>
                    </a:rPr>
                    <a:t>x + y       ≥ 1  </a:t>
                  </a:r>
                </a:p>
              </p:txBody>
            </p:sp>
            <p:sp>
              <p:nvSpPr>
                <p:cNvPr id="25625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5965544" y="4277184"/>
                  <a:ext cx="1603925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>
                      <a:solidFill>
                        <a:srgbClr val="971D6F"/>
                      </a:solidFill>
                    </a:rPr>
                    <a:t>      y + z ≥ 1  </a:t>
                  </a:r>
                </a:p>
              </p:txBody>
            </p:sp>
          </p:grpSp>
          <p:sp>
            <p:nvSpPr>
              <p:cNvPr id="51" name="Oval 50"/>
              <p:cNvSpPr/>
              <p:nvPr/>
            </p:nvSpPr>
            <p:spPr>
              <a:xfrm>
                <a:off x="7866465" y="3216757"/>
                <a:ext cx="427213" cy="387249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A</a:t>
                </a: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7885523" y="3642096"/>
                <a:ext cx="427213" cy="388837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B</a:t>
                </a: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885523" y="4072197"/>
                <a:ext cx="427213" cy="387249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C</a:t>
                </a:r>
              </a:p>
            </p:txBody>
          </p:sp>
        </p:grpSp>
        <p:sp>
          <p:nvSpPr>
            <p:cNvPr id="25618" name="TextBox 1"/>
            <p:cNvSpPr txBox="1">
              <a:spLocks noChangeArrowheads="1"/>
            </p:cNvSpPr>
            <p:nvPr/>
          </p:nvSpPr>
          <p:spPr bwMode="auto">
            <a:xfrm>
              <a:off x="6268201" y="4332919"/>
              <a:ext cx="16097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971D6F"/>
                  </a:solidFill>
                </a:rPr>
                <a:t>x,   y,   z ≥ 0</a:t>
              </a: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 spd="slow" advTm="14684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4" grpId="0"/>
      <p:bldP spid="5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844675"/>
            <a:ext cx="23050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lus 11"/>
          <p:cNvSpPr/>
          <p:nvPr/>
        </p:nvSpPr>
        <p:spPr>
          <a:xfrm>
            <a:off x="3008313" y="2900363"/>
            <a:ext cx="903287" cy="896937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47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1748" name="TextBox 13"/>
          <p:cNvSpPr txBox="1">
            <a:spLocks noChangeArrowheads="1"/>
          </p:cNvSpPr>
          <p:nvPr/>
        </p:nvSpPr>
        <p:spPr bwMode="auto">
          <a:xfrm>
            <a:off x="7829550" y="2449513"/>
            <a:ext cx="754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00">
                <a:solidFill>
                  <a:schemeClr val="accent1"/>
                </a:solidFill>
              </a:rPr>
              <a:t>?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008438" y="2587625"/>
            <a:ext cx="3802062" cy="1604963"/>
            <a:chOff x="4712363" y="1417639"/>
            <a:chExt cx="3802070" cy="1604737"/>
          </a:xfrm>
        </p:grpSpPr>
        <p:pic>
          <p:nvPicPr>
            <p:cNvPr id="3175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414" y="1417639"/>
              <a:ext cx="1119019" cy="128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3" descr="Screen Shot 2012-07-19 at 3.41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363" y="1426520"/>
              <a:ext cx="1059980" cy="127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362" y="1426519"/>
              <a:ext cx="991873" cy="12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TextBox 5"/>
            <p:cNvSpPr txBox="1">
              <a:spLocks noChangeArrowheads="1"/>
            </p:cNvSpPr>
            <p:nvPr/>
          </p:nvSpPr>
          <p:spPr bwMode="auto">
            <a:xfrm>
              <a:off x="4810622" y="2653044"/>
              <a:ext cx="9349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Atserias</a:t>
              </a:r>
            </a:p>
          </p:txBody>
        </p:sp>
        <p:sp>
          <p:nvSpPr>
            <p:cNvPr id="31754" name="TextBox 6"/>
            <p:cNvSpPr txBox="1">
              <a:spLocks noChangeArrowheads="1"/>
            </p:cNvSpPr>
            <p:nvPr/>
          </p:nvSpPr>
          <p:spPr bwMode="auto">
            <a:xfrm>
              <a:off x="6166445" y="2646319"/>
              <a:ext cx="7686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Grohe</a:t>
              </a:r>
            </a:p>
          </p:txBody>
        </p:sp>
        <p:sp>
          <p:nvSpPr>
            <p:cNvPr id="31755" name="TextBox 7"/>
            <p:cNvSpPr txBox="1">
              <a:spLocks noChangeArrowheads="1"/>
            </p:cNvSpPr>
            <p:nvPr/>
          </p:nvSpPr>
          <p:spPr bwMode="auto">
            <a:xfrm>
              <a:off x="7613005" y="2653044"/>
              <a:ext cx="6730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Marx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Tm="81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FAQs</a:t>
            </a:r>
            <a:endParaRPr lang="en-US" dirty="0"/>
          </a:p>
        </p:txBody>
      </p:sp>
      <p:pic>
        <p:nvPicPr>
          <p:cNvPr id="6" name="Picture 5" descr="Screen Shot 2015-04-15 at 12.2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41" y="1552986"/>
            <a:ext cx="5440984" cy="4784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06741" y="3998377"/>
            <a:ext cx="2555460" cy="2338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457200" y="1724790"/>
            <a:ext cx="3274085" cy="1364152"/>
          </a:xfrm>
          <a:prstGeom prst="wedgeRoundRectCallout">
            <a:avLst>
              <a:gd name="adj1" fmla="val 32319"/>
              <a:gd name="adj2" fmla="val 152155"/>
              <a:gd name="adj3" fmla="val 16667"/>
            </a:avLst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“Baby” FAQs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8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9"/>
    </mc:Choice>
    <mc:Fallback>
      <p:transition xmlns:p14="http://schemas.microsoft.com/office/powerpoint/2010/main" spd="slow" advTm="173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-7874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Same algorithm!</a:t>
            </a:r>
          </a:p>
        </p:txBody>
      </p:sp>
      <p:sp>
        <p:nvSpPr>
          <p:cNvPr id="32770" name="TextBox 33"/>
          <p:cNvSpPr txBox="1">
            <a:spLocks noChangeArrowheads="1"/>
          </p:cNvSpPr>
          <p:nvPr/>
        </p:nvSpPr>
        <p:spPr bwMode="auto">
          <a:xfrm>
            <a:off x="1760538" y="1155700"/>
            <a:ext cx="3570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AGM bound:  </a:t>
            </a:r>
            <a:r>
              <a:rPr lang="en-US" sz="2800">
                <a:solidFill>
                  <a:srgbClr val="971D6F"/>
                </a:solidFill>
              </a:rPr>
              <a:t>R</a:t>
            </a:r>
            <a:r>
              <a:rPr lang="en-US" sz="2800" baseline="30000">
                <a:solidFill>
                  <a:srgbClr val="971D6F"/>
                </a:solidFill>
              </a:rPr>
              <a:t>x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</a:t>
            </a:r>
            <a:r>
              <a:rPr lang="en-US" sz="2800" baseline="30000">
                <a:solidFill>
                  <a:srgbClr val="971D6F"/>
                </a:solidFill>
              </a:rPr>
              <a:t>y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T</a:t>
            </a:r>
            <a:r>
              <a:rPr lang="en-US" sz="2800" baseline="30000">
                <a:solidFill>
                  <a:srgbClr val="971D6F"/>
                </a:solidFill>
              </a:rPr>
              <a:t>z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3838575" y="2257425"/>
            <a:ext cx="4522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min( R ,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 )</a:t>
            </a:r>
            <a:endParaRPr lang="en-US" sz="3600" baseline="-25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3" name="TextBox 30"/>
          <p:cNvSpPr txBox="1">
            <a:spLocks noChangeArrowheads="1"/>
          </p:cNvSpPr>
          <p:nvPr/>
        </p:nvSpPr>
        <p:spPr bwMode="auto">
          <a:xfrm>
            <a:off x="3810000" y="3071813"/>
            <a:ext cx="4718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≤ 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R</a:t>
            </a:r>
            <a:r>
              <a:rPr lang="en-US" sz="3600" baseline="30000">
                <a:solidFill>
                  <a:srgbClr val="971D6F"/>
                </a:solidFill>
              </a:rPr>
              <a:t>x</a:t>
            </a:r>
            <a:r>
              <a:rPr lang="en-US" sz="3600">
                <a:solidFill>
                  <a:srgbClr val="971D6F"/>
                </a:solidFill>
              </a:rPr>
              <a:t>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 (d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 )</a:t>
            </a:r>
            <a:r>
              <a:rPr lang="en-US" sz="3600" baseline="30000">
                <a:solidFill>
                  <a:srgbClr val="971D6F"/>
                </a:solidFill>
              </a:rPr>
              <a:t> 1-x</a:t>
            </a:r>
          </a:p>
          <a:p>
            <a:pPr eaLnBrk="1" hangingPunct="1"/>
            <a:endParaRPr lang="en-US" sz="1800"/>
          </a:p>
        </p:txBody>
      </p:sp>
      <p:sp>
        <p:nvSpPr>
          <p:cNvPr id="12294" name="TextBox 31"/>
          <p:cNvSpPr txBox="1">
            <a:spLocks noChangeArrowheads="1"/>
          </p:cNvSpPr>
          <p:nvPr/>
        </p:nvSpPr>
        <p:spPr bwMode="auto">
          <a:xfrm>
            <a:off x="3810000" y="3932238"/>
            <a:ext cx="4525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≤ R</a:t>
            </a:r>
            <a:r>
              <a:rPr lang="en-US" sz="3600" baseline="30000">
                <a:solidFill>
                  <a:srgbClr val="971D6F"/>
                </a:solidFill>
              </a:rPr>
              <a:t>x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(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</a:t>
            </a:r>
            <a:r>
              <a:rPr lang="en-US" sz="3600" baseline="30000">
                <a:solidFill>
                  <a:srgbClr val="971D6F"/>
                </a:solidFill>
              </a:rPr>
              <a:t> y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</a:t>
            </a:r>
            <a:r>
              <a:rPr lang="en-US" sz="3600" baseline="30000">
                <a:solidFill>
                  <a:srgbClr val="971D6F"/>
                </a:solidFill>
              </a:rPr>
              <a:t> z</a:t>
            </a:r>
            <a:r>
              <a:rPr lang="en-US" sz="3600">
                <a:solidFill>
                  <a:srgbClr val="971D6F"/>
                </a:solidFill>
              </a:rPr>
              <a:t> )</a:t>
            </a:r>
            <a:endParaRPr lang="en-US" sz="3600" baseline="30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6" name="TextBox 39"/>
          <p:cNvSpPr txBox="1">
            <a:spLocks noChangeArrowheads="1"/>
          </p:cNvSpPr>
          <p:nvPr/>
        </p:nvSpPr>
        <p:spPr bwMode="auto">
          <a:xfrm>
            <a:off x="3810000" y="4702175"/>
            <a:ext cx="4800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≤ R</a:t>
            </a:r>
            <a:r>
              <a:rPr lang="en-US" sz="3600" baseline="30000">
                <a:solidFill>
                  <a:srgbClr val="971D6F"/>
                </a:solidFill>
              </a:rPr>
              <a:t>x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(Σ</a:t>
            </a:r>
            <a:r>
              <a:rPr lang="en-US" sz="3600" baseline="-25000">
                <a:solidFill>
                  <a:srgbClr val="971D6F"/>
                </a:solidFill>
              </a:rPr>
              <a:t>c</a:t>
            </a:r>
            <a:r>
              <a:rPr lang="en-US" sz="3600">
                <a:solidFill>
                  <a:srgbClr val="971D6F"/>
                </a:solidFill>
              </a:rPr>
              <a:t>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(c))</a:t>
            </a:r>
            <a:r>
              <a:rPr lang="en-US" sz="3600" baseline="30000">
                <a:solidFill>
                  <a:srgbClr val="971D6F"/>
                </a:solidFill>
              </a:rPr>
              <a:t> y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(Σ</a:t>
            </a:r>
            <a:r>
              <a:rPr lang="en-US" sz="3600" baseline="-25000">
                <a:solidFill>
                  <a:srgbClr val="971D6F"/>
                </a:solidFill>
              </a:rPr>
              <a:t>c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(c))</a:t>
            </a:r>
            <a:r>
              <a:rPr lang="en-US" sz="3600" baseline="30000">
                <a:solidFill>
                  <a:srgbClr val="971D6F"/>
                </a:solidFill>
              </a:rPr>
              <a:t> z</a:t>
            </a:r>
            <a:r>
              <a:rPr lang="en-US" sz="3600">
                <a:solidFill>
                  <a:srgbClr val="971D6F"/>
                </a:solidFill>
              </a:rPr>
              <a:t> </a:t>
            </a:r>
            <a:endParaRPr lang="en-US" sz="3600" baseline="30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7" name="TextBox 40"/>
          <p:cNvSpPr txBox="1">
            <a:spLocks noChangeArrowheads="1"/>
          </p:cNvSpPr>
          <p:nvPr/>
        </p:nvSpPr>
        <p:spPr bwMode="auto">
          <a:xfrm>
            <a:off x="3951288" y="5462588"/>
            <a:ext cx="2024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971D6F"/>
                </a:solidFill>
              </a:rPr>
              <a:t>= R</a:t>
            </a:r>
            <a:r>
              <a:rPr lang="en-US" sz="3600" baseline="30000">
                <a:solidFill>
                  <a:srgbClr val="971D6F"/>
                </a:solidFill>
              </a:rPr>
              <a:t>x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  <a:sym typeface="Wingdings" charset="0"/>
              </a:rPr>
              <a:t>S</a:t>
            </a:r>
            <a:r>
              <a:rPr lang="en-US" sz="3600" baseline="30000">
                <a:solidFill>
                  <a:srgbClr val="971D6F"/>
                </a:solidFill>
                <a:sym typeface="Wingdings" charset="0"/>
              </a:rPr>
              <a:t>y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  <a:sym typeface="Wingdings" charset="0"/>
              </a:rPr>
              <a:t>T</a:t>
            </a:r>
            <a:r>
              <a:rPr lang="en-US" sz="3600" baseline="30000">
                <a:solidFill>
                  <a:srgbClr val="971D6F"/>
                </a:solidFill>
                <a:sym typeface="Wingdings" charset="0"/>
              </a:rPr>
              <a:t>z</a:t>
            </a:r>
            <a:endParaRPr lang="en-US" sz="3600"/>
          </a:p>
        </p:txBody>
      </p:sp>
      <p:grpSp>
        <p:nvGrpSpPr>
          <p:cNvPr id="32776" name="Group 2"/>
          <p:cNvGrpSpPr>
            <a:grpSpLocks/>
          </p:cNvGrpSpPr>
          <p:nvPr/>
        </p:nvGrpSpPr>
        <p:grpSpPr bwMode="auto">
          <a:xfrm>
            <a:off x="-90488" y="1722438"/>
            <a:ext cx="3417888" cy="2708275"/>
            <a:chOff x="-90661" y="1722106"/>
            <a:chExt cx="3417887" cy="2708275"/>
          </a:xfrm>
        </p:grpSpPr>
        <p:grpSp>
          <p:nvGrpSpPr>
            <p:cNvPr id="32791" name="Group 15"/>
            <p:cNvGrpSpPr>
              <a:grpSpLocks/>
            </p:cNvGrpSpPr>
            <p:nvPr/>
          </p:nvGrpSpPr>
          <p:grpSpPr bwMode="auto">
            <a:xfrm>
              <a:off x="-90661" y="1722106"/>
              <a:ext cx="3417887" cy="584776"/>
              <a:chOff x="141978" y="4141391"/>
              <a:chExt cx="3417609" cy="584899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141978" y="4163621"/>
                <a:ext cx="3417609" cy="552566"/>
              </a:xfrm>
              <a:custGeom>
                <a:avLst/>
                <a:gdLst>
                  <a:gd name="connsiteX0" fmla="*/ 299180 w 3417609"/>
                  <a:gd name="connsiteY0" fmla="*/ 47825 h 553653"/>
                  <a:gd name="connsiteX1" fmla="*/ 3119917 w 3417609"/>
                  <a:gd name="connsiteY1" fmla="*/ 61193 h 553653"/>
                  <a:gd name="connsiteX2" fmla="*/ 3026338 w 3417609"/>
                  <a:gd name="connsiteY2" fmla="*/ 435509 h 553653"/>
                  <a:gd name="connsiteX3" fmla="*/ 392759 w 3417609"/>
                  <a:gd name="connsiteY3" fmla="*/ 529088 h 553653"/>
                  <a:gd name="connsiteX4" fmla="*/ 299180 w 3417609"/>
                  <a:gd name="connsiteY4" fmla="*/ 47825 h 5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7609" h="553653">
                    <a:moveTo>
                      <a:pt x="299180" y="47825"/>
                    </a:moveTo>
                    <a:cubicBezTo>
                      <a:pt x="753706" y="-30158"/>
                      <a:pt x="2665391" y="-3421"/>
                      <a:pt x="3119917" y="61193"/>
                    </a:cubicBezTo>
                    <a:cubicBezTo>
                      <a:pt x="3574443" y="125807"/>
                      <a:pt x="3480864" y="357527"/>
                      <a:pt x="3026338" y="435509"/>
                    </a:cubicBezTo>
                    <a:cubicBezTo>
                      <a:pt x="2571812" y="513492"/>
                      <a:pt x="851741" y="595930"/>
                      <a:pt x="392759" y="529088"/>
                    </a:cubicBezTo>
                    <a:cubicBezTo>
                      <a:pt x="-66223" y="462246"/>
                      <a:pt x="-155346" y="125808"/>
                      <a:pt x="299180" y="4782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806" name="TextBox 47"/>
              <p:cNvSpPr txBox="1">
                <a:spLocks noChangeArrowheads="1"/>
              </p:cNvSpPr>
              <p:nvPr/>
            </p:nvSpPr>
            <p:spPr bwMode="auto">
              <a:xfrm>
                <a:off x="1616645" y="4141391"/>
                <a:ext cx="415665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>
                    <a:solidFill>
                      <a:srgbClr val="008000"/>
                    </a:solidFill>
                  </a:rPr>
                  <a:t>R</a:t>
                </a:r>
              </a:p>
            </p:txBody>
          </p:sp>
        </p:grpSp>
        <p:grpSp>
          <p:nvGrpSpPr>
            <p:cNvPr id="32792" name="Group 13"/>
            <p:cNvGrpSpPr>
              <a:grpSpLocks/>
            </p:cNvGrpSpPr>
            <p:nvPr/>
          </p:nvGrpSpPr>
          <p:grpSpPr bwMode="auto">
            <a:xfrm>
              <a:off x="1165169" y="2980142"/>
              <a:ext cx="1990859" cy="1450239"/>
              <a:chOff x="1397706" y="5399692"/>
              <a:chExt cx="1990697" cy="1450544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1397589" y="5398956"/>
                <a:ext cx="1990562" cy="1451280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804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7"/>
                <a:ext cx="389850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32793" name="Group 11"/>
            <p:cNvGrpSpPr>
              <a:grpSpLocks/>
            </p:cNvGrpSpPr>
            <p:nvPr/>
          </p:nvGrpSpPr>
          <p:grpSpPr bwMode="auto">
            <a:xfrm>
              <a:off x="120476" y="3261981"/>
              <a:ext cx="1957388" cy="1127125"/>
              <a:chOff x="353098" y="5681590"/>
              <a:chExt cx="1957229" cy="1127362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353099" y="5681590"/>
                <a:ext cx="1957228" cy="1127362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TextBox 57"/>
              <p:cNvSpPr txBox="1">
                <a:spLocks noChangeArrowheads="1"/>
              </p:cNvSpPr>
              <p:nvPr/>
            </p:nvSpPr>
            <p:spPr bwMode="auto">
              <a:xfrm>
                <a:off x="1022969" y="6034089"/>
                <a:ext cx="379382" cy="585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 bwMode="auto">
            <a:xfrm>
              <a:off x="1423815" y="2620631"/>
              <a:ext cx="427037" cy="1697037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64952" y="1904668"/>
              <a:ext cx="425450" cy="170973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B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520776" y="1904668"/>
              <a:ext cx="425450" cy="1397000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A</a:t>
              </a:r>
            </a:p>
          </p:txBody>
        </p:sp>
        <p:sp>
          <p:nvSpPr>
            <p:cNvPr id="32797" name="TextBox 48"/>
            <p:cNvSpPr txBox="1">
              <a:spLocks noChangeArrowheads="1"/>
            </p:cNvSpPr>
            <p:nvPr/>
          </p:nvSpPr>
          <p:spPr bwMode="auto">
            <a:xfrm>
              <a:off x="1517476" y="2901618"/>
              <a:ext cx="2952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c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Wingdings" charset="0"/>
                  <a:cs typeface="Wingdings" charset="0"/>
                  <a:sym typeface="Wingdings" charset="0"/>
                </a:rPr>
                <a:t></a:t>
              </a:r>
              <a:endParaRPr lang="en-US" sz="1800">
                <a:solidFill>
                  <a:schemeClr val="bg1"/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 flipV="1">
              <a:off x="1639714" y="2306306"/>
              <a:ext cx="1133475" cy="10826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15777" y="2446006"/>
              <a:ext cx="1023938" cy="9429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615777" y="2306306"/>
              <a:ext cx="2157412" cy="13970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777" name="Group 55"/>
          <p:cNvGrpSpPr>
            <a:grpSpLocks/>
          </p:cNvGrpSpPr>
          <p:nvPr/>
        </p:nvGrpSpPr>
        <p:grpSpPr bwMode="auto">
          <a:xfrm>
            <a:off x="6315075" y="544513"/>
            <a:ext cx="2046288" cy="1243012"/>
            <a:chOff x="6265604" y="3216757"/>
            <a:chExt cx="2047132" cy="1242426"/>
          </a:xfrm>
        </p:grpSpPr>
        <p:grpSp>
          <p:nvGrpSpPr>
            <p:cNvPr id="32784" name="Group 49"/>
            <p:cNvGrpSpPr>
              <a:grpSpLocks/>
            </p:cNvGrpSpPr>
            <p:nvPr/>
          </p:nvGrpSpPr>
          <p:grpSpPr bwMode="auto">
            <a:xfrm>
              <a:off x="6265604" y="3226783"/>
              <a:ext cx="1615647" cy="1200329"/>
              <a:chOff x="5963205" y="3538520"/>
              <a:chExt cx="1615647" cy="1200329"/>
            </a:xfrm>
          </p:grpSpPr>
          <p:sp>
            <p:nvSpPr>
              <p:cNvPr id="32788" name="TextBox 46"/>
              <p:cNvSpPr txBox="1">
                <a:spLocks noChangeArrowheads="1"/>
              </p:cNvSpPr>
              <p:nvPr/>
            </p:nvSpPr>
            <p:spPr bwMode="auto">
              <a:xfrm>
                <a:off x="5965544" y="3538520"/>
                <a:ext cx="159791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971D6F"/>
                    </a:solidFill>
                  </a:rPr>
                  <a:t>x +       z ≥ 1  </a:t>
                </a:r>
              </a:p>
            </p:txBody>
          </p:sp>
          <p:sp>
            <p:nvSpPr>
              <p:cNvPr id="32789" name="TextBox 47"/>
              <p:cNvSpPr txBox="1">
                <a:spLocks noChangeArrowheads="1"/>
              </p:cNvSpPr>
              <p:nvPr/>
            </p:nvSpPr>
            <p:spPr bwMode="auto">
              <a:xfrm>
                <a:off x="5963205" y="3907852"/>
                <a:ext cx="16156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971D6F"/>
                    </a:solidFill>
                  </a:rPr>
                  <a:t>x + y       ≥ 1  </a:t>
                </a:r>
              </a:p>
            </p:txBody>
          </p:sp>
          <p:sp>
            <p:nvSpPr>
              <p:cNvPr id="32790" name="TextBox 48"/>
              <p:cNvSpPr txBox="1">
                <a:spLocks noChangeArrowheads="1"/>
              </p:cNvSpPr>
              <p:nvPr/>
            </p:nvSpPr>
            <p:spPr bwMode="auto">
              <a:xfrm>
                <a:off x="5965544" y="4277184"/>
                <a:ext cx="160392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971D6F"/>
                    </a:solidFill>
                  </a:rPr>
                  <a:t>      y + z ≥ 1  </a:t>
                </a: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7866464" y="3216757"/>
              <a:ext cx="427214" cy="387167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A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7885522" y="3642006"/>
              <a:ext cx="427214" cy="388754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B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7885522" y="4072016"/>
              <a:ext cx="427214" cy="387167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31863" y="4702175"/>
            <a:ext cx="2989262" cy="1655763"/>
            <a:chOff x="932599" y="4702175"/>
            <a:chExt cx="2988506" cy="1655764"/>
          </a:xfrm>
        </p:grpSpPr>
        <p:grpSp>
          <p:nvGrpSpPr>
            <p:cNvPr id="32780" name="Group 5"/>
            <p:cNvGrpSpPr>
              <a:grpSpLocks/>
            </p:cNvGrpSpPr>
            <p:nvPr/>
          </p:nvGrpSpPr>
          <p:grpSpPr bwMode="auto">
            <a:xfrm>
              <a:off x="932599" y="4702175"/>
              <a:ext cx="1331559" cy="1655764"/>
              <a:chOff x="718346" y="4702175"/>
              <a:chExt cx="1331559" cy="1655764"/>
            </a:xfrm>
          </p:grpSpPr>
          <p:pic>
            <p:nvPicPr>
              <p:cNvPr id="32782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346" y="4702175"/>
                <a:ext cx="1331559" cy="1340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3" name="TextBox 4"/>
              <p:cNvSpPr txBox="1">
                <a:spLocks noChangeArrowheads="1"/>
              </p:cNvSpPr>
              <p:nvPr/>
            </p:nvSpPr>
            <p:spPr bwMode="auto">
              <a:xfrm>
                <a:off x="935788" y="5988607"/>
                <a:ext cx="8332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Hölder</a:t>
                </a:r>
              </a:p>
            </p:txBody>
          </p:sp>
        </p:grpSp>
        <p:sp>
          <p:nvSpPr>
            <p:cNvPr id="8" name="Right Arrow 7"/>
            <p:cNvSpPr/>
            <p:nvPr/>
          </p:nvSpPr>
          <p:spPr>
            <a:xfrm rot="20755995">
              <a:off x="2294330" y="4983163"/>
              <a:ext cx="1626775" cy="450850"/>
            </a:xfrm>
            <a:prstGeom prst="rightArrow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5" name="Rounded Rectangular Callout 44"/>
          <p:cNvSpPr/>
          <p:nvPr/>
        </p:nvSpPr>
        <p:spPr>
          <a:xfrm>
            <a:off x="254000" y="4856163"/>
            <a:ext cx="3008313" cy="1651000"/>
          </a:xfrm>
          <a:prstGeom prst="wedgeRoundRectCallout">
            <a:avLst>
              <a:gd name="adj1" fmla="val 72296"/>
              <a:gd name="adj2" fmla="val -12897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min(E,F)  ≤ E</a:t>
            </a:r>
            <a:r>
              <a:rPr lang="en-US" sz="3200" baseline="30000" dirty="0"/>
              <a:t>x</a:t>
            </a:r>
            <a:r>
              <a:rPr lang="en-US" sz="3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200" dirty="0">
                <a:sym typeface="Wingdings"/>
              </a:rPr>
              <a:t>F</a:t>
            </a:r>
            <a:r>
              <a:rPr lang="en-US" sz="3200" baseline="30000" dirty="0">
                <a:sym typeface="Wingdings"/>
              </a:rPr>
              <a:t>1-x</a:t>
            </a:r>
            <a:endParaRPr lang="en-US" sz="3200" baseline="30000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621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3" grpId="1"/>
      <p:bldP spid="12294" grpId="0"/>
      <p:bldP spid="12294" grpId="1"/>
      <p:bldP spid="12296" grpId="0"/>
      <p:bldP spid="12296" grpId="1"/>
      <p:bldP spid="12297" grpId="0"/>
      <p:bldP spid="45" grpId="0" animBg="1"/>
      <p:bldP spid="45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844675"/>
            <a:ext cx="23050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6" name="Group 10"/>
          <p:cNvGrpSpPr>
            <a:grpSpLocks/>
          </p:cNvGrpSpPr>
          <p:nvPr/>
        </p:nvGrpSpPr>
        <p:grpSpPr bwMode="auto">
          <a:xfrm>
            <a:off x="4298950" y="2187575"/>
            <a:ext cx="2876550" cy="2220913"/>
            <a:chOff x="6037225" y="1652721"/>
            <a:chExt cx="2876831" cy="2221649"/>
          </a:xfrm>
        </p:grpSpPr>
        <p:grpSp>
          <p:nvGrpSpPr>
            <p:cNvPr id="26630" name="Group 5"/>
            <p:cNvGrpSpPr>
              <a:grpSpLocks/>
            </p:cNvGrpSpPr>
            <p:nvPr/>
          </p:nvGrpSpPr>
          <p:grpSpPr bwMode="auto">
            <a:xfrm>
              <a:off x="6037225" y="1652721"/>
              <a:ext cx="2876831" cy="1831474"/>
              <a:chOff x="5559258" y="4585368"/>
              <a:chExt cx="2876831" cy="1831474"/>
            </a:xfrm>
          </p:grpSpPr>
          <p:pic>
            <p:nvPicPr>
              <p:cNvPr id="26633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9258" y="4585368"/>
                <a:ext cx="1831474" cy="1831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4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6416" y="4727742"/>
                <a:ext cx="1419673" cy="168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31" name="TextBox 6"/>
            <p:cNvSpPr txBox="1">
              <a:spLocks noChangeArrowheads="1"/>
            </p:cNvSpPr>
            <p:nvPr/>
          </p:nvSpPr>
          <p:spPr bwMode="auto">
            <a:xfrm>
              <a:off x="6445726" y="3505038"/>
              <a:ext cx="852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Loomis</a:t>
              </a:r>
            </a:p>
          </p:txBody>
        </p:sp>
        <p:sp>
          <p:nvSpPr>
            <p:cNvPr id="26632" name="TextBox 7"/>
            <p:cNvSpPr txBox="1">
              <a:spLocks noChangeArrowheads="1"/>
            </p:cNvSpPr>
            <p:nvPr/>
          </p:nvSpPr>
          <p:spPr bwMode="auto">
            <a:xfrm>
              <a:off x="7797485" y="3504860"/>
              <a:ext cx="9822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Whitney</a:t>
              </a:r>
            </a:p>
          </p:txBody>
        </p:sp>
      </p:grpSp>
      <p:sp>
        <p:nvSpPr>
          <p:cNvPr id="12" name="Plus 11"/>
          <p:cNvSpPr/>
          <p:nvPr/>
        </p:nvSpPr>
        <p:spPr>
          <a:xfrm>
            <a:off x="3275013" y="2900363"/>
            <a:ext cx="903287" cy="896937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6629" name="TextBox 13"/>
          <p:cNvSpPr txBox="1">
            <a:spLocks noChangeArrowheads="1"/>
          </p:cNvSpPr>
          <p:nvPr/>
        </p:nvSpPr>
        <p:spPr bwMode="auto">
          <a:xfrm>
            <a:off x="7708900" y="2449513"/>
            <a:ext cx="754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00">
                <a:solidFill>
                  <a:schemeClr val="accent1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slow" advTm="80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Algorithmic Loomis-Whitney</a:t>
            </a:r>
          </a:p>
        </p:txBody>
      </p:sp>
      <p:sp>
        <p:nvSpPr>
          <p:cNvPr id="28674" name="TextBox 33"/>
          <p:cNvSpPr txBox="1">
            <a:spLocks noChangeArrowheads="1"/>
          </p:cNvSpPr>
          <p:nvPr/>
        </p:nvSpPr>
        <p:spPr bwMode="auto">
          <a:xfrm>
            <a:off x="3060700" y="1417638"/>
            <a:ext cx="6083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Loomis-Whitney bound:  </a:t>
            </a:r>
            <a:r>
              <a:rPr lang="en-US" sz="2800" dirty="0" smtClean="0">
                <a:solidFill>
                  <a:srgbClr val="971D6F"/>
                </a:solidFill>
              </a:rPr>
              <a:t>R</a:t>
            </a:r>
            <a:r>
              <a:rPr lang="en-US" sz="2800" baseline="30000" dirty="0" smtClean="0">
                <a:solidFill>
                  <a:srgbClr val="971D6F"/>
                </a:solidFill>
              </a:rPr>
              <a:t>1</a:t>
            </a:r>
            <a:r>
              <a:rPr lang="en-US" sz="2800" baseline="30000" dirty="0">
                <a:solidFill>
                  <a:srgbClr val="971D6F"/>
                </a:solidFill>
              </a:rPr>
              <a:t>/2 </a:t>
            </a:r>
            <a:r>
              <a:rPr lang="en-US" sz="2800" dirty="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 dirty="0">
                <a:solidFill>
                  <a:srgbClr val="971D6F"/>
                </a:solidFill>
              </a:rPr>
              <a:t> </a:t>
            </a:r>
            <a:r>
              <a:rPr lang="en-US" sz="2800" dirty="0" smtClean="0">
                <a:solidFill>
                  <a:srgbClr val="971D6F"/>
                </a:solidFill>
              </a:rPr>
              <a:t>S</a:t>
            </a:r>
            <a:r>
              <a:rPr lang="en-US" sz="2800" baseline="30000" dirty="0" smtClean="0">
                <a:solidFill>
                  <a:srgbClr val="971D6F"/>
                </a:solidFill>
              </a:rPr>
              <a:t>1</a:t>
            </a:r>
            <a:r>
              <a:rPr lang="en-US" sz="2800" baseline="30000" dirty="0">
                <a:solidFill>
                  <a:srgbClr val="971D6F"/>
                </a:solidFill>
              </a:rPr>
              <a:t>/2 </a:t>
            </a:r>
            <a:r>
              <a:rPr lang="en-US" sz="2800" dirty="0" smtClean="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 dirty="0" smtClean="0">
                <a:solidFill>
                  <a:srgbClr val="971D6F"/>
                </a:solidFill>
              </a:rPr>
              <a:t>T</a:t>
            </a:r>
            <a:r>
              <a:rPr lang="en-US" sz="2800" baseline="30000" dirty="0" smtClean="0">
                <a:solidFill>
                  <a:srgbClr val="971D6F"/>
                </a:solidFill>
              </a:rPr>
              <a:t>1</a:t>
            </a:r>
            <a:r>
              <a:rPr lang="en-US" sz="2800" baseline="30000" dirty="0">
                <a:solidFill>
                  <a:srgbClr val="971D6F"/>
                </a:solidFill>
              </a:rPr>
              <a:t>/2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41288" y="4141788"/>
            <a:ext cx="3417887" cy="2708275"/>
            <a:chOff x="141978" y="4141391"/>
            <a:chExt cx="3417609" cy="2708845"/>
          </a:xfrm>
        </p:grpSpPr>
        <p:grpSp>
          <p:nvGrpSpPr>
            <p:cNvPr id="28711" name="Group 15"/>
            <p:cNvGrpSpPr>
              <a:grpSpLocks/>
            </p:cNvGrpSpPr>
            <p:nvPr/>
          </p:nvGrpSpPr>
          <p:grpSpPr bwMode="auto">
            <a:xfrm>
              <a:off x="141978" y="4141391"/>
              <a:ext cx="3417609" cy="584899"/>
              <a:chOff x="141978" y="4141391"/>
              <a:chExt cx="3417609" cy="584899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41978" y="4163621"/>
                <a:ext cx="3417609" cy="552566"/>
              </a:xfrm>
              <a:custGeom>
                <a:avLst/>
                <a:gdLst>
                  <a:gd name="connsiteX0" fmla="*/ 299180 w 3417609"/>
                  <a:gd name="connsiteY0" fmla="*/ 47825 h 553653"/>
                  <a:gd name="connsiteX1" fmla="*/ 3119917 w 3417609"/>
                  <a:gd name="connsiteY1" fmla="*/ 61193 h 553653"/>
                  <a:gd name="connsiteX2" fmla="*/ 3026338 w 3417609"/>
                  <a:gd name="connsiteY2" fmla="*/ 435509 h 553653"/>
                  <a:gd name="connsiteX3" fmla="*/ 392759 w 3417609"/>
                  <a:gd name="connsiteY3" fmla="*/ 529088 h 553653"/>
                  <a:gd name="connsiteX4" fmla="*/ 299180 w 3417609"/>
                  <a:gd name="connsiteY4" fmla="*/ 47825 h 5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7609" h="553653">
                    <a:moveTo>
                      <a:pt x="299180" y="47825"/>
                    </a:moveTo>
                    <a:cubicBezTo>
                      <a:pt x="753706" y="-30158"/>
                      <a:pt x="2665391" y="-3421"/>
                      <a:pt x="3119917" y="61193"/>
                    </a:cubicBezTo>
                    <a:cubicBezTo>
                      <a:pt x="3574443" y="125807"/>
                      <a:pt x="3480864" y="357527"/>
                      <a:pt x="3026338" y="435509"/>
                    </a:cubicBezTo>
                    <a:cubicBezTo>
                      <a:pt x="2571812" y="513492"/>
                      <a:pt x="851741" y="595930"/>
                      <a:pt x="392759" y="529088"/>
                    </a:cubicBezTo>
                    <a:cubicBezTo>
                      <a:pt x="-66223" y="462246"/>
                      <a:pt x="-155346" y="125808"/>
                      <a:pt x="299180" y="4782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722" name="TextBox 59"/>
              <p:cNvSpPr txBox="1">
                <a:spLocks noChangeArrowheads="1"/>
              </p:cNvSpPr>
              <p:nvPr/>
            </p:nvSpPr>
            <p:spPr bwMode="auto">
              <a:xfrm>
                <a:off x="1616645" y="4141391"/>
                <a:ext cx="64140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008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008000"/>
                    </a:solidFill>
                  </a:rPr>
                  <a:t>R</a:t>
                </a:r>
                <a:endParaRPr lang="en-US" sz="3200" b="1" baseline="-25000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28712" name="Group 13"/>
            <p:cNvGrpSpPr>
              <a:grpSpLocks/>
            </p:cNvGrpSpPr>
            <p:nvPr/>
          </p:nvGrpSpPr>
          <p:grpSpPr bwMode="auto">
            <a:xfrm>
              <a:off x="1397588" y="5398956"/>
              <a:ext cx="1990563" cy="1451280"/>
              <a:chOff x="1397588" y="5398956"/>
              <a:chExt cx="1990563" cy="1451280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397588" y="5398956"/>
                <a:ext cx="1990563" cy="1451280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720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7"/>
                <a:ext cx="633455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en-US" sz="3200" b="1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8713" name="Group 11"/>
            <p:cNvGrpSpPr>
              <a:grpSpLocks/>
            </p:cNvGrpSpPr>
            <p:nvPr/>
          </p:nvGrpSpPr>
          <p:grpSpPr bwMode="auto">
            <a:xfrm>
              <a:off x="353098" y="5681590"/>
              <a:ext cx="1957229" cy="1127362"/>
              <a:chOff x="353098" y="5681590"/>
              <a:chExt cx="1957229" cy="1127362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353098" y="5681590"/>
                <a:ext cx="1957229" cy="1127362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63" name="TextBox 57"/>
              <p:cNvSpPr txBox="1">
                <a:spLocks noChangeArrowheads="1"/>
              </p:cNvSpPr>
              <p:nvPr/>
            </p:nvSpPr>
            <p:spPr bwMode="auto">
              <a:xfrm>
                <a:off x="1022969" y="6034089"/>
                <a:ext cx="62063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  <a:endParaRPr lang="en-US" sz="3200" b="1" baseline="-25000" dirty="0" smtClean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656330" y="5040105"/>
              <a:ext cx="427002" cy="1697394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7553" y="4323991"/>
              <a:ext cx="425415" cy="171009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53203" y="4323991"/>
              <a:ext cx="425415" cy="1397294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49425" y="5321300"/>
            <a:ext cx="29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endParaRPr lang="en-US" sz="1800">
              <a:solidFill>
                <a:schemeClr val="bg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0" y="3968750"/>
            <a:ext cx="3810000" cy="0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810000" y="2019300"/>
            <a:ext cx="0" cy="4600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847725" y="4725988"/>
            <a:ext cx="2157413" cy="1082675"/>
            <a:chOff x="847560" y="4726167"/>
            <a:chExt cx="2158370" cy="1082790"/>
          </a:xfrm>
        </p:grpSpPr>
        <p:cxnSp>
          <p:nvCxnSpPr>
            <p:cNvPr id="66" name="Straight Connector 65"/>
            <p:cNvCxnSpPr/>
            <p:nvPr/>
          </p:nvCxnSpPr>
          <p:spPr>
            <a:xfrm flipV="1">
              <a:off x="1871952" y="4726167"/>
              <a:ext cx="1133978" cy="108279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847560" y="4865882"/>
              <a:ext cx="1024392" cy="9430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 flipV="1">
            <a:off x="847725" y="4725988"/>
            <a:ext cx="2157413" cy="1397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4251325" y="2070100"/>
            <a:ext cx="4435475" cy="52387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Goal: Count number of </a:t>
            </a:r>
            <a:r>
              <a:rPr lang="en-US" sz="2400" dirty="0">
                <a:solidFill>
                  <a:schemeClr val="tx1"/>
                </a:solidFill>
              </a:rPr>
              <a:t>triangles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4049713" y="4562475"/>
            <a:ext cx="1674256" cy="120032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There are </a:t>
            </a:r>
            <a:r>
              <a:rPr lang="en-US" dirty="0" smtClean="0">
                <a:solidFill>
                  <a:srgbClr val="971D6F"/>
                </a:solidFill>
              </a:rPr>
              <a:t>R</a:t>
            </a:r>
            <a:endParaRPr lang="en-US" dirty="0">
              <a:solidFill>
                <a:srgbClr val="971D6F"/>
              </a:solidFill>
            </a:endParaRPr>
          </a:p>
          <a:p>
            <a:pPr eaLnBrk="1" hangingPunct="1"/>
            <a:r>
              <a:rPr lang="en-US" dirty="0"/>
              <a:t>choices for </a:t>
            </a:r>
          </a:p>
          <a:p>
            <a:pPr eaLnBrk="1" hangingPunct="1"/>
            <a:r>
              <a:rPr lang="en-US" dirty="0"/>
              <a:t>edges in </a:t>
            </a:r>
            <a:r>
              <a:rPr lang="en-US" dirty="0" err="1" smtClean="0">
                <a:solidFill>
                  <a:srgbClr val="910091"/>
                </a:solidFill>
              </a:rPr>
              <a:t>ψ</a:t>
            </a:r>
            <a:r>
              <a:rPr lang="en-US" baseline="-25000" dirty="0" err="1" smtClean="0">
                <a:solidFill>
                  <a:srgbClr val="971D6F"/>
                </a:solidFill>
              </a:rPr>
              <a:t>R</a:t>
            </a:r>
            <a:endParaRPr lang="en-US" baseline="-25000" dirty="0">
              <a:solidFill>
                <a:srgbClr val="971D6F"/>
              </a:solidFill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276975" y="4562475"/>
            <a:ext cx="2749550" cy="120015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There are </a:t>
            </a:r>
            <a:r>
              <a:rPr lang="en-US">
                <a:solidFill>
                  <a:srgbClr val="971D6F"/>
                </a:solidFill>
              </a:rPr>
              <a:t>d</a:t>
            </a:r>
            <a:r>
              <a:rPr lang="en-US" baseline="-25000">
                <a:solidFill>
                  <a:srgbClr val="971D6F"/>
                </a:solidFill>
              </a:rPr>
              <a:t>S</a:t>
            </a:r>
            <a:r>
              <a:rPr lang="en-US">
                <a:solidFill>
                  <a:srgbClr val="971D6F"/>
                </a:solidFill>
              </a:rPr>
              <a:t>(c)</a:t>
            </a:r>
            <a:r>
              <a:rPr lang="en-US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>
                <a:solidFill>
                  <a:srgbClr val="971D6F"/>
                </a:solidFill>
              </a:rPr>
              <a:t>d</a:t>
            </a:r>
            <a:r>
              <a:rPr lang="en-US" baseline="-25000">
                <a:solidFill>
                  <a:srgbClr val="971D6F"/>
                </a:solidFill>
              </a:rPr>
              <a:t>T</a:t>
            </a:r>
            <a:r>
              <a:rPr lang="en-US">
                <a:solidFill>
                  <a:srgbClr val="971D6F"/>
                </a:solidFill>
              </a:rPr>
              <a:t>(c)</a:t>
            </a:r>
          </a:p>
          <a:p>
            <a:pPr eaLnBrk="1" hangingPunct="1"/>
            <a:r>
              <a:rPr lang="en-US"/>
              <a:t>choices for pairs of</a:t>
            </a:r>
          </a:p>
          <a:p>
            <a:pPr eaLnBrk="1" hangingPunct="1"/>
            <a:r>
              <a:rPr lang="en-US"/>
              <a:t>neighbors of </a:t>
            </a:r>
            <a:r>
              <a:rPr lang="en-US">
                <a:solidFill>
                  <a:srgbClr val="971D6F"/>
                </a:solidFill>
              </a:rPr>
              <a:t>c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32313" y="2565400"/>
            <a:ext cx="3082925" cy="1819275"/>
            <a:chOff x="4531892" y="2565962"/>
            <a:chExt cx="3082895" cy="1818713"/>
          </a:xfrm>
        </p:grpSpPr>
        <p:pic>
          <p:nvPicPr>
            <p:cNvPr id="28707" name="Picture 7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816225"/>
              <a:ext cx="2533650" cy="15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531892" y="2565962"/>
              <a:ext cx="3082895" cy="2777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</a:rPr>
                <a:t>agilitrix.com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/2011/03/red-pill-blue-pill/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468577" y="1114425"/>
            <a:ext cx="3035300" cy="2686051"/>
            <a:chOff x="2745372" y="2326607"/>
            <a:chExt cx="3035552" cy="2686130"/>
          </a:xfrm>
        </p:grpSpPr>
        <p:grpSp>
          <p:nvGrpSpPr>
            <p:cNvPr id="28687" name="Group 13"/>
            <p:cNvGrpSpPr>
              <a:grpSpLocks/>
            </p:cNvGrpSpPr>
            <p:nvPr/>
          </p:nvGrpSpPr>
          <p:grpSpPr bwMode="auto">
            <a:xfrm>
              <a:off x="3790034" y="3561719"/>
              <a:ext cx="1990890" cy="1451018"/>
              <a:chOff x="1397675" y="5398913"/>
              <a:chExt cx="1990728" cy="1451323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1397675" y="5398913"/>
                <a:ext cx="1990728" cy="1451323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706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6"/>
                <a:ext cx="633508" cy="584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en-US" sz="3200" b="1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8688" name="Group 11"/>
            <p:cNvGrpSpPr>
              <a:grpSpLocks/>
            </p:cNvGrpSpPr>
            <p:nvPr/>
          </p:nvGrpSpPr>
          <p:grpSpPr bwMode="auto">
            <a:xfrm>
              <a:off x="2745372" y="3683960"/>
              <a:ext cx="1957550" cy="1127158"/>
              <a:chOff x="353098" y="5681630"/>
              <a:chExt cx="1957391" cy="1127395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53098" y="5681630"/>
                <a:ext cx="1957391" cy="1127395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" name="TextBox 57"/>
              <p:cNvSpPr txBox="1">
                <a:spLocks noChangeArrowheads="1"/>
              </p:cNvSpPr>
              <p:nvPr/>
            </p:nvSpPr>
            <p:spPr bwMode="auto">
              <a:xfrm>
                <a:off x="1023024" y="6034139"/>
                <a:ext cx="620684" cy="584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  <a:endParaRPr lang="en-US" sz="3200" b="1" baseline="-25000" dirty="0" smtClean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 bwMode="auto">
            <a:xfrm>
              <a:off x="4048818" y="3042591"/>
              <a:ext cx="427072" cy="1697087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989867" y="2326607"/>
              <a:ext cx="425485" cy="170978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B</a:t>
              </a: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145871" y="2326607"/>
              <a:ext cx="425485" cy="1397041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A</a:t>
              </a:r>
            </a:p>
          </p:txBody>
        </p:sp>
        <p:sp>
          <p:nvSpPr>
            <p:cNvPr id="28692" name="TextBox 52"/>
            <p:cNvSpPr txBox="1">
              <a:spLocks noChangeArrowheads="1"/>
            </p:cNvSpPr>
            <p:nvPr/>
          </p:nvSpPr>
          <p:spPr bwMode="auto">
            <a:xfrm>
              <a:off x="4142372" y="3310189"/>
              <a:ext cx="2952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c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Wingdings" charset="0"/>
                  <a:cs typeface="Wingdings" charset="0"/>
                  <a:sym typeface="Wingdings" charset="0"/>
                </a:rPr>
                <a:t></a:t>
              </a:r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5226841" y="2593315"/>
              <a:ext cx="277835" cy="80806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070837" y="2553627"/>
              <a:ext cx="277835" cy="80806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>
              <a:endCxn id="55" idx="0"/>
            </p:cNvCxnSpPr>
            <p:nvPr/>
          </p:nvCxnSpPr>
          <p:spPr>
            <a:xfrm flipV="1">
              <a:off x="4277437" y="2593315"/>
              <a:ext cx="1087527" cy="1130333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endCxn id="55" idx="4"/>
            </p:cNvCxnSpPr>
            <p:nvPr/>
          </p:nvCxnSpPr>
          <p:spPr>
            <a:xfrm flipV="1">
              <a:off x="4277437" y="3401377"/>
              <a:ext cx="1087527" cy="32068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56" idx="0"/>
            </p:cNvCxnSpPr>
            <p:nvPr/>
          </p:nvCxnSpPr>
          <p:spPr>
            <a:xfrm flipH="1" flipV="1">
              <a:off x="3210549" y="2553627"/>
              <a:ext cx="1066889" cy="1168434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endCxn id="56" idx="4"/>
            </p:cNvCxnSpPr>
            <p:nvPr/>
          </p:nvCxnSpPr>
          <p:spPr>
            <a:xfrm flipH="1" flipV="1">
              <a:off x="3210549" y="3361687"/>
              <a:ext cx="1066889" cy="361961"/>
            </a:xfrm>
            <a:prstGeom prst="line">
              <a:avLst/>
            </a:prstGeom>
            <a:ln w="38100" cmpd="sng">
              <a:solidFill>
                <a:srgbClr val="604A7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eform 60"/>
            <p:cNvSpPr/>
            <p:nvPr/>
          </p:nvSpPr>
          <p:spPr>
            <a:xfrm>
              <a:off x="4545746" y="2980676"/>
              <a:ext cx="349279" cy="823937"/>
            </a:xfrm>
            <a:custGeom>
              <a:avLst/>
              <a:gdLst>
                <a:gd name="connsiteX0" fmla="*/ 0 w 348998"/>
                <a:gd name="connsiteY0" fmla="*/ 0 h 823395"/>
                <a:gd name="connsiteX1" fmla="*/ 347579 w 348998"/>
                <a:gd name="connsiteY1" fmla="*/ 320842 h 823395"/>
                <a:gd name="connsiteX2" fmla="*/ 120315 w 348998"/>
                <a:gd name="connsiteY2" fmla="*/ 788737 h 823395"/>
                <a:gd name="connsiteX3" fmla="*/ 53473 w 348998"/>
                <a:gd name="connsiteY3" fmla="*/ 788737 h 82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998" h="823395">
                  <a:moveTo>
                    <a:pt x="0" y="0"/>
                  </a:moveTo>
                  <a:cubicBezTo>
                    <a:pt x="163763" y="94693"/>
                    <a:pt x="327526" y="189386"/>
                    <a:pt x="347579" y="320842"/>
                  </a:cubicBezTo>
                  <a:cubicBezTo>
                    <a:pt x="367632" y="452298"/>
                    <a:pt x="169333" y="710755"/>
                    <a:pt x="120315" y="788737"/>
                  </a:cubicBezTo>
                  <a:cubicBezTo>
                    <a:pt x="71297" y="866719"/>
                    <a:pt x="53473" y="788737"/>
                    <a:pt x="53473" y="788737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700" name="TextBox 61"/>
            <p:cNvSpPr txBox="1">
              <a:spLocks noChangeArrowheads="1"/>
            </p:cNvSpPr>
            <p:nvPr/>
          </p:nvSpPr>
          <p:spPr bwMode="auto">
            <a:xfrm>
              <a:off x="4328699" y="2567537"/>
              <a:ext cx="66673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971D6F"/>
                  </a:solidFill>
                </a:rPr>
                <a:t>d</a:t>
              </a:r>
              <a:r>
                <a:rPr lang="en-US" sz="2000" baseline="-25000">
                  <a:solidFill>
                    <a:srgbClr val="971D6F"/>
                  </a:solidFill>
                </a:rPr>
                <a:t>T</a:t>
              </a:r>
              <a:r>
                <a:rPr lang="en-US" sz="2000">
                  <a:solidFill>
                    <a:srgbClr val="971D6F"/>
                  </a:solidFill>
                </a:rPr>
                <a:t>(c)</a:t>
              </a: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582054" y="2861611"/>
              <a:ext cx="201629" cy="841400"/>
            </a:xfrm>
            <a:custGeom>
              <a:avLst/>
              <a:gdLst>
                <a:gd name="connsiteX0" fmla="*/ 200721 w 200721"/>
                <a:gd name="connsiteY0" fmla="*/ 0 h 842211"/>
                <a:gd name="connsiteX1" fmla="*/ 195 w 200721"/>
                <a:gd name="connsiteY1" fmla="*/ 387684 h 842211"/>
                <a:gd name="connsiteX2" fmla="*/ 160616 w 200721"/>
                <a:gd name="connsiteY2" fmla="*/ 842211 h 84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721" h="842211">
                  <a:moveTo>
                    <a:pt x="200721" y="0"/>
                  </a:moveTo>
                  <a:cubicBezTo>
                    <a:pt x="103800" y="123657"/>
                    <a:pt x="6879" y="247315"/>
                    <a:pt x="195" y="387684"/>
                  </a:cubicBezTo>
                  <a:cubicBezTo>
                    <a:pt x="-6489" y="528053"/>
                    <a:pt x="160616" y="842211"/>
                    <a:pt x="160616" y="84221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702" name="TextBox 64"/>
            <p:cNvSpPr txBox="1">
              <a:spLocks noChangeArrowheads="1"/>
            </p:cNvSpPr>
            <p:nvPr/>
          </p:nvSpPr>
          <p:spPr bwMode="auto">
            <a:xfrm>
              <a:off x="3538083" y="2480108"/>
              <a:ext cx="6619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err="1">
                  <a:solidFill>
                    <a:srgbClr val="971D6F"/>
                  </a:solidFill>
                </a:rPr>
                <a:t>d</a:t>
              </a:r>
              <a:r>
                <a:rPr lang="en-US" sz="2000" baseline="-25000" dirty="0" err="1">
                  <a:solidFill>
                    <a:srgbClr val="971D6F"/>
                  </a:solidFill>
                </a:rPr>
                <a:t>S</a:t>
              </a:r>
              <a:r>
                <a:rPr lang="en-US" sz="2000" dirty="0">
                  <a:solidFill>
                    <a:srgbClr val="971D6F"/>
                  </a:solidFill>
                </a:rPr>
                <a:t>(c)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8951" y="1363592"/>
            <a:ext cx="2206174" cy="2296181"/>
            <a:chOff x="797268" y="3647576"/>
            <a:chExt cx="2206174" cy="2296181"/>
          </a:xfrm>
        </p:grpSpPr>
        <p:sp>
          <p:nvSpPr>
            <p:cNvPr id="77" name="Oval 76"/>
            <p:cNvSpPr/>
            <p:nvPr/>
          </p:nvSpPr>
          <p:spPr>
            <a:xfrm>
              <a:off x="1471408" y="3647576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97268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2329302" y="5038689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1214081" y="4238752"/>
              <a:ext cx="435796" cy="815617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504117" y="5375807"/>
              <a:ext cx="857894" cy="0"/>
            </a:xfrm>
            <a:prstGeom prst="line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065511" y="4223072"/>
              <a:ext cx="474990" cy="81561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041950" y="4223072"/>
              <a:ext cx="351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R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758463" y="5482092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endParaRPr lang="en-US" sz="2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16645" y="423875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 spd="slow" advTm="1687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2" grpId="0" animBg="1"/>
      <p:bldP spid="75" grpId="0" animBg="1"/>
      <p:bldP spid="7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Algorithmic Loomis-Whitney</a:t>
            </a:r>
          </a:p>
        </p:txBody>
      </p:sp>
      <p:sp>
        <p:nvSpPr>
          <p:cNvPr id="29698" name="TextBox 33"/>
          <p:cNvSpPr txBox="1">
            <a:spLocks noChangeArrowheads="1"/>
          </p:cNvSpPr>
          <p:nvPr/>
        </p:nvSpPr>
        <p:spPr bwMode="auto">
          <a:xfrm>
            <a:off x="3060700" y="1417638"/>
            <a:ext cx="6083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Loomis-Whitney bound:  </a:t>
            </a:r>
            <a:r>
              <a:rPr lang="en-US" sz="2800">
                <a:solidFill>
                  <a:srgbClr val="971D6F"/>
                </a:solidFill>
              </a:rPr>
              <a:t>R</a:t>
            </a:r>
            <a:r>
              <a:rPr lang="en-US" sz="2800" baseline="30000">
                <a:solidFill>
                  <a:srgbClr val="971D6F"/>
                </a:solidFill>
              </a:rPr>
              <a:t>1/2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</a:t>
            </a:r>
            <a:r>
              <a:rPr lang="en-US" sz="2800" baseline="30000">
                <a:solidFill>
                  <a:srgbClr val="971D6F"/>
                </a:solidFill>
              </a:rPr>
              <a:t>1/2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T</a:t>
            </a:r>
            <a:r>
              <a:rPr lang="en-US" sz="2800" baseline="30000">
                <a:solidFill>
                  <a:srgbClr val="971D6F"/>
                </a:solidFill>
              </a:rPr>
              <a:t>1/2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3810000" y="2019300"/>
            <a:ext cx="0" cy="4600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4251325" y="2070100"/>
            <a:ext cx="4435475" cy="52387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Goal: Count number of </a:t>
            </a:r>
            <a:r>
              <a:rPr lang="en-US" sz="2400" dirty="0">
                <a:solidFill>
                  <a:schemeClr val="tx1"/>
                </a:solidFill>
              </a:rPr>
              <a:t>triangles</a:t>
            </a:r>
          </a:p>
        </p:txBody>
      </p:sp>
      <p:pic>
        <p:nvPicPr>
          <p:cNvPr id="29701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816225"/>
            <a:ext cx="25336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74"/>
          <p:cNvSpPr txBox="1">
            <a:spLocks noChangeArrowheads="1"/>
          </p:cNvSpPr>
          <p:nvPr/>
        </p:nvSpPr>
        <p:spPr bwMode="auto">
          <a:xfrm>
            <a:off x="4049713" y="4562475"/>
            <a:ext cx="1687331" cy="120032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There are </a:t>
            </a:r>
            <a:r>
              <a:rPr lang="en-US" dirty="0" smtClean="0">
                <a:solidFill>
                  <a:srgbClr val="971D6F"/>
                </a:solidFill>
              </a:rPr>
              <a:t>R</a:t>
            </a:r>
            <a:endParaRPr lang="en-US" dirty="0">
              <a:solidFill>
                <a:srgbClr val="971D6F"/>
              </a:solidFill>
            </a:endParaRPr>
          </a:p>
          <a:p>
            <a:pPr eaLnBrk="1" hangingPunct="1"/>
            <a:r>
              <a:rPr lang="en-US" dirty="0"/>
              <a:t>choices for </a:t>
            </a:r>
          </a:p>
          <a:p>
            <a:pPr eaLnBrk="1" hangingPunct="1"/>
            <a:r>
              <a:rPr lang="en-US" dirty="0"/>
              <a:t>edges in </a:t>
            </a:r>
            <a:r>
              <a:rPr lang="en-US" dirty="0" smtClean="0">
                <a:solidFill>
                  <a:srgbClr val="910091"/>
                </a:solidFill>
              </a:rPr>
              <a:t>Ψ</a:t>
            </a:r>
            <a:r>
              <a:rPr lang="en-US" baseline="-25000" dirty="0" smtClean="0">
                <a:solidFill>
                  <a:srgbClr val="971D6F"/>
                </a:solidFill>
              </a:rPr>
              <a:t>R</a:t>
            </a:r>
            <a:endParaRPr lang="en-US" baseline="-25000" dirty="0">
              <a:solidFill>
                <a:srgbClr val="971D6F"/>
              </a:solidFill>
            </a:endParaRPr>
          </a:p>
        </p:txBody>
      </p:sp>
      <p:sp>
        <p:nvSpPr>
          <p:cNvPr id="29703" name="TextBox 75"/>
          <p:cNvSpPr txBox="1">
            <a:spLocks noChangeArrowheads="1"/>
          </p:cNvSpPr>
          <p:nvPr/>
        </p:nvSpPr>
        <p:spPr bwMode="auto">
          <a:xfrm>
            <a:off x="6276975" y="4562475"/>
            <a:ext cx="2749550" cy="120015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There are </a:t>
            </a:r>
            <a:r>
              <a:rPr lang="en-US">
                <a:solidFill>
                  <a:srgbClr val="971D6F"/>
                </a:solidFill>
              </a:rPr>
              <a:t>d</a:t>
            </a:r>
            <a:r>
              <a:rPr lang="en-US" baseline="-25000">
                <a:solidFill>
                  <a:srgbClr val="971D6F"/>
                </a:solidFill>
              </a:rPr>
              <a:t>S</a:t>
            </a:r>
            <a:r>
              <a:rPr lang="en-US">
                <a:solidFill>
                  <a:srgbClr val="971D6F"/>
                </a:solidFill>
              </a:rPr>
              <a:t>(c)</a:t>
            </a:r>
            <a:r>
              <a:rPr lang="en-US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>
                <a:solidFill>
                  <a:srgbClr val="971D6F"/>
                </a:solidFill>
              </a:rPr>
              <a:t>d</a:t>
            </a:r>
            <a:r>
              <a:rPr lang="en-US" baseline="-25000">
                <a:solidFill>
                  <a:srgbClr val="971D6F"/>
                </a:solidFill>
              </a:rPr>
              <a:t>T</a:t>
            </a:r>
            <a:r>
              <a:rPr lang="en-US">
                <a:solidFill>
                  <a:srgbClr val="971D6F"/>
                </a:solidFill>
              </a:rPr>
              <a:t>(c)</a:t>
            </a:r>
          </a:p>
          <a:p>
            <a:pPr eaLnBrk="1" hangingPunct="1"/>
            <a:r>
              <a:rPr lang="en-US"/>
              <a:t>choices for pairs of</a:t>
            </a:r>
          </a:p>
          <a:p>
            <a:pPr eaLnBrk="1" hangingPunct="1"/>
            <a:r>
              <a:rPr lang="en-US"/>
              <a:t>neighbors of </a:t>
            </a:r>
            <a:r>
              <a:rPr lang="en-US">
                <a:solidFill>
                  <a:srgbClr val="971D6F"/>
                </a:solidFill>
              </a:rPr>
              <a:t>c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518025" y="6034088"/>
            <a:ext cx="4051300" cy="585787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Make this choice for every c in </a:t>
            </a:r>
            <a:r>
              <a:rPr lang="en-US" dirty="0" smtClean="0"/>
              <a:t>X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4" name="Rounded Rectangle 3"/>
          <p:cNvSpPr/>
          <p:nvPr/>
        </p:nvSpPr>
        <p:spPr>
          <a:xfrm>
            <a:off x="34925" y="1884363"/>
            <a:ext cx="3668713" cy="19129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Run time of </a:t>
            </a:r>
            <a:r>
              <a:rPr lang="en-US" sz="2800" dirty="0" err="1"/>
              <a:t>algo</a:t>
            </a:r>
            <a:r>
              <a:rPr lang="en-US" sz="2800" dirty="0"/>
              <a:t>=</a:t>
            </a:r>
          </a:p>
          <a:p>
            <a:pPr algn="ctr">
              <a:defRPr/>
            </a:pPr>
            <a:r>
              <a:rPr lang="en-US" sz="2800" dirty="0" err="1"/>
              <a:t>Σ</a:t>
            </a:r>
            <a:r>
              <a:rPr lang="en-US" sz="2800" baseline="-25000" dirty="0" err="1"/>
              <a:t>c</a:t>
            </a:r>
            <a:r>
              <a:rPr lang="en-US" sz="2800" baseline="-25000" dirty="0"/>
              <a:t> </a:t>
            </a:r>
            <a:r>
              <a:rPr lang="en-US" sz="2800" dirty="0"/>
              <a:t> min( R            </a:t>
            </a:r>
          </a:p>
          <a:p>
            <a:pPr algn="ctr">
              <a:defRPr/>
            </a:pPr>
            <a:r>
              <a:rPr lang="en-US" sz="2800" dirty="0"/>
              <a:t>                  ,</a:t>
            </a:r>
            <a:r>
              <a:rPr lang="en-US" sz="2800" dirty="0" err="1"/>
              <a:t>d</a:t>
            </a:r>
            <a:r>
              <a:rPr lang="en-US" sz="2800" baseline="-25000" dirty="0" err="1"/>
              <a:t>S</a:t>
            </a:r>
            <a:r>
              <a:rPr lang="en-US" sz="2800" dirty="0"/>
              <a:t>(c)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 err="1"/>
              <a:t>d</a:t>
            </a:r>
            <a:r>
              <a:rPr lang="en-US" sz="2800" baseline="-25000" dirty="0" err="1"/>
              <a:t>T</a:t>
            </a:r>
            <a:r>
              <a:rPr lang="en-US" sz="2800" dirty="0"/>
              <a:t>(c) )</a:t>
            </a:r>
            <a:endParaRPr lang="en-US" baseline="-250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5171952" y="2816225"/>
            <a:ext cx="2210045" cy="1633181"/>
            <a:chOff x="4076700" y="2832100"/>
            <a:chExt cx="2210045" cy="1633181"/>
          </a:xfrm>
        </p:grpSpPr>
        <p:pic>
          <p:nvPicPr>
            <p:cNvPr id="33" name="Picture 32" descr="Screen Shot 2015-04-19 at 8.43.2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700" y="2832100"/>
              <a:ext cx="990600" cy="1193800"/>
            </a:xfrm>
            <a:prstGeom prst="rect">
              <a:avLst/>
            </a:prstGeom>
          </p:spPr>
        </p:pic>
        <p:pic>
          <p:nvPicPr>
            <p:cNvPr id="39" name="Picture 38" descr="Screen Shot 2015-04-19 at 8.48.3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156" y="2832100"/>
              <a:ext cx="957589" cy="119698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95681" y="4095949"/>
              <a:ext cx="483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Itai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82806" y="4095949"/>
              <a:ext cx="789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Rodeh</a:t>
              </a:r>
              <a:endParaRPr lang="en-US" dirty="0"/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41288" y="4141788"/>
            <a:ext cx="3417887" cy="2708275"/>
            <a:chOff x="141978" y="4141391"/>
            <a:chExt cx="3417609" cy="2708845"/>
          </a:xfrm>
        </p:grpSpPr>
        <p:grpSp>
          <p:nvGrpSpPr>
            <p:cNvPr id="46" name="Group 15"/>
            <p:cNvGrpSpPr>
              <a:grpSpLocks/>
            </p:cNvGrpSpPr>
            <p:nvPr/>
          </p:nvGrpSpPr>
          <p:grpSpPr bwMode="auto">
            <a:xfrm>
              <a:off x="141978" y="4141391"/>
              <a:ext cx="3417609" cy="584899"/>
              <a:chOff x="141978" y="4141391"/>
              <a:chExt cx="3417609" cy="584899"/>
            </a:xfrm>
          </p:grpSpPr>
          <p:sp>
            <p:nvSpPr>
              <p:cNvPr id="59" name="Freeform 58"/>
              <p:cNvSpPr/>
              <p:nvPr/>
            </p:nvSpPr>
            <p:spPr>
              <a:xfrm>
                <a:off x="141978" y="4163621"/>
                <a:ext cx="3417609" cy="552566"/>
              </a:xfrm>
              <a:custGeom>
                <a:avLst/>
                <a:gdLst>
                  <a:gd name="connsiteX0" fmla="*/ 299180 w 3417609"/>
                  <a:gd name="connsiteY0" fmla="*/ 47825 h 553653"/>
                  <a:gd name="connsiteX1" fmla="*/ 3119917 w 3417609"/>
                  <a:gd name="connsiteY1" fmla="*/ 61193 h 553653"/>
                  <a:gd name="connsiteX2" fmla="*/ 3026338 w 3417609"/>
                  <a:gd name="connsiteY2" fmla="*/ 435509 h 553653"/>
                  <a:gd name="connsiteX3" fmla="*/ 392759 w 3417609"/>
                  <a:gd name="connsiteY3" fmla="*/ 529088 h 553653"/>
                  <a:gd name="connsiteX4" fmla="*/ 299180 w 3417609"/>
                  <a:gd name="connsiteY4" fmla="*/ 47825 h 5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7609" h="553653">
                    <a:moveTo>
                      <a:pt x="299180" y="47825"/>
                    </a:moveTo>
                    <a:cubicBezTo>
                      <a:pt x="753706" y="-30158"/>
                      <a:pt x="2665391" y="-3421"/>
                      <a:pt x="3119917" y="61193"/>
                    </a:cubicBezTo>
                    <a:cubicBezTo>
                      <a:pt x="3574443" y="125807"/>
                      <a:pt x="3480864" y="357527"/>
                      <a:pt x="3026338" y="435509"/>
                    </a:cubicBezTo>
                    <a:cubicBezTo>
                      <a:pt x="2571812" y="513492"/>
                      <a:pt x="851741" y="595930"/>
                      <a:pt x="392759" y="529088"/>
                    </a:cubicBezTo>
                    <a:cubicBezTo>
                      <a:pt x="-66223" y="462246"/>
                      <a:pt x="-155346" y="125808"/>
                      <a:pt x="299180" y="4782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>
                <a:off x="1616645" y="4141391"/>
                <a:ext cx="64140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008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008000"/>
                    </a:solidFill>
                  </a:rPr>
                  <a:t>R</a:t>
                </a:r>
                <a:endParaRPr lang="en-US" sz="3200" b="1" baseline="-25000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47" name="Group 13"/>
            <p:cNvGrpSpPr>
              <a:grpSpLocks/>
            </p:cNvGrpSpPr>
            <p:nvPr/>
          </p:nvGrpSpPr>
          <p:grpSpPr bwMode="auto">
            <a:xfrm>
              <a:off x="1397588" y="5398956"/>
              <a:ext cx="1990563" cy="1451280"/>
              <a:chOff x="1397588" y="5398956"/>
              <a:chExt cx="1990563" cy="1451280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1397588" y="5398956"/>
                <a:ext cx="1990563" cy="1451280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7"/>
                <a:ext cx="633455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en-US" sz="3200" b="1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1" name="Group 11"/>
            <p:cNvGrpSpPr>
              <a:grpSpLocks/>
            </p:cNvGrpSpPr>
            <p:nvPr/>
          </p:nvGrpSpPr>
          <p:grpSpPr bwMode="auto">
            <a:xfrm>
              <a:off x="353098" y="5681590"/>
              <a:ext cx="1957229" cy="1127362"/>
              <a:chOff x="353098" y="5681590"/>
              <a:chExt cx="1957229" cy="1127362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353098" y="5681590"/>
                <a:ext cx="1957229" cy="1127362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TextBox 57"/>
              <p:cNvSpPr txBox="1">
                <a:spLocks noChangeArrowheads="1"/>
              </p:cNvSpPr>
              <p:nvPr/>
            </p:nvSpPr>
            <p:spPr bwMode="auto">
              <a:xfrm>
                <a:off x="1022969" y="6034089"/>
                <a:ext cx="62063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  <a:endParaRPr lang="en-US" sz="3200" b="1" baseline="-25000" dirty="0" smtClean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1656330" y="5040105"/>
              <a:ext cx="427002" cy="1697394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553" y="4323991"/>
              <a:ext cx="425415" cy="171009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53203" y="4323991"/>
              <a:ext cx="425415" cy="1397294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749425" y="5321300"/>
            <a:ext cx="29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endParaRPr lang="en-US" sz="1800">
              <a:solidFill>
                <a:schemeClr val="bg1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0" y="3968750"/>
            <a:ext cx="3810000" cy="0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847725" y="4725988"/>
            <a:ext cx="2157413" cy="1082675"/>
            <a:chOff x="847560" y="4726167"/>
            <a:chExt cx="2158370" cy="1082790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1871952" y="4726167"/>
              <a:ext cx="1133978" cy="108279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847560" y="4865882"/>
              <a:ext cx="1024392" cy="9430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/>
          <p:cNvCxnSpPr/>
          <p:nvPr/>
        </p:nvCxnSpPr>
        <p:spPr>
          <a:xfrm flipV="1">
            <a:off x="847725" y="4725988"/>
            <a:ext cx="2157413" cy="1397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xmlns:p14="http://schemas.microsoft.com/office/powerpoint/2010/main" spd="slow" advTm="695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381000" y="282575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Analyzing the algorithm</a:t>
            </a:r>
          </a:p>
        </p:txBody>
      </p:sp>
      <p:sp>
        <p:nvSpPr>
          <p:cNvPr id="30722" name="TextBox 33"/>
          <p:cNvSpPr txBox="1">
            <a:spLocks noChangeArrowheads="1"/>
          </p:cNvSpPr>
          <p:nvPr/>
        </p:nvSpPr>
        <p:spPr bwMode="auto">
          <a:xfrm>
            <a:off x="1760538" y="1155700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Loomis Whitney bound:  </a:t>
            </a:r>
            <a:r>
              <a:rPr lang="en-US" sz="2800">
                <a:solidFill>
                  <a:srgbClr val="971D6F"/>
                </a:solidFill>
              </a:rPr>
              <a:t>R</a:t>
            </a:r>
            <a:r>
              <a:rPr lang="en-US" sz="2800" baseline="30000">
                <a:solidFill>
                  <a:srgbClr val="971D6F"/>
                </a:solidFill>
              </a:rPr>
              <a:t>½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 S</a:t>
            </a:r>
            <a:r>
              <a:rPr lang="en-US" sz="2800" baseline="30000">
                <a:solidFill>
                  <a:srgbClr val="971D6F"/>
                </a:solidFill>
              </a:rPr>
              <a:t>½ </a:t>
            </a:r>
            <a:r>
              <a:rPr lang="en-US" sz="28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800">
                <a:solidFill>
                  <a:srgbClr val="971D6F"/>
                </a:solidFill>
              </a:rPr>
              <a:t>T</a:t>
            </a:r>
            <a:r>
              <a:rPr lang="en-US" sz="2800" baseline="30000">
                <a:solidFill>
                  <a:srgbClr val="971D6F"/>
                </a:solidFill>
              </a:rPr>
              <a:t>½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3838575" y="2257425"/>
            <a:ext cx="4522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min( R ,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 )</a:t>
            </a:r>
            <a:endParaRPr lang="en-US" sz="3600" baseline="-25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3" name="TextBox 30"/>
          <p:cNvSpPr txBox="1">
            <a:spLocks noChangeArrowheads="1"/>
          </p:cNvSpPr>
          <p:nvPr/>
        </p:nvSpPr>
        <p:spPr bwMode="auto">
          <a:xfrm>
            <a:off x="3810000" y="3071813"/>
            <a:ext cx="4408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≤ 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(R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 )</a:t>
            </a:r>
            <a:r>
              <a:rPr lang="en-US" sz="3600" baseline="30000">
                <a:solidFill>
                  <a:srgbClr val="971D6F"/>
                </a:solidFill>
              </a:rPr>
              <a:t> ½</a:t>
            </a:r>
          </a:p>
          <a:p>
            <a:pPr eaLnBrk="1" hangingPunct="1"/>
            <a:endParaRPr lang="en-US" sz="1800"/>
          </a:p>
        </p:txBody>
      </p:sp>
      <p:sp>
        <p:nvSpPr>
          <p:cNvPr id="12294" name="TextBox 31"/>
          <p:cNvSpPr txBox="1">
            <a:spLocks noChangeArrowheads="1"/>
          </p:cNvSpPr>
          <p:nvPr/>
        </p:nvSpPr>
        <p:spPr bwMode="auto">
          <a:xfrm>
            <a:off x="3810000" y="3932238"/>
            <a:ext cx="4751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= R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Σ</a:t>
            </a:r>
            <a:r>
              <a:rPr lang="en-US" sz="3600" baseline="-25000">
                <a:solidFill>
                  <a:srgbClr val="971D6F"/>
                </a:solidFill>
              </a:rPr>
              <a:t>c </a:t>
            </a:r>
            <a:r>
              <a:rPr lang="en-US" sz="3600">
                <a:solidFill>
                  <a:srgbClr val="971D6F"/>
                </a:solidFill>
              </a:rPr>
              <a:t> (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</a:t>
            </a:r>
            <a:r>
              <a:rPr lang="en-US" sz="3600" baseline="30000">
                <a:solidFill>
                  <a:srgbClr val="971D6F"/>
                </a:solidFill>
              </a:rPr>
              <a:t> ½ 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</a:t>
            </a:r>
            <a:r>
              <a:rPr lang="en-US" sz="3600" baseline="30000">
                <a:solidFill>
                  <a:srgbClr val="971D6F"/>
                </a:solidFill>
              </a:rPr>
              <a:t> ½</a:t>
            </a:r>
            <a:r>
              <a:rPr lang="en-US" sz="3600">
                <a:solidFill>
                  <a:srgbClr val="971D6F"/>
                </a:solidFill>
              </a:rPr>
              <a:t> )</a:t>
            </a:r>
            <a:endParaRPr lang="en-US" sz="3600" baseline="30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6" name="TextBox 39"/>
          <p:cNvSpPr txBox="1">
            <a:spLocks noChangeArrowheads="1"/>
          </p:cNvSpPr>
          <p:nvPr/>
        </p:nvSpPr>
        <p:spPr bwMode="auto">
          <a:xfrm>
            <a:off x="3810000" y="4702175"/>
            <a:ext cx="4979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971D6F"/>
                </a:solidFill>
              </a:rPr>
              <a:t>≤ R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(Σ</a:t>
            </a:r>
            <a:r>
              <a:rPr lang="en-US" sz="3600" baseline="-25000">
                <a:solidFill>
                  <a:srgbClr val="971D6F"/>
                </a:solidFill>
              </a:rPr>
              <a:t>c</a:t>
            </a:r>
            <a:r>
              <a:rPr lang="en-US" sz="3600">
                <a:solidFill>
                  <a:srgbClr val="971D6F"/>
                </a:solidFill>
              </a:rPr>
              <a:t> d</a:t>
            </a:r>
            <a:r>
              <a:rPr lang="en-US" sz="3600" baseline="-25000">
                <a:solidFill>
                  <a:srgbClr val="971D6F"/>
                </a:solidFill>
              </a:rPr>
              <a:t>S</a:t>
            </a:r>
            <a:r>
              <a:rPr lang="en-US" sz="3600">
                <a:solidFill>
                  <a:srgbClr val="971D6F"/>
                </a:solidFill>
              </a:rPr>
              <a:t>(c))</a:t>
            </a:r>
            <a:r>
              <a:rPr lang="en-US" sz="3600" baseline="30000">
                <a:solidFill>
                  <a:srgbClr val="971D6F"/>
                </a:solidFill>
              </a:rPr>
              <a:t> 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</a:rPr>
              <a:t>(Σ</a:t>
            </a:r>
            <a:r>
              <a:rPr lang="en-US" sz="3600" baseline="-25000">
                <a:solidFill>
                  <a:srgbClr val="971D6F"/>
                </a:solidFill>
              </a:rPr>
              <a:t>c</a:t>
            </a:r>
            <a:r>
              <a:rPr lang="en-US" sz="3600">
                <a:solidFill>
                  <a:srgbClr val="971D6F"/>
                </a:solidFill>
              </a:rPr>
              <a:t>d</a:t>
            </a:r>
            <a:r>
              <a:rPr lang="en-US" sz="3600" baseline="-25000">
                <a:solidFill>
                  <a:srgbClr val="971D6F"/>
                </a:solidFill>
              </a:rPr>
              <a:t>T</a:t>
            </a:r>
            <a:r>
              <a:rPr lang="en-US" sz="3600">
                <a:solidFill>
                  <a:srgbClr val="971D6F"/>
                </a:solidFill>
              </a:rPr>
              <a:t>(c))</a:t>
            </a:r>
            <a:r>
              <a:rPr lang="en-US" sz="3600" baseline="30000">
                <a:solidFill>
                  <a:srgbClr val="971D6F"/>
                </a:solidFill>
              </a:rPr>
              <a:t> ½</a:t>
            </a:r>
            <a:r>
              <a:rPr lang="en-US" sz="3600">
                <a:solidFill>
                  <a:srgbClr val="971D6F"/>
                </a:solidFill>
              </a:rPr>
              <a:t> </a:t>
            </a:r>
            <a:endParaRPr lang="en-US" sz="3600" baseline="30000">
              <a:solidFill>
                <a:srgbClr val="971D6F"/>
              </a:solidFill>
            </a:endParaRPr>
          </a:p>
          <a:p>
            <a:pPr eaLnBrk="1" hangingPunct="1"/>
            <a:endParaRPr lang="en-US" sz="1800"/>
          </a:p>
        </p:txBody>
      </p:sp>
      <p:sp>
        <p:nvSpPr>
          <p:cNvPr id="12297" name="TextBox 40"/>
          <p:cNvSpPr txBox="1">
            <a:spLocks noChangeArrowheads="1"/>
          </p:cNvSpPr>
          <p:nvPr/>
        </p:nvSpPr>
        <p:spPr bwMode="auto">
          <a:xfrm>
            <a:off x="3838575" y="5462588"/>
            <a:ext cx="2249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971D6F"/>
                </a:solidFill>
              </a:rPr>
              <a:t>= R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  <a:sym typeface="Wingdings" charset="0"/>
              </a:rPr>
              <a:t>S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r>
              <a:rPr lang="en-US" sz="3600">
                <a:solidFill>
                  <a:srgbClr val="971D6F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3600">
                <a:solidFill>
                  <a:srgbClr val="971D6F"/>
                </a:solidFill>
                <a:sym typeface="Wingdings" charset="0"/>
              </a:rPr>
              <a:t>T</a:t>
            </a:r>
            <a:r>
              <a:rPr lang="en-US" sz="3600" baseline="30000">
                <a:solidFill>
                  <a:srgbClr val="971D6F"/>
                </a:solidFill>
              </a:rPr>
              <a:t>½</a:t>
            </a:r>
            <a:endParaRPr lang="en-US" sz="3600"/>
          </a:p>
        </p:txBody>
      </p:sp>
      <p:grpSp>
        <p:nvGrpSpPr>
          <p:cNvPr id="30728" name="Group 2"/>
          <p:cNvGrpSpPr>
            <a:grpSpLocks/>
          </p:cNvGrpSpPr>
          <p:nvPr/>
        </p:nvGrpSpPr>
        <p:grpSpPr bwMode="auto">
          <a:xfrm>
            <a:off x="-90488" y="1722438"/>
            <a:ext cx="3417888" cy="2708276"/>
            <a:chOff x="-90661" y="1722106"/>
            <a:chExt cx="3417887" cy="2708276"/>
          </a:xfrm>
        </p:grpSpPr>
        <p:grpSp>
          <p:nvGrpSpPr>
            <p:cNvPr id="30737" name="Group 15"/>
            <p:cNvGrpSpPr>
              <a:grpSpLocks/>
            </p:cNvGrpSpPr>
            <p:nvPr/>
          </p:nvGrpSpPr>
          <p:grpSpPr bwMode="auto">
            <a:xfrm>
              <a:off x="-90661" y="1722106"/>
              <a:ext cx="3417887" cy="584776"/>
              <a:chOff x="141978" y="4141391"/>
              <a:chExt cx="3417609" cy="584899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141978" y="4163621"/>
                <a:ext cx="3417609" cy="552566"/>
              </a:xfrm>
              <a:custGeom>
                <a:avLst/>
                <a:gdLst>
                  <a:gd name="connsiteX0" fmla="*/ 299180 w 3417609"/>
                  <a:gd name="connsiteY0" fmla="*/ 47825 h 553653"/>
                  <a:gd name="connsiteX1" fmla="*/ 3119917 w 3417609"/>
                  <a:gd name="connsiteY1" fmla="*/ 61193 h 553653"/>
                  <a:gd name="connsiteX2" fmla="*/ 3026338 w 3417609"/>
                  <a:gd name="connsiteY2" fmla="*/ 435509 h 553653"/>
                  <a:gd name="connsiteX3" fmla="*/ 392759 w 3417609"/>
                  <a:gd name="connsiteY3" fmla="*/ 529088 h 553653"/>
                  <a:gd name="connsiteX4" fmla="*/ 299180 w 3417609"/>
                  <a:gd name="connsiteY4" fmla="*/ 47825 h 5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7609" h="553653">
                    <a:moveTo>
                      <a:pt x="299180" y="47825"/>
                    </a:moveTo>
                    <a:cubicBezTo>
                      <a:pt x="753706" y="-30158"/>
                      <a:pt x="2665391" y="-3421"/>
                      <a:pt x="3119917" y="61193"/>
                    </a:cubicBezTo>
                    <a:cubicBezTo>
                      <a:pt x="3574443" y="125807"/>
                      <a:pt x="3480864" y="357527"/>
                      <a:pt x="3026338" y="435509"/>
                    </a:cubicBezTo>
                    <a:cubicBezTo>
                      <a:pt x="2571812" y="513492"/>
                      <a:pt x="851741" y="595930"/>
                      <a:pt x="392759" y="529088"/>
                    </a:cubicBezTo>
                    <a:cubicBezTo>
                      <a:pt x="-66223" y="462246"/>
                      <a:pt x="-155346" y="125808"/>
                      <a:pt x="299180" y="4782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52" name="TextBox 47"/>
              <p:cNvSpPr txBox="1">
                <a:spLocks noChangeArrowheads="1"/>
              </p:cNvSpPr>
              <p:nvPr/>
            </p:nvSpPr>
            <p:spPr bwMode="auto">
              <a:xfrm>
                <a:off x="1616645" y="4141391"/>
                <a:ext cx="641403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008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008000"/>
                    </a:solidFill>
                  </a:rPr>
                  <a:t>R</a:t>
                </a:r>
                <a:endParaRPr lang="en-US" sz="3200" b="1" baseline="-25000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30738" name="Group 13"/>
            <p:cNvGrpSpPr>
              <a:grpSpLocks/>
            </p:cNvGrpSpPr>
            <p:nvPr/>
          </p:nvGrpSpPr>
          <p:grpSpPr bwMode="auto">
            <a:xfrm>
              <a:off x="1165052" y="2979407"/>
              <a:ext cx="1990724" cy="1450975"/>
              <a:chOff x="1397589" y="5398956"/>
              <a:chExt cx="1990562" cy="1451280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1397589" y="5398956"/>
                <a:ext cx="1990562" cy="1451280"/>
              </a:xfrm>
              <a:custGeom>
                <a:avLst/>
                <a:gdLst>
                  <a:gd name="connsiteX0" fmla="*/ 139662 w 1990697"/>
                  <a:gd name="connsiteY0" fmla="*/ 1057255 h 1450544"/>
                  <a:gd name="connsiteX1" fmla="*/ 554083 w 1990697"/>
                  <a:gd name="connsiteY1" fmla="*/ 535887 h 1450544"/>
                  <a:gd name="connsiteX2" fmla="*/ 1249241 w 1990697"/>
                  <a:gd name="connsiteY2" fmla="*/ 108097 h 1450544"/>
                  <a:gd name="connsiteX3" fmla="*/ 1837452 w 1990697"/>
                  <a:gd name="connsiteY3" fmla="*/ 14519 h 1450544"/>
                  <a:gd name="connsiteX4" fmla="*/ 1971136 w 1990697"/>
                  <a:gd name="connsiteY4" fmla="*/ 348729 h 1450544"/>
                  <a:gd name="connsiteX5" fmla="*/ 1503241 w 1990697"/>
                  <a:gd name="connsiteY5" fmla="*/ 923571 h 1450544"/>
                  <a:gd name="connsiteX6" fmla="*/ 821452 w 1990697"/>
                  <a:gd name="connsiteY6" fmla="*/ 1351361 h 1450544"/>
                  <a:gd name="connsiteX7" fmla="*/ 513978 w 1990697"/>
                  <a:gd name="connsiteY7" fmla="*/ 1418203 h 1450544"/>
                  <a:gd name="connsiteX8" fmla="*/ 19347 w 1990697"/>
                  <a:gd name="connsiteY8" fmla="*/ 1418203 h 1450544"/>
                  <a:gd name="connsiteX9" fmla="*/ 139662 w 1990697"/>
                  <a:gd name="connsiteY9" fmla="*/ 1057255 h 145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0697" h="1450544">
                    <a:moveTo>
                      <a:pt x="139662" y="1057255"/>
                    </a:moveTo>
                    <a:cubicBezTo>
                      <a:pt x="228785" y="910202"/>
                      <a:pt x="369153" y="694080"/>
                      <a:pt x="554083" y="535887"/>
                    </a:cubicBezTo>
                    <a:cubicBezTo>
                      <a:pt x="739013" y="377694"/>
                      <a:pt x="1035346" y="194992"/>
                      <a:pt x="1249241" y="108097"/>
                    </a:cubicBezTo>
                    <a:cubicBezTo>
                      <a:pt x="1463136" y="21202"/>
                      <a:pt x="1717136" y="-25586"/>
                      <a:pt x="1837452" y="14519"/>
                    </a:cubicBezTo>
                    <a:cubicBezTo>
                      <a:pt x="1957768" y="54624"/>
                      <a:pt x="2026838" y="197220"/>
                      <a:pt x="1971136" y="348729"/>
                    </a:cubicBezTo>
                    <a:cubicBezTo>
                      <a:pt x="1915434" y="500238"/>
                      <a:pt x="1694855" y="756466"/>
                      <a:pt x="1503241" y="923571"/>
                    </a:cubicBezTo>
                    <a:cubicBezTo>
                      <a:pt x="1311627" y="1090676"/>
                      <a:pt x="986329" y="1268922"/>
                      <a:pt x="821452" y="1351361"/>
                    </a:cubicBezTo>
                    <a:cubicBezTo>
                      <a:pt x="656575" y="1433800"/>
                      <a:pt x="647662" y="1407063"/>
                      <a:pt x="513978" y="1418203"/>
                    </a:cubicBezTo>
                    <a:cubicBezTo>
                      <a:pt x="380294" y="1429343"/>
                      <a:pt x="79505" y="1485045"/>
                      <a:pt x="19347" y="1418203"/>
                    </a:cubicBezTo>
                    <a:cubicBezTo>
                      <a:pt x="-40811" y="1351361"/>
                      <a:pt x="50539" y="1204308"/>
                      <a:pt x="139662" y="1057255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50" name="TextBox 58"/>
              <p:cNvSpPr txBox="1">
                <a:spLocks noChangeArrowheads="1"/>
              </p:cNvSpPr>
              <p:nvPr/>
            </p:nvSpPr>
            <p:spPr bwMode="auto">
              <a:xfrm>
                <a:off x="2310238" y="5808957"/>
                <a:ext cx="633455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200" b="1" dirty="0" err="1" smtClean="0">
                    <a:solidFill>
                      <a:srgbClr val="FF0000"/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rgbClr val="FF0000"/>
                    </a:solidFill>
                  </a:rPr>
                  <a:t>T</a:t>
                </a:r>
                <a:endParaRPr lang="en-US" sz="3200" b="1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739" name="Group 11"/>
            <p:cNvGrpSpPr>
              <a:grpSpLocks/>
            </p:cNvGrpSpPr>
            <p:nvPr/>
          </p:nvGrpSpPr>
          <p:grpSpPr bwMode="auto">
            <a:xfrm>
              <a:off x="120477" y="3261981"/>
              <a:ext cx="1957387" cy="1127125"/>
              <a:chOff x="353099" y="5681590"/>
              <a:chExt cx="1957228" cy="1127362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353099" y="5681590"/>
                <a:ext cx="1957228" cy="1127362"/>
              </a:xfrm>
              <a:custGeom>
                <a:avLst/>
                <a:gdLst>
                  <a:gd name="connsiteX0" fmla="*/ 60674 w 1956491"/>
                  <a:gd name="connsiteY0" fmla="*/ 133908 h 1127688"/>
                  <a:gd name="connsiteX1" fmla="*/ 47306 w 1956491"/>
                  <a:gd name="connsiteY1" fmla="*/ 454750 h 1127688"/>
                  <a:gd name="connsiteX2" fmla="*/ 635516 w 1956491"/>
                  <a:gd name="connsiteY2" fmla="*/ 855803 h 1127688"/>
                  <a:gd name="connsiteX3" fmla="*/ 1076674 w 1956491"/>
                  <a:gd name="connsiteY3" fmla="*/ 989487 h 1127688"/>
                  <a:gd name="connsiteX4" fmla="*/ 1811937 w 1956491"/>
                  <a:gd name="connsiteY4" fmla="*/ 1123171 h 1127688"/>
                  <a:gd name="connsiteX5" fmla="*/ 1892148 w 1956491"/>
                  <a:gd name="connsiteY5" fmla="*/ 815698 h 1127688"/>
                  <a:gd name="connsiteX6" fmla="*/ 1076674 w 1956491"/>
                  <a:gd name="connsiteY6" fmla="*/ 428013 h 1127688"/>
                  <a:gd name="connsiteX7" fmla="*/ 702358 w 1956491"/>
                  <a:gd name="connsiteY7" fmla="*/ 147277 h 1127688"/>
                  <a:gd name="connsiteX8" fmla="*/ 261200 w 1956491"/>
                  <a:gd name="connsiteY8" fmla="*/ 224 h 1127688"/>
                  <a:gd name="connsiteX9" fmla="*/ 60674 w 1956491"/>
                  <a:gd name="connsiteY9" fmla="*/ 133908 h 112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6491" h="1127688">
                    <a:moveTo>
                      <a:pt x="60674" y="133908"/>
                    </a:moveTo>
                    <a:cubicBezTo>
                      <a:pt x="25025" y="209662"/>
                      <a:pt x="-48501" y="334434"/>
                      <a:pt x="47306" y="454750"/>
                    </a:cubicBezTo>
                    <a:cubicBezTo>
                      <a:pt x="143113" y="575066"/>
                      <a:pt x="463955" y="766680"/>
                      <a:pt x="635516" y="855803"/>
                    </a:cubicBezTo>
                    <a:cubicBezTo>
                      <a:pt x="807077" y="944926"/>
                      <a:pt x="880604" y="944926"/>
                      <a:pt x="1076674" y="989487"/>
                    </a:cubicBezTo>
                    <a:cubicBezTo>
                      <a:pt x="1272744" y="1034048"/>
                      <a:pt x="1676025" y="1152136"/>
                      <a:pt x="1811937" y="1123171"/>
                    </a:cubicBezTo>
                    <a:cubicBezTo>
                      <a:pt x="1947849" y="1094206"/>
                      <a:pt x="2014692" y="931558"/>
                      <a:pt x="1892148" y="815698"/>
                    </a:cubicBezTo>
                    <a:cubicBezTo>
                      <a:pt x="1769604" y="699838"/>
                      <a:pt x="1274972" y="539416"/>
                      <a:pt x="1076674" y="428013"/>
                    </a:cubicBezTo>
                    <a:cubicBezTo>
                      <a:pt x="878376" y="316610"/>
                      <a:pt x="838270" y="218575"/>
                      <a:pt x="702358" y="147277"/>
                    </a:cubicBezTo>
                    <a:cubicBezTo>
                      <a:pt x="566446" y="75979"/>
                      <a:pt x="372603" y="4680"/>
                      <a:pt x="261200" y="224"/>
                    </a:cubicBezTo>
                    <a:cubicBezTo>
                      <a:pt x="149797" y="-4232"/>
                      <a:pt x="96323" y="58154"/>
                      <a:pt x="60674" y="13390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TextBox 57"/>
              <p:cNvSpPr txBox="1">
                <a:spLocks noChangeArrowheads="1"/>
              </p:cNvSpPr>
              <p:nvPr/>
            </p:nvSpPr>
            <p:spPr bwMode="auto">
              <a:xfrm>
                <a:off x="1022969" y="6034089"/>
                <a:ext cx="620632" cy="584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ψ</a:t>
                </a:r>
                <a:r>
                  <a:rPr lang="en-US" sz="3200" b="1" baseline="-25000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S</a:t>
                </a:r>
                <a:endParaRPr lang="en-US" sz="3200" b="1" baseline="-25000" dirty="0" smtClean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 bwMode="auto">
            <a:xfrm>
              <a:off x="1423815" y="2620631"/>
              <a:ext cx="427037" cy="1697037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64952" y="1904668"/>
              <a:ext cx="425450" cy="1709738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520776" y="1904668"/>
              <a:ext cx="425450" cy="1397000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X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  <p:sp>
          <p:nvSpPr>
            <p:cNvPr id="30743" name="TextBox 48"/>
            <p:cNvSpPr txBox="1">
              <a:spLocks noChangeArrowheads="1"/>
            </p:cNvSpPr>
            <p:nvPr/>
          </p:nvSpPr>
          <p:spPr bwMode="auto">
            <a:xfrm>
              <a:off x="1517476" y="2901618"/>
              <a:ext cx="2952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c</a:t>
              </a:r>
            </a:p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Wingdings" charset="0"/>
                  <a:cs typeface="Wingdings" charset="0"/>
                  <a:sym typeface="Wingdings" charset="0"/>
                </a:rPr>
                <a:t></a:t>
              </a:r>
              <a:endParaRPr lang="en-US" sz="1800">
                <a:solidFill>
                  <a:schemeClr val="bg1"/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 flipV="1">
              <a:off x="1639714" y="2306306"/>
              <a:ext cx="1133475" cy="10826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15777" y="2446006"/>
              <a:ext cx="1023938" cy="942975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615777" y="2306306"/>
              <a:ext cx="2157412" cy="13970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53988" y="4781550"/>
            <a:ext cx="3767137" cy="1725613"/>
            <a:chOff x="154073" y="4782289"/>
            <a:chExt cx="3767052" cy="1724621"/>
          </a:xfrm>
        </p:grpSpPr>
        <p:sp>
          <p:nvSpPr>
            <p:cNvPr id="8" name="Right Arrow 7"/>
            <p:cNvSpPr/>
            <p:nvPr/>
          </p:nvSpPr>
          <p:spPr bwMode="auto">
            <a:xfrm rot="20755995">
              <a:off x="2293975" y="4983786"/>
              <a:ext cx="1627150" cy="450591"/>
            </a:xfrm>
            <a:prstGeom prst="rightArrow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0732" name="Group 4"/>
            <p:cNvGrpSpPr>
              <a:grpSpLocks/>
            </p:cNvGrpSpPr>
            <p:nvPr/>
          </p:nvGrpSpPr>
          <p:grpSpPr bwMode="auto">
            <a:xfrm>
              <a:off x="154073" y="4782289"/>
              <a:ext cx="2163259" cy="1724621"/>
              <a:chOff x="154073" y="4782289"/>
              <a:chExt cx="2163259" cy="1724621"/>
            </a:xfrm>
          </p:grpSpPr>
          <p:pic>
            <p:nvPicPr>
              <p:cNvPr id="30733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73" y="4818450"/>
                <a:ext cx="952439" cy="1319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4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8307" y="4782289"/>
                <a:ext cx="1089025" cy="1326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5" name="TextBox 3"/>
              <p:cNvSpPr txBox="1">
                <a:spLocks noChangeArrowheads="1"/>
              </p:cNvSpPr>
              <p:nvPr/>
            </p:nvSpPr>
            <p:spPr bwMode="auto">
              <a:xfrm>
                <a:off x="154073" y="6135656"/>
                <a:ext cx="8643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Cauchy</a:t>
                </a:r>
              </a:p>
            </p:txBody>
          </p:sp>
          <p:sp>
            <p:nvSpPr>
              <p:cNvPr id="30736" name="TextBox 44"/>
              <p:cNvSpPr txBox="1">
                <a:spLocks noChangeArrowheads="1"/>
              </p:cNvSpPr>
              <p:nvPr/>
            </p:nvSpPr>
            <p:spPr bwMode="auto">
              <a:xfrm>
                <a:off x="1252158" y="6137578"/>
                <a:ext cx="10341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Schwartz</a:t>
                </a:r>
              </a:p>
            </p:txBody>
          </p:sp>
        </p:grpSp>
      </p:grpSp>
      <p:sp>
        <p:nvSpPr>
          <p:cNvPr id="3" name="Rounded Rectangular Callout 2"/>
          <p:cNvSpPr/>
          <p:nvPr/>
        </p:nvSpPr>
        <p:spPr>
          <a:xfrm>
            <a:off x="254000" y="4856163"/>
            <a:ext cx="3008313" cy="1651000"/>
          </a:xfrm>
          <a:prstGeom prst="wedgeRoundRectCallout">
            <a:avLst>
              <a:gd name="adj1" fmla="val 72296"/>
              <a:gd name="adj2" fmla="val -12897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min(E,F)  ≤ (E</a:t>
            </a:r>
            <a:r>
              <a:rPr lang="en-US" sz="3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200" dirty="0">
                <a:sym typeface="Wingdings"/>
              </a:rPr>
              <a:t>F)</a:t>
            </a:r>
            <a:r>
              <a:rPr lang="en-US" sz="3200" baseline="30000" dirty="0">
                <a:sym typeface="Wingdings"/>
              </a:rPr>
              <a:t>½</a:t>
            </a:r>
            <a:endParaRPr lang="en-US" sz="3200" baseline="30000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802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9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3" grpId="1"/>
      <p:bldP spid="12294" grpId="0"/>
      <p:bldP spid="12294" grpId="1"/>
      <p:bldP spid="12296" grpId="0"/>
      <p:bldP spid="12296" grpId="1"/>
      <p:bldP spid="12297" grpId="0"/>
      <p:bldP spid="3" grpId="0" animBg="1"/>
      <p:bldP spid="3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for FAQ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757" y="1677659"/>
            <a:ext cx="73014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910091"/>
                </a:solidFill>
              </a:rPr>
              <a:t>φ</a:t>
            </a:r>
            <a:r>
              <a:rPr lang="en-US" sz="3600" dirty="0" smtClean="0">
                <a:solidFill>
                  <a:srgbClr val="910091"/>
                </a:solidFill>
              </a:rPr>
              <a:t> (x</a:t>
            </a:r>
            <a:r>
              <a:rPr lang="en-US" sz="3600" baseline="-25000" dirty="0" smtClean="0">
                <a:solidFill>
                  <a:srgbClr val="910091"/>
                </a:solidFill>
              </a:rPr>
              <a:t>0</a:t>
            </a:r>
            <a:r>
              <a:rPr lang="en-US" sz="3600" dirty="0" smtClean="0">
                <a:solidFill>
                  <a:srgbClr val="910091"/>
                </a:solidFill>
              </a:rPr>
              <a:t>,…,x</a:t>
            </a:r>
            <a:r>
              <a:rPr lang="en-US" sz="3600" baseline="-25000" dirty="0" smtClean="0">
                <a:solidFill>
                  <a:srgbClr val="910091"/>
                </a:solidFill>
              </a:rPr>
              <a:t>f-1</a:t>
            </a:r>
            <a:r>
              <a:rPr lang="en-US" sz="3600" dirty="0" smtClean="0">
                <a:solidFill>
                  <a:srgbClr val="910091"/>
                </a:solidFill>
              </a:rPr>
              <a:t>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3600" dirty="0">
                <a:solidFill>
                  <a:srgbClr val="910091"/>
                </a:solidFill>
                <a:sym typeface="Zapf Dingbats"/>
              </a:rPr>
              <a:t> </a:t>
            </a:r>
            <a:r>
              <a:rPr lang="en-US" sz="3600" baseline="-25000" dirty="0" smtClean="0">
                <a:solidFill>
                  <a:srgbClr val="910091"/>
                </a:solidFill>
              </a:rPr>
              <a:t>x  </a:t>
            </a:r>
            <a:r>
              <a:rPr lang="en-US" sz="3600" baseline="30000" dirty="0" smtClean="0">
                <a:solidFill>
                  <a:srgbClr val="910091"/>
                </a:solidFill>
              </a:rPr>
              <a:t>.......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3600" dirty="0" smtClean="0">
                <a:solidFill>
                  <a:srgbClr val="910091"/>
                </a:solidFill>
              </a:rPr>
              <a:t> </a:t>
            </a:r>
            <a:r>
              <a:rPr lang="en-US" sz="3600" baseline="-25000" dirty="0" smtClean="0">
                <a:solidFill>
                  <a:srgbClr val="910091"/>
                </a:solidFill>
              </a:rPr>
              <a:t>x    </a:t>
            </a:r>
            <a:r>
              <a:rPr lang="en-US" sz="36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3600" baseline="-25000" dirty="0" smtClean="0">
                <a:solidFill>
                  <a:srgbClr val="910091"/>
                </a:solidFill>
              </a:rPr>
              <a:t>e</a:t>
            </a:r>
            <a:r>
              <a:rPr lang="en-US" sz="3600" baseline="-25000" dirty="0" smtClean="0"/>
              <a:t> in </a:t>
            </a:r>
            <a:r>
              <a:rPr lang="en-US" sz="3600" baseline="-25000" dirty="0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  </a:t>
            </a:r>
            <a:r>
              <a:rPr lang="en-US" sz="3600" dirty="0" err="1" smtClean="0">
                <a:solidFill>
                  <a:srgbClr val="910091"/>
                </a:solidFill>
              </a:rPr>
              <a:t>ψ</a:t>
            </a:r>
            <a:r>
              <a:rPr lang="en-US" sz="3600" baseline="-25000" dirty="0" err="1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(</a:t>
            </a:r>
            <a:r>
              <a:rPr lang="en-US" sz="3600" b="1" dirty="0" err="1">
                <a:solidFill>
                  <a:srgbClr val="910091"/>
                </a:solidFill>
              </a:rPr>
              <a:t>x</a:t>
            </a:r>
            <a:r>
              <a:rPr lang="en-US" sz="3600" baseline="-25000" dirty="0" err="1" smtClean="0">
                <a:solidFill>
                  <a:srgbClr val="910091"/>
                </a:solidFill>
              </a:rPr>
              <a:t>e</a:t>
            </a:r>
            <a:r>
              <a:rPr lang="en-US" sz="3600" dirty="0" smtClean="0">
                <a:solidFill>
                  <a:srgbClr val="910091"/>
                </a:solidFill>
              </a:rPr>
              <a:t>)</a:t>
            </a:r>
            <a:r>
              <a:rPr lang="en-US" sz="3600" dirty="0" smtClean="0">
                <a:solidFill>
                  <a:srgbClr val="91009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3600" dirty="0">
              <a:solidFill>
                <a:srgbClr val="91009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5393" y="2138741"/>
            <a:ext cx="23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10091"/>
                </a:solidFill>
              </a:rPr>
              <a:t>f</a:t>
            </a:r>
            <a:endParaRPr lang="en-US" sz="1400" dirty="0">
              <a:solidFill>
                <a:srgbClr val="91009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5126" y="2106799"/>
            <a:ext cx="390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>
                <a:solidFill>
                  <a:srgbClr val="910091"/>
                </a:solidFill>
              </a:rPr>
              <a:t>n-1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87200" y="1724699"/>
            <a:ext cx="348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10091"/>
                </a:solidFill>
              </a:rPr>
              <a:t>(f)</a:t>
            </a:r>
            <a:endParaRPr lang="en-US" sz="1400" dirty="0">
              <a:solidFill>
                <a:srgbClr val="91009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8042" y="1646299"/>
            <a:ext cx="483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>
                <a:solidFill>
                  <a:srgbClr val="910091"/>
                </a:solidFill>
              </a:rPr>
              <a:t>(n-1)</a:t>
            </a:r>
            <a:r>
              <a:rPr lang="en-US" baseline="-25000" dirty="0" smtClean="0"/>
              <a:t> </a:t>
            </a:r>
            <a:endParaRPr lang="en-US" dirty="0"/>
          </a:p>
        </p:txBody>
      </p:sp>
      <p:pic>
        <p:nvPicPr>
          <p:cNvPr id="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78" y="1417638"/>
            <a:ext cx="1184999" cy="1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60579" y="2936428"/>
            <a:ext cx="4031547" cy="892552"/>
            <a:chOff x="705495" y="2936428"/>
            <a:chExt cx="4031547" cy="892552"/>
          </a:xfrm>
        </p:grpSpPr>
        <p:sp>
          <p:nvSpPr>
            <p:cNvPr id="10" name="TextBox 9"/>
            <p:cNvSpPr txBox="1"/>
            <p:nvPr/>
          </p:nvSpPr>
          <p:spPr>
            <a:xfrm>
              <a:off x="705495" y="2936428"/>
              <a:ext cx="40315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Run the “trivial” algorithm 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3957" y="3459648"/>
              <a:ext cx="3035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Variable elimination 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algorithm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0579" y="4007108"/>
            <a:ext cx="6114925" cy="846677"/>
            <a:chOff x="705495" y="4007108"/>
            <a:chExt cx="6114925" cy="846677"/>
          </a:xfrm>
        </p:grpSpPr>
        <p:sp>
          <p:nvSpPr>
            <p:cNvPr id="16" name="TextBox 15"/>
            <p:cNvSpPr txBox="1"/>
            <p:nvPr/>
          </p:nvSpPr>
          <p:spPr>
            <a:xfrm>
              <a:off x="705495" y="4007108"/>
              <a:ext cx="6114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For each sub-problem run the “joins algorithm”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63957" y="4484453"/>
              <a:ext cx="4552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</a:rPr>
                <a:t>Obvious generalization of the NPRR algorithm</a:t>
              </a:r>
              <a:endParaRPr lang="en-US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27188" y="3173266"/>
            <a:ext cx="2407066" cy="1604963"/>
            <a:chOff x="6040122" y="5049370"/>
            <a:chExt cx="2407066" cy="1604963"/>
          </a:xfrm>
        </p:grpSpPr>
        <p:pic>
          <p:nvPicPr>
            <p:cNvPr id="37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171" y="5049370"/>
              <a:ext cx="1119017" cy="12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0122" y="5058251"/>
              <a:ext cx="991871" cy="1277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6"/>
            <p:cNvSpPr txBox="1">
              <a:spLocks noChangeArrowheads="1"/>
            </p:cNvSpPr>
            <p:nvPr/>
          </p:nvSpPr>
          <p:spPr bwMode="auto">
            <a:xfrm>
              <a:off x="6099205" y="6278223"/>
              <a:ext cx="768620" cy="3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Grohe</a:t>
              </a:r>
            </a:p>
          </p:txBody>
        </p:sp>
        <p:sp>
          <p:nvSpPr>
            <p:cNvPr id="42" name="TextBox 7"/>
            <p:cNvSpPr txBox="1">
              <a:spLocks noChangeArrowheads="1"/>
            </p:cNvSpPr>
            <p:nvPr/>
          </p:nvSpPr>
          <p:spPr bwMode="auto">
            <a:xfrm>
              <a:off x="7545762" y="6284949"/>
              <a:ext cx="673042" cy="3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Marx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95751" y="5221410"/>
            <a:ext cx="8083426" cy="127007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 only ingenuity is in computing the “correct” variable ordering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0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6"/>
    </mc:Choice>
    <mc:Fallback xmlns="">
      <p:transition xmlns:p14="http://schemas.microsoft.com/office/powerpoint/2010/main" spd="slow" advTm="665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</a:t>
            </a:r>
            <a:r>
              <a:rPr lang="en-US" dirty="0" smtClean="0">
                <a:solidFill>
                  <a:srgbClr val="910091"/>
                </a:solidFill>
                <a:latin typeface="Apple Chancery"/>
                <a:cs typeface="Apple Chancery"/>
              </a:rPr>
              <a:t>H </a:t>
            </a:r>
            <a:r>
              <a:rPr lang="en-US" dirty="0" smtClean="0"/>
              <a:t>matters</a:t>
            </a:r>
            <a:endParaRPr lang="en-US" dirty="0">
              <a:solidFill>
                <a:srgbClr val="91009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1173" y="4269301"/>
            <a:ext cx="6300658" cy="2353372"/>
            <a:chOff x="721173" y="4269301"/>
            <a:chExt cx="6300658" cy="2353372"/>
          </a:xfrm>
        </p:grpSpPr>
        <p:sp>
          <p:nvSpPr>
            <p:cNvPr id="10" name="TextBox 9"/>
            <p:cNvSpPr txBox="1"/>
            <p:nvPr/>
          </p:nvSpPr>
          <p:spPr>
            <a:xfrm>
              <a:off x="721173" y="4269301"/>
              <a:ext cx="5947211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General FAQ problem: Not all </a:t>
              </a:r>
              <a:r>
                <a:rPr lang="en-US" sz="2400" dirty="0" err="1" smtClean="0">
                  <a:solidFill>
                    <a:srgbClr val="910091"/>
                  </a:solidFill>
                </a:rPr>
                <a:t>σ</a:t>
              </a:r>
              <a:r>
                <a:rPr lang="en-US" sz="2400" dirty="0" smtClean="0">
                  <a:solidFill>
                    <a:srgbClr val="910091"/>
                  </a:solidFill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</a:rPr>
                <a:t>might be valid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32070" y="4960382"/>
              <a:ext cx="528976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/>
                <a:t>max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200" dirty="0" smtClean="0"/>
                <a:t> </a:t>
              </a:r>
              <a:r>
                <a:rPr lang="en-US" sz="3200" dirty="0" err="1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max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c</a:t>
              </a:r>
              <a:r>
                <a:rPr lang="en-US" sz="3200" dirty="0" smtClean="0"/>
                <a:t> </a:t>
              </a:r>
              <a:r>
                <a:rPr lang="en-US" sz="3200" dirty="0" err="1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d</a:t>
              </a:r>
              <a:r>
                <a:rPr lang="en-US" sz="3200" dirty="0" smtClean="0"/>
                <a:t> </a:t>
              </a:r>
              <a:r>
                <a:rPr lang="en-US" sz="3200" dirty="0" err="1">
                  <a:solidFill>
                    <a:srgbClr val="910091"/>
                  </a:solidFill>
                </a:rPr>
                <a:t>f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,B,C,D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a,b,c,d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732070" y="5545158"/>
              <a:ext cx="5258836" cy="1077515"/>
              <a:chOff x="1732070" y="5451078"/>
              <a:chExt cx="5258836" cy="107751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732070" y="5943817"/>
                <a:ext cx="525883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Lucida Grande"/>
                    <a:ea typeface="Lucida Grande"/>
                    <a:cs typeface="Lucida Grande"/>
                    <a:sym typeface="Wingdings"/>
                  </a:rPr>
                  <a:t>Σ</a:t>
                </a:r>
                <a:r>
                  <a:rPr lang="en-US" sz="3200" baseline="-25000" dirty="0" err="1" smtClean="0">
                    <a:solidFill>
                      <a:srgbClr val="910091"/>
                    </a:solidFill>
                  </a:rPr>
                  <a:t>b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max</a:t>
                </a:r>
                <a:r>
                  <a:rPr lang="en-US" sz="3200" baseline="-25000" dirty="0" err="1" smtClean="0">
                    <a:solidFill>
                      <a:srgbClr val="910091"/>
                    </a:solidFill>
                  </a:rPr>
                  <a:t>a</a:t>
                </a:r>
                <a:r>
                  <a:rPr lang="en-US" sz="3200" baseline="-25000" dirty="0" smtClean="0">
                    <a:solidFill>
                      <a:srgbClr val="910091"/>
                    </a:solidFill>
                  </a:rPr>
                  <a:t> </a:t>
                </a:r>
                <a:r>
                  <a:rPr lang="en-US" sz="3200" dirty="0" err="1" smtClean="0"/>
                  <a:t>max</a:t>
                </a:r>
                <a:r>
                  <a:rPr lang="en-US" sz="3200" baseline="-25000" dirty="0" err="1" smtClean="0">
                    <a:solidFill>
                      <a:srgbClr val="910091"/>
                    </a:solidFill>
                  </a:rPr>
                  <a:t>c</a:t>
                </a:r>
                <a:r>
                  <a:rPr lang="en-US" sz="3200" dirty="0" smtClean="0"/>
                  <a:t> </a:t>
                </a:r>
                <a:r>
                  <a:rPr lang="en-US" sz="3200" dirty="0" err="1">
                    <a:latin typeface="Lucida Grande"/>
                    <a:ea typeface="Lucida Grande"/>
                    <a:cs typeface="Lucida Grande"/>
                    <a:sym typeface="Wingdings"/>
                  </a:rPr>
                  <a:t>Σ</a:t>
                </a:r>
                <a:r>
                  <a:rPr lang="en-US" sz="3200" baseline="-25000" dirty="0" err="1" smtClean="0">
                    <a:solidFill>
                      <a:srgbClr val="910091"/>
                    </a:solidFill>
                  </a:rPr>
                  <a:t>d</a:t>
                </a:r>
                <a:r>
                  <a:rPr lang="en-US" sz="3200" dirty="0" smtClean="0"/>
                  <a:t> </a:t>
                </a:r>
                <a:r>
                  <a:rPr lang="en-US" sz="3200" dirty="0" err="1">
                    <a:solidFill>
                      <a:srgbClr val="910091"/>
                    </a:solidFill>
                  </a:rPr>
                  <a:t>f</a:t>
                </a:r>
                <a:r>
                  <a:rPr lang="en-US" sz="3200" baseline="-25000" dirty="0" err="1" smtClean="0">
                    <a:solidFill>
                      <a:srgbClr val="910091"/>
                    </a:solidFill>
                  </a:rPr>
                  <a:t>A</a:t>
                </a:r>
                <a:r>
                  <a:rPr lang="en-US" sz="3200" baseline="-25000" dirty="0" err="1" smtClean="0">
                    <a:solidFill>
                      <a:srgbClr val="910091"/>
                    </a:solidFill>
                  </a:rPr>
                  <a:t>,B,C,D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(</a:t>
                </a:r>
                <a:r>
                  <a:rPr lang="en-US" sz="3200" dirty="0" err="1" smtClean="0">
                    <a:solidFill>
                      <a:srgbClr val="910091"/>
                    </a:solidFill>
                  </a:rPr>
                  <a:t>a,b,c,d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)</a:t>
                </a:r>
                <a:endParaRPr lang="en-US" sz="32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27898" y="5451078"/>
                <a:ext cx="4145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910091"/>
                    </a:solidFill>
                  </a:rPr>
                  <a:t>≠</a:t>
                </a:r>
                <a:endParaRPr lang="en-US" sz="3600" dirty="0">
                  <a:solidFill>
                    <a:srgbClr val="910091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396499" y="1270073"/>
            <a:ext cx="2394306" cy="1865909"/>
            <a:chOff x="5910481" y="1270073"/>
            <a:chExt cx="2394306" cy="1865909"/>
          </a:xfrm>
        </p:grpSpPr>
        <p:sp>
          <p:nvSpPr>
            <p:cNvPr id="16" name="Oval 15"/>
            <p:cNvSpPr/>
            <p:nvPr/>
          </p:nvSpPr>
          <p:spPr>
            <a:xfrm>
              <a:off x="6072633" y="1393159"/>
              <a:ext cx="595751" cy="61151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910091"/>
                  </a:solidFill>
                </a:rPr>
                <a:t>A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532203" y="2355426"/>
              <a:ext cx="595751" cy="61151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910091"/>
                  </a:solidFill>
                </a:rPr>
                <a:t>D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532204" y="1393159"/>
              <a:ext cx="595751" cy="61151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910091"/>
                  </a:solidFill>
                </a:rPr>
                <a:t>B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072633" y="2355426"/>
              <a:ext cx="595751" cy="611517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910091"/>
                  </a:solidFill>
                </a:rPr>
                <a:t>C</a:t>
              </a:r>
              <a:endParaRPr lang="en-US" sz="2000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10481" y="1270073"/>
              <a:ext cx="940660" cy="1865909"/>
            </a:xfrm>
            <a:prstGeom prst="rect">
              <a:avLst/>
            </a:prstGeom>
            <a:noFill/>
            <a:ln w="571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64127" y="1270073"/>
              <a:ext cx="940660" cy="1865909"/>
            </a:xfrm>
            <a:prstGeom prst="rect">
              <a:avLst/>
            </a:prstGeom>
            <a:noFill/>
            <a:ln w="571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6138" y="3192083"/>
            <a:ext cx="6605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max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a</a:t>
            </a:r>
            <a:r>
              <a:rPr lang="en-US" sz="3200" dirty="0" smtClean="0"/>
              <a:t> </a:t>
            </a:r>
            <a:r>
              <a:rPr lang="en-US" sz="3200" dirty="0" err="1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b</a:t>
            </a:r>
            <a:r>
              <a:rPr lang="en-US" sz="3200" dirty="0" smtClean="0"/>
              <a:t> </a:t>
            </a:r>
            <a:r>
              <a:rPr lang="en-US" sz="3200" dirty="0" err="1" smtClean="0"/>
              <a:t>max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c</a:t>
            </a:r>
            <a:r>
              <a:rPr lang="en-US" sz="3200" dirty="0" smtClean="0"/>
              <a:t> </a:t>
            </a:r>
            <a:r>
              <a:rPr lang="en-US" sz="3200" dirty="0" err="1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d</a:t>
            </a:r>
            <a:r>
              <a:rPr lang="en-US" sz="3200" dirty="0" smtClean="0"/>
              <a:t> </a:t>
            </a:r>
            <a:r>
              <a:rPr lang="en-US" sz="3200" dirty="0" err="1">
                <a:solidFill>
                  <a:srgbClr val="910091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A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,C</a:t>
            </a:r>
            <a:r>
              <a:rPr lang="en-US" sz="3200" dirty="0" smtClean="0">
                <a:solidFill>
                  <a:srgbClr val="910091"/>
                </a:solidFill>
              </a:rPr>
              <a:t>(</a:t>
            </a:r>
            <a:r>
              <a:rPr lang="en-US" sz="3200" dirty="0" err="1" smtClean="0">
                <a:solidFill>
                  <a:srgbClr val="910091"/>
                </a:solidFill>
              </a:rPr>
              <a:t>a,c</a:t>
            </a:r>
            <a:r>
              <a:rPr lang="en-US" sz="3200" dirty="0" smtClean="0">
                <a:solidFill>
                  <a:srgbClr val="910091"/>
                </a:solidFill>
              </a:rPr>
              <a:t>) </a:t>
            </a:r>
            <a:r>
              <a:rPr lang="en-US" sz="3200" dirty="0" smtClean="0">
                <a:solidFill>
                  <a:srgbClr val="91009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200" dirty="0" err="1">
                <a:solidFill>
                  <a:srgbClr val="910091"/>
                </a:solidFill>
                <a:sym typeface="Wingdings"/>
              </a:rPr>
              <a:t>f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B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,D</a:t>
            </a:r>
            <a:r>
              <a:rPr lang="en-US" sz="3200" dirty="0" smtClean="0">
                <a:solidFill>
                  <a:srgbClr val="910091"/>
                </a:solidFill>
              </a:rPr>
              <a:t>(</a:t>
            </a:r>
            <a:r>
              <a:rPr lang="en-US" sz="3200" dirty="0" err="1" smtClean="0">
                <a:solidFill>
                  <a:srgbClr val="910091"/>
                </a:solidFill>
              </a:rPr>
              <a:t>b,d</a:t>
            </a:r>
            <a:r>
              <a:rPr lang="en-US" sz="3200" dirty="0" smtClean="0">
                <a:solidFill>
                  <a:srgbClr val="910091"/>
                </a:solidFill>
              </a:rPr>
              <a:t>)</a:t>
            </a:r>
            <a:endParaRPr lang="en-US" sz="3200" dirty="0">
              <a:solidFill>
                <a:srgbClr val="910091"/>
              </a:solidFill>
            </a:endParaRPr>
          </a:p>
          <a:p>
            <a:endParaRPr lang="en-US" sz="3200" dirty="0">
              <a:solidFill>
                <a:srgbClr val="91009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5917" y="2063038"/>
            <a:ext cx="3804247" cy="58477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All orderings are valid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1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08"/>
    </mc:Choice>
    <mc:Fallback xmlns="">
      <p:transition xmlns:p14="http://schemas.microsoft.com/office/powerpoint/2010/main" spd="slow" advTm="544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over </a:t>
            </a:r>
            <a:r>
              <a:rPr lang="en-US" i="1" dirty="0" smtClean="0"/>
              <a:t>valid </a:t>
            </a:r>
            <a:r>
              <a:rPr lang="en-US" dirty="0" err="1" smtClean="0">
                <a:solidFill>
                  <a:srgbClr val="910091"/>
                </a:solidFill>
              </a:rPr>
              <a:t>σ</a:t>
            </a:r>
            <a:endParaRPr lang="en-US" dirty="0">
              <a:solidFill>
                <a:srgbClr val="91009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4643" y="1662068"/>
            <a:ext cx="5798186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Compute </a:t>
            </a:r>
            <a:r>
              <a:rPr lang="en-US" sz="2800" dirty="0" err="1" smtClean="0">
                <a:solidFill>
                  <a:srgbClr val="910091"/>
                </a:solidFill>
              </a:rPr>
              <a:t>σ</a:t>
            </a:r>
            <a:r>
              <a:rPr lang="en-US" sz="2800" dirty="0" smtClean="0"/>
              <a:t> to minimize  </a:t>
            </a:r>
            <a:r>
              <a:rPr lang="en-US" sz="2800" dirty="0">
                <a:solidFill>
                  <a:srgbClr val="910091"/>
                </a:solidFill>
              </a:rPr>
              <a:t>max</a:t>
            </a:r>
            <a:r>
              <a:rPr lang="en-US" sz="2800" baseline="-25000" dirty="0">
                <a:solidFill>
                  <a:srgbClr val="910091"/>
                </a:solidFill>
              </a:rPr>
              <a:t>i </a:t>
            </a:r>
            <a:r>
              <a:rPr lang="en-US" sz="2800" dirty="0" err="1">
                <a:solidFill>
                  <a:srgbClr val="910091"/>
                </a:solidFill>
              </a:rPr>
              <a:t>AGM</a:t>
            </a:r>
            <a:r>
              <a:rPr lang="en-US" sz="2800" baseline="30000" dirty="0" err="1">
                <a:solidFill>
                  <a:srgbClr val="910091"/>
                </a:solidFill>
              </a:rPr>
              <a:t>σ</a:t>
            </a:r>
            <a:r>
              <a:rPr lang="en-US" sz="2800" dirty="0">
                <a:solidFill>
                  <a:srgbClr val="910091"/>
                </a:solidFill>
              </a:rPr>
              <a:t>(H</a:t>
            </a:r>
            <a:r>
              <a:rPr lang="en-US" sz="2800" baseline="-25000" dirty="0">
                <a:solidFill>
                  <a:srgbClr val="910091"/>
                </a:solidFill>
              </a:rPr>
              <a:t>i</a:t>
            </a:r>
            <a:r>
              <a:rPr lang="en-US" sz="2800" dirty="0" smtClean="0">
                <a:solidFill>
                  <a:srgbClr val="910091"/>
                </a:solidFill>
              </a:rPr>
              <a:t>)</a:t>
            </a:r>
            <a:endParaRPr lang="en-US" sz="2800" dirty="0">
              <a:solidFill>
                <a:srgbClr val="91009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2070" y="4123814"/>
            <a:ext cx="594721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General FAQ problem: Not all </a:t>
            </a:r>
            <a:r>
              <a:rPr lang="en-US" sz="2400" dirty="0" err="1" smtClean="0">
                <a:solidFill>
                  <a:srgbClr val="910091"/>
                </a:solidFill>
              </a:rPr>
              <a:t>σ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might be valid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2918" y="4866302"/>
            <a:ext cx="52897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max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a</a:t>
            </a:r>
            <a:r>
              <a:rPr lang="en-US" sz="3200" dirty="0" smtClean="0"/>
              <a:t> </a:t>
            </a:r>
            <a:r>
              <a:rPr lang="en-US" sz="3200" dirty="0" err="1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b</a:t>
            </a:r>
            <a:r>
              <a:rPr lang="en-US" sz="3200" dirty="0" smtClean="0"/>
              <a:t> </a:t>
            </a:r>
            <a:r>
              <a:rPr lang="en-US" sz="3200" dirty="0" err="1" smtClean="0"/>
              <a:t>max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c</a:t>
            </a:r>
            <a:r>
              <a:rPr lang="en-US" sz="3200" dirty="0" smtClean="0"/>
              <a:t> </a:t>
            </a:r>
            <a:r>
              <a:rPr lang="en-US" sz="3200" dirty="0" err="1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3200" baseline="-25000" dirty="0" err="1" smtClean="0"/>
              <a:t>d</a:t>
            </a:r>
            <a:r>
              <a:rPr lang="en-US" sz="3200" dirty="0" smtClean="0"/>
              <a:t> </a:t>
            </a:r>
            <a:r>
              <a:rPr lang="en-US" sz="3200" dirty="0" err="1">
                <a:solidFill>
                  <a:srgbClr val="910091"/>
                </a:solidFill>
              </a:rPr>
              <a:t>f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A</a:t>
            </a:r>
            <a:r>
              <a:rPr lang="en-US" sz="3200" baseline="-25000" dirty="0" err="1" smtClean="0">
                <a:solidFill>
                  <a:srgbClr val="910091"/>
                </a:solidFill>
              </a:rPr>
              <a:t>,B,C,D</a:t>
            </a:r>
            <a:r>
              <a:rPr lang="en-US" sz="3200" dirty="0" smtClean="0">
                <a:solidFill>
                  <a:srgbClr val="910091"/>
                </a:solidFill>
              </a:rPr>
              <a:t>(</a:t>
            </a:r>
            <a:r>
              <a:rPr lang="en-US" sz="3200" dirty="0" err="1" smtClean="0">
                <a:solidFill>
                  <a:srgbClr val="910091"/>
                </a:solidFill>
              </a:rPr>
              <a:t>a,b,c,d</a:t>
            </a:r>
            <a:r>
              <a:rPr lang="en-US" sz="3200" dirty="0" smtClean="0">
                <a:solidFill>
                  <a:srgbClr val="910091"/>
                </a:solidFill>
              </a:rPr>
              <a:t>)</a:t>
            </a:r>
            <a:endParaRPr lang="en-US" sz="3200" dirty="0">
              <a:solidFill>
                <a:srgbClr val="91009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82918" y="5451078"/>
            <a:ext cx="5258836" cy="1077515"/>
            <a:chOff x="1732070" y="5451078"/>
            <a:chExt cx="5258836" cy="1077515"/>
          </a:xfrm>
        </p:grpSpPr>
        <p:sp>
          <p:nvSpPr>
            <p:cNvPr id="13" name="TextBox 12"/>
            <p:cNvSpPr txBox="1"/>
            <p:nvPr/>
          </p:nvSpPr>
          <p:spPr>
            <a:xfrm>
              <a:off x="1732070" y="5943817"/>
              <a:ext cx="525883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b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max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dirty="0" err="1" smtClean="0"/>
                <a:t>max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c</a:t>
              </a:r>
              <a:r>
                <a:rPr lang="en-US" sz="3200" dirty="0" smtClean="0"/>
                <a:t> </a:t>
              </a:r>
              <a:r>
                <a:rPr lang="en-US" sz="3200" dirty="0" err="1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d</a:t>
              </a:r>
              <a:r>
                <a:rPr lang="en-US" sz="3200" dirty="0" smtClean="0"/>
                <a:t> </a:t>
              </a:r>
              <a:r>
                <a:rPr lang="en-US" sz="3200" dirty="0" err="1">
                  <a:solidFill>
                    <a:srgbClr val="910091"/>
                  </a:solidFill>
                </a:rPr>
                <a:t>f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A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,B,C,D</a:t>
              </a:r>
              <a:r>
                <a:rPr lang="en-US" sz="3200" dirty="0" smtClean="0">
                  <a:solidFill>
                    <a:srgbClr val="910091"/>
                  </a:solidFill>
                </a:rPr>
                <a:t>(</a:t>
              </a:r>
              <a:r>
                <a:rPr lang="en-US" sz="3200" dirty="0" err="1" smtClean="0">
                  <a:solidFill>
                    <a:srgbClr val="910091"/>
                  </a:solidFill>
                </a:rPr>
                <a:t>a,b,c,d</a:t>
              </a:r>
              <a:r>
                <a:rPr lang="en-US" sz="3200" dirty="0" smtClean="0">
                  <a:solidFill>
                    <a:srgbClr val="910091"/>
                  </a:solidFill>
                </a:rPr>
                <a:t>)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27898" y="5451078"/>
              <a:ext cx="4145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910091"/>
                  </a:solidFill>
                </a:rPr>
                <a:t>≠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85569" y="2555823"/>
            <a:ext cx="6647331" cy="56447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Exactly characterize the set of valid </a:t>
            </a:r>
            <a:r>
              <a:rPr lang="en-US" sz="2800" dirty="0" err="1">
                <a:solidFill>
                  <a:schemeClr val="bg1"/>
                </a:solidFill>
              </a:rPr>
              <a:t>σ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081759" y="3362379"/>
            <a:ext cx="7180372" cy="564477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Approx</a:t>
            </a:r>
            <a:r>
              <a:rPr lang="en-US" sz="2800" dirty="0" smtClean="0"/>
              <a:t> for </a:t>
            </a:r>
            <a:r>
              <a:rPr lang="en-US" sz="2800" dirty="0" err="1" smtClean="0"/>
              <a:t>fhtw</a:t>
            </a:r>
            <a:r>
              <a:rPr lang="en-US" sz="2800" dirty="0" smtClean="0"/>
              <a:t> implies </a:t>
            </a:r>
            <a:r>
              <a:rPr lang="en-US" sz="2800" dirty="0" err="1" smtClean="0"/>
              <a:t>approx</a:t>
            </a:r>
            <a:r>
              <a:rPr lang="en-US" sz="2800" dirty="0" smtClean="0"/>
              <a:t> optimal valid </a:t>
            </a:r>
            <a:r>
              <a:rPr lang="en-US" sz="2800" dirty="0" err="1">
                <a:solidFill>
                  <a:schemeClr val="bg1"/>
                </a:solidFill>
              </a:rPr>
              <a:t>σ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6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3"/>
    </mc:Choice>
    <mc:Fallback xmlns="">
      <p:transition xmlns:p14="http://schemas.microsoft.com/office/powerpoint/2010/main" spd="slow" advTm="2923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Joins and resolutions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4458" y="1599351"/>
            <a:ext cx="79123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Beyond worst-case analysis for join algorithms</a:t>
            </a:r>
            <a:endParaRPr lang="en-US" sz="3200" dirty="0"/>
          </a:p>
        </p:txBody>
      </p:sp>
      <p:pic>
        <p:nvPicPr>
          <p:cNvPr id="4" name="Picture 3" descr="Screen Shot 2015-04-19 at 8.3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311"/>
            <a:ext cx="9144000" cy="47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"/>
    </mc:Choice>
    <mc:Fallback xmlns="">
      <p:transition xmlns:p14="http://schemas.microsoft.com/office/powerpoint/2010/main" spd="slow" advTm="20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worst-case analysis algorithms also perform great!</a:t>
            </a:r>
            <a:endParaRPr lang="en-US" dirty="0"/>
          </a:p>
        </p:txBody>
      </p:sp>
      <p:pic>
        <p:nvPicPr>
          <p:cNvPr id="3" name="Picture 2" descr="Screen Shot 2015-04-19 at 9.4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175"/>
            <a:ext cx="9144000" cy="43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"/>
    </mc:Choice>
    <mc:Fallback xmlns="">
      <p:transition xmlns:p14="http://schemas.microsoft.com/office/powerpoint/2010/main" spd="slow" advTm="4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13548" y="1301432"/>
            <a:ext cx="5110920" cy="3951337"/>
          </a:xfrm>
          <a:prstGeom prst="rect">
            <a:avLst/>
          </a:prstGeom>
          <a:solidFill>
            <a:srgbClr val="C3D69B"/>
          </a:solidFill>
          <a:ln>
            <a:solidFill>
              <a:srgbClr val="D7E4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FAQs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6002" y="1417638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Variables 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V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910091"/>
                </a:solidFill>
              </a:rPr>
              <a:t>{X</a:t>
            </a:r>
            <a:r>
              <a:rPr lang="en-US" sz="2400" baseline="-25000" dirty="0" smtClean="0">
                <a:solidFill>
                  <a:srgbClr val="910091"/>
                </a:solidFill>
              </a:rPr>
              <a:t>0</a:t>
            </a:r>
            <a:r>
              <a:rPr lang="en-US" sz="2400" dirty="0" smtClean="0">
                <a:solidFill>
                  <a:srgbClr val="910091"/>
                </a:solidFill>
              </a:rPr>
              <a:t>, X</a:t>
            </a:r>
            <a:r>
              <a:rPr lang="en-US" sz="2400" baseline="-25000" dirty="0" smtClean="0">
                <a:solidFill>
                  <a:srgbClr val="910091"/>
                </a:solidFill>
              </a:rPr>
              <a:t>1</a:t>
            </a:r>
            <a:r>
              <a:rPr lang="en-US" sz="2400" dirty="0" smtClean="0">
                <a:solidFill>
                  <a:srgbClr val="910091"/>
                </a:solidFill>
              </a:rPr>
              <a:t>, …, X</a:t>
            </a:r>
            <a:r>
              <a:rPr lang="en-US" sz="2400" baseline="-25000" dirty="0" smtClean="0">
                <a:solidFill>
                  <a:srgbClr val="910091"/>
                </a:solidFill>
              </a:rPr>
              <a:t>n-1</a:t>
            </a:r>
            <a:r>
              <a:rPr lang="en-US" sz="2400" dirty="0" smtClean="0">
                <a:solidFill>
                  <a:srgbClr val="910091"/>
                </a:solidFill>
              </a:rPr>
              <a:t>}</a:t>
            </a:r>
            <a:endParaRPr lang="en-US" sz="2400" dirty="0">
              <a:solidFill>
                <a:srgbClr val="91009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90563" y="846711"/>
            <a:ext cx="2206174" cy="2065349"/>
            <a:chOff x="6082935" y="1536631"/>
            <a:chExt cx="2206174" cy="2065349"/>
          </a:xfrm>
        </p:grpSpPr>
        <p:sp>
          <p:nvSpPr>
            <p:cNvPr id="4" name="Oval 3"/>
            <p:cNvSpPr/>
            <p:nvPr/>
          </p:nvSpPr>
          <p:spPr>
            <a:xfrm>
              <a:off x="6757075" y="1536631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 smtClean="0">
                  <a:solidFill>
                    <a:srgbClr val="910091"/>
                  </a:solidFill>
                </a:rPr>
                <a:t>0</a:t>
              </a:r>
              <a:endParaRPr lang="en-US" baseline="-25000" dirty="0">
                <a:solidFill>
                  <a:srgbClr val="91009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082935" y="2927744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614969" y="2927744"/>
              <a:ext cx="674140" cy="67423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910091"/>
                  </a:solidFill>
                </a:rPr>
                <a:t>X</a:t>
              </a:r>
              <a:r>
                <a:rPr lang="en-US" baseline="-25000" dirty="0">
                  <a:solidFill>
                    <a:srgbClr val="910091"/>
                  </a:solidFill>
                </a:rPr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6002" y="2210867"/>
            <a:ext cx="3193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Hypergraph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H</a:t>
            </a:r>
            <a:r>
              <a:rPr lang="en-US" sz="2400" dirty="0" smtClean="0">
                <a:solidFill>
                  <a:srgbClr val="910091"/>
                </a:solidFill>
              </a:rPr>
              <a:t> </a:t>
            </a:r>
            <a:r>
              <a:rPr lang="en-US" sz="2400" dirty="0" smtClean="0"/>
              <a:t>= </a:t>
            </a:r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V</a:t>
            </a:r>
            <a:r>
              <a:rPr lang="en-US" sz="2400" dirty="0" smtClean="0">
                <a:solidFill>
                  <a:srgbClr val="910091"/>
                </a:solidFill>
              </a:rPr>
              <a:t>, 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E</a:t>
            </a:r>
            <a:r>
              <a:rPr lang="en-US" sz="2400" dirty="0" smtClean="0">
                <a:solidFill>
                  <a:srgbClr val="910091"/>
                </a:solidFill>
              </a:rPr>
              <a:t> )  </a:t>
            </a:r>
            <a:endParaRPr lang="en-US" sz="2400" dirty="0">
              <a:solidFill>
                <a:srgbClr val="91009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735245" y="1422207"/>
            <a:ext cx="1613249" cy="1720685"/>
            <a:chOff x="6735245" y="1422207"/>
            <a:chExt cx="1613249" cy="1720685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907376" y="1437887"/>
              <a:ext cx="435796" cy="815617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197412" y="2574942"/>
              <a:ext cx="857894" cy="0"/>
            </a:xfrm>
            <a:prstGeom prst="line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58806" y="1422207"/>
              <a:ext cx="474990" cy="81561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35245" y="1422207"/>
              <a:ext cx="351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R</a:t>
              </a:r>
              <a:endParaRPr lang="en-US" sz="2400" dirty="0">
                <a:solidFill>
                  <a:srgbClr val="008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51758" y="2681227"/>
              <a:ext cx="32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endParaRPr lang="en-US" sz="2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09940" y="143788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6002" y="2978225"/>
            <a:ext cx="4614801" cy="1440236"/>
            <a:chOff x="752528" y="2978225"/>
            <a:chExt cx="4614801" cy="1440236"/>
          </a:xfrm>
        </p:grpSpPr>
        <p:sp>
          <p:nvSpPr>
            <p:cNvPr id="19" name="TextBox 18"/>
            <p:cNvSpPr txBox="1"/>
            <p:nvPr/>
          </p:nvSpPr>
          <p:spPr>
            <a:xfrm>
              <a:off x="752528" y="2978225"/>
              <a:ext cx="3318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Factors: for every </a:t>
              </a:r>
              <a:r>
                <a:rPr lang="en-US" sz="2400" dirty="0" smtClean="0">
                  <a:solidFill>
                    <a:srgbClr val="910091"/>
                  </a:solidFill>
                </a:rPr>
                <a:t>e</a:t>
              </a:r>
              <a:r>
                <a:rPr lang="en-US" sz="2400" dirty="0" smtClean="0"/>
                <a:t> in  </a:t>
              </a:r>
              <a:r>
                <a:rPr lang="en-US" sz="2400" dirty="0" smtClean="0">
                  <a:solidFill>
                    <a:srgbClr val="910091"/>
                  </a:solidFill>
                  <a:latin typeface="Apple Chancery"/>
                  <a:cs typeface="Apple Chancery"/>
                </a:rPr>
                <a:t>E</a:t>
              </a:r>
              <a:endParaRPr lang="en-US" sz="2400" dirty="0">
                <a:solidFill>
                  <a:srgbClr val="910091"/>
                </a:solidFill>
                <a:latin typeface="Apple Chancery"/>
                <a:cs typeface="Apple Chancery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48280" y="3649020"/>
              <a:ext cx="40190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910091"/>
                  </a:solidFill>
                </a:rPr>
                <a:t>f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200" dirty="0" smtClean="0"/>
                <a:t>: </a:t>
              </a:r>
              <a:r>
                <a:rPr lang="en-US" sz="4400" dirty="0" err="1" smtClean="0">
                  <a:solidFill>
                    <a:srgbClr val="910091"/>
                  </a:solidFill>
                </a:rPr>
                <a:t>Π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r>
                <a:rPr lang="en-US" sz="3200" baseline="-25000" dirty="0" err="1" smtClean="0">
                  <a:solidFill>
                    <a:srgbClr val="910091"/>
                  </a:solidFill>
                </a:rPr>
                <a:t>i</a:t>
              </a:r>
              <a:r>
                <a:rPr lang="en-US" sz="3200" baseline="-25000" dirty="0" smtClean="0"/>
                <a:t> in 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200" dirty="0" smtClean="0">
                  <a:solidFill>
                    <a:srgbClr val="910091"/>
                  </a:solidFill>
                </a:rPr>
                <a:t> Dom(X</a:t>
              </a:r>
              <a:r>
                <a:rPr lang="en-US" sz="3200" baseline="-25000" dirty="0" smtClean="0">
                  <a:solidFill>
                    <a:srgbClr val="910091"/>
                  </a:solidFill>
                </a:rPr>
                <a:t>i</a:t>
              </a:r>
              <a:r>
                <a:rPr lang="en-US" sz="3200" dirty="0" smtClean="0">
                  <a:solidFill>
                    <a:srgbClr val="910091"/>
                  </a:solidFill>
                </a:rPr>
                <a:t>) </a:t>
              </a:r>
              <a:r>
                <a:rPr lang="en-US" sz="3200" dirty="0" smtClean="0">
                  <a:solidFill>
                    <a:srgbClr val="91009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3200" dirty="0">
                  <a:solidFill>
                    <a:srgbClr val="910091"/>
                  </a:solidFill>
                  <a:sym typeface="Wingdings"/>
                </a:rPr>
                <a:t> </a:t>
              </a:r>
              <a:r>
                <a:rPr lang="en-US" sz="3200" dirty="0" smtClean="0">
                  <a:solidFill>
                    <a:srgbClr val="910091"/>
                  </a:solidFill>
                  <a:latin typeface="Apple Chancery"/>
                  <a:cs typeface="Apple Chancery"/>
                  <a:sym typeface="Wingdings"/>
                </a:rPr>
                <a:t>D</a:t>
              </a:r>
              <a:r>
                <a:rPr lang="en-US" sz="3200" dirty="0" smtClean="0">
                  <a:solidFill>
                    <a:srgbClr val="910091"/>
                  </a:solidFill>
                </a:rPr>
                <a:t> </a:t>
              </a:r>
              <a:endParaRPr lang="en-US" sz="3200" dirty="0">
                <a:solidFill>
                  <a:srgbClr val="91009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6002" y="4590941"/>
            <a:ext cx="3572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There are </a:t>
            </a:r>
            <a:r>
              <a:rPr lang="en-US" sz="2400" dirty="0">
                <a:solidFill>
                  <a:srgbClr val="910091"/>
                </a:solidFill>
              </a:rPr>
              <a:t>r</a:t>
            </a:r>
            <a:r>
              <a:rPr lang="en-US" sz="2400" dirty="0" smtClean="0"/>
              <a:t> </a:t>
            </a:r>
            <a:r>
              <a:rPr lang="en-US" sz="2400" dirty="0" smtClean="0"/>
              <a:t>“free” variables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3940" y="5021936"/>
            <a:ext cx="3337272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10091"/>
                </a:solidFill>
              </a:rPr>
              <a:t>(</a:t>
            </a:r>
            <a:r>
              <a:rPr lang="en-US" sz="2400" dirty="0" smtClean="0">
                <a:solidFill>
                  <a:srgbClr val="910091"/>
                </a:solidFill>
                <a:latin typeface="Apple Chancery"/>
                <a:cs typeface="Apple Chancery"/>
              </a:rPr>
              <a:t>D</a:t>
            </a:r>
            <a:r>
              <a:rPr lang="en-US" sz="2400" dirty="0" smtClean="0">
                <a:solidFill>
                  <a:srgbClr val="910091"/>
                </a:solidFill>
              </a:rPr>
              <a:t>,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</a:rPr>
              <a:t>,</a:t>
            </a:r>
            <a:r>
              <a:rPr lang="en-U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910091"/>
                </a:solidFill>
              </a:rPr>
              <a:t>)</a:t>
            </a:r>
            <a:r>
              <a:rPr lang="en-US" sz="2400" dirty="0" smtClean="0"/>
              <a:t> </a:t>
            </a:r>
            <a:r>
              <a:rPr lang="en-US" sz="2400" dirty="0"/>
              <a:t>i</a:t>
            </a:r>
            <a:r>
              <a:rPr lang="en-US" sz="2400" dirty="0" smtClean="0"/>
              <a:t>s a semi-ring</a:t>
            </a:r>
            <a:r>
              <a:rPr lang="en-US" sz="2400" baseline="30000" dirty="0" smtClean="0">
                <a:solidFill>
                  <a:srgbClr val="FF0000"/>
                </a:solidFill>
              </a:rPr>
              <a:t>*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217733" y="3204441"/>
            <a:ext cx="2357257" cy="1583934"/>
            <a:chOff x="6217733" y="3204441"/>
            <a:chExt cx="2357257" cy="158393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7733" y="3204441"/>
              <a:ext cx="1016000" cy="13081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8342" y="3204441"/>
              <a:ext cx="996648" cy="13081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490563" y="4449821"/>
              <a:ext cx="3995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Aji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11468" y="4449821"/>
              <a:ext cx="9321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McEliece</a:t>
              </a:r>
              <a:endParaRPr lang="en-US" sz="16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74743" y="5399710"/>
            <a:ext cx="368562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</a:t>
            </a:r>
            <a:r>
              <a:rPr lang="en-US" sz="2400" dirty="0" smtClean="0"/>
              <a:t>unctional 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/>
              <a:t>ggregate </a:t>
            </a:r>
            <a:r>
              <a:rPr lang="en-US" sz="2400" b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uery</a:t>
            </a:r>
            <a:endParaRPr lang="en-US" sz="2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348282" y="5831762"/>
            <a:ext cx="7301421" cy="768859"/>
            <a:chOff x="987688" y="5769042"/>
            <a:chExt cx="7301421" cy="768859"/>
          </a:xfrm>
        </p:grpSpPr>
        <p:sp>
          <p:nvSpPr>
            <p:cNvPr id="25" name="TextBox 24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</a:t>
              </a:r>
              <a:r>
                <a:rPr lang="en-US" sz="3600" dirty="0" smtClean="0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>
                  <a:solidFill>
                    <a:srgbClr val="910091"/>
                  </a:solidFill>
                </a:rPr>
                <a:t>r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-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>
                  <a:solidFill>
                    <a:srgbClr val="910091"/>
                  </a:solidFill>
                </a:rPr>
                <a:t>f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120324" y="6230124"/>
                <a:ext cx="2487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910091"/>
                    </a:solidFill>
                  </a:rPr>
                  <a:t>r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sp>
        <p:nvSpPr>
          <p:cNvPr id="7" name="Rectangular Callout 6"/>
          <p:cNvSpPr/>
          <p:nvPr/>
        </p:nvSpPr>
        <p:spPr>
          <a:xfrm>
            <a:off x="4299867" y="4415188"/>
            <a:ext cx="1704680" cy="572115"/>
          </a:xfrm>
          <a:prstGeom prst="wedgeRectCallout">
            <a:avLst>
              <a:gd name="adj1" fmla="val -71416"/>
              <a:gd name="adj2" fmla="val 21390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 ≤ </a:t>
            </a:r>
            <a:r>
              <a:rPr lang="en-US" sz="2400" dirty="0" smtClean="0"/>
              <a:t>r </a:t>
            </a:r>
            <a:r>
              <a:rPr lang="en-US" sz="2400" dirty="0" smtClean="0"/>
              <a:t>≤ n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53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04"/>
    </mc:Choice>
    <mc:Fallback>
      <p:transition xmlns:p14="http://schemas.microsoft.com/office/powerpoint/2010/main" spd="slow" advTm="12480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6" grpId="0" animBg="1"/>
      <p:bldP spid="3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FAQs are very expressive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64908" y="2571211"/>
            <a:ext cx="3106295" cy="1254977"/>
            <a:chOff x="864908" y="2571211"/>
            <a:chExt cx="3106295" cy="1254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908" y="2571211"/>
              <a:ext cx="1120951" cy="125497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2163" y="3230061"/>
              <a:ext cx="1839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PGMs: </a:t>
              </a:r>
              <a:r>
                <a:rPr lang="en-US" dirty="0" smtClean="0">
                  <a:solidFill>
                    <a:srgbClr val="910091"/>
                  </a:solidFill>
                </a:rPr>
                <a:t>( </a:t>
              </a:r>
              <a:r>
                <a:rPr lang="en-US" dirty="0" smtClean="0">
                  <a:solidFill>
                    <a:srgbClr val="910091"/>
                  </a:solidFill>
                  <a:latin typeface="Stencil"/>
                  <a:cs typeface="Stencil"/>
                </a:rPr>
                <a:t>R</a:t>
              </a:r>
              <a:r>
                <a:rPr lang="en-US" baseline="-25000" dirty="0" smtClean="0">
                  <a:solidFill>
                    <a:srgbClr val="910091"/>
                  </a:solidFill>
                  <a:latin typeface="Stencil"/>
                  <a:cs typeface="Stencil"/>
                </a:rPr>
                <a:t>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+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×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64908" y="4142920"/>
            <a:ext cx="2099290" cy="1747068"/>
            <a:chOff x="864908" y="4142920"/>
            <a:chExt cx="2099290" cy="1747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908" y="4142920"/>
              <a:ext cx="1120951" cy="17470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17867" y="49234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Joins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2056" y="4142920"/>
            <a:ext cx="3440032" cy="1434958"/>
            <a:chOff x="5432056" y="4142920"/>
            <a:chExt cx="3440032" cy="1434958"/>
          </a:xfrm>
        </p:grpSpPr>
        <p:pic>
          <p:nvPicPr>
            <p:cNvPr id="7" name="Picture 6" descr="Screen Shot 2015-04-15 at 11.44.49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56" y="4142920"/>
              <a:ext cx="2142609" cy="14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48676" y="470397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Matrix Ops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41496" y="1438864"/>
            <a:ext cx="3298581" cy="2277273"/>
            <a:chOff x="5041496" y="1438864"/>
            <a:chExt cx="3298581" cy="22772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1496" y="1438864"/>
              <a:ext cx="2533169" cy="19950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77403" y="2075664"/>
              <a:ext cx="66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4768" y="3469916"/>
              <a:ext cx="1441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1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xkcd.com</a:t>
              </a:r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/1033/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429" y="1438865"/>
            <a:ext cx="4773185" cy="1052877"/>
            <a:chOff x="-2429" y="1438865"/>
            <a:chExt cx="4773185" cy="10528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" y="1438865"/>
              <a:ext cx="1860667" cy="8214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30038" y="1634203"/>
              <a:ext cx="234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CSPs: </a:t>
              </a:r>
              <a:r>
                <a:rPr lang="en-US" dirty="0" smtClean="0">
                  <a:solidFill>
                    <a:srgbClr val="910091"/>
                  </a:solidFill>
                </a:rPr>
                <a:t>( {0,1},</a:t>
              </a:r>
              <a:r>
                <a:rPr lang="en-US" dirty="0" smtClean="0"/>
                <a:t> OR</a:t>
              </a:r>
              <a:r>
                <a:rPr lang="en-US" dirty="0" smtClean="0">
                  <a:solidFill>
                    <a:srgbClr val="910091"/>
                  </a:solidFill>
                </a:rPr>
                <a:t>,</a:t>
              </a:r>
              <a:r>
                <a:rPr lang="en-US" dirty="0" smtClean="0"/>
                <a:t> AND 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429" y="2307076"/>
              <a:ext cx="327614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rgbClr val="7F7F7F"/>
                  </a:solidFill>
                </a:rPr>
                <a:t>http://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en.wikipedia.org</a:t>
              </a:r>
              <a:r>
                <a:rPr lang="en-US" sz="600" dirty="0" smtClean="0">
                  <a:solidFill>
                    <a:srgbClr val="7F7F7F"/>
                  </a:solidFill>
                </a:rPr>
                <a:t>/wiki/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Four_color_theorem</a:t>
              </a:r>
              <a:r>
                <a:rPr lang="en-US" sz="600" dirty="0" smtClean="0">
                  <a:solidFill>
                    <a:srgbClr val="7F7F7F"/>
                  </a:solidFill>
                </a:rPr>
                <a:t>#/media/</a:t>
              </a:r>
              <a:r>
                <a:rPr lang="en-US" sz="600" dirty="0" err="1" smtClean="0">
                  <a:solidFill>
                    <a:srgbClr val="7F7F7F"/>
                  </a:solidFill>
                </a:rPr>
                <a:t>File:World_map_with_four_colours.svg</a:t>
              </a:r>
              <a:endParaRPr lang="en-US" sz="600" dirty="0">
                <a:solidFill>
                  <a:srgbClr val="7F7F7F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72454" y="4048840"/>
            <a:ext cx="8699634" cy="190952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32604" y="6004242"/>
            <a:ext cx="7301421" cy="768859"/>
            <a:chOff x="987688" y="5769042"/>
            <a:chExt cx="7301421" cy="768859"/>
          </a:xfrm>
        </p:grpSpPr>
        <p:sp>
          <p:nvSpPr>
            <p:cNvPr id="23" name="TextBox 22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</a:t>
              </a:r>
              <a:r>
                <a:rPr lang="en-US" sz="3600" dirty="0" smtClean="0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>
                  <a:solidFill>
                    <a:srgbClr val="910091"/>
                  </a:solidFill>
                </a:rPr>
                <a:t>r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-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>
                  <a:solidFill>
                    <a:srgbClr val="910091"/>
                  </a:solidFill>
                </a:rPr>
                <a:t>f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120324" y="6230124"/>
                <a:ext cx="2487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910091"/>
                    </a:solidFill>
                  </a:rPr>
                  <a:t>r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8330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59"/>
    </mc:Choice>
    <mc:Fallback>
      <p:transition xmlns:p14="http://schemas.microsoft.com/office/powerpoint/2010/main" spd="slow" advTm="711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show?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67768" y="2148150"/>
            <a:ext cx="5088502" cy="1866696"/>
            <a:chOff x="1567768" y="2148150"/>
            <a:chExt cx="5088502" cy="1866696"/>
          </a:xfrm>
        </p:grpSpPr>
        <p:sp>
          <p:nvSpPr>
            <p:cNvPr id="3" name="TextBox 2"/>
            <p:cNvSpPr txBox="1"/>
            <p:nvPr/>
          </p:nvSpPr>
          <p:spPr>
            <a:xfrm>
              <a:off x="1567768" y="2148150"/>
              <a:ext cx="5088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One algorithm to rule all the semi-rings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3836" y="2795646"/>
              <a:ext cx="2286000" cy="12192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67234" y="1448998"/>
            <a:ext cx="823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single algorithm that solves the general FAQ problem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80074" y="5974046"/>
            <a:ext cx="6299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Analysis is the technically challenging part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57200" y="4014846"/>
            <a:ext cx="8071073" cy="930108"/>
            <a:chOff x="457200" y="4014846"/>
            <a:chExt cx="8071073" cy="930108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4421734"/>
              <a:ext cx="73701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Faster algorithms for problems in PGMs and logic</a:t>
              </a:r>
              <a:endParaRPr lang="en-US" sz="28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787" y="4014846"/>
              <a:ext cx="480935" cy="5384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6621" y="4408109"/>
              <a:ext cx="681652" cy="53684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567768" y="4991994"/>
            <a:ext cx="6639859" cy="1004431"/>
            <a:chOff x="1567768" y="4991994"/>
            <a:chExt cx="6639859" cy="1004431"/>
          </a:xfrm>
        </p:grpSpPr>
        <p:sp>
          <p:nvSpPr>
            <p:cNvPr id="8" name="TextBox 7"/>
            <p:cNvSpPr txBox="1"/>
            <p:nvPr/>
          </p:nvSpPr>
          <p:spPr>
            <a:xfrm>
              <a:off x="1567768" y="4991994"/>
              <a:ext cx="6639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F7F7F"/>
                  </a:solidFill>
                </a:rPr>
                <a:t>Recovers best known results in other FAQ instances</a:t>
              </a:r>
              <a:endParaRPr lang="en-US" sz="2400" dirty="0">
                <a:solidFill>
                  <a:srgbClr val="7F7F7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7841" y="5453659"/>
              <a:ext cx="727636" cy="3212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7146" y="5366058"/>
              <a:ext cx="404455" cy="630367"/>
            </a:xfrm>
            <a:prstGeom prst="rect">
              <a:avLst/>
            </a:prstGeom>
          </p:spPr>
        </p:pic>
        <p:pic>
          <p:nvPicPr>
            <p:cNvPr id="14" name="Picture 13" descr="Screen Shot 2015-04-15 at 11.44.49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250" y="5453659"/>
              <a:ext cx="740193" cy="49572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4675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82"/>
    </mc:Choice>
    <mc:Fallback>
      <p:transition xmlns:p14="http://schemas.microsoft.com/office/powerpoint/2010/main" spd="slow" advTm="481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“grown up” FAQ?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0800" y="5023389"/>
            <a:ext cx="7301421" cy="768859"/>
            <a:chOff x="987688" y="5769042"/>
            <a:chExt cx="7301421" cy="768859"/>
          </a:xfrm>
        </p:grpSpPr>
        <p:sp>
          <p:nvSpPr>
            <p:cNvPr id="5" name="TextBox 4"/>
            <p:cNvSpPr txBox="1"/>
            <p:nvPr/>
          </p:nvSpPr>
          <p:spPr>
            <a:xfrm>
              <a:off x="987688" y="5769042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</a:t>
              </a:r>
              <a:r>
                <a:rPr lang="en-US" sz="3600" dirty="0" smtClean="0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>
                  <a:solidFill>
                    <a:srgbClr val="910091"/>
                  </a:solidFill>
                </a:rPr>
                <a:t>r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-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,..,x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>
                  <a:solidFill>
                    <a:srgbClr val="910091"/>
                  </a:solidFill>
                </a:rPr>
                <a:t>f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120324" y="6183084"/>
              <a:ext cx="902302" cy="354817"/>
              <a:chOff x="4120324" y="6183084"/>
              <a:chExt cx="902302" cy="35481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120324" y="6230124"/>
                <a:ext cx="2487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910091"/>
                    </a:solidFill>
                  </a:rPr>
                  <a:t>r</a:t>
                </a:r>
                <a:endParaRPr lang="en-US" sz="1400" dirty="0">
                  <a:solidFill>
                    <a:srgbClr val="910091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631999" y="6183084"/>
                <a:ext cx="3906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-25000" dirty="0" smtClean="0">
                    <a:solidFill>
                      <a:srgbClr val="910091"/>
                    </a:solidFill>
                  </a:rPr>
                  <a:t>n-1</a:t>
                </a:r>
                <a:r>
                  <a:rPr lang="en-US" baseline="-25000" dirty="0" smtClean="0"/>
                  <a:t> </a:t>
                </a:r>
                <a:endParaRPr lang="en-US" dirty="0"/>
              </a:p>
            </p:txBody>
          </p:sp>
        </p:grpSp>
      </p:grpSp>
      <p:pic>
        <p:nvPicPr>
          <p:cNvPr id="9" name="Picture 8" descr="Screen Shot 2015-04-15 at 5.5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4792440"/>
            <a:ext cx="1587500" cy="19558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 flipV="1">
            <a:off x="0" y="4468774"/>
            <a:ext cx="9144000" cy="3136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92757" y="1468076"/>
            <a:ext cx="8604359" cy="1636545"/>
            <a:chOff x="192757" y="1577836"/>
            <a:chExt cx="8604359" cy="1636545"/>
          </a:xfrm>
        </p:grpSpPr>
        <p:pic>
          <p:nvPicPr>
            <p:cNvPr id="3" name="Picture 2" descr="Screen Shot 2015-04-15 at 5.54.2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926" y="1577836"/>
              <a:ext cx="1408190" cy="16365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2757" y="1787419"/>
              <a:ext cx="73014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910091"/>
                  </a:solidFill>
                </a:rPr>
                <a:t>φ</a:t>
              </a:r>
              <a:r>
                <a:rPr lang="en-US" sz="3600" dirty="0" smtClean="0">
                  <a:solidFill>
                    <a:srgbClr val="910091"/>
                  </a:solidFill>
                </a:rPr>
                <a:t> (x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0</a:t>
              </a:r>
              <a:r>
                <a:rPr lang="en-US" sz="3600" dirty="0" smtClean="0">
                  <a:solidFill>
                    <a:srgbClr val="910091"/>
                  </a:solidFill>
                </a:rPr>
                <a:t>,…,</a:t>
              </a:r>
              <a:r>
                <a:rPr lang="en-US" sz="3600" dirty="0" smtClean="0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>
                  <a:solidFill>
                    <a:srgbClr val="910091"/>
                  </a:solidFill>
                </a:rPr>
                <a:t>r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-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1</a:t>
              </a:r>
              <a:r>
                <a:rPr lang="en-US" sz="3600" dirty="0" smtClean="0">
                  <a:solidFill>
                    <a:srgbClr val="910091"/>
                  </a:solidFill>
                </a:rPr>
                <a:t>) </a:t>
              </a:r>
              <a:r>
                <a:rPr lang="en-US" sz="3600" dirty="0" smtClean="0"/>
                <a:t>=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>
                  <a:solidFill>
                    <a:srgbClr val="910091"/>
                  </a:solidFill>
                  <a:sym typeface="Zapf Dingbats"/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 </a:t>
              </a:r>
              <a:r>
                <a:rPr lang="en-US" sz="3600" baseline="30000" dirty="0" smtClean="0">
                  <a:solidFill>
                    <a:srgbClr val="910091"/>
                  </a:solidFill>
                </a:rPr>
                <a:t>.......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</a:t>
              </a:r>
              <a:r>
                <a:rPr lang="en-US" sz="3600" dirty="0" smtClean="0">
                  <a:solidFill>
                    <a:srgbClr val="910091"/>
                  </a:solidFill>
                </a:rPr>
                <a:t>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x    </a:t>
              </a:r>
              <a:r>
                <a:rPr lang="en-US" sz="36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✪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baseline="-25000" dirty="0" smtClean="0"/>
                <a:t> in </a:t>
              </a:r>
              <a:r>
                <a:rPr lang="en-US" sz="3600" baseline="-25000" dirty="0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  </a:t>
              </a:r>
              <a:r>
                <a:rPr lang="en-US" sz="3600" dirty="0" err="1">
                  <a:solidFill>
                    <a:srgbClr val="910091"/>
                  </a:solidFill>
                </a:rPr>
                <a:t>f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(</a:t>
              </a:r>
              <a:r>
                <a:rPr lang="en-US" sz="3600" b="1" dirty="0" err="1">
                  <a:solidFill>
                    <a:srgbClr val="910091"/>
                  </a:solidFill>
                </a:rPr>
                <a:t>x</a:t>
              </a:r>
              <a:r>
                <a:rPr lang="en-US" sz="3600" baseline="-25000" dirty="0" err="1" smtClean="0">
                  <a:solidFill>
                    <a:srgbClr val="910091"/>
                  </a:solidFill>
                </a:rPr>
                <a:t>e</a:t>
              </a:r>
              <a:r>
                <a:rPr lang="en-US" sz="3600" dirty="0" smtClean="0">
                  <a:solidFill>
                    <a:srgbClr val="910091"/>
                  </a:solidFill>
                </a:rPr>
                <a:t>)</a:t>
              </a:r>
              <a:r>
                <a:rPr lang="en-US" sz="3600" dirty="0" smtClean="0">
                  <a:solidFill>
                    <a:srgbClr val="91009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endParaRPr lang="en-US" sz="3600" dirty="0">
                <a:solidFill>
                  <a:srgbClr val="91009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25393" y="2248501"/>
              <a:ext cx="248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910091"/>
                  </a:solidFill>
                </a:rPr>
                <a:t>r</a:t>
              </a:r>
              <a:endParaRPr lang="en-US" sz="1400" dirty="0">
                <a:solidFill>
                  <a:srgbClr val="91009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5126" y="2216559"/>
              <a:ext cx="390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n-1</a:t>
              </a:r>
              <a:r>
                <a:rPr lang="en-US" baseline="-25000" dirty="0" smtClean="0"/>
                <a:t> 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87200" y="1834459"/>
              <a:ext cx="348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910091"/>
                  </a:solidFill>
                </a:rPr>
                <a:t>(f)</a:t>
              </a:r>
              <a:endParaRPr lang="en-US" sz="1400" dirty="0">
                <a:solidFill>
                  <a:srgbClr val="91009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08042" y="1756059"/>
              <a:ext cx="4839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solidFill>
                    <a:srgbClr val="910091"/>
                  </a:solidFill>
                </a:rPr>
                <a:t>(n-1)</a:t>
              </a:r>
              <a:r>
                <a:rPr lang="en-US" baseline="-25000" dirty="0" smtClean="0"/>
                <a:t> 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15239" y="2799756"/>
            <a:ext cx="189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every </a:t>
            </a:r>
            <a:r>
              <a:rPr lang="en-US" sz="2400" dirty="0" err="1" smtClean="0">
                <a:solidFill>
                  <a:srgbClr val="910091"/>
                </a:solidFill>
              </a:rPr>
              <a:t>i</a:t>
            </a:r>
            <a:r>
              <a:rPr lang="en-US" sz="2400" dirty="0" smtClean="0">
                <a:solidFill>
                  <a:srgbClr val="910091"/>
                </a:solidFill>
              </a:rPr>
              <a:t> ≥ </a:t>
            </a:r>
            <a:r>
              <a:rPr lang="en-US" sz="2400" dirty="0" smtClean="0">
                <a:solidFill>
                  <a:srgbClr val="910091"/>
                </a:solidFill>
              </a:rPr>
              <a:t>r</a:t>
            </a:r>
            <a:endParaRPr lang="en-US" sz="2400" dirty="0">
              <a:solidFill>
                <a:srgbClr val="91009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34726" y="3582005"/>
            <a:ext cx="1364276" cy="703229"/>
            <a:chOff x="1034726" y="3676085"/>
            <a:chExt cx="1364276" cy="703229"/>
          </a:xfrm>
        </p:grpSpPr>
        <p:sp>
          <p:nvSpPr>
            <p:cNvPr id="26" name="TextBox 25"/>
            <p:cNvSpPr txBox="1"/>
            <p:nvPr/>
          </p:nvSpPr>
          <p:spPr>
            <a:xfrm>
              <a:off x="1034726" y="3794538"/>
              <a:ext cx="13642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✜  </a:t>
              </a:r>
              <a:r>
                <a:rPr lang="en-US" sz="3200" dirty="0" smtClean="0">
                  <a:solidFill>
                    <a:srgbClr val="910091"/>
                  </a:solidFill>
                  <a:ea typeface="Zapf Dingbats"/>
                  <a:cs typeface="Zapf Dingbats"/>
                  <a:sym typeface="Zapf Dingbats"/>
                </a:rPr>
                <a:t>=</a:t>
              </a:r>
              <a:r>
                <a:rPr lang="en-US" sz="32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 ✪ </a:t>
              </a:r>
              <a:endParaRPr lang="en-US" sz="3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87294" y="3676085"/>
              <a:ext cx="37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10091"/>
                  </a:solidFill>
                </a:rPr>
                <a:t>(</a:t>
              </a:r>
              <a:r>
                <a:rPr lang="en-US" dirty="0" err="1" smtClean="0">
                  <a:solidFill>
                    <a:srgbClr val="910091"/>
                  </a:solidFill>
                </a:rPr>
                <a:t>i</a:t>
              </a:r>
              <a:r>
                <a:rPr lang="en-US" dirty="0" smtClean="0">
                  <a:solidFill>
                    <a:srgbClr val="910091"/>
                  </a:solidFill>
                </a:rPr>
                <a:t>)</a:t>
              </a:r>
              <a:endParaRPr lang="en-US" dirty="0">
                <a:solidFill>
                  <a:srgbClr val="91009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20406" y="3606378"/>
            <a:ext cx="5242846" cy="676527"/>
            <a:chOff x="2720406" y="3606378"/>
            <a:chExt cx="5242846" cy="676527"/>
          </a:xfrm>
        </p:grpSpPr>
        <p:grpSp>
          <p:nvGrpSpPr>
            <p:cNvPr id="31" name="Group 30"/>
            <p:cNvGrpSpPr/>
            <p:nvPr/>
          </p:nvGrpSpPr>
          <p:grpSpPr>
            <a:xfrm>
              <a:off x="3643239" y="3606378"/>
              <a:ext cx="4320013" cy="676527"/>
              <a:chOff x="3643239" y="3606378"/>
              <a:chExt cx="4320013" cy="676527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643239" y="3698129"/>
                <a:ext cx="432001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rgbClr val="910091"/>
                    </a:solidFill>
                  </a:rPr>
                  <a:t>(</a:t>
                </a:r>
                <a:r>
                  <a:rPr lang="en-US" sz="3200" dirty="0" smtClean="0">
                    <a:solidFill>
                      <a:srgbClr val="910091"/>
                    </a:solidFill>
                    <a:latin typeface="Apple Chancery"/>
                    <a:cs typeface="Apple Chancery"/>
                  </a:rPr>
                  <a:t>D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,</a:t>
                </a:r>
                <a:r>
                  <a:rPr lang="en-US" sz="3200" dirty="0" smtClean="0"/>
                  <a:t> </a:t>
                </a:r>
                <a:r>
                  <a:rPr lang="en-US" sz="3200" dirty="0" smtClean="0">
                    <a:latin typeface="Zapf Dingbats"/>
                    <a:ea typeface="Zapf Dingbats"/>
                    <a:cs typeface="Zapf Dingbats"/>
                    <a:sym typeface="Zapf Dingbats"/>
                  </a:rPr>
                  <a:t>✜</a:t>
                </a:r>
                <a:r>
                  <a:rPr lang="en-US" sz="3200" dirty="0" smtClean="0"/>
                  <a:t> 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,</a:t>
                </a:r>
                <a:r>
                  <a:rPr lang="en-US" sz="3200" dirty="0" smtClean="0">
                    <a:latin typeface="Zapf Dingbats"/>
                    <a:ea typeface="Zapf Dingbats"/>
                    <a:cs typeface="Zapf Dingbats"/>
                    <a:sym typeface="Zapf Dingbats"/>
                  </a:rPr>
                  <a:t>✪</a:t>
                </a:r>
                <a:r>
                  <a:rPr lang="en-US" sz="3200" dirty="0" smtClean="0"/>
                  <a:t> </a:t>
                </a:r>
                <a:r>
                  <a:rPr lang="en-US" sz="3200" dirty="0" smtClean="0">
                    <a:solidFill>
                      <a:srgbClr val="910091"/>
                    </a:solidFill>
                  </a:rPr>
                  <a:t>)</a:t>
                </a:r>
                <a:r>
                  <a:rPr lang="en-US" sz="3200" dirty="0" smtClean="0"/>
                  <a:t> is a semi-ring</a:t>
                </a:r>
                <a:r>
                  <a:rPr lang="en-US" sz="3200" baseline="30000" dirty="0" smtClean="0">
                    <a:solidFill>
                      <a:srgbClr val="FF0000"/>
                    </a:solidFill>
                  </a:rPr>
                  <a:t>*</a:t>
                </a:r>
                <a:endParaRPr lang="en-US" sz="3200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51058" y="3606378"/>
                <a:ext cx="37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10091"/>
                    </a:solidFill>
                  </a:rPr>
                  <a:t>(</a:t>
                </a:r>
                <a:r>
                  <a:rPr lang="en-US" dirty="0" err="1" smtClean="0">
                    <a:solidFill>
                      <a:srgbClr val="910091"/>
                    </a:solidFill>
                  </a:rPr>
                  <a:t>i</a:t>
                </a:r>
                <a:r>
                  <a:rPr lang="en-US" dirty="0" smtClean="0">
                    <a:solidFill>
                      <a:srgbClr val="910091"/>
                    </a:solidFill>
                  </a:rPr>
                  <a:t>)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720406" y="379104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OR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994435" y="2493557"/>
            <a:ext cx="3966450" cy="1135487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Can handle # quantified conjunctive queries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12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40"/>
    </mc:Choice>
    <mc:Fallback>
      <p:transition xmlns:p14="http://schemas.microsoft.com/office/powerpoint/2010/main" spd="slow" advTm="654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7.4|1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.4|5.4|1.3|16.2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4.9|11.8|1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0.5|10.4|1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9.4|9.7|14.3|23.5|8.6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2.7|10.3|8.9|6.9|6.8|2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7.1|9.7|13.2|7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2|1.9|1.7|2.1|11|4.8|6.4|9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1.1|15.3|12.7|1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8|15.3|3.6|9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8|10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|4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|4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5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3|6.1|17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2.7|15.7|4.7|13.3|11.4|10.2|4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10.7|12.9|5.6|9.6|5.5|14.1|23.3|22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3.7|11.2|29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2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7.3|15.8|6.7|8.4|9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4.2|16|4.9|4.6|4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6.1|3|2.3|5.3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2.5|4.9|26.6|5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2.9|10.4|20.7|11.4|19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7.1|2.1|5.3|14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43.7|5.1|24.7|36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9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1.9|6.2|9.9|13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3.8|17.7|17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22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.7|3.2|3.1|16.3|4.1|22.8|26.9|13.8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7.5|9.1|6.3|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5|3.9|15.2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8|3.3|5|2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25697</TotalTime>
  <Words>3680</Words>
  <Application>Microsoft Macintosh PowerPoint</Application>
  <PresentationFormat>On-screen Show (4:3)</PresentationFormat>
  <Paragraphs>740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Answering FAQs</vt:lpstr>
      <vt:lpstr>Probabilistic Graphical Models (PGMs)</vt:lpstr>
      <vt:lpstr>Matrix vector multiplication</vt:lpstr>
      <vt:lpstr>(Morally) Database joins</vt:lpstr>
      <vt:lpstr>On FAQs</vt:lpstr>
      <vt:lpstr>Baby FAQs</vt:lpstr>
      <vt:lpstr>Baby FAQs are very expressive</vt:lpstr>
      <vt:lpstr>What do we show?</vt:lpstr>
      <vt:lpstr>What is “grown up” FAQ?</vt:lpstr>
      <vt:lpstr>How are functions represented?</vt:lpstr>
      <vt:lpstr>Trivial algorithm for (baby) FAQs</vt:lpstr>
      <vt:lpstr>Matrix vector multiplication-II</vt:lpstr>
      <vt:lpstr>Let’s do it faster</vt:lpstr>
      <vt:lpstr>The trivial O(N2) time algorithm</vt:lpstr>
      <vt:lpstr>Going back to representations</vt:lpstr>
      <vt:lpstr>Let’s go back to joins …</vt:lpstr>
      <vt:lpstr>… and run the previous algo</vt:lpstr>
      <vt:lpstr>Is Ω(N2) time overall necessary?</vt:lpstr>
      <vt:lpstr>General Joins Result [PODS 12]</vt:lpstr>
      <vt:lpstr>Algorithm for FAQ</vt:lpstr>
      <vt:lpstr>On the elimination ordering σ</vt:lpstr>
      <vt:lpstr>The obligatory (dense) slide</vt:lpstr>
      <vt:lpstr>New algorithms perform well!</vt:lpstr>
      <vt:lpstr>The FAQ algos are also fast</vt:lpstr>
      <vt:lpstr>Two open Questions</vt:lpstr>
      <vt:lpstr>Further Reading</vt:lpstr>
      <vt:lpstr>Worst-case optimal join algo</vt:lpstr>
      <vt:lpstr>Read this version first for FAQ</vt:lpstr>
      <vt:lpstr>More on FAQs</vt:lpstr>
      <vt:lpstr>FAQ via hypertree decompositions</vt:lpstr>
      <vt:lpstr>Questions?</vt:lpstr>
      <vt:lpstr>A brief history of this collaboration</vt:lpstr>
      <vt:lpstr>The key technical problem</vt:lpstr>
      <vt:lpstr>The key technical problem</vt:lpstr>
      <vt:lpstr>The key technical problem</vt:lpstr>
      <vt:lpstr>An equivalent view</vt:lpstr>
      <vt:lpstr>A conversation at PODS 12</vt:lpstr>
      <vt:lpstr>In case you were afraid to ask</vt:lpstr>
      <vt:lpstr>Discrete Fourier Transform</vt:lpstr>
      <vt:lpstr>Discrete Fourier Transform</vt:lpstr>
      <vt:lpstr>Algorithms for (baby) FAQs</vt:lpstr>
      <vt:lpstr>Matrix vector multiplication</vt:lpstr>
      <vt:lpstr>Discrete Fourier Transform</vt:lpstr>
      <vt:lpstr>Faster than trivial algorithm</vt:lpstr>
      <vt:lpstr>Fast(er) Fourier Transform</vt:lpstr>
      <vt:lpstr>Fast(er) Fourier Transform</vt:lpstr>
      <vt:lpstr>Fast(er) Fourier Transform</vt:lpstr>
      <vt:lpstr>Bounding the output size</vt:lpstr>
      <vt:lpstr>PowerPoint Presentation</vt:lpstr>
      <vt:lpstr>Same algorithm!</vt:lpstr>
      <vt:lpstr>PowerPoint Presentation</vt:lpstr>
      <vt:lpstr>Algorithmic Loomis-Whitney</vt:lpstr>
      <vt:lpstr>Algorithmic Loomis-Whitney</vt:lpstr>
      <vt:lpstr>Analyzing the algorithm</vt:lpstr>
      <vt:lpstr>Algorithm for FAQ</vt:lpstr>
      <vt:lpstr>Structure of H matters</vt:lpstr>
      <vt:lpstr>Minimize over valid σ</vt:lpstr>
      <vt:lpstr>Joins and resolutions</vt:lpstr>
      <vt:lpstr>Beyond worst-case analysis algorithms also perform great!</vt:lpstr>
    </vt:vector>
  </TitlesOfParts>
  <Company>UB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Answering FAQs</dc:title>
  <dc:creator>Atri Rudra</dc:creator>
  <cp:lastModifiedBy>Atri Rudra</cp:lastModifiedBy>
  <cp:revision>135</cp:revision>
  <dcterms:created xsi:type="dcterms:W3CDTF">2015-04-15T16:56:25Z</dcterms:created>
  <dcterms:modified xsi:type="dcterms:W3CDTF">2017-06-21T20:05:16Z</dcterms:modified>
</cp:coreProperties>
</file>