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notesSlides/notesSlide8.xml" ContentType="application/vnd.openxmlformats-officedocument.presentationml.notesSlide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notesSlides/notesSlide11.xml" ContentType="application/vnd.openxmlformats-officedocument.presentationml.notesSlide+xml"/>
  <Override PartName="/ppt/tags/tag10.xml" ContentType="application/vnd.openxmlformats-officedocument.presentationml.tags+xml"/>
  <Override PartName="/ppt/notesSlides/notesSlide12.xml" ContentType="application/vnd.openxmlformats-officedocument.presentationml.notesSlide+xml"/>
  <Override PartName="/ppt/tags/tag11.xml" ContentType="application/vnd.openxmlformats-officedocument.presentationml.tags+xml"/>
  <Override PartName="/ppt/notesSlides/notesSlide13.xml" ContentType="application/vnd.openxmlformats-officedocument.presentationml.notesSlide+xml"/>
  <Override PartName="/ppt/tags/tag1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13.xml" ContentType="application/vnd.openxmlformats-officedocument.presentationml.tags+xml"/>
  <Override PartName="/ppt/notesSlides/notesSlide16.xml" ContentType="application/vnd.openxmlformats-officedocument.presentationml.notesSlide+xml"/>
  <Override PartName="/ppt/tags/tag14.xml" ContentType="application/vnd.openxmlformats-officedocument.presentationml.tags+xml"/>
  <Override PartName="/ppt/notesSlides/notesSlide17.xml" ContentType="application/vnd.openxmlformats-officedocument.presentationml.notesSlide+xml"/>
  <Override PartName="/ppt/tags/tag15.xml" ContentType="application/vnd.openxmlformats-officedocument.presentationml.tags+xml"/>
  <Override PartName="/ppt/notesSlides/notesSlide18.xml" ContentType="application/vnd.openxmlformats-officedocument.presentationml.notesSlide+xml"/>
  <Override PartName="/ppt/tags/tag16.xml" ContentType="application/vnd.openxmlformats-officedocument.presentationml.tags+xml"/>
  <Override PartName="/ppt/notesSlides/notesSlide19.xml" ContentType="application/vnd.openxmlformats-officedocument.presentationml.notesSlide+xml"/>
  <Override PartName="/ppt/tags/tag17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8.xml" ContentType="application/vnd.openxmlformats-officedocument.presentationml.tags+xml"/>
  <Override PartName="/ppt/notesSlides/notesSlide22.xml" ContentType="application/vnd.openxmlformats-officedocument.presentationml.notesSlide+xml"/>
  <Override PartName="/ppt/tags/tag19.xml" ContentType="application/vnd.openxmlformats-officedocument.presentationml.tags+xml"/>
  <Override PartName="/ppt/notesSlides/notesSlide23.xml" ContentType="application/vnd.openxmlformats-officedocument.presentationml.notesSlide+xml"/>
  <Override PartName="/ppt/tags/tag20.xml" ContentType="application/vnd.openxmlformats-officedocument.presentationml.tags+xml"/>
  <Override PartName="/ppt/notesSlides/notesSlide24.xml" ContentType="application/vnd.openxmlformats-officedocument.presentationml.notesSlide+xml"/>
  <Override PartName="/ppt/tags/tag21.xml" ContentType="application/vnd.openxmlformats-officedocument.presentationml.tags+xml"/>
  <Override PartName="/ppt/notesSlides/notesSlide25.xml" ContentType="application/vnd.openxmlformats-officedocument.presentationml.notesSlide+xml"/>
  <Override PartName="/ppt/tags/tag22.xml" ContentType="application/vnd.openxmlformats-officedocument.presentationml.tags+xml"/>
  <Override PartName="/ppt/notesSlides/notesSlide26.xml" ContentType="application/vnd.openxmlformats-officedocument.presentationml.notesSlide+xml"/>
  <Override PartName="/ppt/tags/tag23.xml" ContentType="application/vnd.openxmlformats-officedocument.presentationml.tags+xml"/>
  <Override PartName="/ppt/notesSlides/notesSlide27.xml" ContentType="application/vnd.openxmlformats-officedocument.presentationml.notesSlide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25.xml" ContentType="application/vnd.openxmlformats-officedocument.presentationml.tags+xml"/>
  <Override PartName="/ppt/notesSlides/notesSlide30.xml" ContentType="application/vnd.openxmlformats-officedocument.presentationml.notesSlide+xml"/>
  <Override PartName="/ppt/tags/tag26.xml" ContentType="application/vnd.openxmlformats-officedocument.presentationml.tags+xml"/>
  <Override PartName="/ppt/notesSlides/notesSlide31.xml" ContentType="application/vnd.openxmlformats-officedocument.presentationml.notesSlide+xml"/>
  <Override PartName="/ppt/tags/tag27.xml" ContentType="application/vnd.openxmlformats-officedocument.presentationml.tags+xml"/>
  <Override PartName="/ppt/notesSlides/notesSlide32.xml" ContentType="application/vnd.openxmlformats-officedocument.presentationml.notesSlide+xml"/>
  <Override PartName="/ppt/tags/tag28.xml" ContentType="application/vnd.openxmlformats-officedocument.presentationml.tags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9.xml" ContentType="application/vnd.openxmlformats-officedocument.presentationml.tags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ags/tag30.xml" ContentType="application/vnd.openxmlformats-officedocument.presentationml.tags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</p:sldMasterIdLst>
  <p:notesMasterIdLst>
    <p:notesMasterId r:id="rId41"/>
  </p:notesMasterIdLst>
  <p:sldIdLst>
    <p:sldId id="259" r:id="rId2"/>
    <p:sldId id="276" r:id="rId3"/>
    <p:sldId id="321" r:id="rId4"/>
    <p:sldId id="277" r:id="rId5"/>
    <p:sldId id="313" r:id="rId6"/>
    <p:sldId id="314" r:id="rId7"/>
    <p:sldId id="316" r:id="rId8"/>
    <p:sldId id="297" r:id="rId9"/>
    <p:sldId id="300" r:id="rId10"/>
    <p:sldId id="301" r:id="rId11"/>
    <p:sldId id="279" r:id="rId12"/>
    <p:sldId id="302" r:id="rId13"/>
    <p:sldId id="303" r:id="rId14"/>
    <p:sldId id="305" r:id="rId15"/>
    <p:sldId id="280" r:id="rId16"/>
    <p:sldId id="315" r:id="rId17"/>
    <p:sldId id="306" r:id="rId18"/>
    <p:sldId id="307" r:id="rId19"/>
    <p:sldId id="284" r:id="rId20"/>
    <p:sldId id="296" r:id="rId21"/>
    <p:sldId id="308" r:id="rId22"/>
    <p:sldId id="317" r:id="rId23"/>
    <p:sldId id="286" r:id="rId24"/>
    <p:sldId id="288" r:id="rId25"/>
    <p:sldId id="309" r:id="rId26"/>
    <p:sldId id="311" r:id="rId27"/>
    <p:sldId id="312" r:id="rId28"/>
    <p:sldId id="287" r:id="rId29"/>
    <p:sldId id="289" r:id="rId30"/>
    <p:sldId id="318" r:id="rId31"/>
    <p:sldId id="282" r:id="rId32"/>
    <p:sldId id="283" r:id="rId33"/>
    <p:sldId id="285" r:id="rId34"/>
    <p:sldId id="295" r:id="rId35"/>
    <p:sldId id="294" r:id="rId36"/>
    <p:sldId id="319" r:id="rId37"/>
    <p:sldId id="290" r:id="rId38"/>
    <p:sldId id="292" r:id="rId39"/>
    <p:sldId id="291" r:id="rId40"/>
  </p:sldIdLst>
  <p:sldSz cx="9144000" cy="5143500" type="screen16x9"/>
  <p:notesSz cx="6858000" cy="9144000"/>
  <p:embeddedFontLst>
    <p:embeddedFont>
      <p:font typeface="Consolas" panose="020B0609020204030204" pitchFamily="49" charset="0"/>
      <p:regular r:id="rId42"/>
      <p:bold r:id="rId43"/>
      <p:italic r:id="rId44"/>
      <p:boldItalic r:id="rId45"/>
    </p:embeddedFont>
    <p:embeddedFont>
      <p:font typeface="Corbel" panose="020B0503020204020204" pitchFamily="34" charset="0"/>
      <p:regular r:id="rId46"/>
      <p:bold r:id="rId47"/>
      <p:italic r:id="rId48"/>
      <p:boldItalic r:id="rId49"/>
    </p:embeddedFont>
    <p:embeddedFont>
      <p:font typeface="Lato" panose="020F0502020204030204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54" roundtripDataSignature="AMtx7mis1HFrwjCZkSPGuKXlgFXEoeYzX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FA00"/>
    <a:srgbClr val="004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43"/>
    <p:restoredTop sz="94658"/>
  </p:normalViewPr>
  <p:slideViewPr>
    <p:cSldViewPr snapToGrid="0">
      <p:cViewPr>
        <p:scale>
          <a:sx n="129" d="100"/>
          <a:sy n="129" d="100"/>
        </p:scale>
        <p:origin x="496" y="6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0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54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070090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222613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60018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357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81996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492883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25e05371e1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225e05371e1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251dfb2571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251dfb2571d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42734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53293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11299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590818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323598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31181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406895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9112413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5886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680597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734589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54578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37189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69827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64742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044947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3153902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48457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690448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0083702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4660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242269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7185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1266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72828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4568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24c5fcf04c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24c5fcf04c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51dfb2571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51dfb2571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22b194bbf7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22b194bbf7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dark">
  <p:cSld name="SECTION_HEADER_1">
    <p:bg>
      <p:bgPr>
        <a:solidFill>
          <a:schemeClr val="dk2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5"/>
          <p:cNvSpPr txBox="1">
            <a:spLocks noGrp="1"/>
          </p:cNvSpPr>
          <p:nvPr>
            <p:ph type="title"/>
          </p:nvPr>
        </p:nvSpPr>
        <p:spPr>
          <a:xfrm>
            <a:off x="1436475" y="1922250"/>
            <a:ext cx="7395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25"/>
          <p:cNvSpPr txBox="1">
            <a:spLocks noGrp="1"/>
          </p:cNvSpPr>
          <p:nvPr>
            <p:ph type="sldNum" idx="12"/>
          </p:nvPr>
        </p:nvSpPr>
        <p:spPr>
          <a:xfrm>
            <a:off x="7710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" name="Google Shape;28;p25"/>
          <p:cNvSpPr/>
          <p:nvPr/>
        </p:nvSpPr>
        <p:spPr>
          <a:xfrm>
            <a:off x="0" y="0"/>
            <a:ext cx="778800" cy="5143500"/>
          </a:xfrm>
          <a:prstGeom prst="rect">
            <a:avLst/>
          </a:prstGeom>
          <a:solidFill>
            <a:srgbClr val="1A4595"/>
          </a:solidFill>
          <a:ln w="12700" cap="flat" cmpd="sng">
            <a:solidFill>
              <a:srgbClr val="1A45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29" name="Google Shape;29;p25"/>
          <p:cNvSpPr txBox="1">
            <a:spLocks noGrp="1"/>
          </p:cNvSpPr>
          <p:nvPr>
            <p:ph type="subTitle" idx="1"/>
          </p:nvPr>
        </p:nvSpPr>
        <p:spPr>
          <a:xfrm>
            <a:off x="1436400" y="2764050"/>
            <a:ext cx="7395900" cy="56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None/>
              <a:defRPr sz="2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 sz="2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pic>
        <p:nvPicPr>
          <p:cNvPr id="30" name="Google Shape;30;p25" descr="A picture containing drawing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299847" y="4722019"/>
            <a:ext cx="576263" cy="2738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6"/>
          <p:cNvSpPr/>
          <p:nvPr/>
        </p:nvSpPr>
        <p:spPr>
          <a:xfrm>
            <a:off x="0" y="0"/>
            <a:ext cx="9144000" cy="994200"/>
          </a:xfrm>
          <a:prstGeom prst="rect">
            <a:avLst/>
          </a:prstGeom>
          <a:solidFill>
            <a:srgbClr val="1A4595"/>
          </a:solidFill>
          <a:ln w="12700" cap="flat" cmpd="sng">
            <a:solidFill>
              <a:srgbClr val="1A459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1" i="0" u="none" strike="noStrike" cap="none">
              <a:solidFill>
                <a:srgbClr val="FFFFFF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33" name="Google Shape;33;p26"/>
          <p:cNvSpPr/>
          <p:nvPr/>
        </p:nvSpPr>
        <p:spPr>
          <a:xfrm>
            <a:off x="491728" y="217885"/>
            <a:ext cx="64200" cy="653700"/>
          </a:xfrm>
          <a:prstGeom prst="rect">
            <a:avLst/>
          </a:prstGeom>
          <a:solidFill>
            <a:srgbClr val="255ED3"/>
          </a:solidFill>
          <a:ln w="12700" cap="flat" cmpd="sng">
            <a:solidFill>
              <a:srgbClr val="1B449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400" b="0" i="0" u="none" strike="noStrike" cap="none">
                <a:solidFill>
                  <a:srgbClr val="255ED3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>
            <a:endParaRPr dirty="0"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114300" lvl="0" indent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800"/>
              <a:buFont typeface="Wingdings" pitchFamily="2" charset="2"/>
              <a:buNone/>
              <a:defRPr/>
            </a:lvl1pPr>
            <a:lvl2pPr marL="596900" lvl="1" indent="0" algn="l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SzPts val="1400"/>
              <a:buFont typeface="Wingdings" pitchFamily="2" charset="2"/>
              <a:buNone/>
              <a:defRPr sz="1600"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pPr lvl="0"/>
            <a:endParaRPr lang="en-US" dirty="0"/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36" name="Google Shape;36;p26"/>
          <p:cNvSpPr txBox="1">
            <a:spLocks noGrp="1"/>
          </p:cNvSpPr>
          <p:nvPr>
            <p:ph type="sldNum" idx="12"/>
          </p:nvPr>
        </p:nvSpPr>
        <p:spPr>
          <a:xfrm>
            <a:off x="7710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7" name="Google Shape;37;p26" descr="A close up of a logo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301038" y="4722019"/>
            <a:ext cx="575073" cy="2738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3845"/>
              </a:buClr>
              <a:buSzPts val="2800"/>
              <a:buFont typeface="Lato"/>
              <a:buNone/>
              <a:defRPr sz="2800" b="1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 sz="2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03845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4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>
            <a:spLocks noGrp="1"/>
          </p:cNvSpPr>
          <p:nvPr>
            <p:ph type="title"/>
          </p:nvPr>
        </p:nvSpPr>
        <p:spPr>
          <a:xfrm>
            <a:off x="1436475" y="585216"/>
            <a:ext cx="7395900" cy="17335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</a:pPr>
            <a:r>
              <a:rPr lang="en-US" dirty="0"/>
              <a:t>How Far Can LLMs Go?</a:t>
            </a:r>
            <a:br>
              <a:rPr lang="en-US" dirty="0"/>
            </a:br>
            <a:r>
              <a:rPr lang="en-US" sz="3200" dirty="0"/>
              <a:t>Computational Limits on the Underlying Neural Architectures</a:t>
            </a:r>
            <a:endParaRPr dirty="0"/>
          </a:p>
        </p:txBody>
      </p:sp>
      <p:sp>
        <p:nvSpPr>
          <p:cNvPr id="126" name="Google Shape;126;p4"/>
          <p:cNvSpPr txBox="1">
            <a:spLocks noGrp="1"/>
          </p:cNvSpPr>
          <p:nvPr>
            <p:ph type="subTitle" idx="1"/>
          </p:nvPr>
        </p:nvSpPr>
        <p:spPr>
          <a:xfrm>
            <a:off x="1436475" y="2590916"/>
            <a:ext cx="73959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b="1" dirty="0"/>
              <a:t>Ashish</a:t>
            </a:r>
            <a:r>
              <a:rPr lang="en-US" dirty="0"/>
              <a:t> Sabharwal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sz="1800" dirty="0"/>
              <a:t>Allen Institute for AI, Seattle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-US" dirty="0"/>
              <a:t>STOC-2024 Workshop on LLMs</a:t>
            </a:r>
            <a:endParaRPr dirty="0"/>
          </a:p>
        </p:txBody>
      </p:sp>
      <p:sp>
        <p:nvSpPr>
          <p:cNvPr id="3" name="Google Shape;55;p13">
            <a:extLst>
              <a:ext uri="{FF2B5EF4-FFF2-40B4-BE49-F238E27FC236}">
                <a16:creationId xmlns:a16="http://schemas.microsoft.com/office/drawing/2014/main" id="{5BB8A660-1C8A-3CCD-F938-529F4868D99B}"/>
              </a:ext>
            </a:extLst>
          </p:cNvPr>
          <p:cNvSpPr txBox="1"/>
          <p:nvPr/>
        </p:nvSpPr>
        <p:spPr>
          <a:xfrm>
            <a:off x="6592059" y="3015087"/>
            <a:ext cx="22725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2"/>
                </a:solidFill>
              </a:rPr>
              <a:t>William Merrill</a:t>
            </a:r>
            <a:endParaRPr sz="1800" dirty="0">
              <a:solidFill>
                <a:schemeClr val="accent2"/>
              </a:solidFill>
            </a:endParaRPr>
          </a:p>
        </p:txBody>
      </p:sp>
      <p:sp>
        <p:nvSpPr>
          <p:cNvPr id="4" name="Google Shape;56;p13">
            <a:extLst>
              <a:ext uri="{FF2B5EF4-FFF2-40B4-BE49-F238E27FC236}">
                <a16:creationId xmlns:a16="http://schemas.microsoft.com/office/drawing/2014/main" id="{9FC713CD-F926-2B1C-93D4-52B96755706A}"/>
              </a:ext>
            </a:extLst>
          </p:cNvPr>
          <p:cNvSpPr txBox="1"/>
          <p:nvPr/>
        </p:nvSpPr>
        <p:spPr>
          <a:xfrm>
            <a:off x="6592057" y="3700298"/>
            <a:ext cx="2044200" cy="4616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accent2"/>
                </a:solidFill>
              </a:rPr>
              <a:t>Jackson Petty</a:t>
            </a:r>
            <a:endParaRPr sz="1800" dirty="0">
              <a:solidFill>
                <a:schemeClr val="accent2"/>
              </a:solidFill>
            </a:endParaRPr>
          </a:p>
        </p:txBody>
      </p:sp>
      <p:pic>
        <p:nvPicPr>
          <p:cNvPr id="5" name="Google Shape;58;p13">
            <a:extLst>
              <a:ext uri="{FF2B5EF4-FFF2-40B4-BE49-F238E27FC236}">
                <a16:creationId xmlns:a16="http://schemas.microsoft.com/office/drawing/2014/main" id="{F23811EB-0262-1FB6-57E8-9624902F34F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68859" y="3015091"/>
            <a:ext cx="523203" cy="523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59;p13">
            <a:extLst>
              <a:ext uri="{FF2B5EF4-FFF2-40B4-BE49-F238E27FC236}">
                <a16:creationId xmlns:a16="http://schemas.microsoft.com/office/drawing/2014/main" id="{CDB15C96-7AEE-E975-EDC5-778915D1A20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42104" t="15760" r="31426" b="45724"/>
          <a:stretch/>
        </p:blipFill>
        <p:spPr>
          <a:xfrm>
            <a:off x="6068859" y="3708398"/>
            <a:ext cx="523200" cy="507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60;p13">
            <a:extLst>
              <a:ext uri="{FF2B5EF4-FFF2-40B4-BE49-F238E27FC236}">
                <a16:creationId xmlns:a16="http://schemas.microsoft.com/office/drawing/2014/main" id="{8C5E6F37-0435-97E4-214C-71EB6852D00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1823" y="2750216"/>
            <a:ext cx="523200" cy="523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60;p13">
            <a:extLst>
              <a:ext uri="{FF2B5EF4-FFF2-40B4-BE49-F238E27FC236}">
                <a16:creationId xmlns:a16="http://schemas.microsoft.com/office/drawing/2014/main" id="{AD384089-56DB-E8AA-6AE6-7E512FE97775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 l="28605" r="29207"/>
          <a:stretch/>
        </p:blipFill>
        <p:spPr>
          <a:xfrm>
            <a:off x="8478644" y="3085685"/>
            <a:ext cx="385915" cy="5530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634"/>
    </mc:Choice>
    <mc:Fallback>
      <p:transition spd="slow" advTm="8863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dirty="0"/>
              <a:t>Issue: Circuit families can have unintuitive and undesirable properties</a:t>
            </a:r>
          </a:p>
          <a:p>
            <a:pPr marL="400050" lvl="0" indent="-28575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§"/>
            </a:pPr>
            <a:r>
              <a:rPr lang="en" dirty="0"/>
              <a:t>E.g., can even solve some undecidable problems!</a:t>
            </a: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§"/>
            </a:pPr>
            <a:endParaRPr lang="en" b="1" dirty="0"/>
          </a:p>
          <a:p>
            <a:pPr lvl="0" algn="l" rtl="0">
              <a:spcBef>
                <a:spcPts val="0"/>
              </a:spcBef>
              <a:spcAft>
                <a:spcPts val="0"/>
              </a:spcAft>
              <a:buSzPts val="1800"/>
            </a:pPr>
            <a:r>
              <a:rPr lang="en" b="1" dirty="0"/>
              <a:t>Uniform Circuit Families</a:t>
            </a:r>
          </a:p>
          <a:p>
            <a:pPr marL="457200" indent="-342900">
              <a:spcAft>
                <a:spcPts val="0"/>
              </a:spcAft>
              <a:buFont typeface="Wingdings" pitchFamily="2" charset="2"/>
              <a:buChar char="§"/>
            </a:pPr>
            <a:r>
              <a:rPr lang="en" dirty="0"/>
              <a:t>Circuits </a:t>
            </a:r>
            <a:r>
              <a:rPr lang="en" i="1" dirty="0"/>
              <a:t>C</a:t>
            </a:r>
            <a:r>
              <a:rPr lang="en" baseline="-25000" dirty="0"/>
              <a:t>1</a:t>
            </a:r>
            <a:r>
              <a:rPr lang="en" dirty="0"/>
              <a:t>, </a:t>
            </a:r>
            <a:r>
              <a:rPr lang="en" i="1" dirty="0"/>
              <a:t>C</a:t>
            </a:r>
            <a:r>
              <a:rPr lang="en" baseline="-25000" dirty="0"/>
              <a:t>2</a:t>
            </a:r>
            <a:r>
              <a:rPr lang="en" dirty="0"/>
              <a:t>, …, </a:t>
            </a:r>
            <a:r>
              <a:rPr lang="en" i="1" dirty="0"/>
              <a:t>C</a:t>
            </a:r>
            <a:r>
              <a:rPr lang="en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" dirty="0"/>
              <a:t>, … for different input sizes can’t be “too different”</a:t>
            </a:r>
            <a:br>
              <a:rPr lang="en" dirty="0"/>
            </a:br>
            <a:r>
              <a:rPr lang="en" dirty="0"/>
              <a:t>=&gt;  the family must have “uniformity”!</a:t>
            </a:r>
          </a:p>
          <a:p>
            <a:pPr marL="457200" indent="-342900">
              <a:spcAft>
                <a:spcPts val="0"/>
              </a:spcAft>
              <a:buFont typeface="Wingdings" pitchFamily="2" charset="2"/>
              <a:buChar char="§"/>
            </a:pPr>
            <a:r>
              <a:rPr lang="en" b="1" dirty="0"/>
              <a:t>A resource-bounded Turing machine, on input </a:t>
            </a:r>
            <a:r>
              <a:rPr lang="en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n,</a:t>
            </a:r>
            <a:r>
              <a:rPr lang="en" b="1" dirty="0"/>
              <a:t> should be able to construct C</a:t>
            </a:r>
            <a:r>
              <a:rPr lang="en" b="1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" dirty="0"/>
          </a:p>
          <a:p>
            <a:pPr marL="939800" lvl="1" indent="-342900">
              <a:spcAft>
                <a:spcPts val="0"/>
              </a:spcAft>
              <a:buSzPts val="1800"/>
              <a:buFont typeface="Wingdings" pitchFamily="2" charset="2"/>
              <a:buChar char="§"/>
            </a:pPr>
            <a:endParaRPr lang="en" dirty="0"/>
          </a:p>
          <a:p>
            <a:pPr>
              <a:spcAft>
                <a:spcPts val="0"/>
              </a:spcAft>
            </a:pPr>
            <a:r>
              <a:rPr lang="en" dirty="0"/>
              <a:t>Will mainly consider </a:t>
            </a:r>
            <a:r>
              <a:rPr lang="en" b="1" dirty="0"/>
              <a:t>log-space uniform </a:t>
            </a:r>
            <a:r>
              <a:rPr lang="en" dirty="0"/>
              <a:t>(L-uniform) circuit families today,</a:t>
            </a:r>
            <a:br>
              <a:rPr lang="en" dirty="0"/>
            </a:br>
            <a:r>
              <a:rPr lang="en" dirty="0"/>
              <a:t>briefly also the stricter DLOGTIME-uniform</a:t>
            </a:r>
          </a:p>
        </p:txBody>
      </p:sp>
      <p:sp>
        <p:nvSpPr>
          <p:cNvPr id="268" name="Google Shape;268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2452BC-D5E4-87E5-B894-13BC3937D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Circuit Complexity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79"/>
    </mc:Choice>
    <mc:Fallback>
      <p:transition spd="slow" advTm="3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Background: Circuit Complexity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DDAE601-CDA8-E372-9767-54839A4099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sp>
        <p:nvSpPr>
          <p:cNvPr id="26" name="Google Shape;460;p39">
            <a:extLst>
              <a:ext uri="{FF2B5EF4-FFF2-40B4-BE49-F238E27FC236}">
                <a16:creationId xmlns:a16="http://schemas.microsoft.com/office/drawing/2014/main" id="{5BFD7FD4-DA5A-A3C1-C6C6-0BB74108B4B2}"/>
              </a:ext>
            </a:extLst>
          </p:cNvPr>
          <p:cNvSpPr/>
          <p:nvPr/>
        </p:nvSpPr>
        <p:spPr>
          <a:xfrm>
            <a:off x="8086454" y="1831253"/>
            <a:ext cx="1019430" cy="1730046"/>
          </a:xfrm>
          <a:prstGeom prst="ellipse">
            <a:avLst/>
          </a:prstGeom>
          <a:solidFill>
            <a:srgbClr val="8400FF">
              <a:alpha val="50000"/>
            </a:srgbClr>
          </a:solidFill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lt1"/>
                </a:solidFill>
              </a:rPr>
              <a:t>LLMs</a:t>
            </a:r>
            <a:endParaRPr dirty="0">
              <a:solidFill>
                <a:schemeClr val="lt1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0605B72-4070-C102-45EC-DAE68146B310}"/>
              </a:ext>
            </a:extLst>
          </p:cNvPr>
          <p:cNvGrpSpPr/>
          <p:nvPr/>
        </p:nvGrpSpPr>
        <p:grpSpPr>
          <a:xfrm>
            <a:off x="4956663" y="1075820"/>
            <a:ext cx="2241300" cy="3947100"/>
            <a:chOff x="5304135" y="1075820"/>
            <a:chExt cx="2241300" cy="3947100"/>
          </a:xfrm>
        </p:grpSpPr>
        <p:sp>
          <p:nvSpPr>
            <p:cNvPr id="17" name="Google Shape;443;p39">
              <a:extLst>
                <a:ext uri="{FF2B5EF4-FFF2-40B4-BE49-F238E27FC236}">
                  <a16:creationId xmlns:a16="http://schemas.microsoft.com/office/drawing/2014/main" id="{1AB6E3BA-4F19-5BBD-131B-04AD3FB6DDEC}"/>
                </a:ext>
              </a:extLst>
            </p:cNvPr>
            <p:cNvSpPr/>
            <p:nvPr/>
          </p:nvSpPr>
          <p:spPr>
            <a:xfrm>
              <a:off x="5304135" y="1075820"/>
              <a:ext cx="2241300" cy="3947100"/>
            </a:xfrm>
            <a:prstGeom prst="ellipse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8" name="Google Shape;444;p39">
              <a:extLst>
                <a:ext uri="{FF2B5EF4-FFF2-40B4-BE49-F238E27FC236}">
                  <a16:creationId xmlns:a16="http://schemas.microsoft.com/office/drawing/2014/main" id="{7AD3F946-57D1-511E-0430-26035EA73A74}"/>
                </a:ext>
              </a:extLst>
            </p:cNvPr>
            <p:cNvSpPr/>
            <p:nvPr/>
          </p:nvSpPr>
          <p:spPr>
            <a:xfrm>
              <a:off x="5573552" y="1781219"/>
              <a:ext cx="1702500" cy="3170100"/>
            </a:xfrm>
            <a:prstGeom prst="ellipse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19" name="Google Shape;445;p39">
              <a:extLst>
                <a:ext uri="{FF2B5EF4-FFF2-40B4-BE49-F238E27FC236}">
                  <a16:creationId xmlns:a16="http://schemas.microsoft.com/office/drawing/2014/main" id="{2727741E-83F3-411E-ACCE-A63E6E79FDE4}"/>
                </a:ext>
              </a:extLst>
            </p:cNvPr>
            <p:cNvSpPr/>
            <p:nvPr/>
          </p:nvSpPr>
          <p:spPr>
            <a:xfrm>
              <a:off x="5695135" y="2439873"/>
              <a:ext cx="1459200" cy="2419800"/>
            </a:xfrm>
            <a:prstGeom prst="ellipse">
              <a:avLst/>
            </a:prstGeom>
            <a:solidFill>
              <a:schemeClr val="bg2">
                <a:lumMod val="40000"/>
                <a:lumOff val="60000"/>
              </a:schemeClr>
            </a:solidFill>
            <a:ln w="9525" cap="flat" cmpd="sng">
              <a:solidFill>
                <a:schemeClr val="dk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0" name="Google Shape;446;p39">
              <a:extLst>
                <a:ext uri="{FF2B5EF4-FFF2-40B4-BE49-F238E27FC236}">
                  <a16:creationId xmlns:a16="http://schemas.microsoft.com/office/drawing/2014/main" id="{B11A4E42-522F-A17F-EFD6-E33A80B1181A}"/>
                </a:ext>
              </a:extLst>
            </p:cNvPr>
            <p:cNvSpPr/>
            <p:nvPr/>
          </p:nvSpPr>
          <p:spPr>
            <a:xfrm>
              <a:off x="5811191" y="3188333"/>
              <a:ext cx="1227300" cy="1564500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9525" cap="flat" cmpd="sng">
              <a:solidFill>
                <a:schemeClr val="l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lt1"/>
                </a:solidFill>
              </a:endParaRPr>
            </a:p>
          </p:txBody>
        </p:sp>
        <p:sp>
          <p:nvSpPr>
            <p:cNvPr id="21" name="Google Shape;447;p39">
              <a:extLst>
                <a:ext uri="{FF2B5EF4-FFF2-40B4-BE49-F238E27FC236}">
                  <a16:creationId xmlns:a16="http://schemas.microsoft.com/office/drawing/2014/main" id="{2BF2C4D9-6D35-6409-B279-7D3261F630E5}"/>
                </a:ext>
              </a:extLst>
            </p:cNvPr>
            <p:cNvSpPr/>
            <p:nvPr/>
          </p:nvSpPr>
          <p:spPr>
            <a:xfrm>
              <a:off x="5928169" y="3824497"/>
              <a:ext cx="993300" cy="847800"/>
            </a:xfrm>
            <a:prstGeom prst="ellipse">
              <a:avLst/>
            </a:prstGeom>
            <a:solidFill>
              <a:schemeClr val="bg2">
                <a:lumMod val="75000"/>
              </a:schemeClr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2" name="Google Shape;450;p39">
              <a:extLst>
                <a:ext uri="{FF2B5EF4-FFF2-40B4-BE49-F238E27FC236}">
                  <a16:creationId xmlns:a16="http://schemas.microsoft.com/office/drawing/2014/main" id="{54137367-9B95-1889-0848-811EC2EA9ED7}"/>
                </a:ext>
              </a:extLst>
            </p:cNvPr>
            <p:cNvSpPr txBox="1"/>
            <p:nvPr/>
          </p:nvSpPr>
          <p:spPr>
            <a:xfrm>
              <a:off x="6005770" y="2573968"/>
              <a:ext cx="83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NC</a:t>
              </a:r>
              <a:r>
                <a:rPr lang="en" sz="2000" baseline="30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sz="2000" baseline="30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451;p39">
              <a:extLst>
                <a:ext uri="{FF2B5EF4-FFF2-40B4-BE49-F238E27FC236}">
                  <a16:creationId xmlns:a16="http://schemas.microsoft.com/office/drawing/2014/main" id="{97B4378F-E8B7-40A8-3409-5106CD97013A}"/>
                </a:ext>
              </a:extLst>
            </p:cNvPr>
            <p:cNvSpPr txBox="1"/>
            <p:nvPr/>
          </p:nvSpPr>
          <p:spPr>
            <a:xfrm>
              <a:off x="6005770" y="1824894"/>
              <a:ext cx="83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L</a:t>
              </a:r>
              <a:endParaRPr sz="2000" baseline="30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452;p39">
              <a:extLst>
                <a:ext uri="{FF2B5EF4-FFF2-40B4-BE49-F238E27FC236}">
                  <a16:creationId xmlns:a16="http://schemas.microsoft.com/office/drawing/2014/main" id="{470D4C3E-4EE3-AD04-88C3-02C414A70E8D}"/>
                </a:ext>
              </a:extLst>
            </p:cNvPr>
            <p:cNvSpPr txBox="1"/>
            <p:nvPr/>
          </p:nvSpPr>
          <p:spPr>
            <a:xfrm>
              <a:off x="6005770" y="1143174"/>
              <a:ext cx="83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P</a:t>
              </a:r>
              <a:endParaRPr sz="2000" baseline="30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448;p39">
              <a:extLst>
                <a:ext uri="{FF2B5EF4-FFF2-40B4-BE49-F238E27FC236}">
                  <a16:creationId xmlns:a16="http://schemas.microsoft.com/office/drawing/2014/main" id="{3682CAA2-CBC4-C219-8CC8-2FD30230DD5F}"/>
                </a:ext>
              </a:extLst>
            </p:cNvPr>
            <p:cNvSpPr txBox="1"/>
            <p:nvPr/>
          </p:nvSpPr>
          <p:spPr>
            <a:xfrm>
              <a:off x="6005770" y="3941245"/>
              <a:ext cx="83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</a:rPr>
                <a:t>AC</a:t>
              </a:r>
              <a:r>
                <a:rPr lang="en" sz="2000" b="1" baseline="30000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</a:rPr>
                <a:t>0</a:t>
              </a:r>
              <a:endParaRPr sz="2000" b="1" baseline="30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449;p39">
              <a:extLst>
                <a:ext uri="{FF2B5EF4-FFF2-40B4-BE49-F238E27FC236}">
                  <a16:creationId xmlns:a16="http://schemas.microsoft.com/office/drawing/2014/main" id="{CB891139-1E03-C5EC-F380-82A8189DE8D4}"/>
                </a:ext>
              </a:extLst>
            </p:cNvPr>
            <p:cNvSpPr txBox="1"/>
            <p:nvPr/>
          </p:nvSpPr>
          <p:spPr>
            <a:xfrm>
              <a:off x="6005770" y="3210132"/>
              <a:ext cx="838200" cy="492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 b="1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</a:rPr>
                <a:t>TC</a:t>
              </a:r>
              <a:r>
                <a:rPr lang="en" sz="2000" b="1" baseline="30000">
                  <a:solidFill>
                    <a:schemeClr val="bg1"/>
                  </a:solidFill>
                  <a:latin typeface="Lato"/>
                  <a:ea typeface="Lato"/>
                  <a:cs typeface="Lato"/>
                  <a:sym typeface="Lato"/>
                </a:rPr>
                <a:t>0</a:t>
              </a:r>
              <a:endParaRPr sz="2000" b="1" baseline="30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8E44628-6945-B841-FBF0-4F12AC3FC6DB}"/>
              </a:ext>
            </a:extLst>
          </p:cNvPr>
          <p:cNvGrpSpPr/>
          <p:nvPr/>
        </p:nvGrpSpPr>
        <p:grpSpPr>
          <a:xfrm>
            <a:off x="7384989" y="2713693"/>
            <a:ext cx="596426" cy="493618"/>
            <a:chOff x="7200746" y="2849296"/>
            <a:chExt cx="596426" cy="493618"/>
          </a:xfrm>
        </p:grpSpPr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64C95D5-CEAF-3075-E44D-A77BCD52E8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200746" y="2955871"/>
              <a:ext cx="596426" cy="3870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8CA610B-6064-0D4C-DA8F-BE81FC6B58B2}"/>
                </a:ext>
              </a:extLst>
            </p:cNvPr>
            <p:cNvSpPr txBox="1"/>
            <p:nvPr/>
          </p:nvSpPr>
          <p:spPr>
            <a:xfrm>
              <a:off x="7266212" y="2849296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❓</a:t>
              </a:r>
            </a:p>
          </p:txBody>
        </p:sp>
      </p:grp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DE8ABE88-D3BA-E600-CCBA-7C0A2EBA7B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036" y="1152475"/>
            <a:ext cx="4638172" cy="3774600"/>
          </a:xfrm>
        </p:spPr>
        <p:txBody>
          <a:bodyPr/>
          <a:lstStyle/>
          <a:p>
            <a:r>
              <a:rPr lang="en-US" dirty="0"/>
              <a:t>Classes of poly(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 size circuit families</a:t>
            </a:r>
          </a:p>
          <a:p>
            <a:pPr marL="400050" indent="-285750">
              <a:buFont typeface="Wingdings" pitchFamily="2" charset="2"/>
              <a:buChar char="§"/>
            </a:pPr>
            <a:r>
              <a:rPr lang="en-US" dirty="0"/>
              <a:t>AC</a:t>
            </a:r>
            <a:r>
              <a:rPr lang="en-US" baseline="30000" dirty="0"/>
              <a:t>0</a:t>
            </a:r>
            <a:r>
              <a:rPr lang="en-US" dirty="0"/>
              <a:t>: unbounded fan-in, constant depth</a:t>
            </a:r>
          </a:p>
          <a:p>
            <a:pPr marL="400050" indent="-285750">
              <a:buFont typeface="Wingdings" pitchFamily="2" charset="2"/>
              <a:buChar char="§"/>
            </a:pPr>
            <a:r>
              <a:rPr lang="en-US" dirty="0"/>
              <a:t>TC</a:t>
            </a:r>
            <a:r>
              <a:rPr lang="en-US" baseline="30000" dirty="0"/>
              <a:t>0</a:t>
            </a:r>
            <a:r>
              <a:rPr lang="en-US" dirty="0"/>
              <a:t>: AC</a:t>
            </a:r>
            <a:r>
              <a:rPr lang="en-US" baseline="30000" dirty="0"/>
              <a:t>0</a:t>
            </a:r>
            <a:r>
              <a:rPr lang="en-US" dirty="0"/>
              <a:t> + </a:t>
            </a:r>
            <a:r>
              <a:rPr lang="en-US" b="1" dirty="0">
                <a:solidFill>
                  <a:schemeClr val="accent1"/>
                </a:solidFill>
              </a:rPr>
              <a:t>Maj</a:t>
            </a:r>
            <a:r>
              <a:rPr lang="en-US" dirty="0"/>
              <a:t>ority gates</a:t>
            </a:r>
          </a:p>
          <a:p>
            <a:pPr marL="882650" lvl="1" indent="-285750">
              <a:buFont typeface="Wingdings" pitchFamily="2" charset="2"/>
              <a:buChar char="§"/>
            </a:pPr>
            <a:r>
              <a:rPr lang="en-US" dirty="0"/>
              <a:t>Majority, Parity, </a:t>
            </a:r>
            <a:r>
              <a:rPr lang="en-US" b="1" dirty="0"/>
              <a:t>Arithmetic</a:t>
            </a:r>
            <a:r>
              <a:rPr lang="en-US" dirty="0"/>
              <a:t> (division, iterated addition, iterated multiplication)</a:t>
            </a:r>
          </a:p>
          <a:p>
            <a:pPr marL="400050" indent="-285750">
              <a:buFont typeface="Wingdings" pitchFamily="2" charset="2"/>
              <a:buChar char="§"/>
            </a:pPr>
            <a:r>
              <a:rPr lang="en-US" dirty="0"/>
              <a:t>NC</a:t>
            </a:r>
            <a:r>
              <a:rPr lang="en-US" baseline="30000" dirty="0"/>
              <a:t>1</a:t>
            </a:r>
            <a:r>
              <a:rPr lang="en-US" dirty="0"/>
              <a:t>: binary fan-in, log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 depth</a:t>
            </a:r>
          </a:p>
          <a:p>
            <a:pPr marL="882650" lvl="1" indent="-285750">
              <a:buFont typeface="Wingdings" pitchFamily="2" charset="2"/>
              <a:buChar char="§"/>
            </a:pPr>
            <a:r>
              <a:rPr lang="en-US" b="1" dirty="0"/>
              <a:t>State tracking </a:t>
            </a:r>
            <a:r>
              <a:rPr lang="en-US" dirty="0"/>
              <a:t>(automata, S</a:t>
            </a:r>
            <a:r>
              <a:rPr lang="en-US" baseline="-25000" dirty="0"/>
              <a:t>5</a:t>
            </a:r>
            <a:r>
              <a:rPr lang="en-US" dirty="0"/>
              <a:t> word prob.), iterated (fixed-size) matrix multiplication</a:t>
            </a:r>
          </a:p>
          <a:p>
            <a:pPr marL="400050" indent="-285750">
              <a:buFont typeface="Wingdings" pitchFamily="2" charset="2"/>
              <a:buChar char="§"/>
            </a:pPr>
            <a:r>
              <a:rPr lang="en-US" dirty="0"/>
              <a:t>L: log-space Turing machines</a:t>
            </a:r>
          </a:p>
          <a:p>
            <a:pPr marL="882650" lvl="1" indent="-285750">
              <a:buFont typeface="Wingdings" pitchFamily="2" charset="2"/>
              <a:buChar char="§"/>
            </a:pPr>
            <a:r>
              <a:rPr lang="en-US" dirty="0"/>
              <a:t>Undirected s-t connectivity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F4BA5F-11BA-FC38-47C6-6C35BBF32468}"/>
              </a:ext>
            </a:extLst>
          </p:cNvPr>
          <p:cNvGrpSpPr/>
          <p:nvPr/>
        </p:nvGrpSpPr>
        <p:grpSpPr>
          <a:xfrm>
            <a:off x="7104888" y="1481328"/>
            <a:ext cx="876527" cy="987643"/>
            <a:chOff x="6879651" y="2222489"/>
            <a:chExt cx="876527" cy="987643"/>
          </a:xfrm>
        </p:grpSpPr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A6D3830A-BC95-3AF5-BBEB-906C89A9EF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79651" y="2222489"/>
              <a:ext cx="876527" cy="98764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9B43F6D-1A58-CCE5-15DC-87B70435F5C9}"/>
                </a:ext>
              </a:extLst>
            </p:cNvPr>
            <p:cNvSpPr txBox="1"/>
            <p:nvPr/>
          </p:nvSpPr>
          <p:spPr>
            <a:xfrm>
              <a:off x="7046756" y="2739568"/>
              <a:ext cx="36420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❓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0026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7656"/>
    </mc:Choice>
    <mc:Fallback>
      <p:transition spd="slow" advTm="127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Transformers: The Architecture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7990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dirty="0"/>
              <a:t>A highly “uniform” architecture -- transformer “block” that repeats </a:t>
            </a:r>
            <a:r>
              <a:rPr lang="en-US" i="1" dirty="0"/>
              <a:t>depth</a:t>
            </a:r>
            <a:r>
              <a:rPr lang="en-US" dirty="0"/>
              <a:t> x </a:t>
            </a:r>
            <a:r>
              <a:rPr lang="en-US" i="1" dirty="0"/>
              <a:t>n</a:t>
            </a:r>
            <a:r>
              <a:rPr lang="en-US" dirty="0"/>
              <a:t> times 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F4F4-7B0A-127D-A483-FB7564EC5A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3" name="Picture 8" descr="A diagram of a transformer&#10;&#10;Description automatically generated">
            <a:extLst>
              <a:ext uri="{FF2B5EF4-FFF2-40B4-BE49-F238E27FC236}">
                <a16:creationId xmlns:a16="http://schemas.microsoft.com/office/drawing/2014/main" id="{7339D8CA-5254-FD7A-F97F-DAFE13C99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00" y="1955393"/>
            <a:ext cx="3438665" cy="2613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ED0CBE9-C356-6223-02A0-9EF67261E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7493" y="1869109"/>
            <a:ext cx="12890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55B4E0-B2E0-618B-E571-D1E9C0225A8B}"/>
              </a:ext>
            </a:extLst>
          </p:cNvPr>
          <p:cNvSpPr txBox="1"/>
          <p:nvPr/>
        </p:nvSpPr>
        <p:spPr>
          <a:xfrm>
            <a:off x="4577303" y="4708916"/>
            <a:ext cx="30203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 https://</a:t>
            </a:r>
            <a:r>
              <a:rPr lang="en-US" sz="1100" dirty="0" err="1"/>
              <a:t>theaisummer.com</a:t>
            </a:r>
            <a:r>
              <a:rPr lang="en-US" sz="1100" dirty="0"/>
              <a:t>/vision-transformer/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A3A5E8A-1DF7-AAE3-39D1-BA0B6ADF9811}"/>
              </a:ext>
            </a:extLst>
          </p:cNvPr>
          <p:cNvGrpSpPr/>
          <p:nvPr/>
        </p:nvGrpSpPr>
        <p:grpSpPr>
          <a:xfrm>
            <a:off x="4563188" y="2431709"/>
            <a:ext cx="1700452" cy="461665"/>
            <a:chOff x="4563188" y="2431709"/>
            <a:chExt cx="1700452" cy="461665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4A704C-67AC-980C-DF5B-9AE36E2A3E65}"/>
                </a:ext>
              </a:extLst>
            </p:cNvPr>
            <p:cNvSpPr txBox="1"/>
            <p:nvPr/>
          </p:nvSpPr>
          <p:spPr>
            <a:xfrm>
              <a:off x="4563188" y="2431709"/>
              <a:ext cx="110959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Local</a:t>
              </a:r>
              <a:br>
                <a:rPr lang="en-US" sz="1200" b="1" dirty="0"/>
              </a:br>
              <a:r>
                <a:rPr lang="en-US" sz="1200" b="1" dirty="0"/>
                <a:t>computation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DA64F77-A48A-D43E-73DC-F5BFB0B2CB45}"/>
                </a:ext>
              </a:extLst>
            </p:cNvPr>
            <p:cNvCxnSpPr>
              <a:stCxn id="6" idx="3"/>
            </p:cNvCxnSpPr>
            <p:nvPr/>
          </p:nvCxnSpPr>
          <p:spPr>
            <a:xfrm flipV="1">
              <a:off x="5672787" y="2571750"/>
              <a:ext cx="590853" cy="9079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C827763-18C5-A549-2931-74432C797CAF}"/>
              </a:ext>
            </a:extLst>
          </p:cNvPr>
          <p:cNvGrpSpPr/>
          <p:nvPr/>
        </p:nvGrpSpPr>
        <p:grpSpPr>
          <a:xfrm>
            <a:off x="4545244" y="3166884"/>
            <a:ext cx="1718396" cy="646331"/>
            <a:chOff x="4545244" y="3166884"/>
            <a:chExt cx="1718396" cy="646331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1B85516-B9DE-1F0E-548D-C4A5FD892A6F}"/>
                </a:ext>
              </a:extLst>
            </p:cNvPr>
            <p:cNvSpPr txBox="1"/>
            <p:nvPr/>
          </p:nvSpPr>
          <p:spPr>
            <a:xfrm>
              <a:off x="4545244" y="3166884"/>
              <a:ext cx="116891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Global</a:t>
              </a:r>
              <a:br>
                <a:rPr lang="en-US" sz="1200" b="1" dirty="0"/>
              </a:br>
              <a:r>
                <a:rPr lang="en-US" sz="1200" b="1" dirty="0"/>
                <a:t>computation</a:t>
              </a:r>
              <a:br>
                <a:rPr lang="en-US" sz="1200" b="1" dirty="0"/>
              </a:br>
              <a:r>
                <a:rPr lang="en-US" sz="1200" b="1" dirty="0"/>
                <a:t>(aggregation)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41DAB047-2552-D28B-79C3-B83605D7E5F9}"/>
                </a:ext>
              </a:extLst>
            </p:cNvPr>
            <p:cNvCxnSpPr>
              <a:cxnSpLocks/>
            </p:cNvCxnSpPr>
            <p:nvPr/>
          </p:nvCxnSpPr>
          <p:spPr>
            <a:xfrm>
              <a:off x="5684499" y="3410579"/>
              <a:ext cx="579141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EDAF58-762D-EA5F-00CB-D10DA172E7E6}"/>
              </a:ext>
            </a:extLst>
          </p:cNvPr>
          <p:cNvGrpSpPr/>
          <p:nvPr/>
        </p:nvGrpSpPr>
        <p:grpSpPr>
          <a:xfrm>
            <a:off x="7158748" y="2756121"/>
            <a:ext cx="1663940" cy="790961"/>
            <a:chOff x="7158748" y="2756121"/>
            <a:chExt cx="1663940" cy="79096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4227946-CC9D-8AD8-E761-70EB88DF495A}"/>
                </a:ext>
              </a:extLst>
            </p:cNvPr>
            <p:cNvSpPr txBox="1"/>
            <p:nvPr/>
          </p:nvSpPr>
          <p:spPr>
            <a:xfrm>
              <a:off x="7730722" y="2893374"/>
              <a:ext cx="10919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Residual</a:t>
              </a:r>
              <a:br>
                <a:rPr lang="en-US" sz="1200" b="1" dirty="0"/>
              </a:br>
              <a:r>
                <a:rPr lang="en-US" sz="1200" b="1" dirty="0"/>
                <a:t>connections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D16FE703-A44E-320E-4B67-D136D7794D63}"/>
                </a:ext>
              </a:extLst>
            </p:cNvPr>
            <p:cNvCxnSpPr>
              <a:cxnSpLocks/>
              <a:stCxn id="5" idx="1"/>
            </p:cNvCxnSpPr>
            <p:nvPr/>
          </p:nvCxnSpPr>
          <p:spPr>
            <a:xfrm flipH="1" flipV="1">
              <a:off x="7158748" y="2756121"/>
              <a:ext cx="571974" cy="3680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01E15071-438B-50D6-1621-2FB61A7A256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8748" y="3241258"/>
              <a:ext cx="571974" cy="30582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887EA2B-B66E-E132-9D54-20A89E4A666B}"/>
              </a:ext>
            </a:extLst>
          </p:cNvPr>
          <p:cNvSpPr txBox="1"/>
          <p:nvPr/>
        </p:nvSpPr>
        <p:spPr>
          <a:xfrm>
            <a:off x="150272" y="4726960"/>
            <a:ext cx="3084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Input + position embedding of “tokens”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21A121-4E5B-1050-582A-F1A323AF556E}"/>
              </a:ext>
            </a:extLst>
          </p:cNvPr>
          <p:cNvGrpSpPr/>
          <p:nvPr/>
        </p:nvGrpSpPr>
        <p:grpSpPr>
          <a:xfrm>
            <a:off x="7040880" y="2940164"/>
            <a:ext cx="1955466" cy="950396"/>
            <a:chOff x="7040880" y="2940164"/>
            <a:chExt cx="1955466" cy="950396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21B7ED3-E698-B249-9E3F-FF0876D3DAF1}"/>
                </a:ext>
              </a:extLst>
            </p:cNvPr>
            <p:cNvSpPr txBox="1"/>
            <p:nvPr/>
          </p:nvSpPr>
          <p:spPr>
            <a:xfrm>
              <a:off x="7809803" y="3428895"/>
              <a:ext cx="11865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Layer</a:t>
              </a:r>
              <a:br>
                <a:rPr lang="en-US" sz="1200" b="1" dirty="0"/>
              </a:br>
              <a:r>
                <a:rPr lang="en-US" sz="1200" b="1" dirty="0"/>
                <a:t>normalization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3C5BBFB8-1E16-3409-DFAB-E42C14FB3988}"/>
                </a:ext>
              </a:extLst>
            </p:cNvPr>
            <p:cNvCxnSpPr>
              <a:cxnSpLocks/>
              <a:stCxn id="23" idx="1"/>
            </p:cNvCxnSpPr>
            <p:nvPr/>
          </p:nvCxnSpPr>
          <p:spPr>
            <a:xfrm flipH="1" flipV="1">
              <a:off x="7040880" y="2940164"/>
              <a:ext cx="768923" cy="71956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1E58BF8-159C-BE46-BC03-6A31B1FDFE4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040880" y="3776779"/>
              <a:ext cx="816208" cy="364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4220964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4653"/>
    </mc:Choice>
    <mc:Fallback>
      <p:transition spd="slow" advTm="214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Transformers: The Architecture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F4F4-7B0A-127D-A483-FB7564EC5A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3" name="Picture 8" descr="A diagram of a transformer&#10;&#10;Description automatically generated">
            <a:extLst>
              <a:ext uri="{FF2B5EF4-FFF2-40B4-BE49-F238E27FC236}">
                <a16:creationId xmlns:a16="http://schemas.microsoft.com/office/drawing/2014/main" id="{7339D8CA-5254-FD7A-F97F-DAFE13C99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006" y="2701670"/>
            <a:ext cx="2053548" cy="15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887EA2B-B66E-E132-9D54-20A89E4A666B}"/>
              </a:ext>
            </a:extLst>
          </p:cNvPr>
          <p:cNvSpPr txBox="1"/>
          <p:nvPr/>
        </p:nvSpPr>
        <p:spPr>
          <a:xfrm>
            <a:off x="351748" y="4525404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Input + position embedding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6EA91C-6C2D-87A3-7C6B-F049F0FB1507}"/>
              </a:ext>
            </a:extLst>
          </p:cNvPr>
          <p:cNvSpPr txBox="1"/>
          <p:nvPr/>
        </p:nvSpPr>
        <p:spPr>
          <a:xfrm>
            <a:off x="188629" y="1434349"/>
            <a:ext cx="22701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Transformer Encoder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610C098-1170-221D-D35E-020D7C5DE484}"/>
              </a:ext>
            </a:extLst>
          </p:cNvPr>
          <p:cNvSpPr txBox="1"/>
          <p:nvPr/>
        </p:nvSpPr>
        <p:spPr>
          <a:xfrm>
            <a:off x="4310634" y="1275743"/>
            <a:ext cx="41761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/>
              <a:t>Transformer Decoder:</a:t>
            </a:r>
            <a:br>
              <a:rPr lang="en-US" sz="1600" b="1" dirty="0"/>
            </a:br>
            <a:r>
              <a:rPr lang="en-US" sz="1600" b="1" dirty="0"/>
              <a:t>condition next output on past generation</a:t>
            </a:r>
          </a:p>
        </p:txBody>
      </p:sp>
      <p:pic>
        <p:nvPicPr>
          <p:cNvPr id="13" name="Picture 8" descr="A diagram of a transformer&#10;&#10;Description automatically generated">
            <a:extLst>
              <a:ext uri="{FF2B5EF4-FFF2-40B4-BE49-F238E27FC236}">
                <a16:creationId xmlns:a16="http://schemas.microsoft.com/office/drawing/2014/main" id="{09E7094B-F4D6-D438-BFB8-13E05AAC0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695" y="2701670"/>
            <a:ext cx="2053548" cy="156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7E3E64B-CD74-3614-7030-11367671BA60}"/>
              </a:ext>
            </a:extLst>
          </p:cNvPr>
          <p:cNvSpPr txBox="1"/>
          <p:nvPr/>
        </p:nvSpPr>
        <p:spPr>
          <a:xfrm>
            <a:off x="2367075" y="1915470"/>
            <a:ext cx="1516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Output, e.g., 0/1,</a:t>
            </a:r>
            <a:br>
              <a:rPr lang="en-US" dirty="0">
                <a:solidFill>
                  <a:srgbClr val="7030A0"/>
                </a:solidFill>
              </a:rPr>
            </a:br>
            <a:r>
              <a:rPr lang="en-US" dirty="0">
                <a:solidFill>
                  <a:srgbClr val="7030A0"/>
                </a:solidFill>
              </a:rPr>
              <a:t>next token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7E409A3C-7115-0075-7100-5C731EDDF730}"/>
              </a:ext>
            </a:extLst>
          </p:cNvPr>
          <p:cNvCxnSpPr/>
          <p:nvPr/>
        </p:nvCxnSpPr>
        <p:spPr>
          <a:xfrm flipV="1">
            <a:off x="2594013" y="2498757"/>
            <a:ext cx="0" cy="1938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8028206-DB02-3FF9-26B7-2C330A85757F}"/>
              </a:ext>
            </a:extLst>
          </p:cNvPr>
          <p:cNvGrpSpPr/>
          <p:nvPr/>
        </p:nvGrpSpPr>
        <p:grpSpPr>
          <a:xfrm>
            <a:off x="6518522" y="2639080"/>
            <a:ext cx="776975" cy="1695914"/>
            <a:chOff x="6518522" y="2639080"/>
            <a:chExt cx="776975" cy="1695914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82D3279-6852-CA68-4603-86D54A4443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577995" y="2639080"/>
              <a:ext cx="717502" cy="169591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35D4510-12EB-9A80-7A33-4B3C102FE9C5}"/>
                </a:ext>
              </a:extLst>
            </p:cNvPr>
            <p:cNvSpPr/>
            <p:nvPr/>
          </p:nvSpPr>
          <p:spPr>
            <a:xfrm>
              <a:off x="6518522" y="3924826"/>
              <a:ext cx="497639" cy="15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DBE413AB-223E-E268-7263-271AF3612BD9}"/>
                </a:ext>
              </a:extLst>
            </p:cNvPr>
            <p:cNvSpPr/>
            <p:nvPr/>
          </p:nvSpPr>
          <p:spPr>
            <a:xfrm>
              <a:off x="6520667" y="3444015"/>
              <a:ext cx="497639" cy="82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EF82B28-1A28-3186-5068-B02BD236E4C0}"/>
                </a:ext>
              </a:extLst>
            </p:cNvPr>
            <p:cNvSpPr txBox="1"/>
            <p:nvPr/>
          </p:nvSpPr>
          <p:spPr>
            <a:xfrm>
              <a:off x="6985836" y="2701555"/>
              <a:ext cx="253596" cy="164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aseline="-25000" dirty="0"/>
                <a:t>+1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680964B-0A65-B95A-620F-6EC8CF8B8092}"/>
                </a:ext>
              </a:extLst>
            </p:cNvPr>
            <p:cNvSpPr txBox="1"/>
            <p:nvPr/>
          </p:nvSpPr>
          <p:spPr>
            <a:xfrm>
              <a:off x="6985836" y="4084778"/>
              <a:ext cx="253596" cy="164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aseline="-25000" dirty="0"/>
                <a:t>+1</a:t>
              </a:r>
            </a:p>
          </p:txBody>
        </p:sp>
      </p:grpSp>
      <p:sp>
        <p:nvSpPr>
          <p:cNvPr id="31" name="Freeform 30">
            <a:extLst>
              <a:ext uri="{FF2B5EF4-FFF2-40B4-BE49-F238E27FC236}">
                <a16:creationId xmlns:a16="http://schemas.microsoft.com/office/drawing/2014/main" id="{D15913CC-6941-EF68-BFFD-25315596AED4}"/>
              </a:ext>
            </a:extLst>
          </p:cNvPr>
          <p:cNvSpPr/>
          <p:nvPr/>
        </p:nvSpPr>
        <p:spPr>
          <a:xfrm>
            <a:off x="6013497" y="2295525"/>
            <a:ext cx="1024128" cy="2311134"/>
          </a:xfrm>
          <a:custGeom>
            <a:avLst/>
            <a:gdLst>
              <a:gd name="connsiteX0" fmla="*/ 0 w 1024128"/>
              <a:gd name="connsiteY0" fmla="*/ 184106 h 2243120"/>
              <a:gd name="connsiteX1" fmla="*/ 365760 w 1024128"/>
              <a:gd name="connsiteY1" fmla="*/ 74378 h 2243120"/>
              <a:gd name="connsiteX2" fmla="*/ 493776 w 1024128"/>
              <a:gd name="connsiteY2" fmla="*/ 1162514 h 2243120"/>
              <a:gd name="connsiteX3" fmla="*/ 795528 w 1024128"/>
              <a:gd name="connsiteY3" fmla="*/ 2177498 h 2243120"/>
              <a:gd name="connsiteX4" fmla="*/ 1024128 w 1024128"/>
              <a:gd name="connsiteY4" fmla="*/ 2058626 h 22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2243120">
                <a:moveTo>
                  <a:pt x="0" y="184106"/>
                </a:moveTo>
                <a:cubicBezTo>
                  <a:pt x="141732" y="47708"/>
                  <a:pt x="283464" y="-88690"/>
                  <a:pt x="365760" y="74378"/>
                </a:cubicBezTo>
                <a:cubicBezTo>
                  <a:pt x="448056" y="237446"/>
                  <a:pt x="422148" y="811994"/>
                  <a:pt x="493776" y="1162514"/>
                </a:cubicBezTo>
                <a:cubicBezTo>
                  <a:pt x="565404" y="1513034"/>
                  <a:pt x="707136" y="2028146"/>
                  <a:pt x="795528" y="2177498"/>
                </a:cubicBezTo>
                <a:cubicBezTo>
                  <a:pt x="883920" y="2326850"/>
                  <a:pt x="954024" y="2192738"/>
                  <a:pt x="1024128" y="2058626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E01662F-67BE-4A7C-4195-FCEE89E6C220}"/>
              </a:ext>
            </a:extLst>
          </p:cNvPr>
          <p:cNvGrpSpPr/>
          <p:nvPr/>
        </p:nvGrpSpPr>
        <p:grpSpPr>
          <a:xfrm>
            <a:off x="7603433" y="2664731"/>
            <a:ext cx="776975" cy="1695914"/>
            <a:chOff x="7603433" y="2664731"/>
            <a:chExt cx="776975" cy="1695914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A8524835-6394-8C08-4992-9EEEEC4C0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62906" y="2664731"/>
              <a:ext cx="717502" cy="1695914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96AD5FA3-F71D-43A3-3864-6646B1747C77}"/>
                </a:ext>
              </a:extLst>
            </p:cNvPr>
            <p:cNvSpPr/>
            <p:nvPr/>
          </p:nvSpPr>
          <p:spPr>
            <a:xfrm>
              <a:off x="7603433" y="3950477"/>
              <a:ext cx="497639" cy="1536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29314210-64FB-452A-BB07-0501BC28974A}"/>
                </a:ext>
              </a:extLst>
            </p:cNvPr>
            <p:cNvSpPr/>
            <p:nvPr/>
          </p:nvSpPr>
          <p:spPr>
            <a:xfrm>
              <a:off x="7605578" y="3469666"/>
              <a:ext cx="497639" cy="827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F65DD64D-09BD-AFAF-4EC7-4C8F9ABB84CF}"/>
                </a:ext>
              </a:extLst>
            </p:cNvPr>
            <p:cNvSpPr txBox="1"/>
            <p:nvPr/>
          </p:nvSpPr>
          <p:spPr>
            <a:xfrm>
              <a:off x="8071686" y="2726955"/>
              <a:ext cx="253596" cy="164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aseline="-25000" dirty="0"/>
                <a:t>+2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3EC0475-FA5F-1A21-73A0-0CF3EDD26242}"/>
                </a:ext>
              </a:extLst>
            </p:cNvPr>
            <p:cNvSpPr txBox="1"/>
            <p:nvPr/>
          </p:nvSpPr>
          <p:spPr>
            <a:xfrm>
              <a:off x="8071686" y="4110178"/>
              <a:ext cx="253596" cy="1641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700" baseline="-25000" dirty="0"/>
                <a:t>+2</a:t>
              </a:r>
            </a:p>
          </p:txBody>
        </p:sp>
      </p:grpSp>
      <p:sp>
        <p:nvSpPr>
          <p:cNvPr id="46" name="Freeform 45">
            <a:extLst>
              <a:ext uri="{FF2B5EF4-FFF2-40B4-BE49-F238E27FC236}">
                <a16:creationId xmlns:a16="http://schemas.microsoft.com/office/drawing/2014/main" id="{31C7B654-DCD9-B9E2-CCE3-E91B2C262861}"/>
              </a:ext>
            </a:extLst>
          </p:cNvPr>
          <p:cNvSpPr/>
          <p:nvPr/>
        </p:nvSpPr>
        <p:spPr>
          <a:xfrm>
            <a:off x="7098408" y="2295525"/>
            <a:ext cx="1024128" cy="2336785"/>
          </a:xfrm>
          <a:custGeom>
            <a:avLst/>
            <a:gdLst>
              <a:gd name="connsiteX0" fmla="*/ 0 w 1024128"/>
              <a:gd name="connsiteY0" fmla="*/ 184106 h 2243120"/>
              <a:gd name="connsiteX1" fmla="*/ 365760 w 1024128"/>
              <a:gd name="connsiteY1" fmla="*/ 74378 h 2243120"/>
              <a:gd name="connsiteX2" fmla="*/ 493776 w 1024128"/>
              <a:gd name="connsiteY2" fmla="*/ 1162514 h 2243120"/>
              <a:gd name="connsiteX3" fmla="*/ 795528 w 1024128"/>
              <a:gd name="connsiteY3" fmla="*/ 2177498 h 2243120"/>
              <a:gd name="connsiteX4" fmla="*/ 1024128 w 1024128"/>
              <a:gd name="connsiteY4" fmla="*/ 2058626 h 2243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4128" h="2243120">
                <a:moveTo>
                  <a:pt x="0" y="184106"/>
                </a:moveTo>
                <a:cubicBezTo>
                  <a:pt x="141732" y="47708"/>
                  <a:pt x="283464" y="-88690"/>
                  <a:pt x="365760" y="74378"/>
                </a:cubicBezTo>
                <a:cubicBezTo>
                  <a:pt x="448056" y="237446"/>
                  <a:pt x="422148" y="811994"/>
                  <a:pt x="493776" y="1162514"/>
                </a:cubicBezTo>
                <a:cubicBezTo>
                  <a:pt x="565404" y="1513034"/>
                  <a:pt x="707136" y="2028146"/>
                  <a:pt x="795528" y="2177498"/>
                </a:cubicBezTo>
                <a:cubicBezTo>
                  <a:pt x="883920" y="2326850"/>
                  <a:pt x="954024" y="2192738"/>
                  <a:pt x="1024128" y="2058626"/>
                </a:cubicBez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1B5AEF3C-F48C-AEA9-DD37-2694041D9C31}"/>
              </a:ext>
            </a:extLst>
          </p:cNvPr>
          <p:cNvCxnSpPr/>
          <p:nvPr/>
        </p:nvCxnSpPr>
        <p:spPr>
          <a:xfrm flipV="1">
            <a:off x="5945071" y="2506545"/>
            <a:ext cx="0" cy="1938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A30EA4CB-CC7C-84BC-9406-9271CFCFE34E}"/>
              </a:ext>
            </a:extLst>
          </p:cNvPr>
          <p:cNvCxnSpPr/>
          <p:nvPr/>
        </p:nvCxnSpPr>
        <p:spPr>
          <a:xfrm flipV="1">
            <a:off x="7026166" y="2497010"/>
            <a:ext cx="0" cy="1938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234A60E-12B6-5FDD-2644-F0706C9D9A1A}"/>
              </a:ext>
            </a:extLst>
          </p:cNvPr>
          <p:cNvCxnSpPr/>
          <p:nvPr/>
        </p:nvCxnSpPr>
        <p:spPr>
          <a:xfrm flipV="1">
            <a:off x="8105835" y="2511308"/>
            <a:ext cx="0" cy="193860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8666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648"/>
    </mc:Choice>
    <mc:Fallback>
      <p:transition spd="slow" advTm="90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39" grpId="0"/>
      <p:bldP spid="31" grpId="0" animBg="1"/>
      <p:bldP spid="4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Transformers: A Formal Model </a:t>
            </a:r>
            <a:r>
              <a:rPr lang="en-US" sz="2400" dirty="0"/>
              <a:t>(showing 1 layer)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F4F4-7B0A-127D-A483-FB7564EC5A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BD48FAA-8A37-55CB-9BCF-03370BAD6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6514" y="2121638"/>
            <a:ext cx="4261104" cy="10532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BA1A67-2762-0A78-3057-F74BE14A1C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2369" y="1470943"/>
            <a:ext cx="1467143" cy="35278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C452682-4725-D31B-E74D-20FFCB04D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83050" y="3355659"/>
            <a:ext cx="3431566" cy="5077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28DB90-B2A1-3B68-0851-98067BF8CCBF}"/>
              </a:ext>
            </a:extLst>
          </p:cNvPr>
          <p:cNvSpPr txBox="1"/>
          <p:nvPr/>
        </p:nvSpPr>
        <p:spPr>
          <a:xfrm>
            <a:off x="278266" y="1469570"/>
            <a:ext cx="25218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“Positional” embedding</a:t>
            </a:r>
            <a:br>
              <a:rPr lang="en-US" sz="1600" b="1" dirty="0"/>
            </a:br>
            <a:r>
              <a:rPr lang="en-US" sz="1600" b="1" dirty="0"/>
              <a:t>  of input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48303A-EB4A-059E-01B5-D9433BFB5994}"/>
              </a:ext>
            </a:extLst>
          </p:cNvPr>
          <p:cNvSpPr txBox="1"/>
          <p:nvPr/>
        </p:nvSpPr>
        <p:spPr>
          <a:xfrm>
            <a:off x="278266" y="2417861"/>
            <a:ext cx="20778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600" b="1" dirty="0">
                <a:solidFill>
                  <a:srgbClr val="7030A0"/>
                </a:solidFill>
              </a:rPr>
              <a:t>-</a:t>
            </a:r>
            <a:r>
              <a:rPr lang="en-US" sz="1600" b="1" dirty="0" err="1">
                <a:solidFill>
                  <a:srgbClr val="7030A0"/>
                </a:solidFill>
              </a:rPr>
              <a:t>th</a:t>
            </a:r>
            <a:r>
              <a:rPr lang="en-US" sz="1600" b="1" dirty="0">
                <a:solidFill>
                  <a:srgbClr val="7030A0"/>
                </a:solidFill>
              </a:rPr>
              <a:t> Attention Head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E15C372-B389-0AEB-83ED-7A56EB708275}"/>
              </a:ext>
            </a:extLst>
          </p:cNvPr>
          <p:cNvSpPr txBox="1"/>
          <p:nvPr/>
        </p:nvSpPr>
        <p:spPr>
          <a:xfrm>
            <a:off x="278266" y="3324714"/>
            <a:ext cx="3017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Activation Block</a:t>
            </a:r>
            <a:br>
              <a:rPr lang="en-US" sz="1600" b="1" dirty="0"/>
            </a:br>
            <a:r>
              <a:rPr lang="en-US" sz="1600" b="1" dirty="0"/>
              <a:t>(</a:t>
            </a:r>
            <a:r>
              <a:rPr lang="en-US" sz="1600" b="1" dirty="0">
                <a:solidFill>
                  <a:srgbClr val="C00000"/>
                </a:solidFill>
              </a:rPr>
              <a:t>feed-forward</a:t>
            </a:r>
            <a:r>
              <a:rPr lang="en-US" sz="1600" b="1" dirty="0"/>
              <a:t> network / MLP)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40423E3-8992-C2F5-834C-6742BE7DF9E4}"/>
              </a:ext>
            </a:extLst>
          </p:cNvPr>
          <p:cNvSpPr txBox="1"/>
          <p:nvPr/>
        </p:nvSpPr>
        <p:spPr>
          <a:xfrm>
            <a:off x="278266" y="4210245"/>
            <a:ext cx="203292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Final Prediction on</a:t>
            </a:r>
            <a:br>
              <a:rPr lang="en-US" sz="1600" b="1" dirty="0"/>
            </a:br>
            <a:r>
              <a:rPr lang="en-US" sz="1600" b="1" dirty="0"/>
              <a:t>length-</a:t>
            </a:r>
            <a:r>
              <a:rPr lang="en-US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dirty="0"/>
              <a:t> input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347AE7C-1EE3-ADBC-4A09-D4DCA51EED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7441" y="4210245"/>
            <a:ext cx="659298" cy="356670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A0904BA6-E8DA-5EA3-3D21-9C1C198A846E}"/>
              </a:ext>
            </a:extLst>
          </p:cNvPr>
          <p:cNvGrpSpPr/>
          <p:nvPr/>
        </p:nvGrpSpPr>
        <p:grpSpPr>
          <a:xfrm>
            <a:off x="5541264" y="1633079"/>
            <a:ext cx="2357187" cy="542402"/>
            <a:chOff x="4160520" y="1633079"/>
            <a:chExt cx="2357187" cy="542402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C9E9662-4234-E98F-AA0F-62311298D60F}"/>
                </a:ext>
              </a:extLst>
            </p:cNvPr>
            <p:cNvSpPr txBox="1"/>
            <p:nvPr/>
          </p:nvSpPr>
          <p:spPr>
            <a:xfrm>
              <a:off x="4282800" y="1633079"/>
              <a:ext cx="223490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Similarity function (scalar)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8B1434FD-E7F7-6EC7-12B7-A4D18B51DE3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60520" y="1913961"/>
              <a:ext cx="393192" cy="26152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090D8C4-82AD-F701-8771-918CCAFDC4BA}"/>
              </a:ext>
            </a:extLst>
          </p:cNvPr>
          <p:cNvGrpSpPr/>
          <p:nvPr/>
        </p:nvGrpSpPr>
        <p:grpSpPr>
          <a:xfrm>
            <a:off x="7331901" y="2070323"/>
            <a:ext cx="1759301" cy="327264"/>
            <a:chOff x="5951157" y="2070323"/>
            <a:chExt cx="1759301" cy="327264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00F4E35-B550-FCEF-D72D-3981ECAB1780}"/>
                </a:ext>
              </a:extLst>
            </p:cNvPr>
            <p:cNvSpPr txBox="1"/>
            <p:nvPr/>
          </p:nvSpPr>
          <p:spPr>
            <a:xfrm>
              <a:off x="6390866" y="2070323"/>
              <a:ext cx="13195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Value function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C55FC7C3-3336-B284-349C-8618C6440C4F}"/>
                </a:ext>
              </a:extLst>
            </p:cNvPr>
            <p:cNvCxnSpPr/>
            <p:nvPr/>
          </p:nvCxnSpPr>
          <p:spPr>
            <a:xfrm flipH="1">
              <a:off x="5951157" y="2243698"/>
              <a:ext cx="496950" cy="153889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F16CF664-D14C-0C30-3A8D-D38196DFA8D9}"/>
              </a:ext>
            </a:extLst>
          </p:cNvPr>
          <p:cNvSpPr txBox="1"/>
          <p:nvPr/>
        </p:nvSpPr>
        <p:spPr>
          <a:xfrm>
            <a:off x="4156417" y="4733560"/>
            <a:ext cx="32993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* Notation from </a:t>
            </a:r>
            <a:r>
              <a:rPr lang="en-US" sz="1200" i="1" dirty="0"/>
              <a:t>Merrill and S., NeurIPS-2023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3201F48-2CF1-492D-56F5-62749F4EB24A}"/>
              </a:ext>
            </a:extLst>
          </p:cNvPr>
          <p:cNvSpPr txBox="1"/>
          <p:nvPr/>
        </p:nvSpPr>
        <p:spPr>
          <a:xfrm>
            <a:off x="6345146" y="1006021"/>
            <a:ext cx="2852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 Layer Norm, Residual Connection, </a:t>
            </a:r>
            <a:br>
              <a:rPr lang="en-US" sz="1200" i="1" dirty="0"/>
            </a:br>
            <a:r>
              <a:rPr lang="en-US" sz="1200" i="1" dirty="0"/>
              <a:t>  etc. not shown here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70229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20"/>
    </mc:Choice>
    <mc:Fallback>
      <p:transition spd="slow" advTm="2063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Transformers: A Formal Model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/>
              <a:t>A note on the </a:t>
            </a:r>
            <a:r>
              <a:rPr lang="en-US" b="1" dirty="0"/>
              <a:t>data type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Mathematically, all vectors are in </a:t>
            </a:r>
            <a:r>
              <a:rPr lang="en-US" dirty="0" err="1"/>
              <a:t>ℝ</a:t>
            </a:r>
            <a:r>
              <a:rPr lang="en-US" i="1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en-US" i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Infinite-precision reals</a:t>
            </a:r>
            <a:r>
              <a:rPr lang="en-US" dirty="0"/>
              <a:t>, however, aren’t realistic </a:t>
            </a:r>
            <a:r>
              <a:rPr lang="en-US" sz="1400" i="1" dirty="0"/>
              <a:t>(too powerful, too!)</a:t>
            </a:r>
            <a:endParaRPr lang="en-US" i="1" dirty="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Fixed-precision</a:t>
            </a:r>
            <a:r>
              <a:rPr lang="en-US" dirty="0"/>
              <a:t> isn’t enough to capture position embedding, uniform attention, …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Will use </a:t>
            </a:r>
            <a:r>
              <a:rPr lang="en-US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dirty="0">
                <a:solidFill>
                  <a:schemeClr val="accent1"/>
                </a:solidFill>
              </a:rPr>
              <a:t>-dimensional vectors of </a:t>
            </a:r>
            <a:r>
              <a:rPr lang="en-US" b="1" dirty="0">
                <a:solidFill>
                  <a:schemeClr val="accent1"/>
                </a:solidFill>
              </a:rPr>
              <a:t>log(</a:t>
            </a:r>
            <a:r>
              <a:rPr lang="en-US" b="1" i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="1" dirty="0">
                <a:solidFill>
                  <a:schemeClr val="accent1"/>
                </a:solidFill>
              </a:rPr>
              <a:t>) precision floats</a:t>
            </a:r>
            <a:r>
              <a:rPr lang="en-US" b="1" dirty="0"/>
              <a:t> </a:t>
            </a:r>
            <a:r>
              <a:rPr lang="en-US" dirty="0"/>
              <a:t>&lt;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err="1"/>
              <a:t>,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/>
              <a:t>&gt;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Semantics:  &lt;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 err="1"/>
              <a:t>,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/>
              <a:t>&gt;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x 2</a:t>
            </a:r>
            <a:r>
              <a:rPr lang="en-US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/>
              <a:t> 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Size: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| </a:t>
            </a:r>
            <a:r>
              <a:rPr lang="en-US" dirty="0"/>
              <a:t>+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n-US" dirty="0"/>
              <a:t> =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dirty="0"/>
              <a:t> log(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 bits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F0F4F4-7B0A-127D-A483-FB7564EC5AD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5304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269"/>
    </mc:Choice>
    <mc:Fallback>
      <p:transition spd="slow" advTm="1422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Roadmap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LLMs: Motivation for a formal study and the role of TCS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Background: Circuit complexity, Transformers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What can Transformers compute?  What can they not?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Upper Bounds: Simple Threshold Circuits and Logic Formulas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Lower Bounds: Transcending TC</a:t>
            </a:r>
            <a:r>
              <a:rPr lang="en-US" baseline="30000" dirty="0"/>
              <a:t>0</a:t>
            </a:r>
            <a:r>
              <a:rPr lang="en-US" dirty="0"/>
              <a:t> Limit with Intermediate Generation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State Space Models (SSMs)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Similar Limits, different ways of transcending TC</a:t>
            </a:r>
            <a:r>
              <a:rPr lang="en-US" baseline="30000" dirty="0"/>
              <a:t>0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The Parallelism Tradeoff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2CB0A-2EE1-C384-52DB-AD50F0DCB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B8C581A-08B0-43F9-9824-56ACCC7FD3FF}"/>
              </a:ext>
            </a:extLst>
          </p:cNvPr>
          <p:cNvSpPr/>
          <p:nvPr/>
        </p:nvSpPr>
        <p:spPr>
          <a:xfrm>
            <a:off x="128016" y="2093976"/>
            <a:ext cx="488484" cy="16459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1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803"/>
    </mc:Choice>
    <mc:Fallback>
      <p:transition spd="slow" advTm="24803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35"/>
          <p:cNvSpPr txBox="1">
            <a:spLocks noGrp="1"/>
          </p:cNvSpPr>
          <p:nvPr>
            <p:ph type="body" idx="1"/>
          </p:nvPr>
        </p:nvSpPr>
        <p:spPr>
          <a:xfrm>
            <a:off x="311700" y="2876550"/>
            <a:ext cx="4680924" cy="14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2500" lnSpcReduction="2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Proof overview: simulate each component of</a:t>
            </a:r>
            <a:br>
              <a:rPr lang="en" dirty="0"/>
            </a:br>
            <a:r>
              <a:rPr lang="en" dirty="0"/>
              <a:t>the transformer in TC</a:t>
            </a:r>
            <a:r>
              <a:rPr lang="en" baseline="30000" dirty="0"/>
              <a:t>0</a:t>
            </a:r>
            <a:endParaRPr dirty="0"/>
          </a:p>
          <a:p>
            <a:pPr marL="914400" lvl="0" indent="-342900" algn="l" rtl="0">
              <a:spcBef>
                <a:spcPts val="120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 dirty="0">
                <a:solidFill>
                  <a:srgbClr val="7030A0"/>
                </a:solidFill>
              </a:rPr>
              <a:t>Attention</a:t>
            </a:r>
            <a:endParaRPr b="1" dirty="0">
              <a:solidFill>
                <a:srgbClr val="7030A0"/>
              </a:solidFill>
            </a:endParaRPr>
          </a:p>
          <a:p>
            <a:pPr marL="914400" lvl="0" indent="-342900" algn="l" rtl="0">
              <a:spcBef>
                <a:spcPts val="1000"/>
              </a:spcBef>
              <a:spcAft>
                <a:spcPts val="0"/>
              </a:spcAft>
              <a:buSzPts val="1800"/>
              <a:buAutoNum type="arabicPeriod"/>
            </a:pPr>
            <a:r>
              <a:rPr lang="en" b="1" dirty="0">
                <a:solidFill>
                  <a:srgbClr val="C00000"/>
                </a:solidFill>
              </a:rPr>
              <a:t>Feedforward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394" name="Google Shape;394;p35"/>
          <p:cNvSpPr txBox="1"/>
          <p:nvPr/>
        </p:nvSpPr>
        <p:spPr>
          <a:xfrm>
            <a:off x="978300" y="1389863"/>
            <a:ext cx="5696820" cy="1181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Upper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Merrill and S., TACL 2023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Log-precision transformers can be simulated by poly-size, constant-depth, L-uniform </a:t>
            </a:r>
            <a:r>
              <a:rPr lang="en" sz="1800" b="1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threshold</a:t>
            </a:r>
            <a:r>
              <a:rPr lang="en" sz="1800" b="1" dirty="0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circuit families (TC</a:t>
            </a:r>
            <a:r>
              <a:rPr lang="en" sz="1800" b="1" baseline="30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95" name="Google Shape;395;p35"/>
          <p:cNvSpPr txBox="1">
            <a:spLocks noGrp="1"/>
          </p:cNvSpPr>
          <p:nvPr>
            <p:ph type="sldNum" idx="12"/>
          </p:nvPr>
        </p:nvSpPr>
        <p:spPr>
          <a:xfrm>
            <a:off x="7713506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B636D9A-9209-B8A4-9BB4-F84A41B30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#1: Transformers Are in L-Uniform TC</a:t>
            </a:r>
            <a:r>
              <a:rPr lang="en-US" baseline="30000" dirty="0"/>
              <a:t>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267B9D-FD6C-3918-E2BB-715ED69C3244}"/>
              </a:ext>
            </a:extLst>
          </p:cNvPr>
          <p:cNvSpPr txBox="1"/>
          <p:nvPr/>
        </p:nvSpPr>
        <p:spPr>
          <a:xfrm>
            <a:off x="4781191" y="2876550"/>
            <a:ext cx="4051109" cy="15131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/>
              <a:t>Earlier results were less appealing: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dirty="0"/>
              <a:t>Formal model too strong =&gt; Turing complete!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dirty="0"/>
              <a:t>Formal model too weak =&gt; in AC</a:t>
            </a:r>
            <a:r>
              <a:rPr lang="en-US" baseline="30000" dirty="0"/>
              <a:t>0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dirty="0"/>
              <a:t>Non-standard attention function</a:t>
            </a:r>
          </a:p>
          <a:p>
            <a:pPr marL="285750" indent="-285750">
              <a:lnSpc>
                <a:spcPct val="114000"/>
              </a:lnSpc>
              <a:buFont typeface="Wingdings" pitchFamily="2" charset="2"/>
              <a:buChar char="§"/>
            </a:pPr>
            <a:r>
              <a:rPr lang="en-US" dirty="0"/>
              <a:t>Non-uniformity as a crutch </a:t>
            </a:r>
            <a:r>
              <a:rPr lang="en-US" sz="1200" dirty="0"/>
              <a:t>(e.g., crucial</a:t>
            </a:r>
            <a:br>
              <a:rPr lang="en-US" sz="1200" dirty="0"/>
            </a:br>
            <a:r>
              <a:rPr lang="en-US" sz="1200" dirty="0"/>
              <a:t>details “hidden” in position embeddings)</a:t>
            </a:r>
            <a:endParaRPr lang="en-US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117"/>
    </mc:Choice>
    <mc:Fallback>
      <p:transition spd="slow" advTm="1561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" grpId="0" uiExpand="1" build="p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435108" cy="20204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>
              <a:lnSpc>
                <a:spcPct val="150000"/>
              </a:lnSpc>
              <a:spcAft>
                <a:spcPts val="0"/>
              </a:spcAft>
              <a:buAutoNum type="arabicPeriod"/>
            </a:pPr>
            <a:r>
              <a:rPr lang="en" b="1" dirty="0">
                <a:solidFill>
                  <a:srgbClr val="7030A0"/>
                </a:solidFill>
              </a:rPr>
              <a:t>Attention</a:t>
            </a:r>
            <a:r>
              <a:rPr lang="en" b="1" dirty="0">
                <a:solidFill>
                  <a:schemeClr val="tx1"/>
                </a:solidFill>
              </a:rPr>
              <a:t>:</a:t>
            </a:r>
            <a:r>
              <a:rPr lang="en" b="1" dirty="0"/>
              <a:t> global </a:t>
            </a:r>
            <a:r>
              <a:rPr lang="en" sz="1600" b="1" dirty="0"/>
              <a:t>(aggregation across all hidden states)</a:t>
            </a:r>
            <a:r>
              <a:rPr lang="en" b="1" dirty="0"/>
              <a:t> but simple</a:t>
            </a:r>
          </a:p>
          <a:p>
            <a:pPr marL="731520" lvl="1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" dirty="0"/>
              <a:t>a weighted average of Value vectors</a:t>
            </a:r>
          </a:p>
          <a:p>
            <a:pPr marL="731520" lvl="1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" dirty="0"/>
              <a:t>weights = exp(</a:t>
            </a:r>
            <a:r>
              <a:rPr lang="en" dirty="0" err="1"/>
              <a:t>Query</a:t>
            </a:r>
            <a:r>
              <a:rPr lang="e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" dirty="0"/>
              <a:t> </a:t>
            </a:r>
            <a:r>
              <a:rPr lang="en" dirty="0" err="1"/>
              <a:t>Key</a:t>
            </a:r>
            <a:r>
              <a:rPr lang="en" baseline="30000" dirty="0" err="1"/>
              <a:t>T</a:t>
            </a:r>
            <a:r>
              <a:rPr lang="en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" dirty="0"/>
              <a:t>)</a:t>
            </a:r>
          </a:p>
          <a:p>
            <a:pPr marL="731520" lvl="1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" dirty="0"/>
              <a:t>Multiplication, division, and iterated summation are in TC</a:t>
            </a:r>
            <a:r>
              <a:rPr lang="en" baseline="30000" dirty="0"/>
              <a:t>0</a:t>
            </a:r>
            <a:endParaRPr lang="en" dirty="0"/>
          </a:p>
          <a:p>
            <a:pPr marL="731520" lvl="1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" dirty="0"/>
              <a:t>L-uniform constructions of individual components can be composed together</a:t>
            </a:r>
          </a:p>
        </p:txBody>
      </p:sp>
      <p:sp>
        <p:nvSpPr>
          <p:cNvPr id="420" name="Google Shape;420;p36"/>
          <p:cNvSpPr txBox="1">
            <a:spLocks noGrp="1"/>
          </p:cNvSpPr>
          <p:nvPr>
            <p:ph type="sldNum" idx="12"/>
          </p:nvPr>
        </p:nvSpPr>
        <p:spPr>
          <a:xfrm>
            <a:off x="7713506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36E77C-8E66-1A5D-B2A8-14503E816C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 #1: Transformers Are in L-Uniform TC</a:t>
            </a:r>
            <a:r>
              <a:rPr lang="en-US" baseline="30000" dirty="0"/>
              <a:t>0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C779D8-11C1-CE8D-0135-35065DC5C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8464" y="1735673"/>
            <a:ext cx="2943564" cy="727576"/>
          </a:xfrm>
          <a:prstGeom prst="rect">
            <a:avLst/>
          </a:prstGeom>
        </p:spPr>
      </p:pic>
      <p:sp>
        <p:nvSpPr>
          <p:cNvPr id="5" name="Google Shape;401;p36">
            <a:extLst>
              <a:ext uri="{FF2B5EF4-FFF2-40B4-BE49-F238E27FC236}">
                <a16:creationId xmlns:a16="http://schemas.microsoft.com/office/drawing/2014/main" id="{73839B75-BE89-EB65-392B-812A4180D375}"/>
              </a:ext>
            </a:extLst>
          </p:cNvPr>
          <p:cNvSpPr txBox="1">
            <a:spLocks/>
          </p:cNvSpPr>
          <p:nvPr/>
        </p:nvSpPr>
        <p:spPr>
          <a:xfrm>
            <a:off x="262902" y="3710926"/>
            <a:ext cx="8758256" cy="12174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303845"/>
              </a:buClr>
              <a:buSzPts val="1800"/>
              <a:buFont typeface="Wingdings" pitchFamily="2" charset="2"/>
              <a:buNone/>
              <a:defRPr sz="18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596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303845"/>
              </a:buClr>
              <a:buSzPts val="1400"/>
              <a:buFont typeface="Wingdings" pitchFamily="2" charset="2"/>
              <a:buNone/>
              <a:defRPr sz="16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4572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 startAt="2"/>
            </a:pPr>
            <a:r>
              <a:rPr lang="en-US" b="1" dirty="0">
                <a:solidFill>
                  <a:srgbClr val="C00000"/>
                </a:solidFill>
              </a:rPr>
              <a:t>Feedforward</a:t>
            </a:r>
            <a:r>
              <a:rPr lang="en-US" b="1" dirty="0"/>
              <a:t>: complex but local </a:t>
            </a:r>
            <a:r>
              <a:rPr lang="en-US" sz="1600" b="1" dirty="0"/>
              <a:t>(function of one hidden state)</a:t>
            </a:r>
            <a:endParaRPr lang="en-US" dirty="0"/>
          </a:p>
          <a:p>
            <a:pPr marL="731520" lvl="1" indent="-342900">
              <a:lnSpc>
                <a:spcPct val="150000"/>
              </a:lnSpc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/>
              <a:t>Any Boolean function of c log(n) bits is in L-uniform AC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" dirty="0">
                <a:solidFill>
                  <a:schemeClr val="tx1"/>
                </a:solidFill>
              </a:rPr>
              <a:t>⊊</a:t>
            </a:r>
            <a:r>
              <a:rPr lang="en-US" dirty="0"/>
              <a:t> TC</a:t>
            </a:r>
            <a:r>
              <a:rPr lang="en-US" baseline="30000" dirty="0"/>
              <a:t>0</a:t>
            </a:r>
            <a:r>
              <a:rPr lang="en-US" dirty="0"/>
              <a:t>  (e.g., via DNF formulation)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D00861-1D08-4435-B68B-36136CFEFD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7594" y="3361232"/>
            <a:ext cx="2943564" cy="43557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5E6AE57C-D321-333C-9022-6F3FD3D2D9FF}"/>
              </a:ext>
            </a:extLst>
          </p:cNvPr>
          <p:cNvGrpSpPr/>
          <p:nvPr/>
        </p:nvGrpSpPr>
        <p:grpSpPr>
          <a:xfrm>
            <a:off x="7422854" y="3796806"/>
            <a:ext cx="1519174" cy="452035"/>
            <a:chOff x="7422854" y="3796806"/>
            <a:chExt cx="1519174" cy="452035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5F425DA0-1733-266E-D707-61F882980CB0}"/>
                </a:ext>
              </a:extLst>
            </p:cNvPr>
            <p:cNvSpPr/>
            <p:nvPr/>
          </p:nvSpPr>
          <p:spPr>
            <a:xfrm rot="16200000">
              <a:off x="8114326" y="3105334"/>
              <a:ext cx="136229" cy="1519174"/>
            </a:xfrm>
            <a:prstGeom prst="lef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CF9CBD7-94A3-BA29-C3BF-68EE8DBCBF75}"/>
                </a:ext>
              </a:extLst>
            </p:cNvPr>
            <p:cNvSpPr txBox="1"/>
            <p:nvPr/>
          </p:nvSpPr>
          <p:spPr>
            <a:xfrm>
              <a:off x="7598664" y="3941064"/>
              <a:ext cx="1159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</a:rPr>
                <a:t>O(</a:t>
              </a:r>
              <a:r>
                <a:rPr lang="en-US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log </a:t>
              </a:r>
              <a:r>
                <a:rPr lang="en-US" i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r>
                <a:rPr lang="en-US" dirty="0">
                  <a:solidFill>
                    <a:schemeClr val="accent1"/>
                  </a:solidFill>
                </a:rPr>
                <a:t>) bits</a:t>
              </a:r>
            </a:p>
          </p:txBody>
        </p:sp>
      </p:grp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3209"/>
    </mc:Choice>
    <mc:Fallback>
      <p:transition spd="slow" advTm="153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Implications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499" y="1152475"/>
            <a:ext cx="468763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Wingdings" pitchFamily="2" charset="2"/>
              <a:buChar char="§"/>
            </a:pPr>
            <a:r>
              <a:rPr lang="en-US" dirty="0"/>
              <a:t>Transformers as input-output computation machines are </a:t>
            </a:r>
            <a:r>
              <a:rPr lang="en-US" b="1" dirty="0"/>
              <a:t>very impoverished</a:t>
            </a:r>
            <a:r>
              <a:rPr lang="en-US" dirty="0"/>
              <a:t>!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Wingdings" pitchFamily="2" charset="2"/>
              <a:buChar char="§"/>
            </a:pPr>
            <a:r>
              <a:rPr lang="en-US" b="1" dirty="0"/>
              <a:t>Provably can’t solve a vast set of interesting computational problems </a:t>
            </a:r>
            <a:r>
              <a:rPr lang="en-US" dirty="0"/>
              <a:t>exactly at scale</a:t>
            </a:r>
          </a:p>
          <a:p>
            <a:pPr marL="768350" lvl="1" indent="-285750">
              <a:spcAft>
                <a:spcPts val="1600"/>
              </a:spcAft>
              <a:buSzPts val="1800"/>
              <a:buFont typeface="Wingdings" pitchFamily="2" charset="2"/>
              <a:buChar char="§"/>
            </a:pPr>
            <a:r>
              <a:rPr lang="en-US" dirty="0"/>
              <a:t>s-t connectivity, Boolean formula evaluation, network flow, SAT, relational reasoning, planning, …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7F03DE-71F8-0DDD-D5EE-46D4184378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sp>
        <p:nvSpPr>
          <p:cNvPr id="3" name="Google Shape;443;p39">
            <a:extLst>
              <a:ext uri="{FF2B5EF4-FFF2-40B4-BE49-F238E27FC236}">
                <a16:creationId xmlns:a16="http://schemas.microsoft.com/office/drawing/2014/main" id="{D76A2995-C6AA-7055-0ADE-6FF05EFC161B}"/>
              </a:ext>
            </a:extLst>
          </p:cNvPr>
          <p:cNvSpPr/>
          <p:nvPr/>
        </p:nvSpPr>
        <p:spPr>
          <a:xfrm>
            <a:off x="5304135" y="1075820"/>
            <a:ext cx="2241300" cy="3947100"/>
          </a:xfrm>
          <a:prstGeom prst="ellipse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4" name="Google Shape;444;p39">
            <a:extLst>
              <a:ext uri="{FF2B5EF4-FFF2-40B4-BE49-F238E27FC236}">
                <a16:creationId xmlns:a16="http://schemas.microsoft.com/office/drawing/2014/main" id="{96DF6065-12E8-BA82-E711-38D4F04DFE9C}"/>
              </a:ext>
            </a:extLst>
          </p:cNvPr>
          <p:cNvSpPr/>
          <p:nvPr/>
        </p:nvSpPr>
        <p:spPr>
          <a:xfrm>
            <a:off x="5573552" y="1781219"/>
            <a:ext cx="1702500" cy="31701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5" name="Google Shape;445;p39">
            <a:extLst>
              <a:ext uri="{FF2B5EF4-FFF2-40B4-BE49-F238E27FC236}">
                <a16:creationId xmlns:a16="http://schemas.microsoft.com/office/drawing/2014/main" id="{32B0FE4D-4BB3-6830-7AB1-D6F51A1856F6}"/>
              </a:ext>
            </a:extLst>
          </p:cNvPr>
          <p:cNvSpPr/>
          <p:nvPr/>
        </p:nvSpPr>
        <p:spPr>
          <a:xfrm>
            <a:off x="5695135" y="2439873"/>
            <a:ext cx="1459200" cy="2419800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6" name="Google Shape;446;p39">
            <a:extLst>
              <a:ext uri="{FF2B5EF4-FFF2-40B4-BE49-F238E27FC236}">
                <a16:creationId xmlns:a16="http://schemas.microsoft.com/office/drawing/2014/main" id="{941EE977-0111-7E5A-DB82-0CCD4B094C92}"/>
              </a:ext>
            </a:extLst>
          </p:cNvPr>
          <p:cNvSpPr/>
          <p:nvPr/>
        </p:nvSpPr>
        <p:spPr>
          <a:xfrm>
            <a:off x="5811191" y="3188333"/>
            <a:ext cx="1227300" cy="1564500"/>
          </a:xfrm>
          <a:prstGeom prst="ellipse">
            <a:avLst/>
          </a:prstGeom>
          <a:solidFill>
            <a:schemeClr val="bg2">
              <a:lumMod val="60000"/>
              <a:lumOff val="40000"/>
            </a:schemeClr>
          </a:solidFill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7" name="Google Shape;447;p39">
            <a:extLst>
              <a:ext uri="{FF2B5EF4-FFF2-40B4-BE49-F238E27FC236}">
                <a16:creationId xmlns:a16="http://schemas.microsoft.com/office/drawing/2014/main" id="{97D199CB-56A0-483C-CBED-D53AA0D579BE}"/>
              </a:ext>
            </a:extLst>
          </p:cNvPr>
          <p:cNvSpPr/>
          <p:nvPr/>
        </p:nvSpPr>
        <p:spPr>
          <a:xfrm>
            <a:off x="5928169" y="3824497"/>
            <a:ext cx="993300" cy="847800"/>
          </a:xfrm>
          <a:prstGeom prst="ellipse">
            <a:avLst/>
          </a:prstGeom>
          <a:solidFill>
            <a:schemeClr val="bg2">
              <a:lumMod val="75000"/>
            </a:schemeClr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</a:endParaRPr>
          </a:p>
        </p:txBody>
      </p:sp>
      <p:sp>
        <p:nvSpPr>
          <p:cNvPr id="10" name="Google Shape;450;p39">
            <a:extLst>
              <a:ext uri="{FF2B5EF4-FFF2-40B4-BE49-F238E27FC236}">
                <a16:creationId xmlns:a16="http://schemas.microsoft.com/office/drawing/2014/main" id="{327E9DDC-FA20-B79A-8A0E-426BF70C4620}"/>
              </a:ext>
            </a:extLst>
          </p:cNvPr>
          <p:cNvSpPr txBox="1"/>
          <p:nvPr/>
        </p:nvSpPr>
        <p:spPr>
          <a:xfrm>
            <a:off x="6005770" y="2573968"/>
            <a:ext cx="8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NC</a:t>
            </a:r>
            <a:r>
              <a:rPr lang="en" sz="2000" baseline="30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1</a:t>
            </a:r>
            <a:endParaRPr sz="2000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" name="Google Shape;451;p39">
            <a:extLst>
              <a:ext uri="{FF2B5EF4-FFF2-40B4-BE49-F238E27FC236}">
                <a16:creationId xmlns:a16="http://schemas.microsoft.com/office/drawing/2014/main" id="{31BEEA32-C405-6523-DB50-6232EFA2C3A9}"/>
              </a:ext>
            </a:extLst>
          </p:cNvPr>
          <p:cNvSpPr txBox="1"/>
          <p:nvPr/>
        </p:nvSpPr>
        <p:spPr>
          <a:xfrm>
            <a:off x="6005770" y="1824894"/>
            <a:ext cx="8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</a:t>
            </a:r>
            <a:endParaRPr sz="2000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2" name="Google Shape;452;p39">
            <a:extLst>
              <a:ext uri="{FF2B5EF4-FFF2-40B4-BE49-F238E27FC236}">
                <a16:creationId xmlns:a16="http://schemas.microsoft.com/office/drawing/2014/main" id="{EB486B85-CBC7-9FAA-30FE-7BD4B2E797DD}"/>
              </a:ext>
            </a:extLst>
          </p:cNvPr>
          <p:cNvSpPr txBox="1"/>
          <p:nvPr/>
        </p:nvSpPr>
        <p:spPr>
          <a:xfrm>
            <a:off x="6005770" y="1143174"/>
            <a:ext cx="8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</a:t>
            </a:r>
            <a:endParaRPr sz="2000" baseline="30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Google Shape;458;p39">
            <a:extLst>
              <a:ext uri="{FF2B5EF4-FFF2-40B4-BE49-F238E27FC236}">
                <a16:creationId xmlns:a16="http://schemas.microsoft.com/office/drawing/2014/main" id="{6EE65923-17B2-688F-323C-2A1AF0D0728A}"/>
              </a:ext>
            </a:extLst>
          </p:cNvPr>
          <p:cNvSpPr/>
          <p:nvPr/>
        </p:nvSpPr>
        <p:spPr>
          <a:xfrm>
            <a:off x="7606225" y="3602848"/>
            <a:ext cx="183000" cy="183000"/>
          </a:xfrm>
          <a:prstGeom prst="rect">
            <a:avLst/>
          </a:prstGeom>
          <a:solidFill>
            <a:srgbClr val="8400FF">
              <a:alpha val="50000"/>
            </a:srgbClr>
          </a:solidFill>
          <a:ln w="9525" cap="flat" cmpd="sng">
            <a:solidFill>
              <a:schemeClr val="dk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59;p39">
            <a:extLst>
              <a:ext uri="{FF2B5EF4-FFF2-40B4-BE49-F238E27FC236}">
                <a16:creationId xmlns:a16="http://schemas.microsoft.com/office/drawing/2014/main" id="{F3196B76-53C8-212E-0B01-17CC604203C5}"/>
              </a:ext>
            </a:extLst>
          </p:cNvPr>
          <p:cNvSpPr txBox="1"/>
          <p:nvPr/>
        </p:nvSpPr>
        <p:spPr>
          <a:xfrm>
            <a:off x="7880096" y="3585903"/>
            <a:ext cx="1076693" cy="477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Log-precision</a:t>
            </a:r>
            <a:b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transformers</a:t>
            </a:r>
            <a:endParaRPr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" name="Google Shape;460;p39">
            <a:extLst>
              <a:ext uri="{FF2B5EF4-FFF2-40B4-BE49-F238E27FC236}">
                <a16:creationId xmlns:a16="http://schemas.microsoft.com/office/drawing/2014/main" id="{B68813A7-3ECA-1F7E-B3F3-CF8B9CFDA9DD}"/>
              </a:ext>
            </a:extLst>
          </p:cNvPr>
          <p:cNvSpPr/>
          <p:nvPr/>
        </p:nvSpPr>
        <p:spPr>
          <a:xfrm rot="-575279">
            <a:off x="6031178" y="3189000"/>
            <a:ext cx="787095" cy="1462234"/>
          </a:xfrm>
          <a:prstGeom prst="ellipse">
            <a:avLst/>
          </a:prstGeom>
          <a:solidFill>
            <a:srgbClr val="8400FF">
              <a:alpha val="50000"/>
            </a:srgbClr>
          </a:solidFill>
          <a:ln w="9525" cap="flat" cmpd="sng">
            <a:solidFill>
              <a:schemeClr val="l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lt1"/>
              </a:solidFill>
            </a:endParaRPr>
          </a:p>
        </p:txBody>
      </p:sp>
      <p:sp>
        <p:nvSpPr>
          <p:cNvPr id="8" name="Google Shape;448;p39">
            <a:extLst>
              <a:ext uri="{FF2B5EF4-FFF2-40B4-BE49-F238E27FC236}">
                <a16:creationId xmlns:a16="http://schemas.microsoft.com/office/drawing/2014/main" id="{9487ED36-69C8-33C8-F138-C60C699DF643}"/>
              </a:ext>
            </a:extLst>
          </p:cNvPr>
          <p:cNvSpPr txBox="1"/>
          <p:nvPr/>
        </p:nvSpPr>
        <p:spPr>
          <a:xfrm>
            <a:off x="6005770" y="3941245"/>
            <a:ext cx="8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AC</a:t>
            </a:r>
            <a:r>
              <a:rPr lang="en" sz="2000" b="1" baseline="30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000" b="1" baseline="300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Google Shape;449;p39">
            <a:extLst>
              <a:ext uri="{FF2B5EF4-FFF2-40B4-BE49-F238E27FC236}">
                <a16:creationId xmlns:a16="http://schemas.microsoft.com/office/drawing/2014/main" id="{2AE45581-D86C-C332-C4CE-19FFE8C4347C}"/>
              </a:ext>
            </a:extLst>
          </p:cNvPr>
          <p:cNvSpPr txBox="1"/>
          <p:nvPr/>
        </p:nvSpPr>
        <p:spPr>
          <a:xfrm>
            <a:off x="6005770" y="3210132"/>
            <a:ext cx="838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TC</a:t>
            </a:r>
            <a:r>
              <a:rPr lang="en" sz="2000" b="1" baseline="30000">
                <a:solidFill>
                  <a:schemeClr val="bg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sz="2000" b="1" baseline="30000">
              <a:solidFill>
                <a:schemeClr val="bg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72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036"/>
    </mc:Choice>
    <mc:Fallback>
      <p:transition spd="slow" advTm="520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Large Language Models (LLMs)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5051042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Modern LLMs have amazing abilities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“Easily” solve problems that many in NLP,</a:t>
            </a:r>
            <a:br>
              <a:rPr lang="en-US" dirty="0"/>
            </a:br>
            <a:r>
              <a:rPr lang="en-US" dirty="0"/>
              <a:t>speech, &amp; vision struggled with for years!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US" i="1" dirty="0"/>
              <a:t>“… Verified </a:t>
            </a:r>
            <a:r>
              <a:rPr lang="en-US" b="1" i="1" dirty="0"/>
              <a:t>traceable</a:t>
            </a:r>
            <a:r>
              <a:rPr lang="en-US" i="1" dirty="0"/>
              <a:t> answers, secure, </a:t>
            </a:r>
            <a:r>
              <a:rPr lang="en-US" b="1" i="1" dirty="0"/>
              <a:t>hallucination</a:t>
            </a:r>
            <a:r>
              <a:rPr lang="en-US" i="1" dirty="0"/>
              <a:t>-free, </a:t>
            </a:r>
            <a:r>
              <a:rPr lang="en-US" b="1" i="1" dirty="0"/>
              <a:t>LLM</a:t>
            </a:r>
            <a:r>
              <a:rPr lang="en-US" i="1" dirty="0"/>
              <a:t>-agnostic, …”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Concerns about evolving into all-powerful “AGI”</a:t>
            </a:r>
            <a:endParaRPr lang="en-US" dirty="0">
              <a:solidFill>
                <a:schemeClr val="accent1"/>
              </a:solidFill>
            </a:endParaRPr>
          </a:p>
          <a:p>
            <a:pPr marL="0" lvl="0" algn="l" rtl="0">
              <a:lnSpc>
                <a:spcPct val="115000"/>
              </a:lnSpc>
              <a:spcBef>
                <a:spcPts val="1200"/>
              </a:spcBef>
              <a:buSzPts val="1800"/>
            </a:pPr>
            <a:r>
              <a:rPr lang="en-US" dirty="0">
                <a:solidFill>
                  <a:schemeClr val="accent1"/>
                </a:solidFill>
              </a:rPr>
              <a:t>Fascinating machines of  Unprecedented Scale</a:t>
            </a:r>
            <a:endParaRPr lang="en-US" dirty="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100B+ parameters, 10s of TBs of data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Complex training (data curation, instruction</a:t>
            </a:r>
            <a:br>
              <a:rPr lang="en-US" dirty="0"/>
            </a:br>
            <a:r>
              <a:rPr lang="en-US" dirty="0"/>
              <a:t>tuning, RLHF, “human alignment”, …)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BEE128-B620-73FF-DEA5-DCC49AA950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DBBE67B-7EB2-4E5C-3C53-5CC7D6EC6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02" y="460379"/>
            <a:ext cx="3120755" cy="2948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4C3E5D0-F461-5A08-980B-757CE6D03465}"/>
              </a:ext>
            </a:extLst>
          </p:cNvPr>
          <p:cNvSpPr txBox="1"/>
          <p:nvPr/>
        </p:nvSpPr>
        <p:spPr>
          <a:xfrm>
            <a:off x="5705060" y="4571476"/>
            <a:ext cx="232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* https://</a:t>
            </a:r>
            <a:r>
              <a:rPr lang="en-US" sz="900" dirty="0" err="1"/>
              <a:t>archive.org</a:t>
            </a:r>
            <a:r>
              <a:rPr lang="en-US" sz="900" dirty="0"/>
              <a:t>/details/KQED_88_5 </a:t>
            </a:r>
            <a:br>
              <a:rPr lang="en-US" sz="900" dirty="0"/>
            </a:br>
            <a:r>
              <a:rPr lang="en-US" sz="900" dirty="0"/>
              <a:t>   _FM_20231127_140000?start=6887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BA29361-C9F2-86EB-BE85-482CF2CD56A6}"/>
              </a:ext>
            </a:extLst>
          </p:cNvPr>
          <p:cNvGrpSpPr/>
          <p:nvPr/>
        </p:nvGrpSpPr>
        <p:grpSpPr>
          <a:xfrm>
            <a:off x="4837012" y="2409372"/>
            <a:ext cx="652743" cy="482222"/>
            <a:chOff x="4571543" y="2516594"/>
            <a:chExt cx="652743" cy="482222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8AF84CE9-6F6D-9BBE-8B51-F039DD58DD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5919" y="2801349"/>
              <a:ext cx="606287" cy="1974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2EC72A1-B24D-7294-D132-9BB2992DF3C7}"/>
                </a:ext>
              </a:extLst>
            </p:cNvPr>
            <p:cNvSpPr txBox="1"/>
            <p:nvPr/>
          </p:nvSpPr>
          <p:spPr>
            <a:xfrm>
              <a:off x="4571543" y="2516594"/>
              <a:ext cx="65274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Ad on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B3577D7-B1B6-4B3E-671D-2E0C1703436B}"/>
              </a:ext>
            </a:extLst>
          </p:cNvPr>
          <p:cNvSpPr txBox="1"/>
          <p:nvPr/>
        </p:nvSpPr>
        <p:spPr>
          <a:xfrm>
            <a:off x="5727486" y="3544320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 credit: https://</a:t>
            </a:r>
            <a:r>
              <a:rPr lang="en-US" sz="900" dirty="0" err="1"/>
              <a:t>www.linkedin.com</a:t>
            </a:r>
            <a:r>
              <a:rPr lang="en-US" sz="900" dirty="0"/>
              <a:t>/pulse/guide-</a:t>
            </a:r>
            <a:br>
              <a:rPr lang="en-US" sz="900" dirty="0"/>
            </a:br>
            <a:r>
              <a:rPr lang="en-US" sz="900" dirty="0"/>
              <a:t>  large-language-models-how-work-yugank-aman-g1wif/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51764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1992"/>
    </mc:Choice>
    <mc:Fallback>
      <p:transition spd="slow" advTm="131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825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Result #2: Transformers Operate in a Simple Logic!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360468" y="2706556"/>
            <a:ext cx="8259600" cy="2109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/>
              <a:t>FO</a:t>
            </a:r>
            <a:r>
              <a:rPr lang="en-US" dirty="0">
                <a:solidFill>
                  <a:schemeClr val="accent1"/>
                </a:solidFill>
              </a:rPr>
              <a:t>M</a:t>
            </a:r>
            <a:r>
              <a:rPr lang="en-US" dirty="0"/>
              <a:t>[BIT]: first-order logic over strings with </a:t>
            </a:r>
            <a:r>
              <a:rPr lang="en-US" dirty="0">
                <a:solidFill>
                  <a:schemeClr val="accent1"/>
                </a:solidFill>
              </a:rPr>
              <a:t>Maj</a:t>
            </a:r>
            <a:r>
              <a:rPr lang="en-US" dirty="0"/>
              <a:t>ority quantifier and </a:t>
            </a:r>
            <a:r>
              <a:rPr lang="en-US" dirty="0">
                <a:solidFill>
                  <a:schemeClr val="accent1"/>
                </a:solidFill>
              </a:rPr>
              <a:t>BIT</a:t>
            </a:r>
            <a:r>
              <a:rPr lang="en-US" dirty="0"/>
              <a:t> predicate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variables = positions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,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/>
              <a:t>, …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quantifiers = ∃, ∀, MAJ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predicates = value at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;  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 err="1"/>
              <a:t>-th</a:t>
            </a:r>
            <a:r>
              <a:rPr lang="en-US" dirty="0"/>
              <a:t> BIT of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7F08C3-D3C7-2B0D-1526-B39CEFE358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3FEB35E-95E1-6430-FFDE-312F1EE0D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11" t="22150" r="6847" b="3583"/>
          <a:stretch/>
        </p:blipFill>
        <p:spPr>
          <a:xfrm>
            <a:off x="4490268" y="3496409"/>
            <a:ext cx="4391246" cy="8677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Google Shape;394;p35">
            <a:extLst>
              <a:ext uri="{FF2B5EF4-FFF2-40B4-BE49-F238E27FC236}">
                <a16:creationId xmlns:a16="http://schemas.microsoft.com/office/drawing/2014/main" id="{CB2F8AF4-3A44-A9C5-EF01-AB6D4617DB84}"/>
              </a:ext>
            </a:extLst>
          </p:cNvPr>
          <p:cNvSpPr txBox="1"/>
          <p:nvPr/>
        </p:nvSpPr>
        <p:spPr>
          <a:xfrm>
            <a:off x="636048" y="1390140"/>
            <a:ext cx="7300944" cy="8504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Upper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Merrill and S., </a:t>
            </a:r>
            <a:r>
              <a:rPr lang="en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NeurIPS</a:t>
            </a:r>
            <a:r>
              <a:rPr lang="en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2023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Every log-precision transformer can be expressed as an FOM[BIT] formula</a:t>
            </a:r>
            <a:endParaRPr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67EB8-98BD-68D2-7C8E-E6AAB36C9CC6}"/>
              </a:ext>
            </a:extLst>
          </p:cNvPr>
          <p:cNvSpPr txBox="1"/>
          <p:nvPr/>
        </p:nvSpPr>
        <p:spPr>
          <a:xfrm>
            <a:off x="4797991" y="2319668"/>
            <a:ext cx="328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fixed-size formula, independent of n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58846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5057"/>
    </mc:Choice>
    <mc:Fallback>
      <p:transition spd="slow" advTm="2050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825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Result #2: Transformers Operate in a Simple Logic!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360468" y="2496244"/>
            <a:ext cx="8259600" cy="24963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/>
              <a:t>Proof Idea: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Tighten L-uniformity to DLOGTIME-uniformity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Non-trivial and messy – log-time too little even to output a poly-size circuit, subcomponents being log-time uniform not necessarily enough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Leverage specific affine form + non-linearity of the feedforward function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Leverage known equivalence between FOM[BIT] and DLOGTIME-uniform TC</a:t>
            </a:r>
            <a:r>
              <a:rPr lang="en-US" baseline="30000" dirty="0"/>
              <a:t>0</a:t>
            </a:r>
            <a:r>
              <a:rPr lang="en-US" dirty="0"/>
              <a:t> </a:t>
            </a:r>
            <a:r>
              <a:rPr lang="en-US" sz="1400" dirty="0">
                <a:solidFill>
                  <a:srgbClr val="7030A0"/>
                </a:solidFill>
              </a:rPr>
              <a:t>[Barrington, </a:t>
            </a:r>
            <a:r>
              <a:rPr lang="en-US" sz="1400" dirty="0" err="1">
                <a:solidFill>
                  <a:srgbClr val="7030A0"/>
                </a:solidFill>
              </a:rPr>
              <a:t>Immerman</a:t>
            </a:r>
            <a:r>
              <a:rPr lang="en-US" sz="1400" dirty="0">
                <a:solidFill>
                  <a:srgbClr val="7030A0"/>
                </a:solidFill>
              </a:rPr>
              <a:t>, </a:t>
            </a:r>
            <a:r>
              <a:rPr lang="en-US" sz="1400" dirty="0" err="1">
                <a:solidFill>
                  <a:srgbClr val="7030A0"/>
                </a:solidFill>
              </a:rPr>
              <a:t>Straubing</a:t>
            </a:r>
            <a:r>
              <a:rPr lang="en-US" sz="1400" dirty="0">
                <a:solidFill>
                  <a:srgbClr val="7030A0"/>
                </a:solidFill>
              </a:rPr>
              <a:t>. 1990]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47F08C3-D3C7-2B0D-1526-B39CEFE358B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sp>
        <p:nvSpPr>
          <p:cNvPr id="4" name="Google Shape;394;p35">
            <a:extLst>
              <a:ext uri="{FF2B5EF4-FFF2-40B4-BE49-F238E27FC236}">
                <a16:creationId xmlns:a16="http://schemas.microsoft.com/office/drawing/2014/main" id="{CB2F8AF4-3A44-A9C5-EF01-AB6D4617DB84}"/>
              </a:ext>
            </a:extLst>
          </p:cNvPr>
          <p:cNvSpPr txBox="1"/>
          <p:nvPr/>
        </p:nvSpPr>
        <p:spPr>
          <a:xfrm>
            <a:off x="636048" y="1390140"/>
            <a:ext cx="7300944" cy="85041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Upper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Merrill and S., </a:t>
            </a:r>
            <a:r>
              <a:rPr lang="en" i="1" dirty="0" err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NeurIPS</a:t>
            </a:r>
            <a:r>
              <a:rPr lang="en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2023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Every log-precision transformer can be expressed as an FOM[BIT] formula</a:t>
            </a:r>
            <a:endParaRPr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67EB8-98BD-68D2-7C8E-E6AAB36C9CC6}"/>
              </a:ext>
            </a:extLst>
          </p:cNvPr>
          <p:cNvSpPr txBox="1"/>
          <p:nvPr/>
        </p:nvSpPr>
        <p:spPr>
          <a:xfrm>
            <a:off x="4797991" y="2319668"/>
            <a:ext cx="32880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fixed-size formula, independent of n 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94765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500"/>
    </mc:Choice>
    <mc:Fallback>
      <p:transition spd="slow" advTm="14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Roadmap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LLMs: Motivation for a formal study and the role of TCS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Background: Circuit complexity, Transformers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What can Transformers compute?  What can they not?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Upper Bounds: Simple Threshold Circuits and Logic Formulas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Lower Bounds: Transcending TC</a:t>
            </a:r>
            <a:r>
              <a:rPr lang="en-US" baseline="30000" dirty="0"/>
              <a:t>0</a:t>
            </a:r>
            <a:r>
              <a:rPr lang="en-US" dirty="0"/>
              <a:t> Limit with Intermediate Generation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State Space Models (SSMs)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Similar Limits, different ways of transcending TC</a:t>
            </a:r>
            <a:r>
              <a:rPr lang="en-US" baseline="30000" dirty="0"/>
              <a:t>0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The Parallelism Tradeoff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Closing Remarks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2CB0A-2EE1-C384-52DB-AD50F0DCB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B8C581A-08B0-43F9-9824-56ACCC7FD3FF}"/>
              </a:ext>
            </a:extLst>
          </p:cNvPr>
          <p:cNvSpPr/>
          <p:nvPr/>
        </p:nvSpPr>
        <p:spPr>
          <a:xfrm>
            <a:off x="128016" y="2842387"/>
            <a:ext cx="488484" cy="16459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559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223"/>
    </mc:Choice>
    <mc:Fallback>
      <p:transition spd="slow" advTm="60223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2313431"/>
            <a:ext cx="8259600" cy="2651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/>
              <a:t>Intermediate generation takes various forms in practice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Scratchpad, decomposition, </a:t>
            </a:r>
            <a:r>
              <a:rPr lang="en-US" b="1" dirty="0"/>
              <a:t>chain of thought</a:t>
            </a:r>
            <a:r>
              <a:rPr lang="en-US" dirty="0"/>
              <a:t>, …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/>
              <a:t>Added computational power:  </a:t>
            </a:r>
            <a:r>
              <a:rPr lang="en-US" b="1" dirty="0"/>
              <a:t>next output is </a:t>
            </a:r>
            <a:r>
              <a:rPr lang="en-US" b="1" u="sng" dirty="0"/>
              <a:t>conditioned</a:t>
            </a:r>
            <a:r>
              <a:rPr lang="en-US" b="1" dirty="0"/>
              <a:t> on past generations</a:t>
            </a:r>
            <a:r>
              <a:rPr lang="en-US" dirty="0"/>
              <a:t>!</a:t>
            </a:r>
            <a:br>
              <a:rPr lang="en-US" b="1" dirty="0"/>
            </a:br>
            <a:r>
              <a:rPr lang="en-US" dirty="0"/>
              <a:t>      z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aseline="-25000" dirty="0"/>
              <a:t>+1</a:t>
            </a:r>
            <a:r>
              <a:rPr lang="en-US" dirty="0"/>
              <a:t> = f(x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, z</a:t>
            </a:r>
            <a:r>
              <a:rPr lang="en-US" baseline="-25000" dirty="0"/>
              <a:t>1</a:t>
            </a:r>
            <a:r>
              <a:rPr lang="en-US" dirty="0"/>
              <a:t>, …, z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),  y = f(x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x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, z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dirty="0" err="1"/>
              <a:t>z</a:t>
            </a:r>
            <a:r>
              <a:rPr lang="en-US" i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)</a:t>
            </a:r>
            <a:br>
              <a:rPr lang="en-US" dirty="0"/>
            </a:br>
            <a:r>
              <a:rPr lang="en-US" dirty="0"/>
              <a:t>=&gt; </a:t>
            </a:r>
            <a:r>
              <a:rPr lang="en-US" dirty="0">
                <a:solidFill>
                  <a:schemeClr val="accent1"/>
                </a:solidFill>
              </a:rPr>
              <a:t>Depth of computational graph = ϴ(m)</a:t>
            </a:r>
          </a:p>
          <a:p>
            <a:pPr marL="768350" lvl="1" indent="-285750">
              <a:buFont typeface="Wingdings" pitchFamily="2" charset="2"/>
              <a:buChar char="§"/>
            </a:pPr>
            <a:endParaRPr lang="en-US" sz="1050" b="1" dirty="0">
              <a:solidFill>
                <a:schemeClr val="accent1"/>
              </a:solidFill>
            </a:endParaRPr>
          </a:p>
          <a:p>
            <a:pPr marL="0" lvl="0" algn="l" rtl="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-US" b="1" dirty="0" err="1"/>
              <a:t>CoT</a:t>
            </a:r>
            <a:r>
              <a:rPr lang="en-US" b="1" dirty="0"/>
              <a:t>(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b="1" dirty="0"/>
              <a:t>)</a:t>
            </a:r>
            <a:r>
              <a:rPr lang="en-US" dirty="0"/>
              <a:t> = class of languages recognized by transformers with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dirty="0"/>
              <a:t> steps of </a:t>
            </a:r>
            <a:r>
              <a:rPr lang="en-US" dirty="0" err="1"/>
              <a:t>CoT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775E705-7646-B88F-9D88-6C22B79A276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1F971A30-2063-8AAF-E8BF-536025356E8E}"/>
              </a:ext>
            </a:extLst>
          </p:cNvPr>
          <p:cNvSpPr/>
          <p:nvPr/>
        </p:nvSpPr>
        <p:spPr>
          <a:xfrm>
            <a:off x="2231136" y="1371600"/>
            <a:ext cx="585216" cy="173736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728D67-2096-AB8A-6A96-F0366824DEE6}"/>
              </a:ext>
            </a:extLst>
          </p:cNvPr>
          <p:cNvGrpSpPr/>
          <p:nvPr/>
        </p:nvGrpSpPr>
        <p:grpSpPr>
          <a:xfrm>
            <a:off x="786384" y="1289304"/>
            <a:ext cx="1216152" cy="737545"/>
            <a:chOff x="786384" y="1591056"/>
            <a:chExt cx="1216152" cy="737545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D583AE7-9B93-6D6A-D868-D8E0B6D8D65C}"/>
                </a:ext>
              </a:extLst>
            </p:cNvPr>
            <p:cNvSpPr/>
            <p:nvPr/>
          </p:nvSpPr>
          <p:spPr>
            <a:xfrm>
              <a:off x="786384" y="1591056"/>
              <a:ext cx="1216152" cy="33832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x</a:t>
              </a:r>
              <a:r>
                <a:rPr lang="en-US" baseline="-25000" dirty="0"/>
                <a:t>1</a:t>
              </a:r>
              <a:r>
                <a:rPr lang="en-US" dirty="0"/>
                <a:t>, x</a:t>
              </a:r>
              <a:r>
                <a:rPr lang="en-US" baseline="-25000" dirty="0"/>
                <a:t>2</a:t>
              </a:r>
              <a:r>
                <a:rPr lang="en-US" dirty="0"/>
                <a:t>,…, </a:t>
              </a:r>
              <a:r>
                <a:rPr lang="en-US" dirty="0" err="1"/>
                <a:t>x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FC01527-0796-EA26-7D69-6C3545C58EE8}"/>
                </a:ext>
              </a:extLst>
            </p:cNvPr>
            <p:cNvSpPr txBox="1"/>
            <p:nvPr/>
          </p:nvSpPr>
          <p:spPr>
            <a:xfrm>
              <a:off x="1051560" y="2020824"/>
              <a:ext cx="5822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Input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E5AC21F-624F-035D-B2B7-0E55681B5F88}"/>
              </a:ext>
            </a:extLst>
          </p:cNvPr>
          <p:cNvGrpSpPr/>
          <p:nvPr/>
        </p:nvGrpSpPr>
        <p:grpSpPr>
          <a:xfrm>
            <a:off x="3169920" y="1295400"/>
            <a:ext cx="1685544" cy="946892"/>
            <a:chOff x="3169920" y="1597152"/>
            <a:chExt cx="1685544" cy="94689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2CF992D-3BF8-7332-2173-26ECD0F62719}"/>
                </a:ext>
              </a:extLst>
            </p:cNvPr>
            <p:cNvSpPr/>
            <p:nvPr/>
          </p:nvSpPr>
          <p:spPr>
            <a:xfrm>
              <a:off x="3169920" y="1597152"/>
              <a:ext cx="1685544" cy="338328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z</a:t>
              </a:r>
              <a:r>
                <a:rPr lang="en-US" baseline="-25000" dirty="0"/>
                <a:t>1</a:t>
              </a:r>
              <a:r>
                <a:rPr lang="en-US" dirty="0"/>
                <a:t>, z</a:t>
              </a:r>
              <a:r>
                <a:rPr lang="en-US" baseline="-25000" dirty="0"/>
                <a:t>2</a:t>
              </a:r>
              <a:r>
                <a:rPr lang="en-US" dirty="0"/>
                <a:t>,…, </a:t>
              </a:r>
              <a:r>
                <a:rPr lang="en-US" dirty="0" err="1"/>
                <a:t>z</a:t>
              </a:r>
              <a:r>
                <a:rPr lang="en-US" i="1" baseline="-25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</a:t>
              </a:r>
              <a:endPara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0578ECD-DEE9-42E9-5F24-823052EF9D88}"/>
                </a:ext>
              </a:extLst>
            </p:cNvPr>
            <p:cNvSpPr txBox="1"/>
            <p:nvPr/>
          </p:nvSpPr>
          <p:spPr>
            <a:xfrm>
              <a:off x="3388416" y="2020824"/>
              <a:ext cx="12490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/>
                <a:t>Intermediate</a:t>
              </a:r>
              <a:br>
                <a:rPr lang="en-US" b="1" dirty="0"/>
              </a:br>
              <a:r>
                <a:rPr lang="en-US" b="1" dirty="0"/>
                <a:t>generation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6929CF9-CC9F-0D3D-1BE9-36114D1F451F}"/>
              </a:ext>
            </a:extLst>
          </p:cNvPr>
          <p:cNvGrpSpPr/>
          <p:nvPr/>
        </p:nvGrpSpPr>
        <p:grpSpPr>
          <a:xfrm>
            <a:off x="5004219" y="1295400"/>
            <a:ext cx="721672" cy="737581"/>
            <a:chOff x="5004219" y="1597152"/>
            <a:chExt cx="721672" cy="73758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886BDCB2-8FF3-D4CE-41C1-9726036810F5}"/>
                </a:ext>
              </a:extLst>
            </p:cNvPr>
            <p:cNvSpPr/>
            <p:nvPr/>
          </p:nvSpPr>
          <p:spPr>
            <a:xfrm>
              <a:off x="5134920" y="1597152"/>
              <a:ext cx="433776" cy="338328"/>
            </a:xfrm>
            <a:prstGeom prst="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y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3E0F890-E271-E29B-8014-6EBEFEA3BDAA}"/>
                </a:ext>
              </a:extLst>
            </p:cNvPr>
            <p:cNvSpPr txBox="1"/>
            <p:nvPr/>
          </p:nvSpPr>
          <p:spPr>
            <a:xfrm>
              <a:off x="5004219" y="2026956"/>
              <a:ext cx="72167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Output</a:t>
              </a:r>
            </a:p>
          </p:txBody>
        </p:sp>
      </p:grpSp>
      <p:sp>
        <p:nvSpPr>
          <p:cNvPr id="15" name="Title 14">
            <a:extLst>
              <a:ext uri="{FF2B5EF4-FFF2-40B4-BE49-F238E27FC236}">
                <a16:creationId xmlns:a16="http://schemas.microsoft.com/office/drawing/2014/main" id="{8FF55202-981A-CFFB-C7EC-15D66197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Transcending TC</a:t>
            </a:r>
            <a:r>
              <a:rPr lang="en-US" baseline="30000" dirty="0"/>
              <a:t>0</a:t>
            </a:r>
            <a:r>
              <a:rPr lang="en-US" dirty="0"/>
              <a:t> with Intermediate Generation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622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130"/>
    </mc:Choice>
    <mc:Fallback>
      <p:transition spd="slow" advTm="122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499" y="216425"/>
            <a:ext cx="820966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Result #3a: </a:t>
            </a:r>
            <a:r>
              <a:rPr lang="en-US" dirty="0" err="1"/>
              <a:t>CoT</a:t>
            </a:r>
            <a:r>
              <a:rPr lang="en-US" dirty="0"/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 can Simulate Automata (in </a:t>
            </a:r>
            <a:r>
              <a:rPr lang="en-US" dirty="0">
                <a:solidFill>
                  <a:srgbClr val="FFFF00"/>
                </a:solidFill>
              </a:rPr>
              <a:t>NC</a:t>
            </a:r>
            <a:r>
              <a:rPr lang="en-US" baseline="30000" dirty="0">
                <a:solidFill>
                  <a:srgbClr val="FFFF00"/>
                </a:solidFill>
              </a:rPr>
              <a:t>1</a:t>
            </a:r>
            <a:r>
              <a:rPr lang="en-US" dirty="0"/>
              <a:t>)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5039924" y="2594990"/>
            <a:ext cx="3375920" cy="148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Track state via intermediate generation	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“look up” input tokens </a:t>
            </a:r>
            <a:r>
              <a:rPr lang="en-US" sz="1600" dirty="0"/>
              <a:t>(</a:t>
            </a:r>
            <a:r>
              <a:rPr lang="en-US" sz="1600" i="1" dirty="0"/>
              <a:t>n</a:t>
            </a:r>
            <a:r>
              <a:rPr lang="en-US" sz="1600" dirty="0"/>
              <a:t> nodes to the left)</a:t>
            </a:r>
            <a:r>
              <a:rPr lang="en-US" dirty="0"/>
              <a:t> via Attention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631E5-7A35-9E1C-1849-071324A736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17A08B3-1CA2-EEE6-8B21-ABB31F13E925}"/>
              </a:ext>
            </a:extLst>
          </p:cNvPr>
          <p:cNvGrpSpPr>
            <a:grpSpLocks noChangeAspect="1"/>
          </p:cNvGrpSpPr>
          <p:nvPr/>
        </p:nvGrpSpPr>
        <p:grpSpPr>
          <a:xfrm>
            <a:off x="6514518" y="1067405"/>
            <a:ext cx="2111325" cy="1426700"/>
            <a:chOff x="6239175" y="2328522"/>
            <a:chExt cx="2111325" cy="1426700"/>
          </a:xfrm>
        </p:grpSpPr>
        <p:sp>
          <p:nvSpPr>
            <p:cNvPr id="2" name="Google Shape;604;p48">
              <a:extLst>
                <a:ext uri="{FF2B5EF4-FFF2-40B4-BE49-F238E27FC236}">
                  <a16:creationId xmlns:a16="http://schemas.microsoft.com/office/drawing/2014/main" id="{AA7B6EC7-7473-BA7B-5D2F-54717CD78008}"/>
                </a:ext>
              </a:extLst>
            </p:cNvPr>
            <p:cNvSpPr/>
            <p:nvPr/>
          </p:nvSpPr>
          <p:spPr>
            <a:xfrm>
              <a:off x="6495375" y="2879047"/>
              <a:ext cx="572700" cy="572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q</a:t>
              </a:r>
              <a:r>
                <a:rPr lang="en" baseline="-25000"/>
                <a:t>0</a:t>
              </a:r>
              <a:endParaRPr baseline="-25000"/>
            </a:p>
          </p:txBody>
        </p:sp>
        <p:sp>
          <p:nvSpPr>
            <p:cNvPr id="3" name="Google Shape;605;p48">
              <a:extLst>
                <a:ext uri="{FF2B5EF4-FFF2-40B4-BE49-F238E27FC236}">
                  <a16:creationId xmlns:a16="http://schemas.microsoft.com/office/drawing/2014/main" id="{C5188641-140D-1DCA-5822-08443A0DA666}"/>
                </a:ext>
              </a:extLst>
            </p:cNvPr>
            <p:cNvSpPr/>
            <p:nvPr/>
          </p:nvSpPr>
          <p:spPr>
            <a:xfrm>
              <a:off x="7777800" y="2879047"/>
              <a:ext cx="572700" cy="572700"/>
            </a:xfrm>
            <a:prstGeom prst="ellipse">
              <a:avLst/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q</a:t>
              </a:r>
              <a:r>
                <a:rPr lang="en" baseline="-25000"/>
                <a:t>1</a:t>
              </a:r>
              <a:endParaRPr/>
            </a:p>
          </p:txBody>
        </p:sp>
        <p:sp>
          <p:nvSpPr>
            <p:cNvPr id="6" name="Google Shape;606;p48">
              <a:extLst>
                <a:ext uri="{FF2B5EF4-FFF2-40B4-BE49-F238E27FC236}">
                  <a16:creationId xmlns:a16="http://schemas.microsoft.com/office/drawing/2014/main" id="{2ACA6EDF-EF31-38AD-B811-3780106D90B7}"/>
                </a:ext>
              </a:extLst>
            </p:cNvPr>
            <p:cNvSpPr txBox="1"/>
            <p:nvPr/>
          </p:nvSpPr>
          <p:spPr>
            <a:xfrm>
              <a:off x="7239188" y="2328522"/>
              <a:ext cx="367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</a:t>
              </a:r>
              <a:endParaRPr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7" name="Google Shape;607;p48">
              <a:extLst>
                <a:ext uri="{FF2B5EF4-FFF2-40B4-BE49-F238E27FC236}">
                  <a16:creationId xmlns:a16="http://schemas.microsoft.com/office/drawing/2014/main" id="{17070AC4-C129-5A6D-595D-66622BE9966F}"/>
                </a:ext>
              </a:extLst>
            </p:cNvPr>
            <p:cNvCxnSpPr>
              <a:endCxn id="2" idx="2"/>
            </p:cNvCxnSpPr>
            <p:nvPr/>
          </p:nvCxnSpPr>
          <p:spPr>
            <a:xfrm>
              <a:off x="6239175" y="3165397"/>
              <a:ext cx="256200" cy="0"/>
            </a:xfrm>
            <a:prstGeom prst="straightConnector1">
              <a:avLst/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8" name="Google Shape;608;p48">
              <a:extLst>
                <a:ext uri="{FF2B5EF4-FFF2-40B4-BE49-F238E27FC236}">
                  <a16:creationId xmlns:a16="http://schemas.microsoft.com/office/drawing/2014/main" id="{09B62254-2D95-A01C-A813-245B5024FDB3}"/>
                </a:ext>
              </a:extLst>
            </p:cNvPr>
            <p:cNvSpPr txBox="1"/>
            <p:nvPr/>
          </p:nvSpPr>
          <p:spPr>
            <a:xfrm>
              <a:off x="7239163" y="3355022"/>
              <a:ext cx="367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b</a:t>
              </a:r>
              <a:endParaRPr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cxnSp>
          <p:nvCxnSpPr>
            <p:cNvPr id="9" name="Google Shape;609;p48">
              <a:extLst>
                <a:ext uri="{FF2B5EF4-FFF2-40B4-BE49-F238E27FC236}">
                  <a16:creationId xmlns:a16="http://schemas.microsoft.com/office/drawing/2014/main" id="{B92C465F-B8A6-0840-2AD0-69AF09678018}"/>
                </a:ext>
              </a:extLst>
            </p:cNvPr>
            <p:cNvCxnSpPr>
              <a:stCxn id="2" idx="7"/>
              <a:endCxn id="3" idx="1"/>
            </p:cNvCxnSpPr>
            <p:nvPr/>
          </p:nvCxnSpPr>
          <p:spPr>
            <a:xfrm rot="-5400000" flipH="1">
              <a:off x="7422655" y="2524467"/>
              <a:ext cx="600" cy="877500"/>
            </a:xfrm>
            <a:prstGeom prst="curvedConnector3">
              <a:avLst>
                <a:gd name="adj1" fmla="val -53665829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10" name="Google Shape;610;p48">
              <a:extLst>
                <a:ext uri="{FF2B5EF4-FFF2-40B4-BE49-F238E27FC236}">
                  <a16:creationId xmlns:a16="http://schemas.microsoft.com/office/drawing/2014/main" id="{BCD7D49D-D2D7-8A6A-28C9-900FCDA89215}"/>
                </a:ext>
              </a:extLst>
            </p:cNvPr>
            <p:cNvCxnSpPr>
              <a:stCxn id="3" idx="3"/>
              <a:endCxn id="2" idx="5"/>
            </p:cNvCxnSpPr>
            <p:nvPr/>
          </p:nvCxnSpPr>
          <p:spPr>
            <a:xfrm rot="5400000">
              <a:off x="7422620" y="2929427"/>
              <a:ext cx="600" cy="877500"/>
            </a:xfrm>
            <a:prstGeom prst="curvedConnector3">
              <a:avLst>
                <a:gd name="adj1" fmla="val 53665829"/>
              </a:avLst>
            </a:prstGeom>
            <a:noFill/>
            <a:ln w="19050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8F261C9D-8225-79E0-99F8-F406DA7DA904}"/>
              </a:ext>
            </a:extLst>
          </p:cNvPr>
          <p:cNvGrpSpPr/>
          <p:nvPr/>
        </p:nvGrpSpPr>
        <p:grpSpPr>
          <a:xfrm>
            <a:off x="782547" y="2487326"/>
            <a:ext cx="3639375" cy="2576162"/>
            <a:chOff x="1459203" y="2130710"/>
            <a:chExt cx="3639375" cy="2576162"/>
          </a:xfrm>
        </p:grpSpPr>
        <p:sp>
          <p:nvSpPr>
            <p:cNvPr id="24" name="Google Shape;624;p48">
              <a:extLst>
                <a:ext uri="{FF2B5EF4-FFF2-40B4-BE49-F238E27FC236}">
                  <a16:creationId xmlns:a16="http://schemas.microsoft.com/office/drawing/2014/main" id="{1A03C370-D7D2-6A2B-A875-90D33BAB9329}"/>
                </a:ext>
              </a:extLst>
            </p:cNvPr>
            <p:cNvSpPr/>
            <p:nvPr/>
          </p:nvSpPr>
          <p:spPr>
            <a:xfrm>
              <a:off x="3434296" y="3953474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3</a:t>
              </a:r>
              <a:endParaRPr/>
            </a:p>
          </p:txBody>
        </p:sp>
        <p:cxnSp>
          <p:nvCxnSpPr>
            <p:cNvPr id="25" name="Google Shape;625;p48">
              <a:extLst>
                <a:ext uri="{FF2B5EF4-FFF2-40B4-BE49-F238E27FC236}">
                  <a16:creationId xmlns:a16="http://schemas.microsoft.com/office/drawing/2014/main" id="{C25808F0-F47D-02F8-9EFB-CDBC60A71F47}"/>
                </a:ext>
              </a:extLst>
            </p:cNvPr>
            <p:cNvCxnSpPr>
              <a:stCxn id="24" idx="0"/>
              <a:endCxn id="26" idx="2"/>
            </p:cNvCxnSpPr>
            <p:nvPr/>
          </p:nvCxnSpPr>
          <p:spPr>
            <a:xfrm rot="10800000" flipH="1">
              <a:off x="3713446" y="3595574"/>
              <a:ext cx="600" cy="3579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" name="Google Shape;626;p48">
              <a:extLst>
                <a:ext uri="{FF2B5EF4-FFF2-40B4-BE49-F238E27FC236}">
                  <a16:creationId xmlns:a16="http://schemas.microsoft.com/office/drawing/2014/main" id="{72863880-9A3F-6DE5-3DF0-9C5F5B18D149}"/>
                </a:ext>
              </a:extLst>
            </p:cNvPr>
            <p:cNvSpPr/>
            <p:nvPr/>
          </p:nvSpPr>
          <p:spPr>
            <a:xfrm>
              <a:off x="3434838" y="3197032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B4A7D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Attn</a:t>
              </a:r>
              <a:endParaRPr/>
            </a:p>
          </p:txBody>
        </p:sp>
        <p:sp>
          <p:nvSpPr>
            <p:cNvPr id="27" name="Google Shape;627;p48">
              <a:extLst>
                <a:ext uri="{FF2B5EF4-FFF2-40B4-BE49-F238E27FC236}">
                  <a16:creationId xmlns:a16="http://schemas.microsoft.com/office/drawing/2014/main" id="{75C1D0AB-9FDE-0547-BB79-B8E640E3E500}"/>
                </a:ext>
              </a:extLst>
            </p:cNvPr>
            <p:cNvSpPr/>
            <p:nvPr/>
          </p:nvSpPr>
          <p:spPr>
            <a:xfrm>
              <a:off x="3438619" y="2664775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FF</a:t>
              </a:r>
              <a:endParaRPr/>
            </a:p>
          </p:txBody>
        </p:sp>
        <p:cxnSp>
          <p:nvCxnSpPr>
            <p:cNvPr id="28" name="Google Shape;628;p48">
              <a:extLst>
                <a:ext uri="{FF2B5EF4-FFF2-40B4-BE49-F238E27FC236}">
                  <a16:creationId xmlns:a16="http://schemas.microsoft.com/office/drawing/2014/main" id="{6B46AE7F-2272-5ED1-6D44-7D8331F08B63}"/>
                </a:ext>
              </a:extLst>
            </p:cNvPr>
            <p:cNvCxnSpPr>
              <a:stCxn id="26" idx="0"/>
              <a:endCxn id="27" idx="2"/>
            </p:cNvCxnSpPr>
            <p:nvPr/>
          </p:nvCxnSpPr>
          <p:spPr>
            <a:xfrm rot="10800000" flipH="1">
              <a:off x="3713988" y="3063232"/>
              <a:ext cx="3900" cy="133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9" name="Google Shape;629;p48">
              <a:extLst>
                <a:ext uri="{FF2B5EF4-FFF2-40B4-BE49-F238E27FC236}">
                  <a16:creationId xmlns:a16="http://schemas.microsoft.com/office/drawing/2014/main" id="{2B392DF1-6AA0-53A1-2232-5AFB7A36C579}"/>
                </a:ext>
              </a:extLst>
            </p:cNvPr>
            <p:cNvSpPr txBox="1"/>
            <p:nvPr/>
          </p:nvSpPr>
          <p:spPr>
            <a:xfrm>
              <a:off x="4404078" y="4306672"/>
              <a:ext cx="6945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9900"/>
                  </a:solidFill>
                </a:rPr>
                <a:t>4: </a:t>
              </a:r>
              <a:r>
                <a:rPr lang="en" i="1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q</a:t>
              </a:r>
              <a:r>
                <a:rPr lang="en" baseline="-25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endParaRPr baseline="-25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5" name="Google Shape;635;p48">
              <a:extLst>
                <a:ext uri="{FF2B5EF4-FFF2-40B4-BE49-F238E27FC236}">
                  <a16:creationId xmlns:a16="http://schemas.microsoft.com/office/drawing/2014/main" id="{918E00EE-7C81-7583-657D-2B8486846060}"/>
                </a:ext>
              </a:extLst>
            </p:cNvPr>
            <p:cNvSpPr txBox="1"/>
            <p:nvPr/>
          </p:nvSpPr>
          <p:spPr>
            <a:xfrm>
              <a:off x="3332138" y="2130710"/>
              <a:ext cx="76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𝛿(</a:t>
              </a:r>
              <a:r>
                <a:rPr lang="en" i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q</a:t>
              </a:r>
              <a:r>
                <a:rPr lang="en" baseline="-25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0</a:t>
              </a:r>
              <a:r>
                <a:rPr lang="en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, </a:t>
              </a:r>
              <a:r>
                <a:rPr lang="en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a</a:t>
              </a:r>
              <a:r>
                <a:rPr lang="en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)</a:t>
              </a:r>
              <a:endPara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36" name="Google Shape;636;p48">
              <a:extLst>
                <a:ext uri="{FF2B5EF4-FFF2-40B4-BE49-F238E27FC236}">
                  <a16:creationId xmlns:a16="http://schemas.microsoft.com/office/drawing/2014/main" id="{A27356F1-6449-E8C1-8CDF-DD0B40AAA283}"/>
                </a:ext>
              </a:extLst>
            </p:cNvPr>
            <p:cNvCxnSpPr>
              <a:stCxn id="27" idx="0"/>
              <a:endCxn id="35" idx="2"/>
            </p:cNvCxnSpPr>
            <p:nvPr/>
          </p:nvCxnSpPr>
          <p:spPr>
            <a:xfrm rot="10800000">
              <a:off x="3713569" y="2530975"/>
              <a:ext cx="4200" cy="133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7" name="Google Shape;637;p48">
              <a:extLst>
                <a:ext uri="{FF2B5EF4-FFF2-40B4-BE49-F238E27FC236}">
                  <a16:creationId xmlns:a16="http://schemas.microsoft.com/office/drawing/2014/main" id="{8150D06B-3D9D-9846-662B-23ED87E5EBBE}"/>
                </a:ext>
              </a:extLst>
            </p:cNvPr>
            <p:cNvCxnSpPr>
              <a:stCxn id="35" idx="3"/>
              <a:endCxn id="29" idx="1"/>
            </p:cNvCxnSpPr>
            <p:nvPr/>
          </p:nvCxnSpPr>
          <p:spPr>
            <a:xfrm>
              <a:off x="4094738" y="2330810"/>
              <a:ext cx="309300" cy="2175900"/>
            </a:xfrm>
            <a:prstGeom prst="curvedConnector3">
              <a:avLst>
                <a:gd name="adj1" fmla="val 50007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9" name="Google Shape;639;p48">
              <a:extLst>
                <a:ext uri="{FF2B5EF4-FFF2-40B4-BE49-F238E27FC236}">
                  <a16:creationId xmlns:a16="http://schemas.microsoft.com/office/drawing/2014/main" id="{CEB382CB-971B-D2F4-7FE9-20836ABAE132}"/>
                </a:ext>
              </a:extLst>
            </p:cNvPr>
            <p:cNvCxnSpPr>
              <a:stCxn id="11" idx="0"/>
              <a:endCxn id="26" idx="2"/>
            </p:cNvCxnSpPr>
            <p:nvPr/>
          </p:nvCxnSpPr>
          <p:spPr>
            <a:xfrm flipV="1">
              <a:off x="1459203" y="3595432"/>
              <a:ext cx="2254785" cy="350523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922B89-6664-70C9-EBE5-F4C1AEF78B10}"/>
              </a:ext>
            </a:extLst>
          </p:cNvPr>
          <p:cNvGrpSpPr/>
          <p:nvPr/>
        </p:nvGrpSpPr>
        <p:grpSpPr>
          <a:xfrm>
            <a:off x="353307" y="3021391"/>
            <a:ext cx="1401900" cy="2042172"/>
            <a:chOff x="1029963" y="2664775"/>
            <a:chExt cx="1401900" cy="2042172"/>
          </a:xfrm>
        </p:grpSpPr>
        <p:sp>
          <p:nvSpPr>
            <p:cNvPr id="11" name="Google Shape;611;p48">
              <a:extLst>
                <a:ext uri="{FF2B5EF4-FFF2-40B4-BE49-F238E27FC236}">
                  <a16:creationId xmlns:a16="http://schemas.microsoft.com/office/drawing/2014/main" id="{F7CC8FDF-D86F-B893-4502-F7479A5E4053}"/>
                </a:ext>
              </a:extLst>
            </p:cNvPr>
            <p:cNvSpPr/>
            <p:nvPr/>
          </p:nvSpPr>
          <p:spPr>
            <a:xfrm>
              <a:off x="1180053" y="3945955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1</a:t>
              </a:r>
              <a:endParaRPr/>
            </a:p>
          </p:txBody>
        </p:sp>
        <p:sp>
          <p:nvSpPr>
            <p:cNvPr id="12" name="Google Shape;612;p48">
              <a:extLst>
                <a:ext uri="{FF2B5EF4-FFF2-40B4-BE49-F238E27FC236}">
                  <a16:creationId xmlns:a16="http://schemas.microsoft.com/office/drawing/2014/main" id="{4D5775E0-E3B7-320F-2AB4-2E7FEA7CD735}"/>
                </a:ext>
              </a:extLst>
            </p:cNvPr>
            <p:cNvSpPr txBox="1"/>
            <p:nvPr/>
          </p:nvSpPr>
          <p:spPr>
            <a:xfrm>
              <a:off x="1029963" y="4306660"/>
              <a:ext cx="8541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9900"/>
                  </a:solidFill>
                </a:rPr>
                <a:t>1: </a:t>
              </a:r>
              <a:r>
                <a:rPr lang="en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a</a:t>
              </a:r>
              <a:endParaRPr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sp>
          <p:nvSpPr>
            <p:cNvPr id="13" name="Google Shape;613;p48">
              <a:extLst>
                <a:ext uri="{FF2B5EF4-FFF2-40B4-BE49-F238E27FC236}">
                  <a16:creationId xmlns:a16="http://schemas.microsoft.com/office/drawing/2014/main" id="{2235F3F6-E77C-4AE4-08EC-7F1BF752C39E}"/>
                </a:ext>
              </a:extLst>
            </p:cNvPr>
            <p:cNvSpPr txBox="1"/>
            <p:nvPr/>
          </p:nvSpPr>
          <p:spPr>
            <a:xfrm>
              <a:off x="1859163" y="4306747"/>
              <a:ext cx="572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FF9900"/>
                  </a:solidFill>
                </a:rPr>
                <a:t>2: </a:t>
              </a:r>
              <a:r>
                <a:rPr lang="en">
                  <a:solidFill>
                    <a:schemeClr val="dk1"/>
                  </a:solidFill>
                  <a:latin typeface="Consolas"/>
                  <a:ea typeface="Consolas"/>
                  <a:cs typeface="Consolas"/>
                  <a:sym typeface="Consolas"/>
                </a:rPr>
                <a:t>b</a:t>
              </a:r>
              <a:endParaRPr>
                <a:solidFill>
                  <a:schemeClr val="dk1"/>
                </a:solidFill>
                <a:latin typeface="Consolas"/>
                <a:ea typeface="Consolas"/>
                <a:cs typeface="Consolas"/>
                <a:sym typeface="Consolas"/>
              </a:endParaRPr>
            </a:p>
          </p:txBody>
        </p:sp>
        <p:cxnSp>
          <p:nvCxnSpPr>
            <p:cNvPr id="14" name="Google Shape;614;p48">
              <a:extLst>
                <a:ext uri="{FF2B5EF4-FFF2-40B4-BE49-F238E27FC236}">
                  <a16:creationId xmlns:a16="http://schemas.microsoft.com/office/drawing/2014/main" id="{F7CC807C-7F74-5D3E-D4DA-984D8A12EEE9}"/>
                </a:ext>
              </a:extLst>
            </p:cNvPr>
            <p:cNvCxnSpPr>
              <a:stCxn id="11" idx="0"/>
              <a:endCxn id="15" idx="2"/>
            </p:cNvCxnSpPr>
            <p:nvPr/>
          </p:nvCxnSpPr>
          <p:spPr>
            <a:xfrm rot="10800000">
              <a:off x="1457403" y="3605155"/>
              <a:ext cx="1800" cy="340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5" name="Google Shape;615;p48">
              <a:extLst>
                <a:ext uri="{FF2B5EF4-FFF2-40B4-BE49-F238E27FC236}">
                  <a16:creationId xmlns:a16="http://schemas.microsoft.com/office/drawing/2014/main" id="{6CFF0ACD-5A2E-8551-0855-F399B0CE8517}"/>
                </a:ext>
              </a:extLst>
            </p:cNvPr>
            <p:cNvSpPr/>
            <p:nvPr/>
          </p:nvSpPr>
          <p:spPr>
            <a:xfrm>
              <a:off x="1178225" y="3206628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B4A7D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Attn</a:t>
              </a:r>
              <a:endParaRPr/>
            </a:p>
          </p:txBody>
        </p:sp>
        <p:sp>
          <p:nvSpPr>
            <p:cNvPr id="16" name="Google Shape;616;p48">
              <a:extLst>
                <a:ext uri="{FF2B5EF4-FFF2-40B4-BE49-F238E27FC236}">
                  <a16:creationId xmlns:a16="http://schemas.microsoft.com/office/drawing/2014/main" id="{2310B0A6-DD11-AF96-5FC5-1DBAAB8B406A}"/>
                </a:ext>
              </a:extLst>
            </p:cNvPr>
            <p:cNvSpPr/>
            <p:nvPr/>
          </p:nvSpPr>
          <p:spPr>
            <a:xfrm>
              <a:off x="1173481" y="2664775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FF</a:t>
              </a:r>
              <a:endParaRPr/>
            </a:p>
          </p:txBody>
        </p:sp>
        <p:cxnSp>
          <p:nvCxnSpPr>
            <p:cNvPr id="17" name="Google Shape;617;p48">
              <a:extLst>
                <a:ext uri="{FF2B5EF4-FFF2-40B4-BE49-F238E27FC236}">
                  <a16:creationId xmlns:a16="http://schemas.microsoft.com/office/drawing/2014/main" id="{123DB67C-5181-F236-39BA-CB0860110DA0}"/>
                </a:ext>
              </a:extLst>
            </p:cNvPr>
            <p:cNvCxnSpPr>
              <a:stCxn id="15" idx="0"/>
              <a:endCxn id="16" idx="2"/>
            </p:cNvCxnSpPr>
            <p:nvPr/>
          </p:nvCxnSpPr>
          <p:spPr>
            <a:xfrm rot="10800000">
              <a:off x="1452575" y="3063228"/>
              <a:ext cx="4800" cy="1434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8" name="Google Shape;618;p48">
              <a:extLst>
                <a:ext uri="{FF2B5EF4-FFF2-40B4-BE49-F238E27FC236}">
                  <a16:creationId xmlns:a16="http://schemas.microsoft.com/office/drawing/2014/main" id="{4886FC2E-1411-92D9-AF88-16015A8885D4}"/>
                </a:ext>
              </a:extLst>
            </p:cNvPr>
            <p:cNvSpPr/>
            <p:nvPr/>
          </p:nvSpPr>
          <p:spPr>
            <a:xfrm>
              <a:off x="1866359" y="3953474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2</a:t>
              </a:r>
              <a:endParaRPr/>
            </a:p>
          </p:txBody>
        </p:sp>
        <p:cxnSp>
          <p:nvCxnSpPr>
            <p:cNvPr id="19" name="Google Shape;619;p48">
              <a:extLst>
                <a:ext uri="{FF2B5EF4-FFF2-40B4-BE49-F238E27FC236}">
                  <a16:creationId xmlns:a16="http://schemas.microsoft.com/office/drawing/2014/main" id="{6BC636B0-4289-323E-50C6-47C108C77E63}"/>
                </a:ext>
              </a:extLst>
            </p:cNvPr>
            <p:cNvCxnSpPr>
              <a:stCxn id="18" idx="0"/>
              <a:endCxn id="20" idx="2"/>
            </p:cNvCxnSpPr>
            <p:nvPr/>
          </p:nvCxnSpPr>
          <p:spPr>
            <a:xfrm rot="10800000">
              <a:off x="2140409" y="3595574"/>
              <a:ext cx="5100" cy="3579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0" name="Google Shape;620;p48">
              <a:extLst>
                <a:ext uri="{FF2B5EF4-FFF2-40B4-BE49-F238E27FC236}">
                  <a16:creationId xmlns:a16="http://schemas.microsoft.com/office/drawing/2014/main" id="{611E34E2-A65C-839E-ABF3-3B1A703FD0C5}"/>
                </a:ext>
              </a:extLst>
            </p:cNvPr>
            <p:cNvSpPr/>
            <p:nvPr/>
          </p:nvSpPr>
          <p:spPr>
            <a:xfrm>
              <a:off x="1861138" y="3197032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B4A7D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Attn</a:t>
              </a:r>
              <a:endParaRPr/>
            </a:p>
          </p:txBody>
        </p:sp>
        <p:sp>
          <p:nvSpPr>
            <p:cNvPr id="21" name="Google Shape;621;p48">
              <a:extLst>
                <a:ext uri="{FF2B5EF4-FFF2-40B4-BE49-F238E27FC236}">
                  <a16:creationId xmlns:a16="http://schemas.microsoft.com/office/drawing/2014/main" id="{55410EB2-CA4F-F72C-F8E3-E8DFB97D472C}"/>
                </a:ext>
              </a:extLst>
            </p:cNvPr>
            <p:cNvSpPr/>
            <p:nvPr/>
          </p:nvSpPr>
          <p:spPr>
            <a:xfrm>
              <a:off x="1864919" y="2664775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FF</a:t>
              </a:r>
              <a:endParaRPr/>
            </a:p>
          </p:txBody>
        </p:sp>
        <p:cxnSp>
          <p:nvCxnSpPr>
            <p:cNvPr id="22" name="Google Shape;622;p48">
              <a:extLst>
                <a:ext uri="{FF2B5EF4-FFF2-40B4-BE49-F238E27FC236}">
                  <a16:creationId xmlns:a16="http://schemas.microsoft.com/office/drawing/2014/main" id="{A1F15DC9-0182-0A4A-7AB1-590A9BBF5B23}"/>
                </a:ext>
              </a:extLst>
            </p:cNvPr>
            <p:cNvCxnSpPr>
              <a:stCxn id="20" idx="0"/>
              <a:endCxn id="21" idx="2"/>
            </p:cNvCxnSpPr>
            <p:nvPr/>
          </p:nvCxnSpPr>
          <p:spPr>
            <a:xfrm rot="10800000" flipH="1">
              <a:off x="2140288" y="3063232"/>
              <a:ext cx="3900" cy="133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2171DC1-FF86-244D-3B38-1117DCEE10A5}"/>
              </a:ext>
            </a:extLst>
          </p:cNvPr>
          <p:cNvGrpSpPr/>
          <p:nvPr/>
        </p:nvGrpSpPr>
        <p:grpSpPr>
          <a:xfrm>
            <a:off x="1220765" y="2485026"/>
            <a:ext cx="2102379" cy="2578462"/>
            <a:chOff x="1897421" y="2128410"/>
            <a:chExt cx="2102379" cy="2578462"/>
          </a:xfrm>
        </p:grpSpPr>
        <p:sp>
          <p:nvSpPr>
            <p:cNvPr id="23" name="Google Shape;623;p48">
              <a:extLst>
                <a:ext uri="{FF2B5EF4-FFF2-40B4-BE49-F238E27FC236}">
                  <a16:creationId xmlns:a16="http://schemas.microsoft.com/office/drawing/2014/main" id="{A67C2FAC-E27D-0EFF-C76B-E36DBABE2390}"/>
                </a:ext>
              </a:extLst>
            </p:cNvPr>
            <p:cNvSpPr txBox="1"/>
            <p:nvPr/>
          </p:nvSpPr>
          <p:spPr>
            <a:xfrm>
              <a:off x="3427100" y="4306672"/>
              <a:ext cx="5727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>
                  <a:solidFill>
                    <a:srgbClr val="FF9900"/>
                  </a:solidFill>
                </a:rPr>
                <a:t>3: </a:t>
              </a:r>
              <a:r>
                <a:rPr lang="en" i="1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q</a:t>
              </a:r>
              <a:r>
                <a:rPr lang="en" baseline="-25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0</a:t>
              </a:r>
              <a:endParaRPr baseline="-25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" name="Google Shape;641;p48">
              <a:extLst>
                <a:ext uri="{FF2B5EF4-FFF2-40B4-BE49-F238E27FC236}">
                  <a16:creationId xmlns:a16="http://schemas.microsoft.com/office/drawing/2014/main" id="{95207B74-9AD3-9DB7-B5F9-3454EBBB52EC}"/>
                </a:ext>
              </a:extLst>
            </p:cNvPr>
            <p:cNvSpPr txBox="1"/>
            <p:nvPr/>
          </p:nvSpPr>
          <p:spPr>
            <a:xfrm>
              <a:off x="1897421" y="2128410"/>
              <a:ext cx="4962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q</a:t>
              </a:r>
              <a:r>
                <a:rPr lang="en" baseline="-25000" dirty="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0</a:t>
              </a:r>
              <a:endParaRPr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2" name="Google Shape;642;p48">
              <a:extLst>
                <a:ext uri="{FF2B5EF4-FFF2-40B4-BE49-F238E27FC236}">
                  <a16:creationId xmlns:a16="http://schemas.microsoft.com/office/drawing/2014/main" id="{D9767DE3-8171-E856-7BBF-B3876A2AF020}"/>
                </a:ext>
              </a:extLst>
            </p:cNvPr>
            <p:cNvCxnSpPr>
              <a:cxnSpLocks/>
              <a:stCxn id="21" idx="0"/>
              <a:endCxn id="41" idx="2"/>
            </p:cNvCxnSpPr>
            <p:nvPr/>
          </p:nvCxnSpPr>
          <p:spPr>
            <a:xfrm flipV="1">
              <a:off x="2144069" y="2528610"/>
              <a:ext cx="1452" cy="136165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43" name="Google Shape;643;p48">
              <a:extLst>
                <a:ext uri="{FF2B5EF4-FFF2-40B4-BE49-F238E27FC236}">
                  <a16:creationId xmlns:a16="http://schemas.microsoft.com/office/drawing/2014/main" id="{DFCDDF3F-89D0-20B3-BCD7-6B68423064E2}"/>
                </a:ext>
              </a:extLst>
            </p:cNvPr>
            <p:cNvCxnSpPr>
              <a:stCxn id="41" idx="3"/>
              <a:endCxn id="23" idx="1"/>
            </p:cNvCxnSpPr>
            <p:nvPr/>
          </p:nvCxnSpPr>
          <p:spPr>
            <a:xfrm>
              <a:off x="2393621" y="2328510"/>
              <a:ext cx="1033500" cy="2178300"/>
            </a:xfrm>
            <a:prstGeom prst="curvedConnector3">
              <a:avLst>
                <a:gd name="adj1" fmla="val 49999"/>
              </a:avLst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DEE1C2-1328-E372-23BC-A88038F904E8}"/>
              </a:ext>
            </a:extLst>
          </p:cNvPr>
          <p:cNvGrpSpPr/>
          <p:nvPr/>
        </p:nvGrpSpPr>
        <p:grpSpPr>
          <a:xfrm>
            <a:off x="1468853" y="2487326"/>
            <a:ext cx="2977985" cy="2221164"/>
            <a:chOff x="2154653" y="2130710"/>
            <a:chExt cx="2977985" cy="2221164"/>
          </a:xfrm>
        </p:grpSpPr>
        <p:cxnSp>
          <p:nvCxnSpPr>
            <p:cNvPr id="40" name="Google Shape;640;p48">
              <a:extLst>
                <a:ext uri="{FF2B5EF4-FFF2-40B4-BE49-F238E27FC236}">
                  <a16:creationId xmlns:a16="http://schemas.microsoft.com/office/drawing/2014/main" id="{638117B3-F948-8B6B-B563-77C8F9C115C3}"/>
                </a:ext>
              </a:extLst>
            </p:cNvPr>
            <p:cNvCxnSpPr>
              <a:cxnSpLocks/>
              <a:stCxn id="18" idx="0"/>
              <a:endCxn id="32" idx="2"/>
            </p:cNvCxnSpPr>
            <p:nvPr/>
          </p:nvCxnSpPr>
          <p:spPr>
            <a:xfrm flipV="1">
              <a:off x="2154653" y="3595432"/>
              <a:ext cx="2597223" cy="358042"/>
            </a:xfrm>
            <a:prstGeom prst="straightConnector1">
              <a:avLst/>
            </a:pr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0" name="Google Shape;630;p48">
              <a:extLst>
                <a:ext uri="{FF2B5EF4-FFF2-40B4-BE49-F238E27FC236}">
                  <a16:creationId xmlns:a16="http://schemas.microsoft.com/office/drawing/2014/main" id="{0B7952A7-2DF6-8663-5139-B81832682BA7}"/>
                </a:ext>
              </a:extLst>
            </p:cNvPr>
            <p:cNvSpPr/>
            <p:nvPr/>
          </p:nvSpPr>
          <p:spPr>
            <a:xfrm>
              <a:off x="4472184" y="3953474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3</a:t>
              </a:r>
              <a:endParaRPr/>
            </a:p>
          </p:txBody>
        </p:sp>
        <p:cxnSp>
          <p:nvCxnSpPr>
            <p:cNvPr id="31" name="Google Shape;631;p48">
              <a:extLst>
                <a:ext uri="{FF2B5EF4-FFF2-40B4-BE49-F238E27FC236}">
                  <a16:creationId xmlns:a16="http://schemas.microsoft.com/office/drawing/2014/main" id="{D908E0DC-1B83-ACC1-9329-B93EC75D79DF}"/>
                </a:ext>
              </a:extLst>
            </p:cNvPr>
            <p:cNvCxnSpPr>
              <a:stCxn id="30" idx="0"/>
              <a:endCxn id="32" idx="2"/>
            </p:cNvCxnSpPr>
            <p:nvPr/>
          </p:nvCxnSpPr>
          <p:spPr>
            <a:xfrm rot="10800000" flipH="1">
              <a:off x="4751334" y="3595574"/>
              <a:ext cx="600" cy="3579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2" name="Google Shape;632;p48">
              <a:extLst>
                <a:ext uri="{FF2B5EF4-FFF2-40B4-BE49-F238E27FC236}">
                  <a16:creationId xmlns:a16="http://schemas.microsoft.com/office/drawing/2014/main" id="{A8E003F6-A84F-3D14-5A24-21E84A0675A7}"/>
                </a:ext>
              </a:extLst>
            </p:cNvPr>
            <p:cNvSpPr/>
            <p:nvPr/>
          </p:nvSpPr>
          <p:spPr>
            <a:xfrm>
              <a:off x="4472726" y="3197032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B4A7D6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Attn</a:t>
              </a:r>
              <a:endParaRPr/>
            </a:p>
          </p:txBody>
        </p:sp>
        <p:sp>
          <p:nvSpPr>
            <p:cNvPr id="33" name="Google Shape;633;p48">
              <a:extLst>
                <a:ext uri="{FF2B5EF4-FFF2-40B4-BE49-F238E27FC236}">
                  <a16:creationId xmlns:a16="http://schemas.microsoft.com/office/drawing/2014/main" id="{2FA14C39-B9F8-6C13-33D1-69DF04217F0E}"/>
                </a:ext>
              </a:extLst>
            </p:cNvPr>
            <p:cNvSpPr/>
            <p:nvPr/>
          </p:nvSpPr>
          <p:spPr>
            <a:xfrm>
              <a:off x="4476506" y="2664775"/>
              <a:ext cx="558300" cy="398400"/>
            </a:xfrm>
            <a:prstGeom prst="roundRect">
              <a:avLst>
                <a:gd name="adj" fmla="val 16667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FF</a:t>
              </a:r>
              <a:endParaRPr/>
            </a:p>
          </p:txBody>
        </p:sp>
        <p:cxnSp>
          <p:nvCxnSpPr>
            <p:cNvPr id="34" name="Google Shape;634;p48">
              <a:extLst>
                <a:ext uri="{FF2B5EF4-FFF2-40B4-BE49-F238E27FC236}">
                  <a16:creationId xmlns:a16="http://schemas.microsoft.com/office/drawing/2014/main" id="{35F7C815-F1C7-BCAB-DD80-71746DCE95B4}"/>
                </a:ext>
              </a:extLst>
            </p:cNvPr>
            <p:cNvCxnSpPr>
              <a:stCxn id="32" idx="0"/>
              <a:endCxn id="33" idx="2"/>
            </p:cNvCxnSpPr>
            <p:nvPr/>
          </p:nvCxnSpPr>
          <p:spPr>
            <a:xfrm rot="10800000" flipH="1">
              <a:off x="4751876" y="3063232"/>
              <a:ext cx="3900" cy="133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38" name="Google Shape;638;p48">
              <a:extLst>
                <a:ext uri="{FF2B5EF4-FFF2-40B4-BE49-F238E27FC236}">
                  <a16:creationId xmlns:a16="http://schemas.microsoft.com/office/drawing/2014/main" id="{C44E8CA7-71B0-C35A-7EA7-813CD31D341B}"/>
                </a:ext>
              </a:extLst>
            </p:cNvPr>
            <p:cNvSpPr txBox="1"/>
            <p:nvPr/>
          </p:nvSpPr>
          <p:spPr>
            <a:xfrm>
              <a:off x="4370038" y="2130710"/>
              <a:ext cx="762600" cy="40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𝛿(</a:t>
              </a:r>
              <a:r>
                <a:rPr lang="en" i="1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q</a:t>
              </a:r>
              <a:r>
                <a:rPr lang="en" baseline="-25000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1</a:t>
              </a:r>
              <a:r>
                <a:rPr lang="en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, </a:t>
              </a:r>
              <a:r>
                <a:rPr lang="en">
                  <a:solidFill>
                    <a:schemeClr val="dk1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b</a:t>
              </a:r>
              <a:r>
                <a:rPr lang="en">
                  <a:solidFill>
                    <a:schemeClr val="dk1"/>
                  </a:solidFill>
                  <a:latin typeface="Lato"/>
                  <a:ea typeface="Lato"/>
                  <a:cs typeface="Lato"/>
                  <a:sym typeface="Lato"/>
                </a:rPr>
                <a:t>)</a:t>
              </a:r>
              <a:endParaRPr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44" name="Google Shape;644;p48">
              <a:extLst>
                <a:ext uri="{FF2B5EF4-FFF2-40B4-BE49-F238E27FC236}">
                  <a16:creationId xmlns:a16="http://schemas.microsoft.com/office/drawing/2014/main" id="{26CF10D4-8565-E699-8154-2F9FC2BC7C6E}"/>
                </a:ext>
              </a:extLst>
            </p:cNvPr>
            <p:cNvCxnSpPr>
              <a:stCxn id="33" idx="0"/>
              <a:endCxn id="38" idx="2"/>
            </p:cNvCxnSpPr>
            <p:nvPr/>
          </p:nvCxnSpPr>
          <p:spPr>
            <a:xfrm rot="10800000">
              <a:off x="4751456" y="2530975"/>
              <a:ext cx="4200" cy="1338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</p:grpSp>
      <p:sp>
        <p:nvSpPr>
          <p:cNvPr id="55" name="Google Shape;394;p35">
            <a:extLst>
              <a:ext uri="{FF2B5EF4-FFF2-40B4-BE49-F238E27FC236}">
                <a16:creationId xmlns:a16="http://schemas.microsoft.com/office/drawing/2014/main" id="{7D9A74AF-1DF8-7AB7-D2B6-CDBF972F1240}"/>
              </a:ext>
            </a:extLst>
          </p:cNvPr>
          <p:cNvSpPr txBox="1"/>
          <p:nvPr/>
        </p:nvSpPr>
        <p:spPr>
          <a:xfrm>
            <a:off x="607927" y="1108183"/>
            <a:ext cx="5424945" cy="10743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Lower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Merrill and S., ICLR 2024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Every finite state automata can be simulated by a log-precision transformer with n intermediate tokens</a:t>
            </a:r>
            <a:endParaRPr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4B09796-9605-DB87-DB3D-3C061F6B351D}"/>
              </a:ext>
            </a:extLst>
          </p:cNvPr>
          <p:cNvSpPr txBox="1"/>
          <p:nvPr/>
        </p:nvSpPr>
        <p:spPr>
          <a:xfrm>
            <a:off x="4740436" y="4095114"/>
            <a:ext cx="3448380" cy="636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b="1" i="1" dirty="0">
                <a:solidFill>
                  <a:srgbClr val="FF0000"/>
                </a:solidFill>
              </a:rPr>
              <a:t>No longer highly parallel!</a:t>
            </a:r>
            <a:br>
              <a:rPr lang="en-US" sz="1600" b="1" i="1" dirty="0">
                <a:solidFill>
                  <a:srgbClr val="FF0000"/>
                </a:solidFill>
              </a:rPr>
            </a:br>
            <a:r>
              <a:rPr lang="en-US" sz="1600" b="1" i="1" dirty="0">
                <a:solidFill>
                  <a:srgbClr val="FF0000"/>
                </a:solidFill>
              </a:rPr>
              <a:t>Computation graph depth = </a:t>
            </a:r>
            <a:r>
              <a:rPr lang="en-US" sz="1600" b="1" dirty="0">
                <a:solidFill>
                  <a:srgbClr val="FF0000"/>
                </a:solidFill>
              </a:rPr>
              <a:t>𝚹(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b="1" dirty="0">
                <a:solidFill>
                  <a:srgbClr val="FF0000"/>
                </a:solidFill>
              </a:rPr>
              <a:t>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36977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255"/>
    </mc:Choice>
    <mc:Fallback>
      <p:transition spd="slow" advTm="1002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uiExpand="1" build="p"/>
      <p:bldP spid="5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825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Result #3b: </a:t>
            </a:r>
            <a:r>
              <a:rPr lang="en-US" dirty="0" err="1"/>
              <a:t>CoT</a:t>
            </a:r>
            <a:r>
              <a:rPr lang="en-US" dirty="0"/>
              <a:t> can Simulate Turing Machines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9C0AF-D9EB-F642-FD3B-193CBA74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4321" y="3680564"/>
            <a:ext cx="5208814" cy="77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631E5-7A35-9E1C-1849-071324A736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sp>
        <p:nvSpPr>
          <p:cNvPr id="2" name="Google Shape;394;p35">
            <a:extLst>
              <a:ext uri="{FF2B5EF4-FFF2-40B4-BE49-F238E27FC236}">
                <a16:creationId xmlns:a16="http://schemas.microsoft.com/office/drawing/2014/main" id="{D9843452-9C78-B3D5-35D2-5847CF31E49D}"/>
              </a:ext>
            </a:extLst>
          </p:cNvPr>
          <p:cNvSpPr txBox="1"/>
          <p:nvPr/>
        </p:nvSpPr>
        <p:spPr>
          <a:xfrm>
            <a:off x="607927" y="1108183"/>
            <a:ext cx="6570113" cy="107434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Lower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i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Merrill and S., ICLR 2024</a:t>
            </a:r>
            <a:r>
              <a:rPr lang="en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</a:t>
            </a:r>
            <a:r>
              <a:rPr lang="en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(n) steps of any poly-time Turing machine can be simulated by a log-precision transformer with t(n) intermediate tokens</a:t>
            </a:r>
            <a:endParaRPr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CA178A-0934-82EA-2BA5-DC276BC09A0A}"/>
              </a:ext>
            </a:extLst>
          </p:cNvPr>
          <p:cNvSpPr txBox="1"/>
          <p:nvPr/>
        </p:nvSpPr>
        <p:spPr>
          <a:xfrm>
            <a:off x="4797991" y="2886596"/>
            <a:ext cx="40334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multi-tape Turning machine, no random access</a:t>
            </a:r>
          </a:p>
        </p:txBody>
      </p:sp>
      <p:pic>
        <p:nvPicPr>
          <p:cNvPr id="7" name="Picture 2" descr="Automatic Computing Machine (1940s) by Alan Turing – Bygonely">
            <a:extLst>
              <a:ext uri="{FF2B5EF4-FFF2-40B4-BE49-F238E27FC236}">
                <a16:creationId xmlns:a16="http://schemas.microsoft.com/office/drawing/2014/main" id="{51F096B5-CAA4-8673-8546-CD132D9D8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386" y="3504649"/>
            <a:ext cx="1889081" cy="948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Google Shape;394;p35">
            <a:extLst>
              <a:ext uri="{FF2B5EF4-FFF2-40B4-BE49-F238E27FC236}">
                <a16:creationId xmlns:a16="http://schemas.microsoft.com/office/drawing/2014/main" id="{F21B3614-812E-4B8F-9979-979B92ED9863}"/>
              </a:ext>
            </a:extLst>
          </p:cNvPr>
          <p:cNvSpPr txBox="1"/>
          <p:nvPr/>
        </p:nvSpPr>
        <p:spPr>
          <a:xfrm>
            <a:off x="607926" y="2225922"/>
            <a:ext cx="6570113" cy="56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+ </a:t>
            </a: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Upper Bounds</a:t>
            </a:r>
            <a:endParaRPr lang="en-US" b="1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47006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217"/>
    </mc:Choice>
    <mc:Fallback>
      <p:transition spd="slow" advTm="55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825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Result #3b: </a:t>
            </a:r>
            <a:r>
              <a:rPr lang="en-US" dirty="0" err="1"/>
              <a:t>CoT</a:t>
            </a:r>
            <a:r>
              <a:rPr lang="en-US" dirty="0"/>
              <a:t> can Simulate Turing Machines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2386584"/>
            <a:ext cx="8259600" cy="23194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Each step of </a:t>
            </a:r>
            <a:r>
              <a:rPr lang="en-US" dirty="0" err="1"/>
              <a:t>CoT</a:t>
            </a:r>
            <a:r>
              <a:rPr lang="en-US" dirty="0"/>
              <a:t> is a “basic” transformer computation on input size ≤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br>
              <a:rPr lang="en-US" dirty="0"/>
            </a:br>
            <a:r>
              <a:rPr lang="en-US" dirty="0"/>
              <a:t>=&gt;  in TC</a:t>
            </a:r>
            <a:r>
              <a:rPr lang="en-US" baseline="30000" dirty="0"/>
              <a:t>0</a:t>
            </a:r>
            <a:r>
              <a:rPr lang="en-US" dirty="0"/>
              <a:t>  ⊆  </a:t>
            </a:r>
            <a:r>
              <a:rPr lang="en-US" dirty="0" err="1"/>
              <a:t>Logspace</a:t>
            </a:r>
            <a:r>
              <a:rPr lang="en-US" dirty="0"/>
              <a:t>  =  SPACE(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))</a:t>
            </a:r>
            <a:r>
              <a:rPr lang="en-US" dirty="0"/>
              <a:t>)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Space is reusable!  Reuse across </a:t>
            </a:r>
            <a:r>
              <a:rPr lang="en-US" dirty="0" err="1"/>
              <a:t>CoT</a:t>
            </a:r>
            <a:r>
              <a:rPr lang="en-US" dirty="0"/>
              <a:t> steps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endParaRPr lang="en-US" dirty="0"/>
          </a:p>
          <a:p>
            <a:pPr marL="285750" indent="-285750">
              <a:buFont typeface="Wingdings" pitchFamily="2" charset="2"/>
              <a:buChar char="§"/>
            </a:pPr>
            <a:r>
              <a:rPr lang="en-US" dirty="0"/>
              <a:t>Use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/>
              <a:t> space to write all intermediate output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9C0AF-D9EB-F642-FD3B-193CBA74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97" y="1246868"/>
            <a:ext cx="5208814" cy="77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631E5-7A35-9E1C-1849-071324A736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AA41BBB-B434-2E17-4DBD-2554807BF881}"/>
              </a:ext>
            </a:extLst>
          </p:cNvPr>
          <p:cNvSpPr/>
          <p:nvPr/>
        </p:nvSpPr>
        <p:spPr>
          <a:xfrm>
            <a:off x="3346704" y="1246868"/>
            <a:ext cx="2604407" cy="3862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0646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63"/>
    </mc:Choice>
    <mc:Fallback>
      <p:transition spd="slow" advTm="67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8259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Result #3b: </a:t>
            </a:r>
            <a:r>
              <a:rPr lang="en-US" dirty="0" err="1"/>
              <a:t>CoT</a:t>
            </a:r>
            <a:r>
              <a:rPr lang="en-US" dirty="0"/>
              <a:t> can Simulate Turing Machines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2477172"/>
            <a:ext cx="8259600" cy="2228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b="1" dirty="0"/>
              <a:t>Challenge</a:t>
            </a:r>
            <a:r>
              <a:rPr lang="en-US" dirty="0"/>
              <a:t>:  Simulating free movement over tape and (re-)writing on it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/>
              <a:t>Key idea: </a:t>
            </a:r>
            <a:r>
              <a:rPr lang="en-US" b="1" dirty="0"/>
              <a:t>Reconstruct tape contents </a:t>
            </a:r>
            <a:r>
              <a:rPr lang="en-US" dirty="0"/>
              <a:t>from the computation “trail” of Turing machine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Output “local” info at each </a:t>
            </a:r>
            <a:r>
              <a:rPr lang="en-US" dirty="0" err="1"/>
              <a:t>CoT</a:t>
            </a:r>
            <a:r>
              <a:rPr lang="en-US" dirty="0"/>
              <a:t> step: &lt;</a:t>
            </a:r>
            <a:r>
              <a:rPr lang="en-US" i="1" dirty="0">
                <a:solidFill>
                  <a:srgbClr val="C00000"/>
                </a:solidFill>
              </a:rPr>
              <a:t>new state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token written</a:t>
            </a:r>
            <a:r>
              <a:rPr lang="en-US" dirty="0"/>
              <a:t>, </a:t>
            </a:r>
            <a:r>
              <a:rPr lang="en-US" i="1" dirty="0">
                <a:solidFill>
                  <a:srgbClr val="00B050"/>
                </a:solidFill>
              </a:rPr>
              <a:t>direction </a:t>
            </a:r>
            <a:r>
              <a:rPr lang="en-US" dirty="0">
                <a:solidFill>
                  <a:srgbClr val="00B050"/>
                </a:solidFill>
              </a:rPr>
              <a:t>± 1</a:t>
            </a:r>
            <a:r>
              <a:rPr lang="en-US" dirty="0"/>
              <a:t>&gt;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Determine current head position </a:t>
            </a:r>
            <a:r>
              <a:rPr lang="en-US" b="1" dirty="0">
                <a:solidFill>
                  <a:srgbClr val="00B050"/>
                </a:solidFill>
              </a:rPr>
              <a:t>p</a:t>
            </a:r>
            <a:r>
              <a:rPr lang="en-US" dirty="0"/>
              <a:t> using Attention to aggregate </a:t>
            </a:r>
            <a:r>
              <a:rPr lang="en-US" i="1" dirty="0">
                <a:solidFill>
                  <a:srgbClr val="00B050"/>
                </a:solidFill>
              </a:rPr>
              <a:t>direction</a:t>
            </a:r>
            <a:endParaRPr lang="en-US" i="1" dirty="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Determine </a:t>
            </a:r>
            <a:r>
              <a:rPr lang="en-US" dirty="0">
                <a:solidFill>
                  <a:schemeClr val="accent1"/>
                </a:solidFill>
              </a:rPr>
              <a:t>tape contents </a:t>
            </a:r>
            <a:r>
              <a:rPr lang="en-US" dirty="0"/>
              <a:t>at </a:t>
            </a:r>
            <a:r>
              <a:rPr lang="en-US" b="1" dirty="0">
                <a:solidFill>
                  <a:srgbClr val="00B050"/>
                </a:solidFill>
              </a:rPr>
              <a:t>p</a:t>
            </a:r>
            <a:r>
              <a:rPr lang="en-US" dirty="0"/>
              <a:t> by Attending to “most recent” write at </a:t>
            </a:r>
            <a:r>
              <a:rPr lang="en-US" b="1" dirty="0">
                <a:solidFill>
                  <a:srgbClr val="00B050"/>
                </a:solidFill>
              </a:rPr>
              <a:t>p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69C0AF-D9EB-F642-FD3B-193CBA7413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297" y="1246868"/>
            <a:ext cx="5208814" cy="77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F631E5-7A35-9E1C-1849-071324A7363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AA41BBB-B434-2E17-4DBD-2554807BF881}"/>
              </a:ext>
            </a:extLst>
          </p:cNvPr>
          <p:cNvSpPr/>
          <p:nvPr/>
        </p:nvSpPr>
        <p:spPr>
          <a:xfrm>
            <a:off x="742297" y="1479249"/>
            <a:ext cx="2695847" cy="3862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383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190"/>
    </mc:Choice>
    <mc:Fallback>
      <p:transition spd="slow" advTm="152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i="1" dirty="0"/>
              <a:t>Layer-Norm Hash</a:t>
            </a:r>
            <a:r>
              <a:rPr lang="en-US" dirty="0"/>
              <a:t>: A Useful Tool!</a:t>
            </a:r>
            <a:endParaRPr i="1"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22040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dirty="0">
                <a:solidFill>
                  <a:srgbClr val="FF0000"/>
                </a:solidFill>
              </a:rPr>
              <a:t>Technical difficulty</a:t>
            </a:r>
            <a:r>
              <a:rPr lang="en-US" dirty="0"/>
              <a:t>: </a:t>
            </a:r>
            <a:r>
              <a:rPr lang="en-US" b="1" dirty="0"/>
              <a:t>Transformers compute weighted averages, not direct sums!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Symbol" pitchFamily="2" charset="2"/>
              <a:buChar char="Þ"/>
            </a:pPr>
            <a:r>
              <a:rPr lang="en-US" dirty="0"/>
              <a:t>Can’t actually compute head position </a:t>
            </a:r>
            <a:r>
              <a:rPr lang="en-US" b="1" dirty="0">
                <a:solidFill>
                  <a:srgbClr val="00B050"/>
                </a:solidFill>
              </a:rPr>
              <a:t>p</a:t>
            </a:r>
            <a:r>
              <a:rPr lang="en-US" dirty="0"/>
              <a:t> at node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;  instead only have </a:t>
            </a:r>
            <a:r>
              <a:rPr lang="en-US" b="1" dirty="0"/>
              <a:t>p</a:t>
            </a:r>
            <a:r>
              <a:rPr lang="en-US" dirty="0"/>
              <a:t>/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Symbol" pitchFamily="2" charset="2"/>
              <a:buChar char="Þ"/>
            </a:pPr>
            <a:r>
              <a:rPr lang="en-US" dirty="0"/>
              <a:t>Need to match (via Attention) </a:t>
            </a:r>
            <a:r>
              <a:rPr lang="en-US" b="1" dirty="0">
                <a:solidFill>
                  <a:srgbClr val="00B050"/>
                </a:solidFill>
              </a:rPr>
              <a:t>p</a:t>
            </a:r>
            <a:r>
              <a:rPr lang="en-US" dirty="0"/>
              <a:t>/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/>
              <a:t> with </a:t>
            </a:r>
            <a:r>
              <a:rPr lang="en-US" b="1" dirty="0">
                <a:solidFill>
                  <a:srgbClr val="00B050"/>
                </a:solidFill>
              </a:rPr>
              <a:t>p</a:t>
            </a:r>
            <a:r>
              <a:rPr lang="en-US" dirty="0"/>
              <a:t>/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computed independently at 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dirty="0"/>
              <a:t> and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!!</a:t>
            </a:r>
          </a:p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1600"/>
              </a:spcAft>
              <a:buSzPts val="1800"/>
              <a:buNone/>
            </a:pPr>
            <a:r>
              <a:rPr lang="en-US" b="1" dirty="0">
                <a:solidFill>
                  <a:schemeClr val="tx1"/>
                </a:solidFill>
              </a:rPr>
              <a:t>Solution: Use </a:t>
            </a:r>
            <a:r>
              <a:rPr lang="en-US" b="1" dirty="0">
                <a:solidFill>
                  <a:schemeClr val="accent1"/>
                </a:solidFill>
              </a:rPr>
              <a:t>Layer-norm Hash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EABF46A-39A6-8478-3716-C4C348C8FD7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28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19FA6-9FBA-99A6-E112-EBEBB3DBC5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8870" y="2694191"/>
            <a:ext cx="4032444" cy="712711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C82C5CDB-5711-D2FD-BA7E-BD76F7ECB177}"/>
              </a:ext>
            </a:extLst>
          </p:cNvPr>
          <p:cNvGrpSpPr/>
          <p:nvPr/>
        </p:nvGrpSpPr>
        <p:grpSpPr>
          <a:xfrm>
            <a:off x="6488262" y="3439765"/>
            <a:ext cx="1850917" cy="596654"/>
            <a:chOff x="6497406" y="3412333"/>
            <a:chExt cx="1850917" cy="59665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E67BB06-3549-849A-966B-A0EF667C4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97406" y="3412333"/>
              <a:ext cx="1777906" cy="31748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46EB102-BC3C-F43A-C0B6-7C01B6D80E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487732" y="3813048"/>
              <a:ext cx="860591" cy="195939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733CDD-A8D4-BDF7-D58F-FE34420EC488}"/>
              </a:ext>
            </a:extLst>
          </p:cNvPr>
          <p:cNvSpPr txBox="1"/>
          <p:nvPr/>
        </p:nvSpPr>
        <p:spPr>
          <a:xfrm>
            <a:off x="429768" y="3840480"/>
            <a:ext cx="5264820" cy="786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en-US" sz="1800" dirty="0"/>
              <a:t>▶︎  Scale-invariant </a:t>
            </a:r>
            <a:r>
              <a:rPr lang="en-US" sz="1800" dirty="0" err="1"/>
              <a:t>w.r.t</a:t>
            </a:r>
            <a:r>
              <a:rPr lang="en-US" sz="1800" dirty="0"/>
              <a:t> </a:t>
            </a:r>
            <a:r>
              <a:rPr lang="en-US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800" dirty="0"/>
              <a:t>  =&gt;  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sz="1800" dirty="0"/>
              <a:t>▶︎  Dot-product                         </a:t>
            </a:r>
            <a:r>
              <a:rPr lang="en-US" sz="1800" dirty="0" err="1"/>
              <a:t>iff</a:t>
            </a:r>
            <a:r>
              <a:rPr lang="en-US" sz="1800" dirty="0"/>
              <a:t>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EC7D6E-BF1D-BD08-3323-4F5C346D9E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65427" y="3848352"/>
            <a:ext cx="1582061" cy="333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9AFFC7-FA49-0750-1335-8CB014A63A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22264" y="4246388"/>
            <a:ext cx="1327150" cy="3873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DF88368-68B7-4556-4585-7BD1F4BC729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68521" y="4311185"/>
            <a:ext cx="603479" cy="3074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0FE3EF8-A349-76D1-50C4-4FF94313D77A}"/>
              </a:ext>
            </a:extLst>
          </p:cNvPr>
          <p:cNvSpPr txBox="1"/>
          <p:nvPr/>
        </p:nvSpPr>
        <p:spPr>
          <a:xfrm>
            <a:off x="5091107" y="4171355"/>
            <a:ext cx="3496470" cy="5629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i="1" dirty="0">
                <a:solidFill>
                  <a:schemeClr val="accent1"/>
                </a:solidFill>
              </a:rPr>
              <a:t>Allows comparing keys &amp; queries even</a:t>
            </a:r>
            <a:br>
              <a:rPr lang="en-US" b="1" i="1" dirty="0">
                <a:solidFill>
                  <a:schemeClr val="accent1"/>
                </a:solidFill>
              </a:rPr>
            </a:br>
            <a:r>
              <a:rPr lang="en-US" b="1" i="1" dirty="0">
                <a:solidFill>
                  <a:schemeClr val="accent1"/>
                </a:solidFill>
              </a:rPr>
              <a:t>when computed at different positions!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483093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643"/>
    </mc:Choice>
    <mc:Fallback>
      <p:transition spd="slow" advTm="147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uiExpand="1" build="p"/>
      <p:bldP spid="6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Summary &amp; Implications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12F3D10-C135-922A-1309-02CD19BCA5D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A72E368-A42D-1785-9A7D-D5F6C87045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904" y="216425"/>
            <a:ext cx="4054549" cy="601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E71F14-5010-59C3-876E-08B73884F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896" y="1924383"/>
            <a:ext cx="3390750" cy="2643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201BB9E-E281-7D24-7FE1-8376D76F42F7}"/>
              </a:ext>
            </a:extLst>
          </p:cNvPr>
          <p:cNvSpPr txBox="1"/>
          <p:nvPr/>
        </p:nvSpPr>
        <p:spPr>
          <a:xfrm>
            <a:off x="691168" y="1532401"/>
            <a:ext cx="1960592" cy="338554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1600" dirty="0" err="1"/>
              <a:t>CoT</a:t>
            </a:r>
            <a:r>
              <a:rPr lang="en-US" sz="1600" dirty="0"/>
              <a:t>(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poly </a:t>
            </a:r>
            <a:r>
              <a:rPr lang="en-US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00" dirty="0"/>
              <a:t>) = P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A37483-B4FF-B4FC-09F1-87F62F4B0754}"/>
              </a:ext>
            </a:extLst>
          </p:cNvPr>
          <p:cNvGrpSpPr/>
          <p:nvPr/>
        </p:nvGrpSpPr>
        <p:grpSpPr>
          <a:xfrm>
            <a:off x="4709503" y="1285875"/>
            <a:ext cx="2962331" cy="2633782"/>
            <a:chOff x="4709503" y="1285875"/>
            <a:chExt cx="2962331" cy="263378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A180456-5853-5E57-8843-FF45D52B19C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09503" y="1285875"/>
              <a:ext cx="2962331" cy="232600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93ABE9C-C104-0C54-87A5-E8659083B77A}"/>
                </a:ext>
              </a:extLst>
            </p:cNvPr>
            <p:cNvSpPr txBox="1"/>
            <p:nvPr/>
          </p:nvSpPr>
          <p:spPr>
            <a:xfrm>
              <a:off x="5316871" y="3611880"/>
              <a:ext cx="174759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Chomsky Hierarchy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B6321F7-EB8C-7A54-1AB9-367F5E78951A}"/>
              </a:ext>
            </a:extLst>
          </p:cNvPr>
          <p:cNvSpPr txBox="1"/>
          <p:nvPr/>
        </p:nvSpPr>
        <p:spPr>
          <a:xfrm>
            <a:off x="4572000" y="4259632"/>
            <a:ext cx="4315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SPACE(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/>
              <a:t>) ⊆ Context-sensitive langs. </a:t>
            </a:r>
            <a:r>
              <a:rPr lang="en-US" sz="1200" dirty="0">
                <a:solidFill>
                  <a:srgbClr val="7030A0"/>
                </a:solidFill>
              </a:rPr>
              <a:t>[Kuroda, 1964]</a:t>
            </a:r>
            <a:endParaRPr lang="en-US" dirty="0">
              <a:solidFill>
                <a:srgbClr val="7030A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69777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857"/>
    </mc:Choice>
    <mc:Fallback>
      <p:transition spd="slow" advTm="88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Large Language Models (LLMs)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>
                <a:solidFill>
                  <a:schemeClr val="accent1"/>
                </a:solidFill>
              </a:rPr>
              <a:t>Modern LLMs have amazing abilities</a:t>
            </a:r>
          </a:p>
          <a:p>
            <a:pPr marL="0" lvl="0" algn="l" rtl="0">
              <a:lnSpc>
                <a:spcPct val="115000"/>
              </a:lnSpc>
              <a:spcBef>
                <a:spcPts val="0"/>
              </a:spcBef>
              <a:buSzPts val="1800"/>
            </a:pPr>
            <a:r>
              <a:rPr lang="en-US" dirty="0">
                <a:solidFill>
                  <a:schemeClr val="accent1"/>
                </a:solidFill>
              </a:rPr>
              <a:t>Fascinating machines of  Unprecedented Scale</a:t>
            </a:r>
          </a:p>
          <a:p>
            <a:pPr marL="0" lvl="0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We understand very little about them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How exactly do they work?  What can they do?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What can they </a:t>
            </a:r>
            <a:r>
              <a:rPr lang="en-US" u="sng" dirty="0">
                <a:solidFill>
                  <a:schemeClr val="tx1"/>
                </a:solidFill>
              </a:rPr>
              <a:t>not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  <a:p>
            <a:pPr marL="0" lvl="0">
              <a:spcBef>
                <a:spcPts val="1200"/>
              </a:spcBef>
            </a:pPr>
            <a:r>
              <a:rPr lang="en-US" dirty="0">
                <a:solidFill>
                  <a:srgbClr val="FF0000"/>
                </a:solidFill>
              </a:rPr>
              <a:t>Does it matter?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Basic scientific curiosity</a:t>
            </a:r>
          </a:p>
          <a:p>
            <a:pPr marL="285750" lvl="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Implications on trust, safety, and reliability</a:t>
            </a:r>
          </a:p>
          <a:p>
            <a:pPr marL="0" lvl="0" algn="l" rtl="0">
              <a:lnSpc>
                <a:spcPct val="115000"/>
              </a:lnSpc>
              <a:spcBef>
                <a:spcPts val="0"/>
              </a:spcBef>
              <a:buSzPts val="1800"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BEE128-B620-73FF-DEA5-DCC49AA9507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F3D42C-BFAD-9AF0-A96B-584687DFD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202" y="460379"/>
            <a:ext cx="3120755" cy="29487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3F9BF6-9A7B-77AA-F9CE-37E69556C8F6}"/>
              </a:ext>
            </a:extLst>
          </p:cNvPr>
          <p:cNvSpPr txBox="1"/>
          <p:nvPr/>
        </p:nvSpPr>
        <p:spPr>
          <a:xfrm>
            <a:off x="5727486" y="3544320"/>
            <a:ext cx="3038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Photo credit: https://</a:t>
            </a:r>
            <a:r>
              <a:rPr lang="en-US" sz="900" dirty="0" err="1"/>
              <a:t>www.linkedin.com</a:t>
            </a:r>
            <a:r>
              <a:rPr lang="en-US" sz="900" dirty="0"/>
              <a:t>/pulse/guide-</a:t>
            </a:r>
            <a:br>
              <a:rPr lang="en-US" sz="900" dirty="0"/>
            </a:br>
            <a:r>
              <a:rPr lang="en-US" sz="900" dirty="0"/>
              <a:t>  large-language-models-how-work-yugank-aman-g1wif/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0765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143"/>
    </mc:Choice>
    <mc:Fallback>
      <p:transition spd="slow" advTm="921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Roadmap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LLMs: Motivation for a formal study and the role of TCS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Background: Circuit complexity, Transformers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can Transformers compute?  What can they not?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Upper Bounds: Simple Threshold Circuits and Logic Formulas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Lower Bounds: Transcending TC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Limit with Intermediate Generation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State Space Models (SSMs)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Similar Limits, different ways of transcending TC</a:t>
            </a:r>
            <a:r>
              <a:rPr lang="en-US" baseline="30000" dirty="0"/>
              <a:t>0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The Parallelism Tradeoff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2CB0A-2EE1-C384-52DB-AD50F0DCB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B8C581A-08B0-43F9-9824-56ACCC7FD3FF}"/>
              </a:ext>
            </a:extLst>
          </p:cNvPr>
          <p:cNvSpPr/>
          <p:nvPr/>
        </p:nvSpPr>
        <p:spPr>
          <a:xfrm>
            <a:off x="128016" y="3199003"/>
            <a:ext cx="488484" cy="16459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480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997"/>
    </mc:Choice>
    <mc:Fallback>
      <p:transition spd="slow" advTm="17997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State Space Models (SSMs)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553451" y="1097580"/>
            <a:ext cx="5071068" cy="2385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b="1" dirty="0"/>
              <a:t>A Promising New Class of Architectures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Empirically </a:t>
            </a:r>
            <a:r>
              <a:rPr lang="en-US" u="sng" dirty="0"/>
              <a:t>successful</a:t>
            </a:r>
            <a:r>
              <a:rPr lang="en-US" dirty="0"/>
              <a:t> at long-rage recall tasks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Reminiscent of RNNs but </a:t>
            </a:r>
            <a:r>
              <a:rPr lang="en-US" u="sng" dirty="0"/>
              <a:t>efficient</a:t>
            </a:r>
            <a:r>
              <a:rPr lang="en-US" dirty="0"/>
              <a:t> due to</a:t>
            </a:r>
            <a:br>
              <a:rPr lang="en-US" dirty="0"/>
            </a:br>
            <a:r>
              <a:rPr lang="en-US" dirty="0"/>
              <a:t>parallelism and smart design &amp; implementation!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4EA96A-96D4-56C7-1833-2933E2A6257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A630B2-FF79-ECA6-E9CA-57C5EFF32D56}"/>
              </a:ext>
            </a:extLst>
          </p:cNvPr>
          <p:cNvSpPr txBox="1"/>
          <p:nvPr/>
        </p:nvSpPr>
        <p:spPr>
          <a:xfrm>
            <a:off x="285499" y="4776472"/>
            <a:ext cx="661591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/>
              <a:t>* Figure credit: Jack Cook’s blog, Mamba: The Easy Way. https://</a:t>
            </a:r>
            <a:r>
              <a:rPr lang="en-US" sz="1100" dirty="0" err="1"/>
              <a:t>jackcook.com</a:t>
            </a:r>
            <a:r>
              <a:rPr lang="en-US" sz="1100" dirty="0"/>
              <a:t>/2024/02/23/</a:t>
            </a:r>
            <a:r>
              <a:rPr lang="en-US" sz="1100" dirty="0" err="1"/>
              <a:t>mamba.html</a:t>
            </a:r>
            <a:endParaRPr lang="en-US" sz="11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A3C7F29-4B48-2A00-956F-3C7B7A8CB499}"/>
              </a:ext>
            </a:extLst>
          </p:cNvPr>
          <p:cNvGrpSpPr/>
          <p:nvPr/>
        </p:nvGrpSpPr>
        <p:grpSpPr>
          <a:xfrm>
            <a:off x="5624519" y="1352367"/>
            <a:ext cx="2742243" cy="1156862"/>
            <a:chOff x="5624519" y="1352367"/>
            <a:chExt cx="2742243" cy="1156862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1DB1E805-5B1E-E0C0-9E92-F2DE5509EDD7}"/>
                </a:ext>
              </a:extLst>
            </p:cNvPr>
            <p:cNvGrpSpPr/>
            <p:nvPr/>
          </p:nvGrpSpPr>
          <p:grpSpPr>
            <a:xfrm>
              <a:off x="6080762" y="1725486"/>
              <a:ext cx="2286000" cy="783743"/>
              <a:chOff x="2988129" y="2016579"/>
              <a:chExt cx="2286000" cy="783743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2613E8FB-5233-1E8A-45D9-673A930E1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988129" y="2016579"/>
                <a:ext cx="2286000" cy="457200"/>
              </a:xfrm>
              <a:prstGeom prst="rect">
                <a:avLst/>
              </a:prstGeom>
            </p:spPr>
          </p:pic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241E3C59-FF4F-9B8D-0A6F-BE29DF3041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3315" y="2539121"/>
                <a:ext cx="1809750" cy="261201"/>
              </a:xfrm>
              <a:prstGeom prst="rect">
                <a:avLst/>
              </a:prstGeom>
            </p:spPr>
          </p:pic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A16380F-9081-6224-F194-33FF5EDA166A}"/>
                </a:ext>
              </a:extLst>
            </p:cNvPr>
            <p:cNvSpPr txBox="1"/>
            <p:nvPr/>
          </p:nvSpPr>
          <p:spPr>
            <a:xfrm>
              <a:off x="5624519" y="1352367"/>
              <a:ext cx="179247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Recurrent Form: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C069FE2-727A-ED9D-DCA2-73E1F73E257C}"/>
              </a:ext>
            </a:extLst>
          </p:cNvPr>
          <p:cNvGrpSpPr/>
          <p:nvPr/>
        </p:nvGrpSpPr>
        <p:grpSpPr>
          <a:xfrm>
            <a:off x="5624519" y="2853016"/>
            <a:ext cx="3047043" cy="1264681"/>
            <a:chOff x="5624519" y="2853016"/>
            <a:chExt cx="3047043" cy="1264681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9B058E3-CA74-9315-B28A-1E9A65A1A44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80762" y="3292197"/>
              <a:ext cx="2590800" cy="8255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76496D9-F65F-6688-6C9C-208458692855}"/>
                </a:ext>
              </a:extLst>
            </p:cNvPr>
            <p:cNvSpPr txBox="1"/>
            <p:nvPr/>
          </p:nvSpPr>
          <p:spPr>
            <a:xfrm>
              <a:off x="5624519" y="2853016"/>
              <a:ext cx="219162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/>
                <a:t>Convolutional Form: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25759B9-F522-0BBC-2857-B3B5C8D5B3CF}"/>
              </a:ext>
            </a:extLst>
          </p:cNvPr>
          <p:cNvGrpSpPr/>
          <p:nvPr/>
        </p:nvGrpSpPr>
        <p:grpSpPr>
          <a:xfrm>
            <a:off x="685800" y="2920269"/>
            <a:ext cx="3118104" cy="1777463"/>
            <a:chOff x="685800" y="2920269"/>
            <a:chExt cx="3118104" cy="177746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E86A5FD-07CB-8FBA-33D0-3A1C6F200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5800" y="2920269"/>
              <a:ext cx="3118104" cy="1414822"/>
            </a:xfrm>
            <a:prstGeom prst="rect">
              <a:avLst/>
            </a:prstGeom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8B6D39C-C69D-7832-A2B6-1CA9F285D846}"/>
                </a:ext>
              </a:extLst>
            </p:cNvPr>
            <p:cNvGrpSpPr/>
            <p:nvPr/>
          </p:nvGrpSpPr>
          <p:grpSpPr>
            <a:xfrm>
              <a:off x="3291840" y="4325905"/>
              <a:ext cx="333746" cy="371827"/>
              <a:chOff x="3291840" y="4325905"/>
              <a:chExt cx="333746" cy="371827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901F458-285B-B580-D68E-AA6E9A0C8C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374136" y="4325905"/>
                <a:ext cx="154796" cy="154796"/>
              </a:xfrm>
              <a:prstGeom prst="rect">
                <a:avLst/>
              </a:prstGeom>
            </p:spPr>
          </p:pic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935C543-E34F-D6AE-AA91-A37C37C7E945}"/>
                  </a:ext>
                </a:extLst>
              </p:cNvPr>
              <p:cNvSpPr txBox="1"/>
              <p:nvPr/>
            </p:nvSpPr>
            <p:spPr>
              <a:xfrm>
                <a:off x="3291840" y="4389955"/>
                <a:ext cx="33374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y</a:t>
                </a:r>
                <a:r>
                  <a:rPr lang="en-US" baseline="-25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791739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033"/>
    </mc:Choice>
    <mc:Fallback>
      <p:transition spd="slow" advTm="6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Result #4: Large Classes of SSMs are in TC</a:t>
            </a:r>
            <a:r>
              <a:rPr lang="en-US" baseline="30000" dirty="0"/>
              <a:t>0</a:t>
            </a:r>
            <a:endParaRPr baseline="30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6125C9-069B-41E1-B74E-ABE4196DD4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  <p:sp>
        <p:nvSpPr>
          <p:cNvPr id="3" name="Google Shape;394;p35">
            <a:extLst>
              <a:ext uri="{FF2B5EF4-FFF2-40B4-BE49-F238E27FC236}">
                <a16:creationId xmlns:a16="http://schemas.microsoft.com/office/drawing/2014/main" id="{6E4F5097-7E27-F6F9-B65E-8DED21070065}"/>
              </a:ext>
            </a:extLst>
          </p:cNvPr>
          <p:cNvSpPr txBox="1"/>
          <p:nvPr/>
        </p:nvSpPr>
        <p:spPr>
          <a:xfrm>
            <a:off x="607927" y="1108183"/>
            <a:ext cx="7376881" cy="8760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Upper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i="1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Merrill and S., ICML 2024</a:t>
            </a:r>
            <a:r>
              <a:rPr lang="en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 b="1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“Non-gated” SSMs 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(i.e., when A</a:t>
            </a:r>
            <a:r>
              <a:rPr lang="en-US" sz="1600" i="1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= some fixed A, e.g. </a:t>
            </a:r>
            <a:r>
              <a:rPr lang="en-US" sz="1600" b="1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S4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are in L-uniform TC</a:t>
            </a:r>
            <a:r>
              <a:rPr lang="en-US" sz="1800" b="1" baseline="30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  <a:endParaRPr lang="en" sz="1800" b="1" baseline="30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595452-F7A0-D2C7-189B-E38E70950D3D}"/>
              </a:ext>
            </a:extLst>
          </p:cNvPr>
          <p:cNvSpPr txBox="1"/>
          <p:nvPr/>
        </p:nvSpPr>
        <p:spPr>
          <a:xfrm>
            <a:off x="1022646" y="2132108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Key observation: Reduces to (fixed size) matrix powering,</a:t>
            </a:r>
            <a:br>
              <a:rPr lang="en-US" sz="1600" dirty="0"/>
            </a:br>
            <a:r>
              <a:rPr lang="en-US" sz="1600" dirty="0"/>
              <a:t>	            which is in TC</a:t>
            </a:r>
            <a:r>
              <a:rPr lang="en-US" sz="1600" baseline="30000" dirty="0"/>
              <a:t>0</a:t>
            </a:r>
            <a:r>
              <a:rPr lang="en-US" sz="1600" dirty="0"/>
              <a:t> </a:t>
            </a:r>
            <a:r>
              <a:rPr lang="en-US" dirty="0">
                <a:solidFill>
                  <a:srgbClr val="7030A0"/>
                </a:solidFill>
              </a:rPr>
              <a:t>[</a:t>
            </a:r>
            <a:r>
              <a:rPr lang="en-US" dirty="0" err="1">
                <a:solidFill>
                  <a:srgbClr val="7030A0"/>
                </a:solidFill>
              </a:rPr>
              <a:t>Mereghetti</a:t>
            </a:r>
            <a:r>
              <a:rPr lang="en-US" dirty="0">
                <a:solidFill>
                  <a:srgbClr val="7030A0"/>
                </a:solidFill>
              </a:rPr>
              <a:t> &amp; </a:t>
            </a:r>
            <a:r>
              <a:rPr lang="en-US" dirty="0" err="1">
                <a:solidFill>
                  <a:srgbClr val="7030A0"/>
                </a:solidFill>
              </a:rPr>
              <a:t>Palano</a:t>
            </a:r>
            <a:r>
              <a:rPr lang="en-US" dirty="0">
                <a:solidFill>
                  <a:srgbClr val="7030A0"/>
                </a:solidFill>
              </a:rPr>
              <a:t>, 2000]</a:t>
            </a:r>
            <a:endParaRPr lang="en-US" sz="1600" baseline="30000" dirty="0">
              <a:solidFill>
                <a:srgbClr val="7030A0"/>
              </a:solidFill>
            </a:endParaRPr>
          </a:p>
        </p:txBody>
      </p:sp>
      <p:sp>
        <p:nvSpPr>
          <p:cNvPr id="5" name="Google Shape;394;p35">
            <a:extLst>
              <a:ext uri="{FF2B5EF4-FFF2-40B4-BE49-F238E27FC236}">
                <a16:creationId xmlns:a16="http://schemas.microsoft.com/office/drawing/2014/main" id="{A7E96ED1-1635-CAE0-9787-2EAFB2744681}"/>
              </a:ext>
            </a:extLst>
          </p:cNvPr>
          <p:cNvSpPr txBox="1"/>
          <p:nvPr/>
        </p:nvSpPr>
        <p:spPr>
          <a:xfrm>
            <a:off x="616500" y="2884783"/>
            <a:ext cx="7368308" cy="8760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Upper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-US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-US" i="1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Merrill and S., ICML 2024</a:t>
            </a:r>
            <a:r>
              <a:rPr lang="en-US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lang="en-US" sz="1800" b="1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“Diagonal” SSMs 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(i.e., when all A</a:t>
            </a:r>
            <a:r>
              <a:rPr lang="en-US" sz="1600" i="1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are diagonal, e.g. </a:t>
            </a:r>
            <a:r>
              <a:rPr lang="en-US" sz="1600" b="1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Mamba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are in L-uniform TC</a:t>
            </a:r>
            <a:r>
              <a:rPr lang="en-US" sz="1800" b="1" baseline="300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64788-8DBE-4766-EBFD-7A0B4A7A6590}"/>
              </a:ext>
            </a:extLst>
          </p:cNvPr>
          <p:cNvSpPr txBox="1"/>
          <p:nvPr/>
        </p:nvSpPr>
        <p:spPr>
          <a:xfrm>
            <a:off x="1031219" y="3908707"/>
            <a:ext cx="6953589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Key observation: Reduces to multiplication of diagonal matrices, which reduces to iterated product, which is in L-uniform TC</a:t>
            </a:r>
            <a:r>
              <a:rPr lang="en-US" sz="1600" baseline="30000" dirty="0"/>
              <a:t>0</a:t>
            </a:r>
            <a:r>
              <a:rPr lang="en-US" sz="1600" dirty="0"/>
              <a:t> </a:t>
            </a:r>
            <a:r>
              <a:rPr lang="en-US" dirty="0">
                <a:solidFill>
                  <a:srgbClr val="7030A0"/>
                </a:solidFill>
              </a:rPr>
              <a:t>[Hesse et al., 2002]</a:t>
            </a:r>
            <a:endParaRPr lang="en-US" sz="1600" dirty="0">
              <a:solidFill>
                <a:srgbClr val="7030A0"/>
              </a:solidFill>
            </a:endParaRPr>
          </a:p>
          <a:p>
            <a:endParaRPr lang="en-US" sz="1600" dirty="0"/>
          </a:p>
          <a:p>
            <a:r>
              <a:rPr lang="en-US" dirty="0"/>
              <a:t>* extends also to SSMs where all A</a:t>
            </a:r>
            <a:r>
              <a:rPr lang="en-US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/>
              <a:t> are </a:t>
            </a:r>
            <a:r>
              <a:rPr lang="en-US" i="1" dirty="0"/>
              <a:t>simultaneously diagonalizable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DD5689-4264-16AE-F1E0-8FC26E7789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3970" y="2040658"/>
            <a:ext cx="2127836" cy="6779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1337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907"/>
    </mc:Choice>
    <mc:Fallback>
      <p:transition spd="slow" advTm="114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Implications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2336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Large classes of </a:t>
            </a:r>
            <a:r>
              <a:rPr lang="en-US" b="1" dirty="0"/>
              <a:t>SSMs are similarly limited as Transformers </a:t>
            </a:r>
            <a:r>
              <a:rPr lang="en-US" dirty="0"/>
              <a:t>(to TC</a:t>
            </a:r>
            <a:r>
              <a:rPr lang="en-US" baseline="30000" dirty="0"/>
              <a:t>0</a:t>
            </a:r>
            <a:r>
              <a:rPr lang="en-US" dirty="0"/>
              <a:t>)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endParaRPr lang="en-US" dirty="0"/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/>
              <a:t>Despite recurrent appearance, these </a:t>
            </a:r>
            <a:r>
              <a:rPr lang="en-US" b="1" dirty="0"/>
              <a:t>SSMs cannot truly track state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Can’t solve hard (NC</a:t>
            </a:r>
            <a:r>
              <a:rPr lang="en-US" baseline="30000" dirty="0"/>
              <a:t>1</a:t>
            </a:r>
            <a:r>
              <a:rPr lang="en-US" dirty="0"/>
              <a:t> complete) state tracking problems, e.g., the S</a:t>
            </a:r>
            <a:r>
              <a:rPr lang="en-US" baseline="-25000" dirty="0"/>
              <a:t>5</a:t>
            </a:r>
            <a:r>
              <a:rPr lang="en-US" dirty="0"/>
              <a:t> word problem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i="1" dirty="0">
                <a:solidFill>
                  <a:schemeClr val="accent1"/>
                </a:solidFill>
              </a:rPr>
              <a:t>“The Illusion of State in State Space Models”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/>
              <a:t>[ICML-2024]</a:t>
            </a: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852852-6404-1A6A-C46D-353634779E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50DC42E-2B2E-7C78-542C-284E2AC98A16}"/>
              </a:ext>
            </a:extLst>
          </p:cNvPr>
          <p:cNvGrpSpPr/>
          <p:nvPr/>
        </p:nvGrpSpPr>
        <p:grpSpPr>
          <a:xfrm>
            <a:off x="5534914" y="3189099"/>
            <a:ext cx="1486304" cy="1870973"/>
            <a:chOff x="5534914" y="3189099"/>
            <a:chExt cx="1486304" cy="187097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6A7905-0FAC-9767-BEAD-AC4E4D9FC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628103" y="3189099"/>
              <a:ext cx="1299927" cy="1316935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8D56C53-6AF6-92DA-6551-359D6F7E2ABA}"/>
                </a:ext>
              </a:extLst>
            </p:cNvPr>
            <p:cNvSpPr txBox="1"/>
            <p:nvPr/>
          </p:nvSpPr>
          <p:spPr>
            <a:xfrm>
              <a:off x="5534914" y="4598407"/>
              <a:ext cx="14863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Chess in UCI</a:t>
              </a:r>
              <a:br>
                <a:rPr lang="en-US" sz="1200" b="1" dirty="0"/>
              </a:br>
              <a:r>
                <a:rPr lang="en-US" sz="1200" b="1" dirty="0"/>
                <a:t>&lt;</a:t>
              </a:r>
              <a:r>
                <a:rPr lang="en-US" sz="1200" b="1" dirty="0" err="1"/>
                <a:t>src,tgt</a:t>
              </a:r>
              <a:r>
                <a:rPr lang="en-US" sz="1200" b="1" dirty="0"/>
                <a:t>&gt; notation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E15BF7A-95B0-DB4C-7A7E-1C0919A9C205}"/>
              </a:ext>
            </a:extLst>
          </p:cNvPr>
          <p:cNvGrpSpPr/>
          <p:nvPr/>
        </p:nvGrpSpPr>
        <p:grpSpPr>
          <a:xfrm>
            <a:off x="3675134" y="3388592"/>
            <a:ext cx="1604928" cy="1523160"/>
            <a:chOff x="3675134" y="3388592"/>
            <a:chExt cx="1604928" cy="1523160"/>
          </a:xfrm>
        </p:grpSpPr>
        <p:sp>
          <p:nvSpPr>
            <p:cNvPr id="4" name="Google Shape;76;p14">
              <a:extLst>
                <a:ext uri="{FF2B5EF4-FFF2-40B4-BE49-F238E27FC236}">
                  <a16:creationId xmlns:a16="http://schemas.microsoft.com/office/drawing/2014/main" id="{2A949F96-B114-3DA3-DEAF-EBDB8A4A7543}"/>
                </a:ext>
              </a:extLst>
            </p:cNvPr>
            <p:cNvSpPr txBox="1"/>
            <p:nvPr/>
          </p:nvSpPr>
          <p:spPr>
            <a:xfrm>
              <a:off x="3789520" y="3388592"/>
              <a:ext cx="1376157" cy="927916"/>
            </a:xfrm>
            <a:prstGeom prst="rect">
              <a:avLst/>
            </a:prstGeom>
            <a:solidFill>
              <a:srgbClr val="666666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8EFA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x, y = 0, 1</a:t>
              </a:r>
              <a:endParaRPr b="1" dirty="0">
                <a:solidFill>
                  <a:srgbClr val="8EFA00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8EFA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x = y - 1</a:t>
              </a:r>
              <a:endParaRPr b="1" dirty="0">
                <a:solidFill>
                  <a:srgbClr val="8EFA00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  <a:p>
              <a:pPr marL="0" lvl="0" indent="0" algn="l" rtl="0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b="1" dirty="0">
                  <a:solidFill>
                    <a:srgbClr val="8EFA00"/>
                  </a:solidFill>
                  <a:latin typeface="Courier New"/>
                  <a:ea typeface="Courier New"/>
                  <a:cs typeface="Courier New"/>
                  <a:sym typeface="Courier New"/>
                </a:rPr>
                <a:t>y = 3 * x</a:t>
              </a:r>
              <a:endParaRPr b="1" dirty="0">
                <a:solidFill>
                  <a:srgbClr val="8EFA00"/>
                </a:solidFill>
                <a:latin typeface="Courier New"/>
                <a:ea typeface="Courier New"/>
                <a:cs typeface="Courier New"/>
                <a:sym typeface="Courier New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C2CD6DE-EF7F-F806-50EB-F7DDF51F4F35}"/>
                </a:ext>
              </a:extLst>
            </p:cNvPr>
            <p:cNvSpPr txBox="1"/>
            <p:nvPr/>
          </p:nvSpPr>
          <p:spPr>
            <a:xfrm>
              <a:off x="3675134" y="4634753"/>
              <a:ext cx="16049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Code interpretation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C20C35C-C4A8-489F-E31B-64B8C61A673C}"/>
              </a:ext>
            </a:extLst>
          </p:cNvPr>
          <p:cNvGrpSpPr/>
          <p:nvPr/>
        </p:nvGrpSpPr>
        <p:grpSpPr>
          <a:xfrm>
            <a:off x="1725967" y="3239787"/>
            <a:ext cx="1832340" cy="1730738"/>
            <a:chOff x="1725967" y="3239787"/>
            <a:chExt cx="1832340" cy="1730738"/>
          </a:xfrm>
        </p:grpSpPr>
        <p:pic>
          <p:nvPicPr>
            <p:cNvPr id="3074" name="Picture 2" descr="43,600+ Storybook Stock Illustrations, Royalty-Free Vector Graphics &amp; Clip  Art - iStock | Kids book cover, Fairy tale, Stack of kids books">
              <a:extLst>
                <a:ext uri="{FF2B5EF4-FFF2-40B4-BE49-F238E27FC236}">
                  <a16:creationId xmlns:a16="http://schemas.microsoft.com/office/drawing/2014/main" id="{CFF320C3-1CDB-ADE4-BFFF-3587615E10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5967" y="3239787"/>
              <a:ext cx="1832340" cy="1215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F8A8524-0F2D-B64C-EEC6-DDE0C191D7F9}"/>
                </a:ext>
              </a:extLst>
            </p:cNvPr>
            <p:cNvSpPr txBox="1"/>
            <p:nvPr/>
          </p:nvSpPr>
          <p:spPr>
            <a:xfrm>
              <a:off x="1848205" y="4508860"/>
              <a:ext cx="14686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/>
                <a:t>Entity tracking</a:t>
              </a:r>
              <a:br>
                <a:rPr lang="en-US" sz="1200" b="1" dirty="0"/>
              </a:br>
              <a:r>
                <a:rPr lang="en-US" sz="1200" b="1" dirty="0"/>
                <a:t>in long narratives</a:t>
              </a:r>
            </a:p>
          </p:txBody>
        </p:sp>
      </p:grpSp>
      <p:sp>
        <p:nvSpPr>
          <p:cNvPr id="9" name="Multiply 8">
            <a:extLst>
              <a:ext uri="{FF2B5EF4-FFF2-40B4-BE49-F238E27FC236}">
                <a16:creationId xmlns:a16="http://schemas.microsoft.com/office/drawing/2014/main" id="{7FB2FF3C-5496-033A-8DD0-97523825EBA5}"/>
              </a:ext>
            </a:extLst>
          </p:cNvPr>
          <p:cNvSpPr/>
          <p:nvPr/>
        </p:nvSpPr>
        <p:spPr>
          <a:xfrm>
            <a:off x="2956924" y="3528389"/>
            <a:ext cx="751581" cy="728808"/>
          </a:xfrm>
          <a:prstGeom prst="mathMultiply">
            <a:avLst>
              <a:gd name="adj1" fmla="val 75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ultiply 9">
            <a:extLst>
              <a:ext uri="{FF2B5EF4-FFF2-40B4-BE49-F238E27FC236}">
                <a16:creationId xmlns:a16="http://schemas.microsoft.com/office/drawing/2014/main" id="{4B089142-69B2-6F99-0E35-8171015E71BD}"/>
              </a:ext>
            </a:extLst>
          </p:cNvPr>
          <p:cNvSpPr/>
          <p:nvPr/>
        </p:nvSpPr>
        <p:spPr>
          <a:xfrm>
            <a:off x="4876204" y="3504005"/>
            <a:ext cx="751581" cy="728808"/>
          </a:xfrm>
          <a:prstGeom prst="mathMultiply">
            <a:avLst>
              <a:gd name="adj1" fmla="val 75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>
            <a:extLst>
              <a:ext uri="{FF2B5EF4-FFF2-40B4-BE49-F238E27FC236}">
                <a16:creationId xmlns:a16="http://schemas.microsoft.com/office/drawing/2014/main" id="{EFAC125F-7960-F822-2769-D958E92F22CE}"/>
              </a:ext>
            </a:extLst>
          </p:cNvPr>
          <p:cNvSpPr/>
          <p:nvPr/>
        </p:nvSpPr>
        <p:spPr>
          <a:xfrm>
            <a:off x="6623254" y="3528389"/>
            <a:ext cx="751581" cy="728808"/>
          </a:xfrm>
          <a:prstGeom prst="mathMultiply">
            <a:avLst>
              <a:gd name="adj1" fmla="val 7510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782165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151"/>
    </mc:Choice>
    <mc:Fallback>
      <p:transition spd="slow" advTm="1241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499" y="216425"/>
            <a:ext cx="8398291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Transcending TC</a:t>
            </a:r>
            <a:r>
              <a:rPr lang="en-US" baseline="30000" dirty="0"/>
              <a:t>0</a:t>
            </a:r>
            <a:r>
              <a:rPr lang="en-US" dirty="0"/>
              <a:t> with </a:t>
            </a:r>
            <a:r>
              <a:rPr lang="en-US" i="1" dirty="0"/>
              <a:t>Input-Dependent</a:t>
            </a:r>
            <a:r>
              <a:rPr lang="en-US" dirty="0"/>
              <a:t> Transitions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2937013"/>
            <a:ext cx="5368513" cy="1631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-US" dirty="0"/>
              <a:t>Key observation: Performs iterated </a:t>
            </a:r>
            <a:r>
              <a:rPr lang="en-US" sz="1600" dirty="0"/>
              <a:t>(fixed size)</a:t>
            </a:r>
            <a:r>
              <a:rPr lang="en-US" dirty="0"/>
              <a:t> matrix</a:t>
            </a:r>
            <a:br>
              <a:rPr lang="en-US" dirty="0"/>
            </a:br>
            <a:r>
              <a:rPr lang="en-US" dirty="0"/>
              <a:t>multiplication, which is NC</a:t>
            </a:r>
            <a:r>
              <a:rPr lang="en-US" baseline="30000" dirty="0"/>
              <a:t>1</a:t>
            </a:r>
            <a:r>
              <a:rPr lang="en-US" dirty="0"/>
              <a:t>-complete.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42C4D-E6CE-0070-BC84-3D1F1488C6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  <p:sp>
        <p:nvSpPr>
          <p:cNvPr id="3" name="Google Shape;394;p35">
            <a:extLst>
              <a:ext uri="{FF2B5EF4-FFF2-40B4-BE49-F238E27FC236}">
                <a16:creationId xmlns:a16="http://schemas.microsoft.com/office/drawing/2014/main" id="{0160E6DB-DB15-D8F3-20B4-01C85392D96F}"/>
              </a:ext>
            </a:extLst>
          </p:cNvPr>
          <p:cNvSpPr txBox="1"/>
          <p:nvPr/>
        </p:nvSpPr>
        <p:spPr>
          <a:xfrm>
            <a:off x="607927" y="1108183"/>
            <a:ext cx="7512343" cy="10983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Lower Bound</a:t>
            </a:r>
            <a:r>
              <a:rPr lang="en" sz="18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r>
              <a:rPr lang="en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(</a:t>
            </a:r>
            <a:r>
              <a:rPr lang="en" i="1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Merrill and S., ICML 2024</a:t>
            </a:r>
            <a:r>
              <a:rPr lang="en" dirty="0">
                <a:solidFill>
                  <a:srgbClr val="7030A0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endParaRPr sz="1800" b="1" dirty="0">
              <a:solidFill>
                <a:srgbClr val="7030A0"/>
              </a:solidFill>
              <a:latin typeface="Lato"/>
              <a:ea typeface="Lato"/>
              <a:cs typeface="Lato"/>
              <a:sym typeface="Lato"/>
            </a:endParaRPr>
          </a:p>
          <a:p>
            <a:pPr lvl="0">
              <a:lnSpc>
                <a:spcPct val="115000"/>
              </a:lnSpc>
              <a:spcAft>
                <a:spcPts val="1200"/>
              </a:spcAft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Non-diagonal, input-dependent SSMs 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(i.e., when A</a:t>
            </a:r>
            <a:r>
              <a:rPr lang="en-US" sz="1600" i="1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depends on x</a:t>
            </a:r>
            <a:r>
              <a:rPr lang="en-US" sz="1600" i="1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i</a:t>
            </a:r>
            <a:r>
              <a:rPr lang="en-US" sz="16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)</a:t>
            </a: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can recognize any Regular language, including the S</a:t>
            </a:r>
            <a:r>
              <a:rPr lang="en-US" sz="1800" b="1" i="1" baseline="-25000" dirty="0">
                <a:solidFill>
                  <a:schemeClr val="dk1"/>
                </a:solidFill>
                <a:latin typeface="Times New Roman" panose="02020603050405020304" pitchFamily="18" charset="0"/>
                <a:ea typeface="Lato"/>
                <a:cs typeface="Times New Roman" panose="02020603050405020304" pitchFamily="18" charset="0"/>
                <a:sym typeface="Lato"/>
              </a:rPr>
              <a:t>5</a:t>
            </a: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word problem.</a:t>
            </a:r>
            <a:endParaRPr lang="en" sz="1800" b="1" baseline="30000" dirty="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9263B9-FA9F-7B2D-693D-4C950E5E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5013" y="2250832"/>
            <a:ext cx="3029778" cy="9548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8DEC00-3CC4-CDB2-3F45-8C8C6B31408B}"/>
              </a:ext>
            </a:extLst>
          </p:cNvPr>
          <p:cNvSpPr txBox="1"/>
          <p:nvPr/>
        </p:nvSpPr>
        <p:spPr>
          <a:xfrm>
            <a:off x="6793215" y="3315959"/>
            <a:ext cx="15888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IDS4 Architecture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C67C38-E633-6D35-8A9D-E590985B69C8}"/>
              </a:ext>
            </a:extLst>
          </p:cNvPr>
          <p:cNvSpPr txBox="1"/>
          <p:nvPr/>
        </p:nvSpPr>
        <p:spPr>
          <a:xfrm>
            <a:off x="5985013" y="3835699"/>
            <a:ext cx="2972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Also: Liquid S4 </a:t>
            </a:r>
            <a:r>
              <a:rPr lang="en-US" dirty="0">
                <a:solidFill>
                  <a:srgbClr val="7030A0"/>
                </a:solidFill>
              </a:rPr>
              <a:t>[Hasani et al, 2023]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6424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648"/>
    </mc:Choice>
    <mc:Fallback>
      <p:transition spd="slow" advTm="78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Empirical Validation + Additional Insights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6342C4D-E6CE-0070-BC84-3D1F1488C61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D63A733-6B4D-8D9C-366A-9D988E180DA7}"/>
              </a:ext>
            </a:extLst>
          </p:cNvPr>
          <p:cNvSpPr txBox="1"/>
          <p:nvPr/>
        </p:nvSpPr>
        <p:spPr>
          <a:xfrm>
            <a:off x="1439117" y="1152723"/>
            <a:ext cx="17556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“simple” tracking:</a:t>
            </a:r>
            <a:br>
              <a:rPr lang="en-US" dirty="0"/>
            </a:br>
            <a:r>
              <a:rPr lang="en-US" dirty="0"/>
              <a:t>commutative group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A77764-9D4C-071F-590E-5D109EEADA5E}"/>
              </a:ext>
            </a:extLst>
          </p:cNvPr>
          <p:cNvSpPr txBox="1"/>
          <p:nvPr/>
        </p:nvSpPr>
        <p:spPr>
          <a:xfrm>
            <a:off x="3549774" y="1152723"/>
            <a:ext cx="21146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“mostly simple” tracking:</a:t>
            </a:r>
            <a:br>
              <a:rPr lang="en-US" dirty="0"/>
            </a:br>
            <a:r>
              <a:rPr lang="en-US" dirty="0"/>
              <a:t>solvable group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57CE36-7FF8-876C-FB8F-4704F6565121}"/>
              </a:ext>
            </a:extLst>
          </p:cNvPr>
          <p:cNvSpPr txBox="1"/>
          <p:nvPr/>
        </p:nvSpPr>
        <p:spPr>
          <a:xfrm>
            <a:off x="6178534" y="1152723"/>
            <a:ext cx="17059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“hardest” tracking:</a:t>
            </a:r>
            <a:br>
              <a:rPr lang="en-US" dirty="0"/>
            </a:br>
            <a:r>
              <a:rPr lang="en-US" dirty="0"/>
              <a:t>non-solvable group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5406061-7C01-9D2C-981A-E967C3DE0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1948010"/>
            <a:ext cx="7772400" cy="263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2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18"/>
    </mc:Choice>
    <mc:Fallback>
      <p:transition spd="slow" advTm="3518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Roadmap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LLMs: Motivation for a formal study and the role of TCS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Background: Circuit complexity, Transformers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What can Transformers compute?  What can they not?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Upper Bounds: Simple Threshold Circuits and Logic Formulas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Lower Bounds: Transcending TC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0</a:t>
            </a: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 Limit with Intermediate Generation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State Space Models (SSMs)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Similar Limits, different ways of transcending TC</a:t>
            </a:r>
            <a:r>
              <a:rPr lang="en-US" baseline="30000" dirty="0">
                <a:solidFill>
                  <a:schemeClr val="bg1">
                    <a:lumMod val="75000"/>
                  </a:schemeClr>
                </a:solidFill>
              </a:rPr>
              <a:t>0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The Parallelism Tradeoff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2CB0A-2EE1-C384-52DB-AD50F0DCB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4B8C581A-08B0-43F9-9824-56ACCC7FD3FF}"/>
              </a:ext>
            </a:extLst>
          </p:cNvPr>
          <p:cNvSpPr/>
          <p:nvPr/>
        </p:nvSpPr>
        <p:spPr>
          <a:xfrm>
            <a:off x="128016" y="3948811"/>
            <a:ext cx="488484" cy="16459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38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80"/>
    </mc:Choice>
    <mc:Fallback>
      <p:transition spd="slow" advTm="278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The Parallelism Tradeoff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24136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/>
              <a:t>Transformers </a:t>
            </a:r>
            <a:r>
              <a:rPr lang="en-US" b="1" dirty="0"/>
              <a:t>w/o</a:t>
            </a:r>
            <a:r>
              <a:rPr lang="en-US" dirty="0"/>
              <a:t> intermediate generation (and SSMs w/o input-dep. transitions):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Can be trained at scale because they are fully parallelizable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Cannot solve problems outside TC</a:t>
            </a:r>
            <a:r>
              <a:rPr lang="en-US" baseline="30000" dirty="0">
                <a:solidFill>
                  <a:srgbClr val="C00000"/>
                </a:solidFill>
              </a:rPr>
              <a:t>0</a:t>
            </a:r>
          </a:p>
          <a:p>
            <a:pPr marL="482600" lvl="1">
              <a:buSzPts val="1800"/>
            </a:pPr>
            <a:endParaRPr lang="en-US" dirty="0"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buSzPts val="1800"/>
              <a:buNone/>
            </a:pPr>
            <a:r>
              <a:rPr lang="en-US" dirty="0"/>
              <a:t>Transformers </a:t>
            </a:r>
            <a:r>
              <a:rPr lang="en-US" b="1" dirty="0"/>
              <a:t>with</a:t>
            </a:r>
            <a:r>
              <a:rPr lang="en-US" dirty="0"/>
              <a:t> intermediate generation (and SSMs with input-dep. transitions)</a:t>
            </a:r>
            <a:br>
              <a:rPr lang="en-US" baseline="30000" dirty="0"/>
            </a:br>
            <a:r>
              <a:rPr lang="en-US" dirty="0">
                <a:solidFill>
                  <a:srgbClr val="00B050"/>
                </a:solidFill>
              </a:rPr>
              <a:t>transcend TC</a:t>
            </a:r>
            <a:r>
              <a:rPr lang="en-US" baseline="30000" dirty="0">
                <a:solidFill>
                  <a:srgbClr val="00B050"/>
                </a:solidFill>
              </a:rPr>
              <a:t>0</a:t>
            </a:r>
            <a:r>
              <a:rPr lang="en-US" dirty="0">
                <a:solidFill>
                  <a:srgbClr val="00B050"/>
                </a:solidFill>
              </a:rPr>
              <a:t> </a:t>
            </a:r>
            <a:r>
              <a:rPr lang="en-US" dirty="0"/>
              <a:t>but </a:t>
            </a:r>
            <a:r>
              <a:rPr lang="en-US" dirty="0">
                <a:solidFill>
                  <a:srgbClr val="C00000"/>
                </a:solidFill>
              </a:rPr>
              <a:t>introduce </a:t>
            </a:r>
            <a:r>
              <a:rPr lang="en-US" dirty="0" err="1">
                <a:solidFill>
                  <a:srgbClr val="C00000"/>
                </a:solidFill>
              </a:rPr>
              <a:t>sequentiality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C96409-B774-D26D-22CE-7D4CD08B74D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/>
          </a:p>
        </p:txBody>
      </p:sp>
      <p:sp>
        <p:nvSpPr>
          <p:cNvPr id="3" name="Google Shape;394;p35">
            <a:extLst>
              <a:ext uri="{FF2B5EF4-FFF2-40B4-BE49-F238E27FC236}">
                <a16:creationId xmlns:a16="http://schemas.microsoft.com/office/drawing/2014/main" id="{1416B506-B4C5-44A0-C0E3-6B9B1222038A}"/>
              </a:ext>
            </a:extLst>
          </p:cNvPr>
          <p:cNvSpPr txBox="1"/>
          <p:nvPr/>
        </p:nvSpPr>
        <p:spPr>
          <a:xfrm>
            <a:off x="1786932" y="3676656"/>
            <a:ext cx="5336244" cy="8760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Parallelism seems essential for scaled-up pretraining</a:t>
            </a:r>
            <a:b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8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but appears to fundamentally limit expressive power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354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218"/>
    </mc:Choice>
    <mc:Fallback>
      <p:transition spd="slow" advTm="822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References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</a:pPr>
            <a:r>
              <a:rPr lang="en-US" sz="1600" b="1" dirty="0"/>
              <a:t>Transformers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sz="1600" i="1" dirty="0"/>
              <a:t>The Parallelism Tradeoff: Limitations of Log-Precision Transformers</a:t>
            </a:r>
            <a:r>
              <a:rPr lang="en-US" sz="1600" dirty="0"/>
              <a:t>. Merrill, S. TACL-2023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sz="1600" i="1" dirty="0"/>
              <a:t>A Logic for Expressing Log-Precision Transformers</a:t>
            </a:r>
            <a:r>
              <a:rPr lang="en-US" sz="1600" dirty="0"/>
              <a:t>.  Merrill, Sabharwal.  NeurIPS-2023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sz="1600" i="1" dirty="0"/>
              <a:t>The Expressive Power of Transformers with Chain of Thought</a:t>
            </a:r>
            <a:r>
              <a:rPr lang="en-US" sz="1600" dirty="0"/>
              <a:t>.  Merrill, Sabharwal.  ICLR-2024</a:t>
            </a:r>
          </a:p>
          <a:p>
            <a:pPr marL="0" lvl="0" algn="l" rtl="0">
              <a:lnSpc>
                <a:spcPct val="115000"/>
              </a:lnSpc>
              <a:spcBef>
                <a:spcPts val="1200"/>
              </a:spcBef>
              <a:buSzPts val="1800"/>
            </a:pPr>
            <a:r>
              <a:rPr lang="en-US" sz="1600" b="1" dirty="0"/>
              <a:t>State Space Models / SSMs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sz="1600" i="1" dirty="0"/>
              <a:t>The Illusion of State in State-Space Models</a:t>
            </a:r>
            <a:r>
              <a:rPr lang="en-US" sz="1600" dirty="0"/>
              <a:t>.  Merrill, Petty, Sabharwal.  ICML-2024</a:t>
            </a:r>
          </a:p>
          <a:p>
            <a:pPr marL="0" lvl="0" algn="l" rtl="0">
              <a:lnSpc>
                <a:spcPct val="115000"/>
              </a:lnSpc>
              <a:spcBef>
                <a:spcPts val="1200"/>
              </a:spcBef>
              <a:buSzPts val="1800"/>
            </a:pPr>
            <a:r>
              <a:rPr lang="en-US" sz="1600" b="1" dirty="0"/>
              <a:t>A Survey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sz="1600" i="1" dirty="0"/>
              <a:t>What Formal Languages Can Transformers Express? A Survey</a:t>
            </a:r>
            <a:r>
              <a:rPr lang="en-US" sz="1600" dirty="0"/>
              <a:t>.  Strobl, Merrill, Weiss, Chiang, </a:t>
            </a:r>
            <a:r>
              <a:rPr lang="en-US" sz="1600" dirty="0" err="1"/>
              <a:t>Angluin</a:t>
            </a:r>
            <a:r>
              <a:rPr lang="en-US" sz="1600" dirty="0"/>
              <a:t>.  TACL-2024</a:t>
            </a:r>
            <a:endParaRPr sz="1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CD533B3-CA12-DD2D-C6E6-9B920DB80E1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5774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42"/>
    </mc:Choice>
    <mc:Fallback>
      <p:transition spd="slow" advTm="3604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Closing Remarks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lnSpc>
                <a:spcPct val="115000"/>
              </a:lnSpc>
              <a:spcBef>
                <a:spcPts val="0"/>
              </a:spcBef>
              <a:buSzPts val="1800"/>
              <a:buFont typeface="Wingdings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LLMs amazingly powerful, routinely used, yet poorly understood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buSzPts val="1800"/>
              <a:buFont typeface="Wingdings" pitchFamily="2" charset="2"/>
              <a:buChar char="§"/>
            </a:pPr>
            <a:r>
              <a:rPr lang="en-US" dirty="0">
                <a:solidFill>
                  <a:srgbClr val="C00000"/>
                </a:solidFill>
              </a:rPr>
              <a:t>Computational structure of their architectures reveals unexpected limitations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Also hints at possibilities to overcome limitations</a:t>
            </a:r>
          </a:p>
          <a:p>
            <a:pPr marL="285750" lvl="0" indent="-285750" algn="l" rtl="0">
              <a:lnSpc>
                <a:spcPct val="115000"/>
              </a:lnSpc>
              <a:spcBef>
                <a:spcPts val="1200"/>
              </a:spcBef>
              <a:buSzPts val="1800"/>
              <a:buFont typeface="Wingdings" pitchFamily="2" charset="2"/>
              <a:buChar char="§"/>
            </a:pPr>
            <a:r>
              <a:rPr lang="en-US" dirty="0">
                <a:solidFill>
                  <a:srgbClr val="00B050"/>
                </a:solidFill>
              </a:rPr>
              <a:t>TCS skills and curiosity about LLMs can be a powerful combination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Fascinating fundamental questions remain open!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Beyond exact asymptotic solutions – approximations, “typical” case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Learnability, role of data, effect of “alignment” with human values</a:t>
            </a:r>
          </a:p>
          <a:p>
            <a:pPr marL="768350" lvl="1" indent="-285750">
              <a:buSzPts val="1800"/>
              <a:buFont typeface="Wingdings" pitchFamily="2" charset="2"/>
              <a:buChar char="§"/>
            </a:pPr>
            <a:r>
              <a:rPr lang="en-US" dirty="0"/>
              <a:t>In-context learning, “reflection” and retries, tool use (akin to SAT vs. SMT)</a:t>
            </a:r>
            <a:endParaRPr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3EF21DB-D19E-6A6F-93D0-C2C2E4765C0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656052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673"/>
    </mc:Choice>
    <mc:Fallback>
      <p:transition spd="slow" advTm="55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How can we begin to “understand” LLMs?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+mj-lt"/>
              <a:buAutoNum type="alphaUcPeriod"/>
            </a:pPr>
            <a:r>
              <a:rPr lang="en-US" dirty="0">
                <a:solidFill>
                  <a:schemeClr val="accent1"/>
                </a:solidFill>
              </a:rPr>
              <a:t>I/O behavior </a:t>
            </a:r>
            <a:r>
              <a:rPr lang="en-US" dirty="0"/>
              <a:t>=&gt; carefully design synthetic tasks, measure performance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+mj-lt"/>
              <a:buAutoNum type="alphaUcPeriod"/>
            </a:pPr>
            <a:r>
              <a:rPr lang="en-US" dirty="0">
                <a:solidFill>
                  <a:schemeClr val="accent1"/>
                </a:solidFill>
              </a:rPr>
              <a:t>Study training process </a:t>
            </a:r>
            <a:r>
              <a:rPr lang="en-US" dirty="0"/>
              <a:t>=&gt; Gradient descent, approximations, …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+mj-lt"/>
              <a:buAutoNum type="alphaUcPeriod"/>
            </a:pPr>
            <a:r>
              <a:rPr lang="en-US" dirty="0">
                <a:solidFill>
                  <a:schemeClr val="accent1"/>
                </a:solidFill>
              </a:rPr>
              <a:t>Mechanistic interpretability </a:t>
            </a:r>
            <a:r>
              <a:rPr lang="en-US" dirty="0"/>
              <a:t>=&gt; design ways to understand what individual components do (causally or otherwise), e.g., “attention heads”, MLP, etc. </a:t>
            </a:r>
          </a:p>
          <a:p>
            <a:pPr marL="3429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Font typeface="+mj-lt"/>
              <a:buAutoNum type="alphaUcPeriod"/>
            </a:pPr>
            <a:r>
              <a:rPr lang="en-US" dirty="0"/>
              <a:t>Connect </a:t>
            </a:r>
            <a:r>
              <a:rPr lang="en-US" dirty="0">
                <a:solidFill>
                  <a:schemeClr val="accent1"/>
                </a:solidFill>
              </a:rPr>
              <a:t>underlying architectures </a:t>
            </a:r>
            <a:r>
              <a:rPr lang="en-US" dirty="0"/>
              <a:t>with known models of computation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C8F7305-6914-A1D5-E303-77A42BCA8C3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sp>
        <p:nvSpPr>
          <p:cNvPr id="3" name="Left Arrow 2">
            <a:extLst>
              <a:ext uri="{FF2B5EF4-FFF2-40B4-BE49-F238E27FC236}">
                <a16:creationId xmlns:a16="http://schemas.microsoft.com/office/drawing/2014/main" id="{97CE31AC-F468-D656-FAAA-8CBF564ED889}"/>
              </a:ext>
            </a:extLst>
          </p:cNvPr>
          <p:cNvSpPr/>
          <p:nvPr/>
        </p:nvSpPr>
        <p:spPr>
          <a:xfrm rot="20553663">
            <a:off x="7722892" y="2971522"/>
            <a:ext cx="770592" cy="201168"/>
          </a:xfrm>
          <a:prstGeom prst="lef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832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540"/>
    </mc:Choice>
    <mc:Fallback>
      <p:transition spd="slow" advTm="92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0E0A2-6475-85A9-D9CD-3BFA05443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 in a Nutshell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BB7850-0C85-67C9-5985-F7131E8FA5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understand fundamental capabilities – and limitations – of today’s LLMs by:</a:t>
            </a:r>
          </a:p>
          <a:p>
            <a:pPr marL="400050" indent="-285750">
              <a:buFont typeface="Wingdings" pitchFamily="2" charset="2"/>
              <a:buChar char="§"/>
            </a:pPr>
            <a:r>
              <a:rPr lang="en-US" dirty="0"/>
              <a:t>Studying the </a:t>
            </a:r>
            <a:r>
              <a:rPr lang="en-US" b="1" dirty="0"/>
              <a:t>computational structure of the underlying neural architectures</a:t>
            </a:r>
          </a:p>
          <a:p>
            <a:pPr marL="400050" indent="-285750">
              <a:buFont typeface="Wingdings" pitchFamily="2" charset="2"/>
              <a:buChar char="§"/>
            </a:pPr>
            <a:r>
              <a:rPr lang="en-US" b="1" dirty="0"/>
              <a:t>Relating it to well-understood models of computation </a:t>
            </a:r>
            <a:r>
              <a:rPr lang="en-US" dirty="0"/>
              <a:t>in TCS</a:t>
            </a:r>
          </a:p>
          <a:p>
            <a:pPr lvl="1"/>
            <a:endParaRPr lang="en-US" dirty="0"/>
          </a:p>
          <a:p>
            <a:r>
              <a:rPr lang="en-US" b="1" dirty="0"/>
              <a:t>Main Result</a:t>
            </a:r>
            <a:r>
              <a:rPr lang="en-US" dirty="0"/>
              <a:t>:</a:t>
            </a:r>
          </a:p>
          <a:p>
            <a:r>
              <a:rPr lang="en-US" dirty="0">
                <a:solidFill>
                  <a:schemeClr val="accent1"/>
                </a:solidFill>
              </a:rPr>
              <a:t>Mainstream neural architectures behind modern LLMs </a:t>
            </a:r>
            <a:r>
              <a:rPr lang="en-US" sz="1400" dirty="0">
                <a:solidFill>
                  <a:schemeClr val="accent1"/>
                </a:solidFill>
              </a:rPr>
              <a:t>(transformers and SSMs)</a:t>
            </a:r>
            <a:br>
              <a:rPr lang="en-US" sz="1400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can be expressed as simple classes of circuits, logic, and Turing machines</a:t>
            </a:r>
          </a:p>
          <a:p>
            <a:pPr marL="400050" indent="-285750">
              <a:buFont typeface="Wingdings" pitchFamily="2" charset="2"/>
              <a:buChar char="§"/>
            </a:pPr>
            <a:r>
              <a:rPr lang="en-US" dirty="0">
                <a:solidFill>
                  <a:schemeClr val="accent1"/>
                </a:solidFill>
              </a:rPr>
              <a:t>TC</a:t>
            </a:r>
            <a:r>
              <a:rPr lang="en-US" baseline="30000" dirty="0">
                <a:solidFill>
                  <a:schemeClr val="accent1"/>
                </a:solidFill>
              </a:rPr>
              <a:t>0</a:t>
            </a:r>
            <a:r>
              <a:rPr lang="en-US" dirty="0">
                <a:solidFill>
                  <a:schemeClr val="accent1"/>
                </a:solidFill>
              </a:rPr>
              <a:t> circuits, FOM[BIT] formulas, resource-bounded TMs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77C79F-45D1-84C0-858E-6304AB59F3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5733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404"/>
    </mc:Choice>
    <mc:Fallback>
      <p:transition spd="slow" advTm="80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Roadmap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LLMs: Motivation for a formal study and the role of TCS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Background: Circuit complexity, Transformers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What can Transformers compute?  What can they not?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Upper Bounds: Simple Threshold Circuits and Logic Formulas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Lower Bounds: Transcending TC</a:t>
            </a:r>
            <a:r>
              <a:rPr lang="en-US" baseline="30000" dirty="0"/>
              <a:t>0</a:t>
            </a:r>
            <a:r>
              <a:rPr lang="en-US" dirty="0"/>
              <a:t> Limit with Intermediate Generation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State Space Models (SSMs)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Similar Limits, different ways of transcending TC</a:t>
            </a:r>
            <a:r>
              <a:rPr lang="en-US" baseline="30000" dirty="0"/>
              <a:t>0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The Parallelism Tradeoff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2CB0A-2EE1-C384-52DB-AD50F0DCB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91897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065"/>
    </mc:Choice>
    <mc:Fallback>
      <p:transition spd="slow" advTm="89065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616500" y="216425"/>
            <a:ext cx="7990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dirty="0"/>
              <a:t>Roadmap</a:t>
            </a:r>
            <a:endParaRPr dirty="0"/>
          </a:p>
        </p:txBody>
      </p:sp>
      <p:sp>
        <p:nvSpPr>
          <p:cNvPr id="132" name="Google Shape;132;p5"/>
          <p:cNvSpPr txBox="1">
            <a:spLocks noGrp="1"/>
          </p:cNvSpPr>
          <p:nvPr>
            <p:ph type="body" idx="1"/>
          </p:nvPr>
        </p:nvSpPr>
        <p:spPr>
          <a:xfrm>
            <a:off x="616500" y="1152475"/>
            <a:ext cx="8259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LLMs: Motivation for a formal study and the role of TCS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Background: Circuit complexity, Transformers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What can Transformers compute?  What can they not?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Upper Bounds: Simple Threshold Circuits and Logic Formulas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Lower Bounds: Transcending TC</a:t>
            </a:r>
            <a:r>
              <a:rPr lang="en-US" baseline="30000" dirty="0"/>
              <a:t>0</a:t>
            </a:r>
            <a:r>
              <a:rPr lang="en-US" dirty="0"/>
              <a:t> Limit with Intermediate Generation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State Space Models (SSMs)</a:t>
            </a:r>
          </a:p>
          <a:p>
            <a:pPr marL="768350" lvl="1" indent="-285750">
              <a:buFont typeface="Wingdings" pitchFamily="2" charset="2"/>
              <a:buChar char="§"/>
            </a:pPr>
            <a:r>
              <a:rPr lang="en-US" dirty="0"/>
              <a:t>Similar Limits, different ways of transcending TC</a:t>
            </a:r>
            <a:r>
              <a:rPr lang="en-US" baseline="30000" dirty="0"/>
              <a:t>0</a:t>
            </a:r>
            <a:endParaRPr lang="en-US" dirty="0"/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US" dirty="0"/>
              <a:t>The Parallelism Tradeoff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792CB0A-2EE1-C384-52DB-AD50F0DCBC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FED9C039-5037-7E77-B69A-44A8166ABF5B}"/>
              </a:ext>
            </a:extLst>
          </p:cNvPr>
          <p:cNvSpPr/>
          <p:nvPr/>
        </p:nvSpPr>
        <p:spPr>
          <a:xfrm>
            <a:off x="128016" y="1728216"/>
            <a:ext cx="488484" cy="164592"/>
          </a:xfrm>
          <a:prstGeom prst="rightArrow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52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3"/>
    </mc:Choice>
    <mc:Fallback>
      <p:transition spd="slow" advTm="166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0"/>
          <p:cNvSpPr txBox="1">
            <a:spLocks noGrp="1"/>
          </p:cNvSpPr>
          <p:nvPr>
            <p:ph type="body" idx="1"/>
          </p:nvPr>
        </p:nvSpPr>
        <p:spPr>
          <a:xfrm>
            <a:off x="3519475" y="1152475"/>
            <a:ext cx="5312700" cy="15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Directed acyclic computation graph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Input nodes represent bits (</a:t>
            </a:r>
            <a:r>
              <a:rPr lang="en" dirty="0"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dirty="0"/>
              <a:t>/</a:t>
            </a:r>
            <a:r>
              <a:rPr lang="en" dirty="0"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" dirty="0"/>
              <a:t>)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Internal nodes: </a:t>
            </a:r>
            <a:r>
              <a:rPr lang="en" dirty="0">
                <a:solidFill>
                  <a:schemeClr val="accent1"/>
                </a:solidFill>
              </a:rPr>
              <a:t>AND</a:t>
            </a:r>
            <a:r>
              <a:rPr lang="en" dirty="0"/>
              <a:t>, </a:t>
            </a:r>
            <a:r>
              <a:rPr lang="en" dirty="0">
                <a:solidFill>
                  <a:srgbClr val="92D050"/>
                </a:solidFill>
              </a:rPr>
              <a:t>OR</a:t>
            </a:r>
            <a:r>
              <a:rPr lang="en" dirty="0"/>
              <a:t>, </a:t>
            </a:r>
            <a:r>
              <a:rPr lang="en" dirty="0">
                <a:solidFill>
                  <a:srgbClr val="C00000"/>
                </a:solidFill>
              </a:rPr>
              <a:t>NOT</a:t>
            </a:r>
            <a:endParaRPr dirty="0">
              <a:solidFill>
                <a:srgbClr val="C00000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dirty="0"/>
              <a:t>Output node (</a:t>
            </a:r>
            <a:r>
              <a:rPr lang="en" dirty="0">
                <a:latin typeface="Courier New"/>
                <a:ea typeface="Courier New"/>
                <a:cs typeface="Courier New"/>
                <a:sym typeface="Courier New"/>
              </a:rPr>
              <a:t>0</a:t>
            </a:r>
            <a:r>
              <a:rPr lang="en" dirty="0"/>
              <a:t>/</a:t>
            </a:r>
            <a:r>
              <a:rPr lang="en" dirty="0">
                <a:latin typeface="Courier New"/>
                <a:ea typeface="Courier New"/>
                <a:cs typeface="Courier New"/>
                <a:sym typeface="Courier New"/>
              </a:rPr>
              <a:t>1</a:t>
            </a:r>
            <a:r>
              <a:rPr lang="en" dirty="0"/>
              <a:t>)</a:t>
            </a:r>
            <a:endParaRPr dirty="0"/>
          </a:p>
        </p:txBody>
      </p:sp>
      <p:sp>
        <p:nvSpPr>
          <p:cNvPr id="169" name="Google Shape;169;p20"/>
          <p:cNvSpPr txBox="1">
            <a:spLocks noGrp="1"/>
          </p:cNvSpPr>
          <p:nvPr>
            <p:ph type="body" idx="1"/>
          </p:nvPr>
        </p:nvSpPr>
        <p:spPr>
          <a:xfrm>
            <a:off x="3562563" y="2615775"/>
            <a:ext cx="4596600" cy="8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b="1" dirty="0"/>
              <a:t>Example:</a:t>
            </a:r>
            <a:r>
              <a:rPr lang="en" dirty="0"/>
              <a:t> evaluate on </a:t>
            </a:r>
            <a:r>
              <a:rPr lang="en" i="1" dirty="0"/>
              <a:t>x</a:t>
            </a:r>
            <a:r>
              <a:rPr lang="en" dirty="0"/>
              <a:t> = </a:t>
            </a:r>
            <a:r>
              <a:rPr lang="en" dirty="0">
                <a:latin typeface="Courier New"/>
                <a:ea typeface="Courier New"/>
                <a:cs typeface="Courier New"/>
                <a:sym typeface="Courier New"/>
              </a:rPr>
              <a:t>011</a:t>
            </a:r>
            <a:endParaRPr dirty="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70" name="Google Shape;170;p20"/>
          <p:cNvSpPr/>
          <p:nvPr/>
        </p:nvSpPr>
        <p:spPr>
          <a:xfrm>
            <a:off x="1712525" y="2362275"/>
            <a:ext cx="677100" cy="297000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C9DAF8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</a:t>
            </a:r>
            <a:endParaRPr/>
          </a:p>
        </p:txBody>
      </p:sp>
      <p:cxnSp>
        <p:nvCxnSpPr>
          <p:cNvPr id="171" name="Google Shape;171;p20"/>
          <p:cNvCxnSpPr>
            <a:stCxn id="172" idx="0"/>
            <a:endCxn id="170" idx="1"/>
          </p:cNvCxnSpPr>
          <p:nvPr/>
        </p:nvCxnSpPr>
        <p:spPr>
          <a:xfrm rot="10800000" flipH="1">
            <a:off x="1680950" y="2659350"/>
            <a:ext cx="370200" cy="477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3" name="Google Shape;173;p20"/>
          <p:cNvCxnSpPr>
            <a:stCxn id="174" idx="0"/>
            <a:endCxn id="170" idx="1"/>
          </p:cNvCxnSpPr>
          <p:nvPr/>
        </p:nvCxnSpPr>
        <p:spPr>
          <a:xfrm rot="10800000">
            <a:off x="2051200" y="2659350"/>
            <a:ext cx="449400" cy="477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5" name="Google Shape;175;p20"/>
          <p:cNvSpPr/>
          <p:nvPr/>
        </p:nvSpPr>
        <p:spPr>
          <a:xfrm>
            <a:off x="1151100" y="1690038"/>
            <a:ext cx="677100" cy="297000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D9EAD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</a:t>
            </a:r>
            <a:endParaRPr/>
          </a:p>
        </p:txBody>
      </p:sp>
      <p:cxnSp>
        <p:nvCxnSpPr>
          <p:cNvPr id="176" name="Google Shape;176;p20"/>
          <p:cNvCxnSpPr>
            <a:stCxn id="170" idx="3"/>
            <a:endCxn id="175" idx="1"/>
          </p:cNvCxnSpPr>
          <p:nvPr/>
        </p:nvCxnSpPr>
        <p:spPr>
          <a:xfrm rot="10800000">
            <a:off x="1489775" y="1986975"/>
            <a:ext cx="561300" cy="375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177" name="Google Shape;177;p20"/>
          <p:cNvCxnSpPr>
            <a:stCxn id="178" idx="0"/>
            <a:endCxn id="179" idx="1"/>
          </p:cNvCxnSpPr>
          <p:nvPr/>
        </p:nvCxnSpPr>
        <p:spPr>
          <a:xfrm rot="10800000">
            <a:off x="861300" y="2659350"/>
            <a:ext cx="0" cy="477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0" name="Google Shape;180;p20"/>
          <p:cNvSpPr txBox="1"/>
          <p:nvPr/>
        </p:nvSpPr>
        <p:spPr>
          <a:xfrm>
            <a:off x="680300" y="3613950"/>
            <a:ext cx="4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0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1470750" y="3613950"/>
            <a:ext cx="4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2" name="Google Shape;182;p20"/>
          <p:cNvSpPr txBox="1"/>
          <p:nvPr/>
        </p:nvSpPr>
        <p:spPr>
          <a:xfrm>
            <a:off x="2261200" y="3613950"/>
            <a:ext cx="4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2421200" y="2310675"/>
            <a:ext cx="4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4" name="Google Shape;184;p20"/>
          <p:cNvSpPr txBox="1"/>
          <p:nvPr/>
        </p:nvSpPr>
        <p:spPr>
          <a:xfrm>
            <a:off x="2019450" y="1654475"/>
            <a:ext cx="4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5" name="Google Shape;185;p20"/>
          <p:cNvSpPr/>
          <p:nvPr/>
        </p:nvSpPr>
        <p:spPr>
          <a:xfrm>
            <a:off x="2039425" y="1700925"/>
            <a:ext cx="370200" cy="2970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6AA8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  <p:sp>
        <p:nvSpPr>
          <p:cNvPr id="186" name="Google Shape;186;p20"/>
          <p:cNvSpPr txBox="1"/>
          <p:nvPr/>
        </p:nvSpPr>
        <p:spPr>
          <a:xfrm>
            <a:off x="1835350" y="1330475"/>
            <a:ext cx="851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>
                <a:solidFill>
                  <a:srgbClr val="6AA84F"/>
                </a:solidFill>
              </a:rPr>
              <a:t>Output</a:t>
            </a:r>
            <a:endParaRPr i="1">
              <a:solidFill>
                <a:srgbClr val="6AA84F"/>
              </a:solidFill>
            </a:endParaRPr>
          </a:p>
        </p:txBody>
      </p:sp>
      <p:sp>
        <p:nvSpPr>
          <p:cNvPr id="178" name="Google Shape;178;p20"/>
          <p:cNvSpPr/>
          <p:nvPr/>
        </p:nvSpPr>
        <p:spPr>
          <a:xfrm>
            <a:off x="571500" y="3136650"/>
            <a:ext cx="579600" cy="43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x</a:t>
            </a:r>
            <a:r>
              <a:rPr lang="en" baseline="-25000"/>
              <a:t>1</a:t>
            </a:r>
            <a:endParaRPr/>
          </a:p>
        </p:txBody>
      </p:sp>
      <p:sp>
        <p:nvSpPr>
          <p:cNvPr id="172" name="Google Shape;172;p20"/>
          <p:cNvSpPr/>
          <p:nvPr/>
        </p:nvSpPr>
        <p:spPr>
          <a:xfrm>
            <a:off x="1391150" y="3136650"/>
            <a:ext cx="579600" cy="43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x</a:t>
            </a:r>
            <a:r>
              <a:rPr lang="en" baseline="-25000"/>
              <a:t>2</a:t>
            </a:r>
            <a:endParaRPr/>
          </a:p>
        </p:txBody>
      </p:sp>
      <p:sp>
        <p:nvSpPr>
          <p:cNvPr id="174" name="Google Shape;174;p20"/>
          <p:cNvSpPr/>
          <p:nvPr/>
        </p:nvSpPr>
        <p:spPr>
          <a:xfrm>
            <a:off x="2210800" y="3136650"/>
            <a:ext cx="579600" cy="433500"/>
          </a:xfrm>
          <a:prstGeom prst="roundRect">
            <a:avLst>
              <a:gd name="adj" fmla="val 1666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/>
              <a:t>x</a:t>
            </a:r>
            <a:r>
              <a:rPr lang="en" baseline="-25000"/>
              <a:t>3</a:t>
            </a:r>
            <a:endParaRPr/>
          </a:p>
        </p:txBody>
      </p:sp>
      <p:sp>
        <p:nvSpPr>
          <p:cNvPr id="179" name="Google Shape;179;p20"/>
          <p:cNvSpPr/>
          <p:nvPr/>
        </p:nvSpPr>
        <p:spPr>
          <a:xfrm>
            <a:off x="522750" y="2362275"/>
            <a:ext cx="677100" cy="297000"/>
          </a:xfrm>
          <a:prstGeom prst="snip2SameRect">
            <a:avLst>
              <a:gd name="adj1" fmla="val 16667"/>
              <a:gd name="adj2" fmla="val 0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NOT</a:t>
            </a:r>
            <a:endParaRPr/>
          </a:p>
        </p:txBody>
      </p:sp>
      <p:cxnSp>
        <p:nvCxnSpPr>
          <p:cNvPr id="187" name="Google Shape;187;p20"/>
          <p:cNvCxnSpPr>
            <a:stCxn id="179" idx="3"/>
            <a:endCxn id="175" idx="1"/>
          </p:cNvCxnSpPr>
          <p:nvPr/>
        </p:nvCxnSpPr>
        <p:spPr>
          <a:xfrm rot="10800000" flipH="1">
            <a:off x="861300" y="1986975"/>
            <a:ext cx="628500" cy="375300"/>
          </a:xfrm>
          <a:prstGeom prst="straightConnector1">
            <a:avLst/>
          </a:prstGeom>
          <a:noFill/>
          <a:ln w="9525" cap="flat" cmpd="sng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88" name="Google Shape;188;p20"/>
          <p:cNvSpPr txBox="1"/>
          <p:nvPr/>
        </p:nvSpPr>
        <p:spPr>
          <a:xfrm>
            <a:off x="1199850" y="2310675"/>
            <a:ext cx="420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=</a:t>
            </a:r>
            <a:r>
              <a:rPr lang="en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1</a:t>
            </a:r>
            <a:endParaRPr>
              <a:solidFill>
                <a:schemeClr val="dk1"/>
              </a:solidFill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189" name="Google Shape;189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A11DB53-0D84-7634-F68E-16F750E606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Circuit Complexity</a:t>
            </a:r>
          </a:p>
        </p:txBody>
      </p:sp>
      <p:sp>
        <p:nvSpPr>
          <p:cNvPr id="4" name="Google Shape;195;p21">
            <a:extLst>
              <a:ext uri="{FF2B5EF4-FFF2-40B4-BE49-F238E27FC236}">
                <a16:creationId xmlns:a16="http://schemas.microsoft.com/office/drawing/2014/main" id="{DEFC4221-CE33-1140-A71C-5E3EC80466AB}"/>
              </a:ext>
            </a:extLst>
          </p:cNvPr>
          <p:cNvSpPr txBox="1">
            <a:spLocks/>
          </p:cNvSpPr>
          <p:nvPr/>
        </p:nvSpPr>
        <p:spPr>
          <a:xfrm>
            <a:off x="3389594" y="3143495"/>
            <a:ext cx="5248500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303845"/>
              </a:buClr>
              <a:buSzPts val="1800"/>
              <a:buFont typeface="Wingdings" pitchFamily="2" charset="2"/>
              <a:buNone/>
              <a:defRPr sz="18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596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303845"/>
              </a:buClr>
              <a:buSzPts val="1400"/>
              <a:buFont typeface="Wingdings" pitchFamily="2" charset="2"/>
              <a:buNone/>
              <a:defRPr sz="16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/>
              <a:t>Circuit </a:t>
            </a:r>
            <a:r>
              <a:rPr lang="en-US" b="1" dirty="0"/>
              <a:t>Size</a:t>
            </a:r>
            <a:r>
              <a:rPr lang="en-US" dirty="0"/>
              <a:t> =  Number of non-input nodes (here 3)</a:t>
            </a:r>
          </a:p>
          <a:p>
            <a:pPr>
              <a:spcAft>
                <a:spcPts val="0"/>
              </a:spcAft>
            </a:pPr>
            <a:r>
              <a:rPr lang="en-US" dirty="0"/>
              <a:t>	     =  Runtime without parallelism</a:t>
            </a:r>
          </a:p>
        </p:txBody>
      </p:sp>
      <p:sp>
        <p:nvSpPr>
          <p:cNvPr id="5" name="Google Shape;195;p21">
            <a:extLst>
              <a:ext uri="{FF2B5EF4-FFF2-40B4-BE49-F238E27FC236}">
                <a16:creationId xmlns:a16="http://schemas.microsoft.com/office/drawing/2014/main" id="{737B985D-A43C-8792-90C2-64EB4FCC8F8C}"/>
              </a:ext>
            </a:extLst>
          </p:cNvPr>
          <p:cNvSpPr txBox="1">
            <a:spLocks/>
          </p:cNvSpPr>
          <p:nvPr/>
        </p:nvSpPr>
        <p:spPr>
          <a:xfrm>
            <a:off x="2681500" y="4064053"/>
            <a:ext cx="5956594" cy="8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1143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303845"/>
              </a:buClr>
              <a:buSzPts val="1800"/>
              <a:buFont typeface="Wingdings" pitchFamily="2" charset="2"/>
              <a:buNone/>
              <a:defRPr sz="18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1pPr>
            <a:lvl2pPr marL="596900" marR="0" lvl="1" indent="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303845"/>
              </a:buClr>
              <a:buSzPts val="1400"/>
              <a:buFont typeface="Wingdings" pitchFamily="2" charset="2"/>
              <a:buNone/>
              <a:defRPr sz="16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03845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03845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rgbClr val="303845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>
              <a:spcAft>
                <a:spcPts val="0"/>
              </a:spcAft>
            </a:pPr>
            <a:r>
              <a:rPr lang="en-US" dirty="0"/>
              <a:t>Circuit </a:t>
            </a:r>
            <a:r>
              <a:rPr lang="en-US" b="1" dirty="0"/>
              <a:t>Depth</a:t>
            </a:r>
            <a:r>
              <a:rPr lang="en-US" dirty="0"/>
              <a:t> =  Path length from any input to output (here 2)</a:t>
            </a:r>
          </a:p>
          <a:p>
            <a:pPr>
              <a:spcAft>
                <a:spcPts val="0"/>
              </a:spcAft>
            </a:pPr>
            <a:r>
              <a:rPr lang="en-US" dirty="0"/>
              <a:t>	     =  Runtime with (full) parallelism</a:t>
            </a: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57D17E3C-DCF9-7EC4-DA61-81F55C91AE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1146" y="1351281"/>
            <a:ext cx="934966" cy="1316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3436F28-06CB-A9AA-FBBC-DDFC5C6C5D8F}"/>
              </a:ext>
            </a:extLst>
          </p:cNvPr>
          <p:cNvSpPr txBox="1"/>
          <p:nvPr/>
        </p:nvSpPr>
        <p:spPr>
          <a:xfrm>
            <a:off x="8002888" y="2665796"/>
            <a:ext cx="7970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Shannon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363"/>
    </mc:Choice>
    <mc:Fallback>
      <p:transition spd="slow" advTm="45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§"/>
            </a:pPr>
            <a:r>
              <a:rPr lang="en" dirty="0"/>
              <a:t>Each individual circuit takes input strings of a fixed size – not interesting</a:t>
            </a:r>
            <a:endParaRPr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Font typeface="Wingdings" pitchFamily="2" charset="2"/>
              <a:buChar char="§"/>
            </a:pPr>
            <a:r>
              <a:rPr lang="en" b="1" dirty="0"/>
              <a:t>Circuit family:</a:t>
            </a:r>
            <a:r>
              <a:rPr lang="en" dirty="0"/>
              <a:t> sequence of circuits </a:t>
            </a:r>
            <a:r>
              <a:rPr lang="en" i="1" dirty="0"/>
              <a:t>C</a:t>
            </a:r>
            <a:r>
              <a:rPr lang="en" baseline="-25000" dirty="0"/>
              <a:t>1</a:t>
            </a:r>
            <a:r>
              <a:rPr lang="en" dirty="0"/>
              <a:t>, </a:t>
            </a:r>
            <a:r>
              <a:rPr lang="en" i="1" dirty="0"/>
              <a:t>C</a:t>
            </a:r>
            <a:r>
              <a:rPr lang="en" baseline="-25000" dirty="0"/>
              <a:t>2</a:t>
            </a:r>
            <a:r>
              <a:rPr lang="en" dirty="0"/>
              <a:t>, … for different input lengths</a:t>
            </a:r>
            <a:endParaRPr dirty="0"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Font typeface="Wingdings" pitchFamily="2" charset="2"/>
              <a:buChar char="§"/>
            </a:pPr>
            <a:r>
              <a:rPr lang="en" sz="1800" dirty="0"/>
              <a:t>Defines a </a:t>
            </a:r>
            <a:r>
              <a:rPr lang="en" sz="1800" dirty="0">
                <a:solidFill>
                  <a:schemeClr val="accent1"/>
                </a:solidFill>
              </a:rPr>
              <a:t>formal language</a:t>
            </a:r>
            <a:endParaRPr sz="1800" dirty="0">
              <a:solidFill>
                <a:schemeClr val="accent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EC34139-86DC-6A3D-5B53-AB3349352700}"/>
              </a:ext>
            </a:extLst>
          </p:cNvPr>
          <p:cNvGrpSpPr/>
          <p:nvPr/>
        </p:nvGrpSpPr>
        <p:grpSpPr>
          <a:xfrm>
            <a:off x="1054800" y="2797913"/>
            <a:ext cx="677100" cy="2097535"/>
            <a:chOff x="1054800" y="2797913"/>
            <a:chExt cx="677100" cy="2097535"/>
          </a:xfrm>
        </p:grpSpPr>
        <p:cxnSp>
          <p:nvCxnSpPr>
            <p:cNvPr id="250" name="Google Shape;250;p23"/>
            <p:cNvCxnSpPr>
              <a:stCxn id="251" idx="0"/>
              <a:endCxn id="252" idx="1"/>
            </p:cNvCxnSpPr>
            <p:nvPr/>
          </p:nvCxnSpPr>
          <p:spPr>
            <a:xfrm rot="10800000">
              <a:off x="1393350" y="3094988"/>
              <a:ext cx="0" cy="477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1" name="Google Shape;251;p23"/>
            <p:cNvSpPr/>
            <p:nvPr/>
          </p:nvSpPr>
          <p:spPr>
            <a:xfrm>
              <a:off x="1103550" y="3572288"/>
              <a:ext cx="579600" cy="433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1</a:t>
              </a:r>
              <a:endParaRPr/>
            </a:p>
          </p:txBody>
        </p:sp>
        <p:sp>
          <p:nvSpPr>
            <p:cNvPr id="252" name="Google Shape;252;p23"/>
            <p:cNvSpPr/>
            <p:nvPr/>
          </p:nvSpPr>
          <p:spPr>
            <a:xfrm>
              <a:off x="1054800" y="2797913"/>
              <a:ext cx="677100" cy="297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dirty="0"/>
                <a:t>NOT</a:t>
              </a:r>
              <a:endParaRPr dirty="0"/>
            </a:p>
          </p:txBody>
        </p:sp>
        <p:sp>
          <p:nvSpPr>
            <p:cNvPr id="258" name="Google Shape;258;p23"/>
            <p:cNvSpPr txBox="1"/>
            <p:nvPr/>
          </p:nvSpPr>
          <p:spPr>
            <a:xfrm>
              <a:off x="1054800" y="4238375"/>
              <a:ext cx="6771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 i="1" dirty="0">
                  <a:solidFill>
                    <a:schemeClr val="tx1"/>
                  </a:solidFill>
                </a:rPr>
                <a:t>C</a:t>
              </a:r>
              <a:r>
                <a:rPr lang="en" sz="1800" baseline="-25000" dirty="0">
                  <a:solidFill>
                    <a:schemeClr val="tx1"/>
                  </a:solidFill>
                </a:rPr>
                <a:t>1</a:t>
              </a:r>
              <a:endParaRPr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EADC956-7EBE-9798-2D36-D8D05931D963}"/>
              </a:ext>
            </a:extLst>
          </p:cNvPr>
          <p:cNvGrpSpPr/>
          <p:nvPr/>
        </p:nvGrpSpPr>
        <p:grpSpPr>
          <a:xfrm>
            <a:off x="3077100" y="2797913"/>
            <a:ext cx="1399250" cy="2097535"/>
            <a:chOff x="3077100" y="2797913"/>
            <a:chExt cx="1399250" cy="2097535"/>
          </a:xfrm>
        </p:grpSpPr>
        <p:sp>
          <p:nvSpPr>
            <p:cNvPr id="253" name="Google Shape;253;p23"/>
            <p:cNvSpPr/>
            <p:nvPr/>
          </p:nvSpPr>
          <p:spPr>
            <a:xfrm>
              <a:off x="3449000" y="2797913"/>
              <a:ext cx="677100" cy="297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AND</a:t>
              </a:r>
              <a:endParaRPr/>
            </a:p>
          </p:txBody>
        </p:sp>
        <p:cxnSp>
          <p:nvCxnSpPr>
            <p:cNvPr id="254" name="Google Shape;254;p23"/>
            <p:cNvCxnSpPr>
              <a:stCxn id="255" idx="0"/>
              <a:endCxn id="253" idx="1"/>
            </p:cNvCxnSpPr>
            <p:nvPr/>
          </p:nvCxnSpPr>
          <p:spPr>
            <a:xfrm rot="10800000">
              <a:off x="3787550" y="3094988"/>
              <a:ext cx="399000" cy="477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6" name="Google Shape;256;p23"/>
            <p:cNvCxnSpPr>
              <a:stCxn id="257" idx="0"/>
              <a:endCxn id="253" idx="1"/>
            </p:cNvCxnSpPr>
            <p:nvPr/>
          </p:nvCxnSpPr>
          <p:spPr>
            <a:xfrm rot="10800000" flipH="1">
              <a:off x="3366900" y="3094988"/>
              <a:ext cx="420600" cy="477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57" name="Google Shape;257;p23"/>
            <p:cNvSpPr/>
            <p:nvPr/>
          </p:nvSpPr>
          <p:spPr>
            <a:xfrm>
              <a:off x="3077100" y="3572288"/>
              <a:ext cx="579600" cy="433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1</a:t>
              </a:r>
              <a:endParaRPr/>
            </a:p>
          </p:txBody>
        </p:sp>
        <p:sp>
          <p:nvSpPr>
            <p:cNvPr id="255" name="Google Shape;255;p23"/>
            <p:cNvSpPr/>
            <p:nvPr/>
          </p:nvSpPr>
          <p:spPr>
            <a:xfrm>
              <a:off x="3896750" y="3572288"/>
              <a:ext cx="579600" cy="433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2</a:t>
              </a:r>
              <a:endParaRPr/>
            </a:p>
          </p:txBody>
        </p:sp>
        <p:sp>
          <p:nvSpPr>
            <p:cNvPr id="259" name="Google Shape;259;p23"/>
            <p:cNvSpPr txBox="1"/>
            <p:nvPr/>
          </p:nvSpPr>
          <p:spPr>
            <a:xfrm>
              <a:off x="3449000" y="4238375"/>
              <a:ext cx="6771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 i="1">
                  <a:solidFill>
                    <a:schemeClr val="tx1"/>
                  </a:solidFill>
                </a:rPr>
                <a:t>C</a:t>
              </a:r>
              <a:r>
                <a:rPr lang="en" sz="1800" baseline="-25000">
                  <a:solidFill>
                    <a:schemeClr val="tx1"/>
                  </a:solidFill>
                </a:rPr>
                <a:t>2</a:t>
              </a:r>
              <a:endParaRPr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424774-1DD3-0ADE-4F0F-788495E2CAF0}"/>
              </a:ext>
            </a:extLst>
          </p:cNvPr>
          <p:cNvGrpSpPr/>
          <p:nvPr/>
        </p:nvGrpSpPr>
        <p:grpSpPr>
          <a:xfrm>
            <a:off x="5821550" y="2193888"/>
            <a:ext cx="2267650" cy="2701560"/>
            <a:chOff x="5821550" y="2193888"/>
            <a:chExt cx="2267650" cy="2701560"/>
          </a:xfrm>
        </p:grpSpPr>
        <p:sp>
          <p:nvSpPr>
            <p:cNvPr id="239" name="Google Shape;239;p23"/>
            <p:cNvSpPr/>
            <p:nvPr/>
          </p:nvSpPr>
          <p:spPr>
            <a:xfrm>
              <a:off x="7011325" y="2866125"/>
              <a:ext cx="677100" cy="297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C9DAF8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AND</a:t>
              </a:r>
              <a:endParaRPr/>
            </a:p>
          </p:txBody>
        </p:sp>
        <p:cxnSp>
          <p:nvCxnSpPr>
            <p:cNvPr id="240" name="Google Shape;240;p23"/>
            <p:cNvCxnSpPr>
              <a:stCxn id="241" idx="0"/>
              <a:endCxn id="239" idx="1"/>
            </p:cNvCxnSpPr>
            <p:nvPr/>
          </p:nvCxnSpPr>
          <p:spPr>
            <a:xfrm rot="10800000" flipH="1">
              <a:off x="6979750" y="3163200"/>
              <a:ext cx="370200" cy="477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2" name="Google Shape;242;p23"/>
            <p:cNvCxnSpPr>
              <a:stCxn id="243" idx="0"/>
              <a:endCxn id="239" idx="1"/>
            </p:cNvCxnSpPr>
            <p:nvPr/>
          </p:nvCxnSpPr>
          <p:spPr>
            <a:xfrm rot="10800000">
              <a:off x="7350000" y="3163200"/>
              <a:ext cx="449400" cy="477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4" name="Google Shape;244;p23"/>
            <p:cNvSpPr/>
            <p:nvPr/>
          </p:nvSpPr>
          <p:spPr>
            <a:xfrm>
              <a:off x="6449900" y="2193888"/>
              <a:ext cx="677100" cy="297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D9EAD3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OR</a:t>
              </a:r>
              <a:endParaRPr/>
            </a:p>
          </p:txBody>
        </p:sp>
        <p:cxnSp>
          <p:nvCxnSpPr>
            <p:cNvPr id="245" name="Google Shape;245;p23"/>
            <p:cNvCxnSpPr>
              <a:stCxn id="239" idx="3"/>
              <a:endCxn id="244" idx="1"/>
            </p:cNvCxnSpPr>
            <p:nvPr/>
          </p:nvCxnSpPr>
          <p:spPr>
            <a:xfrm rot="10800000">
              <a:off x="6788575" y="2490825"/>
              <a:ext cx="561300" cy="375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6" name="Google Shape;246;p23"/>
            <p:cNvCxnSpPr>
              <a:stCxn id="247" idx="0"/>
              <a:endCxn id="248" idx="1"/>
            </p:cNvCxnSpPr>
            <p:nvPr/>
          </p:nvCxnSpPr>
          <p:spPr>
            <a:xfrm rot="10800000">
              <a:off x="6160100" y="3163200"/>
              <a:ext cx="0" cy="477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47" name="Google Shape;247;p23"/>
            <p:cNvSpPr/>
            <p:nvPr/>
          </p:nvSpPr>
          <p:spPr>
            <a:xfrm>
              <a:off x="5870300" y="3640500"/>
              <a:ext cx="579600" cy="433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1</a:t>
              </a: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6689950" y="3640500"/>
              <a:ext cx="579600" cy="433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2</a:t>
              </a:r>
              <a:endParaRPr/>
            </a:p>
          </p:txBody>
        </p:sp>
        <p:sp>
          <p:nvSpPr>
            <p:cNvPr id="243" name="Google Shape;243;p23"/>
            <p:cNvSpPr/>
            <p:nvPr/>
          </p:nvSpPr>
          <p:spPr>
            <a:xfrm>
              <a:off x="7509600" y="3640500"/>
              <a:ext cx="579600" cy="433500"/>
            </a:xfrm>
            <a:prstGeom prst="roundRect">
              <a:avLst>
                <a:gd name="adj" fmla="val 16667"/>
              </a:avLst>
            </a:prstGeom>
            <a:solidFill>
              <a:schemeClr val="lt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i="1"/>
                <a:t>x</a:t>
              </a:r>
              <a:r>
                <a:rPr lang="en" baseline="-25000"/>
                <a:t>3</a:t>
              </a:r>
              <a:endParaRPr/>
            </a:p>
          </p:txBody>
        </p:sp>
        <p:sp>
          <p:nvSpPr>
            <p:cNvPr id="248" name="Google Shape;248;p23"/>
            <p:cNvSpPr/>
            <p:nvPr/>
          </p:nvSpPr>
          <p:spPr>
            <a:xfrm>
              <a:off x="5821550" y="2866125"/>
              <a:ext cx="677100" cy="297000"/>
            </a:xfrm>
            <a:prstGeom prst="snip2SameRect">
              <a:avLst>
                <a:gd name="adj1" fmla="val 16667"/>
                <a:gd name="adj2" fmla="val 0"/>
              </a:avLst>
            </a:prstGeom>
            <a:solidFill>
              <a:srgbClr val="F4CCCC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NOT</a:t>
              </a:r>
              <a:endParaRPr/>
            </a:p>
          </p:txBody>
        </p:sp>
        <p:cxnSp>
          <p:nvCxnSpPr>
            <p:cNvPr id="249" name="Google Shape;249;p23"/>
            <p:cNvCxnSpPr>
              <a:stCxn id="248" idx="3"/>
              <a:endCxn id="244" idx="1"/>
            </p:cNvCxnSpPr>
            <p:nvPr/>
          </p:nvCxnSpPr>
          <p:spPr>
            <a:xfrm rot="10800000" flipH="1">
              <a:off x="6160100" y="2490825"/>
              <a:ext cx="628500" cy="375300"/>
            </a:xfrm>
            <a:prstGeom prst="straightConnector1">
              <a:avLst/>
            </a:prstGeom>
            <a:noFill/>
            <a:ln w="9525" cap="flat" cmpd="sng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260" name="Google Shape;260;p23"/>
            <p:cNvSpPr txBox="1"/>
            <p:nvPr/>
          </p:nvSpPr>
          <p:spPr>
            <a:xfrm>
              <a:off x="6641200" y="4238375"/>
              <a:ext cx="677100" cy="6570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lnSpc>
                  <a:spcPct val="115000"/>
                </a:lnSpc>
                <a:spcBef>
                  <a:spcPts val="0"/>
                </a:spcBef>
                <a:spcAft>
                  <a:spcPts val="1200"/>
                </a:spcAft>
                <a:buNone/>
              </a:pPr>
              <a:r>
                <a:rPr lang="en" sz="1800" i="1">
                  <a:solidFill>
                    <a:schemeClr val="tx1"/>
                  </a:solidFill>
                </a:rPr>
                <a:t>C</a:t>
              </a:r>
              <a:r>
                <a:rPr lang="en" sz="1800" baseline="-25000">
                  <a:solidFill>
                    <a:schemeClr val="tx1"/>
                  </a:solidFill>
                </a:rPr>
                <a:t>3</a:t>
              </a:r>
              <a:endParaRPr>
                <a:solidFill>
                  <a:schemeClr val="tx1"/>
                </a:solidFill>
              </a:endParaRPr>
            </a:p>
          </p:txBody>
        </p:sp>
      </p:grpSp>
      <p:sp>
        <p:nvSpPr>
          <p:cNvPr id="261" name="Google Shape;261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0BFEEC1-F8FE-923C-68A8-36B15688F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Background: Circuit Complexity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49"/>
    </mc:Choice>
    <mc:Fallback>
      <p:transition spd="slow" advTm="42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56.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5|34|19.8|1.7|2.9|11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0.1|2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|76.8|35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5|28|66.7|13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|7.3|9.8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42.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8|16.9|69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|15.8|12.9|18.7|8.4|6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|19.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31.5|1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9|2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6|44.7|27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1.1|16.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26.3|25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.1|37.6|9.7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9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9|1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2.8|0.5|0.6|0.8|7.1|10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0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24.6|49|3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8|8.6|25.7|21.1|52.9"/>
</p:tagLst>
</file>

<file path=ppt/theme/theme1.xml><?xml version="1.0" encoding="utf-8"?>
<a:theme xmlns:a="http://schemas.openxmlformats.org/drawingml/2006/main" name="AI2 Dark Theme">
  <a:themeElements>
    <a:clrScheme name="Simple Light">
      <a:dk1>
        <a:srgbClr val="303845"/>
      </a:dk1>
      <a:lt1>
        <a:srgbClr val="FFFFFF"/>
      </a:lt1>
      <a:dk2>
        <a:srgbClr val="1A4595"/>
      </a:dk2>
      <a:lt2>
        <a:srgbClr val="E8ECF2"/>
      </a:lt2>
      <a:accent1>
        <a:srgbClr val="255ED3"/>
      </a:accent1>
      <a:accent2>
        <a:srgbClr val="00D5FF"/>
      </a:accent2>
      <a:accent3>
        <a:srgbClr val="8C96A3"/>
      </a:accent3>
      <a:accent4>
        <a:srgbClr val="8879DE"/>
      </a:accent4>
      <a:accent5>
        <a:srgbClr val="FFBB00"/>
      </a:accent5>
      <a:accent6>
        <a:srgbClr val="99EEFF"/>
      </a:accent6>
      <a:hlink>
        <a:srgbClr val="255ED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8459</TotalTime>
  <Words>2956</Words>
  <Application>Microsoft Macintosh PowerPoint</Application>
  <PresentationFormat>On-screen Show (16:9)</PresentationFormat>
  <Paragraphs>416</Paragraphs>
  <Slides>39</Slides>
  <Notes>38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Times New Roman</vt:lpstr>
      <vt:lpstr>Lato</vt:lpstr>
      <vt:lpstr>Wingdings</vt:lpstr>
      <vt:lpstr>Courier New</vt:lpstr>
      <vt:lpstr>Corbel</vt:lpstr>
      <vt:lpstr>Symbol</vt:lpstr>
      <vt:lpstr>Consolas</vt:lpstr>
      <vt:lpstr>Arial</vt:lpstr>
      <vt:lpstr>AI2 Dark Theme</vt:lpstr>
      <vt:lpstr>How Far Can LLMs Go? Computational Limits on the Underlying Neural Architectures</vt:lpstr>
      <vt:lpstr>Large Language Models (LLMs)</vt:lpstr>
      <vt:lpstr>Large Language Models (LLMs)</vt:lpstr>
      <vt:lpstr>How can we begin to “understand” LLMs?</vt:lpstr>
      <vt:lpstr>This Talk in a Nutshell</vt:lpstr>
      <vt:lpstr>Roadmap</vt:lpstr>
      <vt:lpstr>Roadmap</vt:lpstr>
      <vt:lpstr>Background: Circuit Complexity</vt:lpstr>
      <vt:lpstr>Background: Circuit Complexity</vt:lpstr>
      <vt:lpstr>Background: Circuit Complexity</vt:lpstr>
      <vt:lpstr>Background: Circuit Complexity</vt:lpstr>
      <vt:lpstr>Transformers: The Architecture</vt:lpstr>
      <vt:lpstr>Transformers: The Architecture</vt:lpstr>
      <vt:lpstr>Transformers: A Formal Model (showing 1 layer)</vt:lpstr>
      <vt:lpstr>Transformers: A Formal Model</vt:lpstr>
      <vt:lpstr>Roadmap</vt:lpstr>
      <vt:lpstr>Result #1: Transformers Are in L-Uniform TC0</vt:lpstr>
      <vt:lpstr>Result #1: Transformers Are in L-Uniform TC0</vt:lpstr>
      <vt:lpstr>Implications</vt:lpstr>
      <vt:lpstr>Result #2: Transformers Operate in a Simple Logic!</vt:lpstr>
      <vt:lpstr>Result #2: Transformers Operate in a Simple Logic!</vt:lpstr>
      <vt:lpstr>Roadmap</vt:lpstr>
      <vt:lpstr>Transcending TC0 with Intermediate Generation</vt:lpstr>
      <vt:lpstr>Result #3a: CoT(n) can Simulate Automata (in NC1)</vt:lpstr>
      <vt:lpstr>Result #3b: CoT can Simulate Turing Machines</vt:lpstr>
      <vt:lpstr>Result #3b: CoT can Simulate Turing Machines</vt:lpstr>
      <vt:lpstr>Result #3b: CoT can Simulate Turing Machines</vt:lpstr>
      <vt:lpstr>Layer-Norm Hash: A Useful Tool!</vt:lpstr>
      <vt:lpstr>Summary &amp; Implications</vt:lpstr>
      <vt:lpstr>Roadmap</vt:lpstr>
      <vt:lpstr>State Space Models (SSMs)</vt:lpstr>
      <vt:lpstr>Result #4: Large Classes of SSMs are in TC0</vt:lpstr>
      <vt:lpstr>Implications</vt:lpstr>
      <vt:lpstr>Transcending TC0 with Input-Dependent Transitions</vt:lpstr>
      <vt:lpstr>Empirical Validation + Additional Insights</vt:lpstr>
      <vt:lpstr>Roadmap</vt:lpstr>
      <vt:lpstr>The Parallelism Tradeoff</vt:lpstr>
      <vt:lpstr>References</vt:lpstr>
      <vt:lpstr>Closing Remarks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Ashish Sabharwal</cp:lastModifiedBy>
  <cp:revision>77</cp:revision>
  <dcterms:modified xsi:type="dcterms:W3CDTF">2024-06-26T14:38:54Z</dcterms:modified>
</cp:coreProperties>
</file>