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3.xml" ContentType="application/vnd.openxmlformats-officedocument.presentationml.notesSlide+xml"/>
  <Override PartName="/ppt/tags/tag43.xml" ContentType="application/vnd.openxmlformats-officedocument.presentationml.tags+xml"/>
  <Override PartName="/ppt/notesSlides/notesSlide4.xml" ContentType="application/vnd.openxmlformats-officedocument.presentationml.notesSlide+xml"/>
  <Override PartName="/ppt/tags/tag44.xml" ContentType="application/vnd.openxmlformats-officedocument.presentationml.tags+xml"/>
  <Override PartName="/ppt/notesSlides/notesSlide5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6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910" r:id="rId7"/>
    <p:sldId id="922" r:id="rId8"/>
    <p:sldId id="263" r:id="rId9"/>
    <p:sldId id="261" r:id="rId10"/>
    <p:sldId id="264" r:id="rId11"/>
    <p:sldId id="265" r:id="rId12"/>
    <p:sldId id="266" r:id="rId13"/>
    <p:sldId id="267" r:id="rId14"/>
    <p:sldId id="269" r:id="rId15"/>
    <p:sldId id="271" r:id="rId16"/>
    <p:sldId id="270" r:id="rId17"/>
    <p:sldId id="272" r:id="rId18"/>
    <p:sldId id="273" r:id="rId19"/>
    <p:sldId id="274" r:id="rId20"/>
    <p:sldId id="923" r:id="rId21"/>
    <p:sldId id="294" r:id="rId22"/>
    <p:sldId id="298" r:id="rId23"/>
    <p:sldId id="854" r:id="rId24"/>
    <p:sldId id="853" r:id="rId25"/>
    <p:sldId id="856" r:id="rId26"/>
    <p:sldId id="857" r:id="rId27"/>
    <p:sldId id="858" r:id="rId28"/>
    <p:sldId id="859" r:id="rId29"/>
    <p:sldId id="860" r:id="rId30"/>
    <p:sldId id="299" r:id="rId31"/>
    <p:sldId id="295" r:id="rId32"/>
    <p:sldId id="300" r:id="rId33"/>
    <p:sldId id="924" r:id="rId34"/>
    <p:sldId id="901" r:id="rId35"/>
    <p:sldId id="900" r:id="rId36"/>
    <p:sldId id="296" r:id="rId37"/>
    <p:sldId id="902" r:id="rId38"/>
    <p:sldId id="903" r:id="rId39"/>
    <p:sldId id="904" r:id="rId40"/>
    <p:sldId id="905" r:id="rId41"/>
    <p:sldId id="906" r:id="rId42"/>
    <p:sldId id="907" r:id="rId43"/>
    <p:sldId id="908" r:id="rId44"/>
    <p:sldId id="909" r:id="rId45"/>
    <p:sldId id="890" r:id="rId46"/>
    <p:sldId id="891" r:id="rId47"/>
    <p:sldId id="639" r:id="rId48"/>
    <p:sldId id="925" r:id="rId49"/>
    <p:sldId id="911" r:id="rId50"/>
    <p:sldId id="912" r:id="rId51"/>
    <p:sldId id="926" r:id="rId52"/>
    <p:sldId id="915" r:id="rId53"/>
    <p:sldId id="916" r:id="rId54"/>
    <p:sldId id="918" r:id="rId55"/>
    <p:sldId id="919" r:id="rId56"/>
    <p:sldId id="921" r:id="rId57"/>
    <p:sldId id="920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3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39"/>
    <p:restoredTop sz="94669"/>
  </p:normalViewPr>
  <p:slideViewPr>
    <p:cSldViewPr snapToGrid="0">
      <p:cViewPr varScale="1">
        <p:scale>
          <a:sx n="109" d="100"/>
          <a:sy n="109" d="100"/>
        </p:scale>
        <p:origin x="20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0C6B6-09F6-2B4D-A01A-58947660FB7D}" type="datetimeFigureOut">
              <a:rPr lang="en-US" smtClean="0"/>
              <a:t>6/27/24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7BCE0D-340A-3641-8186-2265FFC92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8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[Karan]</a:t>
            </a:r>
          </a:p>
          <a:p>
            <a:r>
              <a:rPr lang="en-US" dirty="0"/>
              <a:t>What does "sparsity" mean in ML? Replace dense with sparse.</a:t>
            </a:r>
          </a:p>
          <a:p>
            <a:endParaRPr lang="en-US" dirty="0"/>
          </a:p>
          <a:p>
            <a:r>
              <a:rPr lang="en-US" dirty="0"/>
              <a:t>[Neel] You lose steam in the middle, I'm unsure why </a:t>
            </a:r>
            <a:r>
              <a:rPr lang="en-US" dirty="0" err="1"/>
              <a:t>youre</a:t>
            </a:r>
            <a:r>
              <a:rPr lang="en-US" dirty="0"/>
              <a:t> telling me this.</a:t>
            </a:r>
          </a:p>
          <a:p>
            <a:r>
              <a:rPr lang="en-US" dirty="0"/>
              <a:t>What are things I should try to understand, and what are things I should ignore.</a:t>
            </a:r>
          </a:p>
          <a:p>
            <a:r>
              <a:rPr lang="en-US" dirty="0"/>
              <a:t>Need to succinctly articulate your research style.</a:t>
            </a:r>
          </a:p>
          <a:p>
            <a:r>
              <a:rPr lang="en-US" dirty="0"/>
              <a:t>What you're doing: looking at </a:t>
            </a:r>
            <a:r>
              <a:rPr lang="en-US" dirty="0" err="1"/>
              <a:t>effieincy</a:t>
            </a:r>
            <a:r>
              <a:rPr lang="en-US" dirty="0"/>
              <a:t> by </a:t>
            </a:r>
            <a:r>
              <a:rPr lang="en-US" dirty="0" err="1"/>
              <a:t>understanidng</a:t>
            </a:r>
            <a:r>
              <a:rPr lang="en-US" dirty="0"/>
              <a:t> "how computers work" and understanding "</a:t>
            </a:r>
            <a:r>
              <a:rPr lang="en-US" dirty="0" err="1"/>
              <a:t>foundabmental</a:t>
            </a:r>
            <a:r>
              <a:rPr lang="en-US" dirty="0"/>
              <a:t> mathematics for </a:t>
            </a:r>
            <a:r>
              <a:rPr lang="en-US" dirty="0" err="1"/>
              <a:t>efficinecy</a:t>
            </a:r>
            <a:r>
              <a:rPr lang="en-US" dirty="0"/>
              <a:t>".</a:t>
            </a:r>
          </a:p>
          <a:p>
            <a:endParaRPr lang="en-US" dirty="0"/>
          </a:p>
          <a:p>
            <a:r>
              <a:rPr lang="en-US" dirty="0"/>
              <a:t>[Sarah] blurry fig, slide number small.</a:t>
            </a:r>
          </a:p>
          <a:p>
            <a:r>
              <a:rPr lang="en-US" dirty="0"/>
              <a:t>Title: what's question. The answer is "</a:t>
            </a:r>
            <a:r>
              <a:rPr lang="en-US" dirty="0" err="1"/>
              <a:t>matmul</a:t>
            </a:r>
            <a:r>
              <a:rPr lang="en-US" dirty="0"/>
              <a:t>".</a:t>
            </a:r>
          </a:p>
          <a:p>
            <a:r>
              <a:rPr lang="en-US" dirty="0"/>
              <a:t>Floating text.</a:t>
            </a:r>
          </a:p>
          <a:p>
            <a:r>
              <a:rPr lang="en-US" dirty="0"/>
              <a:t>Enough text to help understanding.</a:t>
            </a:r>
          </a:p>
        </p:txBody>
      </p:sp>
    </p:spTree>
    <p:extLst>
      <p:ext uri="{BB962C8B-B14F-4D97-AF65-F5344CB8AC3E}">
        <p14:creationId xmlns:p14="http://schemas.microsoft.com/office/powerpoint/2010/main" val="205072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FF769-D032-4622-A4D7-72C72F8DB0F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29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858C6-E7C1-AF41-A555-D1A681C14C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917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2858C6-E7C1-AF41-A555-D1A681C14C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179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[Karan]</a:t>
            </a:r>
          </a:p>
          <a:p>
            <a:r>
              <a:rPr lang="en-US" dirty="0"/>
              <a:t>What does "sparsity" mean in ML? Replace dense with sparse.</a:t>
            </a:r>
          </a:p>
          <a:p>
            <a:endParaRPr lang="en-US" dirty="0"/>
          </a:p>
          <a:p>
            <a:r>
              <a:rPr lang="en-US" dirty="0"/>
              <a:t>[Neel] You lose steam in the middle, I'm unsure why </a:t>
            </a:r>
            <a:r>
              <a:rPr lang="en-US" dirty="0" err="1"/>
              <a:t>youre</a:t>
            </a:r>
            <a:r>
              <a:rPr lang="en-US" dirty="0"/>
              <a:t> telling me this.</a:t>
            </a:r>
          </a:p>
          <a:p>
            <a:r>
              <a:rPr lang="en-US" dirty="0"/>
              <a:t>What are things I should try to understand, and what are things I should ignore.</a:t>
            </a:r>
          </a:p>
          <a:p>
            <a:r>
              <a:rPr lang="en-US" dirty="0"/>
              <a:t>Need to succinctly articulate your research style.</a:t>
            </a:r>
          </a:p>
          <a:p>
            <a:r>
              <a:rPr lang="en-US" dirty="0"/>
              <a:t>What you're doing: looking at </a:t>
            </a:r>
            <a:r>
              <a:rPr lang="en-US" dirty="0" err="1"/>
              <a:t>effieincy</a:t>
            </a:r>
            <a:r>
              <a:rPr lang="en-US" dirty="0"/>
              <a:t> by </a:t>
            </a:r>
            <a:r>
              <a:rPr lang="en-US" dirty="0" err="1"/>
              <a:t>understanidng</a:t>
            </a:r>
            <a:r>
              <a:rPr lang="en-US" dirty="0"/>
              <a:t> "how computers work" and understanding "</a:t>
            </a:r>
            <a:r>
              <a:rPr lang="en-US" dirty="0" err="1"/>
              <a:t>foundabmental</a:t>
            </a:r>
            <a:r>
              <a:rPr lang="en-US" dirty="0"/>
              <a:t> mathematics for </a:t>
            </a:r>
            <a:r>
              <a:rPr lang="en-US" dirty="0" err="1"/>
              <a:t>efficinecy</a:t>
            </a:r>
            <a:r>
              <a:rPr lang="en-US" dirty="0"/>
              <a:t>".</a:t>
            </a:r>
          </a:p>
          <a:p>
            <a:endParaRPr lang="en-US" dirty="0"/>
          </a:p>
          <a:p>
            <a:r>
              <a:rPr lang="en-US" dirty="0"/>
              <a:t>[Sarah] blurry fig, slide number small.</a:t>
            </a:r>
          </a:p>
          <a:p>
            <a:r>
              <a:rPr lang="en-US" dirty="0"/>
              <a:t>Title: what's question. The answer is "</a:t>
            </a:r>
            <a:r>
              <a:rPr lang="en-US" dirty="0" err="1"/>
              <a:t>matmul</a:t>
            </a:r>
            <a:r>
              <a:rPr lang="en-US" dirty="0"/>
              <a:t>".</a:t>
            </a:r>
          </a:p>
          <a:p>
            <a:r>
              <a:rPr lang="en-US" dirty="0"/>
              <a:t>Floating text.</a:t>
            </a:r>
          </a:p>
          <a:p>
            <a:r>
              <a:rPr lang="en-US" dirty="0"/>
              <a:t>Enough text to help understanding.</a:t>
            </a:r>
          </a:p>
        </p:txBody>
      </p:sp>
    </p:spTree>
    <p:extLst>
      <p:ext uri="{BB962C8B-B14F-4D97-AF65-F5344CB8AC3E}">
        <p14:creationId xmlns:p14="http://schemas.microsoft.com/office/powerpoint/2010/main" val="1387123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6EF70-742F-0D5B-5ADA-2D2022DC1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982B4C-9FB2-7AB7-586A-0424B00D38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1A3CA-0655-0BE4-8F60-C17E34A0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AE7-8E0A-AA43-A10D-C213238AFF59}" type="datetimeFigureOut">
              <a:rPr lang="en-US" smtClean="0"/>
              <a:t>6/27/24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6BB63-1348-32FC-6B0D-A1938058A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283A8-C010-C1B9-106B-1EF1FBD43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C2B7-B3C4-AE4E-8FF6-FCFC7E52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B2101-DF8B-FDB7-121B-46D6CAFA4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4A3854-1148-8A23-7425-C3B494CCC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A0E23-FED2-2C35-381C-E2A39B91A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AE7-8E0A-AA43-A10D-C213238AFF59}" type="datetimeFigureOut">
              <a:rPr lang="en-US" smtClean="0"/>
              <a:t>6/27/24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D9499-FEC1-0A74-7B4A-8438F85F3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A9490-2083-F412-7D58-CF1FC328B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C2B7-B3C4-AE4E-8FF6-FCFC7E52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23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1B226B-572C-AF1D-0B45-1AAC213728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BCC47C-DCF5-62D7-7676-4088E0F4C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58B72-7842-D137-93C9-87E075A1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AE7-8E0A-AA43-A10D-C213238AFF59}" type="datetimeFigureOut">
              <a:rPr lang="en-US" smtClean="0"/>
              <a:t>6/27/24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79846-0A5B-1F40-415F-B007FF64A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2ED3F-DF56-C117-6C78-1BC902221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C2B7-B3C4-AE4E-8FF6-FCFC7E52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84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body" sz="quarter" idx="21"/>
          </p:nvPr>
        </p:nvSpPr>
        <p:spPr>
          <a:xfrm>
            <a:off x="419100" y="196850"/>
            <a:ext cx="11353800" cy="5588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42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idx="22"/>
          </p:nvPr>
        </p:nvSpPr>
        <p:spPr>
          <a:xfrm>
            <a:off x="419100" y="1047750"/>
            <a:ext cx="11353800" cy="5175250"/>
          </a:xfrm>
          <a:prstGeom prst="rect">
            <a:avLst/>
          </a:prstGeom>
        </p:spPr>
        <p:txBody>
          <a:bodyPr anchor="t">
            <a:noAutofit/>
          </a:bodyPr>
          <a:lstStyle>
            <a:lvl1pPr marL="400050" indent="-400050">
              <a:buSzPct val="120000"/>
              <a:buFont typeface="Lucida Grande"/>
              <a:buChar char="▪"/>
              <a:defRPr>
                <a:solidFill>
                  <a:srgbClr val="000000"/>
                </a:solidFill>
              </a:defRPr>
            </a:lvl1pPr>
            <a:lvl2pPr marL="723900" indent="-292100">
              <a:buSzPct val="130000"/>
              <a:buChar char="-"/>
              <a:defRPr>
                <a:solidFill>
                  <a:srgbClr val="000000"/>
                </a:solidFill>
              </a:defRPr>
            </a:lvl2pPr>
            <a:lvl3pPr marL="1041400" indent="-292100">
              <a:buSzPct val="130000"/>
              <a:buChar char="-"/>
              <a:defRPr>
                <a:solidFill>
                  <a:srgbClr val="000000"/>
                </a:solidFill>
              </a:defRPr>
            </a:lvl3pPr>
            <a:lvl4pPr marL="1371600" indent="-292100">
              <a:buSzPct val="130000"/>
              <a:buChar char="-"/>
              <a:defRPr>
                <a:solidFill>
                  <a:srgbClr val="000000"/>
                </a:solidFill>
              </a:defRPr>
            </a:lvl4pPr>
            <a:lvl5pPr marL="1682750" indent="-279400">
              <a:buSzPct val="130000"/>
              <a:buChar char="-"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32792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9DE41-2800-D46A-1D53-C55935B35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A0E17-41FB-7D78-4B00-712CEE418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F29F2-DCAD-1DA8-748C-221DC90F0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AE7-8E0A-AA43-A10D-C213238AFF59}" type="datetimeFigureOut">
              <a:rPr lang="en-US" smtClean="0"/>
              <a:t>6/27/24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2C243-9159-86CD-344B-7C0AC88B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BE168-5298-DE28-9D61-8D94EE579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C2B7-B3C4-AE4E-8FF6-FCFC7E52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11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559F3-E494-FB8D-83DF-976690E8F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7E6A25-5BA1-5B35-369B-CC27E3C19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CF64A-7FA8-DFBB-66B5-866836008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AE7-8E0A-AA43-A10D-C213238AFF59}" type="datetimeFigureOut">
              <a:rPr lang="en-US" smtClean="0"/>
              <a:t>6/27/24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B96A8-5A47-3496-3BF2-2BC8B55B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4C965-B68B-1FAD-49A4-AC5937063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C2B7-B3C4-AE4E-8FF6-FCFC7E52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94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A39AC-F6E5-BA42-7DC3-FB4CA830C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07A9B-D62A-EECD-164E-ABD10CB741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2FCB8-82F1-8C5C-30DD-EF750FB86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3D63B-B547-D078-7C5F-BA18B942C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AE7-8E0A-AA43-A10D-C213238AFF59}" type="datetimeFigureOut">
              <a:rPr lang="en-US" smtClean="0"/>
              <a:t>6/27/24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5595BE-9075-33E9-0107-0B95EC200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B1914-1093-91D0-4D0A-763730466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C2B7-B3C4-AE4E-8FF6-FCFC7E52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56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6EA27-E91B-C4D2-4A83-8A994A851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A286C-CAEA-34BE-489C-59EDF2CA2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53E0B1-6CFF-E925-9610-539EA9ACF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9C6F91-0ABA-F040-2034-48C7BF6E3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51CF77-57FE-E3DF-94E3-81745FFD0C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86DE1A-95EF-FD82-D4F5-CF2EB2629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AE7-8E0A-AA43-A10D-C213238AFF59}" type="datetimeFigureOut">
              <a:rPr lang="en-US" smtClean="0"/>
              <a:t>6/27/24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940963-BC8F-646F-3767-A438CFAEF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17A0D2-D7BB-0210-0A47-6139D5173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C2B7-B3C4-AE4E-8FF6-FCFC7E52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76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E8F20-38B2-13E2-F63F-D127DF461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77B78E-5F67-CC65-BA69-4F7E7FC5D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AE7-8E0A-AA43-A10D-C213238AFF59}" type="datetimeFigureOut">
              <a:rPr lang="en-US" smtClean="0"/>
              <a:t>6/27/24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C732C6-1379-52BA-0065-49A60B27C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B79463-C09D-58E5-C6C6-55F56D07B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C2B7-B3C4-AE4E-8FF6-FCFC7E52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2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3A927C-1D68-72EA-90E4-77102A2F0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AE7-8E0A-AA43-A10D-C213238AFF59}" type="datetimeFigureOut">
              <a:rPr lang="en-US" smtClean="0"/>
              <a:t>6/27/24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4DCD93-BA22-231F-75CF-281DD9C79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12E6A-F916-169E-E5A5-7A028B19A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C2B7-B3C4-AE4E-8FF6-FCFC7E52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51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0E2A8-630A-F4B2-021B-D1FCC4E71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A62F2-DB9D-0938-B63D-1AAF8AEC2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31B4AA-544A-FA28-9CFF-7AFAB3A7D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C0905-70E6-C8CE-FD2B-AB8971179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AE7-8E0A-AA43-A10D-C213238AFF59}" type="datetimeFigureOut">
              <a:rPr lang="en-US" smtClean="0"/>
              <a:t>6/27/24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FF7F0-C977-DEE8-0046-2689392EB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2A9B8-8F91-5E89-3434-4F0774B5C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C2B7-B3C4-AE4E-8FF6-FCFC7E52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17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72A45-6344-3FF9-23D9-093361FC5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CC36AF-E2ED-6BCC-440B-E27B1C9C0A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23DCE-F77A-0E29-9176-A0D383107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1F6DDB-F1E2-867D-3C66-B37F96A9F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98AE7-8E0A-AA43-A10D-C213238AFF59}" type="datetimeFigureOut">
              <a:rPr lang="en-US" smtClean="0"/>
              <a:t>6/27/24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36AE2E-7CDD-2715-701A-C3EEF25A7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F78BD-9C92-35A2-A944-341F4AF4B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8C2B7-B3C4-AE4E-8FF6-FCFC7E52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59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A335D5-76C2-CF26-3AB8-BA0665975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79F2F-5894-DE00-AEA4-AED5470ED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7D404-8DC8-FDA1-65F6-BEC9D520DD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98AE7-8E0A-AA43-A10D-C213238AFF59}" type="datetimeFigureOut">
              <a:rPr lang="en-US" smtClean="0"/>
              <a:t>6/27/24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2F9CF-9A6D-8825-BF4D-324C0DB6AA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21F9A-A2C9-1C10-F1F0-7C856D400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8C2B7-B3C4-AE4E-8FF6-FCFC7E526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gif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7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73.png"/><Relationship Id="rId5" Type="http://schemas.openxmlformats.org/officeDocument/2006/relationships/image" Target="../media/image180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6" Type="http://schemas.openxmlformats.org/officeDocument/2006/relationships/image" Target="../media/image650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5" Type="http://schemas.openxmlformats.org/officeDocument/2006/relationships/image" Target="../media/image71.png"/><Relationship Id="rId4" Type="http://schemas.openxmlformats.org/officeDocument/2006/relationships/image" Target="../media/image1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Relationship Id="rId6" Type="http://schemas.openxmlformats.org/officeDocument/2006/relationships/image" Target="../media/image80.png"/><Relationship Id="rId5" Type="http://schemas.openxmlformats.org/officeDocument/2006/relationships/hyperlink" Target="https://horace.io/brrr_intro.html" TargetMode="External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gif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Relationship Id="rId6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9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8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9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5" Type="http://schemas.openxmlformats.org/officeDocument/2006/relationships/image" Target="../media/image3.jpeg"/><Relationship Id="rId4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6.xml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image" Target="../media/image77.png"/><Relationship Id="rId5" Type="http://schemas.openxmlformats.org/officeDocument/2006/relationships/image" Target="../media/image18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4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8.xml"/><Relationship Id="rId6" Type="http://schemas.openxmlformats.org/officeDocument/2006/relationships/image" Target="../media/image105.png"/><Relationship Id="rId5" Type="http://schemas.openxmlformats.org/officeDocument/2006/relationships/image" Target="../media/image1040.png"/><Relationship Id="rId4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07.png"/><Relationship Id="rId7" Type="http://schemas.openxmlformats.org/officeDocument/2006/relationships/image" Target="../media/image12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26.png"/><Relationship Id="rId7" Type="http://schemas.openxmlformats.org/officeDocument/2006/relationships/image" Target="../media/image10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0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10" Type="http://schemas.openxmlformats.org/officeDocument/2006/relationships/image" Target="../media/image112.jpeg"/><Relationship Id="rId4" Type="http://schemas.openxmlformats.org/officeDocument/2006/relationships/image" Target="../media/image127.png"/><Relationship Id="rId9" Type="http://schemas.openxmlformats.org/officeDocument/2006/relationships/image" Target="../media/image11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13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jpe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27.png"/><Relationship Id="rId7" Type="http://schemas.openxmlformats.org/officeDocument/2006/relationships/image" Target="../media/image103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jpe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8.png"/><Relationship Id="rId12" Type="http://schemas.openxmlformats.org/officeDocument/2006/relationships/image" Target="../media/image11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2.xml"/><Relationship Id="rId6" Type="http://schemas.openxmlformats.org/officeDocument/2006/relationships/image" Target="../media/image117.png"/><Relationship Id="rId11" Type="http://schemas.openxmlformats.org/officeDocument/2006/relationships/image" Target="../media/image3.jpeg"/><Relationship Id="rId5" Type="http://schemas.openxmlformats.org/officeDocument/2006/relationships/image" Target="../media/image112.jpeg"/><Relationship Id="rId10" Type="http://schemas.openxmlformats.org/officeDocument/2006/relationships/image" Target="../media/image103.png"/><Relationship Id="rId4" Type="http://schemas.openxmlformats.org/officeDocument/2006/relationships/image" Target="../media/image116.jpeg"/><Relationship Id="rId9" Type="http://schemas.openxmlformats.org/officeDocument/2006/relationships/image" Target="../media/image1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1791E-1A41-B4F1-7303-5468F01BBE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Abstracting away the Deep Learning Mumbo-Jumbo </a:t>
            </a:r>
            <a:br>
              <a:rPr lang="en-US" dirty="0"/>
            </a:br>
            <a:r>
              <a:rPr lang="en-US" sz="4900" dirty="0"/>
              <a:t>(with Arithmetic Circuits)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03A9F4-0C86-E277-7C43-7A54BEED85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TheoryFest@STOC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2024 workshop Tutorial</a:t>
            </a:r>
          </a:p>
          <a:p>
            <a:r>
              <a:rPr lang="en-US" b="1" dirty="0">
                <a:solidFill>
                  <a:schemeClr val="accent1"/>
                </a:solidFill>
              </a:rPr>
              <a:t>Atri Rudra</a:t>
            </a:r>
          </a:p>
          <a:p>
            <a:r>
              <a:rPr lang="en-US" dirty="0">
                <a:solidFill>
                  <a:schemeClr val="accent1"/>
                </a:solidFill>
              </a:rPr>
              <a:t>University at Buffalo</a:t>
            </a: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27EE570-8CD3-2FC8-9E68-2B59B2018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244" y="396052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35"/>
    </mc:Choice>
    <mc:Fallback xmlns="">
      <p:transition spd="slow" advTm="2863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3CAE0-1EA7-0613-603B-E4885069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(functions) do we want?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752DCE-17F1-1467-EA86-DADC74888B51}"/>
                  </a:ext>
                </a:extLst>
              </p:cNvPr>
              <p:cNvSpPr txBox="1"/>
              <p:nvPr/>
            </p:nvSpPr>
            <p:spPr>
              <a:xfrm>
                <a:off x="3401122" y="1587872"/>
                <a:ext cx="3157596" cy="5847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7030A0"/>
                    </a:solidFill>
                  </a:rPr>
                  <a:t>f</a:t>
                </a:r>
                <a:r>
                  <a:rPr lang="en-US" sz="3200" dirty="0"/>
                  <a:t> :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3200" baseline="30000" dirty="0">
                    <a:solidFill>
                      <a:srgbClr val="7030A0"/>
                    </a:solidFill>
                  </a:rPr>
                  <a:t> (</a:t>
                </a:r>
                <a:r>
                  <a:rPr lang="en-US" sz="3200" baseline="30000" dirty="0" err="1">
                    <a:solidFill>
                      <a:srgbClr val="7030A0"/>
                    </a:solidFill>
                  </a:rPr>
                  <a:t>N,d</a:t>
                </a:r>
                <a:r>
                  <a:rPr lang="en-US" sz="3200" baseline="30000" dirty="0">
                    <a:solidFill>
                      <a:srgbClr val="7030A0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32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3200" baseline="30000" dirty="0">
                    <a:solidFill>
                      <a:srgbClr val="7030A0"/>
                    </a:solidFill>
                  </a:rPr>
                  <a:t> (</a:t>
                </a:r>
                <a:r>
                  <a:rPr lang="en-US" sz="3200" baseline="30000" dirty="0" err="1">
                    <a:solidFill>
                      <a:srgbClr val="7030A0"/>
                    </a:solidFill>
                  </a:rPr>
                  <a:t>N,d</a:t>
                </a:r>
                <a:r>
                  <a:rPr lang="en-US" sz="3200" baseline="30000" dirty="0">
                    <a:solidFill>
                      <a:srgbClr val="7030A0"/>
                    </a:solidFill>
                  </a:rPr>
                  <a:t>)</a:t>
                </a:r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752DCE-17F1-1467-EA86-DADC74888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122" y="1587872"/>
                <a:ext cx="3157596" cy="584775"/>
              </a:xfrm>
              <a:prstGeom prst="rect">
                <a:avLst/>
              </a:prstGeom>
              <a:blipFill>
                <a:blip r:embed="rId3"/>
                <a:stretch>
                  <a:fillRect l="-4800" t="-8511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0FEC385-7CD3-E502-C465-5CE618A21A1D}"/>
              </a:ext>
            </a:extLst>
          </p:cNvPr>
          <p:cNvSpPr/>
          <p:nvPr/>
        </p:nvSpPr>
        <p:spPr>
          <a:xfrm>
            <a:off x="2832410" y="2899316"/>
            <a:ext cx="1215483" cy="30108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ED0FD11-94A3-0FA7-CEAB-0897E5ED2275}"/>
              </a:ext>
            </a:extLst>
          </p:cNvPr>
          <p:cNvGrpSpPr/>
          <p:nvPr/>
        </p:nvGrpSpPr>
        <p:grpSpPr>
          <a:xfrm>
            <a:off x="2146146" y="2743200"/>
            <a:ext cx="2180527" cy="3356517"/>
            <a:chOff x="2146146" y="2743200"/>
            <a:chExt cx="2180527" cy="3356517"/>
          </a:xfrm>
        </p:grpSpPr>
        <p:sp>
          <p:nvSpPr>
            <p:cNvPr id="6" name="Double Bracket 5">
              <a:extLst>
                <a:ext uri="{FF2B5EF4-FFF2-40B4-BE49-F238E27FC236}">
                  <a16:creationId xmlns:a16="http://schemas.microsoft.com/office/drawing/2014/main" id="{CEA34E3D-1B7D-E748-5955-71CF2B870730}"/>
                </a:ext>
              </a:extLst>
            </p:cNvPr>
            <p:cNvSpPr/>
            <p:nvPr/>
          </p:nvSpPr>
          <p:spPr>
            <a:xfrm>
              <a:off x="2609385" y="2743200"/>
              <a:ext cx="1717288" cy="3356517"/>
            </a:xfrm>
            <a:prstGeom prst="bracketPair">
              <a:avLst/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46698E-609A-03F5-F48E-A9E3F9A1A87F}"/>
                </a:ext>
              </a:extLst>
            </p:cNvPr>
            <p:cNvSpPr txBox="1"/>
            <p:nvPr/>
          </p:nvSpPr>
          <p:spPr>
            <a:xfrm>
              <a:off x="2146146" y="4067515"/>
              <a:ext cx="4074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</a:rPr>
                <a:t>f</a:t>
              </a:r>
              <a:r>
                <a:rPr lang="en-US" dirty="0"/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974D41-E52E-D49E-3DCD-9398115717F1}"/>
              </a:ext>
            </a:extLst>
          </p:cNvPr>
          <p:cNvGrpSpPr/>
          <p:nvPr/>
        </p:nvGrpSpPr>
        <p:grpSpPr>
          <a:xfrm>
            <a:off x="6285571" y="2899316"/>
            <a:ext cx="1729266" cy="3489264"/>
            <a:chOff x="6285571" y="2899316"/>
            <a:chExt cx="1729266" cy="3489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ACA6F1C-2801-FEFA-006D-C07C95A7A7EE}"/>
                </a:ext>
              </a:extLst>
            </p:cNvPr>
            <p:cNvSpPr/>
            <p:nvPr/>
          </p:nvSpPr>
          <p:spPr>
            <a:xfrm>
              <a:off x="6285571" y="2899316"/>
              <a:ext cx="1215483" cy="301082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309664D-19E7-DD09-2C29-E3873C58B40B}"/>
                </a:ext>
              </a:extLst>
            </p:cNvPr>
            <p:cNvCxnSpPr>
              <a:cxnSpLocks/>
            </p:cNvCxnSpPr>
            <p:nvPr/>
          </p:nvCxnSpPr>
          <p:spPr>
            <a:xfrm>
              <a:off x="7667295" y="2899316"/>
              <a:ext cx="0" cy="301082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DD4D2C-E824-0FB4-D046-8A35B5CA139F}"/>
                </a:ext>
              </a:extLst>
            </p:cNvPr>
            <p:cNvSpPr txBox="1"/>
            <p:nvPr/>
          </p:nvSpPr>
          <p:spPr>
            <a:xfrm>
              <a:off x="7652237" y="4127731"/>
              <a:ext cx="362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7030A0"/>
                  </a:solidFill>
                </a:rPr>
                <a:t>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702E3B5-4936-F9AB-6204-5538DF3194E0}"/>
                </a:ext>
              </a:extLst>
            </p:cNvPr>
            <p:cNvCxnSpPr>
              <a:cxnSpLocks/>
            </p:cNvCxnSpPr>
            <p:nvPr/>
          </p:nvCxnSpPr>
          <p:spPr>
            <a:xfrm>
              <a:off x="6285571" y="6099717"/>
              <a:ext cx="1232077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ABD21D-1EEB-E4D4-71FE-A01D04E628B5}"/>
                </a:ext>
              </a:extLst>
            </p:cNvPr>
            <p:cNvSpPr txBox="1"/>
            <p:nvPr/>
          </p:nvSpPr>
          <p:spPr>
            <a:xfrm>
              <a:off x="6741463" y="6080803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7030A0"/>
                  </a:solidFill>
                </a:rPr>
                <a:t>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4CB5B2-F4F8-E8B4-545F-693604A90334}"/>
                  </a:ext>
                </a:extLst>
              </p:cNvPr>
              <p:cNvSpPr txBox="1"/>
              <p:nvPr/>
            </p:nvSpPr>
            <p:spPr>
              <a:xfrm>
                <a:off x="4860073" y="4050787"/>
                <a:ext cx="89209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4CB5B2-F4F8-E8B4-545F-693604A90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73" y="4050787"/>
                <a:ext cx="892098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44607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53"/>
    </mc:Choice>
    <mc:Fallback xmlns="">
      <p:transition spd="slow" advTm="1575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4688-1CF1-2C39-743A-8EB1B90FF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function for today: Associative Recall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F0D53E-46DE-FBE7-3B9B-D12F0E58DDEC}"/>
              </a:ext>
            </a:extLst>
          </p:cNvPr>
          <p:cNvSpPr/>
          <p:nvPr/>
        </p:nvSpPr>
        <p:spPr>
          <a:xfrm>
            <a:off x="1476924" y="1703699"/>
            <a:ext cx="1244184" cy="3944547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D3DDFE-8960-D397-C95D-B6622D67C14D}"/>
              </a:ext>
            </a:extLst>
          </p:cNvPr>
          <p:cNvSpPr/>
          <p:nvPr/>
        </p:nvSpPr>
        <p:spPr>
          <a:xfrm>
            <a:off x="1474041" y="1705651"/>
            <a:ext cx="1232077" cy="3543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8DF51D-6493-C161-5F86-04AA3EF7D06A}"/>
              </a:ext>
            </a:extLst>
          </p:cNvPr>
          <p:cNvSpPr/>
          <p:nvPr/>
        </p:nvSpPr>
        <p:spPr>
          <a:xfrm>
            <a:off x="1474041" y="2056414"/>
            <a:ext cx="1232077" cy="3543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13284E-1A75-28F6-F936-F12DA1B610A4}"/>
              </a:ext>
            </a:extLst>
          </p:cNvPr>
          <p:cNvSpPr/>
          <p:nvPr/>
        </p:nvSpPr>
        <p:spPr>
          <a:xfrm>
            <a:off x="1474041" y="2405388"/>
            <a:ext cx="1232077" cy="35436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E5FFCD-AB5C-AA2E-ED4A-D943DD736FED}"/>
              </a:ext>
            </a:extLst>
          </p:cNvPr>
          <p:cNvSpPr/>
          <p:nvPr/>
        </p:nvSpPr>
        <p:spPr>
          <a:xfrm>
            <a:off x="1474041" y="2753768"/>
            <a:ext cx="1232077" cy="3543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4D8BD1-6CE9-1DC5-03A8-81E7FFA9A13A}"/>
              </a:ext>
            </a:extLst>
          </p:cNvPr>
          <p:cNvSpPr/>
          <p:nvPr/>
        </p:nvSpPr>
        <p:spPr>
          <a:xfrm>
            <a:off x="1474041" y="3114534"/>
            <a:ext cx="1232077" cy="3543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6D35AE-6E5C-D183-9DFB-8CD38A7E5171}"/>
              </a:ext>
            </a:extLst>
          </p:cNvPr>
          <p:cNvSpPr/>
          <p:nvPr/>
        </p:nvSpPr>
        <p:spPr>
          <a:xfrm>
            <a:off x="1474040" y="3836066"/>
            <a:ext cx="1232077" cy="3543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64C2D2B-6A3C-93A5-8E44-2805E37281D2}"/>
              </a:ext>
            </a:extLst>
          </p:cNvPr>
          <p:cNvSpPr/>
          <p:nvPr/>
        </p:nvSpPr>
        <p:spPr>
          <a:xfrm>
            <a:off x="1474041" y="4201007"/>
            <a:ext cx="1232077" cy="3543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44387B-35FE-44E4-CADF-666499858496}"/>
              </a:ext>
            </a:extLst>
          </p:cNvPr>
          <p:cNvSpPr/>
          <p:nvPr/>
        </p:nvSpPr>
        <p:spPr>
          <a:xfrm>
            <a:off x="1474041" y="4549005"/>
            <a:ext cx="1232077" cy="3543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4D4D4B-46F0-ED7F-B3EF-49A04DA7D1D5}"/>
              </a:ext>
            </a:extLst>
          </p:cNvPr>
          <p:cNvSpPr/>
          <p:nvPr/>
        </p:nvSpPr>
        <p:spPr>
          <a:xfrm>
            <a:off x="1474040" y="4926714"/>
            <a:ext cx="1232077" cy="3543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1F66620-A162-BE7F-4944-F2D1C478F04C}"/>
              </a:ext>
            </a:extLst>
          </p:cNvPr>
          <p:cNvSpPr/>
          <p:nvPr/>
        </p:nvSpPr>
        <p:spPr>
          <a:xfrm>
            <a:off x="1474040" y="5274712"/>
            <a:ext cx="1232077" cy="3543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EBA3A1D-FC25-8412-A4D1-3F6D578D5FAA}"/>
              </a:ext>
            </a:extLst>
          </p:cNvPr>
          <p:cNvCxnSpPr>
            <a:cxnSpLocks/>
          </p:cNvCxnSpPr>
          <p:nvPr/>
        </p:nvCxnSpPr>
        <p:spPr>
          <a:xfrm>
            <a:off x="1231360" y="1703699"/>
            <a:ext cx="0" cy="395755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B84D941-4751-D288-EFD0-71DE1C3D8950}"/>
              </a:ext>
            </a:extLst>
          </p:cNvPr>
          <p:cNvSpPr txBox="1"/>
          <p:nvPr/>
        </p:nvSpPr>
        <p:spPr>
          <a:xfrm>
            <a:off x="917294" y="3429000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F9A5E56-3714-8AFF-D8A1-D0A58AF578E7}"/>
              </a:ext>
            </a:extLst>
          </p:cNvPr>
          <p:cNvCxnSpPr>
            <a:cxnSpLocks/>
          </p:cNvCxnSpPr>
          <p:nvPr/>
        </p:nvCxnSpPr>
        <p:spPr>
          <a:xfrm>
            <a:off x="1474040" y="5756003"/>
            <a:ext cx="1232077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99DBFDB-6D35-04CF-42F2-F07C58C17F48}"/>
              </a:ext>
            </a:extLst>
          </p:cNvPr>
          <p:cNvSpPr txBox="1"/>
          <p:nvPr/>
        </p:nvSpPr>
        <p:spPr>
          <a:xfrm>
            <a:off x="1929932" y="57370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CACB07B-70F2-586B-2906-D793BCE8F7C5}"/>
                  </a:ext>
                </a:extLst>
              </p:cNvPr>
              <p:cNvSpPr txBox="1"/>
              <p:nvPr/>
            </p:nvSpPr>
            <p:spPr>
              <a:xfrm>
                <a:off x="6201355" y="1922225"/>
                <a:ext cx="5455532" cy="573427"/>
              </a:xfrm>
              <a:prstGeom prst="rect">
                <a:avLst/>
              </a:prstGeom>
              <a:solidFill>
                <a:srgbClr val="FF0000">
                  <a:alpha val="15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400" dirty="0"/>
                  <a:t>            if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>
                    <a:solidFill>
                      <a:srgbClr val="7030A0"/>
                    </a:solidFill>
                  </a:rPr>
                  <a:t>[N-1,:] 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>
                    <a:solidFill>
                      <a:srgbClr val="7030A0"/>
                    </a:solidFill>
                  </a:rPr>
                  <a:t>[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400" dirty="0">
                    <a:solidFill>
                      <a:srgbClr val="7030A0"/>
                    </a:solidFill>
                  </a:rPr>
                  <a:t>,:] </a:t>
                </a:r>
                <a:r>
                  <a:rPr lang="en-US" sz="2400" dirty="0"/>
                  <a:t>for all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400" dirty="0">
                    <a:solidFill>
                      <a:srgbClr val="7030A0"/>
                    </a:solidFill>
                  </a:rPr>
                  <a:t> &lt; N-1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CACB07B-70F2-586B-2906-D793BCE8F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355" y="1922225"/>
                <a:ext cx="5455532" cy="573427"/>
              </a:xfrm>
              <a:prstGeom prst="rect">
                <a:avLst/>
              </a:prstGeom>
              <a:blipFill>
                <a:blip r:embed="rId3"/>
                <a:stretch>
                  <a:fillRect l="-698" r="-930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AA55B41C-68F2-72D2-3B61-DF9508E98CB4}"/>
              </a:ext>
            </a:extLst>
          </p:cNvPr>
          <p:cNvSpPr txBox="1"/>
          <p:nvPr/>
        </p:nvSpPr>
        <p:spPr>
          <a:xfrm>
            <a:off x="6201355" y="3275002"/>
            <a:ext cx="547957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X</a:t>
            </a:r>
            <a:r>
              <a:rPr lang="en-US" sz="2400" dirty="0">
                <a:solidFill>
                  <a:srgbClr val="7030A0"/>
                </a:solidFill>
              </a:rPr>
              <a:t>[i+1,:]   if </a:t>
            </a:r>
            <a:r>
              <a:rPr lang="en-US" sz="2400" b="1" dirty="0">
                <a:solidFill>
                  <a:srgbClr val="7030A0"/>
                </a:solidFill>
              </a:rPr>
              <a:t>X</a:t>
            </a:r>
            <a:r>
              <a:rPr lang="en-US" sz="2400" dirty="0">
                <a:solidFill>
                  <a:srgbClr val="7030A0"/>
                </a:solidFill>
              </a:rPr>
              <a:t>[N-1,:]=</a:t>
            </a:r>
            <a:r>
              <a:rPr lang="en-US" sz="2400" b="1" dirty="0">
                <a:solidFill>
                  <a:srgbClr val="7030A0"/>
                </a:solidFill>
              </a:rPr>
              <a:t>X</a:t>
            </a:r>
            <a:r>
              <a:rPr lang="en-US" sz="2400" dirty="0">
                <a:solidFill>
                  <a:srgbClr val="7030A0"/>
                </a:solidFill>
              </a:rPr>
              <a:t>[</a:t>
            </a:r>
            <a:r>
              <a:rPr lang="en-US" sz="2400" dirty="0" err="1">
                <a:solidFill>
                  <a:srgbClr val="7030A0"/>
                </a:solidFill>
              </a:rPr>
              <a:t>i</a:t>
            </a:r>
            <a:r>
              <a:rPr lang="en-US" sz="2400" dirty="0">
                <a:solidFill>
                  <a:srgbClr val="7030A0"/>
                </a:solidFill>
              </a:rPr>
              <a:t>,:] </a:t>
            </a:r>
            <a:r>
              <a:rPr lang="en-US" sz="2400" dirty="0"/>
              <a:t>for some </a:t>
            </a:r>
            <a:r>
              <a:rPr lang="en-US" sz="2400" dirty="0" err="1">
                <a:solidFill>
                  <a:srgbClr val="7030A0"/>
                </a:solidFill>
              </a:rPr>
              <a:t>i</a:t>
            </a:r>
            <a:r>
              <a:rPr lang="en-US" sz="2400" dirty="0">
                <a:solidFill>
                  <a:srgbClr val="7030A0"/>
                </a:solidFill>
              </a:rPr>
              <a:t>&lt; N-1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465992C-D222-E5A1-E20B-8252B94BFED4}"/>
              </a:ext>
            </a:extLst>
          </p:cNvPr>
          <p:cNvGrpSpPr/>
          <p:nvPr/>
        </p:nvGrpSpPr>
        <p:grpSpPr>
          <a:xfrm>
            <a:off x="4171961" y="1652405"/>
            <a:ext cx="1909471" cy="2436437"/>
            <a:chOff x="4071605" y="2600258"/>
            <a:chExt cx="1909471" cy="243643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01029A-007D-4C12-E41B-57E1F86A115F}"/>
                </a:ext>
              </a:extLst>
            </p:cNvPr>
            <p:cNvSpPr txBox="1"/>
            <p:nvPr/>
          </p:nvSpPr>
          <p:spPr>
            <a:xfrm>
              <a:off x="4071605" y="3553510"/>
              <a:ext cx="16433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AR(</a:t>
              </a:r>
              <a:r>
                <a:rPr lang="en-US" sz="2400" b="1" dirty="0">
                  <a:solidFill>
                    <a:srgbClr val="7030A0"/>
                  </a:solidFill>
                </a:rPr>
                <a:t>X</a:t>
              </a:r>
              <a:r>
                <a:rPr lang="en-US" sz="2400" dirty="0"/>
                <a:t>)  =    </a:t>
              </a:r>
            </a:p>
          </p:txBody>
        </p:sp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BA11463A-11D6-7AD8-B49D-A7D0FC234F50}"/>
                </a:ext>
              </a:extLst>
            </p:cNvPr>
            <p:cNvSpPr/>
            <p:nvPr/>
          </p:nvSpPr>
          <p:spPr>
            <a:xfrm>
              <a:off x="5561352" y="2600258"/>
              <a:ext cx="419724" cy="2436437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25F5037-1DAF-7BF3-9F38-2EED48FBE07F}"/>
                  </a:ext>
                </a:extLst>
              </p:cNvPr>
              <p:cNvSpPr txBox="1"/>
              <p:nvPr/>
            </p:nvSpPr>
            <p:spPr>
              <a:xfrm>
                <a:off x="3151585" y="4251036"/>
                <a:ext cx="559769" cy="584775"/>
              </a:xfrm>
              <a:prstGeom prst="rect">
                <a:avLst/>
              </a:prstGeom>
              <a:solidFill>
                <a:srgbClr val="FF0000">
                  <a:alpha val="15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m:oMathPara>
                </a14:m>
                <a:endParaRPr lang="en-US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25F5037-1DAF-7BF3-9F38-2EED48FBE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585" y="4251036"/>
                <a:ext cx="559769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7AD56E56-F365-192B-7CCA-B91CFB865AB6}"/>
              </a:ext>
            </a:extLst>
          </p:cNvPr>
          <p:cNvSpPr/>
          <p:nvPr/>
        </p:nvSpPr>
        <p:spPr>
          <a:xfrm>
            <a:off x="1481536" y="3096753"/>
            <a:ext cx="1232077" cy="3543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890322-EF2C-F501-3723-9073817C18DE}"/>
              </a:ext>
            </a:extLst>
          </p:cNvPr>
          <p:cNvSpPr/>
          <p:nvPr/>
        </p:nvSpPr>
        <p:spPr>
          <a:xfrm>
            <a:off x="1474041" y="3475300"/>
            <a:ext cx="1232077" cy="3543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52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92"/>
    </mc:Choice>
    <mc:Fallback xmlns="">
      <p:transition spd="slow" advTm="63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854 0 " pathEditMode="relative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 animBg="1"/>
      <p:bldP spid="27" grpId="1" animBg="1"/>
      <p:bldP spid="28" grpId="0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87869-6974-687D-9E27-F1E0F6CFA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you said the output has to be a matrix!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7DA66C-7BD4-4E07-DA09-70DDF4DA4E06}"/>
              </a:ext>
            </a:extLst>
          </p:cNvPr>
          <p:cNvGrpSpPr/>
          <p:nvPr/>
        </p:nvGrpSpPr>
        <p:grpSpPr>
          <a:xfrm>
            <a:off x="4171961" y="1652405"/>
            <a:ext cx="7508971" cy="2436437"/>
            <a:chOff x="4171961" y="1652405"/>
            <a:chExt cx="7508971" cy="24364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1F388BCB-AD21-D692-1461-419DA1AA93F8}"/>
                    </a:ext>
                  </a:extLst>
                </p:cNvPr>
                <p:cNvSpPr txBox="1"/>
                <p:nvPr/>
              </p:nvSpPr>
              <p:spPr>
                <a:xfrm>
                  <a:off x="6201355" y="1922225"/>
                  <a:ext cx="5455532" cy="573427"/>
                </a:xfrm>
                <a:prstGeom prst="rect">
                  <a:avLst/>
                </a:prstGeom>
                <a:solidFill>
                  <a:srgbClr val="FF0000">
                    <a:alpha val="1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a14:m>
                  <a:r>
                    <a:rPr lang="en-US" sz="2400" dirty="0"/>
                    <a:t>            if </a:t>
                  </a:r>
                  <a:r>
                    <a:rPr lang="en-US" sz="2400" b="1" dirty="0">
                      <a:solidFill>
                        <a:srgbClr val="7030A0"/>
                      </a:solidFill>
                    </a:rPr>
                    <a:t>X</a:t>
                  </a:r>
                  <a:r>
                    <a:rPr lang="en-US" sz="2400" dirty="0">
                      <a:solidFill>
                        <a:srgbClr val="7030A0"/>
                      </a:solidFill>
                    </a:rPr>
                    <a:t>[N-1,:]  </a:t>
                  </a:r>
                  <a14:m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400" b="1" dirty="0">
                      <a:solidFill>
                        <a:srgbClr val="7030A0"/>
                      </a:solidFill>
                    </a:rPr>
                    <a:t>X</a:t>
                  </a:r>
                  <a:r>
                    <a:rPr lang="en-US" sz="2400" dirty="0">
                      <a:solidFill>
                        <a:srgbClr val="7030A0"/>
                      </a:solidFill>
                    </a:rPr>
                    <a:t>[</a:t>
                  </a:r>
                  <a:r>
                    <a:rPr lang="en-US" sz="2400" dirty="0" err="1">
                      <a:solidFill>
                        <a:srgbClr val="7030A0"/>
                      </a:solidFill>
                    </a:rPr>
                    <a:t>i</a:t>
                  </a:r>
                  <a:r>
                    <a:rPr lang="en-US" sz="2400" dirty="0">
                      <a:solidFill>
                        <a:srgbClr val="7030A0"/>
                      </a:solidFill>
                    </a:rPr>
                    <a:t>,:] </a:t>
                  </a:r>
                  <a:r>
                    <a:rPr lang="en-US" sz="2400" dirty="0"/>
                    <a:t>for all </a:t>
                  </a:r>
                  <a:r>
                    <a:rPr lang="en-US" sz="2400" dirty="0" err="1">
                      <a:solidFill>
                        <a:srgbClr val="7030A0"/>
                      </a:solidFill>
                    </a:rPr>
                    <a:t>i</a:t>
                  </a:r>
                  <a:r>
                    <a:rPr lang="en-US" sz="2400" dirty="0">
                      <a:solidFill>
                        <a:srgbClr val="7030A0"/>
                      </a:solidFill>
                    </a:rPr>
                    <a:t> &lt; N-1</a:t>
                  </a: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1F388BCB-AD21-D692-1461-419DA1AA93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1355" y="1922225"/>
                  <a:ext cx="5455532" cy="573427"/>
                </a:xfrm>
                <a:prstGeom prst="rect">
                  <a:avLst/>
                </a:prstGeom>
                <a:blipFill>
                  <a:blip r:embed="rId3"/>
                  <a:stretch>
                    <a:fillRect l="-698" r="-930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6BA9C78-B8FE-F4BE-9EAC-7BB8EDAE9B48}"/>
                </a:ext>
              </a:extLst>
            </p:cNvPr>
            <p:cNvSpPr txBox="1"/>
            <p:nvPr/>
          </p:nvSpPr>
          <p:spPr>
            <a:xfrm>
              <a:off x="6201355" y="3275002"/>
              <a:ext cx="5479577" cy="4616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X</a:t>
              </a:r>
              <a:r>
                <a:rPr lang="en-US" sz="2400" dirty="0">
                  <a:solidFill>
                    <a:srgbClr val="7030A0"/>
                  </a:solidFill>
                </a:rPr>
                <a:t>[i+1,:]   if </a:t>
              </a:r>
              <a:r>
                <a:rPr lang="en-US" sz="2400" b="1" dirty="0">
                  <a:solidFill>
                    <a:srgbClr val="7030A0"/>
                  </a:solidFill>
                </a:rPr>
                <a:t>X</a:t>
              </a:r>
              <a:r>
                <a:rPr lang="en-US" sz="2400" dirty="0">
                  <a:solidFill>
                    <a:srgbClr val="7030A0"/>
                  </a:solidFill>
                </a:rPr>
                <a:t>[N-1,:]=</a:t>
              </a:r>
              <a:r>
                <a:rPr lang="en-US" sz="2400" b="1" dirty="0">
                  <a:solidFill>
                    <a:srgbClr val="7030A0"/>
                  </a:solidFill>
                </a:rPr>
                <a:t>X</a:t>
              </a:r>
              <a:r>
                <a:rPr lang="en-US" sz="2400" dirty="0">
                  <a:solidFill>
                    <a:srgbClr val="7030A0"/>
                  </a:solidFill>
                </a:rPr>
                <a:t>[</a:t>
              </a:r>
              <a:r>
                <a:rPr lang="en-US" sz="2400" dirty="0" err="1">
                  <a:solidFill>
                    <a:srgbClr val="7030A0"/>
                  </a:solidFill>
                </a:rPr>
                <a:t>i</a:t>
              </a:r>
              <a:r>
                <a:rPr lang="en-US" sz="2400" dirty="0">
                  <a:solidFill>
                    <a:srgbClr val="7030A0"/>
                  </a:solidFill>
                </a:rPr>
                <a:t>,:] </a:t>
              </a:r>
              <a:r>
                <a:rPr lang="en-US" sz="2400" dirty="0"/>
                <a:t>for some </a:t>
              </a:r>
              <a:r>
                <a:rPr lang="en-US" sz="2400" dirty="0" err="1">
                  <a:solidFill>
                    <a:srgbClr val="7030A0"/>
                  </a:solidFill>
                </a:rPr>
                <a:t>i</a:t>
              </a:r>
              <a:r>
                <a:rPr lang="en-US" sz="2400" dirty="0">
                  <a:solidFill>
                    <a:srgbClr val="7030A0"/>
                  </a:solidFill>
                </a:rPr>
                <a:t>&lt; N-1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DDC16E0-AFDF-87EF-C20E-7B263ED259DD}"/>
                </a:ext>
              </a:extLst>
            </p:cNvPr>
            <p:cNvGrpSpPr/>
            <p:nvPr/>
          </p:nvGrpSpPr>
          <p:grpSpPr>
            <a:xfrm>
              <a:off x="4171961" y="1652405"/>
              <a:ext cx="1909471" cy="2436437"/>
              <a:chOff x="4071605" y="2600258"/>
              <a:chExt cx="1909471" cy="2436437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17EAB5-5C11-6576-B852-CA20C6D90D2D}"/>
                  </a:ext>
                </a:extLst>
              </p:cNvPr>
              <p:cNvSpPr txBox="1"/>
              <p:nvPr/>
            </p:nvSpPr>
            <p:spPr>
              <a:xfrm>
                <a:off x="4071605" y="3553510"/>
                <a:ext cx="16433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AR(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/>
                  <a:t>)  =    </a:t>
                </a:r>
              </a:p>
            </p:txBody>
          </p:sp>
          <p:sp>
            <p:nvSpPr>
              <p:cNvPr id="7" name="Left Brace 6">
                <a:extLst>
                  <a:ext uri="{FF2B5EF4-FFF2-40B4-BE49-F238E27FC236}">
                    <a16:creationId xmlns:a16="http://schemas.microsoft.com/office/drawing/2014/main" id="{A8F6FB63-6993-2F19-C00D-BF9F073F6FCD}"/>
                  </a:ext>
                </a:extLst>
              </p:cNvPr>
              <p:cNvSpPr/>
              <p:nvPr/>
            </p:nvSpPr>
            <p:spPr>
              <a:xfrm>
                <a:off x="5561352" y="2600258"/>
                <a:ext cx="419724" cy="2436437"/>
              </a:xfrm>
              <a:prstGeom prst="leftBrac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" name="Picture 9" descr="A person smiling at camera&#10;&#10;Description automatically generated">
            <a:extLst>
              <a:ext uri="{FF2B5EF4-FFF2-40B4-BE49-F238E27FC236}">
                <a16:creationId xmlns:a16="http://schemas.microsoft.com/office/drawing/2014/main" id="{8CAD2549-4A0F-177C-534E-FF49CB508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226" y="1917437"/>
            <a:ext cx="2234894" cy="24799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110AF8-B31D-8815-6DB7-0C1B4568D2C7}"/>
              </a:ext>
            </a:extLst>
          </p:cNvPr>
          <p:cNvSpPr txBox="1"/>
          <p:nvPr/>
        </p:nvSpPr>
        <p:spPr>
          <a:xfrm>
            <a:off x="947226" y="4683512"/>
            <a:ext cx="228274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Check out Simran’s talk</a:t>
            </a:r>
          </a:p>
          <a:p>
            <a:pPr algn="ctr"/>
            <a:r>
              <a:rPr lang="en-US" dirty="0"/>
              <a:t>Tomorrow!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E29CCA-0092-5C50-0F38-C1DA360393D8}"/>
              </a:ext>
            </a:extLst>
          </p:cNvPr>
          <p:cNvSpPr txBox="1"/>
          <p:nvPr/>
        </p:nvSpPr>
        <p:spPr>
          <a:xfrm>
            <a:off x="947226" y="5617343"/>
            <a:ext cx="280166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Multi-Query Associate Recall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8923DB-DCCD-33E3-D5CF-B43889339B52}"/>
              </a:ext>
            </a:extLst>
          </p:cNvPr>
          <p:cNvSpPr txBox="1"/>
          <p:nvPr/>
        </p:nvSpPr>
        <p:spPr>
          <a:xfrm>
            <a:off x="947226" y="6274175"/>
            <a:ext cx="488806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Simran is on the faculty job market this coming year!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979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56"/>
    </mc:Choice>
    <mc:Fallback xmlns="">
      <p:transition spd="slow" advTm="53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43057-285C-D41E-7759-BFDCCE677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Associative Recall = Key Value Store problem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5C422-83B6-8921-C4D7-027D46AB8B4C}"/>
              </a:ext>
            </a:extLst>
          </p:cNvPr>
          <p:cNvSpPr txBox="1"/>
          <p:nvPr/>
        </p:nvSpPr>
        <p:spPr>
          <a:xfrm>
            <a:off x="469263" y="4070534"/>
            <a:ext cx="465383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i="1" dirty="0"/>
              <a:t>Input:</a:t>
            </a:r>
            <a:r>
              <a:rPr lang="en-US" sz="2400" dirty="0"/>
              <a:t>       </a:t>
            </a:r>
            <a:r>
              <a:rPr lang="en-US" sz="2800" dirty="0"/>
              <a:t>(</a:t>
            </a:r>
            <a:r>
              <a:rPr lang="en-US" sz="2800" dirty="0">
                <a:solidFill>
                  <a:srgbClr val="7030A0"/>
                </a:solidFill>
              </a:rPr>
              <a:t>k</a:t>
            </a:r>
            <a:r>
              <a:rPr lang="en-US" sz="2800" baseline="-25000" dirty="0">
                <a:solidFill>
                  <a:srgbClr val="7030A0"/>
                </a:solidFill>
              </a:rPr>
              <a:t>1</a:t>
            </a:r>
            <a:r>
              <a:rPr lang="en-US" sz="2800" dirty="0"/>
              <a:t>,</a:t>
            </a:r>
            <a:r>
              <a:rPr lang="en-US" sz="2800" dirty="0">
                <a:solidFill>
                  <a:srgbClr val="7030A0"/>
                </a:solidFill>
              </a:rPr>
              <a:t>v</a:t>
            </a:r>
            <a:r>
              <a:rPr lang="en-US" sz="2800" baseline="-25000" dirty="0">
                <a:solidFill>
                  <a:srgbClr val="7030A0"/>
                </a:solidFill>
              </a:rPr>
              <a:t>1</a:t>
            </a:r>
            <a:r>
              <a:rPr lang="en-US" sz="2800" dirty="0"/>
              <a:t>), …. ,(</a:t>
            </a:r>
            <a:r>
              <a:rPr lang="en-US" sz="2800" dirty="0">
                <a:solidFill>
                  <a:srgbClr val="7030A0"/>
                </a:solidFill>
              </a:rPr>
              <a:t>k</a:t>
            </a:r>
            <a:r>
              <a:rPr lang="en-US" sz="2800" baseline="-25000" dirty="0">
                <a:solidFill>
                  <a:srgbClr val="7030A0"/>
                </a:solidFill>
              </a:rPr>
              <a:t>n-1</a:t>
            </a:r>
            <a:r>
              <a:rPr lang="en-US" sz="2800" dirty="0"/>
              <a:t>,</a:t>
            </a:r>
            <a:r>
              <a:rPr lang="en-US" sz="2800" dirty="0">
                <a:solidFill>
                  <a:srgbClr val="7030A0"/>
                </a:solidFill>
              </a:rPr>
              <a:t>v</a:t>
            </a:r>
            <a:r>
              <a:rPr lang="en-US" sz="2800" baseline="-25000" dirty="0">
                <a:solidFill>
                  <a:srgbClr val="7030A0"/>
                </a:solidFill>
              </a:rPr>
              <a:t>n-1</a:t>
            </a:r>
            <a:r>
              <a:rPr lang="en-US" sz="2800" dirty="0"/>
              <a:t>) ; </a:t>
            </a:r>
            <a:r>
              <a:rPr lang="en-US" sz="2800" dirty="0">
                <a:solidFill>
                  <a:srgbClr val="7030A0"/>
                </a:solidFill>
              </a:rPr>
              <a:t>q</a:t>
            </a:r>
            <a:endParaRPr lang="en-US" dirty="0">
              <a:solidFill>
                <a:srgbClr val="7030A0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7A078F-E6BC-5045-6419-88E6029853B2}"/>
              </a:ext>
            </a:extLst>
          </p:cNvPr>
          <p:cNvGrpSpPr/>
          <p:nvPr/>
        </p:nvGrpSpPr>
        <p:grpSpPr>
          <a:xfrm>
            <a:off x="484251" y="4772722"/>
            <a:ext cx="5444029" cy="1817649"/>
            <a:chOff x="484251" y="4772722"/>
            <a:chExt cx="5444029" cy="181764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E42654-6087-D352-4AD9-8E9EFE972ABF}"/>
                </a:ext>
              </a:extLst>
            </p:cNvPr>
            <p:cNvSpPr/>
            <p:nvPr/>
          </p:nvSpPr>
          <p:spPr>
            <a:xfrm>
              <a:off x="499243" y="4772722"/>
              <a:ext cx="5429037" cy="181764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281DACE-ECF1-19F3-A06F-11F44C6C54C9}"/>
                </a:ext>
              </a:extLst>
            </p:cNvPr>
            <p:cNvGrpSpPr/>
            <p:nvPr/>
          </p:nvGrpSpPr>
          <p:grpSpPr>
            <a:xfrm>
              <a:off x="484251" y="4996766"/>
              <a:ext cx="5303482" cy="1387408"/>
              <a:chOff x="970157" y="4203471"/>
              <a:chExt cx="5303482" cy="1387408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23A905-3257-A616-6549-81CA70C6230F}"/>
                  </a:ext>
                </a:extLst>
              </p:cNvPr>
              <p:cNvSpPr txBox="1"/>
              <p:nvPr/>
            </p:nvSpPr>
            <p:spPr>
              <a:xfrm>
                <a:off x="970157" y="4439074"/>
                <a:ext cx="10868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/>
                  <a:t>Output: </a:t>
                </a:r>
                <a:endParaRPr lang="en-US" i="1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BE204085-2C95-002E-63BD-D4865B5510EA}"/>
                      </a:ext>
                    </a:extLst>
                  </p:cNvPr>
                  <p:cNvSpPr txBox="1"/>
                  <p:nvPr/>
                </p:nvSpPr>
                <p:spPr>
                  <a:xfrm>
                    <a:off x="2355387" y="4203471"/>
                    <a:ext cx="3731214" cy="573427"/>
                  </a:xfrm>
                  <a:prstGeom prst="rect">
                    <a:avLst/>
                  </a:prstGeom>
                  <a:solidFill>
                    <a:srgbClr val="FF0000">
                      <a:alpha val="15000"/>
                    </a:srgb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3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oMath>
                    </a14:m>
                    <a:r>
                      <a:rPr lang="en-US" sz="2400" dirty="0"/>
                      <a:t>     if </a:t>
                    </a:r>
                    <a:r>
                      <a:rPr lang="en-US" sz="2400" dirty="0">
                        <a:solidFill>
                          <a:srgbClr val="7030A0"/>
                        </a:solidFill>
                      </a:rPr>
                      <a:t>q  </a:t>
                    </a:r>
                    <a14:m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en-US" sz="2400" b="0" i="0" baseline="-250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</m:oMath>
                    </a14:m>
                    <a:r>
                      <a:rPr lang="en-US" sz="2400" dirty="0">
                        <a:solidFill>
                          <a:srgbClr val="7030A0"/>
                        </a:solidFill>
                      </a:rPr>
                      <a:t> </a:t>
                    </a:r>
                    <a:r>
                      <a:rPr lang="en-US" sz="2400" dirty="0"/>
                      <a:t>for all </a:t>
                    </a:r>
                    <a:r>
                      <a:rPr lang="en-US" sz="2400" dirty="0" err="1">
                        <a:solidFill>
                          <a:srgbClr val="7030A0"/>
                        </a:solidFill>
                      </a:rPr>
                      <a:t>i</a:t>
                    </a:r>
                    <a:r>
                      <a:rPr lang="en-US" sz="2400" dirty="0">
                        <a:solidFill>
                          <a:srgbClr val="7030A0"/>
                        </a:solidFill>
                      </a:rPr>
                      <a:t> &lt; N-1</a:t>
                    </a:r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BE204085-2C95-002E-63BD-D4865B5510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55387" y="4203471"/>
                    <a:ext cx="3731214" cy="57342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017" r="-1356" b="-2173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14C361-C05E-29BC-6155-731EEDDFA80E}"/>
                  </a:ext>
                </a:extLst>
              </p:cNvPr>
              <p:cNvSpPr txBox="1"/>
              <p:nvPr/>
            </p:nvSpPr>
            <p:spPr>
              <a:xfrm>
                <a:off x="2355387" y="5129214"/>
                <a:ext cx="3918252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7030A0"/>
                    </a:solidFill>
                  </a:rPr>
                  <a:t>v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i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     </a:t>
                </a:r>
                <a:r>
                  <a:rPr lang="en-US" sz="2400" dirty="0"/>
                  <a:t>if</a:t>
                </a:r>
                <a:r>
                  <a:rPr lang="en-US" sz="2400" dirty="0">
                    <a:solidFill>
                      <a:srgbClr val="7030A0"/>
                    </a:solidFill>
                  </a:rPr>
                  <a:t> q = k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i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/>
                  <a:t>for some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400" dirty="0">
                    <a:solidFill>
                      <a:srgbClr val="7030A0"/>
                    </a:solidFill>
                  </a:rPr>
                  <a:t> &lt; N-1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8CB2F35-4BE3-5C03-A5D9-98786F73F3A1}"/>
              </a:ext>
            </a:extLst>
          </p:cNvPr>
          <p:cNvGrpSpPr/>
          <p:nvPr/>
        </p:nvGrpSpPr>
        <p:grpSpPr>
          <a:xfrm>
            <a:off x="4213766" y="1662393"/>
            <a:ext cx="7508971" cy="2436437"/>
            <a:chOff x="4171961" y="1652405"/>
            <a:chExt cx="7508971" cy="24364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0261E9A-D62F-B41C-DF77-D28E97F1BF04}"/>
                    </a:ext>
                  </a:extLst>
                </p:cNvPr>
                <p:cNvSpPr txBox="1"/>
                <p:nvPr/>
              </p:nvSpPr>
              <p:spPr>
                <a:xfrm>
                  <a:off x="6201355" y="1922225"/>
                  <a:ext cx="5455532" cy="573427"/>
                </a:xfrm>
                <a:prstGeom prst="rect">
                  <a:avLst/>
                </a:prstGeom>
                <a:solidFill>
                  <a:srgbClr val="FF0000">
                    <a:alpha val="15000"/>
                  </a:srgbClr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a14:m>
                  <a:r>
                    <a:rPr lang="en-US" sz="2400" dirty="0"/>
                    <a:t>            if </a:t>
                  </a:r>
                  <a:r>
                    <a:rPr lang="en-US" sz="2400" b="1" dirty="0">
                      <a:solidFill>
                        <a:srgbClr val="7030A0"/>
                      </a:solidFill>
                    </a:rPr>
                    <a:t>X</a:t>
                  </a:r>
                  <a:r>
                    <a:rPr lang="en-US" sz="2400" dirty="0">
                      <a:solidFill>
                        <a:srgbClr val="7030A0"/>
                      </a:solidFill>
                    </a:rPr>
                    <a:t>[N-1,:]  </a:t>
                  </a:r>
                  <a14:m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400" b="1" dirty="0">
                      <a:solidFill>
                        <a:srgbClr val="7030A0"/>
                      </a:solidFill>
                    </a:rPr>
                    <a:t>X</a:t>
                  </a:r>
                  <a:r>
                    <a:rPr lang="en-US" sz="2400" dirty="0">
                      <a:solidFill>
                        <a:srgbClr val="7030A0"/>
                      </a:solidFill>
                    </a:rPr>
                    <a:t>[</a:t>
                  </a:r>
                  <a:r>
                    <a:rPr lang="en-US" sz="2400" dirty="0" err="1">
                      <a:solidFill>
                        <a:srgbClr val="7030A0"/>
                      </a:solidFill>
                    </a:rPr>
                    <a:t>i</a:t>
                  </a:r>
                  <a:r>
                    <a:rPr lang="en-US" sz="2400" dirty="0">
                      <a:solidFill>
                        <a:srgbClr val="7030A0"/>
                      </a:solidFill>
                    </a:rPr>
                    <a:t>,:] </a:t>
                  </a:r>
                  <a:r>
                    <a:rPr lang="en-US" sz="2400" dirty="0"/>
                    <a:t>for all </a:t>
                  </a:r>
                  <a:r>
                    <a:rPr lang="en-US" sz="2400" dirty="0" err="1">
                      <a:solidFill>
                        <a:srgbClr val="7030A0"/>
                      </a:solidFill>
                    </a:rPr>
                    <a:t>i</a:t>
                  </a:r>
                  <a:r>
                    <a:rPr lang="en-US" sz="2400" dirty="0">
                      <a:solidFill>
                        <a:srgbClr val="7030A0"/>
                      </a:solidFill>
                    </a:rPr>
                    <a:t> &lt; N-1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0261E9A-D62F-B41C-DF77-D28E97F1BF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1355" y="1922225"/>
                  <a:ext cx="5455532" cy="573427"/>
                </a:xfrm>
                <a:prstGeom prst="rect">
                  <a:avLst/>
                </a:prstGeom>
                <a:blipFill>
                  <a:blip r:embed="rId4"/>
                  <a:stretch>
                    <a:fillRect l="-696" r="-696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DB8580-DD4D-87E0-37DC-7C0AF8CE476F}"/>
                </a:ext>
              </a:extLst>
            </p:cNvPr>
            <p:cNvSpPr txBox="1"/>
            <p:nvPr/>
          </p:nvSpPr>
          <p:spPr>
            <a:xfrm>
              <a:off x="6201355" y="3275002"/>
              <a:ext cx="5479577" cy="4616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X</a:t>
              </a:r>
              <a:r>
                <a:rPr lang="en-US" sz="2400" dirty="0">
                  <a:solidFill>
                    <a:srgbClr val="7030A0"/>
                  </a:solidFill>
                </a:rPr>
                <a:t>[i+1,:]   if </a:t>
              </a:r>
              <a:r>
                <a:rPr lang="en-US" sz="2400" b="1" dirty="0">
                  <a:solidFill>
                    <a:srgbClr val="7030A0"/>
                  </a:solidFill>
                </a:rPr>
                <a:t>X</a:t>
              </a:r>
              <a:r>
                <a:rPr lang="en-US" sz="2400" dirty="0">
                  <a:solidFill>
                    <a:srgbClr val="7030A0"/>
                  </a:solidFill>
                </a:rPr>
                <a:t>[N-1,:]=</a:t>
              </a:r>
              <a:r>
                <a:rPr lang="en-US" sz="2400" b="1" dirty="0">
                  <a:solidFill>
                    <a:srgbClr val="7030A0"/>
                  </a:solidFill>
                </a:rPr>
                <a:t>X</a:t>
              </a:r>
              <a:r>
                <a:rPr lang="en-US" sz="2400" dirty="0">
                  <a:solidFill>
                    <a:srgbClr val="7030A0"/>
                  </a:solidFill>
                </a:rPr>
                <a:t>[</a:t>
              </a:r>
              <a:r>
                <a:rPr lang="en-US" sz="2400" dirty="0" err="1">
                  <a:solidFill>
                    <a:srgbClr val="7030A0"/>
                  </a:solidFill>
                </a:rPr>
                <a:t>i</a:t>
              </a:r>
              <a:r>
                <a:rPr lang="en-US" sz="2400" dirty="0">
                  <a:solidFill>
                    <a:srgbClr val="7030A0"/>
                  </a:solidFill>
                </a:rPr>
                <a:t>,:] </a:t>
              </a:r>
              <a:r>
                <a:rPr lang="en-US" sz="2400" dirty="0"/>
                <a:t>for some </a:t>
              </a:r>
              <a:r>
                <a:rPr lang="en-US" sz="2400" dirty="0" err="1">
                  <a:solidFill>
                    <a:srgbClr val="7030A0"/>
                  </a:solidFill>
                </a:rPr>
                <a:t>i</a:t>
              </a:r>
              <a:r>
                <a:rPr lang="en-US" sz="2400" dirty="0">
                  <a:solidFill>
                    <a:srgbClr val="7030A0"/>
                  </a:solidFill>
                </a:rPr>
                <a:t>&lt; N-1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84E18FC-C179-15B9-246A-5BBC2A15DDBE}"/>
                </a:ext>
              </a:extLst>
            </p:cNvPr>
            <p:cNvGrpSpPr/>
            <p:nvPr/>
          </p:nvGrpSpPr>
          <p:grpSpPr>
            <a:xfrm>
              <a:off x="4171961" y="1652405"/>
              <a:ext cx="1909471" cy="2436437"/>
              <a:chOff x="4071605" y="2600258"/>
              <a:chExt cx="1909471" cy="2436437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65E3D8-9762-DDCF-4D79-FACD999B59DD}"/>
                  </a:ext>
                </a:extLst>
              </p:cNvPr>
              <p:cNvSpPr txBox="1"/>
              <p:nvPr/>
            </p:nvSpPr>
            <p:spPr>
              <a:xfrm>
                <a:off x="4071605" y="3553510"/>
                <a:ext cx="16433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AR(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/>
                  <a:t>)  =    </a:t>
                </a:r>
              </a:p>
            </p:txBody>
          </p:sp>
          <p:sp>
            <p:nvSpPr>
              <p:cNvPr id="13" name="Left Brace 12">
                <a:extLst>
                  <a:ext uri="{FF2B5EF4-FFF2-40B4-BE49-F238E27FC236}">
                    <a16:creationId xmlns:a16="http://schemas.microsoft.com/office/drawing/2014/main" id="{ACCFE2E7-36FD-ABB7-71B2-A0C3E670F296}"/>
                  </a:ext>
                </a:extLst>
              </p:cNvPr>
              <p:cNvSpPr/>
              <p:nvPr/>
            </p:nvSpPr>
            <p:spPr>
              <a:xfrm>
                <a:off x="5561352" y="2600258"/>
                <a:ext cx="419724" cy="2436437"/>
              </a:xfrm>
              <a:prstGeom prst="leftBrac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9C2666F-22DA-130A-2765-D5AAA1209665}"/>
              </a:ext>
            </a:extLst>
          </p:cNvPr>
          <p:cNvGrpSpPr/>
          <p:nvPr/>
        </p:nvGrpSpPr>
        <p:grpSpPr>
          <a:xfrm>
            <a:off x="1574173" y="1746983"/>
            <a:ext cx="4167462" cy="2323551"/>
            <a:chOff x="1574173" y="1746983"/>
            <a:chExt cx="4167462" cy="232355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9341758-DDE1-3D38-6894-902B5BF1B53A}"/>
                </a:ext>
              </a:extLst>
            </p:cNvPr>
            <p:cNvGrpSpPr/>
            <p:nvPr/>
          </p:nvGrpSpPr>
          <p:grpSpPr>
            <a:xfrm>
              <a:off x="1574173" y="1746983"/>
              <a:ext cx="2013342" cy="1538007"/>
              <a:chOff x="956926" y="1662393"/>
              <a:chExt cx="2013342" cy="153800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1823965-6C65-D1C1-A2DC-16CD5F720B46}"/>
                  </a:ext>
                </a:extLst>
              </p:cNvPr>
              <p:cNvSpPr/>
              <p:nvPr/>
            </p:nvSpPr>
            <p:spPr>
              <a:xfrm>
                <a:off x="956926" y="1662393"/>
                <a:ext cx="1838965" cy="153800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0F368DDD-24CF-670D-C043-069B004E3E5D}"/>
                      </a:ext>
                    </a:extLst>
                  </p:cNvPr>
                  <p:cNvSpPr txBox="1"/>
                  <p:nvPr/>
                </p:nvSpPr>
                <p:spPr>
                  <a:xfrm>
                    <a:off x="1012681" y="1690688"/>
                    <a:ext cx="1524776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>
                        <a:solidFill>
                          <a:srgbClr val="7030A0"/>
                        </a:solidFill>
                      </a:rPr>
                      <a:t>k</a:t>
                    </a:r>
                    <a:r>
                      <a:rPr lang="en-US" sz="2400" baseline="-25000" dirty="0">
                        <a:solidFill>
                          <a:srgbClr val="7030A0"/>
                        </a:solidFill>
                      </a:rPr>
                      <a:t>i</a:t>
                    </a:r>
                    <a:r>
                      <a:rPr lang="en-US" sz="2400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</m:t>
                        </m:r>
                      </m:oMath>
                    </a14:m>
                    <a:r>
                      <a:rPr lang="en-US" sz="2400" dirty="0"/>
                      <a:t> </a:t>
                    </a:r>
                    <a:r>
                      <a:rPr lang="en-US" sz="2400" b="1" dirty="0">
                        <a:solidFill>
                          <a:srgbClr val="7030A0"/>
                        </a:solidFill>
                      </a:rPr>
                      <a:t>X</a:t>
                    </a:r>
                    <a:r>
                      <a:rPr lang="en-US" sz="2400" dirty="0">
                        <a:solidFill>
                          <a:srgbClr val="7030A0"/>
                        </a:solidFill>
                      </a:rPr>
                      <a:t>[</a:t>
                    </a:r>
                    <a:r>
                      <a:rPr lang="en-US" sz="2400" dirty="0" err="1">
                        <a:solidFill>
                          <a:srgbClr val="7030A0"/>
                        </a:solidFill>
                      </a:rPr>
                      <a:t>i</a:t>
                    </a:r>
                    <a:r>
                      <a:rPr lang="en-US" sz="2400" dirty="0">
                        <a:solidFill>
                          <a:srgbClr val="7030A0"/>
                        </a:solidFill>
                      </a:rPr>
                      <a:t>,:]  </a:t>
                    </a: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0F368DDD-24CF-670D-C043-069B004E3E5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2681" y="1690688"/>
                    <a:ext cx="1524776" cy="46166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6612" t="-10526" r="-4959" b="-289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09B25EDE-76A2-7010-9D8A-20C118CA2A21}"/>
                      </a:ext>
                    </a:extLst>
                  </p:cNvPr>
                  <p:cNvSpPr txBox="1"/>
                  <p:nvPr/>
                </p:nvSpPr>
                <p:spPr>
                  <a:xfrm>
                    <a:off x="1012681" y="2150335"/>
                    <a:ext cx="193995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>
                        <a:solidFill>
                          <a:srgbClr val="7030A0"/>
                        </a:solidFill>
                      </a:rPr>
                      <a:t>v</a:t>
                    </a:r>
                    <a:r>
                      <a:rPr lang="en-US" sz="2400" baseline="-25000" dirty="0">
                        <a:solidFill>
                          <a:srgbClr val="7030A0"/>
                        </a:solidFill>
                      </a:rPr>
                      <a:t>i</a:t>
                    </a:r>
                    <a:r>
                      <a:rPr lang="en-US" sz="2400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</m:t>
                        </m:r>
                      </m:oMath>
                    </a14:m>
                    <a:r>
                      <a:rPr lang="en-US" sz="2400" dirty="0"/>
                      <a:t> </a:t>
                    </a:r>
                    <a:r>
                      <a:rPr lang="en-US" sz="2400" b="1" dirty="0">
                        <a:solidFill>
                          <a:srgbClr val="7030A0"/>
                        </a:solidFill>
                      </a:rPr>
                      <a:t>X</a:t>
                    </a:r>
                    <a:r>
                      <a:rPr lang="en-US" sz="2400" dirty="0">
                        <a:solidFill>
                          <a:srgbClr val="7030A0"/>
                        </a:solidFill>
                      </a:rPr>
                      <a:t>[i+1,:]  </a:t>
                    </a: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09B25EDE-76A2-7010-9D8A-20C118CA2A2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2681" y="2150335"/>
                    <a:ext cx="1939955" cy="46166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5195" t="-10811" r="-649" b="-2973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95002E9F-2681-30F4-0B08-0D9F7E2C3BE2}"/>
                      </a:ext>
                    </a:extLst>
                  </p:cNvPr>
                  <p:cNvSpPr txBox="1"/>
                  <p:nvPr/>
                </p:nvSpPr>
                <p:spPr>
                  <a:xfrm>
                    <a:off x="1012681" y="2615644"/>
                    <a:ext cx="1957587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>
                        <a:solidFill>
                          <a:srgbClr val="7030A0"/>
                        </a:solidFill>
                      </a:rPr>
                      <a:t>q</a:t>
                    </a:r>
                    <a:r>
                      <a:rPr lang="en-US" sz="2400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</m:t>
                        </m:r>
                      </m:oMath>
                    </a14:m>
                    <a:r>
                      <a:rPr lang="en-US" sz="2400" dirty="0"/>
                      <a:t> </a:t>
                    </a:r>
                    <a:r>
                      <a:rPr lang="en-US" sz="2400" b="1" dirty="0">
                        <a:solidFill>
                          <a:srgbClr val="7030A0"/>
                        </a:solidFill>
                      </a:rPr>
                      <a:t>X</a:t>
                    </a:r>
                    <a:r>
                      <a:rPr lang="en-US" sz="2400" dirty="0">
                        <a:solidFill>
                          <a:srgbClr val="7030A0"/>
                        </a:solidFill>
                      </a:rPr>
                      <a:t>[N-1,:]  </a:t>
                    </a: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95002E9F-2681-30F4-0B08-0D9F7E2C3BE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2681" y="2615644"/>
                    <a:ext cx="1957587" cy="4616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5161" t="-10526" r="-645" b="-289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1" name="Left Arrow 30">
              <a:extLst>
                <a:ext uri="{FF2B5EF4-FFF2-40B4-BE49-F238E27FC236}">
                  <a16:creationId xmlns:a16="http://schemas.microsoft.com/office/drawing/2014/main" id="{BE457CD6-F00B-6C6C-CD29-AC970470AB60}"/>
                </a:ext>
              </a:extLst>
            </p:cNvPr>
            <p:cNvSpPr/>
            <p:nvPr/>
          </p:nvSpPr>
          <p:spPr>
            <a:xfrm>
              <a:off x="3413138" y="2026342"/>
              <a:ext cx="2328497" cy="338238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Down Arrow 31">
              <a:extLst>
                <a:ext uri="{FF2B5EF4-FFF2-40B4-BE49-F238E27FC236}">
                  <a16:creationId xmlns:a16="http://schemas.microsoft.com/office/drawing/2014/main" id="{F69F9457-FD8E-8A6C-1E96-B2E972266D89}"/>
                </a:ext>
              </a:extLst>
            </p:cNvPr>
            <p:cNvSpPr/>
            <p:nvPr/>
          </p:nvSpPr>
          <p:spPr>
            <a:xfrm>
              <a:off x="2319454" y="3284990"/>
              <a:ext cx="323385" cy="785544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8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70"/>
    </mc:Choice>
    <mc:Fallback xmlns="">
      <p:transition spd="slow" advTm="75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A742B92A-C59B-E62C-4BDB-B4B717E4342D}"/>
              </a:ext>
            </a:extLst>
          </p:cNvPr>
          <p:cNvGrpSpPr/>
          <p:nvPr/>
        </p:nvGrpSpPr>
        <p:grpSpPr>
          <a:xfrm>
            <a:off x="3822492" y="4872266"/>
            <a:ext cx="1738859" cy="1468528"/>
            <a:chOff x="3822492" y="4872266"/>
            <a:chExt cx="1738859" cy="146852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BA190D8-E514-731A-986C-3F1E2E9A7103}"/>
                </a:ext>
              </a:extLst>
            </p:cNvPr>
            <p:cNvSpPr/>
            <p:nvPr/>
          </p:nvSpPr>
          <p:spPr>
            <a:xfrm>
              <a:off x="3822492" y="4872266"/>
              <a:ext cx="1738859" cy="11238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0EAD332-906E-0D90-1B93-910732645D67}"/>
                </a:ext>
              </a:extLst>
            </p:cNvPr>
            <p:cNvSpPr txBox="1"/>
            <p:nvPr/>
          </p:nvSpPr>
          <p:spPr>
            <a:xfrm>
              <a:off x="4326496" y="5971462"/>
              <a:ext cx="624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fixed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D19C47-4C5B-686B-3724-238DCCBAA579}"/>
              </a:ext>
            </a:extLst>
          </p:cNvPr>
          <p:cNvGrpSpPr/>
          <p:nvPr/>
        </p:nvGrpSpPr>
        <p:grpSpPr>
          <a:xfrm>
            <a:off x="464695" y="2833141"/>
            <a:ext cx="2413416" cy="1499016"/>
            <a:chOff x="464695" y="2833141"/>
            <a:chExt cx="2413416" cy="14990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67DC75-3A9E-C127-586B-EA27A0F728E5}"/>
                </a:ext>
              </a:extLst>
            </p:cNvPr>
            <p:cNvSpPr/>
            <p:nvPr/>
          </p:nvSpPr>
          <p:spPr>
            <a:xfrm>
              <a:off x="464695" y="3108943"/>
              <a:ext cx="2413416" cy="122321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124619-034D-4417-F988-59C3F0026544}"/>
                </a:ext>
              </a:extLst>
            </p:cNvPr>
            <p:cNvSpPr txBox="1"/>
            <p:nvPr/>
          </p:nvSpPr>
          <p:spPr>
            <a:xfrm>
              <a:off x="1184223" y="2833141"/>
              <a:ext cx="624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fixed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C9ABA4B-5940-8C71-5978-806A74512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Backing up: Training and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6525CD5-BF4F-4432-9702-641EE0A9DF25}"/>
                  </a:ext>
                </a:extLst>
              </p:cNvPr>
              <p:cNvSpPr txBox="1"/>
              <p:nvPr/>
            </p:nvSpPr>
            <p:spPr>
              <a:xfrm>
                <a:off x="3023795" y="1609814"/>
                <a:ext cx="3157596" cy="5847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7030A0"/>
                    </a:solidFill>
                  </a:rPr>
                  <a:t>f</a:t>
                </a:r>
                <a:r>
                  <a:rPr lang="en-US" sz="3200" dirty="0"/>
                  <a:t> :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3200" baseline="30000" dirty="0">
                    <a:solidFill>
                      <a:srgbClr val="7030A0"/>
                    </a:solidFill>
                  </a:rPr>
                  <a:t> (</a:t>
                </a:r>
                <a:r>
                  <a:rPr lang="en-US" sz="3200" baseline="30000" dirty="0" err="1">
                    <a:solidFill>
                      <a:srgbClr val="7030A0"/>
                    </a:solidFill>
                  </a:rPr>
                  <a:t>N,d</a:t>
                </a:r>
                <a:r>
                  <a:rPr lang="en-US" sz="3200" baseline="30000" dirty="0">
                    <a:solidFill>
                      <a:srgbClr val="7030A0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32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3200" baseline="30000" dirty="0">
                    <a:solidFill>
                      <a:srgbClr val="7030A0"/>
                    </a:solidFill>
                  </a:rPr>
                  <a:t> (</a:t>
                </a:r>
                <a:r>
                  <a:rPr lang="en-US" sz="3200" baseline="30000" dirty="0" err="1">
                    <a:solidFill>
                      <a:srgbClr val="7030A0"/>
                    </a:solidFill>
                  </a:rPr>
                  <a:t>N,d</a:t>
                </a:r>
                <a:r>
                  <a:rPr lang="en-US" sz="3200" baseline="30000" dirty="0">
                    <a:solidFill>
                      <a:srgbClr val="7030A0"/>
                    </a:solidFill>
                  </a:rPr>
                  <a:t>)</a:t>
                </a:r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6525CD5-BF4F-4432-9702-641EE0A9DF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3795" y="1609814"/>
                <a:ext cx="3157596" cy="584775"/>
              </a:xfrm>
              <a:prstGeom prst="rect">
                <a:avLst/>
              </a:prstGeom>
              <a:blipFill>
                <a:blip r:embed="rId3"/>
                <a:stretch>
                  <a:fillRect l="-4819" t="-10638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59E3962-6100-6868-5175-8CB57646D792}"/>
              </a:ext>
            </a:extLst>
          </p:cNvPr>
          <p:cNvSpPr/>
          <p:nvPr/>
        </p:nvSpPr>
        <p:spPr>
          <a:xfrm>
            <a:off x="3401122" y="2773180"/>
            <a:ext cx="2475022" cy="17988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Model (</a:t>
            </a:r>
            <a:r>
              <a:rPr lang="en-US" sz="3200" dirty="0">
                <a:solidFill>
                  <a:srgbClr val="7030A0"/>
                </a:solidFill>
              </a:rPr>
              <a:t>M</a:t>
            </a:r>
            <a:r>
              <a:rPr lang="en-US" sz="3200" dirty="0"/>
              <a:t>)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51E35E-1527-5394-A80C-57509F35B264}"/>
              </a:ext>
            </a:extLst>
          </p:cNvPr>
          <p:cNvGrpSpPr/>
          <p:nvPr/>
        </p:nvGrpSpPr>
        <p:grpSpPr>
          <a:xfrm>
            <a:off x="3991661" y="4572000"/>
            <a:ext cx="1293944" cy="1123753"/>
            <a:chOff x="3991661" y="4572000"/>
            <a:chExt cx="1293944" cy="112375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82CD008-0769-860D-699E-9D5D6E5C7061}"/>
                </a:ext>
              </a:extLst>
            </p:cNvPr>
            <p:cNvSpPr txBox="1"/>
            <p:nvPr/>
          </p:nvSpPr>
          <p:spPr>
            <a:xfrm>
              <a:off x="3991661" y="5172533"/>
              <a:ext cx="1293944" cy="5232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Input </a:t>
              </a:r>
              <a:r>
                <a:rPr lang="en-US" sz="2800" b="1" dirty="0">
                  <a:solidFill>
                    <a:srgbClr val="7030A0"/>
                  </a:solidFill>
                </a:rPr>
                <a:t>X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0A6603D-869B-20D5-70E3-BCBFA59BA585}"/>
                </a:ext>
              </a:extLst>
            </p:cNvPr>
            <p:cNvCxnSpPr>
              <a:stCxn id="5" idx="0"/>
              <a:endCxn id="4" idx="2"/>
            </p:cNvCxnSpPr>
            <p:nvPr/>
          </p:nvCxnSpPr>
          <p:spPr>
            <a:xfrm flipV="1">
              <a:off x="4638633" y="4572000"/>
              <a:ext cx="0" cy="600533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CFE66A-A967-0854-F0EF-F9E50DB4269D}"/>
              </a:ext>
            </a:extLst>
          </p:cNvPr>
          <p:cNvGrpSpPr/>
          <p:nvPr/>
        </p:nvGrpSpPr>
        <p:grpSpPr>
          <a:xfrm>
            <a:off x="613348" y="3414010"/>
            <a:ext cx="2787774" cy="523220"/>
            <a:chOff x="613348" y="3414010"/>
            <a:chExt cx="2787774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2509563-8E51-35F6-3FCB-9C2105C304B4}"/>
                    </a:ext>
                  </a:extLst>
                </p:cNvPr>
                <p:cNvSpPr txBox="1"/>
                <p:nvPr/>
              </p:nvSpPr>
              <p:spPr>
                <a:xfrm>
                  <a:off x="613348" y="3414010"/>
                  <a:ext cx="2033121" cy="52322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Parameters </a:t>
                  </a:r>
                  <a14:m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2509563-8E51-35F6-3FCB-9C2105C304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348" y="3414010"/>
                  <a:ext cx="2033121" cy="523220"/>
                </a:xfrm>
                <a:prstGeom prst="rect">
                  <a:avLst/>
                </a:prstGeom>
                <a:blipFill>
                  <a:blip r:embed="rId4"/>
                  <a:stretch>
                    <a:fillRect l="-6211" t="-11628" r="-621" b="-302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5216400-B1BB-3D51-D255-0E4C4DB0655C}"/>
                </a:ext>
              </a:extLst>
            </p:cNvPr>
            <p:cNvCxnSpPr>
              <a:stCxn id="6" idx="3"/>
              <a:endCxn id="4" idx="1"/>
            </p:cNvCxnSpPr>
            <p:nvPr/>
          </p:nvCxnSpPr>
          <p:spPr>
            <a:xfrm flipV="1">
              <a:off x="2646469" y="3672590"/>
              <a:ext cx="754653" cy="303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2B158B1-0D58-26D3-1022-4939A153986F}"/>
              </a:ext>
            </a:extLst>
          </p:cNvPr>
          <p:cNvSpPr txBox="1"/>
          <p:nvPr/>
        </p:nvSpPr>
        <p:spPr>
          <a:xfrm>
            <a:off x="6725719" y="2158419"/>
            <a:ext cx="1508746" cy="523220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11A60-3A71-2541-92F1-C6FDAB6B838D}"/>
                  </a:ext>
                </a:extLst>
              </p:cNvPr>
              <p:cNvSpPr txBox="1"/>
              <p:nvPr/>
            </p:nvSpPr>
            <p:spPr>
              <a:xfrm>
                <a:off x="6725719" y="2920770"/>
                <a:ext cx="353468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Given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/>
                  <a:t>, compute </a:t>
                </a:r>
                <a:r>
                  <a:rPr lang="en-US" sz="2400" dirty="0">
                    <a:solidFill>
                      <a:srgbClr val="7030A0"/>
                    </a:solidFill>
                  </a:rPr>
                  <a:t>M</a:t>
                </a:r>
                <a:r>
                  <a:rPr lang="en-US" sz="2400" dirty="0"/>
                  <a:t>(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/>
                  <a:t>,</a:t>
                </a:r>
                <a:r>
                  <a:rPr lang="en-US" sz="2400" b="1" dirty="0">
                    <a:solidFill>
                      <a:srgbClr val="7030A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sz="2400" dirty="0"/>
                  <a:t>)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11A60-3A71-2541-92F1-C6FDAB6B8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719" y="2920770"/>
                <a:ext cx="3534686" cy="461665"/>
              </a:xfrm>
              <a:prstGeom prst="rect">
                <a:avLst/>
              </a:prstGeom>
              <a:blipFill>
                <a:blip r:embed="rId5"/>
                <a:stretch>
                  <a:fillRect l="-2509" t="-7895" r="-1792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BF00D4-11D2-8908-6AD6-9DB9327AB08A}"/>
                  </a:ext>
                </a:extLst>
              </p:cNvPr>
              <p:cNvSpPr txBox="1"/>
              <p:nvPr/>
            </p:nvSpPr>
            <p:spPr>
              <a:xfrm>
                <a:off x="10039242" y="2920769"/>
                <a:ext cx="9685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f</a:t>
                </a:r>
                <a:r>
                  <a:rPr lang="en-US" sz="2400" dirty="0"/>
                  <a:t>(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BF00D4-11D2-8908-6AD6-9DB9327AB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9242" y="2920769"/>
                <a:ext cx="968535" cy="461665"/>
              </a:xfrm>
              <a:prstGeom prst="rect">
                <a:avLst/>
              </a:prstGeom>
              <a:blipFill>
                <a:blip r:embed="rId6"/>
                <a:stretch>
                  <a:fillRect t="-7895" r="-9091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D27F82E-87E4-C30F-EFD4-4FA87FBF70F7}"/>
              </a:ext>
            </a:extLst>
          </p:cNvPr>
          <p:cNvSpPr txBox="1"/>
          <p:nvPr/>
        </p:nvSpPr>
        <p:spPr>
          <a:xfrm>
            <a:off x="6725719" y="3823215"/>
            <a:ext cx="134338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Training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741609-9DE9-750F-C8CA-42A8FDAA8417}"/>
              </a:ext>
            </a:extLst>
          </p:cNvPr>
          <p:cNvSpPr txBox="1"/>
          <p:nvPr/>
        </p:nvSpPr>
        <p:spPr>
          <a:xfrm>
            <a:off x="6725719" y="4641433"/>
            <a:ext cx="3499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Given (</a:t>
            </a:r>
            <a:r>
              <a:rPr lang="en-US" sz="2400" b="1" dirty="0">
                <a:solidFill>
                  <a:srgbClr val="7030A0"/>
                </a:solidFill>
              </a:rPr>
              <a:t>X</a:t>
            </a:r>
            <a:r>
              <a:rPr lang="en-US" sz="2400" baseline="-25000" dirty="0">
                <a:solidFill>
                  <a:srgbClr val="7030A0"/>
                </a:solidFill>
              </a:rPr>
              <a:t>1</a:t>
            </a:r>
            <a:r>
              <a:rPr lang="en-US" sz="2400" dirty="0">
                <a:solidFill>
                  <a:srgbClr val="7030A0"/>
                </a:solidFill>
              </a:rPr>
              <a:t>,</a:t>
            </a:r>
            <a:r>
              <a:rPr lang="en-US" sz="2400" b="1" dirty="0">
                <a:solidFill>
                  <a:srgbClr val="7030A0"/>
                </a:solidFill>
              </a:rPr>
              <a:t>Y</a:t>
            </a:r>
            <a:r>
              <a:rPr lang="en-US" sz="2400" baseline="-25000" dirty="0">
                <a:solidFill>
                  <a:srgbClr val="7030A0"/>
                </a:solidFill>
              </a:rPr>
              <a:t>1</a:t>
            </a:r>
            <a:r>
              <a:rPr lang="en-US" sz="2400" dirty="0"/>
              <a:t>), … , (</a:t>
            </a:r>
            <a:r>
              <a:rPr lang="en-US" sz="2400" b="1" dirty="0" err="1">
                <a:solidFill>
                  <a:srgbClr val="7030A0"/>
                </a:solidFill>
              </a:rPr>
              <a:t>X</a:t>
            </a:r>
            <a:r>
              <a:rPr lang="en-US" sz="2400" baseline="-25000" dirty="0" err="1">
                <a:solidFill>
                  <a:srgbClr val="7030A0"/>
                </a:solidFill>
              </a:rPr>
              <a:t>m</a:t>
            </a:r>
            <a:r>
              <a:rPr lang="en-US" sz="2400" dirty="0" err="1">
                <a:solidFill>
                  <a:srgbClr val="7030A0"/>
                </a:solidFill>
              </a:rPr>
              <a:t>,</a:t>
            </a:r>
            <a:r>
              <a:rPr lang="en-US" sz="2400" b="1" dirty="0" err="1">
                <a:solidFill>
                  <a:srgbClr val="7030A0"/>
                </a:solidFill>
              </a:rPr>
              <a:t>Y</a:t>
            </a:r>
            <a:r>
              <a:rPr lang="en-US" sz="2400" baseline="-25000" dirty="0" err="1">
                <a:solidFill>
                  <a:srgbClr val="7030A0"/>
                </a:solidFill>
              </a:rPr>
              <a:t>m</a:t>
            </a:r>
            <a:r>
              <a:rPr lang="en-US" sz="24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6396017-D18D-E63E-B0EA-DE6FFE8880A6}"/>
                  </a:ext>
                </a:extLst>
              </p:cNvPr>
              <p:cNvSpPr txBox="1"/>
              <p:nvPr/>
            </p:nvSpPr>
            <p:spPr>
              <a:xfrm>
                <a:off x="6725719" y="5189293"/>
                <a:ext cx="2977290" cy="832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Compute 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US" sz="24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that min</a:t>
                </a:r>
              </a:p>
              <a:p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rgbClr val="7030A0"/>
                            </a:solidFill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rgbClr val="7030A0"/>
                            </a:solidFill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400" b="1" dirty="0">
                            <a:solidFill>
                              <a:srgbClr val="7030A0"/>
                            </a:solidFill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400" baseline="-25000" dirty="0">
                            <a:solidFill>
                              <a:srgbClr val="7030A0"/>
                            </a:solidFill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rgbClr val="7030A0"/>
                            </a:solidFill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400" b="1" dirty="0">
                            <a:solidFill>
                              <a:srgbClr val="7030A0"/>
                            </a:solidFill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m:rPr>
                            <m:nor/>
                          </m:rPr>
                          <a:rPr lang="en-US" sz="2400" dirty="0">
                            <a:solidFill>
                              <a:srgbClr val="7030A0"/>
                            </a:solidFill>
                          </a:rPr>
                          <m:t>)−</m:t>
                        </m:r>
                        <m:r>
                          <m:rPr>
                            <m:nor/>
                          </m:rPr>
                          <a:rPr lang="en-US" sz="2400" b="1" dirty="0">
                            <a:solidFill>
                              <a:srgbClr val="7030A0"/>
                            </a:solidFill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400" baseline="-25000" dirty="0" smtClean="0">
                            <a:solidFill>
                              <a:srgbClr val="7030A0"/>
                            </a:solidFill>
                          </a:rPr>
                          <m:t>i</m:t>
                        </m:r>
                        <m: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  <m:r>
                          <m:rPr>
                            <m:nor/>
                          </m:rPr>
                          <a:rPr lang="en-US" sz="2400" baseline="-25000" dirty="0">
                            <a:solidFill>
                              <a:srgbClr val="7030A0"/>
                            </a:solidFill>
                          </a:rPr>
                          <m:t>F</m:t>
                        </m:r>
                      </m:e>
                    </m:nary>
                  </m:oMath>
                </a14:m>
                <a:endParaRPr lang="en-US" sz="2400" baseline="-25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6396017-D18D-E63E-B0EA-DE6FFE888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719" y="5189293"/>
                <a:ext cx="2977290" cy="832279"/>
              </a:xfrm>
              <a:prstGeom prst="rect">
                <a:avLst/>
              </a:prstGeom>
              <a:blipFill>
                <a:blip r:embed="rId7"/>
                <a:stretch>
                  <a:fillRect l="-13136" t="-28358" b="-10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76849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1"/>
    </mc:Choice>
    <mc:Fallback xmlns="">
      <p:transition spd="slow" advTm="5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/>
      <p:bldP spid="13" grpId="0"/>
      <p:bldP spid="19" grpId="0" animBg="1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ponsive image">
            <a:extLst>
              <a:ext uri="{FF2B5EF4-FFF2-40B4-BE49-F238E27FC236}">
                <a16:creationId xmlns:a16="http://schemas.microsoft.com/office/drawing/2014/main" id="{A1EAAA14-7C98-E407-F2A9-5774E1DFE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40" y="1198956"/>
            <a:ext cx="7150990" cy="40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742B92A-C59B-E62C-4BDB-B4B717E4342D}"/>
              </a:ext>
            </a:extLst>
          </p:cNvPr>
          <p:cNvGrpSpPr/>
          <p:nvPr/>
        </p:nvGrpSpPr>
        <p:grpSpPr>
          <a:xfrm>
            <a:off x="3826771" y="4512505"/>
            <a:ext cx="1569690" cy="1221698"/>
            <a:chOff x="3822492" y="4872266"/>
            <a:chExt cx="1738859" cy="146852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BA190D8-E514-731A-986C-3F1E2E9A7103}"/>
                </a:ext>
              </a:extLst>
            </p:cNvPr>
            <p:cNvSpPr/>
            <p:nvPr/>
          </p:nvSpPr>
          <p:spPr>
            <a:xfrm>
              <a:off x="3822492" y="4872266"/>
              <a:ext cx="1738859" cy="11238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0EAD332-906E-0D90-1B93-910732645D67}"/>
                </a:ext>
              </a:extLst>
            </p:cNvPr>
            <p:cNvSpPr txBox="1"/>
            <p:nvPr/>
          </p:nvSpPr>
          <p:spPr>
            <a:xfrm>
              <a:off x="4326496" y="5971462"/>
              <a:ext cx="6242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fixed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C9ABA4B-5940-8C71-5978-806A74512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 1: Training = 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6525CD5-BF4F-4432-9702-641EE0A9DF25}"/>
                  </a:ext>
                </a:extLst>
              </p:cNvPr>
              <p:cNvSpPr txBox="1"/>
              <p:nvPr/>
            </p:nvSpPr>
            <p:spPr>
              <a:xfrm>
                <a:off x="279171" y="1735146"/>
                <a:ext cx="3157596" cy="5847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7030A0"/>
                    </a:solidFill>
                  </a:rPr>
                  <a:t>f</a:t>
                </a:r>
                <a:r>
                  <a:rPr lang="en-US" sz="3200" dirty="0"/>
                  <a:t> :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3200" baseline="30000" dirty="0">
                    <a:solidFill>
                      <a:srgbClr val="7030A0"/>
                    </a:solidFill>
                  </a:rPr>
                  <a:t> (</a:t>
                </a:r>
                <a:r>
                  <a:rPr lang="en-US" sz="3200" baseline="30000" dirty="0" err="1">
                    <a:solidFill>
                      <a:srgbClr val="7030A0"/>
                    </a:solidFill>
                  </a:rPr>
                  <a:t>N,d</a:t>
                </a:r>
                <a:r>
                  <a:rPr lang="en-US" sz="3200" baseline="30000" dirty="0">
                    <a:solidFill>
                      <a:srgbClr val="7030A0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32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3200" baseline="30000" dirty="0">
                    <a:solidFill>
                      <a:srgbClr val="7030A0"/>
                    </a:solidFill>
                  </a:rPr>
                  <a:t> (</a:t>
                </a:r>
                <a:r>
                  <a:rPr lang="en-US" sz="3200" baseline="30000" dirty="0" err="1">
                    <a:solidFill>
                      <a:srgbClr val="7030A0"/>
                    </a:solidFill>
                  </a:rPr>
                  <a:t>N,d</a:t>
                </a:r>
                <a:r>
                  <a:rPr lang="en-US" sz="3200" baseline="30000" dirty="0">
                    <a:solidFill>
                      <a:srgbClr val="7030A0"/>
                    </a:solidFill>
                  </a:rPr>
                  <a:t>)</a:t>
                </a:r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6525CD5-BF4F-4432-9702-641EE0A9DF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71" y="1735146"/>
                <a:ext cx="3157596" cy="584775"/>
              </a:xfrm>
              <a:prstGeom prst="rect">
                <a:avLst/>
              </a:prstGeom>
              <a:blipFill>
                <a:blip r:embed="rId4"/>
                <a:stretch>
                  <a:fillRect l="-4819" t="-10638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59E3962-6100-6868-5175-8CB57646D792}"/>
              </a:ext>
            </a:extLst>
          </p:cNvPr>
          <p:cNvSpPr/>
          <p:nvPr/>
        </p:nvSpPr>
        <p:spPr>
          <a:xfrm>
            <a:off x="3326172" y="2413419"/>
            <a:ext cx="2475022" cy="17988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Model (</a:t>
            </a:r>
            <a:r>
              <a:rPr lang="en-US" sz="3200" dirty="0">
                <a:solidFill>
                  <a:srgbClr val="7030A0"/>
                </a:solidFill>
              </a:rPr>
              <a:t>M</a:t>
            </a:r>
            <a:r>
              <a:rPr lang="en-US" sz="3200" dirty="0"/>
              <a:t>)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51E35E-1527-5394-A80C-57509F35B264}"/>
              </a:ext>
            </a:extLst>
          </p:cNvPr>
          <p:cNvGrpSpPr/>
          <p:nvPr/>
        </p:nvGrpSpPr>
        <p:grpSpPr>
          <a:xfrm>
            <a:off x="3916711" y="4212239"/>
            <a:ext cx="1293944" cy="1063793"/>
            <a:chOff x="3991661" y="4631960"/>
            <a:chExt cx="1293944" cy="106379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82CD008-0769-860D-699E-9D5D6E5C7061}"/>
                </a:ext>
              </a:extLst>
            </p:cNvPr>
            <p:cNvSpPr txBox="1"/>
            <p:nvPr/>
          </p:nvSpPr>
          <p:spPr>
            <a:xfrm>
              <a:off x="3991661" y="5172533"/>
              <a:ext cx="1293944" cy="5232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Input </a:t>
              </a:r>
              <a:r>
                <a:rPr lang="en-US" sz="2800" b="1" dirty="0">
                  <a:solidFill>
                    <a:srgbClr val="7030A0"/>
                  </a:solidFill>
                </a:rPr>
                <a:t>X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0A6603D-869B-20D5-70E3-BCBFA59BA585}"/>
                </a:ext>
              </a:extLst>
            </p:cNvPr>
            <p:cNvCxnSpPr>
              <a:stCxn id="5" idx="0"/>
              <a:endCxn id="4" idx="2"/>
            </p:cNvCxnSpPr>
            <p:nvPr/>
          </p:nvCxnSpPr>
          <p:spPr>
            <a:xfrm flipV="1">
              <a:off x="4638633" y="4631960"/>
              <a:ext cx="0" cy="540573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CFE66A-A967-0854-F0EF-F9E50DB4269D}"/>
              </a:ext>
            </a:extLst>
          </p:cNvPr>
          <p:cNvGrpSpPr/>
          <p:nvPr/>
        </p:nvGrpSpPr>
        <p:grpSpPr>
          <a:xfrm>
            <a:off x="538398" y="3054249"/>
            <a:ext cx="2787774" cy="523220"/>
            <a:chOff x="613348" y="3414010"/>
            <a:chExt cx="2787774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2509563-8E51-35F6-3FCB-9C2105C304B4}"/>
                    </a:ext>
                  </a:extLst>
                </p:cNvPr>
                <p:cNvSpPr txBox="1"/>
                <p:nvPr/>
              </p:nvSpPr>
              <p:spPr>
                <a:xfrm>
                  <a:off x="613348" y="3414010"/>
                  <a:ext cx="2033121" cy="52322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Parameters </a:t>
                  </a:r>
                  <a14:m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2509563-8E51-35F6-3FCB-9C2105C304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348" y="3414010"/>
                  <a:ext cx="2033121" cy="523220"/>
                </a:xfrm>
                <a:prstGeom prst="rect">
                  <a:avLst/>
                </a:prstGeom>
                <a:blipFill>
                  <a:blip r:embed="rId5"/>
                  <a:stretch>
                    <a:fillRect l="-6211" t="-11905" r="-621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5216400-B1BB-3D51-D255-0E4C4DB0655C}"/>
                </a:ext>
              </a:extLst>
            </p:cNvPr>
            <p:cNvCxnSpPr>
              <a:stCxn id="6" idx="3"/>
              <a:endCxn id="4" idx="1"/>
            </p:cNvCxnSpPr>
            <p:nvPr/>
          </p:nvCxnSpPr>
          <p:spPr>
            <a:xfrm flipV="1">
              <a:off x="2646469" y="3657600"/>
              <a:ext cx="754653" cy="1802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C602739-F30A-7C70-B4B9-25C2964BD630}"/>
              </a:ext>
            </a:extLst>
          </p:cNvPr>
          <p:cNvGrpSpPr/>
          <p:nvPr/>
        </p:nvGrpSpPr>
        <p:grpSpPr>
          <a:xfrm>
            <a:off x="54428" y="4432941"/>
            <a:ext cx="3499420" cy="1686181"/>
            <a:chOff x="132481" y="5014422"/>
            <a:chExt cx="3499420" cy="168618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87CB68-6615-288B-291F-1D94FAD51C8B}"/>
                </a:ext>
              </a:extLst>
            </p:cNvPr>
            <p:cNvSpPr/>
            <p:nvPr/>
          </p:nvSpPr>
          <p:spPr>
            <a:xfrm>
              <a:off x="132481" y="5014422"/>
              <a:ext cx="3499420" cy="168618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1741609-9DE9-750F-C8CA-42A8FDAA8417}"/>
                </a:ext>
              </a:extLst>
            </p:cNvPr>
            <p:cNvSpPr txBox="1"/>
            <p:nvPr/>
          </p:nvSpPr>
          <p:spPr>
            <a:xfrm>
              <a:off x="132481" y="5186343"/>
              <a:ext cx="34994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Given (</a:t>
              </a:r>
              <a:r>
                <a:rPr lang="en-US" sz="2400" dirty="0">
                  <a:solidFill>
                    <a:srgbClr val="7030A0"/>
                  </a:solidFill>
                </a:rPr>
                <a:t>X</a:t>
              </a:r>
              <a:r>
                <a:rPr lang="en-US" sz="2400" baseline="-25000" dirty="0">
                  <a:solidFill>
                    <a:srgbClr val="7030A0"/>
                  </a:solidFill>
                </a:rPr>
                <a:t>1</a:t>
              </a:r>
              <a:r>
                <a:rPr lang="en-US" sz="2400" dirty="0">
                  <a:solidFill>
                    <a:srgbClr val="7030A0"/>
                  </a:solidFill>
                </a:rPr>
                <a:t>,Y</a:t>
              </a:r>
              <a:r>
                <a:rPr lang="en-US" sz="2400" baseline="-25000" dirty="0">
                  <a:solidFill>
                    <a:srgbClr val="7030A0"/>
                  </a:solidFill>
                </a:rPr>
                <a:t>1</a:t>
              </a:r>
              <a:r>
                <a:rPr lang="en-US" sz="2400" dirty="0"/>
                <a:t>), … , (</a:t>
              </a:r>
              <a:r>
                <a:rPr lang="en-US" sz="2400" dirty="0" err="1">
                  <a:solidFill>
                    <a:srgbClr val="7030A0"/>
                  </a:solidFill>
                </a:rPr>
                <a:t>X</a:t>
              </a:r>
              <a:r>
                <a:rPr lang="en-US" sz="2400" baseline="-25000" dirty="0" err="1">
                  <a:solidFill>
                    <a:srgbClr val="7030A0"/>
                  </a:solidFill>
                </a:rPr>
                <a:t>m</a:t>
              </a:r>
              <a:r>
                <a:rPr lang="en-US" sz="2400" dirty="0" err="1">
                  <a:solidFill>
                    <a:srgbClr val="7030A0"/>
                  </a:solidFill>
                </a:rPr>
                <a:t>,Y</a:t>
              </a:r>
              <a:r>
                <a:rPr lang="en-US" sz="2400" baseline="-25000" dirty="0" err="1">
                  <a:solidFill>
                    <a:srgbClr val="7030A0"/>
                  </a:solidFill>
                </a:rPr>
                <a:t>m</a:t>
              </a:r>
              <a:r>
                <a:rPr lang="en-US" sz="2400" dirty="0"/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6396017-D18D-E63E-B0EA-DE6FFE8880A6}"/>
                    </a:ext>
                  </a:extLst>
                </p:cNvPr>
                <p:cNvSpPr txBox="1"/>
                <p:nvPr/>
              </p:nvSpPr>
              <p:spPr>
                <a:xfrm>
                  <a:off x="132481" y="5734203"/>
                  <a:ext cx="2977290" cy="8322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Compute </a:t>
                  </a:r>
                  <a14:m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24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400" dirty="0"/>
                    <a:t>that min</a:t>
                  </a:r>
                </a:p>
                <a:p>
                  <a:r>
                    <a:rPr lang="en-US" sz="2400" dirty="0"/>
                    <a:t> </a:t>
                  </a:r>
                  <a14:m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m:t>M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2400" b="1" dirty="0">
                              <a:solidFill>
                                <a:srgbClr val="7030A0"/>
                              </a:solidFill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400" baseline="-25000" dirty="0">
                              <a:solidFill>
                                <a:srgbClr val="7030A0"/>
                              </a:solidFill>
                            </a:rPr>
                            <m:t>i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en-US" sz="2400" b="1" dirty="0">
                              <a:solidFill>
                                <a:srgbClr val="7030A0"/>
                              </a:solidFill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m:t>)−</m:t>
                          </m:r>
                          <m:r>
                            <m:rPr>
                              <m:nor/>
                            </m:rPr>
                            <a:rPr lang="en-US" sz="2400" b="1" dirty="0">
                              <a:solidFill>
                                <a:srgbClr val="7030A0"/>
                              </a:solidFill>
                            </a:rPr>
                            <m:t>Y</m:t>
                          </m:r>
                          <m:r>
                            <m:rPr>
                              <m:nor/>
                            </m:rPr>
                            <a:rPr lang="en-US" sz="2400" baseline="-25000" dirty="0" smtClean="0">
                              <a:solidFill>
                                <a:srgbClr val="7030A0"/>
                              </a:solidFill>
                            </a:rPr>
                            <m:t>i</m:t>
                          </m:r>
                          <m:r>
                            <a:rPr lang="en-US" sz="24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m:rPr>
                              <m:nor/>
                            </m:rPr>
                            <a:rPr lang="en-US" sz="2400" baseline="-25000" dirty="0">
                              <a:solidFill>
                                <a:srgbClr val="7030A0"/>
                              </a:solidFill>
                            </a:rPr>
                            <m:t>F</m:t>
                          </m:r>
                        </m:e>
                      </m:nary>
                    </m:oMath>
                  </a14:m>
                  <a:endParaRPr lang="en-US" sz="2400" baseline="-250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6396017-D18D-E63E-B0EA-DE6FFE8880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481" y="5734203"/>
                  <a:ext cx="2977290" cy="832279"/>
                </a:xfrm>
                <a:prstGeom prst="rect">
                  <a:avLst/>
                </a:prstGeom>
                <a:blipFill>
                  <a:blip r:embed="rId6"/>
                  <a:stretch>
                    <a:fillRect l="-13191" t="-28358" r="-1702" b="-1044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A9149FF-65AC-09F8-3F3E-4D2FEC021636}"/>
                  </a:ext>
                </a:extLst>
              </p:cNvPr>
              <p:cNvSpPr txBox="1"/>
              <p:nvPr/>
            </p:nvSpPr>
            <p:spPr>
              <a:xfrm>
                <a:off x="6415790" y="5227347"/>
                <a:ext cx="3186770" cy="52322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Gradient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800" b="1" i="1" baseline="-25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800" b="1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US" sz="28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A9149FF-65AC-09F8-3F3E-4D2FEC021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5790" y="5227347"/>
                <a:ext cx="3186770" cy="523220"/>
              </a:xfrm>
              <a:prstGeom prst="rect">
                <a:avLst/>
              </a:prstGeom>
              <a:blipFill>
                <a:blip r:embed="rId7"/>
                <a:stretch>
                  <a:fillRect l="-3571" t="-11905" r="-158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87B432A-F47D-1E91-9E4F-3FE231A82BB2}"/>
                  </a:ext>
                </a:extLst>
              </p:cNvPr>
              <p:cNvSpPr txBox="1"/>
              <p:nvPr/>
            </p:nvSpPr>
            <p:spPr>
              <a:xfrm>
                <a:off x="6415790" y="5985001"/>
                <a:ext cx="41416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All partial derivatives of </a:t>
                </a:r>
                <a:r>
                  <a:rPr lang="en-US" sz="2400" dirty="0">
                    <a:solidFill>
                      <a:srgbClr val="7030A0"/>
                    </a:solidFill>
                  </a:rPr>
                  <a:t>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wrt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87B432A-F47D-1E91-9E4F-3FE231A82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5790" y="5985001"/>
                <a:ext cx="4141647" cy="461665"/>
              </a:xfrm>
              <a:prstGeom prst="rect">
                <a:avLst/>
              </a:prstGeom>
              <a:blipFill>
                <a:blip r:embed="rId8"/>
                <a:stretch>
                  <a:fillRect l="-2134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7035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29"/>
    </mc:Choice>
    <mc:Fallback xmlns="">
      <p:transition spd="slow" advTm="41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0A2C8-283F-5BCA-A784-4508BE116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Simplification 1: Arithmetic Circuits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B6CC4-89E2-68AF-B719-08F1D6B7A7CB}"/>
              </a:ext>
            </a:extLst>
          </p:cNvPr>
          <p:cNvSpPr txBox="1"/>
          <p:nvPr/>
        </p:nvSpPr>
        <p:spPr>
          <a:xfrm>
            <a:off x="838200" y="1687487"/>
            <a:ext cx="859190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Our notion of efficiency = number of arithmetic operations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1D49DA-4DEB-D503-7F1A-93CD125A7BD3}"/>
              </a:ext>
            </a:extLst>
          </p:cNvPr>
          <p:cNvSpPr txBox="1"/>
          <p:nvPr/>
        </p:nvSpPr>
        <p:spPr>
          <a:xfrm>
            <a:off x="838200" y="2623279"/>
            <a:ext cx="437331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Models =  Arithmetic Circuits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E855EC-49EE-BE6C-366E-946576A181C2}"/>
              </a:ext>
            </a:extLst>
          </p:cNvPr>
          <p:cNvGrpSpPr/>
          <p:nvPr/>
        </p:nvGrpSpPr>
        <p:grpSpPr>
          <a:xfrm>
            <a:off x="6096000" y="3552693"/>
            <a:ext cx="5262796" cy="2922573"/>
            <a:chOff x="613348" y="2773180"/>
            <a:chExt cx="5262796" cy="2922573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60EC50A-3A7A-2D0B-64BC-E5191812C579}"/>
                </a:ext>
              </a:extLst>
            </p:cNvPr>
            <p:cNvSpPr/>
            <p:nvPr/>
          </p:nvSpPr>
          <p:spPr>
            <a:xfrm>
              <a:off x="3401122" y="2773180"/>
              <a:ext cx="2475022" cy="179882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Model (</a:t>
              </a:r>
              <a:r>
                <a:rPr lang="en-US" sz="3200" dirty="0">
                  <a:solidFill>
                    <a:srgbClr val="7030A0"/>
                  </a:solidFill>
                </a:rPr>
                <a:t>M</a:t>
              </a:r>
              <a:r>
                <a:rPr lang="en-US" sz="3200" dirty="0"/>
                <a:t>)</a:t>
              </a:r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5C9A409-0112-72BE-8070-D5A092E549E7}"/>
                </a:ext>
              </a:extLst>
            </p:cNvPr>
            <p:cNvGrpSpPr/>
            <p:nvPr/>
          </p:nvGrpSpPr>
          <p:grpSpPr>
            <a:xfrm>
              <a:off x="3991661" y="4572000"/>
              <a:ext cx="1293944" cy="1123753"/>
              <a:chOff x="3991661" y="4572000"/>
              <a:chExt cx="1293944" cy="112375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8E028C2-2229-EFB3-2603-4F20378484A4}"/>
                  </a:ext>
                </a:extLst>
              </p:cNvPr>
              <p:cNvSpPr txBox="1"/>
              <p:nvPr/>
            </p:nvSpPr>
            <p:spPr>
              <a:xfrm>
                <a:off x="3991661" y="5172533"/>
                <a:ext cx="1293944" cy="52322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Input </a:t>
                </a:r>
                <a:r>
                  <a:rPr lang="en-US" sz="2800" b="1" dirty="0">
                    <a:solidFill>
                      <a:srgbClr val="7030A0"/>
                    </a:solidFill>
                  </a:rPr>
                  <a:t>X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5D17C60-B64E-28A4-ECF1-08A18D16E913}"/>
                  </a:ext>
                </a:extLst>
              </p:cNvPr>
              <p:cNvCxnSpPr>
                <a:stCxn id="13" idx="0"/>
                <a:endCxn id="11" idx="2"/>
              </p:cNvCxnSpPr>
              <p:nvPr/>
            </p:nvCxnSpPr>
            <p:spPr>
              <a:xfrm flipV="1">
                <a:off x="4638633" y="4572000"/>
                <a:ext cx="0" cy="600533"/>
              </a:xfrm>
              <a:prstGeom prst="straightConnector1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38DEBED-5271-99D6-44C5-57981A41C43C}"/>
                </a:ext>
              </a:extLst>
            </p:cNvPr>
            <p:cNvGrpSpPr/>
            <p:nvPr/>
          </p:nvGrpSpPr>
          <p:grpSpPr>
            <a:xfrm>
              <a:off x="613348" y="3414010"/>
              <a:ext cx="2787774" cy="523220"/>
              <a:chOff x="613348" y="3414010"/>
              <a:chExt cx="2787774" cy="52322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717E15CC-D00C-4D19-3819-E782F011ADD5}"/>
                      </a:ext>
                    </a:extLst>
                  </p:cNvPr>
                  <p:cNvSpPr txBox="1"/>
                  <p:nvPr/>
                </p:nvSpPr>
                <p:spPr>
                  <a:xfrm>
                    <a:off x="613348" y="3414010"/>
                    <a:ext cx="2033121" cy="523220"/>
                  </a:xfrm>
                  <a:prstGeom prst="rect">
                    <a:avLst/>
                  </a:prstGeom>
                  <a:solidFill>
                    <a:schemeClr val="accent2">
                      <a:lumMod val="20000"/>
                      <a:lumOff val="80000"/>
                    </a:schemeClr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 dirty="0"/>
                      <a:t>Parameters </a:t>
                    </a:r>
                    <a14:m>
                      <m:oMath xmlns:m="http://schemas.openxmlformats.org/officeDocument/2006/math"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oMath>
                    </a14:m>
                    <a:endParaRPr lang="en-US" sz="2800" b="1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717E15CC-D00C-4D19-3819-E782F011ADD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3348" y="3414010"/>
                    <a:ext cx="2033121" cy="52322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6832" t="-14286" r="-621" b="-3095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28225547-CA51-D137-C448-A088E65F39A0}"/>
                  </a:ext>
                </a:extLst>
              </p:cNvPr>
              <p:cNvCxnSpPr>
                <a:stCxn id="16" idx="3"/>
                <a:endCxn id="11" idx="1"/>
              </p:cNvCxnSpPr>
              <p:nvPr/>
            </p:nvCxnSpPr>
            <p:spPr>
              <a:xfrm flipV="1">
                <a:off x="2646469" y="3672590"/>
                <a:ext cx="754653" cy="3030"/>
              </a:xfrm>
              <a:prstGeom prst="straightConnector1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E937701-149F-2936-892B-4ED725CFE053}"/>
              </a:ext>
            </a:extLst>
          </p:cNvPr>
          <p:cNvGrpSpPr/>
          <p:nvPr/>
        </p:nvGrpSpPr>
        <p:grpSpPr>
          <a:xfrm>
            <a:off x="1638266" y="3444840"/>
            <a:ext cx="2713220" cy="3309661"/>
            <a:chOff x="1638266" y="3444840"/>
            <a:chExt cx="2713220" cy="3309661"/>
          </a:xfrm>
        </p:grpSpPr>
        <p:sp>
          <p:nvSpPr>
            <p:cNvPr id="20" name="Trapezoid 19">
              <a:extLst>
                <a:ext uri="{FF2B5EF4-FFF2-40B4-BE49-F238E27FC236}">
                  <a16:creationId xmlns:a16="http://schemas.microsoft.com/office/drawing/2014/main" id="{6027CA5E-FC31-A50C-F7E7-46ACD3E36EEB}"/>
                </a:ext>
              </a:extLst>
            </p:cNvPr>
            <p:cNvSpPr/>
            <p:nvPr/>
          </p:nvSpPr>
          <p:spPr>
            <a:xfrm>
              <a:off x="1638266" y="4140953"/>
              <a:ext cx="2713220" cy="1761553"/>
            </a:xfrm>
            <a:prstGeom prst="trapezoid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Arithmetic </a:t>
              </a:r>
            </a:p>
            <a:p>
              <a:pPr algn="ctr"/>
              <a:r>
                <a:rPr lang="en-US" sz="2400" dirty="0"/>
                <a:t>Circuit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C2BB8D-F322-CA32-5412-1DE775905B5A}"/>
                </a:ext>
              </a:extLst>
            </p:cNvPr>
            <p:cNvSpPr txBox="1"/>
            <p:nvPr/>
          </p:nvSpPr>
          <p:spPr>
            <a:xfrm>
              <a:off x="2173574" y="6292836"/>
              <a:ext cx="396262" cy="4616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X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EC0509F-B135-1B3D-6FF9-EE677D6218F3}"/>
                    </a:ext>
                  </a:extLst>
                </p:cNvPr>
                <p:cNvSpPr txBox="1"/>
                <p:nvPr/>
              </p:nvSpPr>
              <p:spPr>
                <a:xfrm>
                  <a:off x="3342807" y="6292836"/>
                  <a:ext cx="453970" cy="46166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EC0509F-B135-1B3D-6FF9-EE677D6218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2807" y="6292836"/>
                  <a:ext cx="453970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2EABA85-4FC3-CB81-CA9B-B2CEDBFC183A}"/>
                </a:ext>
              </a:extLst>
            </p:cNvPr>
            <p:cNvCxnSpPr>
              <a:stCxn id="21" idx="0"/>
            </p:cNvCxnSpPr>
            <p:nvPr/>
          </p:nvCxnSpPr>
          <p:spPr>
            <a:xfrm flipV="1">
              <a:off x="2371705" y="5883873"/>
              <a:ext cx="0" cy="408963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D055AA9-E9DD-C15C-F5E0-2C4A0112863E}"/>
                </a:ext>
              </a:extLst>
            </p:cNvPr>
            <p:cNvCxnSpPr/>
            <p:nvPr/>
          </p:nvCxnSpPr>
          <p:spPr>
            <a:xfrm flipV="1">
              <a:off x="3560559" y="5902506"/>
              <a:ext cx="0" cy="408963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86A7FF6-123A-D6CE-63D7-1C7FC2B237DE}"/>
                    </a:ext>
                  </a:extLst>
                </p:cNvPr>
                <p:cNvSpPr txBox="1"/>
                <p:nvPr/>
              </p:nvSpPr>
              <p:spPr>
                <a:xfrm>
                  <a:off x="2471926" y="3444840"/>
                  <a:ext cx="1168910" cy="46166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7030A0"/>
                      </a:solidFill>
                    </a:rPr>
                    <a:t>M</a:t>
                  </a:r>
                  <a:r>
                    <a:rPr lang="en-US" sz="2400" dirty="0"/>
                    <a:t>(</a:t>
                  </a:r>
                  <a:r>
                    <a:rPr lang="en-US" sz="2400" b="1" dirty="0">
                      <a:solidFill>
                        <a:srgbClr val="7030A0"/>
                      </a:solidFill>
                    </a:rPr>
                    <a:t>X</a:t>
                  </a:r>
                  <a:r>
                    <a:rPr lang="en-US" sz="2400" dirty="0"/>
                    <a:t>,</a:t>
                  </a:r>
                  <a:r>
                    <a:rPr lang="en-US" sz="2400" b="1" dirty="0">
                      <a:solidFill>
                        <a:srgbClr val="7030A0"/>
                      </a:solidFill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a14:m>
                  <a:r>
                    <a:rPr lang="en-US" sz="2400" dirty="0"/>
                    <a:t>)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86A7FF6-123A-D6CE-63D7-1C7FC2B237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1926" y="3444840"/>
                  <a:ext cx="1168910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7527" t="-10811" r="-7527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887F4AB-4AC6-AB4D-A806-B81CEF0484AD}"/>
                </a:ext>
              </a:extLst>
            </p:cNvPr>
            <p:cNvCxnSpPr>
              <a:stCxn id="20" idx="0"/>
            </p:cNvCxnSpPr>
            <p:nvPr/>
          </p:nvCxnSpPr>
          <p:spPr>
            <a:xfrm flipV="1">
              <a:off x="2994876" y="3861535"/>
              <a:ext cx="0" cy="279418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Left Arrow 31">
            <a:extLst>
              <a:ext uri="{FF2B5EF4-FFF2-40B4-BE49-F238E27FC236}">
                <a16:creationId xmlns:a16="http://schemas.microsoft.com/office/drawing/2014/main" id="{098EC246-4BF5-A309-3BD6-B740F6F50D02}"/>
              </a:ext>
            </a:extLst>
          </p:cNvPr>
          <p:cNvSpPr/>
          <p:nvPr/>
        </p:nvSpPr>
        <p:spPr>
          <a:xfrm>
            <a:off x="4998458" y="5021729"/>
            <a:ext cx="1723868" cy="50964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545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71"/>
    </mc:Choice>
    <mc:Fallback xmlns="">
      <p:transition spd="slow" advTm="53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0A2C8-283F-5BCA-A784-4508BE116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Arithmetic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8B6CC4-89E2-68AF-B719-08F1D6B7A7CB}"/>
                  </a:ext>
                </a:extLst>
              </p:cNvPr>
              <p:cNvSpPr txBox="1"/>
              <p:nvPr/>
            </p:nvSpPr>
            <p:spPr>
              <a:xfrm>
                <a:off x="838200" y="1687487"/>
                <a:ext cx="7089570" cy="52322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Arithmetic Circuits = Circuits with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/>
                  <a:t> gates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8B6CC4-89E2-68AF-B719-08F1D6B7A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87487"/>
                <a:ext cx="7089570" cy="523220"/>
              </a:xfrm>
              <a:prstGeom prst="rect">
                <a:avLst/>
              </a:prstGeom>
              <a:blipFill>
                <a:blip r:embed="rId3"/>
                <a:stretch>
                  <a:fillRect l="-1792" t="-11628" r="-1434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9E937701-149F-2936-892B-4ED725CFE053}"/>
              </a:ext>
            </a:extLst>
          </p:cNvPr>
          <p:cNvGrpSpPr/>
          <p:nvPr/>
        </p:nvGrpSpPr>
        <p:grpSpPr>
          <a:xfrm>
            <a:off x="409072" y="2992463"/>
            <a:ext cx="2713220" cy="3309661"/>
            <a:chOff x="1638266" y="3444840"/>
            <a:chExt cx="2713220" cy="3309661"/>
          </a:xfrm>
        </p:grpSpPr>
        <p:sp>
          <p:nvSpPr>
            <p:cNvPr id="20" name="Trapezoid 19">
              <a:extLst>
                <a:ext uri="{FF2B5EF4-FFF2-40B4-BE49-F238E27FC236}">
                  <a16:creationId xmlns:a16="http://schemas.microsoft.com/office/drawing/2014/main" id="{6027CA5E-FC31-A50C-F7E7-46ACD3E36EEB}"/>
                </a:ext>
              </a:extLst>
            </p:cNvPr>
            <p:cNvSpPr/>
            <p:nvPr/>
          </p:nvSpPr>
          <p:spPr>
            <a:xfrm>
              <a:off x="1638266" y="4140953"/>
              <a:ext cx="2713220" cy="1761553"/>
            </a:xfrm>
            <a:prstGeom prst="trapezoid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Arithmetic </a:t>
              </a:r>
            </a:p>
            <a:p>
              <a:pPr algn="ctr"/>
              <a:r>
                <a:rPr lang="en-US" sz="2400" dirty="0"/>
                <a:t>Circuit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C2BB8D-F322-CA32-5412-1DE775905B5A}"/>
                </a:ext>
              </a:extLst>
            </p:cNvPr>
            <p:cNvSpPr txBox="1"/>
            <p:nvPr/>
          </p:nvSpPr>
          <p:spPr>
            <a:xfrm>
              <a:off x="2173574" y="6292836"/>
              <a:ext cx="396262" cy="4616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X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EC0509F-B135-1B3D-6FF9-EE677D6218F3}"/>
                    </a:ext>
                  </a:extLst>
                </p:cNvPr>
                <p:cNvSpPr txBox="1"/>
                <p:nvPr/>
              </p:nvSpPr>
              <p:spPr>
                <a:xfrm>
                  <a:off x="3342807" y="6292836"/>
                  <a:ext cx="453970" cy="46166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EC0509F-B135-1B3D-6FF9-EE677D6218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2807" y="6292836"/>
                  <a:ext cx="453970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2EABA85-4FC3-CB81-CA9B-B2CEDBFC183A}"/>
                </a:ext>
              </a:extLst>
            </p:cNvPr>
            <p:cNvCxnSpPr>
              <a:stCxn id="21" idx="0"/>
            </p:cNvCxnSpPr>
            <p:nvPr/>
          </p:nvCxnSpPr>
          <p:spPr>
            <a:xfrm flipV="1">
              <a:off x="2371705" y="5883873"/>
              <a:ext cx="0" cy="408963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D055AA9-E9DD-C15C-F5E0-2C4A0112863E}"/>
                </a:ext>
              </a:extLst>
            </p:cNvPr>
            <p:cNvCxnSpPr/>
            <p:nvPr/>
          </p:nvCxnSpPr>
          <p:spPr>
            <a:xfrm flipV="1">
              <a:off x="3560559" y="5902506"/>
              <a:ext cx="0" cy="408963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86A7FF6-123A-D6CE-63D7-1C7FC2B237DE}"/>
                    </a:ext>
                  </a:extLst>
                </p:cNvPr>
                <p:cNvSpPr txBox="1"/>
                <p:nvPr/>
              </p:nvSpPr>
              <p:spPr>
                <a:xfrm>
                  <a:off x="2471926" y="3444840"/>
                  <a:ext cx="1168910" cy="46166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7030A0"/>
                      </a:solidFill>
                    </a:rPr>
                    <a:t>M</a:t>
                  </a:r>
                  <a:r>
                    <a:rPr lang="en-US" sz="2400" dirty="0"/>
                    <a:t>(</a:t>
                  </a:r>
                  <a:r>
                    <a:rPr lang="en-US" sz="2400" b="1" dirty="0">
                      <a:solidFill>
                        <a:srgbClr val="7030A0"/>
                      </a:solidFill>
                    </a:rPr>
                    <a:t>X</a:t>
                  </a:r>
                  <a:r>
                    <a:rPr lang="en-US" sz="2400" dirty="0"/>
                    <a:t>,</a:t>
                  </a:r>
                  <a:r>
                    <a:rPr lang="en-US" sz="2400" b="1" dirty="0">
                      <a:solidFill>
                        <a:srgbClr val="7030A0"/>
                      </a:solidFill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a14:m>
                  <a:r>
                    <a:rPr lang="en-US" sz="2400" dirty="0"/>
                    <a:t>)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86A7FF6-123A-D6CE-63D7-1C7FC2B237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1926" y="3444840"/>
                  <a:ext cx="1168910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7447" t="-10526" r="-6383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887F4AB-4AC6-AB4D-A806-B81CEF0484AD}"/>
                </a:ext>
              </a:extLst>
            </p:cNvPr>
            <p:cNvCxnSpPr>
              <a:stCxn id="20" idx="0"/>
            </p:cNvCxnSpPr>
            <p:nvPr/>
          </p:nvCxnSpPr>
          <p:spPr>
            <a:xfrm flipV="1">
              <a:off x="2994876" y="3861535"/>
              <a:ext cx="0" cy="279418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7480D19-BB3F-32D4-2D98-BC7DFF610BD7}"/>
              </a:ext>
            </a:extLst>
          </p:cNvPr>
          <p:cNvGrpSpPr/>
          <p:nvPr/>
        </p:nvGrpSpPr>
        <p:grpSpPr>
          <a:xfrm>
            <a:off x="8139659" y="442362"/>
            <a:ext cx="3214141" cy="2620026"/>
            <a:chOff x="8139659" y="442362"/>
            <a:chExt cx="3214141" cy="262002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04C1F18-5D44-2FF5-0735-6778A2508FAE}"/>
                </a:ext>
              </a:extLst>
            </p:cNvPr>
            <p:cNvSpPr/>
            <p:nvPr/>
          </p:nvSpPr>
          <p:spPr>
            <a:xfrm>
              <a:off x="8139659" y="442362"/>
              <a:ext cx="3214141" cy="22227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162CD1-47F7-EB7A-369C-34DD4FFFA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74475" y="537231"/>
              <a:ext cx="1930400" cy="19558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33F963-79F5-DE60-BB29-46AFCF5A7DC9}"/>
                </a:ext>
              </a:extLst>
            </p:cNvPr>
            <p:cNvSpPr txBox="1"/>
            <p:nvPr/>
          </p:nvSpPr>
          <p:spPr>
            <a:xfrm>
              <a:off x="8139659" y="1250880"/>
              <a:ext cx="728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w</a:t>
              </a:r>
              <a:r>
                <a:rPr lang="en-US" sz="2400" dirty="0"/>
                <a:t> </a:t>
              </a:r>
              <a:r>
                <a:rPr lang="en-US" sz="2000" dirty="0"/>
                <a:t>=</a:t>
              </a:r>
              <a:r>
                <a:rPr lang="en-US" sz="2400" dirty="0"/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291472C-E649-A0A7-8F6D-A3F3593A3A19}"/>
                    </a:ext>
                  </a:extLst>
                </p:cNvPr>
                <p:cNvSpPr txBox="1"/>
                <p:nvPr/>
              </p:nvSpPr>
              <p:spPr>
                <a:xfrm>
                  <a:off x="10704875" y="1236864"/>
                  <a:ext cx="47961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 </m:t>
                      </m:r>
                    </m:oMath>
                  </a14:m>
                  <a:r>
                    <a:rPr lang="en-US" sz="2400" b="1" dirty="0">
                      <a:solidFill>
                        <a:srgbClr val="7030A0"/>
                      </a:solidFill>
                    </a:rPr>
                    <a:t>v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291472C-E649-A0A7-8F6D-A3F3593A3A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4875" y="1236864"/>
                  <a:ext cx="479618" cy="461665"/>
                </a:xfrm>
                <a:prstGeom prst="rect">
                  <a:avLst/>
                </a:prstGeom>
                <a:blipFill>
                  <a:blip r:embed="rId7"/>
                  <a:stretch>
                    <a:fillRect t="-10811" r="-20513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1BC4828-DFED-11AA-B62A-20BEA9F17631}"/>
                </a:ext>
              </a:extLst>
            </p:cNvPr>
            <p:cNvSpPr txBox="1"/>
            <p:nvPr/>
          </p:nvSpPr>
          <p:spPr>
            <a:xfrm>
              <a:off x="9084175" y="2693056"/>
              <a:ext cx="1620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DFT of order 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DD198AC-0405-4348-734C-C2FC02A87269}"/>
              </a:ext>
            </a:extLst>
          </p:cNvPr>
          <p:cNvGrpSpPr/>
          <p:nvPr/>
        </p:nvGrpSpPr>
        <p:grpSpPr>
          <a:xfrm>
            <a:off x="3768252" y="3013050"/>
            <a:ext cx="7156543" cy="3492385"/>
            <a:chOff x="3768252" y="3013050"/>
            <a:chExt cx="7156543" cy="3492385"/>
          </a:xfrm>
        </p:grpSpPr>
        <p:pic>
          <p:nvPicPr>
            <p:cNvPr id="8" name="Picture 7" descr="A diagram of a network&#10;&#10;Description automatically generated">
              <a:extLst>
                <a:ext uri="{FF2B5EF4-FFF2-40B4-BE49-F238E27FC236}">
                  <a16:creationId xmlns:a16="http://schemas.microsoft.com/office/drawing/2014/main" id="{2ECA46BE-05C7-0785-E405-4B8396A1E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8252" y="3013050"/>
              <a:ext cx="7156543" cy="320846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679ED63-4BD0-3655-ECC7-EBEE2B55B37F}"/>
                </a:ext>
              </a:extLst>
            </p:cNvPr>
            <p:cNvSpPr txBox="1"/>
            <p:nvPr/>
          </p:nvSpPr>
          <p:spPr>
            <a:xfrm>
              <a:off x="5398678" y="6136103"/>
              <a:ext cx="4340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(Linear) Arithmetic circuit for DFT of order 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5605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08"/>
    </mc:Choice>
    <mc:Fallback xmlns="">
      <p:transition spd="slow" advTm="63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0A2C8-283F-5BCA-A784-4508BE116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Arithmetic Circuits: what we gain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8B6CC4-89E2-68AF-B719-08F1D6B7A7CB}"/>
                  </a:ext>
                </a:extLst>
              </p:cNvPr>
              <p:cNvSpPr txBox="1"/>
              <p:nvPr/>
            </p:nvSpPr>
            <p:spPr>
              <a:xfrm>
                <a:off x="838200" y="1687487"/>
                <a:ext cx="7089570" cy="52322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Arithmetic Circuits = Circuits with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/>
                  <a:t> gates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8B6CC4-89E2-68AF-B719-08F1D6B7A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87487"/>
                <a:ext cx="7089570" cy="523220"/>
              </a:xfrm>
              <a:prstGeom prst="rect">
                <a:avLst/>
              </a:prstGeom>
              <a:blipFill>
                <a:blip r:embed="rId3"/>
                <a:stretch>
                  <a:fillRect l="-1792" t="-11628" r="-1434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9E937701-149F-2936-892B-4ED725CFE053}"/>
              </a:ext>
            </a:extLst>
          </p:cNvPr>
          <p:cNvGrpSpPr/>
          <p:nvPr/>
        </p:nvGrpSpPr>
        <p:grpSpPr>
          <a:xfrm>
            <a:off x="409072" y="2992463"/>
            <a:ext cx="2713220" cy="3309661"/>
            <a:chOff x="1638266" y="3444840"/>
            <a:chExt cx="2713220" cy="3309661"/>
          </a:xfrm>
        </p:grpSpPr>
        <p:sp>
          <p:nvSpPr>
            <p:cNvPr id="20" name="Trapezoid 19">
              <a:extLst>
                <a:ext uri="{FF2B5EF4-FFF2-40B4-BE49-F238E27FC236}">
                  <a16:creationId xmlns:a16="http://schemas.microsoft.com/office/drawing/2014/main" id="{6027CA5E-FC31-A50C-F7E7-46ACD3E36EEB}"/>
                </a:ext>
              </a:extLst>
            </p:cNvPr>
            <p:cNvSpPr/>
            <p:nvPr/>
          </p:nvSpPr>
          <p:spPr>
            <a:xfrm>
              <a:off x="1638266" y="4140953"/>
              <a:ext cx="2713220" cy="1761553"/>
            </a:xfrm>
            <a:prstGeom prst="trapezoid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Arithmetic </a:t>
              </a:r>
            </a:p>
            <a:p>
              <a:pPr algn="ctr"/>
              <a:r>
                <a:rPr lang="en-US" sz="2400" dirty="0"/>
                <a:t>Circuit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C2BB8D-F322-CA32-5412-1DE775905B5A}"/>
                </a:ext>
              </a:extLst>
            </p:cNvPr>
            <p:cNvSpPr txBox="1"/>
            <p:nvPr/>
          </p:nvSpPr>
          <p:spPr>
            <a:xfrm>
              <a:off x="2173574" y="6292836"/>
              <a:ext cx="396262" cy="4616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X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EC0509F-B135-1B3D-6FF9-EE677D6218F3}"/>
                    </a:ext>
                  </a:extLst>
                </p:cNvPr>
                <p:cNvSpPr txBox="1"/>
                <p:nvPr/>
              </p:nvSpPr>
              <p:spPr>
                <a:xfrm>
                  <a:off x="3342807" y="6292836"/>
                  <a:ext cx="453970" cy="46166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EC0509F-B135-1B3D-6FF9-EE677D6218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2807" y="6292836"/>
                  <a:ext cx="453970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2EABA85-4FC3-CB81-CA9B-B2CEDBFC183A}"/>
                </a:ext>
              </a:extLst>
            </p:cNvPr>
            <p:cNvCxnSpPr>
              <a:stCxn id="21" idx="0"/>
            </p:cNvCxnSpPr>
            <p:nvPr/>
          </p:nvCxnSpPr>
          <p:spPr>
            <a:xfrm flipV="1">
              <a:off x="2371705" y="5883873"/>
              <a:ext cx="0" cy="408963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D055AA9-E9DD-C15C-F5E0-2C4A0112863E}"/>
                </a:ext>
              </a:extLst>
            </p:cNvPr>
            <p:cNvCxnSpPr/>
            <p:nvPr/>
          </p:nvCxnSpPr>
          <p:spPr>
            <a:xfrm flipV="1">
              <a:off x="3560559" y="5902506"/>
              <a:ext cx="0" cy="408963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86A7FF6-123A-D6CE-63D7-1C7FC2B237DE}"/>
                    </a:ext>
                  </a:extLst>
                </p:cNvPr>
                <p:cNvSpPr txBox="1"/>
                <p:nvPr/>
              </p:nvSpPr>
              <p:spPr>
                <a:xfrm>
                  <a:off x="2471926" y="3444840"/>
                  <a:ext cx="1168910" cy="46166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7030A0"/>
                      </a:solidFill>
                    </a:rPr>
                    <a:t>M</a:t>
                  </a:r>
                  <a:r>
                    <a:rPr lang="en-US" sz="2400" dirty="0"/>
                    <a:t>(</a:t>
                  </a:r>
                  <a:r>
                    <a:rPr lang="en-US" sz="2400" b="1" dirty="0">
                      <a:solidFill>
                        <a:srgbClr val="7030A0"/>
                      </a:solidFill>
                    </a:rPr>
                    <a:t>X</a:t>
                  </a:r>
                  <a:r>
                    <a:rPr lang="en-US" sz="2400" dirty="0"/>
                    <a:t>,</a:t>
                  </a:r>
                  <a:r>
                    <a:rPr lang="en-US" sz="2400" b="1" dirty="0">
                      <a:solidFill>
                        <a:srgbClr val="7030A0"/>
                      </a:solidFill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a14:m>
                  <a:r>
                    <a:rPr lang="en-US" sz="2400" dirty="0"/>
                    <a:t>)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86A7FF6-123A-D6CE-63D7-1C7FC2B237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1926" y="3444840"/>
                  <a:ext cx="1168910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7447" t="-10526" r="-6383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887F4AB-4AC6-AB4D-A806-B81CEF0484AD}"/>
                </a:ext>
              </a:extLst>
            </p:cNvPr>
            <p:cNvCxnSpPr>
              <a:stCxn id="20" idx="0"/>
            </p:cNvCxnSpPr>
            <p:nvPr/>
          </p:nvCxnSpPr>
          <p:spPr>
            <a:xfrm flipV="1">
              <a:off x="2994876" y="3861535"/>
              <a:ext cx="0" cy="279418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C45600E7-459A-B63A-1697-2476836A0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8902" y="2372077"/>
            <a:ext cx="6159500" cy="326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C09AEC-48AB-FDA5-7B9B-5C7645E5708A}"/>
                  </a:ext>
                </a:extLst>
              </p:cNvPr>
              <p:cNvSpPr txBox="1"/>
              <p:nvPr/>
            </p:nvSpPr>
            <p:spPr>
              <a:xfrm>
                <a:off x="4741000" y="5778904"/>
                <a:ext cx="5459700" cy="52322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AC of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800" b="1" i="1" baseline="-250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m:rPr>
                        <m:nor/>
                      </m:rPr>
                      <a:rPr lang="en-US" sz="2800" dirty="0"/>
                      <m:t>AC</m:t>
                    </m:r>
                    <m:r>
                      <m:rPr>
                        <m:nor/>
                      </m:rPr>
                      <a:rPr lang="en-US" sz="2800" dirty="0"/>
                      <m:t> </m:t>
                    </m:r>
                    <m:r>
                      <m:rPr>
                        <m:nor/>
                      </m:rPr>
                      <a:rPr lang="en-US" sz="2800" dirty="0"/>
                      <m:t>of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C09AEC-48AB-FDA5-7B9B-5C7645E570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1000" y="5778904"/>
                <a:ext cx="5459700" cy="523220"/>
              </a:xfrm>
              <a:prstGeom prst="rect">
                <a:avLst/>
              </a:prstGeom>
              <a:blipFill>
                <a:blip r:embed="rId7"/>
                <a:stretch>
                  <a:fillRect l="-2320" t="-14286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3F584195-AD5F-96A5-6124-61FB80D9DB0B}"/>
              </a:ext>
            </a:extLst>
          </p:cNvPr>
          <p:cNvSpPr/>
          <p:nvPr/>
        </p:nvSpPr>
        <p:spPr>
          <a:xfrm>
            <a:off x="9255513" y="3688576"/>
            <a:ext cx="2527416" cy="868076"/>
          </a:xfrm>
          <a:prstGeom prst="wedgeRectCallout">
            <a:avLst>
              <a:gd name="adj1" fmla="val -107799"/>
              <a:gd name="adj2" fmla="val 21279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Proof is via the “Back propagation” algorithm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271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65"/>
    </mc:Choice>
    <mc:Fallback xmlns="">
      <p:transition spd="slow" advTm="65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0A2C8-283F-5BCA-A784-4508BE116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Arithmetic Circuits: what we lose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8B6CC4-89E2-68AF-B719-08F1D6B7A7CB}"/>
                  </a:ext>
                </a:extLst>
              </p:cNvPr>
              <p:cNvSpPr txBox="1"/>
              <p:nvPr/>
            </p:nvSpPr>
            <p:spPr>
              <a:xfrm>
                <a:off x="838200" y="1687487"/>
                <a:ext cx="7089570" cy="52322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Arithmetic Circuits = Circuits with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800" dirty="0"/>
                  <a:t> gates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8B6CC4-89E2-68AF-B719-08F1D6B7A7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87487"/>
                <a:ext cx="7089570" cy="523220"/>
              </a:xfrm>
              <a:prstGeom prst="rect">
                <a:avLst/>
              </a:prstGeom>
              <a:blipFill>
                <a:blip r:embed="rId3"/>
                <a:stretch>
                  <a:fillRect l="-1792" t="-11628" r="-1434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9E937701-149F-2936-892B-4ED725CFE053}"/>
              </a:ext>
            </a:extLst>
          </p:cNvPr>
          <p:cNvGrpSpPr/>
          <p:nvPr/>
        </p:nvGrpSpPr>
        <p:grpSpPr>
          <a:xfrm>
            <a:off x="409072" y="2992463"/>
            <a:ext cx="2713220" cy="3309661"/>
            <a:chOff x="1638266" y="3444840"/>
            <a:chExt cx="2713220" cy="3309661"/>
          </a:xfrm>
        </p:grpSpPr>
        <p:sp>
          <p:nvSpPr>
            <p:cNvPr id="20" name="Trapezoid 19">
              <a:extLst>
                <a:ext uri="{FF2B5EF4-FFF2-40B4-BE49-F238E27FC236}">
                  <a16:creationId xmlns:a16="http://schemas.microsoft.com/office/drawing/2014/main" id="{6027CA5E-FC31-A50C-F7E7-46ACD3E36EEB}"/>
                </a:ext>
              </a:extLst>
            </p:cNvPr>
            <p:cNvSpPr/>
            <p:nvPr/>
          </p:nvSpPr>
          <p:spPr>
            <a:xfrm>
              <a:off x="1638266" y="4140953"/>
              <a:ext cx="2713220" cy="1761553"/>
            </a:xfrm>
            <a:prstGeom prst="trapezoid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Arithmetic </a:t>
              </a:r>
            </a:p>
            <a:p>
              <a:pPr algn="ctr"/>
              <a:r>
                <a:rPr lang="en-US" sz="2400" dirty="0"/>
                <a:t>Circuit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C2BB8D-F322-CA32-5412-1DE775905B5A}"/>
                </a:ext>
              </a:extLst>
            </p:cNvPr>
            <p:cNvSpPr txBox="1"/>
            <p:nvPr/>
          </p:nvSpPr>
          <p:spPr>
            <a:xfrm>
              <a:off x="2173574" y="6292836"/>
              <a:ext cx="396262" cy="4616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X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EC0509F-B135-1B3D-6FF9-EE677D6218F3}"/>
                    </a:ext>
                  </a:extLst>
                </p:cNvPr>
                <p:cNvSpPr txBox="1"/>
                <p:nvPr/>
              </p:nvSpPr>
              <p:spPr>
                <a:xfrm>
                  <a:off x="3342807" y="6292836"/>
                  <a:ext cx="453970" cy="46166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EC0509F-B135-1B3D-6FF9-EE677D6218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2807" y="6292836"/>
                  <a:ext cx="453970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2EABA85-4FC3-CB81-CA9B-B2CEDBFC183A}"/>
                </a:ext>
              </a:extLst>
            </p:cNvPr>
            <p:cNvCxnSpPr>
              <a:stCxn id="21" idx="0"/>
            </p:cNvCxnSpPr>
            <p:nvPr/>
          </p:nvCxnSpPr>
          <p:spPr>
            <a:xfrm flipV="1">
              <a:off x="2371705" y="5883873"/>
              <a:ext cx="0" cy="408963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D055AA9-E9DD-C15C-F5E0-2C4A0112863E}"/>
                </a:ext>
              </a:extLst>
            </p:cNvPr>
            <p:cNvCxnSpPr/>
            <p:nvPr/>
          </p:nvCxnSpPr>
          <p:spPr>
            <a:xfrm flipV="1">
              <a:off x="3560559" y="5902506"/>
              <a:ext cx="0" cy="408963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86A7FF6-123A-D6CE-63D7-1C7FC2B237DE}"/>
                    </a:ext>
                  </a:extLst>
                </p:cNvPr>
                <p:cNvSpPr txBox="1"/>
                <p:nvPr/>
              </p:nvSpPr>
              <p:spPr>
                <a:xfrm>
                  <a:off x="2471926" y="3444840"/>
                  <a:ext cx="1168910" cy="46166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7030A0"/>
                      </a:solidFill>
                    </a:rPr>
                    <a:t>M</a:t>
                  </a:r>
                  <a:r>
                    <a:rPr lang="en-US" sz="2400" dirty="0"/>
                    <a:t>(</a:t>
                  </a:r>
                  <a:r>
                    <a:rPr lang="en-US" sz="2400" b="1" dirty="0">
                      <a:solidFill>
                        <a:srgbClr val="7030A0"/>
                      </a:solidFill>
                    </a:rPr>
                    <a:t>X</a:t>
                  </a:r>
                  <a:r>
                    <a:rPr lang="en-US" sz="2400" dirty="0"/>
                    <a:t>,</a:t>
                  </a:r>
                  <a:r>
                    <a:rPr lang="en-US" sz="2400" b="1" dirty="0">
                      <a:solidFill>
                        <a:srgbClr val="7030A0"/>
                      </a:solidFill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a14:m>
                  <a:r>
                    <a:rPr lang="en-US" sz="2400" dirty="0"/>
                    <a:t>)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86A7FF6-123A-D6CE-63D7-1C7FC2B237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1926" y="3444840"/>
                  <a:ext cx="1168910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7447" t="-10526" r="-6383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887F4AB-4AC6-AB4D-A806-B81CEF0484AD}"/>
                </a:ext>
              </a:extLst>
            </p:cNvPr>
            <p:cNvCxnSpPr>
              <a:stCxn id="20" idx="0"/>
            </p:cNvCxnSpPr>
            <p:nvPr/>
          </p:nvCxnSpPr>
          <p:spPr>
            <a:xfrm flipV="1">
              <a:off x="2994876" y="3861535"/>
              <a:ext cx="0" cy="279418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AC1A0F3-C3A2-9D51-D14B-4638245904A7}"/>
              </a:ext>
            </a:extLst>
          </p:cNvPr>
          <p:cNvSpPr txBox="1"/>
          <p:nvPr/>
        </p:nvSpPr>
        <p:spPr>
          <a:xfrm>
            <a:off x="4739265" y="2580309"/>
            <a:ext cx="419858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Arithmetic circuits = polynomials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2B36BF-B82E-2EAC-2C5E-DEAA816E7C70}"/>
              </a:ext>
            </a:extLst>
          </p:cNvPr>
          <p:cNvSpPr txBox="1"/>
          <p:nvPr/>
        </p:nvSpPr>
        <p:spPr>
          <a:xfrm>
            <a:off x="4816464" y="3223295"/>
            <a:ext cx="335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Cannot represent all models </a:t>
            </a:r>
            <a:r>
              <a:rPr lang="en-US" i="1" dirty="0"/>
              <a:t>exactly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469AB1-F9F3-87B9-C103-B91ACDF82B85}"/>
              </a:ext>
            </a:extLst>
          </p:cNvPr>
          <p:cNvSpPr txBox="1"/>
          <p:nvPr/>
        </p:nvSpPr>
        <p:spPr>
          <a:xfrm>
            <a:off x="4739265" y="3767631"/>
            <a:ext cx="408554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Ignores numerical stability issues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7E80C868-4095-C286-044F-959622DFC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2219" y="4409859"/>
            <a:ext cx="4085542" cy="20009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51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23"/>
    </mc:Choice>
    <mc:Fallback xmlns="">
      <p:transition spd="slow" advTm="44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79099C-449C-AD52-1DE7-1E1731DD9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have a question on building systems…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8C8AA9-C869-8660-3ACB-1EA69846F797}"/>
              </a:ext>
            </a:extLst>
          </p:cNvPr>
          <p:cNvSpPr txBox="1"/>
          <p:nvPr/>
        </p:nvSpPr>
        <p:spPr>
          <a:xfrm>
            <a:off x="1184223" y="2338467"/>
            <a:ext cx="2754665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Don’t ask me </a:t>
            </a:r>
            <a:r>
              <a:rPr lang="en-US" sz="3200" dirty="0">
                <a:sym typeface="Wingdings" pitchFamily="2" charset="2"/>
              </a:rPr>
              <a:t>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2062B-A915-128C-352A-CEEEB7E468F8}"/>
              </a:ext>
            </a:extLst>
          </p:cNvPr>
          <p:cNvSpPr txBox="1"/>
          <p:nvPr/>
        </p:nvSpPr>
        <p:spPr>
          <a:xfrm>
            <a:off x="1271239" y="3238242"/>
            <a:ext cx="642432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All of the other workshop speakers can better answer those questions</a:t>
            </a:r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153DD975-F5B3-AB08-8EA5-F771A9E6F0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81624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2">
            <a:extLst>
              <a:ext uri="{FF2B5EF4-FFF2-40B4-BE49-F238E27FC236}">
                <a16:creationId xmlns:a16="http://schemas.microsoft.com/office/drawing/2014/main" id="{DC830B34-D3D0-B96B-C2C5-5343D121CC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96864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2A379E6-3DE3-1391-2DB6-937C26091EE5}"/>
              </a:ext>
            </a:extLst>
          </p:cNvPr>
          <p:cNvGrpSpPr/>
          <p:nvPr/>
        </p:nvGrpSpPr>
        <p:grpSpPr>
          <a:xfrm>
            <a:off x="1271239" y="3968647"/>
            <a:ext cx="1524000" cy="1916338"/>
            <a:chOff x="1271239" y="3429000"/>
            <a:chExt cx="1524000" cy="1916338"/>
          </a:xfrm>
        </p:grpSpPr>
        <p:pic>
          <p:nvPicPr>
            <p:cNvPr id="1026" name="Picture 2" descr="Portrait of Janardhan (Jana) Kulkarni">
              <a:extLst>
                <a:ext uri="{FF2B5EF4-FFF2-40B4-BE49-F238E27FC236}">
                  <a16:creationId xmlns:a16="http://schemas.microsoft.com/office/drawing/2014/main" id="{43A2574C-B820-0032-0EAE-A47CFB0258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1239" y="3429000"/>
              <a:ext cx="1524000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695455-298A-BE6D-3CE4-74567648458D}"/>
                </a:ext>
              </a:extLst>
            </p:cNvPr>
            <p:cNvSpPr txBox="1"/>
            <p:nvPr/>
          </p:nvSpPr>
          <p:spPr>
            <a:xfrm>
              <a:off x="1588054" y="4976006"/>
              <a:ext cx="560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Jana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AE336B3-BB1E-7032-5CD6-A746DB629A89}"/>
              </a:ext>
            </a:extLst>
          </p:cNvPr>
          <p:cNvGrpSpPr/>
          <p:nvPr/>
        </p:nvGrpSpPr>
        <p:grpSpPr>
          <a:xfrm>
            <a:off x="3285612" y="3968647"/>
            <a:ext cx="1524000" cy="1916338"/>
            <a:chOff x="3285612" y="3429000"/>
            <a:chExt cx="1524000" cy="1916338"/>
          </a:xfrm>
        </p:grpSpPr>
        <p:pic>
          <p:nvPicPr>
            <p:cNvPr id="1028" name="Picture 4" descr="Picture of Dan Fu">
              <a:extLst>
                <a:ext uri="{FF2B5EF4-FFF2-40B4-BE49-F238E27FC236}">
                  <a16:creationId xmlns:a16="http://schemas.microsoft.com/office/drawing/2014/main" id="{3A1B2835-40F7-C9D7-55A2-39C78EA650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612" y="3429000"/>
              <a:ext cx="1524000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3632DAA-B690-1966-9A69-3A6723319DE0}"/>
                </a:ext>
              </a:extLst>
            </p:cNvPr>
            <p:cNvSpPr txBox="1"/>
            <p:nvPr/>
          </p:nvSpPr>
          <p:spPr>
            <a:xfrm>
              <a:off x="3767279" y="4976006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3CD7F1-7C23-1117-A641-5C0B7F05BE4D}"/>
              </a:ext>
            </a:extLst>
          </p:cNvPr>
          <p:cNvGrpSpPr/>
          <p:nvPr/>
        </p:nvGrpSpPr>
        <p:grpSpPr>
          <a:xfrm>
            <a:off x="7122626" y="3980150"/>
            <a:ext cx="1524000" cy="1904835"/>
            <a:chOff x="5299985" y="3440503"/>
            <a:chExt cx="1524000" cy="1904835"/>
          </a:xfrm>
        </p:grpSpPr>
        <p:pic>
          <p:nvPicPr>
            <p:cNvPr id="1030" name="Picture 6" descr="A photo of Ashish Sabharwal">
              <a:extLst>
                <a:ext uri="{FF2B5EF4-FFF2-40B4-BE49-F238E27FC236}">
                  <a16:creationId xmlns:a16="http://schemas.microsoft.com/office/drawing/2014/main" id="{5239792E-6166-AC4B-7936-38746DF7C9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9985" y="3440503"/>
              <a:ext cx="1524000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2FC5A8D-DCB7-13FF-266D-41260C673F16}"/>
                </a:ext>
              </a:extLst>
            </p:cNvPr>
            <p:cNvSpPr txBox="1"/>
            <p:nvPr/>
          </p:nvSpPr>
          <p:spPr>
            <a:xfrm>
              <a:off x="5696691" y="4976006"/>
              <a:ext cx="798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Ashish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54FBFB-D209-284A-8E21-345329072A0E}"/>
              </a:ext>
            </a:extLst>
          </p:cNvPr>
          <p:cNvGrpSpPr/>
          <p:nvPr/>
        </p:nvGrpSpPr>
        <p:grpSpPr>
          <a:xfrm>
            <a:off x="5236257" y="3968647"/>
            <a:ext cx="1373425" cy="1904835"/>
            <a:chOff x="7270782" y="3440503"/>
            <a:chExt cx="1373425" cy="1904835"/>
          </a:xfrm>
        </p:grpSpPr>
        <p:pic>
          <p:nvPicPr>
            <p:cNvPr id="8" name="Picture 7" descr="A person smiling at camera&#10;&#10;Description automatically generated">
              <a:extLst>
                <a:ext uri="{FF2B5EF4-FFF2-40B4-BE49-F238E27FC236}">
                  <a16:creationId xmlns:a16="http://schemas.microsoft.com/office/drawing/2014/main" id="{CEB5B3B3-61D7-DC1C-2DAF-28F8F4A98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0782" y="3440503"/>
              <a:ext cx="1373425" cy="1524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C30B09-E63E-E5B1-9C30-4E37D41104B8}"/>
                </a:ext>
              </a:extLst>
            </p:cNvPr>
            <p:cNvSpPr txBox="1"/>
            <p:nvPr/>
          </p:nvSpPr>
          <p:spPr>
            <a:xfrm>
              <a:off x="7574635" y="4976006"/>
              <a:ext cx="814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Simran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D634FB-C0AE-E899-CC1A-83764860C3C7}"/>
              </a:ext>
            </a:extLst>
          </p:cNvPr>
          <p:cNvGrpSpPr/>
          <p:nvPr/>
        </p:nvGrpSpPr>
        <p:grpSpPr>
          <a:xfrm>
            <a:off x="9146759" y="3980150"/>
            <a:ext cx="1669924" cy="1904835"/>
            <a:chOff x="9091004" y="3440503"/>
            <a:chExt cx="1669924" cy="1904835"/>
          </a:xfrm>
        </p:grpSpPr>
        <p:pic>
          <p:nvPicPr>
            <p:cNvPr id="14" name="Picture 13" descr="A person wearing glasses and a jacket&#10;&#10;Description automatically generated">
              <a:extLst>
                <a:ext uri="{FF2B5EF4-FFF2-40B4-BE49-F238E27FC236}">
                  <a16:creationId xmlns:a16="http://schemas.microsoft.com/office/drawing/2014/main" id="{64732759-AB22-497E-ED57-F7D04DA66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91004" y="3440503"/>
              <a:ext cx="1669924" cy="153550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08422B-7F66-9E70-D27A-803220A22466}"/>
                </a:ext>
              </a:extLst>
            </p:cNvPr>
            <p:cNvSpPr txBox="1"/>
            <p:nvPr/>
          </p:nvSpPr>
          <p:spPr>
            <a:xfrm>
              <a:off x="9498605" y="4976006"/>
              <a:ext cx="854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Zeyuan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6551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7"/>
    </mc:Choice>
    <mc:Fallback xmlns="">
      <p:transition spd="slow" advTm="13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EB6BF-BB42-B6A4-142D-5E72EE678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rest of the talk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32EEAB-A360-ADA1-BDB8-FC8364805E88}"/>
              </a:ext>
            </a:extLst>
          </p:cNvPr>
          <p:cNvSpPr txBox="1"/>
          <p:nvPr/>
        </p:nvSpPr>
        <p:spPr>
          <a:xfrm>
            <a:off x="1148576" y="1970657"/>
            <a:ext cx="771576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The setup, Assumption and Arithmetic Circuits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91C1D-4813-E439-3E14-D62B5D22C4F6}"/>
              </a:ext>
            </a:extLst>
          </p:cNvPr>
          <p:cNvSpPr txBox="1"/>
          <p:nvPr/>
        </p:nvSpPr>
        <p:spPr>
          <a:xfrm>
            <a:off x="1148576" y="3033132"/>
            <a:ext cx="581723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Transformers (Attention and MLP)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F3C69A-C4F6-9E6A-8D42-5E1AD0F1FF01}"/>
              </a:ext>
            </a:extLst>
          </p:cNvPr>
          <p:cNvSpPr txBox="1"/>
          <p:nvPr/>
        </p:nvSpPr>
        <p:spPr>
          <a:xfrm>
            <a:off x="1148576" y="4103649"/>
            <a:ext cx="26497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Replacing MLP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BC6AA-35EA-7E9F-A997-C44EB87B00C0}"/>
              </a:ext>
            </a:extLst>
          </p:cNvPr>
          <p:cNvSpPr txBox="1"/>
          <p:nvPr/>
        </p:nvSpPr>
        <p:spPr>
          <a:xfrm>
            <a:off x="1148576" y="5285678"/>
            <a:ext cx="3375861" cy="584775"/>
          </a:xfrm>
          <a:prstGeom prst="rect">
            <a:avLst/>
          </a:prstGeom>
          <a:solidFill>
            <a:srgbClr val="548235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Replacing Attention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D61FE9-1A93-943E-0208-C170929E248E}"/>
              </a:ext>
            </a:extLst>
          </p:cNvPr>
          <p:cNvSpPr/>
          <p:nvPr/>
        </p:nvSpPr>
        <p:spPr>
          <a:xfrm>
            <a:off x="1148576" y="3041174"/>
            <a:ext cx="5817234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481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3"/>
    </mc:Choice>
    <mc:Fallback xmlns="">
      <p:transition spd="slow" advTm="10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1806F-930E-834B-A737-90EA9D5E0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Transformers (and Attention) are the norm..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17FE33-67EC-8F40-8FEF-FD19C58EE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330" y="1242475"/>
            <a:ext cx="4477618" cy="54440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F155A3-E291-004C-BF4E-4DA597425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2109652"/>
            <a:ext cx="4346089" cy="263869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C6A5559-2A99-6343-A4F4-EEFF8BB9A31E}"/>
              </a:ext>
            </a:extLst>
          </p:cNvPr>
          <p:cNvGrpSpPr/>
          <p:nvPr/>
        </p:nvGrpSpPr>
        <p:grpSpPr>
          <a:xfrm>
            <a:off x="2495550" y="1429068"/>
            <a:ext cx="2000250" cy="2182812"/>
            <a:chOff x="971550" y="1429068"/>
            <a:chExt cx="2000250" cy="218281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E58C4F9-DE33-9946-B23A-280FF90ECC5D}"/>
                </a:ext>
              </a:extLst>
            </p:cNvPr>
            <p:cNvGrpSpPr/>
            <p:nvPr/>
          </p:nvGrpSpPr>
          <p:grpSpPr>
            <a:xfrm>
              <a:off x="971550" y="1429068"/>
              <a:ext cx="1303020" cy="2182812"/>
              <a:chOff x="971550" y="1429068"/>
              <a:chExt cx="1303020" cy="2182812"/>
            </a:xfrm>
          </p:grpSpPr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AC2BE372-6DB7-7F49-BD12-5393478FAEA0}"/>
                  </a:ext>
                </a:extLst>
              </p:cNvPr>
              <p:cNvSpPr/>
              <p:nvPr/>
            </p:nvSpPr>
            <p:spPr>
              <a:xfrm>
                <a:off x="971550" y="1429068"/>
                <a:ext cx="1303020" cy="692013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910091"/>
                    </a:solidFill>
                  </a:rPr>
                  <a:t>Focus on these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733E63EB-DBEC-9C49-B616-D84496499251}"/>
                  </a:ext>
                </a:extLst>
              </p:cNvPr>
              <p:cNvCxnSpPr>
                <a:cxnSpLocks/>
                <a:stCxn id="7" idx="2"/>
              </p:cNvCxnSpPr>
              <p:nvPr/>
            </p:nvCxnSpPr>
            <p:spPr>
              <a:xfrm>
                <a:off x="1623060" y="2121081"/>
                <a:ext cx="228600" cy="1490799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C118A72-CD57-E44A-9AF2-D760B2DA49C4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1623060" y="2121081"/>
              <a:ext cx="1348740" cy="142221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4FBC56-626E-723E-1D45-97153F3E9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EB02E-4C6D-9041-A2FB-C75002DA8A3C}" type="slidenum">
              <a:rPr lang="en-US" smtClean="0"/>
              <a:t>21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106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99"/>
    </mc:Choice>
    <mc:Fallback xmlns="">
      <p:transition spd="slow" advTm="14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D50C3-1732-F0FC-8837-2A259CCD1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most important parts of each layer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6BBA91-2D55-1D5E-0887-2F3CB3883128}"/>
              </a:ext>
            </a:extLst>
          </p:cNvPr>
          <p:cNvSpPr txBox="1"/>
          <p:nvPr/>
        </p:nvSpPr>
        <p:spPr>
          <a:xfrm>
            <a:off x="1219200" y="1690688"/>
            <a:ext cx="3564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Feedforward layer/MLP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09BDF95-AF77-D296-69EE-8368F9E40D2B}"/>
                  </a:ext>
                </a:extLst>
              </p:cNvPr>
              <p:cNvSpPr txBox="1"/>
              <p:nvPr/>
            </p:nvSpPr>
            <p:spPr>
              <a:xfrm>
                <a:off x="1852418" y="2328672"/>
                <a:ext cx="2328971" cy="4616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dirty="0"/>
                  <a:t>(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XW</a:t>
                </a:r>
                <a:r>
                  <a:rPr lang="en-US" sz="2400" dirty="0"/>
                  <a:t>)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Y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09BDF95-AF77-D296-69EE-8368F9E40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418" y="2328672"/>
                <a:ext cx="2328971" cy="461665"/>
              </a:xfrm>
              <a:prstGeom prst="rect">
                <a:avLst/>
              </a:prstGeom>
              <a:blipFill>
                <a:blip r:embed="rId3"/>
                <a:stretch>
                  <a:fillRect l="-3784" t="-10811" r="-2703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A26C1CC-969F-0498-5D78-1E7429893D42}"/>
              </a:ext>
            </a:extLst>
          </p:cNvPr>
          <p:cNvSpPr txBox="1"/>
          <p:nvPr/>
        </p:nvSpPr>
        <p:spPr>
          <a:xfrm>
            <a:off x="1219200" y="3167390"/>
            <a:ext cx="2511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Attention 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E5757E-92AF-8D82-973A-67E415EA5873}"/>
                  </a:ext>
                </a:extLst>
              </p:cNvPr>
              <p:cNvSpPr txBox="1"/>
              <p:nvPr/>
            </p:nvSpPr>
            <p:spPr>
              <a:xfrm>
                <a:off x="1852418" y="3743819"/>
                <a:ext cx="323338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dirty="0"/>
                  <a:t>(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XQ’ </a:t>
                </a:r>
                <a:r>
                  <a:rPr lang="en-US" sz="2400" dirty="0"/>
                  <a:t>(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XK’</a:t>
                </a:r>
                <a:r>
                  <a:rPr lang="en-US" sz="2400" dirty="0"/>
                  <a:t>)</a:t>
                </a:r>
                <a14:m>
                  <m:oMath xmlns:m="http://schemas.openxmlformats.org/officeDocument/2006/math">
                    <m:r>
                      <a:rPr lang="en-US" sz="2400" b="0" i="1" baseline="30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)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XV’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E5757E-92AF-8D82-973A-67E415EA5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418" y="3743819"/>
                <a:ext cx="3233386" cy="461665"/>
              </a:xfrm>
              <a:prstGeom prst="rect">
                <a:avLst/>
              </a:prstGeom>
              <a:blipFill>
                <a:blip r:embed="rId4"/>
                <a:stretch>
                  <a:fillRect l="-2734" t="-10526" r="-195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1003ED-311E-C91B-6961-EB03AE58569E}"/>
                  </a:ext>
                </a:extLst>
              </p:cNvPr>
              <p:cNvSpPr txBox="1"/>
              <p:nvPr/>
            </p:nvSpPr>
            <p:spPr>
              <a:xfrm>
                <a:off x="5314005" y="2397415"/>
                <a:ext cx="2501006" cy="400110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baseline="30000" dirty="0">
                    <a:solidFill>
                      <a:srgbClr val="7030A0"/>
                    </a:solidFill>
                  </a:rPr>
                  <a:t>(N , d)</a:t>
                </a:r>
                <a:r>
                  <a:rPr lang="en-US" sz="2000" dirty="0"/>
                  <a:t>, 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W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baseline="30000" dirty="0">
                    <a:solidFill>
                      <a:srgbClr val="7030A0"/>
                    </a:solidFill>
                    <a:latin typeface="Garamond" panose="02020404030301010803" pitchFamily="18" charset="0"/>
                  </a:rPr>
                  <a:t>(d , d)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1003ED-311E-C91B-6961-EB03AE585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005" y="2397415"/>
                <a:ext cx="2501006" cy="400110"/>
              </a:xfrm>
              <a:prstGeom prst="rect">
                <a:avLst/>
              </a:prstGeom>
              <a:blipFill>
                <a:blip r:embed="rId5"/>
                <a:stretch>
                  <a:fillRect l="-2525" t="-3030" b="-27273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7A56BF-3189-EE53-D0FE-38A4F36D5068}"/>
                  </a:ext>
                </a:extLst>
              </p:cNvPr>
              <p:cNvSpPr txBox="1"/>
              <p:nvPr/>
            </p:nvSpPr>
            <p:spPr>
              <a:xfrm>
                <a:off x="5221619" y="4243981"/>
                <a:ext cx="3285387" cy="400110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baseline="30000" dirty="0">
                    <a:solidFill>
                      <a:srgbClr val="7030A0"/>
                    </a:solidFill>
                  </a:rPr>
                  <a:t>(N , d)</a:t>
                </a:r>
                <a:r>
                  <a:rPr lang="en-US" sz="2000" dirty="0"/>
                  <a:t>, 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Q’</a:t>
                </a:r>
                <a:r>
                  <a:rPr lang="en-US" sz="2000" dirty="0">
                    <a:solidFill>
                      <a:srgbClr val="7030A0"/>
                    </a:solidFill>
                  </a:rPr>
                  <a:t>, 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K’</a:t>
                </a:r>
                <a:r>
                  <a:rPr lang="en-US" sz="2000" dirty="0">
                    <a:solidFill>
                      <a:srgbClr val="7030A0"/>
                    </a:solidFill>
                  </a:rPr>
                  <a:t>, 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V’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baseline="30000" dirty="0">
                    <a:solidFill>
                      <a:srgbClr val="7030A0"/>
                    </a:solidFill>
                  </a:rPr>
                  <a:t> (d , d)</a:t>
                </a:r>
                <a:endParaRPr lang="en-US" sz="2000" baseline="30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7A56BF-3189-EE53-D0FE-38A4F36D5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619" y="4243981"/>
                <a:ext cx="3285387" cy="400110"/>
              </a:xfrm>
              <a:prstGeom prst="rect">
                <a:avLst/>
              </a:prstGeom>
              <a:blipFill>
                <a:blip r:embed="rId6"/>
                <a:stretch>
                  <a:fillRect l="-1533" t="-2941" b="-23529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25AD503-D2DB-7AB4-0DD9-71DFF9A48357}"/>
                  </a:ext>
                </a:extLst>
              </p:cNvPr>
              <p:cNvSpPr txBox="1"/>
              <p:nvPr/>
            </p:nvSpPr>
            <p:spPr>
              <a:xfrm>
                <a:off x="1852418" y="4413259"/>
                <a:ext cx="2835841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dirty="0"/>
                  <a:t>(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Q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K</a:t>
                </a:r>
                <a14:m>
                  <m:oMath xmlns:m="http://schemas.openxmlformats.org/officeDocument/2006/math">
                    <m:r>
                      <a:rPr lang="en-US" sz="2400" b="0" i="1" baseline="30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)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V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Y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25AD503-D2DB-7AB4-0DD9-71DFF9A48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418" y="4413259"/>
                <a:ext cx="2835841" cy="461665"/>
              </a:xfrm>
              <a:prstGeom prst="rect">
                <a:avLst/>
              </a:prstGeom>
              <a:blipFill>
                <a:blip r:embed="rId7"/>
                <a:stretch>
                  <a:fillRect l="-3111" t="-10811" r="-444" b="-3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2635456-FED7-0CFD-85BA-987E7DDE4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EB02E-4C6D-9041-A2FB-C75002DA8A3C}" type="slidenum">
              <a:rPr lang="en-US" smtClean="0"/>
              <a:t>22</a:t>
            </a:fld>
            <a:endParaRPr lang="en-US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C918B44B-2A62-A59E-FE9F-9F888EFDDFA9}"/>
              </a:ext>
            </a:extLst>
          </p:cNvPr>
          <p:cNvSpPr/>
          <p:nvPr/>
        </p:nvSpPr>
        <p:spPr>
          <a:xfrm>
            <a:off x="8610600" y="1288143"/>
            <a:ext cx="2437151" cy="1109272"/>
          </a:xfrm>
          <a:prstGeom prst="wedgeRoundRectCallout">
            <a:avLst>
              <a:gd name="adj1" fmla="val -274857"/>
              <a:gd name="adj2" fmla="val 5574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Only “mixes” the hidden dimension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F3B80BC6-8AD1-6510-2E69-24DB41FDF5D3}"/>
              </a:ext>
            </a:extLst>
          </p:cNvPr>
          <p:cNvSpPr/>
          <p:nvPr/>
        </p:nvSpPr>
        <p:spPr>
          <a:xfrm>
            <a:off x="8763624" y="2652475"/>
            <a:ext cx="2437151" cy="1109272"/>
          </a:xfrm>
          <a:prstGeom prst="wedgeRoundRectCallout">
            <a:avLst>
              <a:gd name="adj1" fmla="val -274857"/>
              <a:gd name="adj2" fmla="val 5574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Only “mixes” the sequence length</a:t>
            </a:r>
          </a:p>
        </p:txBody>
      </p:sp>
      <p:sp>
        <p:nvSpPr>
          <p:cNvPr id="13" name="Oval Callout 12">
            <a:extLst>
              <a:ext uri="{FF2B5EF4-FFF2-40B4-BE49-F238E27FC236}">
                <a16:creationId xmlns:a16="http://schemas.microsoft.com/office/drawing/2014/main" id="{C1EC1324-7972-11A5-7A96-EF089B569020}"/>
              </a:ext>
            </a:extLst>
          </p:cNvPr>
          <p:cNvSpPr/>
          <p:nvPr/>
        </p:nvSpPr>
        <p:spPr>
          <a:xfrm>
            <a:off x="2878111" y="5261548"/>
            <a:ext cx="2068643" cy="1094802"/>
          </a:xfrm>
          <a:prstGeom prst="wedgeEllipseCallout">
            <a:avLst>
              <a:gd name="adj1" fmla="val -14311"/>
              <a:gd name="adj2" fmla="val -149728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Permutation invariant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70E9F831-D8AA-517A-04D5-3EAF5CE03D28}"/>
              </a:ext>
            </a:extLst>
          </p:cNvPr>
          <p:cNvSpPr/>
          <p:nvPr/>
        </p:nvSpPr>
        <p:spPr>
          <a:xfrm>
            <a:off x="5441430" y="4874924"/>
            <a:ext cx="2818150" cy="1846551"/>
          </a:xfrm>
          <a:prstGeom prst="irregularSeal1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Positional Encodings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7A67ADEB-B278-CC3C-BCFD-FECFF20CA484}"/>
              </a:ext>
            </a:extLst>
          </p:cNvPr>
          <p:cNvSpPr/>
          <p:nvPr/>
        </p:nvSpPr>
        <p:spPr>
          <a:xfrm>
            <a:off x="3897442" y="3057993"/>
            <a:ext cx="1049311" cy="523220"/>
          </a:xfrm>
          <a:prstGeom prst="wedgeRoundRectCallout">
            <a:avLst>
              <a:gd name="adj1" fmla="val -174958"/>
              <a:gd name="adj2" fmla="val 11664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16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2"/>
    </mc:Choice>
    <mc:Fallback xmlns="">
      <p:transition spd="slow" advTm="4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1" grpId="0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94138-1034-4FEF-3373-84285463A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Simplified Transformer Model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E5F801-80C2-C6D5-54E2-A475F52172DB}"/>
              </a:ext>
            </a:extLst>
          </p:cNvPr>
          <p:cNvGrpSpPr/>
          <p:nvPr/>
        </p:nvGrpSpPr>
        <p:grpSpPr>
          <a:xfrm>
            <a:off x="2391470" y="6204742"/>
            <a:ext cx="931665" cy="741479"/>
            <a:chOff x="944380" y="5560645"/>
            <a:chExt cx="931665" cy="74147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4EE047-CD1C-3388-4CD4-9BD0BF2CEA83}"/>
                </a:ext>
              </a:extLst>
            </p:cNvPr>
            <p:cNvSpPr txBox="1"/>
            <p:nvPr/>
          </p:nvSpPr>
          <p:spPr>
            <a:xfrm>
              <a:off x="944380" y="5840459"/>
              <a:ext cx="931665" cy="461665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X=U</a:t>
              </a:r>
              <a:r>
                <a:rPr lang="en-US" sz="2400" baseline="-25000" dirty="0">
                  <a:solidFill>
                    <a:srgbClr val="7030A0"/>
                  </a:solidFill>
                </a:rPr>
                <a:t>0</a:t>
              </a:r>
              <a:endParaRPr lang="en-US" baseline="-25000" dirty="0">
                <a:solidFill>
                  <a:srgbClr val="7030A0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E1C0FFF-2886-B97D-CC96-FD7E891888D6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flipV="1">
              <a:off x="1410213" y="5560645"/>
              <a:ext cx="0" cy="279814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1E802F-4429-BA95-B179-2B4306FA8B31}"/>
              </a:ext>
            </a:extLst>
          </p:cNvPr>
          <p:cNvGrpSpPr/>
          <p:nvPr/>
        </p:nvGrpSpPr>
        <p:grpSpPr>
          <a:xfrm>
            <a:off x="1795346" y="4698441"/>
            <a:ext cx="2051825" cy="1566724"/>
            <a:chOff x="1795346" y="4698441"/>
            <a:chExt cx="2051825" cy="1566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6CED646-14C3-9A59-62E5-9FF34485E7EA}"/>
                </a:ext>
              </a:extLst>
            </p:cNvPr>
            <p:cNvSpPr/>
            <p:nvPr/>
          </p:nvSpPr>
          <p:spPr>
            <a:xfrm>
              <a:off x="1795346" y="4871372"/>
              <a:ext cx="2051825" cy="139379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27EDD2E-16EA-388C-D8D8-E20151351542}"/>
                </a:ext>
              </a:extLst>
            </p:cNvPr>
            <p:cNvGrpSpPr/>
            <p:nvPr/>
          </p:nvGrpSpPr>
          <p:grpSpPr>
            <a:xfrm>
              <a:off x="2029522" y="4967863"/>
              <a:ext cx="1505415" cy="1198758"/>
              <a:chOff x="2029522" y="4611026"/>
              <a:chExt cx="1505415" cy="1198758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71ABF16-4C9F-4A69-EF7F-53D23A7A49D5}"/>
                  </a:ext>
                </a:extLst>
              </p:cNvPr>
              <p:cNvSpPr/>
              <p:nvPr/>
            </p:nvSpPr>
            <p:spPr>
              <a:xfrm>
                <a:off x="2029522" y="5330281"/>
                <a:ext cx="1505415" cy="47950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Attention 1</a:t>
                </a: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F93640A-7AD2-DAF7-7C92-BDBB8339F27B}"/>
                  </a:ext>
                </a:extLst>
              </p:cNvPr>
              <p:cNvSpPr/>
              <p:nvPr/>
            </p:nvSpPr>
            <p:spPr>
              <a:xfrm>
                <a:off x="2029522" y="4611026"/>
                <a:ext cx="1505415" cy="47950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MLP 1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9185D8EA-01EC-5993-8EE9-8BAB48110902}"/>
                  </a:ext>
                </a:extLst>
              </p:cNvPr>
              <p:cNvCxnSpPr>
                <a:stCxn id="3" idx="0"/>
                <a:endCxn id="4" idx="2"/>
              </p:cNvCxnSpPr>
              <p:nvPr/>
            </p:nvCxnSpPr>
            <p:spPr>
              <a:xfrm flipV="1">
                <a:off x="2782230" y="5090529"/>
                <a:ext cx="0" cy="239752"/>
              </a:xfrm>
              <a:prstGeom prst="straightConnector1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C5F22E7-B847-40DF-07AC-CA3D3B4EAD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97099" y="4698441"/>
              <a:ext cx="0" cy="239752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20B2017-0A21-9BA8-18DD-FAE583CA57C6}"/>
                  </a:ext>
                </a:extLst>
              </p:cNvPr>
              <p:cNvSpPr txBox="1"/>
              <p:nvPr/>
            </p:nvSpPr>
            <p:spPr>
              <a:xfrm>
                <a:off x="4690947" y="3886267"/>
                <a:ext cx="4022448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7030A0"/>
                    </a:solidFill>
                  </a:rPr>
                  <a:t>U</a:t>
                </a:r>
                <a:r>
                  <a:rPr lang="en-US" sz="2000" baseline="-25000" dirty="0">
                    <a:solidFill>
                      <a:srgbClr val="7030A0"/>
                    </a:solidFill>
                  </a:rPr>
                  <a:t>i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dirty="0"/>
                  <a:t>(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U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i</a:t>
                </a:r>
                <a:r>
                  <a:rPr lang="en-US" sz="2000" baseline="-250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</a:rPr>
                  <a:t>Q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’</a:t>
                </a:r>
                <a:r>
                  <a:rPr lang="en-US" sz="2400" baseline="-250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/>
                  <a:t>(</a:t>
                </a:r>
                <a:r>
                  <a:rPr lang="en-US" sz="2400" b="1" dirty="0" err="1">
                    <a:solidFill>
                      <a:srgbClr val="7030A0"/>
                    </a:solidFill>
                  </a:rPr>
                  <a:t>U</a:t>
                </a:r>
                <a:r>
                  <a:rPr lang="en-US" sz="2400" baseline="-250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400" b="1" dirty="0" err="1">
                    <a:solidFill>
                      <a:srgbClr val="7030A0"/>
                    </a:solidFill>
                  </a:rPr>
                  <a:t>K’</a:t>
                </a:r>
                <a:r>
                  <a:rPr lang="en-US" sz="2400" baseline="-250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400" dirty="0"/>
                  <a:t>)</a:t>
                </a:r>
                <a14:m>
                  <m:oMath xmlns:m="http://schemas.openxmlformats.org/officeDocument/2006/math">
                    <m:r>
                      <a:rPr lang="en-US" sz="2400" b="0" i="1" baseline="30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) </a:t>
                </a:r>
                <a:r>
                  <a:rPr lang="en-US" sz="2400" b="1" dirty="0" err="1">
                    <a:solidFill>
                      <a:srgbClr val="7030A0"/>
                    </a:solidFill>
                  </a:rPr>
                  <a:t>U</a:t>
                </a:r>
                <a:r>
                  <a:rPr lang="en-US" sz="2400" baseline="-250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400" b="1" dirty="0" err="1">
                    <a:solidFill>
                      <a:srgbClr val="7030A0"/>
                    </a:solidFill>
                  </a:rPr>
                  <a:t>V’</a:t>
                </a:r>
                <a:r>
                  <a:rPr lang="en-US" sz="2400" baseline="-250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000" baseline="-250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Z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i</a:t>
                </a:r>
                <a:endParaRPr lang="en-US" sz="2000" baseline="-25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20B2017-0A21-9BA8-18DD-FAE583CA5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947" y="3886267"/>
                <a:ext cx="4022448" cy="461665"/>
              </a:xfrm>
              <a:prstGeom prst="rect">
                <a:avLst/>
              </a:prstGeom>
              <a:blipFill>
                <a:blip r:embed="rId3"/>
                <a:stretch>
                  <a:fillRect l="-1572" t="-10526" b="-28947"/>
                </a:stretch>
              </a:blip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85A6924-9866-B1C0-422B-EFA240B565AE}"/>
                  </a:ext>
                </a:extLst>
              </p:cNvPr>
              <p:cNvSpPr txBox="1"/>
              <p:nvPr/>
            </p:nvSpPr>
            <p:spPr>
              <a:xfrm>
                <a:off x="4690947" y="3153693"/>
                <a:ext cx="2757486" cy="4616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7030A0"/>
                    </a:solidFill>
                  </a:rPr>
                  <a:t>Z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i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dirty="0"/>
                  <a:t>(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Z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i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W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i</a:t>
                </a:r>
                <a:r>
                  <a:rPr lang="en-US" sz="2400" dirty="0"/>
                  <a:t>)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U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i+1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85A6924-9866-B1C0-422B-EFA240B56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947" y="3153693"/>
                <a:ext cx="2757486" cy="461665"/>
              </a:xfrm>
              <a:prstGeom prst="rect">
                <a:avLst/>
              </a:prstGeom>
              <a:blipFill>
                <a:blip r:embed="rId4"/>
                <a:stretch>
                  <a:fillRect l="-3670" t="-10811" r="-459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59EB0F96-32D4-3174-7B88-1A594F9B5D1E}"/>
              </a:ext>
            </a:extLst>
          </p:cNvPr>
          <p:cNvGrpSpPr/>
          <p:nvPr/>
        </p:nvGrpSpPr>
        <p:grpSpPr>
          <a:xfrm>
            <a:off x="1771186" y="1455309"/>
            <a:ext cx="2075985" cy="3196672"/>
            <a:chOff x="1771186" y="1455309"/>
            <a:chExt cx="2075985" cy="319667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ED3FFF7-4590-6142-ACEB-470F91BA0D0F}"/>
                </a:ext>
              </a:extLst>
            </p:cNvPr>
            <p:cNvSpPr/>
            <p:nvPr/>
          </p:nvSpPr>
          <p:spPr>
            <a:xfrm>
              <a:off x="1795346" y="1455309"/>
              <a:ext cx="2051825" cy="139379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947ECC4-E222-AB65-E18D-97DAAC87D271}"/>
                </a:ext>
              </a:extLst>
            </p:cNvPr>
            <p:cNvSpPr/>
            <p:nvPr/>
          </p:nvSpPr>
          <p:spPr>
            <a:xfrm>
              <a:off x="1771186" y="3096451"/>
              <a:ext cx="2051825" cy="139379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C4A169B-CD1B-1410-158A-006414157278}"/>
                </a:ext>
              </a:extLst>
            </p:cNvPr>
            <p:cNvGrpSpPr/>
            <p:nvPr/>
          </p:nvGrpSpPr>
          <p:grpSpPr>
            <a:xfrm>
              <a:off x="2029519" y="3167012"/>
              <a:ext cx="1505415" cy="1198758"/>
              <a:chOff x="2029522" y="4611026"/>
              <a:chExt cx="1505415" cy="119875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848A70B-22ED-58C7-0DBF-FEBFB7C2755D}"/>
                  </a:ext>
                </a:extLst>
              </p:cNvPr>
              <p:cNvSpPr/>
              <p:nvPr/>
            </p:nvSpPr>
            <p:spPr>
              <a:xfrm>
                <a:off x="2029522" y="5330281"/>
                <a:ext cx="1505415" cy="47950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Attention </a:t>
                </a:r>
                <a:r>
                  <a:rPr lang="en-US" dirty="0" err="1">
                    <a:solidFill>
                      <a:srgbClr val="7030A0"/>
                    </a:solidFill>
                  </a:rPr>
                  <a:t>i</a:t>
                </a:r>
                <a:endParaRPr lang="en-US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FD0521E-776A-C5F0-BEAA-D1EEAA1A8840}"/>
                  </a:ext>
                </a:extLst>
              </p:cNvPr>
              <p:cNvSpPr/>
              <p:nvPr/>
            </p:nvSpPr>
            <p:spPr>
              <a:xfrm>
                <a:off x="2029522" y="4611026"/>
                <a:ext cx="1505415" cy="47950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MLP </a:t>
                </a:r>
                <a:r>
                  <a:rPr lang="en-US" dirty="0" err="1">
                    <a:solidFill>
                      <a:srgbClr val="7030A0"/>
                    </a:solidFill>
                  </a:rPr>
                  <a:t>i</a:t>
                </a:r>
                <a:endParaRPr lang="en-US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20B2957-38FA-9332-9E26-0072826509F6}"/>
                  </a:ext>
                </a:extLst>
              </p:cNvPr>
              <p:cNvCxnSpPr>
                <a:stCxn id="12" idx="0"/>
                <a:endCxn id="13" idx="2"/>
              </p:cNvCxnSpPr>
              <p:nvPr/>
            </p:nvCxnSpPr>
            <p:spPr>
              <a:xfrm flipV="1">
                <a:off x="2782230" y="5090529"/>
                <a:ext cx="0" cy="239752"/>
              </a:xfrm>
              <a:prstGeom prst="straightConnector1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70A9077-E11F-8837-4104-0983763D26B2}"/>
                </a:ext>
              </a:extLst>
            </p:cNvPr>
            <p:cNvGrpSpPr/>
            <p:nvPr/>
          </p:nvGrpSpPr>
          <p:grpSpPr>
            <a:xfrm>
              <a:off x="2029519" y="1539016"/>
              <a:ext cx="1505415" cy="1198758"/>
              <a:chOff x="2029522" y="4611026"/>
              <a:chExt cx="1505415" cy="119875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405533C-4016-D675-8A44-81DA46DA14EA}"/>
                  </a:ext>
                </a:extLst>
              </p:cNvPr>
              <p:cNvSpPr/>
              <p:nvPr/>
            </p:nvSpPr>
            <p:spPr>
              <a:xfrm>
                <a:off x="2029522" y="5330281"/>
                <a:ext cx="1505415" cy="47950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Attention </a:t>
                </a:r>
                <a:r>
                  <a:rPr lang="en-US" dirty="0">
                    <a:solidFill>
                      <a:srgbClr val="7030A0"/>
                    </a:solidFill>
                  </a:rPr>
                  <a:t>L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2193C80-D321-A76F-12D0-326E2AB251B6}"/>
                  </a:ext>
                </a:extLst>
              </p:cNvPr>
              <p:cNvSpPr/>
              <p:nvPr/>
            </p:nvSpPr>
            <p:spPr>
              <a:xfrm>
                <a:off x="2029522" y="4611026"/>
                <a:ext cx="1505415" cy="47950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MLP </a:t>
                </a:r>
                <a:r>
                  <a:rPr lang="en-US" dirty="0">
                    <a:solidFill>
                      <a:srgbClr val="7030A0"/>
                    </a:solidFill>
                  </a:rPr>
                  <a:t>L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0F2DE382-B0C4-63E6-BFBE-C3DA9A7FA7BD}"/>
                  </a:ext>
                </a:extLst>
              </p:cNvPr>
              <p:cNvCxnSpPr>
                <a:stCxn id="16" idx="0"/>
                <a:endCxn id="17" idx="2"/>
              </p:cNvCxnSpPr>
              <p:nvPr/>
            </p:nvCxnSpPr>
            <p:spPr>
              <a:xfrm flipV="1">
                <a:off x="2782230" y="5090529"/>
                <a:ext cx="0" cy="239752"/>
              </a:xfrm>
              <a:prstGeom prst="straightConnector1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F6A15CF-8482-7B5A-8C6D-00749D49A5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9663" y="4356474"/>
              <a:ext cx="0" cy="239752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96E0AD1-B75D-F994-6535-32D0F5BE25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9663" y="2737774"/>
              <a:ext cx="0" cy="239752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1DCB62B-BCB6-530F-1B66-A764293C396F}"/>
                </a:ext>
              </a:extLst>
            </p:cNvPr>
            <p:cNvCxnSpPr/>
            <p:nvPr/>
          </p:nvCxnSpPr>
          <p:spPr>
            <a:xfrm>
              <a:off x="2464420" y="4651981"/>
              <a:ext cx="680225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4E4F50A-A0B5-BEAF-F1B2-A6535EAB623C}"/>
                </a:ext>
              </a:extLst>
            </p:cNvPr>
            <p:cNvCxnSpPr/>
            <p:nvPr/>
          </p:nvCxnSpPr>
          <p:spPr>
            <a:xfrm>
              <a:off x="2517191" y="3027750"/>
              <a:ext cx="680225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9C8923E-C1A9-5B2D-025F-CF837D4093F6}"/>
              </a:ext>
            </a:extLst>
          </p:cNvPr>
          <p:cNvGrpSpPr/>
          <p:nvPr/>
        </p:nvGrpSpPr>
        <p:grpSpPr>
          <a:xfrm>
            <a:off x="2782227" y="1229023"/>
            <a:ext cx="2354837" cy="461665"/>
            <a:chOff x="2782227" y="1229023"/>
            <a:chExt cx="2354837" cy="461665"/>
          </a:xfrm>
        </p:grpSpPr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1FB2131B-D8E4-7C7E-0214-838FF080287C}"/>
                </a:ext>
              </a:extLst>
            </p:cNvPr>
            <p:cNvCxnSpPr>
              <a:stCxn id="17" idx="0"/>
            </p:cNvCxnSpPr>
            <p:nvPr/>
          </p:nvCxnSpPr>
          <p:spPr>
            <a:xfrm rot="5400000" flipH="1" flipV="1">
              <a:off x="3716069" y="504666"/>
              <a:ext cx="100509" cy="1968193"/>
            </a:xfrm>
            <a:prstGeom prst="bentConnector2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8201499-8853-D98D-B4C9-964F3963D940}"/>
                </a:ext>
              </a:extLst>
            </p:cNvPr>
            <p:cNvSpPr txBox="1"/>
            <p:nvPr/>
          </p:nvSpPr>
          <p:spPr>
            <a:xfrm>
              <a:off x="4750420" y="1229023"/>
              <a:ext cx="386644" cy="461665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Y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D50A168-E1EA-CECF-DA1F-7EEE066CC5F1}"/>
                  </a:ext>
                </a:extLst>
              </p:cNvPr>
              <p:cNvSpPr txBox="1"/>
              <p:nvPr/>
            </p:nvSpPr>
            <p:spPr>
              <a:xfrm>
                <a:off x="8787192" y="1729475"/>
                <a:ext cx="2033121" cy="52322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Parameters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D50A168-E1EA-CECF-DA1F-7EEE066CC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7192" y="1729475"/>
                <a:ext cx="2033121" cy="523220"/>
              </a:xfrm>
              <a:prstGeom prst="rect">
                <a:avLst/>
              </a:prstGeom>
              <a:blipFill>
                <a:blip r:embed="rId5"/>
                <a:stretch>
                  <a:fillRect l="-5556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8E4D0EC6-5028-9B7E-F1AB-E5024AB42853}"/>
              </a:ext>
            </a:extLst>
          </p:cNvPr>
          <p:cNvSpPr txBox="1"/>
          <p:nvPr/>
        </p:nvSpPr>
        <p:spPr>
          <a:xfrm>
            <a:off x="8787192" y="2573231"/>
            <a:ext cx="248978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</a:rPr>
              <a:t>Q</a:t>
            </a:r>
            <a:r>
              <a:rPr lang="en-US" sz="2400" b="1" dirty="0" err="1">
                <a:solidFill>
                  <a:srgbClr val="7030A0"/>
                </a:solidFill>
              </a:rPr>
              <a:t>’</a:t>
            </a:r>
            <a:r>
              <a:rPr lang="en-US" sz="2800" baseline="-25000" dirty="0" err="1">
                <a:solidFill>
                  <a:srgbClr val="7030A0"/>
                </a:solidFill>
              </a:rPr>
              <a:t>i</a:t>
            </a:r>
            <a:r>
              <a:rPr lang="en-US" sz="2800" baseline="-25000" dirty="0">
                <a:solidFill>
                  <a:srgbClr val="7030A0"/>
                </a:solidFill>
              </a:rPr>
              <a:t> </a:t>
            </a:r>
            <a:r>
              <a:rPr lang="en-US" sz="2800" dirty="0">
                <a:solidFill>
                  <a:srgbClr val="7030A0"/>
                </a:solidFill>
              </a:rPr>
              <a:t>; </a:t>
            </a:r>
            <a:r>
              <a:rPr lang="en-US" sz="2800" b="1" dirty="0" err="1">
                <a:solidFill>
                  <a:srgbClr val="7030A0"/>
                </a:solidFill>
              </a:rPr>
              <a:t>K’</a:t>
            </a:r>
            <a:r>
              <a:rPr lang="en-US" sz="2800" baseline="-25000" dirty="0" err="1">
                <a:solidFill>
                  <a:srgbClr val="7030A0"/>
                </a:solidFill>
              </a:rPr>
              <a:t>i</a:t>
            </a:r>
            <a:r>
              <a:rPr lang="en-US" sz="2800" baseline="-25000" dirty="0">
                <a:solidFill>
                  <a:srgbClr val="7030A0"/>
                </a:solidFill>
              </a:rPr>
              <a:t> </a:t>
            </a:r>
            <a:r>
              <a:rPr lang="en-US" sz="2800" dirty="0"/>
              <a:t>;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V’</a:t>
            </a:r>
            <a:r>
              <a:rPr lang="en-US" sz="2800" baseline="-25000" dirty="0" err="1">
                <a:solidFill>
                  <a:srgbClr val="7030A0"/>
                </a:solidFill>
              </a:rPr>
              <a:t>i</a:t>
            </a:r>
            <a:r>
              <a:rPr lang="en-US" sz="2800" baseline="-25000" dirty="0">
                <a:solidFill>
                  <a:srgbClr val="7030A0"/>
                </a:solidFill>
              </a:rPr>
              <a:t> </a:t>
            </a:r>
            <a:r>
              <a:rPr lang="en-US" sz="2800" dirty="0"/>
              <a:t>;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b="1" dirty="0">
                <a:solidFill>
                  <a:srgbClr val="7030A0"/>
                </a:solidFill>
              </a:rPr>
              <a:t>W</a:t>
            </a:r>
            <a:r>
              <a:rPr lang="en-US" sz="2800" baseline="-25000" dirty="0">
                <a:solidFill>
                  <a:srgbClr val="7030A0"/>
                </a:solidFill>
              </a:rPr>
              <a:t>i 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3727060-F43C-793C-A94A-F04220385E58}"/>
                  </a:ext>
                </a:extLst>
              </p:cNvPr>
              <p:cNvSpPr txBox="1"/>
              <p:nvPr/>
            </p:nvSpPr>
            <p:spPr>
              <a:xfrm>
                <a:off x="9411629" y="3167012"/>
                <a:ext cx="10486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1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>
                    <a:solidFill>
                      <a:srgbClr val="7030A0"/>
                    </a:solidFill>
                  </a:rPr>
                  <a:t>i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L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3727060-F43C-793C-A94A-F04220385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629" y="3167012"/>
                <a:ext cx="1048685" cy="369332"/>
              </a:xfrm>
              <a:prstGeom prst="rect">
                <a:avLst/>
              </a:prstGeom>
              <a:blipFill>
                <a:blip r:embed="rId6"/>
                <a:stretch>
                  <a:fillRect l="-6024" t="-6667" r="-481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18734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79"/>
    </mc:Choice>
    <mc:Fallback xmlns="">
      <p:transition spd="slow" advTm="40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41" grpId="0" animBg="1"/>
      <p:bldP spid="43" grpId="0" animBg="1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able&#10;&#10;Description automatically generated">
            <a:extLst>
              <a:ext uri="{FF2B5EF4-FFF2-40B4-BE49-F238E27FC236}">
                <a16:creationId xmlns:a16="http://schemas.microsoft.com/office/drawing/2014/main" id="{BF0265BE-1A7A-C14D-9043-FE017F1BB9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45" y="4177468"/>
            <a:ext cx="3910024" cy="11747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AC3E400-577F-B74B-8373-C80A3E967D19}"/>
              </a:ext>
            </a:extLst>
          </p:cNvPr>
          <p:cNvSpPr txBox="1">
            <a:spLocks/>
          </p:cNvSpPr>
          <p:nvPr/>
        </p:nvSpPr>
        <p:spPr>
          <a:xfrm>
            <a:off x="454232" y="485081"/>
            <a:ext cx="11530504" cy="490494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spcAft>
                <a:spcPts val="300"/>
              </a:spcAft>
            </a:pPr>
            <a:r>
              <a:rPr lang="en-US" sz="4400" dirty="0">
                <a:ea typeface="Inter" panose="02000503000000020004" pitchFamily="2" charset="0"/>
                <a:cs typeface="Calibri"/>
              </a:rPr>
              <a:t>But why focus on these two operations?</a:t>
            </a:r>
          </a:p>
        </p:txBody>
      </p:sp>
      <p:sp>
        <p:nvSpPr>
          <p:cNvPr id="18" name="Blogpost: Horace He, Making Deep Learning Go Brrrr From First Principles.">
            <a:extLst>
              <a:ext uri="{FF2B5EF4-FFF2-40B4-BE49-F238E27FC236}">
                <a16:creationId xmlns:a16="http://schemas.microsoft.com/office/drawing/2014/main" id="{4024B002-1E6D-3A8B-81F0-08ADD36FE3CA}"/>
              </a:ext>
            </a:extLst>
          </p:cNvPr>
          <p:cNvSpPr txBox="1"/>
          <p:nvPr/>
        </p:nvSpPr>
        <p:spPr>
          <a:xfrm>
            <a:off x="6936837" y="5352229"/>
            <a:ext cx="4079240" cy="365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/>
          <a:lstStyle/>
          <a:p>
            <a:pPr>
              <a:spcBef>
                <a:spcPts val="700"/>
              </a:spcBef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Ivanov et al</a:t>
            </a:r>
            <a:r>
              <a:rPr sz="1000" dirty="0">
                <a:solidFill>
                  <a:schemeClr val="bg1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.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, A Case Study on Optimizing Transformers.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MLSys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 21.</a:t>
            </a:r>
            <a:endParaRPr sz="1000" dirty="0">
              <a:solidFill>
                <a:schemeClr val="bg1">
                  <a:lumMod val="50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1E1AB1B-61F6-1976-0F9D-624143702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6457" y="6356351"/>
            <a:ext cx="2743200" cy="365125"/>
          </a:xfrm>
        </p:spPr>
        <p:txBody>
          <a:bodyPr/>
          <a:lstStyle/>
          <a:p>
            <a:fld id="{C66EB02E-4C6D-9041-A2FB-C75002DA8A3C}" type="slidenum">
              <a:rPr lang="en-US" smtClean="0"/>
              <a:t>24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A717324-50FC-82DE-7B8B-82BC3A69C479}"/>
              </a:ext>
            </a:extLst>
          </p:cNvPr>
          <p:cNvSpPr/>
          <p:nvPr/>
        </p:nvSpPr>
        <p:spPr>
          <a:xfrm>
            <a:off x="7244080" y="4536440"/>
            <a:ext cx="3042920" cy="24892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474A3E3-6B34-1CC3-8C4C-33BAE27887ED}"/>
              </a:ext>
            </a:extLst>
          </p:cNvPr>
          <p:cNvGrpSpPr/>
          <p:nvPr/>
        </p:nvGrpSpPr>
        <p:grpSpPr>
          <a:xfrm>
            <a:off x="241129" y="2068941"/>
            <a:ext cx="5468294" cy="2617218"/>
            <a:chOff x="1945866" y="1438656"/>
            <a:chExt cx="7131078" cy="3072384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C5DA8D6-F1E4-9E4B-8FC3-1A84DC7663C2}"/>
                </a:ext>
              </a:extLst>
            </p:cNvPr>
            <p:cNvSpPr/>
            <p:nvPr/>
          </p:nvSpPr>
          <p:spPr>
            <a:xfrm>
              <a:off x="2974848" y="1694688"/>
              <a:ext cx="1194816" cy="232867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Q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7E8ED54-3FF9-91C0-DA8C-834535AD3C16}"/>
                </a:ext>
              </a:extLst>
            </p:cNvPr>
            <p:cNvSpPr/>
            <p:nvPr/>
          </p:nvSpPr>
          <p:spPr>
            <a:xfrm>
              <a:off x="4547616" y="1694688"/>
              <a:ext cx="2231136" cy="98755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K</a:t>
              </a:r>
              <a:r>
                <a:rPr lang="en-US" sz="2400" baseline="30000" dirty="0">
                  <a:solidFill>
                    <a:srgbClr val="7030A0"/>
                  </a:solidFill>
                </a:rPr>
                <a:t>T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7F0B60C-CBC0-54C8-B9D5-0C6D333C6FB0}"/>
                </a:ext>
              </a:extLst>
            </p:cNvPr>
            <p:cNvSpPr/>
            <p:nvPr/>
          </p:nvSpPr>
          <p:spPr>
            <a:xfrm>
              <a:off x="7882128" y="1630680"/>
              <a:ext cx="1194816" cy="232867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V</a:t>
              </a:r>
            </a:p>
          </p:txBody>
        </p:sp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F817CAD7-38D4-82C8-53BA-A83FD9135929}"/>
                </a:ext>
              </a:extLst>
            </p:cNvPr>
            <p:cNvSpPr/>
            <p:nvPr/>
          </p:nvSpPr>
          <p:spPr>
            <a:xfrm>
              <a:off x="2548128" y="1438656"/>
              <a:ext cx="280416" cy="2987040"/>
            </a:xfrm>
            <a:prstGeom prst="leftBracket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ight Bracket 54">
              <a:extLst>
                <a:ext uri="{FF2B5EF4-FFF2-40B4-BE49-F238E27FC236}">
                  <a16:creationId xmlns:a16="http://schemas.microsoft.com/office/drawing/2014/main" id="{8210269A-10F1-10A4-4D96-597056D40274}"/>
                </a:ext>
              </a:extLst>
            </p:cNvPr>
            <p:cNvSpPr/>
            <p:nvPr/>
          </p:nvSpPr>
          <p:spPr>
            <a:xfrm>
              <a:off x="6778752" y="1438656"/>
              <a:ext cx="316992" cy="3072384"/>
            </a:xfrm>
            <a:prstGeom prst="rightBracket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E910B61A-A0BF-7A6D-0B84-9D94EE44CA29}"/>
                    </a:ext>
                  </a:extLst>
                </p:cNvPr>
                <p:cNvSpPr txBox="1"/>
                <p:nvPr/>
              </p:nvSpPr>
              <p:spPr>
                <a:xfrm>
                  <a:off x="1945866" y="2533406"/>
                  <a:ext cx="48519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lang="en-US" sz="28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E910B61A-A0BF-7A6D-0B84-9D94EE44CA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5866" y="2533406"/>
                  <a:ext cx="485196" cy="523220"/>
                </a:xfrm>
                <a:prstGeom prst="rect">
                  <a:avLst/>
                </a:prstGeom>
                <a:blipFill>
                  <a:blip r:embed="rId5"/>
                  <a:stretch>
                    <a:fillRect r="-3333"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04ADC52-1BD1-0E9C-CF8F-A0DBABDE2C6B}"/>
                </a:ext>
              </a:extLst>
            </p:cNvPr>
            <p:cNvGrpSpPr/>
            <p:nvPr/>
          </p:nvGrpSpPr>
          <p:grpSpPr>
            <a:xfrm>
              <a:off x="2582672" y="1690688"/>
              <a:ext cx="6494272" cy="2750016"/>
              <a:chOff x="2582672" y="1690688"/>
              <a:chExt cx="6494272" cy="2750016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8999CDF7-8BF8-68AE-13AD-9A278E165906}"/>
                  </a:ext>
                </a:extLst>
              </p:cNvPr>
              <p:cNvGrpSpPr/>
              <p:nvPr/>
            </p:nvGrpSpPr>
            <p:grpSpPr>
              <a:xfrm>
                <a:off x="2582672" y="1690688"/>
                <a:ext cx="333746" cy="2332672"/>
                <a:chOff x="2582672" y="1690688"/>
                <a:chExt cx="333746" cy="2332672"/>
              </a:xfrm>
            </p:grpSpPr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id="{3D151CF2-420B-CDA7-6241-28ABAB42FEDD}"/>
                    </a:ext>
                  </a:extLst>
                </p:cNvPr>
                <p:cNvCxnSpPr/>
                <p:nvPr/>
              </p:nvCxnSpPr>
              <p:spPr>
                <a:xfrm>
                  <a:off x="2887764" y="1690688"/>
                  <a:ext cx="0" cy="233267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3276D8AF-37B3-10CD-721E-DC04608B35A3}"/>
                    </a:ext>
                  </a:extLst>
                </p:cNvPr>
                <p:cNvSpPr txBox="1"/>
                <p:nvPr/>
              </p:nvSpPr>
              <p:spPr>
                <a:xfrm>
                  <a:off x="2582672" y="2688860"/>
                  <a:ext cx="3337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N</a:t>
                  </a: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F4A0D7A4-3328-3ADE-A24F-62844F298768}"/>
                  </a:ext>
                </a:extLst>
              </p:cNvPr>
              <p:cNvGrpSpPr/>
              <p:nvPr/>
            </p:nvGrpSpPr>
            <p:grpSpPr>
              <a:xfrm>
                <a:off x="2974848" y="4071372"/>
                <a:ext cx="1194816" cy="369332"/>
                <a:chOff x="2974848" y="4071372"/>
                <a:chExt cx="1194816" cy="369332"/>
              </a:xfrm>
            </p:grpSpPr>
            <p:cxnSp>
              <p:nvCxnSpPr>
                <p:cNvPr id="72" name="Straight Arrow Connector 71">
                  <a:extLst>
                    <a:ext uri="{FF2B5EF4-FFF2-40B4-BE49-F238E27FC236}">
                      <a16:creationId xmlns:a16="http://schemas.microsoft.com/office/drawing/2014/main" id="{CA10BEA0-F5C2-C610-B23C-8AFA1DFD5218}"/>
                    </a:ext>
                  </a:extLst>
                </p:cNvPr>
                <p:cNvCxnSpPr/>
                <p:nvPr/>
              </p:nvCxnSpPr>
              <p:spPr>
                <a:xfrm>
                  <a:off x="2974848" y="4110444"/>
                  <a:ext cx="1194816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A346FC57-5F76-B5C0-8AB3-37832FDB2418}"/>
                    </a:ext>
                  </a:extLst>
                </p:cNvPr>
                <p:cNvSpPr txBox="1"/>
                <p:nvPr/>
              </p:nvSpPr>
              <p:spPr>
                <a:xfrm>
                  <a:off x="3354334" y="4071372"/>
                  <a:ext cx="3064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d</a:t>
                  </a: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161C4B17-E44C-2605-26AE-73C6E1DE0CED}"/>
                  </a:ext>
                </a:extLst>
              </p:cNvPr>
              <p:cNvGrpSpPr/>
              <p:nvPr/>
            </p:nvGrpSpPr>
            <p:grpSpPr>
              <a:xfrm>
                <a:off x="7470834" y="1690688"/>
                <a:ext cx="333746" cy="2332672"/>
                <a:chOff x="2582672" y="1690688"/>
                <a:chExt cx="333746" cy="2332672"/>
              </a:xfrm>
            </p:grpSpPr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A6565184-5D21-23B4-DB9A-1F71E6CB0368}"/>
                    </a:ext>
                  </a:extLst>
                </p:cNvPr>
                <p:cNvCxnSpPr/>
                <p:nvPr/>
              </p:nvCxnSpPr>
              <p:spPr>
                <a:xfrm>
                  <a:off x="2887764" y="1690688"/>
                  <a:ext cx="0" cy="233267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05944D18-6552-669C-26C4-353D165D2A27}"/>
                    </a:ext>
                  </a:extLst>
                </p:cNvPr>
                <p:cNvSpPr txBox="1"/>
                <p:nvPr/>
              </p:nvSpPr>
              <p:spPr>
                <a:xfrm>
                  <a:off x="2582672" y="2688860"/>
                  <a:ext cx="3337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N</a:t>
                  </a: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7D5B37F7-96F0-F118-6D7E-0EBBA959C10E}"/>
                  </a:ext>
                </a:extLst>
              </p:cNvPr>
              <p:cNvGrpSpPr/>
              <p:nvPr/>
            </p:nvGrpSpPr>
            <p:grpSpPr>
              <a:xfrm>
                <a:off x="7882128" y="4041648"/>
                <a:ext cx="1194816" cy="369332"/>
                <a:chOff x="2974848" y="4071372"/>
                <a:chExt cx="1194816" cy="369332"/>
              </a:xfrm>
            </p:grpSpPr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96145D2B-1EB4-B5D9-E47F-4CA26487B910}"/>
                    </a:ext>
                  </a:extLst>
                </p:cNvPr>
                <p:cNvCxnSpPr/>
                <p:nvPr/>
              </p:nvCxnSpPr>
              <p:spPr>
                <a:xfrm>
                  <a:off x="2974848" y="4110444"/>
                  <a:ext cx="1194816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166E8669-8A27-B980-B134-C0FA674C96CB}"/>
                    </a:ext>
                  </a:extLst>
                </p:cNvPr>
                <p:cNvSpPr txBox="1"/>
                <p:nvPr/>
              </p:nvSpPr>
              <p:spPr>
                <a:xfrm>
                  <a:off x="3354334" y="4071372"/>
                  <a:ext cx="3064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d</a:t>
                  </a:r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618B599A-C6BC-FF6C-848F-F3CF9AA44C7D}"/>
                  </a:ext>
                </a:extLst>
              </p:cNvPr>
              <p:cNvGrpSpPr/>
              <p:nvPr/>
            </p:nvGrpSpPr>
            <p:grpSpPr>
              <a:xfrm>
                <a:off x="4547616" y="2752576"/>
                <a:ext cx="2231136" cy="369332"/>
                <a:chOff x="4547616" y="2752576"/>
                <a:chExt cx="2231136" cy="369332"/>
              </a:xfrm>
            </p:grpSpPr>
            <p:cxnSp>
              <p:nvCxnSpPr>
                <p:cNvPr id="66" name="Straight Arrow Connector 65">
                  <a:extLst>
                    <a:ext uri="{FF2B5EF4-FFF2-40B4-BE49-F238E27FC236}">
                      <a16:creationId xmlns:a16="http://schemas.microsoft.com/office/drawing/2014/main" id="{FA1A1A56-CA73-B228-A57F-ECD3CE3C77CC}"/>
                    </a:ext>
                  </a:extLst>
                </p:cNvPr>
                <p:cNvCxnSpPr/>
                <p:nvPr/>
              </p:nvCxnSpPr>
              <p:spPr>
                <a:xfrm>
                  <a:off x="4547616" y="2769325"/>
                  <a:ext cx="2231136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6DC3ACD-FBD2-F272-E766-C1E00940B2E2}"/>
                    </a:ext>
                  </a:extLst>
                </p:cNvPr>
                <p:cNvSpPr txBox="1"/>
                <p:nvPr/>
              </p:nvSpPr>
              <p:spPr>
                <a:xfrm>
                  <a:off x="5413249" y="2752576"/>
                  <a:ext cx="3337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N</a:t>
                  </a: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17BE9793-3B3E-FCC8-A8FD-2B4FBD128EE6}"/>
                  </a:ext>
                </a:extLst>
              </p:cNvPr>
              <p:cNvGrpSpPr/>
              <p:nvPr/>
            </p:nvGrpSpPr>
            <p:grpSpPr>
              <a:xfrm>
                <a:off x="4171074" y="1690688"/>
                <a:ext cx="306494" cy="991552"/>
                <a:chOff x="4171074" y="1690688"/>
                <a:chExt cx="306494" cy="991552"/>
              </a:xfrm>
            </p:grpSpPr>
            <p:cxnSp>
              <p:nvCxnSpPr>
                <p:cNvPr id="64" name="Straight Arrow Connector 63">
                  <a:extLst>
                    <a:ext uri="{FF2B5EF4-FFF2-40B4-BE49-F238E27FC236}">
                      <a16:creationId xmlns:a16="http://schemas.microsoft.com/office/drawing/2014/main" id="{0810C0DC-0F43-D519-5503-B7951A41B05E}"/>
                    </a:ext>
                  </a:extLst>
                </p:cNvPr>
                <p:cNvCxnSpPr/>
                <p:nvPr/>
              </p:nvCxnSpPr>
              <p:spPr>
                <a:xfrm>
                  <a:off x="4460532" y="1690688"/>
                  <a:ext cx="0" cy="99155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B107D816-60CE-457B-1BBE-154C6F0DB4EA}"/>
                    </a:ext>
                  </a:extLst>
                </p:cNvPr>
                <p:cNvSpPr txBox="1"/>
                <p:nvPr/>
              </p:nvSpPr>
              <p:spPr>
                <a:xfrm>
                  <a:off x="4171074" y="1993702"/>
                  <a:ext cx="3064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d</a:t>
                  </a:r>
                </a:p>
              </p:txBody>
            </p:sp>
          </p:grpSp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A0EE20F-2173-11C4-0565-2710AFBE4A99}"/>
              </a:ext>
            </a:extLst>
          </p:cNvPr>
          <p:cNvGrpSpPr/>
          <p:nvPr/>
        </p:nvGrpSpPr>
        <p:grpSpPr>
          <a:xfrm>
            <a:off x="7021445" y="1504476"/>
            <a:ext cx="3759613" cy="2314572"/>
            <a:chOff x="3741183" y="4334231"/>
            <a:chExt cx="3759613" cy="231457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8B2E9BD-43AD-F0BF-044A-337A11A7BBE0}"/>
                </a:ext>
              </a:extLst>
            </p:cNvPr>
            <p:cNvGrpSpPr/>
            <p:nvPr/>
          </p:nvGrpSpPr>
          <p:grpSpPr>
            <a:xfrm>
              <a:off x="3741183" y="4340913"/>
              <a:ext cx="1668322" cy="2307890"/>
              <a:chOff x="5576253" y="3802362"/>
              <a:chExt cx="1668322" cy="2307890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02A1652-70CA-1E69-CA8E-4C39E740BC9F}"/>
                  </a:ext>
                </a:extLst>
              </p:cNvPr>
              <p:cNvSpPr/>
              <p:nvPr/>
            </p:nvSpPr>
            <p:spPr>
              <a:xfrm>
                <a:off x="6096000" y="3802362"/>
                <a:ext cx="1148575" cy="179264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FC537D7-7F94-C5FC-3FD8-0632A0597EC8}"/>
                  </a:ext>
                </a:extLst>
              </p:cNvPr>
              <p:cNvSpPr txBox="1"/>
              <p:nvPr/>
            </p:nvSpPr>
            <p:spPr>
              <a:xfrm>
                <a:off x="6498605" y="4514019"/>
                <a:ext cx="3433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rgbClr val="7030A0"/>
                    </a:solidFill>
                  </a:rPr>
                  <a:t>X</a:t>
                </a:r>
                <a:endParaRPr lang="en-US" dirty="0"/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256936D2-EF0A-4679-437F-9A1CFA9739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1947" y="3802362"/>
                <a:ext cx="0" cy="1792647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258CC73-57D7-DF78-7637-7E840533F064}"/>
                  </a:ext>
                </a:extLst>
              </p:cNvPr>
              <p:cNvSpPr txBox="1"/>
              <p:nvPr/>
            </p:nvSpPr>
            <p:spPr>
              <a:xfrm>
                <a:off x="5576253" y="4514019"/>
                <a:ext cx="3225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7030A0"/>
                    </a:solidFill>
                  </a:rPr>
                  <a:t>N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D71F2F6F-3682-E8F7-2CC1-F9E35CA2DA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6000" y="5818952"/>
                <a:ext cx="1148575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F421535-0AE9-05D7-8673-6A43EC6EE2F8}"/>
                  </a:ext>
                </a:extLst>
              </p:cNvPr>
              <p:cNvSpPr txBox="1"/>
              <p:nvPr/>
            </p:nvSpPr>
            <p:spPr>
              <a:xfrm>
                <a:off x="6541887" y="5802475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7030A0"/>
                    </a:solidFill>
                  </a:rPr>
                  <a:t>d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1B3AE06-FB5B-F056-17DF-2C22EF303445}"/>
                </a:ext>
              </a:extLst>
            </p:cNvPr>
            <p:cNvGrpSpPr/>
            <p:nvPr/>
          </p:nvGrpSpPr>
          <p:grpSpPr>
            <a:xfrm>
              <a:off x="5929895" y="4334231"/>
              <a:ext cx="1570901" cy="1614952"/>
              <a:chOff x="7553092" y="3787252"/>
              <a:chExt cx="1570901" cy="1614952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833156C-43F5-892D-9024-73E714FAC3A2}"/>
                  </a:ext>
                </a:extLst>
              </p:cNvPr>
              <p:cNvSpPr/>
              <p:nvPr/>
            </p:nvSpPr>
            <p:spPr>
              <a:xfrm>
                <a:off x="7553092" y="3802362"/>
                <a:ext cx="1148575" cy="114877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356EC54-68CC-D4CD-4883-7CF0BA95A377}"/>
                  </a:ext>
                </a:extLst>
              </p:cNvPr>
              <p:cNvSpPr txBox="1"/>
              <p:nvPr/>
            </p:nvSpPr>
            <p:spPr>
              <a:xfrm>
                <a:off x="7931652" y="4254490"/>
                <a:ext cx="3914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rgbClr val="7030A0"/>
                    </a:solidFill>
                  </a:rPr>
                  <a:t>W</a:t>
                </a:r>
                <a:endParaRPr lang="en-US" dirty="0"/>
              </a:p>
            </p:txBody>
          </p: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F89E0DC8-9DE6-C9C7-9F44-D8CBEE55EF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53092" y="5110904"/>
                <a:ext cx="1148575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6410368-BBA5-7F2B-DCC2-24FC7CA2E28A}"/>
                  </a:ext>
                </a:extLst>
              </p:cNvPr>
              <p:cNvSpPr txBox="1"/>
              <p:nvPr/>
            </p:nvSpPr>
            <p:spPr>
              <a:xfrm>
                <a:off x="7998979" y="5094427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7030A0"/>
                    </a:solidFill>
                  </a:rPr>
                  <a:t>d</a:t>
                </a:r>
              </a:p>
            </p:txBody>
          </p:sp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8DB55300-9179-FCEB-E49C-6F32B69761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31766" y="3787252"/>
                <a:ext cx="0" cy="1163889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7866390-4763-5647-5756-C6B838EB0DEC}"/>
                  </a:ext>
                </a:extLst>
              </p:cNvPr>
              <p:cNvSpPr txBox="1"/>
              <p:nvPr/>
            </p:nvSpPr>
            <p:spPr>
              <a:xfrm>
                <a:off x="8849559" y="4222862"/>
                <a:ext cx="274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7030A0"/>
                    </a:solidFill>
                  </a:rPr>
                  <a:t>d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8085711D-F159-305E-3820-61E5ACAC9101}"/>
                    </a:ext>
                  </a:extLst>
                </p:cNvPr>
                <p:cNvSpPr txBox="1"/>
                <p:nvPr/>
              </p:nvSpPr>
              <p:spPr>
                <a:xfrm>
                  <a:off x="5403852" y="4846785"/>
                  <a:ext cx="48122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2400" b="1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8085711D-F159-305E-3820-61E5ACAC91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3852" y="4846785"/>
                  <a:ext cx="481221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37065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11"/>
    </mc:Choice>
    <mc:Fallback xmlns="">
      <p:transition spd="slow" advTm="79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4688-1CF1-2C39-743A-8EB1B90FF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Associative Recall in 1 layer of Attention</a:t>
            </a:r>
            <a:r>
              <a:rPr lang="en-US" b="1" baseline="30000" dirty="0">
                <a:solidFill>
                  <a:srgbClr val="FF0000"/>
                </a:solidFill>
              </a:rPr>
              <a:t>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CACB07B-70F2-586B-2906-D793BCE8F7C5}"/>
                  </a:ext>
                </a:extLst>
              </p:cNvPr>
              <p:cNvSpPr txBox="1"/>
              <p:nvPr/>
            </p:nvSpPr>
            <p:spPr>
              <a:xfrm>
                <a:off x="6201355" y="1922225"/>
                <a:ext cx="5455532" cy="573427"/>
              </a:xfrm>
              <a:prstGeom prst="rect">
                <a:avLst/>
              </a:prstGeom>
              <a:solidFill>
                <a:srgbClr val="FF0000">
                  <a:alpha val="15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400" dirty="0"/>
                  <a:t>            if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>
                    <a:solidFill>
                      <a:srgbClr val="7030A0"/>
                    </a:solidFill>
                  </a:rPr>
                  <a:t>[N-1,:] 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>
                    <a:solidFill>
                      <a:srgbClr val="7030A0"/>
                    </a:solidFill>
                  </a:rPr>
                  <a:t>[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400" dirty="0">
                    <a:solidFill>
                      <a:srgbClr val="7030A0"/>
                    </a:solidFill>
                  </a:rPr>
                  <a:t>,:] </a:t>
                </a:r>
                <a:r>
                  <a:rPr lang="en-US" sz="2400" dirty="0"/>
                  <a:t>for all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400" dirty="0">
                    <a:solidFill>
                      <a:srgbClr val="7030A0"/>
                    </a:solidFill>
                  </a:rPr>
                  <a:t> &lt; N-1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CACB07B-70F2-586B-2906-D793BCE8F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355" y="1922225"/>
                <a:ext cx="5455532" cy="573427"/>
              </a:xfrm>
              <a:prstGeom prst="rect">
                <a:avLst/>
              </a:prstGeom>
              <a:blipFill>
                <a:blip r:embed="rId3"/>
                <a:stretch>
                  <a:fillRect l="-698" r="-930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AA55B41C-68F2-72D2-3B61-DF9508E98CB4}"/>
              </a:ext>
            </a:extLst>
          </p:cNvPr>
          <p:cNvSpPr txBox="1"/>
          <p:nvPr/>
        </p:nvSpPr>
        <p:spPr>
          <a:xfrm>
            <a:off x="6201355" y="3275002"/>
            <a:ext cx="547957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X</a:t>
            </a:r>
            <a:r>
              <a:rPr lang="en-US" sz="2400" dirty="0">
                <a:solidFill>
                  <a:srgbClr val="7030A0"/>
                </a:solidFill>
              </a:rPr>
              <a:t>[i+1,:]   if </a:t>
            </a:r>
            <a:r>
              <a:rPr lang="en-US" sz="2400" b="1" dirty="0">
                <a:solidFill>
                  <a:srgbClr val="7030A0"/>
                </a:solidFill>
              </a:rPr>
              <a:t>X</a:t>
            </a:r>
            <a:r>
              <a:rPr lang="en-US" sz="2400" dirty="0">
                <a:solidFill>
                  <a:srgbClr val="7030A0"/>
                </a:solidFill>
              </a:rPr>
              <a:t>[N-1,:]=</a:t>
            </a:r>
            <a:r>
              <a:rPr lang="en-US" sz="2400" b="1" dirty="0">
                <a:solidFill>
                  <a:srgbClr val="7030A0"/>
                </a:solidFill>
              </a:rPr>
              <a:t>X</a:t>
            </a:r>
            <a:r>
              <a:rPr lang="en-US" sz="2400" dirty="0">
                <a:solidFill>
                  <a:srgbClr val="7030A0"/>
                </a:solidFill>
              </a:rPr>
              <a:t>[</a:t>
            </a:r>
            <a:r>
              <a:rPr lang="en-US" sz="2400" dirty="0" err="1">
                <a:solidFill>
                  <a:srgbClr val="7030A0"/>
                </a:solidFill>
              </a:rPr>
              <a:t>i</a:t>
            </a:r>
            <a:r>
              <a:rPr lang="en-US" sz="2400" dirty="0">
                <a:solidFill>
                  <a:srgbClr val="7030A0"/>
                </a:solidFill>
              </a:rPr>
              <a:t>,:] </a:t>
            </a:r>
            <a:r>
              <a:rPr lang="en-US" sz="2400" dirty="0"/>
              <a:t>for some </a:t>
            </a:r>
            <a:r>
              <a:rPr lang="en-US" sz="2400" dirty="0" err="1">
                <a:solidFill>
                  <a:srgbClr val="7030A0"/>
                </a:solidFill>
              </a:rPr>
              <a:t>i</a:t>
            </a:r>
            <a:r>
              <a:rPr lang="en-US" sz="2400" dirty="0">
                <a:solidFill>
                  <a:srgbClr val="7030A0"/>
                </a:solidFill>
              </a:rPr>
              <a:t>&lt; N-1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465992C-D222-E5A1-E20B-8252B94BFED4}"/>
              </a:ext>
            </a:extLst>
          </p:cNvPr>
          <p:cNvGrpSpPr/>
          <p:nvPr/>
        </p:nvGrpSpPr>
        <p:grpSpPr>
          <a:xfrm>
            <a:off x="4171961" y="1652405"/>
            <a:ext cx="1909471" cy="2436437"/>
            <a:chOff x="4071605" y="2600258"/>
            <a:chExt cx="1909471" cy="243643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01029A-007D-4C12-E41B-57E1F86A115F}"/>
                </a:ext>
              </a:extLst>
            </p:cNvPr>
            <p:cNvSpPr txBox="1"/>
            <p:nvPr/>
          </p:nvSpPr>
          <p:spPr>
            <a:xfrm>
              <a:off x="4071605" y="3553510"/>
              <a:ext cx="16433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AR(</a:t>
              </a:r>
              <a:r>
                <a:rPr lang="en-US" sz="2400" b="1" dirty="0">
                  <a:solidFill>
                    <a:srgbClr val="7030A0"/>
                  </a:solidFill>
                </a:rPr>
                <a:t>X</a:t>
              </a:r>
              <a:r>
                <a:rPr lang="en-US" sz="2400" dirty="0"/>
                <a:t>)  =    </a:t>
              </a:r>
            </a:p>
          </p:txBody>
        </p:sp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BA11463A-11D6-7AD8-B49D-A7D0FC234F50}"/>
                </a:ext>
              </a:extLst>
            </p:cNvPr>
            <p:cNvSpPr/>
            <p:nvPr/>
          </p:nvSpPr>
          <p:spPr>
            <a:xfrm>
              <a:off x="5561352" y="2600258"/>
              <a:ext cx="419724" cy="2436437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7B8F87-235F-D750-ACA7-E757B96281D7}"/>
                  </a:ext>
                </a:extLst>
              </p:cNvPr>
              <p:cNvSpPr txBox="1"/>
              <p:nvPr/>
            </p:nvSpPr>
            <p:spPr>
              <a:xfrm>
                <a:off x="6513627" y="4836816"/>
                <a:ext cx="3233386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dirty="0"/>
                  <a:t>(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XQ’ </a:t>
                </a:r>
                <a:r>
                  <a:rPr lang="en-US" sz="2400" dirty="0"/>
                  <a:t>(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XK’</a:t>
                </a:r>
                <a:r>
                  <a:rPr lang="en-US" sz="2400" dirty="0"/>
                  <a:t>)</a:t>
                </a:r>
                <a14:m>
                  <m:oMath xmlns:m="http://schemas.openxmlformats.org/officeDocument/2006/math">
                    <m:r>
                      <a:rPr lang="en-US" sz="2400" b="0" i="1" baseline="30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)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XV’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7B8F87-235F-D750-ACA7-E757B96281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627" y="4836816"/>
                <a:ext cx="3233386" cy="461665"/>
              </a:xfrm>
              <a:prstGeom prst="rect">
                <a:avLst/>
              </a:prstGeom>
              <a:blipFill>
                <a:blip r:embed="rId4"/>
                <a:stretch>
                  <a:fillRect l="-3137" t="-10526" r="-1961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0B141B92-4509-8C33-B01B-66FF6A6CA50E}"/>
              </a:ext>
            </a:extLst>
          </p:cNvPr>
          <p:cNvSpPr txBox="1"/>
          <p:nvPr/>
        </p:nvSpPr>
        <p:spPr>
          <a:xfrm>
            <a:off x="546410" y="1922225"/>
            <a:ext cx="2754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</a:t>
            </a:r>
            <a:r>
              <a:rPr lang="en-US" dirty="0"/>
              <a:t> Modulo some assumptions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8541D6-FBA4-4798-BABA-058FCA9DDE63}"/>
              </a:ext>
            </a:extLst>
          </p:cNvPr>
          <p:cNvSpPr txBox="1"/>
          <p:nvPr/>
        </p:nvSpPr>
        <p:spPr>
          <a:xfrm>
            <a:off x="796620" y="2705099"/>
            <a:ext cx="2864887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X</a:t>
            </a:r>
            <a:r>
              <a:rPr lang="en-US" sz="2400" dirty="0"/>
              <a:t> uses 1-hot encoding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D79FD2-6640-A7C7-D24C-1B0D11854012}"/>
              </a:ext>
            </a:extLst>
          </p:cNvPr>
          <p:cNvSpPr/>
          <p:nvPr/>
        </p:nvSpPr>
        <p:spPr>
          <a:xfrm>
            <a:off x="1527092" y="3429000"/>
            <a:ext cx="1148575" cy="179264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85F45A2-C739-C2DE-6AFE-8807CC303CED}"/>
              </a:ext>
            </a:extLst>
          </p:cNvPr>
          <p:cNvGrpSpPr/>
          <p:nvPr/>
        </p:nvGrpSpPr>
        <p:grpSpPr>
          <a:xfrm>
            <a:off x="1304692" y="3791416"/>
            <a:ext cx="1370975" cy="338554"/>
            <a:chOff x="1304692" y="3791416"/>
            <a:chExt cx="1370975" cy="33855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A36CE4D-7525-38E3-E5D3-8DD97F06EA3C}"/>
                </a:ext>
              </a:extLst>
            </p:cNvPr>
            <p:cNvSpPr/>
            <p:nvPr/>
          </p:nvSpPr>
          <p:spPr>
            <a:xfrm>
              <a:off x="1527092" y="3858322"/>
              <a:ext cx="1148575" cy="2305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00B7D69-A0EE-3644-EB46-92A90F9CA188}"/>
                </a:ext>
              </a:extLst>
            </p:cNvPr>
            <p:cNvSpPr txBox="1"/>
            <p:nvPr/>
          </p:nvSpPr>
          <p:spPr>
            <a:xfrm>
              <a:off x="1304692" y="3791416"/>
              <a:ext cx="2311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7030A0"/>
                  </a:solidFill>
                </a:rPr>
                <a:t>i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6F6771-0D10-83E0-8731-452F1B97CCB1}"/>
                </a:ext>
              </a:extLst>
            </p:cNvPr>
            <p:cNvSpPr/>
            <p:nvPr/>
          </p:nvSpPr>
          <p:spPr>
            <a:xfrm>
              <a:off x="2229063" y="3858322"/>
              <a:ext cx="224205" cy="23052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59C5EAD-D339-5BC6-468C-C2F37575FF1E}"/>
              </a:ext>
            </a:extLst>
          </p:cNvPr>
          <p:cNvGrpSpPr/>
          <p:nvPr/>
        </p:nvGrpSpPr>
        <p:grpSpPr>
          <a:xfrm>
            <a:off x="1304692" y="4375977"/>
            <a:ext cx="1370975" cy="338554"/>
            <a:chOff x="1304692" y="4375977"/>
            <a:chExt cx="1370975" cy="33855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06D5BA6-C8BC-95FA-B3FA-32761646395F}"/>
                </a:ext>
              </a:extLst>
            </p:cNvPr>
            <p:cNvSpPr/>
            <p:nvPr/>
          </p:nvSpPr>
          <p:spPr>
            <a:xfrm>
              <a:off x="1527092" y="4473027"/>
              <a:ext cx="1148575" cy="2305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E091C0A-02E2-66D7-A390-0C0476564752}"/>
                </a:ext>
              </a:extLst>
            </p:cNvPr>
            <p:cNvSpPr/>
            <p:nvPr/>
          </p:nvSpPr>
          <p:spPr>
            <a:xfrm>
              <a:off x="1699345" y="4465895"/>
              <a:ext cx="224205" cy="23052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69FF07C-31BD-B786-186D-1BE4D171DFEA}"/>
                </a:ext>
              </a:extLst>
            </p:cNvPr>
            <p:cNvSpPr txBox="1"/>
            <p:nvPr/>
          </p:nvSpPr>
          <p:spPr>
            <a:xfrm>
              <a:off x="1304692" y="4375977"/>
              <a:ext cx="2311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7030A0"/>
                  </a:solidFill>
                </a:rPr>
                <a:t>j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540324F-438A-951F-FEC0-9DFC35710D7F}"/>
                  </a:ext>
                </a:extLst>
              </p:cNvPr>
              <p:cNvSpPr txBox="1"/>
              <p:nvPr/>
            </p:nvSpPr>
            <p:spPr>
              <a:xfrm>
                <a:off x="796620" y="5517582"/>
                <a:ext cx="2817887" cy="46166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7030A0"/>
                    </a:solidFill>
                  </a:rPr>
                  <a:t>Q’ </a:t>
                </a:r>
                <a:r>
                  <a:rPr lang="en-US" sz="2400" dirty="0"/>
                  <a:t>;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 K’ </a:t>
                </a:r>
                <a:r>
                  <a:rPr lang="en-US" sz="2400" dirty="0"/>
                  <a:t>;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/>
                  <a:t>are identity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540324F-438A-951F-FEC0-9DFC35710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620" y="5517582"/>
                <a:ext cx="2817887" cy="461665"/>
              </a:xfrm>
              <a:prstGeom prst="rect">
                <a:avLst/>
              </a:prstGeom>
              <a:blipFill>
                <a:blip r:embed="rId5"/>
                <a:stretch>
                  <a:fillRect l="-3139" t="-10811" r="-224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C7608D4-CC6B-08BC-207F-F50F190A6F76}"/>
                  </a:ext>
                </a:extLst>
              </p:cNvPr>
              <p:cNvSpPr txBox="1"/>
              <p:nvPr/>
            </p:nvSpPr>
            <p:spPr>
              <a:xfrm>
                <a:off x="6513627" y="5517581"/>
                <a:ext cx="2264081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(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X X</a:t>
                </a:r>
                <a14:m>
                  <m:oMath xmlns:m="http://schemas.openxmlformats.org/officeDocument/2006/math">
                    <m:r>
                      <a:rPr lang="en-US" sz="2400" b="0" i="1" baseline="30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)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XV’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C7608D4-CC6B-08BC-207F-F50F190A6F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627" y="5517581"/>
                <a:ext cx="2264081" cy="461665"/>
              </a:xfrm>
              <a:prstGeom prst="rect">
                <a:avLst/>
              </a:prstGeom>
              <a:blipFill>
                <a:blip r:embed="rId6"/>
                <a:stretch>
                  <a:fillRect l="-4469" t="-10811" r="-2793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829D03D6-154C-102C-F7D7-01E23405B100}"/>
              </a:ext>
            </a:extLst>
          </p:cNvPr>
          <p:cNvSpPr txBox="1"/>
          <p:nvPr/>
        </p:nvSpPr>
        <p:spPr>
          <a:xfrm>
            <a:off x="763265" y="6249955"/>
            <a:ext cx="31558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XV’</a:t>
            </a:r>
            <a:r>
              <a:rPr lang="en-US" sz="2400" dirty="0"/>
              <a:t> is </a:t>
            </a:r>
            <a:r>
              <a:rPr lang="en-US" sz="2400" b="1" dirty="0">
                <a:solidFill>
                  <a:srgbClr val="7030A0"/>
                </a:solidFill>
              </a:rPr>
              <a:t>X </a:t>
            </a:r>
            <a:r>
              <a:rPr lang="en-US" sz="2400" dirty="0"/>
              <a:t>shifted up by 1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6DEADE1-1988-E0DA-CE77-E997AF9FD651}"/>
                  </a:ext>
                </a:extLst>
              </p:cNvPr>
              <p:cNvSpPr txBox="1"/>
              <p:nvPr/>
            </p:nvSpPr>
            <p:spPr>
              <a:xfrm>
                <a:off x="6513627" y="6198346"/>
                <a:ext cx="2318583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(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X X</a:t>
                </a:r>
                <a14:m>
                  <m:oMath xmlns:m="http://schemas.openxmlformats.org/officeDocument/2006/math">
                    <m:r>
                      <a:rPr lang="en-US" sz="2400" b="0" i="1" baseline="30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) (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SX</a:t>
                </a:r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6DEADE1-1988-E0DA-CE77-E997AF9FD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627" y="6198346"/>
                <a:ext cx="2318583" cy="461665"/>
              </a:xfrm>
              <a:prstGeom prst="rect">
                <a:avLst/>
              </a:prstGeom>
              <a:blipFill>
                <a:blip r:embed="rId7"/>
                <a:stretch>
                  <a:fillRect l="-4372" t="-10811" r="-3279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20768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05"/>
    </mc:Choice>
    <mc:Fallback xmlns="">
      <p:transition spd="slow" advTm="113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21" grpId="0"/>
      <p:bldP spid="29" grpId="0" animBg="1"/>
      <p:bldP spid="30" grpId="0" animBg="1"/>
      <p:bldP spid="39" grpId="0" animBg="1"/>
      <p:bldP spid="40" grpId="0" animBg="1"/>
      <p:bldP spid="41" grpId="0" animBg="1"/>
      <p:bldP spid="41" grpId="1" animBg="1"/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4688-1CF1-2C39-743A-8EB1B90FF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Associative Recall in 1 layer of Attention</a:t>
            </a:r>
            <a:r>
              <a:rPr lang="en-US" b="1" baseline="30000" dirty="0">
                <a:solidFill>
                  <a:srgbClr val="FF0000"/>
                </a:solidFill>
              </a:rPr>
              <a:t>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CACB07B-70F2-586B-2906-D793BCE8F7C5}"/>
                  </a:ext>
                </a:extLst>
              </p:cNvPr>
              <p:cNvSpPr txBox="1"/>
              <p:nvPr/>
            </p:nvSpPr>
            <p:spPr>
              <a:xfrm>
                <a:off x="6201355" y="1922225"/>
                <a:ext cx="5455532" cy="573427"/>
              </a:xfrm>
              <a:prstGeom prst="rect">
                <a:avLst/>
              </a:prstGeom>
              <a:solidFill>
                <a:srgbClr val="FF0000">
                  <a:alpha val="15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400" dirty="0"/>
                  <a:t>            if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>
                    <a:solidFill>
                      <a:srgbClr val="7030A0"/>
                    </a:solidFill>
                  </a:rPr>
                  <a:t>[N-1,:] 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>
                    <a:solidFill>
                      <a:srgbClr val="7030A0"/>
                    </a:solidFill>
                  </a:rPr>
                  <a:t>[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400" dirty="0">
                    <a:solidFill>
                      <a:srgbClr val="7030A0"/>
                    </a:solidFill>
                  </a:rPr>
                  <a:t>,:] </a:t>
                </a:r>
                <a:r>
                  <a:rPr lang="en-US" sz="2400" dirty="0"/>
                  <a:t>for all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400" dirty="0">
                    <a:solidFill>
                      <a:srgbClr val="7030A0"/>
                    </a:solidFill>
                  </a:rPr>
                  <a:t> &lt; N-1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CACB07B-70F2-586B-2906-D793BCE8F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355" y="1922225"/>
                <a:ext cx="5455532" cy="573427"/>
              </a:xfrm>
              <a:prstGeom prst="rect">
                <a:avLst/>
              </a:prstGeom>
              <a:blipFill>
                <a:blip r:embed="rId3"/>
                <a:stretch>
                  <a:fillRect l="-698" r="-930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AA55B41C-68F2-72D2-3B61-DF9508E98CB4}"/>
              </a:ext>
            </a:extLst>
          </p:cNvPr>
          <p:cNvSpPr txBox="1"/>
          <p:nvPr/>
        </p:nvSpPr>
        <p:spPr>
          <a:xfrm>
            <a:off x="6201355" y="3275002"/>
            <a:ext cx="547957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X</a:t>
            </a:r>
            <a:r>
              <a:rPr lang="en-US" sz="2400" dirty="0">
                <a:solidFill>
                  <a:srgbClr val="7030A0"/>
                </a:solidFill>
              </a:rPr>
              <a:t>[i+1,:]   if </a:t>
            </a:r>
            <a:r>
              <a:rPr lang="en-US" sz="2400" b="1" dirty="0">
                <a:solidFill>
                  <a:srgbClr val="7030A0"/>
                </a:solidFill>
              </a:rPr>
              <a:t>X</a:t>
            </a:r>
            <a:r>
              <a:rPr lang="en-US" sz="2400" dirty="0">
                <a:solidFill>
                  <a:srgbClr val="7030A0"/>
                </a:solidFill>
              </a:rPr>
              <a:t>[N-1,:]=</a:t>
            </a:r>
            <a:r>
              <a:rPr lang="en-US" sz="2400" b="1" dirty="0">
                <a:solidFill>
                  <a:srgbClr val="7030A0"/>
                </a:solidFill>
              </a:rPr>
              <a:t>X</a:t>
            </a:r>
            <a:r>
              <a:rPr lang="en-US" sz="2400" dirty="0">
                <a:solidFill>
                  <a:srgbClr val="7030A0"/>
                </a:solidFill>
              </a:rPr>
              <a:t>[</a:t>
            </a:r>
            <a:r>
              <a:rPr lang="en-US" sz="2400" dirty="0" err="1">
                <a:solidFill>
                  <a:srgbClr val="7030A0"/>
                </a:solidFill>
              </a:rPr>
              <a:t>i</a:t>
            </a:r>
            <a:r>
              <a:rPr lang="en-US" sz="2400" dirty="0">
                <a:solidFill>
                  <a:srgbClr val="7030A0"/>
                </a:solidFill>
              </a:rPr>
              <a:t>,:] </a:t>
            </a:r>
            <a:r>
              <a:rPr lang="en-US" sz="2400" dirty="0"/>
              <a:t>for some </a:t>
            </a:r>
            <a:r>
              <a:rPr lang="en-US" sz="2400" dirty="0" err="1">
                <a:solidFill>
                  <a:srgbClr val="7030A0"/>
                </a:solidFill>
              </a:rPr>
              <a:t>i</a:t>
            </a:r>
            <a:r>
              <a:rPr lang="en-US" sz="2400" dirty="0">
                <a:solidFill>
                  <a:srgbClr val="7030A0"/>
                </a:solidFill>
              </a:rPr>
              <a:t>&lt; N-1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465992C-D222-E5A1-E20B-8252B94BFED4}"/>
              </a:ext>
            </a:extLst>
          </p:cNvPr>
          <p:cNvGrpSpPr/>
          <p:nvPr/>
        </p:nvGrpSpPr>
        <p:grpSpPr>
          <a:xfrm>
            <a:off x="4171961" y="1652405"/>
            <a:ext cx="1909471" cy="2436437"/>
            <a:chOff x="4071605" y="2600258"/>
            <a:chExt cx="1909471" cy="243643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01029A-007D-4C12-E41B-57E1F86A115F}"/>
                </a:ext>
              </a:extLst>
            </p:cNvPr>
            <p:cNvSpPr txBox="1"/>
            <p:nvPr/>
          </p:nvSpPr>
          <p:spPr>
            <a:xfrm>
              <a:off x="4071605" y="3553510"/>
              <a:ext cx="16433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AR(</a:t>
              </a:r>
              <a:r>
                <a:rPr lang="en-US" sz="2400" b="1" dirty="0">
                  <a:solidFill>
                    <a:srgbClr val="7030A0"/>
                  </a:solidFill>
                </a:rPr>
                <a:t>X</a:t>
              </a:r>
              <a:r>
                <a:rPr lang="en-US" sz="2400" dirty="0"/>
                <a:t>)  =    </a:t>
              </a:r>
            </a:p>
          </p:txBody>
        </p:sp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BA11463A-11D6-7AD8-B49D-A7D0FC234F50}"/>
                </a:ext>
              </a:extLst>
            </p:cNvPr>
            <p:cNvSpPr/>
            <p:nvPr/>
          </p:nvSpPr>
          <p:spPr>
            <a:xfrm>
              <a:off x="5561352" y="2600258"/>
              <a:ext cx="419724" cy="2436437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B141B92-4509-8C33-B01B-66FF6A6CA50E}"/>
              </a:ext>
            </a:extLst>
          </p:cNvPr>
          <p:cNvSpPr txBox="1"/>
          <p:nvPr/>
        </p:nvSpPr>
        <p:spPr>
          <a:xfrm>
            <a:off x="546410" y="1922225"/>
            <a:ext cx="2754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</a:t>
            </a:r>
            <a:r>
              <a:rPr lang="en-US" dirty="0"/>
              <a:t> Modulo some assumptions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8541D6-FBA4-4798-BABA-058FCA9DDE63}"/>
              </a:ext>
            </a:extLst>
          </p:cNvPr>
          <p:cNvSpPr txBox="1"/>
          <p:nvPr/>
        </p:nvSpPr>
        <p:spPr>
          <a:xfrm>
            <a:off x="796620" y="2705099"/>
            <a:ext cx="2864887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X</a:t>
            </a:r>
            <a:r>
              <a:rPr lang="en-US" sz="2400" dirty="0"/>
              <a:t> uses 1-hot encoding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D79FD2-6640-A7C7-D24C-1B0D11854012}"/>
              </a:ext>
            </a:extLst>
          </p:cNvPr>
          <p:cNvSpPr/>
          <p:nvPr/>
        </p:nvSpPr>
        <p:spPr>
          <a:xfrm>
            <a:off x="1527092" y="3429000"/>
            <a:ext cx="1148575" cy="179264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85F45A2-C739-C2DE-6AFE-8807CC303CED}"/>
              </a:ext>
            </a:extLst>
          </p:cNvPr>
          <p:cNvGrpSpPr/>
          <p:nvPr/>
        </p:nvGrpSpPr>
        <p:grpSpPr>
          <a:xfrm>
            <a:off x="1304692" y="3791416"/>
            <a:ext cx="1370975" cy="338554"/>
            <a:chOff x="1304692" y="3791416"/>
            <a:chExt cx="1370975" cy="33855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A36CE4D-7525-38E3-E5D3-8DD97F06EA3C}"/>
                </a:ext>
              </a:extLst>
            </p:cNvPr>
            <p:cNvSpPr/>
            <p:nvPr/>
          </p:nvSpPr>
          <p:spPr>
            <a:xfrm>
              <a:off x="1527092" y="3858322"/>
              <a:ext cx="1148575" cy="2305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00B7D69-A0EE-3644-EB46-92A90F9CA188}"/>
                </a:ext>
              </a:extLst>
            </p:cNvPr>
            <p:cNvSpPr txBox="1"/>
            <p:nvPr/>
          </p:nvSpPr>
          <p:spPr>
            <a:xfrm>
              <a:off x="1304692" y="3791416"/>
              <a:ext cx="2311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7030A0"/>
                  </a:solidFill>
                </a:rPr>
                <a:t>i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6F6771-0D10-83E0-8731-452F1B97CCB1}"/>
                </a:ext>
              </a:extLst>
            </p:cNvPr>
            <p:cNvSpPr/>
            <p:nvPr/>
          </p:nvSpPr>
          <p:spPr>
            <a:xfrm>
              <a:off x="2229063" y="3858322"/>
              <a:ext cx="224205" cy="23052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59C5EAD-D339-5BC6-468C-C2F37575FF1E}"/>
              </a:ext>
            </a:extLst>
          </p:cNvPr>
          <p:cNvGrpSpPr/>
          <p:nvPr/>
        </p:nvGrpSpPr>
        <p:grpSpPr>
          <a:xfrm>
            <a:off x="1304692" y="4375977"/>
            <a:ext cx="1370975" cy="338554"/>
            <a:chOff x="1304692" y="4375977"/>
            <a:chExt cx="1370975" cy="33855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06D5BA6-C8BC-95FA-B3FA-32761646395F}"/>
                </a:ext>
              </a:extLst>
            </p:cNvPr>
            <p:cNvSpPr/>
            <p:nvPr/>
          </p:nvSpPr>
          <p:spPr>
            <a:xfrm>
              <a:off x="1527092" y="4473027"/>
              <a:ext cx="1148575" cy="2305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E091C0A-02E2-66D7-A390-0C0476564752}"/>
                </a:ext>
              </a:extLst>
            </p:cNvPr>
            <p:cNvSpPr/>
            <p:nvPr/>
          </p:nvSpPr>
          <p:spPr>
            <a:xfrm>
              <a:off x="1699345" y="4465895"/>
              <a:ext cx="224205" cy="23052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69FF07C-31BD-B786-186D-1BE4D171DFEA}"/>
                </a:ext>
              </a:extLst>
            </p:cNvPr>
            <p:cNvSpPr txBox="1"/>
            <p:nvPr/>
          </p:nvSpPr>
          <p:spPr>
            <a:xfrm>
              <a:off x="1304692" y="4375977"/>
              <a:ext cx="2311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7030A0"/>
                  </a:solidFill>
                </a:rPr>
                <a:t>j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6DEADE1-1988-E0DA-CE77-E997AF9FD651}"/>
                  </a:ext>
                </a:extLst>
              </p:cNvPr>
              <p:cNvSpPr txBox="1"/>
              <p:nvPr/>
            </p:nvSpPr>
            <p:spPr>
              <a:xfrm>
                <a:off x="897203" y="5846299"/>
                <a:ext cx="2318583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(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X X</a:t>
                </a:r>
                <a14:m>
                  <m:oMath xmlns:m="http://schemas.openxmlformats.org/officeDocument/2006/math">
                    <m:r>
                      <a:rPr lang="en-US" sz="2400" b="0" i="1" baseline="30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) (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SX</a:t>
                </a:r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6DEADE1-1988-E0DA-CE77-E997AF9FD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203" y="5846299"/>
                <a:ext cx="2318583" cy="461665"/>
              </a:xfrm>
              <a:prstGeom prst="rect">
                <a:avLst/>
              </a:prstGeom>
              <a:blipFill>
                <a:blip r:embed="rId4"/>
                <a:stretch>
                  <a:fillRect l="-4348" t="-10811" r="-326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2D3878B-6CAE-D38F-A5D2-BCE5584C804B}"/>
                  </a:ext>
                </a:extLst>
              </p:cNvPr>
              <p:cNvSpPr txBox="1"/>
              <p:nvPr/>
            </p:nvSpPr>
            <p:spPr>
              <a:xfrm>
                <a:off x="3091510" y="4638387"/>
                <a:ext cx="1374415" cy="4616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7030A0"/>
                    </a:solidFill>
                  </a:rPr>
                  <a:t>A </a:t>
                </a:r>
                <a:r>
                  <a:rPr lang="en-US" sz="2400" dirty="0">
                    <a:solidFill>
                      <a:srgbClr val="7030A0"/>
                    </a:solidFill>
                  </a:rPr>
                  <a:t>=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 X X</a:t>
                </a:r>
                <a14:m>
                  <m:oMath xmlns:m="http://schemas.openxmlformats.org/officeDocument/2006/math">
                    <m:r>
                      <a:rPr lang="en-US" sz="2400" b="0" i="1" baseline="30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2D3878B-6CAE-D38F-A5D2-BCE5584C8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510" y="4638387"/>
                <a:ext cx="1374415" cy="461665"/>
              </a:xfrm>
              <a:prstGeom prst="rect">
                <a:avLst/>
              </a:prstGeom>
              <a:blipFill>
                <a:blip r:embed="rId5"/>
                <a:stretch>
                  <a:fillRect l="-7339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EA5B9F-45FD-A585-0D4D-9C3A574BCB23}"/>
                  </a:ext>
                </a:extLst>
              </p:cNvPr>
              <p:cNvSpPr txBox="1"/>
              <p:nvPr/>
            </p:nvSpPr>
            <p:spPr>
              <a:xfrm>
                <a:off x="892338" y="5858507"/>
                <a:ext cx="1558440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A</a:t>
                </a:r>
                <a:r>
                  <a:rPr lang="en-US" sz="2400" dirty="0"/>
                  <a:t>(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SX</a:t>
                </a:r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EA5B9F-45FD-A585-0D4D-9C3A574BC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338" y="5858507"/>
                <a:ext cx="1558440" cy="461665"/>
              </a:xfrm>
              <a:prstGeom prst="rect">
                <a:avLst/>
              </a:prstGeom>
              <a:blipFill>
                <a:blip r:embed="rId6"/>
                <a:stretch>
                  <a:fillRect l="-6504" t="-10811" r="-569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E1AF2AF3-85CA-540D-5604-AB8EAECCDCE4}"/>
              </a:ext>
            </a:extLst>
          </p:cNvPr>
          <p:cNvGrpSpPr/>
          <p:nvPr/>
        </p:nvGrpSpPr>
        <p:grpSpPr>
          <a:xfrm>
            <a:off x="4600835" y="3801563"/>
            <a:ext cx="4022065" cy="2133258"/>
            <a:chOff x="4600835" y="3801563"/>
            <a:chExt cx="4022065" cy="213325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74BB985-70AF-674F-93D1-F460C8F17840}"/>
                </a:ext>
              </a:extLst>
            </p:cNvPr>
            <p:cNvGrpSpPr/>
            <p:nvPr/>
          </p:nvGrpSpPr>
          <p:grpSpPr>
            <a:xfrm>
              <a:off x="4993660" y="3801563"/>
              <a:ext cx="3629240" cy="2133258"/>
              <a:chOff x="6476646" y="3912255"/>
              <a:chExt cx="3629240" cy="213325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18393CD-5A17-B233-0226-6DB32F3A94AE}"/>
                  </a:ext>
                </a:extLst>
              </p:cNvPr>
              <p:cNvSpPr/>
              <p:nvPr/>
            </p:nvSpPr>
            <p:spPr>
              <a:xfrm>
                <a:off x="6699046" y="4252866"/>
                <a:ext cx="1148575" cy="179264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CE29B5A-3564-FD20-99B9-396EC571866F}"/>
                  </a:ext>
                </a:extLst>
              </p:cNvPr>
              <p:cNvSpPr/>
              <p:nvPr/>
            </p:nvSpPr>
            <p:spPr>
              <a:xfrm rot="16200000">
                <a:off x="8635275" y="3930830"/>
                <a:ext cx="1148575" cy="179264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0FBDE55-3811-7629-B71C-81A1B56EFCC6}"/>
                  </a:ext>
                </a:extLst>
              </p:cNvPr>
              <p:cNvGrpSpPr/>
              <p:nvPr/>
            </p:nvGrpSpPr>
            <p:grpSpPr>
              <a:xfrm>
                <a:off x="6476646" y="4810635"/>
                <a:ext cx="1370975" cy="338554"/>
                <a:chOff x="1304692" y="3791416"/>
                <a:chExt cx="1370975" cy="338554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2F153C8D-8E7E-3752-370B-08B1993C0C1E}"/>
                    </a:ext>
                  </a:extLst>
                </p:cNvPr>
                <p:cNvSpPr/>
                <p:nvPr/>
              </p:nvSpPr>
              <p:spPr>
                <a:xfrm>
                  <a:off x="1527092" y="3858322"/>
                  <a:ext cx="1148575" cy="23052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F401033-1E4E-1224-D2EB-81B7E3A93594}"/>
                    </a:ext>
                  </a:extLst>
                </p:cNvPr>
                <p:cNvSpPr txBox="1"/>
                <p:nvPr/>
              </p:nvSpPr>
              <p:spPr>
                <a:xfrm>
                  <a:off x="1304692" y="3791416"/>
                  <a:ext cx="23115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>
                      <a:solidFill>
                        <a:srgbClr val="7030A0"/>
                      </a:solidFill>
                    </a:rPr>
                    <a:t>i</a:t>
                  </a:r>
                  <a:endParaRPr lang="en-US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070A3DC-3EAB-4715-C245-51BEE55025D3}"/>
                    </a:ext>
                  </a:extLst>
                </p:cNvPr>
                <p:cNvSpPr/>
                <p:nvPr/>
              </p:nvSpPr>
              <p:spPr>
                <a:xfrm>
                  <a:off x="2229063" y="3858322"/>
                  <a:ext cx="224205" cy="23052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4080B75-71B3-241D-73E1-DE58FF16B3C9}"/>
                  </a:ext>
                </a:extLst>
              </p:cNvPr>
              <p:cNvGrpSpPr/>
              <p:nvPr/>
            </p:nvGrpSpPr>
            <p:grpSpPr>
              <a:xfrm rot="5400000">
                <a:off x="8857305" y="4517636"/>
                <a:ext cx="1484634" cy="273871"/>
                <a:chOff x="1191033" y="4429677"/>
                <a:chExt cx="1484634" cy="273871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51C5191-260F-A83B-C42E-CE7DA9250010}"/>
                    </a:ext>
                  </a:extLst>
                </p:cNvPr>
                <p:cNvSpPr/>
                <p:nvPr/>
              </p:nvSpPr>
              <p:spPr>
                <a:xfrm>
                  <a:off x="1527092" y="4473028"/>
                  <a:ext cx="1148575" cy="23052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93FEDCB-4A82-C4CC-2F01-134D56D4C1AC}"/>
                    </a:ext>
                  </a:extLst>
                </p:cNvPr>
                <p:cNvSpPr/>
                <p:nvPr/>
              </p:nvSpPr>
              <p:spPr>
                <a:xfrm>
                  <a:off x="1699345" y="4465895"/>
                  <a:ext cx="224205" cy="230520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9D58152-8B3D-B747-9FBB-3B90BE512336}"/>
                    </a:ext>
                  </a:extLst>
                </p:cNvPr>
                <p:cNvSpPr txBox="1"/>
                <p:nvPr/>
              </p:nvSpPr>
              <p:spPr>
                <a:xfrm rot="16200000">
                  <a:off x="1244733" y="4375977"/>
                  <a:ext cx="23115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7030A0"/>
                      </a:solidFill>
                    </a:rPr>
                    <a:t>j</a:t>
                  </a:r>
                  <a:endParaRPr lang="en-US" dirty="0">
                    <a:solidFill>
                      <a:srgbClr val="7030A0"/>
                    </a:solidFill>
                  </a:endParaRPr>
                </a:p>
              </p:txBody>
            </p:sp>
          </p:grp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40CE64D-6C6E-CFB4-A34E-2AC8D14FC98E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 flipV="1">
              <a:off x="4600835" y="4869220"/>
              <a:ext cx="392825" cy="128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81C6FF6-DABC-13D3-F9EC-7446D676CE82}"/>
              </a:ext>
            </a:extLst>
          </p:cNvPr>
          <p:cNvGrpSpPr/>
          <p:nvPr/>
        </p:nvGrpSpPr>
        <p:grpSpPr>
          <a:xfrm>
            <a:off x="8861837" y="4088842"/>
            <a:ext cx="2598372" cy="2184533"/>
            <a:chOff x="8861837" y="4088842"/>
            <a:chExt cx="2598372" cy="218453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24D4A70-CCD3-859F-717C-A0AB713039F0}"/>
                </a:ext>
              </a:extLst>
            </p:cNvPr>
            <p:cNvSpPr/>
            <p:nvPr/>
          </p:nvSpPr>
          <p:spPr>
            <a:xfrm>
              <a:off x="9667562" y="4088842"/>
              <a:ext cx="1792647" cy="179021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AAC8198-D341-A4C9-968B-266D11BD10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61837" y="4856330"/>
              <a:ext cx="392825" cy="128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78B4D40-4811-B617-C795-637975526F8C}"/>
                </a:ext>
              </a:extLst>
            </p:cNvPr>
            <p:cNvSpPr/>
            <p:nvPr/>
          </p:nvSpPr>
          <p:spPr>
            <a:xfrm>
              <a:off x="9667562" y="4788917"/>
              <a:ext cx="1778707" cy="2495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FCD502C-839A-0CF2-1B25-EB9E1B792679}"/>
                </a:ext>
              </a:extLst>
            </p:cNvPr>
            <p:cNvSpPr/>
            <p:nvPr/>
          </p:nvSpPr>
          <p:spPr>
            <a:xfrm rot="5400000">
              <a:off x="9451057" y="4864918"/>
              <a:ext cx="1778707" cy="2495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DF4DCE5-1CC5-69AF-2778-4B6961D60B26}"/>
                </a:ext>
              </a:extLst>
            </p:cNvPr>
            <p:cNvSpPr txBox="1"/>
            <p:nvPr/>
          </p:nvSpPr>
          <p:spPr>
            <a:xfrm>
              <a:off x="9390505" y="4763300"/>
              <a:ext cx="2311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7030A0"/>
                  </a:solidFill>
                </a:rPr>
                <a:t>i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31921C2-9C51-1FB4-EC4F-DAC0EF9CBEC1}"/>
                </a:ext>
              </a:extLst>
            </p:cNvPr>
            <p:cNvSpPr txBox="1"/>
            <p:nvPr/>
          </p:nvSpPr>
          <p:spPr>
            <a:xfrm>
              <a:off x="10211991" y="5934821"/>
              <a:ext cx="2311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7030A0"/>
                  </a:solidFill>
                </a:rPr>
                <a:t>j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BDB280C-4261-2CBA-0D56-728099807F2C}"/>
                </a:ext>
              </a:extLst>
            </p:cNvPr>
            <p:cNvSpPr/>
            <p:nvPr/>
          </p:nvSpPr>
          <p:spPr>
            <a:xfrm>
              <a:off x="10211991" y="4788916"/>
              <a:ext cx="253210" cy="26109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D4F3882-69EB-592D-6DFC-198E59CBA042}"/>
              </a:ext>
            </a:extLst>
          </p:cNvPr>
          <p:cNvGrpSpPr/>
          <p:nvPr/>
        </p:nvGrpSpPr>
        <p:grpSpPr>
          <a:xfrm>
            <a:off x="4600835" y="6077131"/>
            <a:ext cx="4789670" cy="668443"/>
            <a:chOff x="4600835" y="6077131"/>
            <a:chExt cx="4789670" cy="668443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2E0A2FB-0736-59C7-06BE-E46D026C5F77}"/>
                </a:ext>
              </a:extLst>
            </p:cNvPr>
            <p:cNvSpPr/>
            <p:nvPr/>
          </p:nvSpPr>
          <p:spPr>
            <a:xfrm>
              <a:off x="4600835" y="6077131"/>
              <a:ext cx="4789670" cy="66844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11DE8AD-D441-49D0-B0EA-C8CB38F5AEAD}"/>
                </a:ext>
              </a:extLst>
            </p:cNvPr>
            <p:cNvSpPr txBox="1"/>
            <p:nvPr/>
          </p:nvSpPr>
          <p:spPr>
            <a:xfrm>
              <a:off x="4638056" y="6188502"/>
              <a:ext cx="1473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7030A0"/>
                  </a:solidFill>
                </a:rPr>
                <a:t>A</a:t>
              </a:r>
              <a:r>
                <a:rPr lang="en-US" sz="2000" dirty="0">
                  <a:solidFill>
                    <a:srgbClr val="7030A0"/>
                  </a:solidFill>
                </a:rPr>
                <a:t>[</a:t>
              </a:r>
              <a:r>
                <a:rPr lang="en-US" sz="2000" dirty="0" err="1">
                  <a:solidFill>
                    <a:srgbClr val="7030A0"/>
                  </a:solidFill>
                </a:rPr>
                <a:t>i,j</a:t>
              </a:r>
              <a:r>
                <a:rPr lang="en-US" sz="2000" dirty="0">
                  <a:solidFill>
                    <a:srgbClr val="7030A0"/>
                  </a:solidFill>
                </a:rPr>
                <a:t>] = 1</a:t>
              </a:r>
              <a:r>
                <a:rPr lang="en-US" sz="2000" dirty="0"/>
                <a:t> </a:t>
              </a:r>
              <a:r>
                <a:rPr lang="en-US" sz="2000" dirty="0" err="1"/>
                <a:t>iff</a:t>
              </a:r>
              <a:r>
                <a:rPr lang="en-US" sz="2000" dirty="0"/>
                <a:t> 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4182863-332F-5C64-CCEC-50DEA4322896}"/>
              </a:ext>
            </a:extLst>
          </p:cNvPr>
          <p:cNvGrpSpPr/>
          <p:nvPr/>
        </p:nvGrpSpPr>
        <p:grpSpPr>
          <a:xfrm>
            <a:off x="6178215" y="6196819"/>
            <a:ext cx="3029693" cy="399857"/>
            <a:chOff x="6178215" y="6196819"/>
            <a:chExt cx="3029693" cy="39985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D3B190A-8341-D484-B69D-958FC433624F}"/>
                </a:ext>
              </a:extLst>
            </p:cNvPr>
            <p:cNvGrpSpPr/>
            <p:nvPr/>
          </p:nvGrpSpPr>
          <p:grpSpPr>
            <a:xfrm>
              <a:off x="6178215" y="6222957"/>
              <a:ext cx="1370975" cy="338554"/>
              <a:chOff x="1304692" y="3791416"/>
              <a:chExt cx="1370975" cy="338554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FD56A7F-DBD7-7388-DAA4-F8CD63C7A768}"/>
                  </a:ext>
                </a:extLst>
              </p:cNvPr>
              <p:cNvSpPr/>
              <p:nvPr/>
            </p:nvSpPr>
            <p:spPr>
              <a:xfrm>
                <a:off x="1527092" y="3858322"/>
                <a:ext cx="1148575" cy="2305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2ED26B6-37CF-ADD7-EB9C-C838EFF02EE9}"/>
                  </a:ext>
                </a:extLst>
              </p:cNvPr>
              <p:cNvSpPr txBox="1"/>
              <p:nvPr/>
            </p:nvSpPr>
            <p:spPr>
              <a:xfrm>
                <a:off x="1304692" y="3791416"/>
                <a:ext cx="2311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>
                    <a:solidFill>
                      <a:srgbClr val="7030A0"/>
                    </a:solidFill>
                  </a:rPr>
                  <a:t>i</a:t>
                </a:r>
                <a:endParaRPr lang="en-US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6C5B260-FDC3-80DC-4D0B-84E9D7530A83}"/>
                  </a:ext>
                </a:extLst>
              </p:cNvPr>
              <p:cNvSpPr/>
              <p:nvPr/>
            </p:nvSpPr>
            <p:spPr>
              <a:xfrm>
                <a:off x="2229063" y="3858322"/>
                <a:ext cx="224205" cy="23052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EF7EAA1C-91FB-902F-42B0-632C48966E83}"/>
                </a:ext>
              </a:extLst>
            </p:cNvPr>
            <p:cNvGrpSpPr/>
            <p:nvPr/>
          </p:nvGrpSpPr>
          <p:grpSpPr>
            <a:xfrm>
              <a:off x="7836933" y="6196819"/>
              <a:ext cx="1370975" cy="338554"/>
              <a:chOff x="1304692" y="4375977"/>
              <a:chExt cx="1370975" cy="338554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B943A403-4E02-4142-5196-FF36CBF4B8AE}"/>
                  </a:ext>
                </a:extLst>
              </p:cNvPr>
              <p:cNvSpPr/>
              <p:nvPr/>
            </p:nvSpPr>
            <p:spPr>
              <a:xfrm>
                <a:off x="1527092" y="4473027"/>
                <a:ext cx="1148575" cy="2305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3D9CF2D-C914-26FF-1DD0-C34E006268AA}"/>
                  </a:ext>
                </a:extLst>
              </p:cNvPr>
              <p:cNvSpPr/>
              <p:nvPr/>
            </p:nvSpPr>
            <p:spPr>
              <a:xfrm>
                <a:off x="1699345" y="4465895"/>
                <a:ext cx="224205" cy="230520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E2F2066-B612-96EF-F140-C066824A161F}"/>
                  </a:ext>
                </a:extLst>
              </p:cNvPr>
              <p:cNvSpPr txBox="1"/>
              <p:nvPr/>
            </p:nvSpPr>
            <p:spPr>
              <a:xfrm>
                <a:off x="1304692" y="4375977"/>
                <a:ext cx="2311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7030A0"/>
                    </a:solidFill>
                  </a:rPr>
                  <a:t>j</a:t>
                </a:r>
                <a:endParaRPr lang="en-US" dirty="0">
                  <a:solidFill>
                    <a:srgbClr val="7030A0"/>
                  </a:solidFill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010BA4E-918F-45B2-4822-5CED56D23A60}"/>
                </a:ext>
              </a:extLst>
            </p:cNvPr>
            <p:cNvSpPr txBox="1"/>
            <p:nvPr/>
          </p:nvSpPr>
          <p:spPr>
            <a:xfrm>
              <a:off x="7576676" y="6227344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=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905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17"/>
    </mc:Choice>
    <mc:Fallback xmlns="">
      <p:transition spd="slow" advTm="77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299AAB70-6401-0F54-8A15-21CD1FBCDD1D}"/>
              </a:ext>
            </a:extLst>
          </p:cNvPr>
          <p:cNvGrpSpPr/>
          <p:nvPr/>
        </p:nvGrpSpPr>
        <p:grpSpPr>
          <a:xfrm>
            <a:off x="6988457" y="3883737"/>
            <a:ext cx="1148575" cy="2175472"/>
            <a:chOff x="6843494" y="3883737"/>
            <a:chExt cx="1148575" cy="2175472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3C9023F-286D-8264-0D2D-E3FA3F841C60}"/>
                </a:ext>
              </a:extLst>
            </p:cNvPr>
            <p:cNvSpPr/>
            <p:nvPr/>
          </p:nvSpPr>
          <p:spPr>
            <a:xfrm>
              <a:off x="6843494" y="3883737"/>
              <a:ext cx="1148575" cy="179264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54C4E71-3A80-D491-129D-4799363B5ED4}"/>
                </a:ext>
              </a:extLst>
            </p:cNvPr>
            <p:cNvSpPr txBox="1"/>
            <p:nvPr/>
          </p:nvSpPr>
          <p:spPr>
            <a:xfrm>
              <a:off x="7173768" y="5689877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7030A0"/>
                  </a:solidFill>
                </a:rPr>
                <a:t>SX</a:t>
              </a:r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EB04688-1CF1-2C39-743A-8EB1B90FF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Associative Recall in 1 layer of Attention</a:t>
            </a:r>
            <a:r>
              <a:rPr lang="en-US" b="1" baseline="30000" dirty="0">
                <a:solidFill>
                  <a:srgbClr val="FF0000"/>
                </a:solidFill>
              </a:rPr>
              <a:t>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CACB07B-70F2-586B-2906-D793BCE8F7C5}"/>
                  </a:ext>
                </a:extLst>
              </p:cNvPr>
              <p:cNvSpPr txBox="1"/>
              <p:nvPr/>
            </p:nvSpPr>
            <p:spPr>
              <a:xfrm>
                <a:off x="6201355" y="1643450"/>
                <a:ext cx="5455532" cy="573427"/>
              </a:xfrm>
              <a:prstGeom prst="rect">
                <a:avLst/>
              </a:prstGeom>
              <a:solidFill>
                <a:srgbClr val="FF0000">
                  <a:alpha val="15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2400" dirty="0"/>
                  <a:t>            if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>
                    <a:solidFill>
                      <a:srgbClr val="7030A0"/>
                    </a:solidFill>
                  </a:rPr>
                  <a:t>[N-1,:] 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>
                    <a:solidFill>
                      <a:srgbClr val="7030A0"/>
                    </a:solidFill>
                  </a:rPr>
                  <a:t>[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400" dirty="0">
                    <a:solidFill>
                      <a:srgbClr val="7030A0"/>
                    </a:solidFill>
                  </a:rPr>
                  <a:t>,:] </a:t>
                </a:r>
                <a:r>
                  <a:rPr lang="en-US" sz="2400" dirty="0"/>
                  <a:t>for all 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400" dirty="0">
                    <a:solidFill>
                      <a:srgbClr val="7030A0"/>
                    </a:solidFill>
                  </a:rPr>
                  <a:t> &lt; N-1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CACB07B-70F2-586B-2906-D793BCE8F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355" y="1643450"/>
                <a:ext cx="5455532" cy="573427"/>
              </a:xfrm>
              <a:prstGeom prst="rect">
                <a:avLst/>
              </a:prstGeom>
              <a:blipFill>
                <a:blip r:embed="rId3"/>
                <a:stretch>
                  <a:fillRect l="-698" r="-930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AA55B41C-68F2-72D2-3B61-DF9508E98CB4}"/>
              </a:ext>
            </a:extLst>
          </p:cNvPr>
          <p:cNvSpPr txBox="1"/>
          <p:nvPr/>
        </p:nvSpPr>
        <p:spPr>
          <a:xfrm>
            <a:off x="6201355" y="2996227"/>
            <a:ext cx="547957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X</a:t>
            </a:r>
            <a:r>
              <a:rPr lang="en-US" sz="2400" dirty="0">
                <a:solidFill>
                  <a:srgbClr val="7030A0"/>
                </a:solidFill>
              </a:rPr>
              <a:t>[i+1,:]   if </a:t>
            </a:r>
            <a:r>
              <a:rPr lang="en-US" sz="2400" b="1" dirty="0">
                <a:solidFill>
                  <a:srgbClr val="7030A0"/>
                </a:solidFill>
              </a:rPr>
              <a:t>X</a:t>
            </a:r>
            <a:r>
              <a:rPr lang="en-US" sz="2400" dirty="0">
                <a:solidFill>
                  <a:srgbClr val="7030A0"/>
                </a:solidFill>
              </a:rPr>
              <a:t>[N-1,:]=</a:t>
            </a:r>
            <a:r>
              <a:rPr lang="en-US" sz="2400" b="1" dirty="0">
                <a:solidFill>
                  <a:srgbClr val="7030A0"/>
                </a:solidFill>
              </a:rPr>
              <a:t>X</a:t>
            </a:r>
            <a:r>
              <a:rPr lang="en-US" sz="2400" dirty="0">
                <a:solidFill>
                  <a:srgbClr val="7030A0"/>
                </a:solidFill>
              </a:rPr>
              <a:t>[</a:t>
            </a:r>
            <a:r>
              <a:rPr lang="en-US" sz="2400" dirty="0" err="1">
                <a:solidFill>
                  <a:srgbClr val="7030A0"/>
                </a:solidFill>
              </a:rPr>
              <a:t>i</a:t>
            </a:r>
            <a:r>
              <a:rPr lang="en-US" sz="2400" dirty="0">
                <a:solidFill>
                  <a:srgbClr val="7030A0"/>
                </a:solidFill>
              </a:rPr>
              <a:t>,:] </a:t>
            </a:r>
            <a:r>
              <a:rPr lang="en-US" sz="2400" dirty="0"/>
              <a:t>for some </a:t>
            </a:r>
            <a:r>
              <a:rPr lang="en-US" sz="2400" dirty="0" err="1">
                <a:solidFill>
                  <a:srgbClr val="7030A0"/>
                </a:solidFill>
              </a:rPr>
              <a:t>i</a:t>
            </a:r>
            <a:r>
              <a:rPr lang="en-US" sz="2400" dirty="0">
                <a:solidFill>
                  <a:srgbClr val="7030A0"/>
                </a:solidFill>
              </a:rPr>
              <a:t>&lt; N-1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465992C-D222-E5A1-E20B-8252B94BFED4}"/>
              </a:ext>
            </a:extLst>
          </p:cNvPr>
          <p:cNvGrpSpPr/>
          <p:nvPr/>
        </p:nvGrpSpPr>
        <p:grpSpPr>
          <a:xfrm>
            <a:off x="4171961" y="1373630"/>
            <a:ext cx="1909471" cy="2436437"/>
            <a:chOff x="4071605" y="2600258"/>
            <a:chExt cx="1909471" cy="243643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01029A-007D-4C12-E41B-57E1F86A115F}"/>
                </a:ext>
              </a:extLst>
            </p:cNvPr>
            <p:cNvSpPr txBox="1"/>
            <p:nvPr/>
          </p:nvSpPr>
          <p:spPr>
            <a:xfrm>
              <a:off x="4071605" y="3553510"/>
              <a:ext cx="16433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AR(</a:t>
              </a:r>
              <a:r>
                <a:rPr lang="en-US" sz="2400" b="1" dirty="0">
                  <a:solidFill>
                    <a:srgbClr val="7030A0"/>
                  </a:solidFill>
                </a:rPr>
                <a:t>X</a:t>
              </a:r>
              <a:r>
                <a:rPr lang="en-US" sz="2400" dirty="0"/>
                <a:t>)  =    </a:t>
              </a:r>
            </a:p>
          </p:txBody>
        </p:sp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BA11463A-11D6-7AD8-B49D-A7D0FC234F50}"/>
                </a:ext>
              </a:extLst>
            </p:cNvPr>
            <p:cNvSpPr/>
            <p:nvPr/>
          </p:nvSpPr>
          <p:spPr>
            <a:xfrm>
              <a:off x="5561352" y="2600258"/>
              <a:ext cx="419724" cy="2436437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B141B92-4509-8C33-B01B-66FF6A6CA50E}"/>
              </a:ext>
            </a:extLst>
          </p:cNvPr>
          <p:cNvSpPr txBox="1"/>
          <p:nvPr/>
        </p:nvSpPr>
        <p:spPr>
          <a:xfrm>
            <a:off x="546410" y="1922225"/>
            <a:ext cx="2754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</a:t>
            </a:r>
            <a:r>
              <a:rPr lang="en-US" dirty="0"/>
              <a:t> Modulo some assumptions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8541D6-FBA4-4798-BABA-058FCA9DDE63}"/>
              </a:ext>
            </a:extLst>
          </p:cNvPr>
          <p:cNvSpPr txBox="1"/>
          <p:nvPr/>
        </p:nvSpPr>
        <p:spPr>
          <a:xfrm>
            <a:off x="796620" y="2705099"/>
            <a:ext cx="2864887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X</a:t>
            </a:r>
            <a:r>
              <a:rPr lang="en-US" sz="2400" dirty="0"/>
              <a:t> uses 1-hot encoding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D79FD2-6640-A7C7-D24C-1B0D11854012}"/>
              </a:ext>
            </a:extLst>
          </p:cNvPr>
          <p:cNvSpPr/>
          <p:nvPr/>
        </p:nvSpPr>
        <p:spPr>
          <a:xfrm>
            <a:off x="1527092" y="3429000"/>
            <a:ext cx="1148575" cy="179264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85F45A2-C739-C2DE-6AFE-8807CC303CED}"/>
              </a:ext>
            </a:extLst>
          </p:cNvPr>
          <p:cNvGrpSpPr/>
          <p:nvPr/>
        </p:nvGrpSpPr>
        <p:grpSpPr>
          <a:xfrm>
            <a:off x="1304692" y="3791416"/>
            <a:ext cx="1370975" cy="338554"/>
            <a:chOff x="1304692" y="3791416"/>
            <a:chExt cx="1370975" cy="33855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A36CE4D-7525-38E3-E5D3-8DD97F06EA3C}"/>
                </a:ext>
              </a:extLst>
            </p:cNvPr>
            <p:cNvSpPr/>
            <p:nvPr/>
          </p:nvSpPr>
          <p:spPr>
            <a:xfrm>
              <a:off x="1527092" y="3858322"/>
              <a:ext cx="1148575" cy="2305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00B7D69-A0EE-3644-EB46-92A90F9CA188}"/>
                </a:ext>
              </a:extLst>
            </p:cNvPr>
            <p:cNvSpPr txBox="1"/>
            <p:nvPr/>
          </p:nvSpPr>
          <p:spPr>
            <a:xfrm>
              <a:off x="1304692" y="3791416"/>
              <a:ext cx="2311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7030A0"/>
                  </a:solidFill>
                </a:rPr>
                <a:t>i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6F6771-0D10-83E0-8731-452F1B97CCB1}"/>
                </a:ext>
              </a:extLst>
            </p:cNvPr>
            <p:cNvSpPr/>
            <p:nvPr/>
          </p:nvSpPr>
          <p:spPr>
            <a:xfrm>
              <a:off x="2229063" y="3858322"/>
              <a:ext cx="224205" cy="23052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59C5EAD-D339-5BC6-468C-C2F37575FF1E}"/>
              </a:ext>
            </a:extLst>
          </p:cNvPr>
          <p:cNvGrpSpPr/>
          <p:nvPr/>
        </p:nvGrpSpPr>
        <p:grpSpPr>
          <a:xfrm>
            <a:off x="1304692" y="4375977"/>
            <a:ext cx="1370975" cy="338554"/>
            <a:chOff x="1304692" y="4375977"/>
            <a:chExt cx="1370975" cy="33855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06D5BA6-C8BC-95FA-B3FA-32761646395F}"/>
                </a:ext>
              </a:extLst>
            </p:cNvPr>
            <p:cNvSpPr/>
            <p:nvPr/>
          </p:nvSpPr>
          <p:spPr>
            <a:xfrm>
              <a:off x="1527092" y="4473027"/>
              <a:ext cx="1148575" cy="2305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E091C0A-02E2-66D7-A390-0C0476564752}"/>
                </a:ext>
              </a:extLst>
            </p:cNvPr>
            <p:cNvSpPr/>
            <p:nvPr/>
          </p:nvSpPr>
          <p:spPr>
            <a:xfrm>
              <a:off x="1699345" y="4465895"/>
              <a:ext cx="224205" cy="23052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69FF07C-31BD-B786-186D-1BE4D171DFEA}"/>
                </a:ext>
              </a:extLst>
            </p:cNvPr>
            <p:cNvSpPr txBox="1"/>
            <p:nvPr/>
          </p:nvSpPr>
          <p:spPr>
            <a:xfrm>
              <a:off x="1304692" y="4375977"/>
              <a:ext cx="2311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7030A0"/>
                  </a:solidFill>
                </a:rPr>
                <a:t>j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2D3878B-6CAE-D38F-A5D2-BCE5584C804B}"/>
                  </a:ext>
                </a:extLst>
              </p:cNvPr>
              <p:cNvSpPr txBox="1"/>
              <p:nvPr/>
            </p:nvSpPr>
            <p:spPr>
              <a:xfrm>
                <a:off x="2979950" y="4341394"/>
                <a:ext cx="1374415" cy="4616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7030A0"/>
                    </a:solidFill>
                  </a:rPr>
                  <a:t>A </a:t>
                </a:r>
                <a:r>
                  <a:rPr lang="en-US" sz="2400" dirty="0">
                    <a:solidFill>
                      <a:srgbClr val="7030A0"/>
                    </a:solidFill>
                  </a:rPr>
                  <a:t>=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 X X</a:t>
                </a:r>
                <a14:m>
                  <m:oMath xmlns:m="http://schemas.openxmlformats.org/officeDocument/2006/math">
                    <m:r>
                      <a:rPr lang="en-US" sz="2400" b="0" i="1" baseline="30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2D3878B-6CAE-D38F-A5D2-BCE5584C8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950" y="4341394"/>
                <a:ext cx="1374415" cy="461665"/>
              </a:xfrm>
              <a:prstGeom prst="rect">
                <a:avLst/>
              </a:prstGeom>
              <a:blipFill>
                <a:blip r:embed="rId4"/>
                <a:stretch>
                  <a:fillRect l="-642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EA5B9F-45FD-A585-0D4D-9C3A574BCB23}"/>
                  </a:ext>
                </a:extLst>
              </p:cNvPr>
              <p:cNvSpPr txBox="1"/>
              <p:nvPr/>
            </p:nvSpPr>
            <p:spPr>
              <a:xfrm>
                <a:off x="892338" y="5858507"/>
                <a:ext cx="1558440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A</a:t>
                </a:r>
                <a:r>
                  <a:rPr lang="en-US" sz="2400" dirty="0"/>
                  <a:t>(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SX</a:t>
                </a:r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EA5B9F-45FD-A585-0D4D-9C3A574BC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338" y="5858507"/>
                <a:ext cx="1558440" cy="461665"/>
              </a:xfrm>
              <a:prstGeom prst="rect">
                <a:avLst/>
              </a:prstGeom>
              <a:blipFill>
                <a:blip r:embed="rId5"/>
                <a:stretch>
                  <a:fillRect l="-6504" t="-10811" r="-569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B24D4A70-CCD3-859F-717C-A0AB713039F0}"/>
              </a:ext>
            </a:extLst>
          </p:cNvPr>
          <p:cNvSpPr/>
          <p:nvPr/>
        </p:nvSpPr>
        <p:spPr>
          <a:xfrm>
            <a:off x="4661115" y="3872902"/>
            <a:ext cx="1792647" cy="179021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EA27C4-7C71-60B8-8137-3C485656DD2B}"/>
              </a:ext>
            </a:extLst>
          </p:cNvPr>
          <p:cNvGrpSpPr/>
          <p:nvPr/>
        </p:nvGrpSpPr>
        <p:grpSpPr>
          <a:xfrm>
            <a:off x="4384058" y="3884414"/>
            <a:ext cx="2055764" cy="2173021"/>
            <a:chOff x="4384058" y="3884414"/>
            <a:chExt cx="2055764" cy="217302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78B4D40-4811-B617-C795-637975526F8C}"/>
                </a:ext>
              </a:extLst>
            </p:cNvPr>
            <p:cNvSpPr/>
            <p:nvPr/>
          </p:nvSpPr>
          <p:spPr>
            <a:xfrm>
              <a:off x="4661115" y="4572977"/>
              <a:ext cx="1778707" cy="2495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FCD502C-839A-0CF2-1B25-EB9E1B792679}"/>
                </a:ext>
              </a:extLst>
            </p:cNvPr>
            <p:cNvSpPr/>
            <p:nvPr/>
          </p:nvSpPr>
          <p:spPr>
            <a:xfrm rot="5400000">
              <a:off x="4444610" y="4648978"/>
              <a:ext cx="1778707" cy="2495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DF4DCE5-1CC5-69AF-2778-4B6961D60B26}"/>
                </a:ext>
              </a:extLst>
            </p:cNvPr>
            <p:cNvSpPr txBox="1"/>
            <p:nvPr/>
          </p:nvSpPr>
          <p:spPr>
            <a:xfrm>
              <a:off x="4384058" y="4547360"/>
              <a:ext cx="2311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7030A0"/>
                  </a:solidFill>
                </a:rPr>
                <a:t>i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31921C2-9C51-1FB4-EC4F-DAC0EF9CBEC1}"/>
                </a:ext>
              </a:extLst>
            </p:cNvPr>
            <p:cNvSpPr txBox="1"/>
            <p:nvPr/>
          </p:nvSpPr>
          <p:spPr>
            <a:xfrm>
              <a:off x="5205544" y="5718881"/>
              <a:ext cx="2311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7030A0"/>
                  </a:solidFill>
                </a:rPr>
                <a:t>j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BDB280C-4261-2CBA-0D56-728099807F2C}"/>
                </a:ext>
              </a:extLst>
            </p:cNvPr>
            <p:cNvSpPr/>
            <p:nvPr/>
          </p:nvSpPr>
          <p:spPr>
            <a:xfrm>
              <a:off x="5205544" y="4572977"/>
              <a:ext cx="266494" cy="261484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1C27FC9-8673-E34C-DDC0-D9273AC50A22}"/>
              </a:ext>
            </a:extLst>
          </p:cNvPr>
          <p:cNvGrpSpPr/>
          <p:nvPr/>
        </p:nvGrpSpPr>
        <p:grpSpPr>
          <a:xfrm>
            <a:off x="2810709" y="6072703"/>
            <a:ext cx="4789670" cy="668443"/>
            <a:chOff x="4600835" y="6077131"/>
            <a:chExt cx="4789670" cy="668443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D4F3882-69EB-592D-6DFC-198E59CBA042}"/>
                </a:ext>
              </a:extLst>
            </p:cNvPr>
            <p:cNvGrpSpPr/>
            <p:nvPr/>
          </p:nvGrpSpPr>
          <p:grpSpPr>
            <a:xfrm>
              <a:off x="4600835" y="6077131"/>
              <a:ext cx="4789670" cy="668443"/>
              <a:chOff x="4600835" y="6077131"/>
              <a:chExt cx="4789670" cy="668443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2E0A2FB-0736-59C7-06BE-E46D026C5F77}"/>
                  </a:ext>
                </a:extLst>
              </p:cNvPr>
              <p:cNvSpPr/>
              <p:nvPr/>
            </p:nvSpPr>
            <p:spPr>
              <a:xfrm>
                <a:off x="4600835" y="6077131"/>
                <a:ext cx="4789670" cy="66844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11DE8AD-D441-49D0-B0EA-C8CB38F5AEAD}"/>
                  </a:ext>
                </a:extLst>
              </p:cNvPr>
              <p:cNvSpPr txBox="1"/>
              <p:nvPr/>
            </p:nvSpPr>
            <p:spPr>
              <a:xfrm>
                <a:off x="4638056" y="6188502"/>
                <a:ext cx="147335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7030A0"/>
                    </a:solidFill>
                  </a:rPr>
                  <a:t>A</a:t>
                </a:r>
                <a:r>
                  <a:rPr lang="en-US" sz="2000" dirty="0">
                    <a:solidFill>
                      <a:srgbClr val="7030A0"/>
                    </a:solidFill>
                  </a:rPr>
                  <a:t>[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i,j</a:t>
                </a:r>
                <a:r>
                  <a:rPr lang="en-US" sz="2000" dirty="0">
                    <a:solidFill>
                      <a:srgbClr val="7030A0"/>
                    </a:solidFill>
                  </a:rPr>
                  <a:t>] = 1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iff</a:t>
                </a:r>
                <a:r>
                  <a:rPr lang="en-US" sz="2000" dirty="0"/>
                  <a:t> 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4182863-332F-5C64-CCEC-50DEA4322896}"/>
                </a:ext>
              </a:extLst>
            </p:cNvPr>
            <p:cNvGrpSpPr/>
            <p:nvPr/>
          </p:nvGrpSpPr>
          <p:grpSpPr>
            <a:xfrm>
              <a:off x="6178215" y="6196819"/>
              <a:ext cx="3029693" cy="399857"/>
              <a:chOff x="6178215" y="6196819"/>
              <a:chExt cx="3029693" cy="399857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3D3B190A-8341-D484-B69D-958FC433624F}"/>
                  </a:ext>
                </a:extLst>
              </p:cNvPr>
              <p:cNvGrpSpPr/>
              <p:nvPr/>
            </p:nvGrpSpPr>
            <p:grpSpPr>
              <a:xfrm>
                <a:off x="6178215" y="6222957"/>
                <a:ext cx="1370975" cy="338554"/>
                <a:chOff x="1304692" y="3791416"/>
                <a:chExt cx="1370975" cy="338554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FFD56A7F-DBD7-7388-DAA4-F8CD63C7A768}"/>
                    </a:ext>
                  </a:extLst>
                </p:cNvPr>
                <p:cNvSpPr/>
                <p:nvPr/>
              </p:nvSpPr>
              <p:spPr>
                <a:xfrm>
                  <a:off x="1527092" y="3858322"/>
                  <a:ext cx="1148575" cy="23052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D2ED26B6-37CF-ADD7-EB9C-C838EFF02EE9}"/>
                    </a:ext>
                  </a:extLst>
                </p:cNvPr>
                <p:cNvSpPr txBox="1"/>
                <p:nvPr/>
              </p:nvSpPr>
              <p:spPr>
                <a:xfrm>
                  <a:off x="1304692" y="3791416"/>
                  <a:ext cx="23115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>
                      <a:solidFill>
                        <a:srgbClr val="7030A0"/>
                      </a:solidFill>
                    </a:rPr>
                    <a:t>i</a:t>
                  </a:r>
                  <a:endParaRPr lang="en-US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06C5B260-FDC3-80DC-4D0B-84E9D7530A83}"/>
                    </a:ext>
                  </a:extLst>
                </p:cNvPr>
                <p:cNvSpPr/>
                <p:nvPr/>
              </p:nvSpPr>
              <p:spPr>
                <a:xfrm>
                  <a:off x="2229063" y="3858322"/>
                  <a:ext cx="224205" cy="23052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EF7EAA1C-91FB-902F-42B0-632C48966E83}"/>
                  </a:ext>
                </a:extLst>
              </p:cNvPr>
              <p:cNvGrpSpPr/>
              <p:nvPr/>
            </p:nvGrpSpPr>
            <p:grpSpPr>
              <a:xfrm>
                <a:off x="7836933" y="6196819"/>
                <a:ext cx="1370975" cy="338554"/>
                <a:chOff x="1304692" y="4375977"/>
                <a:chExt cx="1370975" cy="338554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943A403-4E02-4142-5196-FF36CBF4B8AE}"/>
                    </a:ext>
                  </a:extLst>
                </p:cNvPr>
                <p:cNvSpPr/>
                <p:nvPr/>
              </p:nvSpPr>
              <p:spPr>
                <a:xfrm>
                  <a:off x="1527092" y="4473027"/>
                  <a:ext cx="1148575" cy="23052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E3D9CF2D-C914-26FF-1DD0-C34E006268AA}"/>
                    </a:ext>
                  </a:extLst>
                </p:cNvPr>
                <p:cNvSpPr/>
                <p:nvPr/>
              </p:nvSpPr>
              <p:spPr>
                <a:xfrm>
                  <a:off x="1699345" y="4465895"/>
                  <a:ext cx="224205" cy="230520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BE2F2066-B612-96EF-F140-C066824A161F}"/>
                    </a:ext>
                  </a:extLst>
                </p:cNvPr>
                <p:cNvSpPr txBox="1"/>
                <p:nvPr/>
              </p:nvSpPr>
              <p:spPr>
                <a:xfrm>
                  <a:off x="1304692" y="4375977"/>
                  <a:ext cx="23115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7030A0"/>
                      </a:solidFill>
                    </a:rPr>
                    <a:t>j</a:t>
                  </a:r>
                  <a:endParaRPr lang="en-US" dirty="0">
                    <a:solidFill>
                      <a:srgbClr val="7030A0"/>
                    </a:solidFill>
                  </a:endParaRPr>
                </a:p>
              </p:txBody>
            </p:sp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010BA4E-918F-45B2-4822-5CED56D23A60}"/>
                  </a:ext>
                </a:extLst>
              </p:cNvPr>
              <p:cNvSpPr txBox="1"/>
              <p:nvPr/>
            </p:nvSpPr>
            <p:spPr>
              <a:xfrm>
                <a:off x="7576676" y="6227344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=</a:t>
                </a: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51887B9-E39E-5954-CC1A-0788B4A61497}"/>
              </a:ext>
            </a:extLst>
          </p:cNvPr>
          <p:cNvGrpSpPr/>
          <p:nvPr/>
        </p:nvGrpSpPr>
        <p:grpSpPr>
          <a:xfrm>
            <a:off x="4206292" y="5367083"/>
            <a:ext cx="2247470" cy="338554"/>
            <a:chOff x="4206292" y="5367083"/>
            <a:chExt cx="2247470" cy="33855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8A8183A-B4B7-AE5E-CEC1-8E3F9DCB8BC4}"/>
                </a:ext>
              </a:extLst>
            </p:cNvPr>
            <p:cNvSpPr/>
            <p:nvPr/>
          </p:nvSpPr>
          <p:spPr>
            <a:xfrm>
              <a:off x="4675055" y="5428173"/>
              <a:ext cx="1778707" cy="2495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ED8DBF9-DF32-2B8D-365B-BBEEB46AC61D}"/>
                </a:ext>
              </a:extLst>
            </p:cNvPr>
            <p:cNvSpPr txBox="1"/>
            <p:nvPr/>
          </p:nvSpPr>
          <p:spPr>
            <a:xfrm>
              <a:off x="4206292" y="5367083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7030A0"/>
                  </a:solidFill>
                </a:rPr>
                <a:t>N-1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CC16179-31FB-15CD-CA9C-76A7DACB6E4D}"/>
                </a:ext>
              </a:extLst>
            </p:cNvPr>
            <p:cNvSpPr/>
            <p:nvPr/>
          </p:nvSpPr>
          <p:spPr>
            <a:xfrm>
              <a:off x="6204181" y="5427682"/>
              <a:ext cx="249581" cy="245385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5F82DB9-6815-6CD6-F327-E6433C425279}"/>
              </a:ext>
            </a:extLst>
          </p:cNvPr>
          <p:cNvGrpSpPr/>
          <p:nvPr/>
        </p:nvGrpSpPr>
        <p:grpSpPr>
          <a:xfrm>
            <a:off x="5205544" y="5438300"/>
            <a:ext cx="266494" cy="598571"/>
            <a:chOff x="5205544" y="5438300"/>
            <a:chExt cx="266494" cy="59857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5A075CD-6098-9402-09B9-924A5359E239}"/>
                </a:ext>
              </a:extLst>
            </p:cNvPr>
            <p:cNvSpPr/>
            <p:nvPr/>
          </p:nvSpPr>
          <p:spPr>
            <a:xfrm>
              <a:off x="5222457" y="5438300"/>
              <a:ext cx="249581" cy="245385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674B0C7-3D89-AAE8-89BF-842E3FE68C96}"/>
                </a:ext>
              </a:extLst>
            </p:cNvPr>
            <p:cNvSpPr txBox="1"/>
            <p:nvPr/>
          </p:nvSpPr>
          <p:spPr>
            <a:xfrm>
              <a:off x="5205544" y="5698317"/>
              <a:ext cx="2311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7030A0"/>
                  </a:solidFill>
                </a:rPr>
                <a:t>i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8ECE006F-C804-BDDB-F20F-AB7A0BED98FC}"/>
              </a:ext>
            </a:extLst>
          </p:cNvPr>
          <p:cNvSpPr txBox="1"/>
          <p:nvPr/>
        </p:nvSpPr>
        <p:spPr>
          <a:xfrm>
            <a:off x="8140391" y="6153296"/>
            <a:ext cx="396692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At most one </a:t>
            </a:r>
            <a:r>
              <a:rPr lang="en-US" sz="2400" dirty="0" err="1">
                <a:solidFill>
                  <a:srgbClr val="7030A0"/>
                </a:solidFill>
              </a:rPr>
              <a:t>i</a:t>
            </a:r>
            <a:r>
              <a:rPr lang="en-US" sz="2400" dirty="0"/>
              <a:t> that matches </a:t>
            </a:r>
            <a:r>
              <a:rPr lang="en-US" sz="2400" dirty="0">
                <a:solidFill>
                  <a:srgbClr val="7030A0"/>
                </a:solidFill>
              </a:rPr>
              <a:t>N-1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DE8CF04-3C81-AB82-58CD-EFD36CF07EF9}"/>
              </a:ext>
            </a:extLst>
          </p:cNvPr>
          <p:cNvGrpSpPr/>
          <p:nvPr/>
        </p:nvGrpSpPr>
        <p:grpSpPr>
          <a:xfrm>
            <a:off x="6988457" y="4495907"/>
            <a:ext cx="1390172" cy="338554"/>
            <a:chOff x="6843494" y="4495907"/>
            <a:chExt cx="1390172" cy="338554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4BD3EAA-A9EE-9B3B-EFDB-89A6E961E896}"/>
                </a:ext>
              </a:extLst>
            </p:cNvPr>
            <p:cNvSpPr/>
            <p:nvPr/>
          </p:nvSpPr>
          <p:spPr>
            <a:xfrm>
              <a:off x="6843494" y="4572226"/>
              <a:ext cx="1148575" cy="2305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4069C6E-E733-37F8-DC52-92C198ABD566}"/>
                </a:ext>
              </a:extLst>
            </p:cNvPr>
            <p:cNvSpPr txBox="1"/>
            <p:nvPr/>
          </p:nvSpPr>
          <p:spPr>
            <a:xfrm>
              <a:off x="8002512" y="4495907"/>
              <a:ext cx="2311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7030A0"/>
                  </a:solidFill>
                </a:rPr>
                <a:t>i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00B4954-920A-67B1-FF63-FC627A649975}"/>
                </a:ext>
              </a:extLst>
            </p:cNvPr>
            <p:cNvSpPr txBox="1"/>
            <p:nvPr/>
          </p:nvSpPr>
          <p:spPr>
            <a:xfrm>
              <a:off x="7052136" y="4514780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7030A0"/>
                  </a:solidFill>
                </a:rPr>
                <a:t>X</a:t>
              </a:r>
              <a:r>
                <a:rPr lang="en-US" sz="1400" dirty="0">
                  <a:solidFill>
                    <a:srgbClr val="7030A0"/>
                  </a:solidFill>
                </a:rPr>
                <a:t>[i+1,:]</a:t>
              </a:r>
              <a:endParaRPr lang="en-US" sz="1400" dirty="0"/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CD03A404-5DEE-657A-A275-CF89186E64F8}"/>
              </a:ext>
            </a:extLst>
          </p:cNvPr>
          <p:cNvSpPr txBox="1"/>
          <p:nvPr/>
        </p:nvSpPr>
        <p:spPr>
          <a:xfrm>
            <a:off x="5802074" y="4005486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7030A0"/>
                </a:solidFill>
              </a:rPr>
              <a:t>A</a:t>
            </a:r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8A5592E-9C98-D002-74EC-5C0AD663F506}"/>
              </a:ext>
            </a:extLst>
          </p:cNvPr>
          <p:cNvGrpSpPr/>
          <p:nvPr/>
        </p:nvGrpSpPr>
        <p:grpSpPr>
          <a:xfrm>
            <a:off x="6988457" y="5351323"/>
            <a:ext cx="1662682" cy="338554"/>
            <a:chOff x="6843494" y="4495907"/>
            <a:chExt cx="1662682" cy="338554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4E359F9-F19E-C264-3613-21CF80D3791D}"/>
                </a:ext>
              </a:extLst>
            </p:cNvPr>
            <p:cNvSpPr/>
            <p:nvPr/>
          </p:nvSpPr>
          <p:spPr>
            <a:xfrm>
              <a:off x="6843494" y="4572226"/>
              <a:ext cx="1148575" cy="2305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06C58DA-E186-90CC-4D99-97F92D67BF1E}"/>
                </a:ext>
              </a:extLst>
            </p:cNvPr>
            <p:cNvSpPr txBox="1"/>
            <p:nvPr/>
          </p:nvSpPr>
          <p:spPr>
            <a:xfrm>
              <a:off x="8002512" y="4495907"/>
              <a:ext cx="5036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7030A0"/>
                  </a:solidFill>
                </a:rPr>
                <a:t>N-1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3EDB336-DEEB-33B7-8134-7B66F1B1ADF4}"/>
                </a:ext>
              </a:extLst>
            </p:cNvPr>
            <p:cNvSpPr txBox="1"/>
            <p:nvPr/>
          </p:nvSpPr>
          <p:spPr>
            <a:xfrm>
              <a:off x="7052136" y="4514780"/>
              <a:ext cx="4491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7030A0"/>
                  </a:solidFill>
                </a:rPr>
                <a:t>    0</a:t>
              </a:r>
              <a:endParaRPr lang="en-US" sz="1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1EDC462-559F-4F70-114A-E46836724FA6}"/>
                  </a:ext>
                </a:extLst>
              </p:cNvPr>
              <p:cNvSpPr txBox="1"/>
              <p:nvPr/>
            </p:nvSpPr>
            <p:spPr>
              <a:xfrm>
                <a:off x="6480499" y="4534465"/>
                <a:ext cx="4812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4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1EDC462-559F-4F70-114A-E46836724F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499" y="4534465"/>
                <a:ext cx="48122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7" name="Group 86">
            <a:extLst>
              <a:ext uri="{FF2B5EF4-FFF2-40B4-BE49-F238E27FC236}">
                <a16:creationId xmlns:a16="http://schemas.microsoft.com/office/drawing/2014/main" id="{B4E4F9C4-8378-B4F9-88D6-98219C09393D}"/>
              </a:ext>
            </a:extLst>
          </p:cNvPr>
          <p:cNvGrpSpPr/>
          <p:nvPr/>
        </p:nvGrpSpPr>
        <p:grpSpPr>
          <a:xfrm>
            <a:off x="9152353" y="3880420"/>
            <a:ext cx="1152922" cy="1797553"/>
            <a:chOff x="9152353" y="3880420"/>
            <a:chExt cx="1152922" cy="1797553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8D836AD-06FC-B16C-446A-3D99187F427A}"/>
                </a:ext>
              </a:extLst>
            </p:cNvPr>
            <p:cNvSpPr/>
            <p:nvPr/>
          </p:nvSpPr>
          <p:spPr>
            <a:xfrm>
              <a:off x="9156700" y="3880420"/>
              <a:ext cx="1148575" cy="179264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4028C74-324A-A3AE-57D3-05D2490ACF20}"/>
                </a:ext>
              </a:extLst>
            </p:cNvPr>
            <p:cNvGrpSpPr/>
            <p:nvPr/>
          </p:nvGrpSpPr>
          <p:grpSpPr>
            <a:xfrm>
              <a:off x="9152353" y="5370196"/>
              <a:ext cx="1148575" cy="307777"/>
              <a:chOff x="6843494" y="4514780"/>
              <a:chExt cx="1148575" cy="307777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D0F969FE-5413-9107-1207-48C8490A5897}"/>
                  </a:ext>
                </a:extLst>
              </p:cNvPr>
              <p:cNvSpPr/>
              <p:nvPr/>
            </p:nvSpPr>
            <p:spPr>
              <a:xfrm>
                <a:off x="6843494" y="4572226"/>
                <a:ext cx="1148575" cy="2305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BD6D52E-CD0B-EF9D-1699-8F3DAC67EDC9}"/>
                  </a:ext>
                </a:extLst>
              </p:cNvPr>
              <p:cNvSpPr txBox="1"/>
              <p:nvPr/>
            </p:nvSpPr>
            <p:spPr>
              <a:xfrm>
                <a:off x="7052136" y="4514780"/>
                <a:ext cx="7312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1400" dirty="0">
                    <a:solidFill>
                      <a:srgbClr val="7030A0"/>
                    </a:solidFill>
                  </a:rPr>
                  <a:t>[i+1,:]</a:t>
                </a:r>
                <a:endParaRPr lang="en-US" sz="1400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8DB3B940-A3E3-CD4C-F464-A5E10A7AC632}"/>
                  </a:ext>
                </a:extLst>
              </p:cNvPr>
              <p:cNvSpPr txBox="1"/>
              <p:nvPr/>
            </p:nvSpPr>
            <p:spPr>
              <a:xfrm>
                <a:off x="8473212" y="4483698"/>
                <a:ext cx="4908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8DB3B940-A3E3-CD4C-F464-A5E10A7AC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212" y="4483698"/>
                <a:ext cx="490840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TextBox 87">
            <a:extLst>
              <a:ext uri="{FF2B5EF4-FFF2-40B4-BE49-F238E27FC236}">
                <a16:creationId xmlns:a16="http://schemas.microsoft.com/office/drawing/2014/main" id="{19FA05CB-5333-0109-A3DE-C462C8BD9580}"/>
              </a:ext>
            </a:extLst>
          </p:cNvPr>
          <p:cNvSpPr txBox="1"/>
          <p:nvPr/>
        </p:nvSpPr>
        <p:spPr>
          <a:xfrm>
            <a:off x="10522334" y="5283993"/>
            <a:ext cx="513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754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16"/>
    </mc:Choice>
    <mc:Fallback xmlns="">
      <p:transition spd="slow" advTm="110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80" grpId="0"/>
      <p:bldP spid="86" grpId="0"/>
      <p:bldP spid="8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DC7EA-A4BA-D883-16C2-09B0679C7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follow up comments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E846E6-85D5-A086-F859-A3C5F931705E}"/>
              </a:ext>
            </a:extLst>
          </p:cNvPr>
          <p:cNvSpPr txBox="1"/>
          <p:nvPr/>
        </p:nvSpPr>
        <p:spPr>
          <a:xfrm>
            <a:off x="758282" y="4259766"/>
            <a:ext cx="795461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Why would gradient descent learn a Transformer model like this?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FD20DE-4F21-304D-E5B7-DBD029947AB6}"/>
              </a:ext>
            </a:extLst>
          </p:cNvPr>
          <p:cNvSpPr txBox="1"/>
          <p:nvPr/>
        </p:nvSpPr>
        <p:spPr>
          <a:xfrm>
            <a:off x="781815" y="1690688"/>
            <a:ext cx="789504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Transformers end up solving may more than language problems </a:t>
            </a:r>
          </a:p>
        </p:txBody>
      </p:sp>
      <p:pic>
        <p:nvPicPr>
          <p:cNvPr id="5" name="Picture 4" descr="A person wearing glasses and a jacket&#10;&#10;Description automatically generated">
            <a:extLst>
              <a:ext uri="{FF2B5EF4-FFF2-40B4-BE49-F238E27FC236}">
                <a16:creationId xmlns:a16="http://schemas.microsoft.com/office/drawing/2014/main" id="{28AB3638-7F0A-7839-8797-4D7161B8A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140" y="2438308"/>
            <a:ext cx="1669924" cy="15355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7B17CD-0692-5336-BA4A-41BD8D6AD7D1}"/>
              </a:ext>
            </a:extLst>
          </p:cNvPr>
          <p:cNvSpPr txBox="1"/>
          <p:nvPr/>
        </p:nvSpPr>
        <p:spPr>
          <a:xfrm>
            <a:off x="3915716" y="2850782"/>
            <a:ext cx="232281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Check out </a:t>
            </a:r>
            <a:r>
              <a:rPr lang="en-US" dirty="0" err="1"/>
              <a:t>Zeyaun’s</a:t>
            </a:r>
            <a:r>
              <a:rPr lang="en-US" dirty="0"/>
              <a:t> talk</a:t>
            </a:r>
          </a:p>
          <a:p>
            <a:pPr algn="ctr"/>
            <a:r>
              <a:rPr lang="en-US" dirty="0"/>
              <a:t>on Wed</a:t>
            </a:r>
          </a:p>
        </p:txBody>
      </p:sp>
      <p:pic>
        <p:nvPicPr>
          <p:cNvPr id="7" name="Picture 41">
            <a:extLst>
              <a:ext uri="{FF2B5EF4-FFF2-40B4-BE49-F238E27FC236}">
                <a16:creationId xmlns:a16="http://schemas.microsoft.com/office/drawing/2014/main" id="{93A6074B-7E74-39AB-0E93-6A84A2B695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506634" y="5007386"/>
            <a:ext cx="1816430" cy="15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4E378A-D937-DD39-0B20-E1EB07B6CCCD}"/>
              </a:ext>
            </a:extLst>
          </p:cNvPr>
          <p:cNvSpPr txBox="1"/>
          <p:nvPr/>
        </p:nvSpPr>
        <p:spPr>
          <a:xfrm>
            <a:off x="3852527" y="5604526"/>
            <a:ext cx="478111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Macho theory is</a:t>
            </a:r>
            <a:r>
              <a:rPr lang="en-US" i="1" dirty="0"/>
              <a:t> most likely </a:t>
            </a:r>
            <a:r>
              <a:rPr lang="en-US" dirty="0"/>
              <a:t>needed to make progress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992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61"/>
    </mc:Choice>
    <mc:Fallback xmlns="">
      <p:transition spd="slow" advTm="104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F2980-BF42-736B-7DBC-E5C417E6A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anything that Transformers cannot do?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8D28C3-3180-26BF-C500-1E4544F7559D}"/>
              </a:ext>
            </a:extLst>
          </p:cNvPr>
          <p:cNvSpPr txBox="1"/>
          <p:nvPr/>
        </p:nvSpPr>
        <p:spPr>
          <a:xfrm>
            <a:off x="1014761" y="1690688"/>
            <a:ext cx="334129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Run in sub-quadratic time!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61D7293-129F-A219-01F1-FB3CBF480F27}"/>
                  </a:ext>
                </a:extLst>
              </p:cNvPr>
              <p:cNvSpPr txBox="1"/>
              <p:nvPr/>
            </p:nvSpPr>
            <p:spPr>
              <a:xfrm>
                <a:off x="1014761" y="4023658"/>
                <a:ext cx="2328971" cy="4616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dirty="0"/>
                  <a:t>(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XW</a:t>
                </a:r>
                <a:r>
                  <a:rPr lang="en-US" sz="2400" dirty="0"/>
                  <a:t>)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Y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61D7293-129F-A219-01F1-FB3CBF480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761" y="4023658"/>
                <a:ext cx="2328971" cy="461665"/>
              </a:xfrm>
              <a:prstGeom prst="rect">
                <a:avLst/>
              </a:prstGeom>
              <a:blipFill>
                <a:blip r:embed="rId3"/>
                <a:stretch>
                  <a:fillRect l="-3784" t="-10526" r="-270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0EB112-B543-C7DD-F525-53A1FBF26459}"/>
                  </a:ext>
                </a:extLst>
              </p:cNvPr>
              <p:cNvSpPr txBox="1"/>
              <p:nvPr/>
            </p:nvSpPr>
            <p:spPr>
              <a:xfrm>
                <a:off x="1014761" y="2871521"/>
                <a:ext cx="5914632" cy="461665"/>
              </a:xfrm>
              <a:prstGeom prst="rect">
                <a:avLst/>
              </a:prstGeom>
              <a:solidFill>
                <a:srgbClr val="FF0000">
                  <a:alpha val="14902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Feedforward/MLP layer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(d</a:t>
                </a:r>
                <a:r>
                  <a:rPr lang="en-US" sz="2400" baseline="30000" dirty="0">
                    <a:solidFill>
                      <a:srgbClr val="7030A0"/>
                    </a:solidFill>
                  </a:rPr>
                  <a:t>2</a:t>
                </a:r>
                <a:r>
                  <a:rPr lang="en-US" sz="2400" dirty="0">
                    <a:solidFill>
                      <a:srgbClr val="7030A0"/>
                    </a:solidFill>
                  </a:rPr>
                  <a:t>) </a:t>
                </a:r>
                <a:r>
                  <a:rPr lang="en-US" sz="2400" dirty="0"/>
                  <a:t>time and space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0EB112-B543-C7DD-F525-53A1FBF26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761" y="2871521"/>
                <a:ext cx="5914632" cy="461665"/>
              </a:xfrm>
              <a:prstGeom prst="rect">
                <a:avLst/>
              </a:prstGeom>
              <a:blipFill>
                <a:blip r:embed="rId4"/>
                <a:stretch>
                  <a:fillRect l="-1499" t="-10811" r="-42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D403A803-CA9B-8FE0-C95A-168C57EA1DEA}"/>
              </a:ext>
            </a:extLst>
          </p:cNvPr>
          <p:cNvGrpSpPr/>
          <p:nvPr/>
        </p:nvGrpSpPr>
        <p:grpSpPr>
          <a:xfrm>
            <a:off x="3741183" y="4340913"/>
            <a:ext cx="1668322" cy="2307890"/>
            <a:chOff x="5576253" y="3802362"/>
            <a:chExt cx="1668322" cy="230789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866CC19-5E6E-6C04-4DE7-AAFFE6E18877}"/>
                </a:ext>
              </a:extLst>
            </p:cNvPr>
            <p:cNvSpPr/>
            <p:nvPr/>
          </p:nvSpPr>
          <p:spPr>
            <a:xfrm>
              <a:off x="6096000" y="3802362"/>
              <a:ext cx="1148575" cy="179264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453CB4-E00C-9E5E-D072-484DEF7BE8A9}"/>
                </a:ext>
              </a:extLst>
            </p:cNvPr>
            <p:cNvSpPr txBox="1"/>
            <p:nvPr/>
          </p:nvSpPr>
          <p:spPr>
            <a:xfrm>
              <a:off x="6498605" y="4514019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7030A0"/>
                  </a:solidFill>
                </a:rPr>
                <a:t>X</a:t>
              </a:r>
              <a:endParaRPr lang="en-US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89D167E-48AA-1722-D96D-F54EA1DEB6B7}"/>
                </a:ext>
              </a:extLst>
            </p:cNvPr>
            <p:cNvCxnSpPr>
              <a:cxnSpLocks/>
            </p:cNvCxnSpPr>
            <p:nvPr/>
          </p:nvCxnSpPr>
          <p:spPr>
            <a:xfrm>
              <a:off x="5871947" y="3802362"/>
              <a:ext cx="0" cy="1792647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F6E98C-388F-0FF7-BA2E-652C7417488A}"/>
                </a:ext>
              </a:extLst>
            </p:cNvPr>
            <p:cNvSpPr txBox="1"/>
            <p:nvPr/>
          </p:nvSpPr>
          <p:spPr>
            <a:xfrm>
              <a:off x="5576253" y="4514019"/>
              <a:ext cx="3225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7030A0"/>
                  </a:solidFill>
                </a:rPr>
                <a:t>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F54BC89-0261-A7D0-AB64-594D851385A5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818952"/>
              <a:ext cx="1148575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BF8F12-C5E2-E8B9-CB82-2EDAAE24C079}"/>
                </a:ext>
              </a:extLst>
            </p:cNvPr>
            <p:cNvSpPr txBox="1"/>
            <p:nvPr/>
          </p:nvSpPr>
          <p:spPr>
            <a:xfrm>
              <a:off x="6541887" y="5802475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7030A0"/>
                  </a:solidFill>
                </a:rPr>
                <a:t>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8B4F29-0D81-564C-DED2-687401A785F7}"/>
              </a:ext>
            </a:extLst>
          </p:cNvPr>
          <p:cNvGrpSpPr/>
          <p:nvPr/>
        </p:nvGrpSpPr>
        <p:grpSpPr>
          <a:xfrm>
            <a:off x="5929895" y="4334231"/>
            <a:ext cx="1570901" cy="1614952"/>
            <a:chOff x="7553092" y="3787252"/>
            <a:chExt cx="1570901" cy="16149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3FC17C-4DC9-307E-313D-78B1EEF5E132}"/>
                </a:ext>
              </a:extLst>
            </p:cNvPr>
            <p:cNvSpPr/>
            <p:nvPr/>
          </p:nvSpPr>
          <p:spPr>
            <a:xfrm>
              <a:off x="7553092" y="3802362"/>
              <a:ext cx="1148575" cy="114877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CC8E60-A0A6-A5F4-A1A1-F2C5333B010E}"/>
                </a:ext>
              </a:extLst>
            </p:cNvPr>
            <p:cNvSpPr txBox="1"/>
            <p:nvPr/>
          </p:nvSpPr>
          <p:spPr>
            <a:xfrm>
              <a:off x="7931652" y="4254490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7030A0"/>
                  </a:solidFill>
                </a:rPr>
                <a:t>W</a:t>
              </a:r>
              <a:endParaRPr lang="en-US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D39785C-5A72-7693-0AD4-9E792974F4F6}"/>
                </a:ext>
              </a:extLst>
            </p:cNvPr>
            <p:cNvCxnSpPr>
              <a:cxnSpLocks/>
            </p:cNvCxnSpPr>
            <p:nvPr/>
          </p:nvCxnSpPr>
          <p:spPr>
            <a:xfrm>
              <a:off x="7553092" y="5110904"/>
              <a:ext cx="1148575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BC2A69A-840E-7E33-2A90-E76F7BDF9C82}"/>
                </a:ext>
              </a:extLst>
            </p:cNvPr>
            <p:cNvSpPr txBox="1"/>
            <p:nvPr/>
          </p:nvSpPr>
          <p:spPr>
            <a:xfrm>
              <a:off x="7998979" y="5094427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7030A0"/>
                  </a:solidFill>
                </a:rPr>
                <a:t>d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576401C-EBF2-10E2-83F6-E1561A91BB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31766" y="3787252"/>
              <a:ext cx="0" cy="116388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F109262-E07B-EB1D-1425-E0E61DA19467}"/>
                </a:ext>
              </a:extLst>
            </p:cNvPr>
            <p:cNvSpPr txBox="1"/>
            <p:nvPr/>
          </p:nvSpPr>
          <p:spPr>
            <a:xfrm>
              <a:off x="8849559" y="4222862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7030A0"/>
                  </a:solidFill>
                </a:rPr>
                <a:t>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2048D9D-2059-0C9F-6046-7A6054663F95}"/>
                  </a:ext>
                </a:extLst>
              </p:cNvPr>
              <p:cNvSpPr txBox="1"/>
              <p:nvPr/>
            </p:nvSpPr>
            <p:spPr>
              <a:xfrm>
                <a:off x="5403852" y="4846785"/>
                <a:ext cx="4812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4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2048D9D-2059-0C9F-6046-7A6054663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3852" y="4846785"/>
                <a:ext cx="48122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4CB9755C-C939-979B-53CB-24A73DECF8BE}"/>
              </a:ext>
            </a:extLst>
          </p:cNvPr>
          <p:cNvGrpSpPr/>
          <p:nvPr/>
        </p:nvGrpSpPr>
        <p:grpSpPr>
          <a:xfrm>
            <a:off x="8270009" y="1441944"/>
            <a:ext cx="2051825" cy="1566724"/>
            <a:chOff x="1795346" y="4698441"/>
            <a:chExt cx="2051825" cy="156672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2178226-3179-EFDF-AD2F-B05B44F0FD3E}"/>
                </a:ext>
              </a:extLst>
            </p:cNvPr>
            <p:cNvSpPr/>
            <p:nvPr/>
          </p:nvSpPr>
          <p:spPr>
            <a:xfrm>
              <a:off x="1795346" y="4871372"/>
              <a:ext cx="2051825" cy="139379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B60B1EA-4114-5E68-64E4-B2BB320C9A4F}"/>
                </a:ext>
              </a:extLst>
            </p:cNvPr>
            <p:cNvGrpSpPr/>
            <p:nvPr/>
          </p:nvGrpSpPr>
          <p:grpSpPr>
            <a:xfrm>
              <a:off x="2029522" y="4967863"/>
              <a:ext cx="1505415" cy="1198758"/>
              <a:chOff x="2029522" y="4611026"/>
              <a:chExt cx="1505415" cy="1198758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E9681CE-6F46-DDCA-10AA-A9C2F1FDEF6F}"/>
                  </a:ext>
                </a:extLst>
              </p:cNvPr>
              <p:cNvSpPr/>
              <p:nvPr/>
            </p:nvSpPr>
            <p:spPr>
              <a:xfrm>
                <a:off x="2029522" y="5330281"/>
                <a:ext cx="1505415" cy="47950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Attention 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E46C9D5-8E91-4131-F9CF-A804412197D1}"/>
                  </a:ext>
                </a:extLst>
              </p:cNvPr>
              <p:cNvSpPr/>
              <p:nvPr/>
            </p:nvSpPr>
            <p:spPr>
              <a:xfrm>
                <a:off x="2029522" y="4611026"/>
                <a:ext cx="1505415" cy="47950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MLP 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C60D2BE2-D8ED-1C21-EF0E-E3D8547F368D}"/>
                  </a:ext>
                </a:extLst>
              </p:cNvPr>
              <p:cNvCxnSpPr>
                <a:stCxn id="30" idx="0"/>
                <a:endCxn id="31" idx="2"/>
              </p:cNvCxnSpPr>
              <p:nvPr/>
            </p:nvCxnSpPr>
            <p:spPr>
              <a:xfrm flipV="1">
                <a:off x="2782230" y="5090529"/>
                <a:ext cx="0" cy="239752"/>
              </a:xfrm>
              <a:prstGeom prst="straightConnector1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1BF942D-9F45-6621-9A32-2A4D95BD49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97099" y="4698441"/>
              <a:ext cx="0" cy="239752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4A1B9-2CF7-0881-1207-FA2D89AEAF64}"/>
              </a:ext>
            </a:extLst>
          </p:cNvPr>
          <p:cNvGrpSpPr/>
          <p:nvPr/>
        </p:nvGrpSpPr>
        <p:grpSpPr>
          <a:xfrm>
            <a:off x="9124240" y="3008668"/>
            <a:ext cx="343364" cy="689142"/>
            <a:chOff x="975969" y="5544168"/>
            <a:chExt cx="343364" cy="68914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1AFC9C6-DAD8-6164-D275-ACE8FDD9011D}"/>
                </a:ext>
              </a:extLst>
            </p:cNvPr>
            <p:cNvSpPr txBox="1"/>
            <p:nvPr/>
          </p:nvSpPr>
          <p:spPr>
            <a:xfrm>
              <a:off x="975969" y="5863978"/>
              <a:ext cx="343364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X</a:t>
              </a:r>
              <a:endParaRPr lang="en-US" sz="1400" baseline="-25000" dirty="0">
                <a:solidFill>
                  <a:srgbClr val="7030A0"/>
                </a:solidFill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6C00A2F-EE56-D985-159A-867C11EA9142}"/>
                </a:ext>
              </a:extLst>
            </p:cNvPr>
            <p:cNvCxnSpPr>
              <a:cxnSpLocks/>
              <a:stCxn id="34" idx="0"/>
              <a:endCxn id="27" idx="2"/>
            </p:cNvCxnSpPr>
            <p:nvPr/>
          </p:nvCxnSpPr>
          <p:spPr>
            <a:xfrm flipV="1">
              <a:off x="1147651" y="5544168"/>
              <a:ext cx="0" cy="319810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3993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44"/>
    </mc:Choice>
    <mc:Fallback xmlns="">
      <p:transition spd="slow" advTm="93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7324B-1254-8C1A-4455-C9C4A74CB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this tutorial is NOT about... (part 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09E445-E52F-F8AE-0A7B-7B9E36711131}"/>
              </a:ext>
            </a:extLst>
          </p:cNvPr>
          <p:cNvSpPr txBox="1"/>
          <p:nvPr/>
        </p:nvSpPr>
        <p:spPr>
          <a:xfrm>
            <a:off x="838199" y="1348136"/>
            <a:ext cx="494917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 have NO opinion on when AGI will be achieved….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CD12B35-020F-2975-ADAE-3EA96FEFD5F2}"/>
              </a:ext>
            </a:extLst>
          </p:cNvPr>
          <p:cNvGrpSpPr/>
          <p:nvPr/>
        </p:nvGrpSpPr>
        <p:grpSpPr>
          <a:xfrm>
            <a:off x="744069" y="2204160"/>
            <a:ext cx="5351931" cy="4462912"/>
            <a:chOff x="744069" y="2204160"/>
            <a:chExt cx="5351931" cy="4462912"/>
          </a:xfrm>
        </p:grpSpPr>
        <p:pic>
          <p:nvPicPr>
            <p:cNvPr id="2050" name="Picture 2" descr="AI-Box Experiment">
              <a:extLst>
                <a:ext uri="{FF2B5EF4-FFF2-40B4-BE49-F238E27FC236}">
                  <a16:creationId xmlns:a16="http://schemas.microsoft.com/office/drawing/2014/main" id="{B36988B2-F393-BA76-5E7A-0ADCDCD3D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069" y="2204160"/>
              <a:ext cx="5351931" cy="4144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84D044A-12F9-B028-8A44-DA91DBCA9AA5}"/>
                </a:ext>
              </a:extLst>
            </p:cNvPr>
            <p:cNvSpPr txBox="1"/>
            <p:nvPr/>
          </p:nvSpPr>
          <p:spPr>
            <a:xfrm>
              <a:off x="2353452" y="6359295"/>
              <a:ext cx="19543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https://</a:t>
              </a:r>
              <a:r>
                <a:rPr lang="en-US" sz="14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xkcd.com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/1450/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B0DB23E-2F24-D99D-E055-988664AA70BD}"/>
              </a:ext>
            </a:extLst>
          </p:cNvPr>
          <p:cNvSpPr txBox="1"/>
          <p:nvPr/>
        </p:nvSpPr>
        <p:spPr>
          <a:xfrm>
            <a:off x="7229818" y="1348136"/>
            <a:ext cx="346229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 do think a lot of it is over-hyped…</a:t>
            </a:r>
          </a:p>
        </p:txBody>
      </p:sp>
      <p:pic>
        <p:nvPicPr>
          <p:cNvPr id="8" name="Picture 7" descr="A toy figure in a room&#10;&#10;Description automatically generated">
            <a:extLst>
              <a:ext uri="{FF2B5EF4-FFF2-40B4-BE49-F238E27FC236}">
                <a16:creationId xmlns:a16="http://schemas.microsoft.com/office/drawing/2014/main" id="{466D830A-E877-6D13-CEB8-A9BE91322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7243" y="1853444"/>
            <a:ext cx="3384159" cy="46418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24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90"/>
    </mc:Choice>
    <mc:Fallback xmlns="">
      <p:transition spd="slow" advTm="29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Attention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40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4400" dirty="0">
                    <a:solidFill>
                      <a:srgbClr val="7030A0"/>
                    </a:solidFill>
                  </a:rPr>
                  <a:t>(N</a:t>
                </a:r>
                <a:r>
                  <a:rPr lang="en-US" sz="4400" baseline="30000" dirty="0">
                    <a:solidFill>
                      <a:srgbClr val="7030A0"/>
                    </a:solidFill>
                  </a:rPr>
                  <a:t>2</a:t>
                </a:r>
                <a:r>
                  <a:rPr lang="en-US" sz="4400" dirty="0">
                    <a:solidFill>
                      <a:srgbClr val="7030A0"/>
                    </a:solidFill>
                  </a:rPr>
                  <a:t>) </a:t>
                </a:r>
                <a:r>
                  <a:rPr lang="en-US" sz="4400" dirty="0"/>
                  <a:t>time</a:t>
                </a:r>
                <a:r>
                  <a:rPr lang="en-US" dirty="0"/>
                  <a:t> in the worst case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517F3CA0-99A9-F9F4-544E-7699B8F6F9F5}"/>
              </a:ext>
            </a:extLst>
          </p:cNvPr>
          <p:cNvSpPr/>
          <p:nvPr/>
        </p:nvSpPr>
        <p:spPr>
          <a:xfrm>
            <a:off x="2974848" y="1694688"/>
            <a:ext cx="1194816" cy="23286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Q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675A76-1E1B-857E-E690-B27468E16843}"/>
              </a:ext>
            </a:extLst>
          </p:cNvPr>
          <p:cNvSpPr/>
          <p:nvPr/>
        </p:nvSpPr>
        <p:spPr>
          <a:xfrm>
            <a:off x="4547616" y="1694688"/>
            <a:ext cx="2231136" cy="987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K</a:t>
            </a:r>
            <a:r>
              <a:rPr lang="en-US" sz="2400" baseline="30000" dirty="0">
                <a:solidFill>
                  <a:srgbClr val="7030A0"/>
                </a:solidFill>
              </a:rPr>
              <a:t>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17CAE6-F81F-547D-2762-A48F828E6BD4}"/>
              </a:ext>
            </a:extLst>
          </p:cNvPr>
          <p:cNvSpPr/>
          <p:nvPr/>
        </p:nvSpPr>
        <p:spPr>
          <a:xfrm>
            <a:off x="7882128" y="1630680"/>
            <a:ext cx="1194816" cy="23286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V</a:t>
            </a:r>
          </a:p>
        </p:txBody>
      </p:sp>
      <p:sp>
        <p:nvSpPr>
          <p:cNvPr id="9" name="Left Bracket 8">
            <a:extLst>
              <a:ext uri="{FF2B5EF4-FFF2-40B4-BE49-F238E27FC236}">
                <a16:creationId xmlns:a16="http://schemas.microsoft.com/office/drawing/2014/main" id="{85E09C92-6CC8-8419-1A77-8B8697C182D1}"/>
              </a:ext>
            </a:extLst>
          </p:cNvPr>
          <p:cNvSpPr/>
          <p:nvPr/>
        </p:nvSpPr>
        <p:spPr>
          <a:xfrm>
            <a:off x="2548128" y="1438656"/>
            <a:ext cx="280416" cy="2987040"/>
          </a:xfrm>
          <a:prstGeom prst="leftBracket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6CA5AAA3-EED0-D89B-B7C2-23BA11199ACF}"/>
              </a:ext>
            </a:extLst>
          </p:cNvPr>
          <p:cNvSpPr/>
          <p:nvPr/>
        </p:nvSpPr>
        <p:spPr>
          <a:xfrm>
            <a:off x="6778752" y="1438656"/>
            <a:ext cx="316992" cy="3072384"/>
          </a:xfrm>
          <a:prstGeom prst="rightBracket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5230FC-4585-AB7B-B12A-0FA7372D555F}"/>
                  </a:ext>
                </a:extLst>
              </p:cNvPr>
              <p:cNvSpPr txBox="1"/>
              <p:nvPr/>
            </p:nvSpPr>
            <p:spPr>
              <a:xfrm>
                <a:off x="1945866" y="2533406"/>
                <a:ext cx="4851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5230FC-4585-AB7B-B12A-0FA7372D5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5866" y="2533406"/>
                <a:ext cx="48519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792A413-DD3C-F7DD-D0BE-B682515AF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2672" y="4511040"/>
            <a:ext cx="6765318" cy="217280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2820096E-1AC2-A41F-17AF-47DCA68CDCDB}"/>
              </a:ext>
            </a:extLst>
          </p:cNvPr>
          <p:cNvGrpSpPr/>
          <p:nvPr/>
        </p:nvGrpSpPr>
        <p:grpSpPr>
          <a:xfrm>
            <a:off x="2582672" y="1690688"/>
            <a:ext cx="6494272" cy="2750016"/>
            <a:chOff x="2582672" y="1690688"/>
            <a:chExt cx="6494272" cy="275001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947C7E2-99DD-11DB-A6CA-8C887270147A}"/>
                </a:ext>
              </a:extLst>
            </p:cNvPr>
            <p:cNvGrpSpPr/>
            <p:nvPr/>
          </p:nvGrpSpPr>
          <p:grpSpPr>
            <a:xfrm>
              <a:off x="2582672" y="1690688"/>
              <a:ext cx="333746" cy="2332672"/>
              <a:chOff x="2582672" y="1690688"/>
              <a:chExt cx="333746" cy="2332672"/>
            </a:xfrm>
          </p:grpSpPr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D4B5B055-0E19-9472-6F24-416D14A1C72E}"/>
                  </a:ext>
                </a:extLst>
              </p:cNvPr>
              <p:cNvCxnSpPr/>
              <p:nvPr/>
            </p:nvCxnSpPr>
            <p:spPr>
              <a:xfrm>
                <a:off x="2887764" y="1690688"/>
                <a:ext cx="0" cy="2332672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24E137-8962-5559-762B-FD195528A131}"/>
                  </a:ext>
                </a:extLst>
              </p:cNvPr>
              <p:cNvSpPr txBox="1"/>
              <p:nvPr/>
            </p:nvSpPr>
            <p:spPr>
              <a:xfrm>
                <a:off x="2582672" y="2688860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7E0A427-19CD-991D-C88D-935B3C2C0791}"/>
                </a:ext>
              </a:extLst>
            </p:cNvPr>
            <p:cNvGrpSpPr/>
            <p:nvPr/>
          </p:nvGrpSpPr>
          <p:grpSpPr>
            <a:xfrm>
              <a:off x="2974848" y="4071372"/>
              <a:ext cx="1194816" cy="369332"/>
              <a:chOff x="2974848" y="4071372"/>
              <a:chExt cx="1194816" cy="369332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52864D77-0773-C11D-1C0F-5C64B806F834}"/>
                  </a:ext>
                </a:extLst>
              </p:cNvPr>
              <p:cNvCxnSpPr/>
              <p:nvPr/>
            </p:nvCxnSpPr>
            <p:spPr>
              <a:xfrm>
                <a:off x="2974848" y="4110444"/>
                <a:ext cx="1194816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C051F45-D5E9-CDDD-7BAA-19DD7DC0B7CC}"/>
                  </a:ext>
                </a:extLst>
              </p:cNvPr>
              <p:cNvSpPr txBox="1"/>
              <p:nvPr/>
            </p:nvSpPr>
            <p:spPr>
              <a:xfrm>
                <a:off x="3354334" y="4071372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CA9F568-44AE-595F-3548-B4253BE98FC2}"/>
                </a:ext>
              </a:extLst>
            </p:cNvPr>
            <p:cNvGrpSpPr/>
            <p:nvPr/>
          </p:nvGrpSpPr>
          <p:grpSpPr>
            <a:xfrm>
              <a:off x="7470834" y="1690688"/>
              <a:ext cx="333746" cy="2332672"/>
              <a:chOff x="2582672" y="1690688"/>
              <a:chExt cx="333746" cy="2332672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C35ED7B1-E74D-DC6A-BAB7-DFB6B71139A4}"/>
                  </a:ext>
                </a:extLst>
              </p:cNvPr>
              <p:cNvCxnSpPr/>
              <p:nvPr/>
            </p:nvCxnSpPr>
            <p:spPr>
              <a:xfrm>
                <a:off x="2887764" y="1690688"/>
                <a:ext cx="0" cy="2332672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984CA71-E4FB-8520-91AC-56103DB1224A}"/>
                  </a:ext>
                </a:extLst>
              </p:cNvPr>
              <p:cNvSpPr txBox="1"/>
              <p:nvPr/>
            </p:nvSpPr>
            <p:spPr>
              <a:xfrm>
                <a:off x="2582672" y="2688860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294A442-0428-26B3-D5C3-EC88AB8826ED}"/>
                </a:ext>
              </a:extLst>
            </p:cNvPr>
            <p:cNvGrpSpPr/>
            <p:nvPr/>
          </p:nvGrpSpPr>
          <p:grpSpPr>
            <a:xfrm>
              <a:off x="7882128" y="4041648"/>
              <a:ext cx="1194816" cy="369332"/>
              <a:chOff x="2974848" y="4071372"/>
              <a:chExt cx="1194816" cy="369332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770CBFEA-2B7D-7DFA-AF66-606016215F4A}"/>
                  </a:ext>
                </a:extLst>
              </p:cNvPr>
              <p:cNvCxnSpPr/>
              <p:nvPr/>
            </p:nvCxnSpPr>
            <p:spPr>
              <a:xfrm>
                <a:off x="2974848" y="4110444"/>
                <a:ext cx="1194816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8A226A0-FC15-89D8-7598-BDD38FBD5440}"/>
                  </a:ext>
                </a:extLst>
              </p:cNvPr>
              <p:cNvSpPr txBox="1"/>
              <p:nvPr/>
            </p:nvSpPr>
            <p:spPr>
              <a:xfrm>
                <a:off x="3354334" y="4071372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4093B46-4702-FFF8-8E14-3C2B34A30A97}"/>
                </a:ext>
              </a:extLst>
            </p:cNvPr>
            <p:cNvGrpSpPr/>
            <p:nvPr/>
          </p:nvGrpSpPr>
          <p:grpSpPr>
            <a:xfrm>
              <a:off x="4547616" y="2752576"/>
              <a:ext cx="2231136" cy="369332"/>
              <a:chOff x="4547616" y="2752576"/>
              <a:chExt cx="2231136" cy="369332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77B1A6F4-C53E-45EC-CF8F-DD506EFF679E}"/>
                  </a:ext>
                </a:extLst>
              </p:cNvPr>
              <p:cNvCxnSpPr/>
              <p:nvPr/>
            </p:nvCxnSpPr>
            <p:spPr>
              <a:xfrm>
                <a:off x="4547616" y="2769325"/>
                <a:ext cx="2231136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A691F11-5BB5-97A9-1DC1-4EDA17638266}"/>
                  </a:ext>
                </a:extLst>
              </p:cNvPr>
              <p:cNvSpPr txBox="1"/>
              <p:nvPr/>
            </p:nvSpPr>
            <p:spPr>
              <a:xfrm>
                <a:off x="5413249" y="2752576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C71819C-1782-BCEC-19F0-FFBEA5B9F8C8}"/>
                </a:ext>
              </a:extLst>
            </p:cNvPr>
            <p:cNvGrpSpPr/>
            <p:nvPr/>
          </p:nvGrpSpPr>
          <p:grpSpPr>
            <a:xfrm>
              <a:off x="4171074" y="1690688"/>
              <a:ext cx="306494" cy="991552"/>
              <a:chOff x="4171074" y="1690688"/>
              <a:chExt cx="306494" cy="991552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87734F69-D781-BF0B-FB7B-C6ED081051AF}"/>
                  </a:ext>
                </a:extLst>
              </p:cNvPr>
              <p:cNvCxnSpPr/>
              <p:nvPr/>
            </p:nvCxnSpPr>
            <p:spPr>
              <a:xfrm>
                <a:off x="4460532" y="1690688"/>
                <a:ext cx="0" cy="991552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11016F1-CAD5-6BA5-BFFD-831CEFD659C2}"/>
                  </a:ext>
                </a:extLst>
              </p:cNvPr>
              <p:cNvSpPr txBox="1"/>
              <p:nvPr/>
            </p:nvSpPr>
            <p:spPr>
              <a:xfrm>
                <a:off x="4171074" y="1993702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</a:t>
                </a:r>
              </a:p>
            </p:txBody>
          </p:sp>
        </p:grpSp>
      </p:grp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D6D33E8B-2EB9-353A-5E71-C3BDB66EF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EB02E-4C6D-9041-A2FB-C75002DA8A3C}" type="slidenum">
              <a:rPr lang="en-US" smtClean="0"/>
              <a:t>30</a:t>
            </a:fld>
            <a:endParaRPr lang="en-US"/>
          </a:p>
        </p:txBody>
      </p:sp>
      <p:sp>
        <p:nvSpPr>
          <p:cNvPr id="3" name="Explosion 1 2">
            <a:extLst>
              <a:ext uri="{FF2B5EF4-FFF2-40B4-BE49-F238E27FC236}">
                <a16:creationId xmlns:a16="http://schemas.microsoft.com/office/drawing/2014/main" id="{9DB16877-CF9A-9CB8-BD24-31F5D55F7B96}"/>
              </a:ext>
            </a:extLst>
          </p:cNvPr>
          <p:cNvSpPr/>
          <p:nvPr/>
        </p:nvSpPr>
        <p:spPr>
          <a:xfrm>
            <a:off x="4751882" y="3121908"/>
            <a:ext cx="2026870" cy="1389132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  <a:r>
              <a:rPr lang="en-US" baseline="30000" dirty="0"/>
              <a:t>2</a:t>
            </a:r>
            <a:r>
              <a:rPr lang="en-US" dirty="0"/>
              <a:t> entries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322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74"/>
    </mc:Choice>
    <mc:Fallback xmlns="">
      <p:transition spd="slow" advTm="63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9701C-0877-5542-9A83-519E925C8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quadratic bottleneck matter? -I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A7B20E-FE18-5D48-8D55-EA7413E6D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820" y="1301750"/>
            <a:ext cx="5067300" cy="425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EEFA12-D355-6542-BD47-861C4998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005" y="5408788"/>
            <a:ext cx="3729990" cy="1174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6F9BA7-8B67-D403-6D5D-2637E0599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EB02E-4C6D-9041-A2FB-C75002DA8A3C}" type="slidenum">
              <a:rPr lang="en-US" smtClean="0"/>
              <a:t>31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18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57"/>
    </mc:Choice>
    <mc:Fallback xmlns="">
      <p:transition spd="slow" advTm="73957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9701C-0877-5542-9A83-519E925C8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quadratic bottleneck matter? -II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C05C17-E247-C342-D79D-E4689C2AC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904" y="1483610"/>
            <a:ext cx="3896318" cy="5179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9BEAC4-6C1E-2EF4-3253-1B758CDAB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5440" y="2476500"/>
            <a:ext cx="1905000" cy="1905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762B4-EE32-25B8-CEA0-FA5203ABC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EB02E-4C6D-9041-A2FB-C75002DA8A3C}" type="slidenum">
              <a:rPr lang="en-US" smtClean="0"/>
              <a:t>32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15BFEE-CCA3-40C3-93A0-52EB0173F07D}"/>
              </a:ext>
            </a:extLst>
          </p:cNvPr>
          <p:cNvSpPr txBox="1"/>
          <p:nvPr/>
        </p:nvSpPr>
        <p:spPr>
          <a:xfrm>
            <a:off x="657922" y="2174488"/>
            <a:ext cx="283930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Compute budget of </a:t>
            </a:r>
            <a:r>
              <a:rPr lang="en-US" sz="2400" dirty="0">
                <a:solidFill>
                  <a:srgbClr val="7030A0"/>
                </a:solidFill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D64463-4A3C-7DEC-8627-1F22A1F8FB4C}"/>
                  </a:ext>
                </a:extLst>
              </p:cNvPr>
              <p:cNvSpPr txBox="1"/>
              <p:nvPr/>
            </p:nvSpPr>
            <p:spPr>
              <a:xfrm>
                <a:off x="838200" y="3155795"/>
                <a:ext cx="1222707" cy="496418"/>
              </a:xfrm>
              <a:prstGeom prst="rect">
                <a:avLst/>
              </a:prstGeom>
              <a:solidFill>
                <a:srgbClr val="FF0000">
                  <a:alpha val="14902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7030A0"/>
                    </a:solidFill>
                  </a:rPr>
                  <a:t>N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ad>
                      <m:radPr>
                        <m:degHide m:val="on"/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D64463-4A3C-7DEC-8627-1F22A1F8F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155795"/>
                <a:ext cx="1222707" cy="496418"/>
              </a:xfrm>
              <a:prstGeom prst="rect">
                <a:avLst/>
              </a:prstGeom>
              <a:blipFill>
                <a:blip r:embed="rId5"/>
                <a:stretch>
                  <a:fillRect l="-8247" t="-2500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2B6439-B095-D83D-7A91-A18CF9C36F31}"/>
                  </a:ext>
                </a:extLst>
              </p:cNvPr>
              <p:cNvSpPr txBox="1"/>
              <p:nvPr/>
            </p:nvSpPr>
            <p:spPr>
              <a:xfrm>
                <a:off x="854866" y="3973639"/>
                <a:ext cx="1139351" cy="496418"/>
              </a:xfrm>
              <a:prstGeom prst="rect">
                <a:avLst/>
              </a:prstGeom>
              <a:solidFill>
                <a:srgbClr val="FF0000">
                  <a:alpha val="14902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7030A0"/>
                    </a:solidFill>
                  </a:rPr>
                  <a:t>d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ad>
                      <m:radPr>
                        <m:degHide m:val="on"/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2B6439-B095-D83D-7A91-A18CF9C36F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866" y="3973639"/>
                <a:ext cx="1139351" cy="496418"/>
              </a:xfrm>
              <a:prstGeom prst="rect">
                <a:avLst/>
              </a:prstGeom>
              <a:blipFill>
                <a:blip r:embed="rId6"/>
                <a:stretch>
                  <a:fillRect l="-7778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50270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4"/>
    </mc:Choice>
    <mc:Fallback xmlns="">
      <p:transition spd="slow" advTm="70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EB6BF-BB42-B6A4-142D-5E72EE678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rest of the talk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32EEAB-A360-ADA1-BDB8-FC8364805E88}"/>
              </a:ext>
            </a:extLst>
          </p:cNvPr>
          <p:cNvSpPr txBox="1"/>
          <p:nvPr/>
        </p:nvSpPr>
        <p:spPr>
          <a:xfrm>
            <a:off x="1148576" y="1970657"/>
            <a:ext cx="771576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The setup, Assumption and Arithmetic Circuits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91C1D-4813-E439-3E14-D62B5D22C4F6}"/>
              </a:ext>
            </a:extLst>
          </p:cNvPr>
          <p:cNvSpPr txBox="1"/>
          <p:nvPr/>
        </p:nvSpPr>
        <p:spPr>
          <a:xfrm>
            <a:off x="1148576" y="3033132"/>
            <a:ext cx="581723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Transformers (Attention and MLP)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F3C69A-C4F6-9E6A-8D42-5E1AD0F1FF01}"/>
              </a:ext>
            </a:extLst>
          </p:cNvPr>
          <p:cNvSpPr txBox="1"/>
          <p:nvPr/>
        </p:nvSpPr>
        <p:spPr>
          <a:xfrm>
            <a:off x="1148576" y="4103649"/>
            <a:ext cx="26497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Replacing MLP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BC6AA-35EA-7E9F-A997-C44EB87B00C0}"/>
              </a:ext>
            </a:extLst>
          </p:cNvPr>
          <p:cNvSpPr txBox="1"/>
          <p:nvPr/>
        </p:nvSpPr>
        <p:spPr>
          <a:xfrm>
            <a:off x="1148576" y="5285678"/>
            <a:ext cx="3375861" cy="584775"/>
          </a:xfrm>
          <a:prstGeom prst="rect">
            <a:avLst/>
          </a:prstGeom>
          <a:solidFill>
            <a:srgbClr val="548235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Replacing Attention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D61FE9-1A93-943E-0208-C170929E248E}"/>
              </a:ext>
            </a:extLst>
          </p:cNvPr>
          <p:cNvSpPr/>
          <p:nvPr/>
        </p:nvSpPr>
        <p:spPr>
          <a:xfrm>
            <a:off x="1148576" y="4105471"/>
            <a:ext cx="2649700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597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62"/>
    </mc:Choice>
    <mc:Fallback xmlns="">
      <p:transition spd="slow" advTm="15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Background: GPU Compute Model &amp; Memory Hierarchy"/>
          <p:cNvSpPr txBox="1">
            <a:spLocks noGrp="1"/>
          </p:cNvSpPr>
          <p:nvPr>
            <p:ph type="body" sz="quarter" idx="21"/>
          </p:nvPr>
        </p:nvSpPr>
        <p:spPr>
          <a:xfrm>
            <a:off x="454452" y="453411"/>
            <a:ext cx="10618710" cy="593433"/>
          </a:xfrm>
          <a:prstGeom prst="rect">
            <a:avLst/>
          </a:prstGeom>
        </p:spPr>
        <p:txBody>
          <a:bodyPr/>
          <a:lstStyle>
            <a:lvl1pPr>
              <a:defRPr sz="7000" b="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lang="en-US" sz="4400" dirty="0">
                <a:latin typeface="+mj-lt"/>
                <a:ea typeface="Inter" panose="02000503000000020004" pitchFamily="2" charset="0"/>
                <a:cs typeface="Calibri"/>
              </a:rPr>
              <a:t>Not all operations are created equal</a:t>
            </a:r>
          </a:p>
        </p:txBody>
      </p:sp>
      <p:pic>
        <p:nvPicPr>
          <p:cNvPr id="438" name="gpu_model.pdf" descr="gpu_model.pdf"/>
          <p:cNvPicPr>
            <a:picLocks noChangeAspect="1"/>
          </p:cNvPicPr>
          <p:nvPr/>
        </p:nvPicPr>
        <p:blipFill rotWithShape="1">
          <a:blip r:embed="rId4"/>
          <a:srcRect r="74941" b="11128"/>
          <a:stretch/>
        </p:blipFill>
        <p:spPr>
          <a:xfrm>
            <a:off x="4589813" y="1475561"/>
            <a:ext cx="2542507" cy="2664639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Text"/>
          <p:cNvSpPr txBox="1"/>
          <p:nvPr/>
        </p:nvSpPr>
        <p:spPr>
          <a:xfrm>
            <a:off x="6070320" y="3287936"/>
            <a:ext cx="51361" cy="282129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pPr algn="ctr" defTabSz="412750" hangingPunct="0"/>
            <a:endParaRPr sz="1500" b="1" kern="0">
              <a:solidFill>
                <a:srgbClr val="000000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441" name="Blogpost: Horace He, Making Deep Learning Go Brrrr From First Principles."/>
          <p:cNvSpPr txBox="1"/>
          <p:nvPr/>
        </p:nvSpPr>
        <p:spPr>
          <a:xfrm>
            <a:off x="454452" y="5635773"/>
            <a:ext cx="5094713" cy="267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t"/>
          <a:lstStyle/>
          <a:p>
            <a:pPr defTabSz="412750" hangingPunct="0">
              <a:spcBef>
                <a:spcPts val="700"/>
              </a:spcBef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lang="en-US" sz="1200" i="1" kern="0" dirty="0">
                <a:solidFill>
                  <a:srgbClr val="000000"/>
                </a:solidFill>
                <a:latin typeface="Calibri"/>
                <a:ea typeface="Helvetica Neue Light"/>
                <a:cs typeface="Calibri"/>
                <a:sym typeface="Helvetica Neue Light"/>
              </a:rPr>
              <a:t> </a:t>
            </a:r>
            <a:r>
              <a:rPr sz="1200" i="1" u="sng" kern="0" dirty="0">
                <a:solidFill>
                  <a:srgbClr val="000000"/>
                </a:solidFill>
                <a:latin typeface="Calibri"/>
                <a:ea typeface="Helvetica Neue Light"/>
                <a:cs typeface="Calibri"/>
                <a:sym typeface="Helvetica Neue Light"/>
                <a:hlinkClick r:id="rId5"/>
              </a:rPr>
              <a:t>Blogpost</a:t>
            </a:r>
            <a:r>
              <a:rPr sz="1200" i="1" kern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lvetica Neue Light"/>
                <a:cs typeface="Calibri"/>
                <a:sym typeface="Helvetica Neue Light"/>
              </a:rPr>
              <a:t>: Horace He, Making Deep Learning Go </a:t>
            </a:r>
            <a:r>
              <a:rPr sz="1200" i="1" kern="0" dirty="0" err="1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lvetica Neue Light"/>
                <a:cs typeface="Calibri"/>
                <a:sym typeface="Helvetica Neue Light"/>
              </a:rPr>
              <a:t>Brrrr</a:t>
            </a:r>
            <a:r>
              <a:rPr sz="1200" i="1" kern="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Helvetica Neue Light"/>
                <a:cs typeface="Calibri"/>
                <a:sym typeface="Helvetica Neue Light"/>
              </a:rPr>
              <a:t> From First Principles.</a:t>
            </a:r>
            <a:endParaRPr lang="en-US" sz="1200" i="1" kern="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Helvetica Neue Light"/>
              <a:cs typeface="Calibri"/>
              <a:sym typeface="Helvetica Neue Ligh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797156-DBC6-450C-4735-18A7D5337D6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solidFill>
                  <a:prstClr val="black"/>
                </a:solidFill>
                <a:cs typeface="Helvetica Neue"/>
                <a:sym typeface="Helvetica Neue"/>
              </a:rPr>
              <a:pPr defTabSz="412750" hangingPunct="0"/>
              <a:t>34</a:t>
            </a:fld>
            <a:endParaRPr lang="en-US" kern="0">
              <a:solidFill>
                <a:prstClr val="black"/>
              </a:solidFill>
              <a:cs typeface="Helvetica Neue"/>
              <a:sym typeface="Helvetica Neue"/>
            </a:endParaRPr>
          </a:p>
        </p:txBody>
      </p:sp>
      <p:pic>
        <p:nvPicPr>
          <p:cNvPr id="2" name="gpu_model.pdf" descr="gpu_model.pdf">
            <a:extLst>
              <a:ext uri="{FF2B5EF4-FFF2-40B4-BE49-F238E27FC236}">
                <a16:creationId xmlns:a16="http://schemas.microsoft.com/office/drawing/2014/main" id="{6AB32928-8636-D43B-46C0-976153835B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216" b="52469"/>
          <a:stretch/>
        </p:blipFill>
        <p:spPr>
          <a:xfrm>
            <a:off x="7929880" y="2003881"/>
            <a:ext cx="3427761" cy="142511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5A6F00-9B8E-7FAF-AF6E-676220C5B00C}"/>
              </a:ext>
            </a:extLst>
          </p:cNvPr>
          <p:cNvSpPr txBox="1"/>
          <p:nvPr/>
        </p:nvSpPr>
        <p:spPr>
          <a:xfrm>
            <a:off x="917944" y="3429000"/>
            <a:ext cx="1954405" cy="538609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pPr algn="ctr"/>
            <a:r>
              <a:rPr lang="en-US" sz="1600" kern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  <a:sym typeface="Helvetica Neue"/>
              </a:rPr>
              <a:t>1. </a:t>
            </a:r>
            <a:r>
              <a:rPr lang="en-US" sz="1600" kern="0" dirty="0">
                <a:solidFill>
                  <a:srgbClr val="000000"/>
                </a:solidFill>
                <a:latin typeface="Garamond" panose="02020404030301010803" pitchFamily="18" charset="0"/>
                <a:ea typeface="Inter" panose="02000503000000020004" pitchFamily="2" charset="0"/>
                <a:cs typeface="Calibri"/>
                <a:sym typeface="Helvetica Neue"/>
              </a:rPr>
              <a:t>Inputs start out in HBM (GPU memory)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2937A9-9A21-FBD4-7332-0FA3326FC407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2872349" y="3698305"/>
            <a:ext cx="1623451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75D9002-DFCE-7ADE-57AC-2DFA50010F89}"/>
              </a:ext>
            </a:extLst>
          </p:cNvPr>
          <p:cNvSpPr txBox="1"/>
          <p:nvPr/>
        </p:nvSpPr>
        <p:spPr>
          <a:xfrm>
            <a:off x="917944" y="1896384"/>
            <a:ext cx="2034432" cy="784830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pPr algn="ctr"/>
            <a:r>
              <a:rPr lang="en-US" sz="1600" kern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  <a:sym typeface="Helvetica Neue"/>
              </a:rPr>
              <a:t>2. </a:t>
            </a:r>
            <a:r>
              <a:rPr lang="en-US" sz="1600" kern="0" dirty="0">
                <a:solidFill>
                  <a:srgbClr val="000000"/>
                </a:solidFill>
                <a:latin typeface="Garamond" panose="02020404030301010803" pitchFamily="18" charset="0"/>
                <a:ea typeface="Inter" panose="02000503000000020004" pitchFamily="2" charset="0"/>
                <a:cs typeface="Calibri"/>
                <a:sym typeface="Helvetica Neue"/>
              </a:rPr>
              <a:t>Data moved to compute units &amp; SRAM for computation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85CD9E-F332-B650-206C-4F143AE87258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952376" y="2288799"/>
            <a:ext cx="1578985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AA9676F-A080-CC57-9E8C-F15E0C0F9E77}"/>
              </a:ext>
            </a:extLst>
          </p:cNvPr>
          <p:cNvSpPr txBox="1"/>
          <p:nvPr/>
        </p:nvSpPr>
        <p:spPr>
          <a:xfrm>
            <a:off x="917944" y="4322981"/>
            <a:ext cx="1954405" cy="538609"/>
          </a:xfrm>
          <a:prstGeom prst="rect">
            <a:avLst/>
          </a:prstGeom>
          <a:noFill/>
        </p:spPr>
        <p:txBody>
          <a:bodyPr wrap="square" lIns="45720" tIns="22860" rIns="45720" bIns="22860" rtlCol="0" anchor="t">
            <a:spAutoFit/>
          </a:bodyPr>
          <a:lstStyle/>
          <a:p>
            <a:pPr algn="ctr"/>
            <a:r>
              <a:rPr lang="en-US" sz="1600" kern="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  <a:cs typeface="Calibri"/>
                <a:sym typeface="Helvetica Neue"/>
              </a:rPr>
              <a:t>3</a:t>
            </a:r>
            <a:r>
              <a:rPr lang="en-US" sz="1600" kern="0" dirty="0">
                <a:solidFill>
                  <a:srgbClr val="000000"/>
                </a:solidFill>
                <a:latin typeface="Garamond" panose="02020404030301010803" pitchFamily="18" charset="0"/>
                <a:ea typeface="Inter" panose="02000503000000020004" pitchFamily="2" charset="0"/>
                <a:cs typeface="Calibri"/>
                <a:sym typeface="Helvetica Neue"/>
              </a:rPr>
              <a:t>. Output written back to HBM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7FAD66-6F8D-F99F-FED9-A92833FAB1A4}"/>
              </a:ext>
            </a:extLst>
          </p:cNvPr>
          <p:cNvCxnSpPr>
            <a:cxnSpLocks/>
          </p:cNvCxnSpPr>
          <p:nvPr/>
        </p:nvCxnSpPr>
        <p:spPr>
          <a:xfrm flipV="1">
            <a:off x="2733040" y="3967609"/>
            <a:ext cx="1762760" cy="660271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C7F7AA0-8DEA-AE5F-6DED-BF92EAAA5341}"/>
              </a:ext>
            </a:extLst>
          </p:cNvPr>
          <p:cNvSpPr txBox="1"/>
          <p:nvPr/>
        </p:nvSpPr>
        <p:spPr>
          <a:xfrm>
            <a:off x="10058400" y="5558826"/>
            <a:ext cx="1350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by: Tri Dao</a:t>
            </a:r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3A9A251-B0FF-111D-3AA1-F253AAC25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8642" y="4243064"/>
            <a:ext cx="4435120" cy="199662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4444">
        <p:fade/>
      </p:transition>
    </mc:Choice>
    <mc:Fallback xmlns="">
      <p:transition advTm="54444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7FF90-FB76-BCD5-79E2-9CA80C564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 more on hardware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078644-2852-0BBA-FC8C-7F51106D4767}"/>
              </a:ext>
            </a:extLst>
          </p:cNvPr>
          <p:cNvSpPr txBox="1"/>
          <p:nvPr/>
        </p:nvSpPr>
        <p:spPr>
          <a:xfrm>
            <a:off x="1219200" y="2303770"/>
            <a:ext cx="641720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Atomic operations happen on a block matrix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7E832D-F783-EAF5-D408-EAEFCAD19BE9}"/>
              </a:ext>
            </a:extLst>
          </p:cNvPr>
          <p:cNvSpPr txBox="1"/>
          <p:nvPr/>
        </p:nvSpPr>
        <p:spPr>
          <a:xfrm>
            <a:off x="1219200" y="3167390"/>
            <a:ext cx="583647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Matrix </a:t>
            </a:r>
            <a:r>
              <a:rPr lang="en-US" sz="2800" dirty="0" err="1"/>
              <a:t>mults</a:t>
            </a:r>
            <a:r>
              <a:rPr lang="en-US" sz="2800" dirty="0"/>
              <a:t> of two blocks is </a:t>
            </a:r>
            <a:r>
              <a:rPr lang="en-US" sz="2800" dirty="0">
                <a:solidFill>
                  <a:srgbClr val="7030A0"/>
                </a:solidFill>
              </a:rPr>
              <a:t>O(1) </a:t>
            </a:r>
            <a:r>
              <a:rPr lang="en-US" sz="2800" dirty="0"/>
              <a:t>time</a:t>
            </a:r>
          </a:p>
        </p:txBody>
      </p:sp>
      <p:pic>
        <p:nvPicPr>
          <p:cNvPr id="5" name="gpu_model.pdf" descr="gpu_model.pdf">
            <a:extLst>
              <a:ext uri="{FF2B5EF4-FFF2-40B4-BE49-F238E27FC236}">
                <a16:creationId xmlns:a16="http://schemas.microsoft.com/office/drawing/2014/main" id="{3EAD598C-FB79-9722-06E7-EB860C1561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941" b="11128"/>
          <a:stretch/>
        </p:blipFill>
        <p:spPr>
          <a:xfrm>
            <a:off x="8277893" y="1835070"/>
            <a:ext cx="2542507" cy="266463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0AB780-F1F7-7284-8E1C-E40B42051790}"/>
              </a:ext>
            </a:extLst>
          </p:cNvPr>
          <p:cNvSpPr txBox="1"/>
          <p:nvPr/>
        </p:nvSpPr>
        <p:spPr>
          <a:xfrm>
            <a:off x="1219200" y="4031010"/>
            <a:ext cx="586397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Want to utilize many parallel computes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474545-9103-1D6D-820C-B966BC647A10}"/>
              </a:ext>
            </a:extLst>
          </p:cNvPr>
          <p:cNvSpPr txBox="1"/>
          <p:nvPr/>
        </p:nvSpPr>
        <p:spPr>
          <a:xfrm>
            <a:off x="1191692" y="4894630"/>
            <a:ext cx="573964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Want to avoid accessing slow memory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B8859C-B12D-36FF-716F-E35ECE8B9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EB02E-4C6D-9041-A2FB-C75002DA8A3C}" type="slidenum">
              <a:rPr lang="en-US" smtClean="0"/>
              <a:t>35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197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29"/>
    </mc:Choice>
    <mc:Fallback xmlns="">
      <p:transition spd="slow" advTm="70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Simplification 2: Focus on matrix </a:t>
            </a:r>
            <a:r>
              <a:rPr lang="en-US" dirty="0" err="1"/>
              <a:t>vect</a:t>
            </a:r>
            <a:r>
              <a:rPr lang="en-US" dirty="0"/>
              <a:t> </a:t>
            </a:r>
            <a:r>
              <a:rPr lang="en-US" dirty="0" err="1"/>
              <a:t>mult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3052503" y="4963821"/>
            <a:ext cx="6819096" cy="123103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Θ</a:t>
            </a:r>
            <a:r>
              <a:rPr lang="en-US" sz="3600" dirty="0"/>
              <a:t>(d</a:t>
            </a:r>
            <a:r>
              <a:rPr lang="en-US" sz="3600" baseline="30000" dirty="0"/>
              <a:t>2</a:t>
            </a:r>
            <a:r>
              <a:rPr lang="en-US" sz="3600" dirty="0"/>
              <a:t>) time and space in worst-case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AF15C0B-AE82-20EA-4FDD-3F45FDA3AA9F}"/>
              </a:ext>
            </a:extLst>
          </p:cNvPr>
          <p:cNvGrpSpPr/>
          <p:nvPr/>
        </p:nvGrpSpPr>
        <p:grpSpPr>
          <a:xfrm>
            <a:off x="4958742" y="1604532"/>
            <a:ext cx="5217739" cy="3076485"/>
            <a:chOff x="4958742" y="1604532"/>
            <a:chExt cx="5217739" cy="3076485"/>
          </a:xfrm>
        </p:grpSpPr>
        <p:sp>
          <p:nvSpPr>
            <p:cNvPr id="29" name="TextBox 28"/>
            <p:cNvSpPr txBox="1"/>
            <p:nvPr/>
          </p:nvSpPr>
          <p:spPr>
            <a:xfrm>
              <a:off x="5963929" y="4034686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008000"/>
                  </a:solidFill>
                </a:rPr>
                <a:t>W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907455" y="4034686"/>
              <a:ext cx="3898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71" name="Multiply 70"/>
            <p:cNvSpPr/>
            <p:nvPr/>
          </p:nvSpPr>
          <p:spPr>
            <a:xfrm>
              <a:off x="7341745" y="2508785"/>
              <a:ext cx="403250" cy="344958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7807708" y="1630710"/>
              <a:ext cx="596030" cy="2226548"/>
              <a:chOff x="5185038" y="1630710"/>
              <a:chExt cx="596030" cy="2226548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5294781" y="1721297"/>
                <a:ext cx="3626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0</a:t>
                </a:r>
              </a:p>
            </p:txBody>
          </p:sp>
          <p:sp>
            <p:nvSpPr>
              <p:cNvPr id="69" name="Left Bracket 68"/>
              <p:cNvSpPr/>
              <p:nvPr/>
            </p:nvSpPr>
            <p:spPr>
              <a:xfrm>
                <a:off x="5185038" y="1630710"/>
                <a:ext cx="141099" cy="2226548"/>
              </a:xfrm>
              <a:prstGeom prst="lef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ight Bracket 69"/>
              <p:cNvSpPr/>
              <p:nvPr/>
            </p:nvSpPr>
            <p:spPr>
              <a:xfrm>
                <a:off x="5646104" y="1630710"/>
                <a:ext cx="127944" cy="2226548"/>
              </a:xfrm>
              <a:prstGeom prst="righ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5297859" y="3378969"/>
                <a:ext cx="4832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d-1</a:t>
                </a:r>
              </a:p>
            </p:txBody>
          </p:sp>
          <p:cxnSp>
            <p:nvCxnSpPr>
              <p:cNvPr id="80" name="Straight Connector 79"/>
              <p:cNvCxnSpPr/>
              <p:nvPr/>
            </p:nvCxnSpPr>
            <p:spPr>
              <a:xfrm>
                <a:off x="5490888" y="2210867"/>
                <a:ext cx="3078" cy="1159408"/>
              </a:xfrm>
              <a:prstGeom prst="line">
                <a:avLst/>
              </a:prstGeom>
              <a:ln>
                <a:solidFill>
                  <a:srgbClr val="91009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/>
            <p:cNvGrpSpPr/>
            <p:nvPr/>
          </p:nvGrpSpPr>
          <p:grpSpPr>
            <a:xfrm>
              <a:off x="4958742" y="1630710"/>
              <a:ext cx="2338260" cy="2226548"/>
              <a:chOff x="2336072" y="1630710"/>
              <a:chExt cx="2338260" cy="2226548"/>
            </a:xfrm>
          </p:grpSpPr>
          <p:sp>
            <p:nvSpPr>
              <p:cNvPr id="62" name="Left Bracket 61"/>
              <p:cNvSpPr/>
              <p:nvPr/>
            </p:nvSpPr>
            <p:spPr>
              <a:xfrm>
                <a:off x="2336072" y="1630710"/>
                <a:ext cx="141099" cy="2226548"/>
              </a:xfrm>
              <a:prstGeom prst="lef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ight Bracket 62"/>
              <p:cNvSpPr/>
              <p:nvPr/>
            </p:nvSpPr>
            <p:spPr>
              <a:xfrm>
                <a:off x="4512745" y="1630710"/>
                <a:ext cx="127944" cy="2226548"/>
              </a:xfrm>
              <a:prstGeom prst="righ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2445815" y="1712603"/>
                <a:ext cx="5453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0,0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2848816" y="1721297"/>
                <a:ext cx="5453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0,2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4001780" y="1721297"/>
                <a:ext cx="6415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0,d-1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401626" y="1813630"/>
                <a:ext cx="3686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>
                    <a:solidFill>
                      <a:srgbClr val="910091"/>
                    </a:solidFill>
                  </a:rPr>
                  <a:t>…..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2370503" y="3370275"/>
                <a:ext cx="6385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d-1,0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2851894" y="3378969"/>
                <a:ext cx="6385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d-1,1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3910790" y="3378969"/>
                <a:ext cx="7635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d-1,d-1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3585932" y="3471302"/>
                <a:ext cx="3686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>
                    <a:solidFill>
                      <a:srgbClr val="910091"/>
                    </a:solidFill>
                  </a:rPr>
                  <a:t>…..</a:t>
                </a:r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>
                <a:off x="2676358" y="2226547"/>
                <a:ext cx="3078" cy="1159408"/>
              </a:xfrm>
              <a:prstGeom prst="line">
                <a:avLst/>
              </a:prstGeom>
              <a:ln>
                <a:solidFill>
                  <a:srgbClr val="91009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3038248" y="2210867"/>
                <a:ext cx="3078" cy="1159408"/>
              </a:xfrm>
              <a:prstGeom prst="line">
                <a:avLst/>
              </a:prstGeom>
              <a:ln>
                <a:solidFill>
                  <a:srgbClr val="91009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4272407" y="2210867"/>
                <a:ext cx="3078" cy="1159408"/>
              </a:xfrm>
              <a:prstGeom prst="line">
                <a:avLst/>
              </a:prstGeom>
              <a:ln>
                <a:solidFill>
                  <a:srgbClr val="91009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3294225" y="2853743"/>
                <a:ext cx="766986" cy="0"/>
              </a:xfrm>
              <a:prstGeom prst="line">
                <a:avLst/>
              </a:prstGeom>
              <a:ln>
                <a:solidFill>
                  <a:srgbClr val="91009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9587471" y="1604532"/>
              <a:ext cx="589010" cy="2226548"/>
              <a:chOff x="5185038" y="1630710"/>
              <a:chExt cx="589010" cy="2226548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5294781" y="1721297"/>
                <a:ext cx="3671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y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0</a:t>
                </a:r>
              </a:p>
            </p:txBody>
          </p:sp>
          <p:sp>
            <p:nvSpPr>
              <p:cNvPr id="47" name="Left Bracket 46"/>
              <p:cNvSpPr/>
              <p:nvPr/>
            </p:nvSpPr>
            <p:spPr>
              <a:xfrm>
                <a:off x="5185038" y="1630710"/>
                <a:ext cx="141099" cy="2226548"/>
              </a:xfrm>
              <a:prstGeom prst="lef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ight Bracket 47"/>
              <p:cNvSpPr/>
              <p:nvPr/>
            </p:nvSpPr>
            <p:spPr>
              <a:xfrm>
                <a:off x="5646104" y="1630710"/>
                <a:ext cx="127944" cy="2226548"/>
              </a:xfrm>
              <a:prstGeom prst="righ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297859" y="3378969"/>
                <a:ext cx="4750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y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d-1</a:t>
                </a:r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>
                <a:off x="5490888" y="2210867"/>
                <a:ext cx="3078" cy="1159408"/>
              </a:xfrm>
              <a:prstGeom prst="line">
                <a:avLst/>
              </a:prstGeom>
              <a:ln>
                <a:solidFill>
                  <a:srgbClr val="91009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Equal 3"/>
            <p:cNvSpPr/>
            <p:nvPr/>
          </p:nvSpPr>
          <p:spPr>
            <a:xfrm>
              <a:off x="8715361" y="2429418"/>
              <a:ext cx="410280" cy="507247"/>
            </a:xfrm>
            <a:prstGeom prst="mathEqual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737147" y="4034686"/>
              <a:ext cx="3936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y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511DE-26C0-6BAA-A206-295804441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EB02E-4C6D-9041-A2FB-C75002DA8A3C}" type="slidenum">
              <a:rPr lang="en-US" smtClean="0"/>
              <a:t>36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322629E-54F3-F086-F551-0FD98772569E}"/>
                  </a:ext>
                </a:extLst>
              </p:cNvPr>
              <p:cNvSpPr txBox="1"/>
              <p:nvPr/>
            </p:nvSpPr>
            <p:spPr>
              <a:xfrm>
                <a:off x="898700" y="1685064"/>
                <a:ext cx="2328971" cy="4616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dirty="0"/>
                  <a:t>(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XW</a:t>
                </a:r>
                <a:r>
                  <a:rPr lang="en-US" sz="2400" dirty="0"/>
                  <a:t>)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Y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322629E-54F3-F086-F551-0FD987725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700" y="1685064"/>
                <a:ext cx="2328971" cy="461665"/>
              </a:xfrm>
              <a:prstGeom prst="rect">
                <a:avLst/>
              </a:prstGeom>
              <a:blipFill>
                <a:blip r:embed="rId3"/>
                <a:stretch>
                  <a:fillRect l="-3804" t="-10811" r="-326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7FA4AB1F-CDA4-1276-638C-E45384B60760}"/>
              </a:ext>
            </a:extLst>
          </p:cNvPr>
          <p:cNvGrpSpPr/>
          <p:nvPr/>
        </p:nvGrpSpPr>
        <p:grpSpPr>
          <a:xfrm>
            <a:off x="496813" y="2682632"/>
            <a:ext cx="1668322" cy="2307890"/>
            <a:chOff x="5576253" y="3802362"/>
            <a:chExt cx="1668322" cy="230789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2F19E1-7CF4-5651-EAD7-4FCBE1C8D361}"/>
                </a:ext>
              </a:extLst>
            </p:cNvPr>
            <p:cNvSpPr/>
            <p:nvPr/>
          </p:nvSpPr>
          <p:spPr>
            <a:xfrm>
              <a:off x="6096000" y="3802362"/>
              <a:ext cx="1148575" cy="179264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077B53-874E-12AF-E991-7E72926AA413}"/>
                </a:ext>
              </a:extLst>
            </p:cNvPr>
            <p:cNvSpPr txBox="1"/>
            <p:nvPr/>
          </p:nvSpPr>
          <p:spPr>
            <a:xfrm>
              <a:off x="6498605" y="4514019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7030A0"/>
                  </a:solidFill>
                </a:rPr>
                <a:t>X</a:t>
              </a:r>
              <a:endParaRPr lang="en-US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9CC9899-B4C4-59D1-B870-FC627C095E06}"/>
                </a:ext>
              </a:extLst>
            </p:cNvPr>
            <p:cNvCxnSpPr>
              <a:cxnSpLocks/>
            </p:cNvCxnSpPr>
            <p:nvPr/>
          </p:nvCxnSpPr>
          <p:spPr>
            <a:xfrm>
              <a:off x="5871947" y="3802362"/>
              <a:ext cx="0" cy="1792647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672782B-7429-CF1E-BCA3-16EFB3B211D8}"/>
                </a:ext>
              </a:extLst>
            </p:cNvPr>
            <p:cNvSpPr txBox="1"/>
            <p:nvPr/>
          </p:nvSpPr>
          <p:spPr>
            <a:xfrm>
              <a:off x="5576253" y="4514019"/>
              <a:ext cx="3225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7030A0"/>
                  </a:solidFill>
                </a:rPr>
                <a:t>N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12F6C2C-1744-2420-BF2B-FEF2ACEE4501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818952"/>
              <a:ext cx="1148575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152746-5392-75A1-A7C9-BB178DE4D752}"/>
                </a:ext>
              </a:extLst>
            </p:cNvPr>
            <p:cNvSpPr txBox="1"/>
            <p:nvPr/>
          </p:nvSpPr>
          <p:spPr>
            <a:xfrm>
              <a:off x="6541887" y="5802475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7030A0"/>
                  </a:solidFill>
                </a:rPr>
                <a:t>d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B8FEFB3-D2EE-7D9A-7E89-F1838AD6E5F6}"/>
              </a:ext>
            </a:extLst>
          </p:cNvPr>
          <p:cNvGrpSpPr/>
          <p:nvPr/>
        </p:nvGrpSpPr>
        <p:grpSpPr>
          <a:xfrm>
            <a:off x="2685525" y="2675950"/>
            <a:ext cx="1570901" cy="1614952"/>
            <a:chOff x="7553092" y="3787252"/>
            <a:chExt cx="1570901" cy="161495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76CC4A1-B7EA-F726-5610-CCE70B38D97C}"/>
                </a:ext>
              </a:extLst>
            </p:cNvPr>
            <p:cNvSpPr/>
            <p:nvPr/>
          </p:nvSpPr>
          <p:spPr>
            <a:xfrm>
              <a:off x="7553092" y="3802362"/>
              <a:ext cx="1148575" cy="114877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1B5DD7-3EA5-A640-CA09-A77CC41288AA}"/>
                </a:ext>
              </a:extLst>
            </p:cNvPr>
            <p:cNvSpPr txBox="1"/>
            <p:nvPr/>
          </p:nvSpPr>
          <p:spPr>
            <a:xfrm>
              <a:off x="7931652" y="4254490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7030A0"/>
                  </a:solidFill>
                </a:rPr>
                <a:t>W</a:t>
              </a:r>
              <a:endParaRPr lang="en-US" dirty="0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59D66AB-A221-930B-6615-E56642E7A668}"/>
                </a:ext>
              </a:extLst>
            </p:cNvPr>
            <p:cNvCxnSpPr>
              <a:cxnSpLocks/>
            </p:cNvCxnSpPr>
            <p:nvPr/>
          </p:nvCxnSpPr>
          <p:spPr>
            <a:xfrm>
              <a:off x="7553092" y="5110904"/>
              <a:ext cx="1148575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F90DF3-84FD-0D90-94BB-1E5C23FB5520}"/>
                </a:ext>
              </a:extLst>
            </p:cNvPr>
            <p:cNvSpPr txBox="1"/>
            <p:nvPr/>
          </p:nvSpPr>
          <p:spPr>
            <a:xfrm>
              <a:off x="7998979" y="5094427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7030A0"/>
                  </a:solidFill>
                </a:rPr>
                <a:t>d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7325032-F0D0-FA04-A91C-1E3BEDFA14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31766" y="3787252"/>
              <a:ext cx="0" cy="116388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BC37EF-B53B-9E66-F319-C6C73D82DE1A}"/>
                </a:ext>
              </a:extLst>
            </p:cNvPr>
            <p:cNvSpPr txBox="1"/>
            <p:nvPr/>
          </p:nvSpPr>
          <p:spPr>
            <a:xfrm>
              <a:off x="8849559" y="4222862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7030A0"/>
                  </a:solidFill>
                </a:rPr>
                <a:t>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B7728B1-1E4F-2094-366D-2831F1721FE7}"/>
                  </a:ext>
                </a:extLst>
              </p:cNvPr>
              <p:cNvSpPr txBox="1"/>
              <p:nvPr/>
            </p:nvSpPr>
            <p:spPr>
              <a:xfrm>
                <a:off x="2159482" y="3188504"/>
                <a:ext cx="4812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4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B7728B1-1E4F-2094-366D-2831F1721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482" y="3188504"/>
                <a:ext cx="48122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ounded Rectangular Callout 33">
            <a:extLst>
              <a:ext uri="{FF2B5EF4-FFF2-40B4-BE49-F238E27FC236}">
                <a16:creationId xmlns:a16="http://schemas.microsoft.com/office/drawing/2014/main" id="{31252E45-B2A5-BA66-E826-46E233035E33}"/>
              </a:ext>
            </a:extLst>
          </p:cNvPr>
          <p:cNvSpPr/>
          <p:nvPr/>
        </p:nvSpPr>
        <p:spPr>
          <a:xfrm>
            <a:off x="496813" y="5229922"/>
            <a:ext cx="1566372" cy="1126428"/>
          </a:xfrm>
          <a:prstGeom prst="wedgeRoundRectCallout">
            <a:avLst>
              <a:gd name="adj1" fmla="val 156434"/>
              <a:gd name="adj2" fmla="val 310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Get this down to O(d)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668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55"/>
    </mc:Choice>
    <mc:Fallback xmlns="">
      <p:transition spd="slow" advTm="75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16" grpId="0" animBg="1"/>
      <p:bldP spid="33" grpId="0"/>
      <p:bldP spid="3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B504BAE-27BB-DBA2-9082-057FDADDDED0}"/>
              </a:ext>
            </a:extLst>
          </p:cNvPr>
          <p:cNvGrpSpPr/>
          <p:nvPr/>
        </p:nvGrpSpPr>
        <p:grpSpPr>
          <a:xfrm>
            <a:off x="8088946" y="2202450"/>
            <a:ext cx="3788155" cy="2318660"/>
            <a:chOff x="8088946" y="2202450"/>
            <a:chExt cx="3788155" cy="2318660"/>
          </a:xfrm>
        </p:grpSpPr>
        <p:pic>
          <p:nvPicPr>
            <p:cNvPr id="12" name="Picture 2" descr="Responsive image">
              <a:extLst>
                <a:ext uri="{FF2B5EF4-FFF2-40B4-BE49-F238E27FC236}">
                  <a16:creationId xmlns:a16="http://schemas.microsoft.com/office/drawing/2014/main" id="{DAAD3FDF-4261-2872-BB81-7554D3D9AF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8946" y="2202450"/>
              <a:ext cx="3788155" cy="2133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80AB8FE-646A-3361-EB2C-A47474C71354}"/>
                    </a:ext>
                  </a:extLst>
                </p:cNvPr>
                <p:cNvSpPr txBox="1"/>
                <p:nvPr/>
              </p:nvSpPr>
              <p:spPr>
                <a:xfrm>
                  <a:off x="9014024" y="4151778"/>
                  <a:ext cx="2118722" cy="369332"/>
                </a:xfrm>
                <a:prstGeom prst="rect">
                  <a:avLst/>
                </a:prstGeom>
                <a:solidFill>
                  <a:schemeClr val="bg2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Gradient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b="1" i="1" baseline="-2500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80AB8FE-646A-3361-EB2C-A47474C713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14024" y="4151778"/>
                  <a:ext cx="2118722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381" t="-6452" b="-22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80D6BA8-2190-DC2E-8CEE-FE70754BD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wait, we have gathered more requirements..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F22C28-4949-F76D-E5D4-8D0B25243592}"/>
              </a:ext>
            </a:extLst>
          </p:cNvPr>
          <p:cNvSpPr txBox="1"/>
          <p:nvPr/>
        </p:nvSpPr>
        <p:spPr>
          <a:xfrm>
            <a:off x="1048215" y="1828800"/>
            <a:ext cx="697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At a minimum, we would like to replace generic </a:t>
            </a:r>
            <a:r>
              <a:rPr lang="en-US" sz="2400" b="1" dirty="0" err="1">
                <a:solidFill>
                  <a:srgbClr val="7030A0"/>
                </a:solidFill>
              </a:rPr>
              <a:t>Wx</a:t>
            </a:r>
            <a:r>
              <a:rPr lang="en-US" sz="2400" dirty="0"/>
              <a:t> with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D693AB-062A-7B5C-D45A-6F2404FE6376}"/>
              </a:ext>
            </a:extLst>
          </p:cNvPr>
          <p:cNvSpPr txBox="1"/>
          <p:nvPr/>
        </p:nvSpPr>
        <p:spPr>
          <a:xfrm>
            <a:off x="446052" y="2631688"/>
            <a:ext cx="354289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Expressive class of matrices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7494E2DD-9704-7685-C917-D794CBFD2F84}"/>
              </a:ext>
            </a:extLst>
          </p:cNvPr>
          <p:cNvSpPr/>
          <p:nvPr/>
        </p:nvSpPr>
        <p:spPr>
          <a:xfrm>
            <a:off x="8374566" y="1317039"/>
            <a:ext cx="2497874" cy="885411"/>
          </a:xfrm>
          <a:prstGeom prst="wedgeRoundRectCallout">
            <a:avLst>
              <a:gd name="adj1" fmla="val -102083"/>
              <a:gd name="adj2" fmla="val 19459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</a:t>
            </a:r>
            <a:r>
              <a:rPr lang="en-US" dirty="0"/>
              <a:t> comes from a “structured” class of matrices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EDBC9C-2274-036C-F505-EAA6BD711861}"/>
              </a:ext>
            </a:extLst>
          </p:cNvPr>
          <p:cNvGrpSpPr/>
          <p:nvPr/>
        </p:nvGrpSpPr>
        <p:grpSpPr>
          <a:xfrm>
            <a:off x="4722178" y="2428577"/>
            <a:ext cx="3948970" cy="1493568"/>
            <a:chOff x="6684792" y="2428577"/>
            <a:chExt cx="3948970" cy="1493568"/>
          </a:xfrm>
        </p:grpSpPr>
        <p:pic>
          <p:nvPicPr>
            <p:cNvPr id="6" name="Picture 40">
              <a:extLst>
                <a:ext uri="{FF2B5EF4-FFF2-40B4-BE49-F238E27FC236}">
                  <a16:creationId xmlns:a16="http://schemas.microsoft.com/office/drawing/2014/main" id="{1F9272B6-46CE-3159-0C1E-2364CED574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5226" y="2428577"/>
              <a:ext cx="1082775" cy="1082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2">
              <a:extLst>
                <a:ext uri="{FF2B5EF4-FFF2-40B4-BE49-F238E27FC236}">
                  <a16:creationId xmlns:a16="http://schemas.microsoft.com/office/drawing/2014/main" id="{456C4E2B-90AB-E13D-3A07-42C56AF0DD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8682" y="2428577"/>
              <a:ext cx="1082775" cy="1082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53ECC7C6-AAEB-382D-A26F-933A49752E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357" y="2428577"/>
              <a:ext cx="1082775" cy="1082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A8363F-4E0D-1F6A-DC68-A087B11239FE}"/>
                </a:ext>
              </a:extLst>
            </p:cNvPr>
            <p:cNvSpPr txBox="1"/>
            <p:nvPr/>
          </p:nvSpPr>
          <p:spPr>
            <a:xfrm>
              <a:off x="6684792" y="3552813"/>
              <a:ext cx="39489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aramond" panose="02020404030301010803" pitchFamily="18" charset="0"/>
                  <a:ea typeface="Inter Light" panose="02000503000000020004" pitchFamily="2" charset="0"/>
                </a:rPr>
                <a:t>Toeplitz, Fourier, sin/cosine transform …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8B29A34-7E62-83F3-ACC7-1FFBE4B506CA}"/>
              </a:ext>
            </a:extLst>
          </p:cNvPr>
          <p:cNvSpPr txBox="1"/>
          <p:nvPr/>
        </p:nvSpPr>
        <p:spPr>
          <a:xfrm>
            <a:off x="446052" y="3568390"/>
            <a:ext cx="340061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Differentiable (to run GD)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1078B4-AD3A-229B-6B4F-22D87D1CF53D}"/>
              </a:ext>
            </a:extLst>
          </p:cNvPr>
          <p:cNvSpPr txBox="1"/>
          <p:nvPr/>
        </p:nvSpPr>
        <p:spPr>
          <a:xfrm>
            <a:off x="446052" y="4521110"/>
            <a:ext cx="567309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Matrix </a:t>
            </a:r>
            <a:r>
              <a:rPr lang="en-US" sz="2400" dirty="0" err="1"/>
              <a:t>vect</a:t>
            </a:r>
            <a:r>
              <a:rPr lang="en-US" sz="2400" dirty="0"/>
              <a:t>. </a:t>
            </a:r>
            <a:r>
              <a:rPr lang="en-US" sz="2400" dirty="0" err="1"/>
              <a:t>mult</a:t>
            </a:r>
            <a:r>
              <a:rPr lang="en-US" sz="2400" dirty="0"/>
              <a:t>. with small arithmetic circuit</a:t>
            </a:r>
          </a:p>
        </p:txBody>
      </p:sp>
      <p:pic>
        <p:nvPicPr>
          <p:cNvPr id="17" name="Picture 16" descr="A diagram of a network&#10;&#10;Description automatically generated">
            <a:extLst>
              <a:ext uri="{FF2B5EF4-FFF2-40B4-BE49-F238E27FC236}">
                <a16:creationId xmlns:a16="http://schemas.microsoft.com/office/drawing/2014/main" id="{799FD1C0-0416-FA8D-3159-73C28230DA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6908" y="4698936"/>
            <a:ext cx="3948970" cy="16840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81F55A9-95F9-0C8C-9000-814D713F6969}"/>
              </a:ext>
            </a:extLst>
          </p:cNvPr>
          <p:cNvSpPr txBox="1"/>
          <p:nvPr/>
        </p:nvSpPr>
        <p:spPr>
          <a:xfrm>
            <a:off x="446052" y="5564143"/>
            <a:ext cx="362195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Hardware aligned algorithms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E6B209A-DB7E-A265-61FD-6BBD3110A832}"/>
              </a:ext>
            </a:extLst>
          </p:cNvPr>
          <p:cNvGrpSpPr/>
          <p:nvPr/>
        </p:nvGrpSpPr>
        <p:grpSpPr>
          <a:xfrm>
            <a:off x="4382696" y="5412650"/>
            <a:ext cx="2596853" cy="1095841"/>
            <a:chOff x="4382696" y="5412650"/>
            <a:chExt cx="2596853" cy="1095841"/>
          </a:xfrm>
        </p:grpSpPr>
        <p:pic>
          <p:nvPicPr>
            <p:cNvPr id="20" name="gpu_model.pdf" descr="gpu_model.pdf">
              <a:extLst>
                <a:ext uri="{FF2B5EF4-FFF2-40B4-BE49-F238E27FC236}">
                  <a16:creationId xmlns:a16="http://schemas.microsoft.com/office/drawing/2014/main" id="{179FDEA5-72E4-5CD5-AD66-E63EB2D3E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74941" b="11128"/>
            <a:stretch/>
          </p:blipFill>
          <p:spPr>
            <a:xfrm>
              <a:off x="4382696" y="5412650"/>
              <a:ext cx="1045614" cy="109584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1" name="gpu_model.pdf" descr="gpu_model.pdf">
              <a:extLst>
                <a:ext uri="{FF2B5EF4-FFF2-40B4-BE49-F238E27FC236}">
                  <a16:creationId xmlns:a16="http://schemas.microsoft.com/office/drawing/2014/main" id="{2CEBA852-870E-E787-29C3-3BC4EF2C4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6216" b="52469"/>
            <a:stretch/>
          </p:blipFill>
          <p:spPr>
            <a:xfrm>
              <a:off x="5674191" y="5610077"/>
              <a:ext cx="1305358" cy="542713"/>
            </a:xfrm>
            <a:prstGeom prst="rect">
              <a:avLst/>
            </a:prstGeom>
            <a:ln w="12700">
              <a:miter lim="400000"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62554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5"/>
    </mc:Choice>
    <mc:Fallback xmlns="">
      <p:transition spd="slow" advTm="2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  <p:bldP spid="15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2CBF1-3269-22BB-7D89-6976E89EF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suggestions on structured matrices?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634D37-F741-AE35-F071-429C63897EB5}"/>
              </a:ext>
            </a:extLst>
          </p:cNvPr>
          <p:cNvSpPr txBox="1"/>
          <p:nvPr/>
        </p:nvSpPr>
        <p:spPr>
          <a:xfrm>
            <a:off x="3769109" y="1590328"/>
            <a:ext cx="202811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Sparse matrices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4702CE-0801-F2D1-6F9A-4C9A215BA42B}"/>
              </a:ext>
            </a:extLst>
          </p:cNvPr>
          <p:cNvSpPr txBox="1"/>
          <p:nvPr/>
        </p:nvSpPr>
        <p:spPr>
          <a:xfrm>
            <a:off x="7590263" y="1590328"/>
            <a:ext cx="239597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Low rank matrices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0A87C8-4661-50EB-030C-499FC89619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527" r="74090" b="11981"/>
          <a:stretch/>
        </p:blipFill>
        <p:spPr>
          <a:xfrm>
            <a:off x="4067117" y="2123993"/>
            <a:ext cx="1609261" cy="16511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00A6150-A171-D240-0664-4EFC9721F239}"/>
              </a:ext>
            </a:extLst>
          </p:cNvPr>
          <p:cNvGrpSpPr/>
          <p:nvPr/>
        </p:nvGrpSpPr>
        <p:grpSpPr>
          <a:xfrm>
            <a:off x="7696202" y="2152351"/>
            <a:ext cx="2395978" cy="1594459"/>
            <a:chOff x="7132155" y="2152351"/>
            <a:chExt cx="2916931" cy="198368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A3F46CD-90FF-096B-46D2-4F80CEE61CDC}"/>
                </a:ext>
              </a:extLst>
            </p:cNvPr>
            <p:cNvSpPr/>
            <p:nvPr/>
          </p:nvSpPr>
          <p:spPr>
            <a:xfrm>
              <a:off x="7132155" y="2152351"/>
              <a:ext cx="916216" cy="198368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Q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9F6E97-CACC-BE36-77DC-A80725F2C8C3}"/>
                </a:ext>
              </a:extLst>
            </p:cNvPr>
            <p:cNvSpPr/>
            <p:nvPr/>
          </p:nvSpPr>
          <p:spPr>
            <a:xfrm>
              <a:off x="8338194" y="2152352"/>
              <a:ext cx="1710892" cy="84124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K</a:t>
              </a:r>
              <a:r>
                <a:rPr lang="en-US" sz="2400" baseline="30000" dirty="0">
                  <a:solidFill>
                    <a:srgbClr val="7030A0"/>
                  </a:solidFill>
                </a:rPr>
                <a:t>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B94A22-AEAF-1276-72D7-40E7BA29B693}"/>
              </a:ext>
            </a:extLst>
          </p:cNvPr>
          <p:cNvGrpSpPr/>
          <p:nvPr/>
        </p:nvGrpSpPr>
        <p:grpSpPr>
          <a:xfrm>
            <a:off x="460261" y="4243985"/>
            <a:ext cx="10408619" cy="2417282"/>
            <a:chOff x="460261" y="4243985"/>
            <a:chExt cx="10408619" cy="241728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E5503B-D273-D582-6E01-055D34E31A65}"/>
                </a:ext>
              </a:extLst>
            </p:cNvPr>
            <p:cNvSpPr txBox="1"/>
            <p:nvPr/>
          </p:nvSpPr>
          <p:spPr>
            <a:xfrm>
              <a:off x="479497" y="4243985"/>
              <a:ext cx="10322056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7030A0"/>
                  </a:solidFill>
                </a:rPr>
                <a:t>o(d</a:t>
              </a:r>
              <a:r>
                <a:rPr lang="en-US" sz="2400" baseline="30000" dirty="0">
                  <a:solidFill>
                    <a:srgbClr val="7030A0"/>
                  </a:solidFill>
                </a:rPr>
                <a:t>2</a:t>
              </a:r>
              <a:r>
                <a:rPr lang="en-US" sz="2400" dirty="0">
                  <a:solidFill>
                    <a:srgbClr val="7030A0"/>
                  </a:solidFill>
                </a:rPr>
                <a:t>) </a:t>
              </a:r>
              <a:r>
                <a:rPr lang="en-US" sz="2400" dirty="0"/>
                <a:t>arithmetic ops                                                                                                    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9EF8364-5F5A-7ACE-0527-EF3AE9212F50}"/>
                </a:ext>
              </a:extLst>
            </p:cNvPr>
            <p:cNvSpPr txBox="1"/>
            <p:nvPr/>
          </p:nvSpPr>
          <p:spPr>
            <a:xfrm>
              <a:off x="479497" y="4860482"/>
              <a:ext cx="10321800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Expressive                                                                                                                  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C1A42F-B0C8-A70F-07F1-1FA6E02AE27F}"/>
                </a:ext>
              </a:extLst>
            </p:cNvPr>
            <p:cNvSpPr txBox="1"/>
            <p:nvPr/>
          </p:nvSpPr>
          <p:spPr>
            <a:xfrm>
              <a:off x="479497" y="5536773"/>
              <a:ext cx="10389383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Differentiable                                                                                                             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5C744F-BFE2-99B3-2B61-D749D70E783F}"/>
                </a:ext>
              </a:extLst>
            </p:cNvPr>
            <p:cNvSpPr txBox="1"/>
            <p:nvPr/>
          </p:nvSpPr>
          <p:spPr>
            <a:xfrm>
              <a:off x="460261" y="6199602"/>
              <a:ext cx="10373353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HW aligned                                                                                                                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93A798C-61DE-E3B1-C131-CD96F92338C7}"/>
              </a:ext>
            </a:extLst>
          </p:cNvPr>
          <p:cNvGrpSpPr/>
          <p:nvPr/>
        </p:nvGrpSpPr>
        <p:grpSpPr>
          <a:xfrm>
            <a:off x="4625525" y="4305795"/>
            <a:ext cx="4638470" cy="490933"/>
            <a:chOff x="4625525" y="4305795"/>
            <a:chExt cx="4638470" cy="49093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F16059-1D17-911A-62A3-86EF4D8D4FF7}"/>
                </a:ext>
              </a:extLst>
            </p:cNvPr>
            <p:cNvSpPr txBox="1"/>
            <p:nvPr/>
          </p:nvSpPr>
          <p:spPr>
            <a:xfrm>
              <a:off x="4625525" y="4305795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✅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88959F-B7E2-9C60-1791-36E518A55593}"/>
                </a:ext>
              </a:extLst>
            </p:cNvPr>
            <p:cNvSpPr txBox="1"/>
            <p:nvPr/>
          </p:nvSpPr>
          <p:spPr>
            <a:xfrm>
              <a:off x="8771552" y="4335063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✅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9CCDA1-AEA6-1B0F-CF73-2802B69B8E49}"/>
              </a:ext>
            </a:extLst>
          </p:cNvPr>
          <p:cNvGrpSpPr/>
          <p:nvPr/>
        </p:nvGrpSpPr>
        <p:grpSpPr>
          <a:xfrm>
            <a:off x="4625525" y="4604004"/>
            <a:ext cx="7240281" cy="779303"/>
            <a:chOff x="4625525" y="4604004"/>
            <a:chExt cx="7240281" cy="779303"/>
          </a:xfrm>
        </p:grpSpPr>
        <p:pic>
          <p:nvPicPr>
            <p:cNvPr id="20" name="Picture 40">
              <a:extLst>
                <a:ext uri="{FF2B5EF4-FFF2-40B4-BE49-F238E27FC236}">
                  <a16:creationId xmlns:a16="http://schemas.microsoft.com/office/drawing/2014/main" id="{9A887DAB-80D4-F009-D30C-39E56F253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6503" y="4604004"/>
              <a:ext cx="779303" cy="779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221EE49-213A-547F-D4AD-8C7DFD7488EF}"/>
                </a:ext>
              </a:extLst>
            </p:cNvPr>
            <p:cNvSpPr txBox="1"/>
            <p:nvPr/>
          </p:nvSpPr>
          <p:spPr>
            <a:xfrm>
              <a:off x="4625525" y="4892878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❌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80AEE7-9885-FE1A-E377-DBAB1E9382A7}"/>
                </a:ext>
              </a:extLst>
            </p:cNvPr>
            <p:cNvSpPr txBox="1"/>
            <p:nvPr/>
          </p:nvSpPr>
          <p:spPr>
            <a:xfrm>
              <a:off x="8771553" y="4906814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❌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EC13384-549E-A2AA-9146-46E8B280A443}"/>
              </a:ext>
            </a:extLst>
          </p:cNvPr>
          <p:cNvSpPr txBox="1"/>
          <p:nvPr/>
        </p:nvSpPr>
        <p:spPr>
          <a:xfrm>
            <a:off x="4626240" y="560367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❌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BB0F7F-9C8D-4362-07F0-15B51E2EC39E}"/>
              </a:ext>
            </a:extLst>
          </p:cNvPr>
          <p:cNvSpPr txBox="1"/>
          <p:nvPr/>
        </p:nvSpPr>
        <p:spPr>
          <a:xfrm>
            <a:off x="8771553" y="560984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✅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E7C630-9C6F-B817-1B5C-8F4B76277B3A}"/>
              </a:ext>
            </a:extLst>
          </p:cNvPr>
          <p:cNvSpPr txBox="1"/>
          <p:nvPr/>
        </p:nvSpPr>
        <p:spPr>
          <a:xfrm>
            <a:off x="4625525" y="625966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CB7171-9662-76E1-E732-021F5D8441C0}"/>
              </a:ext>
            </a:extLst>
          </p:cNvPr>
          <p:cNvSpPr txBox="1"/>
          <p:nvPr/>
        </p:nvSpPr>
        <p:spPr>
          <a:xfrm>
            <a:off x="8790789" y="626823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477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18"/>
    </mc:Choice>
    <mc:Fallback xmlns="">
      <p:transition spd="slow" advTm="41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4" grpId="0"/>
      <p:bldP spid="25" grpId="0"/>
      <p:bldP spid="26" grpId="0"/>
      <p:bldP spid="2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8A578AF-E678-5009-2ED7-AD76C28E93F0}"/>
              </a:ext>
            </a:extLst>
          </p:cNvPr>
          <p:cNvGrpSpPr/>
          <p:nvPr/>
        </p:nvGrpSpPr>
        <p:grpSpPr>
          <a:xfrm>
            <a:off x="8521810" y="3624146"/>
            <a:ext cx="3008551" cy="2425446"/>
            <a:chOff x="8521810" y="3624146"/>
            <a:chExt cx="3008551" cy="242544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D9A86EF-3DCD-1E11-1CA3-D05BB7DF7A0A}"/>
                </a:ext>
              </a:extLst>
            </p:cNvPr>
            <p:cNvSpPr/>
            <p:nvPr/>
          </p:nvSpPr>
          <p:spPr>
            <a:xfrm>
              <a:off x="8521810" y="4275656"/>
              <a:ext cx="1770765" cy="177393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ular Callout 22">
              <a:extLst>
                <a:ext uri="{FF2B5EF4-FFF2-40B4-BE49-F238E27FC236}">
                  <a16:creationId xmlns:a16="http://schemas.microsoft.com/office/drawing/2014/main" id="{18615EC4-518B-D7F1-818E-768653FC89AF}"/>
                </a:ext>
              </a:extLst>
            </p:cNvPr>
            <p:cNvSpPr/>
            <p:nvPr/>
          </p:nvSpPr>
          <p:spPr>
            <a:xfrm>
              <a:off x="10013795" y="3624146"/>
              <a:ext cx="1516566" cy="529727"/>
            </a:xfrm>
            <a:prstGeom prst="wedgeRectCallout">
              <a:avLst>
                <a:gd name="adj1" fmla="val -61742"/>
                <a:gd name="adj2" fmla="val 100392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Differentiable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7AC7A7-22FB-67EA-C781-D5583BF78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Since </a:t>
            </a:r>
            <a:r>
              <a:rPr lang="en-US" sz="4400" dirty="0">
                <a:solidFill>
                  <a:srgbClr val="7030A0"/>
                </a:solidFill>
              </a:rPr>
              <a:t>o(d</a:t>
            </a:r>
            <a:r>
              <a:rPr lang="en-US" sz="4400" baseline="30000" dirty="0">
                <a:solidFill>
                  <a:srgbClr val="7030A0"/>
                </a:solidFill>
              </a:rPr>
              <a:t>2</a:t>
            </a:r>
            <a:r>
              <a:rPr lang="en-US" sz="4400" dirty="0">
                <a:solidFill>
                  <a:srgbClr val="7030A0"/>
                </a:solidFill>
              </a:rPr>
              <a:t>) </a:t>
            </a:r>
            <a:r>
              <a:rPr lang="en-US" sz="4400" dirty="0"/>
              <a:t>arithmetic ops is a requirement                                                                                                 </a:t>
            </a:r>
            <a:r>
              <a:rPr lang="en-US" dirty="0"/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8BB098-89B7-4867-6C6A-1053C431B5C9}"/>
              </a:ext>
            </a:extLst>
          </p:cNvPr>
          <p:cNvGrpSpPr/>
          <p:nvPr/>
        </p:nvGrpSpPr>
        <p:grpSpPr>
          <a:xfrm>
            <a:off x="8243030" y="1367558"/>
            <a:ext cx="3948970" cy="1493568"/>
            <a:chOff x="6684792" y="2428577"/>
            <a:chExt cx="3948970" cy="1493568"/>
          </a:xfrm>
        </p:grpSpPr>
        <p:pic>
          <p:nvPicPr>
            <p:cNvPr id="4" name="Picture 40">
              <a:extLst>
                <a:ext uri="{FF2B5EF4-FFF2-40B4-BE49-F238E27FC236}">
                  <a16:creationId xmlns:a16="http://schemas.microsoft.com/office/drawing/2014/main" id="{75F7AF7A-1F94-DA41-B9F7-EF1932CF2D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5226" y="2428577"/>
              <a:ext cx="1082775" cy="1082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2">
              <a:extLst>
                <a:ext uri="{FF2B5EF4-FFF2-40B4-BE49-F238E27FC236}">
                  <a16:creationId xmlns:a16="http://schemas.microsoft.com/office/drawing/2014/main" id="{CB7E71BC-E9DC-C68D-313F-8B66E13139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8682" y="2428577"/>
              <a:ext cx="1082775" cy="1082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EB78FCC-1BFF-4CB9-3D75-EDD42CCA27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357" y="2428577"/>
              <a:ext cx="1082775" cy="1082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B5BAA4-790B-21E1-E50C-2E49EB5FAC9C}"/>
                </a:ext>
              </a:extLst>
            </p:cNvPr>
            <p:cNvSpPr txBox="1"/>
            <p:nvPr/>
          </p:nvSpPr>
          <p:spPr>
            <a:xfrm>
              <a:off x="6684792" y="3552813"/>
              <a:ext cx="39489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aramond" panose="02020404030301010803" pitchFamily="18" charset="0"/>
                  <a:ea typeface="Inter Light" panose="02000503000000020004" pitchFamily="2" charset="0"/>
                </a:rPr>
                <a:t>Toeplitz, Fourier, sin/cosine transform …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EC9D34C-3837-05EC-1D97-71E8987F44A3}"/>
              </a:ext>
            </a:extLst>
          </p:cNvPr>
          <p:cNvSpPr txBox="1"/>
          <p:nvPr/>
        </p:nvSpPr>
        <p:spPr>
          <a:xfrm>
            <a:off x="274747" y="1908945"/>
            <a:ext cx="782124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Pretty much all efficient transform have small arithmetic circuits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6836D9-FC45-C59A-A9B7-91245A60E7CF}"/>
              </a:ext>
            </a:extLst>
          </p:cNvPr>
          <p:cNvSpPr txBox="1"/>
          <p:nvPr/>
        </p:nvSpPr>
        <p:spPr>
          <a:xfrm>
            <a:off x="690277" y="3055434"/>
            <a:ext cx="853284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Can we use </a:t>
            </a:r>
            <a:r>
              <a:rPr lang="en-US" sz="2400" i="1" dirty="0"/>
              <a:t>any</a:t>
            </a:r>
            <a:r>
              <a:rPr lang="en-US" sz="2400" dirty="0"/>
              <a:t> matrix class with small (</a:t>
            </a:r>
            <a:r>
              <a:rPr lang="en-US" sz="2400" dirty="0" err="1"/>
              <a:t>size+depth</a:t>
            </a:r>
            <a:r>
              <a:rPr lang="en-US" sz="2400" dirty="0"/>
              <a:t>) arithmetic circuit?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428D8C-E230-8B5D-2485-D9F6861BEA7A}"/>
              </a:ext>
            </a:extLst>
          </p:cNvPr>
          <p:cNvGrpSpPr/>
          <p:nvPr/>
        </p:nvGrpSpPr>
        <p:grpSpPr>
          <a:xfrm>
            <a:off x="1129334" y="4075593"/>
            <a:ext cx="5059593" cy="2417282"/>
            <a:chOff x="460261" y="4243985"/>
            <a:chExt cx="10408619" cy="241728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70C19A-4D7F-FB61-597E-25551D80C01F}"/>
                </a:ext>
              </a:extLst>
            </p:cNvPr>
            <p:cNvSpPr txBox="1"/>
            <p:nvPr/>
          </p:nvSpPr>
          <p:spPr>
            <a:xfrm>
              <a:off x="479497" y="4243985"/>
              <a:ext cx="10322056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7030A0"/>
                  </a:solidFill>
                </a:rPr>
                <a:t>o(d</a:t>
              </a:r>
              <a:r>
                <a:rPr lang="en-US" sz="2400" baseline="30000" dirty="0">
                  <a:solidFill>
                    <a:srgbClr val="7030A0"/>
                  </a:solidFill>
                </a:rPr>
                <a:t>2</a:t>
              </a:r>
              <a:r>
                <a:rPr lang="en-US" sz="2400" dirty="0">
                  <a:solidFill>
                    <a:srgbClr val="7030A0"/>
                  </a:solidFill>
                </a:rPr>
                <a:t>) </a:t>
              </a:r>
              <a:r>
                <a:rPr lang="en-US" sz="2400" dirty="0"/>
                <a:t>arithmetic ops                                                                                                    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70867B-41D5-9B2F-BC98-201DDDD396BB}"/>
                </a:ext>
              </a:extLst>
            </p:cNvPr>
            <p:cNvSpPr txBox="1"/>
            <p:nvPr/>
          </p:nvSpPr>
          <p:spPr>
            <a:xfrm>
              <a:off x="479497" y="4860482"/>
              <a:ext cx="10321800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Expressive                                                                                                                  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885FBD-F694-C82D-38E1-8F9DBAACC350}"/>
                </a:ext>
              </a:extLst>
            </p:cNvPr>
            <p:cNvSpPr txBox="1"/>
            <p:nvPr/>
          </p:nvSpPr>
          <p:spPr>
            <a:xfrm>
              <a:off x="479497" y="5536773"/>
              <a:ext cx="10389383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Differentiable                                                                                                             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C66212D-184D-C55D-5025-2307FA2D77F9}"/>
                </a:ext>
              </a:extLst>
            </p:cNvPr>
            <p:cNvSpPr txBox="1"/>
            <p:nvPr/>
          </p:nvSpPr>
          <p:spPr>
            <a:xfrm>
              <a:off x="460261" y="6199602"/>
              <a:ext cx="10373353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HW aligned                                                                                                                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9EECC7-BCA8-3F91-C9AB-8A1806639A02}"/>
              </a:ext>
            </a:extLst>
          </p:cNvPr>
          <p:cNvGrpSpPr/>
          <p:nvPr/>
        </p:nvGrpSpPr>
        <p:grpSpPr>
          <a:xfrm>
            <a:off x="5082725" y="4153873"/>
            <a:ext cx="492443" cy="1077094"/>
            <a:chOff x="5082725" y="4153873"/>
            <a:chExt cx="492443" cy="107709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BECB66-2119-FD8E-87CF-E23E67B8B052}"/>
                </a:ext>
              </a:extLst>
            </p:cNvPr>
            <p:cNvSpPr txBox="1"/>
            <p:nvPr/>
          </p:nvSpPr>
          <p:spPr>
            <a:xfrm>
              <a:off x="5082725" y="4153873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✅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AAF9D8-744F-FFF4-E57C-86C114BB533A}"/>
                </a:ext>
              </a:extLst>
            </p:cNvPr>
            <p:cNvSpPr txBox="1"/>
            <p:nvPr/>
          </p:nvSpPr>
          <p:spPr>
            <a:xfrm>
              <a:off x="5082725" y="4769302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✅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59444F-6E59-2C84-030A-D258A0ADBD16}"/>
              </a:ext>
            </a:extLst>
          </p:cNvPr>
          <p:cNvGrpSpPr/>
          <p:nvPr/>
        </p:nvGrpSpPr>
        <p:grpSpPr>
          <a:xfrm>
            <a:off x="5082725" y="5445593"/>
            <a:ext cx="493158" cy="1117654"/>
            <a:chOff x="4625525" y="5603673"/>
            <a:chExt cx="493158" cy="111765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BC3FB3-C4BD-78A6-9183-5345A0B95141}"/>
                </a:ext>
              </a:extLst>
            </p:cNvPr>
            <p:cNvSpPr txBox="1"/>
            <p:nvPr/>
          </p:nvSpPr>
          <p:spPr>
            <a:xfrm>
              <a:off x="4626240" y="5603673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❌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21C685D-2D0D-863A-21C2-B92343A502B7}"/>
                </a:ext>
              </a:extLst>
            </p:cNvPr>
            <p:cNvSpPr txBox="1"/>
            <p:nvPr/>
          </p:nvSpPr>
          <p:spPr>
            <a:xfrm>
              <a:off x="4625525" y="6259662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❌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90126441-3998-1FF2-FB51-BA06E66B8F2A}"/>
              </a:ext>
            </a:extLst>
          </p:cNvPr>
          <p:cNvSpPr/>
          <p:nvPr/>
        </p:nvSpPr>
        <p:spPr>
          <a:xfrm>
            <a:off x="8602867" y="4344758"/>
            <a:ext cx="1614648" cy="161799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Small arithmetic circuits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10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301"/>
    </mc:Choice>
    <mc:Fallback xmlns="">
      <p:transition spd="slow" advTm="144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A3242-E16F-1B70-786E-830189A38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Having said that…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9B90F5-698A-55A3-BF90-7296E48572B6}"/>
              </a:ext>
            </a:extLst>
          </p:cNvPr>
          <p:cNvSpPr txBox="1"/>
          <p:nvPr/>
        </p:nvSpPr>
        <p:spPr>
          <a:xfrm>
            <a:off x="838200" y="1429078"/>
            <a:ext cx="909697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It is kind of ridiculous that </a:t>
            </a:r>
            <a:r>
              <a:rPr lang="en-US" sz="2800" dirty="0">
                <a:solidFill>
                  <a:srgbClr val="7030A0"/>
                </a:solidFill>
              </a:rPr>
              <a:t>TC</a:t>
            </a:r>
            <a:r>
              <a:rPr lang="en-US" sz="2800" baseline="30000" dirty="0">
                <a:solidFill>
                  <a:srgbClr val="7030A0"/>
                </a:solidFill>
              </a:rPr>
              <a:t>0</a:t>
            </a:r>
            <a:r>
              <a:rPr lang="en-US" sz="2800" dirty="0"/>
              <a:t> circuits are causing all this hype.</a:t>
            </a:r>
          </a:p>
        </p:txBody>
      </p:sp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F5B62135-6B7C-709D-47CA-35FF19CD8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203" y="1992257"/>
            <a:ext cx="6123482" cy="4146671"/>
          </a:xfrm>
          <a:prstGeom prst="rect">
            <a:avLst/>
          </a:prstGeom>
        </p:spPr>
      </p:pic>
      <p:pic>
        <p:nvPicPr>
          <p:cNvPr id="7" name="Picture 6" descr="A photo of Ashish Sabharwal">
            <a:extLst>
              <a:ext uri="{FF2B5EF4-FFF2-40B4-BE49-F238E27FC236}">
                <a16:creationId xmlns:a16="http://schemas.microsoft.com/office/drawing/2014/main" id="{409976E6-5CCC-DD60-E1AE-A9181790B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177" y="2210036"/>
            <a:ext cx="2126907" cy="212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BA3C49-0777-50A8-B401-66953DC5FCE2}"/>
              </a:ext>
            </a:extLst>
          </p:cNvPr>
          <p:cNvSpPr txBox="1"/>
          <p:nvPr/>
        </p:nvSpPr>
        <p:spPr>
          <a:xfrm>
            <a:off x="8411177" y="4533125"/>
            <a:ext cx="227382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Check out Ashish’s talk</a:t>
            </a:r>
          </a:p>
          <a:p>
            <a:pPr algn="ctr"/>
            <a:r>
              <a:rPr lang="en-US" dirty="0"/>
              <a:t>on Wed!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E54ACE-17D0-6EA6-ABCD-3C595C530B42}"/>
              </a:ext>
            </a:extLst>
          </p:cNvPr>
          <p:cNvSpPr txBox="1"/>
          <p:nvPr/>
        </p:nvSpPr>
        <p:spPr>
          <a:xfrm>
            <a:off x="7337685" y="5351489"/>
            <a:ext cx="4166525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Something very interesting is going on here!</a:t>
            </a:r>
          </a:p>
          <a:p>
            <a:pPr algn="ctr"/>
            <a:r>
              <a:rPr lang="en-US" dirty="0"/>
              <a:t>TCS folks can (and should!) contribute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904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86"/>
    </mc:Choice>
    <mc:Fallback xmlns="">
      <p:transition spd="slow" advTm="63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DEF91-B942-5864-7E27-2F332831D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Differentiable superset of small arithmetic </a:t>
            </a:r>
            <a:r>
              <a:rPr lang="en-US" dirty="0" err="1"/>
              <a:t>ckt</a:t>
            </a:r>
            <a:r>
              <a:rPr lang="en-US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F04144-DBC9-FD67-9A5C-2F371A0586DC}"/>
              </a:ext>
            </a:extLst>
          </p:cNvPr>
          <p:cNvSpPr txBox="1"/>
          <p:nvPr/>
        </p:nvSpPr>
        <p:spPr>
          <a:xfrm>
            <a:off x="5247390" y="1459855"/>
            <a:ext cx="419826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Why would this even be possible?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9993A0-3CC2-B1BD-6648-5DEAFE7AEED2}"/>
              </a:ext>
            </a:extLst>
          </p:cNvPr>
          <p:cNvGrpSpPr/>
          <p:nvPr/>
        </p:nvGrpSpPr>
        <p:grpSpPr>
          <a:xfrm>
            <a:off x="557561" y="1391798"/>
            <a:ext cx="2912327" cy="2364347"/>
            <a:chOff x="8139659" y="442362"/>
            <a:chExt cx="3214141" cy="255847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F05965-3D26-682A-87EC-AC804AA64873}"/>
                </a:ext>
              </a:extLst>
            </p:cNvPr>
            <p:cNvSpPr/>
            <p:nvPr/>
          </p:nvSpPr>
          <p:spPr>
            <a:xfrm>
              <a:off x="8139659" y="442362"/>
              <a:ext cx="3214141" cy="22227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AFC588-C57F-0AB3-FC7D-CF65CE461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74475" y="537231"/>
              <a:ext cx="1930400" cy="19558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82350F-B17A-2340-757B-ECA0483684B5}"/>
                </a:ext>
              </a:extLst>
            </p:cNvPr>
            <p:cNvSpPr txBox="1"/>
            <p:nvPr/>
          </p:nvSpPr>
          <p:spPr>
            <a:xfrm>
              <a:off x="8139659" y="1250880"/>
              <a:ext cx="728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w</a:t>
              </a:r>
              <a:r>
                <a:rPr lang="en-US" sz="2400" dirty="0"/>
                <a:t> </a:t>
              </a:r>
              <a:r>
                <a:rPr lang="en-US" sz="2000" dirty="0"/>
                <a:t>=</a:t>
              </a:r>
              <a:r>
                <a:rPr lang="en-US" sz="2400" dirty="0"/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EA5FF9D-6DA9-C23B-3F33-B744DECA69D0}"/>
                    </a:ext>
                  </a:extLst>
                </p:cNvPr>
                <p:cNvSpPr txBox="1"/>
                <p:nvPr/>
              </p:nvSpPr>
              <p:spPr>
                <a:xfrm>
                  <a:off x="10704875" y="1236864"/>
                  <a:ext cx="47961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 </m:t>
                      </m:r>
                    </m:oMath>
                  </a14:m>
                  <a:r>
                    <a:rPr lang="en-US" sz="2400" b="1" dirty="0">
                      <a:solidFill>
                        <a:srgbClr val="7030A0"/>
                      </a:solidFill>
                    </a:rPr>
                    <a:t>v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291472C-E649-A0A7-8F6D-A3F3593A3A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4875" y="1236864"/>
                  <a:ext cx="479618" cy="461665"/>
                </a:xfrm>
                <a:prstGeom prst="rect">
                  <a:avLst/>
                </a:prstGeom>
                <a:blipFill>
                  <a:blip r:embed="rId6"/>
                  <a:stretch>
                    <a:fillRect t="-10811" r="-20513" b="-29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0F01EBC-469E-4A97-A8B6-B03E797512F3}"/>
                </a:ext>
              </a:extLst>
            </p:cNvPr>
            <p:cNvSpPr txBox="1"/>
            <p:nvPr/>
          </p:nvSpPr>
          <p:spPr>
            <a:xfrm>
              <a:off x="9084175" y="2693056"/>
              <a:ext cx="13013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DFT of order 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599D4F-69F1-E630-CFB7-253127A83311}"/>
              </a:ext>
            </a:extLst>
          </p:cNvPr>
          <p:cNvGrpSpPr/>
          <p:nvPr/>
        </p:nvGrpSpPr>
        <p:grpSpPr>
          <a:xfrm>
            <a:off x="324076" y="3881249"/>
            <a:ext cx="5984805" cy="2687735"/>
            <a:chOff x="3768252" y="3013050"/>
            <a:chExt cx="7156543" cy="3430830"/>
          </a:xfrm>
        </p:grpSpPr>
        <p:pic>
          <p:nvPicPr>
            <p:cNvPr id="11" name="Picture 10" descr="A diagram of a network&#10;&#10;Description automatically generated">
              <a:extLst>
                <a:ext uri="{FF2B5EF4-FFF2-40B4-BE49-F238E27FC236}">
                  <a16:creationId xmlns:a16="http://schemas.microsoft.com/office/drawing/2014/main" id="{56A80FB8-7700-A1D8-1C0E-90DD6EDD1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68252" y="3013050"/>
              <a:ext cx="7156543" cy="320846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D394CD-6CBE-8AE2-0235-68C3A3F81205}"/>
                </a:ext>
              </a:extLst>
            </p:cNvPr>
            <p:cNvSpPr txBox="1"/>
            <p:nvPr/>
          </p:nvSpPr>
          <p:spPr>
            <a:xfrm>
              <a:off x="5398678" y="6136103"/>
              <a:ext cx="3423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(Linear) Arithmetic circuit for DFT of order 4</a:t>
              </a:r>
            </a:p>
          </p:txBody>
        </p:sp>
      </p:grpSp>
      <p:pic>
        <p:nvPicPr>
          <p:cNvPr id="14" name="Picture 13" descr="A diagram of a graph&#10;&#10;Description automatically generated">
            <a:extLst>
              <a:ext uri="{FF2B5EF4-FFF2-40B4-BE49-F238E27FC236}">
                <a16:creationId xmlns:a16="http://schemas.microsoft.com/office/drawing/2014/main" id="{CA5A2D94-7507-AAE4-D97D-355560572A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7270" y="2112821"/>
            <a:ext cx="5689600" cy="2717800"/>
          </a:xfrm>
          <a:prstGeom prst="rect">
            <a:avLst/>
          </a:prstGeom>
        </p:spPr>
      </p:pic>
      <p:sp>
        <p:nvSpPr>
          <p:cNvPr id="15" name="Equal 14">
            <a:extLst>
              <a:ext uri="{FF2B5EF4-FFF2-40B4-BE49-F238E27FC236}">
                <a16:creationId xmlns:a16="http://schemas.microsoft.com/office/drawing/2014/main" id="{A84B5624-A421-C4C4-BB52-FC3F66A9A9E2}"/>
              </a:ext>
            </a:extLst>
          </p:cNvPr>
          <p:cNvSpPr/>
          <p:nvPr/>
        </p:nvSpPr>
        <p:spPr>
          <a:xfrm rot="19250899">
            <a:off x="5843239" y="4035663"/>
            <a:ext cx="691376" cy="568712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503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36"/>
    </mc:Choice>
    <mc:Fallback xmlns="">
      <p:transition spd="slow" advTm="47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84882B-B1B1-952B-CAF3-A26EAE6317C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Small arithmetic </a:t>
                </a:r>
                <a:r>
                  <a:rPr lang="en-US" dirty="0" err="1"/>
                  <a:t>ckt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dirty="0"/>
                  <a:t> prod. of </a:t>
                </a:r>
                <a:r>
                  <a:rPr lang="en-US" i="1" dirty="0"/>
                  <a:t>sparse</a:t>
                </a:r>
                <a:r>
                  <a:rPr lang="en-US" dirty="0"/>
                  <a:t> matrices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84882B-B1B1-952B-CAF3-A26EAE6317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465754BD-A283-F4FA-9D3D-11F28AFF80EE}"/>
              </a:ext>
            </a:extLst>
          </p:cNvPr>
          <p:cNvGrpSpPr/>
          <p:nvPr/>
        </p:nvGrpSpPr>
        <p:grpSpPr>
          <a:xfrm>
            <a:off x="1044665" y="1414963"/>
            <a:ext cx="5051336" cy="2761350"/>
            <a:chOff x="4958742" y="1604532"/>
            <a:chExt cx="5217739" cy="31727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D79118-FF5C-F0B7-7E3B-D2AF91BAD443}"/>
                </a:ext>
              </a:extLst>
            </p:cNvPr>
            <p:cNvSpPr txBox="1"/>
            <p:nvPr/>
          </p:nvSpPr>
          <p:spPr>
            <a:xfrm>
              <a:off x="5963929" y="4034686"/>
              <a:ext cx="617948" cy="742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8000"/>
                  </a:solidFill>
                </a:rPr>
                <a:t>W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E99015-DEC1-78AE-995A-AA5E22C38F21}"/>
                </a:ext>
              </a:extLst>
            </p:cNvPr>
            <p:cNvSpPr txBox="1"/>
            <p:nvPr/>
          </p:nvSpPr>
          <p:spPr>
            <a:xfrm>
              <a:off x="7907455" y="4034686"/>
              <a:ext cx="429185" cy="742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6" name="Multiply 5">
              <a:extLst>
                <a:ext uri="{FF2B5EF4-FFF2-40B4-BE49-F238E27FC236}">
                  <a16:creationId xmlns:a16="http://schemas.microsoft.com/office/drawing/2014/main" id="{100F3577-C655-08CF-A2DC-5288BB6E4F82}"/>
                </a:ext>
              </a:extLst>
            </p:cNvPr>
            <p:cNvSpPr/>
            <p:nvPr/>
          </p:nvSpPr>
          <p:spPr>
            <a:xfrm>
              <a:off x="7341745" y="2508785"/>
              <a:ext cx="403250" cy="344958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CEAC4F9-C474-6C75-F92F-51C0D71664B5}"/>
                </a:ext>
              </a:extLst>
            </p:cNvPr>
            <p:cNvGrpSpPr/>
            <p:nvPr/>
          </p:nvGrpSpPr>
          <p:grpSpPr>
            <a:xfrm>
              <a:off x="7807708" y="1630710"/>
              <a:ext cx="596030" cy="2226548"/>
              <a:chOff x="5185038" y="1630710"/>
              <a:chExt cx="596030" cy="2226548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E8ABE9-E052-73E6-47C2-BB59A0E328A1}"/>
                  </a:ext>
                </a:extLst>
              </p:cNvPr>
              <p:cNvSpPr txBox="1"/>
              <p:nvPr/>
            </p:nvSpPr>
            <p:spPr>
              <a:xfrm>
                <a:off x="5294781" y="1721297"/>
                <a:ext cx="3626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0</a:t>
                </a:r>
              </a:p>
            </p:txBody>
          </p:sp>
          <p:sp>
            <p:nvSpPr>
              <p:cNvPr id="32" name="Left Bracket 31">
                <a:extLst>
                  <a:ext uri="{FF2B5EF4-FFF2-40B4-BE49-F238E27FC236}">
                    <a16:creationId xmlns:a16="http://schemas.microsoft.com/office/drawing/2014/main" id="{76E59DDC-12A1-B403-1028-EDB6A8B43075}"/>
                  </a:ext>
                </a:extLst>
              </p:cNvPr>
              <p:cNvSpPr/>
              <p:nvPr/>
            </p:nvSpPr>
            <p:spPr>
              <a:xfrm>
                <a:off x="5185038" y="1630710"/>
                <a:ext cx="141099" cy="2226548"/>
              </a:xfrm>
              <a:prstGeom prst="lef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ight Bracket 32">
                <a:extLst>
                  <a:ext uri="{FF2B5EF4-FFF2-40B4-BE49-F238E27FC236}">
                    <a16:creationId xmlns:a16="http://schemas.microsoft.com/office/drawing/2014/main" id="{8529F6FF-4D3D-4B89-BC72-A5ED8E3459A5}"/>
                  </a:ext>
                </a:extLst>
              </p:cNvPr>
              <p:cNvSpPr/>
              <p:nvPr/>
            </p:nvSpPr>
            <p:spPr>
              <a:xfrm>
                <a:off x="5646104" y="1630710"/>
                <a:ext cx="127944" cy="2226548"/>
              </a:xfrm>
              <a:prstGeom prst="righ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0DAF70C-17F3-2ADA-BC75-7720C024A636}"/>
                  </a:ext>
                </a:extLst>
              </p:cNvPr>
              <p:cNvSpPr txBox="1"/>
              <p:nvPr/>
            </p:nvSpPr>
            <p:spPr>
              <a:xfrm>
                <a:off x="5297859" y="3378969"/>
                <a:ext cx="4832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d-1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7957A0E-4B2E-6488-E443-AB2E118D95C7}"/>
                  </a:ext>
                </a:extLst>
              </p:cNvPr>
              <p:cNvCxnSpPr/>
              <p:nvPr/>
            </p:nvCxnSpPr>
            <p:spPr>
              <a:xfrm>
                <a:off x="5490888" y="2210867"/>
                <a:ext cx="3078" cy="1159408"/>
              </a:xfrm>
              <a:prstGeom prst="line">
                <a:avLst/>
              </a:prstGeom>
              <a:ln>
                <a:solidFill>
                  <a:srgbClr val="91009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3DBC717-7B71-28D5-DE7A-E8C5F036A8B9}"/>
                </a:ext>
              </a:extLst>
            </p:cNvPr>
            <p:cNvGrpSpPr/>
            <p:nvPr/>
          </p:nvGrpSpPr>
          <p:grpSpPr>
            <a:xfrm>
              <a:off x="4958742" y="1630710"/>
              <a:ext cx="2338260" cy="2226548"/>
              <a:chOff x="2336072" y="1630710"/>
              <a:chExt cx="2338260" cy="2226548"/>
            </a:xfrm>
          </p:grpSpPr>
          <p:sp>
            <p:nvSpPr>
              <p:cNvPr id="17" name="Left Bracket 16">
                <a:extLst>
                  <a:ext uri="{FF2B5EF4-FFF2-40B4-BE49-F238E27FC236}">
                    <a16:creationId xmlns:a16="http://schemas.microsoft.com/office/drawing/2014/main" id="{646F26F6-384D-0FAF-AF04-5F9A36D71C72}"/>
                  </a:ext>
                </a:extLst>
              </p:cNvPr>
              <p:cNvSpPr/>
              <p:nvPr/>
            </p:nvSpPr>
            <p:spPr>
              <a:xfrm>
                <a:off x="2336072" y="1630710"/>
                <a:ext cx="141099" cy="2226548"/>
              </a:xfrm>
              <a:prstGeom prst="lef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ight Bracket 17">
                <a:extLst>
                  <a:ext uri="{FF2B5EF4-FFF2-40B4-BE49-F238E27FC236}">
                    <a16:creationId xmlns:a16="http://schemas.microsoft.com/office/drawing/2014/main" id="{BEE8318C-6DC7-C3B8-027A-D3F46FBB13D3}"/>
                  </a:ext>
                </a:extLst>
              </p:cNvPr>
              <p:cNvSpPr/>
              <p:nvPr/>
            </p:nvSpPr>
            <p:spPr>
              <a:xfrm>
                <a:off x="4512745" y="1630710"/>
                <a:ext cx="127944" cy="2226548"/>
              </a:xfrm>
              <a:prstGeom prst="righ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0424DF4-C6EF-078F-4478-A547E62C9B90}"/>
                  </a:ext>
                </a:extLst>
              </p:cNvPr>
              <p:cNvSpPr txBox="1"/>
              <p:nvPr/>
            </p:nvSpPr>
            <p:spPr>
              <a:xfrm>
                <a:off x="2445815" y="1712603"/>
                <a:ext cx="5453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0,0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E5CBA9-FC53-5231-E9B2-6226127F5CD5}"/>
                  </a:ext>
                </a:extLst>
              </p:cNvPr>
              <p:cNvSpPr txBox="1"/>
              <p:nvPr/>
            </p:nvSpPr>
            <p:spPr>
              <a:xfrm>
                <a:off x="2848816" y="1721297"/>
                <a:ext cx="5453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0,2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96D9E8C-108B-6B9B-BC81-99609B2FAED9}"/>
                  </a:ext>
                </a:extLst>
              </p:cNvPr>
              <p:cNvSpPr txBox="1"/>
              <p:nvPr/>
            </p:nvSpPr>
            <p:spPr>
              <a:xfrm>
                <a:off x="4001780" y="1721297"/>
                <a:ext cx="6415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0,d-1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4CBA6B4-5E47-4FF3-1300-B961A8D2D08A}"/>
                  </a:ext>
                </a:extLst>
              </p:cNvPr>
              <p:cNvSpPr txBox="1"/>
              <p:nvPr/>
            </p:nvSpPr>
            <p:spPr>
              <a:xfrm>
                <a:off x="3401626" y="1813630"/>
                <a:ext cx="3686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>
                    <a:solidFill>
                      <a:srgbClr val="910091"/>
                    </a:solidFill>
                  </a:rPr>
                  <a:t>…..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1E32A9C-07C6-3001-74F4-BA9CCA11F1AC}"/>
                  </a:ext>
                </a:extLst>
              </p:cNvPr>
              <p:cNvSpPr txBox="1"/>
              <p:nvPr/>
            </p:nvSpPr>
            <p:spPr>
              <a:xfrm>
                <a:off x="2370503" y="3370275"/>
                <a:ext cx="6385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d-1,0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B6C175-6979-5F65-B5A5-15B6D2B035D2}"/>
                  </a:ext>
                </a:extLst>
              </p:cNvPr>
              <p:cNvSpPr txBox="1"/>
              <p:nvPr/>
            </p:nvSpPr>
            <p:spPr>
              <a:xfrm>
                <a:off x="2851894" y="3378969"/>
                <a:ext cx="6385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d-1,1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0741E1-E8EC-91D9-EB21-2083D2698144}"/>
                  </a:ext>
                </a:extLst>
              </p:cNvPr>
              <p:cNvSpPr txBox="1"/>
              <p:nvPr/>
            </p:nvSpPr>
            <p:spPr>
              <a:xfrm>
                <a:off x="3910790" y="3378969"/>
                <a:ext cx="7635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d-1,d-1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15353AD-D058-A9FF-4BFC-251F162AF126}"/>
                  </a:ext>
                </a:extLst>
              </p:cNvPr>
              <p:cNvSpPr txBox="1"/>
              <p:nvPr/>
            </p:nvSpPr>
            <p:spPr>
              <a:xfrm>
                <a:off x="3585932" y="3471302"/>
                <a:ext cx="3686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>
                    <a:solidFill>
                      <a:srgbClr val="910091"/>
                    </a:solidFill>
                  </a:rPr>
                  <a:t>…..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B3EE9C2-7F03-B04A-BB5E-702D363086AD}"/>
                  </a:ext>
                </a:extLst>
              </p:cNvPr>
              <p:cNvCxnSpPr/>
              <p:nvPr/>
            </p:nvCxnSpPr>
            <p:spPr>
              <a:xfrm>
                <a:off x="2676358" y="2226547"/>
                <a:ext cx="3078" cy="1159408"/>
              </a:xfrm>
              <a:prstGeom prst="line">
                <a:avLst/>
              </a:prstGeom>
              <a:ln>
                <a:solidFill>
                  <a:srgbClr val="91009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CB3142D-0375-B88E-76E1-6726888FEAFC}"/>
                  </a:ext>
                </a:extLst>
              </p:cNvPr>
              <p:cNvCxnSpPr/>
              <p:nvPr/>
            </p:nvCxnSpPr>
            <p:spPr>
              <a:xfrm>
                <a:off x="3038248" y="2210867"/>
                <a:ext cx="3078" cy="1159408"/>
              </a:xfrm>
              <a:prstGeom prst="line">
                <a:avLst/>
              </a:prstGeom>
              <a:ln>
                <a:solidFill>
                  <a:srgbClr val="91009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CC3D31F-3C42-7AAC-D12F-0E8D194A83F6}"/>
                  </a:ext>
                </a:extLst>
              </p:cNvPr>
              <p:cNvCxnSpPr/>
              <p:nvPr/>
            </p:nvCxnSpPr>
            <p:spPr>
              <a:xfrm>
                <a:off x="4272407" y="2210867"/>
                <a:ext cx="3078" cy="1159408"/>
              </a:xfrm>
              <a:prstGeom prst="line">
                <a:avLst/>
              </a:prstGeom>
              <a:ln>
                <a:solidFill>
                  <a:srgbClr val="91009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94CD521-A2BF-3D14-8A91-76BF0A96529C}"/>
                  </a:ext>
                </a:extLst>
              </p:cNvPr>
              <p:cNvCxnSpPr/>
              <p:nvPr/>
            </p:nvCxnSpPr>
            <p:spPr>
              <a:xfrm>
                <a:off x="3294225" y="2853743"/>
                <a:ext cx="766986" cy="0"/>
              </a:xfrm>
              <a:prstGeom prst="line">
                <a:avLst/>
              </a:prstGeom>
              <a:ln>
                <a:solidFill>
                  <a:srgbClr val="91009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0D4741-FA34-A85D-A666-462BEAB4A18A}"/>
                </a:ext>
              </a:extLst>
            </p:cNvPr>
            <p:cNvGrpSpPr/>
            <p:nvPr/>
          </p:nvGrpSpPr>
          <p:grpSpPr>
            <a:xfrm>
              <a:off x="9587471" y="1604532"/>
              <a:ext cx="589010" cy="2226548"/>
              <a:chOff x="5185038" y="1630710"/>
              <a:chExt cx="589010" cy="2226548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45621F-62B6-7FF2-BDB6-ADFA06D19D56}"/>
                  </a:ext>
                </a:extLst>
              </p:cNvPr>
              <p:cNvSpPr txBox="1"/>
              <p:nvPr/>
            </p:nvSpPr>
            <p:spPr>
              <a:xfrm>
                <a:off x="5294781" y="1721297"/>
                <a:ext cx="3671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y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0</a:t>
                </a:r>
              </a:p>
            </p:txBody>
          </p:sp>
          <p:sp>
            <p:nvSpPr>
              <p:cNvPr id="13" name="Left Bracket 12">
                <a:extLst>
                  <a:ext uri="{FF2B5EF4-FFF2-40B4-BE49-F238E27FC236}">
                    <a16:creationId xmlns:a16="http://schemas.microsoft.com/office/drawing/2014/main" id="{9AFA5C90-B2BD-9C3C-A9D7-31654AC9A6F6}"/>
                  </a:ext>
                </a:extLst>
              </p:cNvPr>
              <p:cNvSpPr/>
              <p:nvPr/>
            </p:nvSpPr>
            <p:spPr>
              <a:xfrm>
                <a:off x="5185038" y="1630710"/>
                <a:ext cx="141099" cy="2226548"/>
              </a:xfrm>
              <a:prstGeom prst="lef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Bracket 13">
                <a:extLst>
                  <a:ext uri="{FF2B5EF4-FFF2-40B4-BE49-F238E27FC236}">
                    <a16:creationId xmlns:a16="http://schemas.microsoft.com/office/drawing/2014/main" id="{06555E70-9E5E-81FC-4BF3-48352A4CD1E2}"/>
                  </a:ext>
                </a:extLst>
              </p:cNvPr>
              <p:cNvSpPr/>
              <p:nvPr/>
            </p:nvSpPr>
            <p:spPr>
              <a:xfrm>
                <a:off x="5646104" y="1630710"/>
                <a:ext cx="127944" cy="2226548"/>
              </a:xfrm>
              <a:prstGeom prst="righ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885DB4-D28E-E125-E9EE-E581E268FB24}"/>
                  </a:ext>
                </a:extLst>
              </p:cNvPr>
              <p:cNvSpPr txBox="1"/>
              <p:nvPr/>
            </p:nvSpPr>
            <p:spPr>
              <a:xfrm>
                <a:off x="5297859" y="3378969"/>
                <a:ext cx="4750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y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d-1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16C02E7-DB25-8E62-199B-1FEA47729E31}"/>
                  </a:ext>
                </a:extLst>
              </p:cNvPr>
              <p:cNvCxnSpPr/>
              <p:nvPr/>
            </p:nvCxnSpPr>
            <p:spPr>
              <a:xfrm>
                <a:off x="5490888" y="2210867"/>
                <a:ext cx="3078" cy="1159408"/>
              </a:xfrm>
              <a:prstGeom prst="line">
                <a:avLst/>
              </a:prstGeom>
              <a:ln>
                <a:solidFill>
                  <a:srgbClr val="91009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Equal 9">
              <a:extLst>
                <a:ext uri="{FF2B5EF4-FFF2-40B4-BE49-F238E27FC236}">
                  <a16:creationId xmlns:a16="http://schemas.microsoft.com/office/drawing/2014/main" id="{2925D9A9-D3A5-EED6-0403-8E839C408E91}"/>
                </a:ext>
              </a:extLst>
            </p:cNvPr>
            <p:cNvSpPr/>
            <p:nvPr/>
          </p:nvSpPr>
          <p:spPr>
            <a:xfrm>
              <a:off x="8715361" y="2429418"/>
              <a:ext cx="410280" cy="507247"/>
            </a:xfrm>
            <a:prstGeom prst="mathEqual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09255F-DD83-E5CA-808B-3CB1BFC9D0D9}"/>
                </a:ext>
              </a:extLst>
            </p:cNvPr>
            <p:cNvSpPr txBox="1"/>
            <p:nvPr/>
          </p:nvSpPr>
          <p:spPr>
            <a:xfrm>
              <a:off x="9737147" y="4034686"/>
              <a:ext cx="414284" cy="742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y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E1E2CC6-6BB9-AF99-9461-2608C4AF4A0A}"/>
              </a:ext>
            </a:extLst>
          </p:cNvPr>
          <p:cNvGrpSpPr/>
          <p:nvPr/>
        </p:nvGrpSpPr>
        <p:grpSpPr>
          <a:xfrm>
            <a:off x="7670300" y="1270276"/>
            <a:ext cx="2453557" cy="2973346"/>
            <a:chOff x="8399685" y="1431386"/>
            <a:chExt cx="2713220" cy="33431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rapezoid 36">
                  <a:extLst>
                    <a:ext uri="{FF2B5EF4-FFF2-40B4-BE49-F238E27FC236}">
                      <a16:creationId xmlns:a16="http://schemas.microsoft.com/office/drawing/2014/main" id="{2B02CFDB-9FA3-2FAA-3965-19FD47331095}"/>
                    </a:ext>
                  </a:extLst>
                </p:cNvPr>
                <p:cNvSpPr/>
                <p:nvPr/>
              </p:nvSpPr>
              <p:spPr>
                <a:xfrm>
                  <a:off x="8399685" y="2160952"/>
                  <a:ext cx="2713220" cy="1761553"/>
                </a:xfrm>
                <a:prstGeom prst="trapezoid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𝒞</m:t>
                      </m:r>
                    </m:oMath>
                  </a14:m>
                  <a:r>
                    <a:rPr lang="en-US" sz="3600" baseline="-25000" dirty="0">
                      <a:solidFill>
                        <a:srgbClr val="7030A0"/>
                      </a:solidFill>
                    </a:rPr>
                    <a:t>W</a:t>
                  </a:r>
                </a:p>
              </p:txBody>
            </p:sp>
          </mc:Choice>
          <mc:Fallback xmlns="">
            <p:sp>
              <p:nvSpPr>
                <p:cNvPr id="37" name="Trapezoid 36">
                  <a:extLst>
                    <a:ext uri="{FF2B5EF4-FFF2-40B4-BE49-F238E27FC236}">
                      <a16:creationId xmlns:a16="http://schemas.microsoft.com/office/drawing/2014/main" id="{2B02CFDB-9FA3-2FAA-3965-19FD473310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99685" y="2160952"/>
                  <a:ext cx="2713220" cy="1761553"/>
                </a:xfrm>
                <a:prstGeom prst="trapezoid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50C7BD-D4EF-6F77-5903-898F745E4063}"/>
                </a:ext>
              </a:extLst>
            </p:cNvPr>
            <p:cNvSpPr txBox="1"/>
            <p:nvPr/>
          </p:nvSpPr>
          <p:spPr>
            <a:xfrm>
              <a:off x="9581762" y="4312835"/>
              <a:ext cx="396262" cy="4616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X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45CF6F5-C90A-5F7A-9194-0863F0375AD8}"/>
                </a:ext>
              </a:extLst>
            </p:cNvPr>
            <p:cNvCxnSpPr>
              <a:stCxn id="38" idx="0"/>
            </p:cNvCxnSpPr>
            <p:nvPr/>
          </p:nvCxnSpPr>
          <p:spPr>
            <a:xfrm flipV="1">
              <a:off x="9779893" y="3903872"/>
              <a:ext cx="0" cy="408963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6502557-62FC-D28E-BBBB-BB73C7F4D395}"/>
                </a:ext>
              </a:extLst>
            </p:cNvPr>
            <p:cNvSpPr txBox="1"/>
            <p:nvPr/>
          </p:nvSpPr>
          <p:spPr>
            <a:xfrm>
              <a:off x="9400610" y="1431386"/>
              <a:ext cx="614271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7030A0"/>
                  </a:solidFill>
                </a:rPr>
                <a:t>Wx</a:t>
              </a:r>
              <a:endParaRPr lang="en-US" sz="2400" b="1" dirty="0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4C60C04-D5F4-C01E-86E5-11C1D39973F7}"/>
                </a:ext>
              </a:extLst>
            </p:cNvPr>
            <p:cNvCxnSpPr>
              <a:stCxn id="37" idx="0"/>
            </p:cNvCxnSpPr>
            <p:nvPr/>
          </p:nvCxnSpPr>
          <p:spPr>
            <a:xfrm flipV="1">
              <a:off x="9756295" y="1881534"/>
              <a:ext cx="0" cy="279418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B7F83595-123F-EB1C-F9D6-9C43B64FFB23}"/>
              </a:ext>
            </a:extLst>
          </p:cNvPr>
          <p:cNvSpPr txBox="1"/>
          <p:nvPr/>
        </p:nvSpPr>
        <p:spPr>
          <a:xfrm>
            <a:off x="6874642" y="2383871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has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E5525C0-0FD7-53DA-5AD1-E64441C59976}"/>
              </a:ext>
            </a:extLst>
          </p:cNvPr>
          <p:cNvSpPr txBox="1"/>
          <p:nvPr/>
        </p:nvSpPr>
        <p:spPr>
          <a:xfrm>
            <a:off x="10428407" y="1809665"/>
            <a:ext cx="85151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Size </a:t>
            </a:r>
            <a:r>
              <a:rPr lang="en-US" sz="2400" dirty="0">
                <a:solidFill>
                  <a:srgbClr val="7030A0"/>
                </a:solidFill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052FD51-A325-B45F-8760-D3635E9984EC}"/>
                  </a:ext>
                </a:extLst>
              </p:cNvPr>
              <p:cNvSpPr txBox="1"/>
              <p:nvPr/>
            </p:nvSpPr>
            <p:spPr>
              <a:xfrm>
                <a:off x="10428406" y="2644233"/>
                <a:ext cx="1217577" cy="4616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Depth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052FD51-A325-B45F-8760-D3635E998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8406" y="2644233"/>
                <a:ext cx="1217577" cy="461665"/>
              </a:xfrm>
              <a:prstGeom prst="rect">
                <a:avLst/>
              </a:prstGeom>
              <a:blipFill>
                <a:blip r:embed="rId5"/>
                <a:stretch>
                  <a:fillRect l="-8333" t="-10811" r="-104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B6C286EA-0705-5989-CB71-E22D98DF3C15}"/>
              </a:ext>
            </a:extLst>
          </p:cNvPr>
          <p:cNvSpPr txBox="1"/>
          <p:nvPr/>
        </p:nvSpPr>
        <p:spPr>
          <a:xfrm>
            <a:off x="942816" y="4911576"/>
            <a:ext cx="10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8000"/>
                </a:solidFill>
              </a:rPr>
              <a:t>W </a:t>
            </a:r>
            <a:r>
              <a:rPr lang="en-US" sz="3600" b="1" dirty="0">
                <a:solidFill>
                  <a:srgbClr val="7030A0"/>
                </a:solidFill>
              </a:rPr>
              <a:t>=</a:t>
            </a:r>
          </a:p>
        </p:txBody>
      </p: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3EEBA838-41EF-1B68-0D65-A3FDC2C2F6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260512"/>
              </p:ext>
            </p:extLst>
          </p:nvPr>
        </p:nvGraphicFramePr>
        <p:xfrm>
          <a:off x="9561167" y="4549342"/>
          <a:ext cx="1704576" cy="1684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096">
                  <a:extLst>
                    <a:ext uri="{9D8B030D-6E8A-4147-A177-3AD203B41FA5}">
                      <a16:colId xmlns:a16="http://schemas.microsoft.com/office/drawing/2014/main" val="2156514291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3903441043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2186996336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1130319883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3015464283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2561440255"/>
                    </a:ext>
                  </a:extLst>
                </a:gridCol>
              </a:tblGrid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967591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chemeClr val="accent4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766995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354097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24731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614215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6CB38A88-48A2-6DFC-65B0-444215A2D4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420032"/>
              </p:ext>
            </p:extLst>
          </p:nvPr>
        </p:nvGraphicFramePr>
        <p:xfrm>
          <a:off x="7231687" y="4549342"/>
          <a:ext cx="1704576" cy="1684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096">
                  <a:extLst>
                    <a:ext uri="{9D8B030D-6E8A-4147-A177-3AD203B41FA5}">
                      <a16:colId xmlns:a16="http://schemas.microsoft.com/office/drawing/2014/main" val="2156514291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3026176451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3903441043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2186996336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1130319883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2561440255"/>
                    </a:ext>
                  </a:extLst>
                </a:gridCol>
              </a:tblGrid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967591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chemeClr val="accent4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766995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354097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24731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614215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A18F028A-B054-BED5-C91E-80BC083BFD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089829"/>
              </p:ext>
            </p:extLst>
          </p:nvPr>
        </p:nvGraphicFramePr>
        <p:xfrm>
          <a:off x="4512467" y="4549342"/>
          <a:ext cx="1704576" cy="1684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096">
                  <a:extLst>
                    <a:ext uri="{9D8B030D-6E8A-4147-A177-3AD203B41FA5}">
                      <a16:colId xmlns:a16="http://schemas.microsoft.com/office/drawing/2014/main" val="2156514291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3961105679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1252984270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3226620036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2375190842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2561440255"/>
                    </a:ext>
                  </a:extLst>
                </a:gridCol>
              </a:tblGrid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967591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766995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354097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24731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614215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3A835188-F5E4-F37C-5619-88EEF2D278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90909"/>
              </p:ext>
            </p:extLst>
          </p:nvPr>
        </p:nvGraphicFramePr>
        <p:xfrm>
          <a:off x="2222243" y="4550091"/>
          <a:ext cx="1712082" cy="16922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347">
                  <a:extLst>
                    <a:ext uri="{9D8B030D-6E8A-4147-A177-3AD203B41FA5}">
                      <a16:colId xmlns:a16="http://schemas.microsoft.com/office/drawing/2014/main" val="2156514291"/>
                    </a:ext>
                  </a:extLst>
                </a:gridCol>
                <a:gridCol w="285347">
                  <a:extLst>
                    <a:ext uri="{9D8B030D-6E8A-4147-A177-3AD203B41FA5}">
                      <a16:colId xmlns:a16="http://schemas.microsoft.com/office/drawing/2014/main" val="3903441043"/>
                    </a:ext>
                  </a:extLst>
                </a:gridCol>
                <a:gridCol w="285347">
                  <a:extLst>
                    <a:ext uri="{9D8B030D-6E8A-4147-A177-3AD203B41FA5}">
                      <a16:colId xmlns:a16="http://schemas.microsoft.com/office/drawing/2014/main" val="1130319883"/>
                    </a:ext>
                  </a:extLst>
                </a:gridCol>
                <a:gridCol w="285347">
                  <a:extLst>
                    <a:ext uri="{9D8B030D-6E8A-4147-A177-3AD203B41FA5}">
                      <a16:colId xmlns:a16="http://schemas.microsoft.com/office/drawing/2014/main" val="3015464283"/>
                    </a:ext>
                  </a:extLst>
                </a:gridCol>
                <a:gridCol w="285347">
                  <a:extLst>
                    <a:ext uri="{9D8B030D-6E8A-4147-A177-3AD203B41FA5}">
                      <a16:colId xmlns:a16="http://schemas.microsoft.com/office/drawing/2014/main" val="3835843425"/>
                    </a:ext>
                  </a:extLst>
                </a:gridCol>
                <a:gridCol w="285347">
                  <a:extLst>
                    <a:ext uri="{9D8B030D-6E8A-4147-A177-3AD203B41FA5}">
                      <a16:colId xmlns:a16="http://schemas.microsoft.com/office/drawing/2014/main" val="2561440255"/>
                    </a:ext>
                  </a:extLst>
                </a:gridCol>
              </a:tblGrid>
              <a:tr h="338441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967591"/>
                  </a:ext>
                </a:extLst>
              </a:tr>
              <a:tr h="338441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chemeClr val="accent4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766995"/>
                  </a:ext>
                </a:extLst>
              </a:tr>
              <a:tr h="338441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354097"/>
                  </a:ext>
                </a:extLst>
              </a:tr>
              <a:tr h="338441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24731"/>
                  </a:ext>
                </a:extLst>
              </a:tr>
              <a:tr h="338441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61421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23D3A4F-77DB-8AF1-CA5B-30EAEC2301FC}"/>
                  </a:ext>
                </a:extLst>
              </p:cNvPr>
              <p:cNvSpPr txBox="1"/>
              <p:nvPr/>
            </p:nvSpPr>
            <p:spPr>
              <a:xfrm>
                <a:off x="4034617" y="4976233"/>
                <a:ext cx="4178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  <a:latin typeface="Helvetica Light" panose="020B040302020202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23D3A4F-77DB-8AF1-CA5B-30EAEC230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617" y="4976233"/>
                <a:ext cx="417890" cy="646331"/>
              </a:xfrm>
              <a:prstGeom prst="rect">
                <a:avLst/>
              </a:prstGeom>
              <a:blipFill>
                <a:blip r:embed="rId6"/>
                <a:stretch>
                  <a:fillRect l="-8824" r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F41FBFF6-E6D9-F8F0-5B8F-769828CFC49B}"/>
              </a:ext>
            </a:extLst>
          </p:cNvPr>
          <p:cNvSpPr txBox="1"/>
          <p:nvPr/>
        </p:nvSpPr>
        <p:spPr>
          <a:xfrm>
            <a:off x="6319127" y="4972785"/>
            <a:ext cx="810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Helvetica Light" panose="020B0403020202020204" pitchFamily="34" charset="0"/>
              </a:rPr>
              <a:t>….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42F62B0-4D50-18F3-992E-0BF31584B596}"/>
                  </a:ext>
                </a:extLst>
              </p:cNvPr>
              <p:cNvSpPr txBox="1"/>
              <p:nvPr/>
            </p:nvSpPr>
            <p:spPr>
              <a:xfrm>
                <a:off x="9038347" y="4972784"/>
                <a:ext cx="4178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  <a:latin typeface="Helvetica Light" panose="020B0403020202020204" pitchFamily="34" charset="0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42F62B0-4D50-18F3-992E-0BF31584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347" y="4972784"/>
                <a:ext cx="417890" cy="646331"/>
              </a:xfrm>
              <a:prstGeom prst="rect">
                <a:avLst/>
              </a:prstGeom>
              <a:blipFill>
                <a:blip r:embed="rId7"/>
                <a:stretch>
                  <a:fillRect l="-8824" r="-3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>
            <a:extLst>
              <a:ext uri="{FF2B5EF4-FFF2-40B4-BE49-F238E27FC236}">
                <a16:creationId xmlns:a16="http://schemas.microsoft.com/office/drawing/2014/main" id="{3E730BEA-8826-A76C-9D4B-2EE9DA30D234}"/>
              </a:ext>
            </a:extLst>
          </p:cNvPr>
          <p:cNvSpPr txBox="1"/>
          <p:nvPr/>
        </p:nvSpPr>
        <p:spPr>
          <a:xfrm>
            <a:off x="10428406" y="4059443"/>
            <a:ext cx="1555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 by: Tri Dao</a:t>
            </a:r>
          </a:p>
          <a:p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F74567B-6BF2-BD91-959F-2F8A499AEF36}"/>
              </a:ext>
            </a:extLst>
          </p:cNvPr>
          <p:cNvSpPr txBox="1"/>
          <p:nvPr/>
        </p:nvSpPr>
        <p:spPr>
          <a:xfrm>
            <a:off x="2891288" y="6246742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W</a:t>
            </a:r>
            <a:r>
              <a:rPr lang="en-US" baseline="-25000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E001A47-ECF8-18B6-0817-11D462F28063}"/>
              </a:ext>
            </a:extLst>
          </p:cNvPr>
          <p:cNvSpPr txBox="1"/>
          <p:nvPr/>
        </p:nvSpPr>
        <p:spPr>
          <a:xfrm>
            <a:off x="5112899" y="6308209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W</a:t>
            </a:r>
            <a:r>
              <a:rPr lang="en-US" b="1" baseline="-25000" dirty="0">
                <a:solidFill>
                  <a:srgbClr val="7030A0"/>
                </a:solidFill>
              </a:rPr>
              <a:t>2</a:t>
            </a:r>
            <a:endParaRPr lang="en-US" baseline="-250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8D736BB-C837-6308-3C6A-88DFFB5041D4}"/>
                  </a:ext>
                </a:extLst>
              </p:cNvPr>
              <p:cNvSpPr txBox="1"/>
              <p:nvPr/>
            </p:nvSpPr>
            <p:spPr>
              <a:xfrm>
                <a:off x="7852181" y="6253660"/>
                <a:ext cx="7857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7030A0"/>
                    </a:solidFill>
                  </a:rPr>
                  <a:t>W</a:t>
                </a:r>
                <a14:m>
                  <m:oMath xmlns:m="http://schemas.openxmlformats.org/officeDocument/2006/math">
                    <m:r>
                      <a:rPr lang="en-US" b="0" i="1" baseline="-25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∆−1</m:t>
                    </m:r>
                  </m:oMath>
                </a14:m>
                <a:endParaRPr lang="en-US" baseline="-25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8D736BB-C837-6308-3C6A-88DFFB504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2181" y="6253660"/>
                <a:ext cx="785793" cy="369332"/>
              </a:xfrm>
              <a:prstGeom prst="rect">
                <a:avLst/>
              </a:prstGeom>
              <a:blipFill>
                <a:blip r:embed="rId8"/>
                <a:stretch>
                  <a:fillRect l="-6349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535F5EE-05B7-AA79-138B-5F17BE5F903B}"/>
                  </a:ext>
                </a:extLst>
              </p:cNvPr>
              <p:cNvSpPr txBox="1"/>
              <p:nvPr/>
            </p:nvSpPr>
            <p:spPr>
              <a:xfrm>
                <a:off x="10193141" y="6241170"/>
                <a:ext cx="4828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7030A0"/>
                    </a:solidFill>
                  </a:rPr>
                  <a:t>W</a:t>
                </a:r>
                <a14:m>
                  <m:oMath xmlns:m="http://schemas.openxmlformats.org/officeDocument/2006/math">
                    <m:r>
                      <a:rPr lang="en-US" b="0" i="1" baseline="-25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endParaRPr lang="en-US" baseline="-25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535F5EE-05B7-AA79-138B-5F17BE5F9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3141" y="6241170"/>
                <a:ext cx="482824" cy="369332"/>
              </a:xfrm>
              <a:prstGeom prst="rect">
                <a:avLst/>
              </a:prstGeom>
              <a:blipFill>
                <a:blip r:embed="rId9"/>
                <a:stretch>
                  <a:fillRect l="-10256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751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52"/>
    </mc:Choice>
    <mc:Fallback xmlns="">
      <p:transition spd="slow" advTm="25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84882B-B1B1-952B-CAF3-A26EAE6317C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Small arithmetic </a:t>
                </a:r>
                <a:r>
                  <a:rPr lang="en-US" dirty="0" err="1"/>
                  <a:t>ckt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dirty="0"/>
                  <a:t> prod. of </a:t>
                </a:r>
                <a:r>
                  <a:rPr lang="en-US" i="1" dirty="0"/>
                  <a:t>sparse</a:t>
                </a:r>
                <a:r>
                  <a:rPr lang="en-US" dirty="0"/>
                  <a:t> matrices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84882B-B1B1-952B-CAF3-A26EAE6317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465754BD-A283-F4FA-9D3D-11F28AFF80EE}"/>
              </a:ext>
            </a:extLst>
          </p:cNvPr>
          <p:cNvGrpSpPr/>
          <p:nvPr/>
        </p:nvGrpSpPr>
        <p:grpSpPr>
          <a:xfrm>
            <a:off x="1044665" y="1414963"/>
            <a:ext cx="5051315" cy="2418057"/>
            <a:chOff x="4958742" y="1604532"/>
            <a:chExt cx="5217739" cy="31727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D79118-FF5C-F0B7-7E3B-D2AF91BAD443}"/>
                </a:ext>
              </a:extLst>
            </p:cNvPr>
            <p:cNvSpPr txBox="1"/>
            <p:nvPr/>
          </p:nvSpPr>
          <p:spPr>
            <a:xfrm>
              <a:off x="5963929" y="4034686"/>
              <a:ext cx="617948" cy="742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8000"/>
                  </a:solidFill>
                </a:rPr>
                <a:t>W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E99015-DEC1-78AE-995A-AA5E22C38F21}"/>
                </a:ext>
              </a:extLst>
            </p:cNvPr>
            <p:cNvSpPr txBox="1"/>
            <p:nvPr/>
          </p:nvSpPr>
          <p:spPr>
            <a:xfrm>
              <a:off x="7907455" y="4034686"/>
              <a:ext cx="429185" cy="742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6" name="Multiply 5">
              <a:extLst>
                <a:ext uri="{FF2B5EF4-FFF2-40B4-BE49-F238E27FC236}">
                  <a16:creationId xmlns:a16="http://schemas.microsoft.com/office/drawing/2014/main" id="{100F3577-C655-08CF-A2DC-5288BB6E4F82}"/>
                </a:ext>
              </a:extLst>
            </p:cNvPr>
            <p:cNvSpPr/>
            <p:nvPr/>
          </p:nvSpPr>
          <p:spPr>
            <a:xfrm>
              <a:off x="7341745" y="2508785"/>
              <a:ext cx="403250" cy="344958"/>
            </a:xfrm>
            <a:prstGeom prst="mathMultipl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CEAC4F9-C474-6C75-F92F-51C0D71664B5}"/>
                </a:ext>
              </a:extLst>
            </p:cNvPr>
            <p:cNvGrpSpPr/>
            <p:nvPr/>
          </p:nvGrpSpPr>
          <p:grpSpPr>
            <a:xfrm>
              <a:off x="7807708" y="1630710"/>
              <a:ext cx="596030" cy="2226548"/>
              <a:chOff x="5185038" y="1630710"/>
              <a:chExt cx="596030" cy="2226548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E8ABE9-E052-73E6-47C2-BB59A0E328A1}"/>
                  </a:ext>
                </a:extLst>
              </p:cNvPr>
              <p:cNvSpPr txBox="1"/>
              <p:nvPr/>
            </p:nvSpPr>
            <p:spPr>
              <a:xfrm>
                <a:off x="5294781" y="1721297"/>
                <a:ext cx="3626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0</a:t>
                </a:r>
              </a:p>
            </p:txBody>
          </p:sp>
          <p:sp>
            <p:nvSpPr>
              <p:cNvPr id="32" name="Left Bracket 31">
                <a:extLst>
                  <a:ext uri="{FF2B5EF4-FFF2-40B4-BE49-F238E27FC236}">
                    <a16:creationId xmlns:a16="http://schemas.microsoft.com/office/drawing/2014/main" id="{76E59DDC-12A1-B403-1028-EDB6A8B43075}"/>
                  </a:ext>
                </a:extLst>
              </p:cNvPr>
              <p:cNvSpPr/>
              <p:nvPr/>
            </p:nvSpPr>
            <p:spPr>
              <a:xfrm>
                <a:off x="5185038" y="1630710"/>
                <a:ext cx="141099" cy="2226548"/>
              </a:xfrm>
              <a:prstGeom prst="lef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ight Bracket 32">
                <a:extLst>
                  <a:ext uri="{FF2B5EF4-FFF2-40B4-BE49-F238E27FC236}">
                    <a16:creationId xmlns:a16="http://schemas.microsoft.com/office/drawing/2014/main" id="{8529F6FF-4D3D-4B89-BC72-A5ED8E3459A5}"/>
                  </a:ext>
                </a:extLst>
              </p:cNvPr>
              <p:cNvSpPr/>
              <p:nvPr/>
            </p:nvSpPr>
            <p:spPr>
              <a:xfrm>
                <a:off x="5646104" y="1630710"/>
                <a:ext cx="127944" cy="2226548"/>
              </a:xfrm>
              <a:prstGeom prst="righ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0DAF70C-17F3-2ADA-BC75-7720C024A636}"/>
                  </a:ext>
                </a:extLst>
              </p:cNvPr>
              <p:cNvSpPr txBox="1"/>
              <p:nvPr/>
            </p:nvSpPr>
            <p:spPr>
              <a:xfrm>
                <a:off x="5297859" y="3378969"/>
                <a:ext cx="4832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x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d-1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7957A0E-4B2E-6488-E443-AB2E118D95C7}"/>
                  </a:ext>
                </a:extLst>
              </p:cNvPr>
              <p:cNvCxnSpPr/>
              <p:nvPr/>
            </p:nvCxnSpPr>
            <p:spPr>
              <a:xfrm>
                <a:off x="5490888" y="2210867"/>
                <a:ext cx="3078" cy="1159408"/>
              </a:xfrm>
              <a:prstGeom prst="line">
                <a:avLst/>
              </a:prstGeom>
              <a:ln>
                <a:solidFill>
                  <a:srgbClr val="91009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3DBC717-7B71-28D5-DE7A-E8C5F036A8B9}"/>
                </a:ext>
              </a:extLst>
            </p:cNvPr>
            <p:cNvGrpSpPr/>
            <p:nvPr/>
          </p:nvGrpSpPr>
          <p:grpSpPr>
            <a:xfrm>
              <a:off x="4958742" y="1630710"/>
              <a:ext cx="2338260" cy="2226548"/>
              <a:chOff x="2336072" y="1630710"/>
              <a:chExt cx="2338260" cy="2226548"/>
            </a:xfrm>
          </p:grpSpPr>
          <p:sp>
            <p:nvSpPr>
              <p:cNvPr id="17" name="Left Bracket 16">
                <a:extLst>
                  <a:ext uri="{FF2B5EF4-FFF2-40B4-BE49-F238E27FC236}">
                    <a16:creationId xmlns:a16="http://schemas.microsoft.com/office/drawing/2014/main" id="{646F26F6-384D-0FAF-AF04-5F9A36D71C72}"/>
                  </a:ext>
                </a:extLst>
              </p:cNvPr>
              <p:cNvSpPr/>
              <p:nvPr/>
            </p:nvSpPr>
            <p:spPr>
              <a:xfrm>
                <a:off x="2336072" y="1630710"/>
                <a:ext cx="141099" cy="2226548"/>
              </a:xfrm>
              <a:prstGeom prst="lef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ight Bracket 17">
                <a:extLst>
                  <a:ext uri="{FF2B5EF4-FFF2-40B4-BE49-F238E27FC236}">
                    <a16:creationId xmlns:a16="http://schemas.microsoft.com/office/drawing/2014/main" id="{BEE8318C-6DC7-C3B8-027A-D3F46FBB13D3}"/>
                  </a:ext>
                </a:extLst>
              </p:cNvPr>
              <p:cNvSpPr/>
              <p:nvPr/>
            </p:nvSpPr>
            <p:spPr>
              <a:xfrm>
                <a:off x="4512745" y="1630710"/>
                <a:ext cx="127944" cy="2226548"/>
              </a:xfrm>
              <a:prstGeom prst="righ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0424DF4-C6EF-078F-4478-A547E62C9B90}"/>
                  </a:ext>
                </a:extLst>
              </p:cNvPr>
              <p:cNvSpPr txBox="1"/>
              <p:nvPr/>
            </p:nvSpPr>
            <p:spPr>
              <a:xfrm>
                <a:off x="2445815" y="1712603"/>
                <a:ext cx="5453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0,0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E5CBA9-FC53-5231-E9B2-6226127F5CD5}"/>
                  </a:ext>
                </a:extLst>
              </p:cNvPr>
              <p:cNvSpPr txBox="1"/>
              <p:nvPr/>
            </p:nvSpPr>
            <p:spPr>
              <a:xfrm>
                <a:off x="2848816" y="1721297"/>
                <a:ext cx="5453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0,2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96D9E8C-108B-6B9B-BC81-99609B2FAED9}"/>
                  </a:ext>
                </a:extLst>
              </p:cNvPr>
              <p:cNvSpPr txBox="1"/>
              <p:nvPr/>
            </p:nvSpPr>
            <p:spPr>
              <a:xfrm>
                <a:off x="4001780" y="1721297"/>
                <a:ext cx="6415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0,d-1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4CBA6B4-5E47-4FF3-1300-B961A8D2D08A}"/>
                  </a:ext>
                </a:extLst>
              </p:cNvPr>
              <p:cNvSpPr txBox="1"/>
              <p:nvPr/>
            </p:nvSpPr>
            <p:spPr>
              <a:xfrm>
                <a:off x="3401626" y="1813630"/>
                <a:ext cx="3686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>
                    <a:solidFill>
                      <a:srgbClr val="910091"/>
                    </a:solidFill>
                  </a:rPr>
                  <a:t>…..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1E32A9C-07C6-3001-74F4-BA9CCA11F1AC}"/>
                  </a:ext>
                </a:extLst>
              </p:cNvPr>
              <p:cNvSpPr txBox="1"/>
              <p:nvPr/>
            </p:nvSpPr>
            <p:spPr>
              <a:xfrm>
                <a:off x="2370503" y="3370275"/>
                <a:ext cx="6385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d-1,0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B6C175-6979-5F65-B5A5-15B6D2B035D2}"/>
                  </a:ext>
                </a:extLst>
              </p:cNvPr>
              <p:cNvSpPr txBox="1"/>
              <p:nvPr/>
            </p:nvSpPr>
            <p:spPr>
              <a:xfrm>
                <a:off x="2851894" y="3378969"/>
                <a:ext cx="6385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d-1,1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C0741E1-E8EC-91D9-EB21-2083D2698144}"/>
                  </a:ext>
                </a:extLst>
              </p:cNvPr>
              <p:cNvSpPr txBox="1"/>
              <p:nvPr/>
            </p:nvSpPr>
            <p:spPr>
              <a:xfrm>
                <a:off x="3910790" y="3378969"/>
                <a:ext cx="7635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d-1,d-1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15353AD-D058-A9FF-4BFC-251F162AF126}"/>
                  </a:ext>
                </a:extLst>
              </p:cNvPr>
              <p:cNvSpPr txBox="1"/>
              <p:nvPr/>
            </p:nvSpPr>
            <p:spPr>
              <a:xfrm>
                <a:off x="3585932" y="3471302"/>
                <a:ext cx="36861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aseline="30000" dirty="0">
                    <a:solidFill>
                      <a:srgbClr val="910091"/>
                    </a:solidFill>
                  </a:rPr>
                  <a:t>…..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B3EE9C2-7F03-B04A-BB5E-702D363086AD}"/>
                  </a:ext>
                </a:extLst>
              </p:cNvPr>
              <p:cNvCxnSpPr/>
              <p:nvPr/>
            </p:nvCxnSpPr>
            <p:spPr>
              <a:xfrm>
                <a:off x="2676358" y="2226547"/>
                <a:ext cx="3078" cy="1159408"/>
              </a:xfrm>
              <a:prstGeom prst="line">
                <a:avLst/>
              </a:prstGeom>
              <a:ln>
                <a:solidFill>
                  <a:srgbClr val="91009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CB3142D-0375-B88E-76E1-6726888FEAFC}"/>
                  </a:ext>
                </a:extLst>
              </p:cNvPr>
              <p:cNvCxnSpPr/>
              <p:nvPr/>
            </p:nvCxnSpPr>
            <p:spPr>
              <a:xfrm>
                <a:off x="3038248" y="2210867"/>
                <a:ext cx="3078" cy="1159408"/>
              </a:xfrm>
              <a:prstGeom prst="line">
                <a:avLst/>
              </a:prstGeom>
              <a:ln>
                <a:solidFill>
                  <a:srgbClr val="91009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CC3D31F-3C42-7AAC-D12F-0E8D194A83F6}"/>
                  </a:ext>
                </a:extLst>
              </p:cNvPr>
              <p:cNvCxnSpPr/>
              <p:nvPr/>
            </p:nvCxnSpPr>
            <p:spPr>
              <a:xfrm>
                <a:off x="4272407" y="2210867"/>
                <a:ext cx="3078" cy="1159408"/>
              </a:xfrm>
              <a:prstGeom prst="line">
                <a:avLst/>
              </a:prstGeom>
              <a:ln>
                <a:solidFill>
                  <a:srgbClr val="91009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94CD521-A2BF-3D14-8A91-76BF0A96529C}"/>
                  </a:ext>
                </a:extLst>
              </p:cNvPr>
              <p:cNvCxnSpPr/>
              <p:nvPr/>
            </p:nvCxnSpPr>
            <p:spPr>
              <a:xfrm>
                <a:off x="3294225" y="2853743"/>
                <a:ext cx="766986" cy="0"/>
              </a:xfrm>
              <a:prstGeom prst="line">
                <a:avLst/>
              </a:prstGeom>
              <a:ln>
                <a:solidFill>
                  <a:srgbClr val="91009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0D4741-FA34-A85D-A666-462BEAB4A18A}"/>
                </a:ext>
              </a:extLst>
            </p:cNvPr>
            <p:cNvGrpSpPr/>
            <p:nvPr/>
          </p:nvGrpSpPr>
          <p:grpSpPr>
            <a:xfrm>
              <a:off x="9587471" y="1604532"/>
              <a:ext cx="589010" cy="2226548"/>
              <a:chOff x="5185038" y="1630710"/>
              <a:chExt cx="589010" cy="2226548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45621F-62B6-7FF2-BDB6-ADFA06D19D56}"/>
                  </a:ext>
                </a:extLst>
              </p:cNvPr>
              <p:cNvSpPr txBox="1"/>
              <p:nvPr/>
            </p:nvSpPr>
            <p:spPr>
              <a:xfrm>
                <a:off x="5294781" y="1721297"/>
                <a:ext cx="3671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y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0</a:t>
                </a:r>
              </a:p>
            </p:txBody>
          </p:sp>
          <p:sp>
            <p:nvSpPr>
              <p:cNvPr id="13" name="Left Bracket 12">
                <a:extLst>
                  <a:ext uri="{FF2B5EF4-FFF2-40B4-BE49-F238E27FC236}">
                    <a16:creationId xmlns:a16="http://schemas.microsoft.com/office/drawing/2014/main" id="{9AFA5C90-B2BD-9C3C-A9D7-31654AC9A6F6}"/>
                  </a:ext>
                </a:extLst>
              </p:cNvPr>
              <p:cNvSpPr/>
              <p:nvPr/>
            </p:nvSpPr>
            <p:spPr>
              <a:xfrm>
                <a:off x="5185038" y="1630710"/>
                <a:ext cx="141099" cy="2226548"/>
              </a:xfrm>
              <a:prstGeom prst="lef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Bracket 13">
                <a:extLst>
                  <a:ext uri="{FF2B5EF4-FFF2-40B4-BE49-F238E27FC236}">
                    <a16:creationId xmlns:a16="http://schemas.microsoft.com/office/drawing/2014/main" id="{06555E70-9E5E-81FC-4BF3-48352A4CD1E2}"/>
                  </a:ext>
                </a:extLst>
              </p:cNvPr>
              <p:cNvSpPr/>
              <p:nvPr/>
            </p:nvSpPr>
            <p:spPr>
              <a:xfrm>
                <a:off x="5646104" y="1630710"/>
                <a:ext cx="127944" cy="2226548"/>
              </a:xfrm>
              <a:prstGeom prst="righ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885DB4-D28E-E125-E9EE-E581E268FB24}"/>
                  </a:ext>
                </a:extLst>
              </p:cNvPr>
              <p:cNvSpPr txBox="1"/>
              <p:nvPr/>
            </p:nvSpPr>
            <p:spPr>
              <a:xfrm>
                <a:off x="5297859" y="3378969"/>
                <a:ext cx="4750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910091"/>
                    </a:solidFill>
                  </a:rPr>
                  <a:t>y</a:t>
                </a:r>
                <a:r>
                  <a:rPr lang="en-US" baseline="-25000" dirty="0">
                    <a:solidFill>
                      <a:srgbClr val="910091"/>
                    </a:solidFill>
                  </a:rPr>
                  <a:t>d-1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816C02E7-DB25-8E62-199B-1FEA47729E31}"/>
                  </a:ext>
                </a:extLst>
              </p:cNvPr>
              <p:cNvCxnSpPr/>
              <p:nvPr/>
            </p:nvCxnSpPr>
            <p:spPr>
              <a:xfrm>
                <a:off x="5490888" y="2210867"/>
                <a:ext cx="3078" cy="1159408"/>
              </a:xfrm>
              <a:prstGeom prst="line">
                <a:avLst/>
              </a:prstGeom>
              <a:ln>
                <a:solidFill>
                  <a:srgbClr val="910091"/>
                </a:solidFill>
                <a:prstDash val="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Equal 9">
              <a:extLst>
                <a:ext uri="{FF2B5EF4-FFF2-40B4-BE49-F238E27FC236}">
                  <a16:creationId xmlns:a16="http://schemas.microsoft.com/office/drawing/2014/main" id="{2925D9A9-D3A5-EED6-0403-8E839C408E91}"/>
                </a:ext>
              </a:extLst>
            </p:cNvPr>
            <p:cNvSpPr/>
            <p:nvPr/>
          </p:nvSpPr>
          <p:spPr>
            <a:xfrm>
              <a:off x="8715361" y="2429418"/>
              <a:ext cx="410280" cy="507247"/>
            </a:xfrm>
            <a:prstGeom prst="mathEqual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09255F-DD83-E5CA-808B-3CB1BFC9D0D9}"/>
                </a:ext>
              </a:extLst>
            </p:cNvPr>
            <p:cNvSpPr txBox="1"/>
            <p:nvPr/>
          </p:nvSpPr>
          <p:spPr>
            <a:xfrm>
              <a:off x="9737147" y="4034686"/>
              <a:ext cx="414284" cy="742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y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E1E2CC6-6BB9-AF99-9461-2608C4AF4A0A}"/>
              </a:ext>
            </a:extLst>
          </p:cNvPr>
          <p:cNvGrpSpPr/>
          <p:nvPr/>
        </p:nvGrpSpPr>
        <p:grpSpPr>
          <a:xfrm>
            <a:off x="7670300" y="1270276"/>
            <a:ext cx="2453557" cy="2973346"/>
            <a:chOff x="8399685" y="1431386"/>
            <a:chExt cx="2713220" cy="33431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rapezoid 36">
                  <a:extLst>
                    <a:ext uri="{FF2B5EF4-FFF2-40B4-BE49-F238E27FC236}">
                      <a16:creationId xmlns:a16="http://schemas.microsoft.com/office/drawing/2014/main" id="{2B02CFDB-9FA3-2FAA-3965-19FD47331095}"/>
                    </a:ext>
                  </a:extLst>
                </p:cNvPr>
                <p:cNvSpPr/>
                <p:nvPr/>
              </p:nvSpPr>
              <p:spPr>
                <a:xfrm>
                  <a:off x="8399685" y="2160952"/>
                  <a:ext cx="2713220" cy="1761553"/>
                </a:xfrm>
                <a:prstGeom prst="trapezoid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𝒞</m:t>
                      </m:r>
                    </m:oMath>
                  </a14:m>
                  <a:r>
                    <a:rPr lang="en-US" sz="3600" baseline="-25000" dirty="0">
                      <a:solidFill>
                        <a:srgbClr val="7030A0"/>
                      </a:solidFill>
                    </a:rPr>
                    <a:t>W</a:t>
                  </a:r>
                </a:p>
              </p:txBody>
            </p:sp>
          </mc:Choice>
          <mc:Fallback xmlns="">
            <p:sp>
              <p:nvSpPr>
                <p:cNvPr id="37" name="Trapezoid 36">
                  <a:extLst>
                    <a:ext uri="{FF2B5EF4-FFF2-40B4-BE49-F238E27FC236}">
                      <a16:creationId xmlns:a16="http://schemas.microsoft.com/office/drawing/2014/main" id="{2B02CFDB-9FA3-2FAA-3965-19FD473310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99685" y="2160952"/>
                  <a:ext cx="2713220" cy="1761553"/>
                </a:xfrm>
                <a:prstGeom prst="trapezoid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50C7BD-D4EF-6F77-5903-898F745E4063}"/>
                </a:ext>
              </a:extLst>
            </p:cNvPr>
            <p:cNvSpPr txBox="1"/>
            <p:nvPr/>
          </p:nvSpPr>
          <p:spPr>
            <a:xfrm>
              <a:off x="9581762" y="4312835"/>
              <a:ext cx="396262" cy="4616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X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45CF6F5-C90A-5F7A-9194-0863F0375AD8}"/>
                </a:ext>
              </a:extLst>
            </p:cNvPr>
            <p:cNvCxnSpPr>
              <a:stCxn id="38" idx="0"/>
            </p:cNvCxnSpPr>
            <p:nvPr/>
          </p:nvCxnSpPr>
          <p:spPr>
            <a:xfrm flipV="1">
              <a:off x="9779893" y="3903872"/>
              <a:ext cx="0" cy="408963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6502557-62FC-D28E-BBBB-BB73C7F4D395}"/>
                </a:ext>
              </a:extLst>
            </p:cNvPr>
            <p:cNvSpPr txBox="1"/>
            <p:nvPr/>
          </p:nvSpPr>
          <p:spPr>
            <a:xfrm>
              <a:off x="9400610" y="1431386"/>
              <a:ext cx="614271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7030A0"/>
                  </a:solidFill>
                </a:rPr>
                <a:t>Wx</a:t>
              </a:r>
              <a:endParaRPr lang="en-US" sz="2400" b="1" dirty="0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4C60C04-D5F4-C01E-86E5-11C1D39973F7}"/>
                </a:ext>
              </a:extLst>
            </p:cNvPr>
            <p:cNvCxnSpPr>
              <a:stCxn id="37" idx="0"/>
            </p:cNvCxnSpPr>
            <p:nvPr/>
          </p:nvCxnSpPr>
          <p:spPr>
            <a:xfrm flipV="1">
              <a:off x="9756295" y="1881534"/>
              <a:ext cx="0" cy="279418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B7F83595-123F-EB1C-F9D6-9C43B64FFB23}"/>
              </a:ext>
            </a:extLst>
          </p:cNvPr>
          <p:cNvSpPr txBox="1"/>
          <p:nvPr/>
        </p:nvSpPr>
        <p:spPr>
          <a:xfrm>
            <a:off x="6874642" y="2383871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has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E5525C0-0FD7-53DA-5AD1-E64441C59976}"/>
              </a:ext>
            </a:extLst>
          </p:cNvPr>
          <p:cNvSpPr txBox="1"/>
          <p:nvPr/>
        </p:nvSpPr>
        <p:spPr>
          <a:xfrm>
            <a:off x="10428407" y="1809665"/>
            <a:ext cx="85151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Size </a:t>
            </a:r>
            <a:r>
              <a:rPr lang="en-US" sz="2400" dirty="0">
                <a:solidFill>
                  <a:srgbClr val="7030A0"/>
                </a:solidFill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052FD51-A325-B45F-8760-D3635E9984EC}"/>
                  </a:ext>
                </a:extLst>
              </p:cNvPr>
              <p:cNvSpPr txBox="1"/>
              <p:nvPr/>
            </p:nvSpPr>
            <p:spPr>
              <a:xfrm>
                <a:off x="10428406" y="2644233"/>
                <a:ext cx="1217577" cy="4616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Depth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052FD51-A325-B45F-8760-D3635E998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8406" y="2644233"/>
                <a:ext cx="1217577" cy="461665"/>
              </a:xfrm>
              <a:prstGeom prst="rect">
                <a:avLst/>
              </a:prstGeom>
              <a:blipFill>
                <a:blip r:embed="rId5"/>
                <a:stretch>
                  <a:fillRect l="-8333" t="-10811" r="-104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B6C286EA-0705-5989-CB71-E22D98DF3C15}"/>
              </a:ext>
            </a:extLst>
          </p:cNvPr>
          <p:cNvSpPr txBox="1"/>
          <p:nvPr/>
        </p:nvSpPr>
        <p:spPr>
          <a:xfrm>
            <a:off x="942816" y="4911576"/>
            <a:ext cx="10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8000"/>
                </a:solidFill>
              </a:rPr>
              <a:t>W </a:t>
            </a:r>
            <a:r>
              <a:rPr lang="en-US" sz="3600" b="1" dirty="0">
                <a:solidFill>
                  <a:srgbClr val="7030A0"/>
                </a:solidFill>
              </a:rPr>
              <a:t>=</a:t>
            </a:r>
          </a:p>
        </p:txBody>
      </p: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3EEBA838-41EF-1B68-0D65-A3FDC2C2F6E8}"/>
              </a:ext>
            </a:extLst>
          </p:cNvPr>
          <p:cNvGraphicFramePr>
            <a:graphicFrameLocks noGrp="1"/>
          </p:cNvGraphicFramePr>
          <p:nvPr/>
        </p:nvGraphicFramePr>
        <p:xfrm>
          <a:off x="9561167" y="4549342"/>
          <a:ext cx="1704576" cy="1684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096">
                  <a:extLst>
                    <a:ext uri="{9D8B030D-6E8A-4147-A177-3AD203B41FA5}">
                      <a16:colId xmlns:a16="http://schemas.microsoft.com/office/drawing/2014/main" val="2156514291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3903441043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2186996336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1130319883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3015464283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2561440255"/>
                    </a:ext>
                  </a:extLst>
                </a:gridCol>
              </a:tblGrid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967591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chemeClr val="accent4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766995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354097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24731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614215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6CB38A88-48A2-6DFC-65B0-444215A2D4B1}"/>
              </a:ext>
            </a:extLst>
          </p:cNvPr>
          <p:cNvGraphicFramePr>
            <a:graphicFrameLocks noGrp="1"/>
          </p:cNvGraphicFramePr>
          <p:nvPr/>
        </p:nvGraphicFramePr>
        <p:xfrm>
          <a:off x="7231687" y="4549342"/>
          <a:ext cx="1704576" cy="1684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096">
                  <a:extLst>
                    <a:ext uri="{9D8B030D-6E8A-4147-A177-3AD203B41FA5}">
                      <a16:colId xmlns:a16="http://schemas.microsoft.com/office/drawing/2014/main" val="2156514291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3026176451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3903441043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2186996336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1130319883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2561440255"/>
                    </a:ext>
                  </a:extLst>
                </a:gridCol>
              </a:tblGrid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967591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chemeClr val="accent4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766995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354097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24731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614215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A18F028A-B054-BED5-C91E-80BC083BFDA3}"/>
              </a:ext>
            </a:extLst>
          </p:cNvPr>
          <p:cNvGraphicFramePr>
            <a:graphicFrameLocks noGrp="1"/>
          </p:cNvGraphicFramePr>
          <p:nvPr/>
        </p:nvGraphicFramePr>
        <p:xfrm>
          <a:off x="4512467" y="4549342"/>
          <a:ext cx="1704576" cy="1684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096">
                  <a:extLst>
                    <a:ext uri="{9D8B030D-6E8A-4147-A177-3AD203B41FA5}">
                      <a16:colId xmlns:a16="http://schemas.microsoft.com/office/drawing/2014/main" val="2156514291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3961105679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1252984270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3226620036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2375190842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2561440255"/>
                    </a:ext>
                  </a:extLst>
                </a:gridCol>
              </a:tblGrid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967591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766995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354097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24731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614215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3A835188-F5E4-F37C-5619-88EEF2D278CA}"/>
              </a:ext>
            </a:extLst>
          </p:cNvPr>
          <p:cNvGraphicFramePr>
            <a:graphicFrameLocks noGrp="1"/>
          </p:cNvGraphicFramePr>
          <p:nvPr/>
        </p:nvGraphicFramePr>
        <p:xfrm>
          <a:off x="2222243" y="4550091"/>
          <a:ext cx="1712082" cy="16922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347">
                  <a:extLst>
                    <a:ext uri="{9D8B030D-6E8A-4147-A177-3AD203B41FA5}">
                      <a16:colId xmlns:a16="http://schemas.microsoft.com/office/drawing/2014/main" val="2156514291"/>
                    </a:ext>
                  </a:extLst>
                </a:gridCol>
                <a:gridCol w="285347">
                  <a:extLst>
                    <a:ext uri="{9D8B030D-6E8A-4147-A177-3AD203B41FA5}">
                      <a16:colId xmlns:a16="http://schemas.microsoft.com/office/drawing/2014/main" val="3903441043"/>
                    </a:ext>
                  </a:extLst>
                </a:gridCol>
                <a:gridCol w="285347">
                  <a:extLst>
                    <a:ext uri="{9D8B030D-6E8A-4147-A177-3AD203B41FA5}">
                      <a16:colId xmlns:a16="http://schemas.microsoft.com/office/drawing/2014/main" val="1130319883"/>
                    </a:ext>
                  </a:extLst>
                </a:gridCol>
                <a:gridCol w="285347">
                  <a:extLst>
                    <a:ext uri="{9D8B030D-6E8A-4147-A177-3AD203B41FA5}">
                      <a16:colId xmlns:a16="http://schemas.microsoft.com/office/drawing/2014/main" val="3015464283"/>
                    </a:ext>
                  </a:extLst>
                </a:gridCol>
                <a:gridCol w="285347">
                  <a:extLst>
                    <a:ext uri="{9D8B030D-6E8A-4147-A177-3AD203B41FA5}">
                      <a16:colId xmlns:a16="http://schemas.microsoft.com/office/drawing/2014/main" val="3835843425"/>
                    </a:ext>
                  </a:extLst>
                </a:gridCol>
                <a:gridCol w="285347">
                  <a:extLst>
                    <a:ext uri="{9D8B030D-6E8A-4147-A177-3AD203B41FA5}">
                      <a16:colId xmlns:a16="http://schemas.microsoft.com/office/drawing/2014/main" val="2561440255"/>
                    </a:ext>
                  </a:extLst>
                </a:gridCol>
              </a:tblGrid>
              <a:tr h="338441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967591"/>
                  </a:ext>
                </a:extLst>
              </a:tr>
              <a:tr h="338441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chemeClr val="accent4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766995"/>
                  </a:ext>
                </a:extLst>
              </a:tr>
              <a:tr h="338441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354097"/>
                  </a:ext>
                </a:extLst>
              </a:tr>
              <a:tr h="338441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24731"/>
                  </a:ext>
                </a:extLst>
              </a:tr>
              <a:tr h="338441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61421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23D3A4F-77DB-8AF1-CA5B-30EAEC2301FC}"/>
                  </a:ext>
                </a:extLst>
              </p:cNvPr>
              <p:cNvSpPr txBox="1"/>
              <p:nvPr/>
            </p:nvSpPr>
            <p:spPr>
              <a:xfrm>
                <a:off x="4034617" y="4976233"/>
                <a:ext cx="4178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  <a:latin typeface="Helvetica Light" panose="020B040302020202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23D3A4F-77DB-8AF1-CA5B-30EAEC230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617" y="4976233"/>
                <a:ext cx="417890" cy="646331"/>
              </a:xfrm>
              <a:prstGeom prst="rect">
                <a:avLst/>
              </a:prstGeom>
              <a:blipFill>
                <a:blip r:embed="rId6"/>
                <a:stretch>
                  <a:fillRect l="-8824" r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F41FBFF6-E6D9-F8F0-5B8F-769828CFC49B}"/>
              </a:ext>
            </a:extLst>
          </p:cNvPr>
          <p:cNvSpPr txBox="1"/>
          <p:nvPr/>
        </p:nvSpPr>
        <p:spPr>
          <a:xfrm>
            <a:off x="6319127" y="4972785"/>
            <a:ext cx="810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Helvetica Light" panose="020B0403020202020204" pitchFamily="34" charset="0"/>
              </a:rPr>
              <a:t>….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42F62B0-4D50-18F3-992E-0BF31584B596}"/>
                  </a:ext>
                </a:extLst>
              </p:cNvPr>
              <p:cNvSpPr txBox="1"/>
              <p:nvPr/>
            </p:nvSpPr>
            <p:spPr>
              <a:xfrm>
                <a:off x="9038347" y="4972784"/>
                <a:ext cx="4178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  <a:latin typeface="Helvetica Light" panose="020B0403020202020204" pitchFamily="34" charset="0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42F62B0-4D50-18F3-992E-0BF31584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347" y="4972784"/>
                <a:ext cx="417890" cy="646331"/>
              </a:xfrm>
              <a:prstGeom prst="rect">
                <a:avLst/>
              </a:prstGeom>
              <a:blipFill>
                <a:blip r:embed="rId7"/>
                <a:stretch>
                  <a:fillRect l="-8824" r="-3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>
            <a:extLst>
              <a:ext uri="{FF2B5EF4-FFF2-40B4-BE49-F238E27FC236}">
                <a16:creationId xmlns:a16="http://schemas.microsoft.com/office/drawing/2014/main" id="{3E730BEA-8826-A76C-9D4B-2EE9DA30D234}"/>
              </a:ext>
            </a:extLst>
          </p:cNvPr>
          <p:cNvSpPr txBox="1"/>
          <p:nvPr/>
        </p:nvSpPr>
        <p:spPr>
          <a:xfrm>
            <a:off x="10428406" y="4059443"/>
            <a:ext cx="1555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 by: Tri Dao</a:t>
            </a:r>
          </a:p>
          <a:p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F74567B-6BF2-BD91-959F-2F8A499AEF36}"/>
              </a:ext>
            </a:extLst>
          </p:cNvPr>
          <p:cNvSpPr txBox="1"/>
          <p:nvPr/>
        </p:nvSpPr>
        <p:spPr>
          <a:xfrm>
            <a:off x="2891288" y="6246742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W</a:t>
            </a:r>
            <a:r>
              <a:rPr lang="en-US" baseline="-25000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E001A47-ECF8-18B6-0817-11D462F28063}"/>
              </a:ext>
            </a:extLst>
          </p:cNvPr>
          <p:cNvSpPr txBox="1"/>
          <p:nvPr/>
        </p:nvSpPr>
        <p:spPr>
          <a:xfrm>
            <a:off x="5112899" y="6308209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W</a:t>
            </a:r>
            <a:r>
              <a:rPr lang="en-US" b="1" baseline="-25000" dirty="0">
                <a:solidFill>
                  <a:srgbClr val="7030A0"/>
                </a:solidFill>
              </a:rPr>
              <a:t>2</a:t>
            </a:r>
            <a:endParaRPr lang="en-US" baseline="-250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8D736BB-C837-6308-3C6A-88DFFB5041D4}"/>
                  </a:ext>
                </a:extLst>
              </p:cNvPr>
              <p:cNvSpPr txBox="1"/>
              <p:nvPr/>
            </p:nvSpPr>
            <p:spPr>
              <a:xfrm>
                <a:off x="7852181" y="6253660"/>
                <a:ext cx="7857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7030A0"/>
                    </a:solidFill>
                  </a:rPr>
                  <a:t>W</a:t>
                </a:r>
                <a14:m>
                  <m:oMath xmlns:m="http://schemas.openxmlformats.org/officeDocument/2006/math">
                    <m:r>
                      <a:rPr lang="en-US" b="0" i="1" baseline="-25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∆−1</m:t>
                    </m:r>
                  </m:oMath>
                </a14:m>
                <a:endParaRPr lang="en-US" baseline="-25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8D736BB-C837-6308-3C6A-88DFFB504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2181" y="6253660"/>
                <a:ext cx="785793" cy="369332"/>
              </a:xfrm>
              <a:prstGeom prst="rect">
                <a:avLst/>
              </a:prstGeom>
              <a:blipFill>
                <a:blip r:embed="rId8"/>
                <a:stretch>
                  <a:fillRect l="-6349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535F5EE-05B7-AA79-138B-5F17BE5F903B}"/>
                  </a:ext>
                </a:extLst>
              </p:cNvPr>
              <p:cNvSpPr txBox="1"/>
              <p:nvPr/>
            </p:nvSpPr>
            <p:spPr>
              <a:xfrm>
                <a:off x="10193141" y="6241170"/>
                <a:ext cx="4828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7030A0"/>
                    </a:solidFill>
                  </a:rPr>
                  <a:t>W</a:t>
                </a:r>
                <a14:m>
                  <m:oMath xmlns:m="http://schemas.openxmlformats.org/officeDocument/2006/math">
                    <m:r>
                      <a:rPr lang="en-US" b="0" i="1" baseline="-25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endParaRPr lang="en-US" baseline="-25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535F5EE-05B7-AA79-138B-5F17BE5F9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3141" y="6241170"/>
                <a:ext cx="482824" cy="369332"/>
              </a:xfrm>
              <a:prstGeom prst="rect">
                <a:avLst/>
              </a:prstGeom>
              <a:blipFill>
                <a:blip r:embed="rId9"/>
                <a:stretch>
                  <a:fillRect l="-10256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A721AB1-2A4E-42D6-8927-B15A41F8F96B}"/>
                  </a:ext>
                </a:extLst>
              </p:cNvPr>
              <p:cNvSpPr txBox="1"/>
              <p:nvPr/>
            </p:nvSpPr>
            <p:spPr>
              <a:xfrm>
                <a:off x="307317" y="4005433"/>
                <a:ext cx="2610202" cy="46166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Sum of </a:t>
                </a:r>
                <a:r>
                  <a:rPr lang="en-US" sz="2400" dirty="0" err="1"/>
                  <a:t>nnz</a:t>
                </a:r>
                <a:r>
                  <a:rPr lang="en-US" sz="2400" dirty="0"/>
                  <a:t>(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W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i</a:t>
                </a:r>
                <a:r>
                  <a:rPr lang="en-US" sz="2400" dirty="0"/>
                  <a:t>)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>
                    <a:solidFill>
                      <a:srgbClr val="7030A0"/>
                    </a:solidFill>
                  </a:rPr>
                  <a:t>s</a:t>
                </a:r>
                <a:endParaRPr lang="en-US" sz="24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A721AB1-2A4E-42D6-8927-B15A41F8F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17" y="4005433"/>
                <a:ext cx="2610202" cy="461665"/>
              </a:xfrm>
              <a:prstGeom prst="rect">
                <a:avLst/>
              </a:prstGeom>
              <a:blipFill>
                <a:blip r:embed="rId10"/>
                <a:stretch>
                  <a:fillRect l="-3883" t="-10811" r="-2913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5A78F89D-B5E7-6390-2ADF-555DA901BFE9}"/>
              </a:ext>
            </a:extLst>
          </p:cNvPr>
          <p:cNvSpPr txBox="1"/>
          <p:nvPr/>
        </p:nvSpPr>
        <p:spPr>
          <a:xfrm>
            <a:off x="130542" y="6381929"/>
            <a:ext cx="2818144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De Sa, Gu et al., SODA 2018</a:t>
            </a:r>
          </a:p>
        </p:txBody>
      </p:sp>
      <p:sp>
        <p:nvSpPr>
          <p:cNvPr id="41" name="Oval Callout 40">
            <a:extLst>
              <a:ext uri="{FF2B5EF4-FFF2-40B4-BE49-F238E27FC236}">
                <a16:creationId xmlns:a16="http://schemas.microsoft.com/office/drawing/2014/main" id="{8D9D1832-7747-C29E-E32F-FB46C27A2BA8}"/>
              </a:ext>
            </a:extLst>
          </p:cNvPr>
          <p:cNvSpPr/>
          <p:nvPr/>
        </p:nvSpPr>
        <p:spPr>
          <a:xfrm>
            <a:off x="307317" y="5557907"/>
            <a:ext cx="1761686" cy="589858"/>
          </a:xfrm>
          <a:prstGeom prst="wedgeEllipseCallout">
            <a:avLst>
              <a:gd name="adj1" fmla="val -8920"/>
              <a:gd name="adj2" fmla="val 9452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Better ref?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67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55"/>
    </mc:Choice>
    <mc:Fallback xmlns="">
      <p:transition spd="slow" advTm="36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4882B-B1B1-952B-CAF3-A26EAE63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product of </a:t>
            </a:r>
            <a:r>
              <a:rPr lang="en-US" i="1" dirty="0"/>
              <a:t>sparse</a:t>
            </a:r>
            <a:r>
              <a:rPr lang="en-US" dirty="0"/>
              <a:t> matrices the answer?</a:t>
            </a:r>
          </a:p>
        </p:txBody>
      </p: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3EEBA838-41EF-1B68-0D65-A3FDC2C2F6E8}"/>
              </a:ext>
            </a:extLst>
          </p:cNvPr>
          <p:cNvGraphicFramePr>
            <a:graphicFrameLocks noGrp="1"/>
          </p:cNvGraphicFramePr>
          <p:nvPr/>
        </p:nvGraphicFramePr>
        <p:xfrm>
          <a:off x="9561167" y="4549342"/>
          <a:ext cx="1704576" cy="1684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096">
                  <a:extLst>
                    <a:ext uri="{9D8B030D-6E8A-4147-A177-3AD203B41FA5}">
                      <a16:colId xmlns:a16="http://schemas.microsoft.com/office/drawing/2014/main" val="2156514291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3903441043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2186996336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1130319883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3015464283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2561440255"/>
                    </a:ext>
                  </a:extLst>
                </a:gridCol>
              </a:tblGrid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967591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chemeClr val="accent4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766995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354097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24731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614215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6CB38A88-48A2-6DFC-65B0-444215A2D4B1}"/>
              </a:ext>
            </a:extLst>
          </p:cNvPr>
          <p:cNvGraphicFramePr>
            <a:graphicFrameLocks noGrp="1"/>
          </p:cNvGraphicFramePr>
          <p:nvPr/>
        </p:nvGraphicFramePr>
        <p:xfrm>
          <a:off x="7231687" y="4549342"/>
          <a:ext cx="1704576" cy="1684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096">
                  <a:extLst>
                    <a:ext uri="{9D8B030D-6E8A-4147-A177-3AD203B41FA5}">
                      <a16:colId xmlns:a16="http://schemas.microsoft.com/office/drawing/2014/main" val="2156514291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3026176451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3903441043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2186996336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1130319883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2561440255"/>
                    </a:ext>
                  </a:extLst>
                </a:gridCol>
              </a:tblGrid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967591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chemeClr val="accent4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766995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354097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24731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614215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A18F028A-B054-BED5-C91E-80BC083BFDA3}"/>
              </a:ext>
            </a:extLst>
          </p:cNvPr>
          <p:cNvGraphicFramePr>
            <a:graphicFrameLocks noGrp="1"/>
          </p:cNvGraphicFramePr>
          <p:nvPr/>
        </p:nvGraphicFramePr>
        <p:xfrm>
          <a:off x="4512467" y="4549342"/>
          <a:ext cx="1704576" cy="1684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096">
                  <a:extLst>
                    <a:ext uri="{9D8B030D-6E8A-4147-A177-3AD203B41FA5}">
                      <a16:colId xmlns:a16="http://schemas.microsoft.com/office/drawing/2014/main" val="2156514291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3961105679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1252984270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3226620036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2375190842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2561440255"/>
                    </a:ext>
                  </a:extLst>
                </a:gridCol>
              </a:tblGrid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967591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766995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354097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24731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614215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3A835188-F5E4-F37C-5619-88EEF2D278CA}"/>
              </a:ext>
            </a:extLst>
          </p:cNvPr>
          <p:cNvGraphicFramePr>
            <a:graphicFrameLocks noGrp="1"/>
          </p:cNvGraphicFramePr>
          <p:nvPr/>
        </p:nvGraphicFramePr>
        <p:xfrm>
          <a:off x="2222243" y="4550091"/>
          <a:ext cx="1712082" cy="16922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347">
                  <a:extLst>
                    <a:ext uri="{9D8B030D-6E8A-4147-A177-3AD203B41FA5}">
                      <a16:colId xmlns:a16="http://schemas.microsoft.com/office/drawing/2014/main" val="2156514291"/>
                    </a:ext>
                  </a:extLst>
                </a:gridCol>
                <a:gridCol w="285347">
                  <a:extLst>
                    <a:ext uri="{9D8B030D-6E8A-4147-A177-3AD203B41FA5}">
                      <a16:colId xmlns:a16="http://schemas.microsoft.com/office/drawing/2014/main" val="3903441043"/>
                    </a:ext>
                  </a:extLst>
                </a:gridCol>
                <a:gridCol w="285347">
                  <a:extLst>
                    <a:ext uri="{9D8B030D-6E8A-4147-A177-3AD203B41FA5}">
                      <a16:colId xmlns:a16="http://schemas.microsoft.com/office/drawing/2014/main" val="1130319883"/>
                    </a:ext>
                  </a:extLst>
                </a:gridCol>
                <a:gridCol w="285347">
                  <a:extLst>
                    <a:ext uri="{9D8B030D-6E8A-4147-A177-3AD203B41FA5}">
                      <a16:colId xmlns:a16="http://schemas.microsoft.com/office/drawing/2014/main" val="3015464283"/>
                    </a:ext>
                  </a:extLst>
                </a:gridCol>
                <a:gridCol w="285347">
                  <a:extLst>
                    <a:ext uri="{9D8B030D-6E8A-4147-A177-3AD203B41FA5}">
                      <a16:colId xmlns:a16="http://schemas.microsoft.com/office/drawing/2014/main" val="3835843425"/>
                    </a:ext>
                  </a:extLst>
                </a:gridCol>
                <a:gridCol w="285347">
                  <a:extLst>
                    <a:ext uri="{9D8B030D-6E8A-4147-A177-3AD203B41FA5}">
                      <a16:colId xmlns:a16="http://schemas.microsoft.com/office/drawing/2014/main" val="2561440255"/>
                    </a:ext>
                  </a:extLst>
                </a:gridCol>
              </a:tblGrid>
              <a:tr h="338441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967591"/>
                  </a:ext>
                </a:extLst>
              </a:tr>
              <a:tr h="338441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chemeClr val="accent4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766995"/>
                  </a:ext>
                </a:extLst>
              </a:tr>
              <a:tr h="338441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354097"/>
                  </a:ext>
                </a:extLst>
              </a:tr>
              <a:tr h="338441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24731"/>
                  </a:ext>
                </a:extLst>
              </a:tr>
              <a:tr h="338441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61421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23D3A4F-77DB-8AF1-CA5B-30EAEC2301FC}"/>
                  </a:ext>
                </a:extLst>
              </p:cNvPr>
              <p:cNvSpPr txBox="1"/>
              <p:nvPr/>
            </p:nvSpPr>
            <p:spPr>
              <a:xfrm>
                <a:off x="4034617" y="4976233"/>
                <a:ext cx="4178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  <a:latin typeface="Helvetica Light" panose="020B040302020202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23D3A4F-77DB-8AF1-CA5B-30EAEC230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617" y="4976233"/>
                <a:ext cx="417890" cy="646331"/>
              </a:xfrm>
              <a:prstGeom prst="rect">
                <a:avLst/>
              </a:prstGeom>
              <a:blipFill>
                <a:blip r:embed="rId3"/>
                <a:stretch>
                  <a:fillRect l="-8824" r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F41FBFF6-E6D9-F8F0-5B8F-769828CFC49B}"/>
              </a:ext>
            </a:extLst>
          </p:cNvPr>
          <p:cNvSpPr txBox="1"/>
          <p:nvPr/>
        </p:nvSpPr>
        <p:spPr>
          <a:xfrm>
            <a:off x="6319127" y="4972785"/>
            <a:ext cx="810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Helvetica Light" panose="020B0403020202020204" pitchFamily="34" charset="0"/>
              </a:rPr>
              <a:t>….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42F62B0-4D50-18F3-992E-0BF31584B596}"/>
                  </a:ext>
                </a:extLst>
              </p:cNvPr>
              <p:cNvSpPr txBox="1"/>
              <p:nvPr/>
            </p:nvSpPr>
            <p:spPr>
              <a:xfrm>
                <a:off x="9038347" y="4972784"/>
                <a:ext cx="4178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  <a:latin typeface="Helvetica Light" panose="020B0403020202020204" pitchFamily="34" charset="0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42F62B0-4D50-18F3-992E-0BF31584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347" y="4972784"/>
                <a:ext cx="417890" cy="646331"/>
              </a:xfrm>
              <a:prstGeom prst="rect">
                <a:avLst/>
              </a:prstGeom>
              <a:blipFill>
                <a:blip r:embed="rId4"/>
                <a:stretch>
                  <a:fillRect l="-8824" r="-3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>
            <a:extLst>
              <a:ext uri="{FF2B5EF4-FFF2-40B4-BE49-F238E27FC236}">
                <a16:creationId xmlns:a16="http://schemas.microsoft.com/office/drawing/2014/main" id="{3E730BEA-8826-A76C-9D4B-2EE9DA30D234}"/>
              </a:ext>
            </a:extLst>
          </p:cNvPr>
          <p:cNvSpPr txBox="1"/>
          <p:nvPr/>
        </p:nvSpPr>
        <p:spPr>
          <a:xfrm>
            <a:off x="10428406" y="4059443"/>
            <a:ext cx="1555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 by: Tri Dao</a:t>
            </a:r>
          </a:p>
          <a:p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F74567B-6BF2-BD91-959F-2F8A499AEF36}"/>
              </a:ext>
            </a:extLst>
          </p:cNvPr>
          <p:cNvSpPr txBox="1"/>
          <p:nvPr/>
        </p:nvSpPr>
        <p:spPr>
          <a:xfrm>
            <a:off x="2891288" y="6246742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W</a:t>
            </a:r>
            <a:r>
              <a:rPr lang="en-US" baseline="-25000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E001A47-ECF8-18B6-0817-11D462F28063}"/>
              </a:ext>
            </a:extLst>
          </p:cNvPr>
          <p:cNvSpPr txBox="1"/>
          <p:nvPr/>
        </p:nvSpPr>
        <p:spPr>
          <a:xfrm>
            <a:off x="5112899" y="6308209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W</a:t>
            </a:r>
            <a:r>
              <a:rPr lang="en-US" b="1" baseline="-25000" dirty="0">
                <a:solidFill>
                  <a:srgbClr val="7030A0"/>
                </a:solidFill>
              </a:rPr>
              <a:t>2</a:t>
            </a:r>
            <a:endParaRPr lang="en-US" baseline="-250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8D736BB-C837-6308-3C6A-88DFFB5041D4}"/>
                  </a:ext>
                </a:extLst>
              </p:cNvPr>
              <p:cNvSpPr txBox="1"/>
              <p:nvPr/>
            </p:nvSpPr>
            <p:spPr>
              <a:xfrm>
                <a:off x="7852181" y="6253660"/>
                <a:ext cx="7857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7030A0"/>
                    </a:solidFill>
                  </a:rPr>
                  <a:t>W</a:t>
                </a:r>
                <a14:m>
                  <m:oMath xmlns:m="http://schemas.openxmlformats.org/officeDocument/2006/math">
                    <m:r>
                      <a:rPr lang="en-US" b="0" i="1" baseline="-25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∆−1</m:t>
                    </m:r>
                  </m:oMath>
                </a14:m>
                <a:endParaRPr lang="en-US" baseline="-25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8D736BB-C837-6308-3C6A-88DFFB504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2181" y="6253660"/>
                <a:ext cx="785793" cy="369332"/>
              </a:xfrm>
              <a:prstGeom prst="rect">
                <a:avLst/>
              </a:prstGeom>
              <a:blipFill>
                <a:blip r:embed="rId5"/>
                <a:stretch>
                  <a:fillRect l="-6349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535F5EE-05B7-AA79-138B-5F17BE5F903B}"/>
                  </a:ext>
                </a:extLst>
              </p:cNvPr>
              <p:cNvSpPr txBox="1"/>
              <p:nvPr/>
            </p:nvSpPr>
            <p:spPr>
              <a:xfrm>
                <a:off x="10193141" y="6241170"/>
                <a:ext cx="4828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7030A0"/>
                    </a:solidFill>
                  </a:rPr>
                  <a:t>W</a:t>
                </a:r>
                <a14:m>
                  <m:oMath xmlns:m="http://schemas.openxmlformats.org/officeDocument/2006/math">
                    <m:r>
                      <a:rPr lang="en-US" b="0" i="1" baseline="-25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endParaRPr lang="en-US" baseline="-25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535F5EE-05B7-AA79-138B-5F17BE5F9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3141" y="6241170"/>
                <a:ext cx="482824" cy="369332"/>
              </a:xfrm>
              <a:prstGeom prst="rect">
                <a:avLst/>
              </a:prstGeom>
              <a:blipFill>
                <a:blip r:embed="rId6"/>
                <a:stretch>
                  <a:fillRect l="-10256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0ECEE704-86E8-AABE-5B88-C744CAB650AB}"/>
              </a:ext>
            </a:extLst>
          </p:cNvPr>
          <p:cNvGrpSpPr/>
          <p:nvPr/>
        </p:nvGrpSpPr>
        <p:grpSpPr>
          <a:xfrm>
            <a:off x="3578381" y="1487775"/>
            <a:ext cx="5059593" cy="2417282"/>
            <a:chOff x="3578381" y="1487775"/>
            <a:chExt cx="5059593" cy="241728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56D57A9-8B56-43B2-7031-AABCF74C8913}"/>
                </a:ext>
              </a:extLst>
            </p:cNvPr>
            <p:cNvGrpSpPr/>
            <p:nvPr/>
          </p:nvGrpSpPr>
          <p:grpSpPr>
            <a:xfrm>
              <a:off x="3578381" y="1487775"/>
              <a:ext cx="5059593" cy="2417282"/>
              <a:chOff x="460261" y="4243985"/>
              <a:chExt cx="10408619" cy="2417282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BFB5189-262D-DF15-FA8A-176EA46F9546}"/>
                  </a:ext>
                </a:extLst>
              </p:cNvPr>
              <p:cNvSpPr txBox="1"/>
              <p:nvPr/>
            </p:nvSpPr>
            <p:spPr>
              <a:xfrm>
                <a:off x="479497" y="4243985"/>
                <a:ext cx="10322056" cy="4616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7030A0"/>
                    </a:solidFill>
                  </a:rPr>
                  <a:t>o(d</a:t>
                </a:r>
                <a:r>
                  <a:rPr lang="en-US" sz="2400" baseline="30000" dirty="0">
                    <a:solidFill>
                      <a:srgbClr val="7030A0"/>
                    </a:solidFill>
                  </a:rPr>
                  <a:t>2</a:t>
                </a:r>
                <a:r>
                  <a:rPr lang="en-US" sz="2400" dirty="0">
                    <a:solidFill>
                      <a:srgbClr val="7030A0"/>
                    </a:solidFill>
                  </a:rPr>
                  <a:t>) </a:t>
                </a:r>
                <a:r>
                  <a:rPr lang="en-US" sz="2400" dirty="0"/>
                  <a:t>arithmetic ops                                                                                                     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E607B47-BD0B-B6A0-6DCC-29BF3DB02C28}"/>
                  </a:ext>
                </a:extLst>
              </p:cNvPr>
              <p:cNvSpPr txBox="1"/>
              <p:nvPr/>
            </p:nvSpPr>
            <p:spPr>
              <a:xfrm>
                <a:off x="479497" y="4860482"/>
                <a:ext cx="10321800" cy="4616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Expressive                                                                                                                   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365DB8A-66EE-677E-6934-F2A5D54A30CB}"/>
                  </a:ext>
                </a:extLst>
              </p:cNvPr>
              <p:cNvSpPr txBox="1"/>
              <p:nvPr/>
            </p:nvSpPr>
            <p:spPr>
              <a:xfrm>
                <a:off x="479497" y="5536773"/>
                <a:ext cx="10389383" cy="4616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Differentiable                                                                                                              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18A424A-8FD9-0F75-8BBE-50FADC703042}"/>
                  </a:ext>
                </a:extLst>
              </p:cNvPr>
              <p:cNvSpPr txBox="1"/>
              <p:nvPr/>
            </p:nvSpPr>
            <p:spPr>
              <a:xfrm>
                <a:off x="460261" y="6199602"/>
                <a:ext cx="10373353" cy="4616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HW aligned                                                                                                                 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80A9849-5F20-4E2C-0AEF-5D04A5145CC7}"/>
                </a:ext>
              </a:extLst>
            </p:cNvPr>
            <p:cNvGrpSpPr/>
            <p:nvPr/>
          </p:nvGrpSpPr>
          <p:grpSpPr>
            <a:xfrm>
              <a:off x="7531772" y="1491105"/>
              <a:ext cx="492443" cy="1077094"/>
              <a:chOff x="5082725" y="4153873"/>
              <a:chExt cx="492443" cy="1077094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EC56933-D3B3-2697-FD5F-7224E7982A64}"/>
                  </a:ext>
                </a:extLst>
              </p:cNvPr>
              <p:cNvSpPr txBox="1"/>
              <p:nvPr/>
            </p:nvSpPr>
            <p:spPr>
              <a:xfrm>
                <a:off x="5082725" y="4153873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✅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7934F0F-A670-5F56-F881-835E36D14743}"/>
                  </a:ext>
                </a:extLst>
              </p:cNvPr>
              <p:cNvSpPr txBox="1"/>
              <p:nvPr/>
            </p:nvSpPr>
            <p:spPr>
              <a:xfrm>
                <a:off x="5082725" y="4769302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✅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5159B62-27A4-5D90-5442-8264C7818DE1}"/>
                </a:ext>
              </a:extLst>
            </p:cNvPr>
            <p:cNvGrpSpPr/>
            <p:nvPr/>
          </p:nvGrpSpPr>
          <p:grpSpPr>
            <a:xfrm>
              <a:off x="7531772" y="2782825"/>
              <a:ext cx="493158" cy="1117654"/>
              <a:chOff x="4625525" y="5603673"/>
              <a:chExt cx="493158" cy="1117654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3B682C2-61E6-99A4-DB1E-9B501EF5C433}"/>
                  </a:ext>
                </a:extLst>
              </p:cNvPr>
              <p:cNvSpPr txBox="1"/>
              <p:nvPr/>
            </p:nvSpPr>
            <p:spPr>
              <a:xfrm>
                <a:off x="4626240" y="5603673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❌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E1CE743-1DEF-0EBE-0F47-3EBA9A0C0369}"/>
                  </a:ext>
                </a:extLst>
              </p:cNvPr>
              <p:cNvSpPr txBox="1"/>
              <p:nvPr/>
            </p:nvSpPr>
            <p:spPr>
              <a:xfrm>
                <a:off x="4625525" y="6259662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❌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5952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7"/>
    </mc:Choice>
    <mc:Fallback xmlns="">
      <p:transition spd="slow" advTm="18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4882B-B1B1-952B-CAF3-A26EAE63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FFT is always the answer</a:t>
            </a:r>
          </a:p>
        </p:txBody>
      </p: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3EEBA838-41EF-1B68-0D65-A3FDC2C2F6E8}"/>
              </a:ext>
            </a:extLst>
          </p:cNvPr>
          <p:cNvGraphicFramePr>
            <a:graphicFrameLocks noGrp="1"/>
          </p:cNvGraphicFramePr>
          <p:nvPr/>
        </p:nvGraphicFramePr>
        <p:xfrm>
          <a:off x="9561167" y="4549342"/>
          <a:ext cx="1704576" cy="1684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096">
                  <a:extLst>
                    <a:ext uri="{9D8B030D-6E8A-4147-A177-3AD203B41FA5}">
                      <a16:colId xmlns:a16="http://schemas.microsoft.com/office/drawing/2014/main" val="2156514291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3903441043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2186996336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1130319883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3015464283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2561440255"/>
                    </a:ext>
                  </a:extLst>
                </a:gridCol>
              </a:tblGrid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967591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chemeClr val="accent4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766995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354097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24731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614215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6CB38A88-48A2-6DFC-65B0-444215A2D4B1}"/>
              </a:ext>
            </a:extLst>
          </p:cNvPr>
          <p:cNvGraphicFramePr>
            <a:graphicFrameLocks noGrp="1"/>
          </p:cNvGraphicFramePr>
          <p:nvPr/>
        </p:nvGraphicFramePr>
        <p:xfrm>
          <a:off x="7231687" y="4549342"/>
          <a:ext cx="1704576" cy="1684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096">
                  <a:extLst>
                    <a:ext uri="{9D8B030D-6E8A-4147-A177-3AD203B41FA5}">
                      <a16:colId xmlns:a16="http://schemas.microsoft.com/office/drawing/2014/main" val="2156514291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3026176451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3903441043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2186996336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1130319883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2561440255"/>
                    </a:ext>
                  </a:extLst>
                </a:gridCol>
              </a:tblGrid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967591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chemeClr val="accent4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766995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354097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24731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614215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A18F028A-B054-BED5-C91E-80BC083BFDA3}"/>
              </a:ext>
            </a:extLst>
          </p:cNvPr>
          <p:cNvGraphicFramePr>
            <a:graphicFrameLocks noGrp="1"/>
          </p:cNvGraphicFramePr>
          <p:nvPr/>
        </p:nvGraphicFramePr>
        <p:xfrm>
          <a:off x="4512467" y="4549342"/>
          <a:ext cx="1704576" cy="1684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4096">
                  <a:extLst>
                    <a:ext uri="{9D8B030D-6E8A-4147-A177-3AD203B41FA5}">
                      <a16:colId xmlns:a16="http://schemas.microsoft.com/office/drawing/2014/main" val="2156514291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3961105679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1252984270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3226620036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2375190842"/>
                    </a:ext>
                  </a:extLst>
                </a:gridCol>
                <a:gridCol w="284096">
                  <a:extLst>
                    <a:ext uri="{9D8B030D-6E8A-4147-A177-3AD203B41FA5}">
                      <a16:colId xmlns:a16="http://schemas.microsoft.com/office/drawing/2014/main" val="2561440255"/>
                    </a:ext>
                  </a:extLst>
                </a:gridCol>
              </a:tblGrid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967591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766995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354097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24731"/>
                  </a:ext>
                </a:extLst>
              </a:tr>
              <a:tr h="336956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614215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3A835188-F5E4-F37C-5619-88EEF2D278CA}"/>
              </a:ext>
            </a:extLst>
          </p:cNvPr>
          <p:cNvGraphicFramePr>
            <a:graphicFrameLocks noGrp="1"/>
          </p:cNvGraphicFramePr>
          <p:nvPr/>
        </p:nvGraphicFramePr>
        <p:xfrm>
          <a:off x="2222243" y="4550091"/>
          <a:ext cx="1712082" cy="16922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347">
                  <a:extLst>
                    <a:ext uri="{9D8B030D-6E8A-4147-A177-3AD203B41FA5}">
                      <a16:colId xmlns:a16="http://schemas.microsoft.com/office/drawing/2014/main" val="2156514291"/>
                    </a:ext>
                  </a:extLst>
                </a:gridCol>
                <a:gridCol w="285347">
                  <a:extLst>
                    <a:ext uri="{9D8B030D-6E8A-4147-A177-3AD203B41FA5}">
                      <a16:colId xmlns:a16="http://schemas.microsoft.com/office/drawing/2014/main" val="3903441043"/>
                    </a:ext>
                  </a:extLst>
                </a:gridCol>
                <a:gridCol w="285347">
                  <a:extLst>
                    <a:ext uri="{9D8B030D-6E8A-4147-A177-3AD203B41FA5}">
                      <a16:colId xmlns:a16="http://schemas.microsoft.com/office/drawing/2014/main" val="1130319883"/>
                    </a:ext>
                  </a:extLst>
                </a:gridCol>
                <a:gridCol w="285347">
                  <a:extLst>
                    <a:ext uri="{9D8B030D-6E8A-4147-A177-3AD203B41FA5}">
                      <a16:colId xmlns:a16="http://schemas.microsoft.com/office/drawing/2014/main" val="3015464283"/>
                    </a:ext>
                  </a:extLst>
                </a:gridCol>
                <a:gridCol w="285347">
                  <a:extLst>
                    <a:ext uri="{9D8B030D-6E8A-4147-A177-3AD203B41FA5}">
                      <a16:colId xmlns:a16="http://schemas.microsoft.com/office/drawing/2014/main" val="3835843425"/>
                    </a:ext>
                  </a:extLst>
                </a:gridCol>
                <a:gridCol w="285347">
                  <a:extLst>
                    <a:ext uri="{9D8B030D-6E8A-4147-A177-3AD203B41FA5}">
                      <a16:colId xmlns:a16="http://schemas.microsoft.com/office/drawing/2014/main" val="2561440255"/>
                    </a:ext>
                  </a:extLst>
                </a:gridCol>
              </a:tblGrid>
              <a:tr h="338441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967591"/>
                  </a:ext>
                </a:extLst>
              </a:tr>
              <a:tr h="338441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chemeClr val="accent4">
                              <a:lumMod val="75000"/>
                            </a:schemeClr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766995"/>
                  </a:ext>
                </a:extLst>
              </a:tr>
              <a:tr h="338441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5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354097"/>
                  </a:ext>
                </a:extLst>
              </a:tr>
              <a:tr h="338441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24731"/>
                  </a:ext>
                </a:extLst>
              </a:tr>
              <a:tr h="338441"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n>
                          <a:solidFill>
                            <a:srgbClr val="FF0000"/>
                          </a:solidFill>
                        </a:ln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3775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61421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23D3A4F-77DB-8AF1-CA5B-30EAEC2301FC}"/>
                  </a:ext>
                </a:extLst>
              </p:cNvPr>
              <p:cNvSpPr txBox="1"/>
              <p:nvPr/>
            </p:nvSpPr>
            <p:spPr>
              <a:xfrm>
                <a:off x="4034617" y="4976233"/>
                <a:ext cx="4178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  <a:latin typeface="Helvetica Light" panose="020B040302020202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23D3A4F-77DB-8AF1-CA5B-30EAEC2301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617" y="4976233"/>
                <a:ext cx="417890" cy="646331"/>
              </a:xfrm>
              <a:prstGeom prst="rect">
                <a:avLst/>
              </a:prstGeom>
              <a:blipFill>
                <a:blip r:embed="rId3"/>
                <a:stretch>
                  <a:fillRect l="-8824" r="-2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F41FBFF6-E6D9-F8F0-5B8F-769828CFC49B}"/>
              </a:ext>
            </a:extLst>
          </p:cNvPr>
          <p:cNvSpPr txBox="1"/>
          <p:nvPr/>
        </p:nvSpPr>
        <p:spPr>
          <a:xfrm>
            <a:off x="6319127" y="4972785"/>
            <a:ext cx="810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Helvetica Light" panose="020B0403020202020204" pitchFamily="34" charset="0"/>
              </a:rPr>
              <a:t>….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42F62B0-4D50-18F3-992E-0BF31584B596}"/>
                  </a:ext>
                </a:extLst>
              </p:cNvPr>
              <p:cNvSpPr txBox="1"/>
              <p:nvPr/>
            </p:nvSpPr>
            <p:spPr>
              <a:xfrm>
                <a:off x="9038347" y="4972784"/>
                <a:ext cx="4178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  <a:latin typeface="Helvetica Light" panose="020B0403020202020204" pitchFamily="34" charset="0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42F62B0-4D50-18F3-992E-0BF31584B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347" y="4972784"/>
                <a:ext cx="417890" cy="646331"/>
              </a:xfrm>
              <a:prstGeom prst="rect">
                <a:avLst/>
              </a:prstGeom>
              <a:blipFill>
                <a:blip r:embed="rId4"/>
                <a:stretch>
                  <a:fillRect l="-8824" r="-3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>
            <a:extLst>
              <a:ext uri="{FF2B5EF4-FFF2-40B4-BE49-F238E27FC236}">
                <a16:creationId xmlns:a16="http://schemas.microsoft.com/office/drawing/2014/main" id="{3E730BEA-8826-A76C-9D4B-2EE9DA30D234}"/>
              </a:ext>
            </a:extLst>
          </p:cNvPr>
          <p:cNvSpPr txBox="1"/>
          <p:nvPr/>
        </p:nvSpPr>
        <p:spPr>
          <a:xfrm>
            <a:off x="10428406" y="4059443"/>
            <a:ext cx="1555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 by: Tri Dao</a:t>
            </a:r>
          </a:p>
          <a:p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F74567B-6BF2-BD91-959F-2F8A499AEF36}"/>
              </a:ext>
            </a:extLst>
          </p:cNvPr>
          <p:cNvSpPr txBox="1"/>
          <p:nvPr/>
        </p:nvSpPr>
        <p:spPr>
          <a:xfrm>
            <a:off x="2891288" y="6246742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W</a:t>
            </a:r>
            <a:r>
              <a:rPr lang="en-US" baseline="-25000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E001A47-ECF8-18B6-0817-11D462F28063}"/>
              </a:ext>
            </a:extLst>
          </p:cNvPr>
          <p:cNvSpPr txBox="1"/>
          <p:nvPr/>
        </p:nvSpPr>
        <p:spPr>
          <a:xfrm>
            <a:off x="5112899" y="6308209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W</a:t>
            </a:r>
            <a:r>
              <a:rPr lang="en-US" b="1" baseline="-25000" dirty="0">
                <a:solidFill>
                  <a:srgbClr val="7030A0"/>
                </a:solidFill>
              </a:rPr>
              <a:t>2</a:t>
            </a:r>
            <a:endParaRPr lang="en-US" baseline="-250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8D736BB-C837-6308-3C6A-88DFFB5041D4}"/>
                  </a:ext>
                </a:extLst>
              </p:cNvPr>
              <p:cNvSpPr txBox="1"/>
              <p:nvPr/>
            </p:nvSpPr>
            <p:spPr>
              <a:xfrm>
                <a:off x="7852181" y="6253660"/>
                <a:ext cx="7857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7030A0"/>
                    </a:solidFill>
                  </a:rPr>
                  <a:t>W</a:t>
                </a:r>
                <a14:m>
                  <m:oMath xmlns:m="http://schemas.openxmlformats.org/officeDocument/2006/math">
                    <m:r>
                      <a:rPr lang="en-US" b="0" i="1" baseline="-25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∆−1</m:t>
                    </m:r>
                  </m:oMath>
                </a14:m>
                <a:endParaRPr lang="en-US" baseline="-25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18D736BB-C837-6308-3C6A-88DFFB504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2181" y="6253660"/>
                <a:ext cx="785793" cy="369332"/>
              </a:xfrm>
              <a:prstGeom prst="rect">
                <a:avLst/>
              </a:prstGeom>
              <a:blipFill>
                <a:blip r:embed="rId5"/>
                <a:stretch>
                  <a:fillRect l="-6349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535F5EE-05B7-AA79-138B-5F17BE5F903B}"/>
                  </a:ext>
                </a:extLst>
              </p:cNvPr>
              <p:cNvSpPr txBox="1"/>
              <p:nvPr/>
            </p:nvSpPr>
            <p:spPr>
              <a:xfrm>
                <a:off x="10193141" y="6241170"/>
                <a:ext cx="4828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7030A0"/>
                    </a:solidFill>
                  </a:rPr>
                  <a:t>W</a:t>
                </a:r>
                <a14:m>
                  <m:oMath xmlns:m="http://schemas.openxmlformats.org/officeDocument/2006/math">
                    <m:r>
                      <a:rPr lang="en-US" b="0" i="1" baseline="-25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endParaRPr lang="en-US" baseline="-25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535F5EE-05B7-AA79-138B-5F17BE5F9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3141" y="6241170"/>
                <a:ext cx="482824" cy="369332"/>
              </a:xfrm>
              <a:prstGeom prst="rect">
                <a:avLst/>
              </a:prstGeom>
              <a:blipFill>
                <a:blip r:embed="rId6"/>
                <a:stretch>
                  <a:fillRect l="-10256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FF68E4B3-C243-39AE-0277-10FCA77589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7692" y="1652697"/>
            <a:ext cx="5689600" cy="2717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CDD755-D083-6315-26E3-0CD065C8A908}"/>
              </a:ext>
            </a:extLst>
          </p:cNvPr>
          <p:cNvSpPr txBox="1"/>
          <p:nvPr/>
        </p:nvSpPr>
        <p:spPr>
          <a:xfrm>
            <a:off x="9389999" y="1798820"/>
            <a:ext cx="1438535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Sparse</a:t>
            </a:r>
            <a:br>
              <a:rPr lang="en-US" sz="2400" dirty="0"/>
            </a:br>
            <a:r>
              <a:rPr lang="en-US" sz="2400" dirty="0"/>
              <a:t>AND</a:t>
            </a:r>
            <a:br>
              <a:rPr lang="en-US" sz="2400" dirty="0"/>
            </a:br>
            <a:r>
              <a:rPr lang="en-US" sz="2400" dirty="0"/>
              <a:t>Structured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064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75"/>
    </mc:Choice>
    <mc:Fallback xmlns="">
      <p:transition spd="slow" advTm="46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908" y="3510421"/>
            <a:ext cx="4808043" cy="415375"/>
          </a:xfrm>
        </p:spPr>
        <p:txBody>
          <a:bodyPr vert="horz" lIns="0" tIns="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Garamond" panose="02020404030301010803" pitchFamily="18" charset="0"/>
                <a:ea typeface="Inter" panose="02000503000000020004" pitchFamily="2" charset="0"/>
              </a:rPr>
              <a:t>We can compose butterfly matrices: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908" y="481977"/>
            <a:ext cx="11183642" cy="484369"/>
          </a:xfrm>
        </p:spPr>
        <p:txBody>
          <a:bodyPr vert="horz" lIns="45720" tIns="22860" rIns="45720" bIns="22860" rtlCol="0" anchor="t">
            <a:noAutofit/>
          </a:bodyPr>
          <a:lstStyle/>
          <a:p>
            <a:r>
              <a:rPr lang="en-US" dirty="0">
                <a:ea typeface="Inter" panose="02000503000000020004" pitchFamily="2" charset="0"/>
                <a:cs typeface="Calibri Light"/>
              </a:rPr>
              <a:t>Butterfly Matrices: Fixed Sparsity Inspired by  FFT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1CCAE9-18C5-054A-BD62-697B238E9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951" y="3383454"/>
            <a:ext cx="5113079" cy="4153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FD17548-DAF4-3252-FEFF-C2127598B30B}"/>
              </a:ext>
            </a:extLst>
          </p:cNvPr>
          <p:cNvGrpSpPr/>
          <p:nvPr/>
        </p:nvGrpSpPr>
        <p:grpSpPr>
          <a:xfrm>
            <a:off x="639945" y="1705243"/>
            <a:ext cx="4446371" cy="1624341"/>
            <a:chOff x="2651489" y="5499618"/>
            <a:chExt cx="8892742" cy="324868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B0B30C-A727-0448-81E7-0D13261695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1" r="-720" b="-2208"/>
            <a:stretch/>
          </p:blipFill>
          <p:spPr>
            <a:xfrm>
              <a:off x="2949408" y="5499618"/>
              <a:ext cx="8296904" cy="2037788"/>
            </a:xfrm>
            <a:prstGeom prst="rect">
              <a:avLst/>
            </a:prstGeom>
          </p:spPr>
        </p:pic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27AA51F6-294E-F54F-92AD-92415A1764AA}"/>
                </a:ext>
              </a:extLst>
            </p:cNvPr>
            <p:cNvSpPr/>
            <p:nvPr/>
          </p:nvSpPr>
          <p:spPr>
            <a:xfrm rot="5400000">
              <a:off x="6884771" y="3183135"/>
              <a:ext cx="426178" cy="8892742"/>
            </a:xfrm>
            <a:prstGeom prst="rightBrace">
              <a:avLst>
                <a:gd name="adj1" fmla="val 518631"/>
                <a:gd name="adj2" fmla="val 5029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C811457-43FA-E34A-9F55-25E779803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1670" r="86899" b="-17231"/>
            <a:stretch/>
          </p:blipFill>
          <p:spPr>
            <a:xfrm>
              <a:off x="6714512" y="7871345"/>
              <a:ext cx="1339724" cy="87695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392617E-D3C3-DE21-FF92-AAE68821E97D}"/>
              </a:ext>
            </a:extLst>
          </p:cNvPr>
          <p:cNvGrpSpPr/>
          <p:nvPr/>
        </p:nvGrpSpPr>
        <p:grpSpPr>
          <a:xfrm>
            <a:off x="5316556" y="1721142"/>
            <a:ext cx="4957868" cy="1499758"/>
            <a:chOff x="11842151" y="5535287"/>
            <a:chExt cx="9915735" cy="299951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270E9F-7E4C-6D4A-8834-02913A8696B1}"/>
                </a:ext>
              </a:extLst>
            </p:cNvPr>
            <p:cNvSpPr txBox="1"/>
            <p:nvPr/>
          </p:nvSpPr>
          <p:spPr>
            <a:xfrm>
              <a:off x="20568338" y="5622155"/>
              <a:ext cx="1189548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Helvetica Light" panose="020B0403020202020204" pitchFamily="34" charset="0"/>
                </a:rPr>
                <a:t>…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B98D5F2-0B25-C84C-9775-31CB320C3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140630" y="5535287"/>
              <a:ext cx="8296904" cy="1950074"/>
            </a:xfrm>
            <a:prstGeom prst="rect">
              <a:avLst/>
            </a:prstGeom>
          </p:spPr>
        </p:pic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A5471ABB-1A9B-4646-9BE7-E9F04C1A8CB8}"/>
                </a:ext>
              </a:extLst>
            </p:cNvPr>
            <p:cNvSpPr/>
            <p:nvPr/>
          </p:nvSpPr>
          <p:spPr>
            <a:xfrm rot="5400000">
              <a:off x="16075433" y="3183135"/>
              <a:ext cx="426178" cy="8892742"/>
            </a:xfrm>
            <a:prstGeom prst="rightBrace">
              <a:avLst>
                <a:gd name="adj1" fmla="val 518631"/>
                <a:gd name="adj2" fmla="val 5029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00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6DE344-E062-C84E-B886-D0C6C4AC0C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342" r="69700"/>
            <a:stretch/>
          </p:blipFill>
          <p:spPr>
            <a:xfrm>
              <a:off x="15970133" y="7704053"/>
              <a:ext cx="1734118" cy="830750"/>
            </a:xfrm>
            <a:prstGeom prst="rect">
              <a:avLst/>
            </a:prstGeom>
          </p:spPr>
        </p:pic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75FFBE5-10DC-304A-ACF0-8C671D71B25E}"/>
              </a:ext>
            </a:extLst>
          </p:cNvPr>
          <p:cNvSpPr txBox="1">
            <a:spLocks/>
          </p:cNvSpPr>
          <p:nvPr/>
        </p:nvSpPr>
        <p:spPr>
          <a:xfrm>
            <a:off x="455908" y="4048847"/>
            <a:ext cx="7791698" cy="1270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latin typeface="Garamond" panose="02020404030301010803" pitchFamily="18" charset="0"/>
                <a:ea typeface="Inter" panose="02000503000000020004" pitchFamily="2" charset="0"/>
              </a:rPr>
              <a:t>Butterfly</a:t>
            </a:r>
            <a:r>
              <a:rPr lang="en-US" sz="1800" dirty="0">
                <a:latin typeface="Garamond" panose="02020404030301010803" pitchFamily="18" charset="0"/>
                <a:ea typeface="Inter" panose="02000503000000020004" pitchFamily="2" charset="0"/>
              </a:rPr>
              <a:t> matrices: </a:t>
            </a:r>
          </a:p>
          <a:p>
            <a:r>
              <a:rPr lang="en-US" sz="1800" b="1" dirty="0">
                <a:latin typeface="Garamond" panose="02020404030301010803" pitchFamily="18" charset="0"/>
                <a:ea typeface="Inter" panose="02000503000000020004" pitchFamily="2" charset="0"/>
              </a:rPr>
              <a:t>Fixed </a:t>
            </a:r>
            <a:r>
              <a:rPr lang="en-US" sz="1800" dirty="0">
                <a:latin typeface="Garamond" panose="02020404030301010803" pitchFamily="18" charset="0"/>
                <a:ea typeface="Inter" panose="02000503000000020004" pitchFamily="2" charset="0"/>
              </a:rPr>
              <a:t>sparsity patterns</a:t>
            </a:r>
          </a:p>
          <a:p>
            <a:r>
              <a:rPr lang="en-US" altLang="zh-CN" sz="1800" b="1" dirty="0">
                <a:solidFill>
                  <a:prstClr val="black"/>
                </a:solidFill>
                <a:latin typeface="Garamond" panose="02020404030301010803" pitchFamily="18" charset="0"/>
                <a:ea typeface="Inter" panose="02000503000000020004" pitchFamily="2" charset="0"/>
                <a:cs typeface="Calibri" panose="020F0502020204030204" pitchFamily="34" charset="0"/>
              </a:rPr>
              <a:t>Expressive</a:t>
            </a:r>
            <a:r>
              <a:rPr lang="en-US" altLang="zh-CN" sz="1800" dirty="0">
                <a:solidFill>
                  <a:prstClr val="black"/>
                </a:solidFill>
                <a:latin typeface="Garamond" panose="02020404030301010803" pitchFamily="18" charset="0"/>
                <a:ea typeface="Inter" panose="02000503000000020004" pitchFamily="2" charset="0"/>
                <a:cs typeface="Calibri" panose="020F0502020204030204" pitchFamily="34" charset="0"/>
              </a:rPr>
              <a:t>: Can represent </a:t>
            </a:r>
            <a:r>
              <a:rPr lang="en-US" altLang="zh-CN" sz="1800" b="1" dirty="0">
                <a:solidFill>
                  <a:prstClr val="black"/>
                </a:solidFill>
                <a:latin typeface="Garamond" panose="02020404030301010803" pitchFamily="18" charset="0"/>
                <a:ea typeface="Inter" panose="02000503000000020004" pitchFamily="2" charset="0"/>
                <a:cs typeface="Calibri" panose="020F0502020204030204" pitchFamily="34" charset="0"/>
              </a:rPr>
              <a:t>any fast matrix</a:t>
            </a:r>
            <a:r>
              <a:rPr lang="en-US" altLang="zh-CN" sz="1800" dirty="0">
                <a:solidFill>
                  <a:prstClr val="black"/>
                </a:solidFill>
                <a:latin typeface="Garamond" panose="02020404030301010803" pitchFamily="18" charset="0"/>
                <a:ea typeface="Inter" panose="02000503000000020004" pitchFamily="2" charset="0"/>
                <a:cs typeface="Calibri" panose="020F0502020204030204" pitchFamily="34" charset="0"/>
              </a:rPr>
              <a:t> almost optimally (Dao et al., ICLR 20)</a:t>
            </a:r>
            <a:endParaRPr lang="en-US" sz="1800" dirty="0">
              <a:latin typeface="Garamond" panose="02020404030301010803" pitchFamily="18" charset="0"/>
              <a:ea typeface="Inter" panose="02000503000000020004" pitchFamily="2" charset="0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57547D5E-83A0-3639-5FA9-5497D85F9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6457" y="6356351"/>
            <a:ext cx="2743200" cy="365125"/>
          </a:xfrm>
        </p:spPr>
        <p:txBody>
          <a:bodyPr/>
          <a:lstStyle/>
          <a:p>
            <a:fld id="{C66EB02E-4C6D-9041-A2FB-C75002DA8A3C}" type="slidenum">
              <a:rPr lang="en-US" smtClean="0"/>
              <a:t>45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E41976-ED04-16F7-53FF-C0EDA5BE3E6A}"/>
              </a:ext>
            </a:extLst>
          </p:cNvPr>
          <p:cNvSpPr txBox="1"/>
          <p:nvPr/>
        </p:nvSpPr>
        <p:spPr>
          <a:xfrm>
            <a:off x="455908" y="5621596"/>
            <a:ext cx="58822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latin typeface="Garamond" panose="02020404030301010803" pitchFamily="18" charset="0"/>
                <a:ea typeface="Inter Light" panose="02000503000000020004" pitchFamily="2" charset="0"/>
                <a:cs typeface="Calibri" panose="020F0502020204030204" pitchFamily="34" charset="0"/>
              </a:rPr>
              <a:t>[</a:t>
            </a:r>
            <a:r>
              <a:rPr lang="en-US" sz="1200" i="1" dirty="0" err="1">
                <a:latin typeface="Garamond" panose="02020404030301010803" pitchFamily="18" charset="0"/>
                <a:ea typeface="Inter Light" panose="02000503000000020004" pitchFamily="2" charset="0"/>
                <a:cs typeface="Calibri" panose="020F0502020204030204" pitchFamily="34" charset="0"/>
              </a:rPr>
              <a:t>Beneš</a:t>
            </a:r>
            <a:r>
              <a:rPr lang="en-US" sz="1200" i="1" dirty="0">
                <a:latin typeface="Garamond" panose="02020404030301010803" pitchFamily="18" charset="0"/>
                <a:ea typeface="Inter Light" panose="02000503000000020004" pitchFamily="2" charset="0"/>
                <a:cs typeface="Calibri" panose="020F0502020204030204" pitchFamily="34" charset="0"/>
              </a:rPr>
              <a:t>, 65; Parker, 95; Matthieu &amp; </a:t>
            </a:r>
            <a:r>
              <a:rPr lang="en-US" sz="1200" i="1" dirty="0" err="1">
                <a:latin typeface="Garamond" panose="02020404030301010803" pitchFamily="18" charset="0"/>
                <a:ea typeface="Inter Light" panose="02000503000000020004" pitchFamily="2" charset="0"/>
                <a:cs typeface="Calibri" panose="020F0502020204030204" pitchFamily="34" charset="0"/>
              </a:rPr>
              <a:t>LeCun</a:t>
            </a:r>
            <a:r>
              <a:rPr lang="en-US" sz="1200" i="1" dirty="0">
                <a:latin typeface="Garamond" panose="02020404030301010803" pitchFamily="18" charset="0"/>
                <a:ea typeface="Inter Light" panose="02000503000000020004" pitchFamily="2" charset="0"/>
                <a:cs typeface="Calibri" panose="020F0502020204030204" pitchFamily="34" charset="0"/>
              </a:rPr>
              <a:t>, 14; Li et al., 15, De Sa et al., 18, Dao et al., 19]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821A65-808B-FD53-4789-C6DD239ECF62}"/>
              </a:ext>
            </a:extLst>
          </p:cNvPr>
          <p:cNvSpPr txBox="1"/>
          <p:nvPr/>
        </p:nvSpPr>
        <p:spPr>
          <a:xfrm>
            <a:off x="788905" y="6222134"/>
            <a:ext cx="1350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by: Tri Dao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8B6C82-54D0-F1DB-A8B5-02BF5868D223}"/>
              </a:ext>
            </a:extLst>
          </p:cNvPr>
          <p:cNvGrpSpPr/>
          <p:nvPr/>
        </p:nvGrpSpPr>
        <p:grpSpPr>
          <a:xfrm>
            <a:off x="6238600" y="4100824"/>
            <a:ext cx="5059593" cy="2417282"/>
            <a:chOff x="460261" y="4243985"/>
            <a:chExt cx="10408619" cy="24172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D46233E-DF6B-1DAE-415E-CFEE39A190BC}"/>
                    </a:ext>
                  </a:extLst>
                </p:cNvPr>
                <p:cNvSpPr txBox="1"/>
                <p:nvPr/>
              </p:nvSpPr>
              <p:spPr>
                <a:xfrm>
                  <a:off x="479498" y="4243985"/>
                  <a:ext cx="10354116" cy="470706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4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</m:acc>
                    </m:oMath>
                  </a14:m>
                  <a:r>
                    <a:rPr lang="en-US" sz="2400" dirty="0">
                      <a:solidFill>
                        <a:srgbClr val="7030A0"/>
                      </a:solidFill>
                    </a:rPr>
                    <a:t>(s</a:t>
                  </a:r>
                  <a14:m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a14:m>
                  <a:r>
                    <a:rPr lang="en-US" sz="2400" dirty="0">
                      <a:solidFill>
                        <a:srgbClr val="7030A0"/>
                      </a:solidFill>
                    </a:rPr>
                    <a:t>) </a:t>
                  </a:r>
                  <a:r>
                    <a:rPr lang="en-US" sz="2400" dirty="0"/>
                    <a:t>arithmetic ops                                                                                                     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D46233E-DF6B-1DAE-415E-CFEE39A190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498" y="4243985"/>
                  <a:ext cx="10354116" cy="470706"/>
                </a:xfrm>
                <a:prstGeom prst="rect">
                  <a:avLst/>
                </a:prstGeom>
                <a:blipFill>
                  <a:blip r:embed="rId7"/>
                  <a:stretch>
                    <a:fillRect l="-252" t="-8108" r="-106801" b="-324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70083E-6825-D598-B775-6187D702C54E}"/>
                </a:ext>
              </a:extLst>
            </p:cNvPr>
            <p:cNvSpPr txBox="1"/>
            <p:nvPr/>
          </p:nvSpPr>
          <p:spPr>
            <a:xfrm>
              <a:off x="479497" y="4860482"/>
              <a:ext cx="10321800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Expressive                                                                                                                  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E5B0844-BF48-FEDD-7B9E-EFD8DF6C3B9E}"/>
                </a:ext>
              </a:extLst>
            </p:cNvPr>
            <p:cNvSpPr txBox="1"/>
            <p:nvPr/>
          </p:nvSpPr>
          <p:spPr>
            <a:xfrm>
              <a:off x="479497" y="5536773"/>
              <a:ext cx="10389383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Differentiable                                                                                                             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9B31B4C-389C-3F6D-1AD7-EF9AEB66F84F}"/>
                </a:ext>
              </a:extLst>
            </p:cNvPr>
            <p:cNvSpPr txBox="1"/>
            <p:nvPr/>
          </p:nvSpPr>
          <p:spPr>
            <a:xfrm>
              <a:off x="460261" y="6199602"/>
              <a:ext cx="10373353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HW aligned                                                                                                                 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DE5F190-E5AE-C321-6289-0D15EAC1AAD1}"/>
              </a:ext>
            </a:extLst>
          </p:cNvPr>
          <p:cNvSpPr txBox="1"/>
          <p:nvPr/>
        </p:nvSpPr>
        <p:spPr>
          <a:xfrm>
            <a:off x="10191991" y="413413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✅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B45BA-E4F9-E4C0-3A6B-D9E0A160F5D0}"/>
              </a:ext>
            </a:extLst>
          </p:cNvPr>
          <p:cNvSpPr txBox="1"/>
          <p:nvPr/>
        </p:nvSpPr>
        <p:spPr>
          <a:xfrm>
            <a:off x="10191991" y="471958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✅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29B55E-5021-91CB-1C67-F63733F27362}"/>
              </a:ext>
            </a:extLst>
          </p:cNvPr>
          <p:cNvSpPr txBox="1"/>
          <p:nvPr/>
        </p:nvSpPr>
        <p:spPr>
          <a:xfrm>
            <a:off x="10191991" y="608184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DFEF9E-F64B-467D-DD67-2C38DCDE787F}"/>
              </a:ext>
            </a:extLst>
          </p:cNvPr>
          <p:cNvSpPr txBox="1"/>
          <p:nvPr/>
        </p:nvSpPr>
        <p:spPr>
          <a:xfrm>
            <a:off x="10224471" y="544160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297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761"/>
    </mc:Choice>
    <mc:Fallback xmlns="">
      <p:transition spd="slow" advTm="162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25" grpId="0"/>
      <p:bldP spid="26" grpId="0"/>
      <p:bldP spid="24" grpId="0"/>
      <p:bldP spid="3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41">
            <a:extLst>
              <a:ext uri="{FF2B5EF4-FFF2-40B4-BE49-F238E27FC236}">
                <a16:creationId xmlns:a16="http://schemas.microsoft.com/office/drawing/2014/main" id="{53BF8077-8D1B-940A-B924-73C24C51C3C8}"/>
              </a:ext>
            </a:extLst>
          </p:cNvPr>
          <p:cNvSpPr txBox="1"/>
          <p:nvPr/>
        </p:nvSpPr>
        <p:spPr>
          <a:xfrm>
            <a:off x="-6984" y="5765551"/>
            <a:ext cx="12198984" cy="10924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9" rIns="45719" anchor="ctr">
            <a:noAutofit/>
          </a:bodyPr>
          <a:lstStyle>
            <a:lvl1pPr>
              <a:lnSpc>
                <a:spcPct val="120000"/>
              </a:lnSpc>
              <a:defRPr sz="2100">
                <a:solidFill>
                  <a:srgbClr val="3448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                                                                   </a:t>
            </a:r>
            <a:r>
              <a:rPr lang="en-US" sz="1600" dirty="0">
                <a:solidFill>
                  <a:schemeClr val="tx1"/>
                </a:solidFill>
                <a:latin typeface="Garamond" panose="02020404030301010803" pitchFamily="18" charset="0"/>
                <a:ea typeface="Inter" panose="02000503000000020004" pitchFamily="2" charset="0"/>
              </a:rPr>
              <a:t>  Block-diagonal leverages efficient block-matrix-multiply on GPUs</a:t>
            </a:r>
            <a:endParaRPr sz="1400" dirty="0">
              <a:solidFill>
                <a:schemeClr val="tx1"/>
              </a:solidFill>
              <a:latin typeface="Garamond" panose="02020404030301010803" pitchFamily="18" charset="0"/>
              <a:ea typeface="Inter" panose="0200050300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1A69E-C179-0D47-BE6B-B84899711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32" y="467627"/>
            <a:ext cx="10515600" cy="434610"/>
          </a:xfrm>
        </p:spPr>
        <p:txBody>
          <a:bodyPr vert="horz" lIns="45720" tIns="22860" rIns="45720" bIns="22860" rtlCol="0" anchor="t">
            <a:noAutofit/>
          </a:bodyPr>
          <a:lstStyle/>
          <a:p>
            <a:r>
              <a:rPr lang="en-US" dirty="0">
                <a:ea typeface="Inter" panose="02000503000000020004" pitchFamily="2" charset="0"/>
                <a:cs typeface="Calibri"/>
              </a:rPr>
              <a:t>Block-sparsity for Hardware-Efficiency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528E29-6ACB-ED48-A1F1-8224572A2F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407" b="53683"/>
          <a:stretch/>
        </p:blipFill>
        <p:spPr>
          <a:xfrm>
            <a:off x="3657658" y="1180134"/>
            <a:ext cx="4859645" cy="1582360"/>
          </a:xfrm>
          <a:prstGeom prst="rect">
            <a:avLst/>
          </a:prstGeom>
        </p:spPr>
      </p:pic>
      <p:pic>
        <p:nvPicPr>
          <p:cNvPr id="15" name="Picture 14" descr="A picture containing qr code&#10;&#10;Description automatically generated">
            <a:extLst>
              <a:ext uri="{FF2B5EF4-FFF2-40B4-BE49-F238E27FC236}">
                <a16:creationId xmlns:a16="http://schemas.microsoft.com/office/drawing/2014/main" id="{77997BBF-759F-7499-5C24-E51D9D90C7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580"/>
          <a:stretch/>
        </p:blipFill>
        <p:spPr>
          <a:xfrm>
            <a:off x="4243227" y="3244523"/>
            <a:ext cx="3688507" cy="15475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985D5F3-841D-C824-4437-5872378F32DB}"/>
              </a:ext>
            </a:extLst>
          </p:cNvPr>
          <p:cNvSpPr txBox="1"/>
          <p:nvPr/>
        </p:nvSpPr>
        <p:spPr>
          <a:xfrm>
            <a:off x="5769664" y="4740796"/>
            <a:ext cx="103246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Monarch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8CF9C7-38B4-0D66-2512-7F9C8BD2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6457" y="6356351"/>
            <a:ext cx="2743200" cy="365125"/>
          </a:xfrm>
        </p:spPr>
        <p:txBody>
          <a:bodyPr/>
          <a:lstStyle/>
          <a:p>
            <a:fld id="{C66EB02E-4C6D-9041-A2FB-C75002DA8A3C}" type="slidenum">
              <a:rPr lang="en-US" smtClean="0"/>
              <a:t>46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09AE1FB-2028-5B3B-55C4-EB7B73180231}"/>
              </a:ext>
            </a:extLst>
          </p:cNvPr>
          <p:cNvCxnSpPr>
            <a:cxnSpLocks/>
          </p:cNvCxnSpPr>
          <p:nvPr/>
        </p:nvCxnSpPr>
        <p:spPr>
          <a:xfrm>
            <a:off x="4307875" y="2614547"/>
            <a:ext cx="840735" cy="622863"/>
          </a:xfrm>
          <a:prstGeom prst="straightConnector1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3F512A2-CA7F-C4F2-3371-FD315C5A4052}"/>
              </a:ext>
            </a:extLst>
          </p:cNvPr>
          <p:cNvCxnSpPr>
            <a:cxnSpLocks/>
          </p:cNvCxnSpPr>
          <p:nvPr/>
        </p:nvCxnSpPr>
        <p:spPr>
          <a:xfrm>
            <a:off x="5438169" y="2614547"/>
            <a:ext cx="0" cy="622863"/>
          </a:xfrm>
          <a:prstGeom prst="straightConnector1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4815C59-883F-0A95-4AE7-7B5889A9D4B6}"/>
              </a:ext>
            </a:extLst>
          </p:cNvPr>
          <p:cNvCxnSpPr>
            <a:cxnSpLocks/>
          </p:cNvCxnSpPr>
          <p:nvPr/>
        </p:nvCxnSpPr>
        <p:spPr>
          <a:xfrm>
            <a:off x="6589757" y="2593555"/>
            <a:ext cx="407973" cy="643855"/>
          </a:xfrm>
          <a:prstGeom prst="straightConnector1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DCD7D63-327A-915B-5A8C-5F105A930BDE}"/>
              </a:ext>
            </a:extLst>
          </p:cNvPr>
          <p:cNvCxnSpPr>
            <a:cxnSpLocks/>
          </p:cNvCxnSpPr>
          <p:nvPr/>
        </p:nvCxnSpPr>
        <p:spPr>
          <a:xfrm flipH="1">
            <a:off x="7348249" y="2614547"/>
            <a:ext cx="533400" cy="622863"/>
          </a:xfrm>
          <a:prstGeom prst="straightConnector1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1F93525-2F3C-B2A5-3822-48C933005A4A}"/>
              </a:ext>
            </a:extLst>
          </p:cNvPr>
          <p:cNvSpPr txBox="1"/>
          <p:nvPr/>
        </p:nvSpPr>
        <p:spPr>
          <a:xfrm>
            <a:off x="2663882" y="3768143"/>
            <a:ext cx="1306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Fixed “bit-reversal” permutations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F637FD-B4BC-C917-B51F-DB233F023E74}"/>
              </a:ext>
            </a:extLst>
          </p:cNvPr>
          <p:cNvSpPr txBox="1"/>
          <p:nvPr/>
        </p:nvSpPr>
        <p:spPr>
          <a:xfrm>
            <a:off x="85344" y="5532688"/>
            <a:ext cx="1350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by: Tri Dao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2F5531-E701-5A71-607A-B531F97CFA6B}"/>
                  </a:ext>
                </a:extLst>
              </p:cNvPr>
              <p:cNvSpPr txBox="1"/>
              <p:nvPr/>
            </p:nvSpPr>
            <p:spPr>
              <a:xfrm>
                <a:off x="8517303" y="3700278"/>
                <a:ext cx="2803332" cy="56374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FFT with base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ra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2F5531-E701-5A71-607A-B531F97CF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7303" y="3700278"/>
                <a:ext cx="2803332" cy="563744"/>
              </a:xfrm>
              <a:prstGeom prst="rect">
                <a:avLst/>
              </a:prstGeom>
              <a:blipFill>
                <a:blip r:embed="rId6"/>
                <a:stretch>
                  <a:fillRect l="-4505" t="-4444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7816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45"/>
    </mc:Choice>
    <mc:Fallback xmlns="">
      <p:transition spd="slow" advTm="78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/>
      <p:bldP spid="33" grpId="0"/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1A69E-C179-0D47-BE6B-B84899711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07" y="473737"/>
            <a:ext cx="10515600" cy="661189"/>
          </a:xfrm>
        </p:spPr>
        <p:txBody>
          <a:bodyPr vert="horz" lIns="45720" tIns="22860" rIns="45720" bIns="22860" rtlCol="0" anchor="t">
            <a:normAutofit/>
          </a:bodyPr>
          <a:lstStyle/>
          <a:p>
            <a:r>
              <a:rPr lang="en-US" dirty="0">
                <a:ea typeface="Inter" panose="02000503000000020004" pitchFamily="2" charset="0"/>
              </a:rPr>
              <a:t>Monarch Matrices: Efficient and Expressive</a:t>
            </a:r>
            <a:endParaRPr lang="en-US" dirty="0">
              <a:ea typeface="Inter" panose="02000503000000020004" pitchFamily="2" charset="0"/>
              <a:cs typeface="Calibri Light"/>
            </a:endParaRPr>
          </a:p>
        </p:txBody>
      </p:sp>
      <p:pic>
        <p:nvPicPr>
          <p:cNvPr id="5" name="Picture 4" descr="A picture containing qr code&#10;&#10;Description automatically generated">
            <a:extLst>
              <a:ext uri="{FF2B5EF4-FFF2-40B4-BE49-F238E27FC236}">
                <a16:creationId xmlns:a16="http://schemas.microsoft.com/office/drawing/2014/main" id="{2DAEA9F8-2C75-354E-B79E-B0E013A9DE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6" t="16194" r="4713" b="5047"/>
          <a:stretch/>
        </p:blipFill>
        <p:spPr>
          <a:xfrm>
            <a:off x="134112" y="2578307"/>
            <a:ext cx="6682262" cy="2762407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F561E00-4A05-EC97-E7CE-E810E6359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6457" y="6356351"/>
            <a:ext cx="2743200" cy="365125"/>
          </a:xfrm>
        </p:spPr>
        <p:txBody>
          <a:bodyPr/>
          <a:lstStyle/>
          <a:p>
            <a:fld id="{C66EB02E-4C6D-9041-A2FB-C75002DA8A3C}" type="slidenum">
              <a:rPr lang="en-US" smtClean="0"/>
              <a:t>47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0D332C-5A73-903C-5A3A-A0C2A487CB55}"/>
              </a:ext>
            </a:extLst>
          </p:cNvPr>
          <p:cNvSpPr txBox="1"/>
          <p:nvPr/>
        </p:nvSpPr>
        <p:spPr>
          <a:xfrm>
            <a:off x="134112" y="6158785"/>
            <a:ext cx="1350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by: Tri Dao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FB4409-5D61-24A4-37EB-3C53679A4326}"/>
              </a:ext>
            </a:extLst>
          </p:cNvPr>
          <p:cNvSpPr txBox="1"/>
          <p:nvPr/>
        </p:nvSpPr>
        <p:spPr>
          <a:xfrm>
            <a:off x="447906" y="1193770"/>
            <a:ext cx="5648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Garamond" panose="02020404030301010803" pitchFamily="18" charset="0"/>
                <a:ea typeface="Inter" panose="02000503000000020004" pitchFamily="2" charset="0"/>
                <a:cs typeface="Calibri" panose="020F0502020204030204" pitchFamily="34" charset="0"/>
              </a:rPr>
              <a:t>Outstanding Paper runner-up, (Dao, …, Grogan, Liu, Rao,… ICML 2022)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4049EB-2D0C-DD5B-3F6C-E2C804692590}"/>
              </a:ext>
            </a:extLst>
          </p:cNvPr>
          <p:cNvGrpSpPr/>
          <p:nvPr/>
        </p:nvGrpSpPr>
        <p:grpSpPr>
          <a:xfrm>
            <a:off x="6998295" y="1637438"/>
            <a:ext cx="5059593" cy="2417282"/>
            <a:chOff x="6998295" y="1637438"/>
            <a:chExt cx="5059593" cy="241728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26FA26C-64B4-AC0D-5EAA-9213D3701D6C}"/>
                </a:ext>
              </a:extLst>
            </p:cNvPr>
            <p:cNvGrpSpPr/>
            <p:nvPr/>
          </p:nvGrpSpPr>
          <p:grpSpPr>
            <a:xfrm>
              <a:off x="6998295" y="1637438"/>
              <a:ext cx="5059593" cy="2417282"/>
              <a:chOff x="3578381" y="1487775"/>
              <a:chExt cx="5059593" cy="2417282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04E1A85-D195-9027-6339-E14009C22E6B}"/>
                  </a:ext>
                </a:extLst>
              </p:cNvPr>
              <p:cNvGrpSpPr/>
              <p:nvPr/>
            </p:nvGrpSpPr>
            <p:grpSpPr>
              <a:xfrm>
                <a:off x="3578381" y="1487775"/>
                <a:ext cx="5059593" cy="2417282"/>
                <a:chOff x="460261" y="4243985"/>
                <a:chExt cx="10408619" cy="2417282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79E14FA-1E50-EBE0-8E7F-8DF82714ED34}"/>
                    </a:ext>
                  </a:extLst>
                </p:cNvPr>
                <p:cNvSpPr txBox="1"/>
                <p:nvPr/>
              </p:nvSpPr>
              <p:spPr>
                <a:xfrm>
                  <a:off x="479497" y="4243985"/>
                  <a:ext cx="10322056" cy="46166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7030A0"/>
                      </a:solidFill>
                    </a:rPr>
                    <a:t>o(d</a:t>
                  </a:r>
                  <a:r>
                    <a:rPr lang="en-US" sz="2400" baseline="30000" dirty="0">
                      <a:solidFill>
                        <a:srgbClr val="7030A0"/>
                      </a:solidFill>
                    </a:rPr>
                    <a:t>2</a:t>
                  </a:r>
                  <a:r>
                    <a:rPr lang="en-US" sz="2400" dirty="0">
                      <a:solidFill>
                        <a:srgbClr val="7030A0"/>
                      </a:solidFill>
                    </a:rPr>
                    <a:t>) </a:t>
                  </a:r>
                  <a:r>
                    <a:rPr lang="en-US" sz="2400" dirty="0"/>
                    <a:t>arithmetic ops                                                                                                     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C6634DA-895E-D432-2249-54E71EDE72C9}"/>
                    </a:ext>
                  </a:extLst>
                </p:cNvPr>
                <p:cNvSpPr txBox="1"/>
                <p:nvPr/>
              </p:nvSpPr>
              <p:spPr>
                <a:xfrm>
                  <a:off x="479497" y="4860482"/>
                  <a:ext cx="10321800" cy="46166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Expressive                                                                                                                   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C1955D8-4092-71A3-57C1-15E370F69D6E}"/>
                    </a:ext>
                  </a:extLst>
                </p:cNvPr>
                <p:cNvSpPr txBox="1"/>
                <p:nvPr/>
              </p:nvSpPr>
              <p:spPr>
                <a:xfrm>
                  <a:off x="479497" y="5536773"/>
                  <a:ext cx="10389383" cy="46166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Differentiable                                                                                                              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D91A8D9-422A-6D1F-B52F-7658F39E3463}"/>
                    </a:ext>
                  </a:extLst>
                </p:cNvPr>
                <p:cNvSpPr txBox="1"/>
                <p:nvPr/>
              </p:nvSpPr>
              <p:spPr>
                <a:xfrm>
                  <a:off x="460261" y="6199602"/>
                  <a:ext cx="10373353" cy="46166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HW aligned                                                                                                                 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3B9C52C-81E8-815C-4F6E-D0E2859DBBFB}"/>
                  </a:ext>
                </a:extLst>
              </p:cNvPr>
              <p:cNvGrpSpPr/>
              <p:nvPr/>
            </p:nvGrpSpPr>
            <p:grpSpPr>
              <a:xfrm>
                <a:off x="7531772" y="1491105"/>
                <a:ext cx="492443" cy="1077094"/>
                <a:chOff x="5082725" y="4153873"/>
                <a:chExt cx="492443" cy="1077094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0B67065-CB08-FF6D-2FE3-7913DF9C1892}"/>
                    </a:ext>
                  </a:extLst>
                </p:cNvPr>
                <p:cNvSpPr txBox="1"/>
                <p:nvPr/>
              </p:nvSpPr>
              <p:spPr>
                <a:xfrm>
                  <a:off x="5082725" y="4153873"/>
                  <a:ext cx="49244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✅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6953FA3-E70B-F10F-C0BA-E5D8C7C9295F}"/>
                    </a:ext>
                  </a:extLst>
                </p:cNvPr>
                <p:cNvSpPr txBox="1"/>
                <p:nvPr/>
              </p:nvSpPr>
              <p:spPr>
                <a:xfrm>
                  <a:off x="5082725" y="4769302"/>
                  <a:ext cx="49244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✅</a:t>
                  </a:r>
                </a:p>
              </p:txBody>
            </p: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5DD5F78-1FF4-0B1D-66FB-E0E2BC5CE759}"/>
                </a:ext>
              </a:extLst>
            </p:cNvPr>
            <p:cNvSpPr txBox="1"/>
            <p:nvPr/>
          </p:nvSpPr>
          <p:spPr>
            <a:xfrm>
              <a:off x="10984166" y="3008201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✅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E5508F3-0B8F-6F7F-1BCC-E6103C3D5C9E}"/>
              </a:ext>
            </a:extLst>
          </p:cNvPr>
          <p:cNvSpPr txBox="1"/>
          <p:nvPr/>
        </p:nvSpPr>
        <p:spPr>
          <a:xfrm>
            <a:off x="10984166" y="363802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✅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775D5CD-2DB0-2433-1563-2DB3560E72C3}"/>
              </a:ext>
            </a:extLst>
          </p:cNvPr>
          <p:cNvGrpSpPr/>
          <p:nvPr/>
        </p:nvGrpSpPr>
        <p:grpSpPr>
          <a:xfrm>
            <a:off x="7007646" y="4634785"/>
            <a:ext cx="4074492" cy="1524000"/>
            <a:chOff x="7007646" y="4634785"/>
            <a:chExt cx="4074492" cy="1524000"/>
          </a:xfrm>
        </p:grpSpPr>
        <p:pic>
          <p:nvPicPr>
            <p:cNvPr id="24" name="Picture 4" descr="Picture of Dan Fu">
              <a:extLst>
                <a:ext uri="{FF2B5EF4-FFF2-40B4-BE49-F238E27FC236}">
                  <a16:creationId xmlns:a16="http://schemas.microsoft.com/office/drawing/2014/main" id="{6B546374-E630-0F96-7C83-8A15155C0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7646" y="4634785"/>
              <a:ext cx="1524000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9C97C2-3DA6-02AA-C0FA-5329A15ACE89}"/>
                </a:ext>
              </a:extLst>
            </p:cNvPr>
            <p:cNvSpPr txBox="1"/>
            <p:nvPr/>
          </p:nvSpPr>
          <p:spPr>
            <a:xfrm>
              <a:off x="9039848" y="5129151"/>
              <a:ext cx="2042290" cy="64633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Check out Dan’s talk</a:t>
              </a:r>
            </a:p>
            <a:p>
              <a:pPr algn="ctr"/>
              <a:r>
                <a:rPr lang="en-US" dirty="0"/>
                <a:t>Tomorrow!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4971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46"/>
    </mc:Choice>
    <mc:Fallback xmlns="">
      <p:transition spd="slow" advTm="57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EB6BF-BB42-B6A4-142D-5E72EE678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rest of the talk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32EEAB-A360-ADA1-BDB8-FC8364805E88}"/>
              </a:ext>
            </a:extLst>
          </p:cNvPr>
          <p:cNvSpPr txBox="1"/>
          <p:nvPr/>
        </p:nvSpPr>
        <p:spPr>
          <a:xfrm>
            <a:off x="1148576" y="1970657"/>
            <a:ext cx="771576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The setup, Assumption and Arithmetic Circuits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91C1D-4813-E439-3E14-D62B5D22C4F6}"/>
              </a:ext>
            </a:extLst>
          </p:cNvPr>
          <p:cNvSpPr txBox="1"/>
          <p:nvPr/>
        </p:nvSpPr>
        <p:spPr>
          <a:xfrm>
            <a:off x="1148576" y="3033132"/>
            <a:ext cx="581723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Transformers (Attention and MLP)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F3C69A-C4F6-9E6A-8D42-5E1AD0F1FF01}"/>
              </a:ext>
            </a:extLst>
          </p:cNvPr>
          <p:cNvSpPr txBox="1"/>
          <p:nvPr/>
        </p:nvSpPr>
        <p:spPr>
          <a:xfrm>
            <a:off x="1148576" y="4103649"/>
            <a:ext cx="26497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Replacing MLP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BC6AA-35EA-7E9F-A997-C44EB87B00C0}"/>
              </a:ext>
            </a:extLst>
          </p:cNvPr>
          <p:cNvSpPr txBox="1"/>
          <p:nvPr/>
        </p:nvSpPr>
        <p:spPr>
          <a:xfrm>
            <a:off x="1148576" y="5285678"/>
            <a:ext cx="3375861" cy="584775"/>
          </a:xfrm>
          <a:prstGeom prst="rect">
            <a:avLst/>
          </a:prstGeom>
          <a:solidFill>
            <a:srgbClr val="548235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Replacing Attention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D61FE9-1A93-943E-0208-C170929E248E}"/>
              </a:ext>
            </a:extLst>
          </p:cNvPr>
          <p:cNvSpPr/>
          <p:nvPr/>
        </p:nvSpPr>
        <p:spPr>
          <a:xfrm>
            <a:off x="1148575" y="5274699"/>
            <a:ext cx="3375861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256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8"/>
    </mc:Choice>
    <mc:Fallback xmlns="">
      <p:transition spd="slow" advTm="8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94138-1034-4FEF-3373-84285463A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back to Transformer Model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E5F801-80C2-C6D5-54E2-A475F52172DB}"/>
              </a:ext>
            </a:extLst>
          </p:cNvPr>
          <p:cNvGrpSpPr/>
          <p:nvPr/>
        </p:nvGrpSpPr>
        <p:grpSpPr>
          <a:xfrm>
            <a:off x="2391470" y="6204742"/>
            <a:ext cx="931665" cy="741479"/>
            <a:chOff x="944380" y="5560645"/>
            <a:chExt cx="931665" cy="74147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4EE047-CD1C-3388-4CD4-9BD0BF2CEA83}"/>
                </a:ext>
              </a:extLst>
            </p:cNvPr>
            <p:cNvSpPr txBox="1"/>
            <p:nvPr/>
          </p:nvSpPr>
          <p:spPr>
            <a:xfrm>
              <a:off x="944380" y="5840459"/>
              <a:ext cx="931665" cy="461665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X=U</a:t>
              </a:r>
              <a:r>
                <a:rPr lang="en-US" sz="2400" baseline="-25000" dirty="0">
                  <a:solidFill>
                    <a:srgbClr val="7030A0"/>
                  </a:solidFill>
                </a:rPr>
                <a:t>0</a:t>
              </a:r>
              <a:endParaRPr lang="en-US" baseline="-25000" dirty="0">
                <a:solidFill>
                  <a:srgbClr val="7030A0"/>
                </a:solidFill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E1C0FFF-2886-B97D-CC96-FD7E891888D6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flipV="1">
              <a:off x="1410213" y="5560645"/>
              <a:ext cx="0" cy="279814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1E802F-4429-BA95-B179-2B4306FA8B31}"/>
              </a:ext>
            </a:extLst>
          </p:cNvPr>
          <p:cNvGrpSpPr/>
          <p:nvPr/>
        </p:nvGrpSpPr>
        <p:grpSpPr>
          <a:xfrm>
            <a:off x="1795346" y="4698441"/>
            <a:ext cx="2051825" cy="1566724"/>
            <a:chOff x="1795346" y="4698441"/>
            <a:chExt cx="2051825" cy="1566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6CED646-14C3-9A59-62E5-9FF34485E7EA}"/>
                </a:ext>
              </a:extLst>
            </p:cNvPr>
            <p:cNvSpPr/>
            <p:nvPr/>
          </p:nvSpPr>
          <p:spPr>
            <a:xfrm>
              <a:off x="1795346" y="4871372"/>
              <a:ext cx="2051825" cy="139379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27EDD2E-16EA-388C-D8D8-E20151351542}"/>
                </a:ext>
              </a:extLst>
            </p:cNvPr>
            <p:cNvGrpSpPr/>
            <p:nvPr/>
          </p:nvGrpSpPr>
          <p:grpSpPr>
            <a:xfrm>
              <a:off x="2029522" y="4967863"/>
              <a:ext cx="1505415" cy="1198758"/>
              <a:chOff x="2029522" y="4611026"/>
              <a:chExt cx="1505415" cy="1198758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71ABF16-4C9F-4A69-EF7F-53D23A7A49D5}"/>
                  </a:ext>
                </a:extLst>
              </p:cNvPr>
              <p:cNvSpPr/>
              <p:nvPr/>
            </p:nvSpPr>
            <p:spPr>
              <a:xfrm>
                <a:off x="2029522" y="5330281"/>
                <a:ext cx="1505415" cy="47950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Attention 1</a:t>
                </a: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F93640A-7AD2-DAF7-7C92-BDBB8339F27B}"/>
                  </a:ext>
                </a:extLst>
              </p:cNvPr>
              <p:cNvSpPr/>
              <p:nvPr/>
            </p:nvSpPr>
            <p:spPr>
              <a:xfrm>
                <a:off x="2029522" y="4611026"/>
                <a:ext cx="1505415" cy="47950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MLP 1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9185D8EA-01EC-5993-8EE9-8BAB48110902}"/>
                  </a:ext>
                </a:extLst>
              </p:cNvPr>
              <p:cNvCxnSpPr>
                <a:stCxn id="3" idx="0"/>
                <a:endCxn id="4" idx="2"/>
              </p:cNvCxnSpPr>
              <p:nvPr/>
            </p:nvCxnSpPr>
            <p:spPr>
              <a:xfrm flipV="1">
                <a:off x="2782230" y="5090529"/>
                <a:ext cx="0" cy="239752"/>
              </a:xfrm>
              <a:prstGeom prst="straightConnector1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C5F22E7-B847-40DF-07AC-CA3D3B4EAD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97099" y="4698441"/>
              <a:ext cx="0" cy="239752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20B2017-0A21-9BA8-18DD-FAE583CA57C6}"/>
                  </a:ext>
                </a:extLst>
              </p:cNvPr>
              <p:cNvSpPr txBox="1"/>
              <p:nvPr/>
            </p:nvSpPr>
            <p:spPr>
              <a:xfrm>
                <a:off x="4690947" y="3886267"/>
                <a:ext cx="4022448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7030A0"/>
                    </a:solidFill>
                  </a:rPr>
                  <a:t>U</a:t>
                </a:r>
                <a:r>
                  <a:rPr lang="en-US" sz="2000" baseline="-25000" dirty="0">
                    <a:solidFill>
                      <a:srgbClr val="7030A0"/>
                    </a:solidFill>
                  </a:rPr>
                  <a:t>i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dirty="0"/>
                  <a:t>(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U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i</a:t>
                </a:r>
                <a:r>
                  <a:rPr lang="en-US" sz="2000" baseline="-250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7030A0"/>
                    </a:solidFill>
                  </a:rPr>
                  <a:t>Q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’</a:t>
                </a:r>
                <a:r>
                  <a:rPr lang="en-US" sz="2400" baseline="-250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/>
                  <a:t>(</a:t>
                </a:r>
                <a:r>
                  <a:rPr lang="en-US" sz="2400" b="1" dirty="0" err="1">
                    <a:solidFill>
                      <a:srgbClr val="7030A0"/>
                    </a:solidFill>
                  </a:rPr>
                  <a:t>U</a:t>
                </a:r>
                <a:r>
                  <a:rPr lang="en-US" sz="2400" baseline="-250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400" b="1" dirty="0" err="1">
                    <a:solidFill>
                      <a:srgbClr val="7030A0"/>
                    </a:solidFill>
                  </a:rPr>
                  <a:t>K’</a:t>
                </a:r>
                <a:r>
                  <a:rPr lang="en-US" sz="2400" baseline="-250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400" dirty="0"/>
                  <a:t>)</a:t>
                </a:r>
                <a14:m>
                  <m:oMath xmlns:m="http://schemas.openxmlformats.org/officeDocument/2006/math">
                    <m:r>
                      <a:rPr lang="en-US" sz="2400" b="0" i="1" baseline="3000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) </a:t>
                </a:r>
                <a:r>
                  <a:rPr lang="en-US" sz="2400" b="1" dirty="0" err="1">
                    <a:solidFill>
                      <a:srgbClr val="7030A0"/>
                    </a:solidFill>
                  </a:rPr>
                  <a:t>U</a:t>
                </a:r>
                <a:r>
                  <a:rPr lang="en-US" sz="2400" baseline="-250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400" b="1" dirty="0" err="1">
                    <a:solidFill>
                      <a:srgbClr val="7030A0"/>
                    </a:solidFill>
                  </a:rPr>
                  <a:t>V’</a:t>
                </a:r>
                <a:r>
                  <a:rPr lang="en-US" sz="2400" baseline="-250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000" baseline="-250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20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Z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i</a:t>
                </a:r>
                <a:endParaRPr lang="en-US" sz="2000" baseline="-25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20B2017-0A21-9BA8-18DD-FAE583CA5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947" y="3886267"/>
                <a:ext cx="4022448" cy="461665"/>
              </a:xfrm>
              <a:prstGeom prst="rect">
                <a:avLst/>
              </a:prstGeom>
              <a:blipFill>
                <a:blip r:embed="rId3"/>
                <a:stretch>
                  <a:fillRect l="-1572" t="-10526" b="-28947"/>
                </a:stretch>
              </a:blip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85A6924-9866-B1C0-422B-EFA240B565AE}"/>
                  </a:ext>
                </a:extLst>
              </p:cNvPr>
              <p:cNvSpPr txBox="1"/>
              <p:nvPr/>
            </p:nvSpPr>
            <p:spPr>
              <a:xfrm>
                <a:off x="4690947" y="3153693"/>
                <a:ext cx="2757486" cy="46166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7030A0"/>
                    </a:solidFill>
                  </a:rPr>
                  <a:t>Z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i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dirty="0"/>
                  <a:t>(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Z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i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W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i</a:t>
                </a:r>
                <a:r>
                  <a:rPr lang="en-US" sz="2400" dirty="0"/>
                  <a:t>)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U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i+1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85A6924-9866-B1C0-422B-EFA240B56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947" y="3153693"/>
                <a:ext cx="2757486" cy="461665"/>
              </a:xfrm>
              <a:prstGeom prst="rect">
                <a:avLst/>
              </a:prstGeom>
              <a:blipFill>
                <a:blip r:embed="rId4"/>
                <a:stretch>
                  <a:fillRect l="-3670" t="-10811" r="-459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59EB0F96-32D4-3174-7B88-1A594F9B5D1E}"/>
              </a:ext>
            </a:extLst>
          </p:cNvPr>
          <p:cNvGrpSpPr/>
          <p:nvPr/>
        </p:nvGrpSpPr>
        <p:grpSpPr>
          <a:xfrm>
            <a:off x="1771186" y="1455309"/>
            <a:ext cx="2075985" cy="3196672"/>
            <a:chOff x="1771186" y="1455309"/>
            <a:chExt cx="2075985" cy="319667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ED3FFF7-4590-6142-ACEB-470F91BA0D0F}"/>
                </a:ext>
              </a:extLst>
            </p:cNvPr>
            <p:cNvSpPr/>
            <p:nvPr/>
          </p:nvSpPr>
          <p:spPr>
            <a:xfrm>
              <a:off x="1795346" y="1455309"/>
              <a:ext cx="2051825" cy="139379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947ECC4-E222-AB65-E18D-97DAAC87D271}"/>
                </a:ext>
              </a:extLst>
            </p:cNvPr>
            <p:cNvSpPr/>
            <p:nvPr/>
          </p:nvSpPr>
          <p:spPr>
            <a:xfrm>
              <a:off x="1771186" y="3096451"/>
              <a:ext cx="2051825" cy="139379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C4A169B-CD1B-1410-158A-006414157278}"/>
                </a:ext>
              </a:extLst>
            </p:cNvPr>
            <p:cNvGrpSpPr/>
            <p:nvPr/>
          </p:nvGrpSpPr>
          <p:grpSpPr>
            <a:xfrm>
              <a:off x="2029519" y="3167012"/>
              <a:ext cx="1505415" cy="1198758"/>
              <a:chOff x="2029522" y="4611026"/>
              <a:chExt cx="1505415" cy="119875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848A70B-22ED-58C7-0DBF-FEBFB7C2755D}"/>
                  </a:ext>
                </a:extLst>
              </p:cNvPr>
              <p:cNvSpPr/>
              <p:nvPr/>
            </p:nvSpPr>
            <p:spPr>
              <a:xfrm>
                <a:off x="2029522" y="5330281"/>
                <a:ext cx="1505415" cy="47950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Attention </a:t>
                </a:r>
                <a:r>
                  <a:rPr lang="en-US" dirty="0" err="1">
                    <a:solidFill>
                      <a:srgbClr val="7030A0"/>
                    </a:solidFill>
                  </a:rPr>
                  <a:t>i</a:t>
                </a:r>
                <a:endParaRPr lang="en-US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FD0521E-776A-C5F0-BEAA-D1EEAA1A8840}"/>
                  </a:ext>
                </a:extLst>
              </p:cNvPr>
              <p:cNvSpPr/>
              <p:nvPr/>
            </p:nvSpPr>
            <p:spPr>
              <a:xfrm>
                <a:off x="2029522" y="4611026"/>
                <a:ext cx="1505415" cy="47950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MLP </a:t>
                </a:r>
                <a:r>
                  <a:rPr lang="en-US" dirty="0" err="1">
                    <a:solidFill>
                      <a:srgbClr val="7030A0"/>
                    </a:solidFill>
                  </a:rPr>
                  <a:t>i</a:t>
                </a:r>
                <a:endParaRPr lang="en-US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20B2957-38FA-9332-9E26-0072826509F6}"/>
                  </a:ext>
                </a:extLst>
              </p:cNvPr>
              <p:cNvCxnSpPr>
                <a:stCxn id="12" idx="0"/>
                <a:endCxn id="13" idx="2"/>
              </p:cNvCxnSpPr>
              <p:nvPr/>
            </p:nvCxnSpPr>
            <p:spPr>
              <a:xfrm flipV="1">
                <a:off x="2782230" y="5090529"/>
                <a:ext cx="0" cy="239752"/>
              </a:xfrm>
              <a:prstGeom prst="straightConnector1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70A9077-E11F-8837-4104-0983763D26B2}"/>
                </a:ext>
              </a:extLst>
            </p:cNvPr>
            <p:cNvGrpSpPr/>
            <p:nvPr/>
          </p:nvGrpSpPr>
          <p:grpSpPr>
            <a:xfrm>
              <a:off x="2029519" y="1539016"/>
              <a:ext cx="1505415" cy="1198758"/>
              <a:chOff x="2029522" y="4611026"/>
              <a:chExt cx="1505415" cy="119875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405533C-4016-D675-8A44-81DA46DA14EA}"/>
                  </a:ext>
                </a:extLst>
              </p:cNvPr>
              <p:cNvSpPr/>
              <p:nvPr/>
            </p:nvSpPr>
            <p:spPr>
              <a:xfrm>
                <a:off x="2029522" y="5330281"/>
                <a:ext cx="1505415" cy="47950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Attention </a:t>
                </a:r>
                <a:r>
                  <a:rPr lang="en-US" dirty="0">
                    <a:solidFill>
                      <a:srgbClr val="7030A0"/>
                    </a:solidFill>
                  </a:rPr>
                  <a:t>L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2193C80-D321-A76F-12D0-326E2AB251B6}"/>
                  </a:ext>
                </a:extLst>
              </p:cNvPr>
              <p:cNvSpPr/>
              <p:nvPr/>
            </p:nvSpPr>
            <p:spPr>
              <a:xfrm>
                <a:off x="2029522" y="4611026"/>
                <a:ext cx="1505415" cy="479503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MLP </a:t>
                </a:r>
                <a:r>
                  <a:rPr lang="en-US" dirty="0">
                    <a:solidFill>
                      <a:srgbClr val="7030A0"/>
                    </a:solidFill>
                  </a:rPr>
                  <a:t>L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0F2DE382-B0C4-63E6-BFBE-C3DA9A7FA7BD}"/>
                  </a:ext>
                </a:extLst>
              </p:cNvPr>
              <p:cNvCxnSpPr>
                <a:stCxn id="16" idx="0"/>
                <a:endCxn id="17" idx="2"/>
              </p:cNvCxnSpPr>
              <p:nvPr/>
            </p:nvCxnSpPr>
            <p:spPr>
              <a:xfrm flipV="1">
                <a:off x="2782230" y="5090529"/>
                <a:ext cx="0" cy="239752"/>
              </a:xfrm>
              <a:prstGeom prst="straightConnector1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F6A15CF-8482-7B5A-8C6D-00749D49A5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9663" y="4356474"/>
              <a:ext cx="0" cy="239752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96E0AD1-B75D-F994-6535-32D0F5BE25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9663" y="2737774"/>
              <a:ext cx="0" cy="239752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1DCB62B-BCB6-530F-1B66-A764293C396F}"/>
                </a:ext>
              </a:extLst>
            </p:cNvPr>
            <p:cNvCxnSpPr/>
            <p:nvPr/>
          </p:nvCxnSpPr>
          <p:spPr>
            <a:xfrm>
              <a:off x="2464420" y="4651981"/>
              <a:ext cx="680225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4E4F50A-A0B5-BEAF-F1B2-A6535EAB623C}"/>
                </a:ext>
              </a:extLst>
            </p:cNvPr>
            <p:cNvCxnSpPr/>
            <p:nvPr/>
          </p:nvCxnSpPr>
          <p:spPr>
            <a:xfrm>
              <a:off x="2517191" y="3027750"/>
              <a:ext cx="680225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9C8923E-C1A9-5B2D-025F-CF837D4093F6}"/>
              </a:ext>
            </a:extLst>
          </p:cNvPr>
          <p:cNvGrpSpPr/>
          <p:nvPr/>
        </p:nvGrpSpPr>
        <p:grpSpPr>
          <a:xfrm>
            <a:off x="2782227" y="1229023"/>
            <a:ext cx="2354837" cy="461665"/>
            <a:chOff x="2782227" y="1229023"/>
            <a:chExt cx="2354837" cy="461665"/>
          </a:xfrm>
        </p:grpSpPr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1FB2131B-D8E4-7C7E-0214-838FF080287C}"/>
                </a:ext>
              </a:extLst>
            </p:cNvPr>
            <p:cNvCxnSpPr>
              <a:stCxn id="17" idx="0"/>
            </p:cNvCxnSpPr>
            <p:nvPr/>
          </p:nvCxnSpPr>
          <p:spPr>
            <a:xfrm rot="5400000" flipH="1" flipV="1">
              <a:off x="3716069" y="504666"/>
              <a:ext cx="100509" cy="1968193"/>
            </a:xfrm>
            <a:prstGeom prst="bentConnector2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8201499-8853-D98D-B4C9-964F3963D940}"/>
                </a:ext>
              </a:extLst>
            </p:cNvPr>
            <p:cNvSpPr txBox="1"/>
            <p:nvPr/>
          </p:nvSpPr>
          <p:spPr>
            <a:xfrm>
              <a:off x="4750420" y="1229023"/>
              <a:ext cx="386644" cy="461665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Y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8" name="Explosion 1 7">
            <a:extLst>
              <a:ext uri="{FF2B5EF4-FFF2-40B4-BE49-F238E27FC236}">
                <a16:creationId xmlns:a16="http://schemas.microsoft.com/office/drawing/2014/main" id="{08295543-B4E3-0B54-17B1-FE9FF4391B5F}"/>
              </a:ext>
            </a:extLst>
          </p:cNvPr>
          <p:cNvSpPr/>
          <p:nvPr/>
        </p:nvSpPr>
        <p:spPr>
          <a:xfrm>
            <a:off x="8394492" y="1903751"/>
            <a:ext cx="2959308" cy="2188564"/>
          </a:xfrm>
          <a:prstGeom prst="irregularSeal1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Attention is still quadratic!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452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35"/>
    </mc:Choice>
    <mc:Fallback xmlns="">
      <p:transition spd="slow" advTm="11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D322C-0483-4D1F-CC34-84FCEE57F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this tutorial is not about… (part 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4F824F-5BB9-E0BE-5DCA-489763CABE4B}"/>
              </a:ext>
            </a:extLst>
          </p:cNvPr>
          <p:cNvSpPr txBox="1"/>
          <p:nvPr/>
        </p:nvSpPr>
        <p:spPr>
          <a:xfrm>
            <a:off x="838200" y="1690688"/>
            <a:ext cx="479310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There is no “macho theory” here</a:t>
            </a:r>
          </a:p>
        </p:txBody>
      </p:sp>
      <p:pic>
        <p:nvPicPr>
          <p:cNvPr id="4" name="Picture 41">
            <a:extLst>
              <a:ext uri="{FF2B5EF4-FFF2-40B4-BE49-F238E27FC236}">
                <a16:creationId xmlns:a16="http://schemas.microsoft.com/office/drawing/2014/main" id="{02F643A6-A2B3-BA10-BC82-6C5A28F08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424197" y="2520325"/>
            <a:ext cx="32797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77BB2A7-BDFD-B201-A807-3E2643F31926}"/>
              </a:ext>
            </a:extLst>
          </p:cNvPr>
          <p:cNvGrpSpPr/>
          <p:nvPr/>
        </p:nvGrpSpPr>
        <p:grpSpPr>
          <a:xfrm>
            <a:off x="7831849" y="1952298"/>
            <a:ext cx="2331792" cy="3377644"/>
            <a:chOff x="7846840" y="1740178"/>
            <a:chExt cx="2331792" cy="3377644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8B5852BC-F0C5-77CC-ABA5-7ED7B735CA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4382" y="2159000"/>
              <a:ext cx="2019300" cy="2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C705CE6-2E70-3E44-00FD-9A0BD84A7BD7}"/>
                </a:ext>
              </a:extLst>
            </p:cNvPr>
            <p:cNvSpPr txBox="1"/>
            <p:nvPr/>
          </p:nvSpPr>
          <p:spPr>
            <a:xfrm>
              <a:off x="7846840" y="1740178"/>
              <a:ext cx="2331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“Macho Theory” credit: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8B769C-57B9-7868-7910-E330B76C2420}"/>
                </a:ext>
              </a:extLst>
            </p:cNvPr>
            <p:cNvSpPr txBox="1"/>
            <p:nvPr/>
          </p:nvSpPr>
          <p:spPr>
            <a:xfrm>
              <a:off x="8309907" y="4748490"/>
              <a:ext cx="15682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Richard Ladner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C61397A-BFEB-08AB-3D3B-ED914561761A}"/>
              </a:ext>
            </a:extLst>
          </p:cNvPr>
          <p:cNvSpPr txBox="1"/>
          <p:nvPr/>
        </p:nvSpPr>
        <p:spPr>
          <a:xfrm>
            <a:off x="838200" y="5684242"/>
            <a:ext cx="514320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Macho theory </a:t>
            </a:r>
            <a:r>
              <a:rPr lang="en-US" sz="2400" i="1" dirty="0"/>
              <a:t>is </a:t>
            </a:r>
            <a:r>
              <a:rPr lang="en-US" sz="2400" dirty="0"/>
              <a:t>needed to make progress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147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98"/>
    </mc:Choice>
    <mc:Fallback xmlns="">
      <p:transition spd="slow" advTm="43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AC3E400-577F-B74B-8373-C80A3E967D19}"/>
              </a:ext>
            </a:extLst>
          </p:cNvPr>
          <p:cNvSpPr txBox="1">
            <a:spLocks/>
          </p:cNvSpPr>
          <p:nvPr/>
        </p:nvSpPr>
        <p:spPr>
          <a:xfrm>
            <a:off x="454232" y="485081"/>
            <a:ext cx="11530504" cy="490494"/>
          </a:xfrm>
          <a:prstGeom prst="rect">
            <a:avLst/>
          </a:prstGeom>
        </p:spPr>
        <p:txBody>
          <a:bodyPr vert="horz" lIns="45720" tIns="22860" rIns="45720" bIns="22860" rtlCol="0" anchor="t">
            <a:no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spcAft>
                <a:spcPts val="300"/>
              </a:spcAft>
            </a:pPr>
            <a:r>
              <a:rPr lang="en-US" sz="4400" dirty="0">
                <a:ea typeface="Inter" panose="02000503000000020004" pitchFamily="2" charset="0"/>
                <a:cs typeface="Calibri"/>
              </a:rPr>
              <a:t>Flash Attention [Dao, Fu et al. 2022]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1E1AB1B-61F6-1976-0F9D-624143702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6457" y="6356351"/>
            <a:ext cx="2743200" cy="365125"/>
          </a:xfrm>
        </p:spPr>
        <p:txBody>
          <a:bodyPr/>
          <a:lstStyle/>
          <a:p>
            <a:fld id="{C66EB02E-4C6D-9041-A2FB-C75002DA8A3C}" type="slidenum">
              <a:rPr lang="en-US" smtClean="0"/>
              <a:t>50</a:t>
            </a:fld>
            <a:endParaRPr lang="en-US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474A3E3-6B34-1CC3-8C4C-33BAE27887ED}"/>
              </a:ext>
            </a:extLst>
          </p:cNvPr>
          <p:cNvGrpSpPr/>
          <p:nvPr/>
        </p:nvGrpSpPr>
        <p:grpSpPr>
          <a:xfrm>
            <a:off x="241129" y="2068941"/>
            <a:ext cx="5468294" cy="2617218"/>
            <a:chOff x="1945866" y="1438656"/>
            <a:chExt cx="7131078" cy="3072384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C5DA8D6-F1E4-9E4B-8FC3-1A84DC7663C2}"/>
                </a:ext>
              </a:extLst>
            </p:cNvPr>
            <p:cNvSpPr/>
            <p:nvPr/>
          </p:nvSpPr>
          <p:spPr>
            <a:xfrm>
              <a:off x="2974848" y="1694688"/>
              <a:ext cx="1194816" cy="232867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Q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7E8ED54-3FF9-91C0-DA8C-834535AD3C16}"/>
                </a:ext>
              </a:extLst>
            </p:cNvPr>
            <p:cNvSpPr/>
            <p:nvPr/>
          </p:nvSpPr>
          <p:spPr>
            <a:xfrm>
              <a:off x="4547616" y="1694688"/>
              <a:ext cx="2231136" cy="98755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K</a:t>
              </a:r>
              <a:r>
                <a:rPr lang="en-US" sz="2400" baseline="30000" dirty="0">
                  <a:solidFill>
                    <a:srgbClr val="7030A0"/>
                  </a:solidFill>
                </a:rPr>
                <a:t>T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7F0B60C-CBC0-54C8-B9D5-0C6D333C6FB0}"/>
                </a:ext>
              </a:extLst>
            </p:cNvPr>
            <p:cNvSpPr/>
            <p:nvPr/>
          </p:nvSpPr>
          <p:spPr>
            <a:xfrm>
              <a:off x="7882128" y="1630680"/>
              <a:ext cx="1194816" cy="232867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V</a:t>
              </a:r>
            </a:p>
          </p:txBody>
        </p:sp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F817CAD7-38D4-82C8-53BA-A83FD9135929}"/>
                </a:ext>
              </a:extLst>
            </p:cNvPr>
            <p:cNvSpPr/>
            <p:nvPr/>
          </p:nvSpPr>
          <p:spPr>
            <a:xfrm>
              <a:off x="2548128" y="1438656"/>
              <a:ext cx="280416" cy="2987040"/>
            </a:xfrm>
            <a:prstGeom prst="leftBracket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ight Bracket 54">
              <a:extLst>
                <a:ext uri="{FF2B5EF4-FFF2-40B4-BE49-F238E27FC236}">
                  <a16:creationId xmlns:a16="http://schemas.microsoft.com/office/drawing/2014/main" id="{8210269A-10F1-10A4-4D96-597056D40274}"/>
                </a:ext>
              </a:extLst>
            </p:cNvPr>
            <p:cNvSpPr/>
            <p:nvPr/>
          </p:nvSpPr>
          <p:spPr>
            <a:xfrm>
              <a:off x="6778752" y="1438656"/>
              <a:ext cx="316992" cy="3072384"/>
            </a:xfrm>
            <a:prstGeom prst="rightBracket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E910B61A-A0BF-7A6D-0B84-9D94EE44CA29}"/>
                    </a:ext>
                  </a:extLst>
                </p:cNvPr>
                <p:cNvSpPr txBox="1"/>
                <p:nvPr/>
              </p:nvSpPr>
              <p:spPr>
                <a:xfrm>
                  <a:off x="1945866" y="2533406"/>
                  <a:ext cx="48519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lang="en-US" sz="28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E910B61A-A0BF-7A6D-0B84-9D94EE44CA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5866" y="2533406"/>
                  <a:ext cx="485196" cy="523220"/>
                </a:xfrm>
                <a:prstGeom prst="rect">
                  <a:avLst/>
                </a:prstGeom>
                <a:blipFill>
                  <a:blip r:embed="rId5"/>
                  <a:stretch>
                    <a:fillRect r="-3333"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04ADC52-1BD1-0E9C-CF8F-A0DBABDE2C6B}"/>
                </a:ext>
              </a:extLst>
            </p:cNvPr>
            <p:cNvGrpSpPr/>
            <p:nvPr/>
          </p:nvGrpSpPr>
          <p:grpSpPr>
            <a:xfrm>
              <a:off x="2582672" y="1690688"/>
              <a:ext cx="6494272" cy="2750016"/>
              <a:chOff x="2582672" y="1690688"/>
              <a:chExt cx="6494272" cy="2750016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8999CDF7-8BF8-68AE-13AD-9A278E165906}"/>
                  </a:ext>
                </a:extLst>
              </p:cNvPr>
              <p:cNvGrpSpPr/>
              <p:nvPr/>
            </p:nvGrpSpPr>
            <p:grpSpPr>
              <a:xfrm>
                <a:off x="2582672" y="1690688"/>
                <a:ext cx="333746" cy="2332672"/>
                <a:chOff x="2582672" y="1690688"/>
                <a:chExt cx="333746" cy="2332672"/>
              </a:xfrm>
            </p:grpSpPr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id="{3D151CF2-420B-CDA7-6241-28ABAB42FEDD}"/>
                    </a:ext>
                  </a:extLst>
                </p:cNvPr>
                <p:cNvCxnSpPr/>
                <p:nvPr/>
              </p:nvCxnSpPr>
              <p:spPr>
                <a:xfrm>
                  <a:off x="2887764" y="1690688"/>
                  <a:ext cx="0" cy="233267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3276D8AF-37B3-10CD-721E-DC04608B35A3}"/>
                    </a:ext>
                  </a:extLst>
                </p:cNvPr>
                <p:cNvSpPr txBox="1"/>
                <p:nvPr/>
              </p:nvSpPr>
              <p:spPr>
                <a:xfrm>
                  <a:off x="2582672" y="2688860"/>
                  <a:ext cx="3337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N</a:t>
                  </a: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F4A0D7A4-3328-3ADE-A24F-62844F298768}"/>
                  </a:ext>
                </a:extLst>
              </p:cNvPr>
              <p:cNvGrpSpPr/>
              <p:nvPr/>
            </p:nvGrpSpPr>
            <p:grpSpPr>
              <a:xfrm>
                <a:off x="2974848" y="4071372"/>
                <a:ext cx="1194816" cy="369332"/>
                <a:chOff x="2974848" y="4071372"/>
                <a:chExt cx="1194816" cy="369332"/>
              </a:xfrm>
            </p:grpSpPr>
            <p:cxnSp>
              <p:nvCxnSpPr>
                <p:cNvPr id="72" name="Straight Arrow Connector 71">
                  <a:extLst>
                    <a:ext uri="{FF2B5EF4-FFF2-40B4-BE49-F238E27FC236}">
                      <a16:creationId xmlns:a16="http://schemas.microsoft.com/office/drawing/2014/main" id="{CA10BEA0-F5C2-C610-B23C-8AFA1DFD5218}"/>
                    </a:ext>
                  </a:extLst>
                </p:cNvPr>
                <p:cNvCxnSpPr/>
                <p:nvPr/>
              </p:nvCxnSpPr>
              <p:spPr>
                <a:xfrm>
                  <a:off x="2974848" y="4110444"/>
                  <a:ext cx="1194816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A346FC57-5F76-B5C0-8AB3-37832FDB2418}"/>
                    </a:ext>
                  </a:extLst>
                </p:cNvPr>
                <p:cNvSpPr txBox="1"/>
                <p:nvPr/>
              </p:nvSpPr>
              <p:spPr>
                <a:xfrm>
                  <a:off x="3354334" y="4071372"/>
                  <a:ext cx="3064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d</a:t>
                  </a: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161C4B17-E44C-2605-26AE-73C6E1DE0CED}"/>
                  </a:ext>
                </a:extLst>
              </p:cNvPr>
              <p:cNvGrpSpPr/>
              <p:nvPr/>
            </p:nvGrpSpPr>
            <p:grpSpPr>
              <a:xfrm>
                <a:off x="7470834" y="1690688"/>
                <a:ext cx="333746" cy="2332672"/>
                <a:chOff x="2582672" y="1690688"/>
                <a:chExt cx="333746" cy="2332672"/>
              </a:xfrm>
            </p:grpSpPr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A6565184-5D21-23B4-DB9A-1F71E6CB0368}"/>
                    </a:ext>
                  </a:extLst>
                </p:cNvPr>
                <p:cNvCxnSpPr/>
                <p:nvPr/>
              </p:nvCxnSpPr>
              <p:spPr>
                <a:xfrm>
                  <a:off x="2887764" y="1690688"/>
                  <a:ext cx="0" cy="233267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05944D18-6552-669C-26C4-353D165D2A27}"/>
                    </a:ext>
                  </a:extLst>
                </p:cNvPr>
                <p:cNvSpPr txBox="1"/>
                <p:nvPr/>
              </p:nvSpPr>
              <p:spPr>
                <a:xfrm>
                  <a:off x="2582672" y="2688860"/>
                  <a:ext cx="3337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N</a:t>
                  </a: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7D5B37F7-96F0-F118-6D7E-0EBBA959C10E}"/>
                  </a:ext>
                </a:extLst>
              </p:cNvPr>
              <p:cNvGrpSpPr/>
              <p:nvPr/>
            </p:nvGrpSpPr>
            <p:grpSpPr>
              <a:xfrm>
                <a:off x="7882128" y="4041648"/>
                <a:ext cx="1194816" cy="369332"/>
                <a:chOff x="2974848" y="4071372"/>
                <a:chExt cx="1194816" cy="369332"/>
              </a:xfrm>
            </p:grpSpPr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96145D2B-1EB4-B5D9-E47F-4CA26487B910}"/>
                    </a:ext>
                  </a:extLst>
                </p:cNvPr>
                <p:cNvCxnSpPr/>
                <p:nvPr/>
              </p:nvCxnSpPr>
              <p:spPr>
                <a:xfrm>
                  <a:off x="2974848" y="4110444"/>
                  <a:ext cx="1194816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166E8669-8A27-B980-B134-C0FA674C96CB}"/>
                    </a:ext>
                  </a:extLst>
                </p:cNvPr>
                <p:cNvSpPr txBox="1"/>
                <p:nvPr/>
              </p:nvSpPr>
              <p:spPr>
                <a:xfrm>
                  <a:off x="3354334" y="4071372"/>
                  <a:ext cx="3064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d</a:t>
                  </a:r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618B599A-C6BC-FF6C-848F-F3CF9AA44C7D}"/>
                  </a:ext>
                </a:extLst>
              </p:cNvPr>
              <p:cNvGrpSpPr/>
              <p:nvPr/>
            </p:nvGrpSpPr>
            <p:grpSpPr>
              <a:xfrm>
                <a:off x="4547616" y="2752576"/>
                <a:ext cx="2231136" cy="369332"/>
                <a:chOff x="4547616" y="2752576"/>
                <a:chExt cx="2231136" cy="369332"/>
              </a:xfrm>
            </p:grpSpPr>
            <p:cxnSp>
              <p:nvCxnSpPr>
                <p:cNvPr id="66" name="Straight Arrow Connector 65">
                  <a:extLst>
                    <a:ext uri="{FF2B5EF4-FFF2-40B4-BE49-F238E27FC236}">
                      <a16:creationId xmlns:a16="http://schemas.microsoft.com/office/drawing/2014/main" id="{FA1A1A56-CA73-B228-A57F-ECD3CE3C77CC}"/>
                    </a:ext>
                  </a:extLst>
                </p:cNvPr>
                <p:cNvCxnSpPr/>
                <p:nvPr/>
              </p:nvCxnSpPr>
              <p:spPr>
                <a:xfrm>
                  <a:off x="4547616" y="2769325"/>
                  <a:ext cx="2231136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6DC3ACD-FBD2-F272-E766-C1E00940B2E2}"/>
                    </a:ext>
                  </a:extLst>
                </p:cNvPr>
                <p:cNvSpPr txBox="1"/>
                <p:nvPr/>
              </p:nvSpPr>
              <p:spPr>
                <a:xfrm>
                  <a:off x="5413249" y="2752576"/>
                  <a:ext cx="3337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N</a:t>
                  </a: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17BE9793-3B3E-FCC8-A8FD-2B4FBD128EE6}"/>
                  </a:ext>
                </a:extLst>
              </p:cNvPr>
              <p:cNvGrpSpPr/>
              <p:nvPr/>
            </p:nvGrpSpPr>
            <p:grpSpPr>
              <a:xfrm>
                <a:off x="4171074" y="1690688"/>
                <a:ext cx="306494" cy="991552"/>
                <a:chOff x="4171074" y="1690688"/>
                <a:chExt cx="306494" cy="991552"/>
              </a:xfrm>
            </p:grpSpPr>
            <p:cxnSp>
              <p:nvCxnSpPr>
                <p:cNvPr id="64" name="Straight Arrow Connector 63">
                  <a:extLst>
                    <a:ext uri="{FF2B5EF4-FFF2-40B4-BE49-F238E27FC236}">
                      <a16:creationId xmlns:a16="http://schemas.microsoft.com/office/drawing/2014/main" id="{0810C0DC-0F43-D519-5503-B7951A41B05E}"/>
                    </a:ext>
                  </a:extLst>
                </p:cNvPr>
                <p:cNvCxnSpPr/>
                <p:nvPr/>
              </p:nvCxnSpPr>
              <p:spPr>
                <a:xfrm>
                  <a:off x="4460532" y="1690688"/>
                  <a:ext cx="0" cy="99155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B107D816-60CE-457B-1BBE-154C6F0DB4EA}"/>
                    </a:ext>
                  </a:extLst>
                </p:cNvPr>
                <p:cNvSpPr txBox="1"/>
                <p:nvPr/>
              </p:nvSpPr>
              <p:spPr>
                <a:xfrm>
                  <a:off x="4171074" y="1993702"/>
                  <a:ext cx="3064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d</a:t>
                  </a:r>
                </a:p>
              </p:txBody>
            </p:sp>
          </p:grpSp>
        </p:grpSp>
      </p:grpSp>
      <p:pic>
        <p:nvPicPr>
          <p:cNvPr id="8" name="gpu_model.pdf" descr="gpu_model.pdf">
            <a:extLst>
              <a:ext uri="{FF2B5EF4-FFF2-40B4-BE49-F238E27FC236}">
                <a16:creationId xmlns:a16="http://schemas.microsoft.com/office/drawing/2014/main" id="{0F4F5A72-83CE-3028-10E6-D6A8AF5A63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4941" b="11128"/>
          <a:stretch/>
        </p:blipFill>
        <p:spPr>
          <a:xfrm>
            <a:off x="8020738" y="1855887"/>
            <a:ext cx="2542507" cy="266463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CA8F0D-4E81-8C37-ADCA-35A9664182A0}"/>
              </a:ext>
            </a:extLst>
          </p:cNvPr>
          <p:cNvSpPr txBox="1"/>
          <p:nvPr/>
        </p:nvSpPr>
        <p:spPr>
          <a:xfrm>
            <a:off x="6245088" y="4904810"/>
            <a:ext cx="573964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Want to avoid accessing slow memory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7219CB-D570-698B-43A7-CD486772DDF5}"/>
              </a:ext>
            </a:extLst>
          </p:cNvPr>
          <p:cNvSpPr txBox="1"/>
          <p:nvPr/>
        </p:nvSpPr>
        <p:spPr>
          <a:xfrm>
            <a:off x="241129" y="5702994"/>
            <a:ext cx="17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apologies to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D4E570-11C5-54A6-766D-A915DCF87D14}"/>
              </a:ext>
            </a:extLst>
          </p:cNvPr>
          <p:cNvGrpSpPr/>
          <p:nvPr/>
        </p:nvGrpSpPr>
        <p:grpSpPr>
          <a:xfrm>
            <a:off x="2236218" y="4904810"/>
            <a:ext cx="1034761" cy="2003435"/>
            <a:chOff x="2236218" y="4904810"/>
            <a:chExt cx="1034761" cy="200343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FD2B4C3-0B86-EF53-A951-22D23BE81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36218" y="4904810"/>
              <a:ext cx="1034761" cy="15291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78D9150-15A4-30E6-9FD0-7419A4CCE64E}"/>
                </a:ext>
              </a:extLst>
            </p:cNvPr>
            <p:cNvSpPr txBox="1"/>
            <p:nvPr/>
          </p:nvSpPr>
          <p:spPr>
            <a:xfrm>
              <a:off x="2458387" y="6538913"/>
              <a:ext cx="4456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Tri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FCD197-7531-A83D-DAAF-A2F7853951E7}"/>
              </a:ext>
            </a:extLst>
          </p:cNvPr>
          <p:cNvGrpSpPr/>
          <p:nvPr/>
        </p:nvGrpSpPr>
        <p:grpSpPr>
          <a:xfrm>
            <a:off x="3516097" y="4922730"/>
            <a:ext cx="1583307" cy="1921784"/>
            <a:chOff x="3285612" y="3429000"/>
            <a:chExt cx="1524000" cy="1916338"/>
          </a:xfrm>
        </p:grpSpPr>
        <p:pic>
          <p:nvPicPr>
            <p:cNvPr id="23" name="Picture 4" descr="Picture of Dan Fu">
              <a:extLst>
                <a:ext uri="{FF2B5EF4-FFF2-40B4-BE49-F238E27FC236}">
                  <a16:creationId xmlns:a16="http://schemas.microsoft.com/office/drawing/2014/main" id="{DCC178B3-EF8E-50B2-2AC3-110762FB8E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612" y="3429000"/>
              <a:ext cx="1524000" cy="15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668094-F240-9F45-B13C-C2F673729E26}"/>
                </a:ext>
              </a:extLst>
            </p:cNvPr>
            <p:cNvSpPr txBox="1"/>
            <p:nvPr/>
          </p:nvSpPr>
          <p:spPr>
            <a:xfrm>
              <a:off x="3767279" y="4976006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Dan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C08D543-3BC5-5859-0D32-94F0D13361ED}"/>
              </a:ext>
            </a:extLst>
          </p:cNvPr>
          <p:cNvSpPr txBox="1"/>
          <p:nvPr/>
        </p:nvSpPr>
        <p:spPr>
          <a:xfrm>
            <a:off x="5709423" y="5702994"/>
            <a:ext cx="544540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Flash Attention avoids unnecessary writes to slow memory!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136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36"/>
    </mc:Choice>
    <mc:Fallback xmlns="">
      <p:transition spd="slow" advTm="53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2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7DE3F-D4EA-FC86-155A-D27FDE7FB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Attention</a:t>
            </a:r>
          </a:p>
        </p:txBody>
      </p:sp>
      <p:pic>
        <p:nvPicPr>
          <p:cNvPr id="4" name="Picture 3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5D31A685-9CDC-F404-279B-5ABC61BFB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07" y="4548266"/>
            <a:ext cx="7772400" cy="178291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2A3C8F4-7B27-4E48-B8B1-89C80A99C824}"/>
              </a:ext>
            </a:extLst>
          </p:cNvPr>
          <p:cNvGrpSpPr/>
          <p:nvPr/>
        </p:nvGrpSpPr>
        <p:grpSpPr>
          <a:xfrm>
            <a:off x="1003037" y="1810868"/>
            <a:ext cx="3618617" cy="2617211"/>
            <a:chOff x="1003037" y="1810868"/>
            <a:chExt cx="3618617" cy="2617211"/>
          </a:xfrm>
        </p:grpSpPr>
        <p:sp>
          <p:nvSpPr>
            <p:cNvPr id="9" name="Left Bracket 8">
              <a:extLst>
                <a:ext uri="{FF2B5EF4-FFF2-40B4-BE49-F238E27FC236}">
                  <a16:creationId xmlns:a16="http://schemas.microsoft.com/office/drawing/2014/main" id="{A6B9C741-9090-202D-985C-05BA9999D349}"/>
                </a:ext>
              </a:extLst>
            </p:cNvPr>
            <p:cNvSpPr/>
            <p:nvPr/>
          </p:nvSpPr>
          <p:spPr>
            <a:xfrm>
              <a:off x="1003037" y="1810868"/>
              <a:ext cx="215030" cy="2544518"/>
            </a:xfrm>
            <a:prstGeom prst="leftBracket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ight Bracket 9">
              <a:extLst>
                <a:ext uri="{FF2B5EF4-FFF2-40B4-BE49-F238E27FC236}">
                  <a16:creationId xmlns:a16="http://schemas.microsoft.com/office/drawing/2014/main" id="{D6F4CFB3-0D5B-32D0-E74E-4D551B1C9507}"/>
                </a:ext>
              </a:extLst>
            </p:cNvPr>
            <p:cNvSpPr/>
            <p:nvPr/>
          </p:nvSpPr>
          <p:spPr>
            <a:xfrm>
              <a:off x="4423263" y="1810868"/>
              <a:ext cx="198391" cy="2617211"/>
            </a:xfrm>
            <a:prstGeom prst="rightBracket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92BD3B-3713-01E8-33F3-7F1D80ADA432}"/>
                  </a:ext>
                </a:extLst>
              </p:cNvPr>
              <p:cNvSpPr txBox="1"/>
              <p:nvPr/>
            </p:nvSpPr>
            <p:spPr>
              <a:xfrm>
                <a:off x="226743" y="2757498"/>
                <a:ext cx="8478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B92BD3B-3713-01E8-33F3-7F1D80ADA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43" y="2757498"/>
                <a:ext cx="847861" cy="523220"/>
              </a:xfrm>
              <a:prstGeom prst="rect">
                <a:avLst/>
              </a:prstGeom>
              <a:blipFill>
                <a:blip r:embed="rId4"/>
                <a:stretch>
                  <a:fillRect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B01B5007-564F-4468-9C7D-619A4033BF3F}"/>
              </a:ext>
            </a:extLst>
          </p:cNvPr>
          <p:cNvGrpSpPr/>
          <p:nvPr/>
        </p:nvGrpSpPr>
        <p:grpSpPr>
          <a:xfrm>
            <a:off x="1029526" y="1974444"/>
            <a:ext cx="4979975" cy="2393726"/>
            <a:chOff x="1029526" y="1974444"/>
            <a:chExt cx="4979975" cy="239372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A3AC2C7-8902-556F-7EC3-03491D05A453}"/>
                </a:ext>
              </a:extLst>
            </p:cNvPr>
            <p:cNvSpPr/>
            <p:nvPr/>
          </p:nvSpPr>
          <p:spPr>
            <a:xfrm>
              <a:off x="1330257" y="2028969"/>
              <a:ext cx="916216" cy="198368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Q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E2BC678-481B-ED54-7B1E-77DAB4B1CEC4}"/>
                </a:ext>
              </a:extLst>
            </p:cNvPr>
            <p:cNvSpPr/>
            <p:nvPr/>
          </p:nvSpPr>
          <p:spPr>
            <a:xfrm>
              <a:off x="2536296" y="2028970"/>
              <a:ext cx="1710892" cy="84124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K</a:t>
              </a:r>
              <a:r>
                <a:rPr lang="en-US" sz="2400" baseline="30000" dirty="0">
                  <a:solidFill>
                    <a:srgbClr val="7030A0"/>
                  </a:solidFill>
                </a:rPr>
                <a:t>T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1839191-6B26-1725-70FF-C818D37D6E84}"/>
                </a:ext>
              </a:extLst>
            </p:cNvPr>
            <p:cNvSpPr/>
            <p:nvPr/>
          </p:nvSpPr>
          <p:spPr>
            <a:xfrm>
              <a:off x="5093285" y="1974444"/>
              <a:ext cx="916216" cy="198368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7030A0"/>
                  </a:solidFill>
                </a:rPr>
                <a:t>V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A595E13-43BC-0879-0670-B23C76290AB1}"/>
                </a:ext>
              </a:extLst>
            </p:cNvPr>
            <p:cNvGrpSpPr/>
            <p:nvPr/>
          </p:nvGrpSpPr>
          <p:grpSpPr>
            <a:xfrm>
              <a:off x="1029526" y="2025562"/>
              <a:ext cx="4979975" cy="2342608"/>
              <a:chOff x="2582672" y="1690688"/>
              <a:chExt cx="6494272" cy="275001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D9B065A-5C94-7217-D239-4CE2F6398AB0}"/>
                  </a:ext>
                </a:extLst>
              </p:cNvPr>
              <p:cNvGrpSpPr/>
              <p:nvPr/>
            </p:nvGrpSpPr>
            <p:grpSpPr>
              <a:xfrm>
                <a:off x="2582672" y="1690688"/>
                <a:ext cx="333746" cy="2332672"/>
                <a:chOff x="2582672" y="1690688"/>
                <a:chExt cx="333746" cy="2332672"/>
              </a:xfrm>
            </p:grpSpPr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FD3D4470-46A9-A303-4C87-E7C7D9E12CD5}"/>
                    </a:ext>
                  </a:extLst>
                </p:cNvPr>
                <p:cNvCxnSpPr/>
                <p:nvPr/>
              </p:nvCxnSpPr>
              <p:spPr>
                <a:xfrm>
                  <a:off x="2887764" y="1690688"/>
                  <a:ext cx="0" cy="233267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DBBAB06-7607-6EB7-ED51-3F469FE214C9}"/>
                    </a:ext>
                  </a:extLst>
                </p:cNvPr>
                <p:cNvSpPr txBox="1"/>
                <p:nvPr/>
              </p:nvSpPr>
              <p:spPr>
                <a:xfrm>
                  <a:off x="2582672" y="2688860"/>
                  <a:ext cx="3337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N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5402DF3-7D63-14A6-4018-F630B0267446}"/>
                  </a:ext>
                </a:extLst>
              </p:cNvPr>
              <p:cNvGrpSpPr/>
              <p:nvPr/>
            </p:nvGrpSpPr>
            <p:grpSpPr>
              <a:xfrm>
                <a:off x="2974848" y="4071372"/>
                <a:ext cx="1194816" cy="369332"/>
                <a:chOff x="2974848" y="4071372"/>
                <a:chExt cx="1194816" cy="369332"/>
              </a:xfrm>
            </p:grpSpPr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52D6F359-9D29-FD89-4C43-7B03E84A177B}"/>
                    </a:ext>
                  </a:extLst>
                </p:cNvPr>
                <p:cNvCxnSpPr/>
                <p:nvPr/>
              </p:nvCxnSpPr>
              <p:spPr>
                <a:xfrm>
                  <a:off x="2974848" y="4110444"/>
                  <a:ext cx="1194816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A33D30E-E1AF-9921-777B-F6A311A7C4FE}"/>
                    </a:ext>
                  </a:extLst>
                </p:cNvPr>
                <p:cNvSpPr txBox="1"/>
                <p:nvPr/>
              </p:nvSpPr>
              <p:spPr>
                <a:xfrm>
                  <a:off x="3354334" y="4071372"/>
                  <a:ext cx="3064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d</a:t>
                  </a: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8745AB0-BF25-FBE7-C020-40BCABE5D5DB}"/>
                  </a:ext>
                </a:extLst>
              </p:cNvPr>
              <p:cNvGrpSpPr/>
              <p:nvPr/>
            </p:nvGrpSpPr>
            <p:grpSpPr>
              <a:xfrm>
                <a:off x="7470834" y="1690688"/>
                <a:ext cx="333746" cy="2332672"/>
                <a:chOff x="2582672" y="1690688"/>
                <a:chExt cx="333746" cy="2332672"/>
              </a:xfrm>
            </p:grpSpPr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BC5BD63E-A2B4-4DF0-47F2-C835A739DE10}"/>
                    </a:ext>
                  </a:extLst>
                </p:cNvPr>
                <p:cNvCxnSpPr/>
                <p:nvPr/>
              </p:nvCxnSpPr>
              <p:spPr>
                <a:xfrm>
                  <a:off x="2887764" y="1690688"/>
                  <a:ext cx="0" cy="233267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27E21DA-0E81-A3FE-D3DE-DCE6A8F43510}"/>
                    </a:ext>
                  </a:extLst>
                </p:cNvPr>
                <p:cNvSpPr txBox="1"/>
                <p:nvPr/>
              </p:nvSpPr>
              <p:spPr>
                <a:xfrm>
                  <a:off x="2582672" y="2688860"/>
                  <a:ext cx="3337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N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5EEB3CD-1E92-4882-69B7-01EEFE586995}"/>
                  </a:ext>
                </a:extLst>
              </p:cNvPr>
              <p:cNvGrpSpPr/>
              <p:nvPr/>
            </p:nvGrpSpPr>
            <p:grpSpPr>
              <a:xfrm>
                <a:off x="7882128" y="4041648"/>
                <a:ext cx="1194816" cy="369332"/>
                <a:chOff x="2974848" y="4071372"/>
                <a:chExt cx="1194816" cy="369332"/>
              </a:xfrm>
            </p:grpSpPr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02AD01EE-DFD4-2394-3F61-DF14E5F28314}"/>
                    </a:ext>
                  </a:extLst>
                </p:cNvPr>
                <p:cNvCxnSpPr/>
                <p:nvPr/>
              </p:nvCxnSpPr>
              <p:spPr>
                <a:xfrm>
                  <a:off x="2974848" y="4110444"/>
                  <a:ext cx="1194816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F38431B-7459-1F7A-00C2-C64E49A5FA31}"/>
                    </a:ext>
                  </a:extLst>
                </p:cNvPr>
                <p:cNvSpPr txBox="1"/>
                <p:nvPr/>
              </p:nvSpPr>
              <p:spPr>
                <a:xfrm>
                  <a:off x="3354334" y="4071372"/>
                  <a:ext cx="3064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d</a:t>
                  </a: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A125474-75D7-9016-26D0-DCB3665E674A}"/>
                  </a:ext>
                </a:extLst>
              </p:cNvPr>
              <p:cNvGrpSpPr/>
              <p:nvPr/>
            </p:nvGrpSpPr>
            <p:grpSpPr>
              <a:xfrm>
                <a:off x="4547616" y="2752576"/>
                <a:ext cx="2231136" cy="369332"/>
                <a:chOff x="4547616" y="2752576"/>
                <a:chExt cx="2231136" cy="369332"/>
              </a:xfrm>
            </p:grpSpPr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5AF4C0C3-C997-5A0C-093D-C0BFD5571C30}"/>
                    </a:ext>
                  </a:extLst>
                </p:cNvPr>
                <p:cNvCxnSpPr/>
                <p:nvPr/>
              </p:nvCxnSpPr>
              <p:spPr>
                <a:xfrm>
                  <a:off x="4547616" y="2769325"/>
                  <a:ext cx="2231136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82C87F3-2C2F-2691-7A79-BED4106B9FFD}"/>
                    </a:ext>
                  </a:extLst>
                </p:cNvPr>
                <p:cNvSpPr txBox="1"/>
                <p:nvPr/>
              </p:nvSpPr>
              <p:spPr>
                <a:xfrm>
                  <a:off x="5413249" y="2752576"/>
                  <a:ext cx="3337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N</a:t>
                  </a: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8BAFF2DE-6F82-3A47-E8AA-42BA8248FCE6}"/>
                  </a:ext>
                </a:extLst>
              </p:cNvPr>
              <p:cNvGrpSpPr/>
              <p:nvPr/>
            </p:nvGrpSpPr>
            <p:grpSpPr>
              <a:xfrm>
                <a:off x="4171074" y="1690688"/>
                <a:ext cx="306494" cy="991552"/>
                <a:chOff x="4171074" y="1690688"/>
                <a:chExt cx="306494" cy="991552"/>
              </a:xfrm>
            </p:grpSpPr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B4EC1F9E-D965-E22B-A4FC-5A982EFBB2BD}"/>
                    </a:ext>
                  </a:extLst>
                </p:cNvPr>
                <p:cNvCxnSpPr/>
                <p:nvPr/>
              </p:nvCxnSpPr>
              <p:spPr>
                <a:xfrm>
                  <a:off x="4460532" y="1690688"/>
                  <a:ext cx="0" cy="99155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BE6AC2A-EC6B-25B8-1705-79E4E72F5E17}"/>
                    </a:ext>
                  </a:extLst>
                </p:cNvPr>
                <p:cNvSpPr txBox="1"/>
                <p:nvPr/>
              </p:nvSpPr>
              <p:spPr>
                <a:xfrm>
                  <a:off x="4171074" y="1993702"/>
                  <a:ext cx="3064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d</a:t>
                  </a:r>
                </a:p>
              </p:txBody>
            </p:sp>
          </p:grpSp>
        </p:grpSp>
      </p:grpSp>
      <p:sp>
        <p:nvSpPr>
          <p:cNvPr id="34" name="Oval Callout 33">
            <a:extLst>
              <a:ext uri="{FF2B5EF4-FFF2-40B4-BE49-F238E27FC236}">
                <a16:creationId xmlns:a16="http://schemas.microsoft.com/office/drawing/2014/main" id="{7E306076-1A26-4CEC-F253-7872C3ED9D18}"/>
              </a:ext>
            </a:extLst>
          </p:cNvPr>
          <p:cNvSpPr/>
          <p:nvPr/>
        </p:nvSpPr>
        <p:spPr>
          <a:xfrm>
            <a:off x="5093285" y="540083"/>
            <a:ext cx="1912807" cy="896209"/>
          </a:xfrm>
          <a:prstGeom prst="wedgeEllipseCallout">
            <a:avLst>
              <a:gd name="adj1" fmla="val -77458"/>
              <a:gd name="adj2" fmla="val 13054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O(d</a:t>
            </a:r>
            <a:r>
              <a:rPr lang="en-US" baseline="30000" dirty="0"/>
              <a:t>2</a:t>
            </a:r>
            <a:r>
              <a:rPr lang="en-US" dirty="0"/>
              <a:t>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5D311EF-E65A-3C76-56A0-1614DAA7EAB8}"/>
                  </a:ext>
                </a:extLst>
              </p:cNvPr>
              <p:cNvSpPr txBox="1"/>
              <p:nvPr/>
            </p:nvSpPr>
            <p:spPr>
              <a:xfrm>
                <a:off x="8510826" y="1687986"/>
                <a:ext cx="2972224" cy="46288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𝑄𝐾</m:t>
                        </m:r>
                        <m:r>
                          <a:rPr lang="en-US" sz="2400" b="0" i="1" baseline="3000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n-US" sz="24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</m:d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n-US" sz="24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</m:d>
                    <m:r>
                      <a:rPr lang="en-US" sz="2400" b="0" i="1" baseline="3000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2400" baseline="300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5D311EF-E65A-3C76-56A0-1614DAA7E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0826" y="1687986"/>
                <a:ext cx="2972224" cy="462884"/>
              </a:xfrm>
              <a:prstGeom prst="rect">
                <a:avLst/>
              </a:prstGeom>
              <a:blipFill>
                <a:blip r:embed="rId5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0042005-90BD-ABC5-2CCF-09D8F620D407}"/>
                  </a:ext>
                </a:extLst>
              </p:cNvPr>
              <p:cNvSpPr txBox="1"/>
              <p:nvPr/>
            </p:nvSpPr>
            <p:spPr>
              <a:xfrm>
                <a:off x="8382265" y="2456393"/>
                <a:ext cx="3100785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Compute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n-US" sz="24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</m:d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lang="en-US" sz="2400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𝑲</m:t>
                        </m:r>
                      </m:e>
                    </m:d>
                    <m:r>
                      <a:rPr lang="en-US" sz="2400" b="0" i="1" baseline="3000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b="1" dirty="0">
                    <a:solidFill>
                      <a:srgbClr val="7030A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</a:t>
                </a: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0042005-90BD-ABC5-2CCF-09D8F620D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265" y="2456393"/>
                <a:ext cx="3100785" cy="461665"/>
              </a:xfrm>
              <a:prstGeom prst="rect">
                <a:avLst/>
              </a:prstGeom>
              <a:blipFill>
                <a:blip r:embed="rId6"/>
                <a:stretch>
                  <a:fillRect l="-3265" t="-10811" r="-204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F70F0710-F59C-839D-10E3-CB235DDFE502}"/>
              </a:ext>
            </a:extLst>
          </p:cNvPr>
          <p:cNvGrpSpPr/>
          <p:nvPr/>
        </p:nvGrpSpPr>
        <p:grpSpPr>
          <a:xfrm>
            <a:off x="9184102" y="3429000"/>
            <a:ext cx="1520685" cy="2587631"/>
            <a:chOff x="1661660" y="2545792"/>
            <a:chExt cx="1520685" cy="2587631"/>
          </a:xfrm>
        </p:grpSpPr>
        <p:pic>
          <p:nvPicPr>
            <p:cNvPr id="48" name="Picture 47" descr="A person smiling at camera&#10;&#10;Description automatically generated">
              <a:extLst>
                <a:ext uri="{FF2B5EF4-FFF2-40B4-BE49-F238E27FC236}">
                  <a16:creationId xmlns:a16="http://schemas.microsoft.com/office/drawing/2014/main" id="{262A5EBC-AAA7-178D-B001-F0EC1A38C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91837" y="2545792"/>
              <a:ext cx="1490508" cy="165391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9A981C1-C510-5E05-F36B-E18D24B1816A}"/>
                </a:ext>
              </a:extLst>
            </p:cNvPr>
            <p:cNvSpPr txBox="1"/>
            <p:nvPr/>
          </p:nvSpPr>
          <p:spPr>
            <a:xfrm>
              <a:off x="1661660" y="4210093"/>
              <a:ext cx="1518599" cy="92333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Check out Simran’s talk</a:t>
              </a:r>
            </a:p>
            <a:p>
              <a:pPr algn="ctr"/>
              <a:r>
                <a:rPr lang="en-US" dirty="0"/>
                <a:t>tomorrow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8BB4B08-4FF0-4D6A-9CC4-95C94D6A72EF}"/>
                  </a:ext>
                </a:extLst>
              </p:cNvPr>
              <p:cNvSpPr txBox="1"/>
              <p:nvPr/>
            </p:nvSpPr>
            <p:spPr>
              <a:xfrm>
                <a:off x="8747611" y="906977"/>
                <a:ext cx="2393669" cy="392993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en-US" sz="20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</m:d>
                      <m:r>
                        <a:rPr lang="en-US" sz="20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0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en-US" sz="20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𝑲</m:t>
                          </m:r>
                        </m:e>
                      </m:d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0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  <m:r>
                        <m:rPr>
                          <m:nor/>
                        </m:rPr>
                        <a:rPr lang="en-US" sz="2000" baseline="30000" dirty="0">
                          <a:solidFill>
                            <a:srgbClr val="7030A0"/>
                          </a:solidFill>
                        </a:rPr>
                        <m:t> (</m:t>
                      </m:r>
                      <m:r>
                        <m:rPr>
                          <m:nor/>
                        </m:rPr>
                        <a:rPr lang="en-US" sz="2000" baseline="30000" dirty="0" err="1">
                          <a:solidFill>
                            <a:srgbClr val="7030A0"/>
                          </a:solidFill>
                        </a:rPr>
                        <m:t>N</m:t>
                      </m:r>
                      <m:r>
                        <m:rPr>
                          <m:nor/>
                        </m:rPr>
                        <a:rPr lang="en-US" sz="2000" baseline="30000" dirty="0" err="1">
                          <a:solidFill>
                            <a:srgbClr val="7030A0"/>
                          </a:solidFill>
                        </a:rPr>
                        <m:t>, </m:t>
                      </m:r>
                      <m:r>
                        <m:rPr>
                          <m:nor/>
                        </m:rPr>
                        <a:rPr lang="en-US" sz="2000" b="0" i="0" baseline="30000" dirty="0" smtClean="0">
                          <a:solidFill>
                            <a:srgbClr val="7030A0"/>
                          </a:solidFill>
                        </a:rPr>
                        <m:t>f</m:t>
                      </m:r>
                      <m:r>
                        <m:rPr>
                          <m:nor/>
                        </m:rPr>
                        <a:rPr lang="en-US" sz="2000" baseline="30000" dirty="0">
                          <a:solidFill>
                            <a:srgbClr val="7030A0"/>
                          </a:solidFill>
                        </a:rPr>
                        <m:t>)</m:t>
                      </m:r>
                    </m:oMath>
                  </m:oMathPara>
                </a14:m>
                <a:endParaRPr lang="en-US" sz="2000" baseline="30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8BB4B08-4FF0-4D6A-9CC4-95C94D6A7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7611" y="906977"/>
                <a:ext cx="2393669" cy="392993"/>
              </a:xfrm>
              <a:prstGeom prst="rect">
                <a:avLst/>
              </a:prstGeom>
              <a:blipFill>
                <a:blip r:embed="rId8"/>
                <a:stretch>
                  <a:fillRect t="-1250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2145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484"/>
    </mc:Choice>
    <mc:Fallback xmlns="">
      <p:transition spd="slow" advTm="210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79 -0.00463 L 0.1194 0.00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4" grpId="0" animBg="1"/>
      <p:bldP spid="39" grpId="0" animBg="1"/>
      <p:bldP spid="45" grpId="0" animBg="1"/>
      <p:bldP spid="5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3C67-36D1-F485-53E0-B0C25816E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Space Models</a:t>
            </a:r>
          </a:p>
        </p:txBody>
      </p:sp>
      <p:pic>
        <p:nvPicPr>
          <p:cNvPr id="4" name="Picture 3" descr="A white line with black lines&#10;&#10;Description automatically generated with medium confidence">
            <a:extLst>
              <a:ext uri="{FF2B5EF4-FFF2-40B4-BE49-F238E27FC236}">
                <a16:creationId xmlns:a16="http://schemas.microsoft.com/office/drawing/2014/main" id="{E2846229-92FA-D3D5-9944-30519D98F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36" y="1347893"/>
            <a:ext cx="7772400" cy="104796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0B82C32-9E41-DFD6-6997-38CE010E0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54" y="2214245"/>
            <a:ext cx="59944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7DE3728-DBB1-2CF5-34D8-F9443B2E8304}"/>
                  </a:ext>
                </a:extLst>
              </p:cNvPr>
              <p:cNvSpPr txBox="1"/>
              <p:nvPr/>
            </p:nvSpPr>
            <p:spPr>
              <a:xfrm>
                <a:off x="857673" y="5223149"/>
                <a:ext cx="2769220" cy="46166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/>
                  <a:t>Input:   </a:t>
                </a:r>
                <a:r>
                  <a:rPr lang="en-US" sz="2400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1</a:t>
                </a:r>
                <a:r>
                  <a:rPr lang="en-US" sz="2400" dirty="0">
                    <a:solidFill>
                      <a:srgbClr val="7030A0"/>
                    </a:solidFill>
                  </a:rPr>
                  <a:t>, x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2</a:t>
                </a:r>
                <a:r>
                  <a:rPr lang="en-US" sz="2400" dirty="0">
                    <a:solidFill>
                      <a:srgbClr val="7030A0"/>
                    </a:solidFill>
                  </a:rPr>
                  <a:t>, ….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7DE3728-DBB1-2CF5-34D8-F9443B2E8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73" y="5223149"/>
                <a:ext cx="2769220" cy="461665"/>
              </a:xfrm>
              <a:prstGeom prst="rect">
                <a:avLst/>
              </a:prstGeom>
              <a:blipFill>
                <a:blip r:embed="rId5"/>
                <a:stretch>
                  <a:fillRect l="-3196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D0E15B-E572-E10B-1492-6719F1B2CCA4}"/>
                  </a:ext>
                </a:extLst>
              </p:cNvPr>
              <p:cNvSpPr txBox="1"/>
              <p:nvPr/>
            </p:nvSpPr>
            <p:spPr>
              <a:xfrm>
                <a:off x="857673" y="5765927"/>
                <a:ext cx="2879506" cy="46166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/>
                  <a:t>Output: </a:t>
                </a:r>
                <a:r>
                  <a:rPr lang="en-US" sz="2400" dirty="0">
                    <a:solidFill>
                      <a:srgbClr val="7030A0"/>
                    </a:solidFill>
                  </a:rPr>
                  <a:t>y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1</a:t>
                </a:r>
                <a:r>
                  <a:rPr lang="en-US" sz="2400" dirty="0">
                    <a:solidFill>
                      <a:srgbClr val="7030A0"/>
                    </a:solidFill>
                  </a:rPr>
                  <a:t>, y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2</a:t>
                </a:r>
                <a:r>
                  <a:rPr lang="en-US" sz="2400" dirty="0">
                    <a:solidFill>
                      <a:srgbClr val="7030A0"/>
                    </a:solidFill>
                  </a:rPr>
                  <a:t>, ….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D0E15B-E572-E10B-1492-6719F1B2C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73" y="5765927"/>
                <a:ext cx="2879506" cy="461665"/>
              </a:xfrm>
              <a:prstGeom prst="rect">
                <a:avLst/>
              </a:prstGeom>
              <a:blipFill>
                <a:blip r:embed="rId6"/>
                <a:stretch>
                  <a:fillRect l="-3070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7EEB1AD-13C4-73F2-30A4-F123E9D84D49}"/>
              </a:ext>
            </a:extLst>
          </p:cNvPr>
          <p:cNvSpPr txBox="1"/>
          <p:nvPr/>
        </p:nvSpPr>
        <p:spPr>
          <a:xfrm>
            <a:off x="5681273" y="5027964"/>
            <a:ext cx="316625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</a:rPr>
              <a:t>s</a:t>
            </a:r>
            <a:r>
              <a:rPr lang="en-US" sz="4000" baseline="-25000" dirty="0" err="1">
                <a:solidFill>
                  <a:srgbClr val="7030A0"/>
                </a:solidFill>
              </a:rPr>
              <a:t>i</a:t>
            </a:r>
            <a:r>
              <a:rPr lang="en-US" sz="4000" dirty="0"/>
              <a:t> = </a:t>
            </a:r>
            <a:r>
              <a:rPr lang="en-US" sz="4000" b="1" dirty="0">
                <a:solidFill>
                  <a:srgbClr val="7030A0"/>
                </a:solidFill>
              </a:rPr>
              <a:t>As</a:t>
            </a:r>
            <a:r>
              <a:rPr lang="en-US" sz="4000" baseline="-25000" dirty="0">
                <a:solidFill>
                  <a:srgbClr val="7030A0"/>
                </a:solidFill>
              </a:rPr>
              <a:t>i-1</a:t>
            </a:r>
            <a:r>
              <a:rPr lang="en-US" sz="4000" dirty="0"/>
              <a:t> + </a:t>
            </a:r>
            <a:r>
              <a:rPr lang="en-US" sz="4000" b="1" dirty="0" err="1">
                <a:solidFill>
                  <a:srgbClr val="7030A0"/>
                </a:solidFill>
              </a:rPr>
              <a:t>b</a:t>
            </a:r>
            <a:r>
              <a:rPr lang="en-US" sz="4000" dirty="0" err="1">
                <a:solidFill>
                  <a:srgbClr val="7030A0"/>
                </a:solidFill>
              </a:rPr>
              <a:t>x</a:t>
            </a:r>
            <a:r>
              <a:rPr lang="en-US" sz="4000" baseline="-25000" dirty="0" err="1">
                <a:solidFill>
                  <a:srgbClr val="7030A0"/>
                </a:solidFill>
              </a:rPr>
              <a:t>i</a:t>
            </a:r>
            <a:endParaRPr lang="en-US" sz="4000" baseline="-25000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28DE1-6657-6C79-6145-547A5D2927C8}"/>
              </a:ext>
            </a:extLst>
          </p:cNvPr>
          <p:cNvSpPr txBox="1"/>
          <p:nvPr/>
        </p:nvSpPr>
        <p:spPr>
          <a:xfrm>
            <a:off x="5681273" y="5824736"/>
            <a:ext cx="252986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</a:rPr>
              <a:t>y</a:t>
            </a:r>
            <a:r>
              <a:rPr lang="en-US" sz="3200" baseline="-25000" dirty="0" err="1">
                <a:solidFill>
                  <a:srgbClr val="7030A0"/>
                </a:solidFill>
              </a:rPr>
              <a:t>i</a:t>
            </a:r>
            <a:r>
              <a:rPr lang="en-US" sz="3200" dirty="0"/>
              <a:t> = </a:t>
            </a:r>
            <a:r>
              <a:rPr lang="en-US" sz="3200" b="1" dirty="0" err="1">
                <a:solidFill>
                  <a:srgbClr val="7030A0"/>
                </a:solidFill>
              </a:rPr>
              <a:t>c</a:t>
            </a:r>
            <a:r>
              <a:rPr lang="en-US" sz="3200" baseline="30000" dirty="0" err="1">
                <a:solidFill>
                  <a:srgbClr val="7030A0"/>
                </a:solidFill>
              </a:rPr>
              <a:t>T</a:t>
            </a:r>
            <a:r>
              <a:rPr lang="en-US" sz="3200" b="1" dirty="0" err="1">
                <a:solidFill>
                  <a:srgbClr val="7030A0"/>
                </a:solidFill>
              </a:rPr>
              <a:t>s</a:t>
            </a:r>
            <a:r>
              <a:rPr lang="en-US" sz="3200" baseline="-25000" dirty="0" err="1">
                <a:solidFill>
                  <a:srgbClr val="7030A0"/>
                </a:solidFill>
              </a:rPr>
              <a:t>i</a:t>
            </a:r>
            <a:r>
              <a:rPr lang="en-US" sz="3200" dirty="0"/>
              <a:t> + </a:t>
            </a:r>
            <a:r>
              <a:rPr lang="en-US" sz="3200" dirty="0">
                <a:solidFill>
                  <a:srgbClr val="7030A0"/>
                </a:solidFill>
              </a:rPr>
              <a:t>dx</a:t>
            </a:r>
            <a:r>
              <a:rPr lang="en-US" sz="3200" baseline="-25000" dirty="0">
                <a:solidFill>
                  <a:srgbClr val="7030A0"/>
                </a:solidFill>
              </a:rPr>
              <a:t>i</a:t>
            </a:r>
            <a:r>
              <a:rPr lang="en-US" sz="32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928E58-B59F-8DA1-C1CA-55A71473871E}"/>
                  </a:ext>
                </a:extLst>
              </p:cNvPr>
              <p:cNvSpPr txBox="1"/>
              <p:nvPr/>
            </p:nvSpPr>
            <p:spPr>
              <a:xfrm>
                <a:off x="9872688" y="5361549"/>
                <a:ext cx="1238544" cy="40011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7030A0"/>
                    </a:solidFill>
                  </a:rPr>
                  <a:t>A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0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baseline="30000" dirty="0">
                    <a:solidFill>
                      <a:srgbClr val="7030A0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7030A0"/>
                    </a:solidFill>
                  </a:rPr>
                  <a:t>m,m</a:t>
                </a:r>
                <a:r>
                  <a:rPr lang="en-US" sz="2000" baseline="30000" dirty="0">
                    <a:solidFill>
                      <a:srgbClr val="7030A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928E58-B59F-8DA1-C1CA-55A714738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2688" y="5361549"/>
                <a:ext cx="1238544" cy="400110"/>
              </a:xfrm>
              <a:prstGeom prst="rect">
                <a:avLst/>
              </a:prstGeom>
              <a:blipFill>
                <a:blip r:embed="rId7"/>
                <a:stretch>
                  <a:fillRect l="-5051" t="-6250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13C526-33E8-0F11-5ED2-9B69198E715C}"/>
                  </a:ext>
                </a:extLst>
              </p:cNvPr>
              <p:cNvSpPr txBox="1"/>
              <p:nvPr/>
            </p:nvSpPr>
            <p:spPr>
              <a:xfrm>
                <a:off x="9882250" y="5838939"/>
                <a:ext cx="1371594" cy="40011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solidFill>
                      <a:srgbClr val="7030A0"/>
                    </a:solidFill>
                  </a:rPr>
                  <a:t>s</a:t>
                </a:r>
                <a:r>
                  <a:rPr lang="en-US" sz="2000" baseline="-250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,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b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,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0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baseline="30000" dirty="0">
                    <a:solidFill>
                      <a:srgbClr val="7030A0"/>
                    </a:solidFill>
                  </a:rPr>
                  <a:t>m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13C526-33E8-0F11-5ED2-9B69198E7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2250" y="5838939"/>
                <a:ext cx="1371594" cy="400110"/>
              </a:xfrm>
              <a:prstGeom prst="rect">
                <a:avLst/>
              </a:prstGeom>
              <a:blipFill>
                <a:blip r:embed="rId8"/>
                <a:stretch>
                  <a:fillRect l="-4587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89703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29"/>
    </mc:Choice>
    <mc:Fallback xmlns="">
      <p:transition spd="slow" advTm="45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3C67-36D1-F485-53E0-B0C25816E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(Linear) State Space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7DE3728-DBB1-2CF5-34D8-F9443B2E8304}"/>
                  </a:ext>
                </a:extLst>
              </p:cNvPr>
              <p:cNvSpPr txBox="1"/>
              <p:nvPr/>
            </p:nvSpPr>
            <p:spPr>
              <a:xfrm>
                <a:off x="857673" y="5223149"/>
                <a:ext cx="2769220" cy="46166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/>
                  <a:t>Input:   </a:t>
                </a:r>
                <a:r>
                  <a:rPr lang="en-US" sz="2400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1</a:t>
                </a:r>
                <a:r>
                  <a:rPr lang="en-US" sz="2400" dirty="0">
                    <a:solidFill>
                      <a:srgbClr val="7030A0"/>
                    </a:solidFill>
                  </a:rPr>
                  <a:t>, x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2</a:t>
                </a:r>
                <a:r>
                  <a:rPr lang="en-US" sz="2400" dirty="0">
                    <a:solidFill>
                      <a:srgbClr val="7030A0"/>
                    </a:solidFill>
                  </a:rPr>
                  <a:t>, ….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7DE3728-DBB1-2CF5-34D8-F9443B2E8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73" y="5223149"/>
                <a:ext cx="2769220" cy="461665"/>
              </a:xfrm>
              <a:prstGeom prst="rect">
                <a:avLst/>
              </a:prstGeom>
              <a:blipFill>
                <a:blip r:embed="rId3"/>
                <a:stretch>
                  <a:fillRect l="-3196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D0E15B-E572-E10B-1492-6719F1B2CCA4}"/>
                  </a:ext>
                </a:extLst>
              </p:cNvPr>
              <p:cNvSpPr txBox="1"/>
              <p:nvPr/>
            </p:nvSpPr>
            <p:spPr>
              <a:xfrm>
                <a:off x="857673" y="5765927"/>
                <a:ext cx="2879506" cy="46166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/>
                  <a:t>Output: </a:t>
                </a:r>
                <a:r>
                  <a:rPr lang="en-US" sz="2400" dirty="0">
                    <a:solidFill>
                      <a:srgbClr val="7030A0"/>
                    </a:solidFill>
                  </a:rPr>
                  <a:t>y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1</a:t>
                </a:r>
                <a:r>
                  <a:rPr lang="en-US" sz="2400" dirty="0">
                    <a:solidFill>
                      <a:srgbClr val="7030A0"/>
                    </a:solidFill>
                  </a:rPr>
                  <a:t>, y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2</a:t>
                </a:r>
                <a:r>
                  <a:rPr lang="en-US" sz="2400" dirty="0">
                    <a:solidFill>
                      <a:srgbClr val="7030A0"/>
                    </a:solidFill>
                  </a:rPr>
                  <a:t>, ….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D0E15B-E572-E10B-1492-6719F1B2C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73" y="5765927"/>
                <a:ext cx="2879506" cy="461665"/>
              </a:xfrm>
              <a:prstGeom prst="rect">
                <a:avLst/>
              </a:prstGeom>
              <a:blipFill>
                <a:blip r:embed="rId4"/>
                <a:stretch>
                  <a:fillRect l="-3070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7EEB1AD-13C4-73F2-30A4-F123E9D84D49}"/>
              </a:ext>
            </a:extLst>
          </p:cNvPr>
          <p:cNvSpPr txBox="1"/>
          <p:nvPr/>
        </p:nvSpPr>
        <p:spPr>
          <a:xfrm>
            <a:off x="5681273" y="5027964"/>
            <a:ext cx="316625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</a:rPr>
              <a:t>s</a:t>
            </a:r>
            <a:r>
              <a:rPr lang="en-US" sz="4000" baseline="-25000" dirty="0" err="1">
                <a:solidFill>
                  <a:srgbClr val="7030A0"/>
                </a:solidFill>
              </a:rPr>
              <a:t>i</a:t>
            </a:r>
            <a:r>
              <a:rPr lang="en-US" sz="4000" dirty="0"/>
              <a:t> = </a:t>
            </a:r>
            <a:r>
              <a:rPr lang="en-US" sz="4000" b="1" dirty="0">
                <a:solidFill>
                  <a:srgbClr val="7030A0"/>
                </a:solidFill>
              </a:rPr>
              <a:t>As</a:t>
            </a:r>
            <a:r>
              <a:rPr lang="en-US" sz="4000" baseline="-25000" dirty="0">
                <a:solidFill>
                  <a:srgbClr val="7030A0"/>
                </a:solidFill>
              </a:rPr>
              <a:t>i-1</a:t>
            </a:r>
            <a:r>
              <a:rPr lang="en-US" sz="4000" dirty="0"/>
              <a:t> + </a:t>
            </a:r>
            <a:r>
              <a:rPr lang="en-US" sz="4000" b="1" dirty="0" err="1">
                <a:solidFill>
                  <a:srgbClr val="7030A0"/>
                </a:solidFill>
              </a:rPr>
              <a:t>b</a:t>
            </a:r>
            <a:r>
              <a:rPr lang="en-US" sz="4000" dirty="0" err="1">
                <a:solidFill>
                  <a:srgbClr val="7030A0"/>
                </a:solidFill>
              </a:rPr>
              <a:t>x</a:t>
            </a:r>
            <a:r>
              <a:rPr lang="en-US" sz="4000" baseline="-25000" dirty="0" err="1">
                <a:solidFill>
                  <a:srgbClr val="7030A0"/>
                </a:solidFill>
              </a:rPr>
              <a:t>i</a:t>
            </a:r>
            <a:endParaRPr lang="en-US" sz="4000" baseline="-25000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28DE1-6657-6C79-6145-547A5D2927C8}"/>
              </a:ext>
            </a:extLst>
          </p:cNvPr>
          <p:cNvSpPr txBox="1"/>
          <p:nvPr/>
        </p:nvSpPr>
        <p:spPr>
          <a:xfrm>
            <a:off x="5681273" y="5824736"/>
            <a:ext cx="252986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</a:rPr>
              <a:t>y</a:t>
            </a:r>
            <a:r>
              <a:rPr lang="en-US" sz="3200" baseline="-25000" dirty="0" err="1">
                <a:solidFill>
                  <a:srgbClr val="7030A0"/>
                </a:solidFill>
              </a:rPr>
              <a:t>i</a:t>
            </a:r>
            <a:r>
              <a:rPr lang="en-US" sz="3200" dirty="0"/>
              <a:t> = </a:t>
            </a:r>
            <a:r>
              <a:rPr lang="en-US" sz="3200" b="1" dirty="0" err="1">
                <a:solidFill>
                  <a:srgbClr val="7030A0"/>
                </a:solidFill>
              </a:rPr>
              <a:t>c</a:t>
            </a:r>
            <a:r>
              <a:rPr lang="en-US" sz="3200" baseline="30000" dirty="0" err="1">
                <a:solidFill>
                  <a:srgbClr val="7030A0"/>
                </a:solidFill>
              </a:rPr>
              <a:t>T</a:t>
            </a:r>
            <a:r>
              <a:rPr lang="en-US" sz="3200" b="1" dirty="0" err="1">
                <a:solidFill>
                  <a:srgbClr val="7030A0"/>
                </a:solidFill>
              </a:rPr>
              <a:t>s</a:t>
            </a:r>
            <a:r>
              <a:rPr lang="en-US" sz="3200" baseline="-25000" dirty="0" err="1">
                <a:solidFill>
                  <a:srgbClr val="7030A0"/>
                </a:solidFill>
              </a:rPr>
              <a:t>i</a:t>
            </a:r>
            <a:r>
              <a:rPr lang="en-US" sz="3200" dirty="0"/>
              <a:t> + </a:t>
            </a:r>
            <a:r>
              <a:rPr lang="en-US" sz="3200" dirty="0">
                <a:solidFill>
                  <a:srgbClr val="7030A0"/>
                </a:solidFill>
              </a:rPr>
              <a:t>dx</a:t>
            </a:r>
            <a:r>
              <a:rPr lang="en-US" sz="3200" baseline="-25000" dirty="0">
                <a:solidFill>
                  <a:srgbClr val="7030A0"/>
                </a:solidFill>
              </a:rPr>
              <a:t>i</a:t>
            </a:r>
            <a:r>
              <a:rPr lang="en-US" sz="32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928E58-B59F-8DA1-C1CA-55A71473871E}"/>
                  </a:ext>
                </a:extLst>
              </p:cNvPr>
              <p:cNvSpPr txBox="1"/>
              <p:nvPr/>
            </p:nvSpPr>
            <p:spPr>
              <a:xfrm>
                <a:off x="9872688" y="5361549"/>
                <a:ext cx="1238544" cy="40011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7030A0"/>
                    </a:solidFill>
                  </a:rPr>
                  <a:t>A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0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baseline="30000" dirty="0">
                    <a:solidFill>
                      <a:srgbClr val="7030A0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7030A0"/>
                    </a:solidFill>
                  </a:rPr>
                  <a:t>m,m</a:t>
                </a:r>
                <a:r>
                  <a:rPr lang="en-US" sz="2000" baseline="30000" dirty="0">
                    <a:solidFill>
                      <a:srgbClr val="7030A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928E58-B59F-8DA1-C1CA-55A714738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2688" y="5361549"/>
                <a:ext cx="1238544" cy="400110"/>
              </a:xfrm>
              <a:prstGeom prst="rect">
                <a:avLst/>
              </a:prstGeom>
              <a:blipFill>
                <a:blip r:embed="rId5"/>
                <a:stretch>
                  <a:fillRect l="-5051" t="-6250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13C526-33E8-0F11-5ED2-9B69198E715C}"/>
                  </a:ext>
                </a:extLst>
              </p:cNvPr>
              <p:cNvSpPr txBox="1"/>
              <p:nvPr/>
            </p:nvSpPr>
            <p:spPr>
              <a:xfrm>
                <a:off x="9882250" y="5838939"/>
                <a:ext cx="1371594" cy="40011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solidFill>
                      <a:srgbClr val="7030A0"/>
                    </a:solidFill>
                  </a:rPr>
                  <a:t>s</a:t>
                </a:r>
                <a:r>
                  <a:rPr lang="en-US" sz="2000" baseline="-250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,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b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,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0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baseline="30000" dirty="0">
                    <a:solidFill>
                      <a:srgbClr val="7030A0"/>
                    </a:solidFill>
                  </a:rPr>
                  <a:t>m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13C526-33E8-0F11-5ED2-9B69198E7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2250" y="5838939"/>
                <a:ext cx="1371594" cy="400110"/>
              </a:xfrm>
              <a:prstGeom prst="rect">
                <a:avLst/>
              </a:prstGeom>
              <a:blipFill>
                <a:blip r:embed="rId6"/>
                <a:stretch>
                  <a:fillRect l="-4587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diagram of a computer program&#10;&#10;Description automatically generated">
            <a:extLst>
              <a:ext uri="{FF2B5EF4-FFF2-40B4-BE49-F238E27FC236}">
                <a16:creationId xmlns:a16="http://schemas.microsoft.com/office/drawing/2014/main" id="{ED635D3C-F6F3-3DF7-8C82-DB876A2C9F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673" y="1779574"/>
            <a:ext cx="5265485" cy="2597554"/>
          </a:xfrm>
          <a:prstGeom prst="rect">
            <a:avLst/>
          </a:prstGeom>
        </p:spPr>
      </p:pic>
      <p:pic>
        <p:nvPicPr>
          <p:cNvPr id="13" name="Picture 12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B13AE1A5-FA4A-5CC5-F9EE-F6D1BC6F4F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1667198"/>
            <a:ext cx="5908935" cy="13183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4718BB-C881-DB4D-C2DA-1953DB263D1F}"/>
              </a:ext>
            </a:extLst>
          </p:cNvPr>
          <p:cNvSpPr txBox="1"/>
          <p:nvPr/>
        </p:nvSpPr>
        <p:spPr>
          <a:xfrm>
            <a:off x="9837089" y="3488902"/>
            <a:ext cx="198265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Isys</a:t>
            </a:r>
            <a:r>
              <a:rPr lang="en-US" dirty="0"/>
              <a:t> will be on</a:t>
            </a:r>
          </a:p>
          <a:p>
            <a:r>
              <a:rPr lang="en-US" dirty="0"/>
              <a:t>Post doc job market</a:t>
            </a:r>
          </a:p>
          <a:p>
            <a:r>
              <a:rPr lang="en-US" dirty="0"/>
              <a:t>next year!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80CE69-0860-0365-83CE-3DF53EA0978E}"/>
              </a:ext>
            </a:extLst>
          </p:cNvPr>
          <p:cNvGrpSpPr/>
          <p:nvPr/>
        </p:nvGrpSpPr>
        <p:grpSpPr>
          <a:xfrm>
            <a:off x="6361497" y="3004004"/>
            <a:ext cx="1627957" cy="1993206"/>
            <a:chOff x="6361497" y="3004004"/>
            <a:chExt cx="1627957" cy="1993206"/>
          </a:xfrm>
        </p:grpSpPr>
        <p:pic>
          <p:nvPicPr>
            <p:cNvPr id="4100" name="Picture 4" descr="Albert Gu (@_albertgu) / X">
              <a:extLst>
                <a:ext uri="{FF2B5EF4-FFF2-40B4-BE49-F238E27FC236}">
                  <a16:creationId xmlns:a16="http://schemas.microsoft.com/office/drawing/2014/main" id="{9B560470-CD59-488F-E87B-9F4CC2C9B9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1497" y="3004004"/>
              <a:ext cx="1627957" cy="1627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724E10-88F1-D07A-64A9-34F3907B1E56}"/>
                </a:ext>
              </a:extLst>
            </p:cNvPr>
            <p:cNvSpPr txBox="1"/>
            <p:nvPr/>
          </p:nvSpPr>
          <p:spPr>
            <a:xfrm>
              <a:off x="6806318" y="4627878"/>
              <a:ext cx="756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Albert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C016C3F-90E8-7CC7-8E2F-F5D192392E00}"/>
              </a:ext>
            </a:extLst>
          </p:cNvPr>
          <p:cNvGrpSpPr/>
          <p:nvPr/>
        </p:nvGrpSpPr>
        <p:grpSpPr>
          <a:xfrm>
            <a:off x="8246223" y="2985526"/>
            <a:ext cx="1202602" cy="2009681"/>
            <a:chOff x="8246223" y="2985526"/>
            <a:chExt cx="1202602" cy="2009681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3049107C-C796-9249-5E7D-F2F2E6584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6223" y="2985526"/>
              <a:ext cx="1202602" cy="164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2FD680-866C-DE1D-5DBC-011F43009A09}"/>
                </a:ext>
              </a:extLst>
            </p:cNvPr>
            <p:cNvSpPr txBox="1"/>
            <p:nvPr/>
          </p:nvSpPr>
          <p:spPr>
            <a:xfrm>
              <a:off x="8479245" y="4625875"/>
              <a:ext cx="532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Isys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374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24"/>
    </mc:Choice>
    <mc:Fallback xmlns="">
      <p:transition spd="slow" advTm="36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3C67-36D1-F485-53E0-B0C25816E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Carefully crafted </a:t>
            </a:r>
            <a:r>
              <a:rPr lang="en-US" sz="4400" b="1" dirty="0">
                <a:solidFill>
                  <a:srgbClr val="7030A0"/>
                </a:solidFill>
              </a:rPr>
              <a:t>A </a:t>
            </a:r>
            <a:r>
              <a:rPr lang="en-US" sz="4400" dirty="0"/>
              <a:t>gives S4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7DE3728-DBB1-2CF5-34D8-F9443B2E8304}"/>
                  </a:ext>
                </a:extLst>
              </p:cNvPr>
              <p:cNvSpPr txBox="1"/>
              <p:nvPr/>
            </p:nvSpPr>
            <p:spPr>
              <a:xfrm>
                <a:off x="857673" y="5223149"/>
                <a:ext cx="2769220" cy="46166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/>
                  <a:t>Input:   </a:t>
                </a:r>
                <a:r>
                  <a:rPr lang="en-US" sz="2400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1</a:t>
                </a:r>
                <a:r>
                  <a:rPr lang="en-US" sz="2400" dirty="0">
                    <a:solidFill>
                      <a:srgbClr val="7030A0"/>
                    </a:solidFill>
                  </a:rPr>
                  <a:t>, x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2</a:t>
                </a:r>
                <a:r>
                  <a:rPr lang="en-US" sz="2400" dirty="0">
                    <a:solidFill>
                      <a:srgbClr val="7030A0"/>
                    </a:solidFill>
                  </a:rPr>
                  <a:t>, ….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7DE3728-DBB1-2CF5-34D8-F9443B2E8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73" y="5223149"/>
                <a:ext cx="2769220" cy="461665"/>
              </a:xfrm>
              <a:prstGeom prst="rect">
                <a:avLst/>
              </a:prstGeom>
              <a:blipFill>
                <a:blip r:embed="rId2"/>
                <a:stretch>
                  <a:fillRect l="-3196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D0E15B-E572-E10B-1492-6719F1B2CCA4}"/>
                  </a:ext>
                </a:extLst>
              </p:cNvPr>
              <p:cNvSpPr txBox="1"/>
              <p:nvPr/>
            </p:nvSpPr>
            <p:spPr>
              <a:xfrm>
                <a:off x="857673" y="5765927"/>
                <a:ext cx="2879506" cy="46166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/>
                  <a:t>Output: </a:t>
                </a:r>
                <a:r>
                  <a:rPr lang="en-US" sz="2400" dirty="0">
                    <a:solidFill>
                      <a:srgbClr val="7030A0"/>
                    </a:solidFill>
                  </a:rPr>
                  <a:t>y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1</a:t>
                </a:r>
                <a:r>
                  <a:rPr lang="en-US" sz="2400" dirty="0">
                    <a:solidFill>
                      <a:srgbClr val="7030A0"/>
                    </a:solidFill>
                  </a:rPr>
                  <a:t>, y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2</a:t>
                </a:r>
                <a:r>
                  <a:rPr lang="en-US" sz="2400" dirty="0">
                    <a:solidFill>
                      <a:srgbClr val="7030A0"/>
                    </a:solidFill>
                  </a:rPr>
                  <a:t>, ….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D0E15B-E572-E10B-1492-6719F1B2C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73" y="5765927"/>
                <a:ext cx="2879506" cy="461665"/>
              </a:xfrm>
              <a:prstGeom prst="rect">
                <a:avLst/>
              </a:prstGeom>
              <a:blipFill>
                <a:blip r:embed="rId3"/>
                <a:stretch>
                  <a:fillRect l="-3070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7EEB1AD-13C4-73F2-30A4-F123E9D84D49}"/>
              </a:ext>
            </a:extLst>
          </p:cNvPr>
          <p:cNvSpPr txBox="1"/>
          <p:nvPr/>
        </p:nvSpPr>
        <p:spPr>
          <a:xfrm>
            <a:off x="5681273" y="5027964"/>
            <a:ext cx="316625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</a:rPr>
              <a:t>s</a:t>
            </a:r>
            <a:r>
              <a:rPr lang="en-US" sz="4000" baseline="-25000" dirty="0" err="1">
                <a:solidFill>
                  <a:srgbClr val="7030A0"/>
                </a:solidFill>
              </a:rPr>
              <a:t>i</a:t>
            </a:r>
            <a:r>
              <a:rPr lang="en-US" sz="4000" dirty="0"/>
              <a:t> = </a:t>
            </a:r>
            <a:r>
              <a:rPr lang="en-US" sz="4000" b="1" dirty="0">
                <a:solidFill>
                  <a:srgbClr val="7030A0"/>
                </a:solidFill>
              </a:rPr>
              <a:t>As</a:t>
            </a:r>
            <a:r>
              <a:rPr lang="en-US" sz="4000" baseline="-25000" dirty="0">
                <a:solidFill>
                  <a:srgbClr val="7030A0"/>
                </a:solidFill>
              </a:rPr>
              <a:t>i-1</a:t>
            </a:r>
            <a:r>
              <a:rPr lang="en-US" sz="4000" dirty="0"/>
              <a:t> + </a:t>
            </a:r>
            <a:r>
              <a:rPr lang="en-US" sz="4000" b="1" dirty="0" err="1">
                <a:solidFill>
                  <a:srgbClr val="7030A0"/>
                </a:solidFill>
              </a:rPr>
              <a:t>b</a:t>
            </a:r>
            <a:r>
              <a:rPr lang="en-US" sz="4000" dirty="0" err="1">
                <a:solidFill>
                  <a:srgbClr val="7030A0"/>
                </a:solidFill>
              </a:rPr>
              <a:t>x</a:t>
            </a:r>
            <a:r>
              <a:rPr lang="en-US" sz="4000" baseline="-25000" dirty="0" err="1">
                <a:solidFill>
                  <a:srgbClr val="7030A0"/>
                </a:solidFill>
              </a:rPr>
              <a:t>i</a:t>
            </a:r>
            <a:endParaRPr lang="en-US" sz="4000" baseline="-25000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28DE1-6657-6C79-6145-547A5D2927C8}"/>
              </a:ext>
            </a:extLst>
          </p:cNvPr>
          <p:cNvSpPr txBox="1"/>
          <p:nvPr/>
        </p:nvSpPr>
        <p:spPr>
          <a:xfrm>
            <a:off x="5681273" y="5824736"/>
            <a:ext cx="252986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</a:rPr>
              <a:t>y</a:t>
            </a:r>
            <a:r>
              <a:rPr lang="en-US" sz="3200" baseline="-25000" dirty="0" err="1">
                <a:solidFill>
                  <a:srgbClr val="7030A0"/>
                </a:solidFill>
              </a:rPr>
              <a:t>i</a:t>
            </a:r>
            <a:r>
              <a:rPr lang="en-US" sz="3200" dirty="0"/>
              <a:t> = </a:t>
            </a:r>
            <a:r>
              <a:rPr lang="en-US" sz="3200" b="1" dirty="0" err="1">
                <a:solidFill>
                  <a:srgbClr val="7030A0"/>
                </a:solidFill>
              </a:rPr>
              <a:t>c</a:t>
            </a:r>
            <a:r>
              <a:rPr lang="en-US" sz="3200" baseline="30000" dirty="0" err="1">
                <a:solidFill>
                  <a:srgbClr val="7030A0"/>
                </a:solidFill>
              </a:rPr>
              <a:t>T</a:t>
            </a:r>
            <a:r>
              <a:rPr lang="en-US" sz="3200" b="1" dirty="0" err="1">
                <a:solidFill>
                  <a:srgbClr val="7030A0"/>
                </a:solidFill>
              </a:rPr>
              <a:t>s</a:t>
            </a:r>
            <a:r>
              <a:rPr lang="en-US" sz="3200" baseline="-25000" dirty="0" err="1">
                <a:solidFill>
                  <a:srgbClr val="7030A0"/>
                </a:solidFill>
              </a:rPr>
              <a:t>i</a:t>
            </a:r>
            <a:r>
              <a:rPr lang="en-US" sz="3200" dirty="0"/>
              <a:t> + </a:t>
            </a:r>
            <a:r>
              <a:rPr lang="en-US" sz="3200" dirty="0">
                <a:solidFill>
                  <a:srgbClr val="7030A0"/>
                </a:solidFill>
              </a:rPr>
              <a:t>dx</a:t>
            </a:r>
            <a:r>
              <a:rPr lang="en-US" sz="3200" baseline="-25000" dirty="0">
                <a:solidFill>
                  <a:srgbClr val="7030A0"/>
                </a:solidFill>
              </a:rPr>
              <a:t>i</a:t>
            </a:r>
            <a:r>
              <a:rPr lang="en-US" sz="32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928E58-B59F-8DA1-C1CA-55A71473871E}"/>
                  </a:ext>
                </a:extLst>
              </p:cNvPr>
              <p:cNvSpPr txBox="1"/>
              <p:nvPr/>
            </p:nvSpPr>
            <p:spPr>
              <a:xfrm>
                <a:off x="9872688" y="5361549"/>
                <a:ext cx="1238544" cy="40011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7030A0"/>
                    </a:solidFill>
                  </a:rPr>
                  <a:t>A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0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baseline="30000" dirty="0">
                    <a:solidFill>
                      <a:srgbClr val="7030A0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7030A0"/>
                    </a:solidFill>
                  </a:rPr>
                  <a:t>m,m</a:t>
                </a:r>
                <a:r>
                  <a:rPr lang="en-US" sz="2000" baseline="30000" dirty="0">
                    <a:solidFill>
                      <a:srgbClr val="7030A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928E58-B59F-8DA1-C1CA-55A714738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2688" y="5361549"/>
                <a:ext cx="1238544" cy="400110"/>
              </a:xfrm>
              <a:prstGeom prst="rect">
                <a:avLst/>
              </a:prstGeom>
              <a:blipFill>
                <a:blip r:embed="rId4"/>
                <a:stretch>
                  <a:fillRect l="-5051" t="-6250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13C526-33E8-0F11-5ED2-9B69198E715C}"/>
                  </a:ext>
                </a:extLst>
              </p:cNvPr>
              <p:cNvSpPr txBox="1"/>
              <p:nvPr/>
            </p:nvSpPr>
            <p:spPr>
              <a:xfrm>
                <a:off x="9882250" y="5838939"/>
                <a:ext cx="1371594" cy="40011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solidFill>
                      <a:srgbClr val="7030A0"/>
                    </a:solidFill>
                  </a:rPr>
                  <a:t>s</a:t>
                </a:r>
                <a:r>
                  <a:rPr lang="en-US" sz="2000" baseline="-250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,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b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,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0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baseline="30000" dirty="0">
                    <a:solidFill>
                      <a:srgbClr val="7030A0"/>
                    </a:solidFill>
                  </a:rPr>
                  <a:t>m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13C526-33E8-0F11-5ED2-9B69198E7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2250" y="5838939"/>
                <a:ext cx="1371594" cy="400110"/>
              </a:xfrm>
              <a:prstGeom prst="rect">
                <a:avLst/>
              </a:prstGeom>
              <a:blipFill>
                <a:blip r:embed="rId5"/>
                <a:stretch>
                  <a:fillRect l="-4587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0" name="Picture 4" descr="Albert Gu (@_albertgu) / X">
            <a:extLst>
              <a:ext uri="{FF2B5EF4-FFF2-40B4-BE49-F238E27FC236}">
                <a16:creationId xmlns:a16="http://schemas.microsoft.com/office/drawing/2014/main" id="{9B560470-CD59-488F-E87B-9F4CC2C9B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314" y="489225"/>
            <a:ext cx="1865466" cy="186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black text&#10;&#10;Description automatically generated">
            <a:extLst>
              <a:ext uri="{FF2B5EF4-FFF2-40B4-BE49-F238E27FC236}">
                <a16:creationId xmlns:a16="http://schemas.microsoft.com/office/drawing/2014/main" id="{9F9668F2-2648-3772-8234-001D1AA5B4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1830570"/>
            <a:ext cx="7772400" cy="102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9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8"/>
    </mc:Choice>
    <mc:Fallback xmlns="">
      <p:transition spd="slow" advTm="11348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3C67-36D1-F485-53E0-B0C25816E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parameters depend on input as well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7DE3728-DBB1-2CF5-34D8-F9443B2E8304}"/>
                  </a:ext>
                </a:extLst>
              </p:cNvPr>
              <p:cNvSpPr txBox="1"/>
              <p:nvPr/>
            </p:nvSpPr>
            <p:spPr>
              <a:xfrm>
                <a:off x="857673" y="5223149"/>
                <a:ext cx="2769220" cy="46166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/>
                  <a:t>Input:   </a:t>
                </a:r>
                <a:r>
                  <a:rPr lang="en-US" sz="2400" dirty="0">
                    <a:solidFill>
                      <a:srgbClr val="7030A0"/>
                    </a:solidFill>
                  </a:rPr>
                  <a:t>x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1</a:t>
                </a:r>
                <a:r>
                  <a:rPr lang="en-US" sz="2400" dirty="0">
                    <a:solidFill>
                      <a:srgbClr val="7030A0"/>
                    </a:solidFill>
                  </a:rPr>
                  <a:t>, x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2</a:t>
                </a:r>
                <a:r>
                  <a:rPr lang="en-US" sz="2400" dirty="0">
                    <a:solidFill>
                      <a:srgbClr val="7030A0"/>
                    </a:solidFill>
                  </a:rPr>
                  <a:t>, ….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7DE3728-DBB1-2CF5-34D8-F9443B2E8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73" y="5223149"/>
                <a:ext cx="2769220" cy="461665"/>
              </a:xfrm>
              <a:prstGeom prst="rect">
                <a:avLst/>
              </a:prstGeom>
              <a:blipFill>
                <a:blip r:embed="rId2"/>
                <a:stretch>
                  <a:fillRect l="-3196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D0E15B-E572-E10B-1492-6719F1B2CCA4}"/>
                  </a:ext>
                </a:extLst>
              </p:cNvPr>
              <p:cNvSpPr txBox="1"/>
              <p:nvPr/>
            </p:nvSpPr>
            <p:spPr>
              <a:xfrm>
                <a:off x="857673" y="5765927"/>
                <a:ext cx="2879506" cy="46166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/>
                  <a:t>Output: </a:t>
                </a:r>
                <a:r>
                  <a:rPr lang="en-US" sz="2400" dirty="0">
                    <a:solidFill>
                      <a:srgbClr val="7030A0"/>
                    </a:solidFill>
                  </a:rPr>
                  <a:t>y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1</a:t>
                </a:r>
                <a:r>
                  <a:rPr lang="en-US" sz="2400" dirty="0">
                    <a:solidFill>
                      <a:srgbClr val="7030A0"/>
                    </a:solidFill>
                  </a:rPr>
                  <a:t>, y</a:t>
                </a:r>
                <a:r>
                  <a:rPr lang="en-US" sz="2400" baseline="-25000" dirty="0">
                    <a:solidFill>
                      <a:srgbClr val="7030A0"/>
                    </a:solidFill>
                  </a:rPr>
                  <a:t>2</a:t>
                </a:r>
                <a:r>
                  <a:rPr lang="en-US" sz="2400" dirty="0">
                    <a:solidFill>
                      <a:srgbClr val="7030A0"/>
                    </a:solidFill>
                  </a:rPr>
                  <a:t>, ….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1D0E15B-E572-E10B-1492-6719F1B2C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73" y="5765927"/>
                <a:ext cx="2879506" cy="461665"/>
              </a:xfrm>
              <a:prstGeom prst="rect">
                <a:avLst/>
              </a:prstGeom>
              <a:blipFill>
                <a:blip r:embed="rId3"/>
                <a:stretch>
                  <a:fillRect l="-3070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7EEB1AD-13C4-73F2-30A4-F123E9D84D49}"/>
              </a:ext>
            </a:extLst>
          </p:cNvPr>
          <p:cNvSpPr txBox="1"/>
          <p:nvPr/>
        </p:nvSpPr>
        <p:spPr>
          <a:xfrm>
            <a:off x="5681273" y="5027964"/>
            <a:ext cx="338906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</a:rPr>
              <a:t>s</a:t>
            </a:r>
            <a:r>
              <a:rPr lang="en-US" sz="4000" baseline="-25000" dirty="0" err="1">
                <a:solidFill>
                  <a:srgbClr val="7030A0"/>
                </a:solidFill>
              </a:rPr>
              <a:t>i</a:t>
            </a:r>
            <a:r>
              <a:rPr lang="en-US" sz="4000" dirty="0"/>
              <a:t> = </a:t>
            </a:r>
            <a:r>
              <a:rPr lang="en-US" sz="4000" b="1" dirty="0">
                <a:solidFill>
                  <a:srgbClr val="7030A0"/>
                </a:solidFill>
              </a:rPr>
              <a:t>A</a:t>
            </a:r>
            <a:r>
              <a:rPr lang="en-US" sz="4000" baseline="-25000" dirty="0">
                <a:solidFill>
                  <a:srgbClr val="7030A0"/>
                </a:solidFill>
              </a:rPr>
              <a:t>i</a:t>
            </a:r>
            <a:r>
              <a:rPr lang="en-US" sz="4000" b="1" dirty="0">
                <a:solidFill>
                  <a:srgbClr val="7030A0"/>
                </a:solidFill>
              </a:rPr>
              <a:t>s</a:t>
            </a:r>
            <a:r>
              <a:rPr lang="en-US" sz="4000" baseline="-25000" dirty="0">
                <a:solidFill>
                  <a:srgbClr val="7030A0"/>
                </a:solidFill>
              </a:rPr>
              <a:t>i-1</a:t>
            </a:r>
            <a:r>
              <a:rPr lang="en-US" sz="4000" dirty="0"/>
              <a:t> + </a:t>
            </a:r>
            <a:r>
              <a:rPr lang="en-US" sz="4000" b="1" dirty="0" err="1">
                <a:solidFill>
                  <a:srgbClr val="7030A0"/>
                </a:solidFill>
              </a:rPr>
              <a:t>b</a:t>
            </a:r>
            <a:r>
              <a:rPr lang="en-US" sz="4000" baseline="-25000" dirty="0" err="1">
                <a:solidFill>
                  <a:srgbClr val="7030A0"/>
                </a:solidFill>
              </a:rPr>
              <a:t>i</a:t>
            </a:r>
            <a:r>
              <a:rPr lang="en-US" sz="4000" dirty="0" err="1">
                <a:solidFill>
                  <a:srgbClr val="7030A0"/>
                </a:solidFill>
              </a:rPr>
              <a:t>x</a:t>
            </a:r>
            <a:r>
              <a:rPr lang="en-US" sz="4000" baseline="-25000" dirty="0" err="1">
                <a:solidFill>
                  <a:srgbClr val="7030A0"/>
                </a:solidFill>
              </a:rPr>
              <a:t>i</a:t>
            </a:r>
            <a:endParaRPr lang="en-US" sz="4000" baseline="-25000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28DE1-6657-6C79-6145-547A5D2927C8}"/>
              </a:ext>
            </a:extLst>
          </p:cNvPr>
          <p:cNvSpPr txBox="1"/>
          <p:nvPr/>
        </p:nvSpPr>
        <p:spPr>
          <a:xfrm>
            <a:off x="5681273" y="5824736"/>
            <a:ext cx="264527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</a:rPr>
              <a:t>y</a:t>
            </a:r>
            <a:r>
              <a:rPr lang="en-US" sz="3200" baseline="-25000" dirty="0" err="1">
                <a:solidFill>
                  <a:srgbClr val="7030A0"/>
                </a:solidFill>
              </a:rPr>
              <a:t>i</a:t>
            </a:r>
            <a:r>
              <a:rPr lang="en-US" sz="3200" dirty="0"/>
              <a:t> = </a:t>
            </a:r>
            <a:r>
              <a:rPr lang="en-US" sz="3200" b="1" dirty="0" err="1">
                <a:solidFill>
                  <a:srgbClr val="7030A0"/>
                </a:solidFill>
              </a:rPr>
              <a:t>c</a:t>
            </a:r>
            <a:r>
              <a:rPr lang="en-US" sz="3200" baseline="-25000" dirty="0" err="1">
                <a:solidFill>
                  <a:srgbClr val="7030A0"/>
                </a:solidFill>
              </a:rPr>
              <a:t>i</a:t>
            </a:r>
            <a:r>
              <a:rPr lang="en-US" sz="3200" baseline="30000" dirty="0" err="1">
                <a:solidFill>
                  <a:srgbClr val="7030A0"/>
                </a:solidFill>
              </a:rPr>
              <a:t>T</a:t>
            </a:r>
            <a:r>
              <a:rPr lang="en-US" sz="3200" b="1" dirty="0" err="1">
                <a:solidFill>
                  <a:srgbClr val="7030A0"/>
                </a:solidFill>
              </a:rPr>
              <a:t>s</a:t>
            </a:r>
            <a:r>
              <a:rPr lang="en-US" sz="3200" baseline="-25000" dirty="0" err="1">
                <a:solidFill>
                  <a:srgbClr val="7030A0"/>
                </a:solidFill>
              </a:rPr>
              <a:t>i</a:t>
            </a:r>
            <a:r>
              <a:rPr lang="en-US" sz="3200" dirty="0"/>
              <a:t> + </a:t>
            </a:r>
            <a:r>
              <a:rPr lang="en-US" sz="3200" dirty="0">
                <a:solidFill>
                  <a:srgbClr val="7030A0"/>
                </a:solidFill>
              </a:rPr>
              <a:t>dx</a:t>
            </a:r>
            <a:r>
              <a:rPr lang="en-US" sz="3200" baseline="-25000" dirty="0">
                <a:solidFill>
                  <a:srgbClr val="7030A0"/>
                </a:solidFill>
              </a:rPr>
              <a:t>i</a:t>
            </a:r>
            <a:r>
              <a:rPr lang="en-US" sz="32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928E58-B59F-8DA1-C1CA-55A71473871E}"/>
                  </a:ext>
                </a:extLst>
              </p:cNvPr>
              <p:cNvSpPr txBox="1"/>
              <p:nvPr/>
            </p:nvSpPr>
            <p:spPr>
              <a:xfrm>
                <a:off x="9872688" y="5361549"/>
                <a:ext cx="1310680" cy="40011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7030A0"/>
                    </a:solidFill>
                  </a:rPr>
                  <a:t>A</a:t>
                </a:r>
                <a:r>
                  <a:rPr lang="en-US" sz="2000" baseline="-25000" dirty="0">
                    <a:solidFill>
                      <a:srgbClr val="7030A0"/>
                    </a:solidFill>
                  </a:rPr>
                  <a:t>i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0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baseline="30000" dirty="0">
                    <a:solidFill>
                      <a:srgbClr val="7030A0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7030A0"/>
                    </a:solidFill>
                  </a:rPr>
                  <a:t>m,m</a:t>
                </a:r>
                <a:r>
                  <a:rPr lang="en-US" sz="2000" baseline="30000" dirty="0">
                    <a:solidFill>
                      <a:srgbClr val="7030A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928E58-B59F-8DA1-C1CA-55A714738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2688" y="5361549"/>
                <a:ext cx="1310680" cy="400110"/>
              </a:xfrm>
              <a:prstGeom prst="rect">
                <a:avLst/>
              </a:prstGeom>
              <a:blipFill>
                <a:blip r:embed="rId4"/>
                <a:stretch>
                  <a:fillRect l="-4808" t="-6250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13C526-33E8-0F11-5ED2-9B69198E715C}"/>
                  </a:ext>
                </a:extLst>
              </p:cNvPr>
              <p:cNvSpPr txBox="1"/>
              <p:nvPr/>
            </p:nvSpPr>
            <p:spPr>
              <a:xfrm>
                <a:off x="9882250" y="5838939"/>
                <a:ext cx="1398844" cy="40011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solidFill>
                      <a:srgbClr val="7030A0"/>
                    </a:solidFill>
                  </a:rPr>
                  <a:t>s</a:t>
                </a:r>
                <a:r>
                  <a:rPr lang="en-US" sz="2000" baseline="-250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,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b</a:t>
                </a:r>
                <a:r>
                  <a:rPr lang="en-US" sz="2000" baseline="-250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,</a:t>
                </a:r>
                <a:r>
                  <a:rPr lang="en-US" sz="2000" b="1" dirty="0" err="1">
                    <a:solidFill>
                      <a:srgbClr val="7030A0"/>
                    </a:solidFill>
                  </a:rPr>
                  <a:t>c</a:t>
                </a:r>
                <a:r>
                  <a:rPr lang="en-US" sz="2000" baseline="-25000" dirty="0" err="1">
                    <a:solidFill>
                      <a:srgbClr val="7030A0"/>
                    </a:solidFill>
                  </a:rPr>
                  <a:t>i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0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000" baseline="30000" dirty="0">
                    <a:solidFill>
                      <a:srgbClr val="7030A0"/>
                    </a:solidFill>
                  </a:rPr>
                  <a:t>m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13C526-33E8-0F11-5ED2-9B69198E7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2250" y="5838939"/>
                <a:ext cx="1398844" cy="400110"/>
              </a:xfrm>
              <a:prstGeom prst="rect">
                <a:avLst/>
              </a:prstGeom>
              <a:blipFill>
                <a:blip r:embed="rId5"/>
                <a:stretch>
                  <a:fillRect l="-4505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DC13DDE-B246-B906-E38F-5B306AD4E3EE}"/>
              </a:ext>
            </a:extLst>
          </p:cNvPr>
          <p:cNvGrpSpPr/>
          <p:nvPr/>
        </p:nvGrpSpPr>
        <p:grpSpPr>
          <a:xfrm>
            <a:off x="10079058" y="1463712"/>
            <a:ext cx="1627957" cy="1993206"/>
            <a:chOff x="6361497" y="3004004"/>
            <a:chExt cx="1627957" cy="1993206"/>
          </a:xfrm>
        </p:grpSpPr>
        <p:pic>
          <p:nvPicPr>
            <p:cNvPr id="8" name="Picture 4" descr="Albert Gu (@_albertgu) / X">
              <a:extLst>
                <a:ext uri="{FF2B5EF4-FFF2-40B4-BE49-F238E27FC236}">
                  <a16:creationId xmlns:a16="http://schemas.microsoft.com/office/drawing/2014/main" id="{F5AC6780-A3F0-FCC0-04BA-483E3D2719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1497" y="3004004"/>
              <a:ext cx="1627957" cy="1627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006C7E-C932-BF5C-850E-71619A5E2788}"/>
                </a:ext>
              </a:extLst>
            </p:cNvPr>
            <p:cNvSpPr txBox="1"/>
            <p:nvPr/>
          </p:nvSpPr>
          <p:spPr>
            <a:xfrm>
              <a:off x="6806318" y="4627878"/>
              <a:ext cx="756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Albert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61CD05-34DF-4CEF-2BA8-51F633B5DF2B}"/>
              </a:ext>
            </a:extLst>
          </p:cNvPr>
          <p:cNvGrpSpPr/>
          <p:nvPr/>
        </p:nvGrpSpPr>
        <p:grpSpPr>
          <a:xfrm>
            <a:off x="8837927" y="1522683"/>
            <a:ext cx="1034761" cy="2003435"/>
            <a:chOff x="2236218" y="4904810"/>
            <a:chExt cx="1034761" cy="200343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F78C43-AED0-EC66-B1E7-B425E8EB7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36218" y="4904810"/>
              <a:ext cx="1034761" cy="152918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AE920C-8F56-3558-4B04-24448D1EF5A2}"/>
                </a:ext>
              </a:extLst>
            </p:cNvPr>
            <p:cNvSpPr txBox="1"/>
            <p:nvPr/>
          </p:nvSpPr>
          <p:spPr>
            <a:xfrm>
              <a:off x="2458387" y="6538913"/>
              <a:ext cx="4456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Tri</a:t>
              </a:r>
            </a:p>
          </p:txBody>
        </p:sp>
      </p:grpSp>
      <p:pic>
        <p:nvPicPr>
          <p:cNvPr id="17" name="Picture 16" descr="A close up of a text&#10;&#10;Description automatically generated">
            <a:extLst>
              <a:ext uri="{FF2B5EF4-FFF2-40B4-BE49-F238E27FC236}">
                <a16:creationId xmlns:a16="http://schemas.microsoft.com/office/drawing/2014/main" id="{0877A90B-116E-297D-15D2-6B32C725DD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739" y="1900299"/>
            <a:ext cx="7772400" cy="105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8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15"/>
    </mc:Choice>
    <mc:Fallback xmlns="">
      <p:transition spd="slow" advTm="17015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A1A0-B267-8A8B-CE0E-DC7E50782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I’ll leave you with one open question…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F00805-ABE7-4759-612C-552E56668F38}"/>
              </a:ext>
            </a:extLst>
          </p:cNvPr>
          <p:cNvSpPr txBox="1"/>
          <p:nvPr/>
        </p:nvSpPr>
        <p:spPr>
          <a:xfrm>
            <a:off x="699971" y="1798820"/>
            <a:ext cx="1079205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Can we prove something about convergence of Gradient Descent for these new models?</a:t>
            </a:r>
          </a:p>
        </p:txBody>
      </p:sp>
      <p:pic>
        <p:nvPicPr>
          <p:cNvPr id="4" name="Picture 41">
            <a:extLst>
              <a:ext uri="{FF2B5EF4-FFF2-40B4-BE49-F238E27FC236}">
                <a16:creationId xmlns:a16="http://schemas.microsoft.com/office/drawing/2014/main" id="{E0FA5DE1-F06C-518D-6674-C9933A75A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476654" y="2504029"/>
            <a:ext cx="1816430" cy="15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9943D0-4B93-0586-72E0-FC05503930FB}"/>
              </a:ext>
            </a:extLst>
          </p:cNvPr>
          <p:cNvSpPr txBox="1"/>
          <p:nvPr/>
        </p:nvSpPr>
        <p:spPr>
          <a:xfrm>
            <a:off x="3672591" y="2728210"/>
            <a:ext cx="103425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Please?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665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9"/>
    </mc:Choice>
    <mc:Fallback xmlns="">
      <p:transition spd="slow" advTm="11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BB416-A09C-3C73-CD62-59E6A43BC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big thanks to my collaborators!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B2563B-B230-5BDE-3780-E5421FAF2384}"/>
              </a:ext>
            </a:extLst>
          </p:cNvPr>
          <p:cNvGrpSpPr/>
          <p:nvPr/>
        </p:nvGrpSpPr>
        <p:grpSpPr>
          <a:xfrm>
            <a:off x="2461048" y="2788486"/>
            <a:ext cx="1640349" cy="2060612"/>
            <a:chOff x="2461048" y="2877694"/>
            <a:chExt cx="1640349" cy="20606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6D95C3-CDCB-D4C5-6E8D-FCFF1F0980EE}"/>
                </a:ext>
              </a:extLst>
            </p:cNvPr>
            <p:cNvSpPr txBox="1"/>
            <p:nvPr/>
          </p:nvSpPr>
          <p:spPr>
            <a:xfrm>
              <a:off x="2599272" y="4599752"/>
              <a:ext cx="13639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Jessica Grogan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77B7AE-83A9-4E25-2594-D22E9DA29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1048" y="2877694"/>
              <a:ext cx="1640349" cy="1640349"/>
            </a:xfrm>
            <a:prstGeom prst="rect">
              <a:avLst/>
            </a:prstGeom>
          </p:spPr>
        </p:pic>
      </p:grpSp>
      <p:pic>
        <p:nvPicPr>
          <p:cNvPr id="6" name="Picture 10" descr="Interlocking UB. ">
            <a:extLst>
              <a:ext uri="{FF2B5EF4-FFF2-40B4-BE49-F238E27FC236}">
                <a16:creationId xmlns:a16="http://schemas.microsoft.com/office/drawing/2014/main" id="{59D8FE52-9EE3-F0C0-2B80-2E3687398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957" y="1782415"/>
            <a:ext cx="1141091" cy="70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2FBFC59-DCB9-C6E2-6DB1-8CAA44DACBC0}"/>
              </a:ext>
            </a:extLst>
          </p:cNvPr>
          <p:cNvGrpSpPr/>
          <p:nvPr/>
        </p:nvGrpSpPr>
        <p:grpSpPr>
          <a:xfrm>
            <a:off x="687800" y="2788486"/>
            <a:ext cx="1202702" cy="2058843"/>
            <a:chOff x="8246223" y="2985525"/>
            <a:chExt cx="1202702" cy="2058844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0F6556E9-030E-1DF0-0422-402FFC00E7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6223" y="2985525"/>
              <a:ext cx="1202602" cy="164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8750B7-0D1F-1D4D-D673-799E97043459}"/>
                </a:ext>
              </a:extLst>
            </p:cNvPr>
            <p:cNvSpPr txBox="1"/>
            <p:nvPr/>
          </p:nvSpPr>
          <p:spPr>
            <a:xfrm>
              <a:off x="8246223" y="4705815"/>
              <a:ext cx="12027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/>
                <a:t>Isys</a:t>
              </a:r>
              <a:r>
                <a:rPr lang="en-US" sz="1600" dirty="0"/>
                <a:t> Johnson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CCDDC1E-3001-DCD5-F2C6-DE029FC7B53A}"/>
              </a:ext>
            </a:extLst>
          </p:cNvPr>
          <p:cNvSpPr txBox="1"/>
          <p:nvPr/>
        </p:nvSpPr>
        <p:spPr>
          <a:xfrm>
            <a:off x="619197" y="5058718"/>
            <a:ext cx="3320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Amit Blonder, Matt </a:t>
            </a:r>
            <a:r>
              <a:rPr lang="en-US" sz="1600" dirty="0" err="1"/>
              <a:t>Eichhron</a:t>
            </a:r>
            <a:r>
              <a:rPr lang="en-US" sz="1600" dirty="0"/>
              <a:t>, Alex Liu</a:t>
            </a:r>
            <a:br>
              <a:rPr lang="en-US" sz="1600" dirty="0"/>
            </a:br>
            <a:r>
              <a:rPr lang="en-US" sz="1600" dirty="0" err="1"/>
              <a:t>Aniruddh</a:t>
            </a:r>
            <a:r>
              <a:rPr lang="en-US" sz="1600" dirty="0"/>
              <a:t> Rao, Aman </a:t>
            </a:r>
            <a:r>
              <a:rPr lang="en-US" sz="1600" dirty="0" err="1"/>
              <a:t>Timalsina</a:t>
            </a:r>
            <a:endParaRPr lang="en-US" sz="1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BD7569-61A7-98F6-F44A-D85800CD05D5}"/>
              </a:ext>
            </a:extLst>
          </p:cNvPr>
          <p:cNvGrpSpPr/>
          <p:nvPr/>
        </p:nvGrpSpPr>
        <p:grpSpPr>
          <a:xfrm>
            <a:off x="5266056" y="1980826"/>
            <a:ext cx="2894683" cy="1835335"/>
            <a:chOff x="1321223" y="3305099"/>
            <a:chExt cx="2894683" cy="18353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BBCD83-D19F-7AD2-3FE0-3637CDCC5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74815" y="3776482"/>
              <a:ext cx="1141091" cy="504518"/>
            </a:xfrm>
            <a:prstGeom prst="rect">
              <a:avLst/>
            </a:prstGeom>
          </p:spPr>
        </p:pic>
        <p:pic>
          <p:nvPicPr>
            <p:cNvPr id="14" name="Picture 13" descr="Screen Shot 2014-09-18 at 1.43.50 PM.png">
              <a:extLst>
                <a:ext uri="{FF2B5EF4-FFF2-40B4-BE49-F238E27FC236}">
                  <a16:creationId xmlns:a16="http://schemas.microsoft.com/office/drawing/2014/main" id="{D445BDBD-EA7B-486D-DC0F-9C0E09CBA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223" y="3305099"/>
              <a:ext cx="1276099" cy="144728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B2A3D86-700E-9083-544D-4E55D69C00B3}"/>
                </a:ext>
              </a:extLst>
            </p:cNvPr>
            <p:cNvSpPr txBox="1"/>
            <p:nvPr/>
          </p:nvSpPr>
          <p:spPr>
            <a:xfrm>
              <a:off x="1397699" y="4771102"/>
              <a:ext cx="9420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Chris Re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BD1D07C-208D-AA6F-4F83-446A35AF6B74}"/>
              </a:ext>
            </a:extLst>
          </p:cNvPr>
          <p:cNvGrpSpPr/>
          <p:nvPr/>
        </p:nvGrpSpPr>
        <p:grpSpPr>
          <a:xfrm>
            <a:off x="8638232" y="404564"/>
            <a:ext cx="1394934" cy="1933143"/>
            <a:chOff x="7249273" y="3440503"/>
            <a:chExt cx="1394934" cy="1933143"/>
          </a:xfrm>
        </p:grpSpPr>
        <p:pic>
          <p:nvPicPr>
            <p:cNvPr id="29" name="Picture 28" descr="A person smiling at camera&#10;&#10;Description automatically generated">
              <a:extLst>
                <a:ext uri="{FF2B5EF4-FFF2-40B4-BE49-F238E27FC236}">
                  <a16:creationId xmlns:a16="http://schemas.microsoft.com/office/drawing/2014/main" id="{5A6E1FC0-7319-9777-1131-9596CC677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70782" y="3440503"/>
              <a:ext cx="1373425" cy="1524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A76D68F-E2CB-D58E-1430-293B7709C3DF}"/>
                </a:ext>
              </a:extLst>
            </p:cNvPr>
            <p:cNvSpPr txBox="1"/>
            <p:nvPr/>
          </p:nvSpPr>
          <p:spPr>
            <a:xfrm>
              <a:off x="7249273" y="5004314"/>
              <a:ext cx="1394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Simran Arora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7F00FFD-5DF4-B98D-5A65-6B4D0E3A28BE}"/>
              </a:ext>
            </a:extLst>
          </p:cNvPr>
          <p:cNvGrpSpPr/>
          <p:nvPr/>
        </p:nvGrpSpPr>
        <p:grpSpPr>
          <a:xfrm>
            <a:off x="8509166" y="365125"/>
            <a:ext cx="3432392" cy="6495292"/>
            <a:chOff x="8509166" y="365125"/>
            <a:chExt cx="3432392" cy="649529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15ABE4A-8ED8-7BE9-FDDD-BDF1A6B1D201}"/>
                </a:ext>
              </a:extLst>
            </p:cNvPr>
            <p:cNvGrpSpPr/>
            <p:nvPr/>
          </p:nvGrpSpPr>
          <p:grpSpPr>
            <a:xfrm>
              <a:off x="10313601" y="4457854"/>
              <a:ext cx="1627957" cy="1962428"/>
              <a:chOff x="6361497" y="3004004"/>
              <a:chExt cx="1627957" cy="1962428"/>
            </a:xfrm>
          </p:grpSpPr>
          <p:pic>
            <p:nvPicPr>
              <p:cNvPr id="20" name="Picture 4" descr="Albert Gu (@_albertgu) / X">
                <a:extLst>
                  <a:ext uri="{FF2B5EF4-FFF2-40B4-BE49-F238E27FC236}">
                    <a16:creationId xmlns:a16="http://schemas.microsoft.com/office/drawing/2014/main" id="{87AD8594-143D-F7BB-7F58-5DC0E1A7A6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1497" y="3004004"/>
                <a:ext cx="1627957" cy="1627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060041F-5BD0-3714-8A03-3871DA27A79B}"/>
                  </a:ext>
                </a:extLst>
              </p:cNvPr>
              <p:cNvSpPr txBox="1"/>
              <p:nvPr/>
            </p:nvSpPr>
            <p:spPr>
              <a:xfrm>
                <a:off x="6806318" y="4627878"/>
                <a:ext cx="100309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Albert Gu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263A537-926F-BFB6-4EB3-8EBD8999E125}"/>
                </a:ext>
              </a:extLst>
            </p:cNvPr>
            <p:cNvGrpSpPr/>
            <p:nvPr/>
          </p:nvGrpSpPr>
          <p:grpSpPr>
            <a:xfrm>
              <a:off x="8638232" y="2434813"/>
              <a:ext cx="1192256" cy="2049921"/>
              <a:chOff x="2087244" y="4886096"/>
              <a:chExt cx="1192256" cy="2049921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FC260DA-169B-3AAC-9CB6-C7BA6D370A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87244" y="4886096"/>
                <a:ext cx="1192256" cy="1761934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2FFFABA-59DF-CF2F-6A40-849A52987558}"/>
                  </a:ext>
                </a:extLst>
              </p:cNvPr>
              <p:cNvSpPr txBox="1"/>
              <p:nvPr/>
            </p:nvSpPr>
            <p:spPr>
              <a:xfrm>
                <a:off x="2268287" y="6597463"/>
                <a:ext cx="8140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Tri Dao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85CC795-0FEC-5BC5-FFAE-40ABFF4AB137}"/>
                </a:ext>
              </a:extLst>
            </p:cNvPr>
            <p:cNvGrpSpPr/>
            <p:nvPr/>
          </p:nvGrpSpPr>
          <p:grpSpPr>
            <a:xfrm>
              <a:off x="8509166" y="4555604"/>
              <a:ext cx="1524000" cy="1906493"/>
              <a:chOff x="3285612" y="3429000"/>
              <a:chExt cx="1524000" cy="1906493"/>
            </a:xfrm>
          </p:grpSpPr>
          <p:pic>
            <p:nvPicPr>
              <p:cNvPr id="26" name="Picture 4" descr="Picture of Dan Fu">
                <a:extLst>
                  <a:ext uri="{FF2B5EF4-FFF2-40B4-BE49-F238E27FC236}">
                    <a16:creationId xmlns:a16="http://schemas.microsoft.com/office/drawing/2014/main" id="{A57CBFFD-A23A-E7ED-2B92-A34C1FB6E0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5612" y="3429000"/>
                <a:ext cx="1524000" cy="152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527C567-B3B9-C953-1FEC-5F1D49072857}"/>
                  </a:ext>
                </a:extLst>
              </p:cNvPr>
              <p:cNvSpPr txBox="1"/>
              <p:nvPr/>
            </p:nvSpPr>
            <p:spPr>
              <a:xfrm>
                <a:off x="3541453" y="4996939"/>
                <a:ext cx="7986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Dan Fu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ECAC236-0C23-A543-567C-795C49126120}"/>
                </a:ext>
              </a:extLst>
            </p:cNvPr>
            <p:cNvGrpSpPr/>
            <p:nvPr/>
          </p:nvGrpSpPr>
          <p:grpSpPr>
            <a:xfrm>
              <a:off x="10338873" y="365125"/>
              <a:ext cx="1173499" cy="1966512"/>
              <a:chOff x="8638232" y="2391167"/>
              <a:chExt cx="1173499" cy="1966512"/>
            </a:xfrm>
          </p:grpSpPr>
          <p:pic>
            <p:nvPicPr>
              <p:cNvPr id="32" name="Picture 31" descr="A person with brown hair&#10;&#10;Description automatically generated">
                <a:extLst>
                  <a:ext uri="{FF2B5EF4-FFF2-40B4-BE49-F238E27FC236}">
                    <a16:creationId xmlns:a16="http://schemas.microsoft.com/office/drawing/2014/main" id="{6564C099-EF5D-5BEC-448D-9EE6C068FF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638232" y="2391167"/>
                <a:ext cx="1173499" cy="1563439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A4EE795-EB0E-F0F3-05ED-45B245B81355}"/>
                  </a:ext>
                </a:extLst>
              </p:cNvPr>
              <p:cNvSpPr txBox="1"/>
              <p:nvPr/>
            </p:nvSpPr>
            <p:spPr>
              <a:xfrm>
                <a:off x="8745413" y="4019125"/>
                <a:ext cx="10663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Beidi</a:t>
                </a:r>
                <a:r>
                  <a:rPr lang="en-US" sz="1600" dirty="0"/>
                  <a:t> Chen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EBCEB4C-F071-6749-C055-DE5B1F7A04BC}"/>
                </a:ext>
              </a:extLst>
            </p:cNvPr>
            <p:cNvGrpSpPr/>
            <p:nvPr/>
          </p:nvGrpSpPr>
          <p:grpSpPr>
            <a:xfrm>
              <a:off x="10241154" y="2391167"/>
              <a:ext cx="1509849" cy="2066687"/>
              <a:chOff x="10241154" y="2391167"/>
              <a:chExt cx="1509849" cy="2066687"/>
            </a:xfrm>
          </p:grpSpPr>
          <p:pic>
            <p:nvPicPr>
              <p:cNvPr id="36" name="Picture 35" descr="A person smiling at the camera&#10;&#10;Description automatically generated">
                <a:extLst>
                  <a:ext uri="{FF2B5EF4-FFF2-40B4-BE49-F238E27FC236}">
                    <a16:creationId xmlns:a16="http://schemas.microsoft.com/office/drawing/2014/main" id="{7FF21D96-F039-EE9C-2808-AE838AC9A1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245631" y="2391167"/>
                <a:ext cx="1505372" cy="1761934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F063525-9299-2F8A-C162-F59823C39AC6}"/>
                  </a:ext>
                </a:extLst>
              </p:cNvPr>
              <p:cNvSpPr txBox="1"/>
              <p:nvPr/>
            </p:nvSpPr>
            <p:spPr>
              <a:xfrm>
                <a:off x="10241154" y="4119300"/>
                <a:ext cx="140455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Sabri </a:t>
                </a:r>
                <a:r>
                  <a:rPr lang="en-US" sz="1600" dirty="0" err="1"/>
                  <a:t>Eyuboglu</a:t>
                </a:r>
                <a:endParaRPr lang="en-US" sz="1600" dirty="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7002D8E-17DA-4560-4CBD-73644FAE7B10}"/>
                </a:ext>
              </a:extLst>
            </p:cNvPr>
            <p:cNvSpPr txBox="1"/>
            <p:nvPr/>
          </p:nvSpPr>
          <p:spPr>
            <a:xfrm>
              <a:off x="9564037" y="6491085"/>
              <a:ext cx="1499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 many others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0753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48"/>
    </mc:Choice>
    <mc:Fallback xmlns="">
      <p:transition spd="slow" advTm="22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D322C-0483-4D1F-CC34-84FCEE57F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this tutorial is not about… (part 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379D6C-027C-AD3E-DC90-36FE2733FFE9}"/>
              </a:ext>
            </a:extLst>
          </p:cNvPr>
          <p:cNvSpPr txBox="1"/>
          <p:nvPr/>
        </p:nvSpPr>
        <p:spPr>
          <a:xfrm>
            <a:off x="838200" y="2445987"/>
            <a:ext cx="746659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Not a comprehensive coverage of ALL related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3158A4-C283-D322-6362-6FEC786F4D82}"/>
              </a:ext>
            </a:extLst>
          </p:cNvPr>
          <p:cNvSpPr txBox="1"/>
          <p:nvPr/>
        </p:nvSpPr>
        <p:spPr>
          <a:xfrm>
            <a:off x="838200" y="3724507"/>
            <a:ext cx="7970195" cy="461665"/>
          </a:xfrm>
          <a:prstGeom prst="rect">
            <a:avLst/>
          </a:prstGeom>
          <a:solidFill>
            <a:srgbClr val="FF0000">
              <a:alpha val="14902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It’s very much biased by the kinds of things I have thought about</a:t>
            </a:r>
          </a:p>
        </p:txBody>
      </p:sp>
    </p:spTree>
    <p:extLst>
      <p:ext uri="{BB962C8B-B14F-4D97-AF65-F5344CB8AC3E}">
        <p14:creationId xmlns:p14="http://schemas.microsoft.com/office/powerpoint/2010/main" val="40168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47"/>
    </mc:Choice>
    <mc:Fallback xmlns="">
      <p:transition spd="slow" advTm="4394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EB6BF-BB42-B6A4-142D-5E72EE678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rest of the talk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32EEAB-A360-ADA1-BDB8-FC8364805E88}"/>
              </a:ext>
            </a:extLst>
          </p:cNvPr>
          <p:cNvSpPr txBox="1"/>
          <p:nvPr/>
        </p:nvSpPr>
        <p:spPr>
          <a:xfrm>
            <a:off x="1148576" y="1895707"/>
            <a:ext cx="771576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The setup, Assumption and Arithmetic Circuits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91C1D-4813-E439-3E14-D62B5D22C4F6}"/>
              </a:ext>
            </a:extLst>
          </p:cNvPr>
          <p:cNvSpPr txBox="1"/>
          <p:nvPr/>
        </p:nvSpPr>
        <p:spPr>
          <a:xfrm>
            <a:off x="1148576" y="3033132"/>
            <a:ext cx="581723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Transformers (Attention and MLP)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F3C69A-C4F6-9E6A-8D42-5E1AD0F1FF01}"/>
              </a:ext>
            </a:extLst>
          </p:cNvPr>
          <p:cNvSpPr txBox="1"/>
          <p:nvPr/>
        </p:nvSpPr>
        <p:spPr>
          <a:xfrm>
            <a:off x="1148576" y="4103649"/>
            <a:ext cx="26497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Replacing MLP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BC6AA-35EA-7E9F-A997-C44EB87B00C0}"/>
              </a:ext>
            </a:extLst>
          </p:cNvPr>
          <p:cNvSpPr txBox="1"/>
          <p:nvPr/>
        </p:nvSpPr>
        <p:spPr>
          <a:xfrm>
            <a:off x="1148576" y="5285678"/>
            <a:ext cx="3375861" cy="584775"/>
          </a:xfrm>
          <a:prstGeom prst="rect">
            <a:avLst/>
          </a:prstGeom>
          <a:solidFill>
            <a:srgbClr val="548235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Replacing Attention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D61FE9-1A93-943E-0208-C170929E248E}"/>
              </a:ext>
            </a:extLst>
          </p:cNvPr>
          <p:cNvSpPr/>
          <p:nvPr/>
        </p:nvSpPr>
        <p:spPr>
          <a:xfrm>
            <a:off x="1148576" y="1895707"/>
            <a:ext cx="7715767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941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61"/>
    </mc:Choice>
    <mc:Fallback xmlns="">
      <p:transition spd="slow" advTm="72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A Primer on Generative Language Models"/>
          <p:cNvSpPr txBox="1">
            <a:spLocks noGrp="1"/>
          </p:cNvSpPr>
          <p:nvPr>
            <p:ph type="body" idx="21"/>
          </p:nvPr>
        </p:nvSpPr>
        <p:spPr>
          <a:xfrm>
            <a:off x="415925" y="432597"/>
            <a:ext cx="11353800" cy="558800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rPr lang="en-US" sz="4400" dirty="0">
                <a:latin typeface="+mj-lt"/>
              </a:rPr>
              <a:t>Reminder: </a:t>
            </a:r>
            <a:r>
              <a:rPr sz="4400" dirty="0">
                <a:latin typeface="+mj-lt"/>
              </a:rPr>
              <a:t>Generative Language Models</a:t>
            </a:r>
          </a:p>
        </p:txBody>
      </p:sp>
      <p:pic>
        <p:nvPicPr>
          <p:cNvPr id="206" name="Screenshot 2023-02-28 at 2.27.02 PM.png" descr="Screenshot 2023-02-28 at 2.27.0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2193046"/>
            <a:ext cx="11264900" cy="285115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Generative Language Models:…"/>
          <p:cNvSpPr txBox="1"/>
          <p:nvPr/>
        </p:nvSpPr>
        <p:spPr>
          <a:xfrm>
            <a:off x="895089" y="5558826"/>
            <a:ext cx="8572079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spcBef>
                <a:spcPts val="700"/>
              </a:spcBef>
              <a:defRPr sz="5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rPr sz="2800" dirty="0"/>
              <a:t>Generative Language Models:</a:t>
            </a:r>
            <a:r>
              <a:rPr lang="en-US" sz="2800" dirty="0"/>
              <a:t> Generate the </a:t>
            </a:r>
            <a:r>
              <a:rPr sz="2800" dirty="0"/>
              <a:t>Next Token</a:t>
            </a:r>
          </a:p>
        </p:txBody>
      </p:sp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93619" y="6540500"/>
            <a:ext cx="390248" cy="3175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34B07D-BCBE-1FE3-6A5B-7ECA014C989F}"/>
              </a:ext>
            </a:extLst>
          </p:cNvPr>
          <p:cNvSpPr txBox="1"/>
          <p:nvPr/>
        </p:nvSpPr>
        <p:spPr>
          <a:xfrm>
            <a:off x="10058400" y="5558826"/>
            <a:ext cx="1345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Slide by: Dan Fu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5799">
        <p:fade/>
      </p:transition>
    </mc:Choice>
    <mc:Fallback xmlns="">
      <p:transition advTm="15799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B58AE-80FF-74C6-93C8-DC73DF3C0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representation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1405B7-3B22-7681-5FCA-F06E215160C9}"/>
              </a:ext>
            </a:extLst>
          </p:cNvPr>
          <p:cNvSpPr txBox="1"/>
          <p:nvPr/>
        </p:nvSpPr>
        <p:spPr>
          <a:xfrm>
            <a:off x="838200" y="1552577"/>
            <a:ext cx="8111259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Barak and Michelle Obama went to Harvard to visit their daughter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03352C-7451-F6C0-EBE5-F7E0A16C8D25}"/>
              </a:ext>
            </a:extLst>
          </p:cNvPr>
          <p:cNvGrpSpPr/>
          <p:nvPr/>
        </p:nvGrpSpPr>
        <p:grpSpPr>
          <a:xfrm>
            <a:off x="2398423" y="2400407"/>
            <a:ext cx="968535" cy="3957558"/>
            <a:chOff x="974360" y="2518348"/>
            <a:chExt cx="968535" cy="395755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C1966A-D867-7D9D-F4C0-C4BBEA8FBCAD}"/>
                </a:ext>
              </a:extLst>
            </p:cNvPr>
            <p:cNvSpPr txBox="1"/>
            <p:nvPr/>
          </p:nvSpPr>
          <p:spPr>
            <a:xfrm>
              <a:off x="989351" y="2518348"/>
              <a:ext cx="702436" cy="3693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Barak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0F21BA-ACFD-85AF-BEA3-41FBB426F996}"/>
                </a:ext>
              </a:extLst>
            </p:cNvPr>
            <p:cNvSpPr txBox="1"/>
            <p:nvPr/>
          </p:nvSpPr>
          <p:spPr>
            <a:xfrm>
              <a:off x="987250" y="2872717"/>
              <a:ext cx="511679" cy="36933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and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9A549E-63F1-18DB-5E76-82FDD6F96887}"/>
                </a:ext>
              </a:extLst>
            </p:cNvPr>
            <p:cNvSpPr txBox="1"/>
            <p:nvPr/>
          </p:nvSpPr>
          <p:spPr>
            <a:xfrm>
              <a:off x="989351" y="3227086"/>
              <a:ext cx="938270" cy="36933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Michelle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88C160-9754-DFF5-A3C8-56E2F4EF970E}"/>
                </a:ext>
              </a:extLst>
            </p:cNvPr>
            <p:cNvSpPr txBox="1"/>
            <p:nvPr/>
          </p:nvSpPr>
          <p:spPr>
            <a:xfrm>
              <a:off x="989351" y="3581428"/>
              <a:ext cx="849913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Obama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6C5B69-D98E-23D5-12D8-94723D52E96A}"/>
                </a:ext>
              </a:extLst>
            </p:cNvPr>
            <p:cNvSpPr txBox="1"/>
            <p:nvPr/>
          </p:nvSpPr>
          <p:spPr>
            <a:xfrm>
              <a:off x="989350" y="3950760"/>
              <a:ext cx="616066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went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D023A2-EA0C-8728-9FD3-E8B623D0A5C4}"/>
                </a:ext>
              </a:extLst>
            </p:cNvPr>
            <p:cNvSpPr txBox="1"/>
            <p:nvPr/>
          </p:nvSpPr>
          <p:spPr>
            <a:xfrm>
              <a:off x="989350" y="4320092"/>
              <a:ext cx="369012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to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0DFDB50-B1A2-3A9E-F195-B39F41AF14DF}"/>
                </a:ext>
              </a:extLst>
            </p:cNvPr>
            <p:cNvSpPr txBox="1"/>
            <p:nvPr/>
          </p:nvSpPr>
          <p:spPr>
            <a:xfrm>
              <a:off x="978800" y="4689424"/>
              <a:ext cx="931473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Harvard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90E515-B611-04EA-12B1-CFF59150387B}"/>
                </a:ext>
              </a:extLst>
            </p:cNvPr>
            <p:cNvSpPr txBox="1"/>
            <p:nvPr/>
          </p:nvSpPr>
          <p:spPr>
            <a:xfrm>
              <a:off x="989350" y="5043657"/>
              <a:ext cx="369012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to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2BE3B1-141D-3F08-BD6A-50E7ED0B5765}"/>
                </a:ext>
              </a:extLst>
            </p:cNvPr>
            <p:cNvSpPr txBox="1"/>
            <p:nvPr/>
          </p:nvSpPr>
          <p:spPr>
            <a:xfrm>
              <a:off x="989350" y="5412989"/>
              <a:ext cx="551754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visit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E97800-0794-195C-35BF-121326E525A4}"/>
                </a:ext>
              </a:extLst>
            </p:cNvPr>
            <p:cNvSpPr txBox="1"/>
            <p:nvPr/>
          </p:nvSpPr>
          <p:spPr>
            <a:xfrm>
              <a:off x="989350" y="5752232"/>
              <a:ext cx="595035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their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9A38F5-F995-AC2A-A525-AEE693DC07AE}"/>
                </a:ext>
              </a:extLst>
            </p:cNvPr>
            <p:cNvSpPr txBox="1"/>
            <p:nvPr/>
          </p:nvSpPr>
          <p:spPr>
            <a:xfrm>
              <a:off x="974360" y="6106574"/>
              <a:ext cx="968535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daughter</a:t>
              </a:r>
            </a:p>
          </p:txBody>
        </p:sp>
      </p:grpSp>
      <p:sp>
        <p:nvSpPr>
          <p:cNvPr id="30" name="Bent-Up Arrow 29">
            <a:extLst>
              <a:ext uri="{FF2B5EF4-FFF2-40B4-BE49-F238E27FC236}">
                <a16:creationId xmlns:a16="http://schemas.microsoft.com/office/drawing/2014/main" id="{19BDC836-8666-6B32-4EF1-16B3B5FFD0AB}"/>
              </a:ext>
            </a:extLst>
          </p:cNvPr>
          <p:cNvSpPr/>
          <p:nvPr/>
        </p:nvSpPr>
        <p:spPr>
          <a:xfrm rot="5400000">
            <a:off x="259003" y="2852303"/>
            <a:ext cx="2718062" cy="1171037"/>
          </a:xfrm>
          <a:prstGeom prst="bentUpArrow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A6F8CA6-34F3-4AE6-18C7-CC85E55F4E0B}"/>
              </a:ext>
            </a:extLst>
          </p:cNvPr>
          <p:cNvGrpSpPr/>
          <p:nvPr/>
        </p:nvGrpSpPr>
        <p:grpSpPr>
          <a:xfrm>
            <a:off x="6675627" y="2400407"/>
            <a:ext cx="1766863" cy="4415733"/>
            <a:chOff x="6675627" y="2400407"/>
            <a:chExt cx="1766863" cy="441573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C10FB03-2264-F7EA-C3A1-2A0CACF3D25D}"/>
                </a:ext>
              </a:extLst>
            </p:cNvPr>
            <p:cNvGrpSpPr/>
            <p:nvPr/>
          </p:nvGrpSpPr>
          <p:grpSpPr>
            <a:xfrm>
              <a:off x="6675627" y="2413418"/>
              <a:ext cx="1247068" cy="3944547"/>
              <a:chOff x="6091014" y="2548328"/>
              <a:chExt cx="1247068" cy="3944547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4FF43CB-BE8A-953D-D0CA-C36252432F40}"/>
                  </a:ext>
                </a:extLst>
              </p:cNvPr>
              <p:cNvSpPr/>
              <p:nvPr/>
            </p:nvSpPr>
            <p:spPr>
              <a:xfrm>
                <a:off x="6093898" y="2548328"/>
                <a:ext cx="1244184" cy="3944547"/>
              </a:xfrm>
              <a:prstGeom prst="rect">
                <a:avLst/>
              </a:prstGeom>
              <a:noFill/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CC27877-8BA3-F3E3-9218-261021B7AC6F}"/>
                  </a:ext>
                </a:extLst>
              </p:cNvPr>
              <p:cNvSpPr/>
              <p:nvPr/>
            </p:nvSpPr>
            <p:spPr>
              <a:xfrm>
                <a:off x="6091015" y="2550280"/>
                <a:ext cx="1232077" cy="354369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F5099F9-83B6-AF9C-00F3-AA7972608E45}"/>
                  </a:ext>
                </a:extLst>
              </p:cNvPr>
              <p:cNvSpPr/>
              <p:nvPr/>
            </p:nvSpPr>
            <p:spPr>
              <a:xfrm>
                <a:off x="6091015" y="2901043"/>
                <a:ext cx="1232077" cy="35436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18DEDE0-E1B4-962C-6085-B3405FC95D18}"/>
                  </a:ext>
                </a:extLst>
              </p:cNvPr>
              <p:cNvSpPr/>
              <p:nvPr/>
            </p:nvSpPr>
            <p:spPr>
              <a:xfrm>
                <a:off x="6091015" y="3250017"/>
                <a:ext cx="1232077" cy="35436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3BED89B-082A-4F1A-9488-A3012545AECA}"/>
                  </a:ext>
                </a:extLst>
              </p:cNvPr>
              <p:cNvSpPr/>
              <p:nvPr/>
            </p:nvSpPr>
            <p:spPr>
              <a:xfrm>
                <a:off x="6091015" y="3598397"/>
                <a:ext cx="1232077" cy="35436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C155987-5F39-A86D-D691-87882B8FDD70}"/>
                  </a:ext>
                </a:extLst>
              </p:cNvPr>
              <p:cNvSpPr/>
              <p:nvPr/>
            </p:nvSpPr>
            <p:spPr>
              <a:xfrm>
                <a:off x="6091015" y="3959163"/>
                <a:ext cx="1232077" cy="35436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91D2903-3ABE-E648-291C-B43368368D65}"/>
                  </a:ext>
                </a:extLst>
              </p:cNvPr>
              <p:cNvSpPr/>
              <p:nvPr/>
            </p:nvSpPr>
            <p:spPr>
              <a:xfrm>
                <a:off x="6091015" y="4319929"/>
                <a:ext cx="1232077" cy="35436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3BC9632-4A59-E43F-C602-F0F237AB0EE1}"/>
                  </a:ext>
                </a:extLst>
              </p:cNvPr>
              <p:cNvSpPr/>
              <p:nvPr/>
            </p:nvSpPr>
            <p:spPr>
              <a:xfrm>
                <a:off x="6091014" y="4680695"/>
                <a:ext cx="1232077" cy="35436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8437F52-F6D7-493B-024E-A7927B0C61F4}"/>
                  </a:ext>
                </a:extLst>
              </p:cNvPr>
              <p:cNvSpPr/>
              <p:nvPr/>
            </p:nvSpPr>
            <p:spPr>
              <a:xfrm>
                <a:off x="6091015" y="5045636"/>
                <a:ext cx="1232077" cy="35436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B9B0432-5F27-4C0E-3194-8F5E231A28BA}"/>
                  </a:ext>
                </a:extLst>
              </p:cNvPr>
              <p:cNvSpPr/>
              <p:nvPr/>
            </p:nvSpPr>
            <p:spPr>
              <a:xfrm>
                <a:off x="6091015" y="5393634"/>
                <a:ext cx="1232077" cy="35436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DF6B893-D3C7-6162-F54A-B597D35ECC98}"/>
                  </a:ext>
                </a:extLst>
              </p:cNvPr>
              <p:cNvSpPr/>
              <p:nvPr/>
            </p:nvSpPr>
            <p:spPr>
              <a:xfrm>
                <a:off x="6091014" y="5771343"/>
                <a:ext cx="1232077" cy="3543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88C8B55-1C95-6533-F685-E10A88DA3A23}"/>
                  </a:ext>
                </a:extLst>
              </p:cNvPr>
              <p:cNvSpPr/>
              <p:nvPr/>
            </p:nvSpPr>
            <p:spPr>
              <a:xfrm>
                <a:off x="6091014" y="6119341"/>
                <a:ext cx="1232077" cy="354369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08A684FB-9EA2-2F10-DC5A-70BAD8B81ED9}"/>
                </a:ext>
              </a:extLst>
            </p:cNvPr>
            <p:cNvCxnSpPr>
              <a:cxnSpLocks/>
            </p:cNvCxnSpPr>
            <p:nvPr/>
          </p:nvCxnSpPr>
          <p:spPr>
            <a:xfrm>
              <a:off x="8079890" y="2400407"/>
              <a:ext cx="0" cy="3957558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D79DF56-45B9-73B3-1EF0-D1857A5264FB}"/>
                </a:ext>
              </a:extLst>
            </p:cNvPr>
            <p:cNvSpPr txBox="1"/>
            <p:nvPr/>
          </p:nvSpPr>
          <p:spPr>
            <a:xfrm>
              <a:off x="8079890" y="4122514"/>
              <a:ext cx="362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N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F748A74-AA90-CFF6-4DD6-7B6C19ECFB9A}"/>
                </a:ext>
              </a:extLst>
            </p:cNvPr>
            <p:cNvCxnSpPr>
              <a:cxnSpLocks/>
            </p:cNvCxnSpPr>
            <p:nvPr/>
          </p:nvCxnSpPr>
          <p:spPr>
            <a:xfrm>
              <a:off x="6675627" y="6465722"/>
              <a:ext cx="1232077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1EB1DE-3944-D24C-9E26-2DAE78F8E32C}"/>
                </a:ext>
              </a:extLst>
            </p:cNvPr>
            <p:cNvSpPr txBox="1"/>
            <p:nvPr/>
          </p:nvSpPr>
          <p:spPr>
            <a:xfrm>
              <a:off x="7131519" y="644680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d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8C76B7-8F26-B435-9608-8562D0FB2239}"/>
              </a:ext>
            </a:extLst>
          </p:cNvPr>
          <p:cNvGrpSpPr/>
          <p:nvPr/>
        </p:nvGrpSpPr>
        <p:grpSpPr>
          <a:xfrm>
            <a:off x="3770491" y="4239557"/>
            <a:ext cx="2770467" cy="885924"/>
            <a:chOff x="3770491" y="4239557"/>
            <a:chExt cx="2770467" cy="885924"/>
          </a:xfrm>
        </p:grpSpPr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0635E91D-497C-07D7-66B3-C74D1DFDEBCB}"/>
                </a:ext>
              </a:extLst>
            </p:cNvPr>
            <p:cNvSpPr/>
            <p:nvPr/>
          </p:nvSpPr>
          <p:spPr>
            <a:xfrm>
              <a:off x="3770491" y="4239557"/>
              <a:ext cx="2770467" cy="538015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7221E63-4E16-1A98-7387-0EA73B90D343}"/>
                </a:ext>
              </a:extLst>
            </p:cNvPr>
            <p:cNvSpPr txBox="1"/>
            <p:nvPr/>
          </p:nvSpPr>
          <p:spPr>
            <a:xfrm>
              <a:off x="4056285" y="4756149"/>
              <a:ext cx="1927131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Input “embedding”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882EA9-C437-1A05-E02F-C1F8F9BC8DB7}"/>
              </a:ext>
            </a:extLst>
          </p:cNvPr>
          <p:cNvGrpSpPr/>
          <p:nvPr/>
        </p:nvGrpSpPr>
        <p:grpSpPr>
          <a:xfrm>
            <a:off x="8808998" y="2245171"/>
            <a:ext cx="2658485" cy="1402982"/>
            <a:chOff x="8934273" y="3129157"/>
            <a:chExt cx="2658485" cy="140298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6F664BB-F676-284E-CF46-1EB6546816E9}"/>
                </a:ext>
              </a:extLst>
            </p:cNvPr>
            <p:cNvSpPr txBox="1"/>
            <p:nvPr/>
          </p:nvSpPr>
          <p:spPr>
            <a:xfrm>
              <a:off x="8934273" y="3129157"/>
              <a:ext cx="2658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From now our input will be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F23060F-225E-49C7-05DD-02F450F61BE1}"/>
                    </a:ext>
                  </a:extLst>
                </p:cNvPr>
                <p:cNvSpPr txBox="1"/>
                <p:nvPr/>
              </p:nvSpPr>
              <p:spPr>
                <a:xfrm>
                  <a:off x="9115496" y="3824253"/>
                  <a:ext cx="2272802" cy="707886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7030A0"/>
                      </a:solidFill>
                    </a:rPr>
                    <a:t>X</a:t>
                  </a:r>
                  <a:r>
                    <a:rPr lang="en-US" sz="4000" dirty="0">
                      <a:solidFill>
                        <a:srgbClr val="7030A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4000" dirty="0">
                      <a:solidFill>
                        <a:srgbClr val="7030A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</m:oMath>
                  </a14:m>
                  <a:r>
                    <a:rPr lang="en-US" sz="4000" baseline="30000" dirty="0">
                      <a:solidFill>
                        <a:srgbClr val="7030A0"/>
                      </a:solidFill>
                    </a:rPr>
                    <a:t> (</a:t>
                  </a:r>
                  <a:r>
                    <a:rPr lang="en-US" sz="4000" baseline="30000" dirty="0" err="1">
                      <a:solidFill>
                        <a:srgbClr val="7030A0"/>
                      </a:solidFill>
                    </a:rPr>
                    <a:t>N,d</a:t>
                  </a:r>
                  <a:r>
                    <a:rPr lang="en-US" sz="4000" baseline="30000" dirty="0">
                      <a:solidFill>
                        <a:srgbClr val="7030A0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F23060F-225E-49C7-05DD-02F450F61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5496" y="3824253"/>
                  <a:ext cx="2272802" cy="707886"/>
                </a:xfrm>
                <a:prstGeom prst="rect">
                  <a:avLst/>
                </a:prstGeom>
                <a:blipFill>
                  <a:blip r:embed="rId3"/>
                  <a:stretch>
                    <a:fillRect l="-10000" t="-15789" r="-3889" b="-350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E81EDDE-6B32-21D0-B814-58C815F0EE6E}"/>
              </a:ext>
            </a:extLst>
          </p:cNvPr>
          <p:cNvSpPr txBox="1"/>
          <p:nvPr/>
        </p:nvSpPr>
        <p:spPr>
          <a:xfrm>
            <a:off x="8949459" y="4491846"/>
            <a:ext cx="1980029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N </a:t>
            </a:r>
            <a:r>
              <a:rPr lang="en-US" dirty="0"/>
              <a:t>: Sequence length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4BCEA77-7A75-63B2-77D2-74ECB058B762}"/>
              </a:ext>
            </a:extLst>
          </p:cNvPr>
          <p:cNvSpPr txBox="1"/>
          <p:nvPr/>
        </p:nvSpPr>
        <p:spPr>
          <a:xfrm>
            <a:off x="8960241" y="5141930"/>
            <a:ext cx="2802370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d</a:t>
            </a:r>
            <a:r>
              <a:rPr lang="en-US" dirty="0"/>
              <a:t> : Hidden/model dimension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4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37"/>
    </mc:Choice>
    <mc:Fallback xmlns="">
      <p:transition spd="slow" advTm="66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3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10.5|19.9|9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3|0.3|0.3|0.2|0.3|0.3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2|1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14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14.1|28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8.7|6.1|15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6|0.2|0.2|0.2|0.4|0.4|0.5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7|5.4|6.1|7.1|1.1|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1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23.8|6.8|0.8|13.1|2.2|13.6|8.3|7.5|16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.1|3.9|13|15.7|12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|0.5|5.4|18.6|2|7.6|10.6|8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7.8|10.3|45.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8.1|20.8|14.1|9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23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5.9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37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|14.5|3.7|3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8.5|29|4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5.6|19|14.9|16.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|0.1|0.1|0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|0.2|0.8|0.2|0.2|0.3|0.8|0.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|20.7|1.9|24.8|11.4|4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5.6|8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3|1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5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|8.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8|7.2|47.5|17.4|2.1|30.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4.4|2.5|13.6|16.6|3|8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|16.3|2.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8.2|6.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7.1|8.4|22.1|8.2|19.1|27|33.3|30.3|28.2|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3.9|2.9|4.8|1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28|13.5|7.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|4.4|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4|8.2|2.7|10.7|2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5.2|17.3|2.5|3.3|2.4|9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|3.5|1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17075</TotalTime>
  <Words>2922</Words>
  <Application>Microsoft Macintosh PowerPoint</Application>
  <PresentationFormat>Widescreen</PresentationFormat>
  <Paragraphs>663</Paragraphs>
  <Slides>57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Arial</vt:lpstr>
      <vt:lpstr>Calibri</vt:lpstr>
      <vt:lpstr>Cambria Math</vt:lpstr>
      <vt:lpstr>Garamond</vt:lpstr>
      <vt:lpstr>Helvetica Light</vt:lpstr>
      <vt:lpstr>Helvetica Neue</vt:lpstr>
      <vt:lpstr>Inter</vt:lpstr>
      <vt:lpstr>Lucida Grande</vt:lpstr>
      <vt:lpstr>Wingdings</vt:lpstr>
      <vt:lpstr>Office Theme</vt:lpstr>
      <vt:lpstr>Abstracting away the Deep Learning Mumbo-Jumbo  (with Arithmetic Circuits)</vt:lpstr>
      <vt:lpstr>If you have a question on building systems…</vt:lpstr>
      <vt:lpstr>What this tutorial is NOT about... (part 1)</vt:lpstr>
      <vt:lpstr>Having said that…</vt:lpstr>
      <vt:lpstr>What this tutorial is not about… (part 2)</vt:lpstr>
      <vt:lpstr>What this tutorial is not about… (part 3)</vt:lpstr>
      <vt:lpstr>Overview of the rest of the talk</vt:lpstr>
      <vt:lpstr>PowerPoint Presentation</vt:lpstr>
      <vt:lpstr>Input representation</vt:lpstr>
      <vt:lpstr>What (functions) do we want?</vt:lpstr>
      <vt:lpstr>Our function for today: Associative Recall</vt:lpstr>
      <vt:lpstr>But you said the output has to be a matrix!</vt:lpstr>
      <vt:lpstr>Associative Recall = Key Value Store problem</vt:lpstr>
      <vt:lpstr>Backing up: Training and Inference</vt:lpstr>
      <vt:lpstr>Assumption 1: Training = Gradient Descent</vt:lpstr>
      <vt:lpstr>Simplification 1: Arithmetic Circuits</vt:lpstr>
      <vt:lpstr>Arithmetic Circuits</vt:lpstr>
      <vt:lpstr>Arithmetic Circuits: what we gain</vt:lpstr>
      <vt:lpstr>Arithmetic Circuits: what we lose</vt:lpstr>
      <vt:lpstr>Overview of the rest of the talk</vt:lpstr>
      <vt:lpstr>Transformers (and Attention) are the norm..</vt:lpstr>
      <vt:lpstr>Two most important parts of each layer</vt:lpstr>
      <vt:lpstr>Our Simplified Transformer Model</vt:lpstr>
      <vt:lpstr>PowerPoint Presentation</vt:lpstr>
      <vt:lpstr>Associative Recall in 1 layer of Attention*</vt:lpstr>
      <vt:lpstr>Associative Recall in 1 layer of Attention*</vt:lpstr>
      <vt:lpstr>Associative Recall in 1 layer of Attention*</vt:lpstr>
      <vt:lpstr>Two follow up comments</vt:lpstr>
      <vt:lpstr>Is there anything that Transformers cannot do?</vt:lpstr>
      <vt:lpstr>Attention is Ω(N2) time in the worst case</vt:lpstr>
      <vt:lpstr>Why does quadratic bottleneck matter? -I</vt:lpstr>
      <vt:lpstr>Why does quadratic bottleneck matter? -II</vt:lpstr>
      <vt:lpstr>Overview of the rest of the talk</vt:lpstr>
      <vt:lpstr>PowerPoint Presentation</vt:lpstr>
      <vt:lpstr>Bit more on hardware</vt:lpstr>
      <vt:lpstr>Simplification 2: Focus on matrix vect mult</vt:lpstr>
      <vt:lpstr>But wait, we have gathered more requirements..</vt:lpstr>
      <vt:lpstr>Any suggestions on structured matrices?</vt:lpstr>
      <vt:lpstr>Since o(d2) arithmetic ops is a requirement                                                                                                  </vt:lpstr>
      <vt:lpstr>Differentiable superset of small arithmetic ckt?</vt:lpstr>
      <vt:lpstr>Small arithmetic ckt ≡ prod. of sparse matrices</vt:lpstr>
      <vt:lpstr>Small arithmetic ckt ≡ prod. of sparse matrices</vt:lpstr>
      <vt:lpstr>Is product of sparse matrices the answer?</vt:lpstr>
      <vt:lpstr>FFT is always the answer</vt:lpstr>
      <vt:lpstr>Butterfly Matrices: Fixed Sparsity Inspired by  FFT</vt:lpstr>
      <vt:lpstr>Block-sparsity for Hardware-Efficiency</vt:lpstr>
      <vt:lpstr>Monarch Matrices: Efficient and Expressive</vt:lpstr>
      <vt:lpstr>Overview of the rest of the talk</vt:lpstr>
      <vt:lpstr>Going back to Transformer Model</vt:lpstr>
      <vt:lpstr>PowerPoint Presentation</vt:lpstr>
      <vt:lpstr>Linear Attention</vt:lpstr>
      <vt:lpstr>State Space Models</vt:lpstr>
      <vt:lpstr>(Linear) State Space Models</vt:lpstr>
      <vt:lpstr>Carefully crafted A gives S4</vt:lpstr>
      <vt:lpstr>Making parameters depend on input as well</vt:lpstr>
      <vt:lpstr>I’ll leave you with one open question…</vt:lpstr>
      <vt:lpstr>A big thanks to my collaborators!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Abstraction Lecture 1</dc:title>
  <dc:creator>Atri Rudra</dc:creator>
  <cp:lastModifiedBy>Atri Rudra</cp:lastModifiedBy>
  <cp:revision>63</cp:revision>
  <dcterms:created xsi:type="dcterms:W3CDTF">2023-09-05T14:06:44Z</dcterms:created>
  <dcterms:modified xsi:type="dcterms:W3CDTF">2024-06-27T15:31:51Z</dcterms:modified>
</cp:coreProperties>
</file>