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63"/>
  </p:notesMasterIdLst>
  <p:sldIdLst>
    <p:sldId id="413" r:id="rId2"/>
    <p:sldId id="698" r:id="rId3"/>
    <p:sldId id="700" r:id="rId4"/>
    <p:sldId id="780" r:id="rId5"/>
    <p:sldId id="699" r:id="rId6"/>
    <p:sldId id="797" r:id="rId7"/>
    <p:sldId id="704" r:id="rId8"/>
    <p:sldId id="703" r:id="rId9"/>
    <p:sldId id="701" r:id="rId10"/>
    <p:sldId id="705" r:id="rId11"/>
    <p:sldId id="787" r:id="rId12"/>
    <p:sldId id="762" r:id="rId13"/>
    <p:sldId id="707" r:id="rId14"/>
    <p:sldId id="708" r:id="rId15"/>
    <p:sldId id="766" r:id="rId16"/>
    <p:sldId id="782" r:id="rId17"/>
    <p:sldId id="783" r:id="rId18"/>
    <p:sldId id="801" r:id="rId19"/>
    <p:sldId id="802" r:id="rId20"/>
    <p:sldId id="713" r:id="rId21"/>
    <p:sldId id="784" r:id="rId22"/>
    <p:sldId id="767" r:id="rId23"/>
    <p:sldId id="768" r:id="rId24"/>
    <p:sldId id="769" r:id="rId25"/>
    <p:sldId id="771" r:id="rId26"/>
    <p:sldId id="772" r:id="rId27"/>
    <p:sldId id="786" r:id="rId28"/>
    <p:sldId id="773" r:id="rId29"/>
    <p:sldId id="775" r:id="rId30"/>
    <p:sldId id="785" r:id="rId31"/>
    <p:sldId id="706" r:id="rId32"/>
    <p:sldId id="788" r:id="rId33"/>
    <p:sldId id="729" r:id="rId34"/>
    <p:sldId id="715" r:id="rId35"/>
    <p:sldId id="716" r:id="rId36"/>
    <p:sldId id="719" r:id="rId37"/>
    <p:sldId id="720" r:id="rId38"/>
    <p:sldId id="724" r:id="rId39"/>
    <p:sldId id="726" r:id="rId40"/>
    <p:sldId id="793" r:id="rId41"/>
    <p:sldId id="731" r:id="rId42"/>
    <p:sldId id="733" r:id="rId43"/>
    <p:sldId id="734" r:id="rId44"/>
    <p:sldId id="735" r:id="rId45"/>
    <p:sldId id="795" r:id="rId46"/>
    <p:sldId id="794" r:id="rId47"/>
    <p:sldId id="796" r:id="rId48"/>
    <p:sldId id="736" r:id="rId49"/>
    <p:sldId id="737" r:id="rId50"/>
    <p:sldId id="738" r:id="rId51"/>
    <p:sldId id="792" r:id="rId52"/>
    <p:sldId id="741" r:id="rId53"/>
    <p:sldId id="742" r:id="rId54"/>
    <p:sldId id="798" r:id="rId55"/>
    <p:sldId id="743" r:id="rId56"/>
    <p:sldId id="745" r:id="rId57"/>
    <p:sldId id="746" r:id="rId58"/>
    <p:sldId id="749" r:id="rId59"/>
    <p:sldId id="750" r:id="rId60"/>
    <p:sldId id="790" r:id="rId61"/>
    <p:sldId id="761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3E62"/>
    <a:srgbClr val="FFFF99"/>
    <a:srgbClr val="FFCC00"/>
    <a:srgbClr val="FF9900"/>
    <a:srgbClr val="FBFAE9"/>
    <a:srgbClr val="E5B359"/>
    <a:srgbClr val="CFB33D"/>
    <a:srgbClr val="CBE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5" autoAdjust="0"/>
    <p:restoredTop sz="80328" autoAdjust="0"/>
  </p:normalViewPr>
  <p:slideViewPr>
    <p:cSldViewPr>
      <p:cViewPr varScale="1">
        <p:scale>
          <a:sx n="97" d="100"/>
          <a:sy n="97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8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notesViewPr>
    <p:cSldViewPr>
      <p:cViewPr varScale="1">
        <p:scale>
          <a:sx n="57" d="100"/>
          <a:sy n="57" d="100"/>
        </p:scale>
        <p:origin x="-281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0.xml"/><Relationship Id="rId13" Type="http://schemas.openxmlformats.org/officeDocument/2006/relationships/slide" Target="slides/slide39.xml"/><Relationship Id="rId3" Type="http://schemas.openxmlformats.org/officeDocument/2006/relationships/slide" Target="slides/slide24.xml"/><Relationship Id="rId7" Type="http://schemas.openxmlformats.org/officeDocument/2006/relationships/slide" Target="slides/slide29.xml"/><Relationship Id="rId12" Type="http://schemas.openxmlformats.org/officeDocument/2006/relationships/slide" Target="slides/slide38.xml"/><Relationship Id="rId2" Type="http://schemas.openxmlformats.org/officeDocument/2006/relationships/slide" Target="slides/slide15.xml"/><Relationship Id="rId1" Type="http://schemas.openxmlformats.org/officeDocument/2006/relationships/slide" Target="slides/slide5.xml"/><Relationship Id="rId6" Type="http://schemas.openxmlformats.org/officeDocument/2006/relationships/slide" Target="slides/slide28.xml"/><Relationship Id="rId11" Type="http://schemas.openxmlformats.org/officeDocument/2006/relationships/slide" Target="slides/slide37.xml"/><Relationship Id="rId5" Type="http://schemas.openxmlformats.org/officeDocument/2006/relationships/slide" Target="slides/slide26.xml"/><Relationship Id="rId10" Type="http://schemas.openxmlformats.org/officeDocument/2006/relationships/slide" Target="slides/slide36.xml"/><Relationship Id="rId4" Type="http://schemas.openxmlformats.org/officeDocument/2006/relationships/slide" Target="slides/slide25.xml"/><Relationship Id="rId9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50.wmf"/><Relationship Id="rId6" Type="http://schemas.openxmlformats.org/officeDocument/2006/relationships/image" Target="../media/image49.wmf"/><Relationship Id="rId5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5A63-3EA1-444F-A11A-DABC58D4C768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5D52F-0190-4716-8D04-01F73A2F0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3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D52F-0190-4716-8D04-01F73A2F038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3B10C-88FE-4BBD-A7BE-F612B44D86A1}" type="slidenum">
              <a:rPr lang="en-US"/>
              <a:pPr/>
              <a:t>34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5C013-6AF8-491E-9D47-4CC2F635BCEA}" type="slidenum">
              <a:rPr lang="en-US"/>
              <a:pPr/>
              <a:t>41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3EB96-A7B5-4AD8-B830-54BB558B92B8}" type="slidenum">
              <a:rPr lang="en-US"/>
              <a:pPr/>
              <a:t>42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99A56-9714-4F3D-9C40-3126BF68BF49}" type="slidenum">
              <a:rPr lang="en-US"/>
              <a:pPr/>
              <a:t>43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DCF2C-2AF7-40C6-86BE-B01D0287BF70}" type="slidenum">
              <a:rPr lang="en-US"/>
              <a:pPr/>
              <a:t>44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89112-76B6-4465-8956-838FBFFBE5DF}" type="slidenum">
              <a:rPr lang="en-US"/>
              <a:pPr/>
              <a:t>45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DCF2C-2AF7-40C6-86BE-B01D0287BF70}" type="slidenum">
              <a:rPr lang="en-US"/>
              <a:pPr/>
              <a:t>46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DCF2C-2AF7-40C6-86BE-B01D0287BF70}" type="slidenum">
              <a:rPr lang="en-US"/>
              <a:pPr/>
              <a:t>47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217DF-8962-4972-81BC-93FFC4D72B74}" type="slidenum">
              <a:rPr lang="en-US"/>
              <a:pPr/>
              <a:t>48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DD59A-004E-4BD7-94D2-202145841051}" type="slidenum">
              <a:rPr lang="en-US"/>
              <a:pPr/>
              <a:t>8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2" tIns="45717" rIns="91432" bIns="45717"/>
          <a:lstStyle/>
          <a:p>
            <a:r>
              <a:rPr lang="en-US" sz="1000" dirty="0"/>
              <a:t>The gene-based clustering regards each gene as a data object, and the experiment conditions as attributes.</a:t>
            </a:r>
          </a:p>
          <a:p>
            <a:r>
              <a:rPr lang="en-US" sz="1000" dirty="0"/>
              <a:t>To illustrate the problem, first we look at the parallel </a:t>
            </a:r>
            <a:r>
              <a:rPr lang="en-US" sz="1000" dirty="0" err="1"/>
              <a:t>corrdinates</a:t>
            </a:r>
            <a:r>
              <a:rPr lang="en-US" sz="1000" dirty="0"/>
              <a:t> for a time-series gene expression data. </a:t>
            </a:r>
          </a:p>
          <a:p>
            <a:r>
              <a:rPr lang="en-US" sz="1000" dirty="0"/>
              <a:t>The x-axis represents the time point while the y-axis represents the gene expression level.</a:t>
            </a:r>
          </a:p>
          <a:p>
            <a:r>
              <a:rPr lang="en-US" sz="1000" dirty="0"/>
              <a:t>The expression profile of a gene during the time-series is represented by a horizontal poly-line in the parallel coordinates.</a:t>
            </a:r>
          </a:p>
          <a:p>
            <a:r>
              <a:rPr lang="en-US" sz="1000" dirty="0"/>
              <a:t>We can see the figure is in a mess, and we cannot see anything interesting in this figure.</a:t>
            </a:r>
          </a:p>
          <a:p>
            <a:r>
              <a:rPr lang="en-US" sz="1000" dirty="0"/>
              <a:t>However, there exist some groups of genes in the data set. such that the expression levels of</a:t>
            </a:r>
          </a:p>
          <a:p>
            <a:r>
              <a:rPr lang="en-US" sz="1000" dirty="0"/>
              <a:t>those genes rise and fall </a:t>
            </a:r>
            <a:r>
              <a:rPr lang="en-US" sz="1000" dirty="0" err="1"/>
              <a:t>cocordantly</a:t>
            </a:r>
            <a:r>
              <a:rPr lang="en-US" sz="1000" dirty="0"/>
              <a:t> during the whole time-series. </a:t>
            </a:r>
          </a:p>
          <a:p>
            <a:r>
              <a:rPr lang="en-US" sz="1000" dirty="0"/>
              <a:t>Those genes are called co-expressed genes and the common</a:t>
            </a:r>
          </a:p>
          <a:p>
            <a:r>
              <a:rPr lang="en-US" sz="1000" dirty="0"/>
              <a:t>trend of expression levels shared by the genes in the same group are called coherent patterns.</a:t>
            </a:r>
          </a:p>
          <a:p>
            <a:r>
              <a:rPr lang="en-US" sz="1000" dirty="0"/>
              <a:t>Biologists are interested in the co-expressed genes and coherent patterns because co-expressed genes may have similar gene functions and maybe </a:t>
            </a:r>
          </a:p>
          <a:p>
            <a:r>
              <a:rPr lang="en-US" sz="1000" dirty="0"/>
              <a:t>regulated by the same mechanisms and coherent patterns may correspond to some important cellular processes.</a:t>
            </a:r>
          </a:p>
          <a:p>
            <a:r>
              <a:rPr lang="en-US" sz="1000" dirty="0"/>
              <a:t>The purpose of gene-based clustering is to identify co-expressed genes and coherent expression patterns in the data set.</a:t>
            </a:r>
          </a:p>
          <a:p>
            <a:endParaRPr lang="en-US" sz="10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79385-3914-4CDD-8EF6-F4C3A78D0B8A}" type="slidenum">
              <a:rPr lang="en-US"/>
              <a:pPr/>
              <a:t>49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E2762-3E6C-466F-991A-E9BF9EB91F6A}" type="slidenum">
              <a:rPr lang="en-US"/>
              <a:pPr/>
              <a:t>50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56E094-7746-47D2-81CE-FD676FBF876D}" type="slidenum">
              <a:rPr lang="en-US"/>
              <a:pPr/>
              <a:t>54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D52F-0190-4716-8D04-01F73A2F038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3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E8A26-0420-4935-A92E-F869D5F375D7}" type="slidenum">
              <a:rPr lang="en-US" altLang="zh-CN"/>
              <a:pPr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93" tIns="44945" rIns="89893" bIns="4494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F3242-13F0-48AA-A756-135F40AAAFF9}" type="slidenum">
              <a:rPr lang="en-US"/>
              <a:pPr/>
              <a:t>14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zh-CN" altLang="en-US" sz="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</p:spPr>
        <p:txBody>
          <a:bodyPr lIns="89893" tIns="44945" rIns="89893" bIns="4494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89112-76B6-4465-8956-838FBFFBE5DF}" type="slidenum">
              <a:rPr lang="en-US"/>
              <a:pPr/>
              <a:t>19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6FAD0-6448-4437-865F-472C91F517A3}" type="slidenum">
              <a:rPr lang="en-US"/>
              <a:pPr/>
              <a:t>20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</p:spPr>
        <p:txBody>
          <a:bodyPr lIns="89893" tIns="44945" rIns="89893" bIns="44945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FA8691-69A9-4B01-BA21-A550E58BE5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50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2BF3CB-A6F5-4F81-B65B-780D8359E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88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379DD8-3136-4AE5-9D68-611C823E51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18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2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Jing Gao UIUC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http://www.ews.uiuc.edu/~jinggao3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r>
              <a:rPr lang="en-US" dirty="0" smtClean="0"/>
              <a:t>/61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Jing Gao UIUC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http://www.ews.uiuc.edu/~jinggao3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Jing Gao UIUC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http://www.ews.uiuc.edu/~jinggao3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D390-459D-4692-ACDA-0AA97F7D3F05}" type="slidenum">
              <a:rPr lang="en-US" smtClean="0"/>
              <a:pPr/>
              <a:t>‹#›</a:t>
            </a:fld>
            <a:r>
              <a:rPr lang="en-US" dirty="0" smtClean="0"/>
              <a:t>/61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Microsoft_Word_97_-_2003_Document4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8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6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7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9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38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49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36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5.wmf"/><Relationship Id="rId5" Type="http://schemas.openxmlformats.org/officeDocument/2006/relationships/image" Target="../media/image50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44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5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5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6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7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1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12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0.emf"/><Relationship Id="rId5" Type="http://schemas.openxmlformats.org/officeDocument/2006/relationships/image" Target="../media/image7.png"/><Relationship Id="rId15" Type="http://schemas.openxmlformats.org/officeDocument/2006/relationships/image" Target="../media/image12.emf"/><Relationship Id="rId10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png"/><Relationship Id="rId14" Type="http://schemas.openxmlformats.org/officeDocument/2006/relationships/oleObject" Target="../embeddings/Microsoft_Excel_97-2003_Worksheet3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200" y="1425575"/>
            <a:ext cx="8915400" cy="1927225"/>
          </a:xfrm>
        </p:spPr>
        <p:txBody>
          <a:bodyPr>
            <a:no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Clustering</a:t>
            </a:r>
            <a:br>
              <a:rPr lang="en-US" altLang="zh-CN" sz="3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zh-CN" sz="3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Lecture 1: Basics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cs typeface="Times New Roman" pitchFamily="18" charset="0"/>
              </a:rPr>
              <a:t>Two Important Aspects</a:t>
            </a:r>
            <a:endParaRPr lang="en-US" altLang="zh-CN" sz="32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cs typeface="Times New Roman" pitchFamily="18" charset="0"/>
              </a:rPr>
              <a:t>Properties of input data</a:t>
            </a:r>
            <a:endParaRPr lang="en-US" altLang="zh-CN" sz="2800" b="1" dirty="0">
              <a:solidFill>
                <a:srgbClr val="C00000"/>
              </a:solidFill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CN" sz="2400" dirty="0" smtClean="0">
                <a:cs typeface="Times New Roman" pitchFamily="18" charset="0"/>
              </a:rPr>
              <a:t>Define the similarity or dissimilarity between points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cs typeface="Times New Roman" pitchFamily="18" charset="0"/>
              </a:rPr>
              <a:t>Requirement of clustering</a:t>
            </a:r>
            <a:endParaRPr lang="en-US" altLang="zh-CN" sz="2800" b="1" dirty="0">
              <a:solidFill>
                <a:srgbClr val="C00000"/>
              </a:solidFill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Define the objective and methodology</a:t>
            </a:r>
          </a:p>
          <a:p>
            <a:pPr lvl="1">
              <a:lnSpc>
                <a:spcPct val="110000"/>
              </a:lnSpc>
            </a:pP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cs typeface="Times New Roman" pitchFamily="18" charset="0"/>
              </a:rPr>
              <a:t>Clustering Basics</a:t>
            </a:r>
            <a:endParaRPr lang="en-US" altLang="zh-CN" sz="32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cs typeface="Times New Roman" pitchFamily="18" charset="0"/>
              </a:rPr>
              <a:t>Definition and Motivation</a:t>
            </a:r>
            <a:endParaRPr lang="en-US" altLang="zh-CN" sz="2800" dirty="0">
              <a:cs typeface="Times New Roman" pitchFamily="18" charset="0"/>
            </a:endParaRPr>
          </a:p>
          <a:p>
            <a:r>
              <a:rPr lang="en-US" altLang="zh-CN" sz="2800" dirty="0" smtClean="0">
                <a:cs typeface="Times New Roman" pitchFamily="18" charset="0"/>
              </a:rPr>
              <a:t>Data Preprocessing and Distance computation</a:t>
            </a:r>
          </a:p>
          <a:p>
            <a:r>
              <a:rPr lang="en-US" altLang="zh-CN" sz="2800" dirty="0" smtClean="0">
                <a:cs typeface="Times New Roman" pitchFamily="18" charset="0"/>
              </a:rPr>
              <a:t>Objective of Clustering</a:t>
            </a:r>
          </a:p>
          <a:p>
            <a:r>
              <a:rPr lang="en-US" altLang="zh-CN" sz="2800" dirty="0" smtClean="0">
                <a:cs typeface="Times New Roman" pitchFamily="18" charset="0"/>
              </a:rPr>
              <a:t>Clustering Evaluation</a:t>
            </a:r>
          </a:p>
          <a:p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7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24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Data Representation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649225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dirty="0" smtClean="0"/>
              <a:t>Data: Collection </a:t>
            </a:r>
            <a:r>
              <a:rPr lang="en-US" sz="2000" dirty="0"/>
              <a:t>of data objects and their attributes</a:t>
            </a:r>
          </a:p>
          <a:p>
            <a:pPr lvl="4"/>
            <a:endParaRPr lang="en-US" sz="1600" dirty="0"/>
          </a:p>
          <a:p>
            <a:r>
              <a:rPr lang="en-US" sz="2000" dirty="0"/>
              <a:t>An attribute is a property or characteristic of an object</a:t>
            </a:r>
          </a:p>
          <a:p>
            <a:pPr lvl="1"/>
            <a:r>
              <a:rPr lang="en-US" sz="1800" dirty="0"/>
              <a:t>Examples: eye color of a person, temperature, etc.</a:t>
            </a:r>
          </a:p>
          <a:p>
            <a:pPr lvl="1"/>
            <a:r>
              <a:rPr lang="en-US" sz="1800" dirty="0"/>
              <a:t>Attribute is also known as </a:t>
            </a:r>
            <a:r>
              <a:rPr lang="en-US" sz="1800" dirty="0" smtClean="0"/>
              <a:t>dimension, variable</a:t>
            </a:r>
            <a:r>
              <a:rPr lang="en-US" sz="1800" dirty="0"/>
              <a:t>, field, characteristic, or </a:t>
            </a:r>
            <a:r>
              <a:rPr lang="en-US" sz="1800" dirty="0" smtClean="0"/>
              <a:t>feature</a:t>
            </a:r>
          </a:p>
          <a:p>
            <a:pPr lvl="1"/>
            <a:endParaRPr lang="en-US" sz="1800" dirty="0"/>
          </a:p>
          <a:p>
            <a:r>
              <a:rPr lang="en-US" sz="2000" dirty="0"/>
              <a:t>A collection of attributes describe an object</a:t>
            </a:r>
          </a:p>
          <a:p>
            <a:pPr lvl="1"/>
            <a:r>
              <a:rPr lang="en-US" sz="1800" dirty="0"/>
              <a:t>Object is also known as record, point, case, sample, entity, or instance</a:t>
            </a:r>
          </a:p>
          <a:p>
            <a:pPr lvl="4"/>
            <a:endParaRPr lang="en-US" sz="1600" dirty="0"/>
          </a:p>
        </p:txBody>
      </p:sp>
      <p:grpSp>
        <p:nvGrpSpPr>
          <p:cNvPr id="649232" name="Group 16"/>
          <p:cNvGrpSpPr>
            <a:grpSpLocks/>
          </p:cNvGrpSpPr>
          <p:nvPr/>
        </p:nvGrpSpPr>
        <p:grpSpPr bwMode="auto">
          <a:xfrm>
            <a:off x="5638800" y="1752600"/>
            <a:ext cx="3513138" cy="4191000"/>
            <a:chOff x="3403" y="1104"/>
            <a:chExt cx="2213" cy="2640"/>
          </a:xfrm>
        </p:grpSpPr>
        <p:graphicFrame>
          <p:nvGraphicFramePr>
            <p:cNvPr id="649226" name="Object 10"/>
            <p:cNvGraphicFramePr>
              <a:graphicFrameLocks noChangeAspect="1"/>
            </p:cNvGraphicFramePr>
            <p:nvPr/>
          </p:nvGraphicFramePr>
          <p:xfrm>
            <a:off x="3403" y="1378"/>
            <a:ext cx="2213" cy="2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4531" name="Document" r:id="rId4" imgW="5405628" imgH="5779008" progId="Word.Document.8">
                    <p:embed/>
                  </p:oleObj>
                </mc:Choice>
                <mc:Fallback>
                  <p:oleObj name="Document" r:id="rId4" imgW="5405628" imgH="5779008" progId="Word.Document.8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3" y="1378"/>
                          <a:ext cx="2213" cy="2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9228" name="AutoShape 12"/>
            <p:cNvSpPr>
              <a:spLocks/>
            </p:cNvSpPr>
            <p:nvPr/>
          </p:nvSpPr>
          <p:spPr bwMode="auto">
            <a:xfrm rot="5400000">
              <a:off x="4447" y="347"/>
              <a:ext cx="240" cy="1753"/>
            </a:xfrm>
            <a:prstGeom prst="leftBrace">
              <a:avLst>
                <a:gd name="adj1" fmla="val 68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9230" name="Text Box 14"/>
          <p:cNvSpPr txBox="1">
            <a:spLocks noChangeArrowheads="1"/>
          </p:cNvSpPr>
          <p:nvPr/>
        </p:nvSpPr>
        <p:spPr bwMode="auto">
          <a:xfrm>
            <a:off x="6858000" y="1239915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</a:rPr>
              <a:t>Attributes</a:t>
            </a:r>
          </a:p>
        </p:txBody>
      </p:sp>
      <p:sp>
        <p:nvSpPr>
          <p:cNvPr id="649231" name="AutoShape 15"/>
          <p:cNvSpPr>
            <a:spLocks/>
          </p:cNvSpPr>
          <p:nvPr/>
        </p:nvSpPr>
        <p:spPr bwMode="auto">
          <a:xfrm>
            <a:off x="5257800" y="2667000"/>
            <a:ext cx="381000" cy="3124200"/>
          </a:xfrm>
          <a:prstGeom prst="leftBrace">
            <a:avLst>
              <a:gd name="adj1" fmla="val 68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9233" name="Text Box 17"/>
          <p:cNvSpPr txBox="1">
            <a:spLocks noChangeArrowheads="1"/>
          </p:cNvSpPr>
          <p:nvPr/>
        </p:nvSpPr>
        <p:spPr bwMode="auto">
          <a:xfrm>
            <a:off x="4191000" y="40386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</a:rPr>
              <a:t>Objects</a:t>
            </a: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</a:t>
            </a:r>
            <a:fld id="{1271D390-459D-4692-ACDA-0AA97F7D3F05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Data Matrix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849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C00000"/>
                </a:solidFill>
                <a:cs typeface="Times New Roman" pitchFamily="18" charset="0"/>
              </a:rPr>
              <a:t>Represents </a:t>
            </a:r>
            <a:r>
              <a:rPr lang="en-US" sz="3000" b="1" i="1" dirty="0">
                <a:solidFill>
                  <a:srgbClr val="C00000"/>
                </a:solidFill>
                <a:cs typeface="Times New Roman" pitchFamily="18" charset="0"/>
              </a:rPr>
              <a:t>n</a:t>
            </a:r>
            <a:r>
              <a:rPr lang="en-US" sz="3000" b="1" dirty="0">
                <a:solidFill>
                  <a:srgbClr val="C00000"/>
                </a:solidFill>
                <a:cs typeface="Times New Roman" pitchFamily="18" charset="0"/>
              </a:rPr>
              <a:t> objects with </a:t>
            </a:r>
            <a:r>
              <a:rPr lang="en-US" sz="3000" b="1" i="1" dirty="0">
                <a:solidFill>
                  <a:srgbClr val="C00000"/>
                </a:solidFill>
                <a:cs typeface="Times New Roman" pitchFamily="18" charset="0"/>
              </a:rPr>
              <a:t>p</a:t>
            </a:r>
            <a:r>
              <a:rPr lang="en-US" sz="3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attributes</a:t>
            </a:r>
          </a:p>
          <a:p>
            <a:pPr lvl="1"/>
            <a:r>
              <a:rPr lang="en-US" sz="2400" dirty="0" smtClean="0"/>
              <a:t>An </a:t>
            </a:r>
            <a:r>
              <a:rPr lang="en-US" sz="2400" i="1" dirty="0" smtClean="0"/>
              <a:t>n</a:t>
            </a:r>
            <a:r>
              <a:rPr lang="en-US" sz="2400" dirty="0" smtClean="0"/>
              <a:t> by </a:t>
            </a:r>
            <a:r>
              <a:rPr lang="en-US" sz="2400" i="1" dirty="0" smtClean="0"/>
              <a:t>p</a:t>
            </a:r>
            <a:r>
              <a:rPr lang="en-US" sz="2400" dirty="0" smtClean="0"/>
              <a:t> matrix</a:t>
            </a:r>
            <a:endParaRPr lang="en-US" sz="2400" dirty="0"/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376657"/>
              </p:ext>
            </p:extLst>
          </p:nvPr>
        </p:nvGraphicFramePr>
        <p:xfrm>
          <a:off x="2514600" y="3352800"/>
          <a:ext cx="3849688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191" name="Equation" r:id="rId3" imgW="1714500" imgH="1295400" progId="Equation.3">
                  <p:embed/>
                </p:oleObj>
              </mc:Choice>
              <mc:Fallback>
                <p:oleObj name="Equation" r:id="rId3" imgW="1714500" imgH="1295400" progId="Equation.3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52800"/>
                        <a:ext cx="3849688" cy="274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19200" y="4191000"/>
            <a:ext cx="99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smtClean="0"/>
              <a:t>Objects</a:t>
            </a:r>
            <a:endParaRPr lang="en-US" sz="20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33800" y="2905957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smtClean="0"/>
              <a:t>Attributes</a:t>
            </a:r>
            <a:endParaRPr lang="en-US" sz="2000" b="1" dirty="0"/>
          </a:p>
        </p:txBody>
      </p:sp>
      <p:sp>
        <p:nvSpPr>
          <p:cNvPr id="2" name="Rectangular Callout 1"/>
          <p:cNvSpPr/>
          <p:nvPr/>
        </p:nvSpPr>
        <p:spPr>
          <a:xfrm>
            <a:off x="6705600" y="2438400"/>
            <a:ext cx="2057400" cy="867667"/>
          </a:xfrm>
          <a:prstGeom prst="wedgeRectCallout">
            <a:avLst>
              <a:gd name="adj1" fmla="val -162215"/>
              <a:gd name="adj2" fmla="val 194834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value of the </a:t>
            </a:r>
            <a:r>
              <a:rPr lang="en-US" i="1" dirty="0" err="1" smtClean="0">
                <a:solidFill>
                  <a:schemeClr val="tx1"/>
                </a:solidFill>
              </a:rPr>
              <a:t>i</a:t>
            </a:r>
            <a:r>
              <a:rPr lang="en-US" dirty="0" err="1" smtClean="0">
                <a:solidFill>
                  <a:schemeClr val="tx1"/>
                </a:solidFill>
              </a:rPr>
              <a:t>-th</a:t>
            </a:r>
            <a:r>
              <a:rPr lang="en-US" dirty="0" smtClean="0">
                <a:solidFill>
                  <a:schemeClr val="tx1"/>
                </a:solidFill>
              </a:rPr>
              <a:t> object on the </a:t>
            </a:r>
            <a:r>
              <a:rPr lang="en-US" i="1" dirty="0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 err="1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attribute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cs typeface="Times New Roman" pitchFamily="18" charset="0"/>
              </a:rPr>
              <a:t>Gene Expression </a:t>
            </a:r>
            <a:r>
              <a:rPr lang="en-US" altLang="zh-CN" sz="2800" b="1" dirty="0">
                <a:solidFill>
                  <a:srgbClr val="0000FF"/>
                </a:solidFill>
                <a:cs typeface="Times New Roman" pitchFamily="18" charset="0"/>
              </a:rPr>
              <a:t>Data</a:t>
            </a:r>
          </a:p>
        </p:txBody>
      </p:sp>
      <p:graphicFrame>
        <p:nvGraphicFramePr>
          <p:cNvPr id="18022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685748"/>
              </p:ext>
            </p:extLst>
          </p:nvPr>
        </p:nvGraphicFramePr>
        <p:xfrm>
          <a:off x="76200" y="1524000"/>
          <a:ext cx="5867400" cy="4175760"/>
        </p:xfrm>
        <a:graphic>
          <a:graphicData uri="http://schemas.openxmlformats.org/drawingml/2006/table">
            <a:tbl>
              <a:tblPr/>
              <a:tblGrid>
                <a:gridCol w="914400"/>
                <a:gridCol w="990600"/>
                <a:gridCol w="990600"/>
                <a:gridCol w="990600"/>
                <a:gridCol w="990600"/>
                <a:gridCol w="990600"/>
              </a:tblGrid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condition 1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condition 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condition 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condition 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condition…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gene 1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0.72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0.57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gene 2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0.34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1.58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1.05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1.15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gene 3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0.43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0.97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gene 4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0.97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0.85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gene 5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-0.89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1.21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1.29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1.08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gene 6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1.45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1.44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1.12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gene 7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0.83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1.15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gene 8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0.87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1.32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1.35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gene 9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-0.33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1.01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1.38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1.21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gene 10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0.85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1.03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gene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80320" name="Text Box 96"/>
          <p:cNvSpPr txBox="1">
            <a:spLocks noChangeArrowheads="1"/>
          </p:cNvSpPr>
          <p:nvPr/>
        </p:nvSpPr>
        <p:spPr bwMode="auto">
          <a:xfrm>
            <a:off x="5715000" y="1524000"/>
            <a:ext cx="3581400" cy="253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288925">
              <a:defRPr>
                <a:solidFill>
                  <a:schemeClr val="tx1"/>
                </a:solidFill>
                <a:latin typeface="Arial" charset="0"/>
              </a:defRPr>
            </a:lvl2pPr>
            <a:lvl3pPr marL="514350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000" b="0" dirty="0">
                <a:latin typeface="+mn-lt"/>
                <a:ea typeface="SimSun" pitchFamily="2" charset="-122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Clustering genes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zh-CN" dirty="0" smtClean="0">
                <a:latin typeface="+mn-lt"/>
                <a:ea typeface="SimSun" pitchFamily="2" charset="-122"/>
              </a:rPr>
              <a:t>Genes are objects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zh-CN" dirty="0" smtClean="0">
                <a:latin typeface="+mn-lt"/>
                <a:ea typeface="SimSun" pitchFamily="2" charset="-122"/>
              </a:rPr>
              <a:t>Experiment conditions </a:t>
            </a:r>
            <a:r>
              <a:rPr lang="en-US" altLang="zh-CN" dirty="0">
                <a:latin typeface="+mn-lt"/>
                <a:ea typeface="SimSun" pitchFamily="2" charset="-122"/>
              </a:rPr>
              <a:t>are attributes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zh-CN" dirty="0">
                <a:latin typeface="+mn-lt"/>
                <a:ea typeface="SimSun" pitchFamily="2" charset="-122"/>
              </a:rPr>
              <a:t> Find genes with similar </a:t>
            </a:r>
            <a:r>
              <a:rPr lang="en-US" altLang="zh-CN" dirty="0" smtClean="0">
                <a:latin typeface="+mn-lt"/>
                <a:ea typeface="SimSun" pitchFamily="2" charset="-122"/>
              </a:rPr>
              <a:t>behavior</a:t>
            </a:r>
            <a:endParaRPr lang="en-US" altLang="zh-CN" dirty="0">
              <a:latin typeface="+mn-lt"/>
              <a:ea typeface="SimSun" pitchFamily="2" charset="-122"/>
            </a:endParaRPr>
          </a:p>
          <a:p>
            <a:pPr marL="342900" indent="-342900">
              <a:spcBef>
                <a:spcPct val="20000"/>
              </a:spcBef>
            </a:pPr>
            <a:endParaRPr lang="en-US" altLang="zh-CN" dirty="0">
              <a:latin typeface="+mn-lt"/>
              <a:ea typeface="SimSun" pitchFamily="2" charset="-122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23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Similarity and Dissimilarity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b="1" dirty="0">
                <a:solidFill>
                  <a:srgbClr val="C00000"/>
                </a:solidFill>
                <a:cs typeface="Times New Roman" pitchFamily="18" charset="0"/>
              </a:rPr>
              <a:t>Similarity</a:t>
            </a:r>
          </a:p>
          <a:p>
            <a:pPr lvl="1"/>
            <a:r>
              <a:rPr lang="en-US" sz="2600" dirty="0"/>
              <a:t>Numerical measure of how alike two data objects </a:t>
            </a:r>
            <a:r>
              <a:rPr lang="en-US" sz="2600" dirty="0" smtClean="0"/>
              <a:t>are</a:t>
            </a:r>
            <a:endParaRPr lang="en-US" sz="2600" dirty="0"/>
          </a:p>
          <a:p>
            <a:pPr lvl="1"/>
            <a:r>
              <a:rPr lang="en-US" sz="2600" dirty="0"/>
              <a:t>Is higher when objects are more </a:t>
            </a:r>
            <a:r>
              <a:rPr lang="en-US" sz="2600" dirty="0" smtClean="0"/>
              <a:t>alike</a:t>
            </a:r>
            <a:endParaRPr lang="en-US" sz="2600" dirty="0"/>
          </a:p>
          <a:p>
            <a:pPr lvl="1"/>
            <a:r>
              <a:rPr lang="en-US" sz="2600" dirty="0"/>
              <a:t>Often falls in the range [0,1]</a:t>
            </a:r>
          </a:p>
          <a:p>
            <a:r>
              <a:rPr lang="en-US" sz="3000" b="1" dirty="0">
                <a:solidFill>
                  <a:srgbClr val="C00000"/>
                </a:solidFill>
                <a:cs typeface="Times New Roman" pitchFamily="18" charset="0"/>
              </a:rPr>
              <a:t>Dissimilarity</a:t>
            </a:r>
          </a:p>
          <a:p>
            <a:pPr lvl="1"/>
            <a:r>
              <a:rPr lang="en-US" sz="2600" dirty="0"/>
              <a:t>Numerical measure of how different are two data objects</a:t>
            </a:r>
          </a:p>
          <a:p>
            <a:pPr lvl="1"/>
            <a:r>
              <a:rPr lang="en-US" sz="2600" dirty="0"/>
              <a:t>Lower when objects are more alike</a:t>
            </a:r>
          </a:p>
          <a:p>
            <a:pPr lvl="1"/>
            <a:r>
              <a:rPr lang="en-US" sz="2600" dirty="0"/>
              <a:t>Minimum dissimilarity is often 0</a:t>
            </a:r>
          </a:p>
          <a:p>
            <a:pPr lvl="1"/>
            <a:r>
              <a:rPr lang="en-US" sz="2600" dirty="0"/>
              <a:t>Upper limit </a:t>
            </a:r>
            <a:r>
              <a:rPr lang="en-US" sz="2600" dirty="0" smtClean="0"/>
              <a:t>varies</a:t>
            </a:r>
            <a:endParaRPr lang="en-US" sz="2600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Discrete</a:t>
            </a:r>
            <a:endParaRPr lang="en-US" sz="3000" b="1" dirty="0">
              <a:solidFill>
                <a:srgbClr val="C00000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Has only a finite or </a:t>
            </a:r>
            <a:r>
              <a:rPr lang="en-US" sz="2000" dirty="0" err="1"/>
              <a:t>countably</a:t>
            </a:r>
            <a:r>
              <a:rPr lang="en-US" sz="2000" dirty="0"/>
              <a:t> infinite set of values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Examples: zip codes, counts, or the set of words in a collection of documents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Note</a:t>
            </a:r>
            <a:r>
              <a:rPr lang="en-US" sz="2000" dirty="0"/>
              <a:t>: binary attributes are a special case of discrete </a:t>
            </a:r>
            <a:r>
              <a:rPr lang="en-US" sz="2000" dirty="0" smtClean="0"/>
              <a:t>attributes</a:t>
            </a:r>
          </a:p>
          <a:p>
            <a:pPr>
              <a:lnSpc>
                <a:spcPct val="90000"/>
              </a:lnSpc>
            </a:pPr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Ordinal</a:t>
            </a:r>
            <a:endParaRPr lang="en-US" sz="3000" b="1" dirty="0">
              <a:solidFill>
                <a:srgbClr val="C00000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Has only a finite or </a:t>
            </a:r>
            <a:r>
              <a:rPr lang="en-US" sz="2000" dirty="0" err="1"/>
              <a:t>countably</a:t>
            </a:r>
            <a:r>
              <a:rPr lang="en-US" sz="2000" dirty="0"/>
              <a:t> infinite set of </a:t>
            </a:r>
            <a:r>
              <a:rPr lang="en-US" sz="2000" dirty="0" smtClean="0"/>
              <a:t>values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Order of values is important  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Examples: rankings (e.g., </a:t>
            </a:r>
            <a:r>
              <a:rPr lang="en-US" sz="2100" dirty="0" smtClean="0"/>
              <a:t>pain level 1-10</a:t>
            </a:r>
            <a:r>
              <a:rPr lang="en-US" sz="2100" dirty="0"/>
              <a:t>), </a:t>
            </a:r>
            <a:r>
              <a:rPr lang="en-US" sz="2100" dirty="0" smtClean="0"/>
              <a:t>grades (A, B, C, D) </a:t>
            </a:r>
            <a:endParaRPr lang="en-US" sz="2100" dirty="0"/>
          </a:p>
          <a:p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Continuous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Has real numbers as attribute values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Examples</a:t>
            </a:r>
            <a:r>
              <a:rPr lang="en-US" sz="2000" dirty="0"/>
              <a:t>: temperature, height, or </a:t>
            </a:r>
            <a:r>
              <a:rPr lang="en-US" sz="2000" dirty="0" smtClean="0"/>
              <a:t>weight 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Continuous </a:t>
            </a:r>
            <a:r>
              <a:rPr lang="en-US" sz="2000" dirty="0"/>
              <a:t>attributes are typically represented as floating-point </a:t>
            </a:r>
            <a:r>
              <a:rPr lang="en-US" sz="2000" dirty="0" smtClean="0"/>
              <a:t>variables</a:t>
            </a:r>
            <a:endParaRPr lang="en-US" sz="2000" dirty="0"/>
          </a:p>
          <a:p>
            <a:pPr lvl="4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572568" y="76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Types of Attributes 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9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Similarity/Dissimilarity for Simple Attributes</a:t>
            </a:r>
          </a:p>
        </p:txBody>
      </p:sp>
      <p:pic>
        <p:nvPicPr>
          <p:cNvPr id="8796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35197" r="7114" b="10513"/>
          <a:stretch>
            <a:fillRect/>
          </a:stretch>
        </p:blipFill>
        <p:spPr bwMode="auto">
          <a:xfrm>
            <a:off x="76200" y="1905000"/>
            <a:ext cx="902176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9620" name="Text Box 4"/>
          <p:cNvSpPr txBox="1">
            <a:spLocks noChangeArrowheads="1"/>
          </p:cNvSpPr>
          <p:nvPr/>
        </p:nvSpPr>
        <p:spPr bwMode="auto">
          <a:xfrm>
            <a:off x="838200" y="1431925"/>
            <a:ext cx="693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i="1" dirty="0"/>
              <a:t>p</a:t>
            </a:r>
            <a:r>
              <a:rPr lang="en-US" sz="2000" b="0" dirty="0"/>
              <a:t> and </a:t>
            </a:r>
            <a:r>
              <a:rPr lang="en-US" sz="2000" b="0" i="1" dirty="0"/>
              <a:t>q</a:t>
            </a:r>
            <a:r>
              <a:rPr lang="en-US" sz="2000" b="0" dirty="0"/>
              <a:t> are the attribute values for two data objects.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04800" y="3048000"/>
            <a:ext cx="1447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Discrete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04800" y="3974425"/>
            <a:ext cx="1447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Ordinal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4724400"/>
            <a:ext cx="174263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Continuous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862270" y="5618750"/>
            <a:ext cx="5300529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Dissimilarity and similarity between </a:t>
            </a:r>
            <a:r>
              <a:rPr lang="en-US" sz="2000" i="1" dirty="0" smtClean="0"/>
              <a:t>p</a:t>
            </a:r>
            <a:r>
              <a:rPr lang="en-US" sz="2000" dirty="0" smtClean="0"/>
              <a:t> and </a:t>
            </a:r>
            <a:r>
              <a:rPr lang="en-US" sz="2000" i="1" dirty="0" smtClean="0"/>
              <a:t>q</a:t>
            </a:r>
            <a:endParaRPr lang="en-US" sz="2000" i="1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Distance 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Matrix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3000" b="1" dirty="0">
                <a:solidFill>
                  <a:srgbClr val="C00000"/>
                </a:solidFill>
                <a:cs typeface="Times New Roman" pitchFamily="18" charset="0"/>
              </a:rPr>
              <a:t>Represents pairwise distance in </a:t>
            </a:r>
            <a:r>
              <a:rPr lang="en-US" sz="3000" b="1" i="1" dirty="0">
                <a:solidFill>
                  <a:srgbClr val="C00000"/>
                </a:solidFill>
                <a:cs typeface="Times New Roman" pitchFamily="18" charset="0"/>
              </a:rPr>
              <a:t>n</a:t>
            </a:r>
            <a:r>
              <a:rPr lang="en-US" sz="3000" b="1" dirty="0">
                <a:solidFill>
                  <a:srgbClr val="C00000"/>
                </a:solidFill>
                <a:cs typeface="Times New Roman" pitchFamily="18" charset="0"/>
              </a:rPr>
              <a:t> objects</a:t>
            </a:r>
          </a:p>
          <a:p>
            <a:pPr lvl="1"/>
            <a:r>
              <a:rPr lang="en-US" sz="2400" dirty="0" smtClean="0"/>
              <a:t>An </a:t>
            </a:r>
            <a:r>
              <a:rPr lang="en-US" sz="2400" i="1" dirty="0" smtClean="0"/>
              <a:t>n</a:t>
            </a:r>
            <a:r>
              <a:rPr lang="en-US" sz="2400" dirty="0" smtClean="0"/>
              <a:t> by </a:t>
            </a:r>
            <a:r>
              <a:rPr lang="en-US" sz="2400" i="1" dirty="0" smtClean="0"/>
              <a:t>n</a:t>
            </a:r>
            <a:r>
              <a:rPr lang="en-US" sz="2400" dirty="0" smtClean="0"/>
              <a:t> matrix</a:t>
            </a:r>
            <a:endParaRPr lang="en-US" sz="2400" dirty="0"/>
          </a:p>
          <a:p>
            <a:pPr lvl="1"/>
            <a:r>
              <a:rPr lang="en-US" sz="2400" i="1" dirty="0" smtClean="0"/>
              <a:t>d</a:t>
            </a:r>
            <a:r>
              <a:rPr lang="en-US" sz="2400" dirty="0" smtClean="0"/>
              <a:t>(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j</a:t>
            </a:r>
            <a:r>
              <a:rPr lang="en-US" sz="2400" dirty="0"/>
              <a:t>): </a:t>
            </a:r>
            <a:r>
              <a:rPr lang="en-US" sz="2400" dirty="0" smtClean="0"/>
              <a:t>distance or dissimilarity </a:t>
            </a:r>
            <a:r>
              <a:rPr lang="en-US" sz="2400" dirty="0"/>
              <a:t>between objects </a:t>
            </a:r>
            <a:r>
              <a:rPr lang="en-US" sz="2400" i="1" dirty="0" err="1"/>
              <a:t>i</a:t>
            </a:r>
            <a:r>
              <a:rPr lang="en-US" sz="2400" dirty="0"/>
              <a:t> and </a:t>
            </a:r>
            <a:r>
              <a:rPr lang="en-US" sz="2400" i="1" dirty="0"/>
              <a:t>j</a:t>
            </a:r>
          </a:p>
          <a:p>
            <a:pPr lvl="1"/>
            <a:r>
              <a:rPr lang="en-US" sz="2400" dirty="0"/>
              <a:t>Nonnegative</a:t>
            </a:r>
          </a:p>
          <a:p>
            <a:pPr lvl="1"/>
            <a:r>
              <a:rPr lang="en-US" sz="2400" dirty="0"/>
              <a:t>Close to 0: similar</a:t>
            </a:r>
          </a:p>
        </p:txBody>
      </p:sp>
      <p:graphicFrame>
        <p:nvGraphicFramePr>
          <p:cNvPr id="1863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891708"/>
              </p:ext>
            </p:extLst>
          </p:nvPr>
        </p:nvGraphicFramePr>
        <p:xfrm>
          <a:off x="4191000" y="3962400"/>
          <a:ext cx="3016250" cy="226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51" name="Equation" r:id="rId3" imgW="1866900" imgH="1143000" progId="Equation.3">
                  <p:embed/>
                </p:oleObj>
              </mc:Choice>
              <mc:Fallback>
                <p:oleObj name="Equation" r:id="rId3" imgW="18669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962400"/>
                        <a:ext cx="3016250" cy="226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cs typeface="Times New Roman" pitchFamily="18" charset="0"/>
              </a:rPr>
              <a:t>Data Matrix -&gt; Distance </a:t>
            </a:r>
            <a:r>
              <a:rPr lang="en-US" altLang="zh-CN" sz="2800" b="1" dirty="0">
                <a:solidFill>
                  <a:srgbClr val="0000FF"/>
                </a:solidFill>
                <a:cs typeface="Times New Roman" pitchFamily="18" charset="0"/>
              </a:rPr>
              <a:t>Matrix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>
                <a:ea typeface="SimSun" pitchFamily="2" charset="-122"/>
              </a:rPr>
              <a:t> </a:t>
            </a:r>
          </a:p>
        </p:txBody>
      </p:sp>
      <p:graphicFrame>
        <p:nvGraphicFramePr>
          <p:cNvPr id="184324" name="Group 4"/>
          <p:cNvGraphicFramePr>
            <a:graphicFrameLocks noGrp="1"/>
          </p:cNvGraphicFramePr>
          <p:nvPr>
            <p:ph sz="quarter" idx="2"/>
          </p:nvPr>
        </p:nvGraphicFramePr>
        <p:xfrm>
          <a:off x="228600" y="1524000"/>
          <a:ext cx="3810000" cy="3947160"/>
        </p:xfrm>
        <a:graphic>
          <a:graphicData uri="http://schemas.openxmlformats.org/drawingml/2006/table">
            <a:tbl>
              <a:tblPr/>
              <a:tblGrid>
                <a:gridCol w="784225"/>
                <a:gridCol w="673100"/>
                <a:gridCol w="615950"/>
                <a:gridCol w="560388"/>
                <a:gridCol w="560387"/>
                <a:gridCol w="615950"/>
              </a:tblGrid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s 1</a:t>
                      </a:r>
                      <a:endParaRPr kumimoji="0" lang="en-US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s 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s 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s 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…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1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0.72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0.57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2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0.34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1.58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1.05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1.15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3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0.43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0.97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4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0.97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0.85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5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-0.89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1.21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1.29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1.08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6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1.45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1.44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1.12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7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0.83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1.15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8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0.87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1.32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1.35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9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-0.33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1.01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1.38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1.21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10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0.85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1.03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SimSun" pitchFamily="2" charset="-122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84417" name="Group 97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92741948"/>
              </p:ext>
            </p:extLst>
          </p:nvPr>
        </p:nvGraphicFramePr>
        <p:xfrm>
          <a:off x="5105400" y="2057400"/>
          <a:ext cx="3810000" cy="276225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 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1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d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(1,2)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d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(1,3)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d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(1,4)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2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d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(2,3)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d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(2,4)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3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d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(3,4)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4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 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…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68" name="AutoShape 148"/>
          <p:cNvSpPr>
            <a:spLocks noChangeArrowheads="1"/>
          </p:cNvSpPr>
          <p:nvPr/>
        </p:nvSpPr>
        <p:spPr bwMode="auto">
          <a:xfrm>
            <a:off x="4191000" y="3124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9" name="Text Box 149"/>
          <p:cNvSpPr txBox="1">
            <a:spLocks noChangeArrowheads="1"/>
          </p:cNvSpPr>
          <p:nvPr/>
        </p:nvSpPr>
        <p:spPr bwMode="auto">
          <a:xfrm>
            <a:off x="990600" y="54864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0" dirty="0">
                <a:ea typeface="SimSun" pitchFamily="2" charset="-122"/>
              </a:rPr>
              <a:t>Original Data Matrix</a:t>
            </a:r>
          </a:p>
        </p:txBody>
      </p:sp>
      <p:sp>
        <p:nvSpPr>
          <p:cNvPr id="184470" name="Text Box 150"/>
          <p:cNvSpPr txBox="1">
            <a:spLocks noChangeArrowheads="1"/>
          </p:cNvSpPr>
          <p:nvPr/>
        </p:nvSpPr>
        <p:spPr bwMode="auto">
          <a:xfrm>
            <a:off x="5943600" y="51054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0">
                <a:ea typeface="SimSun" pitchFamily="2" charset="-122"/>
              </a:rPr>
              <a:t>Distance Matrix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45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cs typeface="Times New Roman" pitchFamily="18" charset="0"/>
              </a:rPr>
              <a:t>Outline</a:t>
            </a:r>
            <a:endParaRPr lang="en-US" altLang="zh-CN" sz="32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cs typeface="Times New Roman" pitchFamily="18" charset="0"/>
              </a:rPr>
              <a:t>Basics</a:t>
            </a:r>
          </a:p>
          <a:p>
            <a:pPr lvl="1">
              <a:lnSpc>
                <a:spcPct val="110000"/>
              </a:lnSpc>
            </a:pPr>
            <a:r>
              <a:rPr lang="en-US" altLang="zh-CN" sz="2400" dirty="0" smtClean="0">
                <a:cs typeface="Times New Roman" pitchFamily="18" charset="0"/>
              </a:rPr>
              <a:t>Motivation, d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efinition, evaluation</a:t>
            </a:r>
          </a:p>
          <a:p>
            <a:r>
              <a:rPr lang="en-US" altLang="zh-CN" sz="2800" b="1" dirty="0" smtClean="0">
                <a:solidFill>
                  <a:srgbClr val="C00000"/>
                </a:solidFill>
                <a:cs typeface="Times New Roman" pitchFamily="18" charset="0"/>
              </a:rPr>
              <a:t>Methods</a:t>
            </a:r>
            <a:endParaRPr lang="en-US" altLang="zh-CN" sz="2800" b="1" dirty="0">
              <a:solidFill>
                <a:srgbClr val="C00000"/>
              </a:solidFill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CN" sz="2400" dirty="0" err="1" smtClean="0">
                <a:cs typeface="Times New Roman" pitchFamily="18" charset="0"/>
              </a:rPr>
              <a:t>Partitional</a:t>
            </a:r>
            <a:endParaRPr lang="en-US" altLang="zh-CN" sz="2400" dirty="0" smtClean="0"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ierarchical</a:t>
            </a:r>
          </a:p>
          <a:p>
            <a:pPr lvl="1">
              <a:lnSpc>
                <a:spcPct val="110000"/>
              </a:lnSpc>
            </a:pP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Density-based</a:t>
            </a:r>
          </a:p>
          <a:p>
            <a:pPr lvl="1">
              <a:lnSpc>
                <a:spcPct val="110000"/>
              </a:lnSpc>
            </a:pP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Mixture model</a:t>
            </a:r>
          </a:p>
          <a:p>
            <a:pPr lvl="1">
              <a:lnSpc>
                <a:spcPct val="110000"/>
              </a:lnSpc>
            </a:pP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Spectral methods</a:t>
            </a:r>
          </a:p>
          <a:p>
            <a:r>
              <a:rPr lang="en-US" altLang="zh-CN" sz="2800" b="1" dirty="0" smtClean="0">
                <a:solidFill>
                  <a:srgbClr val="C00000"/>
                </a:solidFill>
                <a:cs typeface="Times New Roman" pitchFamily="18" charset="0"/>
              </a:rPr>
              <a:t>Advanced topics</a:t>
            </a:r>
            <a:endParaRPr lang="en-US" altLang="zh-CN" sz="2800" b="1" dirty="0">
              <a:solidFill>
                <a:srgbClr val="C00000"/>
              </a:solidFill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Clustering in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MapReduce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Clustering ensemble</a:t>
            </a:r>
          </a:p>
          <a:p>
            <a:pPr lvl="1">
              <a:lnSpc>
                <a:spcPct val="110000"/>
              </a:lnSpc>
            </a:pP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Semi-supervised clustering, subspace clustering, co-clustering, etc. </a:t>
            </a:r>
          </a:p>
          <a:p>
            <a:pPr lvl="1">
              <a:lnSpc>
                <a:spcPct val="110000"/>
              </a:lnSpc>
            </a:pP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451B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451B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868362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Minkowski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Distance—Continuous Attribute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/>
              <a:t>Minkowski</a:t>
            </a:r>
            <a:r>
              <a:rPr lang="en-US" sz="2800" dirty="0"/>
              <a:t> distance: a generalization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If </a:t>
            </a:r>
            <a:r>
              <a:rPr lang="en-US" sz="2800" i="1" dirty="0"/>
              <a:t>q</a:t>
            </a:r>
            <a:r>
              <a:rPr lang="en-US" sz="2800" dirty="0"/>
              <a:t> = 2, d is Euclidean distance</a:t>
            </a:r>
          </a:p>
          <a:p>
            <a:r>
              <a:rPr lang="en-US" sz="2800" dirty="0"/>
              <a:t>If </a:t>
            </a:r>
            <a:r>
              <a:rPr lang="en-US" sz="2800" i="1" dirty="0"/>
              <a:t>q</a:t>
            </a:r>
            <a:r>
              <a:rPr lang="en-US" sz="2800" dirty="0"/>
              <a:t> = 1, d is Manhattan distance</a:t>
            </a:r>
          </a:p>
        </p:txBody>
      </p:sp>
      <p:graphicFrame>
        <p:nvGraphicFramePr>
          <p:cNvPr id="218116" name="Object 4"/>
          <p:cNvGraphicFramePr>
            <a:graphicFrameLocks noChangeAspect="1"/>
          </p:cNvGraphicFramePr>
          <p:nvPr/>
        </p:nvGraphicFramePr>
        <p:xfrm>
          <a:off x="533400" y="1752600"/>
          <a:ext cx="75930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64" name="Equation" r:id="rId4" imgW="5600700" imgH="596900" progId="Equation.3">
                  <p:embed/>
                </p:oleObj>
              </mc:Choice>
              <mc:Fallback>
                <p:oleObj name="Equation" r:id="rId4" imgW="5600700" imgH="596900" progId="Equation.3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75930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8117" name="Picture 5" descr="eucli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18" name="Picture 6" descr="cityblo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5105400" y="3962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>
                <a:ea typeface="SimSun" pitchFamily="2" charset="-122"/>
              </a:rPr>
              <a:t>x</a:t>
            </a:r>
            <a:r>
              <a:rPr lang="en-US" altLang="zh-CN" sz="2400" b="0" baseline="-25000">
                <a:ea typeface="SimSun" pitchFamily="2" charset="-122"/>
              </a:rPr>
              <a:t>i</a:t>
            </a:r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7162800" y="5867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>
                <a:ea typeface="SimSun" pitchFamily="2" charset="-122"/>
              </a:rPr>
              <a:t>x</a:t>
            </a:r>
            <a:r>
              <a:rPr lang="en-US" altLang="zh-CN" sz="2400" b="0" baseline="-25000">
                <a:ea typeface="SimSun" pitchFamily="2" charset="-122"/>
              </a:rPr>
              <a:t>j</a:t>
            </a:r>
          </a:p>
        </p:txBody>
      </p:sp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3581400" y="4831556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 i="1" dirty="0">
                <a:ea typeface="SimSun" pitchFamily="2" charset="-122"/>
              </a:rPr>
              <a:t>q</a:t>
            </a:r>
            <a:r>
              <a:rPr lang="en-US" altLang="zh-CN" sz="2400" b="0" dirty="0">
                <a:ea typeface="SimSun" pitchFamily="2" charset="-122"/>
              </a:rPr>
              <a:t>=2</a:t>
            </a:r>
            <a:endParaRPr lang="en-US" altLang="zh-CN" sz="2400" b="0" baseline="-25000" dirty="0">
              <a:ea typeface="SimSun" pitchFamily="2" charset="-122"/>
            </a:endParaRPr>
          </a:p>
        </p:txBody>
      </p:sp>
      <p:sp>
        <p:nvSpPr>
          <p:cNvPr id="218122" name="Text Box 10"/>
          <p:cNvSpPr txBox="1">
            <a:spLocks noChangeArrowheads="1"/>
          </p:cNvSpPr>
          <p:nvPr/>
        </p:nvSpPr>
        <p:spPr bwMode="auto">
          <a:xfrm>
            <a:off x="7848600" y="487606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 i="1" dirty="0">
                <a:ea typeface="SimSun" pitchFamily="2" charset="-122"/>
              </a:rPr>
              <a:t>q</a:t>
            </a:r>
            <a:r>
              <a:rPr lang="en-US" altLang="zh-CN" sz="2400" b="0" dirty="0">
                <a:ea typeface="SimSun" pitchFamily="2" charset="-122"/>
              </a:rPr>
              <a:t>=1</a:t>
            </a:r>
            <a:endParaRPr lang="en-US" altLang="zh-CN" sz="2400" b="0" baseline="-25000" dirty="0">
              <a:ea typeface="SimSun" pitchFamily="2" charset="-122"/>
            </a:endParaRPr>
          </a:p>
        </p:txBody>
      </p:sp>
      <p:sp>
        <p:nvSpPr>
          <p:cNvPr id="218123" name="Text Box 11"/>
          <p:cNvSpPr txBox="1">
            <a:spLocks noChangeArrowheads="1"/>
          </p:cNvSpPr>
          <p:nvPr/>
        </p:nvSpPr>
        <p:spPr bwMode="auto">
          <a:xfrm>
            <a:off x="5486400" y="4876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0">
                <a:ea typeface="SimSun" pitchFamily="2" charset="-122"/>
              </a:rPr>
              <a:t>6</a:t>
            </a:r>
          </a:p>
        </p:txBody>
      </p:sp>
      <p:sp>
        <p:nvSpPr>
          <p:cNvPr id="218124" name="Text Box 12"/>
          <p:cNvSpPr txBox="1">
            <a:spLocks noChangeArrowheads="1"/>
          </p:cNvSpPr>
          <p:nvPr/>
        </p:nvSpPr>
        <p:spPr bwMode="auto">
          <a:xfrm>
            <a:off x="5943600" y="5562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0">
                <a:ea typeface="SimSun" pitchFamily="2" charset="-122"/>
              </a:rPr>
              <a:t>6</a:t>
            </a:r>
          </a:p>
        </p:txBody>
      </p:sp>
      <p:sp>
        <p:nvSpPr>
          <p:cNvPr id="218125" name="Text Box 13"/>
          <p:cNvSpPr txBox="1">
            <a:spLocks noChangeArrowheads="1"/>
          </p:cNvSpPr>
          <p:nvPr/>
        </p:nvSpPr>
        <p:spPr bwMode="auto">
          <a:xfrm>
            <a:off x="6324600" y="43434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0">
                <a:ea typeface="SimSun" pitchFamily="2" charset="-122"/>
              </a:rPr>
              <a:t>12</a:t>
            </a:r>
          </a:p>
        </p:txBody>
      </p:sp>
      <p:sp>
        <p:nvSpPr>
          <p:cNvPr id="218126" name="Text Box 14"/>
          <p:cNvSpPr txBox="1">
            <a:spLocks noChangeArrowheads="1"/>
          </p:cNvSpPr>
          <p:nvPr/>
        </p:nvSpPr>
        <p:spPr bwMode="auto">
          <a:xfrm>
            <a:off x="1828800" y="4586288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0">
                <a:ea typeface="SimSun" pitchFamily="2" charset="-122"/>
              </a:rPr>
              <a:t>8.48</a:t>
            </a:r>
          </a:p>
        </p:txBody>
      </p:sp>
      <p:sp>
        <p:nvSpPr>
          <p:cNvPr id="218127" name="Text Box 15"/>
          <p:cNvSpPr txBox="1">
            <a:spLocks noChangeArrowheads="1"/>
          </p:cNvSpPr>
          <p:nvPr/>
        </p:nvSpPr>
        <p:spPr bwMode="auto">
          <a:xfrm>
            <a:off x="914400" y="415925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0">
                <a:ea typeface="SimSun" pitchFamily="2" charset="-122"/>
              </a:rPr>
              <a:t>X</a:t>
            </a:r>
            <a:r>
              <a:rPr lang="en-US" altLang="zh-CN" sz="1600" b="0" baseline="-25000">
                <a:ea typeface="SimSun" pitchFamily="2" charset="-122"/>
              </a:rPr>
              <a:t>i </a:t>
            </a:r>
            <a:r>
              <a:rPr lang="en-US" altLang="zh-CN" sz="1600" b="0">
                <a:ea typeface="SimSun" pitchFamily="2" charset="-122"/>
              </a:rPr>
              <a:t>(1,7)</a:t>
            </a:r>
            <a:endParaRPr lang="en-US" altLang="zh-CN" sz="1600" b="0" baseline="-25000">
              <a:ea typeface="SimSun" pitchFamily="2" charset="-122"/>
            </a:endParaRPr>
          </a:p>
        </p:txBody>
      </p:sp>
      <p:sp>
        <p:nvSpPr>
          <p:cNvPr id="218128" name="Text Box 16"/>
          <p:cNvSpPr txBox="1">
            <a:spLocks noChangeArrowheads="1"/>
          </p:cNvSpPr>
          <p:nvPr/>
        </p:nvSpPr>
        <p:spPr bwMode="auto">
          <a:xfrm>
            <a:off x="3200400" y="59436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0">
                <a:ea typeface="SimSun" pitchFamily="2" charset="-122"/>
              </a:rPr>
              <a:t>X</a:t>
            </a:r>
            <a:r>
              <a:rPr lang="en-US" altLang="zh-CN" sz="1600" b="0" baseline="-25000">
                <a:ea typeface="SimSun" pitchFamily="2" charset="-122"/>
              </a:rPr>
              <a:t>j</a:t>
            </a:r>
            <a:r>
              <a:rPr lang="en-US" altLang="zh-CN" sz="1600" b="0">
                <a:ea typeface="SimSun" pitchFamily="2" charset="-122"/>
              </a:rPr>
              <a:t>(7,1)</a:t>
            </a:r>
            <a:endParaRPr lang="en-US" altLang="zh-CN" sz="1600" b="0" baseline="-25000">
              <a:ea typeface="SimSun" pitchFamily="2" charset="-122"/>
            </a:endParaRPr>
          </a:p>
        </p:txBody>
      </p:sp>
      <p:sp>
        <p:nvSpPr>
          <p:cNvPr id="218129" name="Freeform 17"/>
          <p:cNvSpPr>
            <a:spLocks/>
          </p:cNvSpPr>
          <p:nvPr/>
        </p:nvSpPr>
        <p:spPr bwMode="gray">
          <a:xfrm>
            <a:off x="5410200" y="4419600"/>
            <a:ext cx="1828800" cy="1828800"/>
          </a:xfrm>
          <a:custGeom>
            <a:avLst/>
            <a:gdLst>
              <a:gd name="T0" fmla="*/ 0 w 1152"/>
              <a:gd name="T1" fmla="*/ 0 h 1152"/>
              <a:gd name="T2" fmla="*/ 1152 w 1152"/>
              <a:gd name="T3" fmla="*/ 0 h 1152"/>
              <a:gd name="T4" fmla="*/ 1152 w 1152"/>
              <a:gd name="T5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2" h="1152">
                <a:moveTo>
                  <a:pt x="0" y="0"/>
                </a:moveTo>
                <a:lnTo>
                  <a:pt x="1152" y="0"/>
                </a:lnTo>
                <a:lnTo>
                  <a:pt x="1152" y="11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47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Standardization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5410200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  <a:cs typeface="Times New Roman" pitchFamily="18" charset="0"/>
              </a:rPr>
              <a:t>Calculate the mean absolute deviation</a:t>
            </a:r>
          </a:p>
          <a:p>
            <a:pPr>
              <a:buFontTx/>
              <a:buNone/>
            </a:pPr>
            <a:r>
              <a:rPr lang="en-US" dirty="0"/>
              <a:t>                                                  </a:t>
            </a:r>
            <a:endParaRPr lang="en-US" sz="28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endParaRPr lang="en-US" sz="2800" b="1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cs typeface="Times New Roman" pitchFamily="18" charset="0"/>
              </a:rPr>
              <a:t>Calculate </a:t>
            </a:r>
            <a:r>
              <a:rPr lang="en-US" sz="2800" b="1" dirty="0">
                <a:solidFill>
                  <a:srgbClr val="C00000"/>
                </a:solidFill>
                <a:cs typeface="Times New Roman" pitchFamily="18" charset="0"/>
              </a:rPr>
              <a:t>the standardized measurement (z-score)</a:t>
            </a:r>
          </a:p>
          <a:p>
            <a:endParaRPr lang="en-US" dirty="0"/>
          </a:p>
          <a:p>
            <a:endParaRPr lang="en-US" sz="2800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375953"/>
              </p:ext>
            </p:extLst>
          </p:nvPr>
        </p:nvGraphicFramePr>
        <p:xfrm>
          <a:off x="1447800" y="2590800"/>
          <a:ext cx="55133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51" name="Equation" r:id="rId3" imgW="4191000" imgH="406400" progId="Equation.3">
                  <p:embed/>
                </p:oleObj>
              </mc:Choice>
              <mc:Fallback>
                <p:oleObj name="Equation" r:id="rId3" imgW="4191000" imgH="406400" progId="Equation.3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90800"/>
                        <a:ext cx="551338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027394"/>
              </p:ext>
            </p:extLst>
          </p:nvPr>
        </p:nvGraphicFramePr>
        <p:xfrm>
          <a:off x="2895600" y="1905000"/>
          <a:ext cx="2514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52" name="Equation" r:id="rId5" imgW="2451100" imgH="431800" progId="Equation.3">
                  <p:embed/>
                </p:oleObj>
              </mc:Choice>
              <mc:Fallback>
                <p:oleObj name="Equation" r:id="rId5" imgW="2451100" imgH="431800" progId="Equation.3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05000"/>
                        <a:ext cx="25146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587488"/>
              </p:ext>
            </p:extLst>
          </p:nvPr>
        </p:nvGraphicFramePr>
        <p:xfrm>
          <a:off x="3352800" y="4191000"/>
          <a:ext cx="16002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53" name="Equation" r:id="rId7" imgW="1409088" imgH="660113" progId="Equation.3">
                  <p:embed/>
                </p:oleObj>
              </mc:Choice>
              <mc:Fallback>
                <p:oleObj name="Equation" r:id="rId7" imgW="1409088" imgH="660113" progId="Equation.3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91000"/>
                        <a:ext cx="16002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Mahalanobis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Distance</a:t>
            </a:r>
          </a:p>
        </p:txBody>
      </p:sp>
      <p:pic>
        <p:nvPicPr>
          <p:cNvPr id="88576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" t="3238" r="7315"/>
          <a:stretch>
            <a:fillRect/>
          </a:stretch>
        </p:blipFill>
        <p:spPr>
          <a:xfrm>
            <a:off x="228600" y="2209800"/>
            <a:ext cx="5105400" cy="3605213"/>
          </a:xfrm>
        </p:spPr>
      </p:pic>
      <p:graphicFrame>
        <p:nvGraphicFramePr>
          <p:cNvPr id="8857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250369"/>
              </p:ext>
            </p:extLst>
          </p:nvPr>
        </p:nvGraphicFramePr>
        <p:xfrm>
          <a:off x="1981200" y="1295400"/>
          <a:ext cx="50958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50" name="Equation" r:id="rId4" imgW="1778000" imgH="228600" progId="Equation.3">
                  <p:embed/>
                </p:oleObj>
              </mc:Choice>
              <mc:Fallback>
                <p:oleObj name="Equation" r:id="rId4" imgW="1778000" imgH="228600" progId="Equation.3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95400"/>
                        <a:ext cx="5095875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5765" name="Text Box 5"/>
          <p:cNvSpPr txBox="1">
            <a:spLocks noChangeArrowheads="1"/>
          </p:cNvSpPr>
          <p:nvPr/>
        </p:nvSpPr>
        <p:spPr bwMode="auto">
          <a:xfrm>
            <a:off x="609600" y="5881688"/>
            <a:ext cx="822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For red points, the Euclidean distance is 14.7, </a:t>
            </a:r>
            <a:r>
              <a:rPr lang="en-US" sz="1800" dirty="0" err="1"/>
              <a:t>Mahalanobis</a:t>
            </a:r>
            <a:r>
              <a:rPr lang="en-US" sz="1800" dirty="0"/>
              <a:t> distance is 6.</a:t>
            </a:r>
          </a:p>
        </p:txBody>
      </p:sp>
      <p:sp>
        <p:nvSpPr>
          <p:cNvPr id="885766" name="Text Box 6"/>
          <p:cNvSpPr txBox="1">
            <a:spLocks noChangeArrowheads="1"/>
          </p:cNvSpPr>
          <p:nvPr/>
        </p:nvSpPr>
        <p:spPr bwMode="auto">
          <a:xfrm>
            <a:off x="5562600" y="217805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ym typeface="Symbol" pitchFamily="18" charset="2"/>
              </a:rPr>
              <a:t> is the </a:t>
            </a:r>
            <a:r>
              <a:rPr lang="en-US" sz="1800" dirty="0"/>
              <a:t>covariance matrix of the input data </a:t>
            </a:r>
            <a:r>
              <a:rPr lang="en-US" sz="1800" i="1" dirty="0"/>
              <a:t>X</a:t>
            </a:r>
          </a:p>
        </p:txBody>
      </p:sp>
      <p:graphicFrame>
        <p:nvGraphicFramePr>
          <p:cNvPr id="88576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5638800" y="2971800"/>
          <a:ext cx="3429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51" name="Equation" r:id="rId6" imgW="2209800" imgH="431800" progId="Equation.3">
                  <p:embed/>
                </p:oleObj>
              </mc:Choice>
              <mc:Fallback>
                <p:oleObj name="Equation" r:id="rId6" imgW="2209800" imgH="431800" progId="Equation.3">
                  <p:embed/>
                  <p:pic>
                    <p:nvPicPr>
                      <p:cNvPr id="0" name="Picture 17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971800"/>
                        <a:ext cx="34290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7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Mahalanobis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Distance</a:t>
            </a:r>
          </a:p>
        </p:txBody>
      </p:sp>
      <p:grpSp>
        <p:nvGrpSpPr>
          <p:cNvPr id="886787" name="Group 3"/>
          <p:cNvGrpSpPr>
            <a:grpSpLocks/>
          </p:cNvGrpSpPr>
          <p:nvPr/>
        </p:nvGrpSpPr>
        <p:grpSpPr bwMode="auto">
          <a:xfrm>
            <a:off x="228600" y="1219200"/>
            <a:ext cx="6477000" cy="4857750"/>
            <a:chOff x="144" y="768"/>
            <a:chExt cx="4080" cy="3060"/>
          </a:xfrm>
        </p:grpSpPr>
        <p:pic>
          <p:nvPicPr>
            <p:cNvPr id="88678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t="4398" r="6593" b="4733"/>
            <a:stretch>
              <a:fillRect/>
            </a:stretch>
          </p:blipFill>
          <p:spPr bwMode="auto">
            <a:xfrm>
              <a:off x="144" y="768"/>
              <a:ext cx="4080" cy="3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86789" name="Line 5"/>
            <p:cNvSpPr>
              <a:spLocks noChangeShapeType="1"/>
            </p:cNvSpPr>
            <p:nvPr/>
          </p:nvSpPr>
          <p:spPr bwMode="auto">
            <a:xfrm flipV="1">
              <a:off x="1632" y="1872"/>
              <a:ext cx="120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6790" name="Line 6"/>
            <p:cNvSpPr>
              <a:spLocks noChangeShapeType="1"/>
            </p:cNvSpPr>
            <p:nvPr/>
          </p:nvSpPr>
          <p:spPr bwMode="auto">
            <a:xfrm flipH="1" flipV="1">
              <a:off x="1104" y="225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6791" name="Text Box 7"/>
          <p:cNvSpPr txBox="1">
            <a:spLocks noChangeArrowheads="1"/>
          </p:cNvSpPr>
          <p:nvPr/>
        </p:nvSpPr>
        <p:spPr bwMode="auto">
          <a:xfrm>
            <a:off x="6629400" y="12954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Covariance Matrix:</a:t>
            </a:r>
          </a:p>
        </p:txBody>
      </p:sp>
      <p:graphicFrame>
        <p:nvGraphicFramePr>
          <p:cNvPr id="886792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934200" y="1752600"/>
          <a:ext cx="20574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577" name="Equation" r:id="rId4" imgW="939800" imgH="457200" progId="Equation.3">
                  <p:embed/>
                </p:oleObj>
              </mc:Choice>
              <mc:Fallback>
                <p:oleObj name="Equation" r:id="rId4" imgW="939800" imgH="457200" progId="Equation.3">
                  <p:embed/>
                  <p:pic>
                    <p:nvPicPr>
                      <p:cNvPr id="0" name="Picture 8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752600"/>
                        <a:ext cx="205740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6793" name="Text Box 9"/>
          <p:cNvSpPr txBox="1">
            <a:spLocks noChangeArrowheads="1"/>
          </p:cNvSpPr>
          <p:nvPr/>
        </p:nvSpPr>
        <p:spPr bwMode="auto">
          <a:xfrm>
            <a:off x="1447800" y="3352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</a:t>
            </a:r>
          </a:p>
        </p:txBody>
      </p:sp>
      <p:sp>
        <p:nvSpPr>
          <p:cNvPr id="886794" name="Text Box 10"/>
          <p:cNvSpPr txBox="1">
            <a:spLocks noChangeArrowheads="1"/>
          </p:cNvSpPr>
          <p:nvPr/>
        </p:nvSpPr>
        <p:spPr bwMode="auto">
          <a:xfrm>
            <a:off x="2438400" y="40528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</a:t>
            </a:r>
          </a:p>
        </p:txBody>
      </p:sp>
      <p:sp>
        <p:nvSpPr>
          <p:cNvPr id="886795" name="Text Box 11"/>
          <p:cNvSpPr txBox="1">
            <a:spLocks noChangeArrowheads="1"/>
          </p:cNvSpPr>
          <p:nvPr/>
        </p:nvSpPr>
        <p:spPr bwMode="auto">
          <a:xfrm>
            <a:off x="4343400" y="2590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</a:t>
            </a:r>
          </a:p>
        </p:txBody>
      </p:sp>
      <p:sp>
        <p:nvSpPr>
          <p:cNvPr id="886796" name="Text Box 12"/>
          <p:cNvSpPr txBox="1">
            <a:spLocks noChangeArrowheads="1"/>
          </p:cNvSpPr>
          <p:nvPr/>
        </p:nvSpPr>
        <p:spPr bwMode="auto">
          <a:xfrm>
            <a:off x="6934200" y="3284538"/>
            <a:ext cx="1981200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A: (0.5, 0.5)</a:t>
            </a:r>
          </a:p>
          <a:p>
            <a:pPr>
              <a:spcBef>
                <a:spcPct val="50000"/>
              </a:spcBef>
            </a:pPr>
            <a:r>
              <a:rPr lang="en-US" sz="1800"/>
              <a:t>B: (0, 1)</a:t>
            </a:r>
          </a:p>
          <a:p>
            <a:pPr>
              <a:spcBef>
                <a:spcPct val="50000"/>
              </a:spcBef>
            </a:pPr>
            <a:r>
              <a:rPr lang="en-US" sz="1800"/>
              <a:t>C: (1.5, 1.5)</a:t>
            </a:r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/>
              <a:t>Mahal(A,B) = 5</a:t>
            </a:r>
          </a:p>
          <a:p>
            <a:pPr>
              <a:spcBef>
                <a:spcPct val="50000"/>
              </a:spcBef>
            </a:pPr>
            <a:r>
              <a:rPr lang="en-US" sz="1800"/>
              <a:t>Mahal(A,C) = 4 </a:t>
            </a: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2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09550"/>
            <a:ext cx="8280400" cy="5524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Common Properties of a Distance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Distances, such as the Euclidean distance, have some well known </a:t>
            </a:r>
            <a:r>
              <a:rPr lang="en-US" sz="2800" dirty="0" smtClean="0"/>
              <a:t>properties</a:t>
            </a:r>
            <a:endParaRPr lang="en-US" sz="2800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sz="1400" dirty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2000" i="1" dirty="0"/>
              <a:t>d(p, q) </a:t>
            </a:r>
            <a:r>
              <a:rPr lang="en-US" sz="2000" i="1" dirty="0">
                <a:sym typeface="Symbol" pitchFamily="18" charset="2"/>
              </a:rPr>
              <a:t></a:t>
            </a:r>
            <a:r>
              <a:rPr lang="en-US" sz="2000" i="1" dirty="0"/>
              <a:t> 0</a:t>
            </a:r>
            <a:r>
              <a:rPr lang="en-US" sz="2000" dirty="0"/>
              <a:t>   for all </a:t>
            </a:r>
            <a:r>
              <a:rPr lang="en-US" sz="2000" i="1" dirty="0"/>
              <a:t>p</a:t>
            </a:r>
            <a:r>
              <a:rPr lang="en-US" sz="2000" dirty="0"/>
              <a:t> and </a:t>
            </a:r>
            <a:r>
              <a:rPr lang="en-US" sz="2000" i="1" dirty="0"/>
              <a:t>q</a:t>
            </a:r>
            <a:r>
              <a:rPr lang="en-US" sz="2000" dirty="0"/>
              <a:t> and </a:t>
            </a:r>
            <a:r>
              <a:rPr lang="en-US" sz="2000" i="1" dirty="0"/>
              <a:t>d(p, q) = 0</a:t>
            </a:r>
            <a:r>
              <a:rPr lang="en-US" sz="2000" dirty="0"/>
              <a:t> only if </a:t>
            </a:r>
            <a:br>
              <a:rPr lang="en-US" sz="2000" dirty="0"/>
            </a:br>
            <a:r>
              <a:rPr lang="en-US" sz="2000" i="1" dirty="0"/>
              <a:t>p</a:t>
            </a:r>
            <a:r>
              <a:rPr lang="en-US" sz="2000" dirty="0"/>
              <a:t> </a:t>
            </a:r>
            <a:r>
              <a:rPr lang="en-US" sz="2000" i="1" dirty="0"/>
              <a:t>= q</a:t>
            </a:r>
            <a:r>
              <a:rPr lang="en-US" sz="2000" dirty="0"/>
              <a:t>. (</a:t>
            </a:r>
            <a:r>
              <a:rPr lang="en-US" sz="2000" dirty="0">
                <a:solidFill>
                  <a:srgbClr val="C00000"/>
                </a:solidFill>
                <a:cs typeface="Times New Roman" pitchFamily="18" charset="0"/>
              </a:rPr>
              <a:t>Positive definiteness</a:t>
            </a:r>
            <a:r>
              <a:rPr lang="en-US" sz="2000" dirty="0"/>
              <a:t>)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2000" i="1" dirty="0"/>
              <a:t>d(p, q) = d(q, p)</a:t>
            </a:r>
            <a:r>
              <a:rPr lang="en-US" sz="2000" dirty="0"/>
              <a:t>   for all </a:t>
            </a:r>
            <a:r>
              <a:rPr lang="en-US" sz="2000" i="1" dirty="0"/>
              <a:t>p</a:t>
            </a:r>
            <a:r>
              <a:rPr lang="en-US" sz="2000" dirty="0"/>
              <a:t> and </a:t>
            </a:r>
            <a:r>
              <a:rPr lang="en-US" sz="2000" i="1" dirty="0"/>
              <a:t>q</a:t>
            </a:r>
            <a:r>
              <a:rPr lang="en-US" sz="2000" dirty="0"/>
              <a:t>. (</a:t>
            </a:r>
            <a:r>
              <a:rPr lang="en-US" sz="2000" dirty="0">
                <a:solidFill>
                  <a:srgbClr val="C00000"/>
                </a:solidFill>
                <a:cs typeface="Times New Roman" pitchFamily="18" charset="0"/>
              </a:rPr>
              <a:t>Symmetry</a:t>
            </a:r>
            <a:r>
              <a:rPr lang="en-US" sz="2000" dirty="0"/>
              <a:t>)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2000" dirty="0"/>
              <a:t>d</a:t>
            </a:r>
            <a:r>
              <a:rPr lang="en-US" sz="2000" i="1" dirty="0"/>
              <a:t>(p, r) </a:t>
            </a:r>
            <a:r>
              <a:rPr lang="en-US" sz="2000" i="1" dirty="0">
                <a:sym typeface="Symbol" pitchFamily="18" charset="2"/>
              </a:rPr>
              <a:t></a:t>
            </a:r>
            <a:r>
              <a:rPr lang="en-US" sz="2000" i="1" dirty="0"/>
              <a:t> d(p, q) + d(q, r)</a:t>
            </a:r>
            <a:r>
              <a:rPr lang="en-US" sz="2000" dirty="0"/>
              <a:t>   for all points </a:t>
            </a:r>
            <a:r>
              <a:rPr lang="en-US" sz="2000" i="1" dirty="0"/>
              <a:t>p</a:t>
            </a:r>
            <a:r>
              <a:rPr lang="en-US" sz="2000" dirty="0"/>
              <a:t>, </a:t>
            </a:r>
            <a:r>
              <a:rPr lang="en-US" sz="2000" i="1" dirty="0"/>
              <a:t>q</a:t>
            </a:r>
            <a:r>
              <a:rPr lang="en-US" sz="2000" dirty="0"/>
              <a:t>, and </a:t>
            </a:r>
            <a:r>
              <a:rPr lang="en-US" sz="2000" i="1" dirty="0"/>
              <a:t>r</a:t>
            </a:r>
            <a:r>
              <a:rPr lang="en-US" sz="2000" dirty="0"/>
              <a:t>.  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dirty="0">
                <a:solidFill>
                  <a:srgbClr val="C00000"/>
                </a:solidFill>
                <a:cs typeface="Times New Roman" pitchFamily="18" charset="0"/>
              </a:rPr>
              <a:t>Triangle Inequality</a:t>
            </a:r>
            <a:r>
              <a:rPr lang="en-US" sz="2000" dirty="0"/>
              <a:t>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2400" dirty="0"/>
              <a:t>	where </a:t>
            </a:r>
            <a:r>
              <a:rPr lang="en-US" sz="2400" i="1" dirty="0"/>
              <a:t>d(p, q)</a:t>
            </a:r>
            <a:r>
              <a:rPr lang="en-US" sz="2400" dirty="0"/>
              <a:t> is the distance (dissimilarity) between points (data objects), </a:t>
            </a:r>
            <a:r>
              <a:rPr lang="en-US" sz="2400" i="1" dirty="0"/>
              <a:t>p</a:t>
            </a:r>
            <a:r>
              <a:rPr lang="en-US" sz="2400" dirty="0"/>
              <a:t> and </a:t>
            </a:r>
            <a:r>
              <a:rPr lang="en-US" sz="2400" i="1" dirty="0"/>
              <a:t>q</a:t>
            </a:r>
            <a:r>
              <a:rPr lang="en-US" sz="2400" dirty="0"/>
              <a:t>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sz="1400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A distance that satisfies these properties is a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metric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5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5750"/>
            <a:ext cx="8280400" cy="5524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Similarity </a:t>
            </a:r>
            <a:r>
              <a:rPr 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for 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Binary </a:t>
            </a:r>
            <a:r>
              <a:rPr 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Attributes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/>
              <a:t>Common situation is that objects, </a:t>
            </a:r>
            <a:r>
              <a:rPr lang="en-US" sz="2400" i="1" dirty="0" smtClean="0"/>
              <a:t>p</a:t>
            </a:r>
            <a:r>
              <a:rPr lang="en-US" sz="2400" dirty="0" smtClean="0"/>
              <a:t> and </a:t>
            </a:r>
            <a:r>
              <a:rPr lang="en-US" sz="2400" i="1" dirty="0" smtClean="0"/>
              <a:t>q</a:t>
            </a:r>
            <a:r>
              <a:rPr lang="en-US" sz="2400" dirty="0" smtClean="0"/>
              <a:t>, have only binary attributes</a:t>
            </a:r>
          </a:p>
          <a:p>
            <a:pPr marL="2171700" lvl="4" indent="-342900">
              <a:lnSpc>
                <a:spcPct val="80000"/>
              </a:lnSpc>
            </a:pPr>
            <a:endParaRPr lang="en-US" sz="800" dirty="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r>
              <a:rPr lang="en-US" sz="2400" dirty="0"/>
              <a:t>Compute similarities using the following quantities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800" dirty="0">
                <a:latin typeface="CMMI10" pitchFamily="34" charset="0"/>
              </a:rPr>
              <a:t>	M</a:t>
            </a:r>
            <a:r>
              <a:rPr lang="en-US" sz="1800" baseline="-25000" dirty="0">
                <a:latin typeface="CMR7" charset="0"/>
              </a:rPr>
              <a:t>01</a:t>
            </a:r>
            <a:r>
              <a:rPr lang="en-US" sz="1800" dirty="0">
                <a:latin typeface="CMR7" charset="0"/>
              </a:rPr>
              <a:t> </a:t>
            </a:r>
            <a:r>
              <a:rPr lang="en-US" sz="1800" dirty="0">
                <a:latin typeface="cmr10" pitchFamily="34" charset="0"/>
              </a:rPr>
              <a:t>= the number of attributes where </a:t>
            </a:r>
            <a:r>
              <a:rPr lang="en-US" sz="1800" dirty="0">
                <a:latin typeface="CMMI10" pitchFamily="34" charset="0"/>
              </a:rPr>
              <a:t>p </a:t>
            </a:r>
            <a:r>
              <a:rPr lang="en-US" sz="1800" dirty="0">
                <a:latin typeface="cmr10" pitchFamily="34" charset="0"/>
              </a:rPr>
              <a:t>was 0 and </a:t>
            </a:r>
            <a:r>
              <a:rPr lang="en-US" sz="1800" dirty="0">
                <a:latin typeface="CMMI10" pitchFamily="34" charset="0"/>
              </a:rPr>
              <a:t>q </a:t>
            </a:r>
            <a:r>
              <a:rPr lang="en-US" sz="1800" dirty="0">
                <a:latin typeface="cmr10" pitchFamily="34" charset="0"/>
              </a:rPr>
              <a:t>was 1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800" dirty="0">
                <a:latin typeface="CMMI10" pitchFamily="34" charset="0"/>
              </a:rPr>
              <a:t>	M</a:t>
            </a:r>
            <a:r>
              <a:rPr lang="en-US" sz="1800" baseline="-25000" dirty="0">
                <a:latin typeface="CMR7" charset="0"/>
              </a:rPr>
              <a:t>10 </a:t>
            </a:r>
            <a:r>
              <a:rPr lang="en-US" sz="1800" dirty="0">
                <a:latin typeface="cmr10" pitchFamily="34" charset="0"/>
              </a:rPr>
              <a:t>= the number of attributes where </a:t>
            </a:r>
            <a:r>
              <a:rPr lang="en-US" sz="1800" dirty="0">
                <a:latin typeface="CMMI10" pitchFamily="34" charset="0"/>
              </a:rPr>
              <a:t>p </a:t>
            </a:r>
            <a:r>
              <a:rPr lang="en-US" sz="1800" dirty="0">
                <a:latin typeface="cmr10" pitchFamily="34" charset="0"/>
              </a:rPr>
              <a:t>was 1 and </a:t>
            </a:r>
            <a:r>
              <a:rPr lang="en-US" sz="1800" dirty="0">
                <a:latin typeface="CMMI10" pitchFamily="34" charset="0"/>
              </a:rPr>
              <a:t>q </a:t>
            </a:r>
            <a:r>
              <a:rPr lang="en-US" sz="1800" dirty="0">
                <a:latin typeface="cmr10" pitchFamily="34" charset="0"/>
              </a:rPr>
              <a:t>was 0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800" dirty="0">
                <a:latin typeface="CMMI10" pitchFamily="34" charset="0"/>
              </a:rPr>
              <a:t>	M</a:t>
            </a:r>
            <a:r>
              <a:rPr lang="en-US" sz="1800" baseline="-25000" dirty="0">
                <a:latin typeface="CMR7" charset="0"/>
              </a:rPr>
              <a:t>00</a:t>
            </a:r>
            <a:r>
              <a:rPr lang="en-US" sz="1800" dirty="0">
                <a:latin typeface="CMR7" charset="0"/>
              </a:rPr>
              <a:t> </a:t>
            </a:r>
            <a:r>
              <a:rPr lang="en-US" sz="1800" dirty="0">
                <a:latin typeface="cmr10" pitchFamily="34" charset="0"/>
              </a:rPr>
              <a:t>= the number of attributes where </a:t>
            </a:r>
            <a:r>
              <a:rPr lang="en-US" sz="1800" dirty="0">
                <a:latin typeface="CMMI10" pitchFamily="34" charset="0"/>
              </a:rPr>
              <a:t>p </a:t>
            </a:r>
            <a:r>
              <a:rPr lang="en-US" sz="1800" dirty="0">
                <a:latin typeface="cmr10" pitchFamily="34" charset="0"/>
              </a:rPr>
              <a:t>was 0 and </a:t>
            </a:r>
            <a:r>
              <a:rPr lang="en-US" sz="1800" dirty="0">
                <a:latin typeface="CMMI10" pitchFamily="34" charset="0"/>
              </a:rPr>
              <a:t>q </a:t>
            </a:r>
            <a:r>
              <a:rPr lang="en-US" sz="1800" dirty="0">
                <a:latin typeface="cmr10" pitchFamily="34" charset="0"/>
              </a:rPr>
              <a:t>was 0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800" dirty="0">
                <a:latin typeface="CMMI10" pitchFamily="34" charset="0"/>
              </a:rPr>
              <a:t>	M</a:t>
            </a:r>
            <a:r>
              <a:rPr lang="en-US" sz="1800" baseline="-25000" dirty="0">
                <a:latin typeface="CMR7" charset="0"/>
              </a:rPr>
              <a:t>11</a:t>
            </a:r>
            <a:r>
              <a:rPr lang="en-US" sz="1800" dirty="0">
                <a:latin typeface="CMR7" charset="0"/>
              </a:rPr>
              <a:t> </a:t>
            </a:r>
            <a:r>
              <a:rPr lang="en-US" sz="1800" dirty="0">
                <a:latin typeface="cmr10" pitchFamily="34" charset="0"/>
              </a:rPr>
              <a:t>= the number of attributes where </a:t>
            </a:r>
            <a:r>
              <a:rPr lang="en-US" sz="1800" dirty="0">
                <a:latin typeface="CMMI10" pitchFamily="34" charset="0"/>
              </a:rPr>
              <a:t>p </a:t>
            </a:r>
            <a:r>
              <a:rPr lang="en-US" sz="1800" dirty="0">
                <a:latin typeface="cmr10" pitchFamily="34" charset="0"/>
              </a:rPr>
              <a:t>was 1 and </a:t>
            </a:r>
            <a:r>
              <a:rPr lang="en-US" sz="1800" dirty="0">
                <a:latin typeface="CMMI10" pitchFamily="34" charset="0"/>
              </a:rPr>
              <a:t>q </a:t>
            </a:r>
            <a:r>
              <a:rPr lang="en-US" sz="1800" dirty="0">
                <a:latin typeface="cmr10" pitchFamily="34" charset="0"/>
              </a:rPr>
              <a:t>was 1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sz="800" dirty="0">
              <a:latin typeface="CMMI10" pitchFamily="34" charset="0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r>
              <a:rPr lang="en-US" sz="2400" dirty="0"/>
              <a:t>Simple Matching and </a:t>
            </a:r>
            <a:r>
              <a:rPr lang="en-US" sz="2400" dirty="0" err="1"/>
              <a:t>Jaccard</a:t>
            </a:r>
            <a:r>
              <a:rPr lang="en-US" sz="2400" dirty="0"/>
              <a:t> Coefficients 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400" dirty="0">
                <a:cs typeface="Times New Roman" pitchFamily="18" charset="0"/>
              </a:rPr>
              <a:t>	</a:t>
            </a:r>
            <a:endParaRPr lang="en-US" sz="1400" dirty="0" smtClean="0"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400" dirty="0">
                <a:cs typeface="Times New Roman" pitchFamily="18" charset="0"/>
              </a:rPr>
              <a:t> </a:t>
            </a:r>
            <a:r>
              <a:rPr lang="en-US" sz="1400" dirty="0" smtClean="0">
                <a:cs typeface="Times New Roman" pitchFamily="18" charset="0"/>
              </a:rPr>
              <a:t>            SMC </a:t>
            </a:r>
            <a:r>
              <a:rPr lang="en-US" sz="1400" dirty="0">
                <a:cs typeface="Times New Roman" pitchFamily="18" charset="0"/>
              </a:rPr>
              <a:t>=  number of matches / </a:t>
            </a:r>
            <a:r>
              <a:rPr lang="en-US" sz="1400" dirty="0" smtClean="0">
                <a:cs typeface="Times New Roman" pitchFamily="18" charset="0"/>
              </a:rPr>
              <a:t>total number </a:t>
            </a:r>
            <a:r>
              <a:rPr lang="en-US" sz="1400" dirty="0">
                <a:cs typeface="Times New Roman" pitchFamily="18" charset="0"/>
              </a:rPr>
              <a:t>of </a:t>
            </a:r>
            <a:r>
              <a:rPr lang="en-US" sz="1400" dirty="0" smtClean="0">
                <a:cs typeface="Times New Roman" pitchFamily="18" charset="0"/>
              </a:rPr>
              <a:t>attributes</a:t>
            </a:r>
            <a:endParaRPr lang="en-US" sz="1400" dirty="0"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400" dirty="0">
                <a:cs typeface="Times New Roman" pitchFamily="18" charset="0"/>
              </a:rPr>
              <a:t>         		 =  (M</a:t>
            </a:r>
            <a:r>
              <a:rPr lang="en-US" sz="1400" baseline="-30000" dirty="0">
                <a:cs typeface="Times New Roman" pitchFamily="18" charset="0"/>
              </a:rPr>
              <a:t>11</a:t>
            </a:r>
            <a:r>
              <a:rPr lang="en-US" sz="1400" dirty="0">
                <a:cs typeface="Times New Roman" pitchFamily="18" charset="0"/>
              </a:rPr>
              <a:t> + M</a:t>
            </a:r>
            <a:r>
              <a:rPr lang="en-US" sz="1400" baseline="-30000" dirty="0">
                <a:cs typeface="Times New Roman" pitchFamily="18" charset="0"/>
              </a:rPr>
              <a:t>00</a:t>
            </a:r>
            <a:r>
              <a:rPr lang="en-US" sz="1400" dirty="0">
                <a:cs typeface="Times New Roman" pitchFamily="18" charset="0"/>
              </a:rPr>
              <a:t>) / (M</a:t>
            </a:r>
            <a:r>
              <a:rPr lang="en-US" sz="1400" baseline="-30000" dirty="0">
                <a:cs typeface="Times New Roman" pitchFamily="18" charset="0"/>
              </a:rPr>
              <a:t>01</a:t>
            </a:r>
            <a:r>
              <a:rPr lang="en-US" sz="1400" dirty="0">
                <a:cs typeface="Times New Roman" pitchFamily="18" charset="0"/>
              </a:rPr>
              <a:t> + M</a:t>
            </a:r>
            <a:r>
              <a:rPr lang="en-US" sz="1400" baseline="-30000" dirty="0">
                <a:cs typeface="Times New Roman" pitchFamily="18" charset="0"/>
              </a:rPr>
              <a:t>10</a:t>
            </a:r>
            <a:r>
              <a:rPr lang="en-US" sz="1400" dirty="0">
                <a:cs typeface="Times New Roman" pitchFamily="18" charset="0"/>
              </a:rPr>
              <a:t> + M</a:t>
            </a:r>
            <a:r>
              <a:rPr lang="en-US" sz="1400" baseline="-30000" dirty="0">
                <a:cs typeface="Times New Roman" pitchFamily="18" charset="0"/>
              </a:rPr>
              <a:t>11</a:t>
            </a:r>
            <a:r>
              <a:rPr lang="en-US" sz="1400" dirty="0">
                <a:cs typeface="Times New Roman" pitchFamily="18" charset="0"/>
              </a:rPr>
              <a:t> + M</a:t>
            </a:r>
            <a:r>
              <a:rPr lang="en-US" sz="1400" baseline="-30000" dirty="0">
                <a:cs typeface="Times New Roman" pitchFamily="18" charset="0"/>
              </a:rPr>
              <a:t>00</a:t>
            </a:r>
            <a:r>
              <a:rPr lang="en-US" sz="1400" dirty="0">
                <a:cs typeface="Times New Roman" pitchFamily="18" charset="0"/>
              </a:rPr>
              <a:t>)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sz="1600" dirty="0"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600" dirty="0">
                <a:cs typeface="Times New Roman" pitchFamily="18" charset="0"/>
              </a:rPr>
              <a:t>	J = number of </a:t>
            </a:r>
            <a:r>
              <a:rPr lang="en-US" sz="1600" dirty="0" smtClean="0">
                <a:cs typeface="Times New Roman" pitchFamily="18" charset="0"/>
              </a:rPr>
              <a:t>matches </a:t>
            </a:r>
            <a:r>
              <a:rPr lang="en-US" sz="1600" dirty="0">
                <a:cs typeface="Times New Roman" pitchFamily="18" charset="0"/>
              </a:rPr>
              <a:t>/ number of not-both-zero attributes values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600" dirty="0">
                <a:cs typeface="Times New Roman" pitchFamily="18" charset="0"/>
              </a:rPr>
              <a:t>   	   = (M</a:t>
            </a:r>
            <a:r>
              <a:rPr lang="en-US" sz="1600" baseline="-30000" dirty="0">
                <a:cs typeface="Times New Roman" pitchFamily="18" charset="0"/>
              </a:rPr>
              <a:t>11</a:t>
            </a:r>
            <a:r>
              <a:rPr lang="en-US" sz="1600" dirty="0">
                <a:cs typeface="Times New Roman" pitchFamily="18" charset="0"/>
              </a:rPr>
              <a:t>) / (M</a:t>
            </a:r>
            <a:r>
              <a:rPr lang="en-US" sz="1600" baseline="-30000" dirty="0">
                <a:cs typeface="Times New Roman" pitchFamily="18" charset="0"/>
              </a:rPr>
              <a:t>01</a:t>
            </a:r>
            <a:r>
              <a:rPr lang="en-US" sz="1600" dirty="0">
                <a:cs typeface="Times New Roman" pitchFamily="18" charset="0"/>
              </a:rPr>
              <a:t> + M</a:t>
            </a:r>
            <a:r>
              <a:rPr lang="en-US" sz="1600" baseline="-30000" dirty="0">
                <a:cs typeface="Times New Roman" pitchFamily="18" charset="0"/>
              </a:rPr>
              <a:t>10</a:t>
            </a:r>
            <a:r>
              <a:rPr lang="en-US" sz="1600" dirty="0">
                <a:cs typeface="Times New Roman" pitchFamily="18" charset="0"/>
              </a:rPr>
              <a:t> + M</a:t>
            </a:r>
            <a:r>
              <a:rPr lang="en-US" sz="1600" baseline="-30000" dirty="0">
                <a:cs typeface="Times New Roman" pitchFamily="18" charset="0"/>
              </a:rPr>
              <a:t>11</a:t>
            </a:r>
            <a:r>
              <a:rPr lang="en-US" sz="1600" dirty="0">
                <a:cs typeface="Times New Roman" pitchFamily="18" charset="0"/>
              </a:rPr>
              <a:t>) </a:t>
            </a:r>
            <a:endParaRPr lang="en-US" sz="2000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3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SMC versus </a:t>
            </a:r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Jaccard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: Example</a:t>
            </a:r>
          </a:p>
        </p:txBody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2400" i="1" dirty="0">
                <a:cs typeface="Times New Roman" pitchFamily="18" charset="0"/>
              </a:rPr>
              <a:t>p</a:t>
            </a:r>
            <a:r>
              <a:rPr lang="en-US" sz="2400" dirty="0">
                <a:cs typeface="Times New Roman" pitchFamily="18" charset="0"/>
              </a:rPr>
              <a:t> =  1 0 0 0 0 0 0 0 0 0    	</a:t>
            </a:r>
            <a:r>
              <a:rPr lang="en-US" sz="2400" i="1" dirty="0">
                <a:cs typeface="Times New Roman" pitchFamily="18" charset="0"/>
              </a:rPr>
              <a:t>	</a:t>
            </a:r>
            <a:endParaRPr lang="en-US" sz="2400" dirty="0"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2400" i="1" dirty="0">
                <a:cs typeface="Times New Roman" pitchFamily="18" charset="0"/>
              </a:rPr>
              <a:t>q</a:t>
            </a:r>
            <a:r>
              <a:rPr lang="en-US" sz="2400" dirty="0">
                <a:cs typeface="Times New Roman" pitchFamily="18" charset="0"/>
              </a:rPr>
              <a:t> =  0 0 0 0 0 0 1 0 0 1</a:t>
            </a:r>
            <a:r>
              <a:rPr lang="en-US" sz="2400" i="1" dirty="0">
                <a:cs typeface="Times New Roman" pitchFamily="18" charset="0"/>
              </a:rPr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sz="2400" i="1" dirty="0"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800" dirty="0">
                <a:latin typeface="CMMI10" pitchFamily="34" charset="0"/>
              </a:rPr>
              <a:t>M</a:t>
            </a:r>
            <a:r>
              <a:rPr lang="en-US" sz="1800" baseline="-25000" dirty="0">
                <a:latin typeface="CMR7" charset="0"/>
              </a:rPr>
              <a:t>01</a:t>
            </a:r>
            <a:r>
              <a:rPr lang="en-US" sz="1800" dirty="0">
                <a:latin typeface="CMR7" charset="0"/>
              </a:rPr>
              <a:t> </a:t>
            </a:r>
            <a:r>
              <a:rPr lang="en-US" sz="1800" dirty="0">
                <a:latin typeface="cmr10" pitchFamily="34" charset="0"/>
              </a:rPr>
              <a:t>= 2   (the number of attributes where </a:t>
            </a:r>
            <a:r>
              <a:rPr lang="en-US" sz="1800" dirty="0">
                <a:latin typeface="CMMI10" pitchFamily="34" charset="0"/>
              </a:rPr>
              <a:t>p </a:t>
            </a:r>
            <a:r>
              <a:rPr lang="en-US" sz="1800" dirty="0">
                <a:latin typeface="cmr10" pitchFamily="34" charset="0"/>
              </a:rPr>
              <a:t>was 0 and </a:t>
            </a:r>
            <a:r>
              <a:rPr lang="en-US" sz="1800" dirty="0">
                <a:latin typeface="CMMI10" pitchFamily="34" charset="0"/>
              </a:rPr>
              <a:t>q </a:t>
            </a:r>
            <a:r>
              <a:rPr lang="en-US" sz="1800" dirty="0">
                <a:latin typeface="cmr10" pitchFamily="34" charset="0"/>
              </a:rPr>
              <a:t>was 1)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800" dirty="0">
                <a:latin typeface="CMMI10" pitchFamily="34" charset="0"/>
              </a:rPr>
              <a:t>M</a:t>
            </a:r>
            <a:r>
              <a:rPr lang="en-US" sz="1800" baseline="-25000" dirty="0">
                <a:latin typeface="CMR7" charset="0"/>
              </a:rPr>
              <a:t>10</a:t>
            </a:r>
            <a:r>
              <a:rPr lang="en-US" sz="1800" dirty="0">
                <a:latin typeface="CMR7" charset="0"/>
              </a:rPr>
              <a:t> </a:t>
            </a:r>
            <a:r>
              <a:rPr lang="en-US" sz="1800" dirty="0">
                <a:latin typeface="cmr10" pitchFamily="34" charset="0"/>
              </a:rPr>
              <a:t>= 1   (the number of attributes where </a:t>
            </a:r>
            <a:r>
              <a:rPr lang="en-US" sz="1800" dirty="0">
                <a:latin typeface="CMMI10" pitchFamily="34" charset="0"/>
              </a:rPr>
              <a:t>p </a:t>
            </a:r>
            <a:r>
              <a:rPr lang="en-US" sz="1800" dirty="0">
                <a:latin typeface="cmr10" pitchFamily="34" charset="0"/>
              </a:rPr>
              <a:t>was 1 and </a:t>
            </a:r>
            <a:r>
              <a:rPr lang="en-US" sz="1800" dirty="0">
                <a:latin typeface="CMMI10" pitchFamily="34" charset="0"/>
              </a:rPr>
              <a:t>q </a:t>
            </a:r>
            <a:r>
              <a:rPr lang="en-US" sz="1800" dirty="0">
                <a:latin typeface="cmr10" pitchFamily="34" charset="0"/>
              </a:rPr>
              <a:t>was 0)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800" dirty="0">
                <a:latin typeface="CMMI10" pitchFamily="34" charset="0"/>
              </a:rPr>
              <a:t>M</a:t>
            </a:r>
            <a:r>
              <a:rPr lang="en-US" sz="1800" baseline="-25000" dirty="0">
                <a:latin typeface="CMR7" charset="0"/>
              </a:rPr>
              <a:t>00</a:t>
            </a:r>
            <a:r>
              <a:rPr lang="en-US" sz="1800" dirty="0">
                <a:latin typeface="CMR7" charset="0"/>
              </a:rPr>
              <a:t> </a:t>
            </a:r>
            <a:r>
              <a:rPr lang="en-US" sz="1800" dirty="0">
                <a:latin typeface="cmr10" pitchFamily="34" charset="0"/>
              </a:rPr>
              <a:t>= 7   (the number of attributes where </a:t>
            </a:r>
            <a:r>
              <a:rPr lang="en-US" sz="1800" dirty="0">
                <a:latin typeface="CMMI10" pitchFamily="34" charset="0"/>
              </a:rPr>
              <a:t>p </a:t>
            </a:r>
            <a:r>
              <a:rPr lang="en-US" sz="1800" dirty="0">
                <a:latin typeface="cmr10" pitchFamily="34" charset="0"/>
              </a:rPr>
              <a:t>was 0 and </a:t>
            </a:r>
            <a:r>
              <a:rPr lang="en-US" sz="1800" dirty="0">
                <a:latin typeface="CMMI10" pitchFamily="34" charset="0"/>
              </a:rPr>
              <a:t>q </a:t>
            </a:r>
            <a:r>
              <a:rPr lang="en-US" sz="1800" dirty="0">
                <a:latin typeface="cmr10" pitchFamily="34" charset="0"/>
              </a:rPr>
              <a:t>was 0)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800" dirty="0">
                <a:latin typeface="CMMI10" pitchFamily="34" charset="0"/>
              </a:rPr>
              <a:t>M</a:t>
            </a:r>
            <a:r>
              <a:rPr lang="en-US" sz="1800" baseline="-25000" dirty="0">
                <a:latin typeface="CMR7" charset="0"/>
              </a:rPr>
              <a:t>11</a:t>
            </a:r>
            <a:r>
              <a:rPr lang="en-US" sz="1800" dirty="0">
                <a:latin typeface="CMR7" charset="0"/>
              </a:rPr>
              <a:t> </a:t>
            </a:r>
            <a:r>
              <a:rPr lang="en-US" sz="1800" dirty="0">
                <a:latin typeface="cmr10" pitchFamily="34" charset="0"/>
              </a:rPr>
              <a:t>= 0   (the number of attributes where </a:t>
            </a:r>
            <a:r>
              <a:rPr lang="en-US" sz="1800" dirty="0">
                <a:latin typeface="CMMI10" pitchFamily="34" charset="0"/>
              </a:rPr>
              <a:t>p </a:t>
            </a:r>
            <a:r>
              <a:rPr lang="en-US" sz="1800" dirty="0">
                <a:latin typeface="cmr10" pitchFamily="34" charset="0"/>
              </a:rPr>
              <a:t>was 1 and </a:t>
            </a:r>
            <a:r>
              <a:rPr lang="en-US" sz="1800" dirty="0">
                <a:latin typeface="CMMI10" pitchFamily="34" charset="0"/>
              </a:rPr>
              <a:t>q </a:t>
            </a:r>
            <a:r>
              <a:rPr lang="en-US" sz="1800" dirty="0">
                <a:latin typeface="cmr10" pitchFamily="34" charset="0"/>
              </a:rPr>
              <a:t>was 1)</a:t>
            </a:r>
            <a:endParaRPr lang="en-US" sz="1800" dirty="0">
              <a:latin typeface="CMMI10" pitchFamily="34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2400" i="1" dirty="0">
                <a:cs typeface="Times New Roman" pitchFamily="18" charset="0"/>
              </a:rPr>
              <a:t>	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2000" dirty="0">
                <a:cs typeface="Times New Roman" pitchFamily="18" charset="0"/>
              </a:rPr>
              <a:t>SMC = (M</a:t>
            </a:r>
            <a:r>
              <a:rPr lang="en-US" sz="2000" baseline="-30000" dirty="0">
                <a:cs typeface="Times New Roman" pitchFamily="18" charset="0"/>
              </a:rPr>
              <a:t>11</a:t>
            </a:r>
            <a:r>
              <a:rPr lang="en-US" sz="2000" dirty="0">
                <a:cs typeface="Times New Roman" pitchFamily="18" charset="0"/>
              </a:rPr>
              <a:t> + M</a:t>
            </a:r>
            <a:r>
              <a:rPr lang="en-US" sz="2000" baseline="-30000" dirty="0">
                <a:cs typeface="Times New Roman" pitchFamily="18" charset="0"/>
              </a:rPr>
              <a:t>00</a:t>
            </a:r>
            <a:r>
              <a:rPr lang="en-US" sz="2000" dirty="0">
                <a:cs typeface="Times New Roman" pitchFamily="18" charset="0"/>
              </a:rPr>
              <a:t>)/(M</a:t>
            </a:r>
            <a:r>
              <a:rPr lang="en-US" sz="2000" baseline="-30000" dirty="0">
                <a:cs typeface="Times New Roman" pitchFamily="18" charset="0"/>
              </a:rPr>
              <a:t>01</a:t>
            </a:r>
            <a:r>
              <a:rPr lang="en-US" sz="2000" dirty="0">
                <a:cs typeface="Times New Roman" pitchFamily="18" charset="0"/>
              </a:rPr>
              <a:t> + M</a:t>
            </a:r>
            <a:r>
              <a:rPr lang="en-US" sz="2000" baseline="-30000" dirty="0">
                <a:cs typeface="Times New Roman" pitchFamily="18" charset="0"/>
              </a:rPr>
              <a:t>10</a:t>
            </a:r>
            <a:r>
              <a:rPr lang="en-US" sz="2000" dirty="0">
                <a:cs typeface="Times New Roman" pitchFamily="18" charset="0"/>
              </a:rPr>
              <a:t> + M</a:t>
            </a:r>
            <a:r>
              <a:rPr lang="en-US" sz="2000" baseline="-30000" dirty="0">
                <a:cs typeface="Times New Roman" pitchFamily="18" charset="0"/>
              </a:rPr>
              <a:t>11</a:t>
            </a:r>
            <a:r>
              <a:rPr lang="en-US" sz="2000" dirty="0">
                <a:cs typeface="Times New Roman" pitchFamily="18" charset="0"/>
              </a:rPr>
              <a:t> + M</a:t>
            </a:r>
            <a:r>
              <a:rPr lang="en-US" sz="2000" baseline="-30000" dirty="0">
                <a:cs typeface="Times New Roman" pitchFamily="18" charset="0"/>
              </a:rPr>
              <a:t>00</a:t>
            </a:r>
            <a:r>
              <a:rPr lang="en-US" sz="2000" dirty="0">
                <a:cs typeface="Times New Roman" pitchFamily="18" charset="0"/>
              </a:rPr>
              <a:t>) = (0+7) / (2+1+0+7) = 0.7</a:t>
            </a:r>
            <a:r>
              <a:rPr lang="en-US" sz="2400" dirty="0">
                <a:cs typeface="Times New Roman" pitchFamily="18" charset="0"/>
              </a:rPr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sz="2400" dirty="0"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2000" dirty="0">
                <a:cs typeface="Times New Roman" pitchFamily="18" charset="0"/>
              </a:rPr>
              <a:t>J = (M</a:t>
            </a:r>
            <a:r>
              <a:rPr lang="en-US" sz="2000" baseline="-30000" dirty="0">
                <a:cs typeface="Times New Roman" pitchFamily="18" charset="0"/>
              </a:rPr>
              <a:t>11</a:t>
            </a:r>
            <a:r>
              <a:rPr lang="en-US" sz="2000" dirty="0">
                <a:cs typeface="Times New Roman" pitchFamily="18" charset="0"/>
              </a:rPr>
              <a:t>) / (M</a:t>
            </a:r>
            <a:r>
              <a:rPr lang="en-US" sz="2000" baseline="-30000" dirty="0">
                <a:cs typeface="Times New Roman" pitchFamily="18" charset="0"/>
              </a:rPr>
              <a:t>01</a:t>
            </a:r>
            <a:r>
              <a:rPr lang="en-US" sz="2000" dirty="0">
                <a:cs typeface="Times New Roman" pitchFamily="18" charset="0"/>
              </a:rPr>
              <a:t> + M</a:t>
            </a:r>
            <a:r>
              <a:rPr lang="en-US" sz="2000" baseline="-30000" dirty="0">
                <a:cs typeface="Times New Roman" pitchFamily="18" charset="0"/>
              </a:rPr>
              <a:t>10</a:t>
            </a:r>
            <a:r>
              <a:rPr lang="en-US" sz="2000" dirty="0">
                <a:cs typeface="Times New Roman" pitchFamily="18" charset="0"/>
              </a:rPr>
              <a:t> + M</a:t>
            </a:r>
            <a:r>
              <a:rPr lang="en-US" sz="2000" baseline="-30000" dirty="0">
                <a:cs typeface="Times New Roman" pitchFamily="18" charset="0"/>
              </a:rPr>
              <a:t>11</a:t>
            </a:r>
            <a:r>
              <a:rPr lang="en-US" sz="2000" dirty="0">
                <a:cs typeface="Times New Roman" pitchFamily="18" charset="0"/>
              </a:rPr>
              <a:t>) = 0 / (2 + 1 + 0) = 0</a:t>
            </a:r>
            <a:r>
              <a:rPr lang="en-US" dirty="0">
                <a:cs typeface="Times New Roman" pitchFamily="18" charset="0"/>
              </a:rPr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sz="2400" i="1" dirty="0">
              <a:cs typeface="Times New Roman" pitchFamily="18" charset="0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Document Data</a:t>
            </a:r>
          </a:p>
        </p:txBody>
      </p:sp>
      <p:sp>
        <p:nvSpPr>
          <p:cNvPr id="773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400" dirty="0"/>
              <a:t>Each document becomes a `term' vector, </a:t>
            </a:r>
          </a:p>
          <a:p>
            <a:pPr lvl="1"/>
            <a:r>
              <a:rPr lang="en-US" sz="2400" dirty="0"/>
              <a:t>each term is a component (attribute) of the vector,</a:t>
            </a:r>
          </a:p>
          <a:p>
            <a:pPr lvl="1"/>
            <a:r>
              <a:rPr lang="en-US" sz="2400" dirty="0"/>
              <a:t>the value of each component is the number of times the corresponding term occurs in the document.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773125" name="Object 5"/>
          <p:cNvGraphicFramePr>
            <a:graphicFrameLocks noChangeAspect="1"/>
          </p:cNvGraphicFramePr>
          <p:nvPr/>
        </p:nvGraphicFramePr>
        <p:xfrm>
          <a:off x="1219200" y="3132138"/>
          <a:ext cx="6705600" cy="311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01" name="Visio" r:id="rId4" imgW="5925718" imgH="2693902" progId="Visio.Drawing.11">
                  <p:embed/>
                </p:oleObj>
              </mc:Choice>
              <mc:Fallback>
                <p:oleObj name="Visio" r:id="rId4" imgW="5925718" imgH="2693902" progId="Visio.Drawing.11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32138"/>
                        <a:ext cx="6705600" cy="311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7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5750"/>
            <a:ext cx="8280400" cy="5524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Cosine Similarity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 If </a:t>
            </a:r>
            <a:r>
              <a:rPr lang="en-US" sz="2000" i="1" dirty="0">
                <a:cs typeface="Times New Roman" pitchFamily="18" charset="0"/>
              </a:rPr>
              <a:t>d</a:t>
            </a:r>
            <a:r>
              <a:rPr lang="en-US" sz="2000" i="1" baseline="-30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 and </a:t>
            </a:r>
            <a:r>
              <a:rPr lang="en-US" sz="2000" i="1" dirty="0">
                <a:cs typeface="Times New Roman" pitchFamily="18" charset="0"/>
              </a:rPr>
              <a:t>d</a:t>
            </a:r>
            <a:r>
              <a:rPr lang="en-US" sz="2000" i="1" baseline="-30000" dirty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 are two </a:t>
            </a:r>
            <a:r>
              <a:rPr lang="en-US" sz="2000" dirty="0" smtClean="0">
                <a:cs typeface="Times New Roman" pitchFamily="18" charset="0"/>
              </a:rPr>
              <a:t>document vectors</a:t>
            </a:r>
            <a:r>
              <a:rPr lang="en-US" sz="2000" dirty="0">
                <a:cs typeface="Times New Roman" pitchFamily="18" charset="0"/>
              </a:rPr>
              <a:t>, then</a:t>
            </a: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2000" dirty="0">
                <a:cs typeface="Times New Roman" pitchFamily="18" charset="0"/>
              </a:rPr>
              <a:t>             </a:t>
            </a:r>
            <a:r>
              <a:rPr lang="en-US" sz="2000" dirty="0" err="1">
                <a:cs typeface="Times New Roman" pitchFamily="18" charset="0"/>
              </a:rPr>
              <a:t>cos</a:t>
            </a:r>
            <a:r>
              <a:rPr lang="en-US" sz="2000" dirty="0">
                <a:cs typeface="Times New Roman" pitchFamily="18" charset="0"/>
              </a:rPr>
              <a:t>( </a:t>
            </a:r>
            <a:r>
              <a:rPr lang="en-US" sz="2000" i="1" dirty="0">
                <a:cs typeface="Times New Roman" pitchFamily="18" charset="0"/>
              </a:rPr>
              <a:t>d</a:t>
            </a:r>
            <a:r>
              <a:rPr lang="en-US" sz="2000" i="1" baseline="-30000" dirty="0">
                <a:cs typeface="Times New Roman" pitchFamily="18" charset="0"/>
              </a:rPr>
              <a:t>1</a:t>
            </a:r>
            <a:r>
              <a:rPr lang="en-US" sz="2000" i="1" dirty="0">
                <a:cs typeface="Times New Roman" pitchFamily="18" charset="0"/>
              </a:rPr>
              <a:t>, d</a:t>
            </a:r>
            <a:r>
              <a:rPr lang="en-US" sz="2000" i="1" baseline="-30000" dirty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 ) =  (</a:t>
            </a:r>
            <a:r>
              <a:rPr lang="en-US" sz="2000" i="1" dirty="0">
                <a:cs typeface="Times New Roman" pitchFamily="18" charset="0"/>
              </a:rPr>
              <a:t>d</a:t>
            </a:r>
            <a:r>
              <a:rPr lang="en-US" sz="2000" i="1" baseline="-30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d</a:t>
            </a:r>
            <a:r>
              <a:rPr lang="en-US" sz="2000" i="1" baseline="-30000" dirty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) / ||</a:t>
            </a:r>
            <a:r>
              <a:rPr lang="en-US" sz="2000" i="1" dirty="0">
                <a:cs typeface="Times New Roman" pitchFamily="18" charset="0"/>
              </a:rPr>
              <a:t>d</a:t>
            </a:r>
            <a:r>
              <a:rPr lang="en-US" sz="2000" i="1" baseline="-30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|| ||</a:t>
            </a:r>
            <a:r>
              <a:rPr lang="en-US" sz="2000" i="1" dirty="0">
                <a:cs typeface="Times New Roman" pitchFamily="18" charset="0"/>
              </a:rPr>
              <a:t>d</a:t>
            </a:r>
            <a:r>
              <a:rPr lang="en-US" sz="2000" i="1" baseline="-30000" dirty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|| , </a:t>
            </a: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600" dirty="0">
                <a:cs typeface="Times New Roman" pitchFamily="18" charset="0"/>
              </a:rPr>
              <a:t>   where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1600" dirty="0">
                <a:cs typeface="Times New Roman" pitchFamily="18" charset="0"/>
              </a:rPr>
              <a:t> indicates vector dot product and || </a:t>
            </a:r>
            <a:r>
              <a:rPr lang="en-US" sz="1600" i="1" dirty="0">
                <a:cs typeface="Times New Roman" pitchFamily="18" charset="0"/>
              </a:rPr>
              <a:t>d </a:t>
            </a:r>
            <a:r>
              <a:rPr lang="en-US" sz="1600" dirty="0">
                <a:cs typeface="Times New Roman" pitchFamily="18" charset="0"/>
              </a:rPr>
              <a:t>|| is  the   length of vector </a:t>
            </a:r>
            <a:r>
              <a:rPr lang="en-US" sz="1600" i="1" dirty="0">
                <a:cs typeface="Times New Roman" pitchFamily="18" charset="0"/>
              </a:rPr>
              <a:t>d</a:t>
            </a:r>
            <a:r>
              <a:rPr lang="en-US" sz="1600" dirty="0">
                <a:cs typeface="Times New Roman" pitchFamily="18" charset="0"/>
              </a:rPr>
              <a:t>.</a:t>
            </a:r>
            <a:r>
              <a:rPr lang="en-US" sz="2000" dirty="0">
                <a:cs typeface="Times New Roman" pitchFamily="18" charset="0"/>
              </a:rPr>
              <a:t>  </a:t>
            </a:r>
          </a:p>
          <a:p>
            <a:pPr marL="2514600" lvl="4" indent="-342900" algn="just">
              <a:lnSpc>
                <a:spcPct val="90000"/>
              </a:lnSpc>
            </a:pPr>
            <a:endParaRPr lang="en-US" sz="1600" dirty="0"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 Example: </a:t>
            </a: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sz="10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2000" i="1" dirty="0">
                <a:cs typeface="Times New Roman" pitchFamily="18" charset="0"/>
              </a:rPr>
              <a:t>  	</a:t>
            </a:r>
            <a:r>
              <a:rPr lang="en-US" sz="1800" i="1" dirty="0">
                <a:cs typeface="Times New Roman" pitchFamily="18" charset="0"/>
              </a:rPr>
              <a:t>d</a:t>
            </a:r>
            <a:r>
              <a:rPr lang="en-US" sz="1800" i="1" baseline="-30000" dirty="0">
                <a:cs typeface="Times New Roman" pitchFamily="18" charset="0"/>
              </a:rPr>
              <a:t>1</a:t>
            </a:r>
            <a:r>
              <a:rPr lang="en-US" sz="1800" i="1" dirty="0">
                <a:cs typeface="Times New Roman" pitchFamily="18" charset="0"/>
              </a:rPr>
              <a:t> </a:t>
            </a:r>
            <a:r>
              <a:rPr lang="en-US" sz="1800" b="1" dirty="0">
                <a:cs typeface="Times New Roman" pitchFamily="18" charset="0"/>
              </a:rPr>
              <a:t>=  3 2 0 5 0 0 0 2 0 0 	</a:t>
            </a:r>
            <a:endParaRPr lang="en-US" sz="18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800" i="1" dirty="0">
                <a:cs typeface="Times New Roman" pitchFamily="18" charset="0"/>
              </a:rPr>
              <a:t>   	d</a:t>
            </a:r>
            <a:r>
              <a:rPr lang="en-US" sz="1800" i="1" baseline="-30000" dirty="0">
                <a:cs typeface="Times New Roman" pitchFamily="18" charset="0"/>
              </a:rPr>
              <a:t>2</a:t>
            </a:r>
            <a:r>
              <a:rPr lang="en-US" sz="1800" b="1" dirty="0">
                <a:cs typeface="Times New Roman" pitchFamily="18" charset="0"/>
              </a:rPr>
              <a:t> =  1 0 0 0 0 0 0 1 0 2</a:t>
            </a:r>
            <a:r>
              <a:rPr lang="en-US" sz="1800" dirty="0">
                <a:cs typeface="Times New Roman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sz="18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600" i="1" dirty="0">
                <a:cs typeface="Times New Roman" pitchFamily="18" charset="0"/>
              </a:rPr>
              <a:t>    d</a:t>
            </a:r>
            <a:r>
              <a:rPr lang="en-US" sz="1600" i="1" baseline="-30000" dirty="0">
                <a:cs typeface="Times New Roman" pitchFamily="18" charset="0"/>
              </a:rPr>
              <a:t>1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i="1" dirty="0">
                <a:cs typeface="Times New Roman" pitchFamily="18" charset="0"/>
              </a:rPr>
              <a:t>d</a:t>
            </a:r>
            <a:r>
              <a:rPr lang="en-US" sz="1600" i="1" baseline="-30000" dirty="0">
                <a:cs typeface="Times New Roman" pitchFamily="18" charset="0"/>
              </a:rPr>
              <a:t>2</a:t>
            </a:r>
            <a:r>
              <a:rPr lang="en-US" sz="1600" dirty="0">
                <a:cs typeface="Times New Roman" pitchFamily="18" charset="0"/>
              </a:rPr>
              <a:t>=  3*1 + 2*0 + 0*0 + 5*0 + 0*0 + 0*0 + 0*0 + 2*1 + 0*0 + 0*2 = 5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2000" dirty="0">
                <a:cs typeface="Times New Roman" pitchFamily="18" charset="0"/>
              </a:rPr>
              <a:t>   </a:t>
            </a:r>
            <a:r>
              <a:rPr lang="en-US" sz="1600" dirty="0">
                <a:cs typeface="Times New Roman" pitchFamily="18" charset="0"/>
              </a:rPr>
              <a:t>||</a:t>
            </a:r>
            <a:r>
              <a:rPr lang="en-US" sz="1600" i="1" dirty="0">
                <a:cs typeface="Times New Roman" pitchFamily="18" charset="0"/>
              </a:rPr>
              <a:t>d</a:t>
            </a:r>
            <a:r>
              <a:rPr lang="en-US" sz="1600" i="1" baseline="-30000" dirty="0">
                <a:cs typeface="Times New Roman" pitchFamily="18" charset="0"/>
              </a:rPr>
              <a:t>1</a:t>
            </a:r>
            <a:r>
              <a:rPr lang="en-US" sz="1600" dirty="0">
                <a:cs typeface="Times New Roman" pitchFamily="18" charset="0"/>
              </a:rPr>
              <a:t>|| = (3*3+2*2+0*0+5*5+0*0+0*0+0*0+2*2+0*0+0*0)</a:t>
            </a:r>
            <a:r>
              <a:rPr lang="en-US" sz="1600" b="1" baseline="30000" dirty="0">
                <a:cs typeface="Times New Roman" pitchFamily="18" charset="0"/>
              </a:rPr>
              <a:t>0.5</a:t>
            </a:r>
            <a:r>
              <a:rPr lang="en-US" sz="1600" dirty="0">
                <a:cs typeface="Times New Roman" pitchFamily="18" charset="0"/>
              </a:rPr>
              <a:t> =  (42) </a:t>
            </a:r>
            <a:r>
              <a:rPr lang="en-US" sz="1600" b="1" baseline="30000" dirty="0">
                <a:cs typeface="Times New Roman" pitchFamily="18" charset="0"/>
              </a:rPr>
              <a:t>0.5</a:t>
            </a:r>
            <a:r>
              <a:rPr lang="en-US" sz="1600" dirty="0">
                <a:cs typeface="Times New Roman" pitchFamily="18" charset="0"/>
              </a:rPr>
              <a:t> = 6.481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600" dirty="0">
                <a:cs typeface="Times New Roman" pitchFamily="18" charset="0"/>
              </a:rPr>
              <a:t>    ||</a:t>
            </a:r>
            <a:r>
              <a:rPr lang="en-US" sz="1600" i="1" dirty="0">
                <a:cs typeface="Times New Roman" pitchFamily="18" charset="0"/>
              </a:rPr>
              <a:t>d</a:t>
            </a:r>
            <a:r>
              <a:rPr lang="en-US" sz="1600" i="1" baseline="-30000" dirty="0">
                <a:cs typeface="Times New Roman" pitchFamily="18" charset="0"/>
              </a:rPr>
              <a:t>2</a:t>
            </a:r>
            <a:r>
              <a:rPr lang="en-US" sz="1600" dirty="0">
                <a:cs typeface="Times New Roman" pitchFamily="18" charset="0"/>
              </a:rPr>
              <a:t>|| = (1*1+0*0+0*0+0*0+0*0+0*0+0*0+1*1+0*0+2*2)</a:t>
            </a:r>
            <a:r>
              <a:rPr lang="en-US" sz="1600" baseline="30000" dirty="0">
                <a:cs typeface="Times New Roman" pitchFamily="18" charset="0"/>
              </a:rPr>
              <a:t> </a:t>
            </a:r>
            <a:r>
              <a:rPr lang="en-US" sz="1600" b="1" baseline="30000" dirty="0">
                <a:cs typeface="Times New Roman" pitchFamily="18" charset="0"/>
              </a:rPr>
              <a:t>0.5</a:t>
            </a:r>
            <a:r>
              <a:rPr lang="en-US" sz="1600" baseline="30000" dirty="0">
                <a:cs typeface="Times New Roman" pitchFamily="18" charset="0"/>
              </a:rPr>
              <a:t> </a:t>
            </a:r>
            <a:r>
              <a:rPr lang="en-US" sz="1600" dirty="0">
                <a:cs typeface="Times New Roman" pitchFamily="18" charset="0"/>
              </a:rPr>
              <a:t>= (6) </a:t>
            </a:r>
            <a:r>
              <a:rPr lang="en-US" sz="1600" b="1" baseline="30000" dirty="0">
                <a:cs typeface="Times New Roman" pitchFamily="18" charset="0"/>
              </a:rPr>
              <a:t>0.5</a:t>
            </a:r>
            <a:r>
              <a:rPr lang="en-US" sz="1600" dirty="0">
                <a:cs typeface="Times New Roman" pitchFamily="18" charset="0"/>
              </a:rPr>
              <a:t> = 2.245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sz="16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1800" dirty="0">
                <a:cs typeface="Times New Roman" pitchFamily="18" charset="0"/>
              </a:rPr>
              <a:t>    	</a:t>
            </a:r>
            <a:r>
              <a:rPr lang="en-US" sz="1800" dirty="0" err="1">
                <a:cs typeface="Times New Roman" pitchFamily="18" charset="0"/>
              </a:rPr>
              <a:t>cos</a:t>
            </a:r>
            <a:r>
              <a:rPr lang="en-US" sz="1800" dirty="0">
                <a:cs typeface="Times New Roman" pitchFamily="18" charset="0"/>
              </a:rPr>
              <a:t>( </a:t>
            </a:r>
            <a:r>
              <a:rPr lang="en-US" sz="1800" i="1" dirty="0">
                <a:cs typeface="Times New Roman" pitchFamily="18" charset="0"/>
              </a:rPr>
              <a:t>d</a:t>
            </a:r>
            <a:r>
              <a:rPr lang="en-US" sz="1800" i="1" baseline="-30000" dirty="0">
                <a:cs typeface="Times New Roman" pitchFamily="18" charset="0"/>
              </a:rPr>
              <a:t>1</a:t>
            </a:r>
            <a:r>
              <a:rPr lang="en-US" sz="1800" i="1" dirty="0">
                <a:cs typeface="Times New Roman" pitchFamily="18" charset="0"/>
              </a:rPr>
              <a:t>, d</a:t>
            </a:r>
            <a:r>
              <a:rPr lang="en-US" sz="1800" i="1" baseline="-30000" dirty="0">
                <a:cs typeface="Times New Roman" pitchFamily="18" charset="0"/>
              </a:rPr>
              <a:t>2</a:t>
            </a:r>
            <a:r>
              <a:rPr lang="en-US" sz="1800" dirty="0">
                <a:cs typeface="Times New Roman" pitchFamily="18" charset="0"/>
              </a:rPr>
              <a:t> ) = .3150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sz="1800" dirty="0">
              <a:cs typeface="Times New Roman" pitchFamily="18" charset="0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Correlation</a:t>
            </a:r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Correlation measures the linear relationship between objects</a:t>
            </a:r>
          </a:p>
          <a:p>
            <a:r>
              <a:rPr lang="en-US" sz="2400" dirty="0"/>
              <a:t>To compute correlation, we standardize data objects, p and q, and then take their dot </a:t>
            </a:r>
            <a:r>
              <a:rPr lang="en-US" sz="2400" dirty="0" smtClean="0"/>
              <a:t>product (continuous attributes)</a:t>
            </a:r>
            <a:endParaRPr lang="en-US" sz="2400" dirty="0"/>
          </a:p>
        </p:txBody>
      </p:sp>
      <p:graphicFrame>
        <p:nvGraphicFramePr>
          <p:cNvPr id="893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574497"/>
              </p:ext>
            </p:extLst>
          </p:nvPr>
        </p:nvGraphicFramePr>
        <p:xfrm>
          <a:off x="1651000" y="3443288"/>
          <a:ext cx="5359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815" name="Equation" r:id="rId3" imgW="1790700" imgH="228600" progId="Equation.3">
                  <p:embed/>
                </p:oleObj>
              </mc:Choice>
              <mc:Fallback>
                <p:oleObj name="Equation" r:id="rId3" imgW="1790700" imgH="228600" progId="Equation.3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3443288"/>
                        <a:ext cx="5359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39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125266"/>
              </p:ext>
            </p:extLst>
          </p:nvPr>
        </p:nvGraphicFramePr>
        <p:xfrm>
          <a:off x="1708150" y="4357688"/>
          <a:ext cx="51419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816" name="Equation" r:id="rId5" imgW="1714500" imgH="228600" progId="Equation.3">
                  <p:embed/>
                </p:oleObj>
              </mc:Choice>
              <mc:Fallback>
                <p:oleObj name="Equation" r:id="rId5" imgW="1714500" imgH="228600" progId="Equation.3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4357688"/>
                        <a:ext cx="5141913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39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044827"/>
              </p:ext>
            </p:extLst>
          </p:nvPr>
        </p:nvGraphicFramePr>
        <p:xfrm>
          <a:off x="2538413" y="5348288"/>
          <a:ext cx="28225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817" name="Equation" r:id="rId7" imgW="965200" imgH="203200" progId="Equation.3">
                  <p:embed/>
                </p:oleObj>
              </mc:Choice>
              <mc:Fallback>
                <p:oleObj name="Equation" r:id="rId7" imgW="965200" imgH="203200" progId="Equation.3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3" y="5348288"/>
                        <a:ext cx="2822575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cs typeface="Times New Roman" pitchFamily="18" charset="0"/>
              </a:rPr>
              <a:t>Readings</a:t>
            </a:r>
            <a:endParaRPr lang="en-US" altLang="zh-CN" sz="32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cs typeface="Times New Roman" pitchFamily="18" charset="0"/>
              </a:rPr>
              <a:t>Tan, Steinbach, Kumar, Chapters 8 and 9. </a:t>
            </a:r>
          </a:p>
          <a:p>
            <a:r>
              <a:rPr lang="en-US" altLang="zh-CN" sz="2400" dirty="0" smtClean="0">
                <a:cs typeface="Times New Roman" pitchFamily="18" charset="0"/>
              </a:rPr>
              <a:t>Han, </a:t>
            </a:r>
            <a:r>
              <a:rPr lang="en-US" altLang="zh-CN" sz="2400" dirty="0" err="1" smtClean="0">
                <a:cs typeface="Times New Roman" pitchFamily="18" charset="0"/>
              </a:rPr>
              <a:t>Kamber</a:t>
            </a:r>
            <a:r>
              <a:rPr lang="en-US" altLang="zh-CN" sz="2400" dirty="0" smtClean="0">
                <a:cs typeface="Times New Roman" pitchFamily="18" charset="0"/>
              </a:rPr>
              <a:t>, Pei. Data Mining: Concepts and Techniques. Chapters 10 and 11. </a:t>
            </a:r>
          </a:p>
          <a:p>
            <a:r>
              <a:rPr lang="en-US" altLang="zh-CN" sz="2400" dirty="0" smtClean="0">
                <a:cs typeface="Times New Roman" pitchFamily="18" charset="0"/>
              </a:rPr>
              <a:t>Additional readings posted on website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5750"/>
            <a:ext cx="8280400" cy="5524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Common Properties of a Similarity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Similarities, also have some well known properties.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sz="1400" dirty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2000" i="1" dirty="0"/>
              <a:t>s(p, q) = 1 </a:t>
            </a:r>
            <a:r>
              <a:rPr lang="en-US" sz="2000" dirty="0"/>
              <a:t>(or maximum similarity) only if </a:t>
            </a:r>
            <a:r>
              <a:rPr lang="en-US" sz="2000" i="1" dirty="0"/>
              <a:t>p</a:t>
            </a:r>
            <a:r>
              <a:rPr lang="en-US" sz="2000" dirty="0"/>
              <a:t> </a:t>
            </a:r>
            <a:r>
              <a:rPr lang="en-US" sz="2000" i="1" dirty="0"/>
              <a:t>= q</a:t>
            </a:r>
            <a:r>
              <a:rPr lang="en-US" sz="2000" dirty="0"/>
              <a:t>. </a:t>
            </a:r>
            <a:br>
              <a:rPr lang="en-US" sz="2000" dirty="0"/>
            </a:br>
            <a:endParaRPr lang="en-US" sz="2000" dirty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2000" i="1" dirty="0"/>
              <a:t>s(p, q) = s(q, p)</a:t>
            </a:r>
            <a:r>
              <a:rPr lang="en-US" sz="2000" dirty="0"/>
              <a:t>   for all </a:t>
            </a:r>
            <a:r>
              <a:rPr lang="en-US" sz="2000" i="1" dirty="0"/>
              <a:t>p</a:t>
            </a:r>
            <a:r>
              <a:rPr lang="en-US" sz="2000" dirty="0"/>
              <a:t> and </a:t>
            </a:r>
            <a:r>
              <a:rPr lang="en-US" sz="2000" i="1" dirty="0"/>
              <a:t>q</a:t>
            </a:r>
            <a:r>
              <a:rPr lang="en-US" sz="2000" dirty="0"/>
              <a:t>. (Symmetry)</a:t>
            </a:r>
            <a:br>
              <a:rPr lang="en-US" sz="2000" dirty="0"/>
            </a:br>
            <a:endParaRPr lang="en-US" sz="2000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en-US" sz="2400" dirty="0"/>
              <a:t>	where </a:t>
            </a:r>
            <a:r>
              <a:rPr lang="en-US" sz="2400" i="1" dirty="0"/>
              <a:t>s(p, q)</a:t>
            </a:r>
            <a:r>
              <a:rPr lang="en-US" sz="2400" dirty="0"/>
              <a:t> is the similarity between points (data objects), </a:t>
            </a:r>
            <a:r>
              <a:rPr lang="en-US" sz="2400" i="1" dirty="0"/>
              <a:t>p</a:t>
            </a:r>
            <a:r>
              <a:rPr lang="en-US" sz="2400" dirty="0"/>
              <a:t> and </a:t>
            </a:r>
            <a:r>
              <a:rPr lang="en-US" sz="2400" i="1" dirty="0"/>
              <a:t>q</a:t>
            </a:r>
            <a:r>
              <a:rPr lang="en-US" sz="2400" dirty="0"/>
              <a:t>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</a:pPr>
            <a:endParaRPr lang="en-US" sz="1400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  <a:cs typeface="Times New Roman" pitchFamily="18" charset="0"/>
              </a:rPr>
              <a:t>Characteristics of the Input Data Are Important</a:t>
            </a:r>
          </a:p>
        </p:txBody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Sparseness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Attribute </a:t>
            </a:r>
            <a:r>
              <a:rPr lang="en-US" sz="2400" dirty="0"/>
              <a:t>type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Type </a:t>
            </a:r>
            <a:r>
              <a:rPr lang="en-US" sz="2400" dirty="0"/>
              <a:t>of Data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Dimensionality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Noise and Outliers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Type of </a:t>
            </a:r>
            <a:r>
              <a:rPr lang="en-US" sz="2400" dirty="0" smtClean="0"/>
              <a:t>Distribution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=&gt; Conduct preprocessing and select the appropriate dissimilarity or similarity measure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=&gt; Determine the objective of clustering and choose the appropriate method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1800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4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cs typeface="Times New Roman" pitchFamily="18" charset="0"/>
              </a:rPr>
              <a:t>Clustering Basics</a:t>
            </a:r>
            <a:endParaRPr lang="en-US" altLang="zh-CN" sz="32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cs typeface="Times New Roman" pitchFamily="18" charset="0"/>
              </a:rPr>
              <a:t>Definition and Motivation</a:t>
            </a:r>
            <a:endParaRPr lang="en-US" altLang="zh-CN" sz="2800" dirty="0">
              <a:cs typeface="Times New Roman" pitchFamily="18" charset="0"/>
            </a:endParaRPr>
          </a:p>
          <a:p>
            <a:r>
              <a:rPr lang="en-US" altLang="zh-CN" sz="2800" dirty="0" smtClean="0">
                <a:cs typeface="Times New Roman" pitchFamily="18" charset="0"/>
              </a:rPr>
              <a:t>Data Preprocessing and Distance computation</a:t>
            </a:r>
          </a:p>
          <a:p>
            <a:r>
              <a:rPr lang="en-US" altLang="zh-CN" sz="2800" dirty="0" smtClean="0">
                <a:cs typeface="Times New Roman" pitchFamily="18" charset="0"/>
              </a:rPr>
              <a:t>Objective of Clustering</a:t>
            </a:r>
          </a:p>
          <a:p>
            <a:r>
              <a:rPr lang="en-US" altLang="zh-CN" sz="2800" dirty="0" smtClean="0">
                <a:cs typeface="Times New Roman" pitchFamily="18" charset="0"/>
              </a:rPr>
              <a:t>Clustering Evaluation</a:t>
            </a:r>
          </a:p>
          <a:p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cs typeface="Times New Roman" pitchFamily="18" charset="0"/>
              </a:rPr>
              <a:t>Considerations for Cluster Analysis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7939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altLang="zh-CN" sz="2400" b="1" dirty="0">
                <a:solidFill>
                  <a:srgbClr val="C00000"/>
                </a:solidFill>
                <a:cs typeface="Times New Roman" pitchFamily="18" charset="0"/>
              </a:rPr>
              <a:t>Partitioning criteria</a:t>
            </a:r>
          </a:p>
          <a:p>
            <a:pPr lvl="1">
              <a:spcAft>
                <a:spcPts val="600"/>
              </a:spcAft>
            </a:pPr>
            <a:r>
              <a:rPr lang="en-US" altLang="zh-CN" sz="2100" dirty="0" smtClean="0">
                <a:ea typeface="宋体" pitchFamily="2" charset="-122"/>
              </a:rPr>
              <a:t>Single level vs. hierarchical partitioning (often, multi-level hierarchical partitioning is desirable)</a:t>
            </a:r>
          </a:p>
          <a:p>
            <a:pPr>
              <a:spcAft>
                <a:spcPts val="600"/>
              </a:spcAft>
            </a:pPr>
            <a:r>
              <a:rPr lang="en-US" altLang="zh-CN" sz="2400" b="1" dirty="0">
                <a:solidFill>
                  <a:srgbClr val="C00000"/>
                </a:solidFill>
                <a:cs typeface="Times New Roman" pitchFamily="18" charset="0"/>
              </a:rPr>
              <a:t>Separation of clusters</a:t>
            </a:r>
          </a:p>
          <a:p>
            <a:pPr lvl="1">
              <a:lnSpc>
                <a:spcPct val="80000"/>
              </a:lnSpc>
            </a:pPr>
            <a:r>
              <a:rPr lang="en-US" altLang="zh-CN" sz="2100" dirty="0"/>
              <a:t>Exclusive (e.g., one customer belongs to only one region) vs. overlapping (e.g., one document may belong to more than one </a:t>
            </a:r>
            <a:r>
              <a:rPr lang="en-US" altLang="zh-CN" sz="2100" dirty="0" smtClean="0"/>
              <a:t>topic)</a:t>
            </a:r>
            <a:r>
              <a:rPr lang="en-US" sz="21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2100" dirty="0"/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Hard versus fuzzy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宋体" pitchFamily="2" charset="-122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宋体" pitchFamily="2" charset="-122"/>
              </a:rPr>
              <a:t>In </a:t>
            </a:r>
            <a:r>
              <a:rPr lang="en-US" sz="2000" dirty="0">
                <a:ea typeface="宋体" pitchFamily="2" charset="-122"/>
              </a:rPr>
              <a:t>fuzzy clustering, a point belongs to every cluster with some </a:t>
            </a:r>
            <a:r>
              <a:rPr lang="en-US" sz="2000" dirty="0" smtClean="0">
                <a:ea typeface="宋体" pitchFamily="2" charset="-122"/>
              </a:rPr>
              <a:t>weight between 0 and 1</a:t>
            </a:r>
            <a:endParaRPr lang="en-US" sz="2000" dirty="0">
              <a:ea typeface="宋体" pitchFamily="2" charset="-122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宋体" pitchFamily="2" charset="-122"/>
              </a:rPr>
              <a:t>Weights </a:t>
            </a:r>
            <a:r>
              <a:rPr lang="en-US" sz="2000" dirty="0">
                <a:ea typeface="宋体" pitchFamily="2" charset="-122"/>
              </a:rPr>
              <a:t>must sum to 1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宋体" pitchFamily="2" charset="-122"/>
              </a:rPr>
              <a:t>Probabilistic clustering has similar characteristics</a:t>
            </a:r>
          </a:p>
          <a:p>
            <a:pPr lvl="1">
              <a:lnSpc>
                <a:spcPct val="80000"/>
              </a:lnSpc>
            </a:pPr>
            <a:endParaRPr lang="en-US" altLang="zh-CN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CN" sz="2400" b="1" dirty="0" smtClean="0">
                <a:solidFill>
                  <a:srgbClr val="C00000"/>
                </a:solidFill>
                <a:cs typeface="Times New Roman" pitchFamily="18" charset="0"/>
              </a:rPr>
              <a:t>Similarity measure and data types</a:t>
            </a:r>
            <a:endParaRPr lang="en-US" altLang="zh-CN" sz="2100" dirty="0"/>
          </a:p>
          <a:p>
            <a:pPr>
              <a:lnSpc>
                <a:spcPct val="80000"/>
              </a:lnSpc>
            </a:pPr>
            <a:r>
              <a:rPr lang="en-US" sz="2500" b="1" dirty="0" smtClean="0">
                <a:solidFill>
                  <a:srgbClr val="C00000"/>
                </a:solidFill>
                <a:cs typeface="Times New Roman" pitchFamily="18" charset="0"/>
              </a:rPr>
              <a:t>Heterogeneous </a:t>
            </a:r>
            <a:r>
              <a:rPr lang="en-US" sz="2500" b="1" dirty="0">
                <a:solidFill>
                  <a:srgbClr val="C00000"/>
                </a:solidFill>
                <a:cs typeface="Times New Roman" pitchFamily="18" charset="0"/>
              </a:rPr>
              <a:t>versus homogeneous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Cluster </a:t>
            </a:r>
            <a:r>
              <a:rPr lang="en-US" sz="2000" dirty="0"/>
              <a:t>of widely different sizes, shapes, and densities</a:t>
            </a:r>
          </a:p>
          <a:p>
            <a:pPr lvl="1">
              <a:spcAft>
                <a:spcPts val="600"/>
              </a:spcAft>
            </a:pPr>
            <a:endParaRPr lang="en-US" altLang="zh-CN" sz="2000" dirty="0" smtClean="0">
              <a:ea typeface="宋体" pitchFamily="2" charset="-122"/>
            </a:endParaRPr>
          </a:p>
        </p:txBody>
      </p:sp>
      <p:sp>
        <p:nvSpPr>
          <p:cNvPr id="133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CB0E2F-48B3-4263-9470-143736EB1BFE}" type="slidenum">
              <a:rPr lang="en-US" altLang="zh-CN"/>
              <a:pPr/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821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153400" cy="563563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cs typeface="Times New Roman" pitchFamily="18" charset="0"/>
              </a:rPr>
              <a:t>Requirements of </a:t>
            </a:r>
            <a:r>
              <a:rPr lang="en-US" altLang="zh-CN" sz="2800" b="1" dirty="0" smtClean="0">
                <a:solidFill>
                  <a:srgbClr val="0000FF"/>
                </a:solidFill>
                <a:cs typeface="Times New Roman" pitchFamily="18" charset="0"/>
              </a:rPr>
              <a:t>Clustering</a:t>
            </a:r>
            <a:endParaRPr lang="en-US" altLang="zh-CN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01000" cy="6400800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ea typeface="SimSun" pitchFamily="2" charset="-122"/>
              </a:rPr>
              <a:t>Scalability</a:t>
            </a:r>
          </a:p>
          <a:p>
            <a:r>
              <a:rPr lang="en-US" altLang="zh-CN" sz="2400" dirty="0">
                <a:ea typeface="SimSun" pitchFamily="2" charset="-122"/>
              </a:rPr>
              <a:t>Ability to deal with different types of attributes</a:t>
            </a:r>
          </a:p>
          <a:p>
            <a:r>
              <a:rPr lang="en-US" altLang="zh-CN" sz="2400" dirty="0">
                <a:ea typeface="SimSun" pitchFamily="2" charset="-122"/>
              </a:rPr>
              <a:t>Minimal requirements for domain knowledge to determine input parameters</a:t>
            </a:r>
          </a:p>
          <a:p>
            <a:r>
              <a:rPr lang="en-US" altLang="zh-CN" sz="2400" dirty="0">
                <a:ea typeface="SimSun" pitchFamily="2" charset="-122"/>
              </a:rPr>
              <a:t>Able to deal with noise and outliers</a:t>
            </a:r>
          </a:p>
          <a:p>
            <a:r>
              <a:rPr lang="en-US" altLang="zh-CN" sz="2400" dirty="0">
                <a:ea typeface="SimSun" pitchFamily="2" charset="-122"/>
              </a:rPr>
              <a:t>Discovery of clusters with arbitrary shape</a:t>
            </a:r>
          </a:p>
          <a:p>
            <a:r>
              <a:rPr lang="en-US" altLang="zh-CN" sz="2400" dirty="0">
                <a:ea typeface="SimSun" pitchFamily="2" charset="-122"/>
              </a:rPr>
              <a:t>Insensitive to order of input records</a:t>
            </a:r>
          </a:p>
          <a:p>
            <a:r>
              <a:rPr lang="en-US" altLang="zh-CN" sz="2400" dirty="0">
                <a:ea typeface="SimSun" pitchFamily="2" charset="-122"/>
              </a:rPr>
              <a:t>High dimensionality</a:t>
            </a:r>
          </a:p>
          <a:p>
            <a:r>
              <a:rPr lang="en-US" altLang="zh-CN" sz="2400" dirty="0">
                <a:ea typeface="SimSun" pitchFamily="2" charset="-122"/>
              </a:rPr>
              <a:t>Incorporation of user-specified constraints</a:t>
            </a:r>
          </a:p>
          <a:p>
            <a:r>
              <a:rPr lang="en-US" altLang="zh-CN" sz="2400" dirty="0">
                <a:ea typeface="SimSun" pitchFamily="2" charset="-122"/>
              </a:rPr>
              <a:t>Interpretability and </a:t>
            </a:r>
            <a:r>
              <a:rPr lang="en-US" altLang="zh-CN" sz="2400" dirty="0" smtClean="0">
                <a:ea typeface="SimSun" pitchFamily="2" charset="-122"/>
              </a:rPr>
              <a:t>usability</a:t>
            </a:r>
          </a:p>
          <a:p>
            <a:r>
              <a:rPr lang="en-US" altLang="zh-CN" sz="2800" b="1" dirty="0" smtClean="0">
                <a:solidFill>
                  <a:srgbClr val="C00000"/>
                </a:solidFill>
                <a:ea typeface="SimSun" pitchFamily="2" charset="-122"/>
              </a:rPr>
              <a:t>What clustering results we want to get?</a:t>
            </a:r>
            <a:endParaRPr lang="en-US" altLang="zh-CN" sz="2800" b="1" dirty="0">
              <a:solidFill>
                <a:srgbClr val="C00000"/>
              </a:solidFill>
              <a:ea typeface="SimSun" pitchFamily="2" charset="-122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96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5524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Notion of a Cluster can be Ambiguous</a:t>
            </a:r>
          </a:p>
        </p:txBody>
      </p:sp>
      <p:grpSp>
        <p:nvGrpSpPr>
          <p:cNvPr id="1537115" name="Group 91"/>
          <p:cNvGrpSpPr>
            <a:grpSpLocks/>
          </p:cNvGrpSpPr>
          <p:nvPr/>
        </p:nvGrpSpPr>
        <p:grpSpPr bwMode="auto">
          <a:xfrm>
            <a:off x="685800" y="1905000"/>
            <a:ext cx="3344863" cy="1479550"/>
            <a:chOff x="432" y="1200"/>
            <a:chExt cx="2107" cy="932"/>
          </a:xfrm>
        </p:grpSpPr>
        <p:grpSp>
          <p:nvGrpSpPr>
            <p:cNvPr id="1537027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1537028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29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0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1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2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3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4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5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6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7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8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9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0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1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2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3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4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5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6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7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1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 dirty="0">
                  <a:latin typeface="Times New Roman" pitchFamily="18" charset="0"/>
                  <a:cs typeface="Times New Roman" pitchFamily="18" charset="0"/>
                </a:rPr>
                <a:t>How many clusters?</a:t>
              </a:r>
              <a:endParaRPr lang="en-US" sz="1600" b="0" dirty="0">
                <a:latin typeface="Times New Roman" pitchFamily="18" charset="0"/>
              </a:endParaRPr>
            </a:p>
          </p:txBody>
        </p:sp>
      </p:grpSp>
      <p:grpSp>
        <p:nvGrpSpPr>
          <p:cNvPr id="1537118" name="Group 94"/>
          <p:cNvGrpSpPr>
            <a:grpSpLocks/>
          </p:cNvGrpSpPr>
          <p:nvPr/>
        </p:nvGrpSpPr>
        <p:grpSpPr bwMode="auto">
          <a:xfrm>
            <a:off x="4960938" y="4114800"/>
            <a:ext cx="3344862" cy="1371600"/>
            <a:chOff x="3125" y="2592"/>
            <a:chExt cx="2107" cy="864"/>
          </a:xfrm>
        </p:grpSpPr>
        <p:grpSp>
          <p:nvGrpSpPr>
            <p:cNvPr id="1537090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1537091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2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3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4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8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9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0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1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2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3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4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5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6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7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8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9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10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2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pitchFamily="18" charset="0"/>
                  <a:cs typeface="Times New Roman" pitchFamily="18" charset="0"/>
                </a:rPr>
                <a:t>Four Clusters</a:t>
              </a:r>
              <a:r>
                <a:rPr lang="en-US" sz="1600" b="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537117" name="Group 93"/>
          <p:cNvGrpSpPr>
            <a:grpSpLocks/>
          </p:cNvGrpSpPr>
          <p:nvPr/>
        </p:nvGrpSpPr>
        <p:grpSpPr bwMode="auto">
          <a:xfrm>
            <a:off x="685800" y="4114800"/>
            <a:ext cx="3344863" cy="1371600"/>
            <a:chOff x="432" y="2592"/>
            <a:chExt cx="2107" cy="864"/>
          </a:xfrm>
        </p:grpSpPr>
        <p:grpSp>
          <p:nvGrpSpPr>
            <p:cNvPr id="1537069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1537070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1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2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3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4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5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6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7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8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9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0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1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2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3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4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5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6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7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8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9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3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pitchFamily="18" charset="0"/>
                  <a:cs typeface="Times New Roman" pitchFamily="18" charset="0"/>
                </a:rPr>
                <a:t>Two Clusters</a:t>
              </a:r>
              <a:r>
                <a:rPr lang="en-US" sz="1600" b="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537116" name="Group 92"/>
          <p:cNvGrpSpPr>
            <a:grpSpLocks/>
          </p:cNvGrpSpPr>
          <p:nvPr/>
        </p:nvGrpSpPr>
        <p:grpSpPr bwMode="auto">
          <a:xfrm>
            <a:off x="4960938" y="1905000"/>
            <a:ext cx="3344862" cy="1479550"/>
            <a:chOff x="3125" y="1200"/>
            <a:chExt cx="2107" cy="932"/>
          </a:xfrm>
        </p:grpSpPr>
        <p:grpSp>
          <p:nvGrpSpPr>
            <p:cNvPr id="1537048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1537049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0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1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2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9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0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1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2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3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4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5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6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7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8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4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>
                  <a:latin typeface="Times New Roman" pitchFamily="18" charset="0"/>
                  <a:cs typeface="Times New Roman" pitchFamily="18" charset="0"/>
                </a:rPr>
                <a:t>Six Clusters</a:t>
              </a:r>
              <a:r>
                <a:rPr lang="en-US" sz="1600" b="0"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9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2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5750"/>
            <a:ext cx="8280400" cy="55245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cs typeface="Times New Roman" pitchFamily="18" charset="0"/>
              </a:rPr>
              <a:t>Partitional</a:t>
            </a:r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1254125" y="2517775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1254125" y="2716213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1951038" y="4711700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1550988" y="2619375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1951038" y="3914775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2120900" y="1825625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2351088" y="2020888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2447925" y="2317750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2847975" y="2317750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2647950" y="2117725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2647950" y="1724025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3344863" y="4711700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1550988" y="2220913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1223963" y="4410075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1254125" y="5008563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1720850" y="1990725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990600" y="55626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Input Data</a:t>
            </a:r>
            <a:endParaRPr lang="en-US" sz="1800" dirty="0"/>
          </a:p>
        </p:txBody>
      </p:sp>
      <p:grpSp>
        <p:nvGrpSpPr>
          <p:cNvPr id="1539094" name="Group 22"/>
          <p:cNvGrpSpPr>
            <a:grpSpLocks/>
          </p:cNvGrpSpPr>
          <p:nvPr/>
        </p:nvGrpSpPr>
        <p:grpSpPr bwMode="auto">
          <a:xfrm>
            <a:off x="4724400" y="1295400"/>
            <a:ext cx="3581400" cy="4633913"/>
            <a:chOff x="2976" y="816"/>
            <a:chExt cx="2256" cy="2919"/>
          </a:xfrm>
        </p:grpSpPr>
        <p:graphicFrame>
          <p:nvGraphicFramePr>
            <p:cNvPr id="1539075" name="Object 3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3286" name="VISIO" r:id="rId3" imgW="1547102" imgH="2097084" progId="Visio.Drawing.11">
                    <p:embed/>
                  </p:oleObj>
                </mc:Choice>
                <mc:Fallback>
                  <p:oleObj name="VISIO" r:id="rId3" imgW="1547102" imgH="2097084" progId="Visio.Drawing.11">
                    <p:embed/>
                    <p:pic>
                      <p:nvPicPr>
                        <p:cNvPr id="0" name="Picture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093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A Partitional  Clustering</a:t>
              </a:r>
            </a:p>
          </p:txBody>
        </p:sp>
      </p:grpSp>
      <p:sp>
        <p:nvSpPr>
          <p:cNvPr id="2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6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5750"/>
            <a:ext cx="8280400" cy="5524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Hierarchical Clustering</a:t>
            </a:r>
          </a:p>
        </p:txBody>
      </p:sp>
      <p:graphicFrame>
        <p:nvGraphicFramePr>
          <p:cNvPr id="1540099" name="Object 3"/>
          <p:cNvGraphicFramePr>
            <a:graphicFrameLocks noChangeAspect="1"/>
          </p:cNvGraphicFramePr>
          <p:nvPr/>
        </p:nvGraphicFramePr>
        <p:xfrm>
          <a:off x="990600" y="3962400"/>
          <a:ext cx="2752725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658" name="VISIO" r:id="rId3" imgW="2747671" imgH="1960706" progId="Visio.Drawing.11">
                  <p:embed/>
                </p:oleObj>
              </mc:Choice>
              <mc:Fallback>
                <p:oleObj name="VISIO" r:id="rId3" imgW="2747671" imgH="1960706" progId="Visio.Drawing.11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62400"/>
                        <a:ext cx="2752725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00" name="Object 4"/>
          <p:cNvGraphicFramePr>
            <a:graphicFrameLocks noChangeAspect="1"/>
          </p:cNvGraphicFramePr>
          <p:nvPr/>
        </p:nvGraphicFramePr>
        <p:xfrm>
          <a:off x="914400" y="1447800"/>
          <a:ext cx="2760663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659" name="VISIO" r:id="rId5" imgW="2756614" imgH="1795265" progId="Visio.Drawing.11">
                  <p:embed/>
                </p:oleObj>
              </mc:Choice>
              <mc:Fallback>
                <p:oleObj name="VISIO" r:id="rId5" imgW="2756614" imgH="1795265" progId="Visio.Drawing.11">
                  <p:embed/>
                  <p:pic>
                    <p:nvPicPr>
                      <p:cNvPr id="0" name="Picture 4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2760663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01" name="Object 5"/>
          <p:cNvGraphicFramePr>
            <a:graphicFrameLocks noChangeAspect="1"/>
          </p:cNvGraphicFramePr>
          <p:nvPr/>
        </p:nvGraphicFramePr>
        <p:xfrm>
          <a:off x="5400675" y="1066800"/>
          <a:ext cx="1773238" cy="228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660" name="VISIO" r:id="rId7" imgW="1379425" imgH="1779615" progId="Visio.Drawing.11">
                  <p:embed/>
                </p:oleObj>
              </mc:Choice>
              <mc:Fallback>
                <p:oleObj name="VISIO" r:id="rId7" imgW="1379425" imgH="1779615" progId="Visio.Drawing.11">
                  <p:embed/>
                  <p:pic>
                    <p:nvPicPr>
                      <p:cNvPr id="0" name="Picture 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1066800"/>
                        <a:ext cx="1773238" cy="228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102" name="Object 6"/>
          <p:cNvGraphicFramePr>
            <a:graphicFrameLocks noChangeAspect="1"/>
          </p:cNvGraphicFramePr>
          <p:nvPr/>
        </p:nvGraphicFramePr>
        <p:xfrm>
          <a:off x="5400675" y="3657600"/>
          <a:ext cx="1909763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661" name="VISIO" r:id="rId9" imgW="1471089" imgH="1761729" progId="Visio.Drawing.11">
                  <p:embed/>
                </p:oleObj>
              </mc:Choice>
              <mc:Fallback>
                <p:oleObj name="VISIO" r:id="rId9" imgW="1471089" imgH="1761729" progId="Visio.Drawing.11">
                  <p:embed/>
                  <p:pic>
                    <p:nvPicPr>
                      <p:cNvPr id="0" name="Picture 4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3657600"/>
                        <a:ext cx="1909763" cy="228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103" name="Text Box 7"/>
          <p:cNvSpPr txBox="1">
            <a:spLocks noChangeArrowheads="1"/>
          </p:cNvSpPr>
          <p:nvPr/>
        </p:nvSpPr>
        <p:spPr bwMode="auto">
          <a:xfrm>
            <a:off x="2819400" y="3221764"/>
            <a:ext cx="3352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540104" name="Text Box 8"/>
          <p:cNvSpPr txBox="1">
            <a:spLocks noChangeArrowheads="1"/>
          </p:cNvSpPr>
          <p:nvPr/>
        </p:nvSpPr>
        <p:spPr bwMode="auto">
          <a:xfrm>
            <a:off x="3200400" y="3291007"/>
            <a:ext cx="220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Clustering Solution 1</a:t>
            </a:r>
            <a:endParaRPr lang="en-US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200400" y="5943600"/>
            <a:ext cx="220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Clustering Solution 2</a:t>
            </a:r>
            <a:endParaRPr 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Types of Clusters: Center-Based</a:t>
            </a:r>
          </a:p>
        </p:txBody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C00000"/>
                </a:solidFill>
                <a:cs typeface="Times New Roman" pitchFamily="18" charset="0"/>
              </a:rPr>
              <a:t>Center-based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 A cluster is a set of objects such that an object in a cluster is closer (more similar) to the “center” of a cluster, than to the center of any other cluster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The center of a cluster is often a </a:t>
            </a:r>
            <a:r>
              <a:rPr lang="en-US" sz="2000" dirty="0">
                <a:solidFill>
                  <a:srgbClr val="C00000"/>
                </a:solidFill>
              </a:rPr>
              <a:t>centroid</a:t>
            </a:r>
            <a:r>
              <a:rPr lang="en-US" sz="2000" dirty="0"/>
              <a:t>, the average of all the points in the cluster, or a </a:t>
            </a:r>
            <a:r>
              <a:rPr lang="en-US" sz="2000" dirty="0" err="1">
                <a:solidFill>
                  <a:srgbClr val="C00000"/>
                </a:solidFill>
              </a:rPr>
              <a:t>medoid</a:t>
            </a:r>
            <a:r>
              <a:rPr lang="en-US" sz="2000" dirty="0"/>
              <a:t>, the most “representative” point of a cluster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1543172" name="Oval 4"/>
          <p:cNvSpPr>
            <a:spLocks noChangeAspect="1" noChangeArrowheads="1"/>
          </p:cNvSpPr>
          <p:nvPr/>
        </p:nvSpPr>
        <p:spPr bwMode="auto">
          <a:xfrm>
            <a:off x="1143000" y="4191000"/>
            <a:ext cx="1371600" cy="1371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3" name="Oval 5"/>
          <p:cNvSpPr>
            <a:spLocks noChangeAspect="1" noChangeArrowheads="1"/>
          </p:cNvSpPr>
          <p:nvPr/>
        </p:nvSpPr>
        <p:spPr bwMode="auto">
          <a:xfrm>
            <a:off x="2514600" y="4191000"/>
            <a:ext cx="1371600" cy="13716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4" name="Oval 6"/>
          <p:cNvSpPr>
            <a:spLocks noChangeAspect="1" noChangeArrowheads="1"/>
          </p:cNvSpPr>
          <p:nvPr/>
        </p:nvSpPr>
        <p:spPr bwMode="auto">
          <a:xfrm>
            <a:off x="5322888" y="4329113"/>
            <a:ext cx="1166812" cy="1100137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5" name="Oval 7"/>
          <p:cNvSpPr>
            <a:spLocks noChangeAspect="1" noChangeArrowheads="1"/>
          </p:cNvSpPr>
          <p:nvPr/>
        </p:nvSpPr>
        <p:spPr bwMode="auto">
          <a:xfrm>
            <a:off x="6694488" y="4329113"/>
            <a:ext cx="1166812" cy="1100137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6" name="Text Box 8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4 center-based clusters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9550"/>
            <a:ext cx="8280400" cy="5524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Types of Clusters: Density-Based</a:t>
            </a:r>
          </a:p>
        </p:txBody>
      </p:sp>
      <p:sp>
        <p:nvSpPr>
          <p:cNvPr id="1545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  <a:cs typeface="Times New Roman" pitchFamily="18" charset="0"/>
              </a:rPr>
              <a:t>Density-based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A cluster is a </a:t>
            </a:r>
            <a:r>
              <a:rPr lang="en-US" sz="2000" dirty="0">
                <a:solidFill>
                  <a:srgbClr val="C00000"/>
                </a:solidFill>
              </a:rPr>
              <a:t>dense region of points</a:t>
            </a:r>
            <a:r>
              <a:rPr lang="en-US" sz="2000" dirty="0"/>
              <a:t>, which is </a:t>
            </a:r>
            <a:r>
              <a:rPr lang="en-US" sz="2000" dirty="0">
                <a:solidFill>
                  <a:srgbClr val="C00000"/>
                </a:solidFill>
              </a:rPr>
              <a:t>separated by low-density regions</a:t>
            </a:r>
            <a:r>
              <a:rPr lang="en-US" sz="2000" dirty="0"/>
              <a:t>, from other regions of high density.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Used when the clusters are irregular or intertwined, and when noise and outliers are present. </a:t>
            </a:r>
          </a:p>
        </p:txBody>
      </p:sp>
      <p:grpSp>
        <p:nvGrpSpPr>
          <p:cNvPr id="1545228" name="Group 12"/>
          <p:cNvGrpSpPr>
            <a:grpSpLocks/>
          </p:cNvGrpSpPr>
          <p:nvPr/>
        </p:nvGrpSpPr>
        <p:grpSpPr bwMode="auto">
          <a:xfrm>
            <a:off x="304800" y="3657600"/>
            <a:ext cx="8610600" cy="1676400"/>
            <a:chOff x="1056" y="3072"/>
            <a:chExt cx="3840" cy="720"/>
          </a:xfrm>
        </p:grpSpPr>
        <p:sp>
          <p:nvSpPr>
            <p:cNvPr id="1545218" name="Rectangle 2"/>
            <p:cNvSpPr>
              <a:spLocks noChangeArrowheads="1"/>
            </p:cNvSpPr>
            <p:nvPr/>
          </p:nvSpPr>
          <p:spPr bwMode="auto">
            <a:xfrm>
              <a:off x="1056" y="3072"/>
              <a:ext cx="3840" cy="72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1" name="Oval 5"/>
            <p:cNvSpPr>
              <a:spLocks noChangeAspect="1" noChangeArrowheads="1"/>
            </p:cNvSpPr>
            <p:nvPr/>
          </p:nvSpPr>
          <p:spPr bwMode="auto">
            <a:xfrm>
              <a:off x="1599" y="3374"/>
              <a:ext cx="134" cy="134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2" name="AutoShape 6"/>
            <p:cNvSpPr>
              <a:spLocks noChangeAspect="1" noChangeArrowheads="1"/>
            </p:cNvSpPr>
            <p:nvPr/>
          </p:nvSpPr>
          <p:spPr bwMode="auto">
            <a:xfrm rot="-5400000">
              <a:off x="1370" y="3006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3" name="Oval 7"/>
            <p:cNvSpPr>
              <a:spLocks noChangeAspect="1" noChangeArrowheads="1"/>
            </p:cNvSpPr>
            <p:nvPr/>
          </p:nvSpPr>
          <p:spPr bwMode="auto">
            <a:xfrm>
              <a:off x="1932" y="3374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4" name="Oval 8"/>
            <p:cNvSpPr>
              <a:spLocks noChangeAspect="1" noChangeArrowheads="1"/>
            </p:cNvSpPr>
            <p:nvPr/>
          </p:nvSpPr>
          <p:spPr bwMode="auto">
            <a:xfrm>
              <a:off x="3664" y="3257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5" name="Oval 9"/>
            <p:cNvSpPr>
              <a:spLocks noChangeAspect="1" noChangeArrowheads="1"/>
            </p:cNvSpPr>
            <p:nvPr/>
          </p:nvSpPr>
          <p:spPr bwMode="auto">
            <a:xfrm>
              <a:off x="4108" y="3257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6" name="Oval 10"/>
            <p:cNvSpPr>
              <a:spLocks noChangeAspect="1" noChangeArrowheads="1"/>
            </p:cNvSpPr>
            <p:nvPr/>
          </p:nvSpPr>
          <p:spPr bwMode="auto">
            <a:xfrm>
              <a:off x="2420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7" name="Oval 11"/>
            <p:cNvSpPr>
              <a:spLocks noChangeAspect="1" noChangeArrowheads="1"/>
            </p:cNvSpPr>
            <p:nvPr/>
          </p:nvSpPr>
          <p:spPr bwMode="auto">
            <a:xfrm>
              <a:off x="2819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5229" name="Text Box 13"/>
          <p:cNvSpPr txBox="1">
            <a:spLocks noChangeArrowheads="1"/>
          </p:cNvSpPr>
          <p:nvPr/>
        </p:nvSpPr>
        <p:spPr bwMode="auto">
          <a:xfrm>
            <a:off x="2971800" y="57912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6 density-based clusters</a:t>
            </a: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8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cs typeface="Times New Roman" pitchFamily="18" charset="0"/>
              </a:rPr>
              <a:t>Clustering Basics</a:t>
            </a:r>
            <a:endParaRPr lang="en-US" altLang="zh-CN" sz="32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cs typeface="Times New Roman" pitchFamily="18" charset="0"/>
              </a:rPr>
              <a:t>Definition and Motivation</a:t>
            </a:r>
            <a:endParaRPr lang="en-US" altLang="zh-CN" sz="2800" dirty="0">
              <a:cs typeface="Times New Roman" pitchFamily="18" charset="0"/>
            </a:endParaRPr>
          </a:p>
          <a:p>
            <a:r>
              <a:rPr lang="en-US" altLang="zh-CN" sz="2800" dirty="0" smtClean="0">
                <a:cs typeface="Times New Roman" pitchFamily="18" charset="0"/>
              </a:rPr>
              <a:t>Data Preprocessing and Similarity Computation</a:t>
            </a:r>
          </a:p>
          <a:p>
            <a:r>
              <a:rPr lang="en-US" altLang="zh-CN" sz="2800" dirty="0" smtClean="0">
                <a:cs typeface="Times New Roman" pitchFamily="18" charset="0"/>
              </a:rPr>
              <a:t>Objective of Clustering</a:t>
            </a:r>
          </a:p>
          <a:p>
            <a:r>
              <a:rPr lang="en-US" altLang="zh-CN" sz="2800" dirty="0" smtClean="0">
                <a:cs typeface="Times New Roman" pitchFamily="18" charset="0"/>
              </a:rPr>
              <a:t>Clustering Evaluation</a:t>
            </a:r>
          </a:p>
          <a:p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4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451B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cs typeface="Times New Roman" pitchFamily="18" charset="0"/>
              </a:rPr>
              <a:t>Clustering Basics</a:t>
            </a:r>
            <a:endParaRPr lang="en-US" altLang="zh-CN" sz="32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cs typeface="Times New Roman" pitchFamily="18" charset="0"/>
              </a:rPr>
              <a:t>Definition and Motivation</a:t>
            </a:r>
            <a:endParaRPr lang="en-US" altLang="zh-CN" sz="2800" dirty="0">
              <a:cs typeface="Times New Roman" pitchFamily="18" charset="0"/>
            </a:endParaRPr>
          </a:p>
          <a:p>
            <a:r>
              <a:rPr lang="en-US" altLang="zh-CN" sz="2800" dirty="0" smtClean="0">
                <a:cs typeface="Times New Roman" pitchFamily="18" charset="0"/>
              </a:rPr>
              <a:t>Data Preprocessing and Distance computation</a:t>
            </a:r>
          </a:p>
          <a:p>
            <a:r>
              <a:rPr lang="en-US" altLang="zh-CN" sz="2800" dirty="0" smtClean="0">
                <a:cs typeface="Times New Roman" pitchFamily="18" charset="0"/>
              </a:rPr>
              <a:t>Objective of Clustering</a:t>
            </a:r>
          </a:p>
          <a:p>
            <a:r>
              <a:rPr lang="en-US" altLang="zh-CN" sz="2800" dirty="0" smtClean="0">
                <a:cs typeface="Times New Roman" pitchFamily="18" charset="0"/>
              </a:rPr>
              <a:t>Clustering Evaluation</a:t>
            </a:r>
          </a:p>
          <a:p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Cluster Validation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>
            <a:normAutofit fontScale="92500" lnSpcReduction="10000"/>
          </a:bodyPr>
          <a:lstStyle/>
          <a:p>
            <a:pPr marL="914400" lvl="1" indent="-457200">
              <a:buNone/>
            </a:pPr>
            <a:endParaRPr lang="en-US" sz="2400" dirty="0">
              <a:ea typeface="宋体" pitchFamily="2" charset="-122"/>
            </a:endParaRPr>
          </a:p>
          <a:p>
            <a:r>
              <a:rPr lang="en-US" sz="3000" b="1" dirty="0" smtClean="0">
                <a:solidFill>
                  <a:srgbClr val="C00000"/>
                </a:solidFill>
                <a:cs typeface="Times New Roman" pitchFamily="18" charset="0"/>
              </a:rPr>
              <a:t>Cluster </a:t>
            </a:r>
            <a:r>
              <a:rPr lang="en-US" sz="3000" b="1" dirty="0">
                <a:solidFill>
                  <a:srgbClr val="C00000"/>
                </a:solidFill>
                <a:cs typeface="Times New Roman" pitchFamily="18" charset="0"/>
              </a:rPr>
              <a:t>validation</a:t>
            </a:r>
          </a:p>
          <a:p>
            <a:pPr lvl="1"/>
            <a:r>
              <a:rPr lang="en-US" dirty="0" smtClean="0"/>
              <a:t>Quality: “goodness” of clusters </a:t>
            </a:r>
          </a:p>
          <a:p>
            <a:pPr lvl="1"/>
            <a:r>
              <a:rPr lang="en-US" dirty="0" smtClean="0"/>
              <a:t>Assess </a:t>
            </a:r>
            <a:r>
              <a:rPr lang="en-US" dirty="0"/>
              <a:t>the quality and reliability of clustering </a:t>
            </a:r>
            <a:r>
              <a:rPr lang="en-US" dirty="0" smtClean="0"/>
              <a:t>results</a:t>
            </a:r>
          </a:p>
          <a:p>
            <a:pPr lvl="1"/>
            <a:endParaRPr lang="en-US" dirty="0"/>
          </a:p>
          <a:p>
            <a:r>
              <a:rPr lang="en-US" sz="3000" b="1" dirty="0">
                <a:solidFill>
                  <a:srgbClr val="C00000"/>
                </a:solidFill>
                <a:cs typeface="Times New Roman" pitchFamily="18" charset="0"/>
              </a:rPr>
              <a:t> Why validation?</a:t>
            </a:r>
          </a:p>
          <a:p>
            <a:pPr lvl="1"/>
            <a:r>
              <a:rPr lang="en-US" dirty="0"/>
              <a:t>To avoid finding clusters formed by chance</a:t>
            </a:r>
          </a:p>
          <a:p>
            <a:pPr lvl="1"/>
            <a:r>
              <a:rPr lang="en-US" dirty="0"/>
              <a:t>To compare clustering algorithms</a:t>
            </a:r>
          </a:p>
          <a:p>
            <a:pPr lvl="1"/>
            <a:r>
              <a:rPr lang="en-US" dirty="0"/>
              <a:t>To choose clustering parameters</a:t>
            </a:r>
          </a:p>
          <a:p>
            <a:pPr lvl="2"/>
            <a:r>
              <a:rPr lang="en-US" dirty="0"/>
              <a:t> e.g., the number of </a:t>
            </a:r>
            <a:r>
              <a:rPr lang="en-US" dirty="0" smtClean="0"/>
              <a:t>clusters</a:t>
            </a:r>
            <a:endParaRPr 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Aspects of Cluster Validation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495300" indent="-495300">
              <a:lnSpc>
                <a:spcPct val="90000"/>
              </a:lnSpc>
            </a:pPr>
            <a:r>
              <a:rPr lang="en-US" sz="2600" dirty="0"/>
              <a:t>Comparing the clustering results to </a:t>
            </a:r>
            <a:r>
              <a:rPr lang="en-US" sz="2600" i="1" dirty="0"/>
              <a:t>ground truth</a:t>
            </a:r>
            <a:r>
              <a:rPr lang="en-US" sz="2600" dirty="0"/>
              <a:t> (externally known results</a:t>
            </a:r>
            <a:r>
              <a:rPr lang="en-US" sz="2600" dirty="0" smtClean="0"/>
              <a:t>)</a:t>
            </a:r>
            <a:endParaRPr lang="en-US" sz="2600" dirty="0"/>
          </a:p>
          <a:p>
            <a:pPr marL="876300" lvl="1" indent="-419100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</a:rPr>
              <a:t>External Index</a:t>
            </a:r>
          </a:p>
          <a:p>
            <a:pPr marL="495300" indent="-495300">
              <a:lnSpc>
                <a:spcPct val="90000"/>
              </a:lnSpc>
            </a:pPr>
            <a:r>
              <a:rPr lang="en-US" sz="2600" dirty="0"/>
              <a:t>Evaluating the quality of clusters </a:t>
            </a:r>
            <a:r>
              <a:rPr lang="en-US" sz="2600" i="1" dirty="0"/>
              <a:t>without</a:t>
            </a:r>
            <a:r>
              <a:rPr lang="en-US" sz="2600" dirty="0"/>
              <a:t> reference to external </a:t>
            </a:r>
            <a:r>
              <a:rPr lang="en-US" sz="2600" dirty="0" smtClean="0"/>
              <a:t>information</a:t>
            </a:r>
            <a:endParaRPr lang="en-US" sz="2600" dirty="0"/>
          </a:p>
          <a:p>
            <a:pPr marL="876300" lvl="1" indent="-419100">
              <a:lnSpc>
                <a:spcPct val="90000"/>
              </a:lnSpc>
            </a:pPr>
            <a:r>
              <a:rPr lang="en-US" sz="2400" dirty="0"/>
              <a:t>Use only the data</a:t>
            </a:r>
          </a:p>
          <a:p>
            <a:pPr marL="876300" lvl="1" indent="-419100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</a:rPr>
              <a:t>Internal Index</a:t>
            </a:r>
          </a:p>
          <a:p>
            <a:pPr marL="495300" indent="-495300">
              <a:lnSpc>
                <a:spcPct val="90000"/>
              </a:lnSpc>
            </a:pPr>
            <a:r>
              <a:rPr lang="en-US" sz="2600" dirty="0"/>
              <a:t>Determining the</a:t>
            </a:r>
            <a:r>
              <a:rPr lang="en-US" sz="2600" dirty="0">
                <a:solidFill>
                  <a:srgbClr val="FF9900"/>
                </a:solidFill>
              </a:rPr>
              <a:t> </a:t>
            </a:r>
            <a:r>
              <a:rPr lang="en-US" sz="2600" i="1" dirty="0"/>
              <a:t>reliability</a:t>
            </a:r>
            <a:r>
              <a:rPr lang="en-US" sz="2600" dirty="0">
                <a:solidFill>
                  <a:srgbClr val="FF9900"/>
                </a:solidFill>
              </a:rPr>
              <a:t> </a:t>
            </a:r>
            <a:r>
              <a:rPr lang="en-US" sz="2600" dirty="0"/>
              <a:t>of </a:t>
            </a:r>
            <a:r>
              <a:rPr lang="en-US" sz="2600" dirty="0" smtClean="0"/>
              <a:t>clusters</a:t>
            </a:r>
            <a:endParaRPr lang="en-US" sz="2600" dirty="0"/>
          </a:p>
          <a:p>
            <a:pPr marL="876300" lvl="1" indent="-419100">
              <a:lnSpc>
                <a:spcPct val="90000"/>
              </a:lnSpc>
            </a:pPr>
            <a:r>
              <a:rPr lang="en-US" sz="2400" dirty="0"/>
              <a:t>To what confidence level, the clusters are not formed by chance</a:t>
            </a:r>
          </a:p>
          <a:p>
            <a:pPr marL="876300" lvl="1" indent="-419100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</a:rPr>
              <a:t>Statistical framework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0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Comparing to Ground Truth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772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 </a:t>
            </a:r>
            <a:r>
              <a:rPr lang="en-US" sz="2800" b="1" dirty="0">
                <a:solidFill>
                  <a:srgbClr val="C00000"/>
                </a:solidFill>
                <a:cs typeface="Times New Roman" pitchFamily="18" charset="0"/>
              </a:rPr>
              <a:t>Notation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 N: number of objects in the data </a:t>
            </a:r>
            <a:r>
              <a:rPr lang="en-US" sz="2200" dirty="0" smtClean="0"/>
              <a:t>set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 </a:t>
            </a:r>
            <a:r>
              <a:rPr lang="en-US" sz="2200" i="1" dirty="0"/>
              <a:t>P</a:t>
            </a:r>
            <a:r>
              <a:rPr lang="en-US" sz="2200" dirty="0"/>
              <a:t>={</a:t>
            </a:r>
            <a:r>
              <a:rPr lang="en-US" sz="2200" i="1" dirty="0"/>
              <a:t>P</a:t>
            </a:r>
            <a:r>
              <a:rPr lang="en-US" sz="2200" baseline="-25000" dirty="0"/>
              <a:t>1</a:t>
            </a:r>
            <a:r>
              <a:rPr lang="en-US" sz="2200" dirty="0"/>
              <a:t>,…,</a:t>
            </a:r>
            <a:r>
              <a:rPr lang="en-US" sz="2200" i="1" dirty="0" smtClean="0"/>
              <a:t>P</a:t>
            </a:r>
            <a:r>
              <a:rPr lang="en-US" sz="2200" i="1" baseline="-25000" dirty="0"/>
              <a:t>s</a:t>
            </a:r>
            <a:r>
              <a:rPr lang="en-US" sz="2200" dirty="0" smtClean="0"/>
              <a:t>}: </a:t>
            </a:r>
            <a:r>
              <a:rPr lang="en-US" sz="2200" dirty="0"/>
              <a:t>the set of “ground truth” </a:t>
            </a:r>
            <a:r>
              <a:rPr lang="en-US" sz="2200" dirty="0" smtClean="0"/>
              <a:t>clusters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 </a:t>
            </a:r>
            <a:r>
              <a:rPr lang="en-US" sz="2200" i="1" dirty="0"/>
              <a:t>C</a:t>
            </a:r>
            <a:r>
              <a:rPr lang="en-US" sz="2200" dirty="0"/>
              <a:t>={</a:t>
            </a:r>
            <a:r>
              <a:rPr lang="en-US" sz="2200" i="1" dirty="0"/>
              <a:t>C</a:t>
            </a:r>
            <a:r>
              <a:rPr lang="en-US" sz="2200" baseline="-25000" dirty="0"/>
              <a:t>1</a:t>
            </a:r>
            <a:r>
              <a:rPr lang="en-US" sz="2200" dirty="0"/>
              <a:t>,…,</a:t>
            </a:r>
            <a:r>
              <a:rPr lang="en-US" sz="2200" i="1" dirty="0" smtClean="0"/>
              <a:t>C</a:t>
            </a:r>
            <a:r>
              <a:rPr lang="en-US" sz="2200" i="1" baseline="-25000" dirty="0"/>
              <a:t>t</a:t>
            </a:r>
            <a:r>
              <a:rPr lang="en-US" sz="2200" dirty="0" smtClean="0"/>
              <a:t>}: </a:t>
            </a:r>
            <a:r>
              <a:rPr lang="en-US" sz="2200" dirty="0"/>
              <a:t>the set of clusters reported by a clustering </a:t>
            </a:r>
            <a:r>
              <a:rPr lang="en-US" sz="2200" dirty="0" smtClean="0"/>
              <a:t>algorithm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600" dirty="0"/>
              <a:t> </a:t>
            </a:r>
            <a:r>
              <a:rPr lang="en-US" sz="2800" b="1" dirty="0">
                <a:solidFill>
                  <a:srgbClr val="C00000"/>
                </a:solidFill>
                <a:cs typeface="Times New Roman" pitchFamily="18" charset="0"/>
              </a:rPr>
              <a:t>The “incidence matrix”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 </a:t>
            </a:r>
            <a:r>
              <a:rPr lang="en-US" sz="2200" i="1" dirty="0"/>
              <a:t>N</a:t>
            </a:r>
            <a:r>
              <a:rPr lang="en-US" sz="2200" dirty="0"/>
              <a:t> </a:t>
            </a:r>
            <a:r>
              <a:rPr lang="en-US" sz="2200" dirty="0">
                <a:sym typeface="Symbol" pitchFamily="18" charset="2"/>
              </a:rPr>
              <a:t> </a:t>
            </a:r>
            <a:r>
              <a:rPr lang="en-US" sz="2200" i="1" dirty="0">
                <a:sym typeface="Symbol" pitchFamily="18" charset="2"/>
              </a:rPr>
              <a:t>N</a:t>
            </a:r>
            <a:r>
              <a:rPr lang="en-US" sz="2200" dirty="0">
                <a:sym typeface="Symbol" pitchFamily="18" charset="2"/>
              </a:rPr>
              <a:t> (both rows and columns correspond to objects</a:t>
            </a:r>
            <a:r>
              <a:rPr lang="en-US" sz="2200" dirty="0" smtClean="0">
                <a:sym typeface="Symbol" pitchFamily="18" charset="2"/>
              </a:rPr>
              <a:t>)</a:t>
            </a:r>
            <a:endParaRPr lang="en-US" sz="22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200" dirty="0"/>
              <a:t> </a:t>
            </a:r>
            <a:r>
              <a:rPr lang="en-US" sz="2200" i="1" dirty="0" err="1"/>
              <a:t>P</a:t>
            </a:r>
            <a:r>
              <a:rPr lang="en-US" sz="2200" i="1" baseline="-25000" dirty="0" err="1"/>
              <a:t>ij</a:t>
            </a:r>
            <a:r>
              <a:rPr lang="en-US" sz="2200" baseline="-25000" dirty="0"/>
              <a:t> </a:t>
            </a:r>
            <a:r>
              <a:rPr lang="en-US" sz="2200" dirty="0"/>
              <a:t>= 1 if </a:t>
            </a:r>
            <a:r>
              <a:rPr lang="en-US" sz="2200" i="1" dirty="0" err="1"/>
              <a:t>O</a:t>
            </a:r>
            <a:r>
              <a:rPr lang="en-US" sz="2200" i="1" baseline="-25000" dirty="0" err="1"/>
              <a:t>i</a:t>
            </a:r>
            <a:r>
              <a:rPr lang="en-US" sz="2200" dirty="0"/>
              <a:t> and </a:t>
            </a:r>
            <a:r>
              <a:rPr lang="en-US" sz="2200" i="1" dirty="0" err="1"/>
              <a:t>O</a:t>
            </a:r>
            <a:r>
              <a:rPr lang="en-US" sz="2200" i="1" baseline="-25000" dirty="0" err="1"/>
              <a:t>j</a:t>
            </a:r>
            <a:r>
              <a:rPr lang="en-US" sz="2200" dirty="0"/>
              <a:t> belong to the same “ground truth” cluster in </a:t>
            </a:r>
            <a:r>
              <a:rPr lang="en-US" sz="2200" i="1" dirty="0"/>
              <a:t>P</a:t>
            </a:r>
            <a:r>
              <a:rPr lang="en-US" sz="2200" dirty="0"/>
              <a:t>; </a:t>
            </a:r>
            <a:r>
              <a:rPr lang="en-US" sz="2200" i="1" dirty="0" err="1" smtClean="0"/>
              <a:t>P</a:t>
            </a:r>
            <a:r>
              <a:rPr lang="en-US" sz="2200" i="1" baseline="-25000" dirty="0" err="1" smtClean="0"/>
              <a:t>ij</a:t>
            </a:r>
            <a:r>
              <a:rPr lang="en-US" sz="2200" dirty="0" smtClean="0"/>
              <a:t>=0 otherwise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 </a:t>
            </a:r>
            <a:r>
              <a:rPr lang="en-US" sz="2200" i="1" dirty="0" err="1"/>
              <a:t>C</a:t>
            </a:r>
            <a:r>
              <a:rPr lang="en-US" sz="2200" i="1" baseline="-25000" dirty="0" err="1"/>
              <a:t>ij</a:t>
            </a:r>
            <a:r>
              <a:rPr lang="en-US" sz="2200" dirty="0"/>
              <a:t> = 1 if </a:t>
            </a:r>
            <a:r>
              <a:rPr lang="en-US" sz="2200" i="1" dirty="0" err="1"/>
              <a:t>O</a:t>
            </a:r>
            <a:r>
              <a:rPr lang="en-US" sz="2200" i="1" baseline="-25000" dirty="0" err="1"/>
              <a:t>i</a:t>
            </a:r>
            <a:r>
              <a:rPr lang="en-US" sz="2200" dirty="0"/>
              <a:t> and </a:t>
            </a:r>
            <a:r>
              <a:rPr lang="en-US" sz="2200" i="1" dirty="0" err="1"/>
              <a:t>O</a:t>
            </a:r>
            <a:r>
              <a:rPr lang="en-US" sz="2200" i="1" baseline="-25000" dirty="0" err="1"/>
              <a:t>j</a:t>
            </a:r>
            <a:r>
              <a:rPr lang="en-US" sz="2200" dirty="0"/>
              <a:t> belong to the same cluster in </a:t>
            </a:r>
            <a:r>
              <a:rPr lang="en-US" sz="2200" i="1" dirty="0"/>
              <a:t>C</a:t>
            </a:r>
            <a:r>
              <a:rPr lang="en-US" sz="2200" dirty="0"/>
              <a:t>; </a:t>
            </a:r>
            <a:r>
              <a:rPr lang="en-US" sz="2200" i="1" dirty="0" err="1"/>
              <a:t>C</a:t>
            </a:r>
            <a:r>
              <a:rPr lang="en-US" sz="2200" i="1" baseline="-25000" dirty="0" err="1"/>
              <a:t>ij</a:t>
            </a:r>
            <a:r>
              <a:rPr lang="en-US" sz="2200" dirty="0"/>
              <a:t>=0 </a:t>
            </a:r>
            <a:r>
              <a:rPr lang="en-US" sz="2200" dirty="0" smtClean="0"/>
              <a:t>otherwise</a:t>
            </a:r>
            <a:endParaRPr lang="en-US" sz="2200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39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Rand Index and </a:t>
            </a:r>
            <a:r>
              <a:rPr 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Jaccard</a:t>
            </a:r>
            <a:r>
              <a:rPr 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Coefficient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848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 A pair of data object (</a:t>
            </a:r>
            <a:r>
              <a:rPr lang="en-US" sz="2800" i="1" dirty="0" err="1"/>
              <a:t>O</a:t>
            </a:r>
            <a:r>
              <a:rPr lang="en-US" sz="2800" i="1" baseline="-25000" dirty="0" err="1"/>
              <a:t>i</a:t>
            </a:r>
            <a:r>
              <a:rPr lang="en-US" sz="2800" dirty="0" err="1"/>
              <a:t>,</a:t>
            </a:r>
            <a:r>
              <a:rPr lang="en-US" sz="2800" i="1" dirty="0" err="1"/>
              <a:t>O</a:t>
            </a:r>
            <a:r>
              <a:rPr lang="en-US" sz="2800" i="1" baseline="-25000" dirty="0" err="1"/>
              <a:t>j</a:t>
            </a:r>
            <a:r>
              <a:rPr lang="en-US" sz="2800" dirty="0"/>
              <a:t>) falls into one of the following categories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 SS:  </a:t>
            </a:r>
            <a:r>
              <a:rPr lang="en-US" sz="2200" i="1" dirty="0" err="1"/>
              <a:t>C</a:t>
            </a:r>
            <a:r>
              <a:rPr lang="en-US" sz="2200" i="1" baseline="-25000" dirty="0" err="1"/>
              <a:t>ij</a:t>
            </a:r>
            <a:r>
              <a:rPr lang="en-US" sz="2200" dirty="0"/>
              <a:t>=1 and </a:t>
            </a:r>
            <a:r>
              <a:rPr lang="en-US" sz="2200" i="1" dirty="0" err="1"/>
              <a:t>P</a:t>
            </a:r>
            <a:r>
              <a:rPr lang="en-US" sz="2200" i="1" baseline="-25000" dirty="0" err="1"/>
              <a:t>ij</a:t>
            </a:r>
            <a:r>
              <a:rPr lang="en-US" sz="2200" dirty="0"/>
              <a:t>=1; 	(agree)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 DD: </a:t>
            </a:r>
            <a:r>
              <a:rPr lang="en-US" sz="2200" i="1" dirty="0" err="1"/>
              <a:t>C</a:t>
            </a:r>
            <a:r>
              <a:rPr lang="en-US" sz="2200" i="1" baseline="-25000" dirty="0" err="1"/>
              <a:t>ij</a:t>
            </a:r>
            <a:r>
              <a:rPr lang="en-US" sz="2200" dirty="0"/>
              <a:t>=0 and </a:t>
            </a:r>
            <a:r>
              <a:rPr lang="en-US" sz="2200" i="1" dirty="0" err="1"/>
              <a:t>P</a:t>
            </a:r>
            <a:r>
              <a:rPr lang="en-US" sz="2200" i="1" baseline="-25000" dirty="0" err="1"/>
              <a:t>ij</a:t>
            </a:r>
            <a:r>
              <a:rPr lang="en-US" sz="2200" dirty="0"/>
              <a:t>=0; 	(agree)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 SD:  </a:t>
            </a:r>
            <a:r>
              <a:rPr lang="en-US" sz="2200" i="1" dirty="0" err="1"/>
              <a:t>C</a:t>
            </a:r>
            <a:r>
              <a:rPr lang="en-US" sz="2200" i="1" baseline="-25000" dirty="0" err="1"/>
              <a:t>ij</a:t>
            </a:r>
            <a:r>
              <a:rPr lang="en-US" sz="2200" dirty="0"/>
              <a:t>=1 and </a:t>
            </a:r>
            <a:r>
              <a:rPr lang="en-US" sz="2200" i="1" dirty="0" err="1"/>
              <a:t>P</a:t>
            </a:r>
            <a:r>
              <a:rPr lang="en-US" sz="2200" i="1" baseline="-25000" dirty="0" err="1"/>
              <a:t>ij</a:t>
            </a:r>
            <a:r>
              <a:rPr lang="en-US" sz="2200" dirty="0"/>
              <a:t>=0; 	(disagree)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 DS:  </a:t>
            </a:r>
            <a:r>
              <a:rPr lang="en-US" sz="2200" i="1" dirty="0" err="1"/>
              <a:t>C</a:t>
            </a:r>
            <a:r>
              <a:rPr lang="en-US" sz="2200" i="1" baseline="-25000" dirty="0" err="1"/>
              <a:t>ij</a:t>
            </a:r>
            <a:r>
              <a:rPr lang="en-US" sz="2200" dirty="0"/>
              <a:t>=0 and </a:t>
            </a:r>
            <a:r>
              <a:rPr lang="en-US" sz="2200" i="1" dirty="0" err="1"/>
              <a:t>P</a:t>
            </a:r>
            <a:r>
              <a:rPr lang="en-US" sz="2200" i="1" baseline="-25000" dirty="0" err="1"/>
              <a:t>ij</a:t>
            </a:r>
            <a:r>
              <a:rPr lang="en-US" sz="2200" dirty="0"/>
              <a:t>=1; 	(disagree)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600" dirty="0"/>
              <a:t> </a:t>
            </a:r>
            <a:r>
              <a:rPr lang="en-US" sz="2600" b="1" dirty="0">
                <a:solidFill>
                  <a:srgbClr val="C00000"/>
                </a:solidFill>
              </a:rPr>
              <a:t>Rand index 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may be dominated by DD</a:t>
            </a:r>
          </a:p>
          <a:p>
            <a:pPr>
              <a:lnSpc>
                <a:spcPct val="90000"/>
              </a:lnSpc>
            </a:pPr>
            <a:r>
              <a:rPr lang="en-US" sz="2600" b="1" dirty="0" err="1">
                <a:solidFill>
                  <a:srgbClr val="C00000"/>
                </a:solidFill>
              </a:rPr>
              <a:t>Jaccard</a:t>
            </a:r>
            <a:r>
              <a:rPr lang="en-US" sz="2600" b="1" dirty="0">
                <a:solidFill>
                  <a:srgbClr val="C00000"/>
                </a:solidFill>
              </a:rPr>
              <a:t> Coefficient</a:t>
            </a:r>
          </a:p>
        </p:txBody>
      </p:sp>
      <p:graphicFrame>
        <p:nvGraphicFramePr>
          <p:cNvPr id="21299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124200" y="4038600"/>
          <a:ext cx="5562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54" name="Equation" r:id="rId4" imgW="3695700" imgH="419100" progId="Equation.3">
                  <p:embed/>
                </p:oleObj>
              </mc:Choice>
              <mc:Fallback>
                <p:oleObj name="Equation" r:id="rId4" imgW="3695700" imgH="419100" progId="Equation.3">
                  <p:embed/>
                  <p:pic>
                    <p:nvPicPr>
                      <p:cNvPr id="0" name="Picture 2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038600"/>
                        <a:ext cx="55626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4038600" y="5257800"/>
          <a:ext cx="4800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55" name="Equation" r:id="rId6" imgW="2603500" imgH="419100" progId="Equation.3">
                  <p:embed/>
                </p:oleObj>
              </mc:Choice>
              <mc:Fallback>
                <p:oleObj name="Equation" r:id="rId6" imgW="2603500" imgH="419100" progId="Equation.3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257800"/>
                        <a:ext cx="48006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2800">
                <a:ea typeface="SimSun" pitchFamily="2" charset="-122"/>
              </a:rPr>
              <a:t> </a:t>
            </a:r>
          </a:p>
        </p:txBody>
      </p:sp>
      <p:sp>
        <p:nvSpPr>
          <p:cNvPr id="184468" name="AutoShape 148"/>
          <p:cNvSpPr>
            <a:spLocks noChangeArrowheads="1"/>
          </p:cNvSpPr>
          <p:nvPr/>
        </p:nvSpPr>
        <p:spPr bwMode="auto">
          <a:xfrm>
            <a:off x="4191000" y="3124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" name="Group 97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893181972"/>
              </p:ext>
            </p:extLst>
          </p:nvPr>
        </p:nvGraphicFramePr>
        <p:xfrm>
          <a:off x="5105400" y="2057400"/>
          <a:ext cx="3886200" cy="1381125"/>
        </p:xfrm>
        <a:graphic>
          <a:graphicData uri="http://schemas.openxmlformats.org/drawingml/2006/table">
            <a:tbl>
              <a:tblPr/>
              <a:tblGrid>
                <a:gridCol w="852237"/>
                <a:gridCol w="1499937"/>
                <a:gridCol w="1534026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Same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Cluster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Different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Cluster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Same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Cluster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Different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Cluster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4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Group 97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964729206"/>
              </p:ext>
            </p:extLst>
          </p:nvPr>
        </p:nvGraphicFramePr>
        <p:xfrm>
          <a:off x="228600" y="533400"/>
          <a:ext cx="3810000" cy="276225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1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2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3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4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5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Group 97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802512411"/>
              </p:ext>
            </p:extLst>
          </p:nvPr>
        </p:nvGraphicFramePr>
        <p:xfrm>
          <a:off x="228600" y="3790950"/>
          <a:ext cx="3810000" cy="2762250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1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2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3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4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 5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0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77982109"/>
              </p:ext>
            </p:extLst>
          </p:nvPr>
        </p:nvGraphicFramePr>
        <p:xfrm>
          <a:off x="4724400" y="4114800"/>
          <a:ext cx="38433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92" name="Equation" r:id="rId4" imgW="2552700" imgH="419100" progId="Equation.3">
                  <p:embed/>
                </p:oleObj>
              </mc:Choice>
              <mc:Fallback>
                <p:oleObj name="Equation" r:id="rId4" imgW="2552700" imgH="419100" progId="Equation.3">
                  <p:embed/>
                  <p:pic>
                    <p:nvPicPr>
                      <p:cNvPr id="0" name="Picture 7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114800"/>
                        <a:ext cx="3843337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13570"/>
              </p:ext>
            </p:extLst>
          </p:nvPr>
        </p:nvGraphicFramePr>
        <p:xfrm>
          <a:off x="4648200" y="5321790"/>
          <a:ext cx="3775074" cy="698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93" name="Equation" r:id="rId6" imgW="2235200" imgH="419100" progId="Equation.3">
                  <p:embed/>
                </p:oleObj>
              </mc:Choice>
              <mc:Fallback>
                <p:oleObj name="Equation" r:id="rId6" imgW="2235200" imgH="419100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321790"/>
                        <a:ext cx="3775074" cy="6980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04800" y="76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Clustering</a:t>
            </a:r>
            <a:endParaRPr lang="en-US" sz="1800" dirty="0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314218" y="3364920"/>
            <a:ext cx="15907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 smtClean="0"/>
              <a:t>Groundtruth</a:t>
            </a:r>
            <a:endParaRPr lang="en-US" sz="1800" dirty="0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4191000" y="2362200"/>
            <a:ext cx="9096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 smtClean="0"/>
              <a:t>Groundtruth</a:t>
            </a:r>
            <a:endParaRPr lang="en-US" sz="1800" dirty="0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172200" y="1524000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Clustering</a:t>
            </a:r>
            <a:endParaRPr lang="en-US" sz="1800" dirty="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71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8" grpId="0" animBg="1"/>
      <p:bldP spid="24" grpId="0"/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Entropy and Purity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848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b="1" dirty="0">
                <a:solidFill>
                  <a:srgbClr val="C00000"/>
                </a:solidFill>
              </a:rPr>
              <a:t> Notation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                    the </a:t>
            </a:r>
            <a:r>
              <a:rPr lang="en-US" sz="2200" dirty="0"/>
              <a:t>number of objects </a:t>
            </a:r>
            <a:r>
              <a:rPr lang="en-US" sz="2200" dirty="0" smtClean="0"/>
              <a:t>in both the </a:t>
            </a:r>
            <a:r>
              <a:rPr lang="en-US" sz="2200" i="1" dirty="0"/>
              <a:t>k</a:t>
            </a:r>
            <a:r>
              <a:rPr lang="en-US" sz="2200" dirty="0"/>
              <a:t>-</a:t>
            </a:r>
            <a:r>
              <a:rPr lang="en-US" sz="2200" dirty="0" err="1"/>
              <a:t>th</a:t>
            </a:r>
            <a:r>
              <a:rPr lang="en-US" sz="2200" dirty="0"/>
              <a:t> cluster of the clustering solution and </a:t>
            </a:r>
            <a:r>
              <a:rPr lang="en-US" sz="2200" i="1" dirty="0"/>
              <a:t>j</a:t>
            </a:r>
            <a:r>
              <a:rPr lang="en-US" sz="2200" dirty="0"/>
              <a:t>-</a:t>
            </a:r>
            <a:r>
              <a:rPr lang="en-US" sz="2200" dirty="0" err="1"/>
              <a:t>th</a:t>
            </a:r>
            <a:r>
              <a:rPr lang="en-US" sz="2200" dirty="0"/>
              <a:t> cluster of the </a:t>
            </a:r>
            <a:r>
              <a:rPr lang="en-US" sz="2200" dirty="0" err="1" smtClean="0"/>
              <a:t>groundtruth</a:t>
            </a: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          the number of objects in the </a:t>
            </a:r>
            <a:r>
              <a:rPr lang="en-US" sz="2200" i="1" dirty="0" smtClean="0"/>
              <a:t>k</a:t>
            </a:r>
            <a:r>
              <a:rPr lang="en-US" sz="2200" dirty="0" smtClean="0"/>
              <a:t>-</a:t>
            </a:r>
            <a:r>
              <a:rPr lang="en-US" sz="2200" dirty="0" err="1" smtClean="0"/>
              <a:t>th</a:t>
            </a:r>
            <a:r>
              <a:rPr lang="en-US" sz="2200" dirty="0" smtClean="0"/>
              <a:t> cluster of the clustering solution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          the number of objects in the </a:t>
            </a:r>
            <a:r>
              <a:rPr lang="en-US" sz="2200" i="1" dirty="0" smtClean="0"/>
              <a:t>j</a:t>
            </a:r>
            <a:r>
              <a:rPr lang="en-US" sz="2200" dirty="0" smtClean="0"/>
              <a:t>-</a:t>
            </a:r>
            <a:r>
              <a:rPr lang="en-US" sz="2200" dirty="0" err="1" smtClean="0"/>
              <a:t>th</a:t>
            </a:r>
            <a:r>
              <a:rPr lang="en-US" sz="2200" dirty="0" smtClean="0"/>
              <a:t> cluster of the </a:t>
            </a:r>
            <a:r>
              <a:rPr lang="en-US" sz="2200" dirty="0" err="1" smtClean="0"/>
              <a:t>groundtruth</a:t>
            </a:r>
            <a:endParaRPr lang="en-US" sz="2200" dirty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600" b="1" dirty="0">
                <a:solidFill>
                  <a:srgbClr val="C00000"/>
                </a:solidFill>
              </a:rPr>
              <a:t> Purity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600" b="1" dirty="0" smtClean="0">
                <a:solidFill>
                  <a:srgbClr val="C00000"/>
                </a:solidFill>
              </a:rPr>
              <a:t>Normalized Mutual Information</a:t>
            </a:r>
            <a:endParaRPr lang="en-US" sz="2600" b="1" dirty="0">
              <a:solidFill>
                <a:srgbClr val="C00000"/>
              </a:solidFill>
            </a:endParaRPr>
          </a:p>
        </p:txBody>
      </p:sp>
      <p:graphicFrame>
        <p:nvGraphicFramePr>
          <p:cNvPr id="21299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21473689"/>
              </p:ext>
            </p:extLst>
          </p:nvPr>
        </p:nvGraphicFramePr>
        <p:xfrm>
          <a:off x="2895600" y="3757613"/>
          <a:ext cx="2798647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16" name="Equation" r:id="rId4" imgW="1879600" imgH="444500" progId="Equation.3">
                  <p:embed/>
                </p:oleObj>
              </mc:Choice>
              <mc:Fallback>
                <p:oleObj name="Equation" r:id="rId4" imgW="1879600" imgH="444500" progId="Equation.3">
                  <p:embed/>
                  <p:pic>
                    <p:nvPicPr>
                      <p:cNvPr id="0" name="Picture 24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757613"/>
                        <a:ext cx="2798647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01174915"/>
              </p:ext>
            </p:extLst>
          </p:nvPr>
        </p:nvGraphicFramePr>
        <p:xfrm>
          <a:off x="1219200" y="5276850"/>
          <a:ext cx="20193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17" name="Equation" r:id="rId6" imgW="1345616" imgH="444307" progId="Equation.3">
                  <p:embed/>
                </p:oleObj>
              </mc:Choice>
              <mc:Fallback>
                <p:oleObj name="Equation" r:id="rId6" imgW="1345616" imgH="444307" progId="Equation.3">
                  <p:embed/>
                  <p:pic>
                    <p:nvPicPr>
                      <p:cNvPr id="0" name="Picture 2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276850"/>
                        <a:ext cx="20193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37137667"/>
              </p:ext>
            </p:extLst>
          </p:nvPr>
        </p:nvGraphicFramePr>
        <p:xfrm>
          <a:off x="3771900" y="5105400"/>
          <a:ext cx="39243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18" name="Equation" r:id="rId8" imgW="2616200" imgH="469900" progId="Equation.3">
                  <p:embed/>
                </p:oleObj>
              </mc:Choice>
              <mc:Fallback>
                <p:oleObj name="Equation" r:id="rId8" imgW="2616200" imgH="469900" progId="Equation.3">
                  <p:embed/>
                  <p:pic>
                    <p:nvPicPr>
                      <p:cNvPr id="0" name="Picture 2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5105400"/>
                        <a:ext cx="39243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29676327"/>
              </p:ext>
            </p:extLst>
          </p:nvPr>
        </p:nvGraphicFramePr>
        <p:xfrm>
          <a:off x="3352800" y="5943600"/>
          <a:ext cx="23241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19" name="Equation" r:id="rId10" imgW="1549400" imgH="419100" progId="Equation.3">
                  <p:embed/>
                </p:oleObj>
              </mc:Choice>
              <mc:Fallback>
                <p:oleObj name="Equation" r:id="rId10" imgW="1549400" imgH="419100" progId="Equation.3">
                  <p:embed/>
                  <p:pic>
                    <p:nvPicPr>
                      <p:cNvPr id="0" name="Picture 2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943600"/>
                        <a:ext cx="23241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509702"/>
              </p:ext>
            </p:extLst>
          </p:nvPr>
        </p:nvGraphicFramePr>
        <p:xfrm>
          <a:off x="1524000" y="1574800"/>
          <a:ext cx="1074821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20" name="Equation" r:id="rId12" imgW="609336" imgH="241195" progId="Equation.3">
                  <p:embed/>
                </p:oleObj>
              </mc:Choice>
              <mc:Fallback>
                <p:oleObj name="Equation" r:id="rId12" imgW="609336" imgH="241195" progId="Equation.3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74800"/>
                        <a:ext cx="1074821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084012"/>
              </p:ext>
            </p:extLst>
          </p:nvPr>
        </p:nvGraphicFramePr>
        <p:xfrm>
          <a:off x="1498600" y="2184400"/>
          <a:ext cx="635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21" name="Equation" r:id="rId14" imgW="317362" imgH="228501" progId="Equation.3">
                  <p:embed/>
                </p:oleObj>
              </mc:Choice>
              <mc:Fallback>
                <p:oleObj name="Equation" r:id="rId14" imgW="317362" imgH="228501" progId="Equation.3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2184400"/>
                        <a:ext cx="635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667536"/>
              </p:ext>
            </p:extLst>
          </p:nvPr>
        </p:nvGraphicFramePr>
        <p:xfrm>
          <a:off x="1549400" y="2870200"/>
          <a:ext cx="584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22" name="Equation" r:id="rId16" imgW="291973" imgH="241195" progId="Equation.3">
                  <p:embed/>
                </p:oleObj>
              </mc:Choice>
              <mc:Fallback>
                <p:oleObj name="Equation" r:id="rId16" imgW="291973" imgH="241195" progId="Equation.3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870200"/>
                        <a:ext cx="584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29623569"/>
              </p:ext>
            </p:extLst>
          </p:nvPr>
        </p:nvGraphicFramePr>
        <p:xfrm>
          <a:off x="6219825" y="5943600"/>
          <a:ext cx="2228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23" name="Equation" r:id="rId18" imgW="1485900" imgH="457200" progId="Equation.3">
                  <p:embed/>
                </p:oleObj>
              </mc:Choice>
              <mc:Fallback>
                <p:oleObj name="Equation" r:id="rId18" imgW="1485900" imgH="457200" progId="Equation.3">
                  <p:embed/>
                  <p:pic>
                    <p:nvPicPr>
                      <p:cNvPr id="0" name="Picture 25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825" y="5943600"/>
                        <a:ext cx="22288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7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Example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aphicFrame>
        <p:nvGraphicFramePr>
          <p:cNvPr id="21299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64026032"/>
              </p:ext>
            </p:extLst>
          </p:nvPr>
        </p:nvGraphicFramePr>
        <p:xfrm>
          <a:off x="5401664" y="2895600"/>
          <a:ext cx="343753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41" name="Equation" r:id="rId4" imgW="2603500" imgH="635000" progId="Equation.3">
                  <p:embed/>
                </p:oleObj>
              </mc:Choice>
              <mc:Fallback>
                <p:oleObj name="Equation" r:id="rId4" imgW="2603500" imgH="635000" progId="Equation.3">
                  <p:embed/>
                  <p:pic>
                    <p:nvPicPr>
                      <p:cNvPr id="0" name="Picture 1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664" y="2895600"/>
                        <a:ext cx="3437536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65365100"/>
              </p:ext>
            </p:extLst>
          </p:nvPr>
        </p:nvGraphicFramePr>
        <p:xfrm>
          <a:off x="762000" y="5334000"/>
          <a:ext cx="20193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42" name="Equation" r:id="rId6" imgW="1345616" imgH="444307" progId="Equation.3">
                  <p:embed/>
                </p:oleObj>
              </mc:Choice>
              <mc:Fallback>
                <p:oleObj name="Equation" r:id="rId6" imgW="1345616" imgH="444307" progId="Equation.3">
                  <p:embed/>
                  <p:pic>
                    <p:nvPicPr>
                      <p:cNvPr id="0" name="Picture 1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334000"/>
                        <a:ext cx="20193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29194750"/>
              </p:ext>
            </p:extLst>
          </p:nvPr>
        </p:nvGraphicFramePr>
        <p:xfrm>
          <a:off x="3200400" y="5257800"/>
          <a:ext cx="39243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43" name="Equation" r:id="rId8" imgW="2616200" imgH="469900" progId="Equation.3">
                  <p:embed/>
                </p:oleObj>
              </mc:Choice>
              <mc:Fallback>
                <p:oleObj name="Equation" r:id="rId8" imgW="2616200" imgH="469900" progId="Equation.3">
                  <p:embed/>
                  <p:pic>
                    <p:nvPicPr>
                      <p:cNvPr id="0" name="Picture 1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257800"/>
                        <a:ext cx="39243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9784942"/>
              </p:ext>
            </p:extLst>
          </p:nvPr>
        </p:nvGraphicFramePr>
        <p:xfrm>
          <a:off x="3048000" y="6019800"/>
          <a:ext cx="23241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44" name="Equation" r:id="rId10" imgW="1549400" imgH="419100" progId="Equation.3">
                  <p:embed/>
                </p:oleObj>
              </mc:Choice>
              <mc:Fallback>
                <p:oleObj name="Equation" r:id="rId10" imgW="1549400" imgH="419100" progId="Equation.3">
                  <p:embed/>
                  <p:pic>
                    <p:nvPicPr>
                      <p:cNvPr id="0" name="Picture 15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6019800"/>
                        <a:ext cx="23241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Group 97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905434919"/>
              </p:ext>
            </p:extLst>
          </p:nvPr>
        </p:nvGraphicFramePr>
        <p:xfrm>
          <a:off x="533400" y="1066800"/>
          <a:ext cx="4495801" cy="3683000"/>
        </p:xfrm>
        <a:graphic>
          <a:graphicData uri="http://schemas.openxmlformats.org/drawingml/2006/table">
            <a:tbl>
              <a:tblPr/>
              <a:tblGrid>
                <a:gridCol w="505778"/>
                <a:gridCol w="618173"/>
                <a:gridCol w="561975"/>
                <a:gridCol w="561975"/>
                <a:gridCol w="561975"/>
                <a:gridCol w="561975"/>
                <a:gridCol w="561975"/>
                <a:gridCol w="561975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P 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P 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P 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P 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P5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P6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Total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C1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40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506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96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27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677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 2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4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280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39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361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 3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4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671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685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 4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162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3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119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73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369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 5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331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22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70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13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23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464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 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358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12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212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48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13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648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total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354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555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341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943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273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738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3204</a:t>
                      </a:r>
                      <a:endParaRPr kumimoji="0" lang="zh-CN" alt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213644"/>
              </p:ext>
            </p:extLst>
          </p:nvPr>
        </p:nvGraphicFramePr>
        <p:xfrm>
          <a:off x="5486400" y="2005013"/>
          <a:ext cx="279876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45" name="Equation" r:id="rId12" imgW="1879600" imgH="444500" progId="Equation.3">
                  <p:embed/>
                </p:oleObj>
              </mc:Choice>
              <mc:Fallback>
                <p:oleObj name="Equation" r:id="rId12" imgW="1879600" imgH="444500" progId="Equation.3">
                  <p:embed/>
                  <p:pic>
                    <p:nvPicPr>
                      <p:cNvPr id="0" name="Picture 15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005013"/>
                        <a:ext cx="2798763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26866844"/>
              </p:ext>
            </p:extLst>
          </p:nvPr>
        </p:nvGraphicFramePr>
        <p:xfrm>
          <a:off x="5715000" y="6019800"/>
          <a:ext cx="2228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46" name="Equation" r:id="rId14" imgW="1485900" imgH="457200" progId="Equation.3">
                  <p:embed/>
                </p:oleObj>
              </mc:Choice>
              <mc:Fallback>
                <p:oleObj name="Equation" r:id="rId14" imgW="1485900" imgH="457200" progId="Equation.3">
                  <p:embed/>
                  <p:pic>
                    <p:nvPicPr>
                      <p:cNvPr id="0" name="Picture 15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019800"/>
                        <a:ext cx="22288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6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Internal Index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dirty="0"/>
              <a:t>“Ground truth” may be unavailable</a:t>
            </a:r>
          </a:p>
          <a:p>
            <a:r>
              <a:rPr lang="en-US" sz="2800" dirty="0"/>
              <a:t> Use only the data to measure cluster quality</a:t>
            </a:r>
          </a:p>
          <a:p>
            <a:pPr lvl="1"/>
            <a:r>
              <a:rPr lang="en-US" sz="2400" dirty="0" smtClean="0"/>
              <a:t>Measure </a:t>
            </a:r>
            <a:r>
              <a:rPr lang="en-US" sz="2400" dirty="0"/>
              <a:t>the </a:t>
            </a:r>
            <a:r>
              <a:rPr lang="en-US" sz="2400" dirty="0" smtClean="0"/>
              <a:t>“</a:t>
            </a:r>
            <a:r>
              <a:rPr lang="en-US" sz="2400" i="1" dirty="0" smtClean="0"/>
              <a:t>cohesion</a:t>
            </a:r>
            <a:r>
              <a:rPr lang="en-US" sz="2400" dirty="0" smtClean="0"/>
              <a:t>” </a:t>
            </a:r>
            <a:r>
              <a:rPr lang="en-US" sz="2400" dirty="0"/>
              <a:t>and “</a:t>
            </a:r>
            <a:r>
              <a:rPr lang="en-US" sz="2400" i="1" dirty="0"/>
              <a:t>separation</a:t>
            </a:r>
            <a:r>
              <a:rPr lang="en-US" sz="2400" dirty="0"/>
              <a:t>” of </a:t>
            </a:r>
            <a:r>
              <a:rPr lang="en-US" sz="2400" dirty="0" smtClean="0"/>
              <a:t>clusters</a:t>
            </a:r>
            <a:endParaRPr lang="en-US" sz="2400" dirty="0"/>
          </a:p>
          <a:p>
            <a:pPr lvl="1"/>
            <a:r>
              <a:rPr lang="en-US" sz="2400" dirty="0" smtClean="0"/>
              <a:t>Calculate </a:t>
            </a:r>
            <a:r>
              <a:rPr lang="en-US" sz="2400" dirty="0"/>
              <a:t>the </a:t>
            </a:r>
            <a:r>
              <a:rPr lang="en-US" sz="2400" i="1" dirty="0"/>
              <a:t>correlation</a:t>
            </a:r>
            <a:r>
              <a:rPr lang="en-US" sz="2400" dirty="0"/>
              <a:t> between clustering results and distance </a:t>
            </a:r>
            <a:r>
              <a:rPr lang="en-US" sz="2400" dirty="0" smtClean="0"/>
              <a:t>matrix</a:t>
            </a:r>
            <a:endParaRPr lang="en-US" sz="2400" b="0" i="1" dirty="0">
              <a:solidFill>
                <a:schemeClr val="tx1"/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2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Cohesion and Separation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Cohesion</a:t>
            </a:r>
            <a:r>
              <a:rPr lang="en-US" sz="2400" dirty="0" smtClean="0"/>
              <a:t> </a:t>
            </a:r>
            <a:r>
              <a:rPr lang="en-US" sz="2400" dirty="0"/>
              <a:t>is measured by the within cluster sum of squares</a:t>
            </a:r>
            <a:r>
              <a:rPr lang="en-US" sz="1500" dirty="0"/>
              <a:t> </a:t>
            </a:r>
          </a:p>
          <a:p>
            <a:pPr>
              <a:lnSpc>
                <a:spcPct val="80000"/>
              </a:lnSpc>
            </a:pPr>
            <a:endParaRPr lang="en-US" sz="1500" dirty="0"/>
          </a:p>
          <a:p>
            <a:pPr>
              <a:lnSpc>
                <a:spcPct val="80000"/>
              </a:lnSpc>
            </a:pPr>
            <a:endParaRPr lang="en-US" sz="1500" dirty="0"/>
          </a:p>
          <a:p>
            <a:pPr>
              <a:lnSpc>
                <a:spcPct val="80000"/>
              </a:lnSpc>
            </a:pPr>
            <a:endParaRPr lang="en-US" sz="1500" dirty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500" dirty="0"/>
              <a:t>		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Separation</a:t>
            </a:r>
            <a:r>
              <a:rPr lang="en-US" sz="2400" dirty="0"/>
              <a:t> is measured by the between cluster sum of squares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000" dirty="0"/>
              <a:t>           </a:t>
            </a:r>
            <a:r>
              <a:rPr lang="en-US" sz="2000" dirty="0" smtClean="0"/>
              <a:t>where </a:t>
            </a:r>
            <a:r>
              <a:rPr lang="en-US" sz="2000" dirty="0"/>
              <a:t>|</a:t>
            </a:r>
            <a:r>
              <a:rPr lang="en-US" sz="2000" i="1" dirty="0" err="1"/>
              <a:t>Ci</a:t>
            </a:r>
            <a:r>
              <a:rPr lang="en-US" sz="2000" dirty="0"/>
              <a:t>| is the size of cluster</a:t>
            </a:r>
            <a:r>
              <a:rPr lang="en-US" sz="2000" i="1" dirty="0"/>
              <a:t> </a:t>
            </a:r>
            <a:r>
              <a:rPr lang="en-US" sz="2000" i="1" dirty="0" err="1"/>
              <a:t>i</a:t>
            </a:r>
            <a:r>
              <a:rPr lang="en-US" sz="2000" dirty="0"/>
              <a:t>, m is the centroid of the whole data </a:t>
            </a:r>
            <a:r>
              <a:rPr lang="en-US" sz="2000" dirty="0" smtClean="0"/>
              <a:t>set</a:t>
            </a:r>
            <a:endParaRPr lang="en-US" sz="15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BSS + WSS = </a:t>
            </a:r>
            <a:r>
              <a:rPr lang="en-US" sz="2400" dirty="0" smtClean="0"/>
              <a:t>constant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WSS (Cohesion) measure is called Sum of Squared Error (SSE)—a commonly used measure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 larger number of clusters tend to result in smaller </a:t>
            </a:r>
            <a:r>
              <a:rPr lang="en-US" sz="2400" dirty="0" smtClean="0"/>
              <a:t>SSE</a:t>
            </a:r>
            <a:endParaRPr lang="en-US" sz="2400" dirty="0"/>
          </a:p>
        </p:txBody>
      </p:sp>
      <p:graphicFrame>
        <p:nvGraphicFramePr>
          <p:cNvPr id="234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168928"/>
              </p:ext>
            </p:extLst>
          </p:nvPr>
        </p:nvGraphicFramePr>
        <p:xfrm>
          <a:off x="2438400" y="1600200"/>
          <a:ext cx="28448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474" name="Equation" r:id="rId4" imgW="1397000" imgH="368300" progId="Equation.3">
                  <p:embed/>
                </p:oleObj>
              </mc:Choice>
              <mc:Fallback>
                <p:oleObj name="Equation" r:id="rId4" imgW="1397000" imgH="368300" progId="Equation.3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00200"/>
                        <a:ext cx="2844800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785921"/>
              </p:ext>
            </p:extLst>
          </p:nvPr>
        </p:nvGraphicFramePr>
        <p:xfrm>
          <a:off x="2438400" y="2819400"/>
          <a:ext cx="2895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475" name="Equation" r:id="rId6" imgW="1396394" imgH="342751" progId="Equation.3">
                  <p:embed/>
                </p:oleObj>
              </mc:Choice>
              <mc:Fallback>
                <p:oleObj name="Equation" r:id="rId6" imgW="1396394" imgH="342751" progId="Equation.3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819400"/>
                        <a:ext cx="28956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2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cs typeface="Times New Roman" pitchFamily="18" charset="0"/>
              </a:rPr>
              <a:t>Clustering</a:t>
            </a:r>
            <a:endParaRPr lang="en-US" sz="32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1295400"/>
          </a:xfrm>
        </p:spPr>
        <p:txBody>
          <a:bodyPr/>
          <a:lstStyle/>
          <a:p>
            <a:r>
              <a:rPr lang="en-US" sz="2400"/>
              <a:t>Finding groups of objects such that the objects in a group will be similar (or related) to one another and different from (or unrelated to) the objects in other groups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3276600" y="3570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5257800" y="2667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2895600" y="3657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1295400" y="2971800"/>
            <a:ext cx="2286000" cy="1676400"/>
            <a:chOff x="816" y="1776"/>
            <a:chExt cx="1440" cy="1056"/>
          </a:xfrm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Intra-cluster distances are minimized</a:t>
              </a:r>
            </a:p>
          </p:txBody>
        </p:sp>
      </p:grpSp>
      <p:sp>
        <p:nvSpPr>
          <p:cNvPr id="4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5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Example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aphicFrame>
        <p:nvGraphicFramePr>
          <p:cNvPr id="236569" name="Object 25"/>
          <p:cNvGraphicFramePr>
            <a:graphicFrameLocks noGrp="1" noChangeAspect="1"/>
          </p:cNvGraphicFramePr>
          <p:nvPr>
            <p:ph sz="half" idx="2"/>
          </p:nvPr>
        </p:nvGraphicFramePr>
        <p:xfrm>
          <a:off x="2057400" y="5105400"/>
          <a:ext cx="51054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614" name="Equation" r:id="rId4" imgW="3543300" imgH="685800" progId="Equation.3">
                  <p:embed/>
                </p:oleObj>
              </mc:Choice>
              <mc:Fallback>
                <p:oleObj name="Equation" r:id="rId4" imgW="3543300" imgH="685800" progId="Equation.3">
                  <p:embed/>
                  <p:pic>
                    <p:nvPicPr>
                      <p:cNvPr id="0" name="Picture 3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05400"/>
                        <a:ext cx="5105400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548" name="Line 4"/>
          <p:cNvSpPr>
            <a:spLocks noChangeShapeType="1"/>
          </p:cNvSpPr>
          <p:nvPr/>
        </p:nvSpPr>
        <p:spPr bwMode="auto">
          <a:xfrm>
            <a:off x="1143000" y="19812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49" name="Line 5"/>
          <p:cNvSpPr>
            <a:spLocks noChangeShapeType="1"/>
          </p:cNvSpPr>
          <p:nvPr/>
        </p:nvSpPr>
        <p:spPr bwMode="auto">
          <a:xfrm>
            <a:off x="1143000" y="1752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50" name="Line 6"/>
          <p:cNvSpPr>
            <a:spLocks noChangeShapeType="1"/>
          </p:cNvSpPr>
          <p:nvPr/>
        </p:nvSpPr>
        <p:spPr bwMode="auto">
          <a:xfrm>
            <a:off x="2667000" y="1752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51" name="Line 7"/>
          <p:cNvSpPr>
            <a:spLocks noChangeShapeType="1"/>
          </p:cNvSpPr>
          <p:nvPr/>
        </p:nvSpPr>
        <p:spPr bwMode="auto">
          <a:xfrm>
            <a:off x="4191000" y="1752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52" name="Line 8"/>
          <p:cNvSpPr>
            <a:spLocks noChangeShapeType="1"/>
          </p:cNvSpPr>
          <p:nvPr/>
        </p:nvSpPr>
        <p:spPr bwMode="auto">
          <a:xfrm>
            <a:off x="5715000" y="1752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53" name="Line 9"/>
          <p:cNvSpPr>
            <a:spLocks noChangeShapeType="1"/>
          </p:cNvSpPr>
          <p:nvPr/>
        </p:nvSpPr>
        <p:spPr bwMode="auto">
          <a:xfrm>
            <a:off x="7239000" y="1752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990600" y="20574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1</a:t>
            </a:r>
          </a:p>
        </p:txBody>
      </p:sp>
      <p:sp>
        <p:nvSpPr>
          <p:cNvPr id="236555" name="Text Box 11"/>
          <p:cNvSpPr txBox="1">
            <a:spLocks noChangeArrowheads="1"/>
          </p:cNvSpPr>
          <p:nvPr/>
        </p:nvSpPr>
        <p:spPr bwMode="auto">
          <a:xfrm>
            <a:off x="2514600" y="20574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2</a:t>
            </a:r>
          </a:p>
        </p:txBody>
      </p:sp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4038600" y="20574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3</a:t>
            </a:r>
          </a:p>
        </p:txBody>
      </p:sp>
      <p:sp>
        <p:nvSpPr>
          <p:cNvPr id="236557" name="Text Box 13"/>
          <p:cNvSpPr txBox="1">
            <a:spLocks noChangeArrowheads="1"/>
          </p:cNvSpPr>
          <p:nvPr/>
        </p:nvSpPr>
        <p:spPr bwMode="auto">
          <a:xfrm>
            <a:off x="5562600" y="20574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4</a:t>
            </a:r>
          </a:p>
        </p:txBody>
      </p:sp>
      <p:sp>
        <p:nvSpPr>
          <p:cNvPr id="236558" name="Text Box 14"/>
          <p:cNvSpPr txBox="1">
            <a:spLocks noChangeArrowheads="1"/>
          </p:cNvSpPr>
          <p:nvPr/>
        </p:nvSpPr>
        <p:spPr bwMode="auto">
          <a:xfrm>
            <a:off x="7086600" y="20574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5</a:t>
            </a:r>
          </a:p>
        </p:txBody>
      </p:sp>
      <p:sp>
        <p:nvSpPr>
          <p:cNvPr id="236559" name="Oval 15"/>
          <p:cNvSpPr>
            <a:spLocks noChangeArrowheads="1"/>
          </p:cNvSpPr>
          <p:nvPr/>
        </p:nvSpPr>
        <p:spPr bwMode="auto">
          <a:xfrm>
            <a:off x="1066800" y="1905000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60" name="Oval 16"/>
          <p:cNvSpPr>
            <a:spLocks noChangeArrowheads="1"/>
          </p:cNvSpPr>
          <p:nvPr/>
        </p:nvSpPr>
        <p:spPr bwMode="auto">
          <a:xfrm>
            <a:off x="2590800" y="1905000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61" name="Oval 17"/>
          <p:cNvSpPr>
            <a:spLocks noChangeArrowheads="1"/>
          </p:cNvSpPr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62" name="Oval 18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63" name="Text Box 19"/>
          <p:cNvSpPr txBox="1">
            <a:spLocks noChangeArrowheads="1"/>
          </p:cNvSpPr>
          <p:nvPr/>
        </p:nvSpPr>
        <p:spPr bwMode="auto">
          <a:xfrm>
            <a:off x="1600200" y="1630363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236564" name="Text Box 20"/>
          <p:cNvSpPr txBox="1">
            <a:spLocks noChangeArrowheads="1"/>
          </p:cNvSpPr>
          <p:nvPr/>
        </p:nvSpPr>
        <p:spPr bwMode="auto">
          <a:xfrm>
            <a:off x="6324600" y="1630363"/>
            <a:ext cx="53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236565" name="Text Box 21"/>
          <p:cNvSpPr txBox="1">
            <a:spLocks noChangeArrowheads="1"/>
          </p:cNvSpPr>
          <p:nvPr/>
        </p:nvSpPr>
        <p:spPr bwMode="auto">
          <a:xfrm>
            <a:off x="3962400" y="1630363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236566" name="Text Box 22"/>
          <p:cNvSpPr txBox="1">
            <a:spLocks noChangeArrowheads="1"/>
          </p:cNvSpPr>
          <p:nvPr/>
        </p:nvSpPr>
        <p:spPr bwMode="auto">
          <a:xfrm>
            <a:off x="1600200" y="2057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/>
              <a:t>m</a:t>
            </a:r>
            <a:r>
              <a:rPr lang="en-US" b="1" baseline="-25000" dirty="0"/>
              <a:t>1</a:t>
            </a:r>
          </a:p>
        </p:txBody>
      </p:sp>
      <p:sp>
        <p:nvSpPr>
          <p:cNvPr id="236567" name="Text Box 23"/>
          <p:cNvSpPr txBox="1">
            <a:spLocks noChangeArrowheads="1"/>
          </p:cNvSpPr>
          <p:nvPr/>
        </p:nvSpPr>
        <p:spPr bwMode="auto">
          <a:xfrm>
            <a:off x="6324600" y="2057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/>
              <a:t>m</a:t>
            </a:r>
            <a:r>
              <a:rPr lang="en-US" b="1" baseline="-25000" dirty="0"/>
              <a:t>2</a:t>
            </a:r>
          </a:p>
        </p:txBody>
      </p:sp>
      <p:sp>
        <p:nvSpPr>
          <p:cNvPr id="236568" name="Text Box 24"/>
          <p:cNvSpPr txBox="1">
            <a:spLocks noChangeArrowheads="1"/>
          </p:cNvSpPr>
          <p:nvPr/>
        </p:nvSpPr>
        <p:spPr bwMode="auto">
          <a:xfrm>
            <a:off x="4038600" y="1371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m</a:t>
            </a:r>
            <a:endParaRPr lang="en-US" b="1" baseline="-25000"/>
          </a:p>
        </p:txBody>
      </p:sp>
      <p:sp>
        <p:nvSpPr>
          <p:cNvPr id="236570" name="Text Box 26"/>
          <p:cNvSpPr txBox="1">
            <a:spLocks noChangeArrowheads="1"/>
          </p:cNvSpPr>
          <p:nvPr/>
        </p:nvSpPr>
        <p:spPr bwMode="auto">
          <a:xfrm>
            <a:off x="381000" y="41148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/>
              <a:t>K=2 :</a:t>
            </a:r>
          </a:p>
        </p:txBody>
      </p:sp>
      <p:graphicFrame>
        <p:nvGraphicFramePr>
          <p:cNvPr id="236571" name="Object 27"/>
          <p:cNvGraphicFramePr>
            <a:graphicFrameLocks noChangeAspect="1"/>
          </p:cNvGraphicFramePr>
          <p:nvPr/>
        </p:nvGraphicFramePr>
        <p:xfrm>
          <a:off x="2057400" y="2819400"/>
          <a:ext cx="431958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615" name="Equation" r:id="rId6" imgW="2933700" imgH="685800" progId="Equation.3">
                  <p:embed/>
                </p:oleObj>
              </mc:Choice>
              <mc:Fallback>
                <p:oleObj name="Equation" r:id="rId6" imgW="2933700" imgH="685800" progId="Equation.3">
                  <p:embed/>
                  <p:pic>
                    <p:nvPicPr>
                      <p:cNvPr id="0" name="Picture 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19400"/>
                        <a:ext cx="4319588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572" name="Text Box 28"/>
          <p:cNvSpPr txBox="1">
            <a:spLocks noChangeArrowheads="1"/>
          </p:cNvSpPr>
          <p:nvPr/>
        </p:nvSpPr>
        <p:spPr bwMode="auto">
          <a:xfrm>
            <a:off x="381000" y="304165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K=1 :</a:t>
            </a:r>
          </a:p>
        </p:txBody>
      </p:sp>
      <p:sp>
        <p:nvSpPr>
          <p:cNvPr id="236576" name="Text Box 32"/>
          <p:cNvSpPr txBox="1">
            <a:spLocks noChangeArrowheads="1"/>
          </p:cNvSpPr>
          <p:nvPr/>
        </p:nvSpPr>
        <p:spPr bwMode="auto">
          <a:xfrm>
            <a:off x="381000" y="5029200"/>
            <a:ext cx="876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K=4:</a:t>
            </a:r>
          </a:p>
        </p:txBody>
      </p:sp>
      <p:graphicFrame>
        <p:nvGraphicFramePr>
          <p:cNvPr id="236577" name="Object 33"/>
          <p:cNvGraphicFramePr>
            <a:graphicFrameLocks noGrp="1" noChangeAspect="1"/>
          </p:cNvGraphicFramePr>
          <p:nvPr>
            <p:ph sz="half" idx="1"/>
          </p:nvPr>
        </p:nvGraphicFramePr>
        <p:xfrm>
          <a:off x="2057400" y="3962400"/>
          <a:ext cx="45720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616" name="Equation" r:id="rId8" imgW="3251200" imgH="685800" progId="Equation.3">
                  <p:embed/>
                </p:oleObj>
              </mc:Choice>
              <mc:Fallback>
                <p:oleObj name="Equation" r:id="rId8" imgW="3251200" imgH="685800" progId="Equation.3">
                  <p:embed/>
                  <p:pic>
                    <p:nvPicPr>
                      <p:cNvPr id="0" name="Picture 3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962400"/>
                        <a:ext cx="4572000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63" grpId="0"/>
      <p:bldP spid="236563" grpId="1"/>
      <p:bldP spid="236564" grpId="0"/>
      <p:bldP spid="236564" grpId="1"/>
      <p:bldP spid="236566" grpId="0"/>
      <p:bldP spid="236566" grpId="1"/>
      <p:bldP spid="236567" grpId="0"/>
      <p:bldP spid="236567" grpId="1"/>
      <p:bldP spid="236570" grpId="0"/>
      <p:bldP spid="23657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sz="2000" dirty="0"/>
              <a:t>Silhouette Coefficient </a:t>
            </a:r>
            <a:r>
              <a:rPr lang="en-US" sz="2000" dirty="0" smtClean="0"/>
              <a:t>combines </a:t>
            </a:r>
            <a:r>
              <a:rPr lang="en-US" sz="2000" dirty="0"/>
              <a:t>ideas of both cohesion and </a:t>
            </a:r>
            <a:r>
              <a:rPr lang="en-US" sz="2000" dirty="0" smtClean="0"/>
              <a:t>separation</a:t>
            </a:r>
          </a:p>
          <a:p>
            <a:pPr marL="342900" indent="-342900">
              <a:spcBef>
                <a:spcPct val="0"/>
              </a:spcBef>
            </a:pPr>
            <a:endParaRPr lang="en-US" sz="2000" dirty="0"/>
          </a:p>
          <a:p>
            <a:pPr marL="342900" indent="-342900">
              <a:spcBef>
                <a:spcPct val="0"/>
              </a:spcBef>
            </a:pPr>
            <a:r>
              <a:rPr lang="en-US" sz="2000" dirty="0"/>
              <a:t>For an individual point, </a:t>
            </a:r>
            <a:r>
              <a:rPr lang="en-US" sz="2000" i="1" dirty="0" err="1"/>
              <a:t>i</a:t>
            </a:r>
            <a:endParaRPr lang="en-US" sz="2000" i="1" dirty="0"/>
          </a:p>
          <a:p>
            <a:pPr marL="742950" lvl="1" indent="-285750"/>
            <a:r>
              <a:rPr lang="en-US" sz="1800" dirty="0"/>
              <a:t>Calculate </a:t>
            </a:r>
            <a:r>
              <a:rPr lang="en-US" sz="1800" b="1" i="1" dirty="0"/>
              <a:t>a</a:t>
            </a:r>
            <a:r>
              <a:rPr lang="en-US" sz="1800" dirty="0"/>
              <a:t> = average distance of </a:t>
            </a:r>
            <a:r>
              <a:rPr lang="en-US" sz="1800" i="1" dirty="0" err="1"/>
              <a:t>i</a:t>
            </a:r>
            <a:r>
              <a:rPr lang="en-US" sz="1800" dirty="0"/>
              <a:t> to the points in its cluster</a:t>
            </a:r>
          </a:p>
          <a:p>
            <a:pPr marL="742950" lvl="1" indent="-285750"/>
            <a:r>
              <a:rPr lang="en-US" sz="1800" dirty="0"/>
              <a:t>Calculate </a:t>
            </a:r>
            <a:r>
              <a:rPr lang="en-US" sz="1800" b="1" i="1" dirty="0"/>
              <a:t>b</a:t>
            </a:r>
            <a:r>
              <a:rPr lang="en-US" sz="1800" dirty="0"/>
              <a:t> = min (average distance of </a:t>
            </a:r>
            <a:r>
              <a:rPr lang="en-US" sz="1800" i="1" dirty="0" err="1"/>
              <a:t>i</a:t>
            </a:r>
            <a:r>
              <a:rPr lang="en-US" sz="1800" i="1" dirty="0"/>
              <a:t> </a:t>
            </a:r>
            <a:r>
              <a:rPr lang="en-US" sz="1800" dirty="0"/>
              <a:t> to points in another cluster)</a:t>
            </a:r>
          </a:p>
          <a:p>
            <a:pPr marL="742950" lvl="1" indent="-285750"/>
            <a:r>
              <a:rPr lang="en-US" sz="1800" dirty="0"/>
              <a:t>The </a:t>
            </a:r>
            <a:r>
              <a:rPr lang="en-US" sz="1800" b="1" dirty="0">
                <a:solidFill>
                  <a:srgbClr val="C00000"/>
                </a:solidFill>
              </a:rPr>
              <a:t>silhouette coefficient </a:t>
            </a:r>
            <a:r>
              <a:rPr lang="en-US" sz="1800" dirty="0"/>
              <a:t>for a point is then given by 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s = 1 – a/b   if a &lt; b,   </a:t>
            </a:r>
            <a:r>
              <a:rPr lang="en-US" sz="1400" dirty="0" smtClean="0"/>
              <a:t>(s </a:t>
            </a:r>
            <a:r>
              <a:rPr lang="en-US" sz="1400" dirty="0"/>
              <a:t>= b/a - 1    if a </a:t>
            </a:r>
            <a:r>
              <a:rPr lang="en-US" sz="1400" dirty="0">
                <a:sym typeface="Symbol" pitchFamily="18" charset="2"/>
              </a:rPr>
              <a:t> </a:t>
            </a:r>
            <a:r>
              <a:rPr lang="en-US" sz="1400" dirty="0"/>
              <a:t>b, not the usual case)</a:t>
            </a:r>
            <a:r>
              <a:rPr lang="en-US" sz="1800" dirty="0"/>
              <a:t> </a:t>
            </a:r>
          </a:p>
          <a:p>
            <a:pPr marL="742950" lvl="1" indent="-285750"/>
            <a:endParaRPr lang="en-US" sz="1800" dirty="0"/>
          </a:p>
          <a:p>
            <a:pPr marL="742950" lvl="1" indent="-285750"/>
            <a:r>
              <a:rPr lang="en-US" sz="1800" dirty="0"/>
              <a:t>Typically between 0 and </a:t>
            </a:r>
            <a:r>
              <a:rPr lang="en-US" sz="1800" dirty="0" smtClean="0"/>
              <a:t>1 </a:t>
            </a:r>
            <a:endParaRPr lang="en-US" sz="1800" dirty="0"/>
          </a:p>
          <a:p>
            <a:pPr marL="742950" lvl="1" indent="-285750"/>
            <a:r>
              <a:rPr lang="en-US" sz="1800" dirty="0"/>
              <a:t>The closer to 1 the </a:t>
            </a:r>
            <a:r>
              <a:rPr lang="en-US" sz="1800" dirty="0" smtClean="0"/>
              <a:t>better</a:t>
            </a:r>
            <a:endParaRPr lang="en-US" sz="1800" dirty="0"/>
          </a:p>
          <a:p>
            <a:pPr marL="342900" indent="-342900">
              <a:spcBef>
                <a:spcPct val="0"/>
              </a:spcBef>
            </a:pPr>
            <a:endParaRPr lang="en-US" sz="2200" dirty="0"/>
          </a:p>
          <a:p>
            <a:pPr marL="342900" indent="-342900">
              <a:spcBef>
                <a:spcPct val="0"/>
              </a:spcBef>
            </a:pPr>
            <a:endParaRPr lang="en-US" sz="2200" dirty="0"/>
          </a:p>
          <a:p>
            <a:pPr marL="342900" indent="-342900">
              <a:spcBef>
                <a:spcPct val="0"/>
              </a:spcBef>
            </a:pPr>
            <a:r>
              <a:rPr lang="en-US" sz="2200" dirty="0"/>
              <a:t>Can calculate the Average Silhouette width for a cluster or a clustering</a:t>
            </a:r>
          </a:p>
        </p:txBody>
      </p:sp>
      <p:sp>
        <p:nvSpPr>
          <p:cNvPr id="1676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Silhouette Coefficient</a:t>
            </a:r>
          </a:p>
        </p:txBody>
      </p:sp>
      <p:graphicFrame>
        <p:nvGraphicFramePr>
          <p:cNvPr id="1676292" name="Object 4"/>
          <p:cNvGraphicFramePr>
            <a:graphicFrameLocks noChangeAspect="1"/>
          </p:cNvGraphicFramePr>
          <p:nvPr/>
        </p:nvGraphicFramePr>
        <p:xfrm>
          <a:off x="4572000" y="3962400"/>
          <a:ext cx="27336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06" name="VISIO" r:id="rId3" imgW="3694176" imgH="1482852" progId="Visio.Drawing.11">
                  <p:embed/>
                </p:oleObj>
              </mc:Choice>
              <mc:Fallback>
                <p:oleObj name="VISIO" r:id="rId3" imgW="3694176" imgH="1482852" progId="Visio.Drawing.11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62400"/>
                        <a:ext cx="273367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Correlation with Distance Matrix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495800"/>
          </a:xfrm>
        </p:spPr>
        <p:txBody>
          <a:bodyPr/>
          <a:lstStyle/>
          <a:p>
            <a:r>
              <a:rPr lang="en-US" sz="2800" dirty="0"/>
              <a:t>Distance Matrix</a:t>
            </a:r>
          </a:p>
          <a:p>
            <a:pPr lvl="1"/>
            <a:r>
              <a:rPr lang="en-US" sz="2400" dirty="0"/>
              <a:t> </a:t>
            </a:r>
            <a:r>
              <a:rPr lang="en-US" sz="2400" i="1" dirty="0" err="1"/>
              <a:t>D</a:t>
            </a:r>
            <a:r>
              <a:rPr lang="en-US" sz="2400" i="1" baseline="-25000" dirty="0" err="1"/>
              <a:t>ij</a:t>
            </a:r>
            <a:r>
              <a:rPr lang="en-US" sz="2400" dirty="0"/>
              <a:t> is the similarity between object </a:t>
            </a:r>
            <a:r>
              <a:rPr lang="en-US" sz="2400" i="1" dirty="0" err="1"/>
              <a:t>O</a:t>
            </a:r>
            <a:r>
              <a:rPr lang="en-US" sz="2400" i="1" baseline="-25000" dirty="0" err="1"/>
              <a:t>i</a:t>
            </a:r>
            <a:r>
              <a:rPr lang="en-US" sz="2400" dirty="0"/>
              <a:t> and </a:t>
            </a:r>
            <a:r>
              <a:rPr lang="en-US" sz="2400" i="1" dirty="0" err="1" smtClean="0"/>
              <a:t>O</a:t>
            </a:r>
            <a:r>
              <a:rPr lang="en-US" sz="2400" i="1" baseline="-25000" dirty="0" err="1" smtClean="0"/>
              <a:t>j</a:t>
            </a:r>
            <a:endParaRPr lang="en-US" sz="2400" dirty="0"/>
          </a:p>
          <a:p>
            <a:r>
              <a:rPr lang="en-US" sz="2800" dirty="0"/>
              <a:t> Incidence Matrix</a:t>
            </a:r>
          </a:p>
          <a:p>
            <a:pPr lvl="1"/>
            <a:r>
              <a:rPr lang="en-US" sz="2400" dirty="0"/>
              <a:t> </a:t>
            </a:r>
            <a:r>
              <a:rPr lang="en-US" sz="2400" i="1" dirty="0" err="1"/>
              <a:t>C</a:t>
            </a:r>
            <a:r>
              <a:rPr lang="en-US" sz="2400" i="1" baseline="-25000" dirty="0" err="1"/>
              <a:t>ij</a:t>
            </a:r>
            <a:r>
              <a:rPr lang="en-US" sz="2400" dirty="0"/>
              <a:t>=1 if </a:t>
            </a:r>
            <a:r>
              <a:rPr lang="en-US" sz="2400" i="1" dirty="0" err="1"/>
              <a:t>O</a:t>
            </a:r>
            <a:r>
              <a:rPr lang="en-US" sz="2400" i="1" baseline="-25000" dirty="0" err="1"/>
              <a:t>i</a:t>
            </a:r>
            <a:r>
              <a:rPr lang="en-US" sz="2400" dirty="0"/>
              <a:t> and </a:t>
            </a:r>
            <a:r>
              <a:rPr lang="en-US" sz="2400" i="1" dirty="0" err="1"/>
              <a:t>O</a:t>
            </a:r>
            <a:r>
              <a:rPr lang="en-US" sz="2400" i="1" baseline="-25000" dirty="0" err="1"/>
              <a:t>j</a:t>
            </a:r>
            <a:r>
              <a:rPr lang="en-US" sz="2400" dirty="0"/>
              <a:t> belong to the same cluster, </a:t>
            </a:r>
            <a:r>
              <a:rPr lang="en-US" sz="2400" i="1" dirty="0" err="1"/>
              <a:t>C</a:t>
            </a:r>
            <a:r>
              <a:rPr lang="en-US" sz="2400" i="1" baseline="-25000" dirty="0" err="1"/>
              <a:t>ij</a:t>
            </a:r>
            <a:r>
              <a:rPr lang="en-US" sz="2400" dirty="0"/>
              <a:t>=0 otherwise</a:t>
            </a:r>
          </a:p>
          <a:p>
            <a:r>
              <a:rPr lang="en-US" sz="2800" dirty="0"/>
              <a:t>Compute the correlation between the two matrices</a:t>
            </a:r>
          </a:p>
          <a:p>
            <a:pPr lvl="1"/>
            <a:r>
              <a:rPr lang="en-US" sz="2400" dirty="0"/>
              <a:t>Only </a:t>
            </a:r>
            <a:r>
              <a:rPr lang="en-US" sz="2400" i="1" dirty="0"/>
              <a:t>n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-1)/2 entries needs to be </a:t>
            </a:r>
            <a:r>
              <a:rPr lang="en-US" sz="2400" dirty="0" smtClean="0"/>
              <a:t>calculated</a:t>
            </a:r>
            <a:endParaRPr lang="en-US" sz="2400" dirty="0"/>
          </a:p>
          <a:p>
            <a:r>
              <a:rPr lang="en-US" sz="2800" dirty="0"/>
              <a:t>High correlation indicates good </a:t>
            </a:r>
            <a:r>
              <a:rPr lang="en-US" sz="2800" dirty="0" smtClean="0"/>
              <a:t>clustering</a:t>
            </a:r>
            <a:endParaRPr lang="en-US" sz="2800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sz="2600" b="0" dirty="0"/>
              <a:t>Given Distance Matrix D</a:t>
            </a:r>
            <a:r>
              <a:rPr lang="en-US" sz="2600" b="0" i="1" dirty="0"/>
              <a:t> = {d</a:t>
            </a:r>
            <a:r>
              <a:rPr lang="en-US" sz="2600" b="0" i="1" baseline="-25000" dirty="0"/>
              <a:t>11</a:t>
            </a:r>
            <a:r>
              <a:rPr lang="en-US" sz="2600" b="0" i="1" dirty="0"/>
              <a:t>,d</a:t>
            </a:r>
            <a:r>
              <a:rPr lang="en-US" sz="2600" b="0" i="1" baseline="-25000" dirty="0"/>
              <a:t>12</a:t>
            </a:r>
            <a:r>
              <a:rPr lang="en-US" sz="2600" b="0" i="1" dirty="0"/>
              <a:t>, …, </a:t>
            </a:r>
            <a:r>
              <a:rPr lang="en-US" sz="2600" b="0" i="1" dirty="0" err="1"/>
              <a:t>d</a:t>
            </a:r>
            <a:r>
              <a:rPr lang="en-US" sz="2600" b="0" i="1" baseline="-25000" dirty="0" err="1"/>
              <a:t>nn</a:t>
            </a:r>
            <a:r>
              <a:rPr lang="en-US" sz="2600" b="0" i="1" baseline="-25000" dirty="0"/>
              <a:t> </a:t>
            </a:r>
            <a:r>
              <a:rPr lang="en-US" sz="2600" b="0" i="1" dirty="0"/>
              <a:t>} </a:t>
            </a:r>
            <a:r>
              <a:rPr lang="en-US" sz="2600" b="0" dirty="0"/>
              <a:t>and Incidence Matrix</a:t>
            </a:r>
            <a:r>
              <a:rPr lang="en-US" sz="2600" b="0" i="1" dirty="0"/>
              <a:t> C= { c</a:t>
            </a:r>
            <a:r>
              <a:rPr lang="en-US" sz="2600" b="0" i="1" baseline="-25000" dirty="0"/>
              <a:t>11</a:t>
            </a:r>
            <a:r>
              <a:rPr lang="en-US" sz="2600" b="0" i="1" dirty="0"/>
              <a:t>, c</a:t>
            </a:r>
            <a:r>
              <a:rPr lang="en-US" sz="2600" b="0" i="1" baseline="-25000" dirty="0"/>
              <a:t>12</a:t>
            </a:r>
            <a:r>
              <a:rPr lang="en-US" sz="2600" b="0" i="1" dirty="0"/>
              <a:t>,…, </a:t>
            </a:r>
            <a:r>
              <a:rPr lang="en-US" sz="2600" b="0" i="1" dirty="0" err="1"/>
              <a:t>c</a:t>
            </a:r>
            <a:r>
              <a:rPr lang="en-US" sz="2600" b="0" i="1" baseline="-25000" dirty="0" err="1"/>
              <a:t>nn</a:t>
            </a:r>
            <a:r>
              <a:rPr lang="en-US" sz="2600" b="0" i="1" baseline="-25000" dirty="0"/>
              <a:t> </a:t>
            </a:r>
            <a:r>
              <a:rPr lang="en-US" sz="2600" b="0" i="1" dirty="0"/>
              <a:t>}</a:t>
            </a:r>
            <a:r>
              <a:rPr lang="en-US" sz="2600" b="0" dirty="0"/>
              <a:t> .                                                                       </a:t>
            </a:r>
          </a:p>
          <a:p>
            <a:pPr>
              <a:buFont typeface="Wingdings 2" pitchFamily="18" charset="2"/>
              <a:buNone/>
            </a:pPr>
            <a:r>
              <a:rPr lang="en-US" sz="2600" b="0" dirty="0"/>
              <a:t>        </a:t>
            </a:r>
          </a:p>
          <a:p>
            <a:r>
              <a:rPr lang="en-US" sz="2600" b="0" dirty="0"/>
              <a:t> Correlation </a:t>
            </a:r>
            <a:r>
              <a:rPr lang="en-US" sz="2600" b="0" i="1" dirty="0"/>
              <a:t>r</a:t>
            </a:r>
            <a:r>
              <a:rPr lang="en-US" sz="2600" b="0" dirty="0"/>
              <a:t> between </a:t>
            </a:r>
            <a:r>
              <a:rPr lang="en-US" sz="2600" b="0" i="1" dirty="0"/>
              <a:t>D</a:t>
            </a:r>
            <a:r>
              <a:rPr lang="en-US" sz="2600" b="0" dirty="0"/>
              <a:t> and </a:t>
            </a:r>
            <a:r>
              <a:rPr lang="en-US" sz="2600" b="0" i="1" dirty="0"/>
              <a:t>C</a:t>
            </a:r>
            <a:r>
              <a:rPr lang="en-US" sz="2600" b="0" dirty="0"/>
              <a:t> is given by</a:t>
            </a:r>
          </a:p>
          <a:p>
            <a:pPr>
              <a:buFont typeface="Wingdings 2" pitchFamily="18" charset="2"/>
              <a:buNone/>
            </a:pPr>
            <a:endParaRPr lang="en-US" sz="2600" dirty="0"/>
          </a:p>
          <a:p>
            <a:pPr>
              <a:buFont typeface="Wingdings 2" pitchFamily="18" charset="2"/>
              <a:buNone/>
            </a:pPr>
            <a:r>
              <a:rPr lang="en-US" sz="2600" dirty="0"/>
              <a:t>	</a:t>
            </a:r>
          </a:p>
        </p:txBody>
      </p:sp>
      <p:graphicFrame>
        <p:nvGraphicFramePr>
          <p:cNvPr id="262147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25855690"/>
              </p:ext>
            </p:extLst>
          </p:nvPr>
        </p:nvGraphicFramePr>
        <p:xfrm>
          <a:off x="2432050" y="3890963"/>
          <a:ext cx="37719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406" name="Equation" r:id="rId3" imgW="2070100" imgH="927100" progId="Equation.3">
                  <p:embed/>
                </p:oleObj>
              </mc:Choice>
              <mc:Fallback>
                <p:oleObj name="Equation" r:id="rId3" imgW="2070100" imgH="927100" progId="Equation.3">
                  <p:embed/>
                  <p:pic>
                    <p:nvPicPr>
                      <p:cNvPr id="0" name="Picture 10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3890963"/>
                        <a:ext cx="3771900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150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1143000"/>
          </a:xfrm>
          <a:ln/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Correlation with Distance Matrix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Are There Clusters in the Data?</a:t>
            </a:r>
            <a:endParaRPr 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36480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152400" y="1905000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/>
              <a:t>Random Points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3657600"/>
            <a:ext cx="4113213" cy="2743200"/>
            <a:chOff x="96" y="2304"/>
            <a:chExt cx="2591" cy="1728"/>
          </a:xfrm>
        </p:grpSpPr>
        <p:pic>
          <p:nvPicPr>
            <p:cNvPr id="22835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8359" name="Text Box 7"/>
            <p:cNvSpPr txBox="1">
              <a:spLocks noChangeArrowheads="1"/>
            </p:cNvSpPr>
            <p:nvPr/>
          </p:nvSpPr>
          <p:spPr bwMode="auto">
            <a:xfrm>
              <a:off x="96" y="2640"/>
              <a:ext cx="6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/>
                <a:t>K-means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116388" y="990600"/>
            <a:ext cx="4341812" cy="2743200"/>
            <a:chOff x="2593" y="624"/>
            <a:chExt cx="2735" cy="1728"/>
          </a:xfrm>
        </p:grpSpPr>
        <p:pic>
          <p:nvPicPr>
            <p:cNvPr id="228361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62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8362" name="Text Box 10"/>
            <p:cNvSpPr txBox="1">
              <a:spLocks noChangeArrowheads="1"/>
            </p:cNvSpPr>
            <p:nvPr/>
          </p:nvSpPr>
          <p:spPr bwMode="auto">
            <a:xfrm>
              <a:off x="4704" y="1200"/>
              <a:ext cx="6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 dirty="0"/>
                <a:t>DBSCAN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116388" y="3657600"/>
            <a:ext cx="4646612" cy="2743200"/>
            <a:chOff x="2593" y="2304"/>
            <a:chExt cx="2927" cy="1728"/>
          </a:xfrm>
        </p:grpSpPr>
        <p:pic>
          <p:nvPicPr>
            <p:cNvPr id="228364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8365" name="Text Box 13"/>
            <p:cNvSpPr txBox="1">
              <a:spLocks noChangeArrowheads="1"/>
            </p:cNvSpPr>
            <p:nvPr/>
          </p:nvSpPr>
          <p:spPr bwMode="auto">
            <a:xfrm>
              <a:off x="4800" y="2640"/>
              <a:ext cx="72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 dirty="0"/>
                <a:t>Complete Link</a:t>
              </a:r>
            </a:p>
          </p:txBody>
        </p:sp>
      </p:grp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7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Measuring Cluster Validity Via Correlation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772400" cy="4114800"/>
          </a:xfrm>
        </p:spPr>
        <p:txBody>
          <a:bodyPr/>
          <a:lstStyle/>
          <a:p>
            <a:r>
              <a:rPr lang="en-US" sz="2400" dirty="0"/>
              <a:t>Correlation of incidence and </a:t>
            </a:r>
            <a:r>
              <a:rPr lang="en-US" sz="2400" dirty="0" smtClean="0"/>
              <a:t>distance </a:t>
            </a:r>
            <a:r>
              <a:rPr lang="en-US" sz="2400" dirty="0"/>
              <a:t>matrices for the K-means </a:t>
            </a:r>
            <a:r>
              <a:rPr lang="en-US" sz="2400" dirty="0" err="1"/>
              <a:t>clusterings</a:t>
            </a:r>
            <a:r>
              <a:rPr lang="en-US" sz="2400" dirty="0"/>
              <a:t> of the following two data </a:t>
            </a:r>
            <a:r>
              <a:rPr lang="en-US" sz="2400" dirty="0" smtClean="0"/>
              <a:t>sets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269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718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9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29718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1371600" y="5791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 err="1"/>
              <a:t>Corr</a:t>
            </a:r>
            <a:r>
              <a:rPr lang="en-US" sz="1400" b="1" dirty="0"/>
              <a:t> = -0.9235</a:t>
            </a:r>
          </a:p>
        </p:txBody>
      </p:sp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5029200" y="5791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Corr = -0.5810</a:t>
            </a: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876800"/>
          </a:xfrm>
        </p:spPr>
        <p:txBody>
          <a:bodyPr/>
          <a:lstStyle/>
          <a:p>
            <a:r>
              <a:rPr lang="en-US" sz="2800"/>
              <a:t>Order the similarity matrix with respect to cluster labels and inspect visually. </a:t>
            </a:r>
          </a:p>
          <a:p>
            <a:endParaRPr lang="en-US" sz="280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Using Similarity Matrix for Cluster Validation</a:t>
            </a:r>
          </a:p>
        </p:txBody>
      </p:sp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268788" cy="32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1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4268788" cy="32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Using Similarity Matrix for Cluster Validation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292100" indent="-292100"/>
            <a:r>
              <a:rPr lang="en-US"/>
              <a:t>Clusters in random data are not so crisp</a:t>
            </a:r>
          </a:p>
          <a:p>
            <a:pPr marL="292100" indent="-292100"/>
            <a:endParaRPr lang="en-US"/>
          </a:p>
        </p:txBody>
      </p:sp>
      <p:pic>
        <p:nvPicPr>
          <p:cNvPr id="2201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Reliability of Clusters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733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 Need a framework to interpret any </a:t>
            </a:r>
            <a:r>
              <a:rPr lang="en-US" sz="2800" dirty="0" smtClean="0"/>
              <a:t>measure </a:t>
            </a:r>
            <a:endParaRPr lang="en-US" sz="28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For </a:t>
            </a:r>
            <a:r>
              <a:rPr lang="en-US" sz="2400" dirty="0"/>
              <a:t>example, if our measure of evaluation has the value, 10, is that good, fair, or poor?</a:t>
            </a:r>
          </a:p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 </a:t>
            </a:r>
            <a:r>
              <a:rPr lang="en-US" sz="2800" dirty="0"/>
              <a:t>Statistics provide a framework for cluster validity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/>
              <a:t>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more “atypical” a clustering result is, the more likely it represents valid structure in the </a:t>
            </a:r>
            <a:r>
              <a:rPr lang="en-US" sz="2400" dirty="0" smtClean="0"/>
              <a:t>data</a:t>
            </a:r>
            <a:endParaRPr lang="en-US" sz="2400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0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Example</a:t>
            </a:r>
          </a:p>
          <a:p>
            <a:pPr lvl="1"/>
            <a:r>
              <a:rPr lang="en-US" sz="2200" dirty="0"/>
              <a:t>Compare SSE of 0.005 against three clusters in random data</a:t>
            </a:r>
          </a:p>
          <a:p>
            <a:pPr lvl="1"/>
            <a:r>
              <a:rPr lang="en-US" sz="2200" dirty="0" smtClean="0"/>
              <a:t>SSE </a:t>
            </a:r>
            <a:r>
              <a:rPr lang="en-US" sz="2200" dirty="0"/>
              <a:t>Histogram of 500 sets of random data points of size </a:t>
            </a:r>
            <a:r>
              <a:rPr lang="en-US" sz="2200" dirty="0" smtClean="0"/>
              <a:t>100—lowest SSE is 0.0173</a:t>
            </a:r>
            <a:endParaRPr lang="en-US" sz="2200" dirty="0"/>
          </a:p>
          <a:p>
            <a:pPr lvl="1">
              <a:buFont typeface="Monotype Sorts" pitchFamily="2" charset="2"/>
              <a:buNone/>
            </a:pPr>
            <a:endParaRPr lang="en-US" sz="2200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Statistical Framework for SSE</a:t>
            </a:r>
          </a:p>
        </p:txBody>
      </p:sp>
      <p:grpSp>
        <p:nvGrpSpPr>
          <p:cNvPr id="224260" name="Group 4"/>
          <p:cNvGrpSpPr>
            <a:grpSpLocks/>
          </p:cNvGrpSpPr>
          <p:nvPr/>
        </p:nvGrpSpPr>
        <p:grpSpPr bwMode="auto">
          <a:xfrm>
            <a:off x="533400" y="2819400"/>
            <a:ext cx="7848600" cy="3124200"/>
            <a:chOff x="288" y="1488"/>
            <a:chExt cx="4944" cy="1968"/>
          </a:xfrm>
        </p:grpSpPr>
        <p:pic>
          <p:nvPicPr>
            <p:cNvPr id="224261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0"/>
            <a:stretch>
              <a:fillRect/>
            </a:stretch>
          </p:blipFill>
          <p:spPr bwMode="auto">
            <a:xfrm>
              <a:off x="2543" y="1536"/>
              <a:ext cx="2689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426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0" t="4759"/>
            <a:stretch>
              <a:fillRect/>
            </a:stretch>
          </p:blipFill>
          <p:spPr bwMode="auto">
            <a:xfrm>
              <a:off x="288" y="1488"/>
              <a:ext cx="2401" cy="1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4263" name="Rectangle 7"/>
            <p:cNvSpPr>
              <a:spLocks noChangeArrowheads="1"/>
            </p:cNvSpPr>
            <p:nvPr/>
          </p:nvSpPr>
          <p:spPr bwMode="auto">
            <a:xfrm>
              <a:off x="912" y="1872"/>
              <a:ext cx="960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1371600" y="59436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SSE  = 0.005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Application Examples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smtClean="0"/>
              <a:t>A stand-alone tool: explore data distribution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 preprocessing step for other algorithms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Pattern recognition, spatial data analysis, image processing, market research, WWW, …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Cluster documents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Cluster web log data to discover groups of similar access patterns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8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3058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cs typeface="Times New Roman" pitchFamily="18" charset="0"/>
              </a:rPr>
              <a:t>Determine the Number of Clusters Using SSE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pPr marL="292100" indent="-292100"/>
            <a:r>
              <a:rPr lang="en-US" dirty="0"/>
              <a:t>SSE </a:t>
            </a:r>
            <a:r>
              <a:rPr lang="en-US" dirty="0" smtClean="0"/>
              <a:t>curve</a:t>
            </a:r>
            <a:endParaRPr lang="en-US" dirty="0"/>
          </a:p>
          <a:p>
            <a:pPr marL="292100" indent="-292100"/>
            <a:endParaRPr lang="en-US" dirty="0"/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5830094" y="5597303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/>
              <a:t>SSE </a:t>
            </a:r>
            <a:r>
              <a:rPr lang="en-US" b="1" dirty="0" err="1" smtClean="0"/>
              <a:t>wrt</a:t>
            </a:r>
            <a:r>
              <a:rPr lang="en-US" b="1" dirty="0" smtClean="0"/>
              <a:t> K</a:t>
            </a:r>
            <a:endParaRPr lang="en-US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4573588" y="25146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304800" y="2590800"/>
            <a:ext cx="36560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0600" y="5566347"/>
            <a:ext cx="259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smtClean="0"/>
              <a:t>Clustering of Input Data </a:t>
            </a:r>
            <a:endParaRPr lang="en-US" b="1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cs typeface="Times New Roman" pitchFamily="18" charset="0"/>
              </a:rPr>
              <a:t>Take-away Message</a:t>
            </a:r>
            <a:endParaRPr lang="en-US" altLang="zh-CN" sz="32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cs typeface="Times New Roman" pitchFamily="18" charset="0"/>
              </a:rPr>
              <a:t>What’s clustering?</a:t>
            </a:r>
          </a:p>
          <a:p>
            <a:r>
              <a:rPr lang="en-US" altLang="zh-CN" sz="2800" dirty="0" smtClean="0">
                <a:cs typeface="Times New Roman" pitchFamily="18" charset="0"/>
              </a:rPr>
              <a:t>Why clustering is important?</a:t>
            </a:r>
          </a:p>
          <a:p>
            <a:r>
              <a:rPr lang="en-US" altLang="zh-CN" sz="2800" dirty="0" smtClean="0">
                <a:cs typeface="Times New Roman" pitchFamily="18" charset="0"/>
              </a:rPr>
              <a:t>How to preprocess data and compute dissimilarity/similarity from data?</a:t>
            </a:r>
          </a:p>
          <a:p>
            <a:r>
              <a:rPr lang="en-US" altLang="zh-CN" sz="2800" dirty="0" smtClean="0">
                <a:cs typeface="Times New Roman" pitchFamily="18" charset="0"/>
              </a:rPr>
              <a:t>What’s a good clustering solution?</a:t>
            </a:r>
          </a:p>
          <a:p>
            <a:r>
              <a:rPr lang="en-US" altLang="zh-CN" sz="2800" dirty="0" smtClean="0">
                <a:cs typeface="Times New Roman" pitchFamily="18" charset="0"/>
              </a:rPr>
              <a:t>How to evaluate the clustering results?</a:t>
            </a:r>
            <a:endParaRPr lang="en-US" altLang="zh-CN" sz="2400" dirty="0" smtClean="0"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D390-459D-4692-ACDA-0AA97F7D3F05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267200" y="1066800"/>
          <a:ext cx="406717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611" name="Bitmap Image" r:id="rId3" imgW="2152951" imgH="885949" progId="PBrush">
                  <p:embed/>
                </p:oleObj>
              </mc:Choice>
              <mc:Fallback>
                <p:oleObj name="Bitmap Image" r:id="rId3" imgW="2152951" imgH="885949" progId="PBrush">
                  <p:embed/>
                  <p:pic>
                    <p:nvPicPr>
                      <p:cNvPr id="0" name="Picture 5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066800"/>
                        <a:ext cx="406717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9811" name="Picture 3" descr="matrix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95400"/>
            <a:ext cx="28194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9812" name="Group 4"/>
          <p:cNvGrpSpPr>
            <a:grpSpLocks/>
          </p:cNvGrpSpPr>
          <p:nvPr/>
        </p:nvGrpSpPr>
        <p:grpSpPr bwMode="auto">
          <a:xfrm>
            <a:off x="3981450" y="3049588"/>
            <a:ext cx="4121150" cy="1590675"/>
            <a:chOff x="2364" y="1653"/>
            <a:chExt cx="2861" cy="1281"/>
          </a:xfrm>
        </p:grpSpPr>
        <p:graphicFrame>
          <p:nvGraphicFramePr>
            <p:cNvPr id="119813" name="Object 5"/>
            <p:cNvGraphicFramePr>
              <a:graphicFrameLocks noChangeAspect="1"/>
            </p:cNvGraphicFramePr>
            <p:nvPr/>
          </p:nvGraphicFramePr>
          <p:xfrm>
            <a:off x="3795" y="2268"/>
            <a:ext cx="1430" cy="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7612" name="Bitmap Image" r:id="rId6" imgW="2142857" imgH="838095" progId="PBrush">
                    <p:embed/>
                  </p:oleObj>
                </mc:Choice>
                <mc:Fallback>
                  <p:oleObj name="Bitmap Image" r:id="rId6" imgW="2142857" imgH="838095" progId="PBrush">
                    <p:embed/>
                    <p:pic>
                      <p:nvPicPr>
                        <p:cNvPr id="0" name="Picture 5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5" y="2268"/>
                          <a:ext cx="1430" cy="5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814" name="Object 6"/>
            <p:cNvGraphicFramePr>
              <a:graphicFrameLocks noChangeAspect="1"/>
            </p:cNvGraphicFramePr>
            <p:nvPr/>
          </p:nvGraphicFramePr>
          <p:xfrm>
            <a:off x="3801" y="1653"/>
            <a:ext cx="1424" cy="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7613" name="Bitmap Image" r:id="rId8" imgW="2133898" imgH="857143" progId="PBrush">
                    <p:embed/>
                  </p:oleObj>
                </mc:Choice>
                <mc:Fallback>
                  <p:oleObj name="Bitmap Image" r:id="rId8" imgW="2133898" imgH="857143" progId="PBrush">
                    <p:embed/>
                    <p:pic>
                      <p:nvPicPr>
                        <p:cNvPr id="0" name="Picture 5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1" y="1653"/>
                          <a:ext cx="1424" cy="5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815" name="Object 7"/>
            <p:cNvGraphicFramePr>
              <a:graphicFrameLocks noChangeAspect="1"/>
            </p:cNvGraphicFramePr>
            <p:nvPr/>
          </p:nvGraphicFramePr>
          <p:xfrm>
            <a:off x="2364" y="1836"/>
            <a:ext cx="1374" cy="5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7614" name="Bitmap Image" r:id="rId10" imgW="2180952" imgH="895238" progId="PBrush">
                    <p:embed/>
                  </p:oleObj>
                </mc:Choice>
                <mc:Fallback>
                  <p:oleObj name="Bitmap Image" r:id="rId10" imgW="2180952" imgH="895238" progId="PBrush">
                    <p:embed/>
                    <p:pic>
                      <p:nvPicPr>
                        <p:cNvPr id="0" name="Picture 5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4" y="1836"/>
                          <a:ext cx="1374" cy="5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816" name="Object 8"/>
            <p:cNvGraphicFramePr>
              <a:graphicFrameLocks noChangeAspect="1"/>
            </p:cNvGraphicFramePr>
            <p:nvPr/>
          </p:nvGraphicFramePr>
          <p:xfrm>
            <a:off x="2376" y="2388"/>
            <a:ext cx="1362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7615" name="Bitmap Image" r:id="rId12" imgW="2161905" imgH="866896" progId="PBrush">
                    <p:embed/>
                  </p:oleObj>
                </mc:Choice>
                <mc:Fallback>
                  <p:oleObj name="Bitmap Image" r:id="rId12" imgW="2161905" imgH="866896" progId="PBrush">
                    <p:embed/>
                    <p:pic>
                      <p:nvPicPr>
                        <p:cNvPr id="0" name="Picture 5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6" y="2388"/>
                          <a:ext cx="1362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9817" name="Line 9"/>
          <p:cNvSpPr>
            <a:spLocks noChangeShapeType="1"/>
          </p:cNvSpPr>
          <p:nvPr/>
        </p:nvSpPr>
        <p:spPr bwMode="auto">
          <a:xfrm>
            <a:off x="3657600" y="1676400"/>
            <a:ext cx="609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8" name="Line 10"/>
          <p:cNvSpPr>
            <a:spLocks noChangeShapeType="1"/>
          </p:cNvSpPr>
          <p:nvPr/>
        </p:nvSpPr>
        <p:spPr bwMode="auto">
          <a:xfrm>
            <a:off x="5334000" y="2362200"/>
            <a:ext cx="0" cy="762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552450" y="762000"/>
            <a:ext cx="3562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Gene Expression Data Matrix</a:t>
            </a: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4343400" y="762000"/>
            <a:ext cx="356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Gene Expression Patterns</a:t>
            </a:r>
          </a:p>
        </p:txBody>
      </p:sp>
      <p:sp>
        <p:nvSpPr>
          <p:cNvPr id="119821" name="Text Box 13"/>
          <p:cNvSpPr txBox="1">
            <a:spLocks noChangeArrowheads="1"/>
          </p:cNvSpPr>
          <p:nvPr/>
        </p:nvSpPr>
        <p:spPr bwMode="auto">
          <a:xfrm>
            <a:off x="4953000" y="2514600"/>
            <a:ext cx="3562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Co-expressed Genes</a:t>
            </a:r>
          </a:p>
        </p:txBody>
      </p:sp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3657600" y="5029200"/>
            <a:ext cx="46767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2857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+mn-lt"/>
              </a:rPr>
              <a:t>    Why looking for co-expressed genes?</a:t>
            </a:r>
          </a:p>
          <a:p>
            <a:pPr lvl="1">
              <a:buFont typeface="Wingdings" pitchFamily="2" charset="2"/>
              <a:buNone/>
            </a:pPr>
            <a:r>
              <a:rPr lang="en-US" b="0" i="1" dirty="0">
                <a:latin typeface="+mn-lt"/>
                <a:sym typeface="Symbol" pitchFamily="18" charset="2"/>
              </a:rPr>
              <a:t>  </a:t>
            </a:r>
            <a:r>
              <a:rPr lang="en-US" b="0" i="1" dirty="0">
                <a:latin typeface="+mn-lt"/>
              </a:rPr>
              <a:t>Co-expression indicates co-function;</a:t>
            </a:r>
          </a:p>
          <a:p>
            <a:pPr lvl="1">
              <a:buFont typeface="Wingdings" pitchFamily="2" charset="2"/>
              <a:buNone/>
            </a:pPr>
            <a:r>
              <a:rPr lang="en-US" b="0" i="1" dirty="0">
                <a:latin typeface="+mn-lt"/>
                <a:sym typeface="Symbol" pitchFamily="18" charset="2"/>
              </a:rPr>
              <a:t></a:t>
            </a:r>
            <a:r>
              <a:rPr lang="en-US" b="0" i="1" dirty="0">
                <a:latin typeface="+mn-lt"/>
              </a:rPr>
              <a:t>  Co-expression also indicates co-regulation.</a:t>
            </a:r>
          </a:p>
        </p:txBody>
      </p:sp>
      <p:sp>
        <p:nvSpPr>
          <p:cNvPr id="119823" name="Text Box 15"/>
          <p:cNvSpPr txBox="1">
            <a:spLocks noChangeArrowheads="1"/>
          </p:cNvSpPr>
          <p:nvPr/>
        </p:nvSpPr>
        <p:spPr bwMode="auto">
          <a:xfrm>
            <a:off x="1676400" y="152400"/>
            <a:ext cx="57983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0000FF"/>
                </a:solidFill>
                <a:latin typeface="+mj-lt"/>
                <a:ea typeface="+mj-ea"/>
                <a:cs typeface="Times New Roman" pitchFamily="18" charset="0"/>
              </a:rPr>
              <a:t>Clustering Co-expressed </a:t>
            </a:r>
            <a:r>
              <a:rPr lang="en-US" sz="2800" b="1" dirty="0">
                <a:solidFill>
                  <a:srgbClr val="0000FF"/>
                </a:solidFill>
                <a:latin typeface="+mj-lt"/>
                <a:ea typeface="+mj-ea"/>
                <a:cs typeface="Times New Roman" pitchFamily="18" charset="0"/>
              </a:rPr>
              <a:t>Genes</a:t>
            </a: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2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 animBg="1"/>
      <p:bldP spid="119818" grpId="0" animBg="1"/>
      <p:bldP spid="119820" grpId="0"/>
      <p:bldP spid="119821" grpId="0"/>
      <p:bldP spid="1198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cs typeface="Times New Roman" pitchFamily="18" charset="0"/>
              </a:rPr>
              <a:t>Gene-based Clustering</a:t>
            </a:r>
          </a:p>
        </p:txBody>
      </p:sp>
      <p:grpSp>
        <p:nvGrpSpPr>
          <p:cNvPr id="134147" name="Group 3"/>
          <p:cNvGrpSpPr>
            <a:grpSpLocks/>
          </p:cNvGrpSpPr>
          <p:nvPr/>
        </p:nvGrpSpPr>
        <p:grpSpPr bwMode="auto">
          <a:xfrm>
            <a:off x="4800600" y="1295400"/>
            <a:ext cx="4038600" cy="4216400"/>
            <a:chOff x="2784" y="1152"/>
            <a:chExt cx="2880" cy="2036"/>
          </a:xfrm>
        </p:grpSpPr>
        <p:graphicFrame>
          <p:nvGraphicFramePr>
            <p:cNvPr id="134148" name="Object 4"/>
            <p:cNvGraphicFramePr>
              <a:graphicFrameLocks/>
            </p:cNvGraphicFramePr>
            <p:nvPr/>
          </p:nvGraphicFramePr>
          <p:xfrm>
            <a:off x="2784" y="1152"/>
            <a:ext cx="1440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8746" name="Bitmap Image" r:id="rId4" imgW="4809524" imgH="3790476" progId="PBrush">
                    <p:embed/>
                  </p:oleObj>
                </mc:Choice>
                <mc:Fallback>
                  <p:oleObj name="Bitmap Image" r:id="rId4" imgW="4809524" imgH="3790476" progId="PBrush">
                    <p:embed/>
                    <p:pic>
                      <p:nvPicPr>
                        <p:cNvPr id="0" name="Picture 62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1152"/>
                          <a:ext cx="1440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149" name="Object 5"/>
            <p:cNvGraphicFramePr>
              <a:graphicFrameLocks/>
            </p:cNvGraphicFramePr>
            <p:nvPr/>
          </p:nvGraphicFramePr>
          <p:xfrm>
            <a:off x="2820" y="1728"/>
            <a:ext cx="1440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8747" name="Bitmap Image" r:id="rId6" imgW="4772691" imgH="3715269" progId="PBrush">
                    <p:embed/>
                  </p:oleObj>
                </mc:Choice>
                <mc:Fallback>
                  <p:oleObj name="Bitmap Image" r:id="rId6" imgW="4772691" imgH="3715269" progId="PBrush">
                    <p:embed/>
                    <p:pic>
                      <p:nvPicPr>
                        <p:cNvPr id="0" name="Picture 62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0" y="1728"/>
                          <a:ext cx="1440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150" name="Object 6"/>
            <p:cNvGraphicFramePr>
              <a:graphicFrameLocks/>
            </p:cNvGraphicFramePr>
            <p:nvPr/>
          </p:nvGraphicFramePr>
          <p:xfrm>
            <a:off x="2808" y="2322"/>
            <a:ext cx="1440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8748" name="Bitmap Image" r:id="rId8" imgW="4761905" imgH="3685714" progId="PBrush">
                    <p:embed/>
                  </p:oleObj>
                </mc:Choice>
                <mc:Fallback>
                  <p:oleObj name="Bitmap Image" r:id="rId8" imgW="4761905" imgH="3685714" progId="PBrush">
                    <p:embed/>
                    <p:pic>
                      <p:nvPicPr>
                        <p:cNvPr id="0" name="Picture 62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8" y="2322"/>
                          <a:ext cx="1440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151" name="Object 7"/>
            <p:cNvGraphicFramePr>
              <a:graphicFrameLocks/>
            </p:cNvGraphicFramePr>
            <p:nvPr/>
          </p:nvGraphicFramePr>
          <p:xfrm>
            <a:off x="4224" y="2304"/>
            <a:ext cx="1440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8749" name="Chart" r:id="rId10" imgW="5571000" imgH="3484800" progId="Excel.Sheet.8">
                    <p:embed/>
                  </p:oleObj>
                </mc:Choice>
                <mc:Fallback>
                  <p:oleObj name="Chart" r:id="rId10" imgW="5571000" imgH="3484800" progId="Excel.Sheet.8">
                    <p:embed/>
                    <p:pic>
                      <p:nvPicPr>
                        <p:cNvPr id="0" name="Picture 62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2304"/>
                          <a:ext cx="1440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152" name="Object 8"/>
            <p:cNvGraphicFramePr>
              <a:graphicFrameLocks/>
            </p:cNvGraphicFramePr>
            <p:nvPr/>
          </p:nvGraphicFramePr>
          <p:xfrm>
            <a:off x="4224" y="1728"/>
            <a:ext cx="1440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8750" name="Chart" r:id="rId12" imgW="5571000" imgH="3484800" progId="Excel.Sheet.8">
                    <p:embed/>
                  </p:oleObj>
                </mc:Choice>
                <mc:Fallback>
                  <p:oleObj name="Chart" r:id="rId12" imgW="5571000" imgH="3484800" progId="Excel.Sheet.8">
                    <p:embed/>
                    <p:pic>
                      <p:nvPicPr>
                        <p:cNvPr id="0" name="Picture 63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1728"/>
                          <a:ext cx="1440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153" name="Object 9"/>
            <p:cNvGraphicFramePr>
              <a:graphicFrameLocks/>
            </p:cNvGraphicFramePr>
            <p:nvPr/>
          </p:nvGraphicFramePr>
          <p:xfrm>
            <a:off x="4212" y="1152"/>
            <a:ext cx="1440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8751" name="Chart" r:id="rId14" imgW="5571000" imgH="3484800" progId="Excel.Sheet.8">
                    <p:embed/>
                  </p:oleObj>
                </mc:Choice>
                <mc:Fallback>
                  <p:oleObj name="Chart" r:id="rId14" imgW="5571000" imgH="3484800" progId="Excel.Sheet.8">
                    <p:embed/>
                    <p:pic>
                      <p:nvPicPr>
                        <p:cNvPr id="0" name="Picture 63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2" y="1152"/>
                          <a:ext cx="1440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4154" name="Text Box 10"/>
            <p:cNvSpPr txBox="1">
              <a:spLocks noChangeArrowheads="1"/>
            </p:cNvSpPr>
            <p:nvPr/>
          </p:nvSpPr>
          <p:spPr bwMode="auto">
            <a:xfrm>
              <a:off x="2892" y="2952"/>
              <a:ext cx="2724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1600" dirty="0">
                  <a:ea typeface="SimSun" pitchFamily="2" charset="-122"/>
                </a:rPr>
                <a:t>Examples of co-expressed genes and coherent patterns in gene expression data</a:t>
              </a:r>
            </a:p>
          </p:txBody>
        </p:sp>
      </p:grpSp>
      <p:pic>
        <p:nvPicPr>
          <p:cNvPr id="134155" name="Picture 11" descr="matrix"/>
          <p:cNvPicPr>
            <a:picLocks noGrp="1" noChangeAspect="1" noChangeArrowheads="1"/>
          </p:cNvPicPr>
          <p:nvPr>
            <p:ph idx="1"/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19200"/>
            <a:ext cx="3962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381000" y="5486400"/>
            <a:ext cx="441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 err="1">
                <a:ea typeface="SimSun" pitchFamily="2" charset="-122"/>
              </a:rPr>
              <a:t>Iyer’s</a:t>
            </a:r>
            <a:r>
              <a:rPr lang="en-US" altLang="zh-CN" sz="1600" dirty="0">
                <a:ea typeface="SimSun" pitchFamily="2" charset="-122"/>
              </a:rPr>
              <a:t> data </a:t>
            </a:r>
            <a:r>
              <a:rPr lang="en-US" altLang="zh-CN" sz="1600" baseline="30000" dirty="0">
                <a:ea typeface="SimSun" pitchFamily="2" charset="-122"/>
              </a:rPr>
              <a:t>[2]</a:t>
            </a:r>
            <a:endParaRPr lang="en-US" altLang="zh-CN" sz="1600" dirty="0">
              <a:ea typeface="SimSun" pitchFamily="2" charset="-122"/>
            </a:endParaRPr>
          </a:p>
        </p:txBody>
      </p:sp>
      <p:sp>
        <p:nvSpPr>
          <p:cNvPr id="134157" name="Rectangle 13"/>
          <p:cNvSpPr>
            <a:spLocks noChangeArrowheads="1"/>
          </p:cNvSpPr>
          <p:nvPr/>
        </p:nvSpPr>
        <p:spPr bwMode="auto">
          <a:xfrm>
            <a:off x="838200" y="5943600"/>
            <a:ext cx="830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C0000"/>
              </a:buClr>
              <a:buFont typeface="Wingdings 2" pitchFamily="18" charset="2"/>
              <a:buChar char="¢"/>
            </a:pPr>
            <a:r>
              <a:rPr lang="en-US" sz="1300" dirty="0">
                <a:solidFill>
                  <a:schemeClr val="accent2"/>
                </a:solidFill>
              </a:rPr>
              <a:t>  </a:t>
            </a:r>
            <a:r>
              <a:rPr lang="en-US" sz="1400" dirty="0">
                <a:solidFill>
                  <a:schemeClr val="accent2"/>
                </a:solidFill>
              </a:rPr>
              <a:t>[2]  </a:t>
            </a:r>
            <a:r>
              <a:rPr lang="en-US" sz="1400" dirty="0" err="1">
                <a:solidFill>
                  <a:schemeClr val="accent2"/>
                </a:solidFill>
              </a:rPr>
              <a:t>Iyer</a:t>
            </a:r>
            <a:r>
              <a:rPr lang="en-US" sz="1400" dirty="0">
                <a:solidFill>
                  <a:schemeClr val="accent2"/>
                </a:solidFill>
              </a:rPr>
              <a:t>, V.R. et al. The transcriptional program in the response of human fibroblasts to serum. </a:t>
            </a:r>
            <a:r>
              <a:rPr lang="en-US" sz="1400" i="1" dirty="0">
                <a:solidFill>
                  <a:schemeClr val="accent2"/>
                </a:solidFill>
              </a:rPr>
              <a:t>Science</a:t>
            </a:r>
            <a:r>
              <a:rPr lang="en-US" sz="1400" dirty="0">
                <a:solidFill>
                  <a:schemeClr val="accent2"/>
                </a:solidFill>
              </a:rPr>
              <a:t>, 283:83–87, 1999.</a:t>
            </a:r>
            <a:endParaRPr lang="en-US" sz="1400" b="0" dirty="0"/>
          </a:p>
        </p:txBody>
      </p:sp>
      <p:sp>
        <p:nvSpPr>
          <p:cNvPr id="134158" name="Line 14"/>
          <p:cNvSpPr>
            <a:spLocks noChangeShapeType="1"/>
          </p:cNvSpPr>
          <p:nvPr/>
        </p:nvSpPr>
        <p:spPr bwMode="auto">
          <a:xfrm>
            <a:off x="685800" y="5867400"/>
            <a:ext cx="7772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71D390-459D-4692-ACDA-0AA97F7D3F0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FEFF71-9692-4868-BC5E-41B0B3752FF2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762000"/>
          </a:xfrm>
          <a:noFill/>
        </p:spPr>
        <p:txBody>
          <a:bodyPr lIns="92075" tIns="46038" rIns="92075" bIns="46038" anchor="ctr">
            <a:no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cs typeface="Times New Roman" pitchFamily="18" charset="0"/>
              </a:rPr>
              <a:t>Other Applications</a:t>
            </a:r>
            <a:endParaRPr lang="en-US" altLang="zh-CN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181600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US" altLang="zh-CN" sz="2400" dirty="0" smtClean="0">
                <a:ea typeface="宋体" pitchFamily="2" charset="-122"/>
              </a:rPr>
              <a:t>Marketing: Help marketers discover distinct groups in their customer bases, and then use this knowledge to develop targeted marketing programs</a:t>
            </a:r>
          </a:p>
          <a:p>
            <a:pPr eaLnBrk="1" hangingPunct="1"/>
            <a:r>
              <a:rPr lang="en-US" altLang="zh-CN" sz="2400" dirty="0" smtClean="0">
                <a:ea typeface="宋体" pitchFamily="2" charset="-122"/>
              </a:rPr>
              <a:t>City-planning: Identifying groups of houses according to their house type, value, and geographical location</a:t>
            </a:r>
          </a:p>
          <a:p>
            <a:pPr eaLnBrk="1" hangingPunct="1"/>
            <a:r>
              <a:rPr lang="en-US" altLang="zh-CN" sz="2400" dirty="0" smtClean="0">
                <a:ea typeface="宋体" pitchFamily="2" charset="-122"/>
              </a:rPr>
              <a:t>Climate: understanding earth climate, find patterns of atmosphere and ocean</a:t>
            </a:r>
          </a:p>
        </p:txBody>
      </p:sp>
    </p:spTree>
    <p:extLst>
      <p:ext uri="{BB962C8B-B14F-4D97-AF65-F5344CB8AC3E}">
        <p14:creationId xmlns:p14="http://schemas.microsoft.com/office/powerpoint/2010/main" val="244201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ahoma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24038</TotalTime>
  <Words>2792</Words>
  <Application>Microsoft Office PowerPoint</Application>
  <PresentationFormat>On-screen Show (4:3)</PresentationFormat>
  <Paragraphs>811</Paragraphs>
  <Slides>61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自定义设计方案</vt:lpstr>
      <vt:lpstr>Bitmap Image</vt:lpstr>
      <vt:lpstr>Chart</vt:lpstr>
      <vt:lpstr>Document</vt:lpstr>
      <vt:lpstr>Equation</vt:lpstr>
      <vt:lpstr>Visio</vt:lpstr>
      <vt:lpstr>VISIO</vt:lpstr>
      <vt:lpstr>Clustering Lecture 1: Basics</vt:lpstr>
      <vt:lpstr>Outline</vt:lpstr>
      <vt:lpstr>Readings</vt:lpstr>
      <vt:lpstr>Clustering Basics</vt:lpstr>
      <vt:lpstr>Clustering</vt:lpstr>
      <vt:lpstr>Application Examples</vt:lpstr>
      <vt:lpstr>PowerPoint Presentation</vt:lpstr>
      <vt:lpstr>Gene-based Clustering</vt:lpstr>
      <vt:lpstr>Other Applications</vt:lpstr>
      <vt:lpstr>Two Important Aspects</vt:lpstr>
      <vt:lpstr>Clustering Basics</vt:lpstr>
      <vt:lpstr>Data Representation</vt:lpstr>
      <vt:lpstr>Data Matrix</vt:lpstr>
      <vt:lpstr>Gene Expression Data</vt:lpstr>
      <vt:lpstr>Similarity and Dissimilarity</vt:lpstr>
      <vt:lpstr>PowerPoint Presentation</vt:lpstr>
      <vt:lpstr>Similarity/Dissimilarity for Simple Attributes</vt:lpstr>
      <vt:lpstr>Distance Matrix</vt:lpstr>
      <vt:lpstr>Data Matrix -&gt; Distance Matrix</vt:lpstr>
      <vt:lpstr>Minkowski Distance—Continuous Attribute</vt:lpstr>
      <vt:lpstr>Standardization</vt:lpstr>
      <vt:lpstr>Mahalanobis Distance</vt:lpstr>
      <vt:lpstr>Mahalanobis Distance</vt:lpstr>
      <vt:lpstr>Common Properties of a Distance</vt:lpstr>
      <vt:lpstr>Similarity for Binary Attributes</vt:lpstr>
      <vt:lpstr>SMC versus Jaccard: Example</vt:lpstr>
      <vt:lpstr>Document Data</vt:lpstr>
      <vt:lpstr>Cosine Similarity</vt:lpstr>
      <vt:lpstr>Correlation</vt:lpstr>
      <vt:lpstr>Common Properties of a Similarity</vt:lpstr>
      <vt:lpstr>Characteristics of the Input Data Are Important</vt:lpstr>
      <vt:lpstr>Clustering Basics</vt:lpstr>
      <vt:lpstr>Considerations for Cluster Analysis</vt:lpstr>
      <vt:lpstr>Requirements of Clustering</vt:lpstr>
      <vt:lpstr>Notion of a Cluster can be Ambiguous</vt:lpstr>
      <vt:lpstr>Partitional Clustering</vt:lpstr>
      <vt:lpstr>Hierarchical Clustering</vt:lpstr>
      <vt:lpstr>Types of Clusters: Center-Based</vt:lpstr>
      <vt:lpstr>Types of Clusters: Density-Based</vt:lpstr>
      <vt:lpstr>Clustering Basics</vt:lpstr>
      <vt:lpstr>Cluster Validation</vt:lpstr>
      <vt:lpstr>Aspects of Cluster Validation</vt:lpstr>
      <vt:lpstr>Comparing to Ground Truth</vt:lpstr>
      <vt:lpstr>Rand Index and Jaccard Coefficient</vt:lpstr>
      <vt:lpstr>PowerPoint Presentation</vt:lpstr>
      <vt:lpstr>Entropy and Purity</vt:lpstr>
      <vt:lpstr>Example</vt:lpstr>
      <vt:lpstr>Internal Index</vt:lpstr>
      <vt:lpstr>Cohesion and Separation</vt:lpstr>
      <vt:lpstr>Example</vt:lpstr>
      <vt:lpstr>Silhouette Coefficient</vt:lpstr>
      <vt:lpstr>Correlation with Distance Matrix</vt:lpstr>
      <vt:lpstr>Correlation with Distance Matrix</vt:lpstr>
      <vt:lpstr>Are There Clusters in the Data?</vt:lpstr>
      <vt:lpstr>Measuring Cluster Validity Via Correlation</vt:lpstr>
      <vt:lpstr>Using Similarity Matrix for Cluster Validation</vt:lpstr>
      <vt:lpstr>Using Similarity Matrix for Cluster Validation</vt:lpstr>
      <vt:lpstr>Reliability of Clusters</vt:lpstr>
      <vt:lpstr>Statistical Framework for SSE</vt:lpstr>
      <vt:lpstr>Determine the Number of Clusters Using SSE</vt:lpstr>
      <vt:lpstr>Take-away Message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CSE601 Clustering Basics</dc:title>
  <dc:creator>jinggao</dc:creator>
  <cp:lastModifiedBy>Aidong</cp:lastModifiedBy>
  <cp:revision>2000</cp:revision>
  <dcterms:created xsi:type="dcterms:W3CDTF">2006-08-16T00:00:00Z</dcterms:created>
  <dcterms:modified xsi:type="dcterms:W3CDTF">2015-09-26T15:59:29Z</dcterms:modified>
</cp:coreProperties>
</file>