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9E995-4FC7-4650-96A8-BD666AF7C9F7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3B282-9216-483E-8FB2-FDA9C926B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94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69D62-382F-4B8F-BE2B-F152AEECF354}" type="datetime1">
              <a:rPr lang="en-US" smtClean="0"/>
              <a:t>9/27/2016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5A008FD-9C4B-47F0-A63F-209C7B602C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BE2B-0857-485A-85B2-E20869DCA2EB}" type="datetime1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5A008FD-9C4B-47F0-A63F-209C7B602CF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46D53-FE53-44DE-867F-A1B9CF96608B}" type="datetime1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FC65-C79E-4933-84BA-D8811B2F2F61}" type="datetime1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5A008FD-9C4B-47F0-A63F-209C7B602C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2BFF-FF27-416D-BAAE-B76F4E7B6E9B}" type="datetime1">
              <a:rPr lang="en-US" smtClean="0"/>
              <a:t>9/27/2016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5A008FD-9C4B-47F0-A63F-209C7B602CF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61DB2BD-238D-4D8B-A444-212E3E861565}" type="datetime1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80403-5797-49D4-B58C-F365CFDE1B38}" type="datetime1">
              <a:rPr lang="en-US" smtClean="0"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5A008FD-9C4B-47F0-A63F-209C7B602CF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33A5F-67E8-4ED9-B189-6992ED1811D0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5A008FD-9C4B-47F0-A63F-209C7B602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4B8F-C3EA-4C48-8C07-DB6019442B7D}" type="datetime1">
              <a:rPr lang="en-US" smtClean="0"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5A008FD-9C4B-47F0-A63F-209C7B602C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5A008FD-9C4B-47F0-A63F-209C7B602CF2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B0FF-AC4E-46AE-A7D9-9CD26D0F24C4}" type="datetime1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5A008FD-9C4B-47F0-A63F-209C7B602CF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D5A60C9-4646-4AFB-83E4-46D722550EAE}" type="datetime1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3027DD7-DDDC-4592-A988-CD7891219F0E}" type="datetime1">
              <a:rPr lang="en-US" smtClean="0"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5A008FD-9C4B-47F0-A63F-209C7B602CF2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B. Ramamurthy</a:t>
            </a:r>
          </a:p>
          <a:p>
            <a:r>
              <a:rPr lang="en-US" dirty="0"/>
              <a:t>University at Buffalo</a:t>
            </a:r>
          </a:p>
          <a:p>
            <a:r>
              <a:rPr lang="en-US" dirty="0"/>
              <a:t>bina@buffalo.edu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 Language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E2D82-06B7-46AA-9728-48DD13AFB859}" type="datetime1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51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statement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113F7-821E-4788-B923-759F90DE7A12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Assignment operator =</a:t>
            </a:r>
          </a:p>
          <a:p>
            <a:r>
              <a:rPr lang="en-US" dirty="0" smtClean="0"/>
              <a:t>Syntax</a:t>
            </a:r>
          </a:p>
          <a:p>
            <a:pPr marL="0" indent="0">
              <a:buNone/>
            </a:pPr>
            <a:r>
              <a:rPr lang="en-US" dirty="0" smtClean="0"/>
              <a:t>Variable = </a:t>
            </a:r>
            <a:r>
              <a:rPr lang="en-US" dirty="0" err="1" smtClean="0"/>
              <a:t>expresion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err="1" smtClean="0"/>
              <a:t>partNum</a:t>
            </a:r>
            <a:r>
              <a:rPr lang="en-US" dirty="0" smtClean="0"/>
              <a:t> = 84560;</a:t>
            </a:r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ouble temp = 89.5;</a:t>
            </a:r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age = 78;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ay = salary + bonus;</a:t>
            </a:r>
          </a:p>
        </p:txBody>
      </p:sp>
    </p:spTree>
    <p:extLst>
      <p:ext uri="{BB962C8B-B14F-4D97-AF65-F5344CB8AC3E}">
        <p14:creationId xmlns:p14="http://schemas.microsoft.com/office/powerpoint/2010/main" val="1433709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operators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E8B2-FBAF-4ADF-9EC1-F47BA2F47FCF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Addition +</a:t>
            </a:r>
          </a:p>
          <a:p>
            <a:r>
              <a:rPr lang="en-US" dirty="0" smtClean="0"/>
              <a:t>Subtraction –</a:t>
            </a:r>
          </a:p>
          <a:p>
            <a:r>
              <a:rPr lang="en-US" dirty="0" smtClean="0"/>
              <a:t>Multiplication *</a:t>
            </a:r>
          </a:p>
          <a:p>
            <a:r>
              <a:rPr lang="en-US" dirty="0" smtClean="0"/>
              <a:t>Division /</a:t>
            </a:r>
          </a:p>
          <a:p>
            <a:r>
              <a:rPr lang="en-US" dirty="0" smtClean="0"/>
              <a:t>Modulus %</a:t>
            </a:r>
          </a:p>
          <a:p>
            <a:r>
              <a:rPr lang="en-US" dirty="0" smtClean="0"/>
              <a:t>Precedence of operators:</a:t>
            </a:r>
          </a:p>
          <a:p>
            <a:pPr lvl="1"/>
            <a:r>
              <a:rPr lang="en-US" dirty="0" smtClean="0"/>
              <a:t>*, /, %</a:t>
            </a:r>
          </a:p>
          <a:p>
            <a:pPr lvl="1"/>
            <a:r>
              <a:rPr lang="en-US" dirty="0" smtClean="0"/>
              <a:t>+ -</a:t>
            </a:r>
          </a:p>
          <a:p>
            <a:r>
              <a:rPr lang="en-US" dirty="0" smtClean="0"/>
              <a:t>Left to right </a:t>
            </a:r>
            <a:r>
              <a:rPr lang="en-US" dirty="0" err="1" smtClean="0"/>
              <a:t>associavity</a:t>
            </a:r>
            <a:endParaRPr lang="en-US" dirty="0" smtClean="0"/>
          </a:p>
          <a:p>
            <a:r>
              <a:rPr lang="en-US" dirty="0" smtClean="0"/>
              <a:t>Override precedence using ( 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45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expression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B2688-BB40-48FB-97AA-34E72D8BBE9E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2" indent="-274320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900" dirty="0" err="1"/>
              <a:t>celsius</a:t>
            </a:r>
            <a:r>
              <a:rPr lang="en-US" sz="2900" dirty="0"/>
              <a:t> = 5 * (fahr-32) / 9;</a:t>
            </a:r>
          </a:p>
          <a:p>
            <a:r>
              <a:rPr lang="en-US" dirty="0" smtClean="0"/>
              <a:t>3 + 5 – 10 * 2 / 3 % 4</a:t>
            </a:r>
          </a:p>
          <a:p>
            <a:pPr marL="0" indent="0">
              <a:buNone/>
            </a:pPr>
            <a:r>
              <a:rPr lang="en-US" dirty="0" smtClean="0"/>
              <a:t>=3 + 5 -20 /3 % 4</a:t>
            </a:r>
          </a:p>
          <a:p>
            <a:pPr marL="0" indent="0">
              <a:buNone/>
            </a:pPr>
            <a:r>
              <a:rPr lang="en-US" dirty="0" smtClean="0"/>
              <a:t>= 3 + 5 – 6% 4</a:t>
            </a:r>
          </a:p>
          <a:p>
            <a:pPr marL="0" indent="0">
              <a:buNone/>
            </a:pPr>
            <a:r>
              <a:rPr lang="en-US" dirty="0" smtClean="0"/>
              <a:t>= 3+5 – 2</a:t>
            </a:r>
          </a:p>
          <a:p>
            <a:pPr marL="0" indent="0">
              <a:buNone/>
            </a:pPr>
            <a:r>
              <a:rPr lang="en-US" dirty="0" smtClean="0"/>
              <a:t>= 8 – 2</a:t>
            </a:r>
          </a:p>
          <a:p>
            <a:pPr marL="0" indent="0">
              <a:buNone/>
            </a:pPr>
            <a:r>
              <a:rPr lang="en-US" dirty="0" smtClean="0"/>
              <a:t>= 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392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Iteration/repetition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B529-DF64-4A14-B489-2CEC635ABE1E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While loop</a:t>
            </a:r>
          </a:p>
          <a:p>
            <a:r>
              <a:rPr lang="en-US" dirty="0" smtClean="0"/>
              <a:t>Syntax:</a:t>
            </a:r>
          </a:p>
          <a:p>
            <a:pPr marL="0" indent="0">
              <a:buNone/>
            </a:pPr>
            <a:r>
              <a:rPr lang="en-US" dirty="0" smtClean="0"/>
              <a:t>Initialize condition; </a:t>
            </a:r>
          </a:p>
          <a:p>
            <a:pPr marL="0" indent="0">
              <a:buNone/>
            </a:pPr>
            <a:r>
              <a:rPr lang="en-US" dirty="0"/>
              <a:t>w</a:t>
            </a:r>
            <a:r>
              <a:rPr lang="en-US" dirty="0" smtClean="0"/>
              <a:t>hile (condition)</a:t>
            </a:r>
          </a:p>
          <a:p>
            <a:pPr marL="0" indent="0">
              <a:buNone/>
            </a:pPr>
            <a:r>
              <a:rPr lang="en-US" dirty="0" smtClean="0"/>
              <a:t>{  statements;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update condition; }</a:t>
            </a:r>
          </a:p>
          <a:p>
            <a:r>
              <a:rPr lang="en-US" dirty="0" smtClean="0"/>
              <a:t>Execution semantics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03158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If..else</a:t>
            </a:r>
            <a:r>
              <a:rPr lang="en-US" dirty="0" smtClean="0"/>
              <a:t>: selection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97026-2BB0-4E54-9A44-F87508A01B9B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Often we need to make choices in the execution path.</a:t>
            </a:r>
          </a:p>
          <a:p>
            <a:r>
              <a:rPr lang="en-US" dirty="0" smtClean="0"/>
              <a:t>If ..else statement </a:t>
            </a:r>
          </a:p>
          <a:p>
            <a:pPr marL="0" indent="0">
              <a:buNone/>
            </a:pPr>
            <a:r>
              <a:rPr lang="en-US" dirty="0" smtClean="0"/>
              <a:t>if (</a:t>
            </a:r>
            <a:r>
              <a:rPr lang="en-US" dirty="0" err="1" smtClean="0"/>
              <a:t>sensedTemp</a:t>
            </a:r>
            <a:r>
              <a:rPr lang="en-US" dirty="0" smtClean="0"/>
              <a:t> &gt; </a:t>
            </a:r>
            <a:r>
              <a:rPr lang="en-US" dirty="0" err="1" smtClean="0"/>
              <a:t>refTemp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smtClean="0"/>
              <a:t> //cool the room</a:t>
            </a:r>
          </a:p>
          <a:p>
            <a:pPr marL="0" indent="0">
              <a:buNone/>
            </a:pPr>
            <a:r>
              <a:rPr lang="en-US" dirty="0" smtClean="0"/>
              <a:t>else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if (</a:t>
            </a:r>
            <a:r>
              <a:rPr lang="en-US" dirty="0" err="1" smtClean="0"/>
              <a:t>sensedTemp</a:t>
            </a:r>
            <a:r>
              <a:rPr lang="en-US" dirty="0" smtClean="0"/>
              <a:t> &lt; </a:t>
            </a:r>
            <a:r>
              <a:rPr lang="en-US" dirty="0" err="1" smtClean="0"/>
              <a:t>refTemp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// heat the room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7190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Multi-way selection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8B280-C81C-45B0-9108-9415BDA593D3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Case or switch statement: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witch (grade)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case ‘A’ : </a:t>
            </a:r>
            <a:r>
              <a:rPr lang="en-US" dirty="0" err="1" smtClean="0"/>
              <a:t>printf</a:t>
            </a:r>
            <a:r>
              <a:rPr lang="en-US" dirty="0" smtClean="0"/>
              <a:t> (“Very good \n”); break;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case ‘B’ : </a:t>
            </a:r>
            <a:r>
              <a:rPr lang="en-US" dirty="0" err="1" smtClean="0"/>
              <a:t>printf</a:t>
            </a:r>
            <a:r>
              <a:rPr lang="en-US" dirty="0"/>
              <a:t> </a:t>
            </a:r>
            <a:r>
              <a:rPr lang="en-US" dirty="0" smtClean="0"/>
              <a:t>(“Good\n”); break;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case ‘C’ : </a:t>
            </a:r>
            <a:r>
              <a:rPr lang="en-US" dirty="0" err="1" smtClean="0"/>
              <a:t>printf</a:t>
            </a:r>
            <a:r>
              <a:rPr lang="en-US" dirty="0" smtClean="0"/>
              <a:t>(“not bad\n”); break;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case ‘F’: </a:t>
            </a:r>
            <a:r>
              <a:rPr lang="en-US" dirty="0" err="1" smtClean="0"/>
              <a:t>printf</a:t>
            </a:r>
            <a:r>
              <a:rPr lang="en-US" dirty="0" smtClean="0"/>
              <a:t>(“Bad\n”);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default: </a:t>
            </a:r>
            <a:r>
              <a:rPr lang="en-US" dirty="0" err="1" smtClean="0"/>
              <a:t>printf</a:t>
            </a:r>
            <a:r>
              <a:rPr lang="en-US" dirty="0" smtClean="0"/>
              <a:t>(“Grade out of range \n”);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9493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4928-F8B0-4FFA-A2E8-4EAD5CA3B18B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Lets solve the problem below using C.</a:t>
            </a:r>
          </a:p>
          <a:p>
            <a:r>
              <a:rPr lang="en-US" dirty="0" smtClean="0"/>
              <a:t>Consider the number game shown in the next </a:t>
            </a:r>
            <a:r>
              <a:rPr lang="en-US" smtClean="0"/>
              <a:t>few slides.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6445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The Number Game  (1)</a:t>
            </a:r>
          </a:p>
        </p:txBody>
      </p:sp>
      <p:graphicFrame>
        <p:nvGraphicFramePr>
          <p:cNvPr id="3075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3048000" y="1828800"/>
          <a:ext cx="4038600" cy="4416426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181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723F878-093C-4E67-B34F-021F05BA4138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67ED5E-C436-4D2A-9494-9109AC87BF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0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The Number Game (2)</a:t>
            </a:r>
          </a:p>
        </p:txBody>
      </p:sp>
      <p:graphicFrame>
        <p:nvGraphicFramePr>
          <p:cNvPr id="4099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2438400" y="1905000"/>
          <a:ext cx="4038600" cy="4183064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950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52BD968-EE59-4025-A400-A08E485B365C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4EE039-857F-4F7E-B051-D70E076338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7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The Number Game (4)</a:t>
            </a:r>
          </a:p>
        </p:txBody>
      </p:sp>
      <p:graphicFrame>
        <p:nvGraphicFramePr>
          <p:cNvPr id="5123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2362200" y="1828800"/>
          <a:ext cx="4038600" cy="4411664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179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7F393A6-285B-4035-8BCD-D9E2EACA7B12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4910D-99C0-4433-A3CF-2FAFD447F7E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1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1AB65-742F-4B91-B1DB-CDF5C4C4385B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About C language: “.. features economy of expression..”; written for Unix Operating system (1978)</a:t>
            </a:r>
          </a:p>
          <a:p>
            <a:r>
              <a:rPr lang="en-US" dirty="0" smtClean="0"/>
              <a:t>The C Language since then has taken a life of it own and has become the foundation for many modern languages.</a:t>
            </a:r>
          </a:p>
          <a:p>
            <a:r>
              <a:rPr lang="en-US" dirty="0" smtClean="0"/>
              <a:t>It has also become a language of choice for RTOS.</a:t>
            </a:r>
          </a:p>
          <a:p>
            <a:r>
              <a:rPr lang="en-US" dirty="0" smtClean="0"/>
              <a:t>Reference: The C Programming Language by Kernighan &amp; Ritchie (available online)</a:t>
            </a:r>
          </a:p>
          <a:p>
            <a:r>
              <a:rPr lang="en-US" dirty="0" smtClean="0"/>
              <a:t>We will learn C by repeated spiral mode hands-on exposure to various elements of the language</a:t>
            </a:r>
          </a:p>
          <a:p>
            <a:r>
              <a:rPr lang="en-US" dirty="0" smtClean="0"/>
              <a:t>We will also try to work on the Linux system and another system called </a:t>
            </a:r>
            <a:r>
              <a:rPr lang="en-US" dirty="0" err="1" smtClean="0"/>
              <a:t>Nexos</a:t>
            </a:r>
            <a:r>
              <a:rPr lang="en-US" dirty="0" smtClean="0"/>
              <a:t> (Next generation embedded operating system) at the CSE department.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301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The Number Game (8)</a:t>
            </a:r>
          </a:p>
        </p:txBody>
      </p:sp>
      <p:graphicFrame>
        <p:nvGraphicFramePr>
          <p:cNvPr id="6147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2438400" y="1676400"/>
          <a:ext cx="4038600" cy="4411664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179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C271DC-7FFF-4C33-A5CC-E22A038EC03C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03F8BA-358E-4F07-B2BF-7E7C9DC3DE4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1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The Number Game (16)</a:t>
            </a:r>
          </a:p>
        </p:txBody>
      </p:sp>
      <p:graphicFrame>
        <p:nvGraphicFramePr>
          <p:cNvPr id="7171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2438400" y="1828800"/>
          <a:ext cx="4038600" cy="4411664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179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4610E83-6071-4C9D-AFF9-9A8AA134F65B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C6EA40-6953-4FE3-B006-A660042DF25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5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satMod val="130000"/>
                  </a:schemeClr>
                </a:solidFill>
              </a:rPr>
              <a:t>Analysis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What is theory /concept behind this game?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How did I arrive at the number you guessed?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How can I automate this process?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What is the data and what is the algorithm?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How can we convey these to a computing machine?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While a computer talks binary, we humans write programs in languages such as Java, C#, C++, Basic etc.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Binary numbers (1’s and 0’s) is the number system used by the computer systems.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We humans use decimal number system that has 10 distinct symbols (0,1,2,3,4,5,6,7,8,9)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Your task: Write a C program to computerize this game.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D1B694D-62AC-4DA7-8FFB-B06CE272BF71}" type="datetime1">
              <a:rPr lang="en-US" smtClean="0"/>
              <a:t>9/27/2016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DF9C3-6AA2-4713-B387-3A10D486639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6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76" name="Group 92"/>
          <p:cNvGraphicFramePr>
            <a:graphicFrameLocks noGrp="1"/>
          </p:cNvGraphicFramePr>
          <p:nvPr/>
        </p:nvGraphicFramePr>
        <p:xfrm>
          <a:off x="457200" y="1447800"/>
          <a:ext cx="2209800" cy="1827213"/>
        </p:xfrm>
        <a:graphic>
          <a:graphicData uri="http://schemas.openxmlformats.org/drawingml/2006/table">
            <a:tbl>
              <a:tblPr/>
              <a:tblGrid>
                <a:gridCol w="552450"/>
                <a:gridCol w="552450"/>
                <a:gridCol w="552450"/>
                <a:gridCol w="552450"/>
              </a:tblGrid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734" name="Group 350"/>
          <p:cNvGraphicFramePr>
            <a:graphicFrameLocks noGrp="1"/>
          </p:cNvGraphicFramePr>
          <p:nvPr/>
        </p:nvGraphicFramePr>
        <p:xfrm>
          <a:off x="3810000" y="1295400"/>
          <a:ext cx="2209800" cy="1827213"/>
        </p:xfrm>
        <a:graphic>
          <a:graphicData uri="http://schemas.openxmlformats.org/drawingml/2006/table">
            <a:tbl>
              <a:tblPr/>
              <a:tblGrid>
                <a:gridCol w="552450"/>
                <a:gridCol w="552450"/>
                <a:gridCol w="552450"/>
                <a:gridCol w="552450"/>
              </a:tblGrid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906" name="Group 522"/>
          <p:cNvGraphicFramePr>
            <a:graphicFrameLocks noGrp="1"/>
          </p:cNvGraphicFramePr>
          <p:nvPr/>
        </p:nvGraphicFramePr>
        <p:xfrm>
          <a:off x="6400800" y="3733800"/>
          <a:ext cx="2209800" cy="1827213"/>
        </p:xfrm>
        <a:graphic>
          <a:graphicData uri="http://schemas.openxmlformats.org/drawingml/2006/table">
            <a:tbl>
              <a:tblPr/>
              <a:tblGrid>
                <a:gridCol w="552450"/>
                <a:gridCol w="552450"/>
                <a:gridCol w="552450"/>
                <a:gridCol w="552450"/>
              </a:tblGrid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182" name="Group 798"/>
          <p:cNvGraphicFramePr>
            <a:graphicFrameLocks noGrp="1"/>
          </p:cNvGraphicFramePr>
          <p:nvPr/>
        </p:nvGraphicFramePr>
        <p:xfrm>
          <a:off x="609600" y="3733800"/>
          <a:ext cx="2209800" cy="1892300"/>
        </p:xfrm>
        <a:graphic>
          <a:graphicData uri="http://schemas.openxmlformats.org/drawingml/2006/table">
            <a:tbl>
              <a:tblPr/>
              <a:tblGrid>
                <a:gridCol w="552450"/>
                <a:gridCol w="552450"/>
                <a:gridCol w="552450"/>
                <a:gridCol w="552450"/>
              </a:tblGrid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175" name="Group 791"/>
          <p:cNvGraphicFramePr>
            <a:graphicFrameLocks noGrp="1"/>
          </p:cNvGraphicFramePr>
          <p:nvPr/>
        </p:nvGraphicFramePr>
        <p:xfrm>
          <a:off x="3581400" y="3810000"/>
          <a:ext cx="2209800" cy="1827213"/>
        </p:xfrm>
        <a:graphic>
          <a:graphicData uri="http://schemas.openxmlformats.org/drawingml/2006/table">
            <a:tbl>
              <a:tblPr/>
              <a:tblGrid>
                <a:gridCol w="552450"/>
                <a:gridCol w="552450"/>
                <a:gridCol w="552450"/>
                <a:gridCol w="552450"/>
              </a:tblGrid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14E811E-FE9C-4F18-8A15-11EF562B00CA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EEC54C-31C7-449B-B499-6E00E90DCE8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5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Ch.4 in Kernighan and Ritchie C textbook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 Language: Functions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7F6DF-4CD1-4EFF-97C7-C61758786110}" type="datetime1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B020-EF96-4BC4-AFA2-1DA5F196175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361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45F2-BE53-49D4-AFB3-0C8CDF797248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B020-EF96-4BC4-AFA2-1DA5F196175C}" type="slidenum">
              <a:rPr lang="en-US" smtClean="0"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Purpose of functions</a:t>
            </a:r>
          </a:p>
          <a:p>
            <a:r>
              <a:rPr lang="en-US" dirty="0" smtClean="0"/>
              <a:t>Function design</a:t>
            </a:r>
          </a:p>
          <a:p>
            <a:r>
              <a:rPr lang="en-US" dirty="0" smtClean="0"/>
              <a:t>Function definition</a:t>
            </a:r>
          </a:p>
          <a:p>
            <a:r>
              <a:rPr lang="en-US" dirty="0" smtClean="0"/>
              <a:t>Function call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1557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228B3-E3B6-445D-941C-F9A5B5F7B004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B020-EF96-4BC4-AFA2-1DA5F196175C}" type="slidenum">
              <a:rPr lang="en-US" smtClean="0"/>
              <a:t>26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Functions are modular units that perform a specific operation</a:t>
            </a:r>
          </a:p>
          <a:p>
            <a:r>
              <a:rPr lang="en-US" dirty="0" smtClean="0"/>
              <a:t>It provides the ability to divide the program into coherent modules</a:t>
            </a:r>
          </a:p>
          <a:p>
            <a:r>
              <a:rPr lang="en-US" dirty="0" smtClean="0"/>
              <a:t>Functions can be parameterized providing a general solution that can be customized with specific parameters</a:t>
            </a:r>
          </a:p>
          <a:p>
            <a:r>
              <a:rPr lang="en-US" dirty="0" smtClean="0"/>
              <a:t>Functions offers a method for spreading the code around many files, thus providing a method for organization of code (into libraries, say)</a:t>
            </a:r>
          </a:p>
          <a:p>
            <a:r>
              <a:rPr lang="en-US" dirty="0" smtClean="0"/>
              <a:t>Once defined, a function can be called from anywhere accessible and any number of times resulting in reusability, standardization and uniform application of operations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909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Design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0773E-9912-49D0-84C8-4F34C2D3B586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B020-EF96-4BC4-AFA2-1DA5F196175C}" type="slidenum">
              <a:rPr lang="en-US" smtClean="0"/>
              <a:t>27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Lets say you want to turn Fahrenheit to Celsius converter into a function rather than dumping all the code in the main function.</a:t>
            </a:r>
          </a:p>
        </p:txBody>
      </p:sp>
      <p:sp>
        <p:nvSpPr>
          <p:cNvPr id="7" name="Rectangle 6"/>
          <p:cNvSpPr/>
          <p:nvPr/>
        </p:nvSpPr>
        <p:spPr>
          <a:xfrm>
            <a:off x="1371600" y="3810000"/>
            <a:ext cx="1752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fcel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endCxn id="7" idx="0"/>
          </p:cNvCxnSpPr>
          <p:nvPr/>
        </p:nvCxnSpPr>
        <p:spPr>
          <a:xfrm>
            <a:off x="2247900" y="32766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62200" y="3352800"/>
            <a:ext cx="12202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Value in F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7" idx="2"/>
          </p:cNvCxnSpPr>
          <p:nvPr/>
        </p:nvCxnSpPr>
        <p:spPr>
          <a:xfrm>
            <a:off x="2247900" y="4419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15746" y="4692134"/>
            <a:ext cx="2303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Converted value in C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823857" y="3554186"/>
            <a:ext cx="1371600" cy="57733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celf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endCxn id="14" idx="0"/>
          </p:cNvCxnSpPr>
          <p:nvPr/>
        </p:nvCxnSpPr>
        <p:spPr>
          <a:xfrm>
            <a:off x="6509657" y="3048000"/>
            <a:ext cx="0" cy="5061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612908" y="3168134"/>
            <a:ext cx="122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Value in C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4" idx="2"/>
          </p:cNvCxnSpPr>
          <p:nvPr/>
        </p:nvCxnSpPr>
        <p:spPr>
          <a:xfrm>
            <a:off x="6509657" y="4131520"/>
            <a:ext cx="0" cy="7452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612908" y="4648200"/>
            <a:ext cx="2294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Converted value in 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5726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Definition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7E114-FFBB-4058-B9FA-C385A3EDAD8B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B020-EF96-4BC4-AFA2-1DA5F196175C}" type="slidenum">
              <a:rPr lang="en-US" smtClean="0"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Define the prototype</a:t>
            </a:r>
          </a:p>
          <a:p>
            <a:pPr marL="274320" lvl="1" indent="0">
              <a:buNone/>
            </a:pPr>
            <a:r>
              <a:rPr lang="en-US" sz="1600" dirty="0" smtClean="0"/>
              <a:t>Type function name (parameter type, parameter type…);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Define the header</a:t>
            </a:r>
          </a:p>
          <a:p>
            <a:pPr marL="274320" lvl="1" indent="0">
              <a:buNone/>
            </a:pPr>
            <a:r>
              <a:rPr lang="en-US" sz="1600" dirty="0" smtClean="0"/>
              <a:t>Return type function name (</a:t>
            </a:r>
            <a:r>
              <a:rPr lang="en-US" sz="1600" dirty="0" err="1" smtClean="0"/>
              <a:t>param</a:t>
            </a:r>
            <a:r>
              <a:rPr lang="en-US" sz="1600" dirty="0" smtClean="0"/>
              <a:t> type name, </a:t>
            </a:r>
            <a:r>
              <a:rPr lang="en-US" sz="1600" dirty="0" err="1" smtClean="0"/>
              <a:t>param</a:t>
            </a:r>
            <a:r>
              <a:rPr lang="en-US" sz="1600" dirty="0" smtClean="0"/>
              <a:t> type name…)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 smtClean="0"/>
              <a:t>Define the body of the function</a:t>
            </a:r>
          </a:p>
          <a:p>
            <a:pPr marL="0" indent="0">
              <a:buNone/>
            </a:pPr>
            <a:r>
              <a:rPr lang="en-US" sz="1600" dirty="0" smtClean="0"/>
              <a:t>{  local variable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statements 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one or more return statements}</a:t>
            </a:r>
          </a:p>
          <a:p>
            <a:pPr marL="0" indent="0">
              <a:buNone/>
            </a:pPr>
            <a:r>
              <a:rPr lang="en-US" sz="1600" dirty="0" smtClean="0"/>
              <a:t>Example:</a:t>
            </a:r>
          </a:p>
          <a:p>
            <a:pPr marL="0" indent="0">
              <a:buNone/>
            </a:pPr>
            <a:r>
              <a:rPr lang="en-US" sz="1600" dirty="0"/>
              <a:t>f</a:t>
            </a:r>
            <a:r>
              <a:rPr lang="en-US" sz="1600" dirty="0" smtClean="0"/>
              <a:t>loat </a:t>
            </a:r>
            <a:r>
              <a:rPr lang="en-US" sz="1600" dirty="0" err="1" smtClean="0"/>
              <a:t>fcel</a:t>
            </a:r>
            <a:r>
              <a:rPr lang="en-US" sz="1600" dirty="0" smtClean="0"/>
              <a:t> (float);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float </a:t>
            </a:r>
            <a:r>
              <a:rPr lang="en-US" sz="1600" dirty="0" err="1" smtClean="0"/>
              <a:t>fcel</a:t>
            </a:r>
            <a:r>
              <a:rPr lang="en-US" sz="1600" dirty="0" smtClean="0"/>
              <a:t> (float </a:t>
            </a:r>
            <a:r>
              <a:rPr lang="en-US" sz="1600" dirty="0" err="1" smtClean="0"/>
              <a:t>fah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 smtClean="0"/>
              <a:t>{</a:t>
            </a:r>
          </a:p>
          <a:p>
            <a:pPr marL="0" indent="0">
              <a:buNone/>
            </a:pPr>
            <a:r>
              <a:rPr lang="en-US" sz="1600" dirty="0"/>
              <a:t>     float </a:t>
            </a:r>
            <a:r>
              <a:rPr lang="en-US" sz="1600" dirty="0" err="1"/>
              <a:t>celsius</a:t>
            </a:r>
            <a:r>
              <a:rPr lang="en-US" sz="1600" dirty="0"/>
              <a:t> = (5.0/9.0) * (</a:t>
            </a:r>
            <a:r>
              <a:rPr lang="en-US" sz="1600" dirty="0" err="1" smtClean="0"/>
              <a:t>fah</a:t>
            </a:r>
            <a:r>
              <a:rPr lang="en-US" sz="1600" dirty="0" smtClean="0"/>
              <a:t> - 32.0</a:t>
            </a:r>
            <a:r>
              <a:rPr lang="en-US" sz="1600" dirty="0"/>
              <a:t>);</a:t>
            </a:r>
          </a:p>
          <a:p>
            <a:pPr marL="0" indent="0">
              <a:buNone/>
            </a:pPr>
            <a:r>
              <a:rPr lang="en-US" sz="1600" dirty="0" smtClean="0"/>
              <a:t>     return </a:t>
            </a:r>
            <a:r>
              <a:rPr lang="en-US" sz="1600" dirty="0" err="1"/>
              <a:t>celsius</a:t>
            </a:r>
            <a:r>
              <a:rPr lang="en-US" sz="1600" dirty="0" smtClean="0"/>
              <a:t>;</a:t>
            </a:r>
          </a:p>
          <a:p>
            <a:pPr marL="0" indent="0">
              <a:buNone/>
            </a:pPr>
            <a:r>
              <a:rPr lang="en-US" sz="1600" dirty="0"/>
              <a:t>}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102402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Call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B841-3590-4E45-9AFF-61C87454AEB1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B020-EF96-4BC4-AFA2-1DA5F196175C}" type="slidenum">
              <a:rPr lang="en-US" smtClean="0"/>
              <a:t>29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not enough defining the function: it needs to be activated.</a:t>
            </a:r>
          </a:p>
          <a:p>
            <a:r>
              <a:rPr lang="en-US" dirty="0" smtClean="0"/>
              <a:t>This is done by calling the function.</a:t>
            </a:r>
          </a:p>
          <a:p>
            <a:r>
              <a:rPr lang="en-US" dirty="0" smtClean="0"/>
              <a:t>Calling a function involves specifying its name and actual parameter values. If there is a return value the call needs to be assigned to a variable.</a:t>
            </a:r>
          </a:p>
          <a:p>
            <a:r>
              <a:rPr lang="en-US" dirty="0" smtClean="0"/>
              <a:t>Example</a:t>
            </a:r>
          </a:p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loat </a:t>
            </a:r>
            <a:r>
              <a:rPr lang="en-US" dirty="0" err="1" smtClean="0"/>
              <a:t>fahren</a:t>
            </a:r>
            <a:r>
              <a:rPr lang="en-US" dirty="0" smtClean="0"/>
              <a:t> = 35.0;</a:t>
            </a:r>
          </a:p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loat </a:t>
            </a:r>
            <a:r>
              <a:rPr lang="en-US" dirty="0" err="1" smtClean="0"/>
              <a:t>celsius</a:t>
            </a:r>
            <a:r>
              <a:rPr lang="en-US" dirty="0" smtClean="0"/>
              <a:t> = </a:t>
            </a:r>
            <a:r>
              <a:rPr lang="en-US" dirty="0" err="1" smtClean="0"/>
              <a:t>fcel</a:t>
            </a:r>
            <a:r>
              <a:rPr lang="en-US" dirty="0" smtClean="0"/>
              <a:t>(</a:t>
            </a:r>
            <a:r>
              <a:rPr lang="en-US" dirty="0" err="1" smtClean="0"/>
              <a:t>fahren</a:t>
            </a:r>
            <a:r>
              <a:rPr lang="en-US" dirty="0" smtClean="0"/>
              <a:t>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864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Structure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FB58-93B9-4D5B-AF76-9DD454F89870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C program is a collection of functions with at least one function called “main”</a:t>
            </a:r>
          </a:p>
          <a:p>
            <a:r>
              <a:rPr lang="en-US" dirty="0" smtClean="0"/>
              <a:t>Here is the classical example that has become a metaphor for a first program in any language.</a:t>
            </a:r>
          </a:p>
          <a:p>
            <a:r>
              <a:rPr lang="en-US" dirty="0" smtClean="0"/>
              <a:t>Hello World: lets compile it and see what happens.</a:t>
            </a:r>
          </a:p>
          <a:p>
            <a:pPr marL="0" indent="0"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 ()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printf</a:t>
            </a:r>
            <a:r>
              <a:rPr lang="en-US" dirty="0" smtClean="0"/>
              <a:t>(“Hello World \n”);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return </a:t>
            </a:r>
            <a:r>
              <a:rPr lang="en-US" dirty="0"/>
              <a:t>0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}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6587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56FBE-4070-4E7F-9D97-B2D295A42B63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B020-EF96-4BC4-AFA2-1DA5F196175C}" type="slidenum">
              <a:rPr lang="en-US" smtClean="0"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Lets write another function for Celsius to </a:t>
            </a:r>
            <a:r>
              <a:rPr lang="en-US" dirty="0" err="1" smtClean="0"/>
              <a:t>Farenheit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loat </a:t>
            </a:r>
            <a:r>
              <a:rPr lang="en-US" dirty="0" err="1" smtClean="0"/>
              <a:t>celf</a:t>
            </a:r>
            <a:r>
              <a:rPr lang="en-US" dirty="0" smtClean="0"/>
              <a:t> (float </a:t>
            </a:r>
            <a:r>
              <a:rPr lang="en-US" dirty="0" err="1" smtClean="0"/>
              <a:t>celsi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float </a:t>
            </a:r>
            <a:r>
              <a:rPr lang="en-US" dirty="0" err="1" smtClean="0"/>
              <a:t>fahr</a:t>
            </a:r>
            <a:r>
              <a:rPr lang="en-US" dirty="0" smtClean="0"/>
              <a:t> = </a:t>
            </a:r>
            <a:r>
              <a:rPr lang="en-US" dirty="0" err="1" smtClean="0"/>
              <a:t>celsi</a:t>
            </a:r>
            <a:r>
              <a:rPr lang="en-US" dirty="0" smtClean="0"/>
              <a:t> * 9.0/5.0 + 32.0;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return </a:t>
            </a:r>
            <a:r>
              <a:rPr lang="en-US" dirty="0" err="1" smtClean="0"/>
              <a:t>fahr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Call: </a:t>
            </a:r>
          </a:p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loat </a:t>
            </a:r>
            <a:r>
              <a:rPr lang="en-US" dirty="0" err="1" smtClean="0"/>
              <a:t>fa</a:t>
            </a:r>
            <a:r>
              <a:rPr lang="en-US" dirty="0" smtClean="0"/>
              <a:t> = </a:t>
            </a:r>
            <a:r>
              <a:rPr lang="en-US" dirty="0" err="1" smtClean="0"/>
              <a:t>celf</a:t>
            </a:r>
            <a:r>
              <a:rPr lang="en-US" dirty="0" smtClean="0"/>
              <a:t> (35.0);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805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D669-17D2-41D7-8DF9-D45DCF6FF97D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B020-EF96-4BC4-AFA2-1DA5F196175C}" type="slidenum">
              <a:rPr lang="en-US" smtClean="0"/>
              <a:t>31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Lets add an input statement to the functions and complete the example.</a:t>
            </a:r>
          </a:p>
          <a:p>
            <a:r>
              <a:rPr lang="en-US" dirty="0" err="1" smtClean="0"/>
              <a:t>Scanf</a:t>
            </a:r>
            <a:r>
              <a:rPr lang="en-US" dirty="0" smtClean="0"/>
              <a:t> is the input statement. You provide the format(type) as well as the location  (address) with name the input will be loaded into.</a:t>
            </a:r>
          </a:p>
          <a:p>
            <a:r>
              <a:rPr lang="en-US" dirty="0" smtClean="0"/>
              <a:t>Example: </a:t>
            </a:r>
          </a:p>
          <a:p>
            <a:pPr marL="0" indent="0">
              <a:buNone/>
            </a:pPr>
            <a:r>
              <a:rPr lang="en-US" dirty="0" err="1"/>
              <a:t>s</a:t>
            </a:r>
            <a:r>
              <a:rPr lang="en-US" dirty="0" err="1" smtClean="0"/>
              <a:t>canf</a:t>
            </a:r>
            <a:r>
              <a:rPr lang="en-US" dirty="0" smtClean="0"/>
              <a:t>(“%f”, &amp;</a:t>
            </a:r>
            <a:r>
              <a:rPr lang="en-US" dirty="0" err="1" smtClean="0"/>
              <a:t>celsi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err="1"/>
              <a:t>s</a:t>
            </a:r>
            <a:r>
              <a:rPr lang="en-US" dirty="0" err="1" smtClean="0"/>
              <a:t>canf</a:t>
            </a:r>
            <a:r>
              <a:rPr lang="en-US" dirty="0" smtClean="0"/>
              <a:t>(“%f”, &amp;</a:t>
            </a:r>
            <a:r>
              <a:rPr lang="en-US" dirty="0" err="1" smtClean="0"/>
              <a:t>fahr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495800" y="4479863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09999" y="4491531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celsi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105400"/>
            <a:ext cx="1447800" cy="30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89544" y="510540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fahr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2935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ummary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F5B7-3CFF-4D02-936B-FB210C7F1726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EB020-EF96-4BC4-AFA2-1DA5F196175C}" type="slidenum">
              <a:rPr lang="en-US" smtClean="0"/>
              <a:t>32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studied basics of a function design.</a:t>
            </a:r>
          </a:p>
          <a:p>
            <a:r>
              <a:rPr lang="en-US" dirty="0" smtClean="0"/>
              <a:t>We learned function definition and function call.</a:t>
            </a:r>
          </a:p>
          <a:p>
            <a:r>
              <a:rPr lang="en-US" dirty="0" smtClean="0"/>
              <a:t>Standard IO using </a:t>
            </a:r>
            <a:r>
              <a:rPr lang="en-US" dirty="0" err="1" smtClean="0"/>
              <a:t>printf</a:t>
            </a:r>
            <a:r>
              <a:rPr lang="en-US" dirty="0" smtClean="0"/>
              <a:t> and </a:t>
            </a:r>
            <a:r>
              <a:rPr lang="en-US" dirty="0" err="1" smtClean="0"/>
              <a:t>scanf</a:t>
            </a:r>
            <a:r>
              <a:rPr lang="en-US" dirty="0" smtClean="0"/>
              <a:t> was also illustrated.</a:t>
            </a:r>
          </a:p>
          <a:p>
            <a:r>
              <a:rPr lang="en-US" dirty="0" smtClean="0"/>
              <a:t>Parameter passing by value and reference was introduced. We will discuss this in detail later.</a:t>
            </a:r>
          </a:p>
          <a:p>
            <a:r>
              <a:rPr lang="en-US" dirty="0" smtClean="0"/>
              <a:t>There is lot more C language: pointers, memory management (allocation, </a:t>
            </a:r>
            <a:r>
              <a:rPr lang="en-US" dirty="0" err="1" smtClean="0"/>
              <a:t>deallocation</a:t>
            </a:r>
            <a:r>
              <a:rPr lang="en-US" dirty="0" smtClean="0"/>
              <a:t>, etc.) memory leaks, </a:t>
            </a:r>
            <a:r>
              <a:rPr lang="en-US" dirty="0" err="1" smtClean="0"/>
              <a:t>struct</a:t>
            </a:r>
            <a:r>
              <a:rPr lang="en-US" dirty="0" smtClean="0"/>
              <a:t>, separate compilation, </a:t>
            </a:r>
            <a:r>
              <a:rPr lang="en-US" dirty="0" err="1" smtClean="0"/>
              <a:t>makefile</a:t>
            </a:r>
            <a:r>
              <a:rPr lang="en-US" dirty="0" smtClean="0"/>
              <a:t>… ( </a:t>
            </a:r>
            <a:r>
              <a:rPr lang="en-US" smtClean="0"/>
              <a:t>we will discuss all these.)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04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the C program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86F19-CD1E-4650-808E-BAFA5B87BAFF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Save the program in a file called “</a:t>
            </a:r>
            <a:r>
              <a:rPr lang="en-US" dirty="0" err="1" smtClean="0"/>
              <a:t>hello.c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Compile it using an appropriate compiler</a:t>
            </a:r>
          </a:p>
          <a:p>
            <a:r>
              <a:rPr lang="en-US" dirty="0" smtClean="0"/>
              <a:t>CC or cc or </a:t>
            </a:r>
            <a:r>
              <a:rPr lang="en-US" dirty="0" err="1" smtClean="0"/>
              <a:t>gcc</a:t>
            </a:r>
            <a:r>
              <a:rPr lang="en-US" dirty="0" smtClean="0"/>
              <a:t> or g++ (where G/g stands for “gnu” organization)</a:t>
            </a:r>
          </a:p>
          <a:p>
            <a:r>
              <a:rPr lang="en-US" dirty="0" smtClean="0"/>
              <a:t>Compiler parses the input, checks for syntax correctness and if syntax is correct generates code;</a:t>
            </a:r>
          </a:p>
          <a:p>
            <a:r>
              <a:rPr lang="en-US" dirty="0" smtClean="0"/>
              <a:t>This code is further linked and loaded to generate the executable.</a:t>
            </a:r>
          </a:p>
          <a:p>
            <a:pPr marL="0" indent="0">
              <a:buNone/>
            </a:pPr>
            <a:r>
              <a:rPr lang="en-US" sz="2400" dirty="0" smtClean="0"/>
              <a:t>Source code </a:t>
            </a:r>
            <a:r>
              <a:rPr lang="en-US" sz="2400" dirty="0" smtClean="0">
                <a:sym typeface="Wingdings" pitchFamily="2" charset="2"/>
              </a:rPr>
              <a:t> Compile  loader/linker  executable code</a:t>
            </a:r>
            <a:endParaRPr lang="en-US" sz="2400" dirty="0"/>
          </a:p>
        </p:txBody>
      </p:sp>
      <p:sp>
        <p:nvSpPr>
          <p:cNvPr id="9" name="Down Arrow 8"/>
          <p:cNvSpPr/>
          <p:nvPr/>
        </p:nvSpPr>
        <p:spPr>
          <a:xfrm>
            <a:off x="3810000" y="5562600"/>
            <a:ext cx="76200" cy="3048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11000" y="3733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195947" y="5910955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Object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62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program structure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ED9D-1ACD-4C63-A3FB-97394E28EE32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Program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733800" y="19812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8965" y="2438400"/>
            <a:ext cx="3357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Directives (#include libraries)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572000" y="19812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67200" y="2673866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7" idx="2"/>
          </p:cNvCxnSpPr>
          <p:nvPr/>
        </p:nvCxnSpPr>
        <p:spPr>
          <a:xfrm flipH="1">
            <a:off x="4838029" y="3043198"/>
            <a:ext cx="1" cy="3858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495799" y="3429000"/>
            <a:ext cx="1305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statements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20" idx="2"/>
          </p:cNvCxnSpPr>
          <p:nvPr/>
        </p:nvCxnSpPr>
        <p:spPr>
          <a:xfrm flipH="1">
            <a:off x="5148381" y="3798332"/>
            <a:ext cx="1" cy="468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85974" y="4311134"/>
            <a:ext cx="3137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Different types of statements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5334000" y="3043198"/>
            <a:ext cx="1066800" cy="3858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128198" y="3429000"/>
            <a:ext cx="2228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Variables/constants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677356" y="4642935"/>
            <a:ext cx="3695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Sequential, assignment, selection, </a:t>
            </a:r>
          </a:p>
          <a:p>
            <a:r>
              <a:rPr lang="en-US" dirty="0" smtClean="0"/>
              <a:t>iterative, input/output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955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and </a:t>
            </a:r>
            <a:r>
              <a:rPr lang="en-US" dirty="0"/>
              <a:t>a</a:t>
            </a:r>
            <a:r>
              <a:rPr lang="en-US" dirty="0" smtClean="0"/>
              <a:t>rithmetic expressions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87B2-761D-4DE0-B78A-05484ED3353D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/* print Fahrenheit-Celsius table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fahr</a:t>
            </a:r>
            <a:r>
              <a:rPr lang="en-US" dirty="0"/>
              <a:t> = 0, 20, ..., 300 */</a:t>
            </a:r>
          </a:p>
          <a:p>
            <a:pPr marL="0" indent="0">
              <a:buNone/>
            </a:pPr>
            <a:r>
              <a:rPr lang="en-US" dirty="0"/>
              <a:t>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274320" lvl="1" indent="0">
              <a:buNone/>
            </a:pPr>
            <a:r>
              <a:rPr lang="en-US" sz="2900" dirty="0" err="1">
                <a:solidFill>
                  <a:schemeClr val="tx1"/>
                </a:solidFill>
              </a:rPr>
              <a:t>int</a:t>
            </a:r>
            <a:r>
              <a:rPr lang="en-US" sz="2900" dirty="0">
                <a:solidFill>
                  <a:schemeClr val="tx1"/>
                </a:solidFill>
              </a:rPr>
              <a:t> </a:t>
            </a:r>
            <a:r>
              <a:rPr lang="en-US" sz="2900" dirty="0" err="1">
                <a:solidFill>
                  <a:schemeClr val="tx1"/>
                </a:solidFill>
              </a:rPr>
              <a:t>fahr</a:t>
            </a:r>
            <a:r>
              <a:rPr lang="en-US" sz="2900" dirty="0">
                <a:solidFill>
                  <a:schemeClr val="tx1"/>
                </a:solidFill>
              </a:rPr>
              <a:t>, </a:t>
            </a:r>
            <a:r>
              <a:rPr lang="en-US" sz="2900" dirty="0" err="1">
                <a:solidFill>
                  <a:schemeClr val="tx1"/>
                </a:solidFill>
              </a:rPr>
              <a:t>celsius</a:t>
            </a:r>
            <a:r>
              <a:rPr lang="en-US" sz="2900" dirty="0">
                <a:solidFill>
                  <a:schemeClr val="tx1"/>
                </a:solidFill>
              </a:rPr>
              <a:t>;</a:t>
            </a:r>
          </a:p>
          <a:p>
            <a:pPr marL="274320" lvl="1" indent="0">
              <a:buNone/>
            </a:pPr>
            <a:r>
              <a:rPr lang="en-US" sz="2900" dirty="0" err="1">
                <a:solidFill>
                  <a:schemeClr val="tx1"/>
                </a:solidFill>
              </a:rPr>
              <a:t>int</a:t>
            </a:r>
            <a:r>
              <a:rPr lang="en-US" sz="2900" dirty="0">
                <a:solidFill>
                  <a:schemeClr val="tx1"/>
                </a:solidFill>
              </a:rPr>
              <a:t> lower, upper, step;</a:t>
            </a:r>
          </a:p>
          <a:p>
            <a:pPr marL="274320" lvl="1" indent="0">
              <a:buNone/>
            </a:pPr>
            <a:r>
              <a:rPr lang="en-US" sz="2900" dirty="0">
                <a:solidFill>
                  <a:schemeClr val="tx1"/>
                </a:solidFill>
              </a:rPr>
              <a:t>lower = 0; /* lower limit of temperature scale */</a:t>
            </a:r>
          </a:p>
          <a:p>
            <a:pPr marL="274320" lvl="1" indent="0">
              <a:buNone/>
            </a:pPr>
            <a:r>
              <a:rPr lang="en-US" sz="2900" dirty="0">
                <a:solidFill>
                  <a:schemeClr val="tx1"/>
                </a:solidFill>
              </a:rPr>
              <a:t>upper = 300; /* upper limit */</a:t>
            </a:r>
          </a:p>
          <a:p>
            <a:pPr marL="274320" lvl="1" indent="0">
              <a:buNone/>
            </a:pPr>
            <a:r>
              <a:rPr lang="en-US" sz="2900" dirty="0">
                <a:solidFill>
                  <a:schemeClr val="tx1"/>
                </a:solidFill>
              </a:rPr>
              <a:t>step = 20; /* step size */</a:t>
            </a:r>
          </a:p>
          <a:p>
            <a:pPr marL="274320" lvl="1" indent="0">
              <a:buNone/>
            </a:pPr>
            <a:r>
              <a:rPr lang="en-US" sz="2900" dirty="0" err="1">
                <a:solidFill>
                  <a:schemeClr val="tx1"/>
                </a:solidFill>
              </a:rPr>
              <a:t>fahr</a:t>
            </a:r>
            <a:r>
              <a:rPr lang="en-US" sz="2900" dirty="0">
                <a:solidFill>
                  <a:schemeClr val="tx1"/>
                </a:solidFill>
              </a:rPr>
              <a:t> = lower;</a:t>
            </a:r>
          </a:p>
          <a:p>
            <a:pPr marL="274320" lvl="1" indent="0">
              <a:buNone/>
            </a:pPr>
            <a:r>
              <a:rPr lang="en-US" sz="2900" dirty="0">
                <a:solidFill>
                  <a:schemeClr val="tx1"/>
                </a:solidFill>
              </a:rPr>
              <a:t>while (</a:t>
            </a:r>
            <a:r>
              <a:rPr lang="en-US" sz="2900" dirty="0" err="1">
                <a:solidFill>
                  <a:schemeClr val="tx1"/>
                </a:solidFill>
              </a:rPr>
              <a:t>fahr</a:t>
            </a:r>
            <a:r>
              <a:rPr lang="en-US" sz="2900" dirty="0">
                <a:solidFill>
                  <a:schemeClr val="tx1"/>
                </a:solidFill>
              </a:rPr>
              <a:t> &lt;= upper) {</a:t>
            </a:r>
          </a:p>
          <a:p>
            <a:pPr marL="548640" lvl="2" indent="0">
              <a:buNone/>
            </a:pPr>
            <a:r>
              <a:rPr lang="en-US" sz="2900" dirty="0" err="1">
                <a:solidFill>
                  <a:schemeClr val="tx1"/>
                </a:solidFill>
              </a:rPr>
              <a:t>celsius</a:t>
            </a:r>
            <a:r>
              <a:rPr lang="en-US" sz="2900" dirty="0">
                <a:solidFill>
                  <a:schemeClr val="tx1"/>
                </a:solidFill>
              </a:rPr>
              <a:t> = 5 * (fahr-32) / 9;</a:t>
            </a:r>
          </a:p>
          <a:p>
            <a:pPr marL="548640" lvl="2" indent="0">
              <a:buNone/>
            </a:pPr>
            <a:r>
              <a:rPr lang="en-US" sz="2900" dirty="0" err="1">
                <a:solidFill>
                  <a:schemeClr val="tx1"/>
                </a:solidFill>
              </a:rPr>
              <a:t>printf</a:t>
            </a:r>
            <a:r>
              <a:rPr lang="en-US" sz="2900" dirty="0">
                <a:solidFill>
                  <a:schemeClr val="tx1"/>
                </a:solidFill>
              </a:rPr>
              <a:t>("%d\</a:t>
            </a:r>
            <a:r>
              <a:rPr lang="en-US" sz="2900" dirty="0" err="1">
                <a:solidFill>
                  <a:schemeClr val="tx1"/>
                </a:solidFill>
              </a:rPr>
              <a:t>t%d</a:t>
            </a:r>
            <a:r>
              <a:rPr lang="en-US" sz="2900" dirty="0">
                <a:solidFill>
                  <a:schemeClr val="tx1"/>
                </a:solidFill>
              </a:rPr>
              <a:t>\n", </a:t>
            </a:r>
            <a:r>
              <a:rPr lang="en-US" sz="2900" dirty="0" err="1">
                <a:solidFill>
                  <a:schemeClr val="tx1"/>
                </a:solidFill>
              </a:rPr>
              <a:t>fahr</a:t>
            </a:r>
            <a:r>
              <a:rPr lang="en-US" sz="2900" dirty="0">
                <a:solidFill>
                  <a:schemeClr val="tx1"/>
                </a:solidFill>
              </a:rPr>
              <a:t>, </a:t>
            </a:r>
            <a:r>
              <a:rPr lang="en-US" sz="2900" dirty="0" err="1">
                <a:solidFill>
                  <a:schemeClr val="tx1"/>
                </a:solidFill>
              </a:rPr>
              <a:t>celsius</a:t>
            </a:r>
            <a:r>
              <a:rPr lang="en-US" sz="2900" dirty="0">
                <a:solidFill>
                  <a:schemeClr val="tx1"/>
                </a:solidFill>
              </a:rPr>
              <a:t>);</a:t>
            </a:r>
          </a:p>
          <a:p>
            <a:pPr marL="548640" lvl="2" indent="0">
              <a:buNone/>
            </a:pPr>
            <a:r>
              <a:rPr lang="en-US" sz="2900" dirty="0" err="1">
                <a:solidFill>
                  <a:schemeClr val="tx1"/>
                </a:solidFill>
              </a:rPr>
              <a:t>fahr</a:t>
            </a:r>
            <a:r>
              <a:rPr lang="en-US" sz="2900" dirty="0">
                <a:solidFill>
                  <a:schemeClr val="tx1"/>
                </a:solidFill>
              </a:rPr>
              <a:t> = </a:t>
            </a:r>
            <a:r>
              <a:rPr lang="en-US" sz="2900" dirty="0" err="1">
                <a:solidFill>
                  <a:schemeClr val="tx1"/>
                </a:solidFill>
              </a:rPr>
              <a:t>fahr</a:t>
            </a:r>
            <a:r>
              <a:rPr lang="en-US" sz="2900" dirty="0">
                <a:solidFill>
                  <a:schemeClr val="tx1"/>
                </a:solidFill>
              </a:rPr>
              <a:t> + step;</a:t>
            </a:r>
          </a:p>
          <a:p>
            <a:pPr marL="0" indent="0">
              <a:buNone/>
            </a:pPr>
            <a:r>
              <a:rPr lang="en-US" sz="2900" dirty="0" smtClean="0"/>
              <a:t>	}</a:t>
            </a:r>
            <a:endParaRPr lang="en-US" sz="2900" dirty="0"/>
          </a:p>
          <a:p>
            <a:pPr marL="0" indent="0">
              <a:buNone/>
            </a:pPr>
            <a:r>
              <a:rPr lang="en-US" sz="2900" dirty="0" smtClean="0"/>
              <a:t>}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4267054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analyze the program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3C1B3-9253-4666-8B49-5AE57CB52298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#include directive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Comment // single line comment</a:t>
            </a:r>
          </a:p>
          <a:p>
            <a:pPr marL="0" indent="0">
              <a:buNone/>
            </a:pPr>
            <a:r>
              <a:rPr lang="en-US" dirty="0" smtClean="0"/>
              <a:t>/* multiple line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comment */</a:t>
            </a:r>
          </a:p>
          <a:p>
            <a:pPr marL="0" indent="0">
              <a:buNone/>
            </a:pPr>
            <a:r>
              <a:rPr lang="en-US" dirty="0" smtClean="0"/>
              <a:t>3. Main function</a:t>
            </a:r>
          </a:p>
          <a:p>
            <a:pPr marL="0" indent="0">
              <a:buNone/>
            </a:pPr>
            <a:r>
              <a:rPr lang="en-US" dirty="0" smtClean="0"/>
              <a:t>4. Variable declarations {variable type, variable name}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step;</a:t>
            </a:r>
          </a:p>
          <a:p>
            <a:pPr marL="0" indent="0">
              <a:buNone/>
            </a:pPr>
            <a:r>
              <a:rPr lang="en-US" dirty="0" smtClean="0"/>
              <a:t>5. Initialization: step= 20;</a:t>
            </a:r>
          </a:p>
          <a:p>
            <a:pPr marL="0" indent="0">
              <a:buNone/>
            </a:pPr>
            <a:r>
              <a:rPr lang="en-US" dirty="0" smtClean="0"/>
              <a:t>6. </a:t>
            </a:r>
            <a:r>
              <a:rPr lang="en-US" dirty="0"/>
              <a:t>S</a:t>
            </a:r>
            <a:r>
              <a:rPr lang="en-US" dirty="0" smtClean="0"/>
              <a:t>tatements: computations; arithmetic operations {+, -, *, /, %}</a:t>
            </a:r>
          </a:p>
          <a:p>
            <a:pPr marL="0" indent="0">
              <a:buNone/>
            </a:pPr>
            <a:r>
              <a:rPr lang="en-US" dirty="0" smtClean="0"/>
              <a:t>7. Repeat computation using a “while loop”</a:t>
            </a:r>
          </a:p>
          <a:p>
            <a:pPr marL="0" indent="0">
              <a:buNone/>
            </a:pPr>
            <a:r>
              <a:rPr lang="en-US" dirty="0" smtClean="0"/>
              <a:t>8. Condition for repetition</a:t>
            </a:r>
          </a:p>
          <a:p>
            <a:pPr marL="0" indent="0">
              <a:buNone/>
            </a:pPr>
            <a:r>
              <a:rPr lang="en-US" dirty="0"/>
              <a:t>9</a:t>
            </a:r>
            <a:r>
              <a:rPr lang="en-US" dirty="0" smtClean="0"/>
              <a:t>. Output results using “</a:t>
            </a:r>
            <a:r>
              <a:rPr lang="en-US" dirty="0" err="1" smtClean="0"/>
              <a:t>printf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10. Semicolon (;) as a terminator for statements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57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types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288C-9880-4291-9435-44C90FBD8539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: integer; for representing whole numbers</a:t>
            </a:r>
          </a:p>
          <a:p>
            <a:r>
              <a:rPr lang="en-US" dirty="0"/>
              <a:t>f</a:t>
            </a:r>
            <a:r>
              <a:rPr lang="en-US" dirty="0" smtClean="0"/>
              <a:t>loat : floating point or real numbers; for representing fractional numbers, vary large and very small numbers (32 bits)</a:t>
            </a:r>
          </a:p>
          <a:p>
            <a:r>
              <a:rPr lang="en-US" dirty="0"/>
              <a:t>d</a:t>
            </a:r>
            <a:r>
              <a:rPr lang="en-US" dirty="0" smtClean="0"/>
              <a:t>ouble: double precision real number; double the size of float (64 bits)</a:t>
            </a:r>
          </a:p>
          <a:p>
            <a:r>
              <a:rPr lang="en-US" dirty="0"/>
              <a:t>c</a:t>
            </a:r>
            <a:r>
              <a:rPr lang="en-US" dirty="0" smtClean="0"/>
              <a:t>har: single ASCII (American Standard Code of Information </a:t>
            </a:r>
            <a:r>
              <a:rPr lang="en-US" dirty="0"/>
              <a:t>I</a:t>
            </a:r>
            <a:r>
              <a:rPr lang="en-US" dirty="0" smtClean="0"/>
              <a:t>nterchange) character</a:t>
            </a:r>
          </a:p>
          <a:p>
            <a:r>
              <a:rPr lang="en-US" dirty="0" smtClean="0"/>
              <a:t>long: longer integer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887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names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9A4A4-8961-4D80-B461-132626484A14}" type="datetime1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cse321-2014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008FD-9C4B-47F0-A63F-209C7B602CF2}" type="slidenum">
              <a:rPr lang="en-US" smtClean="0"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sequence of characters used for identifying an entity/item used in the program</a:t>
            </a:r>
          </a:p>
          <a:p>
            <a:r>
              <a:rPr lang="en-US" dirty="0" smtClean="0"/>
              <a:t>Example: </a:t>
            </a:r>
          </a:p>
          <a:p>
            <a:pPr marL="0" indent="0">
              <a:buNone/>
            </a:pPr>
            <a:r>
              <a:rPr lang="en-US" dirty="0" err="1" smtClean="0"/>
              <a:t>partNum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voltage </a:t>
            </a:r>
          </a:p>
          <a:p>
            <a:pPr marL="0" indent="0">
              <a:buNone/>
            </a:pPr>
            <a:r>
              <a:rPr lang="en-US" dirty="0" err="1" smtClean="0"/>
              <a:t>portNum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myName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ECUNum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80025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535</TotalTime>
  <Words>1721</Words>
  <Application>Microsoft Office PowerPoint</Application>
  <PresentationFormat>On-screen Show (4:3)</PresentationFormat>
  <Paragraphs>488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Georgia</vt:lpstr>
      <vt:lpstr>Wingdings</vt:lpstr>
      <vt:lpstr>Wingdings 2</vt:lpstr>
      <vt:lpstr>Civic</vt:lpstr>
      <vt:lpstr>The C Language</vt:lpstr>
      <vt:lpstr>Introduction</vt:lpstr>
      <vt:lpstr>Program Structure</vt:lpstr>
      <vt:lpstr>Processing the C program</vt:lpstr>
      <vt:lpstr>C program structure</vt:lpstr>
      <vt:lpstr>Variables and arithmetic expressions</vt:lpstr>
      <vt:lpstr>Lets analyze the program</vt:lpstr>
      <vt:lpstr>Variable types </vt:lpstr>
      <vt:lpstr>Variable names</vt:lpstr>
      <vt:lpstr>Assignment statement</vt:lpstr>
      <vt:lpstr>Arithmetic operators</vt:lpstr>
      <vt:lpstr>Arithmetic expression</vt:lpstr>
      <vt:lpstr>Iteration/repetition</vt:lpstr>
      <vt:lpstr>If..else: selection</vt:lpstr>
      <vt:lpstr>Multi-way selection</vt:lpstr>
      <vt:lpstr>Putting it all together</vt:lpstr>
      <vt:lpstr>The Number Game  (1)</vt:lpstr>
      <vt:lpstr>The Number Game (2)</vt:lpstr>
      <vt:lpstr>The Number Game (4)</vt:lpstr>
      <vt:lpstr>The Number Game (8)</vt:lpstr>
      <vt:lpstr>The Number Game (16)</vt:lpstr>
      <vt:lpstr>Analysis </vt:lpstr>
      <vt:lpstr>PowerPoint Presentation</vt:lpstr>
      <vt:lpstr>C Language: Functions</vt:lpstr>
      <vt:lpstr>Topics</vt:lpstr>
      <vt:lpstr>Functions</vt:lpstr>
      <vt:lpstr>Function Design</vt:lpstr>
      <vt:lpstr>Function Definition</vt:lpstr>
      <vt:lpstr>Function Call</vt:lpstr>
      <vt:lpstr>Complete Example</vt:lpstr>
      <vt:lpstr>Demos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 Language</dc:title>
  <dc:creator>bina</dc:creator>
  <cp:lastModifiedBy>bina</cp:lastModifiedBy>
  <cp:revision>45</cp:revision>
  <dcterms:created xsi:type="dcterms:W3CDTF">2013-05-06T23:47:09Z</dcterms:created>
  <dcterms:modified xsi:type="dcterms:W3CDTF">2016-09-27T13:09:52Z</dcterms:modified>
</cp:coreProperties>
</file>