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2" r:id="rId3"/>
    <p:sldId id="273" r:id="rId4"/>
    <p:sldId id="27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B01C6C-F3AD-4106-929E-DF0501942778}" type="datetimeFigureOut">
              <a:rPr lang="en-US" smtClean="0"/>
              <a:t>10/16/2016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38018-EBB3-428D-B256-33A5E82E6B0F}" type="slidenum">
              <a:rPr lang="en-US" smtClean="0"/>
              <a:t>‹#›</a:t>
            </a:fld>
            <a:endParaRPr lang="en-US"/>
          </a:p>
        </p:txBody>
      </p:sp>
    </p:spTree>
    <p:extLst>
      <p:ext uri="{BB962C8B-B14F-4D97-AF65-F5344CB8AC3E}">
        <p14:creationId xmlns:p14="http://schemas.microsoft.com/office/powerpoint/2010/main" val="2048109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C73FCCC-B6AA-4D3F-8D9E-C46A135907ED}" type="slidenum">
              <a:rPr lang="en-US">
                <a:latin typeface="Arial" charset="0"/>
              </a:rPr>
              <a:pPr/>
              <a:t>3</a:t>
            </a:fld>
            <a:endParaRPr lang="en-US">
              <a:latin typeface="Arial" charset="0"/>
            </a:endParaRPr>
          </a:p>
        </p:txBody>
      </p:sp>
      <p:sp>
        <p:nvSpPr>
          <p:cNvPr id="5120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5120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1199862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4B4AB666-A040-462C-B5FF-A9A433E52273}" type="slidenum">
              <a:rPr lang="en-US">
                <a:latin typeface="Arial" charset="0"/>
              </a:rPr>
              <a:pPr/>
              <a:t>18</a:t>
            </a:fld>
            <a:endParaRPr lang="en-US">
              <a:latin typeface="Arial" charset="0"/>
            </a:endParaRPr>
          </a:p>
        </p:txBody>
      </p:sp>
      <p:sp>
        <p:nvSpPr>
          <p:cNvPr id="6656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656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2963281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9E73DAF2-2534-4E0B-B774-6F53B6FAC937}" type="slidenum">
              <a:rPr lang="en-US">
                <a:latin typeface="Arial" charset="0"/>
              </a:rPr>
              <a:pPr/>
              <a:t>4</a:t>
            </a:fld>
            <a:endParaRPr lang="en-US">
              <a:latin typeface="Arial" charset="0"/>
            </a:endParaRPr>
          </a:p>
        </p:txBody>
      </p:sp>
      <p:sp>
        <p:nvSpPr>
          <p:cNvPr id="52227"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5222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545349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775DBFB5-8ACD-43F7-A06E-5F957A787F3C}" type="slidenum">
              <a:rPr lang="en-US">
                <a:latin typeface="Arial" charset="0"/>
              </a:rPr>
              <a:pPr/>
              <a:t>5</a:t>
            </a:fld>
            <a:endParaRPr lang="en-US">
              <a:latin typeface="Arial" charset="0"/>
            </a:endParaRPr>
          </a:p>
        </p:txBody>
      </p:sp>
      <p:sp>
        <p:nvSpPr>
          <p:cNvPr id="59395"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5939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3295157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31225A6E-9930-4700-8E56-F3DCB61B5957}" type="slidenum">
              <a:rPr lang="en-US">
                <a:latin typeface="Arial" charset="0"/>
              </a:rPr>
              <a:pPr/>
              <a:t>9</a:t>
            </a:fld>
            <a:endParaRPr lang="en-US">
              <a:latin typeface="Arial" charset="0"/>
            </a:endParaRPr>
          </a:p>
        </p:txBody>
      </p:sp>
      <p:sp>
        <p:nvSpPr>
          <p:cNvPr id="60419"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042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281360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A1B5D95-D87A-41B1-BBD4-2674F6B278B7}" type="slidenum">
              <a:rPr lang="en-US">
                <a:latin typeface="Arial" charset="0"/>
              </a:rPr>
              <a:pPr/>
              <a:t>13</a:t>
            </a:fld>
            <a:endParaRPr lang="en-US">
              <a:latin typeface="Arial" charset="0"/>
            </a:endParaRPr>
          </a:p>
        </p:txBody>
      </p:sp>
      <p:sp>
        <p:nvSpPr>
          <p:cNvPr id="6144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144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3823330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4689B8D-6005-49AC-AC99-C25E657963CB}" type="slidenum">
              <a:rPr lang="en-US">
                <a:latin typeface="Arial" charset="0"/>
              </a:rPr>
              <a:pPr/>
              <a:t>14</a:t>
            </a:fld>
            <a:endParaRPr lang="en-US">
              <a:latin typeface="Arial" charset="0"/>
            </a:endParaRPr>
          </a:p>
        </p:txBody>
      </p:sp>
      <p:sp>
        <p:nvSpPr>
          <p:cNvPr id="62467"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246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3318925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49BFAF8-E0D1-4547-8360-48552E848B77}" type="slidenum">
              <a:rPr lang="en-US">
                <a:latin typeface="Arial" charset="0"/>
              </a:rPr>
              <a:pPr/>
              <a:t>15</a:t>
            </a:fld>
            <a:endParaRPr lang="en-US">
              <a:latin typeface="Arial" charset="0"/>
            </a:endParaRPr>
          </a:p>
        </p:txBody>
      </p:sp>
      <p:sp>
        <p:nvSpPr>
          <p:cNvPr id="63491"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3492"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4038797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243BDD86-A7C7-4D00-B397-583C758EAF14}" type="slidenum">
              <a:rPr lang="en-US">
                <a:latin typeface="Arial" charset="0"/>
              </a:rPr>
              <a:pPr/>
              <a:t>16</a:t>
            </a:fld>
            <a:endParaRPr lang="en-US">
              <a:latin typeface="Arial" charset="0"/>
            </a:endParaRPr>
          </a:p>
        </p:txBody>
      </p:sp>
      <p:sp>
        <p:nvSpPr>
          <p:cNvPr id="64515"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451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4259643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96A02A6-426A-4469-A6A1-22F879883362}" type="slidenum">
              <a:rPr lang="en-US">
                <a:latin typeface="Arial" charset="0"/>
              </a:rPr>
              <a:pPr/>
              <a:t>17</a:t>
            </a:fld>
            <a:endParaRPr lang="en-US">
              <a:latin typeface="Arial" charset="0"/>
            </a:endParaRPr>
          </a:p>
        </p:txBody>
      </p:sp>
      <p:sp>
        <p:nvSpPr>
          <p:cNvPr id="65539"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6554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extLst>
      <p:ext uri="{BB962C8B-B14F-4D97-AF65-F5344CB8AC3E}">
        <p14:creationId xmlns:p14="http://schemas.microsoft.com/office/powerpoint/2010/main" val="77457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2E21EE-79A5-4BA4-8F7E-F0486D2D96B1}" type="datetimeFigureOut">
              <a:rPr lang="en-US" smtClean="0"/>
              <a:t>10/16/2016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4F719-7974-4C7C-BE25-CCF1D6292F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4E4F719-7974-4C7C-BE25-CCF1D6292F8E}"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4E4F719-7974-4C7C-BE25-CCF1D6292F8E}"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A2E21EE-79A5-4BA4-8F7E-F0486D2D96B1}" type="datetimeFigureOut">
              <a:rPr lang="en-US" smtClean="0"/>
              <a:t>10/16/2016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A2E21EE-79A5-4BA4-8F7E-F0486D2D96B1}"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4F719-7974-4C7C-BE25-CCF1D6292F8E}"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A2E21EE-79A5-4BA4-8F7E-F0486D2D96B1}" type="datetimeFigureOut">
              <a:rPr lang="en-US" smtClean="0"/>
              <a:t>10/16/2016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4E4F719-7974-4C7C-BE25-CCF1D6292F8E}"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2E21EE-79A5-4BA4-8F7E-F0486D2D96B1}"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4E4F719-7974-4C7C-BE25-CCF1D6292F8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A2E21EE-79A5-4BA4-8F7E-F0486D2D96B1}"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4E4F719-7974-4C7C-BE25-CCF1D6292F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A2E21EE-79A5-4BA4-8F7E-F0486D2D96B1}" type="datetimeFigureOut">
              <a:rPr lang="en-US" smtClean="0"/>
              <a:t>10/16/2016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4E4F719-7974-4C7C-BE25-CCF1D6292F8E}"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A2E21EE-79A5-4BA4-8F7E-F0486D2D96B1}" type="datetimeFigureOut">
              <a:rPr lang="en-US" smtClean="0"/>
              <a:t>10/16/2016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A2E21EE-79A5-4BA4-8F7E-F0486D2D96B1}" type="datetimeFigureOut">
              <a:rPr lang="en-US" smtClean="0"/>
              <a:t>10/16/2016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4E4F719-7974-4C7C-BE25-CCF1D6292F8E}"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 Ramamurthy</a:t>
            </a:r>
            <a:endParaRPr lang="en-US" dirty="0"/>
          </a:p>
        </p:txBody>
      </p:sp>
      <p:sp>
        <p:nvSpPr>
          <p:cNvPr id="2" name="Title 1"/>
          <p:cNvSpPr>
            <a:spLocks noGrp="1"/>
          </p:cNvSpPr>
          <p:nvPr>
            <p:ph type="ctrTitle"/>
          </p:nvPr>
        </p:nvSpPr>
        <p:spPr/>
        <p:txBody>
          <a:bodyPr/>
          <a:lstStyle/>
          <a:p>
            <a:r>
              <a:rPr lang="en-US" dirty="0" smtClean="0"/>
              <a:t>Critical Section and Critical Resources</a:t>
            </a:r>
            <a:endParaRPr lang="en-US" dirty="0"/>
          </a:p>
        </p:txBody>
      </p:sp>
    </p:spTree>
    <p:extLst>
      <p:ext uri="{BB962C8B-B14F-4D97-AF65-F5344CB8AC3E}">
        <p14:creationId xmlns:p14="http://schemas.microsoft.com/office/powerpoint/2010/main" val="245187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smtClean="0"/>
              <a:t>Two Types of Semaphores</a:t>
            </a:r>
          </a:p>
        </p:txBody>
      </p:sp>
      <p:sp>
        <p:nvSpPr>
          <p:cNvPr id="2560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D13F9D3-9894-43CB-9CEC-6A9F1198F4A6}" type="datetime1">
              <a:rPr lang="en-US">
                <a:latin typeface="Comic Sans MS" pitchFamily="66" charset="0"/>
              </a:rPr>
              <a:pPr/>
              <a:t>10/16/2016</a:t>
            </a:fld>
            <a:endParaRPr lang="en-US">
              <a:latin typeface="Comic Sans MS" pitchFamily="66" charset="0"/>
            </a:endParaRP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A6A62AB-CE57-4ADA-BFA0-5F0578E208F4}" type="slidenum">
              <a:rPr lang="en-US">
                <a:latin typeface="Comic Sans MS" pitchFamily="66" charset="0"/>
              </a:rPr>
              <a:pPr/>
              <a:t>10</a:t>
            </a:fld>
            <a:endParaRPr lang="en-US">
              <a:latin typeface="Comic Sans MS" pitchFamily="66" charset="0"/>
            </a:endParaRPr>
          </a:p>
        </p:txBody>
      </p:sp>
      <p:sp>
        <p:nvSpPr>
          <p:cNvPr id="25605" name="Rectangle 3" descr="Rectangle: Click to edit Master text styles&#10;Second level&#10;Third level&#10;Fourth level&#10;Fifth level"/>
          <p:cNvSpPr>
            <a:spLocks noGrp="1" noChangeArrowheads="1"/>
          </p:cNvSpPr>
          <p:nvPr>
            <p:ph sz="quarter" idx="1"/>
          </p:nvPr>
        </p:nvSpPr>
        <p:spPr>
          <a:xfrm>
            <a:off x="838200" y="1905000"/>
            <a:ext cx="7351713" cy="4114800"/>
          </a:xfrm>
        </p:spPr>
        <p:txBody>
          <a:bodyPr/>
          <a:lstStyle/>
          <a:p>
            <a:r>
              <a:rPr lang="en-US" i="1" smtClean="0"/>
              <a:t>Counting</a:t>
            </a:r>
            <a:r>
              <a:rPr lang="en-US" smtClean="0"/>
              <a:t> semaphore – integer value can range over an unrestricted domain.</a:t>
            </a:r>
          </a:p>
          <a:p>
            <a:r>
              <a:rPr lang="en-US" i="1" smtClean="0"/>
              <a:t>Binary</a:t>
            </a:r>
            <a:r>
              <a:rPr lang="en-US" smtClean="0"/>
              <a:t> semaphore – integer value can range only between 0 and 1; can be simpler to implement. ex: nachos</a:t>
            </a:r>
          </a:p>
          <a:p>
            <a:r>
              <a:rPr lang="en-US" smtClean="0"/>
              <a:t>Can implement a counting semaphore </a:t>
            </a:r>
            <a:r>
              <a:rPr lang="en-US" i="1" smtClean="0"/>
              <a:t>using</a:t>
            </a:r>
            <a:r>
              <a:rPr lang="en-US" smtClean="0"/>
              <a:t> a binary semaphore.</a:t>
            </a:r>
          </a:p>
        </p:txBody>
      </p:sp>
    </p:spTree>
    <p:extLst>
      <p:ext uri="{BB962C8B-B14F-4D97-AF65-F5344CB8AC3E}">
        <p14:creationId xmlns:p14="http://schemas.microsoft.com/office/powerpoint/2010/main" val="160639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685800" y="838200"/>
            <a:ext cx="8153400" cy="457200"/>
          </a:xfrm>
        </p:spPr>
        <p:txBody>
          <a:bodyPr>
            <a:normAutofit fontScale="90000"/>
          </a:bodyPr>
          <a:lstStyle/>
          <a:p>
            <a:r>
              <a:rPr lang="en-US" sz="4000" smtClean="0"/>
              <a:t>Semaphore for Synchronization</a:t>
            </a:r>
          </a:p>
        </p:txBody>
      </p:sp>
      <p:sp>
        <p:nvSpPr>
          <p:cNvPr id="2662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C63A186-937A-49D0-AE31-1F2FA1F4B6DD}" type="datetime1">
              <a:rPr lang="en-US">
                <a:latin typeface="Comic Sans MS" pitchFamily="66" charset="0"/>
              </a:rPr>
              <a:pPr/>
              <a:t>10/16/2016</a:t>
            </a:fld>
            <a:endParaRPr lang="en-US">
              <a:latin typeface="Comic Sans MS" pitchFamily="66" charset="0"/>
            </a:endParaRP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890FD221-E4F2-4EFE-AB54-BBECBD87D43F}" type="slidenum">
              <a:rPr lang="en-US">
                <a:latin typeface="Comic Sans MS" pitchFamily="66" charset="0"/>
              </a:rPr>
              <a:pPr/>
              <a:t>11</a:t>
            </a:fld>
            <a:endParaRPr lang="en-US">
              <a:latin typeface="Comic Sans MS" pitchFamily="66" charset="0"/>
            </a:endParaRPr>
          </a:p>
        </p:txBody>
      </p:sp>
      <p:sp>
        <p:nvSpPr>
          <p:cNvPr id="26629" name="Rectangle 3" descr="Rectangle: Click to edit Master text styles&#10;Second level&#10;Third level&#10;Fourth level&#10;Fifth level"/>
          <p:cNvSpPr>
            <a:spLocks noGrp="1" noChangeArrowheads="1"/>
          </p:cNvSpPr>
          <p:nvPr>
            <p:ph sz="quarter" idx="1"/>
          </p:nvPr>
        </p:nvSpPr>
        <p:spPr/>
        <p:txBody>
          <a:bodyPr/>
          <a:lstStyle/>
          <a:p>
            <a:pPr>
              <a:tabLst>
                <a:tab pos="2005013" algn="ctr"/>
                <a:tab pos="4518025" algn="ctr"/>
              </a:tabLst>
            </a:pPr>
            <a:r>
              <a:rPr lang="en-US" smtClean="0"/>
              <a:t>Execute </a:t>
            </a:r>
            <a:r>
              <a:rPr lang="en-US" i="1" smtClean="0"/>
              <a:t>B</a:t>
            </a:r>
            <a:r>
              <a:rPr lang="en-US" smtClean="0"/>
              <a:t> in </a:t>
            </a:r>
            <a:r>
              <a:rPr lang="en-US" i="1" smtClean="0"/>
              <a:t>P</a:t>
            </a:r>
            <a:r>
              <a:rPr lang="en-US" baseline="-25000" smtClean="0"/>
              <a:t>j</a:t>
            </a:r>
            <a:r>
              <a:rPr lang="en-US" smtClean="0"/>
              <a:t> only after </a:t>
            </a:r>
            <a:r>
              <a:rPr lang="en-US" i="1" smtClean="0"/>
              <a:t>A</a:t>
            </a:r>
            <a:r>
              <a:rPr lang="en-US" smtClean="0"/>
              <a:t> executed in </a:t>
            </a:r>
            <a:r>
              <a:rPr lang="en-US" i="1" smtClean="0"/>
              <a:t>P</a:t>
            </a:r>
            <a:r>
              <a:rPr lang="en-US" i="1" baseline="-25000" smtClean="0"/>
              <a:t>i</a:t>
            </a:r>
            <a:endParaRPr lang="en-US" i="1" smtClean="0"/>
          </a:p>
          <a:p>
            <a:pPr>
              <a:tabLst>
                <a:tab pos="2005013" algn="ctr"/>
                <a:tab pos="4518025" algn="ctr"/>
              </a:tabLst>
            </a:pPr>
            <a:r>
              <a:rPr lang="en-US" smtClean="0"/>
              <a:t>Use semaphore </a:t>
            </a:r>
            <a:r>
              <a:rPr lang="en-US" i="1" smtClean="0"/>
              <a:t>flag</a:t>
            </a:r>
            <a:r>
              <a:rPr lang="en-US" smtClean="0"/>
              <a:t> initialized to 0</a:t>
            </a:r>
          </a:p>
          <a:p>
            <a:pPr>
              <a:tabLst>
                <a:tab pos="2005013" algn="ctr"/>
                <a:tab pos="4518025" algn="ctr"/>
              </a:tabLst>
            </a:pPr>
            <a:r>
              <a:rPr lang="en-US" smtClean="0"/>
              <a:t>Code:</a:t>
            </a:r>
          </a:p>
          <a:p>
            <a:pPr>
              <a:buFontTx/>
              <a:buNone/>
              <a:tabLst>
                <a:tab pos="2005013" algn="ctr"/>
                <a:tab pos="4518025" algn="ctr"/>
              </a:tabLst>
            </a:pPr>
            <a:r>
              <a:rPr lang="en-US" i="1" smtClean="0"/>
              <a:t>		P</a:t>
            </a:r>
            <a:r>
              <a:rPr lang="en-US" i="1" baseline="-25000" smtClean="0"/>
              <a:t>i</a:t>
            </a:r>
            <a:r>
              <a:rPr lang="en-US" i="1" smtClean="0"/>
              <a:t>	P</a:t>
            </a:r>
            <a:r>
              <a:rPr lang="en-US" i="1" baseline="-25000" smtClean="0"/>
              <a:t>j</a:t>
            </a:r>
            <a:endParaRPr lang="en-US" i="1" smtClean="0"/>
          </a:p>
          <a:p>
            <a:pPr>
              <a:buFontTx/>
              <a:buNone/>
              <a:tabLst>
                <a:tab pos="2005013" algn="ctr"/>
                <a:tab pos="4518025" algn="ctr"/>
              </a:tabLst>
            </a:pPr>
            <a:r>
              <a:rPr lang="en-US" smtClean="0"/>
              <a:t>		 </a:t>
            </a:r>
            <a:r>
              <a:rPr lang="en-US" smtClean="0">
                <a:sym typeface="MT Extra" pitchFamily="18" charset="2"/>
              </a:rPr>
              <a:t></a:t>
            </a:r>
            <a:r>
              <a:rPr lang="en-US" smtClean="0"/>
              <a:t> </a:t>
            </a:r>
            <a:r>
              <a:rPr lang="en-US" smtClean="0">
                <a:sym typeface="MT Extra" pitchFamily="18" charset="2"/>
              </a:rPr>
              <a:t>	 </a:t>
            </a:r>
          </a:p>
          <a:p>
            <a:pPr>
              <a:buFontTx/>
              <a:buNone/>
              <a:tabLst>
                <a:tab pos="2005013" algn="ctr"/>
                <a:tab pos="4518025" algn="ctr"/>
              </a:tabLst>
            </a:pPr>
            <a:r>
              <a:rPr lang="en-US" smtClean="0">
                <a:sym typeface="MT Extra" pitchFamily="18" charset="2"/>
              </a:rPr>
              <a:t>		</a:t>
            </a:r>
            <a:r>
              <a:rPr lang="en-US" i="1" smtClean="0">
                <a:sym typeface="MT Extra" pitchFamily="18" charset="2"/>
              </a:rPr>
              <a:t>A</a:t>
            </a:r>
            <a:r>
              <a:rPr lang="en-US" smtClean="0">
                <a:sym typeface="MT Extra" pitchFamily="18" charset="2"/>
              </a:rPr>
              <a:t>	flag.</a:t>
            </a:r>
            <a:r>
              <a:rPr lang="en-US" i="1" smtClean="0">
                <a:sym typeface="MT Extra" pitchFamily="18" charset="2"/>
              </a:rPr>
              <a:t>wait</a:t>
            </a:r>
            <a:r>
              <a:rPr lang="en-US" smtClean="0">
                <a:sym typeface="MT Extra" pitchFamily="18" charset="2"/>
              </a:rPr>
              <a:t>()</a:t>
            </a:r>
          </a:p>
          <a:p>
            <a:pPr>
              <a:buFontTx/>
              <a:buNone/>
              <a:tabLst>
                <a:tab pos="2005013" algn="ctr"/>
                <a:tab pos="4518025" algn="ctr"/>
              </a:tabLst>
            </a:pPr>
            <a:r>
              <a:rPr lang="en-US" smtClean="0">
                <a:sym typeface="MT Extra" pitchFamily="18" charset="2"/>
              </a:rPr>
              <a:t>		flag.</a:t>
            </a:r>
            <a:r>
              <a:rPr lang="en-US" i="1" smtClean="0">
                <a:sym typeface="MT Extra" pitchFamily="18" charset="2"/>
              </a:rPr>
              <a:t>signal</a:t>
            </a:r>
            <a:r>
              <a:rPr lang="en-US" smtClean="0">
                <a:sym typeface="MT Extra" pitchFamily="18" charset="2"/>
              </a:rPr>
              <a:t>()	</a:t>
            </a:r>
            <a:r>
              <a:rPr lang="en-US" i="1" smtClean="0">
                <a:sym typeface="MT Extra" pitchFamily="18" charset="2"/>
              </a:rPr>
              <a:t>B</a:t>
            </a:r>
            <a:endParaRPr lang="en-US" smtClean="0">
              <a:sym typeface="MT Extra" pitchFamily="18" charset="2"/>
            </a:endParaRPr>
          </a:p>
        </p:txBody>
      </p:sp>
    </p:spTree>
    <p:extLst>
      <p:ext uri="{BB962C8B-B14F-4D97-AF65-F5344CB8AC3E}">
        <p14:creationId xmlns:p14="http://schemas.microsoft.com/office/powerpoint/2010/main" val="39840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1066800" y="533400"/>
            <a:ext cx="7772400" cy="844550"/>
          </a:xfrm>
        </p:spPr>
        <p:txBody>
          <a:bodyPr>
            <a:normAutofit/>
          </a:bodyPr>
          <a:lstStyle/>
          <a:p>
            <a:r>
              <a:rPr lang="en-US" smtClean="0"/>
              <a:t>Classical Problems of Synchronization</a:t>
            </a:r>
          </a:p>
        </p:txBody>
      </p:sp>
      <p:sp>
        <p:nvSpPr>
          <p:cNvPr id="2765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62B7D176-DE25-4FB0-91DE-4E931D8EBD77}" type="datetime1">
              <a:rPr lang="en-US">
                <a:latin typeface="Comic Sans MS" pitchFamily="66" charset="0"/>
              </a:rPr>
              <a:pPr/>
              <a:t>10/16/2016</a:t>
            </a:fld>
            <a:endParaRPr lang="en-US">
              <a:latin typeface="Comic Sans MS" pitchFamily="66" charset="0"/>
            </a:endParaRP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69B9D8F-9AB1-485D-B8AD-9256789E225C}" type="slidenum">
              <a:rPr lang="en-US">
                <a:latin typeface="Comic Sans MS" pitchFamily="66" charset="0"/>
              </a:rPr>
              <a:pPr/>
              <a:t>12</a:t>
            </a:fld>
            <a:endParaRPr lang="en-US">
              <a:latin typeface="Comic Sans MS" pitchFamily="66" charset="0"/>
            </a:endParaRPr>
          </a:p>
        </p:txBody>
      </p:sp>
      <p:sp>
        <p:nvSpPr>
          <p:cNvPr id="27653" name="Rectangle 3" descr="Rectangle: Click to edit Master text styles&#10;Second level&#10;Third level&#10;Fourth level&#10;Fifth level"/>
          <p:cNvSpPr>
            <a:spLocks noGrp="1" noChangeArrowheads="1"/>
          </p:cNvSpPr>
          <p:nvPr>
            <p:ph sz="quarter" idx="1"/>
          </p:nvPr>
        </p:nvSpPr>
        <p:spPr/>
        <p:txBody>
          <a:bodyPr/>
          <a:lstStyle/>
          <a:p>
            <a:r>
              <a:rPr lang="en-US" smtClean="0"/>
              <a:t>Bounded-Buffer Problem</a:t>
            </a:r>
            <a:br>
              <a:rPr lang="en-US" smtClean="0"/>
            </a:br>
            <a:endParaRPr lang="en-US" smtClean="0"/>
          </a:p>
          <a:p>
            <a:r>
              <a:rPr lang="en-US" smtClean="0"/>
              <a:t>Readers and Writers Problem</a:t>
            </a:r>
            <a:br>
              <a:rPr lang="en-US" smtClean="0"/>
            </a:br>
            <a:endParaRPr lang="en-US" smtClean="0"/>
          </a:p>
          <a:p>
            <a:r>
              <a:rPr lang="en-US" smtClean="0"/>
              <a:t>Dining-Philosophers Problem</a:t>
            </a:r>
          </a:p>
        </p:txBody>
      </p:sp>
    </p:spTree>
    <p:extLst>
      <p:ext uri="{BB962C8B-B14F-4D97-AF65-F5344CB8AC3E}">
        <p14:creationId xmlns:p14="http://schemas.microsoft.com/office/powerpoint/2010/main" val="2094959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noFill/>
        </p:spPr>
        <p:txBody>
          <a:bodyPr lIns="92075" tIns="46038" rIns="92075" bIns="46038"/>
          <a:lstStyle/>
          <a:p>
            <a:r>
              <a:rPr lang="en-US" smtClean="0"/>
              <a:t>Producer/Consumer problem</a:t>
            </a:r>
          </a:p>
        </p:txBody>
      </p:sp>
      <p:sp>
        <p:nvSpPr>
          <p:cNvPr id="28674"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0DA3028-59BD-4C00-B9F7-568F2A46AC0A}" type="datetime1">
              <a:rPr lang="en-US">
                <a:latin typeface="Comic Sans MS" pitchFamily="66" charset="0"/>
              </a:rPr>
              <a:pPr/>
              <a:t>10/16/2016</a:t>
            </a:fld>
            <a:endParaRPr lang="en-US">
              <a:latin typeface="Comic Sans MS" pitchFamily="66" charset="0"/>
            </a:endParaRPr>
          </a:p>
        </p:txBody>
      </p:sp>
      <p:sp>
        <p:nvSpPr>
          <p:cNvPr id="2867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2FBF63B5-8619-478E-AB98-FC79B4F72774}" type="slidenum">
              <a:rPr lang="en-US">
                <a:latin typeface="Comic Sans MS" pitchFamily="66" charset="0"/>
              </a:rPr>
              <a:pPr/>
              <a:t>13</a:t>
            </a:fld>
            <a:endParaRPr lang="en-US">
              <a:latin typeface="Comic Sans MS" pitchFamily="66" charset="0"/>
            </a:endParaRPr>
          </a:p>
        </p:txBody>
      </p:sp>
      <p:sp>
        <p:nvSpPr>
          <p:cNvPr id="28677" name="Rectangle 3" descr="Rectangle: Click to edit Master text styles&#10;Second level&#10;Third level&#10;Fourth level&#10;Fifth level"/>
          <p:cNvSpPr>
            <a:spLocks noGrp="1" noChangeArrowheads="1"/>
          </p:cNvSpPr>
          <p:nvPr>
            <p:ph sz="half" idx="1"/>
          </p:nvPr>
        </p:nvSpPr>
        <p:spPr>
          <a:noFill/>
        </p:spPr>
        <p:txBody>
          <a:bodyPr lIns="92075" tIns="46038" rIns="92075" bIns="46038"/>
          <a:lstStyle/>
          <a:p>
            <a:r>
              <a:rPr lang="en-US" smtClean="0"/>
              <a:t>Producer</a:t>
            </a:r>
          </a:p>
          <a:p>
            <a:pPr>
              <a:buFontTx/>
              <a:buNone/>
            </a:pPr>
            <a:r>
              <a:rPr lang="en-US" smtClean="0"/>
              <a:t>repeat</a:t>
            </a:r>
          </a:p>
          <a:p>
            <a:pPr>
              <a:buFontTx/>
              <a:buNone/>
            </a:pPr>
            <a:r>
              <a:rPr lang="en-US" smtClean="0"/>
              <a:t>produce item v;</a:t>
            </a:r>
          </a:p>
          <a:p>
            <a:pPr>
              <a:buFontTx/>
              <a:buNone/>
            </a:pPr>
            <a:r>
              <a:rPr lang="en-US" smtClean="0"/>
              <a:t>b[in] = v;</a:t>
            </a:r>
          </a:p>
          <a:p>
            <a:pPr>
              <a:buFontTx/>
              <a:buNone/>
            </a:pPr>
            <a:r>
              <a:rPr lang="en-US" smtClean="0"/>
              <a:t>in = in + 1;</a:t>
            </a:r>
          </a:p>
          <a:p>
            <a:pPr>
              <a:buFontTx/>
              <a:buNone/>
            </a:pPr>
            <a:r>
              <a:rPr lang="en-US" smtClean="0"/>
              <a:t>forever;</a:t>
            </a:r>
          </a:p>
        </p:txBody>
      </p:sp>
      <p:sp>
        <p:nvSpPr>
          <p:cNvPr id="28678" name="Rectangle 4" descr="Rectangle: Click to edit Master text styles&#10;Second level&#10;Third level&#10;Fourth level&#10;Fifth level"/>
          <p:cNvSpPr>
            <a:spLocks noGrp="1" noChangeArrowheads="1"/>
          </p:cNvSpPr>
          <p:nvPr>
            <p:ph sz="half" idx="2"/>
          </p:nvPr>
        </p:nvSpPr>
        <p:spPr>
          <a:noFill/>
        </p:spPr>
        <p:txBody>
          <a:bodyPr lIns="92075" tIns="46038" rIns="92075" bIns="46038"/>
          <a:lstStyle/>
          <a:p>
            <a:r>
              <a:rPr lang="en-US" smtClean="0"/>
              <a:t>Consumer</a:t>
            </a:r>
          </a:p>
          <a:p>
            <a:pPr>
              <a:buFontTx/>
              <a:buNone/>
            </a:pPr>
            <a:r>
              <a:rPr lang="en-US" smtClean="0"/>
              <a:t>repeat</a:t>
            </a:r>
          </a:p>
          <a:p>
            <a:pPr>
              <a:buFontTx/>
              <a:buNone/>
            </a:pPr>
            <a:r>
              <a:rPr lang="en-US" smtClean="0"/>
              <a:t>while (in &lt;= out) nop;</a:t>
            </a:r>
          </a:p>
          <a:p>
            <a:pPr>
              <a:buFontTx/>
              <a:buNone/>
            </a:pPr>
            <a:r>
              <a:rPr lang="en-US" smtClean="0"/>
              <a:t>w = b[out];</a:t>
            </a:r>
          </a:p>
          <a:p>
            <a:pPr>
              <a:buFontTx/>
              <a:buNone/>
            </a:pPr>
            <a:r>
              <a:rPr lang="en-US" smtClean="0"/>
              <a:t>out = out + 1;</a:t>
            </a:r>
          </a:p>
          <a:p>
            <a:pPr>
              <a:buFontTx/>
              <a:buNone/>
            </a:pPr>
            <a:r>
              <a:rPr lang="en-US" smtClean="0"/>
              <a:t>consume w;</a:t>
            </a:r>
          </a:p>
          <a:p>
            <a:pPr>
              <a:buFontTx/>
              <a:buNone/>
            </a:pPr>
            <a:r>
              <a:rPr lang="en-US" smtClean="0"/>
              <a:t>forever;</a:t>
            </a:r>
          </a:p>
        </p:txBody>
      </p:sp>
    </p:spTree>
    <p:extLst>
      <p:ext uri="{BB962C8B-B14F-4D97-AF65-F5344CB8AC3E}">
        <p14:creationId xmlns:p14="http://schemas.microsoft.com/office/powerpoint/2010/main" val="387932820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noFill/>
        </p:spPr>
        <p:txBody>
          <a:bodyPr lIns="92075" tIns="46038" rIns="92075" bIns="46038"/>
          <a:lstStyle/>
          <a:p>
            <a:r>
              <a:rPr lang="en-US" smtClean="0"/>
              <a:t>Solution for P/C using Semaphores </a:t>
            </a:r>
          </a:p>
        </p:txBody>
      </p:sp>
      <p:sp>
        <p:nvSpPr>
          <p:cNvPr id="29698"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970FC68A-AE0E-4E1C-AB47-6298C067558F}" type="datetime1">
              <a:rPr lang="en-US">
                <a:latin typeface="Comic Sans MS" pitchFamily="66" charset="0"/>
              </a:rPr>
              <a:pPr/>
              <a:t>10/16/2016</a:t>
            </a:fld>
            <a:endParaRPr lang="en-US">
              <a:latin typeface="Comic Sans MS" pitchFamily="66" charset="0"/>
            </a:endParaRPr>
          </a:p>
        </p:txBody>
      </p:sp>
      <p:sp>
        <p:nvSpPr>
          <p:cNvPr id="296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DC59C16A-032E-46CB-B1D9-123CBD513522}" type="slidenum">
              <a:rPr lang="en-US">
                <a:latin typeface="Comic Sans MS" pitchFamily="66" charset="0"/>
              </a:rPr>
              <a:pPr/>
              <a:t>14</a:t>
            </a:fld>
            <a:endParaRPr lang="en-US">
              <a:latin typeface="Comic Sans MS" pitchFamily="66" charset="0"/>
            </a:endParaRPr>
          </a:p>
        </p:txBody>
      </p:sp>
      <p:sp>
        <p:nvSpPr>
          <p:cNvPr id="29701" name="Rectangle 3" descr="Rectangle: Click to edit Master text styles&#10;Second level&#10;Third level&#10;Fourth level&#10;Fifth level"/>
          <p:cNvSpPr>
            <a:spLocks noGrp="1" noChangeArrowheads="1"/>
          </p:cNvSpPr>
          <p:nvPr>
            <p:ph sz="half" idx="1"/>
          </p:nvPr>
        </p:nvSpPr>
        <p:spPr>
          <a:xfrm>
            <a:off x="781050" y="1374775"/>
            <a:ext cx="3810000" cy="4114800"/>
          </a:xfrm>
          <a:noFill/>
        </p:spPr>
        <p:txBody>
          <a:bodyPr lIns="92075" tIns="46038" rIns="92075" bIns="46038">
            <a:normAutofit fontScale="92500" lnSpcReduction="10000"/>
          </a:bodyPr>
          <a:lstStyle/>
          <a:p>
            <a:pPr>
              <a:lnSpc>
                <a:spcPct val="90000"/>
              </a:lnSpc>
            </a:pPr>
            <a:r>
              <a:rPr lang="en-US" sz="2400" b="1" smtClean="0"/>
              <a:t>Producer</a:t>
            </a:r>
          </a:p>
          <a:p>
            <a:pPr>
              <a:lnSpc>
                <a:spcPct val="90000"/>
              </a:lnSpc>
            </a:pPr>
            <a:r>
              <a:rPr lang="en-US" sz="2400" smtClean="0"/>
              <a:t>repeat</a:t>
            </a:r>
          </a:p>
          <a:p>
            <a:pPr>
              <a:lnSpc>
                <a:spcPct val="90000"/>
              </a:lnSpc>
            </a:pPr>
            <a:r>
              <a:rPr lang="en-US" sz="2400" smtClean="0"/>
              <a:t>produce item v;</a:t>
            </a:r>
          </a:p>
          <a:p>
            <a:pPr>
              <a:lnSpc>
                <a:spcPct val="90000"/>
              </a:lnSpc>
            </a:pPr>
            <a:r>
              <a:rPr lang="en-US" sz="2400" smtClean="0"/>
              <a:t>MUTEX.wait();</a:t>
            </a:r>
          </a:p>
          <a:p>
            <a:pPr>
              <a:lnSpc>
                <a:spcPct val="90000"/>
              </a:lnSpc>
            </a:pPr>
            <a:r>
              <a:rPr lang="en-US" sz="2400" smtClean="0"/>
              <a:t>b[in] = v;</a:t>
            </a:r>
          </a:p>
          <a:p>
            <a:pPr>
              <a:lnSpc>
                <a:spcPct val="90000"/>
              </a:lnSpc>
            </a:pPr>
            <a:r>
              <a:rPr lang="en-US" sz="2400" smtClean="0"/>
              <a:t>in = in + 1;</a:t>
            </a:r>
          </a:p>
          <a:p>
            <a:pPr>
              <a:lnSpc>
                <a:spcPct val="90000"/>
              </a:lnSpc>
            </a:pPr>
            <a:r>
              <a:rPr lang="en-US" sz="2400" smtClean="0"/>
              <a:t>MUTEX.signal();</a:t>
            </a:r>
          </a:p>
          <a:p>
            <a:pPr>
              <a:lnSpc>
                <a:spcPct val="90000"/>
              </a:lnSpc>
            </a:pPr>
            <a:r>
              <a:rPr lang="en-US" sz="2400" smtClean="0"/>
              <a:t>forever;</a:t>
            </a:r>
          </a:p>
          <a:p>
            <a:pPr>
              <a:lnSpc>
                <a:spcPct val="90000"/>
              </a:lnSpc>
            </a:pPr>
            <a:endParaRPr lang="en-US" smtClean="0"/>
          </a:p>
          <a:p>
            <a:pPr>
              <a:lnSpc>
                <a:spcPct val="90000"/>
              </a:lnSpc>
            </a:pPr>
            <a:r>
              <a:rPr lang="en-US" sz="2400" b="1" smtClean="0"/>
              <a:t>What if Producer is slow or late?</a:t>
            </a:r>
          </a:p>
        </p:txBody>
      </p:sp>
      <p:sp>
        <p:nvSpPr>
          <p:cNvPr id="29702" name="Rectangle 4" descr="Rectangle: Click to edit Master text styles&#10;Second level&#10;Third level&#10;Fourth level&#10;Fifth level"/>
          <p:cNvSpPr>
            <a:spLocks noGrp="1" noChangeArrowheads="1"/>
          </p:cNvSpPr>
          <p:nvPr>
            <p:ph sz="half" idx="2"/>
          </p:nvPr>
        </p:nvSpPr>
        <p:spPr>
          <a:xfrm>
            <a:off x="4767263" y="1373188"/>
            <a:ext cx="3810000" cy="4114800"/>
          </a:xfrm>
          <a:noFill/>
        </p:spPr>
        <p:txBody>
          <a:bodyPr lIns="92075" tIns="46038" rIns="92075" bIns="46038">
            <a:normAutofit fontScale="92500" lnSpcReduction="10000"/>
          </a:bodyPr>
          <a:lstStyle/>
          <a:p>
            <a:pPr>
              <a:lnSpc>
                <a:spcPct val="90000"/>
              </a:lnSpc>
            </a:pPr>
            <a:r>
              <a:rPr lang="en-US" sz="2400" b="1" smtClean="0"/>
              <a:t>Consumer</a:t>
            </a:r>
            <a:endParaRPr lang="en-US" sz="2400" smtClean="0"/>
          </a:p>
          <a:p>
            <a:pPr>
              <a:lnSpc>
                <a:spcPct val="90000"/>
              </a:lnSpc>
            </a:pPr>
            <a:r>
              <a:rPr lang="en-US" sz="2400" smtClean="0"/>
              <a:t>repeat</a:t>
            </a:r>
          </a:p>
          <a:p>
            <a:pPr>
              <a:lnSpc>
                <a:spcPct val="90000"/>
              </a:lnSpc>
            </a:pPr>
            <a:r>
              <a:rPr lang="en-US" sz="2400" smtClean="0"/>
              <a:t>while (in &lt;= out) nop;</a:t>
            </a:r>
          </a:p>
          <a:p>
            <a:pPr>
              <a:lnSpc>
                <a:spcPct val="90000"/>
              </a:lnSpc>
            </a:pPr>
            <a:r>
              <a:rPr lang="en-US" sz="2400" smtClean="0"/>
              <a:t>MUTEX.wait();</a:t>
            </a:r>
          </a:p>
          <a:p>
            <a:pPr>
              <a:lnSpc>
                <a:spcPct val="90000"/>
              </a:lnSpc>
            </a:pPr>
            <a:r>
              <a:rPr lang="en-US" sz="2400" smtClean="0"/>
              <a:t>w = b[out];</a:t>
            </a:r>
          </a:p>
          <a:p>
            <a:pPr>
              <a:lnSpc>
                <a:spcPct val="90000"/>
              </a:lnSpc>
            </a:pPr>
            <a:r>
              <a:rPr lang="en-US" sz="2400" smtClean="0"/>
              <a:t>out = out + 1;</a:t>
            </a:r>
          </a:p>
          <a:p>
            <a:pPr>
              <a:lnSpc>
                <a:spcPct val="90000"/>
              </a:lnSpc>
            </a:pPr>
            <a:r>
              <a:rPr lang="en-US" sz="2400" smtClean="0"/>
              <a:t>MUTEX.signal();</a:t>
            </a:r>
          </a:p>
          <a:p>
            <a:pPr>
              <a:lnSpc>
                <a:spcPct val="90000"/>
              </a:lnSpc>
            </a:pPr>
            <a:r>
              <a:rPr lang="en-US" sz="2400" smtClean="0"/>
              <a:t>consume w;</a:t>
            </a:r>
          </a:p>
          <a:p>
            <a:pPr>
              <a:lnSpc>
                <a:spcPct val="90000"/>
              </a:lnSpc>
            </a:pPr>
            <a:r>
              <a:rPr lang="en-US" sz="2400" smtClean="0"/>
              <a:t>forever;</a:t>
            </a:r>
          </a:p>
          <a:p>
            <a:pPr>
              <a:lnSpc>
                <a:spcPct val="90000"/>
              </a:lnSpc>
            </a:pPr>
            <a:r>
              <a:rPr lang="en-US" sz="2400" b="1" smtClean="0"/>
              <a:t>Ans: Consumer will busy-wait at the while statement.</a:t>
            </a:r>
          </a:p>
        </p:txBody>
      </p:sp>
    </p:spTree>
    <p:extLst>
      <p:ext uri="{BB962C8B-B14F-4D97-AF65-F5344CB8AC3E}">
        <p14:creationId xmlns:p14="http://schemas.microsoft.com/office/powerpoint/2010/main" val="42149568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noFill/>
        </p:spPr>
        <p:txBody>
          <a:bodyPr lIns="92075" tIns="46038" rIns="92075" bIns="46038"/>
          <a:lstStyle/>
          <a:p>
            <a:r>
              <a:rPr lang="en-US" smtClean="0"/>
              <a:t>P/C: improved solution </a:t>
            </a:r>
          </a:p>
        </p:txBody>
      </p:sp>
      <p:sp>
        <p:nvSpPr>
          <p:cNvPr id="30722"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6C7D9F7-9916-4601-BCE5-52E031AE4CE7}" type="datetime1">
              <a:rPr lang="en-US">
                <a:latin typeface="Comic Sans MS" pitchFamily="66" charset="0"/>
              </a:rPr>
              <a:pPr/>
              <a:t>10/16/2016</a:t>
            </a:fld>
            <a:endParaRPr lang="en-US">
              <a:latin typeface="Comic Sans MS" pitchFamily="66" charset="0"/>
            </a:endParaRPr>
          </a:p>
        </p:txBody>
      </p:sp>
      <p:sp>
        <p:nvSpPr>
          <p:cNvPr id="3072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3AAFEFCB-8E69-4355-ADED-15905618896E}" type="slidenum">
              <a:rPr lang="en-US">
                <a:latin typeface="Comic Sans MS" pitchFamily="66" charset="0"/>
              </a:rPr>
              <a:pPr/>
              <a:t>15</a:t>
            </a:fld>
            <a:endParaRPr lang="en-US">
              <a:latin typeface="Comic Sans MS" pitchFamily="66" charset="0"/>
            </a:endParaRPr>
          </a:p>
        </p:txBody>
      </p:sp>
      <p:sp>
        <p:nvSpPr>
          <p:cNvPr id="30725" name="Rectangle 3" descr="Rectangle: Click to edit Master text styles&#10;Second level&#10;Third level&#10;Fourth level&#10;Fifth level"/>
          <p:cNvSpPr>
            <a:spLocks noGrp="1" noChangeArrowheads="1"/>
          </p:cNvSpPr>
          <p:nvPr>
            <p:ph sz="half" idx="1"/>
          </p:nvPr>
        </p:nvSpPr>
        <p:spPr>
          <a:xfrm>
            <a:off x="762000" y="1524000"/>
            <a:ext cx="3810000" cy="4114800"/>
          </a:xfrm>
          <a:noFill/>
        </p:spPr>
        <p:txBody>
          <a:bodyPr lIns="92075" tIns="46038" rIns="92075" bIns="46038">
            <a:normAutofit lnSpcReduction="10000"/>
          </a:bodyPr>
          <a:lstStyle/>
          <a:p>
            <a:pPr>
              <a:lnSpc>
                <a:spcPct val="90000"/>
              </a:lnSpc>
            </a:pPr>
            <a:r>
              <a:rPr lang="en-US" sz="2000" b="1" smtClean="0"/>
              <a:t>Producer</a:t>
            </a:r>
          </a:p>
          <a:p>
            <a:pPr>
              <a:lnSpc>
                <a:spcPct val="90000"/>
              </a:lnSpc>
              <a:buFontTx/>
              <a:buNone/>
            </a:pPr>
            <a:r>
              <a:rPr lang="en-US" sz="2000" smtClean="0"/>
              <a:t>repeat</a:t>
            </a:r>
          </a:p>
          <a:p>
            <a:pPr>
              <a:lnSpc>
                <a:spcPct val="90000"/>
              </a:lnSpc>
              <a:buFontTx/>
              <a:buNone/>
            </a:pPr>
            <a:r>
              <a:rPr lang="en-US" sz="2000" smtClean="0"/>
              <a:t>produce item v;</a:t>
            </a:r>
          </a:p>
          <a:p>
            <a:pPr>
              <a:lnSpc>
                <a:spcPct val="90000"/>
              </a:lnSpc>
              <a:buFontTx/>
              <a:buNone/>
            </a:pPr>
            <a:r>
              <a:rPr lang="en-US" sz="2000" smtClean="0"/>
              <a:t>MUTEX.wait();</a:t>
            </a:r>
          </a:p>
          <a:p>
            <a:pPr>
              <a:lnSpc>
                <a:spcPct val="90000"/>
              </a:lnSpc>
              <a:buFontTx/>
              <a:buNone/>
            </a:pPr>
            <a:r>
              <a:rPr lang="en-US" sz="2000" smtClean="0"/>
              <a:t>b[in] = v;</a:t>
            </a:r>
          </a:p>
          <a:p>
            <a:pPr>
              <a:lnSpc>
                <a:spcPct val="90000"/>
              </a:lnSpc>
              <a:buFontTx/>
              <a:buNone/>
            </a:pPr>
            <a:r>
              <a:rPr lang="en-US" sz="2000" smtClean="0"/>
              <a:t>in = in + 1;</a:t>
            </a:r>
          </a:p>
          <a:p>
            <a:pPr>
              <a:lnSpc>
                <a:spcPct val="90000"/>
              </a:lnSpc>
              <a:buFontTx/>
              <a:buNone/>
            </a:pPr>
            <a:r>
              <a:rPr lang="en-US" sz="2000" smtClean="0"/>
              <a:t>MUTEX.signal();</a:t>
            </a:r>
          </a:p>
          <a:p>
            <a:pPr>
              <a:lnSpc>
                <a:spcPct val="90000"/>
              </a:lnSpc>
              <a:buFontTx/>
              <a:buNone/>
            </a:pPr>
            <a:r>
              <a:rPr lang="en-US" sz="2000" smtClean="0"/>
              <a:t>AVAIL.signal();</a:t>
            </a:r>
          </a:p>
          <a:p>
            <a:pPr>
              <a:lnSpc>
                <a:spcPct val="90000"/>
              </a:lnSpc>
              <a:buFontTx/>
              <a:buNone/>
            </a:pPr>
            <a:r>
              <a:rPr lang="en-US" sz="2000" smtClean="0"/>
              <a:t>forever;</a:t>
            </a:r>
          </a:p>
          <a:p>
            <a:pPr>
              <a:lnSpc>
                <a:spcPct val="90000"/>
              </a:lnSpc>
            </a:pPr>
            <a:endParaRPr lang="en-US" sz="2000" smtClean="0"/>
          </a:p>
          <a:p>
            <a:pPr>
              <a:lnSpc>
                <a:spcPct val="90000"/>
              </a:lnSpc>
            </a:pPr>
            <a:r>
              <a:rPr lang="en-US" sz="2000" b="1" smtClean="0"/>
              <a:t>What will be the initial values of MUTEX and AVAIL?</a:t>
            </a:r>
          </a:p>
        </p:txBody>
      </p:sp>
      <p:sp>
        <p:nvSpPr>
          <p:cNvPr id="30726" name="Rectangle 4" descr="Rectangle: Click to edit Master text styles&#10;Second level&#10;Third level&#10;Fourth level&#10;Fifth level"/>
          <p:cNvSpPr>
            <a:spLocks noGrp="1" noChangeArrowheads="1"/>
          </p:cNvSpPr>
          <p:nvPr>
            <p:ph sz="half" idx="2"/>
          </p:nvPr>
        </p:nvSpPr>
        <p:spPr>
          <a:xfrm>
            <a:off x="4800600" y="1524000"/>
            <a:ext cx="3810000" cy="4114800"/>
          </a:xfrm>
          <a:noFill/>
        </p:spPr>
        <p:txBody>
          <a:bodyPr lIns="92075" tIns="46038" rIns="92075" bIns="46038">
            <a:normAutofit lnSpcReduction="10000"/>
          </a:bodyPr>
          <a:lstStyle/>
          <a:p>
            <a:pPr>
              <a:lnSpc>
                <a:spcPct val="90000"/>
              </a:lnSpc>
            </a:pPr>
            <a:r>
              <a:rPr lang="en-US" sz="2000" b="1" smtClean="0"/>
              <a:t>Consumer</a:t>
            </a:r>
            <a:endParaRPr lang="en-US" sz="2000" smtClean="0"/>
          </a:p>
          <a:p>
            <a:pPr>
              <a:lnSpc>
                <a:spcPct val="90000"/>
              </a:lnSpc>
              <a:buFontTx/>
              <a:buNone/>
            </a:pPr>
            <a:r>
              <a:rPr lang="en-US" sz="2000" smtClean="0"/>
              <a:t>repeat</a:t>
            </a:r>
          </a:p>
          <a:p>
            <a:pPr>
              <a:lnSpc>
                <a:spcPct val="90000"/>
              </a:lnSpc>
              <a:buFontTx/>
              <a:buNone/>
            </a:pPr>
            <a:r>
              <a:rPr lang="en-US" sz="2000" smtClean="0"/>
              <a:t>AVAIL.wait();</a:t>
            </a:r>
          </a:p>
          <a:p>
            <a:pPr>
              <a:lnSpc>
                <a:spcPct val="90000"/>
              </a:lnSpc>
              <a:buFontTx/>
              <a:buNone/>
            </a:pPr>
            <a:r>
              <a:rPr lang="en-US" sz="2000" smtClean="0"/>
              <a:t>MUTEX.wait();</a:t>
            </a:r>
          </a:p>
          <a:p>
            <a:pPr>
              <a:lnSpc>
                <a:spcPct val="90000"/>
              </a:lnSpc>
              <a:buFontTx/>
              <a:buNone/>
            </a:pPr>
            <a:r>
              <a:rPr lang="en-US" sz="2000" smtClean="0"/>
              <a:t>w = b[out];</a:t>
            </a:r>
          </a:p>
          <a:p>
            <a:pPr>
              <a:lnSpc>
                <a:spcPct val="90000"/>
              </a:lnSpc>
              <a:buFontTx/>
              <a:buNone/>
            </a:pPr>
            <a:r>
              <a:rPr lang="en-US" sz="2000" smtClean="0"/>
              <a:t>out = out + 1;</a:t>
            </a:r>
          </a:p>
          <a:p>
            <a:pPr>
              <a:lnSpc>
                <a:spcPct val="90000"/>
              </a:lnSpc>
              <a:buFontTx/>
              <a:buNone/>
            </a:pPr>
            <a:r>
              <a:rPr lang="en-US" sz="2000" smtClean="0"/>
              <a:t>MUTEX.signal();</a:t>
            </a:r>
          </a:p>
          <a:p>
            <a:pPr>
              <a:lnSpc>
                <a:spcPct val="90000"/>
              </a:lnSpc>
              <a:buFontTx/>
              <a:buNone/>
            </a:pPr>
            <a:r>
              <a:rPr lang="en-US" sz="2000" smtClean="0"/>
              <a:t>consume w;</a:t>
            </a:r>
          </a:p>
          <a:p>
            <a:pPr>
              <a:lnSpc>
                <a:spcPct val="90000"/>
              </a:lnSpc>
              <a:buFontTx/>
              <a:buNone/>
            </a:pPr>
            <a:r>
              <a:rPr lang="en-US" sz="2000" smtClean="0"/>
              <a:t>forever;</a:t>
            </a:r>
          </a:p>
          <a:p>
            <a:pPr>
              <a:lnSpc>
                <a:spcPct val="90000"/>
              </a:lnSpc>
            </a:pPr>
            <a:endParaRPr lang="en-US" sz="2000" smtClean="0"/>
          </a:p>
          <a:p>
            <a:pPr>
              <a:lnSpc>
                <a:spcPct val="90000"/>
              </a:lnSpc>
            </a:pPr>
            <a:r>
              <a:rPr lang="en-US" sz="2000" b="1" smtClean="0"/>
              <a:t>ANS:  Initially MUTEX = 1, AVAIL  = 0.</a:t>
            </a:r>
          </a:p>
        </p:txBody>
      </p:sp>
    </p:spTree>
    <p:extLst>
      <p:ext uri="{BB962C8B-B14F-4D97-AF65-F5344CB8AC3E}">
        <p14:creationId xmlns:p14="http://schemas.microsoft.com/office/powerpoint/2010/main" val="164380876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noFill/>
        </p:spPr>
        <p:txBody>
          <a:bodyPr lIns="92075" tIns="46038" rIns="92075" bIns="46038"/>
          <a:lstStyle/>
          <a:p>
            <a:r>
              <a:rPr lang="en-US" smtClean="0"/>
              <a:t>P/C problem: Bounded buffer</a:t>
            </a:r>
          </a:p>
        </p:txBody>
      </p:sp>
      <p:sp>
        <p:nvSpPr>
          <p:cNvPr id="31746"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42E62747-16C0-4E17-BCA5-C01788FAD415}" type="datetime1">
              <a:rPr lang="en-US">
                <a:latin typeface="Comic Sans MS" pitchFamily="66" charset="0"/>
              </a:rPr>
              <a:pPr/>
              <a:t>10/16/2016</a:t>
            </a:fld>
            <a:endParaRPr lang="en-US">
              <a:latin typeface="Comic Sans MS" pitchFamily="66" charset="0"/>
            </a:endParaRPr>
          </a:p>
        </p:txBody>
      </p:sp>
      <p:sp>
        <p:nvSpPr>
          <p:cNvPr id="3174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2FD44AE-8F09-4AEF-B84E-0C14CEC9516F}" type="slidenum">
              <a:rPr lang="en-US">
                <a:latin typeface="Comic Sans MS" pitchFamily="66" charset="0"/>
              </a:rPr>
              <a:pPr/>
              <a:t>16</a:t>
            </a:fld>
            <a:endParaRPr lang="en-US">
              <a:latin typeface="Comic Sans MS" pitchFamily="66" charset="0"/>
            </a:endParaRPr>
          </a:p>
        </p:txBody>
      </p:sp>
      <p:sp>
        <p:nvSpPr>
          <p:cNvPr id="31749" name="Rectangle 3" descr="Rectangle: Click to edit Master text styles&#10;Second level&#10;Third level&#10;Fourth level&#10;Fifth level"/>
          <p:cNvSpPr>
            <a:spLocks noGrp="1" noChangeArrowheads="1"/>
          </p:cNvSpPr>
          <p:nvPr>
            <p:ph sz="half" idx="1"/>
          </p:nvPr>
        </p:nvSpPr>
        <p:spPr>
          <a:noFill/>
        </p:spPr>
        <p:txBody>
          <a:bodyPr lIns="92075" tIns="46038" rIns="92075" bIns="46038"/>
          <a:lstStyle/>
          <a:p>
            <a:pPr>
              <a:lnSpc>
                <a:spcPct val="90000"/>
              </a:lnSpc>
            </a:pPr>
            <a:r>
              <a:rPr lang="en-US" sz="2400" smtClean="0"/>
              <a:t>Producer</a:t>
            </a:r>
          </a:p>
          <a:p>
            <a:pPr>
              <a:lnSpc>
                <a:spcPct val="90000"/>
              </a:lnSpc>
              <a:buFontTx/>
              <a:buNone/>
            </a:pPr>
            <a:r>
              <a:rPr lang="en-US" sz="2400" smtClean="0"/>
              <a:t>repeat</a:t>
            </a:r>
          </a:p>
          <a:p>
            <a:pPr>
              <a:lnSpc>
                <a:spcPct val="90000"/>
              </a:lnSpc>
              <a:buFontTx/>
              <a:buNone/>
            </a:pPr>
            <a:r>
              <a:rPr lang="en-US" sz="2400" smtClean="0"/>
              <a:t>produce item v;</a:t>
            </a:r>
          </a:p>
          <a:p>
            <a:pPr>
              <a:lnSpc>
                <a:spcPct val="90000"/>
              </a:lnSpc>
              <a:buFontTx/>
              <a:buNone/>
            </a:pPr>
            <a:r>
              <a:rPr lang="en-US" sz="2400" smtClean="0"/>
              <a:t>while((in+1)%n == out) NOP;</a:t>
            </a:r>
          </a:p>
          <a:p>
            <a:pPr>
              <a:lnSpc>
                <a:spcPct val="90000"/>
              </a:lnSpc>
              <a:buFontTx/>
              <a:buNone/>
            </a:pPr>
            <a:r>
              <a:rPr lang="en-US" sz="2400" smtClean="0"/>
              <a:t>b[in] = v;</a:t>
            </a:r>
          </a:p>
          <a:p>
            <a:pPr>
              <a:lnSpc>
                <a:spcPct val="90000"/>
              </a:lnSpc>
              <a:buFontTx/>
              <a:buNone/>
            </a:pPr>
            <a:r>
              <a:rPr lang="en-US" sz="2400" smtClean="0"/>
              <a:t>in = ( in + 1)% n;</a:t>
            </a:r>
          </a:p>
          <a:p>
            <a:pPr>
              <a:lnSpc>
                <a:spcPct val="90000"/>
              </a:lnSpc>
              <a:buFontTx/>
              <a:buNone/>
            </a:pPr>
            <a:r>
              <a:rPr lang="en-US" sz="2400" smtClean="0"/>
              <a:t>forever;</a:t>
            </a:r>
          </a:p>
          <a:p>
            <a:pPr>
              <a:lnSpc>
                <a:spcPct val="90000"/>
              </a:lnSpc>
            </a:pPr>
            <a:r>
              <a:rPr lang="en-US" sz="2400" b="1" smtClean="0"/>
              <a:t>How to enforce bufsize</a:t>
            </a:r>
            <a:r>
              <a:rPr lang="en-US" sz="2400" smtClean="0"/>
              <a:t>?</a:t>
            </a:r>
          </a:p>
        </p:txBody>
      </p:sp>
      <p:sp>
        <p:nvSpPr>
          <p:cNvPr id="31750" name="Rectangle 4" descr="Rectangle: Click to edit Master text styles&#10;Second level&#10;Third level&#10;Fourth level&#10;Fifth level"/>
          <p:cNvSpPr>
            <a:spLocks noGrp="1" noChangeArrowheads="1"/>
          </p:cNvSpPr>
          <p:nvPr>
            <p:ph sz="half" idx="2"/>
          </p:nvPr>
        </p:nvSpPr>
        <p:spPr>
          <a:noFill/>
        </p:spPr>
        <p:txBody>
          <a:bodyPr lIns="92075" tIns="46038" rIns="92075" bIns="46038"/>
          <a:lstStyle/>
          <a:p>
            <a:r>
              <a:rPr lang="en-US" sz="2400" smtClean="0"/>
              <a:t>Consumer</a:t>
            </a:r>
          </a:p>
          <a:p>
            <a:pPr>
              <a:buFontTx/>
              <a:buNone/>
            </a:pPr>
            <a:r>
              <a:rPr lang="en-US" sz="2400" smtClean="0"/>
              <a:t>repeat</a:t>
            </a:r>
          </a:p>
          <a:p>
            <a:pPr>
              <a:buFontTx/>
              <a:buNone/>
            </a:pPr>
            <a:r>
              <a:rPr lang="en-US" sz="2400" smtClean="0"/>
              <a:t>while (in == out) NOP;</a:t>
            </a:r>
          </a:p>
          <a:p>
            <a:pPr>
              <a:buFontTx/>
              <a:buNone/>
            </a:pPr>
            <a:r>
              <a:rPr lang="en-US" sz="2400" smtClean="0"/>
              <a:t>w = b[out];</a:t>
            </a:r>
          </a:p>
          <a:p>
            <a:pPr>
              <a:buFontTx/>
              <a:buNone/>
            </a:pPr>
            <a:r>
              <a:rPr lang="en-US" sz="2400" smtClean="0"/>
              <a:t>out = (out + 1)%n;</a:t>
            </a:r>
          </a:p>
          <a:p>
            <a:pPr>
              <a:buFontTx/>
              <a:buNone/>
            </a:pPr>
            <a:r>
              <a:rPr lang="en-US" sz="2400" smtClean="0"/>
              <a:t>consume w;</a:t>
            </a:r>
          </a:p>
          <a:p>
            <a:pPr>
              <a:buFontTx/>
              <a:buNone/>
            </a:pPr>
            <a:r>
              <a:rPr lang="en-US" sz="2400" smtClean="0"/>
              <a:t>forever;</a:t>
            </a:r>
          </a:p>
          <a:p>
            <a:r>
              <a:rPr lang="en-US" sz="2400" b="1" smtClean="0"/>
              <a:t>ANS: Using another counting semaphore.</a:t>
            </a:r>
          </a:p>
        </p:txBody>
      </p:sp>
    </p:spTree>
    <p:extLst>
      <p:ext uri="{BB962C8B-B14F-4D97-AF65-F5344CB8AC3E}">
        <p14:creationId xmlns:p14="http://schemas.microsoft.com/office/powerpoint/2010/main" val="238481770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noFill/>
        </p:spPr>
        <p:txBody>
          <a:bodyPr lIns="92075" tIns="46038" rIns="92075" bIns="46038"/>
          <a:lstStyle/>
          <a:p>
            <a:r>
              <a:rPr lang="en-US" smtClean="0"/>
              <a:t>P/C: Bounded Buffer solution</a:t>
            </a:r>
          </a:p>
        </p:txBody>
      </p:sp>
      <p:sp>
        <p:nvSpPr>
          <p:cNvPr id="32770"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70E26643-91D3-4CF3-8AAF-344492EC6233}" type="datetime1">
              <a:rPr lang="en-US">
                <a:latin typeface="Comic Sans MS" pitchFamily="66" charset="0"/>
              </a:rPr>
              <a:pPr/>
              <a:t>10/16/2016</a:t>
            </a:fld>
            <a:endParaRPr lang="en-US">
              <a:latin typeface="Comic Sans MS" pitchFamily="66" charset="0"/>
            </a:endParaRPr>
          </a:p>
        </p:txBody>
      </p:sp>
      <p:sp>
        <p:nvSpPr>
          <p:cNvPr id="3277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BC220AE1-E103-49B8-B405-F8DCC8B275B0}" type="slidenum">
              <a:rPr lang="en-US">
                <a:latin typeface="Comic Sans MS" pitchFamily="66" charset="0"/>
              </a:rPr>
              <a:pPr/>
              <a:t>17</a:t>
            </a:fld>
            <a:endParaRPr lang="en-US">
              <a:latin typeface="Comic Sans MS" pitchFamily="66" charset="0"/>
            </a:endParaRPr>
          </a:p>
        </p:txBody>
      </p:sp>
      <p:sp>
        <p:nvSpPr>
          <p:cNvPr id="32773" name="Rectangle 3" descr="Rectangle: Click to edit Master text styles&#10;Second level&#10;Third level&#10;Fourth level&#10;Fifth level"/>
          <p:cNvSpPr>
            <a:spLocks noGrp="1" noChangeArrowheads="1"/>
          </p:cNvSpPr>
          <p:nvPr>
            <p:ph sz="half" idx="1"/>
          </p:nvPr>
        </p:nvSpPr>
        <p:spPr>
          <a:xfrm>
            <a:off x="762000" y="1524000"/>
            <a:ext cx="3810000" cy="4114800"/>
          </a:xfrm>
          <a:noFill/>
        </p:spPr>
        <p:txBody>
          <a:bodyPr lIns="92075" tIns="46038" rIns="92075" bIns="46038"/>
          <a:lstStyle/>
          <a:p>
            <a:pPr>
              <a:lnSpc>
                <a:spcPct val="90000"/>
              </a:lnSpc>
            </a:pPr>
            <a:r>
              <a:rPr lang="en-US" sz="2000" b="1" smtClean="0"/>
              <a:t>Producer</a:t>
            </a:r>
          </a:p>
          <a:p>
            <a:pPr>
              <a:lnSpc>
                <a:spcPct val="90000"/>
              </a:lnSpc>
              <a:buFontTx/>
              <a:buNone/>
            </a:pPr>
            <a:r>
              <a:rPr lang="en-US" sz="2000" smtClean="0"/>
              <a:t>repeat</a:t>
            </a:r>
          </a:p>
          <a:p>
            <a:pPr>
              <a:lnSpc>
                <a:spcPct val="90000"/>
              </a:lnSpc>
              <a:buFontTx/>
              <a:buNone/>
            </a:pPr>
            <a:r>
              <a:rPr lang="en-US" sz="2000" smtClean="0"/>
              <a:t>produce item v;</a:t>
            </a:r>
          </a:p>
          <a:p>
            <a:pPr>
              <a:lnSpc>
                <a:spcPct val="90000"/>
              </a:lnSpc>
              <a:buFontTx/>
              <a:buNone/>
            </a:pPr>
            <a:r>
              <a:rPr lang="en-US" sz="2000" smtClean="0"/>
              <a:t>BUFSIZE.wait();</a:t>
            </a:r>
          </a:p>
          <a:p>
            <a:pPr>
              <a:lnSpc>
                <a:spcPct val="90000"/>
              </a:lnSpc>
              <a:buFontTx/>
              <a:buNone/>
            </a:pPr>
            <a:r>
              <a:rPr lang="en-US" sz="2000" smtClean="0"/>
              <a:t>MUTEX.wait();</a:t>
            </a:r>
          </a:p>
          <a:p>
            <a:pPr>
              <a:lnSpc>
                <a:spcPct val="90000"/>
              </a:lnSpc>
              <a:buFontTx/>
              <a:buNone/>
            </a:pPr>
            <a:r>
              <a:rPr lang="en-US" sz="2000" smtClean="0"/>
              <a:t>b[in] = v;</a:t>
            </a:r>
          </a:p>
          <a:p>
            <a:pPr>
              <a:lnSpc>
                <a:spcPct val="90000"/>
              </a:lnSpc>
              <a:buFontTx/>
              <a:buNone/>
            </a:pPr>
            <a:r>
              <a:rPr lang="en-US" sz="2000" smtClean="0"/>
              <a:t>in = (in + 1)%n;</a:t>
            </a:r>
          </a:p>
          <a:p>
            <a:pPr>
              <a:lnSpc>
                <a:spcPct val="90000"/>
              </a:lnSpc>
              <a:buFontTx/>
              <a:buNone/>
            </a:pPr>
            <a:r>
              <a:rPr lang="en-US" sz="2000" smtClean="0"/>
              <a:t>MUTEX.signal();</a:t>
            </a:r>
          </a:p>
          <a:p>
            <a:pPr>
              <a:lnSpc>
                <a:spcPct val="90000"/>
              </a:lnSpc>
              <a:buFontTx/>
              <a:buNone/>
            </a:pPr>
            <a:r>
              <a:rPr lang="en-US" sz="2000" smtClean="0"/>
              <a:t>AVAIL.signal();</a:t>
            </a:r>
          </a:p>
          <a:p>
            <a:pPr>
              <a:lnSpc>
                <a:spcPct val="90000"/>
              </a:lnSpc>
              <a:buFontTx/>
              <a:buNone/>
            </a:pPr>
            <a:r>
              <a:rPr lang="en-US" sz="2000" smtClean="0"/>
              <a:t>forever;</a:t>
            </a:r>
          </a:p>
          <a:p>
            <a:pPr>
              <a:lnSpc>
                <a:spcPct val="90000"/>
              </a:lnSpc>
            </a:pPr>
            <a:r>
              <a:rPr lang="en-US" sz="2000" b="1" smtClean="0"/>
              <a:t>What is the initial value of BUFSIZE?</a:t>
            </a:r>
          </a:p>
        </p:txBody>
      </p:sp>
      <p:sp>
        <p:nvSpPr>
          <p:cNvPr id="32774" name="Rectangle 4" descr="Rectangle: Click to edit Master text styles&#10;Second level&#10;Third level&#10;Fourth level&#10;Fifth level"/>
          <p:cNvSpPr>
            <a:spLocks noGrp="1" noChangeArrowheads="1"/>
          </p:cNvSpPr>
          <p:nvPr>
            <p:ph sz="half" idx="2"/>
          </p:nvPr>
        </p:nvSpPr>
        <p:spPr>
          <a:xfrm>
            <a:off x="4868863" y="1905000"/>
            <a:ext cx="3597275" cy="3741738"/>
          </a:xfrm>
          <a:noFill/>
        </p:spPr>
        <p:txBody>
          <a:bodyPr lIns="92075" tIns="46038" rIns="92075" bIns="46038">
            <a:normAutofit lnSpcReduction="10000"/>
          </a:bodyPr>
          <a:lstStyle/>
          <a:p>
            <a:pPr>
              <a:lnSpc>
                <a:spcPct val="90000"/>
              </a:lnSpc>
            </a:pPr>
            <a:r>
              <a:rPr lang="en-US" sz="2000" b="1" smtClean="0"/>
              <a:t>Consumer</a:t>
            </a:r>
            <a:endParaRPr lang="en-US" sz="2000" smtClean="0"/>
          </a:p>
          <a:p>
            <a:pPr>
              <a:lnSpc>
                <a:spcPct val="90000"/>
              </a:lnSpc>
              <a:buFontTx/>
              <a:buNone/>
            </a:pPr>
            <a:r>
              <a:rPr lang="en-US" sz="2000" smtClean="0"/>
              <a:t>repeat</a:t>
            </a:r>
          </a:p>
          <a:p>
            <a:pPr>
              <a:lnSpc>
                <a:spcPct val="90000"/>
              </a:lnSpc>
              <a:buFontTx/>
              <a:buNone/>
            </a:pPr>
            <a:r>
              <a:rPr lang="en-US" sz="2000" smtClean="0"/>
              <a:t>AVAIL.wait();</a:t>
            </a:r>
          </a:p>
          <a:p>
            <a:pPr>
              <a:lnSpc>
                <a:spcPct val="90000"/>
              </a:lnSpc>
              <a:buFontTx/>
              <a:buNone/>
            </a:pPr>
            <a:r>
              <a:rPr lang="en-US" sz="2000" smtClean="0"/>
              <a:t>MUTEX.wait();</a:t>
            </a:r>
          </a:p>
          <a:p>
            <a:pPr>
              <a:lnSpc>
                <a:spcPct val="90000"/>
              </a:lnSpc>
              <a:buFontTx/>
              <a:buNone/>
            </a:pPr>
            <a:r>
              <a:rPr lang="en-US" sz="2000" smtClean="0"/>
              <a:t>w = b[out];</a:t>
            </a:r>
          </a:p>
          <a:p>
            <a:pPr>
              <a:lnSpc>
                <a:spcPct val="90000"/>
              </a:lnSpc>
              <a:buFontTx/>
              <a:buNone/>
            </a:pPr>
            <a:r>
              <a:rPr lang="en-US" sz="2000" smtClean="0"/>
              <a:t>out = (out + 1)%n;</a:t>
            </a:r>
          </a:p>
          <a:p>
            <a:pPr>
              <a:lnSpc>
                <a:spcPct val="90000"/>
              </a:lnSpc>
              <a:buFontTx/>
              <a:buNone/>
            </a:pPr>
            <a:r>
              <a:rPr lang="en-US" sz="2000" smtClean="0"/>
              <a:t>MUTEX.signal();</a:t>
            </a:r>
          </a:p>
          <a:p>
            <a:pPr>
              <a:lnSpc>
                <a:spcPct val="90000"/>
              </a:lnSpc>
              <a:buFontTx/>
              <a:buNone/>
            </a:pPr>
            <a:r>
              <a:rPr lang="en-US" sz="2000" smtClean="0"/>
              <a:t>BUFSIZE.signal();</a:t>
            </a:r>
          </a:p>
          <a:p>
            <a:pPr>
              <a:lnSpc>
                <a:spcPct val="90000"/>
              </a:lnSpc>
              <a:buFontTx/>
              <a:buNone/>
            </a:pPr>
            <a:r>
              <a:rPr lang="en-US" sz="2000" smtClean="0"/>
              <a:t>consume w;</a:t>
            </a:r>
          </a:p>
          <a:p>
            <a:pPr>
              <a:lnSpc>
                <a:spcPct val="90000"/>
              </a:lnSpc>
              <a:buFontTx/>
              <a:buNone/>
            </a:pPr>
            <a:r>
              <a:rPr lang="en-US" sz="2000" smtClean="0"/>
              <a:t>forever;</a:t>
            </a:r>
          </a:p>
          <a:p>
            <a:pPr>
              <a:lnSpc>
                <a:spcPct val="90000"/>
              </a:lnSpc>
            </a:pPr>
            <a:r>
              <a:rPr lang="en-US" sz="2000" b="1" smtClean="0"/>
              <a:t>ANS: size of the bounded buffer.</a:t>
            </a:r>
          </a:p>
        </p:txBody>
      </p:sp>
    </p:spTree>
    <p:extLst>
      <p:ext uri="{BB962C8B-B14F-4D97-AF65-F5344CB8AC3E}">
        <p14:creationId xmlns:p14="http://schemas.microsoft.com/office/powerpoint/2010/main" val="20138825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noFill/>
        </p:spPr>
        <p:txBody>
          <a:bodyPr lIns="92075" tIns="46038" rIns="92075" bIns="46038"/>
          <a:lstStyle/>
          <a:p>
            <a:r>
              <a:rPr lang="en-US" smtClean="0"/>
              <a:t>Semaphores - comments</a:t>
            </a:r>
          </a:p>
        </p:txBody>
      </p:sp>
      <p:sp>
        <p:nvSpPr>
          <p:cNvPr id="3379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F6F0EA26-9EF6-4CCE-A523-896FB864E552}" type="datetime1">
              <a:rPr lang="en-US">
                <a:latin typeface="Comic Sans MS" pitchFamily="66" charset="0"/>
              </a:rPr>
              <a:pPr/>
              <a:t>10/16/2016</a:t>
            </a:fld>
            <a:endParaRPr lang="en-US">
              <a:latin typeface="Comic Sans MS" pitchFamily="66" charset="0"/>
            </a:endParaRP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0B8ABD80-7A61-4804-A4CE-DD1D9C7BFED6}" type="slidenum">
              <a:rPr lang="en-US">
                <a:latin typeface="Comic Sans MS" pitchFamily="66" charset="0"/>
              </a:rPr>
              <a:pPr/>
              <a:t>18</a:t>
            </a:fld>
            <a:endParaRPr lang="en-US">
              <a:latin typeface="Comic Sans MS" pitchFamily="66" charset="0"/>
            </a:endParaRPr>
          </a:p>
        </p:txBody>
      </p:sp>
      <p:sp>
        <p:nvSpPr>
          <p:cNvPr id="33797" name="Rectangle 3" descr="Rectangle: Click to edit Master text styles&#10;Second level&#10;Third level&#10;Fourth level&#10;Fifth level"/>
          <p:cNvSpPr>
            <a:spLocks noGrp="1" noChangeArrowheads="1"/>
          </p:cNvSpPr>
          <p:nvPr>
            <p:ph sz="quarter" idx="1"/>
          </p:nvPr>
        </p:nvSpPr>
        <p:spPr>
          <a:noFill/>
        </p:spPr>
        <p:txBody>
          <a:bodyPr lIns="92075" tIns="46038" rIns="92075" bIns="46038"/>
          <a:lstStyle/>
          <a:p>
            <a:r>
              <a:rPr lang="en-US" sz="2400" smtClean="0"/>
              <a:t>Intuitively easy to use.</a:t>
            </a:r>
          </a:p>
          <a:p>
            <a:r>
              <a:rPr lang="en-US" sz="2400" smtClean="0"/>
              <a:t>wait() and signal() are to be implemented as atomic operations.</a:t>
            </a:r>
          </a:p>
          <a:p>
            <a:r>
              <a:rPr lang="en-US" sz="2400" smtClean="0"/>
              <a:t>Difficulties: </a:t>
            </a:r>
          </a:p>
          <a:p>
            <a:pPr lvl="1"/>
            <a:r>
              <a:rPr lang="en-US" sz="2400" smtClean="0"/>
              <a:t>signal() and wait() may be exchanged inadvertently by the programmer. This may result in deadlock or violation of mutual exclusion.</a:t>
            </a:r>
          </a:p>
          <a:p>
            <a:pPr lvl="1"/>
            <a:r>
              <a:rPr lang="en-US" sz="2400" smtClean="0"/>
              <a:t>signal() and wait() may be left out.</a:t>
            </a:r>
          </a:p>
          <a:p>
            <a:r>
              <a:rPr lang="en-US" sz="2400" smtClean="0"/>
              <a:t>Related wait() and signal() may be scattered all over the code among the processes.</a:t>
            </a:r>
          </a:p>
        </p:txBody>
      </p:sp>
    </p:spTree>
    <p:extLst>
      <p:ext uri="{BB962C8B-B14F-4D97-AF65-F5344CB8AC3E}">
        <p14:creationId xmlns:p14="http://schemas.microsoft.com/office/powerpoint/2010/main" val="87080879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Concurrency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Concurrent processes /threads help in improving performance</a:t>
            </a:r>
          </a:p>
          <a:p>
            <a:r>
              <a:rPr lang="en-US" dirty="0" smtClean="0"/>
              <a:t>However when they share resources, it is required that the access to the resource is protected from inconsistency and incorrect states.</a:t>
            </a:r>
          </a:p>
          <a:p>
            <a:r>
              <a:rPr lang="en-US" dirty="0" smtClean="0"/>
              <a:t>These shared resources are called critical resources and the code accessing the resource is called the critical section.</a:t>
            </a:r>
          </a:p>
          <a:p>
            <a:r>
              <a:rPr lang="en-US" dirty="0" smtClean="0"/>
              <a:t>The access to the resource needs to be mutually exclusive among concurrent processes.</a:t>
            </a:r>
          </a:p>
          <a:p>
            <a:r>
              <a:rPr lang="en-US" dirty="0" smtClean="0"/>
              <a:t>Semaphores are kernel level primitives to help implement mutual exclusion. </a:t>
            </a:r>
            <a:endParaRPr lang="en-US" dirty="0"/>
          </a:p>
        </p:txBody>
      </p:sp>
    </p:spTree>
    <p:extLst>
      <p:ext uri="{BB962C8B-B14F-4D97-AF65-F5344CB8AC3E}">
        <p14:creationId xmlns:p14="http://schemas.microsoft.com/office/powerpoint/2010/main" val="40943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71B3A09-64D6-496E-8E40-BF1E9EE5F0E1}" type="datetime1">
              <a:rPr lang="en-US">
                <a:latin typeface="Comic Sans MS" pitchFamily="66" charset="0"/>
              </a:rPr>
              <a:pPr/>
              <a:t>10/16/2016</a:t>
            </a:fld>
            <a:endParaRPr lang="en-US">
              <a:latin typeface="Comic Sans MS" pitchFamily="66" charset="0"/>
            </a:endParaRP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08B28E25-AD72-4F8E-96FA-AC4EF57F5110}" type="slidenum">
              <a:rPr lang="en-US">
                <a:latin typeface="Comic Sans MS" pitchFamily="66" charset="0"/>
              </a:rPr>
              <a:pPr/>
              <a:t>3</a:t>
            </a:fld>
            <a:endParaRPr lang="en-US">
              <a:latin typeface="Comic Sans MS" pitchFamily="66" charset="0"/>
            </a:endParaRPr>
          </a:p>
        </p:txBody>
      </p:sp>
      <p:sp>
        <p:nvSpPr>
          <p:cNvPr id="6148" name="Rectangle 2"/>
          <p:cNvSpPr>
            <a:spLocks noGrp="1" noChangeArrowheads="1"/>
          </p:cNvSpPr>
          <p:nvPr>
            <p:ph type="title"/>
          </p:nvPr>
        </p:nvSpPr>
        <p:spPr>
          <a:noFill/>
        </p:spPr>
        <p:txBody>
          <a:bodyPr lIns="92075" tIns="46038" rIns="92075" bIns="46038"/>
          <a:lstStyle/>
          <a:p>
            <a:r>
              <a:rPr lang="en-US" smtClean="0"/>
              <a:t>Principles of Concurrency</a:t>
            </a:r>
          </a:p>
        </p:txBody>
      </p:sp>
      <p:sp>
        <p:nvSpPr>
          <p:cNvPr id="6149" name="Rectangle 3" descr="Rectangle: Click to edit Master text styles&#10;Second level&#10;Third level&#10;Fourth level&#10;Fifth level"/>
          <p:cNvSpPr>
            <a:spLocks noGrp="1" noChangeArrowheads="1"/>
          </p:cNvSpPr>
          <p:nvPr>
            <p:ph type="body" idx="1"/>
          </p:nvPr>
        </p:nvSpPr>
        <p:spPr>
          <a:xfrm>
            <a:off x="990600" y="1447800"/>
            <a:ext cx="7772400" cy="4114800"/>
          </a:xfrm>
          <a:noFill/>
        </p:spPr>
        <p:txBody>
          <a:bodyPr lIns="92075" tIns="46038" rIns="92075" bIns="46038"/>
          <a:lstStyle/>
          <a:p>
            <a:pPr>
              <a:lnSpc>
                <a:spcPct val="90000"/>
              </a:lnSpc>
            </a:pPr>
            <a:r>
              <a:rPr lang="en-US" sz="2800" smtClean="0"/>
              <a:t>Interleaving and overlapping the execution of processes.</a:t>
            </a:r>
          </a:p>
          <a:p>
            <a:pPr>
              <a:lnSpc>
                <a:spcPct val="90000"/>
              </a:lnSpc>
            </a:pPr>
            <a:r>
              <a:rPr lang="en-US" sz="2800" smtClean="0"/>
              <a:t>Consider two processes P1 and P2 executing the function </a:t>
            </a:r>
            <a:r>
              <a:rPr lang="en-US" sz="2800" i="1" smtClean="0"/>
              <a:t>echo</a:t>
            </a:r>
            <a:r>
              <a:rPr lang="en-US" sz="2800" smtClean="0"/>
              <a:t>:</a:t>
            </a:r>
          </a:p>
          <a:p>
            <a:pPr>
              <a:lnSpc>
                <a:spcPct val="90000"/>
              </a:lnSpc>
              <a:buFontTx/>
              <a:buNone/>
            </a:pPr>
            <a:r>
              <a:rPr lang="en-US" sz="2800" smtClean="0"/>
              <a:t>{</a:t>
            </a:r>
          </a:p>
          <a:p>
            <a:pPr>
              <a:lnSpc>
                <a:spcPct val="90000"/>
              </a:lnSpc>
              <a:buFontTx/>
              <a:buNone/>
            </a:pPr>
            <a:r>
              <a:rPr lang="en-US" sz="2800" smtClean="0"/>
              <a:t>  input (in, keyboard);</a:t>
            </a:r>
          </a:p>
          <a:p>
            <a:pPr>
              <a:lnSpc>
                <a:spcPct val="90000"/>
              </a:lnSpc>
              <a:buFontTx/>
              <a:buNone/>
            </a:pPr>
            <a:r>
              <a:rPr lang="en-US" sz="2800" smtClean="0"/>
              <a:t>  out = in;</a:t>
            </a:r>
          </a:p>
          <a:p>
            <a:pPr>
              <a:lnSpc>
                <a:spcPct val="90000"/>
              </a:lnSpc>
              <a:buFontTx/>
              <a:buNone/>
            </a:pPr>
            <a:r>
              <a:rPr lang="en-US" sz="2800" smtClean="0"/>
              <a:t>  output (out, display);</a:t>
            </a:r>
          </a:p>
          <a:p>
            <a:pPr>
              <a:lnSpc>
                <a:spcPct val="90000"/>
              </a:lnSpc>
              <a:buFontTx/>
              <a:buNone/>
            </a:pPr>
            <a:r>
              <a:rPr lang="en-US" sz="2800" smtClean="0"/>
              <a:t>}</a:t>
            </a:r>
          </a:p>
        </p:txBody>
      </p:sp>
    </p:spTree>
    <p:extLst>
      <p:ext uri="{BB962C8B-B14F-4D97-AF65-F5344CB8AC3E}">
        <p14:creationId xmlns:p14="http://schemas.microsoft.com/office/powerpoint/2010/main" val="13321219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B87916D3-92BC-4D0C-9807-46A8095AB1C9}" type="datetime1">
              <a:rPr lang="en-US">
                <a:latin typeface="Comic Sans MS" pitchFamily="66" charset="0"/>
              </a:rPr>
              <a:pPr/>
              <a:t>10/16/2016</a:t>
            </a:fld>
            <a:endParaRPr lang="en-US">
              <a:latin typeface="Comic Sans MS" pitchFamily="66" charset="0"/>
            </a:endParaRP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28B2FA89-1E0C-4474-B48E-2605A0468840}" type="slidenum">
              <a:rPr lang="en-US">
                <a:latin typeface="Comic Sans MS" pitchFamily="66" charset="0"/>
              </a:rPr>
              <a:pPr/>
              <a:t>4</a:t>
            </a:fld>
            <a:endParaRPr lang="en-US">
              <a:latin typeface="Comic Sans MS" pitchFamily="66" charset="0"/>
            </a:endParaRPr>
          </a:p>
        </p:txBody>
      </p:sp>
      <p:sp>
        <p:nvSpPr>
          <p:cNvPr id="7172" name="Rectangle 2"/>
          <p:cNvSpPr>
            <a:spLocks noGrp="1" noChangeArrowheads="1"/>
          </p:cNvSpPr>
          <p:nvPr>
            <p:ph type="title"/>
          </p:nvPr>
        </p:nvSpPr>
        <p:spPr>
          <a:noFill/>
        </p:spPr>
        <p:txBody>
          <a:bodyPr lIns="92075" tIns="46038" rIns="92075" bIns="46038"/>
          <a:lstStyle/>
          <a:p>
            <a:r>
              <a:rPr lang="en-US" smtClean="0"/>
              <a:t>...Concurrency (contd.)</a:t>
            </a:r>
          </a:p>
        </p:txBody>
      </p:sp>
      <p:sp>
        <p:nvSpPr>
          <p:cNvPr id="7173" name="Rectangle 3" descr="Rectangle: Click to edit Master text styles&#10;Second level&#10;Third level&#10;Fourth level&#10;Fifth level"/>
          <p:cNvSpPr>
            <a:spLocks noGrp="1" noChangeArrowheads="1"/>
          </p:cNvSpPr>
          <p:nvPr>
            <p:ph type="body" idx="1"/>
          </p:nvPr>
        </p:nvSpPr>
        <p:spPr>
          <a:xfrm>
            <a:off x="533400" y="1828800"/>
            <a:ext cx="8229600" cy="4191000"/>
          </a:xfrm>
          <a:noFill/>
        </p:spPr>
        <p:txBody>
          <a:bodyPr lIns="92075" tIns="46038" rIns="92075" bIns="46038"/>
          <a:lstStyle/>
          <a:p>
            <a:r>
              <a:rPr lang="en-US" sz="2000" smtClean="0"/>
              <a:t>P1 invokes </a:t>
            </a:r>
            <a:r>
              <a:rPr lang="en-US" sz="2000" i="1" smtClean="0"/>
              <a:t>echo, </a:t>
            </a:r>
            <a:r>
              <a:rPr lang="en-US" sz="2000" smtClean="0"/>
              <a:t>after it inputs into </a:t>
            </a:r>
            <a:r>
              <a:rPr lang="en-US" sz="2000" i="1" smtClean="0"/>
              <a:t>in </a:t>
            </a:r>
            <a:r>
              <a:rPr lang="en-US" sz="2000" smtClean="0"/>
              <a:t>, gets interrupted (switched). P2 invokes </a:t>
            </a:r>
            <a:r>
              <a:rPr lang="en-US" sz="2000" i="1" smtClean="0"/>
              <a:t>echo</a:t>
            </a:r>
            <a:r>
              <a:rPr lang="en-US" sz="2000" smtClean="0"/>
              <a:t>, inputs into </a:t>
            </a:r>
            <a:r>
              <a:rPr lang="en-US" sz="2000" i="1" smtClean="0"/>
              <a:t>in </a:t>
            </a:r>
            <a:r>
              <a:rPr lang="en-US" sz="2000" smtClean="0"/>
              <a:t>and completes the execution and exits. When P1 returns in is overwritten and gone. Result: first ch is lost and second ch is written twice.</a:t>
            </a:r>
          </a:p>
          <a:p>
            <a:r>
              <a:rPr lang="en-US" sz="2000" smtClean="0"/>
              <a:t>This type of situation is even more probable in multiprocessing systems where real concurrency is realizable thru’ multiple processes executing on multiple processors.</a:t>
            </a:r>
          </a:p>
          <a:p>
            <a:r>
              <a:rPr lang="en-US" sz="2000" smtClean="0"/>
              <a:t>Solution: Controlled access to shared resource</a:t>
            </a:r>
          </a:p>
          <a:p>
            <a:pPr lvl="1"/>
            <a:r>
              <a:rPr lang="en-US" sz="2000" smtClean="0"/>
              <a:t>Protect the shared resource : </a:t>
            </a:r>
            <a:r>
              <a:rPr lang="en-US" sz="2000" i="1" smtClean="0"/>
              <a:t>in</a:t>
            </a:r>
            <a:r>
              <a:rPr lang="en-US" sz="2000" smtClean="0"/>
              <a:t> buffer;  “critical resource”</a:t>
            </a:r>
          </a:p>
          <a:p>
            <a:pPr lvl="1"/>
            <a:r>
              <a:rPr lang="en-US" sz="2000" smtClean="0"/>
              <a:t>one process/shared code. “critical region”</a:t>
            </a:r>
          </a:p>
        </p:txBody>
      </p:sp>
    </p:spTree>
    <p:extLst>
      <p:ext uri="{BB962C8B-B14F-4D97-AF65-F5344CB8AC3E}">
        <p14:creationId xmlns:p14="http://schemas.microsoft.com/office/powerpoint/2010/main" val="9661064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noFill/>
        </p:spPr>
        <p:txBody>
          <a:bodyPr lIns="92075" tIns="46038" rIns="92075" bIns="46038"/>
          <a:lstStyle/>
          <a:p>
            <a:r>
              <a:rPr lang="en-US" smtClean="0"/>
              <a:t>Semaphores </a:t>
            </a:r>
          </a:p>
        </p:txBody>
      </p:sp>
      <p:sp>
        <p:nvSpPr>
          <p:cNvPr id="2048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E6C5387-58B0-4C01-B2A7-9767302531D7}" type="datetime1">
              <a:rPr lang="en-US">
                <a:latin typeface="Comic Sans MS" pitchFamily="66" charset="0"/>
              </a:rPr>
              <a:pPr/>
              <a:t>10/16/2016</a:t>
            </a:fld>
            <a:endParaRPr lang="en-US">
              <a:latin typeface="Comic Sans MS" pitchFamily="66" charset="0"/>
            </a:endParaRP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73491921-72E8-41A9-B72C-5FB3C2E1ABD1}" type="slidenum">
              <a:rPr lang="en-US">
                <a:latin typeface="Comic Sans MS" pitchFamily="66" charset="0"/>
              </a:rPr>
              <a:pPr/>
              <a:t>5</a:t>
            </a:fld>
            <a:endParaRPr lang="en-US">
              <a:latin typeface="Comic Sans MS" pitchFamily="66" charset="0"/>
            </a:endParaRPr>
          </a:p>
        </p:txBody>
      </p:sp>
      <p:sp>
        <p:nvSpPr>
          <p:cNvPr id="20485" name="Rectangle 3" descr="Rectangle: Click to edit Master text styles&#10;Second level&#10;Third level&#10;Fourth level&#10;Fifth level"/>
          <p:cNvSpPr>
            <a:spLocks noGrp="1" noChangeArrowheads="1"/>
          </p:cNvSpPr>
          <p:nvPr>
            <p:ph sz="quarter" idx="1"/>
          </p:nvPr>
        </p:nvSpPr>
        <p:spPr>
          <a:xfrm>
            <a:off x="457200" y="1524000"/>
            <a:ext cx="8178800" cy="4171950"/>
          </a:xfrm>
          <a:noFill/>
        </p:spPr>
        <p:txBody>
          <a:bodyPr lIns="92075" tIns="46038" rIns="92075" bIns="46038">
            <a:normAutofit lnSpcReduction="10000"/>
          </a:bodyPr>
          <a:lstStyle/>
          <a:p>
            <a:pPr>
              <a:lnSpc>
                <a:spcPct val="90000"/>
              </a:lnSpc>
            </a:pPr>
            <a:r>
              <a:rPr lang="en-US" sz="2800" dirty="0" smtClean="0"/>
              <a:t>Semaphore is kernel level primitive for realizing mutual exclusion.</a:t>
            </a:r>
          </a:p>
          <a:p>
            <a:pPr>
              <a:lnSpc>
                <a:spcPct val="90000"/>
              </a:lnSpc>
            </a:pPr>
            <a:r>
              <a:rPr lang="en-US" sz="2800" dirty="0" smtClean="0"/>
              <a:t>Attributes: semaphore value, </a:t>
            </a:r>
            <a:endParaRPr lang="en-US" sz="2800" dirty="0"/>
          </a:p>
          <a:p>
            <a:pPr>
              <a:lnSpc>
                <a:spcPct val="90000"/>
              </a:lnSpc>
            </a:pPr>
            <a:r>
              <a:rPr lang="en-US" sz="2800" dirty="0" smtClean="0"/>
              <a:t>Operations on semaphore: </a:t>
            </a:r>
            <a:r>
              <a:rPr lang="en-US" sz="2800" dirty="0" err="1" smtClean="0"/>
              <a:t>init</a:t>
            </a:r>
            <a:r>
              <a:rPr lang="en-US" sz="2800" dirty="0" smtClean="0"/>
              <a:t>, wait, signal</a:t>
            </a:r>
          </a:p>
          <a:p>
            <a:pPr>
              <a:lnSpc>
                <a:spcPct val="90000"/>
              </a:lnSpc>
            </a:pPr>
            <a:r>
              <a:rPr lang="en-US" sz="2800" dirty="0" smtClean="0"/>
              <a:t>Considered an kernel resource, a limited number available: a limited number of instances (objects) of semaphore  is allowed.</a:t>
            </a:r>
          </a:p>
          <a:p>
            <a:pPr>
              <a:lnSpc>
                <a:spcPct val="90000"/>
              </a:lnSpc>
            </a:pPr>
            <a:r>
              <a:rPr lang="en-US" sz="2800" dirty="0" smtClean="0"/>
              <a:t>Can easily implement mutual exclusion among any number of processes.</a:t>
            </a:r>
          </a:p>
          <a:p>
            <a:pPr>
              <a:lnSpc>
                <a:spcPct val="90000"/>
              </a:lnSpc>
            </a:pPr>
            <a:r>
              <a:rPr lang="en-US" sz="2800" dirty="0" smtClean="0"/>
              <a:t>Can also be used for synchronization.</a:t>
            </a:r>
          </a:p>
        </p:txBody>
      </p:sp>
    </p:spTree>
    <p:extLst>
      <p:ext uri="{BB962C8B-B14F-4D97-AF65-F5344CB8AC3E}">
        <p14:creationId xmlns:p14="http://schemas.microsoft.com/office/powerpoint/2010/main" val="139394315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1066800" y="685800"/>
            <a:ext cx="7248525" cy="457200"/>
          </a:xfrm>
        </p:spPr>
        <p:txBody>
          <a:bodyPr>
            <a:normAutofit fontScale="90000"/>
          </a:bodyPr>
          <a:lstStyle/>
          <a:p>
            <a:r>
              <a:rPr lang="en-US" sz="4000" smtClean="0"/>
              <a:t>Critical Section of </a:t>
            </a:r>
            <a:r>
              <a:rPr lang="en-US" sz="4000" i="1" smtClean="0"/>
              <a:t>n</a:t>
            </a:r>
            <a:r>
              <a:rPr lang="en-US" sz="4000" smtClean="0"/>
              <a:t> Processes</a:t>
            </a:r>
          </a:p>
        </p:txBody>
      </p:sp>
      <p:sp>
        <p:nvSpPr>
          <p:cNvPr id="2150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89AEFA3-F7F5-4C18-9E1A-5732C4B180A7}" type="datetime1">
              <a:rPr lang="en-US">
                <a:latin typeface="Comic Sans MS" pitchFamily="66" charset="0"/>
              </a:rPr>
              <a:pPr/>
              <a:t>10/16/2016</a:t>
            </a:fld>
            <a:endParaRPr lang="en-US">
              <a:latin typeface="Comic Sans MS" pitchFamily="66" charset="0"/>
            </a:endParaRP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D727882E-516F-4352-B990-C9F4A34C6CCD}" type="slidenum">
              <a:rPr lang="en-US">
                <a:latin typeface="Comic Sans MS" pitchFamily="66" charset="0"/>
              </a:rPr>
              <a:pPr/>
              <a:t>6</a:t>
            </a:fld>
            <a:endParaRPr lang="en-US">
              <a:latin typeface="Comic Sans MS" pitchFamily="66" charset="0"/>
            </a:endParaRPr>
          </a:p>
        </p:txBody>
      </p:sp>
      <p:sp>
        <p:nvSpPr>
          <p:cNvPr id="21509" name="Rectangle 3" descr="Rectangle: Click to edit Master text styles&#10;Second level&#10;Third level&#10;Fourth level&#10;Fifth level"/>
          <p:cNvSpPr>
            <a:spLocks noGrp="1" noChangeArrowheads="1"/>
          </p:cNvSpPr>
          <p:nvPr>
            <p:ph sz="quarter" idx="1"/>
          </p:nvPr>
        </p:nvSpPr>
        <p:spPr>
          <a:xfrm>
            <a:off x="1198563" y="1974850"/>
            <a:ext cx="7340600" cy="3740150"/>
          </a:xfrm>
        </p:spPr>
        <p:txBody>
          <a:bodyPr>
            <a:normAutofit fontScale="77500" lnSpcReduction="20000"/>
          </a:bodyPr>
          <a:lstStyle/>
          <a:p>
            <a:pPr>
              <a:lnSpc>
                <a:spcPct val="90000"/>
              </a:lnSpc>
              <a:tabLst>
                <a:tab pos="2513013" algn="l"/>
                <a:tab pos="2857500" algn="l"/>
                <a:tab pos="3148013" algn="l"/>
              </a:tabLst>
            </a:pPr>
            <a:r>
              <a:rPr lang="en-US" sz="2800" smtClean="0"/>
              <a:t>Shared data:</a:t>
            </a:r>
          </a:p>
          <a:p>
            <a:pPr>
              <a:lnSpc>
                <a:spcPct val="90000"/>
              </a:lnSpc>
              <a:buFontTx/>
              <a:buNone/>
              <a:tabLst>
                <a:tab pos="2513013" algn="l"/>
                <a:tab pos="2857500" algn="l"/>
                <a:tab pos="3148013" algn="l"/>
              </a:tabLst>
            </a:pPr>
            <a:r>
              <a:rPr lang="en-US" sz="2800" b="1" smtClean="0"/>
              <a:t>	   Semaphore mutex; //</a:t>
            </a:r>
            <a:r>
              <a:rPr lang="en-US" sz="2800" smtClean="0"/>
              <a:t>initially </a:t>
            </a:r>
            <a:r>
              <a:rPr lang="en-US" sz="2800" i="1" smtClean="0"/>
              <a:t>mutex</a:t>
            </a:r>
            <a:r>
              <a:rPr lang="en-US" sz="2800" smtClean="0"/>
              <a:t> = 1</a:t>
            </a:r>
            <a:br>
              <a:rPr lang="en-US" sz="2800" smtClean="0"/>
            </a:br>
            <a:endParaRPr lang="en-US" sz="2800" smtClean="0"/>
          </a:p>
          <a:p>
            <a:pPr>
              <a:lnSpc>
                <a:spcPct val="90000"/>
              </a:lnSpc>
              <a:tabLst>
                <a:tab pos="2513013" algn="l"/>
                <a:tab pos="2857500" algn="l"/>
                <a:tab pos="3148013" algn="l"/>
              </a:tabLst>
            </a:pPr>
            <a:r>
              <a:rPr lang="en-US" sz="2800" smtClean="0"/>
              <a:t>Process </a:t>
            </a:r>
            <a:r>
              <a:rPr lang="en-US" sz="2800" i="1" smtClean="0"/>
              <a:t>Pi: </a:t>
            </a:r>
            <a:r>
              <a:rPr lang="en-US" sz="2800" smtClean="0"/>
              <a:t/>
            </a:r>
            <a:br>
              <a:rPr lang="en-US" sz="2800" smtClean="0"/>
            </a:br>
            <a:r>
              <a:rPr lang="en-US" sz="2800" smtClean="0"/>
              <a:t/>
            </a:r>
            <a:br>
              <a:rPr lang="en-US" sz="2800" smtClean="0"/>
            </a:br>
            <a:r>
              <a:rPr lang="en-US" sz="2800" b="1" smtClean="0"/>
              <a:t>do {</a:t>
            </a:r>
            <a:br>
              <a:rPr lang="en-US" sz="2800" b="1" smtClean="0"/>
            </a:br>
            <a:r>
              <a:rPr lang="en-US" sz="2800" b="1" smtClean="0"/>
              <a:t>    mutex.wait();</a:t>
            </a:r>
            <a:br>
              <a:rPr lang="en-US" sz="2800" b="1" smtClean="0"/>
            </a:br>
            <a:r>
              <a:rPr lang="en-US" sz="2800" b="1" smtClean="0"/>
              <a:t>        </a:t>
            </a:r>
            <a:r>
              <a:rPr lang="en-US" sz="2800" smtClean="0"/>
              <a:t>critical section</a:t>
            </a:r>
          </a:p>
          <a:p>
            <a:pPr>
              <a:lnSpc>
                <a:spcPct val="90000"/>
              </a:lnSpc>
              <a:buFontTx/>
              <a:buNone/>
              <a:tabLst>
                <a:tab pos="2513013" algn="l"/>
                <a:tab pos="2857500" algn="l"/>
                <a:tab pos="3148013" algn="l"/>
              </a:tabLst>
            </a:pPr>
            <a:r>
              <a:rPr lang="en-US" sz="2800" b="1" smtClean="0"/>
              <a:t> 	    mutex.signal();</a:t>
            </a:r>
            <a:br>
              <a:rPr lang="en-US" sz="2800" b="1" smtClean="0"/>
            </a:br>
            <a:r>
              <a:rPr lang="en-US" sz="2800" b="1" smtClean="0"/>
              <a:t>       </a:t>
            </a:r>
            <a:r>
              <a:rPr lang="en-US" sz="2800" smtClean="0"/>
              <a:t> remainder section</a:t>
            </a:r>
            <a:br>
              <a:rPr lang="en-US" sz="2800" smtClean="0"/>
            </a:br>
            <a:r>
              <a:rPr lang="en-US" sz="2800" b="1" smtClean="0"/>
              <a:t>} while (1);</a:t>
            </a:r>
          </a:p>
          <a:p>
            <a:pPr>
              <a:lnSpc>
                <a:spcPct val="90000"/>
              </a:lnSpc>
              <a:buFontTx/>
              <a:buNone/>
              <a:tabLst>
                <a:tab pos="2513013" algn="l"/>
                <a:tab pos="2857500" algn="l"/>
                <a:tab pos="3148013" algn="l"/>
              </a:tabLst>
            </a:pPr>
            <a:r>
              <a:rPr lang="en-US" sz="2800" b="1" i="1" baseline="-25000" smtClean="0"/>
              <a:t>	</a:t>
            </a:r>
            <a:r>
              <a:rPr lang="en-US" sz="2800" i="1" baseline="-25000" smtClean="0"/>
              <a:t>       </a:t>
            </a:r>
            <a:r>
              <a:rPr lang="en-US" sz="2800" baseline="-25000" smtClean="0"/>
              <a:t>   </a:t>
            </a:r>
            <a:r>
              <a:rPr lang="en-US" sz="2800" i="1" baseline="-25000" smtClean="0"/>
              <a:t/>
            </a:r>
            <a:br>
              <a:rPr lang="en-US" sz="2800" i="1" baseline="-25000" smtClean="0"/>
            </a:br>
            <a:r>
              <a:rPr lang="en-US" sz="2800" i="1" baseline="-25000" smtClean="0"/>
              <a:t/>
            </a:r>
            <a:br>
              <a:rPr lang="en-US" sz="2800" i="1" baseline="-25000" smtClean="0"/>
            </a:br>
            <a:endParaRPr lang="en-US" sz="2800" baseline="-25000" smtClean="0"/>
          </a:p>
          <a:p>
            <a:pPr>
              <a:lnSpc>
                <a:spcPct val="90000"/>
              </a:lnSpc>
              <a:buFontTx/>
              <a:buNone/>
              <a:tabLst>
                <a:tab pos="2513013" algn="l"/>
                <a:tab pos="2857500" algn="l"/>
                <a:tab pos="3148013" algn="l"/>
              </a:tabLst>
            </a:pPr>
            <a:r>
              <a:rPr lang="en-US" sz="2800" smtClean="0"/>
              <a:t>	</a:t>
            </a:r>
          </a:p>
        </p:txBody>
      </p:sp>
    </p:spTree>
    <p:extLst>
      <p:ext uri="{BB962C8B-B14F-4D97-AF65-F5344CB8AC3E}">
        <p14:creationId xmlns:p14="http://schemas.microsoft.com/office/powerpoint/2010/main" val="388132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smtClean="0"/>
              <a:t>Semaphore Implementation</a:t>
            </a:r>
          </a:p>
        </p:txBody>
      </p:sp>
      <p:sp>
        <p:nvSpPr>
          <p:cNvPr id="2253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3A53BE6-8DC2-49E7-BDDD-50AC9040BFA7}" type="datetime1">
              <a:rPr lang="en-US">
                <a:latin typeface="Comic Sans MS" pitchFamily="66" charset="0"/>
              </a:rPr>
              <a:pPr/>
              <a:t>10/16/2016</a:t>
            </a:fld>
            <a:endParaRPr lang="en-US">
              <a:latin typeface="Comic Sans MS" pitchFamily="66" charset="0"/>
            </a:endParaRP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65145D70-2A03-4E4E-B74F-8F6AEA5AA776}" type="slidenum">
              <a:rPr lang="en-US">
                <a:latin typeface="Comic Sans MS" pitchFamily="66" charset="0"/>
              </a:rPr>
              <a:pPr/>
              <a:t>7</a:t>
            </a:fld>
            <a:endParaRPr lang="en-US">
              <a:latin typeface="Comic Sans MS" pitchFamily="66" charset="0"/>
            </a:endParaRPr>
          </a:p>
        </p:txBody>
      </p:sp>
      <p:sp>
        <p:nvSpPr>
          <p:cNvPr id="22533" name="Rectangle 3" descr="Rectangle: Click to edit Master text styles&#10;Second level&#10;Third level&#10;Fourth level&#10;Fifth level"/>
          <p:cNvSpPr>
            <a:spLocks noGrp="1" noChangeArrowheads="1"/>
          </p:cNvSpPr>
          <p:nvPr>
            <p:ph sz="quarter" idx="1"/>
          </p:nvPr>
        </p:nvSpPr>
        <p:spPr/>
        <p:txBody>
          <a:bodyPr/>
          <a:lstStyle/>
          <a:p>
            <a:pPr defTabSz="455613">
              <a:lnSpc>
                <a:spcPct val="80000"/>
              </a:lnSpc>
              <a:tabLst>
                <a:tab pos="1370013" algn="l"/>
                <a:tab pos="3311525" algn="l"/>
                <a:tab pos="3602038" algn="l"/>
              </a:tabLst>
            </a:pPr>
            <a:r>
              <a:rPr lang="en-US" sz="2000" smtClean="0"/>
              <a:t>Define a semaphore as a class:</a:t>
            </a:r>
          </a:p>
          <a:p>
            <a:pPr defTabSz="455613">
              <a:lnSpc>
                <a:spcPct val="80000"/>
              </a:lnSpc>
              <a:buFontTx/>
              <a:buNone/>
              <a:tabLst>
                <a:tab pos="1370013" algn="l"/>
                <a:tab pos="3311525" algn="l"/>
                <a:tab pos="3602038" algn="l"/>
              </a:tabLst>
            </a:pPr>
            <a:r>
              <a:rPr lang="en-US" sz="2000" b="1" smtClean="0"/>
              <a:t>class Semaphore</a:t>
            </a:r>
          </a:p>
          <a:p>
            <a:pPr defTabSz="455613">
              <a:lnSpc>
                <a:spcPct val="80000"/>
              </a:lnSpc>
              <a:buFontTx/>
              <a:buNone/>
              <a:tabLst>
                <a:tab pos="1370013" algn="l"/>
                <a:tab pos="3311525" algn="l"/>
                <a:tab pos="3602038" algn="l"/>
              </a:tabLst>
            </a:pPr>
            <a:r>
              <a:rPr lang="en-US" sz="2000" b="1" smtClean="0"/>
              <a:t>{ int value; // semaphore value</a:t>
            </a:r>
          </a:p>
          <a:p>
            <a:pPr defTabSz="455613">
              <a:lnSpc>
                <a:spcPct val="80000"/>
              </a:lnSpc>
              <a:buFontTx/>
              <a:buNone/>
              <a:tabLst>
                <a:tab pos="1370013" algn="l"/>
                <a:tab pos="3311525" algn="l"/>
                <a:tab pos="3602038" algn="l"/>
              </a:tabLst>
            </a:pPr>
            <a:r>
              <a:rPr lang="en-US" sz="2000" b="1" smtClean="0"/>
              <a:t>   ProcessQueue L; // process queue </a:t>
            </a:r>
          </a:p>
          <a:p>
            <a:pPr defTabSz="455613">
              <a:lnSpc>
                <a:spcPct val="80000"/>
              </a:lnSpc>
              <a:buFontTx/>
              <a:buNone/>
              <a:tabLst>
                <a:tab pos="1370013" algn="l"/>
                <a:tab pos="3311525" algn="l"/>
                <a:tab pos="3602038" algn="l"/>
              </a:tabLst>
            </a:pPr>
            <a:r>
              <a:rPr lang="en-US" sz="2000" b="1" smtClean="0"/>
              <a:t>   //operations</a:t>
            </a:r>
          </a:p>
          <a:p>
            <a:pPr defTabSz="455613">
              <a:lnSpc>
                <a:spcPct val="80000"/>
              </a:lnSpc>
              <a:buFontTx/>
              <a:buNone/>
              <a:tabLst>
                <a:tab pos="1370013" algn="l"/>
                <a:tab pos="3311525" algn="l"/>
                <a:tab pos="3602038" algn="l"/>
              </a:tabLst>
            </a:pPr>
            <a:r>
              <a:rPr lang="en-US" sz="2000" b="1" smtClean="0"/>
              <a:t>	wait()</a:t>
            </a:r>
          </a:p>
          <a:p>
            <a:pPr defTabSz="455613">
              <a:lnSpc>
                <a:spcPct val="80000"/>
              </a:lnSpc>
              <a:buFontTx/>
              <a:buNone/>
              <a:tabLst>
                <a:tab pos="1370013" algn="l"/>
                <a:tab pos="3311525" algn="l"/>
                <a:tab pos="3602038" algn="l"/>
              </a:tabLst>
            </a:pPr>
            <a:r>
              <a:rPr lang="en-US" sz="2000" b="1" smtClean="0"/>
              <a:t>	signal()</a:t>
            </a:r>
          </a:p>
          <a:p>
            <a:pPr defTabSz="455613">
              <a:lnSpc>
                <a:spcPct val="80000"/>
              </a:lnSpc>
              <a:buFontTx/>
              <a:buNone/>
              <a:tabLst>
                <a:tab pos="1370013" algn="l"/>
                <a:tab pos="3311525" algn="l"/>
                <a:tab pos="3602038" algn="l"/>
              </a:tabLst>
            </a:pPr>
            <a:r>
              <a:rPr lang="en-US" sz="2000" b="1" smtClean="0"/>
              <a:t>}</a:t>
            </a:r>
          </a:p>
          <a:p>
            <a:pPr defTabSz="455613">
              <a:lnSpc>
                <a:spcPct val="80000"/>
              </a:lnSpc>
              <a:tabLst>
                <a:tab pos="1370013" algn="l"/>
                <a:tab pos="3311525" algn="l"/>
                <a:tab pos="3602038" algn="l"/>
              </a:tabLst>
            </a:pPr>
            <a:r>
              <a:rPr lang="en-US" sz="2000" smtClean="0"/>
              <a:t>In addition, two simple utility operations:</a:t>
            </a:r>
          </a:p>
          <a:p>
            <a:pPr lvl="1" defTabSz="455613">
              <a:lnSpc>
                <a:spcPct val="80000"/>
              </a:lnSpc>
              <a:tabLst>
                <a:tab pos="1370013" algn="l"/>
                <a:tab pos="3311525" algn="l"/>
                <a:tab pos="3602038" algn="l"/>
              </a:tabLst>
            </a:pPr>
            <a:r>
              <a:rPr lang="en-US" sz="2000" b="1" smtClean="0"/>
              <a:t>block()</a:t>
            </a:r>
            <a:r>
              <a:rPr lang="en-US" sz="2000" smtClean="0"/>
              <a:t> suspends the process that invokes it.</a:t>
            </a:r>
          </a:p>
          <a:p>
            <a:pPr lvl="1" defTabSz="455613">
              <a:lnSpc>
                <a:spcPct val="80000"/>
              </a:lnSpc>
              <a:tabLst>
                <a:tab pos="1370013" algn="l"/>
                <a:tab pos="3311525" algn="l"/>
                <a:tab pos="3602038" algn="l"/>
              </a:tabLst>
            </a:pPr>
            <a:r>
              <a:rPr lang="en-US" sz="2000" b="1" smtClean="0"/>
              <a:t>Wakeup() </a:t>
            </a:r>
            <a:r>
              <a:rPr lang="en-US" sz="2000" smtClean="0"/>
              <a:t>resumes the execution of a blocked process </a:t>
            </a:r>
            <a:r>
              <a:rPr lang="en-US" sz="2000" b="1" smtClean="0"/>
              <a:t>P</a:t>
            </a:r>
            <a:r>
              <a:rPr lang="en-US" sz="2000" smtClean="0"/>
              <a:t>.</a:t>
            </a:r>
          </a:p>
        </p:txBody>
      </p:sp>
    </p:spTree>
    <p:extLst>
      <p:ext uri="{BB962C8B-B14F-4D97-AF65-F5344CB8AC3E}">
        <p14:creationId xmlns:p14="http://schemas.microsoft.com/office/powerpoint/2010/main" val="1375740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685800" y="0"/>
            <a:ext cx="7772400" cy="1143000"/>
          </a:xfrm>
        </p:spPr>
        <p:txBody>
          <a:bodyPr/>
          <a:lstStyle/>
          <a:p>
            <a:r>
              <a:rPr lang="en-US" smtClean="0"/>
              <a:t>Semantics of wait and signal</a:t>
            </a:r>
          </a:p>
        </p:txBody>
      </p:sp>
      <p:sp>
        <p:nvSpPr>
          <p:cNvPr id="2355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CFAC8482-9745-4A50-8A64-70A205EC7200}" type="datetime1">
              <a:rPr lang="en-US">
                <a:latin typeface="Comic Sans MS" pitchFamily="66" charset="0"/>
              </a:rPr>
              <a:pPr/>
              <a:t>10/16/2016</a:t>
            </a:fld>
            <a:endParaRPr lang="en-US">
              <a:latin typeface="Comic Sans MS" pitchFamily="66" charset="0"/>
            </a:endParaRP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3E17D8D8-0E33-4B61-80F5-423330E0167D}" type="slidenum">
              <a:rPr lang="en-US">
                <a:latin typeface="Comic Sans MS" pitchFamily="66" charset="0"/>
              </a:rPr>
              <a:pPr/>
              <a:t>8</a:t>
            </a:fld>
            <a:endParaRPr lang="en-US">
              <a:latin typeface="Comic Sans MS" pitchFamily="66" charset="0"/>
            </a:endParaRPr>
          </a:p>
        </p:txBody>
      </p:sp>
      <p:sp>
        <p:nvSpPr>
          <p:cNvPr id="23557" name="Rectangle 3" descr="Rectangle: Click to edit Master text styles&#10;Second level&#10;Third level&#10;Fourth level&#10;Fifth level"/>
          <p:cNvSpPr>
            <a:spLocks noGrp="1" noChangeArrowheads="1"/>
          </p:cNvSpPr>
          <p:nvPr>
            <p:ph sz="quarter" idx="1"/>
          </p:nvPr>
        </p:nvSpPr>
        <p:spPr>
          <a:xfrm>
            <a:off x="990600" y="1524000"/>
            <a:ext cx="7029450" cy="4114800"/>
          </a:xfrm>
        </p:spPr>
        <p:txBody>
          <a:bodyPr>
            <a:normAutofit lnSpcReduction="10000"/>
          </a:bodyPr>
          <a:lstStyle/>
          <a:p>
            <a:pPr>
              <a:lnSpc>
                <a:spcPct val="90000"/>
              </a:lnSpc>
              <a:tabLst>
                <a:tab pos="915988" algn="l"/>
                <a:tab pos="2005013" algn="l"/>
                <a:tab pos="2232025" algn="l"/>
                <a:tab pos="2803525" algn="l"/>
                <a:tab pos="3201988" algn="l"/>
              </a:tabLst>
            </a:pPr>
            <a:r>
              <a:rPr lang="en-US" sz="2000" smtClean="0"/>
              <a:t>Semaphore operations now defined as </a:t>
            </a:r>
          </a:p>
          <a:p>
            <a:pPr>
              <a:lnSpc>
                <a:spcPct val="90000"/>
              </a:lnSpc>
              <a:buFontTx/>
              <a:buNone/>
              <a:tabLst>
                <a:tab pos="915988" algn="l"/>
                <a:tab pos="2005013" algn="l"/>
                <a:tab pos="2232025" algn="l"/>
                <a:tab pos="2803525" algn="l"/>
                <a:tab pos="3201988" algn="l"/>
              </a:tabLst>
            </a:pPr>
            <a:r>
              <a:rPr lang="en-US" sz="2000" smtClean="0"/>
              <a:t>		S.</a:t>
            </a:r>
            <a:r>
              <a:rPr lang="en-US" sz="2000" i="1" smtClean="0"/>
              <a:t>wait()</a:t>
            </a:r>
            <a:r>
              <a:rPr lang="en-US" sz="2000" smtClean="0"/>
              <a:t>:	</a:t>
            </a:r>
            <a:br>
              <a:rPr lang="en-US" sz="2000" smtClean="0"/>
            </a:br>
            <a:r>
              <a:rPr lang="en-US" sz="2000" smtClean="0"/>
              <a:t>		</a:t>
            </a:r>
            <a:r>
              <a:rPr lang="en-US" sz="2000" b="1" smtClean="0"/>
              <a:t>S.value--;</a:t>
            </a:r>
            <a:endParaRPr lang="en-US" sz="2000" b="1" smtClean="0">
              <a:sym typeface="Symbol" pitchFamily="18" charset="2"/>
            </a:endParaRP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if (S.value &lt; 0) { </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add this process to</a:t>
            </a:r>
            <a:r>
              <a:rPr lang="en-US" sz="2000" b="1" smtClean="0">
                <a:sym typeface="Symbol" pitchFamily="18" charset="2"/>
              </a:rPr>
              <a:t> S.L;</a:t>
            </a:r>
            <a:br>
              <a:rPr lang="en-US" sz="2000" b="1" smtClean="0">
                <a:sym typeface="Symbol" pitchFamily="18" charset="2"/>
              </a:rPr>
            </a:br>
            <a:r>
              <a:rPr lang="en-US" sz="2000" b="1" smtClean="0">
                <a:sym typeface="Symbol" pitchFamily="18" charset="2"/>
              </a:rPr>
              <a:t>					block(); // block a process</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
            </a:r>
            <a:br>
              <a:rPr lang="en-US" sz="2000" smtClean="0">
                <a:sym typeface="Symbol" pitchFamily="18" charset="2"/>
              </a:rPr>
            </a:br>
            <a:endParaRPr lang="en-US" sz="2000" smtClean="0">
              <a:sym typeface="Symbol" pitchFamily="18" charset="2"/>
            </a:endParaRPr>
          </a:p>
          <a:p>
            <a:pPr>
              <a:lnSpc>
                <a:spcPct val="90000"/>
              </a:lnSpc>
              <a:buFontTx/>
              <a:buNone/>
              <a:tabLst>
                <a:tab pos="915988" algn="l"/>
                <a:tab pos="2005013" algn="l"/>
                <a:tab pos="2232025" algn="l"/>
                <a:tab pos="2803525" algn="l"/>
                <a:tab pos="3201988" algn="l"/>
              </a:tabLst>
            </a:pPr>
            <a:r>
              <a:rPr lang="en-US" sz="2000" smtClean="0">
                <a:sym typeface="Symbol" pitchFamily="18" charset="2"/>
              </a:rPr>
              <a:t>		S.</a:t>
            </a:r>
            <a:r>
              <a:rPr lang="en-US" sz="2000" i="1" smtClean="0">
                <a:sym typeface="Symbol" pitchFamily="18" charset="2"/>
              </a:rPr>
              <a:t>signal()</a:t>
            </a:r>
            <a:r>
              <a:rPr lang="en-US" sz="2000" smtClean="0">
                <a:sym typeface="Symbol" pitchFamily="18" charset="2"/>
              </a:rPr>
              <a:t>: </a:t>
            </a:r>
            <a:br>
              <a:rPr lang="en-US" sz="2000" smtClean="0">
                <a:sym typeface="Symbol" pitchFamily="18" charset="2"/>
              </a:rPr>
            </a:br>
            <a:r>
              <a:rPr lang="en-US" sz="2000" smtClean="0">
                <a:sym typeface="Symbol" pitchFamily="18" charset="2"/>
              </a:rPr>
              <a:t>		</a:t>
            </a:r>
            <a:r>
              <a:rPr lang="en-US" sz="2000" b="1" smtClean="0">
                <a:sym typeface="Symbol" pitchFamily="18" charset="2"/>
              </a:rPr>
              <a:t>S.value++;</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if (S.value &lt;= 0) {</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remove a process</a:t>
            </a:r>
            <a:r>
              <a:rPr lang="en-US" sz="2000" b="1" smtClean="0">
                <a:sym typeface="Symbol" pitchFamily="18" charset="2"/>
              </a:rPr>
              <a:t> P </a:t>
            </a:r>
            <a:r>
              <a:rPr lang="en-US" sz="2000" smtClean="0">
                <a:sym typeface="Symbol" pitchFamily="18" charset="2"/>
              </a:rPr>
              <a:t>from</a:t>
            </a:r>
            <a:r>
              <a:rPr lang="en-US" sz="2000" b="1" smtClean="0">
                <a:sym typeface="Symbol" pitchFamily="18" charset="2"/>
              </a:rPr>
              <a:t> S.L;</a:t>
            </a:r>
            <a:br>
              <a:rPr lang="en-US" sz="2000" b="1" smtClean="0">
                <a:sym typeface="Symbol" pitchFamily="18" charset="2"/>
              </a:rPr>
            </a:br>
            <a:r>
              <a:rPr lang="en-US" sz="2000" b="1" smtClean="0">
                <a:sym typeface="Symbol" pitchFamily="18" charset="2"/>
              </a:rPr>
              <a:t>				wakeup(); // wake a process</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p>
        </p:txBody>
      </p:sp>
    </p:spTree>
    <p:extLst>
      <p:ext uri="{BB962C8B-B14F-4D97-AF65-F5344CB8AC3E}">
        <p14:creationId xmlns:p14="http://schemas.microsoft.com/office/powerpoint/2010/main" val="129140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0850" y="11113"/>
            <a:ext cx="7772400" cy="1104900"/>
          </a:xfrm>
          <a:noFill/>
        </p:spPr>
        <p:txBody>
          <a:bodyPr lIns="92075" tIns="46038" rIns="92075" bIns="46038"/>
          <a:lstStyle/>
          <a:p>
            <a:r>
              <a:rPr lang="en-US" smtClean="0"/>
              <a:t> Semaphores for CS</a:t>
            </a:r>
          </a:p>
        </p:txBody>
      </p:sp>
      <p:sp>
        <p:nvSpPr>
          <p:cNvPr id="2457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987339E-4C5B-40A5-8D0E-A5B537D3008D}" type="datetime1">
              <a:rPr lang="en-US">
                <a:latin typeface="Comic Sans MS" pitchFamily="66" charset="0"/>
              </a:rPr>
              <a:pPr/>
              <a:t>10/16/2016</a:t>
            </a:fld>
            <a:endParaRPr lang="en-US">
              <a:latin typeface="Comic Sans MS" pitchFamily="66" charset="0"/>
            </a:endParaRP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44B597ED-B6A1-4325-A99C-8D1264AF9606}" type="slidenum">
              <a:rPr lang="en-US">
                <a:latin typeface="Comic Sans MS" pitchFamily="66" charset="0"/>
              </a:rPr>
              <a:pPr/>
              <a:t>9</a:t>
            </a:fld>
            <a:endParaRPr lang="en-US">
              <a:latin typeface="Comic Sans MS" pitchFamily="66" charset="0"/>
            </a:endParaRPr>
          </a:p>
        </p:txBody>
      </p:sp>
      <p:sp>
        <p:nvSpPr>
          <p:cNvPr id="24581" name="Rectangle 3" descr="Rectangle: Click to edit Master text styles&#10;Second level&#10;Third level&#10;Fourth level&#10;Fifth level"/>
          <p:cNvSpPr>
            <a:spLocks noGrp="1" noChangeArrowheads="1"/>
          </p:cNvSpPr>
          <p:nvPr>
            <p:ph sz="quarter" idx="1"/>
          </p:nvPr>
        </p:nvSpPr>
        <p:spPr>
          <a:xfrm>
            <a:off x="304800" y="1600200"/>
            <a:ext cx="8386763" cy="3963988"/>
          </a:xfrm>
          <a:noFill/>
        </p:spPr>
        <p:txBody>
          <a:bodyPr lIns="92075" tIns="46038" rIns="92075" bIns="46038">
            <a:normAutofit lnSpcReduction="10000"/>
          </a:bodyPr>
          <a:lstStyle/>
          <a:p>
            <a:pPr>
              <a:lnSpc>
                <a:spcPct val="90000"/>
              </a:lnSpc>
            </a:pPr>
            <a:r>
              <a:rPr lang="en-US" sz="2400" smtClean="0"/>
              <a:t>Semaphore is initialized to 1. The first process that executes a </a:t>
            </a:r>
            <a:r>
              <a:rPr lang="en-US" sz="2400" i="1" smtClean="0"/>
              <a:t>wait() </a:t>
            </a:r>
            <a:r>
              <a:rPr lang="en-US" sz="2400" smtClean="0"/>
              <a:t>will be able to immediately enter the critical section (CS). (S.</a:t>
            </a:r>
            <a:r>
              <a:rPr lang="en-US" sz="2400" i="1" smtClean="0"/>
              <a:t>wait() </a:t>
            </a:r>
            <a:r>
              <a:rPr lang="en-US" sz="2400" smtClean="0"/>
              <a:t>makes S value zero.) </a:t>
            </a:r>
          </a:p>
          <a:p>
            <a:pPr>
              <a:lnSpc>
                <a:spcPct val="90000"/>
              </a:lnSpc>
            </a:pPr>
            <a:r>
              <a:rPr lang="en-US" sz="2400" smtClean="0"/>
              <a:t>Now other processes wanting to enter the CS will each execute the wait() thus decrementing the value of S, and will get blocked on S. (If at any time value of S is negative, its absolute value gives the number of processes waiting blocked. )</a:t>
            </a:r>
          </a:p>
          <a:p>
            <a:pPr>
              <a:lnSpc>
                <a:spcPct val="90000"/>
              </a:lnSpc>
            </a:pPr>
            <a:r>
              <a:rPr lang="en-US" sz="2400" smtClean="0"/>
              <a:t>When a process in CS departs, it executes S.</a:t>
            </a:r>
            <a:r>
              <a:rPr lang="en-US" sz="2400" i="1" smtClean="0"/>
              <a:t>signal() </a:t>
            </a:r>
            <a:r>
              <a:rPr lang="en-US" sz="2400" smtClean="0"/>
              <a:t>which increments the value of S, and will wake up any one of the processes blocked. The  queue could be FIFO or priority queue.</a:t>
            </a:r>
          </a:p>
        </p:txBody>
      </p:sp>
    </p:spTree>
    <p:extLst>
      <p:ext uri="{BB962C8B-B14F-4D97-AF65-F5344CB8AC3E}">
        <p14:creationId xmlns:p14="http://schemas.microsoft.com/office/powerpoint/2010/main" val="732354437"/>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TotalTime>
  <Words>1034</Words>
  <Application>Microsoft Office PowerPoint</Application>
  <PresentationFormat>On-screen Show (4:3)</PresentationFormat>
  <Paragraphs>225</Paragraphs>
  <Slides>18</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Comic Sans MS</vt:lpstr>
      <vt:lpstr>Georgia</vt:lpstr>
      <vt:lpstr>MT Extra</vt:lpstr>
      <vt:lpstr>Symbol</vt:lpstr>
      <vt:lpstr>Tahoma</vt:lpstr>
      <vt:lpstr>Wingdings</vt:lpstr>
      <vt:lpstr>Wingdings 2</vt:lpstr>
      <vt:lpstr>Civic</vt:lpstr>
      <vt:lpstr>Critical Section and Critical Resources</vt:lpstr>
      <vt:lpstr>Issues in Concurrency</vt:lpstr>
      <vt:lpstr>Principles of Concurrency</vt:lpstr>
      <vt:lpstr>...Concurrency (contd.)</vt:lpstr>
      <vt:lpstr>Semaphores </vt:lpstr>
      <vt:lpstr>Critical Section of n Processes</vt:lpstr>
      <vt:lpstr>Semaphore Implementation</vt:lpstr>
      <vt:lpstr>Semantics of wait and signal</vt:lpstr>
      <vt:lpstr> Semaphores for CS</vt:lpstr>
      <vt:lpstr>Two Types of Semaphores</vt:lpstr>
      <vt:lpstr>Semaphore for Synchronization</vt:lpstr>
      <vt:lpstr>Classical Problems of Synchronization</vt:lpstr>
      <vt:lpstr>Producer/Consumer problem</vt:lpstr>
      <vt:lpstr>Solution for P/C using Semaphores </vt:lpstr>
      <vt:lpstr>P/C: improved solution </vt:lpstr>
      <vt:lpstr>P/C problem: Bounded buffer</vt:lpstr>
      <vt:lpstr>P/C: Bounded Buffer solution</vt:lpstr>
      <vt:lpstr>Semaphores - comments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Section and Critical Resources</dc:title>
  <dc:creator>bina</dc:creator>
  <cp:lastModifiedBy>bina</cp:lastModifiedBy>
  <cp:revision>2</cp:revision>
  <dcterms:created xsi:type="dcterms:W3CDTF">2013-06-04T04:27:41Z</dcterms:created>
  <dcterms:modified xsi:type="dcterms:W3CDTF">2016-10-16T23:47:01Z</dcterms:modified>
</cp:coreProperties>
</file>