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21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A1DF6DB-E42C-F942-89D9-2226F61F7A3F}" type="datetimeFigureOut">
              <a:rPr lang="en-US" smtClean="0"/>
              <a:t>1/19/12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0FA9938-DBE8-3445-9974-6F2AC730BA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Performance Metrics of Processors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Bina Ramamurthy</a:t>
            </a:r>
          </a:p>
          <a:p>
            <a:r>
              <a:rPr lang="en-US" dirty="0" smtClean="0"/>
              <a:t>Chapter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57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CPU time with instruction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the CPI for three classes of instructions of a processor:</a:t>
            </a:r>
          </a:p>
          <a:p>
            <a:r>
              <a:rPr lang="en-US" dirty="0" smtClean="0"/>
              <a:t>CPI for class A, B and C instruction is 1, 2 and 3 respectively</a:t>
            </a:r>
          </a:p>
          <a:p>
            <a:r>
              <a:rPr lang="en-US" dirty="0" smtClean="0"/>
              <a:t>Code sequence one has {2, 1, 2} of {A, B, C} class of instructions</a:t>
            </a:r>
          </a:p>
          <a:p>
            <a:r>
              <a:rPr lang="en-US" dirty="0" smtClean="0"/>
              <a:t>Code sequence two has {4, 1, 1} of {A, B, C} class of instructions</a:t>
            </a:r>
          </a:p>
          <a:p>
            <a:r>
              <a:rPr lang="en-US" dirty="0" smtClean="0"/>
              <a:t>Which code sequence executes the most instructions? Which will be faster? What is the CPI for each sequence?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047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performance and how each is measured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057951"/>
              </p:ext>
            </p:extLst>
          </p:nvPr>
        </p:nvGraphicFramePr>
        <p:xfrm>
          <a:off x="961621" y="2636201"/>
          <a:ext cx="6923556" cy="18542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461778"/>
                <a:gridCol w="34617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Units of measure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CPU execution time for a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seconds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 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of instructions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CPI(clock cycles per instruction)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Average# clock cycles / </a:t>
                      </a:r>
                      <a:r>
                        <a:rPr lang="en-US" dirty="0" err="1" smtClean="0"/>
                        <a:t>inst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Clock cycle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seconds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480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Dependency of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 depends of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Algorithm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Programming language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Compiler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Instruction set architecture (ISA)</a:t>
            </a:r>
          </a:p>
          <a:p>
            <a:pPr marL="0" indent="0">
              <a:buNone/>
            </a:pPr>
            <a:r>
              <a:rPr lang="en-US" smtClean="0"/>
              <a:t>Final example on p.38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6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Section 1.4 onwards</a:t>
            </a:r>
          </a:p>
          <a:p>
            <a:r>
              <a:rPr lang="en-US" dirty="0" smtClean="0"/>
              <a:t>Performance, relative performance, measuring performance, program performance, CPU performance, instruction performance</a:t>
            </a:r>
          </a:p>
          <a:p>
            <a:r>
              <a:rPr lang="en-US" dirty="0" smtClean="0"/>
              <a:t>Using the performance equation</a:t>
            </a:r>
          </a:p>
          <a:p>
            <a:r>
              <a:rPr lang="en-US" dirty="0" smtClean="0"/>
              <a:t>Classic CPU performance equation</a:t>
            </a:r>
          </a:p>
          <a:p>
            <a:r>
              <a:rPr lang="en-US" dirty="0" smtClean="0"/>
              <a:t>Power wall</a:t>
            </a:r>
          </a:p>
          <a:p>
            <a:r>
              <a:rPr lang="en-US" dirty="0" smtClean="0"/>
              <a:t>Transition from uniprocessor to multi-processor</a:t>
            </a:r>
          </a:p>
          <a:p>
            <a:r>
              <a:rPr lang="en-US" dirty="0" smtClean="0"/>
              <a:t>SPEC (System Performance Evaluation Cooperative) benchmark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520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define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airplanes: </a:t>
            </a:r>
            <a:endParaRPr lang="en-US" dirty="0"/>
          </a:p>
          <a:p>
            <a:pPr lvl="1"/>
            <a:r>
              <a:rPr lang="en-US" dirty="0" smtClean="0"/>
              <a:t>Is this the highest cruising speed?</a:t>
            </a:r>
          </a:p>
          <a:p>
            <a:pPr lvl="1"/>
            <a:r>
              <a:rPr lang="en-US" dirty="0" smtClean="0"/>
              <a:t>Is the the longest range?</a:t>
            </a:r>
          </a:p>
          <a:p>
            <a:pPr lvl="1"/>
            <a:r>
              <a:rPr lang="en-US" dirty="0" smtClean="0"/>
              <a:t>Is this the largest capacity?</a:t>
            </a:r>
          </a:p>
          <a:p>
            <a:pPr lvl="1"/>
            <a:r>
              <a:rPr lang="en-US" dirty="0" smtClean="0"/>
              <a:t>Others….see table 1.13</a:t>
            </a:r>
            <a:endParaRPr lang="en-US" dirty="0"/>
          </a:p>
          <a:p>
            <a:r>
              <a:rPr lang="en-US" dirty="0" smtClean="0"/>
              <a:t>Processor performance of a processor</a:t>
            </a:r>
          </a:p>
          <a:p>
            <a:pPr marL="0" indent="0">
              <a:buNone/>
            </a:pPr>
            <a:r>
              <a:rPr lang="en-US" dirty="0" err="1" smtClean="0"/>
              <a:t>Perf</a:t>
            </a:r>
            <a:r>
              <a:rPr lang="en-US" dirty="0" smtClean="0"/>
              <a:t>= 1/ </a:t>
            </a:r>
            <a:r>
              <a:rPr lang="en-US" dirty="0" err="1"/>
              <a:t>E</a:t>
            </a:r>
            <a:r>
              <a:rPr lang="en-US" dirty="0" err="1" smtClean="0"/>
              <a:t>xTime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PerfX</a:t>
            </a:r>
            <a:r>
              <a:rPr lang="en-US" dirty="0" smtClean="0"/>
              <a:t> &gt; </a:t>
            </a:r>
            <a:r>
              <a:rPr lang="en-US" dirty="0" err="1" smtClean="0"/>
              <a:t>PerfY</a:t>
            </a:r>
            <a:r>
              <a:rPr lang="en-US" dirty="0"/>
              <a:t> </a:t>
            </a:r>
            <a:r>
              <a:rPr lang="en-US" dirty="0" smtClean="0"/>
              <a:t>implies </a:t>
            </a:r>
            <a:r>
              <a:rPr lang="en-US" dirty="0" err="1" smtClean="0"/>
              <a:t>ExTimeX</a:t>
            </a:r>
            <a:r>
              <a:rPr lang="en-US" dirty="0" smtClean="0"/>
              <a:t> &lt; </a:t>
            </a:r>
            <a:r>
              <a:rPr lang="en-US" dirty="0" err="1" smtClean="0"/>
              <a:t>ExTimeY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  = </a:t>
            </a:r>
            <a:r>
              <a:rPr lang="en-US" dirty="0" err="1" smtClean="0"/>
              <a:t>PerfX</a:t>
            </a:r>
            <a:r>
              <a:rPr lang="en-US" dirty="0" smtClean="0"/>
              <a:t> / </a:t>
            </a:r>
            <a:r>
              <a:rPr lang="en-US" dirty="0" err="1" smtClean="0"/>
              <a:t>PerfY</a:t>
            </a:r>
            <a:r>
              <a:rPr lang="en-US" dirty="0" smtClean="0"/>
              <a:t> means processor X is n times faster than processor Y</a:t>
            </a:r>
          </a:p>
          <a:p>
            <a:pPr marL="0" indent="0">
              <a:buNone/>
            </a:pPr>
            <a:r>
              <a:rPr lang="en-US" dirty="0" smtClean="0"/>
              <a:t>Lets look at an example.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25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Relative </a:t>
            </a:r>
            <a:r>
              <a:rPr lang="en-US" dirty="0"/>
              <a:t>P</a:t>
            </a:r>
            <a:r>
              <a:rPr lang="en-US" dirty="0" smtClean="0"/>
              <a:t>erformance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computer A runs a program in 10 </a:t>
            </a:r>
            <a:r>
              <a:rPr lang="en-US" dirty="0" err="1" smtClean="0"/>
              <a:t>secs</a:t>
            </a:r>
            <a:r>
              <a:rPr lang="en-US" dirty="0" smtClean="0"/>
              <a:t> and a computer B runs the program in 15 </a:t>
            </a:r>
            <a:r>
              <a:rPr lang="en-US" dirty="0" err="1" smtClean="0"/>
              <a:t>secs</a:t>
            </a:r>
            <a:r>
              <a:rPr lang="en-US" dirty="0" smtClean="0"/>
              <a:t>, how much faster is A than B?</a:t>
            </a:r>
          </a:p>
          <a:p>
            <a:pPr marL="0" indent="0">
              <a:buNone/>
            </a:pPr>
            <a:r>
              <a:rPr lang="en-US" dirty="0" smtClean="0"/>
              <a:t>N = </a:t>
            </a:r>
            <a:r>
              <a:rPr lang="en-US" dirty="0" err="1" smtClean="0"/>
              <a:t>PerfA</a:t>
            </a:r>
            <a:r>
              <a:rPr lang="en-US" dirty="0" smtClean="0"/>
              <a:t>/</a:t>
            </a:r>
            <a:r>
              <a:rPr lang="en-US" dirty="0" err="1" smtClean="0"/>
              <a:t>PerfB</a:t>
            </a:r>
            <a:r>
              <a:rPr lang="en-US" dirty="0" smtClean="0"/>
              <a:t> = </a:t>
            </a:r>
            <a:r>
              <a:rPr lang="en-US" dirty="0" err="1" smtClean="0"/>
              <a:t>ExTimeB</a:t>
            </a:r>
            <a:r>
              <a:rPr lang="en-US" dirty="0" smtClean="0"/>
              <a:t>/ </a:t>
            </a:r>
            <a:r>
              <a:rPr lang="en-US" dirty="0" err="1" smtClean="0"/>
              <a:t>ExTimeA</a:t>
            </a:r>
            <a:r>
              <a:rPr lang="en-US" dirty="0" smtClean="0"/>
              <a:t> = 15/10 = 1.5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84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761761" cy="3603812"/>
          </a:xfrm>
        </p:spPr>
        <p:txBody>
          <a:bodyPr/>
          <a:lstStyle/>
          <a:p>
            <a:r>
              <a:rPr lang="en-US" dirty="0" smtClean="0"/>
              <a:t>CPU execution time is measured in clock cycles</a:t>
            </a:r>
          </a:p>
          <a:p>
            <a:r>
              <a:rPr lang="en-US" dirty="0" smtClean="0"/>
              <a:t>Clock cycles time or period depends on clock rate (cycles/sec)</a:t>
            </a:r>
          </a:p>
          <a:p>
            <a:r>
              <a:rPr lang="en-US" dirty="0" smtClean="0"/>
              <a:t>CPU Ex time = </a:t>
            </a:r>
          </a:p>
          <a:p>
            <a:pPr marL="365760" lvl="1" indent="0">
              <a:buNone/>
            </a:pPr>
            <a:r>
              <a:rPr lang="en-US" dirty="0" smtClean="0"/>
              <a:t>CPU clock cycles for the program X clock cycle time</a:t>
            </a:r>
          </a:p>
          <a:p>
            <a:r>
              <a:rPr lang="en-US" dirty="0" smtClean="0"/>
              <a:t>CPU Ex time = </a:t>
            </a:r>
          </a:p>
          <a:p>
            <a:pPr marL="365760" lvl="1" indent="0">
              <a:buNone/>
            </a:pPr>
            <a:r>
              <a:rPr lang="en-US" dirty="0" smtClean="0"/>
              <a:t>CPU clock cycles for a program / clock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487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program runs in 10 </a:t>
            </a:r>
            <a:r>
              <a:rPr lang="en-US" dirty="0" err="1" smtClean="0"/>
              <a:t>secs</a:t>
            </a:r>
            <a:r>
              <a:rPr lang="en-US" dirty="0" smtClean="0"/>
              <a:t> on processor A with 2Ghz clock.</a:t>
            </a:r>
          </a:p>
          <a:p>
            <a:r>
              <a:rPr lang="en-US" dirty="0" smtClean="0"/>
              <a:t>We want to design a processor B which will run this program in 6 </a:t>
            </a:r>
            <a:r>
              <a:rPr lang="en-US" dirty="0" err="1" smtClean="0"/>
              <a:t>secs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change of design in processor B results in 1.2 times as many clock cycles as processor A.</a:t>
            </a:r>
          </a:p>
          <a:p>
            <a:r>
              <a:rPr lang="en-US" dirty="0" smtClean="0"/>
              <a:t>Lets work out this problem and find out the clock rate of the processor 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04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Instruction Performance (CPI)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 you determine CPU cycles for a program?</a:t>
            </a:r>
            <a:endParaRPr lang="en-US" dirty="0"/>
          </a:p>
          <a:p>
            <a:r>
              <a:rPr lang="en-US" dirty="0" smtClean="0"/>
              <a:t>CPU cycles for a program = </a:t>
            </a:r>
          </a:p>
          <a:p>
            <a:pPr marL="0" indent="0">
              <a:buNone/>
            </a:pPr>
            <a:r>
              <a:rPr lang="en-US" dirty="0" smtClean="0"/>
              <a:t># instructions for the program X average clock cycles per instruction</a:t>
            </a:r>
          </a:p>
          <a:p>
            <a:pPr marL="0" indent="0">
              <a:buNone/>
            </a:pPr>
            <a:r>
              <a:rPr lang="en-US" dirty="0" smtClean="0"/>
              <a:t>= #instruction X CPI</a:t>
            </a:r>
          </a:p>
          <a:p>
            <a:r>
              <a:rPr lang="en-US" dirty="0" smtClean="0"/>
              <a:t>CPI provides another way of comparing two different implementations of the same ISA (instruction set architecture)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571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CPI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two different implementations of the same ISA. Processor A has a clock cycle time of 250ps and a CPI of 2.0 for </a:t>
            </a:r>
            <a:r>
              <a:rPr lang="en-US" b="1" i="1" dirty="0" smtClean="0"/>
              <a:t>some program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Processor  B has a clock cycle time of 500ps and a CPI of 1.2 for the same program. </a:t>
            </a:r>
          </a:p>
          <a:p>
            <a:pPr marL="0" indent="0">
              <a:buNone/>
            </a:pPr>
            <a:r>
              <a:rPr lang="en-US" dirty="0" smtClean="0"/>
              <a:t>Which is faster for this program and by how much?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76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Classic CPU Performance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 time=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instruction count X CPI X Clock cycle time</a:t>
            </a:r>
          </a:p>
          <a:p>
            <a:pPr marL="0" indent="0">
              <a:buNone/>
            </a:pPr>
            <a:r>
              <a:rPr lang="en-US" dirty="0" smtClean="0"/>
              <a:t>CPU time = Instruction count X CPI /clock rate</a:t>
            </a:r>
          </a:p>
          <a:p>
            <a:r>
              <a:rPr lang="en-US" dirty="0" smtClean="0"/>
              <a:t>Importance of this equation is that it separates three key factors that affect performance.</a:t>
            </a:r>
          </a:p>
          <a:p>
            <a:r>
              <a:rPr lang="en-US" dirty="0" smtClean="0"/>
              <a:t>Lets look at an example on page 35.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80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164</TotalTime>
  <Words>619</Words>
  <Application>Microsoft Macintosh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Pushpin</vt:lpstr>
      <vt:lpstr>Understanding Performance Metrics of Processors</vt:lpstr>
      <vt:lpstr>Performance</vt:lpstr>
      <vt:lpstr>How do you define performance?</vt:lpstr>
      <vt:lpstr>Relative Performance Example</vt:lpstr>
      <vt:lpstr>Measuring Performance</vt:lpstr>
      <vt:lpstr>Example: Improving Performance</vt:lpstr>
      <vt:lpstr>Instruction Performance (CPI)</vt:lpstr>
      <vt:lpstr>CPI Example</vt:lpstr>
      <vt:lpstr>Classic CPU Performance Equation</vt:lpstr>
      <vt:lpstr>Example: CPU time with instruction set</vt:lpstr>
      <vt:lpstr>Components of performance and how each is measured</vt:lpstr>
      <vt:lpstr>Dependency of Performance</vt:lpstr>
    </vt:vector>
  </TitlesOfParts>
  <Company>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Performance Metrics of Processors</dc:title>
  <dc:creator>Bina R</dc:creator>
  <cp:lastModifiedBy>Bina R</cp:lastModifiedBy>
  <cp:revision>16</cp:revision>
  <dcterms:created xsi:type="dcterms:W3CDTF">2012-01-19T16:14:06Z</dcterms:created>
  <dcterms:modified xsi:type="dcterms:W3CDTF">2012-01-19T18:58:30Z</dcterms:modified>
</cp:coreProperties>
</file>