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56" r:id="rId5"/>
    <p:sldId id="260" r:id="rId6"/>
    <p:sldId id="267" r:id="rId7"/>
    <p:sldId id="268" r:id="rId8"/>
    <p:sldId id="270" r:id="rId9"/>
    <p:sldId id="271" r:id="rId10"/>
    <p:sldId id="261" r:id="rId11"/>
    <p:sldId id="264" r:id="rId12"/>
    <p:sldId id="265" r:id="rId13"/>
    <p:sldId id="269" r:id="rId14"/>
    <p:sldId id="263" r:id="rId15"/>
    <p:sldId id="262" r:id="rId16"/>
    <p:sldId id="272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00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F2052-E4A6-4BD7-B28D-94CBA12D6CA0}" type="datetimeFigureOut">
              <a:rPr lang="en-US" smtClean="0"/>
              <a:t>3/22/2009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EE504-88CD-402B-98D7-2473B3E88A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E504-88CD-402B-98D7-2473B3E88AA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E504-88CD-402B-98D7-2473B3E88AAA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3842-8572-4399-A89E-0E92768EE724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3E6-62D1-485C-8C25-E18D50A68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3842-8572-4399-A89E-0E92768EE724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3E6-62D1-485C-8C25-E18D50A68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3842-8572-4399-A89E-0E92768EE724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3E6-62D1-485C-8C25-E18D50A68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3842-8572-4399-A89E-0E92768EE724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3E6-62D1-485C-8C25-E18D50A68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3842-8572-4399-A89E-0E92768EE724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3E6-62D1-485C-8C25-E18D50A68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3842-8572-4399-A89E-0E92768EE724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3E6-62D1-485C-8C25-E18D50A68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3842-8572-4399-A89E-0E92768EE724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3E6-62D1-485C-8C25-E18D50A68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3842-8572-4399-A89E-0E92768EE724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3E6-62D1-485C-8C25-E18D50A68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3842-8572-4399-A89E-0E92768EE724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3E6-62D1-485C-8C25-E18D50A68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3842-8572-4399-A89E-0E92768EE724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3E6-62D1-485C-8C25-E18D50A68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3842-8572-4399-A89E-0E92768EE724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E73E6-62D1-485C-8C25-E18D50A68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3842-8572-4399-A89E-0E92768EE724}" type="datetimeFigureOut">
              <a:rPr lang="en-US" smtClean="0"/>
              <a:pPr/>
              <a:t>3/22/2009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E73E6-62D1-485C-8C25-E18D50A682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30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Matura MT Script Capitals" pitchFamily="66" charset="0"/>
              </a:rPr>
              <a:t>Deepa</a:t>
            </a:r>
            <a:r>
              <a:rPr lang="en-US" sz="3200" dirty="0" smtClean="0">
                <a:solidFill>
                  <a:schemeClr val="bg1"/>
                </a:solidFill>
                <a:latin typeface="Matura MT Script Capitals" pitchFamily="66" charset="0"/>
              </a:rPr>
              <a:t> Mehta’s</a:t>
            </a:r>
          </a:p>
          <a:p>
            <a:pPr algn="ctr"/>
            <a:r>
              <a:rPr lang="en-US" sz="9600" dirty="0" smtClean="0">
                <a:solidFill>
                  <a:schemeClr val="bg1"/>
                </a:solidFill>
                <a:latin typeface="Matura MT Script Capitals" pitchFamily="66" charset="0"/>
              </a:rPr>
              <a:t>1947: Earth</a:t>
            </a:r>
          </a:p>
          <a:p>
            <a:pPr algn="ctr"/>
            <a:endParaRPr lang="en-US" sz="9600" dirty="0" smtClean="0">
              <a:solidFill>
                <a:schemeClr val="bg1"/>
              </a:solidFill>
              <a:latin typeface="Matura MT Script Capitals" pitchFamily="66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Matura MT Script Capitals" pitchFamily="66" charset="0"/>
              </a:rPr>
              <a:t>Presented by Nainita Madurai</a:t>
            </a:r>
            <a:endParaRPr lang="en-US" sz="3200" dirty="0">
              <a:solidFill>
                <a:schemeClr val="bg1"/>
              </a:solidFill>
              <a:latin typeface="Matura MT Script Capital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Religious Conflict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4287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10200"/>
            <a:ext cx="229979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500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257800"/>
            <a:ext cx="1466850" cy="145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1447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In Lahore before partition, all religions lived together peacefully as “brothers”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err="1" smtClean="0">
                <a:latin typeface="Century Gothic" pitchFamily="34" charset="0"/>
              </a:rPr>
              <a:t>Parsi’s</a:t>
            </a:r>
            <a:r>
              <a:rPr lang="en-US" sz="3200" dirty="0" smtClean="0">
                <a:latin typeface="Century Gothic" pitchFamily="34" charset="0"/>
              </a:rPr>
              <a:t> are neutral and don’t choose sides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The film portrays unbiased view, all sides are committing atrocities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Film hinted at the idea that Britain instigated the religious conflicts by carving    </a:t>
            </a:r>
          </a:p>
          <a:p>
            <a:r>
              <a:rPr lang="en-US" sz="3200" dirty="0" smtClean="0">
                <a:latin typeface="Century Gothic" pitchFamily="34" charset="0"/>
              </a:rPr>
              <a:t>         up India</a:t>
            </a:r>
            <a:endParaRPr lang="en-US" sz="3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Corruption of Nationalism</a:t>
            </a:r>
            <a:endParaRPr lang="en-US" sz="4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Spurs the question: why did these people turn on one another?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36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endParaRPr lang="en-US" sz="36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What united the people against the British is now tearing them apart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Nationalism has been corrupted by religious extremism</a:t>
            </a:r>
            <a:endParaRPr lang="en-US" sz="36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Symbolism</a:t>
            </a:r>
            <a:endParaRPr lang="en-US" sz="54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8077200" cy="510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5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Gardener cuts flowers and is told off by the butler who says: “It’s a sin to cut flowers after sunset, they’re sleeping. Just as well, imagine they’re pain if they were awake.”</a:t>
            </a:r>
          </a:p>
          <a:p>
            <a:pPr>
              <a:buFont typeface="Arial" pitchFamily="34" charset="0"/>
              <a:buChar char="•"/>
            </a:pPr>
            <a:r>
              <a:rPr lang="en-US" sz="35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5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 the zoo there is a lion that Lenny is afraid of and </a:t>
            </a:r>
            <a:r>
              <a:rPr lang="en-US" sz="35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Shanta</a:t>
            </a:r>
            <a:r>
              <a:rPr lang="en-US" sz="35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soothes her by saying: “The cage is so strong that even one hundred lions can’t break it </a:t>
            </a:r>
            <a:endParaRPr lang="en-US" sz="35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4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Symbolism Continued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4572000" cy="2819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The group of friends represents Lahore (all different religions)</a:t>
            </a: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Century Gothic" pitchFamily="34" charset="0"/>
              </a:rPr>
              <a:t> In the end, the group is torn apart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3810000" cy="21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343400"/>
            <a:ext cx="3810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19600" y="1066800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latin typeface="Century Gothic" pitchFamily="34" charset="0"/>
              </a:rPr>
              <a:t>Kite-flying scene in which another kite comes to cut </a:t>
            </a:r>
            <a:r>
              <a:rPr lang="en-US" sz="3000" dirty="0" err="1" smtClean="0">
                <a:latin typeface="Century Gothic" pitchFamily="34" charset="0"/>
              </a:rPr>
              <a:t>Dil’s</a:t>
            </a:r>
            <a:r>
              <a:rPr lang="en-US" sz="3000" dirty="0" smtClean="0">
                <a:latin typeface="Century Gothic" pitchFamily="34" charset="0"/>
              </a:rPr>
              <a:t> kite, but gets cut instead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smtClean="0">
                <a:latin typeface="Century Gothic" pitchFamily="34" charset="0"/>
              </a:rPr>
              <a:t>Foreshadows </a:t>
            </a:r>
            <a:r>
              <a:rPr lang="en-US" sz="3000" dirty="0" err="1" smtClean="0">
                <a:latin typeface="Century Gothic" pitchFamily="34" charset="0"/>
              </a:rPr>
              <a:t>Dil’s</a:t>
            </a:r>
            <a:r>
              <a:rPr lang="en-US" sz="3000" dirty="0" smtClean="0">
                <a:latin typeface="Century Gothic" pitchFamily="34" charset="0"/>
              </a:rPr>
              <a:t> part in violence</a:t>
            </a:r>
            <a:endParaRPr lang="en-US" sz="3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haroni" pitchFamily="2" charset="-79"/>
                <a:cs typeface="Aharoni" pitchFamily="2" charset="-79"/>
              </a:rPr>
              <a:t>Film </a:t>
            </a:r>
            <a:r>
              <a:rPr lang="en-US" sz="4400" dirty="0" smtClean="0">
                <a:latin typeface="Aharoni" pitchFamily="2" charset="-79"/>
                <a:cs typeface="Aharoni" pitchFamily="2" charset="-79"/>
              </a:rPr>
              <a:t>Nuances</a:t>
            </a:r>
            <a:endParaRPr lang="en-US" sz="4400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The earthy tones in the movie represented looming danger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The tones were also in reference to the title of the film: Earth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The title is Earth because people were literally fighting over land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The film score, by A.R. </a:t>
            </a:r>
            <a:r>
              <a:rPr lang="en-US" sz="3600" dirty="0" err="1" smtClean="0">
                <a:latin typeface="Aharoni" pitchFamily="2" charset="-79"/>
                <a:cs typeface="Aharoni" pitchFamily="2" charset="-79"/>
              </a:rPr>
              <a:t>Rahman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 was incredible and really captured the scenes well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Reviews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300" dirty="0" smtClean="0">
                <a:latin typeface="Century Gothic" pitchFamily="34" charset="0"/>
              </a:rPr>
              <a:t>It was well received and most critics say that it depicted an accurate portrayal of the brutalities that occurred during the </a:t>
            </a:r>
            <a:r>
              <a:rPr lang="en-US" sz="3300" dirty="0" smtClean="0">
                <a:latin typeface="Century Gothic" pitchFamily="34" charset="0"/>
              </a:rPr>
              <a:t>partition</a:t>
            </a:r>
          </a:p>
          <a:p>
            <a:r>
              <a:rPr lang="en-US" sz="3300" dirty="0" smtClean="0">
                <a:latin typeface="Century Gothic" pitchFamily="34" charset="0"/>
              </a:rPr>
              <a:t>Stephen Holden of the </a:t>
            </a:r>
            <a:r>
              <a:rPr lang="en-US" sz="3300" dirty="0" err="1" smtClean="0">
                <a:latin typeface="Century Gothic" pitchFamily="34" charset="0"/>
              </a:rPr>
              <a:t>NYTimes</a:t>
            </a:r>
            <a:r>
              <a:rPr lang="en-US" sz="3300" dirty="0" smtClean="0">
                <a:latin typeface="Century Gothic" pitchFamily="34" charset="0"/>
              </a:rPr>
              <a:t> says: “‘Earth’ </a:t>
            </a:r>
            <a:r>
              <a:rPr lang="en-US" sz="3300" dirty="0" smtClean="0">
                <a:latin typeface="Century Gothic" pitchFamily="34" charset="0"/>
              </a:rPr>
              <a:t>is a powerful and disturbing reminder of how a civilization can suddenly crack under certain pressures</a:t>
            </a:r>
            <a:r>
              <a:rPr lang="en-US" sz="3300" dirty="0" smtClean="0">
                <a:latin typeface="Century Gothic" pitchFamily="34" charset="0"/>
              </a:rPr>
              <a:t>.”</a:t>
            </a:r>
            <a:endParaRPr lang="en-US" sz="33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Conclusion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334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movie is true to what actually happened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Sikh mob and train massacre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Atrocities that caused immense bloodshed occurred often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Not a nationalistic movie for India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 the end, the movie proved that love and innocence were not strong enough to survive</a:t>
            </a:r>
            <a:endParaRPr lang="en-US" sz="36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entury Gothic" pitchFamily="34" charset="0"/>
              </a:rPr>
              <a:t>Sources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Dir</a:t>
            </a:r>
            <a:r>
              <a:rPr lang="en-US" dirty="0" smtClean="0">
                <a:latin typeface="Century Gothic" pitchFamily="34" charset="0"/>
              </a:rPr>
              <a:t>. </a:t>
            </a:r>
            <a:r>
              <a:rPr lang="en-US" dirty="0" err="1" smtClean="0">
                <a:latin typeface="Century Gothic" pitchFamily="34" charset="0"/>
              </a:rPr>
              <a:t>Deepa</a:t>
            </a:r>
            <a:r>
              <a:rPr lang="en-US" dirty="0" smtClean="0">
                <a:latin typeface="Century Gothic" pitchFamily="34" charset="0"/>
              </a:rPr>
              <a:t> Mehta. </a:t>
            </a:r>
            <a:r>
              <a:rPr lang="en-US" dirty="0" err="1" smtClean="0">
                <a:latin typeface="Century Gothic" pitchFamily="34" charset="0"/>
              </a:rPr>
              <a:t>Perf</a:t>
            </a:r>
            <a:r>
              <a:rPr lang="en-US" dirty="0" smtClean="0">
                <a:latin typeface="Century Gothic" pitchFamily="34" charset="0"/>
              </a:rPr>
              <a:t>. Amir Khan, Maia </a:t>
            </a:r>
            <a:r>
              <a:rPr lang="en-US" dirty="0" err="1" smtClean="0">
                <a:latin typeface="Century Gothic" pitchFamily="34" charset="0"/>
              </a:rPr>
              <a:t>Sethna</a:t>
            </a:r>
            <a:r>
              <a:rPr lang="en-US" dirty="0" smtClean="0">
                <a:latin typeface="Century Gothic" pitchFamily="34" charset="0"/>
              </a:rPr>
              <a:t>, </a:t>
            </a:r>
            <a:r>
              <a:rPr lang="en-US" dirty="0" err="1" smtClean="0">
                <a:latin typeface="Century Gothic" pitchFamily="34" charset="0"/>
              </a:rPr>
              <a:t>Nandita</a:t>
            </a:r>
            <a:r>
              <a:rPr lang="en-US" dirty="0" smtClean="0">
                <a:latin typeface="Century Gothic" pitchFamily="34" charset="0"/>
              </a:rPr>
              <a:t> Das, and </a:t>
            </a:r>
            <a:r>
              <a:rPr lang="en-US" dirty="0" err="1" smtClean="0">
                <a:latin typeface="Century Gothic" pitchFamily="34" charset="0"/>
              </a:rPr>
              <a:t>Rahul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err="1" smtClean="0">
                <a:latin typeface="Century Gothic" pitchFamily="34" charset="0"/>
              </a:rPr>
              <a:t>Khanna</a:t>
            </a:r>
            <a:r>
              <a:rPr lang="en-US" dirty="0" smtClean="0">
                <a:latin typeface="Century Gothic" pitchFamily="34" charset="0"/>
              </a:rPr>
              <a:t>,. DVD. Cracking the Earth Films Inc., 1998. </a:t>
            </a:r>
            <a:endParaRPr lang="en-US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"Earth." </a:t>
            </a:r>
            <a:r>
              <a:rPr lang="en-US" u="sng" dirty="0" smtClean="0">
                <a:latin typeface="Century Gothic" pitchFamily="34" charset="0"/>
              </a:rPr>
              <a:t>Internet Movie Database</a:t>
            </a:r>
            <a:r>
              <a:rPr lang="en-US" dirty="0" smtClean="0">
                <a:latin typeface="Century Gothic" pitchFamily="34" charset="0"/>
              </a:rPr>
              <a:t>. 20 Mar. 2009 &lt;http://www.imdb.com/title/tt0150433/&gt;. </a:t>
            </a:r>
            <a:endParaRPr lang="en-US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"Earth, politics, and the politics of life." Rev. of </a:t>
            </a:r>
            <a:r>
              <a:rPr lang="en-US" u="sng" dirty="0" smtClean="0">
                <a:latin typeface="Century Gothic" pitchFamily="34" charset="0"/>
              </a:rPr>
              <a:t>Earth</a:t>
            </a:r>
            <a:r>
              <a:rPr lang="en-US" dirty="0" smtClean="0">
                <a:latin typeface="Century Gothic" pitchFamily="34" charset="0"/>
              </a:rPr>
              <a:t>. Weblog post. </a:t>
            </a:r>
            <a:r>
              <a:rPr lang="en-US" u="sng" dirty="0" err="1" smtClean="0">
                <a:latin typeface="Century Gothic" pitchFamily="34" charset="0"/>
              </a:rPr>
              <a:t>TheBollywoodFan</a:t>
            </a:r>
            <a:r>
              <a:rPr lang="en-US" dirty="0" smtClean="0">
                <a:latin typeface="Century Gothic" pitchFamily="34" charset="0"/>
              </a:rPr>
              <a:t>. 22 Aug. 2008. 20 Mar. 2009 &lt;http://thebollywoodfan.blogspot.com/2008/08/earth-politics-and-politics-of-life.html&gt;. </a:t>
            </a:r>
            <a:endParaRPr lang="en-US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Holden, Stephen. "India Torn Apart, as a Child Sees It." Rev. of </a:t>
            </a:r>
            <a:r>
              <a:rPr lang="en-US" u="sng" dirty="0" smtClean="0">
                <a:latin typeface="Century Gothic" pitchFamily="34" charset="0"/>
              </a:rPr>
              <a:t>Earth</a:t>
            </a:r>
            <a:r>
              <a:rPr lang="en-US" dirty="0" smtClean="0">
                <a:latin typeface="Century Gothic" pitchFamily="34" charset="0"/>
              </a:rPr>
              <a:t>. </a:t>
            </a:r>
            <a:r>
              <a:rPr lang="en-US" u="sng" dirty="0" smtClean="0">
                <a:latin typeface="Century Gothic" pitchFamily="34" charset="0"/>
              </a:rPr>
              <a:t>The New York Times</a:t>
            </a:r>
            <a:r>
              <a:rPr lang="en-US" dirty="0" smtClean="0">
                <a:latin typeface="Century Gothic" pitchFamily="34" charset="0"/>
              </a:rPr>
              <a:t>. 10 Sept. 1999. The New York Times. 20 Mar. 2009 &lt;http://movies.nytimes.com/movie/review?_r=2&amp;res=9A01E2D6143DF933A2575AC0A96F958260&gt;. </a:t>
            </a:r>
            <a:endParaRPr lang="en-US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"1947 EARTH." </a:t>
            </a:r>
            <a:r>
              <a:rPr lang="en-US" u="sng" dirty="0" smtClean="0">
                <a:latin typeface="Century Gothic" pitchFamily="34" charset="0"/>
              </a:rPr>
              <a:t>Cinemas online</a:t>
            </a:r>
            <a:r>
              <a:rPr lang="en-US" dirty="0" smtClean="0">
                <a:latin typeface="Century Gothic" pitchFamily="34" charset="0"/>
              </a:rPr>
              <a:t>. 22 Mar. 2009 &lt;http://www.cinemas-online.co.uk/films/1947earth.fhtml&gt;.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Background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Information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8930"/>
          <a:stretch>
            <a:fillRect/>
          </a:stretch>
        </p:blipFill>
        <p:spPr bwMode="auto">
          <a:xfrm>
            <a:off x="381000" y="1447800"/>
            <a:ext cx="2057400" cy="231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86200"/>
            <a:ext cx="210168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90800" y="1371600"/>
            <a:ext cx="655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Century Gothic" pitchFamily="34" charset="0"/>
              </a:rPr>
              <a:t> Directed by </a:t>
            </a:r>
            <a:r>
              <a:rPr lang="en-US" sz="3600" dirty="0" err="1" smtClean="0">
                <a:latin typeface="Century Gothic" pitchFamily="34" charset="0"/>
              </a:rPr>
              <a:t>Deepa</a:t>
            </a:r>
            <a:r>
              <a:rPr lang="en-US" sz="3600" dirty="0" smtClean="0">
                <a:latin typeface="Century Gothic" pitchFamily="34" charset="0"/>
              </a:rPr>
              <a:t> Mehta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Century Gothic" pitchFamily="34" charset="0"/>
              </a:rPr>
              <a:t> Starring Amir Khan, </a:t>
            </a:r>
            <a:r>
              <a:rPr lang="en-US" sz="3600" dirty="0" err="1" smtClean="0">
                <a:latin typeface="Century Gothic" pitchFamily="34" charset="0"/>
              </a:rPr>
              <a:t>Nandita</a:t>
            </a:r>
            <a:r>
              <a:rPr lang="en-US" sz="3600" dirty="0" smtClean="0">
                <a:latin typeface="Century Gothic" pitchFamily="34" charset="0"/>
              </a:rPr>
              <a:t> Das, </a:t>
            </a:r>
            <a:r>
              <a:rPr lang="en-US" sz="3600" dirty="0" err="1" smtClean="0">
                <a:latin typeface="Century Gothic" pitchFamily="34" charset="0"/>
              </a:rPr>
              <a:t>Rahul</a:t>
            </a:r>
            <a:r>
              <a:rPr lang="en-US" sz="3600" dirty="0" smtClean="0">
                <a:latin typeface="Century Gothic" pitchFamily="34" charset="0"/>
              </a:rPr>
              <a:t> </a:t>
            </a:r>
            <a:r>
              <a:rPr lang="en-US" sz="3600" dirty="0" err="1" smtClean="0">
                <a:latin typeface="Century Gothic" pitchFamily="34" charset="0"/>
              </a:rPr>
              <a:t>Khanna</a:t>
            </a:r>
            <a:r>
              <a:rPr lang="en-US" sz="3600" dirty="0" smtClean="0">
                <a:latin typeface="Century Gothic" pitchFamily="34" charset="0"/>
              </a:rPr>
              <a:t> and Maia </a:t>
            </a:r>
            <a:r>
              <a:rPr lang="en-US" sz="3600" dirty="0" err="1" smtClean="0">
                <a:latin typeface="Century Gothic" pitchFamily="34" charset="0"/>
              </a:rPr>
              <a:t>Sethna</a:t>
            </a:r>
            <a:endParaRPr lang="en-US" sz="36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810000"/>
            <a:ext cx="61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Century Gothic" pitchFamily="34" charset="0"/>
              </a:rPr>
              <a:t> </a:t>
            </a:r>
            <a:r>
              <a:rPr lang="en-US" sz="3600" dirty="0" smtClean="0">
                <a:latin typeface="Century Gothic" pitchFamily="34" charset="0"/>
              </a:rPr>
              <a:t>Depicts the partition of India and Pakistan after </a:t>
            </a:r>
            <a:r>
              <a:rPr lang="en-US" sz="3600" dirty="0" err="1" smtClean="0">
                <a:latin typeface="Century Gothic" pitchFamily="34" charset="0"/>
              </a:rPr>
              <a:t>Indepedence</a:t>
            </a:r>
            <a:endParaRPr lang="en-US" sz="36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latin typeface="Century Gothic" pitchFamily="34" charset="0"/>
              </a:rPr>
              <a:t> Not like most </a:t>
            </a:r>
            <a:r>
              <a:rPr lang="en-US" sz="3600" dirty="0" err="1" smtClean="0">
                <a:latin typeface="Century Gothic" pitchFamily="34" charset="0"/>
              </a:rPr>
              <a:t>Bollywood</a:t>
            </a:r>
            <a:r>
              <a:rPr lang="en-US" sz="3600" dirty="0" smtClean="0">
                <a:latin typeface="Century Gothic" pitchFamily="34" charset="0"/>
              </a:rPr>
              <a:t> films</a:t>
            </a:r>
            <a:endParaRPr lang="en-US" sz="3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Basic Plot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486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Narrated by young girl, Lenny, living in Lahore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movie centers on a group of friends of all different religions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After the partition, violence erupts and some individuals in the group change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Lenny sees the ultimately tragic affect that the partition has on the group as well as her innocence</a:t>
            </a:r>
            <a:endParaRPr lang="en-US" sz="36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Setting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915400" cy="4724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Lahore is a city in the Punjab province, on the border of India and Pakistan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Before the partition, different religions lived their together peacefully</a:t>
            </a: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After the partition there was a mass migration across the border and Lahore became an overwhelming Muslim 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9600"/>
            <a:ext cx="586755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3505200" y="1371600"/>
            <a:ext cx="838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Left Arrow 14"/>
          <p:cNvSpPr/>
          <p:nvPr/>
        </p:nvSpPr>
        <p:spPr>
          <a:xfrm>
            <a:off x="4419600" y="228600"/>
            <a:ext cx="1066800" cy="16764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Characters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600" t="4120" r="2400" b="4120"/>
          <a:stretch>
            <a:fillRect/>
          </a:stretch>
        </p:blipFill>
        <p:spPr bwMode="auto">
          <a:xfrm>
            <a:off x="5791200" y="4343400"/>
            <a:ext cx="2895600" cy="203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400" r="21600"/>
          <a:stretch>
            <a:fillRect/>
          </a:stretch>
        </p:blipFill>
        <p:spPr bwMode="auto">
          <a:xfrm>
            <a:off x="381000" y="1524000"/>
            <a:ext cx="2895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29000" y="9906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Lenny is the daughter of a wealthy, </a:t>
            </a:r>
            <a:r>
              <a:rPr lang="en-US" sz="3200" dirty="0" err="1" smtClean="0">
                <a:latin typeface="Century Gothic" pitchFamily="34" charset="0"/>
              </a:rPr>
              <a:t>Parsi</a:t>
            </a:r>
            <a:r>
              <a:rPr lang="en-US" sz="3200" dirty="0" smtClean="0">
                <a:latin typeface="Century Gothic" pitchFamily="34" charset="0"/>
              </a:rPr>
              <a:t> family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Lenny is a very innocent, pampered girl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She shares a close bond with </a:t>
            </a:r>
            <a:r>
              <a:rPr lang="en-US" sz="3200" dirty="0" err="1" smtClean="0">
                <a:latin typeface="Century Gothic" pitchFamily="34" charset="0"/>
              </a:rPr>
              <a:t>Shanta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9624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err="1" smtClean="0">
                <a:latin typeface="Century Gothic" pitchFamily="34" charset="0"/>
              </a:rPr>
              <a:t>Shanta</a:t>
            </a:r>
            <a:r>
              <a:rPr lang="en-US" sz="3200" dirty="0" smtClean="0">
                <a:latin typeface="Century Gothic" pitchFamily="34" charset="0"/>
              </a:rPr>
              <a:t> is the beautiful Hindu woman in the group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She is very protective of Lenny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Loved by </a:t>
            </a:r>
            <a:r>
              <a:rPr lang="en-US" sz="3200" dirty="0" err="1" smtClean="0">
                <a:latin typeface="Century Gothic" pitchFamily="34" charset="0"/>
              </a:rPr>
              <a:t>Dil</a:t>
            </a:r>
            <a:r>
              <a:rPr lang="en-US" sz="3200" dirty="0" smtClean="0">
                <a:latin typeface="Century Gothic" pitchFamily="34" charset="0"/>
              </a:rPr>
              <a:t> and Hassan</a:t>
            </a:r>
          </a:p>
          <a:p>
            <a:pPr>
              <a:buFont typeface="Arial" pitchFamily="34" charset="0"/>
              <a:buChar char="•"/>
            </a:pPr>
            <a:endParaRPr lang="en-US" sz="3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Century Gothic" pitchFamily="34" charset="0"/>
              </a:rPr>
              <a:t>Characters Continued</a:t>
            </a:r>
            <a:endParaRPr lang="en-US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r="43200"/>
          <a:stretch>
            <a:fillRect/>
          </a:stretch>
        </p:blipFill>
        <p:spPr bwMode="auto">
          <a:xfrm>
            <a:off x="457200" y="1219200"/>
            <a:ext cx="216408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r="28800"/>
          <a:stretch>
            <a:fillRect/>
          </a:stretch>
        </p:blipFill>
        <p:spPr bwMode="auto">
          <a:xfrm>
            <a:off x="5943600" y="3733800"/>
            <a:ext cx="271272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43200" y="1143000"/>
            <a:ext cx="6019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latin typeface="Century Gothic" pitchFamily="34" charset="0"/>
              </a:rPr>
              <a:t>Kind, shy Muslim man in love with </a:t>
            </a:r>
            <a:r>
              <a:rPr lang="en-US" sz="3200" dirty="0" err="1" smtClean="0">
                <a:latin typeface="Century Gothic" pitchFamily="34" charset="0"/>
              </a:rPr>
              <a:t>Shanta</a:t>
            </a:r>
            <a:endParaRPr lang="en-US" sz="3200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Remains loyal to his friends and helps them when they need 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6576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err="1" smtClean="0">
                <a:latin typeface="Century Gothic" pitchFamily="34" charset="0"/>
              </a:rPr>
              <a:t>Dil</a:t>
            </a:r>
            <a:r>
              <a:rPr lang="en-US" sz="3200" dirty="0" smtClean="0">
                <a:latin typeface="Century Gothic" pitchFamily="34" charset="0"/>
              </a:rPr>
              <a:t>, or Ice-Candy Man, shows how people changed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At first, he is full of life and happiness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dirty="0" smtClean="0">
                <a:latin typeface="Century Gothic" pitchFamily="34" charset="0"/>
              </a:rPr>
              <a:t>Becomes vengeful and full of hatred</a:t>
            </a:r>
            <a:endParaRPr lang="en-US" sz="32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048000"/>
            <a:ext cx="4478868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152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entury Gothic" pitchFamily="34" charset="0"/>
              </a:rPr>
              <a:t>Continuation of Plot…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latin typeface="Century Gothic" pitchFamily="34" charset="0"/>
              </a:rPr>
              <a:t> After losing his sisters, </a:t>
            </a:r>
            <a:r>
              <a:rPr lang="en-US" sz="3000" dirty="0" err="1" smtClean="0">
                <a:latin typeface="Century Gothic" pitchFamily="34" charset="0"/>
              </a:rPr>
              <a:t>Dil</a:t>
            </a:r>
            <a:r>
              <a:rPr lang="en-US" sz="3000" dirty="0" smtClean="0">
                <a:latin typeface="Century Gothic" pitchFamily="34" charset="0"/>
              </a:rPr>
              <a:t> asks </a:t>
            </a:r>
            <a:r>
              <a:rPr lang="en-US" sz="3000" dirty="0" err="1" smtClean="0">
                <a:latin typeface="Century Gothic" pitchFamily="34" charset="0"/>
              </a:rPr>
              <a:t>Shanta</a:t>
            </a:r>
            <a:r>
              <a:rPr lang="en-US" sz="3000" dirty="0" smtClean="0">
                <a:latin typeface="Century Gothic" pitchFamily="34" charset="0"/>
              </a:rPr>
              <a:t> to marry him believing that she is the only one who can control his anger and thirst for revenge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819400"/>
            <a:ext cx="396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000" dirty="0" err="1" smtClean="0">
                <a:latin typeface="Century Gothic" pitchFamily="34" charset="0"/>
              </a:rPr>
              <a:t>Shanta</a:t>
            </a:r>
            <a:r>
              <a:rPr lang="en-US" sz="3000" dirty="0" smtClean="0">
                <a:latin typeface="Century Gothic" pitchFamily="34" charset="0"/>
              </a:rPr>
              <a:t> declines his proposal and goes to Hassan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latin typeface="Century Gothic" pitchFamily="34" charset="0"/>
              </a:rPr>
              <a:t> </a:t>
            </a:r>
            <a:r>
              <a:rPr lang="en-US" sz="3000" dirty="0" smtClean="0">
                <a:latin typeface="Century Gothic" pitchFamily="34" charset="0"/>
              </a:rPr>
              <a:t>The next day Hassan is found dead and </a:t>
            </a:r>
            <a:r>
              <a:rPr lang="en-US" sz="3000" dirty="0" err="1" smtClean="0">
                <a:latin typeface="Century Gothic" pitchFamily="34" charset="0"/>
              </a:rPr>
              <a:t>Shanta</a:t>
            </a:r>
            <a:r>
              <a:rPr lang="en-US" sz="3000" dirty="0" smtClean="0">
                <a:latin typeface="Century Gothic" pitchFamily="34" charset="0"/>
              </a:rPr>
              <a:t> is taken away by mob of Muslims</a:t>
            </a:r>
            <a:endParaRPr lang="en-US" sz="3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Outside connections</a:t>
            </a:r>
            <a:endParaRPr lang="en-US" sz="44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The characters are parallel to those in </a:t>
            </a:r>
            <a:r>
              <a:rPr lang="en-US" sz="3200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 Home and the </a:t>
            </a:r>
            <a:r>
              <a:rPr lang="en-US" sz="3200" u="sng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World</a:t>
            </a:r>
            <a:endParaRPr lang="en-US" sz="3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Shanta</a:t>
            </a: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Hassan, and </a:t>
            </a:r>
            <a:r>
              <a:rPr lang="en-US" sz="3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Dil</a:t>
            </a: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: </a:t>
            </a:r>
            <a:r>
              <a:rPr lang="en-US" sz="3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Bimala</a:t>
            </a: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Nikhil, and </a:t>
            </a:r>
            <a:r>
              <a:rPr lang="en-US" sz="3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Sandip</a:t>
            </a: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respectfully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 </a:t>
            </a:r>
            <a:r>
              <a:rPr lang="en-US" sz="3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Chatterjee’s</a:t>
            </a: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book he talks about how the mob is uncontrollable and it is very easy to become part of the </a:t>
            </a:r>
            <a:r>
              <a:rPr lang="en-US" sz="3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mobocracy</a:t>
            </a:r>
            <a:endParaRPr lang="en-US" sz="3200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Gandhi’s ideals were what they needed but he was not even mentioned in the movie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888</Words>
  <Application>Microsoft Office PowerPoint</Application>
  <PresentationFormat>On-screen Show (4:3)</PresentationFormat>
  <Paragraphs>87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Background Information</vt:lpstr>
      <vt:lpstr>Basic Plot</vt:lpstr>
      <vt:lpstr>Setting</vt:lpstr>
      <vt:lpstr>Slide 5</vt:lpstr>
      <vt:lpstr>Characters</vt:lpstr>
      <vt:lpstr>Characters Continued</vt:lpstr>
      <vt:lpstr>Slide 8</vt:lpstr>
      <vt:lpstr>Slide 9</vt:lpstr>
      <vt:lpstr>Religious Conflict</vt:lpstr>
      <vt:lpstr>Slide 11</vt:lpstr>
      <vt:lpstr>Slide 12</vt:lpstr>
      <vt:lpstr>Symbolism Continued</vt:lpstr>
      <vt:lpstr>Slide 14</vt:lpstr>
      <vt:lpstr>Reviews</vt:lpstr>
      <vt:lpstr>Conclusion</vt:lpstr>
      <vt:lpstr>Slide 17</vt:lpstr>
    </vt:vector>
  </TitlesOfParts>
  <Company>Case Western Reserve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Nainita</dc:creator>
  <cp:lastModifiedBy>Nainita</cp:lastModifiedBy>
  <cp:revision>48</cp:revision>
  <dcterms:created xsi:type="dcterms:W3CDTF">2009-03-22T02:02:32Z</dcterms:created>
  <dcterms:modified xsi:type="dcterms:W3CDTF">2009-03-23T05:38:41Z</dcterms:modified>
</cp:coreProperties>
</file>