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61" r:id="rId8"/>
    <p:sldId id="274" r:id="rId9"/>
    <p:sldId id="262" r:id="rId10"/>
    <p:sldId id="263" r:id="rId11"/>
    <p:sldId id="264" r:id="rId12"/>
    <p:sldId id="265" r:id="rId13"/>
    <p:sldId id="266" r:id="rId14"/>
    <p:sldId id="267" r:id="rId15"/>
    <p:sldId id="275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713" autoAdjust="0"/>
    <p:restoredTop sz="94660"/>
  </p:normalViewPr>
  <p:slideViewPr>
    <p:cSldViewPr>
      <p:cViewPr varScale="1">
        <p:scale>
          <a:sx n="88" d="100"/>
          <a:sy n="88" d="100"/>
        </p:scale>
        <p:origin x="-10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E20C0A-637E-41B8-B156-7E0879BE65D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0967AA-7CEC-4D71-AAB1-945CD735332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1"/>
                </a:solidFill>
              </a:rPr>
              <a:t>Depression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by </a:t>
            </a:r>
            <a:r>
              <a:rPr lang="en-US" dirty="0" smtClean="0"/>
              <a:t>Francoise </a:t>
            </a:r>
            <a:r>
              <a:rPr lang="en-US" dirty="0" err="1" smtClean="0"/>
              <a:t>Adan</a:t>
            </a:r>
            <a:r>
              <a:rPr lang="en-US" dirty="0" smtClean="0"/>
              <a:t>, M.D.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Types of Depressive Disorders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89120"/>
          </a:xfrm>
        </p:spPr>
        <p:txBody>
          <a:bodyPr>
            <a:noAutofit/>
          </a:bodyPr>
          <a:lstStyle/>
          <a:p>
            <a:r>
              <a:rPr lang="en-US" sz="3200" dirty="0" smtClean="0"/>
              <a:t>Major Depression</a:t>
            </a:r>
          </a:p>
          <a:p>
            <a:pPr lvl="1"/>
            <a:r>
              <a:rPr lang="en-US" sz="2800" dirty="0" smtClean="0"/>
              <a:t>Single</a:t>
            </a:r>
          </a:p>
          <a:p>
            <a:pPr lvl="1"/>
            <a:r>
              <a:rPr lang="en-US" sz="2800" dirty="0" smtClean="0"/>
              <a:t>Recurrent</a:t>
            </a:r>
          </a:p>
          <a:p>
            <a:r>
              <a:rPr lang="en-US" sz="3200" dirty="0" err="1" smtClean="0"/>
              <a:t>Dysthymia</a:t>
            </a:r>
            <a:endParaRPr lang="en-US" sz="3200" dirty="0" smtClean="0"/>
          </a:p>
          <a:p>
            <a:r>
              <a:rPr lang="en-US" sz="3200" dirty="0" smtClean="0"/>
              <a:t>Seasonal Affective Disorder</a:t>
            </a:r>
          </a:p>
          <a:p>
            <a:r>
              <a:rPr lang="en-US" sz="3200" dirty="0" smtClean="0"/>
              <a:t>Bipolar Affective Disorder</a:t>
            </a:r>
          </a:p>
          <a:p>
            <a:r>
              <a:rPr lang="en-US" sz="3200" dirty="0" smtClean="0"/>
              <a:t>Substance Induced Depression</a:t>
            </a:r>
          </a:p>
          <a:p>
            <a:r>
              <a:rPr lang="en-US" sz="3200" dirty="0" smtClean="0"/>
              <a:t>Due to a general medical condition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Risk Factors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1752600"/>
            <a:ext cx="52578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Family history</a:t>
            </a:r>
          </a:p>
          <a:p>
            <a:r>
              <a:rPr lang="en-US" sz="4000" dirty="0" smtClean="0"/>
              <a:t>Prior history</a:t>
            </a:r>
          </a:p>
          <a:p>
            <a:r>
              <a:rPr lang="en-US" sz="4000" dirty="0" smtClean="0"/>
              <a:t>Female gender</a:t>
            </a:r>
          </a:p>
          <a:p>
            <a:r>
              <a:rPr lang="en-US" sz="4000" dirty="0" smtClean="0"/>
              <a:t>Life stressors </a:t>
            </a:r>
          </a:p>
          <a:p>
            <a:pPr lvl="1"/>
            <a:r>
              <a:rPr lang="en-US" sz="3800" dirty="0" smtClean="0"/>
              <a:t>bereavement</a:t>
            </a:r>
          </a:p>
          <a:p>
            <a:r>
              <a:rPr lang="en-US" sz="4000" dirty="0" smtClean="0"/>
              <a:t>Personality traits</a:t>
            </a:r>
          </a:p>
          <a:p>
            <a:r>
              <a:rPr lang="en-US" sz="4000" dirty="0" smtClean="0"/>
              <a:t>Death of a loved one</a:t>
            </a:r>
            <a:endParaRPr lang="en-US" sz="4000" dirty="0"/>
          </a:p>
        </p:txBody>
      </p:sp>
      <p:pic>
        <p:nvPicPr>
          <p:cNvPr id="18436" name="Picture 4" descr="C:\Users\Nainita\AppData\Local\Microsoft\Windows\Temporary Internet Files\Content.IE5\ZC2S652T\MP9003828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76400"/>
            <a:ext cx="2514599" cy="472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Treatment Options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5334000" cy="438912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Goals:</a:t>
            </a:r>
          </a:p>
          <a:p>
            <a:pPr lvl="1"/>
            <a:r>
              <a:rPr lang="en-US" sz="2800" dirty="0" smtClean="0"/>
              <a:t>Reduce/eliminate symptoms</a:t>
            </a:r>
          </a:p>
          <a:p>
            <a:pPr lvl="1"/>
            <a:r>
              <a:rPr lang="en-US" sz="2800" dirty="0" smtClean="0"/>
              <a:t>Restore function</a:t>
            </a:r>
          </a:p>
          <a:p>
            <a:pPr lvl="1"/>
            <a:r>
              <a:rPr lang="en-US" sz="2800" dirty="0" smtClean="0"/>
              <a:t>Prevent relapse and recurrence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2800" dirty="0" smtClean="0"/>
              <a:t>Rx:</a:t>
            </a:r>
          </a:p>
          <a:p>
            <a:pPr lvl="1"/>
            <a:r>
              <a:rPr lang="en-US" sz="2800" dirty="0" smtClean="0"/>
              <a:t>Pharmacotherapy</a:t>
            </a:r>
          </a:p>
          <a:p>
            <a:pPr lvl="1"/>
            <a:r>
              <a:rPr lang="en-US" sz="2800" dirty="0" smtClean="0"/>
              <a:t>Psychotherapy</a:t>
            </a:r>
          </a:p>
          <a:p>
            <a:pPr lvl="1"/>
            <a:r>
              <a:rPr lang="en-US" sz="2800" dirty="0" smtClean="0"/>
              <a:t>Stress Management</a:t>
            </a:r>
            <a:endParaRPr lang="en-US" sz="2800" dirty="0"/>
          </a:p>
        </p:txBody>
      </p:sp>
      <p:pic>
        <p:nvPicPr>
          <p:cNvPr id="17410" name="Picture 2" descr="http://geekandpoke.typepad.com/geekandpoke/images/2008/09/30/depress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1981200"/>
            <a:ext cx="3285914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When Someone You Know Is Depressed...</a:t>
            </a:r>
            <a:endParaRPr lang="en-US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LISTEN</a:t>
            </a:r>
          </a:p>
          <a:p>
            <a:r>
              <a:rPr lang="en-US" sz="4000" dirty="0" smtClean="0"/>
              <a:t>LEARN</a:t>
            </a:r>
          </a:p>
          <a:p>
            <a:r>
              <a:rPr lang="en-US" sz="4000" dirty="0" smtClean="0"/>
              <a:t>Do NOT judge</a:t>
            </a:r>
          </a:p>
          <a:p>
            <a:r>
              <a:rPr lang="en-US" sz="4000" dirty="0" smtClean="0"/>
              <a:t>Do NOT take it personally</a:t>
            </a:r>
          </a:p>
          <a:p>
            <a:r>
              <a:rPr lang="en-US" sz="4000" dirty="0" smtClean="0"/>
              <a:t>ENCOURAGE</a:t>
            </a:r>
          </a:p>
          <a:p>
            <a:r>
              <a:rPr lang="en-US" sz="4000" dirty="0" smtClean="0"/>
              <a:t>Take care of yourself</a:t>
            </a:r>
            <a:endParaRPr 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457200"/>
            <a:ext cx="50292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/>
              <a:t>University Hospitals</a:t>
            </a:r>
          </a:p>
          <a:p>
            <a:pPr>
              <a:buNone/>
            </a:pPr>
            <a:r>
              <a:rPr lang="en-US" sz="2200" dirty="0" smtClean="0"/>
              <a:t>Case Medical Center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3000" b="1" dirty="0" smtClean="0"/>
              <a:t>Francoise </a:t>
            </a:r>
            <a:r>
              <a:rPr lang="en-US" sz="3000" b="1" dirty="0" err="1" smtClean="0"/>
              <a:t>Adan</a:t>
            </a:r>
            <a:r>
              <a:rPr lang="en-US" sz="3000" b="1" dirty="0" smtClean="0"/>
              <a:t>, M.D.</a:t>
            </a:r>
          </a:p>
          <a:p>
            <a:pPr>
              <a:buNone/>
            </a:pPr>
            <a:r>
              <a:rPr lang="en-US" sz="2400" dirty="0" smtClean="0"/>
              <a:t>Mood Disorders Program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10524 Euclid Ave, 12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Floor</a:t>
            </a:r>
          </a:p>
          <a:p>
            <a:pPr>
              <a:buNone/>
            </a:pPr>
            <a:r>
              <a:rPr lang="en-US" sz="2400" dirty="0" smtClean="0"/>
              <a:t>Cleveland, OH 44106</a:t>
            </a:r>
          </a:p>
          <a:p>
            <a:pPr>
              <a:buNone/>
            </a:pPr>
            <a:r>
              <a:rPr lang="en-US" sz="2400" dirty="0" smtClean="0"/>
              <a:t>Phone: 216-844-2400</a:t>
            </a:r>
          </a:p>
          <a:p>
            <a:pPr>
              <a:buNone/>
            </a:pPr>
            <a:r>
              <a:rPr lang="en-US" sz="2400" dirty="0" smtClean="0"/>
              <a:t>Fax: 216-844-2877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Email: Francoise.Adan@UHhospitals.org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5362" name="Picture 2" descr="http://www.hollywoodmegastore.com/Images/7415_Lucy_cutout_88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447800"/>
            <a:ext cx="29718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Questions?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True or False?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T/F Clinical depression is the most common serious brain disease in the U.S.</a:t>
            </a:r>
          </a:p>
          <a:p>
            <a:endParaRPr lang="en-US" dirty="0" smtClean="0"/>
          </a:p>
          <a:p>
            <a:r>
              <a:rPr lang="en-US" dirty="0" smtClean="0"/>
              <a:t>T/F People of all ages, backgrounds, lifestyles, and nationalities suffer from major clinical depression</a:t>
            </a:r>
          </a:p>
          <a:p>
            <a:endParaRPr lang="en-US" dirty="0" smtClean="0"/>
          </a:p>
          <a:p>
            <a:r>
              <a:rPr lang="en-US" dirty="0" smtClean="0"/>
              <a:t>T/F 80% of those properly treated for clinical depression show an improvement in their symptoms generally within 4 to 6 weeks</a:t>
            </a:r>
          </a:p>
          <a:p>
            <a:endParaRPr lang="en-US" dirty="0" smtClean="0"/>
          </a:p>
          <a:p>
            <a:r>
              <a:rPr lang="en-US" dirty="0" smtClean="0"/>
              <a:t>T/F More people die from suicide than from homicide</a:t>
            </a:r>
          </a:p>
          <a:p>
            <a:endParaRPr lang="en-US" dirty="0" smtClean="0"/>
          </a:p>
          <a:p>
            <a:r>
              <a:rPr lang="en-US" dirty="0" smtClean="0"/>
              <a:t>T/F </a:t>
            </a:r>
            <a:r>
              <a:rPr lang="en-US" dirty="0" err="1" smtClean="0"/>
              <a:t>Pyschotropic</a:t>
            </a:r>
            <a:r>
              <a:rPr lang="en-US" dirty="0" smtClean="0"/>
              <a:t> drugs are the only way to treat clinical depression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True or False?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T/F Men do not suffer from clinical depression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T/F Clinical depression costs the U.S. more than $45 billion annually</a:t>
            </a:r>
          </a:p>
          <a:p>
            <a:endParaRPr lang="en-US" dirty="0" smtClean="0"/>
          </a:p>
          <a:p>
            <a:r>
              <a:rPr lang="en-US" dirty="0" smtClean="0"/>
              <a:t>T/F Sad events are the chief cause of clinical depression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T/F There is nothing that family and friends can do to help a victim of clinical depression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T/F Clinically depressed children, women, and men can be highly successful and productive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More Risk Factors for Suicide</a:t>
            </a:r>
            <a:endParaRPr lang="en-US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Hopelessness</a:t>
            </a:r>
          </a:p>
          <a:p>
            <a:r>
              <a:rPr lang="en-US" sz="3200" dirty="0" smtClean="0"/>
              <a:t>Male gender</a:t>
            </a:r>
          </a:p>
          <a:p>
            <a:r>
              <a:rPr lang="en-US" sz="3200" dirty="0" smtClean="0"/>
              <a:t>Caucasian race</a:t>
            </a:r>
          </a:p>
          <a:p>
            <a:r>
              <a:rPr lang="en-US" sz="3200" dirty="0" smtClean="0"/>
              <a:t>Advanced age</a:t>
            </a:r>
          </a:p>
          <a:p>
            <a:r>
              <a:rPr lang="en-US" sz="3200" dirty="0" smtClean="0"/>
              <a:t>History of attempts</a:t>
            </a:r>
          </a:p>
          <a:p>
            <a:r>
              <a:rPr lang="en-US" sz="3200" dirty="0" smtClean="0"/>
              <a:t>Medical illness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History of substance abuse</a:t>
            </a:r>
          </a:p>
          <a:p>
            <a:r>
              <a:rPr lang="en-US" sz="3200" dirty="0" smtClean="0"/>
              <a:t>Psychotic symptoms</a:t>
            </a:r>
          </a:p>
          <a:p>
            <a:r>
              <a:rPr lang="en-US" sz="3200" dirty="0" smtClean="0"/>
              <a:t>Living alone</a:t>
            </a:r>
          </a:p>
          <a:p>
            <a:r>
              <a:rPr lang="en-US" sz="3200" dirty="0" smtClean="0"/>
              <a:t>Insomnia</a:t>
            </a:r>
          </a:p>
          <a:p>
            <a:r>
              <a:rPr lang="en-US" sz="3200" dirty="0" smtClean="0"/>
              <a:t>Anxiety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Symptoms of Abnormal Neurotransmitter Function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4"/>
          <a:ext cx="8305800" cy="4465635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2768600"/>
                <a:gridCol w="2768600"/>
                <a:gridCol w="2768600"/>
              </a:tblGrid>
              <a:tr h="89312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DOPAMINE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NOREPINEPHRINE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SEROTONIN</a:t>
                      </a:r>
                      <a:endParaRPr lang="en-US" sz="2000" dirty="0"/>
                    </a:p>
                  </a:txBody>
                  <a:tcPr/>
                </a:tc>
              </a:tr>
              <a:tr h="893127"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Decreased</a:t>
                      </a:r>
                      <a:r>
                        <a:rPr lang="en-US" baseline="0" dirty="0" smtClean="0"/>
                        <a:t> ability to experience pleasure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energy and lethargy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Obsessive-compulsive behavior</a:t>
                      </a:r>
                    </a:p>
                  </a:txBody>
                  <a:tcPr/>
                </a:tc>
              </a:tr>
              <a:tr h="893127"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Decreased motivation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Decreased alertness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3127"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Decreased attention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3127"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 slowing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What is it?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8912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Medical illness</a:t>
            </a:r>
          </a:p>
          <a:p>
            <a:r>
              <a:rPr lang="en-US" sz="4000" dirty="0" smtClean="0"/>
              <a:t>Affects MIND &amp; BODY</a:t>
            </a:r>
          </a:p>
        </p:txBody>
      </p:sp>
      <p:pic>
        <p:nvPicPr>
          <p:cNvPr id="1028" name="Picture 4" descr="http://www.upenn.edu/gazette/1106/images/gaz_spiritua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3048000"/>
            <a:ext cx="3429000" cy="3409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Biopsychosocial</a:t>
            </a:r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Model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Biology</a:t>
            </a:r>
          </a:p>
          <a:p>
            <a:pPr lvl="1"/>
            <a:r>
              <a:rPr lang="en-US" dirty="0" smtClean="0"/>
              <a:t>genetic predisposition</a:t>
            </a:r>
          </a:p>
          <a:p>
            <a:pPr lvl="1"/>
            <a:r>
              <a:rPr lang="en-US" dirty="0" smtClean="0"/>
              <a:t>“you have a chemical imbalance”</a:t>
            </a:r>
          </a:p>
          <a:p>
            <a:r>
              <a:rPr lang="en-US" dirty="0" smtClean="0"/>
              <a:t>Psychology</a:t>
            </a:r>
          </a:p>
          <a:p>
            <a:pPr lvl="1"/>
            <a:r>
              <a:rPr lang="en-US" dirty="0" smtClean="0"/>
              <a:t>defense mechanisms, memories, cognitions, beliefs, and life experiences</a:t>
            </a:r>
          </a:p>
          <a:p>
            <a:pPr lvl="1"/>
            <a:r>
              <a:rPr lang="en-US" dirty="0" smtClean="0"/>
              <a:t>“what you think determines what you feel”</a:t>
            </a:r>
          </a:p>
          <a:p>
            <a:r>
              <a:rPr lang="en-US" dirty="0" smtClean="0"/>
              <a:t>Social Stressors</a:t>
            </a:r>
          </a:p>
          <a:p>
            <a:pPr lvl="1"/>
            <a:r>
              <a:rPr lang="en-US" dirty="0" smtClean="0"/>
              <a:t>relationships, finances, job, loss</a:t>
            </a:r>
            <a:endParaRPr lang="en-US" dirty="0"/>
          </a:p>
          <a:p>
            <a:pPr lvl="1"/>
            <a:r>
              <a:rPr lang="en-US" dirty="0" smtClean="0"/>
              <a:t>“idealized self vs. reality”</a:t>
            </a:r>
          </a:p>
        </p:txBody>
      </p:sp>
      <p:pic>
        <p:nvPicPr>
          <p:cNvPr id="2052" name="Picture 4" descr="BioPsychoSocial Model of Health and Illness Venn Diagram (Graphic1.png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4267200"/>
            <a:ext cx="2563134" cy="2428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What is it not?</a:t>
            </a:r>
            <a:endParaRPr lang="en-US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Not something to be ashamed of</a:t>
            </a:r>
          </a:p>
          <a:p>
            <a:r>
              <a:rPr lang="en-US" sz="3800" dirty="0" smtClean="0"/>
              <a:t>Not a character flaw</a:t>
            </a:r>
          </a:p>
          <a:p>
            <a:r>
              <a:rPr lang="en-US" sz="3800" dirty="0" smtClean="0"/>
              <a:t>Not something that you “snap out of”</a:t>
            </a:r>
          </a:p>
          <a:p>
            <a:r>
              <a:rPr lang="en-US" sz="3800" dirty="0" smtClean="0"/>
              <a:t>Not feeling sad or blue</a:t>
            </a:r>
          </a:p>
          <a:p>
            <a:r>
              <a:rPr lang="en-US" sz="3800" dirty="0" smtClean="0"/>
              <a:t>Not grief (numbness, bargaining, anger, despair, reorganization)</a:t>
            </a:r>
            <a:endParaRPr lang="en-US" sz="3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Frequency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1 in 5 </a:t>
            </a:r>
            <a:r>
              <a:rPr lang="en-US" sz="3600" dirty="0" smtClean="0"/>
              <a:t>people suffer during lifetime</a:t>
            </a:r>
          </a:p>
          <a:p>
            <a:r>
              <a:rPr lang="en-US" sz="4800" dirty="0" smtClean="0"/>
              <a:t>Equal opportunity illness</a:t>
            </a:r>
          </a:p>
          <a:p>
            <a:r>
              <a:rPr lang="en-US" sz="4800" dirty="0" smtClean="0"/>
              <a:t>At least 50% </a:t>
            </a:r>
            <a:r>
              <a:rPr lang="en-US" sz="3600" dirty="0" smtClean="0"/>
              <a:t>suffering do </a:t>
            </a:r>
            <a:r>
              <a:rPr lang="en-US" sz="4800" dirty="0" smtClean="0"/>
              <a:t>NOT </a:t>
            </a:r>
            <a:r>
              <a:rPr lang="en-US" sz="3600" dirty="0" smtClean="0"/>
              <a:t>get adequate treatment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Symptoms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8912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Mood</a:t>
            </a:r>
            <a:r>
              <a:rPr lang="en-US" sz="3600" dirty="0" smtClean="0"/>
              <a:t>: sad, empty</a:t>
            </a:r>
          </a:p>
          <a:p>
            <a:r>
              <a:rPr lang="en-US" sz="4000" b="1" dirty="0" smtClean="0"/>
              <a:t>Sleep</a:t>
            </a:r>
            <a:r>
              <a:rPr lang="en-US" sz="3600" dirty="0" smtClean="0"/>
              <a:t>: heavy sleeping or sleeplessness</a:t>
            </a:r>
          </a:p>
          <a:p>
            <a:r>
              <a:rPr lang="en-US" sz="4000" b="1" dirty="0" smtClean="0"/>
              <a:t>Loss of interest </a:t>
            </a:r>
            <a:r>
              <a:rPr lang="en-US" sz="3600" dirty="0" smtClean="0"/>
              <a:t>or pleasure</a:t>
            </a:r>
          </a:p>
          <a:p>
            <a:r>
              <a:rPr lang="en-US" sz="4000" b="1" dirty="0" smtClean="0"/>
              <a:t>Fatigue</a:t>
            </a:r>
            <a:r>
              <a:rPr lang="en-US" sz="3600" dirty="0" smtClean="0"/>
              <a:t>, low energy</a:t>
            </a:r>
            <a:endParaRPr lang="en-US" sz="3600" dirty="0"/>
          </a:p>
        </p:txBody>
      </p:sp>
      <p:pic>
        <p:nvPicPr>
          <p:cNvPr id="22537" name="Picture 9" descr="C:\Users\Nainita\AppData\Local\Microsoft\Windows\Temporary Internet Files\Content.IE5\OR0DGVHS\MC900438251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886200"/>
            <a:ext cx="4178300" cy="2771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Symptoms cont.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0"/>
            <a:ext cx="7239000" cy="4876800"/>
          </a:xfrm>
        </p:spPr>
        <p:txBody>
          <a:bodyPr/>
          <a:lstStyle/>
          <a:p>
            <a:r>
              <a:rPr lang="en-US" sz="3200" b="1" dirty="0" smtClean="0"/>
              <a:t>Decreased concentration, </a:t>
            </a:r>
            <a:r>
              <a:rPr lang="en-US" sz="3200" dirty="0" smtClean="0"/>
              <a:t>difficulties making decisions, diminished memory</a:t>
            </a:r>
          </a:p>
          <a:p>
            <a:r>
              <a:rPr lang="en-US" sz="3200" b="1" dirty="0" smtClean="0"/>
              <a:t>Appetite</a:t>
            </a:r>
            <a:r>
              <a:rPr lang="en-US" sz="3200" dirty="0" smtClean="0"/>
              <a:t>: may increase or decrease --&gt; weight change </a:t>
            </a:r>
          </a:p>
          <a:p>
            <a:r>
              <a:rPr lang="en-US" sz="3200" b="1" dirty="0" smtClean="0"/>
              <a:t>Psychomotor</a:t>
            </a:r>
            <a:r>
              <a:rPr lang="en-US" sz="3200" dirty="0" smtClean="0"/>
              <a:t>: agitation, slow down</a:t>
            </a:r>
          </a:p>
          <a:p>
            <a:r>
              <a:rPr lang="en-US" sz="3200" b="1" dirty="0" smtClean="0"/>
              <a:t>Guilt</a:t>
            </a:r>
            <a:r>
              <a:rPr lang="en-US" sz="3200" dirty="0" smtClean="0"/>
              <a:t>: worthlessness, helplessness</a:t>
            </a:r>
          </a:p>
          <a:p>
            <a:r>
              <a:rPr lang="en-US" sz="3200" b="1" dirty="0" smtClean="0"/>
              <a:t>Suicide</a:t>
            </a:r>
            <a:r>
              <a:rPr lang="en-US" sz="3200" dirty="0" smtClean="0"/>
              <a:t>: thoughts of and preoccupation with death</a:t>
            </a:r>
          </a:p>
          <a:p>
            <a:endParaRPr lang="en-US" sz="3200" dirty="0"/>
          </a:p>
        </p:txBody>
      </p:sp>
      <p:pic>
        <p:nvPicPr>
          <p:cNvPr id="25602" name="Picture 2" descr="C:\Users\Nainita\AppData\Local\Microsoft\Windows\Temporary Internet Files\Content.IE5\2L1XQKVP\MC900078739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590800"/>
            <a:ext cx="1717675" cy="3594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Physical Complaints</a:t>
            </a:r>
            <a:endParaRPr lang="en-US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1506" name="Picture 2" descr="http://www.abdn.ac.uk/mediareleases/uploads/media2/10CHRONICPAIN-ima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143000"/>
            <a:ext cx="1371273" cy="1825752"/>
          </a:xfrm>
          <a:prstGeom prst="rect">
            <a:avLst/>
          </a:prstGeom>
          <a:noFill/>
        </p:spPr>
      </p:pic>
      <p:pic>
        <p:nvPicPr>
          <p:cNvPr id="21508" name="Picture 4" descr="http://mykentuckyheart.com/images/pictures/ChestPai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990600"/>
            <a:ext cx="1676400" cy="1958940"/>
          </a:xfrm>
          <a:prstGeom prst="rect">
            <a:avLst/>
          </a:prstGeom>
          <a:noFill/>
        </p:spPr>
      </p:pic>
      <p:pic>
        <p:nvPicPr>
          <p:cNvPr id="21510" name="Picture 6" descr="melatonin for sleeplessnes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2286000"/>
            <a:ext cx="1905000" cy="1790701"/>
          </a:xfrm>
          <a:prstGeom prst="rect">
            <a:avLst/>
          </a:prstGeom>
          <a:noFill/>
        </p:spPr>
      </p:pic>
      <p:pic>
        <p:nvPicPr>
          <p:cNvPr id="21512" name="Picture 8" descr="http://site.laurencewkuhndc.com/images/headache_4010688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4400" y="3733800"/>
            <a:ext cx="1600200" cy="2133600"/>
          </a:xfrm>
          <a:prstGeom prst="rect">
            <a:avLst/>
          </a:prstGeom>
          <a:noFill/>
        </p:spPr>
      </p:pic>
      <p:pic>
        <p:nvPicPr>
          <p:cNvPr id="21514" name="Picture 10" descr="http://www.watfordhypno.co.uk/blog/wp-content/uploads/2010/05/ibs-relief-using-hypnotherapy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48400" y="3657600"/>
            <a:ext cx="1600200" cy="21336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0" y="28956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Chronic Pain 34-43%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876800" y="5715000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Irritable Bowel Syndrome</a:t>
            </a:r>
          </a:p>
          <a:p>
            <a:pPr algn="ctr"/>
            <a:r>
              <a:rPr lang="en-US" sz="2800" dirty="0" smtClean="0"/>
              <a:t>70.94%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248400" y="28956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Chest Pain 61%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58674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Headaches 40%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276600" y="40386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Insomnia 51%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534400" cy="1828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Mind-Body Connection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1746" name="Picture 2" descr="http://www.riversideonline.com/source/images/image_popup/c7_pet_depress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2667000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When to Ask for Help?</a:t>
            </a:r>
            <a:endParaRPr lang="en-US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752600"/>
            <a:ext cx="4876800" cy="438912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2 weeks of symptoms</a:t>
            </a:r>
          </a:p>
          <a:p>
            <a:pPr>
              <a:buNone/>
            </a:pPr>
            <a:endParaRPr lang="en-US" sz="3600" dirty="0" smtClean="0"/>
          </a:p>
          <a:p>
            <a:r>
              <a:rPr lang="en-US" sz="3600" dirty="0" smtClean="0"/>
              <a:t>When symptoms affect life (work, school, personal, etc.)</a:t>
            </a:r>
          </a:p>
          <a:p>
            <a:pPr>
              <a:buNone/>
            </a:pPr>
            <a:endParaRPr lang="en-US" sz="3600" dirty="0" smtClean="0"/>
          </a:p>
          <a:p>
            <a:r>
              <a:rPr lang="en-US" sz="3600" dirty="0" smtClean="0"/>
              <a:t>Suicidal thoughts</a:t>
            </a:r>
            <a:endParaRPr lang="en-US" sz="3600" dirty="0"/>
          </a:p>
        </p:txBody>
      </p:sp>
      <p:pic>
        <p:nvPicPr>
          <p:cNvPr id="20483" name="Picture 3" descr="http://therollingrack.typepad.com/.a/6a00e553a33c8488340120a6877c91970b-800w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590800"/>
            <a:ext cx="3561818" cy="2752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10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3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14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7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18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5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6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9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211</TotalTime>
  <Words>554</Words>
  <Application>Microsoft Office PowerPoint</Application>
  <PresentationFormat>On-screen Show (4:3)</PresentationFormat>
  <Paragraphs>140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Depression</vt:lpstr>
      <vt:lpstr>What is it?</vt:lpstr>
      <vt:lpstr>What is it not?</vt:lpstr>
      <vt:lpstr>Frequency</vt:lpstr>
      <vt:lpstr>Symptoms</vt:lpstr>
      <vt:lpstr>Symptoms cont.</vt:lpstr>
      <vt:lpstr>Physical Complaints</vt:lpstr>
      <vt:lpstr>Mind-Body Connection</vt:lpstr>
      <vt:lpstr>When to Ask for Help?</vt:lpstr>
      <vt:lpstr>Types of Depressive Disorders</vt:lpstr>
      <vt:lpstr>Risk Factors</vt:lpstr>
      <vt:lpstr>Treatment Options</vt:lpstr>
      <vt:lpstr>When Someone You Know Is Depressed...</vt:lpstr>
      <vt:lpstr>Slide 14</vt:lpstr>
      <vt:lpstr>Questions?</vt:lpstr>
      <vt:lpstr>True or False?</vt:lpstr>
      <vt:lpstr>True or False?</vt:lpstr>
      <vt:lpstr>More Risk Factors for Suicide</vt:lpstr>
      <vt:lpstr>Symptoms of Abnormal Neurotransmitter Function</vt:lpstr>
      <vt:lpstr>Biopsychosocial Model</vt:lpstr>
    </vt:vector>
  </TitlesOfParts>
  <Company>Case Western Reserve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Depression</dc:title>
  <dc:creator>Nainita</dc:creator>
  <cp:lastModifiedBy>Nainita</cp:lastModifiedBy>
  <cp:revision>12</cp:revision>
  <dcterms:created xsi:type="dcterms:W3CDTF">2010-10-05T01:55:06Z</dcterms:created>
  <dcterms:modified xsi:type="dcterms:W3CDTF">2010-10-06T18:26:07Z</dcterms:modified>
</cp:coreProperties>
</file>