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2" r:id="rId5"/>
    <p:sldId id="266" r:id="rId6"/>
    <p:sldId id="265" r:id="rId7"/>
    <p:sldId id="260" r:id="rId8"/>
    <p:sldId id="268" r:id="rId9"/>
    <p:sldId id="283" r:id="rId10"/>
    <p:sldId id="284" r:id="rId11"/>
    <p:sldId id="282" r:id="rId12"/>
    <p:sldId id="286" r:id="rId13"/>
    <p:sldId id="285" r:id="rId14"/>
    <p:sldId id="281" r:id="rId15"/>
    <p:sldId id="287" r:id="rId16"/>
    <p:sldId id="261" r:id="rId17"/>
    <p:sldId id="279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9712" autoAdjust="0"/>
  </p:normalViewPr>
  <p:slideViewPr>
    <p:cSldViewPr snapToGrid="0">
      <p:cViewPr varScale="1">
        <p:scale>
          <a:sx n="92" d="100"/>
          <a:sy n="92" d="100"/>
        </p:scale>
        <p:origin x="-35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5041C-5FED-41CB-9968-62D53992E631}" type="datetimeFigureOut">
              <a:rPr lang="en-US"/>
              <a:t>4/23/2014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E981B-5070-4EE5-B1BE-1DEDB18FAB6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97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79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82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00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9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37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981B-5070-4EE5-B1BE-1DEDB18FAB6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9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5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9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5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6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2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19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3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2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1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8DC4F-9EC3-4D52-B746-72CE5377F4F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1BBE6-6657-46D1-9681-EDDA7977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1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ribd.com/doc/58013724/10-MPI-programme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PARALLELIZED CONVOLUTION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836" y="365126"/>
            <a:ext cx="10480964" cy="1245466"/>
          </a:xfrm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sz="3600" dirty="0" smtClean="0"/>
              <a:t>No of Processors </a:t>
            </a:r>
            <a:r>
              <a:rPr lang="en-US" sz="3600" dirty="0" err="1" smtClean="0"/>
              <a:t>vs</a:t>
            </a:r>
            <a:r>
              <a:rPr lang="en-US" sz="3600" dirty="0" smtClean="0"/>
              <a:t> Speedup</a:t>
            </a:r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510" y="1517073"/>
            <a:ext cx="9372600" cy="4683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921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1" y="365126"/>
            <a:ext cx="10543309" cy="1120774"/>
          </a:xfrm>
        </p:spPr>
        <p:txBody>
          <a:bodyPr/>
          <a:lstStyle/>
          <a:p>
            <a:r>
              <a:rPr lang="en-US" dirty="0" smtClean="0"/>
              <a:t>                    </a:t>
            </a:r>
            <a:r>
              <a:rPr lang="en-US" sz="3600" dirty="0" smtClean="0"/>
              <a:t>Running Time</a:t>
            </a:r>
            <a:endParaRPr lang="en-US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64" y="1465119"/>
            <a:ext cx="10546771" cy="4713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55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628" y="302779"/>
            <a:ext cx="10512136" cy="1291416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sz="3600" dirty="0" smtClean="0"/>
              <a:t>Running Time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827346"/>
              </p:ext>
            </p:extLst>
          </p:nvPr>
        </p:nvGraphicFramePr>
        <p:xfrm>
          <a:off x="955964" y="1496290"/>
          <a:ext cx="9923319" cy="4634344"/>
        </p:xfrm>
        <a:graphic>
          <a:graphicData uri="http://schemas.openxmlformats.org/drawingml/2006/table">
            <a:tbl>
              <a:tblPr/>
              <a:tblGrid>
                <a:gridCol w="3007826"/>
                <a:gridCol w="2518172"/>
                <a:gridCol w="2469432"/>
                <a:gridCol w="1927889"/>
              </a:tblGrid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2F2F2"/>
                          </a:solidFill>
                          <a:effectLst/>
                          <a:latin typeface="Calibri"/>
                        </a:rPr>
                        <a:t>No of Processors allotted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2F2F2"/>
                          </a:solidFill>
                          <a:effectLst/>
                          <a:latin typeface="Calibri"/>
                        </a:rPr>
                        <a:t>Processors Requested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2F2F2"/>
                          </a:solidFill>
                          <a:effectLst/>
                          <a:latin typeface="Calibri"/>
                        </a:rPr>
                        <a:t>Running Time (seconds)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2F2F2"/>
                          </a:solidFill>
                          <a:effectLst/>
                          <a:latin typeface="Calibri"/>
                        </a:rPr>
                        <a:t>Analysis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Best Running Time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Best Running Time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08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365126"/>
            <a:ext cx="10522527" cy="1110384"/>
          </a:xfrm>
        </p:spPr>
        <p:txBody>
          <a:bodyPr/>
          <a:lstStyle/>
          <a:p>
            <a:r>
              <a:rPr lang="en-US" dirty="0" smtClean="0"/>
              <a:t>                    </a:t>
            </a:r>
            <a:r>
              <a:rPr lang="en-US" sz="3600" dirty="0" smtClean="0"/>
              <a:t>Running Time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118"/>
            <a:ext cx="10515600" cy="471184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 descr="E:\img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756" y="2224086"/>
            <a:ext cx="5517572" cy="361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3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     Choosing </a:t>
            </a:r>
            <a:r>
              <a:rPr lang="en-US" sz="3600" dirty="0"/>
              <a:t>optimum N from the graph?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0675" y="3243263"/>
            <a:ext cx="5570838" cy="1851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Calibri" charset="0"/>
              </a:rPr>
              <a:t>xy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=constant</a:t>
            </a:r>
            <a:endParaRPr lang="en-US" u="sng" dirty="0">
              <a:solidFill>
                <a:srgbClr val="000000"/>
              </a:solidFill>
              <a:latin typeface="Calibri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Calibri" charset="0"/>
              </a:rPr>
              <a:t>x+y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=minimum</a:t>
            </a:r>
            <a:endParaRPr lang="en-US" u="sng" dirty="0">
              <a:solidFill>
                <a:srgbClr val="000000"/>
              </a:solidFill>
              <a:latin typeface="Calibri" charset="0"/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0000"/>
                </a:solidFill>
                <a:latin typeface="Calibri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           </a:t>
            </a:r>
            <a:r>
              <a:rPr lang="en-US" u="sng" dirty="0">
                <a:solidFill>
                  <a:srgbClr val="000000"/>
                </a:solidFill>
                <a:latin typeface="Calibri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               </a:t>
            </a:r>
            <a:r>
              <a:rPr lang="en-US" u="sng" dirty="0">
                <a:solidFill>
                  <a:srgbClr val="000000"/>
                </a:solidFill>
                <a:latin typeface="Calibri" charset="0"/>
              </a:rPr>
              <a:t>cost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1          64               64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2          32               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64                         8+8=16 - which 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is the minimum among</a:t>
            </a:r>
            <a:endParaRPr lang="en-US" dirty="0">
              <a:solidFill>
                <a:srgbClr val="000000"/>
              </a:solidFill>
              <a:latin typeface="Calibri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4          16               64                         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all </a:t>
            </a:r>
            <a:r>
              <a:rPr lang="en-US" dirty="0" err="1" smtClean="0">
                <a:solidFill>
                  <a:srgbClr val="000000"/>
                </a:solidFill>
                <a:latin typeface="Calibri" charset="0"/>
              </a:rPr>
              <a:t>x+y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 combinations. 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so choosing N (no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8           8                64                         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of processors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) at this point will give fairly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16         4                64                         best cost for a given input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32         2                64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charset="0"/>
              </a:rPr>
              <a:t>64         1                64</a:t>
            </a:r>
          </a:p>
        </p:txBody>
      </p:sp>
    </p:spTree>
    <p:extLst>
      <p:ext uri="{BB962C8B-B14F-4D97-AF65-F5344CB8AC3E}">
        <p14:creationId xmlns:p14="http://schemas.microsoft.com/office/powerpoint/2010/main" val="45607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Optimum 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optimum no of nodes for the approximate no of multiplications can be calculated.</a:t>
            </a:r>
          </a:p>
          <a:p>
            <a:r>
              <a:rPr lang="en-US" dirty="0" smtClean="0"/>
              <a:t>example :  </a:t>
            </a:r>
            <a:r>
              <a:rPr lang="de-DE" dirty="0" smtClean="0"/>
              <a:t> </a:t>
            </a:r>
            <a:r>
              <a:rPr lang="de-DE" dirty="0"/>
              <a:t>1024 x 1024 </a:t>
            </a:r>
            <a:r>
              <a:rPr lang="de-DE" dirty="0" err="1"/>
              <a:t>image</a:t>
            </a:r>
            <a:r>
              <a:rPr lang="de-DE" dirty="0"/>
              <a:t> – </a:t>
            </a:r>
            <a:r>
              <a:rPr lang="de-DE" dirty="0" err="1"/>
              <a:t>input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                    90 </a:t>
            </a:r>
            <a:r>
              <a:rPr lang="de-DE" dirty="0"/>
              <a:t>x 90 </a:t>
            </a:r>
            <a:r>
              <a:rPr lang="de-DE" dirty="0" err="1"/>
              <a:t>kernel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de-DE" dirty="0" smtClean="0"/>
              <a:t>1024 </a:t>
            </a:r>
            <a:r>
              <a:rPr lang="de-DE" dirty="0"/>
              <a:t>x </a:t>
            </a:r>
            <a:r>
              <a:rPr lang="de-DE" dirty="0" smtClean="0"/>
              <a:t>1024</a:t>
            </a:r>
            <a:r>
              <a:rPr lang="de-DE" dirty="0"/>
              <a:t> x </a:t>
            </a:r>
            <a:r>
              <a:rPr lang="de-DE" dirty="0" smtClean="0"/>
              <a:t>90 </a:t>
            </a:r>
            <a:r>
              <a:rPr lang="de-DE" dirty="0"/>
              <a:t>x 90 </a:t>
            </a:r>
            <a:r>
              <a:rPr lang="de-DE" dirty="0" smtClean="0"/>
              <a:t>= ~ 8 </a:t>
            </a:r>
            <a:r>
              <a:rPr lang="de-DE" dirty="0" err="1" smtClean="0"/>
              <a:t>billion</a:t>
            </a:r>
            <a:r>
              <a:rPr lang="de-DE" dirty="0" smtClean="0"/>
              <a:t> </a:t>
            </a:r>
            <a:r>
              <a:rPr lang="de-DE" dirty="0" err="1" smtClean="0"/>
              <a:t>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90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                            Difficulties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overhead</a:t>
            </a:r>
          </a:p>
          <a:p>
            <a:r>
              <a:rPr lang="en-US" dirty="0" smtClean="0"/>
              <a:t>Large no of multiplications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/>
              <a:t>- (~8 billion Multiplications and additions) for 90 x 90 kernel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smtClean="0"/>
              <a:t> - </a:t>
            </a:r>
            <a:r>
              <a:rPr lang="en-US" dirty="0"/>
              <a:t>(~6.5 billion Multiplications and additions) for 80 x 80 kernel</a:t>
            </a:r>
          </a:p>
          <a:p>
            <a:r>
              <a:rPr lang="en-US" dirty="0" smtClean="0"/>
              <a:t>  Filtering the input matrix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7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www.scribd.com/doc/58013724/10-MPI-programmes</a:t>
            </a:r>
            <a:endParaRPr lang="en-US" dirty="0" smtClean="0"/>
          </a:p>
          <a:p>
            <a:r>
              <a:rPr lang="en-US" dirty="0"/>
              <a:t>http://heather.cs.ucdavis.edu/~matloff/mpi.html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Miller, Russ, and Laurence Boxer. Algorithms, sequential </a:t>
            </a:r>
            <a:r>
              <a:rPr lang="en-US" dirty="0" smtClean="0"/>
              <a:t>&amp;</a:t>
            </a:r>
          </a:p>
          <a:p>
            <a:pPr marL="0" indent="0">
              <a:buNone/>
            </a:pPr>
            <a:r>
              <a:rPr lang="en-US" dirty="0" smtClean="0"/>
              <a:t>    parallel</a:t>
            </a:r>
            <a:r>
              <a:rPr lang="en-US" dirty="0"/>
              <a:t>: A unified approach. </a:t>
            </a:r>
          </a:p>
        </p:txBody>
      </p:sp>
    </p:spTree>
    <p:extLst>
      <p:ext uri="{BB962C8B-B14F-4D97-AF65-F5344CB8AC3E}">
        <p14:creationId xmlns:p14="http://schemas.microsoft.com/office/powerpoint/2010/main" val="320529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2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Convolution is a mathematical operation on </a:t>
            </a:r>
            <a:r>
              <a:rPr lang="en-US" smtClean="0"/>
              <a:t>two functions</a:t>
            </a:r>
            <a:endParaRPr lang="en-US" dirty="0" smtClean="0"/>
          </a:p>
          <a:p>
            <a:r>
              <a:rPr lang="en-US" dirty="0" smtClean="0"/>
              <a:t>A function derived from two given functions by integration that expresses how the shape of one is modified by the other.</a:t>
            </a:r>
          </a:p>
          <a:p>
            <a:r>
              <a:rPr lang="en-US" dirty="0" smtClean="0"/>
              <a:t>The Mathematical expression for basic two dimensional convolution is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224" y="4634205"/>
            <a:ext cx="5484813" cy="106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20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56936" y="1862931"/>
            <a:ext cx="6958452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2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</a:p>
          <a:p>
            <a:r>
              <a:rPr lang="en-US" dirty="0" smtClean="0"/>
              <a:t>Electrical Engineering (Communication signal processing)</a:t>
            </a:r>
          </a:p>
          <a:p>
            <a:r>
              <a:rPr lang="en-US" dirty="0" smtClean="0"/>
              <a:t>Statistics</a:t>
            </a:r>
          </a:p>
          <a:p>
            <a:r>
              <a:rPr lang="en-US" dirty="0" smtClean="0"/>
              <a:t>Differential equations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Convolution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1175" y="1891506"/>
            <a:ext cx="8629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2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kernel matrix is padded over the input matrix and the overlapping pixels are computed and this operation is continued for all the pixels of input matrix.  </a:t>
            </a:r>
          </a:p>
          <a:p>
            <a:r>
              <a:rPr lang="en-US" dirty="0" smtClean="0"/>
              <a:t>The complexity is similar to matrix multiplication where the computation involves huge no of multiplications and additions.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77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Matrix is stored in a single node </a:t>
            </a:r>
          </a:p>
          <a:p>
            <a:r>
              <a:rPr lang="en-US" dirty="0" smtClean="0"/>
              <a:t>Kernel matrix is broadcasted to all the other processors</a:t>
            </a:r>
          </a:p>
          <a:p>
            <a:r>
              <a:rPr lang="en-US" dirty="0" smtClean="0"/>
              <a:t>Input Matrix node distributes chunks of input matrix to all the other processors</a:t>
            </a:r>
          </a:p>
          <a:p>
            <a:r>
              <a:rPr lang="en-US" dirty="0" smtClean="0"/>
              <a:t>All the processors sends the partially computed result to a single final node</a:t>
            </a:r>
          </a:p>
          <a:p>
            <a:r>
              <a:rPr lang="en-US" dirty="0" smtClean="0"/>
              <a:t>Because of independent convolutions, distributed parallelism can be implemented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9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Input size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1024 </a:t>
            </a:r>
            <a:r>
              <a:rPr lang="en-US" dirty="0"/>
              <a:t>x </a:t>
            </a:r>
            <a:r>
              <a:rPr lang="en-US" dirty="0" smtClean="0"/>
              <a:t>1024 </a:t>
            </a:r>
            <a:r>
              <a:rPr lang="en-US" dirty="0"/>
              <a:t>image </a:t>
            </a:r>
            <a:r>
              <a:rPr lang="en-US" dirty="0" smtClean="0"/>
              <a:t>– input </a:t>
            </a:r>
            <a:endParaRPr lang="en-US" dirty="0"/>
          </a:p>
          <a:p>
            <a:r>
              <a:rPr lang="en-US" dirty="0"/>
              <a:t> 9</a:t>
            </a:r>
            <a:r>
              <a:rPr lang="en-US" dirty="0" smtClean="0"/>
              <a:t>0 </a:t>
            </a:r>
            <a:r>
              <a:rPr lang="en-US" dirty="0"/>
              <a:t>x 9</a:t>
            </a:r>
            <a:r>
              <a:rPr lang="en-US" dirty="0" smtClean="0"/>
              <a:t>0 </a:t>
            </a:r>
            <a:r>
              <a:rPr lang="en-US" dirty="0"/>
              <a:t>kernel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03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008" y="365125"/>
            <a:ext cx="10449791" cy="1141557"/>
          </a:xfrm>
        </p:spPr>
        <p:txBody>
          <a:bodyPr/>
          <a:lstStyle/>
          <a:p>
            <a:r>
              <a:rPr lang="en-US" dirty="0" smtClean="0"/>
              <a:t>                    </a:t>
            </a:r>
            <a:r>
              <a:rPr lang="en-US" sz="4000" dirty="0" smtClean="0"/>
              <a:t>Running Time </a:t>
            </a:r>
            <a:endParaRPr lang="en-US" sz="4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782" y="1506683"/>
            <a:ext cx="9777845" cy="4662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798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Custom</PresentationFormat>
  <Paragraphs>109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PARALLELIZED CONVOLUTION</vt:lpstr>
      <vt:lpstr>Convolution</vt:lpstr>
      <vt:lpstr>Convolution </vt:lpstr>
      <vt:lpstr>Applications</vt:lpstr>
      <vt:lpstr>Matrix Convolution</vt:lpstr>
      <vt:lpstr>Sequential solution</vt:lpstr>
      <vt:lpstr>Parallel solution</vt:lpstr>
      <vt:lpstr>The Input size </vt:lpstr>
      <vt:lpstr>                    Running Time </vt:lpstr>
      <vt:lpstr>            No of Processors vs Speedup</vt:lpstr>
      <vt:lpstr>                    Running Time</vt:lpstr>
      <vt:lpstr>                    Running Time</vt:lpstr>
      <vt:lpstr>                    Running Time </vt:lpstr>
      <vt:lpstr>      Choosing optimum N from the graph?</vt:lpstr>
      <vt:lpstr>Optimum N?</vt:lpstr>
      <vt:lpstr>                            Difficulties</vt:lpstr>
      <vt:lpstr>References</vt:lpstr>
      <vt:lpstr>Questions ?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PARALLELIZED CONVOLUTION</dc:title>
  <dc:creator>test</dc:creator>
  <cp:lastModifiedBy>Public Computing</cp:lastModifiedBy>
  <cp:revision>72</cp:revision>
  <dcterms:created xsi:type="dcterms:W3CDTF">2014-03-03T18:09:47Z</dcterms:created>
  <dcterms:modified xsi:type="dcterms:W3CDTF">2014-04-23T16:45:50Z</dcterms:modified>
</cp:coreProperties>
</file>