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emf" ContentType="image/x-emf"/>
  <Default Extension="rels" ContentType="application/vnd.openxmlformats-package.relationships+xml"/>
  <Default Extension="xml" ContentType="application/xml"/>
  <Default Extension="vml" ContentType="application/vnd.openxmlformats-officedocument.vmlDrawing"/>
  <Default Extension="gif" ContentType="image/gif"/>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9" r:id="rId1"/>
  </p:sldMasterIdLst>
  <p:notesMasterIdLst>
    <p:notesMasterId r:id="rId192"/>
  </p:notesMasterIdLst>
  <p:handoutMasterIdLst>
    <p:handoutMasterId r:id="rId193"/>
  </p:handoutMasterIdLst>
  <p:sldIdLst>
    <p:sldId id="543" r:id="rId2"/>
    <p:sldId id="911" r:id="rId3"/>
    <p:sldId id="932" r:id="rId4"/>
    <p:sldId id="907" r:id="rId5"/>
    <p:sldId id="1056" r:id="rId6"/>
    <p:sldId id="913" r:id="rId7"/>
    <p:sldId id="1059" r:id="rId8"/>
    <p:sldId id="1053" r:id="rId9"/>
    <p:sldId id="993" r:id="rId10"/>
    <p:sldId id="994" r:id="rId11"/>
    <p:sldId id="995" r:id="rId12"/>
    <p:sldId id="996" r:id="rId13"/>
    <p:sldId id="997" r:id="rId14"/>
    <p:sldId id="998" r:id="rId15"/>
    <p:sldId id="999" r:id="rId16"/>
    <p:sldId id="1000" r:id="rId17"/>
    <p:sldId id="1063" r:id="rId18"/>
    <p:sldId id="1001" r:id="rId19"/>
    <p:sldId id="968" r:id="rId20"/>
    <p:sldId id="969" r:id="rId21"/>
    <p:sldId id="970" r:id="rId22"/>
    <p:sldId id="1002" r:id="rId23"/>
    <p:sldId id="1003" r:id="rId24"/>
    <p:sldId id="1004" r:id="rId25"/>
    <p:sldId id="1005" r:id="rId26"/>
    <p:sldId id="1058" r:id="rId27"/>
    <p:sldId id="1007" r:id="rId28"/>
    <p:sldId id="1048" r:id="rId29"/>
    <p:sldId id="1049" r:id="rId30"/>
    <p:sldId id="1050" r:id="rId31"/>
    <p:sldId id="1051" r:id="rId32"/>
    <p:sldId id="958" r:id="rId33"/>
    <p:sldId id="1008" r:id="rId34"/>
    <p:sldId id="990" r:id="rId35"/>
    <p:sldId id="991" r:id="rId36"/>
    <p:sldId id="1052" r:id="rId37"/>
    <p:sldId id="1010" r:id="rId38"/>
    <p:sldId id="1011" r:id="rId39"/>
    <p:sldId id="952" r:id="rId40"/>
    <p:sldId id="953" r:id="rId41"/>
    <p:sldId id="954" r:id="rId42"/>
    <p:sldId id="1013" r:id="rId43"/>
    <p:sldId id="1014" r:id="rId44"/>
    <p:sldId id="939" r:id="rId45"/>
    <p:sldId id="941" r:id="rId46"/>
    <p:sldId id="942" r:id="rId47"/>
    <p:sldId id="943" r:id="rId48"/>
    <p:sldId id="944" r:id="rId49"/>
    <p:sldId id="956" r:id="rId50"/>
    <p:sldId id="945" r:id="rId51"/>
    <p:sldId id="947" r:id="rId52"/>
    <p:sldId id="949" r:id="rId53"/>
    <p:sldId id="951" r:id="rId54"/>
    <p:sldId id="982" r:id="rId55"/>
    <p:sldId id="946" r:id="rId56"/>
    <p:sldId id="967" r:id="rId57"/>
    <p:sldId id="950" r:id="rId58"/>
    <p:sldId id="981" r:id="rId59"/>
    <p:sldId id="948" r:id="rId60"/>
    <p:sldId id="977" r:id="rId61"/>
    <p:sldId id="979" r:id="rId62"/>
    <p:sldId id="980" r:id="rId63"/>
    <p:sldId id="955" r:id="rId64"/>
    <p:sldId id="957" r:id="rId65"/>
    <p:sldId id="959" r:id="rId66"/>
    <p:sldId id="960" r:id="rId67"/>
    <p:sldId id="961" r:id="rId68"/>
    <p:sldId id="965" r:id="rId69"/>
    <p:sldId id="966" r:id="rId70"/>
    <p:sldId id="971" r:id="rId71"/>
    <p:sldId id="972" r:id="rId72"/>
    <p:sldId id="973" r:id="rId73"/>
    <p:sldId id="974" r:id="rId74"/>
    <p:sldId id="975" r:id="rId75"/>
    <p:sldId id="978" r:id="rId76"/>
    <p:sldId id="983" r:id="rId77"/>
    <p:sldId id="984" r:id="rId78"/>
    <p:sldId id="985" r:id="rId79"/>
    <p:sldId id="986" r:id="rId80"/>
    <p:sldId id="989" r:id="rId81"/>
    <p:sldId id="1015" r:id="rId82"/>
    <p:sldId id="1017" r:id="rId83"/>
    <p:sldId id="1016" r:id="rId84"/>
    <p:sldId id="1018" r:id="rId85"/>
    <p:sldId id="1019" r:id="rId86"/>
    <p:sldId id="1020" r:id="rId87"/>
    <p:sldId id="1021" r:id="rId88"/>
    <p:sldId id="1022" r:id="rId89"/>
    <p:sldId id="1023" r:id="rId90"/>
    <p:sldId id="1024" r:id="rId91"/>
    <p:sldId id="1025" r:id="rId92"/>
    <p:sldId id="1026" r:id="rId93"/>
    <p:sldId id="1027" r:id="rId94"/>
    <p:sldId id="1028" r:id="rId95"/>
    <p:sldId id="1029" r:id="rId96"/>
    <p:sldId id="1030" r:id="rId97"/>
    <p:sldId id="1031" r:id="rId98"/>
    <p:sldId id="1032" r:id="rId99"/>
    <p:sldId id="1033" r:id="rId100"/>
    <p:sldId id="1034" r:id="rId101"/>
    <p:sldId id="1035" r:id="rId102"/>
    <p:sldId id="1036" r:id="rId103"/>
    <p:sldId id="1037" r:id="rId104"/>
    <p:sldId id="1038" r:id="rId105"/>
    <p:sldId id="1039" r:id="rId106"/>
    <p:sldId id="1040" r:id="rId107"/>
    <p:sldId id="1041" r:id="rId108"/>
    <p:sldId id="1042" r:id="rId109"/>
    <p:sldId id="1043" r:id="rId110"/>
    <p:sldId id="1044" r:id="rId111"/>
    <p:sldId id="1045" r:id="rId112"/>
    <p:sldId id="810" r:id="rId113"/>
    <p:sldId id="811" r:id="rId114"/>
    <p:sldId id="897" r:id="rId115"/>
    <p:sldId id="898" r:id="rId116"/>
    <p:sldId id="899" r:id="rId117"/>
    <p:sldId id="900" r:id="rId118"/>
    <p:sldId id="896" r:id="rId119"/>
    <p:sldId id="933" r:id="rId120"/>
    <p:sldId id="928" r:id="rId121"/>
    <p:sldId id="912" r:id="rId122"/>
    <p:sldId id="914" r:id="rId123"/>
    <p:sldId id="1057" r:id="rId124"/>
    <p:sldId id="813" r:id="rId125"/>
    <p:sldId id="818" r:id="rId126"/>
    <p:sldId id="727" r:id="rId127"/>
    <p:sldId id="812" r:id="rId128"/>
    <p:sldId id="877" r:id="rId129"/>
    <p:sldId id="872" r:id="rId130"/>
    <p:sldId id="873" r:id="rId131"/>
    <p:sldId id="874" r:id="rId132"/>
    <p:sldId id="883" r:id="rId133"/>
    <p:sldId id="929" r:id="rId134"/>
    <p:sldId id="895" r:id="rId135"/>
    <p:sldId id="930" r:id="rId136"/>
    <p:sldId id="884" r:id="rId137"/>
    <p:sldId id="878" r:id="rId138"/>
    <p:sldId id="879" r:id="rId139"/>
    <p:sldId id="880" r:id="rId140"/>
    <p:sldId id="881" r:id="rId141"/>
    <p:sldId id="882" r:id="rId142"/>
    <p:sldId id="885" r:id="rId143"/>
    <p:sldId id="886" r:id="rId144"/>
    <p:sldId id="901" r:id="rId145"/>
    <p:sldId id="902" r:id="rId146"/>
    <p:sldId id="903" r:id="rId147"/>
    <p:sldId id="904" r:id="rId148"/>
    <p:sldId id="905" r:id="rId149"/>
    <p:sldId id="906" r:id="rId150"/>
    <p:sldId id="889" r:id="rId151"/>
    <p:sldId id="887" r:id="rId152"/>
    <p:sldId id="888" r:id="rId153"/>
    <p:sldId id="890" r:id="rId154"/>
    <p:sldId id="891" r:id="rId155"/>
    <p:sldId id="934" r:id="rId156"/>
    <p:sldId id="893" r:id="rId157"/>
    <p:sldId id="894" r:id="rId158"/>
    <p:sldId id="785" r:id="rId159"/>
    <p:sldId id="931" r:id="rId160"/>
    <p:sldId id="784" r:id="rId161"/>
    <p:sldId id="783" r:id="rId162"/>
    <p:sldId id="782" r:id="rId163"/>
    <p:sldId id="781" r:id="rId164"/>
    <p:sldId id="780" r:id="rId165"/>
    <p:sldId id="779" r:id="rId166"/>
    <p:sldId id="778" r:id="rId167"/>
    <p:sldId id="777" r:id="rId168"/>
    <p:sldId id="776" r:id="rId169"/>
    <p:sldId id="775" r:id="rId170"/>
    <p:sldId id="774" r:id="rId171"/>
    <p:sldId id="772" r:id="rId172"/>
    <p:sldId id="771" r:id="rId173"/>
    <p:sldId id="824" r:id="rId174"/>
    <p:sldId id="825" r:id="rId175"/>
    <p:sldId id="909" r:id="rId176"/>
    <p:sldId id="927" r:id="rId177"/>
    <p:sldId id="922" r:id="rId178"/>
    <p:sldId id="917" r:id="rId179"/>
    <p:sldId id="916" r:id="rId180"/>
    <p:sldId id="918" r:id="rId181"/>
    <p:sldId id="920" r:id="rId182"/>
    <p:sldId id="921" r:id="rId183"/>
    <p:sldId id="753" r:id="rId184"/>
    <p:sldId id="924" r:id="rId185"/>
    <p:sldId id="925" r:id="rId186"/>
    <p:sldId id="926" r:id="rId187"/>
    <p:sldId id="1046" r:id="rId188"/>
    <p:sldId id="1047" r:id="rId189"/>
    <p:sldId id="923" r:id="rId190"/>
    <p:sldId id="720" r:id="rId191"/>
  </p:sldIdLst>
  <p:sldSz cx="9144000" cy="6858000" type="screen4x3"/>
  <p:notesSz cx="7315200" cy="9601200"/>
  <p:defaultTextStyle>
    <a:defPPr>
      <a:defRPr lang="en-US"/>
    </a:defPPr>
    <a:lvl1pPr algn="ctr" rtl="0" eaLnBrk="0" fontAlgn="base" hangingPunct="0">
      <a:spcBef>
        <a:spcPct val="0"/>
      </a:spcBef>
      <a:spcAft>
        <a:spcPct val="0"/>
      </a:spcAft>
      <a:defRPr sz="2400" kern="1200">
        <a:solidFill>
          <a:schemeClr val="tx1"/>
        </a:solidFill>
        <a:latin typeface="Times New Roman" pitchFamily="18" charset="0"/>
        <a:ea typeface="+mn-ea"/>
        <a:cs typeface="+mn-cs"/>
      </a:defRPr>
    </a:lvl1pPr>
    <a:lvl2pPr marL="457200" algn="ctr" rtl="0" eaLnBrk="0" fontAlgn="base" hangingPunct="0">
      <a:spcBef>
        <a:spcPct val="0"/>
      </a:spcBef>
      <a:spcAft>
        <a:spcPct val="0"/>
      </a:spcAft>
      <a:defRPr sz="2400" kern="1200">
        <a:solidFill>
          <a:schemeClr val="tx1"/>
        </a:solidFill>
        <a:latin typeface="Times New Roman" pitchFamily="18" charset="0"/>
        <a:ea typeface="+mn-ea"/>
        <a:cs typeface="+mn-cs"/>
      </a:defRPr>
    </a:lvl2pPr>
    <a:lvl3pPr marL="914400" algn="ctr" rtl="0" eaLnBrk="0" fontAlgn="base" hangingPunct="0">
      <a:spcBef>
        <a:spcPct val="0"/>
      </a:spcBef>
      <a:spcAft>
        <a:spcPct val="0"/>
      </a:spcAft>
      <a:defRPr sz="2400" kern="1200">
        <a:solidFill>
          <a:schemeClr val="tx1"/>
        </a:solidFill>
        <a:latin typeface="Times New Roman" pitchFamily="18" charset="0"/>
        <a:ea typeface="+mn-ea"/>
        <a:cs typeface="+mn-cs"/>
      </a:defRPr>
    </a:lvl3pPr>
    <a:lvl4pPr marL="1371600" algn="ctr" rtl="0" eaLnBrk="0" fontAlgn="base" hangingPunct="0">
      <a:spcBef>
        <a:spcPct val="0"/>
      </a:spcBef>
      <a:spcAft>
        <a:spcPct val="0"/>
      </a:spcAft>
      <a:defRPr sz="2400" kern="1200">
        <a:solidFill>
          <a:schemeClr val="tx1"/>
        </a:solidFill>
        <a:latin typeface="Times New Roman" pitchFamily="18" charset="0"/>
        <a:ea typeface="+mn-ea"/>
        <a:cs typeface="+mn-cs"/>
      </a:defRPr>
    </a:lvl4pPr>
    <a:lvl5pPr marL="1828800" algn="ctr" rtl="0" eaLnBrk="0" fontAlgn="base" hangingPunct="0">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23">
          <p15:clr>
            <a:srgbClr val="A4A3A4"/>
          </p15:clr>
        </p15:guide>
        <p15:guide id="2" pos="230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00080"/>
    <a:srgbClr val="969696"/>
    <a:srgbClr val="FFFF00"/>
    <a:srgbClr val="0099CC"/>
    <a:srgbClr val="3399FF"/>
    <a:srgbClr val="CC00CC"/>
    <a:srgbClr val="000099"/>
    <a:srgbClr val="0066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238" autoAdjust="0"/>
    <p:restoredTop sz="94660" autoAdjust="0"/>
  </p:normalViewPr>
  <p:slideViewPr>
    <p:cSldViewPr>
      <p:cViewPr varScale="1">
        <p:scale>
          <a:sx n="131" d="100"/>
          <a:sy n="131" d="100"/>
        </p:scale>
        <p:origin x="1584" y="184"/>
      </p:cViewPr>
      <p:guideLst>
        <p:guide orient="horz" pos="2160"/>
        <p:guide pos="2880"/>
      </p:guideLst>
    </p:cSldViewPr>
  </p:slideViewPr>
  <p:outlineViewPr>
    <p:cViewPr>
      <p:scale>
        <a:sx n="33" d="100"/>
        <a:sy n="33" d="100"/>
      </p:scale>
      <p:origin x="0" y="0"/>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 r:id="rId16" collapse="1"/>
      <p:sld r:id="rId17" collapse="1"/>
      <p:sld r:id="rId18" collapse="1"/>
      <p:sld r:id="rId19" collapse="1"/>
      <p:sld r:id="rId20" collapse="1"/>
      <p:sld r:id="rId21" collapse="1"/>
      <p:sld r:id="rId22" collapse="1"/>
      <p:sld r:id="rId23" collapse="1"/>
      <p:sld r:id="rId24" collapse="1"/>
      <p:sld r:id="rId25" collapse="1"/>
      <p:sld r:id="rId26" collapse="1"/>
      <p:sld r:id="rId27" collapse="1"/>
      <p:sld r:id="rId28" collapse="1"/>
    </p:sldLst>
  </p:outlineViewPr>
  <p:notesTextViewPr>
    <p:cViewPr>
      <p:scale>
        <a:sx n="100" d="100"/>
        <a:sy n="100" d="100"/>
      </p:scale>
      <p:origin x="0" y="0"/>
    </p:cViewPr>
  </p:notesTextViewPr>
  <p:sorterViewPr>
    <p:cViewPr>
      <p:scale>
        <a:sx n="75" d="100"/>
        <a:sy n="75" d="100"/>
      </p:scale>
      <p:origin x="0" y="12734"/>
    </p:cViewPr>
  </p:sorterViewPr>
  <p:notesViewPr>
    <p:cSldViewPr>
      <p:cViewPr varScale="1">
        <p:scale>
          <a:sx n="55" d="100"/>
          <a:sy n="55" d="100"/>
        </p:scale>
        <p:origin x="-1698" y="-72"/>
      </p:cViewPr>
      <p:guideLst>
        <p:guide orient="horz" pos="3023"/>
        <p:guide pos="2305"/>
      </p:guideLst>
    </p:cSldViewPr>
  </p:notes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38" Type="http://schemas.openxmlformats.org/officeDocument/2006/relationships/slide" Target="slides/slide137.xml"/><Relationship Id="rId159" Type="http://schemas.openxmlformats.org/officeDocument/2006/relationships/slide" Target="slides/slide158.xml"/><Relationship Id="rId170" Type="http://schemas.openxmlformats.org/officeDocument/2006/relationships/slide" Target="slides/slide169.xml"/><Relationship Id="rId191" Type="http://schemas.openxmlformats.org/officeDocument/2006/relationships/slide" Target="slides/slide190.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53" Type="http://schemas.openxmlformats.org/officeDocument/2006/relationships/slide" Target="slides/slide52.xml"/><Relationship Id="rId74" Type="http://schemas.openxmlformats.org/officeDocument/2006/relationships/slide" Target="slides/slide73.xml"/><Relationship Id="rId128" Type="http://schemas.openxmlformats.org/officeDocument/2006/relationships/slide" Target="slides/slide127.xml"/><Relationship Id="rId149" Type="http://schemas.openxmlformats.org/officeDocument/2006/relationships/slide" Target="slides/slide148.xml"/><Relationship Id="rId5" Type="http://schemas.openxmlformats.org/officeDocument/2006/relationships/slide" Target="slides/slide4.xml"/><Relationship Id="rId95" Type="http://schemas.openxmlformats.org/officeDocument/2006/relationships/slide" Target="slides/slide94.xml"/><Relationship Id="rId160" Type="http://schemas.openxmlformats.org/officeDocument/2006/relationships/slide" Target="slides/slide159.xml"/><Relationship Id="rId181" Type="http://schemas.openxmlformats.org/officeDocument/2006/relationships/slide" Target="slides/slide180.xml"/><Relationship Id="rId22" Type="http://schemas.openxmlformats.org/officeDocument/2006/relationships/slide" Target="slides/slide21.xml"/><Relationship Id="rId43" Type="http://schemas.openxmlformats.org/officeDocument/2006/relationships/slide" Target="slides/slide42.xml"/><Relationship Id="rId64" Type="http://schemas.openxmlformats.org/officeDocument/2006/relationships/slide" Target="slides/slide63.xml"/><Relationship Id="rId118" Type="http://schemas.openxmlformats.org/officeDocument/2006/relationships/slide" Target="slides/slide117.xml"/><Relationship Id="rId139" Type="http://schemas.openxmlformats.org/officeDocument/2006/relationships/slide" Target="slides/slide138.xml"/><Relationship Id="rId85" Type="http://schemas.openxmlformats.org/officeDocument/2006/relationships/slide" Target="slides/slide84.xml"/><Relationship Id="rId150" Type="http://schemas.openxmlformats.org/officeDocument/2006/relationships/slide" Target="slides/slide149.xml"/><Relationship Id="rId171" Type="http://schemas.openxmlformats.org/officeDocument/2006/relationships/slide" Target="slides/slide170.xml"/><Relationship Id="rId192" Type="http://schemas.openxmlformats.org/officeDocument/2006/relationships/notesMaster" Target="notesMasters/notesMaster1.xml"/><Relationship Id="rId12" Type="http://schemas.openxmlformats.org/officeDocument/2006/relationships/slide" Target="slides/slide11.xml"/><Relationship Id="rId33" Type="http://schemas.openxmlformats.org/officeDocument/2006/relationships/slide" Target="slides/slide32.xml"/><Relationship Id="rId108" Type="http://schemas.openxmlformats.org/officeDocument/2006/relationships/slide" Target="slides/slide107.xml"/><Relationship Id="rId129" Type="http://schemas.openxmlformats.org/officeDocument/2006/relationships/slide" Target="slides/slide128.xml"/><Relationship Id="rId54" Type="http://schemas.openxmlformats.org/officeDocument/2006/relationships/slide" Target="slides/slide53.xml"/><Relationship Id="rId75" Type="http://schemas.openxmlformats.org/officeDocument/2006/relationships/slide" Target="slides/slide74.xml"/><Relationship Id="rId96" Type="http://schemas.openxmlformats.org/officeDocument/2006/relationships/slide" Target="slides/slide95.xml"/><Relationship Id="rId140" Type="http://schemas.openxmlformats.org/officeDocument/2006/relationships/slide" Target="slides/slide139.xml"/><Relationship Id="rId161" Type="http://schemas.openxmlformats.org/officeDocument/2006/relationships/slide" Target="slides/slide160.xml"/><Relationship Id="rId182" Type="http://schemas.openxmlformats.org/officeDocument/2006/relationships/slide" Target="slides/slide181.xml"/><Relationship Id="rId6" Type="http://schemas.openxmlformats.org/officeDocument/2006/relationships/slide" Target="slides/slide5.xml"/><Relationship Id="rId23" Type="http://schemas.openxmlformats.org/officeDocument/2006/relationships/slide" Target="slides/slide22.xml"/><Relationship Id="rId119" Type="http://schemas.openxmlformats.org/officeDocument/2006/relationships/slide" Target="slides/slide118.xml"/><Relationship Id="rId44" Type="http://schemas.openxmlformats.org/officeDocument/2006/relationships/slide" Target="slides/slide43.xml"/><Relationship Id="rId65" Type="http://schemas.openxmlformats.org/officeDocument/2006/relationships/slide" Target="slides/slide64.xml"/><Relationship Id="rId86" Type="http://schemas.openxmlformats.org/officeDocument/2006/relationships/slide" Target="slides/slide85.xml"/><Relationship Id="rId130" Type="http://schemas.openxmlformats.org/officeDocument/2006/relationships/slide" Target="slides/slide129.xml"/><Relationship Id="rId151" Type="http://schemas.openxmlformats.org/officeDocument/2006/relationships/slide" Target="slides/slide150.xml"/><Relationship Id="rId172" Type="http://schemas.openxmlformats.org/officeDocument/2006/relationships/slide" Target="slides/slide171.xml"/><Relationship Id="rId193" Type="http://schemas.openxmlformats.org/officeDocument/2006/relationships/handoutMaster" Target="handoutMasters/handoutMaster1.xml"/><Relationship Id="rId13" Type="http://schemas.openxmlformats.org/officeDocument/2006/relationships/slide" Target="slides/slide12.xml"/><Relationship Id="rId109" Type="http://schemas.openxmlformats.org/officeDocument/2006/relationships/slide" Target="slides/slide108.xml"/><Relationship Id="rId34" Type="http://schemas.openxmlformats.org/officeDocument/2006/relationships/slide" Target="slides/slide33.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20" Type="http://schemas.openxmlformats.org/officeDocument/2006/relationships/slide" Target="slides/slide119.xml"/><Relationship Id="rId141" Type="http://schemas.openxmlformats.org/officeDocument/2006/relationships/slide" Target="slides/slide140.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162" Type="http://schemas.openxmlformats.org/officeDocument/2006/relationships/slide" Target="slides/slide161.xml"/><Relationship Id="rId183" Type="http://schemas.openxmlformats.org/officeDocument/2006/relationships/slide" Target="slides/slide182.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157" Type="http://schemas.openxmlformats.org/officeDocument/2006/relationships/slide" Target="slides/slide156.xml"/><Relationship Id="rId178" Type="http://schemas.openxmlformats.org/officeDocument/2006/relationships/slide" Target="slides/slide177.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slide" Target="slides/slide151.xml"/><Relationship Id="rId173" Type="http://schemas.openxmlformats.org/officeDocument/2006/relationships/slide" Target="slides/slide172.xml"/><Relationship Id="rId194" Type="http://schemas.openxmlformats.org/officeDocument/2006/relationships/presProps" Target="presProps.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168" Type="http://schemas.openxmlformats.org/officeDocument/2006/relationships/slide" Target="slides/slide167.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163" Type="http://schemas.openxmlformats.org/officeDocument/2006/relationships/slide" Target="slides/slide162.xml"/><Relationship Id="rId184" Type="http://schemas.openxmlformats.org/officeDocument/2006/relationships/slide" Target="slides/slide183.xml"/><Relationship Id="rId189" Type="http://schemas.openxmlformats.org/officeDocument/2006/relationships/slide" Target="slides/slide188.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slide" Target="slides/slide157.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 Id="rId174" Type="http://schemas.openxmlformats.org/officeDocument/2006/relationships/slide" Target="slides/slide173.xml"/><Relationship Id="rId179" Type="http://schemas.openxmlformats.org/officeDocument/2006/relationships/slide" Target="slides/slide178.xml"/><Relationship Id="rId195" Type="http://schemas.openxmlformats.org/officeDocument/2006/relationships/viewProps" Target="viewProps.xml"/><Relationship Id="rId190" Type="http://schemas.openxmlformats.org/officeDocument/2006/relationships/slide" Target="slides/slide189.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48" Type="http://schemas.openxmlformats.org/officeDocument/2006/relationships/slide" Target="slides/slide147.xml"/><Relationship Id="rId164" Type="http://schemas.openxmlformats.org/officeDocument/2006/relationships/slide" Target="slides/slide163.xml"/><Relationship Id="rId169" Type="http://schemas.openxmlformats.org/officeDocument/2006/relationships/slide" Target="slides/slide168.xml"/><Relationship Id="rId185" Type="http://schemas.openxmlformats.org/officeDocument/2006/relationships/slide" Target="slides/slide184.xml"/><Relationship Id="rId4" Type="http://schemas.openxmlformats.org/officeDocument/2006/relationships/slide" Target="slides/slide3.xml"/><Relationship Id="rId9" Type="http://schemas.openxmlformats.org/officeDocument/2006/relationships/slide" Target="slides/slide8.xml"/><Relationship Id="rId180" Type="http://schemas.openxmlformats.org/officeDocument/2006/relationships/slide" Target="slides/slide179.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54" Type="http://schemas.openxmlformats.org/officeDocument/2006/relationships/slide" Target="slides/slide153.xml"/><Relationship Id="rId175" Type="http://schemas.openxmlformats.org/officeDocument/2006/relationships/slide" Target="slides/slide174.xml"/><Relationship Id="rId196" Type="http://schemas.openxmlformats.org/officeDocument/2006/relationships/theme" Target="theme/theme1.xml"/><Relationship Id="rId16" Type="http://schemas.openxmlformats.org/officeDocument/2006/relationships/slide" Target="slides/slide15.xml"/><Relationship Id="rId37" Type="http://schemas.openxmlformats.org/officeDocument/2006/relationships/slide" Target="slides/slide36.xml"/><Relationship Id="rId58" Type="http://schemas.openxmlformats.org/officeDocument/2006/relationships/slide" Target="slides/slide57.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44" Type="http://schemas.openxmlformats.org/officeDocument/2006/relationships/slide" Target="slides/slide143.xml"/><Relationship Id="rId90" Type="http://schemas.openxmlformats.org/officeDocument/2006/relationships/slide" Target="slides/slide89.xml"/><Relationship Id="rId165" Type="http://schemas.openxmlformats.org/officeDocument/2006/relationships/slide" Target="slides/slide164.xml"/><Relationship Id="rId186" Type="http://schemas.openxmlformats.org/officeDocument/2006/relationships/slide" Target="slides/slide185.xml"/><Relationship Id="rId27" Type="http://schemas.openxmlformats.org/officeDocument/2006/relationships/slide" Target="slides/slide26.xml"/><Relationship Id="rId48" Type="http://schemas.openxmlformats.org/officeDocument/2006/relationships/slide" Target="slides/slide47.xml"/><Relationship Id="rId69" Type="http://schemas.openxmlformats.org/officeDocument/2006/relationships/slide" Target="slides/slide68.xml"/><Relationship Id="rId113" Type="http://schemas.openxmlformats.org/officeDocument/2006/relationships/slide" Target="slides/slide112.xml"/><Relationship Id="rId134" Type="http://schemas.openxmlformats.org/officeDocument/2006/relationships/slide" Target="slides/slide133.xml"/><Relationship Id="rId80" Type="http://schemas.openxmlformats.org/officeDocument/2006/relationships/slide" Target="slides/slide79.xml"/><Relationship Id="rId155" Type="http://schemas.openxmlformats.org/officeDocument/2006/relationships/slide" Target="slides/slide154.xml"/><Relationship Id="rId176" Type="http://schemas.openxmlformats.org/officeDocument/2006/relationships/slide" Target="slides/slide175.xml"/><Relationship Id="rId197" Type="http://schemas.openxmlformats.org/officeDocument/2006/relationships/tableStyles" Target="tableStyles.xml"/><Relationship Id="rId17" Type="http://schemas.openxmlformats.org/officeDocument/2006/relationships/slide" Target="slides/slide16.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24" Type="http://schemas.openxmlformats.org/officeDocument/2006/relationships/slide" Target="slides/slide123.xml"/><Relationship Id="rId70" Type="http://schemas.openxmlformats.org/officeDocument/2006/relationships/slide" Target="slides/slide69.xml"/><Relationship Id="rId91" Type="http://schemas.openxmlformats.org/officeDocument/2006/relationships/slide" Target="slides/slide90.xml"/><Relationship Id="rId145" Type="http://schemas.openxmlformats.org/officeDocument/2006/relationships/slide" Target="slides/slide144.xml"/><Relationship Id="rId166" Type="http://schemas.openxmlformats.org/officeDocument/2006/relationships/slide" Target="slides/slide165.xml"/><Relationship Id="rId187" Type="http://schemas.openxmlformats.org/officeDocument/2006/relationships/slide" Target="slides/slide186.xml"/><Relationship Id="rId1" Type="http://schemas.openxmlformats.org/officeDocument/2006/relationships/slideMaster" Target="slideMasters/slideMaster1.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60" Type="http://schemas.openxmlformats.org/officeDocument/2006/relationships/slide" Target="slides/slide59.xml"/><Relationship Id="rId81" Type="http://schemas.openxmlformats.org/officeDocument/2006/relationships/slide" Target="slides/slide80.xml"/><Relationship Id="rId135" Type="http://schemas.openxmlformats.org/officeDocument/2006/relationships/slide" Target="slides/slide134.xml"/><Relationship Id="rId156" Type="http://schemas.openxmlformats.org/officeDocument/2006/relationships/slide" Target="slides/slide155.xml"/><Relationship Id="rId177" Type="http://schemas.openxmlformats.org/officeDocument/2006/relationships/slide" Target="slides/slide176.xml"/><Relationship Id="rId18" Type="http://schemas.openxmlformats.org/officeDocument/2006/relationships/slide" Target="slides/slide17.xml"/><Relationship Id="rId39" Type="http://schemas.openxmlformats.org/officeDocument/2006/relationships/slide" Target="slides/slide38.xml"/><Relationship Id="rId50" Type="http://schemas.openxmlformats.org/officeDocument/2006/relationships/slide" Target="slides/slide49.xml"/><Relationship Id="rId104" Type="http://schemas.openxmlformats.org/officeDocument/2006/relationships/slide" Target="slides/slide103.xml"/><Relationship Id="rId125" Type="http://schemas.openxmlformats.org/officeDocument/2006/relationships/slide" Target="slides/slide124.xml"/><Relationship Id="rId146" Type="http://schemas.openxmlformats.org/officeDocument/2006/relationships/slide" Target="slides/slide145.xml"/><Relationship Id="rId167" Type="http://schemas.openxmlformats.org/officeDocument/2006/relationships/slide" Target="slides/slide166.xml"/><Relationship Id="rId188" Type="http://schemas.openxmlformats.org/officeDocument/2006/relationships/slide" Target="slides/slide187.xml"/></Relationships>
</file>

<file path=ppt/_rels/viewProps.xml.rels><?xml version="1.0" encoding="UTF-8" standalone="yes"?>
<Relationships xmlns="http://schemas.openxmlformats.org/package/2006/relationships"><Relationship Id="rId8" Type="http://schemas.openxmlformats.org/officeDocument/2006/relationships/slide" Target="slides/slide49.xml"/><Relationship Id="rId13" Type="http://schemas.openxmlformats.org/officeDocument/2006/relationships/slide" Target="slides/slide86.xml"/><Relationship Id="rId18" Type="http://schemas.openxmlformats.org/officeDocument/2006/relationships/slide" Target="slides/slide126.xml"/><Relationship Id="rId26" Type="http://schemas.openxmlformats.org/officeDocument/2006/relationships/slide" Target="slides/slide173.xml"/><Relationship Id="rId3" Type="http://schemas.openxmlformats.org/officeDocument/2006/relationships/slide" Target="slides/slide22.xml"/><Relationship Id="rId21" Type="http://schemas.openxmlformats.org/officeDocument/2006/relationships/slide" Target="slides/slide150.xml"/><Relationship Id="rId7" Type="http://schemas.openxmlformats.org/officeDocument/2006/relationships/slide" Target="slides/slide45.xml"/><Relationship Id="rId12" Type="http://schemas.openxmlformats.org/officeDocument/2006/relationships/slide" Target="slides/slide83.xml"/><Relationship Id="rId17" Type="http://schemas.openxmlformats.org/officeDocument/2006/relationships/slide" Target="slides/slide112.xml"/><Relationship Id="rId25" Type="http://schemas.openxmlformats.org/officeDocument/2006/relationships/slide" Target="slides/slide157.xml"/><Relationship Id="rId2" Type="http://schemas.openxmlformats.org/officeDocument/2006/relationships/slide" Target="slides/slide12.xml"/><Relationship Id="rId16" Type="http://schemas.openxmlformats.org/officeDocument/2006/relationships/slide" Target="slides/slide109.xml"/><Relationship Id="rId20" Type="http://schemas.openxmlformats.org/officeDocument/2006/relationships/slide" Target="slides/slide142.xml"/><Relationship Id="rId1" Type="http://schemas.openxmlformats.org/officeDocument/2006/relationships/slide" Target="slides/slide1.xml"/><Relationship Id="rId6" Type="http://schemas.openxmlformats.org/officeDocument/2006/relationships/slide" Target="slides/slide44.xml"/><Relationship Id="rId11" Type="http://schemas.openxmlformats.org/officeDocument/2006/relationships/slide" Target="slides/slide64.xml"/><Relationship Id="rId24" Type="http://schemas.openxmlformats.org/officeDocument/2006/relationships/slide" Target="slides/slide156.xml"/><Relationship Id="rId5" Type="http://schemas.openxmlformats.org/officeDocument/2006/relationships/slide" Target="slides/slide39.xml"/><Relationship Id="rId15" Type="http://schemas.openxmlformats.org/officeDocument/2006/relationships/slide" Target="slides/slide108.xml"/><Relationship Id="rId23" Type="http://schemas.openxmlformats.org/officeDocument/2006/relationships/slide" Target="slides/slide155.xml"/><Relationship Id="rId28" Type="http://schemas.openxmlformats.org/officeDocument/2006/relationships/slide" Target="slides/slide190.xml"/><Relationship Id="rId10" Type="http://schemas.openxmlformats.org/officeDocument/2006/relationships/slide" Target="slides/slide63.xml"/><Relationship Id="rId19" Type="http://schemas.openxmlformats.org/officeDocument/2006/relationships/slide" Target="slides/slide136.xml"/><Relationship Id="rId4" Type="http://schemas.openxmlformats.org/officeDocument/2006/relationships/slide" Target="slides/slide37.xml"/><Relationship Id="rId9" Type="http://schemas.openxmlformats.org/officeDocument/2006/relationships/slide" Target="slides/slide53.xml"/><Relationship Id="rId14" Type="http://schemas.openxmlformats.org/officeDocument/2006/relationships/slide" Target="slides/slide87.xml"/><Relationship Id="rId22" Type="http://schemas.openxmlformats.org/officeDocument/2006/relationships/slide" Target="slides/slide152.xml"/><Relationship Id="rId27" Type="http://schemas.openxmlformats.org/officeDocument/2006/relationships/slide" Target="slides/slide17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895B220-5E26-4BC5-B76D-92A8A88F3076}" type="doc">
      <dgm:prSet loTypeId="urn:microsoft.com/office/officeart/2005/8/layout/target1" loCatId="relationship" qsTypeId="urn:microsoft.com/office/officeart/2005/8/quickstyle/simple1" qsCatId="simple" csTypeId="urn:microsoft.com/office/officeart/2005/8/colors/accent1_2" csCatId="accent1"/>
      <dgm:spPr/>
    </dgm:pt>
    <dgm:pt modelId="{FFBB013B-E112-4909-95AF-9C23C1482B8B}">
      <dgm:prSet/>
      <dgm:spPr/>
      <dgm: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a:ln>
                <a:noFill/>
              </a:ln>
              <a:solidFill>
                <a:schemeClr val="tx1"/>
              </a:solidFill>
              <a:effectLst/>
              <a:latin typeface="Arial" charset="0"/>
            </a:rPr>
            <a:t>Getting Started (Build Cluster, etc.)</a:t>
          </a:r>
        </a:p>
      </dgm:t>
    </dgm:pt>
    <dgm:pt modelId="{DC8B22B8-8376-4B4E-8D53-3EF2DAF108C3}" type="parTrans" cxnId="{23680716-1C5F-4827-9739-FB18C965FC23}">
      <dgm:prSet/>
      <dgm:spPr/>
    </dgm:pt>
    <dgm:pt modelId="{3F175B26-E6C8-4C11-877D-7066EA02CE90}" type="sibTrans" cxnId="{23680716-1C5F-4827-9739-FB18C965FC23}">
      <dgm:prSet/>
      <dgm:spPr/>
    </dgm:pt>
    <dgm:pt modelId="{4B66BF32-7E52-4CA2-93C9-0E61B2C9AD31}">
      <dgm:prSet/>
      <dgm:spPr/>
      <dgm: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a:ln>
                <a:noFill/>
              </a:ln>
              <a:solidFill>
                <a:schemeClr val="tx1"/>
              </a:solidFill>
              <a:effectLst/>
              <a:latin typeface="Arial" charset="0"/>
            </a:rPr>
            <a:t>Resource Manager</a:t>
          </a:r>
        </a:p>
      </dgm:t>
    </dgm:pt>
    <dgm:pt modelId="{A8D83498-4BE3-4D3F-848D-4A32A5E2CFC4}" type="parTrans" cxnId="{93F0B7FD-4F6F-4F75-AA0D-3000889564AF}">
      <dgm:prSet/>
      <dgm:spPr/>
    </dgm:pt>
    <dgm:pt modelId="{551E2FED-29DB-47E8-870A-5CECEF751235}" type="sibTrans" cxnId="{93F0B7FD-4F6F-4F75-AA0D-3000889564AF}">
      <dgm:prSet/>
      <dgm:spPr/>
    </dgm:pt>
    <dgm:pt modelId="{27FDF61F-3724-4DA5-A1AD-FD9FFF82862D}">
      <dgm:prSet/>
      <dgm:spPr/>
      <dgm: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a:ln>
                <a:noFill/>
              </a:ln>
              <a:solidFill>
                <a:schemeClr val="tx1"/>
              </a:solidFill>
              <a:effectLst/>
              <a:latin typeface="Arial" charset="0"/>
            </a:rPr>
            <a:t>Install OSG software stack</a:t>
          </a:r>
        </a:p>
      </dgm:t>
    </dgm:pt>
    <dgm:pt modelId="{97F4843E-2DF2-45E6-BFAF-0E084F594BE2}" type="parTrans" cxnId="{A5124D3F-CD24-4C51-9391-3064F1275E75}">
      <dgm:prSet/>
      <dgm:spPr/>
    </dgm:pt>
    <dgm:pt modelId="{4FB905B7-4A91-4468-955F-7DBDEC92531E}" type="sibTrans" cxnId="{A5124D3F-CD24-4C51-9391-3064F1275E75}">
      <dgm:prSet/>
      <dgm:spPr/>
    </dgm:pt>
    <dgm:pt modelId="{47CB3F3E-1DC5-4665-B476-113561D9B2FF}">
      <dgm:prSet/>
      <dgm:spPr/>
      <dgm: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a:ln>
                <a:noFill/>
              </a:ln>
              <a:solidFill>
                <a:schemeClr val="tx1"/>
              </a:solidFill>
              <a:effectLst/>
              <a:latin typeface="Arial" charset="0"/>
            </a:rPr>
            <a:t>Request/install Host certificate</a:t>
          </a:r>
        </a:p>
      </dgm:t>
    </dgm:pt>
    <dgm:pt modelId="{7A0D56D5-ED2A-4EF1-A238-553623C4A004}" type="parTrans" cxnId="{EEFD2582-18A4-455B-B539-E83F1EBA78FE}">
      <dgm:prSet/>
      <dgm:spPr/>
    </dgm:pt>
    <dgm:pt modelId="{48A8ED12-D632-49D2-9659-66FED5A69899}" type="sibTrans" cxnId="{EEFD2582-18A4-455B-B539-E83F1EBA78FE}">
      <dgm:prSet/>
      <dgm:spPr/>
    </dgm:pt>
    <dgm:pt modelId="{DE4D6710-7CEF-4374-9390-D8C749595D38}">
      <dgm:prSet/>
      <dgm:spPr/>
      <dgm: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a:ln>
                <a:noFill/>
              </a:ln>
              <a:solidFill>
                <a:schemeClr val="tx1"/>
              </a:solidFill>
              <a:effectLst/>
              <a:latin typeface="Arial" charset="0"/>
            </a:rPr>
            <a:t>Configure OSG</a:t>
          </a:r>
        </a:p>
      </dgm:t>
    </dgm:pt>
    <dgm:pt modelId="{C605947A-DBED-4F3F-A561-DF92E94194A5}" type="parTrans" cxnId="{230BD195-AB3B-499F-AF71-2225F3EF7239}">
      <dgm:prSet/>
      <dgm:spPr/>
    </dgm:pt>
    <dgm:pt modelId="{D45BE221-D6D0-4A8A-A638-8D0635D4B00D}" type="sibTrans" cxnId="{230BD195-AB3B-499F-AF71-2225F3EF7239}">
      <dgm:prSet/>
      <dgm:spPr/>
    </dgm:pt>
    <dgm:pt modelId="{9935FDFD-FEEC-439B-8009-84CD04CD2B97}">
      <dgm:prSet/>
      <dgm:spPr/>
      <dgm:t>
        <a:bodyPr/>
        <a:lstStyle/>
        <a:p>
          <a:endParaRPr lang="en-US"/>
        </a:p>
      </dgm:t>
    </dgm:pt>
    <dgm:pt modelId="{41DF49B3-63F8-41A0-8484-F4515A83CB33}" type="parTrans" cxnId="{8A2B6A79-BAA4-41A8-AFE2-EDF287CCB3A6}">
      <dgm:prSet/>
      <dgm:spPr/>
    </dgm:pt>
    <dgm:pt modelId="{62E19D62-18B9-40CB-B43D-98FE6ACCA9E4}" type="sibTrans" cxnId="{8A2B6A79-BAA4-41A8-AFE2-EDF287CCB3A6}">
      <dgm:prSet/>
      <dgm:spPr/>
    </dgm:pt>
    <dgm:pt modelId="{4B346049-986E-4745-B389-2B5260026333}">
      <dgm:prSet/>
      <dgm:spPr/>
      <dgm:t>
        <a:bodyPr/>
        <a:lstStyle/>
        <a:p>
          <a:endParaRPr lang="en-US"/>
        </a:p>
      </dgm:t>
    </dgm:pt>
    <dgm:pt modelId="{A3CDCCFD-64BD-44C8-A75B-A35943781CA6}" type="parTrans" cxnId="{9984EBEA-2522-4318-A115-3422B6502FBE}">
      <dgm:prSet/>
      <dgm:spPr/>
    </dgm:pt>
    <dgm:pt modelId="{7359FA67-C912-441E-A71A-54897D3CC3C3}" type="sibTrans" cxnId="{9984EBEA-2522-4318-A115-3422B6502FBE}">
      <dgm:prSet/>
      <dgm:spPr/>
    </dgm:pt>
    <dgm:pt modelId="{1703DB03-1404-4391-93CB-D42CD75FDF91}">
      <dgm:prSet/>
      <dgm:spPr/>
      <dgm:t>
        <a:bodyPr/>
        <a:lstStyle/>
        <a:p>
          <a:endParaRPr lang="en-US"/>
        </a:p>
      </dgm:t>
    </dgm:pt>
    <dgm:pt modelId="{34555730-9514-4251-AC18-A13AC97B71F0}" type="parTrans" cxnId="{D214D6EF-DA33-4871-9361-3F1063AF65A4}">
      <dgm:prSet/>
      <dgm:spPr/>
    </dgm:pt>
    <dgm:pt modelId="{90BA5F04-F4ED-4AAE-947C-F6BE85DCF711}" type="sibTrans" cxnId="{D214D6EF-DA33-4871-9361-3F1063AF65A4}">
      <dgm:prSet/>
      <dgm:spPr/>
    </dgm:pt>
    <dgm:pt modelId="{7C9D12ED-69D3-461C-A573-C7D3F36445BF}">
      <dgm:prSet/>
      <dgm:spPr/>
      <dgm:t>
        <a:bodyPr/>
        <a:lstStyle/>
        <a:p>
          <a:endParaRPr lang="en-US"/>
        </a:p>
      </dgm:t>
    </dgm:pt>
    <dgm:pt modelId="{A52CA319-B1CB-4336-A6E1-FC6600BE0C47}" type="parTrans" cxnId="{0C42D99C-94B1-4248-A76B-872912677012}">
      <dgm:prSet/>
      <dgm:spPr/>
    </dgm:pt>
    <dgm:pt modelId="{9EB62465-56BF-4220-B3C0-863DA316D224}" type="sibTrans" cxnId="{0C42D99C-94B1-4248-A76B-872912677012}">
      <dgm:prSet/>
      <dgm:spPr/>
    </dgm:pt>
    <dgm:pt modelId="{167A627B-F56D-497D-AF92-6930DC2C9F10}" type="pres">
      <dgm:prSet presAssocID="{7895B220-5E26-4BC5-B76D-92A8A88F3076}" presName="composite" presStyleCnt="0">
        <dgm:presLayoutVars>
          <dgm:chMax val="5"/>
          <dgm:dir/>
          <dgm:resizeHandles val="exact"/>
        </dgm:presLayoutVars>
      </dgm:prSet>
      <dgm:spPr/>
    </dgm:pt>
    <dgm:pt modelId="{0043F99B-5A4A-4140-B55E-B1A717A901EA}" type="pres">
      <dgm:prSet presAssocID="{FFBB013B-E112-4909-95AF-9C23C1482B8B}" presName="circle1" presStyleLbl="lnNode1" presStyleIdx="0" presStyleCnt="5"/>
      <dgm:spPr/>
    </dgm:pt>
    <dgm:pt modelId="{54FF507D-6F32-4B0E-89F9-95245A37E148}" type="pres">
      <dgm:prSet presAssocID="{FFBB013B-E112-4909-95AF-9C23C1482B8B}" presName="text1" presStyleLbl="revTx" presStyleIdx="0" presStyleCnt="5">
        <dgm:presLayoutVars>
          <dgm:bulletEnabled val="1"/>
        </dgm:presLayoutVars>
      </dgm:prSet>
      <dgm:spPr/>
    </dgm:pt>
    <dgm:pt modelId="{789A81F9-8576-464A-940E-9E2D6DE526F9}" type="pres">
      <dgm:prSet presAssocID="{FFBB013B-E112-4909-95AF-9C23C1482B8B}" presName="line1" presStyleLbl="callout" presStyleIdx="0" presStyleCnt="10"/>
      <dgm:spPr/>
    </dgm:pt>
    <dgm:pt modelId="{72FD7B32-5EB0-4EA2-BAB8-65ECDF805853}" type="pres">
      <dgm:prSet presAssocID="{FFBB013B-E112-4909-95AF-9C23C1482B8B}" presName="d1" presStyleLbl="callout" presStyleIdx="1" presStyleCnt="10"/>
      <dgm:spPr/>
    </dgm:pt>
    <dgm:pt modelId="{C3A15736-0E4A-46C7-883E-37C98EB9C9C7}" type="pres">
      <dgm:prSet presAssocID="{4B66BF32-7E52-4CA2-93C9-0E61B2C9AD31}" presName="circle2" presStyleLbl="lnNode1" presStyleIdx="1" presStyleCnt="5"/>
      <dgm:spPr/>
    </dgm:pt>
    <dgm:pt modelId="{6402EDF2-4EFB-4FD2-AD49-8955B512F87A}" type="pres">
      <dgm:prSet presAssocID="{4B66BF32-7E52-4CA2-93C9-0E61B2C9AD31}" presName="text2" presStyleLbl="revTx" presStyleIdx="1" presStyleCnt="5">
        <dgm:presLayoutVars>
          <dgm:bulletEnabled val="1"/>
        </dgm:presLayoutVars>
      </dgm:prSet>
      <dgm:spPr/>
    </dgm:pt>
    <dgm:pt modelId="{54D54EA6-3AE2-46C2-9046-64BE750DAB8B}" type="pres">
      <dgm:prSet presAssocID="{4B66BF32-7E52-4CA2-93C9-0E61B2C9AD31}" presName="line2" presStyleLbl="callout" presStyleIdx="2" presStyleCnt="10"/>
      <dgm:spPr/>
    </dgm:pt>
    <dgm:pt modelId="{94157023-A00B-4D71-80BB-A7050CA3713F}" type="pres">
      <dgm:prSet presAssocID="{4B66BF32-7E52-4CA2-93C9-0E61B2C9AD31}" presName="d2" presStyleLbl="callout" presStyleIdx="3" presStyleCnt="10"/>
      <dgm:spPr/>
    </dgm:pt>
    <dgm:pt modelId="{9931CA0F-F489-4AB5-B7BB-75BA029B03FD}" type="pres">
      <dgm:prSet presAssocID="{27FDF61F-3724-4DA5-A1AD-FD9FFF82862D}" presName="circle3" presStyleLbl="lnNode1" presStyleIdx="2" presStyleCnt="5"/>
      <dgm:spPr/>
    </dgm:pt>
    <dgm:pt modelId="{5164BE72-5909-4184-9836-3E0A878E2345}" type="pres">
      <dgm:prSet presAssocID="{27FDF61F-3724-4DA5-A1AD-FD9FFF82862D}" presName="text3" presStyleLbl="revTx" presStyleIdx="2" presStyleCnt="5">
        <dgm:presLayoutVars>
          <dgm:bulletEnabled val="1"/>
        </dgm:presLayoutVars>
      </dgm:prSet>
      <dgm:spPr/>
    </dgm:pt>
    <dgm:pt modelId="{1779D6B6-BEF1-43BC-A331-AFE548D35873}" type="pres">
      <dgm:prSet presAssocID="{27FDF61F-3724-4DA5-A1AD-FD9FFF82862D}" presName="line3" presStyleLbl="callout" presStyleIdx="4" presStyleCnt="10"/>
      <dgm:spPr/>
    </dgm:pt>
    <dgm:pt modelId="{0FEFF769-5A1F-47B6-ACEF-1119E7D7C27A}" type="pres">
      <dgm:prSet presAssocID="{27FDF61F-3724-4DA5-A1AD-FD9FFF82862D}" presName="d3" presStyleLbl="callout" presStyleIdx="5" presStyleCnt="10"/>
      <dgm:spPr/>
    </dgm:pt>
    <dgm:pt modelId="{71C0C98A-0CEB-4EBF-A0FE-331D22C74539}" type="pres">
      <dgm:prSet presAssocID="{47CB3F3E-1DC5-4665-B476-113561D9B2FF}" presName="circle4" presStyleLbl="lnNode1" presStyleIdx="3" presStyleCnt="5"/>
      <dgm:spPr/>
    </dgm:pt>
    <dgm:pt modelId="{2B0A32D9-5F8E-41B4-83C7-FB8DF6CA545E}" type="pres">
      <dgm:prSet presAssocID="{47CB3F3E-1DC5-4665-B476-113561D9B2FF}" presName="text4" presStyleLbl="revTx" presStyleIdx="3" presStyleCnt="5">
        <dgm:presLayoutVars>
          <dgm:bulletEnabled val="1"/>
        </dgm:presLayoutVars>
      </dgm:prSet>
      <dgm:spPr/>
    </dgm:pt>
    <dgm:pt modelId="{75125D64-8870-428E-B353-C7445ECA5A47}" type="pres">
      <dgm:prSet presAssocID="{47CB3F3E-1DC5-4665-B476-113561D9B2FF}" presName="line4" presStyleLbl="callout" presStyleIdx="6" presStyleCnt="10"/>
      <dgm:spPr/>
    </dgm:pt>
    <dgm:pt modelId="{2C81ADA0-6C6F-42A4-85F2-E3838825BC94}" type="pres">
      <dgm:prSet presAssocID="{47CB3F3E-1DC5-4665-B476-113561D9B2FF}" presName="d4" presStyleLbl="callout" presStyleIdx="7" presStyleCnt="10"/>
      <dgm:spPr/>
    </dgm:pt>
    <dgm:pt modelId="{37CE80FE-CD8E-4C00-9AC4-627199F68EB1}" type="pres">
      <dgm:prSet presAssocID="{DE4D6710-7CEF-4374-9390-D8C749595D38}" presName="circle5" presStyleLbl="lnNode1" presStyleIdx="4" presStyleCnt="5"/>
      <dgm:spPr/>
    </dgm:pt>
    <dgm:pt modelId="{F7762429-6B72-4C85-9B08-83CBF8DC7034}" type="pres">
      <dgm:prSet presAssocID="{DE4D6710-7CEF-4374-9390-D8C749595D38}" presName="text5" presStyleLbl="revTx" presStyleIdx="4" presStyleCnt="5">
        <dgm:presLayoutVars>
          <dgm:bulletEnabled val="1"/>
        </dgm:presLayoutVars>
      </dgm:prSet>
      <dgm:spPr/>
    </dgm:pt>
    <dgm:pt modelId="{87150A2D-3387-4C7F-8960-92898120E7E4}" type="pres">
      <dgm:prSet presAssocID="{DE4D6710-7CEF-4374-9390-D8C749595D38}" presName="line5" presStyleLbl="callout" presStyleIdx="8" presStyleCnt="10"/>
      <dgm:spPr/>
    </dgm:pt>
    <dgm:pt modelId="{78B41764-59B6-4FC0-A939-D4B01C322E5C}" type="pres">
      <dgm:prSet presAssocID="{DE4D6710-7CEF-4374-9390-D8C749595D38}" presName="d5" presStyleLbl="callout" presStyleIdx="9" presStyleCnt="10"/>
      <dgm:spPr/>
    </dgm:pt>
  </dgm:ptLst>
  <dgm:cxnLst>
    <dgm:cxn modelId="{23680716-1C5F-4827-9739-FB18C965FC23}" srcId="{7895B220-5E26-4BC5-B76D-92A8A88F3076}" destId="{FFBB013B-E112-4909-95AF-9C23C1482B8B}" srcOrd="0" destOrd="0" parTransId="{DC8B22B8-8376-4B4E-8D53-3EF2DAF108C3}" sibTransId="{3F175B26-E6C8-4C11-877D-7066EA02CE90}"/>
    <dgm:cxn modelId="{A5124D3F-CD24-4C51-9391-3064F1275E75}" srcId="{7895B220-5E26-4BC5-B76D-92A8A88F3076}" destId="{27FDF61F-3724-4DA5-A1AD-FD9FFF82862D}" srcOrd="2" destOrd="0" parTransId="{97F4843E-2DF2-45E6-BFAF-0E084F594BE2}" sibTransId="{4FB905B7-4A91-4468-955F-7DBDEC92531E}"/>
    <dgm:cxn modelId="{25D12157-8B34-44EA-93EE-59DE6DA9D406}" type="presOf" srcId="{47CB3F3E-1DC5-4665-B476-113561D9B2FF}" destId="{2B0A32D9-5F8E-41B4-83C7-FB8DF6CA545E}" srcOrd="0" destOrd="0" presId="urn:microsoft.com/office/officeart/2005/8/layout/target1"/>
    <dgm:cxn modelId="{525A3A5A-6EC3-4AEE-AFB4-F2C3C108198D}" type="presOf" srcId="{7895B220-5E26-4BC5-B76D-92A8A88F3076}" destId="{167A627B-F56D-497D-AF92-6930DC2C9F10}" srcOrd="0" destOrd="0" presId="urn:microsoft.com/office/officeart/2005/8/layout/target1"/>
    <dgm:cxn modelId="{C4B3A85E-D501-4FEF-950A-9E8D80481C4E}" type="presOf" srcId="{DE4D6710-7CEF-4374-9390-D8C749595D38}" destId="{F7762429-6B72-4C85-9B08-83CBF8DC7034}" srcOrd="0" destOrd="0" presId="urn:microsoft.com/office/officeart/2005/8/layout/target1"/>
    <dgm:cxn modelId="{A0F1F35E-7676-41A3-9130-932E9268B99C}" type="presOf" srcId="{FFBB013B-E112-4909-95AF-9C23C1482B8B}" destId="{54FF507D-6F32-4B0E-89F9-95245A37E148}" srcOrd="0" destOrd="0" presId="urn:microsoft.com/office/officeart/2005/8/layout/target1"/>
    <dgm:cxn modelId="{BA988560-F5F8-404F-AED0-B56ACE2E53EF}" type="presOf" srcId="{4B66BF32-7E52-4CA2-93C9-0E61B2C9AD31}" destId="{6402EDF2-4EFB-4FD2-AD49-8955B512F87A}" srcOrd="0" destOrd="0" presId="urn:microsoft.com/office/officeart/2005/8/layout/target1"/>
    <dgm:cxn modelId="{8A2B6A79-BAA4-41A8-AFE2-EDF287CCB3A6}" srcId="{7895B220-5E26-4BC5-B76D-92A8A88F3076}" destId="{9935FDFD-FEEC-439B-8009-84CD04CD2B97}" srcOrd="5" destOrd="0" parTransId="{41DF49B3-63F8-41A0-8484-F4515A83CB33}" sibTransId="{62E19D62-18B9-40CB-B43D-98FE6ACCA9E4}"/>
    <dgm:cxn modelId="{EEFD2582-18A4-455B-B539-E83F1EBA78FE}" srcId="{7895B220-5E26-4BC5-B76D-92A8A88F3076}" destId="{47CB3F3E-1DC5-4665-B476-113561D9B2FF}" srcOrd="3" destOrd="0" parTransId="{7A0D56D5-ED2A-4EF1-A238-553623C4A004}" sibTransId="{48A8ED12-D632-49D2-9659-66FED5A69899}"/>
    <dgm:cxn modelId="{230BD195-AB3B-499F-AF71-2225F3EF7239}" srcId="{7895B220-5E26-4BC5-B76D-92A8A88F3076}" destId="{DE4D6710-7CEF-4374-9390-D8C749595D38}" srcOrd="4" destOrd="0" parTransId="{C605947A-DBED-4F3F-A561-DF92E94194A5}" sibTransId="{D45BE221-D6D0-4A8A-A638-8D0635D4B00D}"/>
    <dgm:cxn modelId="{0C42D99C-94B1-4248-A76B-872912677012}" srcId="{7895B220-5E26-4BC5-B76D-92A8A88F3076}" destId="{7C9D12ED-69D3-461C-A573-C7D3F36445BF}" srcOrd="8" destOrd="0" parTransId="{A52CA319-B1CB-4336-A6E1-FC6600BE0C47}" sibTransId="{9EB62465-56BF-4220-B3C0-863DA316D224}"/>
    <dgm:cxn modelId="{B30FE1A3-6383-45EB-BA84-722CB2EABEA4}" type="presOf" srcId="{27FDF61F-3724-4DA5-A1AD-FD9FFF82862D}" destId="{5164BE72-5909-4184-9836-3E0A878E2345}" srcOrd="0" destOrd="0" presId="urn:microsoft.com/office/officeart/2005/8/layout/target1"/>
    <dgm:cxn modelId="{9984EBEA-2522-4318-A115-3422B6502FBE}" srcId="{7895B220-5E26-4BC5-B76D-92A8A88F3076}" destId="{4B346049-986E-4745-B389-2B5260026333}" srcOrd="6" destOrd="0" parTransId="{A3CDCCFD-64BD-44C8-A75B-A35943781CA6}" sibTransId="{7359FA67-C912-441E-A71A-54897D3CC3C3}"/>
    <dgm:cxn modelId="{D214D6EF-DA33-4871-9361-3F1063AF65A4}" srcId="{7895B220-5E26-4BC5-B76D-92A8A88F3076}" destId="{1703DB03-1404-4391-93CB-D42CD75FDF91}" srcOrd="7" destOrd="0" parTransId="{34555730-9514-4251-AC18-A13AC97B71F0}" sibTransId="{90BA5F04-F4ED-4AAE-947C-F6BE85DCF711}"/>
    <dgm:cxn modelId="{93F0B7FD-4F6F-4F75-AA0D-3000889564AF}" srcId="{7895B220-5E26-4BC5-B76D-92A8A88F3076}" destId="{4B66BF32-7E52-4CA2-93C9-0E61B2C9AD31}" srcOrd="1" destOrd="0" parTransId="{A8D83498-4BE3-4D3F-848D-4A32A5E2CFC4}" sibTransId="{551E2FED-29DB-47E8-870A-5CECEF751235}"/>
    <dgm:cxn modelId="{56495F8B-6C49-4C99-9D8E-C20CBC57BA4E}" type="presParOf" srcId="{167A627B-F56D-497D-AF92-6930DC2C9F10}" destId="{0043F99B-5A4A-4140-B55E-B1A717A901EA}" srcOrd="0" destOrd="0" presId="urn:microsoft.com/office/officeart/2005/8/layout/target1"/>
    <dgm:cxn modelId="{3DD835E5-E424-4D8E-B172-23812994EA1E}" type="presParOf" srcId="{167A627B-F56D-497D-AF92-6930DC2C9F10}" destId="{54FF507D-6F32-4B0E-89F9-95245A37E148}" srcOrd="1" destOrd="0" presId="urn:microsoft.com/office/officeart/2005/8/layout/target1"/>
    <dgm:cxn modelId="{74D7BEA1-184D-403D-B55B-A098714A5CE4}" type="presParOf" srcId="{167A627B-F56D-497D-AF92-6930DC2C9F10}" destId="{789A81F9-8576-464A-940E-9E2D6DE526F9}" srcOrd="2" destOrd="0" presId="urn:microsoft.com/office/officeart/2005/8/layout/target1"/>
    <dgm:cxn modelId="{37E45F27-0684-4EC1-8652-7A20BA7D5B2A}" type="presParOf" srcId="{167A627B-F56D-497D-AF92-6930DC2C9F10}" destId="{72FD7B32-5EB0-4EA2-BAB8-65ECDF805853}" srcOrd="3" destOrd="0" presId="urn:microsoft.com/office/officeart/2005/8/layout/target1"/>
    <dgm:cxn modelId="{BFCF9B75-F8EC-4506-B220-34F8F70C5462}" type="presParOf" srcId="{167A627B-F56D-497D-AF92-6930DC2C9F10}" destId="{C3A15736-0E4A-46C7-883E-37C98EB9C9C7}" srcOrd="4" destOrd="0" presId="urn:microsoft.com/office/officeart/2005/8/layout/target1"/>
    <dgm:cxn modelId="{E9C2C755-D6C8-45C8-BECF-0A5BA6823D49}" type="presParOf" srcId="{167A627B-F56D-497D-AF92-6930DC2C9F10}" destId="{6402EDF2-4EFB-4FD2-AD49-8955B512F87A}" srcOrd="5" destOrd="0" presId="urn:microsoft.com/office/officeart/2005/8/layout/target1"/>
    <dgm:cxn modelId="{1715057D-E3F4-4A44-B5A0-01DBA691ECF5}" type="presParOf" srcId="{167A627B-F56D-497D-AF92-6930DC2C9F10}" destId="{54D54EA6-3AE2-46C2-9046-64BE750DAB8B}" srcOrd="6" destOrd="0" presId="urn:microsoft.com/office/officeart/2005/8/layout/target1"/>
    <dgm:cxn modelId="{9A4098E9-65B4-4580-8753-4831F5B70BD4}" type="presParOf" srcId="{167A627B-F56D-497D-AF92-6930DC2C9F10}" destId="{94157023-A00B-4D71-80BB-A7050CA3713F}" srcOrd="7" destOrd="0" presId="urn:microsoft.com/office/officeart/2005/8/layout/target1"/>
    <dgm:cxn modelId="{FBEB633B-F4AE-42C0-8C0E-F476BA72AAE5}" type="presParOf" srcId="{167A627B-F56D-497D-AF92-6930DC2C9F10}" destId="{9931CA0F-F489-4AB5-B7BB-75BA029B03FD}" srcOrd="8" destOrd="0" presId="urn:microsoft.com/office/officeart/2005/8/layout/target1"/>
    <dgm:cxn modelId="{D668023D-189B-40DF-864E-68694FBB4F65}" type="presParOf" srcId="{167A627B-F56D-497D-AF92-6930DC2C9F10}" destId="{5164BE72-5909-4184-9836-3E0A878E2345}" srcOrd="9" destOrd="0" presId="urn:microsoft.com/office/officeart/2005/8/layout/target1"/>
    <dgm:cxn modelId="{278ED05F-95B3-49D8-807D-DEB343E6CA16}" type="presParOf" srcId="{167A627B-F56D-497D-AF92-6930DC2C9F10}" destId="{1779D6B6-BEF1-43BC-A331-AFE548D35873}" srcOrd="10" destOrd="0" presId="urn:microsoft.com/office/officeart/2005/8/layout/target1"/>
    <dgm:cxn modelId="{07FA0A13-D85C-4174-ACCE-4C45BCAD5FB3}" type="presParOf" srcId="{167A627B-F56D-497D-AF92-6930DC2C9F10}" destId="{0FEFF769-5A1F-47B6-ACEF-1119E7D7C27A}" srcOrd="11" destOrd="0" presId="urn:microsoft.com/office/officeart/2005/8/layout/target1"/>
    <dgm:cxn modelId="{6DCEF5D2-F20C-45D0-90DF-393DC8314914}" type="presParOf" srcId="{167A627B-F56D-497D-AF92-6930DC2C9F10}" destId="{71C0C98A-0CEB-4EBF-A0FE-331D22C74539}" srcOrd="12" destOrd="0" presId="urn:microsoft.com/office/officeart/2005/8/layout/target1"/>
    <dgm:cxn modelId="{6CFD85A8-2B8D-489B-B5CD-181F423303FB}" type="presParOf" srcId="{167A627B-F56D-497D-AF92-6930DC2C9F10}" destId="{2B0A32D9-5F8E-41B4-83C7-FB8DF6CA545E}" srcOrd="13" destOrd="0" presId="urn:microsoft.com/office/officeart/2005/8/layout/target1"/>
    <dgm:cxn modelId="{BC209F16-05D4-409E-9E67-1FA62148887F}" type="presParOf" srcId="{167A627B-F56D-497D-AF92-6930DC2C9F10}" destId="{75125D64-8870-428E-B353-C7445ECA5A47}" srcOrd="14" destOrd="0" presId="urn:microsoft.com/office/officeart/2005/8/layout/target1"/>
    <dgm:cxn modelId="{8A751CE0-E09C-49C8-A73F-53AE834D1F1B}" type="presParOf" srcId="{167A627B-F56D-497D-AF92-6930DC2C9F10}" destId="{2C81ADA0-6C6F-42A4-85F2-E3838825BC94}" srcOrd="15" destOrd="0" presId="urn:microsoft.com/office/officeart/2005/8/layout/target1"/>
    <dgm:cxn modelId="{C6834AB1-C951-444F-A827-99C6425C228F}" type="presParOf" srcId="{167A627B-F56D-497D-AF92-6930DC2C9F10}" destId="{37CE80FE-CD8E-4C00-9AC4-627199F68EB1}" srcOrd="16" destOrd="0" presId="urn:microsoft.com/office/officeart/2005/8/layout/target1"/>
    <dgm:cxn modelId="{37FEE8B6-A4E5-4247-ACD2-587236851CA1}" type="presParOf" srcId="{167A627B-F56D-497D-AF92-6930DC2C9F10}" destId="{F7762429-6B72-4C85-9B08-83CBF8DC7034}" srcOrd="17" destOrd="0" presId="urn:microsoft.com/office/officeart/2005/8/layout/target1"/>
    <dgm:cxn modelId="{597FEB2B-B9EF-4C17-8825-F0DA6141D299}" type="presParOf" srcId="{167A627B-F56D-497D-AF92-6930DC2C9F10}" destId="{87150A2D-3387-4C7F-8960-92898120E7E4}" srcOrd="18" destOrd="0" presId="urn:microsoft.com/office/officeart/2005/8/layout/target1"/>
    <dgm:cxn modelId="{E6D62F61-650A-405C-A9C1-A4C321F964D2}" type="presParOf" srcId="{167A627B-F56D-497D-AF92-6930DC2C9F10}" destId="{78B41764-59B6-4FC0-A939-D4B01C322E5C}" srcOrd="19" destOrd="0" presId="urn:microsoft.com/office/officeart/2005/8/layout/targe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CE80FE-CD8E-4C00-9AC4-627199F68EB1}">
      <dsp:nvSpPr>
        <dsp:cNvPr id="0" name=""/>
        <dsp:cNvSpPr/>
      </dsp:nvSpPr>
      <dsp:spPr>
        <a:xfrm>
          <a:off x="1546820" y="1055666"/>
          <a:ext cx="3630215" cy="3630215"/>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C0C98A-0CEB-4EBF-A0FE-331D22C74539}">
      <dsp:nvSpPr>
        <dsp:cNvPr id="0" name=""/>
        <dsp:cNvSpPr/>
      </dsp:nvSpPr>
      <dsp:spPr>
        <a:xfrm>
          <a:off x="1950077" y="1458923"/>
          <a:ext cx="2823702" cy="2823702"/>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931CA0F-F489-4AB5-B7BB-75BA029B03FD}">
      <dsp:nvSpPr>
        <dsp:cNvPr id="0" name=""/>
        <dsp:cNvSpPr/>
      </dsp:nvSpPr>
      <dsp:spPr>
        <a:xfrm>
          <a:off x="2353333" y="1862179"/>
          <a:ext cx="2017189" cy="201718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A15736-0E4A-46C7-883E-37C98EB9C9C7}">
      <dsp:nvSpPr>
        <dsp:cNvPr id="0" name=""/>
        <dsp:cNvSpPr/>
      </dsp:nvSpPr>
      <dsp:spPr>
        <a:xfrm>
          <a:off x="2756892" y="2265738"/>
          <a:ext cx="1210071" cy="121007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43F99B-5A4A-4140-B55E-B1A717A901EA}">
      <dsp:nvSpPr>
        <dsp:cNvPr id="0" name=""/>
        <dsp:cNvSpPr/>
      </dsp:nvSpPr>
      <dsp:spPr>
        <a:xfrm>
          <a:off x="3160148" y="2668994"/>
          <a:ext cx="403558" cy="40355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FF507D-6F32-4B0E-89F9-95245A37E148}">
      <dsp:nvSpPr>
        <dsp:cNvPr id="0" name=""/>
        <dsp:cNvSpPr/>
      </dsp:nvSpPr>
      <dsp:spPr>
        <a:xfrm>
          <a:off x="5782071" y="154405"/>
          <a:ext cx="1815107" cy="640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9050" rIns="19050" bIns="19050" numCol="1" spcCol="1270" anchor="ctr" anchorCtr="0">
          <a:no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500" b="0" i="0" u="none" strike="noStrike" kern="1200" cap="none" normalizeH="0" baseline="0">
              <a:ln>
                <a:noFill/>
              </a:ln>
              <a:solidFill>
                <a:schemeClr val="tx1"/>
              </a:solidFill>
              <a:effectLst/>
              <a:latin typeface="Arial" charset="0"/>
            </a:rPr>
            <a:t>Getting Started (Build Cluster, etc.)</a:t>
          </a:r>
        </a:p>
      </dsp:txBody>
      <dsp:txXfrm>
        <a:off x="5782071" y="154405"/>
        <a:ext cx="1815107" cy="640853"/>
      </dsp:txXfrm>
    </dsp:sp>
    <dsp:sp modelId="{789A81F9-8576-464A-940E-9E2D6DE526F9}">
      <dsp:nvSpPr>
        <dsp:cNvPr id="0" name=""/>
        <dsp:cNvSpPr/>
      </dsp:nvSpPr>
      <dsp:spPr>
        <a:xfrm>
          <a:off x="5328294" y="474832"/>
          <a:ext cx="453776"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2FD7B32-5EB0-4EA2-BAB8-65ECDF805853}">
      <dsp:nvSpPr>
        <dsp:cNvPr id="0" name=""/>
        <dsp:cNvSpPr/>
      </dsp:nvSpPr>
      <dsp:spPr>
        <a:xfrm rot="5400000">
          <a:off x="3145627" y="691132"/>
          <a:ext cx="2395942" cy="1963341"/>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402EDF2-4EFB-4FD2-AD49-8955B512F87A}">
      <dsp:nvSpPr>
        <dsp:cNvPr id="0" name=""/>
        <dsp:cNvSpPr/>
      </dsp:nvSpPr>
      <dsp:spPr>
        <a:xfrm>
          <a:off x="5782071" y="832045"/>
          <a:ext cx="1815107" cy="640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9050" rIns="19050" bIns="19050" numCol="1" spcCol="1270" anchor="ctr" anchorCtr="0">
          <a:no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500" b="0" i="0" u="none" strike="noStrike" kern="1200" cap="none" normalizeH="0" baseline="0">
              <a:ln>
                <a:noFill/>
              </a:ln>
              <a:solidFill>
                <a:schemeClr val="tx1"/>
              </a:solidFill>
              <a:effectLst/>
              <a:latin typeface="Arial" charset="0"/>
            </a:rPr>
            <a:t>Resource Manager</a:t>
          </a:r>
        </a:p>
      </dsp:txBody>
      <dsp:txXfrm>
        <a:off x="5782071" y="832045"/>
        <a:ext cx="1815107" cy="640853"/>
      </dsp:txXfrm>
    </dsp:sp>
    <dsp:sp modelId="{54D54EA6-3AE2-46C2-9046-64BE750DAB8B}">
      <dsp:nvSpPr>
        <dsp:cNvPr id="0" name=""/>
        <dsp:cNvSpPr/>
      </dsp:nvSpPr>
      <dsp:spPr>
        <a:xfrm>
          <a:off x="5328294" y="1152472"/>
          <a:ext cx="453776"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4157023-A00B-4D71-80BB-A7050CA3713F}">
      <dsp:nvSpPr>
        <dsp:cNvPr id="0" name=""/>
        <dsp:cNvSpPr/>
      </dsp:nvSpPr>
      <dsp:spPr>
        <a:xfrm rot="5400000">
          <a:off x="3497698" y="1317284"/>
          <a:ext cx="1994924" cy="1663848"/>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164BE72-5909-4184-9836-3E0A878E2345}">
      <dsp:nvSpPr>
        <dsp:cNvPr id="0" name=""/>
        <dsp:cNvSpPr/>
      </dsp:nvSpPr>
      <dsp:spPr>
        <a:xfrm>
          <a:off x="5782071" y="1509685"/>
          <a:ext cx="1815107" cy="640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9050" rIns="19050" bIns="19050" numCol="1" spcCol="1270" anchor="ctr" anchorCtr="0">
          <a:no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500" b="0" i="0" u="none" strike="noStrike" kern="1200" cap="none" normalizeH="0" baseline="0">
              <a:ln>
                <a:noFill/>
              </a:ln>
              <a:solidFill>
                <a:schemeClr val="tx1"/>
              </a:solidFill>
              <a:effectLst/>
              <a:latin typeface="Arial" charset="0"/>
            </a:rPr>
            <a:t>Install OSG software stack</a:t>
          </a:r>
        </a:p>
      </dsp:txBody>
      <dsp:txXfrm>
        <a:off x="5782071" y="1509685"/>
        <a:ext cx="1815107" cy="640853"/>
      </dsp:txXfrm>
    </dsp:sp>
    <dsp:sp modelId="{1779D6B6-BEF1-43BC-A331-AFE548D35873}">
      <dsp:nvSpPr>
        <dsp:cNvPr id="0" name=""/>
        <dsp:cNvSpPr/>
      </dsp:nvSpPr>
      <dsp:spPr>
        <a:xfrm>
          <a:off x="5328294" y="1830112"/>
          <a:ext cx="453776"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FEFF769-5A1F-47B6-ACEF-1119E7D7C27A}">
      <dsp:nvSpPr>
        <dsp:cNvPr id="0" name=""/>
        <dsp:cNvSpPr/>
      </dsp:nvSpPr>
      <dsp:spPr>
        <a:xfrm rot="5400000">
          <a:off x="3842931" y="1917842"/>
          <a:ext cx="1573093" cy="1397632"/>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B0A32D9-5F8E-41B4-83C7-FB8DF6CA545E}">
      <dsp:nvSpPr>
        <dsp:cNvPr id="0" name=""/>
        <dsp:cNvSpPr/>
      </dsp:nvSpPr>
      <dsp:spPr>
        <a:xfrm>
          <a:off x="5782071" y="2172804"/>
          <a:ext cx="1815107" cy="640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9050" rIns="19050" bIns="19050" numCol="1" spcCol="1270" anchor="ctr" anchorCtr="0">
          <a:no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500" b="0" i="0" u="none" strike="noStrike" kern="1200" cap="none" normalizeH="0" baseline="0">
              <a:ln>
                <a:noFill/>
              </a:ln>
              <a:solidFill>
                <a:schemeClr val="tx1"/>
              </a:solidFill>
              <a:effectLst/>
              <a:latin typeface="Arial" charset="0"/>
            </a:rPr>
            <a:t>Request/install Host certificate</a:t>
          </a:r>
        </a:p>
      </dsp:txBody>
      <dsp:txXfrm>
        <a:off x="5782071" y="2172804"/>
        <a:ext cx="1815107" cy="640853"/>
      </dsp:txXfrm>
    </dsp:sp>
    <dsp:sp modelId="{75125D64-8870-428E-B353-C7445ECA5A47}">
      <dsp:nvSpPr>
        <dsp:cNvPr id="0" name=""/>
        <dsp:cNvSpPr/>
      </dsp:nvSpPr>
      <dsp:spPr>
        <a:xfrm>
          <a:off x="5328294" y="2493231"/>
          <a:ext cx="453776"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C81ADA0-6C6F-42A4-85F2-E3838825BC94}">
      <dsp:nvSpPr>
        <dsp:cNvPr id="0" name=""/>
        <dsp:cNvSpPr/>
      </dsp:nvSpPr>
      <dsp:spPr>
        <a:xfrm rot="5400000">
          <a:off x="4186592" y="2551920"/>
          <a:ext cx="1200391" cy="1083014"/>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7762429-6B72-4C85-9B08-83CBF8DC7034}">
      <dsp:nvSpPr>
        <dsp:cNvPr id="0" name=""/>
        <dsp:cNvSpPr/>
      </dsp:nvSpPr>
      <dsp:spPr>
        <a:xfrm>
          <a:off x="5782071" y="2816563"/>
          <a:ext cx="1815107" cy="640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9050" rIns="19050" bIns="19050" numCol="1" spcCol="1270" anchor="ctr" anchorCtr="0">
          <a:no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500" b="0" i="0" u="none" strike="noStrike" kern="1200" cap="none" normalizeH="0" baseline="0">
              <a:ln>
                <a:noFill/>
              </a:ln>
              <a:solidFill>
                <a:schemeClr val="tx1"/>
              </a:solidFill>
              <a:effectLst/>
              <a:latin typeface="Arial" charset="0"/>
            </a:rPr>
            <a:t>Configure OSG</a:t>
          </a:r>
        </a:p>
      </dsp:txBody>
      <dsp:txXfrm>
        <a:off x="5782071" y="2816563"/>
        <a:ext cx="1815107" cy="640853"/>
      </dsp:txXfrm>
    </dsp:sp>
    <dsp:sp modelId="{87150A2D-3387-4C7F-8960-92898120E7E4}">
      <dsp:nvSpPr>
        <dsp:cNvPr id="0" name=""/>
        <dsp:cNvSpPr/>
      </dsp:nvSpPr>
      <dsp:spPr>
        <a:xfrm>
          <a:off x="5328294" y="3136990"/>
          <a:ext cx="453776"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8B41764-59B6-4FC0-A939-D4B01C322E5C}">
      <dsp:nvSpPr>
        <dsp:cNvPr id="0" name=""/>
        <dsp:cNvSpPr/>
      </dsp:nvSpPr>
      <dsp:spPr>
        <a:xfrm rot="5400000">
          <a:off x="4511496" y="3167241"/>
          <a:ext cx="847050" cy="786546"/>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target1">
  <dgm:title val=""/>
  <dgm:desc val=""/>
  <dgm:catLst>
    <dgm:cat type="relationship" pri="25000"/>
    <dgm:cat type="convert" pri="2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resizeHandles val="exact"/>
    </dgm:varLst>
    <dgm:alg type="composite">
      <dgm:param type="ar" val="1.25"/>
    </dgm:alg>
    <dgm:shape xmlns:r="http://schemas.openxmlformats.org/officeDocument/2006/relationships" r:blip="">
      <dgm:adjLst/>
    </dgm:shape>
    <dgm:presOf/>
    <dgm:choose name="Name0">
      <dgm:if name="Name1" func="var" arg="dir" op="equ" val="norm">
        <dgm:choose name="Name2">
          <dgm:if name="Name3" axis="ch" ptType="node" func="cnt" op="equ" val="0">
            <dgm:constrLst/>
          </dgm:if>
          <dgm:if name="Name4"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r" for="ch" forName="line1" refType="l" refFor="ch" refForName="text1"/>
              <dgm:constr type="h" for="ch" forName="line1"/>
              <dgm:constr type="l" for="ch" forName="d1" refType="w" fact="0.3"/>
              <dgm:constr type="b" for="ch" forName="d1" refType="h" fact="0.625"/>
              <dgm:constr type="w" for="ch" forName="d1" refType="w" fact="0.32475"/>
              <dgm:constr type="h" for="ch" forName="d1" refType="h" fact="0.469"/>
            </dgm:constrLst>
          </dgm:if>
          <dgm:if name="Name5"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312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44325"/>
              <dgm:constr type="b" for="ch" forName="d2" refType="h" fact="0.7975"/>
              <dgm:constr type="w" for="ch" forName="d2" refType="w" fact="0.1815"/>
              <dgm:constr type="h" for="ch" forName="d2" refType="h" fact="0.3283"/>
            </dgm:constrLst>
          </dgm:if>
          <dgm:if name="Name6"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2187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2187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86"/>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7175"/>
              <dgm:constr type="b" for="ch" forName="d3" refType="h" fact="0.83375"/>
              <dgm:constr type="w" for="ch" forName="d3" refType="w" fact="0.1527"/>
              <dgm:constr type="h" for="ch" forName="d3" refType="h" fact="0.287"/>
            </dgm:constrLst>
          </dgm:if>
          <dgm:if name="Name7"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7938"/>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29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7938"/>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662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25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r" for="ch" forName="text4" refType="w"/>
              <dgm:constr type="t" for="ch" forName="text4" refType="b" refFor="ch" refForName="text3"/>
              <dgm:constr type="l" for="ch" forName="line4" refType="w" fact="0.625"/>
              <dgm:constr type="ctrY" for="ch" forName="line4" refType="ctrY" refFor="ch" refForName="text4"/>
              <dgm:constr type="w" for="ch" forName="line4" refType="w" fact="0.075"/>
              <dgm:constr type="h" for="ch" forName="line4"/>
              <dgm:constr type="l" for="ch" forName="d4" refType="w" fact="0.48525"/>
              <dgm:constr type="b" for="ch" forName="d4" refType="h" fact="0.85594"/>
              <dgm:constr type="w" for="ch" forName="d4" refType="w" fact="0.1394"/>
              <dgm:constr type="h" for="ch" forName="d4" refType="h" fact="0.2282"/>
            </dgm:constrLst>
          </dgm:if>
          <dgm:if name="Name8"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324"/>
              <dgm:constr type="r" for="ch" forName="text1" refType="w"/>
              <dgm:constr type="ctrY" for="ch" forName="text1" refType="h" fact="0.13"/>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324"/>
              <dgm:constr type="r" for="ch" forName="text2" refType="w"/>
              <dgm:constr type="ctrY" for="ch" forName="text2" refType="h" fact="0.27"/>
              <dgm:constr type="l" for="ch" forName="line2" refType="w" fact="0.625"/>
              <dgm:constr type="ctrY" for="ch" forName="line2" refType="ctrY" refFor="ch" refForName="text2"/>
              <dgm:constr type="w" for="ch" forName="line2" refType="w" fact="0.075"/>
              <dgm:constr type="h" for="ch" forName="line2"/>
              <dgm:constr type="l" for="ch" forName="d2" refType="w" fact="0.3498"/>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r" for="ch" forName="text3" refType="w"/>
              <dgm:constr type="ctrY" for="ch" forName="text3" refType="h" fact="0.41"/>
              <dgm:constr type="l" for="ch" forName="line3" refType="w" fact="0.625"/>
              <dgm:constr type="ctrY" for="ch" forName="line3" refType="ctrY" refFor="ch" refForName="text3"/>
              <dgm:constr type="w" for="ch" forName="line3" refType="w" fact="0.075"/>
              <dgm:constr type="h" for="ch" forName="line3"/>
              <dgm:constr type="l" for="ch" forName="d3" refType="w" fact="0.394"/>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r" for="ch" forName="text4" refType="w"/>
              <dgm:constr type="ctrY" for="ch" forName="text4" refType="h" fact="0.547"/>
              <dgm:constr type="l" for="ch" forName="line4" refType="w" fact="0.625"/>
              <dgm:constr type="ctrY" for="ch" forName="line4" refType="ctrY" refFor="ch" refForName="text4"/>
              <dgm:constr type="w" for="ch" forName="line4" refType="w" fact="0.075"/>
              <dgm:constr type="h" for="ch" forName="line4"/>
              <dgm:constr type="l" for="ch" forName="d4" refType="w" fact="0.446"/>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r" for="ch" forName="text5" refType="w"/>
              <dgm:constr type="ctrY" for="ch" forName="text5" refType="h" fact="0.68"/>
              <dgm:constr type="l" for="ch" forName="line5" refType="w" fact="0.625"/>
              <dgm:constr type="ctrY" for="ch" forName="line5" refType="ctrY" refFor="ch" refForName="text5"/>
              <dgm:constr type="w" for="ch" forName="line5" refType="w" fact="0.075"/>
              <dgm:constr type="h" for="ch" forName="line5"/>
              <dgm:constr type="l" for="ch" forName="d5" refType="w" fact="0.495"/>
              <dgm:constr type="b" for="ch" forName="d5" refType="h" fact="0.855"/>
              <dgm:constr type="w" for="ch" forName="d5" refType="w" fact="0.13"/>
              <dgm:constr type="h" for="ch" forName="d5" refType="h" fact="0.175"/>
            </dgm:constrLst>
          </dgm:if>
          <dgm:else name="Name9"/>
        </dgm:choose>
      </dgm:if>
      <dgm:else name="Name10">
        <dgm:choose name="Name11">
          <dgm:if name="Name12" axis="ch" ptType="node" func="cnt" op="equ" val="0">
            <dgm:constrLst/>
          </dgm:if>
          <dgm:if name="Name13"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Lst>
          </dgm:if>
          <dgm:if name="Name14"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312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55675"/>
              <dgm:constr type="b" for="ch" forName="d2" refType="h" fact="0.7975"/>
              <dgm:constr type="w" for="ch" forName="d2" refType="w" fact="0.1815"/>
              <dgm:constr type="h" for="ch" forName="d2" refType="h" fact="0.3283"/>
            </dgm:constrLst>
          </dgm:if>
          <dgm:if name="Name15"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2187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2187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14"/>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2825"/>
              <dgm:constr type="b" for="ch" forName="d3" refType="h" fact="0.83375"/>
              <dgm:constr type="w" for="ch" forName="d3" refType="w" fact="0.1527"/>
              <dgm:constr type="h" for="ch" forName="d3" refType="h" fact="0.287"/>
            </dgm:constrLst>
          </dgm:if>
          <dgm:if name="Name16"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7938"/>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0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7938"/>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337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74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l" for="ch" forName="text4"/>
              <dgm:constr type="t" for="ch" forName="text4" refType="b" refFor="ch" refForName="text3"/>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1475"/>
              <dgm:constr type="b" for="ch" forName="d4" refType="h" fact="0.85594"/>
              <dgm:constr type="w" for="ch" forName="d4" refType="w" fact="0.1394"/>
              <dgm:constr type="h" for="ch" forName="d4" refType="h" fact="0.2282"/>
            </dgm:constrLst>
          </dgm:if>
          <dgm:if name="Name17"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324"/>
              <dgm:constr type="l" for="ch" forName="text1"/>
              <dgm:constr type="ctrY" for="ch" forName="text1" refType="h" fact="0.13"/>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324"/>
              <dgm:constr type="l" for="ch" forName="text2"/>
              <dgm:constr type="ctrY" for="ch" forName="text2" refType="h" fact="0.27"/>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502"/>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l" for="ch" forName="text3"/>
              <dgm:constr type="ctrY" for="ch" forName="text3" refType="h" fact="0.41"/>
              <dgm:constr type="l" for="ch" forName="line3" refType="r" refFor="ch" refForName="text3"/>
              <dgm:constr type="ctrY" for="ch" forName="line3" refType="ctrY" refFor="ch" refForName="text3"/>
              <dgm:constr type="r" for="ch" forName="line3" refType="w" fact="0.375"/>
              <dgm:constr type="h" for="ch" forName="line3"/>
              <dgm:constr type="r" for="ch" forName="d3" refType="w" fact="0.606"/>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l" for="ch" forName="text4"/>
              <dgm:constr type="ctrY" for="ch" forName="text4" refType="h" fact="0.547"/>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54"/>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l" for="ch" forName="text5"/>
              <dgm:constr type="ctrY" for="ch" forName="text5" refType="h" fact="0.68"/>
              <dgm:constr type="l" for="ch" forName="line5" refType="r" refFor="ch" refForName="text5"/>
              <dgm:constr type="ctrY" for="ch" forName="line5" refType="ctrY" refFor="ch" refForName="text5"/>
              <dgm:constr type="r" for="ch" forName="line5" refType="w" fact="0.375"/>
              <dgm:constr type="h" for="ch" forName="line5"/>
              <dgm:constr type="r" for="ch" forName="d5" refType="w" fact="0.505"/>
              <dgm:constr type="b" for="ch" forName="d5" refType="h" fact="0.855"/>
              <dgm:constr type="w" for="ch" forName="d5" refType="w" fact="0.13"/>
              <dgm:constr type="h" for="ch" forName="d5" refType="h" fact="0.175"/>
            </dgm:constrLst>
          </dgm:if>
          <dgm:else name="Name18"/>
        </dgm:choose>
      </dgm:else>
    </dgm:choose>
    <dgm:ruleLst/>
    <dgm:forEach name="Name19" axis="ch" ptType="node" cnt="1">
      <dgm:layoutNode name="circle1" styleLbl="lnNode1">
        <dgm:alg type="sp"/>
        <dgm:shape xmlns:r="http://schemas.openxmlformats.org/officeDocument/2006/relationships" type="ellipse" r:blip="">
          <dgm:adjLst/>
        </dgm:shape>
        <dgm:presOf/>
        <dgm:constrLst/>
        <dgm:ruleLst/>
      </dgm:layoutNode>
      <dgm:layoutNode name="text1" styleLbl="revTx">
        <dgm:varLst>
          <dgm:bulletEnabled val="1"/>
        </dgm:varLst>
        <dgm:choose name="Name20">
          <dgm:if name="Name21" func="var" arg="dir" op="equ" val="norm">
            <dgm:choose name="Name22">
              <dgm:if name="Name23" axis="root des" ptType="all node" func="maxDepth" op="gt" val="1">
                <dgm:alg type="tx">
                  <dgm:param type="parTxLTRAlign" val="l"/>
                  <dgm:param type="parTxRTLAlign" val="r"/>
                </dgm:alg>
              </dgm:if>
              <dgm:else name="Name24">
                <dgm:alg type="tx">
                  <dgm:param type="parTxLTRAlign" val="l"/>
                  <dgm:param type="parTxRTLAlign" val="l"/>
                </dgm:alg>
              </dgm:else>
            </dgm:choose>
          </dgm:if>
          <dgm:else name="Name25">
            <dgm:choose name="Name26">
              <dgm:if name="Name27" axis="root des" ptType="all node" func="maxDepth" op="gt" val="1">
                <dgm:alg type="tx">
                  <dgm:param type="parTxLTRAlign" val="l"/>
                  <dgm:param type="parTxRTLAlign" val="r"/>
                </dgm:alg>
              </dgm:if>
              <dgm:else name="Name28">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29">
          <dgm:if name="Name30" func="var" arg="dir" op="equ" val="norm">
            <dgm:constrLst>
              <dgm:constr type="tMarg" refType="primFontSz" fact="0.1"/>
              <dgm:constr type="bMarg" refType="primFontSz" fact="0.1"/>
              <dgm:constr type="rMarg" refType="primFontSz" fact="0.1"/>
            </dgm:constrLst>
          </dgm:if>
          <dgm:else name="Name31">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1" styleLbl="callout">
        <dgm:alg type="sp"/>
        <dgm:shape xmlns:r="http://schemas.openxmlformats.org/officeDocument/2006/relationships" type="line" r:blip="">
          <dgm:adjLst/>
        </dgm:shape>
        <dgm:presOf/>
        <dgm:constrLst/>
        <dgm:ruleLst/>
      </dgm:layoutNode>
      <dgm:layoutNode name="d1" styleLbl="callout">
        <dgm:alg type="sp"/>
        <dgm:choose name="Name32">
          <dgm:if name="Name33" func="var" arg="dir" op="equ" val="norm">
            <dgm:shape xmlns:r="http://schemas.openxmlformats.org/officeDocument/2006/relationships" rot="90" type="line" r:blip="">
              <dgm:adjLst/>
            </dgm:shape>
          </dgm:if>
          <dgm:else name="Name34">
            <dgm:shape xmlns:r="http://schemas.openxmlformats.org/officeDocument/2006/relationships" rot="180" type="line" r:blip="">
              <dgm:adjLst/>
            </dgm:shape>
          </dgm:else>
        </dgm:choose>
        <dgm:presOf/>
        <dgm:constrLst/>
        <dgm:ruleLst/>
      </dgm:layoutNode>
    </dgm:forEach>
    <dgm:forEach name="Name35" axis="ch" ptType="node" st="2" cnt="1">
      <dgm:layoutNode name="circle2" styleLbl="lnNode1">
        <dgm:alg type="sp"/>
        <dgm:shape xmlns:r="http://schemas.openxmlformats.org/officeDocument/2006/relationships" type="ellipse" r:blip="" zOrderOff="-5">
          <dgm:adjLst/>
        </dgm:shape>
        <dgm:presOf/>
        <dgm:constrLst/>
        <dgm:ruleLst/>
      </dgm:layoutNode>
      <dgm:layoutNode name="text2" styleLbl="revTx">
        <dgm:varLst>
          <dgm:bulletEnabled val="1"/>
        </dgm:varLst>
        <dgm:choose name="Name36">
          <dgm:if name="Name37" func="var" arg="dir" op="equ" val="norm">
            <dgm:choose name="Name38">
              <dgm:if name="Name39" axis="root des" ptType="all node" func="maxDepth" op="gt" val="1">
                <dgm:alg type="tx">
                  <dgm:param type="parTxLTRAlign" val="l"/>
                  <dgm:param type="parTxRTLAlign" val="r"/>
                </dgm:alg>
              </dgm:if>
              <dgm:else name="Name40">
                <dgm:alg type="tx">
                  <dgm:param type="parTxLTRAlign" val="l"/>
                  <dgm:param type="parTxRTLAlign" val="l"/>
                </dgm:alg>
              </dgm:else>
            </dgm:choose>
          </dgm:if>
          <dgm:else name="Name41">
            <dgm:choose name="Name42">
              <dgm:if name="Name43" axis="root des" ptType="all node" func="maxDepth" op="gt" val="1">
                <dgm:alg type="tx">
                  <dgm:param type="parTxLTRAlign" val="l"/>
                  <dgm:param type="parTxRTLAlign" val="r"/>
                </dgm:alg>
              </dgm:if>
              <dgm:else name="Name44">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45">
          <dgm:if name="Name46" func="var" arg="dir" op="equ" val="norm">
            <dgm:constrLst>
              <dgm:constr type="tMarg" refType="primFontSz" fact="0.1"/>
              <dgm:constr type="bMarg" refType="primFontSz" fact="0.1"/>
              <dgm:constr type="rMarg" refType="primFontSz" fact="0.1"/>
            </dgm:constrLst>
          </dgm:if>
          <dgm:else name="Name47">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2" styleLbl="callout">
        <dgm:alg type="sp"/>
        <dgm:shape xmlns:r="http://schemas.openxmlformats.org/officeDocument/2006/relationships" type="line" r:blip="">
          <dgm:adjLst/>
        </dgm:shape>
        <dgm:presOf/>
        <dgm:constrLst/>
        <dgm:ruleLst/>
      </dgm:layoutNode>
      <dgm:layoutNode name="d2" styleLbl="callout">
        <dgm:alg type="sp"/>
        <dgm:choose name="Name48">
          <dgm:if name="Name49" func="var" arg="dir" op="equ" val="norm">
            <dgm:shape xmlns:r="http://schemas.openxmlformats.org/officeDocument/2006/relationships" rot="90" type="line" r:blip="">
              <dgm:adjLst/>
            </dgm:shape>
          </dgm:if>
          <dgm:else name="Name50">
            <dgm:shape xmlns:r="http://schemas.openxmlformats.org/officeDocument/2006/relationships" rot="180" type="line" r:blip="">
              <dgm:adjLst/>
            </dgm:shape>
          </dgm:else>
        </dgm:choose>
        <dgm:presOf/>
        <dgm:constrLst/>
        <dgm:ruleLst/>
      </dgm:layoutNode>
    </dgm:forEach>
    <dgm:forEach name="Name51" axis="ch" ptType="node" st="3" cnt="1">
      <dgm:layoutNode name="circle3" styleLbl="lnNode1">
        <dgm:alg type="sp"/>
        <dgm:shape xmlns:r="http://schemas.openxmlformats.org/officeDocument/2006/relationships" type="ellipse" r:blip="" zOrderOff="-10">
          <dgm:adjLst/>
        </dgm:shape>
        <dgm:presOf/>
        <dgm:constrLst/>
        <dgm:ruleLst/>
      </dgm:layoutNode>
      <dgm:layoutNode name="text3" styleLbl="revTx">
        <dgm:varLst>
          <dgm:bulletEnabled val="1"/>
        </dgm:varLst>
        <dgm:choose name="Name52">
          <dgm:if name="Name53" func="var" arg="dir" op="equ" val="norm">
            <dgm:choose name="Name54">
              <dgm:if name="Name55" axis="root des" ptType="all node" func="maxDepth" op="gt" val="1">
                <dgm:alg type="tx">
                  <dgm:param type="parTxLTRAlign" val="l"/>
                  <dgm:param type="parTxRTLAlign" val="r"/>
                </dgm:alg>
              </dgm:if>
              <dgm:else name="Name56">
                <dgm:alg type="tx">
                  <dgm:param type="parTxLTRAlign" val="l"/>
                  <dgm:param type="parTxRTLAlign" val="l"/>
                </dgm:alg>
              </dgm:else>
            </dgm:choose>
          </dgm:if>
          <dgm:else name="Name57">
            <dgm:choose name="Name58">
              <dgm:if name="Name59" axis="root des" ptType="all node" func="maxDepth" op="gt" val="1">
                <dgm:alg type="tx">
                  <dgm:param type="parTxLTRAlign" val="l"/>
                  <dgm:param type="parTxRTLAlign" val="r"/>
                </dgm:alg>
              </dgm:if>
              <dgm:else name="Name60">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61">
          <dgm:if name="Name62" func="var" arg="dir" op="equ" val="norm">
            <dgm:constrLst>
              <dgm:constr type="tMarg" refType="primFontSz" fact="0.1"/>
              <dgm:constr type="bMarg" refType="primFontSz" fact="0.1"/>
              <dgm:constr type="rMarg" refType="primFontSz" fact="0.1"/>
            </dgm:constrLst>
          </dgm:if>
          <dgm:else name="Name63">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3" styleLbl="callout">
        <dgm:alg type="sp"/>
        <dgm:shape xmlns:r="http://schemas.openxmlformats.org/officeDocument/2006/relationships" type="line" r:blip="">
          <dgm:adjLst/>
        </dgm:shape>
        <dgm:presOf/>
        <dgm:constrLst/>
        <dgm:ruleLst/>
      </dgm:layoutNode>
      <dgm:layoutNode name="d3" styleLbl="callout">
        <dgm:alg type="sp"/>
        <dgm:choose name="Name64">
          <dgm:if name="Name65" func="var" arg="dir" op="equ" val="norm">
            <dgm:shape xmlns:r="http://schemas.openxmlformats.org/officeDocument/2006/relationships" rot="90" type="line" r:blip="">
              <dgm:adjLst/>
            </dgm:shape>
          </dgm:if>
          <dgm:else name="Name66">
            <dgm:shape xmlns:r="http://schemas.openxmlformats.org/officeDocument/2006/relationships" rot="180" type="line" r:blip="">
              <dgm:adjLst/>
            </dgm:shape>
          </dgm:else>
        </dgm:choose>
        <dgm:presOf/>
        <dgm:constrLst/>
        <dgm:ruleLst/>
      </dgm:layoutNode>
    </dgm:forEach>
    <dgm:forEach name="Name67" axis="ch" ptType="node" st="4" cnt="1">
      <dgm:layoutNode name="circle4" styleLbl="lnNode1">
        <dgm:alg type="sp"/>
        <dgm:shape xmlns:r="http://schemas.openxmlformats.org/officeDocument/2006/relationships" type="ellipse" r:blip="" zOrderOff="-15">
          <dgm:adjLst/>
        </dgm:shape>
        <dgm:presOf/>
        <dgm:constrLst/>
        <dgm:ruleLst/>
      </dgm:layoutNode>
      <dgm:layoutNode name="text4" styleLbl="revTx">
        <dgm:varLst>
          <dgm:bulletEnabled val="1"/>
        </dgm:varLst>
        <dgm:choose name="Name68">
          <dgm:if name="Name69" func="var" arg="dir" op="equ" val="norm">
            <dgm:choose name="Name70">
              <dgm:if name="Name71" axis="root des" ptType="all node" func="maxDepth" op="gt" val="1">
                <dgm:alg type="tx">
                  <dgm:param type="parTxLTRAlign" val="l"/>
                  <dgm:param type="parTxRTLAlign" val="r"/>
                </dgm:alg>
              </dgm:if>
              <dgm:else name="Name72">
                <dgm:alg type="tx">
                  <dgm:param type="parTxLTRAlign" val="l"/>
                  <dgm:param type="parTxRTLAlign" val="l"/>
                </dgm:alg>
              </dgm:else>
            </dgm:choose>
          </dgm:if>
          <dgm:else name="Name73">
            <dgm:choose name="Name74">
              <dgm:if name="Name75" axis="root des" ptType="all node" func="maxDepth" op="gt" val="1">
                <dgm:alg type="tx">
                  <dgm:param type="parTxLTRAlign" val="l"/>
                  <dgm:param type="parTxRTLAlign" val="r"/>
                </dgm:alg>
              </dgm:if>
              <dgm:else name="Name76">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77">
          <dgm:if name="Name78" func="var" arg="dir" op="equ" val="norm">
            <dgm:constrLst>
              <dgm:constr type="tMarg" refType="primFontSz" fact="0.1"/>
              <dgm:constr type="bMarg" refType="primFontSz" fact="0.1"/>
              <dgm:constr type="rMarg" refType="primFontSz" fact="0.1"/>
            </dgm:constrLst>
          </dgm:if>
          <dgm:else name="Name79">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4" styleLbl="callout">
        <dgm:alg type="sp"/>
        <dgm:shape xmlns:r="http://schemas.openxmlformats.org/officeDocument/2006/relationships" type="line" r:blip="">
          <dgm:adjLst/>
        </dgm:shape>
        <dgm:presOf/>
        <dgm:constrLst/>
        <dgm:ruleLst/>
      </dgm:layoutNode>
      <dgm:layoutNode name="d4" styleLbl="callout">
        <dgm:alg type="sp"/>
        <dgm:choose name="Name80">
          <dgm:if name="Name81" func="var" arg="dir" op="equ" val="norm">
            <dgm:shape xmlns:r="http://schemas.openxmlformats.org/officeDocument/2006/relationships" rot="90" type="line" r:blip="">
              <dgm:adjLst/>
            </dgm:shape>
          </dgm:if>
          <dgm:else name="Name82">
            <dgm:shape xmlns:r="http://schemas.openxmlformats.org/officeDocument/2006/relationships" rot="180" type="line" r:blip="">
              <dgm:adjLst/>
            </dgm:shape>
          </dgm:else>
        </dgm:choose>
        <dgm:presOf/>
        <dgm:constrLst/>
        <dgm:ruleLst/>
      </dgm:layoutNode>
    </dgm:forEach>
    <dgm:forEach name="Name83" axis="ch" ptType="node" st="5" cnt="1">
      <dgm:layoutNode name="circle5" styleLbl="lnNode1">
        <dgm:alg type="sp"/>
        <dgm:shape xmlns:r="http://schemas.openxmlformats.org/officeDocument/2006/relationships" type="ellipse" r:blip="" zOrderOff="-20">
          <dgm:adjLst/>
        </dgm:shape>
        <dgm:presOf/>
        <dgm:constrLst/>
        <dgm:ruleLst/>
      </dgm:layoutNode>
      <dgm:layoutNode name="text5" styleLbl="revTx">
        <dgm:varLst>
          <dgm:bulletEnabled val="1"/>
        </dgm:varLst>
        <dgm:choose name="Name84">
          <dgm:if name="Name85" func="var" arg="dir" op="equ" val="norm">
            <dgm:choose name="Name86">
              <dgm:if name="Name87" axis="root des" ptType="all node" func="maxDepth" op="gt" val="1">
                <dgm:alg type="tx">
                  <dgm:param type="parTxLTRAlign" val="l"/>
                  <dgm:param type="parTxRTLAlign" val="r"/>
                </dgm:alg>
              </dgm:if>
              <dgm:else name="Name88">
                <dgm:alg type="tx">
                  <dgm:param type="parTxLTRAlign" val="l"/>
                  <dgm:param type="parTxRTLAlign" val="l"/>
                </dgm:alg>
              </dgm:else>
            </dgm:choose>
          </dgm:if>
          <dgm:else name="Name89">
            <dgm:choose name="Name90">
              <dgm:if name="Name91" axis="root des" ptType="all node" func="maxDepth" op="gt" val="1">
                <dgm:alg type="tx">
                  <dgm:param type="parTxLTRAlign" val="l"/>
                  <dgm:param type="parTxRTLAlign" val="r"/>
                </dgm:alg>
              </dgm:if>
              <dgm:else name="Name92">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tMarg" refType="primFontSz" fact="0.1"/>
              <dgm:constr type="bMarg" refType="primFontSz" fact="0.1"/>
              <dgm:constr type="rMarg" refType="primFontSz" fact="0.1"/>
            </dgm:constrLst>
          </dgm:if>
          <dgm:else name="Name95">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5" styleLbl="callout">
        <dgm:alg type="sp"/>
        <dgm:shape xmlns:r="http://schemas.openxmlformats.org/officeDocument/2006/relationships" type="line" r:blip="">
          <dgm:adjLst/>
        </dgm:shape>
        <dgm:presOf/>
        <dgm:constrLst/>
        <dgm:ruleLst/>
      </dgm:layoutNode>
      <dgm:layoutNode name="d5" styleLbl="callout">
        <dgm:alg type="sp"/>
        <dgm:choose name="Name96">
          <dgm:if name="Name97" func="var" arg="dir" op="equ" val="norm">
            <dgm:shape xmlns:r="http://schemas.openxmlformats.org/officeDocument/2006/relationships" rot="90" type="line" r:blip="">
              <dgm:adjLst/>
            </dgm:shape>
          </dgm:if>
          <dgm:else name="Name98">
            <dgm:shape xmlns:r="http://schemas.openxmlformats.org/officeDocument/2006/relationships" rot="180" type="line" r:blip="">
              <dgm:adjLst/>
            </dgm:shape>
          </dgm:else>
        </dgm:choose>
        <dgm:presOf/>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11.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33.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1.png"/></Relationships>
</file>

<file path=ppt/drawings/_rels/vmlDrawing4.vml.rels><?xml version="1.0" encoding="UTF-8" standalone="yes"?>
<Relationships xmlns="http://schemas.openxmlformats.org/package/2006/relationships"><Relationship Id="rId8" Type="http://schemas.openxmlformats.org/officeDocument/2006/relationships/image" Target="../media/image91.png"/><Relationship Id="rId3" Type="http://schemas.openxmlformats.org/officeDocument/2006/relationships/image" Target="../media/image86.png"/><Relationship Id="rId7" Type="http://schemas.openxmlformats.org/officeDocument/2006/relationships/image" Target="../media/image90.png"/><Relationship Id="rId12" Type="http://schemas.openxmlformats.org/officeDocument/2006/relationships/image" Target="../media/image95.png"/><Relationship Id="rId2" Type="http://schemas.openxmlformats.org/officeDocument/2006/relationships/image" Target="../media/image85.png"/><Relationship Id="rId1" Type="http://schemas.openxmlformats.org/officeDocument/2006/relationships/image" Target="../media/image84.png"/><Relationship Id="rId6" Type="http://schemas.openxmlformats.org/officeDocument/2006/relationships/image" Target="../media/image89.png"/><Relationship Id="rId11" Type="http://schemas.openxmlformats.org/officeDocument/2006/relationships/image" Target="../media/image94.png"/><Relationship Id="rId5" Type="http://schemas.openxmlformats.org/officeDocument/2006/relationships/image" Target="../media/image88.png"/><Relationship Id="rId10" Type="http://schemas.openxmlformats.org/officeDocument/2006/relationships/image" Target="../media/image93.png"/><Relationship Id="rId4" Type="http://schemas.openxmlformats.org/officeDocument/2006/relationships/image" Target="../media/image87.png"/><Relationship Id="rId9" Type="http://schemas.openxmlformats.org/officeDocument/2006/relationships/image" Target="../media/image92.png"/></Relationships>
</file>

<file path=ppt/drawings/_rels/vmlDrawing5.vml.rels><?xml version="1.0" encoding="UTF-8" standalone="yes"?>
<Relationships xmlns="http://schemas.openxmlformats.org/package/2006/relationships"><Relationship Id="rId1" Type="http://schemas.openxmlformats.org/officeDocument/2006/relationships/image" Target="../media/image99.png"/></Relationships>
</file>

<file path=ppt/drawings/_rels/vmlDrawing6.vml.rels><?xml version="1.0" encoding="UTF-8" standalone="yes"?>
<Relationships xmlns="http://schemas.openxmlformats.org/package/2006/relationships"><Relationship Id="rId1" Type="http://schemas.openxmlformats.org/officeDocument/2006/relationships/image" Target="../media/image193.png"/></Relationships>
</file>

<file path=ppt/drawings/_rels/vmlDrawing7.vml.rels><?xml version="1.0" encoding="UTF-8" standalone="yes"?>
<Relationships xmlns="http://schemas.openxmlformats.org/package/2006/relationships"><Relationship Id="rId1" Type="http://schemas.openxmlformats.org/officeDocument/2006/relationships/image" Target="../media/image206.png"/></Relationships>
</file>

<file path=ppt/drawings/_rels/vmlDrawing8.vml.rels><?xml version="1.0" encoding="UTF-8" standalone="yes"?>
<Relationships xmlns="http://schemas.openxmlformats.org/package/2006/relationships"><Relationship Id="rId1" Type="http://schemas.openxmlformats.org/officeDocument/2006/relationships/image" Target="../media/image206.png"/></Relationships>
</file>

<file path=ppt/drawings/_rels/vmlDrawing9.vml.rels><?xml version="1.0" encoding="UTF-8" standalone="yes"?>
<Relationships xmlns="http://schemas.openxmlformats.org/package/2006/relationships"><Relationship Id="rId1" Type="http://schemas.openxmlformats.org/officeDocument/2006/relationships/image" Target="../media/image206.png"/></Relationships>
</file>

<file path=ppt/drawings/_rels/vmlDrawing10.vml.rels><?xml version="1.0" encoding="UTF-8" standalone="yes"?>
<Relationships xmlns="http://schemas.openxmlformats.org/package/2006/relationships"><Relationship Id="rId1" Type="http://schemas.openxmlformats.org/officeDocument/2006/relationships/image" Target="../media/image209.wmf"/></Relationships>
</file>

<file path=ppt/drawings/_rels/vmlDrawing11.vml.rels><?xml version="1.0" encoding="UTF-8" standalone="yes"?>
<Relationships xmlns="http://schemas.openxmlformats.org/package/2006/relationships"><Relationship Id="rId1" Type="http://schemas.openxmlformats.org/officeDocument/2006/relationships/image" Target="../media/image214.emf"/></Relationships>
</file>

<file path=ppt/drawings/_rels/vmlDrawing12.vml.rels><?xml version="1.0" encoding="UTF-8" standalone="yes"?>
<Relationships xmlns="http://schemas.openxmlformats.org/package/2006/relationships"><Relationship Id="rId3" Type="http://schemas.openxmlformats.org/officeDocument/2006/relationships/image" Target="../media/image217.wmf"/><Relationship Id="rId2" Type="http://schemas.openxmlformats.org/officeDocument/2006/relationships/image" Target="../media/image216.wmf"/><Relationship Id="rId1" Type="http://schemas.openxmlformats.org/officeDocument/2006/relationships/image" Target="../media/image215.wmf"/><Relationship Id="rId4" Type="http://schemas.openxmlformats.org/officeDocument/2006/relationships/image" Target="../media/image218.wmf"/></Relationships>
</file>

<file path=ppt/drawings/_rels/vmlDrawing13.vml.rels><?xml version="1.0" encoding="UTF-8" standalone="yes"?>
<Relationships xmlns="http://schemas.openxmlformats.org/package/2006/relationships"><Relationship Id="rId1" Type="http://schemas.openxmlformats.org/officeDocument/2006/relationships/image" Target="../media/image224.emf"/></Relationships>
</file>

<file path=ppt/drawings/_rels/vmlDrawing14.vml.rels><?xml version="1.0" encoding="UTF-8" standalone="yes"?>
<Relationships xmlns="http://schemas.openxmlformats.org/package/2006/relationships"><Relationship Id="rId1" Type="http://schemas.openxmlformats.org/officeDocument/2006/relationships/image" Target="../media/image226.emf"/></Relationships>
</file>

<file path=ppt/drawings/_rels/vmlDrawing15.vml.rels><?xml version="1.0" encoding="UTF-8" standalone="yes"?>
<Relationships xmlns="http://schemas.openxmlformats.org/package/2006/relationships"><Relationship Id="rId2" Type="http://schemas.openxmlformats.org/officeDocument/2006/relationships/image" Target="../media/image206.png"/><Relationship Id="rId1" Type="http://schemas.openxmlformats.org/officeDocument/2006/relationships/image" Target="../media/image227.png"/></Relationships>
</file>

<file path=ppt/drawings/_rels/vmlDrawing16.vml.rels><?xml version="1.0" encoding="UTF-8" standalone="yes"?>
<Relationships xmlns="http://schemas.openxmlformats.org/package/2006/relationships"><Relationship Id="rId1" Type="http://schemas.openxmlformats.org/officeDocument/2006/relationships/image" Target="../media/image206.png"/></Relationships>
</file>

<file path=ppt/drawings/_rels/vmlDrawing17.vml.rels><?xml version="1.0" encoding="UTF-8" standalone="yes"?>
<Relationships xmlns="http://schemas.openxmlformats.org/package/2006/relationships"><Relationship Id="rId1" Type="http://schemas.openxmlformats.org/officeDocument/2006/relationships/image" Target="../media/image227.png"/></Relationships>
</file>

<file path=ppt/drawings/_rels/vmlDrawing18.vml.rels><?xml version="1.0" encoding="UTF-8" standalone="yes"?>
<Relationships xmlns="http://schemas.openxmlformats.org/package/2006/relationships"><Relationship Id="rId1" Type="http://schemas.openxmlformats.org/officeDocument/2006/relationships/image" Target="../media/image228.png"/></Relationships>
</file>

<file path=ppt/drawings/_rels/vmlDrawing19.vml.rels><?xml version="1.0" encoding="UTF-8" standalone="yes"?>
<Relationships xmlns="http://schemas.openxmlformats.org/package/2006/relationships"><Relationship Id="rId1" Type="http://schemas.openxmlformats.org/officeDocument/2006/relationships/image" Target="../media/image11.png"/></Relationships>
</file>

<file path=ppt/drawings/_rels/vmlDrawing20.vml.rels><?xml version="1.0" encoding="UTF-8" standalone="yes"?>
<Relationships xmlns="http://schemas.openxmlformats.org/package/2006/relationships"><Relationship Id="rId1" Type="http://schemas.openxmlformats.org/officeDocument/2006/relationships/image" Target="../media/image258.wmf"/></Relationships>
</file>

<file path=ppt/drawings/_rels/vmlDrawing21.vml.rels><?xml version="1.0" encoding="UTF-8" standalone="yes"?>
<Relationships xmlns="http://schemas.openxmlformats.org/package/2006/relationships"><Relationship Id="rId3" Type="http://schemas.openxmlformats.org/officeDocument/2006/relationships/image" Target="../media/image262.wmf"/><Relationship Id="rId2" Type="http://schemas.openxmlformats.org/officeDocument/2006/relationships/image" Target="../media/image261.wmf"/><Relationship Id="rId1" Type="http://schemas.openxmlformats.org/officeDocument/2006/relationships/image" Target="../media/image260.emf"/><Relationship Id="rId4" Type="http://schemas.openxmlformats.org/officeDocument/2006/relationships/image" Target="../media/image263.wmf"/></Relationships>
</file>

<file path=ppt/drawings/_rels/vmlDrawing22.vml.rels><?xml version="1.0" encoding="UTF-8" standalone="yes"?>
<Relationships xmlns="http://schemas.openxmlformats.org/package/2006/relationships"><Relationship Id="rId2" Type="http://schemas.openxmlformats.org/officeDocument/2006/relationships/image" Target="../media/image278.png"/><Relationship Id="rId1" Type="http://schemas.openxmlformats.org/officeDocument/2006/relationships/image" Target="../media/image277.png"/></Relationships>
</file>

<file path=ppt/drawings/_rels/vmlDrawing23.vml.rels><?xml version="1.0" encoding="UTF-8" standalone="yes"?>
<Relationships xmlns="http://schemas.openxmlformats.org/package/2006/relationships"><Relationship Id="rId2" Type="http://schemas.openxmlformats.org/officeDocument/2006/relationships/image" Target="../media/image280.wmf"/><Relationship Id="rId1" Type="http://schemas.openxmlformats.org/officeDocument/2006/relationships/image" Target="../media/image279.wmf"/></Relationships>
</file>

<file path=ppt/drawings/_rels/vmlDrawing24.vml.rels><?xml version="1.0" encoding="UTF-8" standalone="yes"?>
<Relationships xmlns="http://schemas.openxmlformats.org/package/2006/relationships"><Relationship Id="rId3" Type="http://schemas.openxmlformats.org/officeDocument/2006/relationships/image" Target="../media/image283.wmf"/><Relationship Id="rId2" Type="http://schemas.openxmlformats.org/officeDocument/2006/relationships/image" Target="../media/image282.wmf"/><Relationship Id="rId1" Type="http://schemas.openxmlformats.org/officeDocument/2006/relationships/image" Target="../media/image281.wmf"/><Relationship Id="rId4" Type="http://schemas.openxmlformats.org/officeDocument/2006/relationships/image" Target="../media/image284.wmf"/></Relationships>
</file>

<file path=ppt/drawings/_rels/vmlDrawing25.vml.rels><?xml version="1.0" encoding="UTF-8" standalone="yes"?>
<Relationships xmlns="http://schemas.openxmlformats.org/package/2006/relationships"><Relationship Id="rId1" Type="http://schemas.openxmlformats.org/officeDocument/2006/relationships/image" Target="../media/image313.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bwMode="auto">
          <a:xfrm>
            <a:off x="0" y="0"/>
            <a:ext cx="3170238" cy="479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289" tIns="48144" rIns="96289" bIns="48144" numCol="1" anchor="t" anchorCtr="0" compatLnSpc="1">
            <a:prstTxWarp prst="textNoShape">
              <a:avLst/>
            </a:prstTxWarp>
          </a:bodyPr>
          <a:lstStyle>
            <a:lvl1pPr algn="l" defTabSz="962025">
              <a:defRPr sz="1200"/>
            </a:lvl1pPr>
          </a:lstStyle>
          <a:p>
            <a:pPr>
              <a:defRPr/>
            </a:pPr>
            <a:endParaRPr lang="en-US"/>
          </a:p>
        </p:txBody>
      </p:sp>
      <p:sp>
        <p:nvSpPr>
          <p:cNvPr id="77827" name="Rectangle 3"/>
          <p:cNvSpPr>
            <a:spLocks noGrp="1" noChangeArrowheads="1"/>
          </p:cNvSpPr>
          <p:nvPr>
            <p:ph type="dt" sz="quarter" idx="1"/>
          </p:nvPr>
        </p:nvSpPr>
        <p:spPr bwMode="auto">
          <a:xfrm>
            <a:off x="4146550" y="0"/>
            <a:ext cx="3168650" cy="479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289" tIns="48144" rIns="96289" bIns="48144" numCol="1" anchor="t" anchorCtr="0" compatLnSpc="1">
            <a:prstTxWarp prst="textNoShape">
              <a:avLst/>
            </a:prstTxWarp>
          </a:bodyPr>
          <a:lstStyle>
            <a:lvl1pPr algn="r" defTabSz="962025">
              <a:defRPr sz="1200"/>
            </a:lvl1pPr>
          </a:lstStyle>
          <a:p>
            <a:pPr>
              <a:defRPr/>
            </a:pPr>
            <a:endParaRPr lang="en-US"/>
          </a:p>
        </p:txBody>
      </p:sp>
      <p:sp>
        <p:nvSpPr>
          <p:cNvPr id="77828" name="Rectangle 4"/>
          <p:cNvSpPr>
            <a:spLocks noGrp="1" noChangeArrowheads="1"/>
          </p:cNvSpPr>
          <p:nvPr>
            <p:ph type="ftr" sz="quarter" idx="2"/>
          </p:nvPr>
        </p:nvSpPr>
        <p:spPr bwMode="auto">
          <a:xfrm>
            <a:off x="0" y="9145588"/>
            <a:ext cx="3170238" cy="474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289" tIns="48144" rIns="96289" bIns="48144" numCol="1" anchor="b" anchorCtr="0" compatLnSpc="1">
            <a:prstTxWarp prst="textNoShape">
              <a:avLst/>
            </a:prstTxWarp>
          </a:bodyPr>
          <a:lstStyle>
            <a:lvl1pPr algn="l" defTabSz="962025">
              <a:defRPr sz="1200"/>
            </a:lvl1pPr>
          </a:lstStyle>
          <a:p>
            <a:pPr>
              <a:defRPr/>
            </a:pPr>
            <a:endParaRPr lang="en-US"/>
          </a:p>
        </p:txBody>
      </p:sp>
      <p:sp>
        <p:nvSpPr>
          <p:cNvPr id="77829" name="Rectangle 5"/>
          <p:cNvSpPr>
            <a:spLocks noGrp="1" noChangeArrowheads="1"/>
          </p:cNvSpPr>
          <p:nvPr>
            <p:ph type="sldNum" sz="quarter" idx="3"/>
          </p:nvPr>
        </p:nvSpPr>
        <p:spPr bwMode="auto">
          <a:xfrm>
            <a:off x="4146550" y="9145588"/>
            <a:ext cx="3168650" cy="474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289" tIns="48144" rIns="96289" bIns="48144" numCol="1" anchor="b" anchorCtr="0" compatLnSpc="1">
            <a:prstTxWarp prst="textNoShape">
              <a:avLst/>
            </a:prstTxWarp>
          </a:bodyPr>
          <a:lstStyle>
            <a:lvl1pPr algn="r" defTabSz="962025">
              <a:defRPr sz="1200"/>
            </a:lvl1pPr>
          </a:lstStyle>
          <a:p>
            <a:pPr>
              <a:defRPr/>
            </a:pPr>
            <a:fld id="{AEB73376-D277-4ADD-94F9-41E683A18494}" type="slidenum">
              <a:rPr lang="en-US"/>
              <a:pPr>
                <a:defRPr/>
              </a:pPr>
              <a:t>‹#›</a:t>
            </a:fld>
            <a:endParaRPr lang="en-US"/>
          </a:p>
        </p:txBody>
      </p:sp>
    </p:spTree>
    <p:extLst>
      <p:ext uri="{BB962C8B-B14F-4D97-AF65-F5344CB8AC3E}">
        <p14:creationId xmlns:p14="http://schemas.microsoft.com/office/powerpoint/2010/main" val="406532554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890" name="Rectangle 2"/>
          <p:cNvSpPr>
            <a:spLocks noGrp="1" noChangeArrowheads="1"/>
          </p:cNvSpPr>
          <p:nvPr>
            <p:ph type="hdr" sz="quarter"/>
          </p:nvPr>
        </p:nvSpPr>
        <p:spPr bwMode="auto">
          <a:xfrm>
            <a:off x="0" y="0"/>
            <a:ext cx="3170238" cy="484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289" tIns="48144" rIns="96289" bIns="48144" numCol="1" anchor="t" anchorCtr="0" compatLnSpc="1">
            <a:prstTxWarp prst="textNoShape">
              <a:avLst/>
            </a:prstTxWarp>
          </a:bodyPr>
          <a:lstStyle>
            <a:lvl1pPr algn="l" defTabSz="962025">
              <a:defRPr sz="1200"/>
            </a:lvl1pPr>
          </a:lstStyle>
          <a:p>
            <a:pPr>
              <a:defRPr/>
            </a:pPr>
            <a:endParaRPr lang="en-US"/>
          </a:p>
        </p:txBody>
      </p:sp>
      <p:sp>
        <p:nvSpPr>
          <p:cNvPr id="37891" name="Rectangle 3"/>
          <p:cNvSpPr>
            <a:spLocks noGrp="1" noChangeArrowheads="1"/>
          </p:cNvSpPr>
          <p:nvPr>
            <p:ph type="dt" idx="1"/>
          </p:nvPr>
        </p:nvSpPr>
        <p:spPr bwMode="auto">
          <a:xfrm>
            <a:off x="4146550" y="0"/>
            <a:ext cx="3168650" cy="484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289" tIns="48144" rIns="96289" bIns="48144" numCol="1" anchor="t" anchorCtr="0" compatLnSpc="1">
            <a:prstTxWarp prst="textNoShape">
              <a:avLst/>
            </a:prstTxWarp>
          </a:bodyPr>
          <a:lstStyle>
            <a:lvl1pPr algn="r" defTabSz="962025">
              <a:defRPr sz="1200"/>
            </a:lvl1pPr>
          </a:lstStyle>
          <a:p>
            <a:pPr>
              <a:defRPr/>
            </a:pPr>
            <a:endParaRPr lang="en-US"/>
          </a:p>
        </p:txBody>
      </p:sp>
      <p:sp>
        <p:nvSpPr>
          <p:cNvPr id="195588" name="Rectangle 4"/>
          <p:cNvSpPr>
            <a:spLocks noGrp="1" noRot="1" noChangeAspect="1" noChangeArrowheads="1" noTextEdit="1"/>
          </p:cNvSpPr>
          <p:nvPr>
            <p:ph type="sldImg" idx="2"/>
          </p:nvPr>
        </p:nvSpPr>
        <p:spPr bwMode="auto">
          <a:xfrm>
            <a:off x="1260475" y="719138"/>
            <a:ext cx="4795838" cy="35972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37893" name="Rectangle 5"/>
          <p:cNvSpPr>
            <a:spLocks noGrp="1" noChangeArrowheads="1"/>
          </p:cNvSpPr>
          <p:nvPr>
            <p:ph type="body" sz="quarter" idx="3"/>
          </p:nvPr>
        </p:nvSpPr>
        <p:spPr bwMode="auto">
          <a:xfrm>
            <a:off x="976313" y="4560888"/>
            <a:ext cx="5362575" cy="4321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289" tIns="48144" rIns="96289" bIns="48144"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7894" name="Rectangle 6"/>
          <p:cNvSpPr>
            <a:spLocks noGrp="1" noChangeArrowheads="1"/>
          </p:cNvSpPr>
          <p:nvPr>
            <p:ph type="ftr" sz="quarter" idx="4"/>
          </p:nvPr>
        </p:nvSpPr>
        <p:spPr bwMode="auto">
          <a:xfrm>
            <a:off x="0" y="9117013"/>
            <a:ext cx="3170238" cy="4841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289" tIns="48144" rIns="96289" bIns="48144" numCol="1" anchor="b" anchorCtr="0" compatLnSpc="1">
            <a:prstTxWarp prst="textNoShape">
              <a:avLst/>
            </a:prstTxWarp>
          </a:bodyPr>
          <a:lstStyle>
            <a:lvl1pPr algn="l" defTabSz="962025">
              <a:defRPr sz="1200"/>
            </a:lvl1pPr>
          </a:lstStyle>
          <a:p>
            <a:pPr>
              <a:defRPr/>
            </a:pPr>
            <a:endParaRPr lang="en-US"/>
          </a:p>
        </p:txBody>
      </p:sp>
      <p:sp>
        <p:nvSpPr>
          <p:cNvPr id="37895" name="Rectangle 7"/>
          <p:cNvSpPr>
            <a:spLocks noGrp="1" noChangeArrowheads="1"/>
          </p:cNvSpPr>
          <p:nvPr>
            <p:ph type="sldNum" sz="quarter" idx="5"/>
          </p:nvPr>
        </p:nvSpPr>
        <p:spPr bwMode="auto">
          <a:xfrm>
            <a:off x="4146550" y="9117013"/>
            <a:ext cx="3168650" cy="4841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289" tIns="48144" rIns="96289" bIns="48144" numCol="1" anchor="b" anchorCtr="0" compatLnSpc="1">
            <a:prstTxWarp prst="textNoShape">
              <a:avLst/>
            </a:prstTxWarp>
          </a:bodyPr>
          <a:lstStyle>
            <a:lvl1pPr algn="r" defTabSz="962025">
              <a:defRPr sz="1200"/>
            </a:lvl1pPr>
          </a:lstStyle>
          <a:p>
            <a:pPr>
              <a:defRPr/>
            </a:pPr>
            <a:fld id="{7878BA8D-83C6-4956-929C-983751560A60}" type="slidenum">
              <a:rPr lang="en-US"/>
              <a:pPr>
                <a:defRPr/>
              </a:pPr>
              <a:t>‹#›</a:t>
            </a:fld>
            <a:endParaRPr lang="en-US"/>
          </a:p>
        </p:txBody>
      </p:sp>
    </p:spTree>
    <p:extLst>
      <p:ext uri="{BB962C8B-B14F-4D97-AF65-F5344CB8AC3E}">
        <p14:creationId xmlns:p14="http://schemas.microsoft.com/office/powerpoint/2010/main" val="116415472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1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7878BA8D-83C6-4956-929C-983751560A60}" type="slidenum">
              <a:rPr lang="en-US" smtClean="0"/>
              <a:pPr>
                <a:defRPr/>
              </a:pPr>
              <a:t>3</a:t>
            </a:fld>
            <a:endParaRPr lang="en-US"/>
          </a:p>
        </p:txBody>
      </p:sp>
    </p:spTree>
    <p:extLst>
      <p:ext uri="{BB962C8B-B14F-4D97-AF65-F5344CB8AC3E}">
        <p14:creationId xmlns:p14="http://schemas.microsoft.com/office/powerpoint/2010/main" val="17175395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10" name="Rectangle 7"/>
          <p:cNvSpPr>
            <a:spLocks noGrp="1" noChangeArrowheads="1"/>
          </p:cNvSpPr>
          <p:nvPr>
            <p:ph type="sldNum" sz="quarter" idx="5"/>
          </p:nvPr>
        </p:nvSpPr>
        <p:spPr>
          <a:noFill/>
        </p:spPr>
        <p:txBody>
          <a:bodyPr/>
          <a:lstStyle>
            <a:lvl1pPr defTabSz="962025">
              <a:defRPr sz="2400">
                <a:solidFill>
                  <a:schemeClr val="tx1"/>
                </a:solidFill>
                <a:latin typeface="Times New Roman" pitchFamily="18" charset="0"/>
              </a:defRPr>
            </a:lvl1pPr>
            <a:lvl2pPr marL="742950" indent="-285750" defTabSz="962025">
              <a:defRPr sz="2400">
                <a:solidFill>
                  <a:schemeClr val="tx1"/>
                </a:solidFill>
                <a:latin typeface="Times New Roman" pitchFamily="18" charset="0"/>
              </a:defRPr>
            </a:lvl2pPr>
            <a:lvl3pPr marL="1143000" indent="-228600" defTabSz="962025">
              <a:defRPr sz="2400">
                <a:solidFill>
                  <a:schemeClr val="tx1"/>
                </a:solidFill>
                <a:latin typeface="Times New Roman" pitchFamily="18" charset="0"/>
              </a:defRPr>
            </a:lvl3pPr>
            <a:lvl4pPr marL="1600200" indent="-228600" defTabSz="962025">
              <a:defRPr sz="2400">
                <a:solidFill>
                  <a:schemeClr val="tx1"/>
                </a:solidFill>
                <a:latin typeface="Times New Roman" pitchFamily="18" charset="0"/>
              </a:defRPr>
            </a:lvl4pPr>
            <a:lvl5pPr marL="2057400" indent="-228600" defTabSz="962025">
              <a:defRPr sz="2400">
                <a:solidFill>
                  <a:schemeClr val="tx1"/>
                </a:solidFill>
                <a:latin typeface="Times New Roman" pitchFamily="18" charset="0"/>
              </a:defRPr>
            </a:lvl5pPr>
            <a:lvl6pPr marL="2514600" indent="-228600" algn="ctr" defTabSz="962025" eaLnBrk="0" fontAlgn="base" hangingPunct="0">
              <a:spcBef>
                <a:spcPct val="0"/>
              </a:spcBef>
              <a:spcAft>
                <a:spcPct val="0"/>
              </a:spcAft>
              <a:defRPr sz="2400">
                <a:solidFill>
                  <a:schemeClr val="tx1"/>
                </a:solidFill>
                <a:latin typeface="Times New Roman" pitchFamily="18" charset="0"/>
              </a:defRPr>
            </a:lvl6pPr>
            <a:lvl7pPr marL="2971800" indent="-228600" algn="ctr" defTabSz="962025" eaLnBrk="0" fontAlgn="base" hangingPunct="0">
              <a:spcBef>
                <a:spcPct val="0"/>
              </a:spcBef>
              <a:spcAft>
                <a:spcPct val="0"/>
              </a:spcAft>
              <a:defRPr sz="2400">
                <a:solidFill>
                  <a:schemeClr val="tx1"/>
                </a:solidFill>
                <a:latin typeface="Times New Roman" pitchFamily="18" charset="0"/>
              </a:defRPr>
            </a:lvl7pPr>
            <a:lvl8pPr marL="3429000" indent="-228600" algn="ctr" defTabSz="962025" eaLnBrk="0" fontAlgn="base" hangingPunct="0">
              <a:spcBef>
                <a:spcPct val="0"/>
              </a:spcBef>
              <a:spcAft>
                <a:spcPct val="0"/>
              </a:spcAft>
              <a:defRPr sz="2400">
                <a:solidFill>
                  <a:schemeClr val="tx1"/>
                </a:solidFill>
                <a:latin typeface="Times New Roman" pitchFamily="18" charset="0"/>
              </a:defRPr>
            </a:lvl8pPr>
            <a:lvl9pPr marL="3886200" indent="-228600" algn="ctr" defTabSz="962025" eaLnBrk="0" fontAlgn="base" hangingPunct="0">
              <a:spcBef>
                <a:spcPct val="0"/>
              </a:spcBef>
              <a:spcAft>
                <a:spcPct val="0"/>
              </a:spcAft>
              <a:defRPr sz="2400">
                <a:solidFill>
                  <a:schemeClr val="tx1"/>
                </a:solidFill>
                <a:latin typeface="Times New Roman" pitchFamily="18" charset="0"/>
              </a:defRPr>
            </a:lvl9pPr>
          </a:lstStyle>
          <a:p>
            <a:fld id="{7FA83855-2C08-40DE-8199-40A5C86261D5}" type="slidenum">
              <a:rPr lang="en-US" altLang="en-US" sz="1200" smtClean="0"/>
              <a:pPr/>
              <a:t>5</a:t>
            </a:fld>
            <a:endParaRPr lang="en-US" altLang="en-US" sz="1200"/>
          </a:p>
        </p:txBody>
      </p:sp>
      <p:sp>
        <p:nvSpPr>
          <p:cNvPr id="196611" name="Rectangle 2"/>
          <p:cNvSpPr>
            <a:spLocks noGrp="1" noRot="1" noChangeAspect="1" noChangeArrowheads="1" noTextEdit="1"/>
          </p:cNvSpPr>
          <p:nvPr>
            <p:ph type="sldImg"/>
          </p:nvPr>
        </p:nvSpPr>
        <p:spPr>
          <a:xfrm>
            <a:off x="1258888" y="719138"/>
            <a:ext cx="4800600" cy="3600450"/>
          </a:xfrm>
          <a:ln/>
        </p:spPr>
      </p:sp>
      <p:sp>
        <p:nvSpPr>
          <p:cNvPr id="196612" name="Rectangle 3"/>
          <p:cNvSpPr>
            <a:spLocks noGrp="1" noChangeArrowheads="1"/>
          </p:cNvSpPr>
          <p:nvPr>
            <p:ph type="body" idx="1"/>
          </p:nvPr>
        </p:nvSpPr>
        <p:spPr>
          <a:xfrm>
            <a:off x="731838" y="4560888"/>
            <a:ext cx="5851525" cy="4321175"/>
          </a:xfrm>
          <a:noFill/>
        </p:spPr>
        <p:txBody>
          <a:bodyPr/>
          <a:lstStyle/>
          <a:p>
            <a:br>
              <a:rPr lang="ko-KR" altLang="en-US">
                <a:ea typeface="굴림" pitchFamily="50" charset="-127"/>
              </a:rPr>
            </a:br>
            <a:r>
              <a:rPr lang="en-US" altLang="ko-KR">
                <a:ea typeface="굴림" pitchFamily="50" charset="-127"/>
              </a:rPr>
              <a:t>Figure 1</a:t>
            </a:r>
            <a:r>
              <a:rPr lang="en-US" altLang="ko-KR">
                <a:ea typeface="굴림" pitchFamily="50" charset="-127"/>
                <a:hlinkClick r:id="" action="ppaction://noaction"/>
              </a:rPr>
              <a:t>[1]</a:t>
            </a:r>
            <a:r>
              <a:rPr lang="en-US" altLang="ko-KR">
                <a:ea typeface="굴림" pitchFamily="50" charset="-127"/>
              </a:rPr>
              <a:t> shows the relation of the research clusters to the existing infrastructure comprised of strong centers and departments at UB, as well as providing examples of critical societal challenges (disaster management, health care and digital government) that depend on ICT, such as grid computing, multiscale modeling, data mining, security, ontology and reasoning.  </a:t>
            </a:r>
          </a:p>
          <a:p>
            <a:br>
              <a:rPr lang="en-US" altLang="ko-KR">
                <a:ea typeface="굴림" pitchFamily="50" charset="-127"/>
              </a:rPr>
            </a:br>
            <a:r>
              <a:rPr lang="en-US" altLang="ko-KR">
                <a:ea typeface="굴림" pitchFamily="50" charset="-127"/>
                <a:hlinkClick r:id="" action="ppaction://noaction"/>
              </a:rPr>
              <a:t>[1]</a:t>
            </a:r>
            <a:r>
              <a:rPr lang="en-US" altLang="ko-KR">
                <a:ea typeface="굴림" pitchFamily="50" charset="-127"/>
              </a:rPr>
              <a:t> The list of departments and centers is not meant to be exhaustive.</a:t>
            </a:r>
            <a:endParaRPr lang="ko-KR" altLang="en-US">
              <a:ea typeface="굴림" pitchFamily="50" charset="-127"/>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4" name="Rectangle 7"/>
          <p:cNvSpPr>
            <a:spLocks noGrp="1" noChangeArrowheads="1"/>
          </p:cNvSpPr>
          <p:nvPr>
            <p:ph type="sldNum" sz="quarter" idx="5"/>
          </p:nvPr>
        </p:nvSpPr>
        <p:spPr>
          <a:noFill/>
        </p:spPr>
        <p:txBody>
          <a:bodyPr/>
          <a:lstStyle>
            <a:lvl1pPr defTabSz="962025">
              <a:defRPr sz="2400">
                <a:solidFill>
                  <a:schemeClr val="tx1"/>
                </a:solidFill>
                <a:latin typeface="Times New Roman" pitchFamily="18" charset="0"/>
              </a:defRPr>
            </a:lvl1pPr>
            <a:lvl2pPr marL="742950" indent="-285750" defTabSz="962025">
              <a:defRPr sz="2400">
                <a:solidFill>
                  <a:schemeClr val="tx1"/>
                </a:solidFill>
                <a:latin typeface="Times New Roman" pitchFamily="18" charset="0"/>
              </a:defRPr>
            </a:lvl2pPr>
            <a:lvl3pPr marL="1143000" indent="-228600" defTabSz="962025">
              <a:defRPr sz="2400">
                <a:solidFill>
                  <a:schemeClr val="tx1"/>
                </a:solidFill>
                <a:latin typeface="Times New Roman" pitchFamily="18" charset="0"/>
              </a:defRPr>
            </a:lvl3pPr>
            <a:lvl4pPr marL="1600200" indent="-228600" defTabSz="962025">
              <a:defRPr sz="2400">
                <a:solidFill>
                  <a:schemeClr val="tx1"/>
                </a:solidFill>
                <a:latin typeface="Times New Roman" pitchFamily="18" charset="0"/>
              </a:defRPr>
            </a:lvl4pPr>
            <a:lvl5pPr marL="2057400" indent="-228600" defTabSz="962025">
              <a:defRPr sz="2400">
                <a:solidFill>
                  <a:schemeClr val="tx1"/>
                </a:solidFill>
                <a:latin typeface="Times New Roman" pitchFamily="18" charset="0"/>
              </a:defRPr>
            </a:lvl5pPr>
            <a:lvl6pPr marL="2514600" indent="-228600" algn="ctr" defTabSz="962025" eaLnBrk="0" fontAlgn="base" hangingPunct="0">
              <a:spcBef>
                <a:spcPct val="0"/>
              </a:spcBef>
              <a:spcAft>
                <a:spcPct val="0"/>
              </a:spcAft>
              <a:defRPr sz="2400">
                <a:solidFill>
                  <a:schemeClr val="tx1"/>
                </a:solidFill>
                <a:latin typeface="Times New Roman" pitchFamily="18" charset="0"/>
              </a:defRPr>
            </a:lvl6pPr>
            <a:lvl7pPr marL="2971800" indent="-228600" algn="ctr" defTabSz="962025" eaLnBrk="0" fontAlgn="base" hangingPunct="0">
              <a:spcBef>
                <a:spcPct val="0"/>
              </a:spcBef>
              <a:spcAft>
                <a:spcPct val="0"/>
              </a:spcAft>
              <a:defRPr sz="2400">
                <a:solidFill>
                  <a:schemeClr val="tx1"/>
                </a:solidFill>
                <a:latin typeface="Times New Roman" pitchFamily="18" charset="0"/>
              </a:defRPr>
            </a:lvl7pPr>
            <a:lvl8pPr marL="3429000" indent="-228600" algn="ctr" defTabSz="962025" eaLnBrk="0" fontAlgn="base" hangingPunct="0">
              <a:spcBef>
                <a:spcPct val="0"/>
              </a:spcBef>
              <a:spcAft>
                <a:spcPct val="0"/>
              </a:spcAft>
              <a:defRPr sz="2400">
                <a:solidFill>
                  <a:schemeClr val="tx1"/>
                </a:solidFill>
                <a:latin typeface="Times New Roman" pitchFamily="18" charset="0"/>
              </a:defRPr>
            </a:lvl8pPr>
            <a:lvl9pPr marL="3886200" indent="-228600" algn="ctr" defTabSz="962025" eaLnBrk="0" fontAlgn="base" hangingPunct="0">
              <a:spcBef>
                <a:spcPct val="0"/>
              </a:spcBef>
              <a:spcAft>
                <a:spcPct val="0"/>
              </a:spcAft>
              <a:defRPr sz="2400">
                <a:solidFill>
                  <a:schemeClr val="tx1"/>
                </a:solidFill>
                <a:latin typeface="Times New Roman" pitchFamily="18" charset="0"/>
              </a:defRPr>
            </a:lvl9pPr>
          </a:lstStyle>
          <a:p>
            <a:fld id="{FD4E18CF-443C-4750-8657-E40154825987}" type="slidenum">
              <a:rPr lang="en-US" altLang="en-US" sz="1200" smtClean="0"/>
              <a:pPr/>
              <a:t>35</a:t>
            </a:fld>
            <a:endParaRPr lang="en-US" altLang="en-US" sz="1200"/>
          </a:p>
        </p:txBody>
      </p:sp>
      <p:sp>
        <p:nvSpPr>
          <p:cNvPr id="197635" name="Rectangle 2"/>
          <p:cNvSpPr>
            <a:spLocks noGrp="1" noRot="1" noChangeAspect="1" noChangeArrowheads="1" noTextEdit="1"/>
          </p:cNvSpPr>
          <p:nvPr>
            <p:ph type="sldImg"/>
          </p:nvPr>
        </p:nvSpPr>
        <p:spPr>
          <a:xfrm>
            <a:off x="1257300" y="720725"/>
            <a:ext cx="4800600" cy="3600450"/>
          </a:xfrm>
          <a:ln/>
        </p:spPr>
      </p:sp>
      <p:sp>
        <p:nvSpPr>
          <p:cNvPr id="197636" name="Rectangle 3"/>
          <p:cNvSpPr>
            <a:spLocks noGrp="1" noChangeArrowheads="1"/>
          </p:cNvSpPr>
          <p:nvPr>
            <p:ph type="body" idx="1"/>
          </p:nvPr>
        </p:nvSpPr>
        <p:spPr>
          <a:xfrm>
            <a:off x="974725" y="4560888"/>
            <a:ext cx="5365750" cy="4319587"/>
          </a:xfrm>
          <a:noFill/>
        </p:spPr>
        <p:txBody>
          <a:bodyPr/>
          <a:lstStyle/>
          <a:p>
            <a:pPr>
              <a:buFontTx/>
              <a:buChar char="•"/>
            </a:pPr>
            <a:r>
              <a:rPr lang="en-US" altLang="en-US"/>
              <a:t>PSA (Prostate Specific Antigen) Test for early detection of Prostate Cancer – IP owned by RPCI – receive royalties</a:t>
            </a:r>
          </a:p>
          <a:p>
            <a:pPr>
              <a:buFontTx/>
              <a:buChar char="•"/>
            </a:pPr>
            <a:r>
              <a:rPr lang="en-US" altLang="en-US"/>
              <a:t>Avonex – most widely prescribed drug for relapsing MS – first treatment shown to slow progress of the disease – approved in 1996 - developed by Larry Jacobs group – sold by Biogen ($0.5B per year) – WNY/UB doesn’t receive any direct funds from the sale of Avonex</a:t>
            </a:r>
          </a:p>
          <a:p>
            <a:pPr>
              <a:buFontTx/>
              <a:buChar char="•"/>
            </a:pPr>
            <a:r>
              <a:rPr lang="en-US" altLang="en-US"/>
              <a:t>Nicorette Gum – Developed by professor doing decompression studies on sailors who needed to keep taking a break to smoke a cigarette, so developed this to enable him to finish his decompression studies – do we make anything??</a:t>
            </a:r>
          </a:p>
          <a:p>
            <a:pPr>
              <a:buFontTx/>
              <a:buChar char="•"/>
            </a:pPr>
            <a:r>
              <a:rPr lang="en-US" altLang="en-US"/>
              <a:t>Artificial Blood –</a:t>
            </a:r>
          </a:p>
          <a:p>
            <a:pPr>
              <a:buFontTx/>
              <a:buChar char="•"/>
            </a:pPr>
            <a:r>
              <a:rPr lang="en-US" altLang="en-US"/>
              <a:t>Tarantula Venom – prevent atrial fibrillation, which is a leading cause of death following a heart attack – so far, works for rabbits (Fred Sachs)</a:t>
            </a:r>
          </a:p>
          <a:p>
            <a:pPr>
              <a:buFontTx/>
              <a:buChar char="•"/>
            </a:pPr>
            <a:r>
              <a:rPr lang="en-US" altLang="en-US"/>
              <a:t>Developed and patented a high-throughput search process for structural biology that tests 1536 “chemical cocktails” to enhance method of crystallization.</a:t>
            </a:r>
          </a:p>
          <a:p>
            <a:pPr>
              <a:buFontTx/>
              <a:buChar char="•"/>
            </a:pPr>
            <a:r>
              <a:rPr lang="en-US" altLang="en-US"/>
              <a:t>Edible Vaccine for Hepatitis C</a:t>
            </a:r>
          </a:p>
          <a:p>
            <a:pPr>
              <a:buFontTx/>
              <a:buChar char="•"/>
            </a:pPr>
            <a:endParaRPr lang="en-US" altLang="en-US"/>
          </a:p>
          <a:p>
            <a:pPr>
              <a:buFontTx/>
              <a:buChar char="•"/>
            </a:pPr>
            <a:endParaRPr lang="en-US" altLang="en-US"/>
          </a:p>
          <a:p>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658" name="Rectangle 7"/>
          <p:cNvSpPr>
            <a:spLocks noGrp="1" noChangeArrowheads="1"/>
          </p:cNvSpPr>
          <p:nvPr>
            <p:ph type="sldNum" sz="quarter" idx="5"/>
          </p:nvPr>
        </p:nvSpPr>
        <p:spPr>
          <a:noFill/>
        </p:spPr>
        <p:txBody>
          <a:bodyPr/>
          <a:lstStyle>
            <a:lvl1pPr defTabSz="962025">
              <a:defRPr sz="2400">
                <a:solidFill>
                  <a:schemeClr val="tx1"/>
                </a:solidFill>
                <a:latin typeface="Times New Roman" pitchFamily="18" charset="0"/>
              </a:defRPr>
            </a:lvl1pPr>
            <a:lvl2pPr marL="742950" indent="-285750" defTabSz="962025">
              <a:defRPr sz="2400">
                <a:solidFill>
                  <a:schemeClr val="tx1"/>
                </a:solidFill>
                <a:latin typeface="Times New Roman" pitchFamily="18" charset="0"/>
              </a:defRPr>
            </a:lvl2pPr>
            <a:lvl3pPr marL="1143000" indent="-228600" defTabSz="962025">
              <a:defRPr sz="2400">
                <a:solidFill>
                  <a:schemeClr val="tx1"/>
                </a:solidFill>
                <a:latin typeface="Times New Roman" pitchFamily="18" charset="0"/>
              </a:defRPr>
            </a:lvl3pPr>
            <a:lvl4pPr marL="1600200" indent="-228600" defTabSz="962025">
              <a:defRPr sz="2400">
                <a:solidFill>
                  <a:schemeClr val="tx1"/>
                </a:solidFill>
                <a:latin typeface="Times New Roman" pitchFamily="18" charset="0"/>
              </a:defRPr>
            </a:lvl4pPr>
            <a:lvl5pPr marL="2057400" indent="-228600" defTabSz="962025">
              <a:defRPr sz="2400">
                <a:solidFill>
                  <a:schemeClr val="tx1"/>
                </a:solidFill>
                <a:latin typeface="Times New Roman" pitchFamily="18" charset="0"/>
              </a:defRPr>
            </a:lvl5pPr>
            <a:lvl6pPr marL="2514600" indent="-228600" algn="ctr" defTabSz="962025" eaLnBrk="0" fontAlgn="base" hangingPunct="0">
              <a:spcBef>
                <a:spcPct val="0"/>
              </a:spcBef>
              <a:spcAft>
                <a:spcPct val="0"/>
              </a:spcAft>
              <a:defRPr sz="2400">
                <a:solidFill>
                  <a:schemeClr val="tx1"/>
                </a:solidFill>
                <a:latin typeface="Times New Roman" pitchFamily="18" charset="0"/>
              </a:defRPr>
            </a:lvl6pPr>
            <a:lvl7pPr marL="2971800" indent="-228600" algn="ctr" defTabSz="962025" eaLnBrk="0" fontAlgn="base" hangingPunct="0">
              <a:spcBef>
                <a:spcPct val="0"/>
              </a:spcBef>
              <a:spcAft>
                <a:spcPct val="0"/>
              </a:spcAft>
              <a:defRPr sz="2400">
                <a:solidFill>
                  <a:schemeClr val="tx1"/>
                </a:solidFill>
                <a:latin typeface="Times New Roman" pitchFamily="18" charset="0"/>
              </a:defRPr>
            </a:lvl7pPr>
            <a:lvl8pPr marL="3429000" indent="-228600" algn="ctr" defTabSz="962025" eaLnBrk="0" fontAlgn="base" hangingPunct="0">
              <a:spcBef>
                <a:spcPct val="0"/>
              </a:spcBef>
              <a:spcAft>
                <a:spcPct val="0"/>
              </a:spcAft>
              <a:defRPr sz="2400">
                <a:solidFill>
                  <a:schemeClr val="tx1"/>
                </a:solidFill>
                <a:latin typeface="Times New Roman" pitchFamily="18" charset="0"/>
              </a:defRPr>
            </a:lvl8pPr>
            <a:lvl9pPr marL="3886200" indent="-228600" algn="ctr" defTabSz="962025" eaLnBrk="0" fontAlgn="base" hangingPunct="0">
              <a:spcBef>
                <a:spcPct val="0"/>
              </a:spcBef>
              <a:spcAft>
                <a:spcPct val="0"/>
              </a:spcAft>
              <a:defRPr sz="2400">
                <a:solidFill>
                  <a:schemeClr val="tx1"/>
                </a:solidFill>
                <a:latin typeface="Times New Roman" pitchFamily="18" charset="0"/>
              </a:defRPr>
            </a:lvl9pPr>
          </a:lstStyle>
          <a:p>
            <a:fld id="{A0DDD35F-DCD0-402E-AB72-07B3F3F46AD2}" type="slidenum">
              <a:rPr lang="en-US" altLang="en-US" sz="1200" smtClean="0"/>
              <a:pPr/>
              <a:t>45</a:t>
            </a:fld>
            <a:endParaRPr lang="en-US" altLang="en-US" sz="1200"/>
          </a:p>
        </p:txBody>
      </p:sp>
      <p:sp>
        <p:nvSpPr>
          <p:cNvPr id="198659" name="Rectangle 2"/>
          <p:cNvSpPr>
            <a:spLocks noGrp="1" noRot="1" noChangeAspect="1" noChangeArrowheads="1" noTextEdit="1"/>
          </p:cNvSpPr>
          <p:nvPr>
            <p:ph type="sldImg"/>
          </p:nvPr>
        </p:nvSpPr>
        <p:spPr>
          <a:xfrm>
            <a:off x="1257300" y="720725"/>
            <a:ext cx="4800600" cy="3600450"/>
          </a:xfrm>
          <a:ln/>
        </p:spPr>
      </p:sp>
      <p:sp>
        <p:nvSpPr>
          <p:cNvPr id="198660" name="Rectangle 3"/>
          <p:cNvSpPr>
            <a:spLocks noGrp="1" noChangeArrowheads="1"/>
          </p:cNvSpPr>
          <p:nvPr>
            <p:ph type="body" idx="1"/>
          </p:nvPr>
        </p:nvSpPr>
        <p:spPr>
          <a:xfrm>
            <a:off x="731838" y="4560888"/>
            <a:ext cx="5851525" cy="4319587"/>
          </a:xfrm>
          <a:noFill/>
        </p:spPr>
        <p:txBody>
          <a:bodyPr/>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2" name="Rectangle 7"/>
          <p:cNvSpPr>
            <a:spLocks noGrp="1" noChangeArrowheads="1"/>
          </p:cNvSpPr>
          <p:nvPr>
            <p:ph type="sldNum" sz="quarter" idx="5"/>
          </p:nvPr>
        </p:nvSpPr>
        <p:spPr>
          <a:noFill/>
        </p:spPr>
        <p:txBody>
          <a:bodyPr/>
          <a:lstStyle>
            <a:lvl1pPr defTabSz="962025">
              <a:defRPr sz="2400">
                <a:solidFill>
                  <a:schemeClr val="tx1"/>
                </a:solidFill>
                <a:latin typeface="Times New Roman" pitchFamily="18" charset="0"/>
              </a:defRPr>
            </a:lvl1pPr>
            <a:lvl2pPr marL="742950" indent="-285750" defTabSz="962025">
              <a:defRPr sz="2400">
                <a:solidFill>
                  <a:schemeClr val="tx1"/>
                </a:solidFill>
                <a:latin typeface="Times New Roman" pitchFamily="18" charset="0"/>
              </a:defRPr>
            </a:lvl2pPr>
            <a:lvl3pPr marL="1143000" indent="-228600" defTabSz="962025">
              <a:defRPr sz="2400">
                <a:solidFill>
                  <a:schemeClr val="tx1"/>
                </a:solidFill>
                <a:latin typeface="Times New Roman" pitchFamily="18" charset="0"/>
              </a:defRPr>
            </a:lvl3pPr>
            <a:lvl4pPr marL="1600200" indent="-228600" defTabSz="962025">
              <a:defRPr sz="2400">
                <a:solidFill>
                  <a:schemeClr val="tx1"/>
                </a:solidFill>
                <a:latin typeface="Times New Roman" pitchFamily="18" charset="0"/>
              </a:defRPr>
            </a:lvl4pPr>
            <a:lvl5pPr marL="2057400" indent="-228600" defTabSz="962025">
              <a:defRPr sz="2400">
                <a:solidFill>
                  <a:schemeClr val="tx1"/>
                </a:solidFill>
                <a:latin typeface="Times New Roman" pitchFamily="18" charset="0"/>
              </a:defRPr>
            </a:lvl5pPr>
            <a:lvl6pPr marL="2514600" indent="-228600" algn="ctr" defTabSz="962025" eaLnBrk="0" fontAlgn="base" hangingPunct="0">
              <a:spcBef>
                <a:spcPct val="0"/>
              </a:spcBef>
              <a:spcAft>
                <a:spcPct val="0"/>
              </a:spcAft>
              <a:defRPr sz="2400">
                <a:solidFill>
                  <a:schemeClr val="tx1"/>
                </a:solidFill>
                <a:latin typeface="Times New Roman" pitchFamily="18" charset="0"/>
              </a:defRPr>
            </a:lvl6pPr>
            <a:lvl7pPr marL="2971800" indent="-228600" algn="ctr" defTabSz="962025" eaLnBrk="0" fontAlgn="base" hangingPunct="0">
              <a:spcBef>
                <a:spcPct val="0"/>
              </a:spcBef>
              <a:spcAft>
                <a:spcPct val="0"/>
              </a:spcAft>
              <a:defRPr sz="2400">
                <a:solidFill>
                  <a:schemeClr val="tx1"/>
                </a:solidFill>
                <a:latin typeface="Times New Roman" pitchFamily="18" charset="0"/>
              </a:defRPr>
            </a:lvl7pPr>
            <a:lvl8pPr marL="3429000" indent="-228600" algn="ctr" defTabSz="962025" eaLnBrk="0" fontAlgn="base" hangingPunct="0">
              <a:spcBef>
                <a:spcPct val="0"/>
              </a:spcBef>
              <a:spcAft>
                <a:spcPct val="0"/>
              </a:spcAft>
              <a:defRPr sz="2400">
                <a:solidFill>
                  <a:schemeClr val="tx1"/>
                </a:solidFill>
                <a:latin typeface="Times New Roman" pitchFamily="18" charset="0"/>
              </a:defRPr>
            </a:lvl8pPr>
            <a:lvl9pPr marL="3886200" indent="-228600" algn="ctr" defTabSz="962025" eaLnBrk="0" fontAlgn="base" hangingPunct="0">
              <a:spcBef>
                <a:spcPct val="0"/>
              </a:spcBef>
              <a:spcAft>
                <a:spcPct val="0"/>
              </a:spcAft>
              <a:defRPr sz="2400">
                <a:solidFill>
                  <a:schemeClr val="tx1"/>
                </a:solidFill>
                <a:latin typeface="Times New Roman" pitchFamily="18" charset="0"/>
              </a:defRPr>
            </a:lvl9pPr>
          </a:lstStyle>
          <a:p>
            <a:fld id="{04FF537E-618C-4E35-A842-B4F90E8ED30D}" type="slidenum">
              <a:rPr lang="en-US" altLang="en-US" sz="1200" smtClean="0"/>
              <a:pPr/>
              <a:t>48</a:t>
            </a:fld>
            <a:endParaRPr lang="en-US" altLang="en-US" sz="1200"/>
          </a:p>
        </p:txBody>
      </p:sp>
      <p:sp>
        <p:nvSpPr>
          <p:cNvPr id="199683" name="Rectangle 2"/>
          <p:cNvSpPr>
            <a:spLocks noGrp="1" noRot="1" noChangeAspect="1" noChangeArrowheads="1" noTextEdit="1"/>
          </p:cNvSpPr>
          <p:nvPr>
            <p:ph type="sldImg"/>
          </p:nvPr>
        </p:nvSpPr>
        <p:spPr>
          <a:xfrm>
            <a:off x="1257300" y="720725"/>
            <a:ext cx="4800600" cy="3600450"/>
          </a:xfrm>
          <a:ln/>
        </p:spPr>
      </p:sp>
      <p:sp>
        <p:nvSpPr>
          <p:cNvPr id="199684" name="Rectangle 3"/>
          <p:cNvSpPr>
            <a:spLocks noGrp="1" noChangeArrowheads="1"/>
          </p:cNvSpPr>
          <p:nvPr>
            <p:ph type="body" idx="1"/>
          </p:nvPr>
        </p:nvSpPr>
        <p:spPr>
          <a:xfrm>
            <a:off x="731838" y="4560888"/>
            <a:ext cx="5851525" cy="4319587"/>
          </a:xfrm>
          <a:noFill/>
        </p:spPr>
        <p:txBody>
          <a:bodyPr/>
          <a:lstStyle/>
          <a:p>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6" name="Rectangle 7"/>
          <p:cNvSpPr>
            <a:spLocks noGrp="1" noChangeArrowheads="1"/>
          </p:cNvSpPr>
          <p:nvPr>
            <p:ph type="sldNum" sz="quarter" idx="5"/>
          </p:nvPr>
        </p:nvSpPr>
        <p:spPr>
          <a:noFill/>
        </p:spPr>
        <p:txBody>
          <a:bodyPr/>
          <a:lstStyle>
            <a:lvl1pPr defTabSz="962025">
              <a:defRPr sz="2400">
                <a:solidFill>
                  <a:schemeClr val="tx1"/>
                </a:solidFill>
                <a:latin typeface="Times New Roman" pitchFamily="18" charset="0"/>
              </a:defRPr>
            </a:lvl1pPr>
            <a:lvl2pPr marL="742950" indent="-285750" defTabSz="962025">
              <a:defRPr sz="2400">
                <a:solidFill>
                  <a:schemeClr val="tx1"/>
                </a:solidFill>
                <a:latin typeface="Times New Roman" pitchFamily="18" charset="0"/>
              </a:defRPr>
            </a:lvl2pPr>
            <a:lvl3pPr marL="1143000" indent="-228600" defTabSz="962025">
              <a:defRPr sz="2400">
                <a:solidFill>
                  <a:schemeClr val="tx1"/>
                </a:solidFill>
                <a:latin typeface="Times New Roman" pitchFamily="18" charset="0"/>
              </a:defRPr>
            </a:lvl3pPr>
            <a:lvl4pPr marL="1600200" indent="-228600" defTabSz="962025">
              <a:defRPr sz="2400">
                <a:solidFill>
                  <a:schemeClr val="tx1"/>
                </a:solidFill>
                <a:latin typeface="Times New Roman" pitchFamily="18" charset="0"/>
              </a:defRPr>
            </a:lvl4pPr>
            <a:lvl5pPr marL="2057400" indent="-228600" defTabSz="962025">
              <a:defRPr sz="2400">
                <a:solidFill>
                  <a:schemeClr val="tx1"/>
                </a:solidFill>
                <a:latin typeface="Times New Roman" pitchFamily="18" charset="0"/>
              </a:defRPr>
            </a:lvl5pPr>
            <a:lvl6pPr marL="2514600" indent="-228600" algn="ctr" defTabSz="962025" eaLnBrk="0" fontAlgn="base" hangingPunct="0">
              <a:spcBef>
                <a:spcPct val="0"/>
              </a:spcBef>
              <a:spcAft>
                <a:spcPct val="0"/>
              </a:spcAft>
              <a:defRPr sz="2400">
                <a:solidFill>
                  <a:schemeClr val="tx1"/>
                </a:solidFill>
                <a:latin typeface="Times New Roman" pitchFamily="18" charset="0"/>
              </a:defRPr>
            </a:lvl6pPr>
            <a:lvl7pPr marL="2971800" indent="-228600" algn="ctr" defTabSz="962025" eaLnBrk="0" fontAlgn="base" hangingPunct="0">
              <a:spcBef>
                <a:spcPct val="0"/>
              </a:spcBef>
              <a:spcAft>
                <a:spcPct val="0"/>
              </a:spcAft>
              <a:defRPr sz="2400">
                <a:solidFill>
                  <a:schemeClr val="tx1"/>
                </a:solidFill>
                <a:latin typeface="Times New Roman" pitchFamily="18" charset="0"/>
              </a:defRPr>
            </a:lvl7pPr>
            <a:lvl8pPr marL="3429000" indent="-228600" algn="ctr" defTabSz="962025" eaLnBrk="0" fontAlgn="base" hangingPunct="0">
              <a:spcBef>
                <a:spcPct val="0"/>
              </a:spcBef>
              <a:spcAft>
                <a:spcPct val="0"/>
              </a:spcAft>
              <a:defRPr sz="2400">
                <a:solidFill>
                  <a:schemeClr val="tx1"/>
                </a:solidFill>
                <a:latin typeface="Times New Roman" pitchFamily="18" charset="0"/>
              </a:defRPr>
            </a:lvl8pPr>
            <a:lvl9pPr marL="3886200" indent="-228600" algn="ctr" defTabSz="962025" eaLnBrk="0" fontAlgn="base" hangingPunct="0">
              <a:spcBef>
                <a:spcPct val="0"/>
              </a:spcBef>
              <a:spcAft>
                <a:spcPct val="0"/>
              </a:spcAft>
              <a:defRPr sz="2400">
                <a:solidFill>
                  <a:schemeClr val="tx1"/>
                </a:solidFill>
                <a:latin typeface="Times New Roman" pitchFamily="18" charset="0"/>
              </a:defRPr>
            </a:lvl9pPr>
          </a:lstStyle>
          <a:p>
            <a:fld id="{64E8EC67-BFC3-4B6C-9BFD-AB71494DB5D0}" type="slidenum">
              <a:rPr lang="en-US" altLang="en-US" sz="1200" smtClean="0"/>
              <a:pPr/>
              <a:t>55</a:t>
            </a:fld>
            <a:endParaRPr lang="en-US" altLang="en-US" sz="1200"/>
          </a:p>
        </p:txBody>
      </p:sp>
      <p:sp>
        <p:nvSpPr>
          <p:cNvPr id="200707" name="Rectangle 2"/>
          <p:cNvSpPr>
            <a:spLocks noGrp="1" noRot="1" noChangeAspect="1" noChangeArrowheads="1" noTextEdit="1"/>
          </p:cNvSpPr>
          <p:nvPr>
            <p:ph type="sldImg"/>
          </p:nvPr>
        </p:nvSpPr>
        <p:spPr>
          <a:xfrm>
            <a:off x="1257300" y="720725"/>
            <a:ext cx="4800600" cy="3600450"/>
          </a:xfrm>
          <a:ln/>
        </p:spPr>
      </p:sp>
      <p:sp>
        <p:nvSpPr>
          <p:cNvPr id="200708" name="Rectangle 3"/>
          <p:cNvSpPr>
            <a:spLocks noGrp="1" noChangeArrowheads="1"/>
          </p:cNvSpPr>
          <p:nvPr>
            <p:ph type="body" idx="1"/>
          </p:nvPr>
        </p:nvSpPr>
        <p:spPr>
          <a:xfrm>
            <a:off x="731838" y="4560888"/>
            <a:ext cx="5851525" cy="4319587"/>
          </a:xfrm>
          <a:noFill/>
        </p:spPr>
        <p:txBody>
          <a:bodyPr/>
          <a:lstStyle/>
          <a:p>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01730" name="Rectangle 7"/>
          <p:cNvSpPr>
            <a:spLocks noGrp="1" noChangeArrowheads="1"/>
          </p:cNvSpPr>
          <p:nvPr>
            <p:ph type="sldNum" sz="quarter" idx="5"/>
          </p:nvPr>
        </p:nvSpPr>
        <p:spPr>
          <a:noFill/>
        </p:spPr>
        <p:txBody>
          <a:bodyPr/>
          <a:lstStyle>
            <a:lvl1pPr defTabSz="962025">
              <a:defRPr sz="2400">
                <a:solidFill>
                  <a:schemeClr val="tx1"/>
                </a:solidFill>
                <a:latin typeface="Times New Roman" pitchFamily="18" charset="0"/>
              </a:defRPr>
            </a:lvl1pPr>
            <a:lvl2pPr marL="742950" indent="-285750" defTabSz="962025">
              <a:defRPr sz="2400">
                <a:solidFill>
                  <a:schemeClr val="tx1"/>
                </a:solidFill>
                <a:latin typeface="Times New Roman" pitchFamily="18" charset="0"/>
              </a:defRPr>
            </a:lvl2pPr>
            <a:lvl3pPr marL="1143000" indent="-228600" defTabSz="962025">
              <a:defRPr sz="2400">
                <a:solidFill>
                  <a:schemeClr val="tx1"/>
                </a:solidFill>
                <a:latin typeface="Times New Roman" pitchFamily="18" charset="0"/>
              </a:defRPr>
            </a:lvl3pPr>
            <a:lvl4pPr marL="1600200" indent="-228600" defTabSz="962025">
              <a:defRPr sz="2400">
                <a:solidFill>
                  <a:schemeClr val="tx1"/>
                </a:solidFill>
                <a:latin typeface="Times New Roman" pitchFamily="18" charset="0"/>
              </a:defRPr>
            </a:lvl4pPr>
            <a:lvl5pPr marL="2057400" indent="-228600" defTabSz="962025">
              <a:defRPr sz="2400">
                <a:solidFill>
                  <a:schemeClr val="tx1"/>
                </a:solidFill>
                <a:latin typeface="Times New Roman" pitchFamily="18" charset="0"/>
              </a:defRPr>
            </a:lvl5pPr>
            <a:lvl6pPr marL="2514600" indent="-228600" algn="ctr" defTabSz="962025" eaLnBrk="0" fontAlgn="base" hangingPunct="0">
              <a:spcBef>
                <a:spcPct val="0"/>
              </a:spcBef>
              <a:spcAft>
                <a:spcPct val="0"/>
              </a:spcAft>
              <a:defRPr sz="2400">
                <a:solidFill>
                  <a:schemeClr val="tx1"/>
                </a:solidFill>
                <a:latin typeface="Times New Roman" pitchFamily="18" charset="0"/>
              </a:defRPr>
            </a:lvl6pPr>
            <a:lvl7pPr marL="2971800" indent="-228600" algn="ctr" defTabSz="962025" eaLnBrk="0" fontAlgn="base" hangingPunct="0">
              <a:spcBef>
                <a:spcPct val="0"/>
              </a:spcBef>
              <a:spcAft>
                <a:spcPct val="0"/>
              </a:spcAft>
              <a:defRPr sz="2400">
                <a:solidFill>
                  <a:schemeClr val="tx1"/>
                </a:solidFill>
                <a:latin typeface="Times New Roman" pitchFamily="18" charset="0"/>
              </a:defRPr>
            </a:lvl7pPr>
            <a:lvl8pPr marL="3429000" indent="-228600" algn="ctr" defTabSz="962025" eaLnBrk="0" fontAlgn="base" hangingPunct="0">
              <a:spcBef>
                <a:spcPct val="0"/>
              </a:spcBef>
              <a:spcAft>
                <a:spcPct val="0"/>
              </a:spcAft>
              <a:defRPr sz="2400">
                <a:solidFill>
                  <a:schemeClr val="tx1"/>
                </a:solidFill>
                <a:latin typeface="Times New Roman" pitchFamily="18" charset="0"/>
              </a:defRPr>
            </a:lvl8pPr>
            <a:lvl9pPr marL="3886200" indent="-228600" algn="ctr" defTabSz="962025" eaLnBrk="0" fontAlgn="base" hangingPunct="0">
              <a:spcBef>
                <a:spcPct val="0"/>
              </a:spcBef>
              <a:spcAft>
                <a:spcPct val="0"/>
              </a:spcAft>
              <a:defRPr sz="2400">
                <a:solidFill>
                  <a:schemeClr val="tx1"/>
                </a:solidFill>
                <a:latin typeface="Times New Roman" pitchFamily="18" charset="0"/>
              </a:defRPr>
            </a:lvl9pPr>
          </a:lstStyle>
          <a:p>
            <a:fld id="{E7377579-DC38-4B64-A0B4-B92105673EED}" type="slidenum">
              <a:rPr lang="en-US" altLang="en-US" sz="1200" smtClean="0"/>
              <a:pPr/>
              <a:t>67</a:t>
            </a:fld>
            <a:endParaRPr lang="en-US" altLang="en-US" sz="1200"/>
          </a:p>
        </p:txBody>
      </p:sp>
      <p:sp>
        <p:nvSpPr>
          <p:cNvPr id="201731" name="Rectangle 2"/>
          <p:cNvSpPr>
            <a:spLocks noGrp="1" noRot="1" noChangeAspect="1" noChangeArrowheads="1" noTextEdit="1"/>
          </p:cNvSpPr>
          <p:nvPr>
            <p:ph type="sldImg"/>
          </p:nvPr>
        </p:nvSpPr>
        <p:spPr>
          <a:xfrm>
            <a:off x="1257300" y="720725"/>
            <a:ext cx="4800600" cy="3600450"/>
          </a:xfrm>
          <a:ln/>
        </p:spPr>
      </p:sp>
      <p:sp>
        <p:nvSpPr>
          <p:cNvPr id="201732" name="Rectangle 3"/>
          <p:cNvSpPr>
            <a:spLocks noGrp="1" noChangeArrowheads="1"/>
          </p:cNvSpPr>
          <p:nvPr>
            <p:ph type="body" idx="1"/>
          </p:nvPr>
        </p:nvSpPr>
        <p:spPr>
          <a:xfrm>
            <a:off x="731838" y="4560888"/>
            <a:ext cx="5851525" cy="4321175"/>
          </a:xfrm>
          <a:noFill/>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7"/>
          <p:cNvSpPr>
            <a:spLocks noGrp="1" noChangeArrowheads="1"/>
          </p:cNvSpPr>
          <p:nvPr>
            <p:ph type="sldNum" sz="quarter" idx="5"/>
          </p:nvPr>
        </p:nvSpPr>
        <p:spPr>
          <a:noFill/>
        </p:spPr>
        <p:txBody>
          <a:bodyPr/>
          <a:lstStyle>
            <a:lvl1pPr defTabSz="962025">
              <a:defRPr sz="2400">
                <a:solidFill>
                  <a:schemeClr val="tx1"/>
                </a:solidFill>
                <a:latin typeface="Times New Roman" pitchFamily="18" charset="0"/>
              </a:defRPr>
            </a:lvl1pPr>
            <a:lvl2pPr marL="742950" indent="-285750" defTabSz="962025">
              <a:defRPr sz="2400">
                <a:solidFill>
                  <a:schemeClr val="tx1"/>
                </a:solidFill>
                <a:latin typeface="Times New Roman" pitchFamily="18" charset="0"/>
              </a:defRPr>
            </a:lvl2pPr>
            <a:lvl3pPr marL="1143000" indent="-228600" defTabSz="962025">
              <a:defRPr sz="2400">
                <a:solidFill>
                  <a:schemeClr val="tx1"/>
                </a:solidFill>
                <a:latin typeface="Times New Roman" pitchFamily="18" charset="0"/>
              </a:defRPr>
            </a:lvl3pPr>
            <a:lvl4pPr marL="1600200" indent="-228600" defTabSz="962025">
              <a:defRPr sz="2400">
                <a:solidFill>
                  <a:schemeClr val="tx1"/>
                </a:solidFill>
                <a:latin typeface="Times New Roman" pitchFamily="18" charset="0"/>
              </a:defRPr>
            </a:lvl4pPr>
            <a:lvl5pPr marL="2057400" indent="-228600" defTabSz="962025">
              <a:defRPr sz="2400">
                <a:solidFill>
                  <a:schemeClr val="tx1"/>
                </a:solidFill>
                <a:latin typeface="Times New Roman" pitchFamily="18" charset="0"/>
              </a:defRPr>
            </a:lvl5pPr>
            <a:lvl6pPr marL="2514600" indent="-228600" algn="ctr" defTabSz="962025" eaLnBrk="0" fontAlgn="base" hangingPunct="0">
              <a:spcBef>
                <a:spcPct val="0"/>
              </a:spcBef>
              <a:spcAft>
                <a:spcPct val="0"/>
              </a:spcAft>
              <a:defRPr sz="2400">
                <a:solidFill>
                  <a:schemeClr val="tx1"/>
                </a:solidFill>
                <a:latin typeface="Times New Roman" pitchFamily="18" charset="0"/>
              </a:defRPr>
            </a:lvl6pPr>
            <a:lvl7pPr marL="2971800" indent="-228600" algn="ctr" defTabSz="962025" eaLnBrk="0" fontAlgn="base" hangingPunct="0">
              <a:spcBef>
                <a:spcPct val="0"/>
              </a:spcBef>
              <a:spcAft>
                <a:spcPct val="0"/>
              </a:spcAft>
              <a:defRPr sz="2400">
                <a:solidFill>
                  <a:schemeClr val="tx1"/>
                </a:solidFill>
                <a:latin typeface="Times New Roman" pitchFamily="18" charset="0"/>
              </a:defRPr>
            </a:lvl7pPr>
            <a:lvl8pPr marL="3429000" indent="-228600" algn="ctr" defTabSz="962025" eaLnBrk="0" fontAlgn="base" hangingPunct="0">
              <a:spcBef>
                <a:spcPct val="0"/>
              </a:spcBef>
              <a:spcAft>
                <a:spcPct val="0"/>
              </a:spcAft>
              <a:defRPr sz="2400">
                <a:solidFill>
                  <a:schemeClr val="tx1"/>
                </a:solidFill>
                <a:latin typeface="Times New Roman" pitchFamily="18" charset="0"/>
              </a:defRPr>
            </a:lvl8pPr>
            <a:lvl9pPr marL="3886200" indent="-228600" algn="ctr" defTabSz="962025" eaLnBrk="0" fontAlgn="base" hangingPunct="0">
              <a:spcBef>
                <a:spcPct val="0"/>
              </a:spcBef>
              <a:spcAft>
                <a:spcPct val="0"/>
              </a:spcAft>
              <a:defRPr sz="2400">
                <a:solidFill>
                  <a:schemeClr val="tx1"/>
                </a:solidFill>
                <a:latin typeface="Times New Roman" pitchFamily="18" charset="0"/>
              </a:defRPr>
            </a:lvl9pPr>
          </a:lstStyle>
          <a:p>
            <a:fld id="{993FE9A8-D697-4417-B780-49C98A8B078F}" type="slidenum">
              <a:rPr lang="en-US" altLang="en-US" sz="1200" smtClean="0"/>
              <a:pPr/>
              <a:t>68</a:t>
            </a:fld>
            <a:endParaRPr lang="en-US" altLang="en-US" sz="1200"/>
          </a:p>
        </p:txBody>
      </p:sp>
      <p:sp>
        <p:nvSpPr>
          <p:cNvPr id="202755" name="Rectangle 2"/>
          <p:cNvSpPr>
            <a:spLocks noGrp="1" noRot="1" noChangeAspect="1" noChangeArrowheads="1" noTextEdit="1"/>
          </p:cNvSpPr>
          <p:nvPr>
            <p:ph type="sldImg"/>
          </p:nvPr>
        </p:nvSpPr>
        <p:spPr>
          <a:xfrm>
            <a:off x="1258888" y="720725"/>
            <a:ext cx="4800600" cy="3600450"/>
          </a:xfrm>
          <a:ln/>
        </p:spPr>
      </p:sp>
      <p:sp>
        <p:nvSpPr>
          <p:cNvPr id="202756" name="Rectangle 3"/>
          <p:cNvSpPr>
            <a:spLocks noGrp="1" noChangeArrowheads="1"/>
          </p:cNvSpPr>
          <p:nvPr>
            <p:ph type="body" idx="1"/>
          </p:nvPr>
        </p:nvSpPr>
        <p:spPr>
          <a:xfrm>
            <a:off x="731838" y="4560888"/>
            <a:ext cx="5851525" cy="4319587"/>
          </a:xfrm>
          <a:noFill/>
        </p:spPr>
        <p:txBody>
          <a:bodyPr/>
          <a:lstStyle/>
          <a:p>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778" name="Rectangle 7"/>
          <p:cNvSpPr>
            <a:spLocks noGrp="1" noChangeArrowheads="1"/>
          </p:cNvSpPr>
          <p:nvPr>
            <p:ph type="sldNum" sz="quarter" idx="5"/>
          </p:nvPr>
        </p:nvSpPr>
        <p:spPr>
          <a:noFill/>
        </p:spPr>
        <p:txBody>
          <a:bodyPr/>
          <a:lstStyle>
            <a:lvl1pPr defTabSz="962025">
              <a:defRPr sz="2400">
                <a:solidFill>
                  <a:schemeClr val="tx1"/>
                </a:solidFill>
                <a:latin typeface="Times New Roman" pitchFamily="18" charset="0"/>
              </a:defRPr>
            </a:lvl1pPr>
            <a:lvl2pPr marL="742950" indent="-285750" defTabSz="962025">
              <a:defRPr sz="2400">
                <a:solidFill>
                  <a:schemeClr val="tx1"/>
                </a:solidFill>
                <a:latin typeface="Times New Roman" pitchFamily="18" charset="0"/>
              </a:defRPr>
            </a:lvl2pPr>
            <a:lvl3pPr marL="1143000" indent="-228600" defTabSz="962025">
              <a:defRPr sz="2400">
                <a:solidFill>
                  <a:schemeClr val="tx1"/>
                </a:solidFill>
                <a:latin typeface="Times New Roman" pitchFamily="18" charset="0"/>
              </a:defRPr>
            </a:lvl3pPr>
            <a:lvl4pPr marL="1600200" indent="-228600" defTabSz="962025">
              <a:defRPr sz="2400">
                <a:solidFill>
                  <a:schemeClr val="tx1"/>
                </a:solidFill>
                <a:latin typeface="Times New Roman" pitchFamily="18" charset="0"/>
              </a:defRPr>
            </a:lvl4pPr>
            <a:lvl5pPr marL="2057400" indent="-228600" defTabSz="962025">
              <a:defRPr sz="2400">
                <a:solidFill>
                  <a:schemeClr val="tx1"/>
                </a:solidFill>
                <a:latin typeface="Times New Roman" pitchFamily="18" charset="0"/>
              </a:defRPr>
            </a:lvl5pPr>
            <a:lvl6pPr marL="2514600" indent="-228600" algn="ctr" defTabSz="962025" eaLnBrk="0" fontAlgn="base" hangingPunct="0">
              <a:spcBef>
                <a:spcPct val="0"/>
              </a:spcBef>
              <a:spcAft>
                <a:spcPct val="0"/>
              </a:spcAft>
              <a:defRPr sz="2400">
                <a:solidFill>
                  <a:schemeClr val="tx1"/>
                </a:solidFill>
                <a:latin typeface="Times New Roman" pitchFamily="18" charset="0"/>
              </a:defRPr>
            </a:lvl6pPr>
            <a:lvl7pPr marL="2971800" indent="-228600" algn="ctr" defTabSz="962025" eaLnBrk="0" fontAlgn="base" hangingPunct="0">
              <a:spcBef>
                <a:spcPct val="0"/>
              </a:spcBef>
              <a:spcAft>
                <a:spcPct val="0"/>
              </a:spcAft>
              <a:defRPr sz="2400">
                <a:solidFill>
                  <a:schemeClr val="tx1"/>
                </a:solidFill>
                <a:latin typeface="Times New Roman" pitchFamily="18" charset="0"/>
              </a:defRPr>
            </a:lvl7pPr>
            <a:lvl8pPr marL="3429000" indent="-228600" algn="ctr" defTabSz="962025" eaLnBrk="0" fontAlgn="base" hangingPunct="0">
              <a:spcBef>
                <a:spcPct val="0"/>
              </a:spcBef>
              <a:spcAft>
                <a:spcPct val="0"/>
              </a:spcAft>
              <a:defRPr sz="2400">
                <a:solidFill>
                  <a:schemeClr val="tx1"/>
                </a:solidFill>
                <a:latin typeface="Times New Roman" pitchFamily="18" charset="0"/>
              </a:defRPr>
            </a:lvl8pPr>
            <a:lvl9pPr marL="3886200" indent="-228600" algn="ctr" defTabSz="962025" eaLnBrk="0" fontAlgn="base" hangingPunct="0">
              <a:spcBef>
                <a:spcPct val="0"/>
              </a:spcBef>
              <a:spcAft>
                <a:spcPct val="0"/>
              </a:spcAft>
              <a:defRPr sz="2400">
                <a:solidFill>
                  <a:schemeClr val="tx1"/>
                </a:solidFill>
                <a:latin typeface="Times New Roman" pitchFamily="18" charset="0"/>
              </a:defRPr>
            </a:lvl9pPr>
          </a:lstStyle>
          <a:p>
            <a:fld id="{570FDF79-A522-4FD3-B465-3E664226A555}" type="slidenum">
              <a:rPr lang="en-US" altLang="en-US" sz="1200" smtClean="0"/>
              <a:pPr/>
              <a:t>69</a:t>
            </a:fld>
            <a:endParaRPr lang="en-US" altLang="en-US" sz="1200"/>
          </a:p>
        </p:txBody>
      </p:sp>
      <p:sp>
        <p:nvSpPr>
          <p:cNvPr id="203779" name="Rectangle 2"/>
          <p:cNvSpPr>
            <a:spLocks noGrp="1" noRot="1" noChangeAspect="1" noChangeArrowheads="1" noTextEdit="1"/>
          </p:cNvSpPr>
          <p:nvPr>
            <p:ph type="sldImg"/>
          </p:nvPr>
        </p:nvSpPr>
        <p:spPr>
          <a:xfrm>
            <a:off x="1257300" y="720725"/>
            <a:ext cx="4800600" cy="3600450"/>
          </a:xfrm>
          <a:ln/>
        </p:spPr>
      </p:sp>
      <p:sp>
        <p:nvSpPr>
          <p:cNvPr id="203780" name="Rectangle 3"/>
          <p:cNvSpPr>
            <a:spLocks noGrp="1" noChangeArrowheads="1"/>
          </p:cNvSpPr>
          <p:nvPr>
            <p:ph type="body" idx="1"/>
          </p:nvPr>
        </p:nvSpPr>
        <p:spPr>
          <a:xfrm>
            <a:off x="731838" y="4560888"/>
            <a:ext cx="5851525" cy="4319587"/>
          </a:xfrm>
          <a:noFill/>
        </p:spPr>
        <p:txBody>
          <a:bodyPr/>
          <a:lstStyle/>
          <a:p>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02" name="Rectangle 7"/>
          <p:cNvSpPr>
            <a:spLocks noGrp="1" noChangeArrowheads="1"/>
          </p:cNvSpPr>
          <p:nvPr>
            <p:ph type="sldNum" sz="quarter" idx="5"/>
          </p:nvPr>
        </p:nvSpPr>
        <p:spPr>
          <a:noFill/>
        </p:spPr>
        <p:txBody>
          <a:bodyPr/>
          <a:lstStyle>
            <a:lvl1pPr defTabSz="962025">
              <a:defRPr sz="2400">
                <a:solidFill>
                  <a:schemeClr val="tx1"/>
                </a:solidFill>
                <a:latin typeface="Times New Roman" pitchFamily="18" charset="0"/>
              </a:defRPr>
            </a:lvl1pPr>
            <a:lvl2pPr marL="742950" indent="-285750" defTabSz="962025">
              <a:defRPr sz="2400">
                <a:solidFill>
                  <a:schemeClr val="tx1"/>
                </a:solidFill>
                <a:latin typeface="Times New Roman" pitchFamily="18" charset="0"/>
              </a:defRPr>
            </a:lvl2pPr>
            <a:lvl3pPr marL="1143000" indent="-228600" defTabSz="962025">
              <a:defRPr sz="2400">
                <a:solidFill>
                  <a:schemeClr val="tx1"/>
                </a:solidFill>
                <a:latin typeface="Times New Roman" pitchFamily="18" charset="0"/>
              </a:defRPr>
            </a:lvl3pPr>
            <a:lvl4pPr marL="1600200" indent="-228600" defTabSz="962025">
              <a:defRPr sz="2400">
                <a:solidFill>
                  <a:schemeClr val="tx1"/>
                </a:solidFill>
                <a:latin typeface="Times New Roman" pitchFamily="18" charset="0"/>
              </a:defRPr>
            </a:lvl4pPr>
            <a:lvl5pPr marL="2057400" indent="-228600" defTabSz="962025">
              <a:defRPr sz="2400">
                <a:solidFill>
                  <a:schemeClr val="tx1"/>
                </a:solidFill>
                <a:latin typeface="Times New Roman" pitchFamily="18" charset="0"/>
              </a:defRPr>
            </a:lvl5pPr>
            <a:lvl6pPr marL="2514600" indent="-228600" algn="ctr" defTabSz="962025" eaLnBrk="0" fontAlgn="base" hangingPunct="0">
              <a:spcBef>
                <a:spcPct val="0"/>
              </a:spcBef>
              <a:spcAft>
                <a:spcPct val="0"/>
              </a:spcAft>
              <a:defRPr sz="2400">
                <a:solidFill>
                  <a:schemeClr val="tx1"/>
                </a:solidFill>
                <a:latin typeface="Times New Roman" pitchFamily="18" charset="0"/>
              </a:defRPr>
            </a:lvl6pPr>
            <a:lvl7pPr marL="2971800" indent="-228600" algn="ctr" defTabSz="962025" eaLnBrk="0" fontAlgn="base" hangingPunct="0">
              <a:spcBef>
                <a:spcPct val="0"/>
              </a:spcBef>
              <a:spcAft>
                <a:spcPct val="0"/>
              </a:spcAft>
              <a:defRPr sz="2400">
                <a:solidFill>
                  <a:schemeClr val="tx1"/>
                </a:solidFill>
                <a:latin typeface="Times New Roman" pitchFamily="18" charset="0"/>
              </a:defRPr>
            </a:lvl7pPr>
            <a:lvl8pPr marL="3429000" indent="-228600" algn="ctr" defTabSz="962025" eaLnBrk="0" fontAlgn="base" hangingPunct="0">
              <a:spcBef>
                <a:spcPct val="0"/>
              </a:spcBef>
              <a:spcAft>
                <a:spcPct val="0"/>
              </a:spcAft>
              <a:defRPr sz="2400">
                <a:solidFill>
                  <a:schemeClr val="tx1"/>
                </a:solidFill>
                <a:latin typeface="Times New Roman" pitchFamily="18" charset="0"/>
              </a:defRPr>
            </a:lvl8pPr>
            <a:lvl9pPr marL="3886200" indent="-228600" algn="ctr" defTabSz="962025" eaLnBrk="0" fontAlgn="base" hangingPunct="0">
              <a:spcBef>
                <a:spcPct val="0"/>
              </a:spcBef>
              <a:spcAft>
                <a:spcPct val="0"/>
              </a:spcAft>
              <a:defRPr sz="2400">
                <a:solidFill>
                  <a:schemeClr val="tx1"/>
                </a:solidFill>
                <a:latin typeface="Times New Roman" pitchFamily="18" charset="0"/>
              </a:defRPr>
            </a:lvl9pPr>
          </a:lstStyle>
          <a:p>
            <a:fld id="{65CD84C4-7CA9-47ED-BB93-D862627C941E}" type="slidenum">
              <a:rPr lang="en-US" altLang="en-US" sz="1200" smtClean="0"/>
              <a:pPr/>
              <a:t>71</a:t>
            </a:fld>
            <a:endParaRPr lang="en-US" altLang="en-US" sz="1200"/>
          </a:p>
        </p:txBody>
      </p:sp>
      <p:sp>
        <p:nvSpPr>
          <p:cNvPr id="204803" name="Rectangle 2"/>
          <p:cNvSpPr>
            <a:spLocks noGrp="1" noRot="1" noChangeAspect="1" noChangeArrowheads="1" noTextEdit="1"/>
          </p:cNvSpPr>
          <p:nvPr>
            <p:ph type="sldImg"/>
          </p:nvPr>
        </p:nvSpPr>
        <p:spPr>
          <a:xfrm>
            <a:off x="1257300" y="720725"/>
            <a:ext cx="4800600" cy="3600450"/>
          </a:xfrm>
          <a:ln/>
        </p:spPr>
      </p:sp>
      <p:sp>
        <p:nvSpPr>
          <p:cNvPr id="204804" name="Rectangle 3"/>
          <p:cNvSpPr>
            <a:spLocks noGrp="1" noChangeArrowheads="1"/>
          </p:cNvSpPr>
          <p:nvPr>
            <p:ph type="body" idx="1"/>
          </p:nvPr>
        </p:nvSpPr>
        <p:spPr>
          <a:xfrm>
            <a:off x="731838" y="4560888"/>
            <a:ext cx="5851525" cy="4319587"/>
          </a:xfrm>
          <a:noFill/>
        </p:spPr>
        <p:txBody>
          <a:bodyPr/>
          <a:lstStyle/>
          <a:p>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826" name="Rectangle 7"/>
          <p:cNvSpPr>
            <a:spLocks noGrp="1" noChangeArrowheads="1"/>
          </p:cNvSpPr>
          <p:nvPr>
            <p:ph type="sldNum" sz="quarter" idx="5"/>
          </p:nvPr>
        </p:nvSpPr>
        <p:spPr>
          <a:noFill/>
        </p:spPr>
        <p:txBody>
          <a:bodyPr/>
          <a:lstStyle>
            <a:lvl1pPr defTabSz="962025">
              <a:defRPr sz="2400">
                <a:solidFill>
                  <a:schemeClr val="tx1"/>
                </a:solidFill>
                <a:latin typeface="Times New Roman" pitchFamily="18" charset="0"/>
              </a:defRPr>
            </a:lvl1pPr>
            <a:lvl2pPr marL="742950" indent="-285750" defTabSz="962025">
              <a:defRPr sz="2400">
                <a:solidFill>
                  <a:schemeClr val="tx1"/>
                </a:solidFill>
                <a:latin typeface="Times New Roman" pitchFamily="18" charset="0"/>
              </a:defRPr>
            </a:lvl2pPr>
            <a:lvl3pPr marL="1143000" indent="-228600" defTabSz="962025">
              <a:defRPr sz="2400">
                <a:solidFill>
                  <a:schemeClr val="tx1"/>
                </a:solidFill>
                <a:latin typeface="Times New Roman" pitchFamily="18" charset="0"/>
              </a:defRPr>
            </a:lvl3pPr>
            <a:lvl4pPr marL="1600200" indent="-228600" defTabSz="962025">
              <a:defRPr sz="2400">
                <a:solidFill>
                  <a:schemeClr val="tx1"/>
                </a:solidFill>
                <a:latin typeface="Times New Roman" pitchFamily="18" charset="0"/>
              </a:defRPr>
            </a:lvl4pPr>
            <a:lvl5pPr marL="2057400" indent="-228600" defTabSz="962025">
              <a:defRPr sz="2400">
                <a:solidFill>
                  <a:schemeClr val="tx1"/>
                </a:solidFill>
                <a:latin typeface="Times New Roman" pitchFamily="18" charset="0"/>
              </a:defRPr>
            </a:lvl5pPr>
            <a:lvl6pPr marL="2514600" indent="-228600" algn="ctr" defTabSz="962025" eaLnBrk="0" fontAlgn="base" hangingPunct="0">
              <a:spcBef>
                <a:spcPct val="0"/>
              </a:spcBef>
              <a:spcAft>
                <a:spcPct val="0"/>
              </a:spcAft>
              <a:defRPr sz="2400">
                <a:solidFill>
                  <a:schemeClr val="tx1"/>
                </a:solidFill>
                <a:latin typeface="Times New Roman" pitchFamily="18" charset="0"/>
              </a:defRPr>
            </a:lvl6pPr>
            <a:lvl7pPr marL="2971800" indent="-228600" algn="ctr" defTabSz="962025" eaLnBrk="0" fontAlgn="base" hangingPunct="0">
              <a:spcBef>
                <a:spcPct val="0"/>
              </a:spcBef>
              <a:spcAft>
                <a:spcPct val="0"/>
              </a:spcAft>
              <a:defRPr sz="2400">
                <a:solidFill>
                  <a:schemeClr val="tx1"/>
                </a:solidFill>
                <a:latin typeface="Times New Roman" pitchFamily="18" charset="0"/>
              </a:defRPr>
            </a:lvl7pPr>
            <a:lvl8pPr marL="3429000" indent="-228600" algn="ctr" defTabSz="962025" eaLnBrk="0" fontAlgn="base" hangingPunct="0">
              <a:spcBef>
                <a:spcPct val="0"/>
              </a:spcBef>
              <a:spcAft>
                <a:spcPct val="0"/>
              </a:spcAft>
              <a:defRPr sz="2400">
                <a:solidFill>
                  <a:schemeClr val="tx1"/>
                </a:solidFill>
                <a:latin typeface="Times New Roman" pitchFamily="18" charset="0"/>
              </a:defRPr>
            </a:lvl8pPr>
            <a:lvl9pPr marL="3886200" indent="-228600" algn="ctr" defTabSz="962025" eaLnBrk="0" fontAlgn="base" hangingPunct="0">
              <a:spcBef>
                <a:spcPct val="0"/>
              </a:spcBef>
              <a:spcAft>
                <a:spcPct val="0"/>
              </a:spcAft>
              <a:defRPr sz="2400">
                <a:solidFill>
                  <a:schemeClr val="tx1"/>
                </a:solidFill>
                <a:latin typeface="Times New Roman" pitchFamily="18" charset="0"/>
              </a:defRPr>
            </a:lvl9pPr>
          </a:lstStyle>
          <a:p>
            <a:fld id="{1A3876A9-27EC-41F3-B87E-D65E21F79D97}" type="slidenum">
              <a:rPr lang="en-US" altLang="en-US" sz="1200" smtClean="0"/>
              <a:pPr/>
              <a:t>72</a:t>
            </a:fld>
            <a:endParaRPr lang="en-US" altLang="en-US" sz="1200"/>
          </a:p>
        </p:txBody>
      </p:sp>
      <p:sp>
        <p:nvSpPr>
          <p:cNvPr id="205827" name="Rectangle 2"/>
          <p:cNvSpPr>
            <a:spLocks noGrp="1" noRot="1" noChangeAspect="1" noChangeArrowheads="1" noTextEdit="1"/>
          </p:cNvSpPr>
          <p:nvPr>
            <p:ph type="sldImg"/>
          </p:nvPr>
        </p:nvSpPr>
        <p:spPr>
          <a:xfrm>
            <a:off x="1257300" y="720725"/>
            <a:ext cx="4800600" cy="3600450"/>
          </a:xfrm>
          <a:ln/>
        </p:spPr>
      </p:sp>
      <p:sp>
        <p:nvSpPr>
          <p:cNvPr id="205828" name="Rectangle 3"/>
          <p:cNvSpPr>
            <a:spLocks noGrp="1" noChangeArrowheads="1"/>
          </p:cNvSpPr>
          <p:nvPr>
            <p:ph type="body" idx="1"/>
          </p:nvPr>
        </p:nvSpPr>
        <p:spPr>
          <a:xfrm>
            <a:off x="731838" y="4560888"/>
            <a:ext cx="5851525" cy="4319587"/>
          </a:xfrm>
          <a:noFill/>
        </p:spPr>
        <p:txBody>
          <a:bodyPr/>
          <a:lstStyle/>
          <a:p>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850" name="Rectangle 7"/>
          <p:cNvSpPr>
            <a:spLocks noGrp="1" noChangeArrowheads="1"/>
          </p:cNvSpPr>
          <p:nvPr>
            <p:ph type="sldNum" sz="quarter" idx="5"/>
          </p:nvPr>
        </p:nvSpPr>
        <p:spPr>
          <a:noFill/>
        </p:spPr>
        <p:txBody>
          <a:bodyPr/>
          <a:lstStyle>
            <a:lvl1pPr defTabSz="962025">
              <a:defRPr sz="2400">
                <a:solidFill>
                  <a:schemeClr val="tx1"/>
                </a:solidFill>
                <a:latin typeface="Times New Roman" pitchFamily="18" charset="0"/>
              </a:defRPr>
            </a:lvl1pPr>
            <a:lvl2pPr marL="742950" indent="-285750" defTabSz="962025">
              <a:defRPr sz="2400">
                <a:solidFill>
                  <a:schemeClr val="tx1"/>
                </a:solidFill>
                <a:latin typeface="Times New Roman" pitchFamily="18" charset="0"/>
              </a:defRPr>
            </a:lvl2pPr>
            <a:lvl3pPr marL="1143000" indent="-228600" defTabSz="962025">
              <a:defRPr sz="2400">
                <a:solidFill>
                  <a:schemeClr val="tx1"/>
                </a:solidFill>
                <a:latin typeface="Times New Roman" pitchFamily="18" charset="0"/>
              </a:defRPr>
            </a:lvl3pPr>
            <a:lvl4pPr marL="1600200" indent="-228600" defTabSz="962025">
              <a:defRPr sz="2400">
                <a:solidFill>
                  <a:schemeClr val="tx1"/>
                </a:solidFill>
                <a:latin typeface="Times New Roman" pitchFamily="18" charset="0"/>
              </a:defRPr>
            </a:lvl4pPr>
            <a:lvl5pPr marL="2057400" indent="-228600" defTabSz="962025">
              <a:defRPr sz="2400">
                <a:solidFill>
                  <a:schemeClr val="tx1"/>
                </a:solidFill>
                <a:latin typeface="Times New Roman" pitchFamily="18" charset="0"/>
              </a:defRPr>
            </a:lvl5pPr>
            <a:lvl6pPr marL="2514600" indent="-228600" algn="ctr" defTabSz="962025" eaLnBrk="0" fontAlgn="base" hangingPunct="0">
              <a:spcBef>
                <a:spcPct val="0"/>
              </a:spcBef>
              <a:spcAft>
                <a:spcPct val="0"/>
              </a:spcAft>
              <a:defRPr sz="2400">
                <a:solidFill>
                  <a:schemeClr val="tx1"/>
                </a:solidFill>
                <a:latin typeface="Times New Roman" pitchFamily="18" charset="0"/>
              </a:defRPr>
            </a:lvl6pPr>
            <a:lvl7pPr marL="2971800" indent="-228600" algn="ctr" defTabSz="962025" eaLnBrk="0" fontAlgn="base" hangingPunct="0">
              <a:spcBef>
                <a:spcPct val="0"/>
              </a:spcBef>
              <a:spcAft>
                <a:spcPct val="0"/>
              </a:spcAft>
              <a:defRPr sz="2400">
                <a:solidFill>
                  <a:schemeClr val="tx1"/>
                </a:solidFill>
                <a:latin typeface="Times New Roman" pitchFamily="18" charset="0"/>
              </a:defRPr>
            </a:lvl7pPr>
            <a:lvl8pPr marL="3429000" indent="-228600" algn="ctr" defTabSz="962025" eaLnBrk="0" fontAlgn="base" hangingPunct="0">
              <a:spcBef>
                <a:spcPct val="0"/>
              </a:spcBef>
              <a:spcAft>
                <a:spcPct val="0"/>
              </a:spcAft>
              <a:defRPr sz="2400">
                <a:solidFill>
                  <a:schemeClr val="tx1"/>
                </a:solidFill>
                <a:latin typeface="Times New Roman" pitchFamily="18" charset="0"/>
              </a:defRPr>
            </a:lvl8pPr>
            <a:lvl9pPr marL="3886200" indent="-228600" algn="ctr" defTabSz="962025" eaLnBrk="0" fontAlgn="base" hangingPunct="0">
              <a:spcBef>
                <a:spcPct val="0"/>
              </a:spcBef>
              <a:spcAft>
                <a:spcPct val="0"/>
              </a:spcAft>
              <a:defRPr sz="2400">
                <a:solidFill>
                  <a:schemeClr val="tx1"/>
                </a:solidFill>
                <a:latin typeface="Times New Roman" pitchFamily="18" charset="0"/>
              </a:defRPr>
            </a:lvl9pPr>
          </a:lstStyle>
          <a:p>
            <a:fld id="{1074C9CA-0A32-4E29-B616-EC65E8C458AE}" type="slidenum">
              <a:rPr lang="en-US" altLang="en-US" sz="1200" smtClean="0"/>
              <a:pPr/>
              <a:t>73</a:t>
            </a:fld>
            <a:endParaRPr lang="en-US" altLang="en-US" sz="1200"/>
          </a:p>
        </p:txBody>
      </p:sp>
      <p:sp>
        <p:nvSpPr>
          <p:cNvPr id="206851" name="Rectangle 2"/>
          <p:cNvSpPr>
            <a:spLocks noGrp="1" noRot="1" noChangeAspect="1" noChangeArrowheads="1" noTextEdit="1"/>
          </p:cNvSpPr>
          <p:nvPr>
            <p:ph type="sldImg"/>
          </p:nvPr>
        </p:nvSpPr>
        <p:spPr>
          <a:xfrm>
            <a:off x="1257300" y="720725"/>
            <a:ext cx="4800600" cy="3600450"/>
          </a:xfrm>
          <a:ln/>
        </p:spPr>
      </p:sp>
      <p:sp>
        <p:nvSpPr>
          <p:cNvPr id="206852" name="Rectangle 3"/>
          <p:cNvSpPr>
            <a:spLocks noGrp="1" noChangeArrowheads="1"/>
          </p:cNvSpPr>
          <p:nvPr>
            <p:ph type="body" idx="1"/>
          </p:nvPr>
        </p:nvSpPr>
        <p:spPr>
          <a:xfrm>
            <a:off x="731838" y="4560888"/>
            <a:ext cx="5851525" cy="4319587"/>
          </a:xfrm>
          <a:noFill/>
        </p:spPr>
        <p:txBody>
          <a:bodyPr/>
          <a:lstStyle/>
          <a:p>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874" name="Rectangle 7"/>
          <p:cNvSpPr>
            <a:spLocks noGrp="1" noChangeArrowheads="1"/>
          </p:cNvSpPr>
          <p:nvPr>
            <p:ph type="sldNum" sz="quarter" idx="5"/>
          </p:nvPr>
        </p:nvSpPr>
        <p:spPr>
          <a:noFill/>
        </p:spPr>
        <p:txBody>
          <a:bodyPr/>
          <a:lstStyle>
            <a:lvl1pPr defTabSz="962025">
              <a:defRPr sz="2400">
                <a:solidFill>
                  <a:schemeClr val="tx1"/>
                </a:solidFill>
                <a:latin typeface="Times New Roman" pitchFamily="18" charset="0"/>
              </a:defRPr>
            </a:lvl1pPr>
            <a:lvl2pPr marL="742950" indent="-285750" defTabSz="962025">
              <a:defRPr sz="2400">
                <a:solidFill>
                  <a:schemeClr val="tx1"/>
                </a:solidFill>
                <a:latin typeface="Times New Roman" pitchFamily="18" charset="0"/>
              </a:defRPr>
            </a:lvl2pPr>
            <a:lvl3pPr marL="1143000" indent="-228600" defTabSz="962025">
              <a:defRPr sz="2400">
                <a:solidFill>
                  <a:schemeClr val="tx1"/>
                </a:solidFill>
                <a:latin typeface="Times New Roman" pitchFamily="18" charset="0"/>
              </a:defRPr>
            </a:lvl3pPr>
            <a:lvl4pPr marL="1600200" indent="-228600" defTabSz="962025">
              <a:defRPr sz="2400">
                <a:solidFill>
                  <a:schemeClr val="tx1"/>
                </a:solidFill>
                <a:latin typeface="Times New Roman" pitchFamily="18" charset="0"/>
              </a:defRPr>
            </a:lvl4pPr>
            <a:lvl5pPr marL="2057400" indent="-228600" defTabSz="962025">
              <a:defRPr sz="2400">
                <a:solidFill>
                  <a:schemeClr val="tx1"/>
                </a:solidFill>
                <a:latin typeface="Times New Roman" pitchFamily="18" charset="0"/>
              </a:defRPr>
            </a:lvl5pPr>
            <a:lvl6pPr marL="2514600" indent="-228600" algn="ctr" defTabSz="962025" eaLnBrk="0" fontAlgn="base" hangingPunct="0">
              <a:spcBef>
                <a:spcPct val="0"/>
              </a:spcBef>
              <a:spcAft>
                <a:spcPct val="0"/>
              </a:spcAft>
              <a:defRPr sz="2400">
                <a:solidFill>
                  <a:schemeClr val="tx1"/>
                </a:solidFill>
                <a:latin typeface="Times New Roman" pitchFamily="18" charset="0"/>
              </a:defRPr>
            </a:lvl6pPr>
            <a:lvl7pPr marL="2971800" indent="-228600" algn="ctr" defTabSz="962025" eaLnBrk="0" fontAlgn="base" hangingPunct="0">
              <a:spcBef>
                <a:spcPct val="0"/>
              </a:spcBef>
              <a:spcAft>
                <a:spcPct val="0"/>
              </a:spcAft>
              <a:defRPr sz="2400">
                <a:solidFill>
                  <a:schemeClr val="tx1"/>
                </a:solidFill>
                <a:latin typeface="Times New Roman" pitchFamily="18" charset="0"/>
              </a:defRPr>
            </a:lvl7pPr>
            <a:lvl8pPr marL="3429000" indent="-228600" algn="ctr" defTabSz="962025" eaLnBrk="0" fontAlgn="base" hangingPunct="0">
              <a:spcBef>
                <a:spcPct val="0"/>
              </a:spcBef>
              <a:spcAft>
                <a:spcPct val="0"/>
              </a:spcAft>
              <a:defRPr sz="2400">
                <a:solidFill>
                  <a:schemeClr val="tx1"/>
                </a:solidFill>
                <a:latin typeface="Times New Roman" pitchFamily="18" charset="0"/>
              </a:defRPr>
            </a:lvl8pPr>
            <a:lvl9pPr marL="3886200" indent="-228600" algn="ctr" defTabSz="962025" eaLnBrk="0" fontAlgn="base" hangingPunct="0">
              <a:spcBef>
                <a:spcPct val="0"/>
              </a:spcBef>
              <a:spcAft>
                <a:spcPct val="0"/>
              </a:spcAft>
              <a:defRPr sz="2400">
                <a:solidFill>
                  <a:schemeClr val="tx1"/>
                </a:solidFill>
                <a:latin typeface="Times New Roman" pitchFamily="18" charset="0"/>
              </a:defRPr>
            </a:lvl9pPr>
          </a:lstStyle>
          <a:p>
            <a:fld id="{8C03A60E-CBCF-4DBF-9D0E-B8046C01E164}" type="slidenum">
              <a:rPr lang="en-US" altLang="en-US" sz="1200" smtClean="0"/>
              <a:pPr/>
              <a:t>74</a:t>
            </a:fld>
            <a:endParaRPr lang="en-US" altLang="en-US" sz="1200"/>
          </a:p>
        </p:txBody>
      </p:sp>
      <p:sp>
        <p:nvSpPr>
          <p:cNvPr id="207875" name="Rectangle 2"/>
          <p:cNvSpPr>
            <a:spLocks noGrp="1" noRot="1" noChangeAspect="1" noChangeArrowheads="1" noTextEdit="1"/>
          </p:cNvSpPr>
          <p:nvPr>
            <p:ph type="sldImg"/>
          </p:nvPr>
        </p:nvSpPr>
        <p:spPr>
          <a:xfrm>
            <a:off x="1257300" y="720725"/>
            <a:ext cx="4800600" cy="3600450"/>
          </a:xfrm>
          <a:ln/>
        </p:spPr>
      </p:sp>
      <p:sp>
        <p:nvSpPr>
          <p:cNvPr id="207876" name="Rectangle 3"/>
          <p:cNvSpPr>
            <a:spLocks noGrp="1" noChangeArrowheads="1"/>
          </p:cNvSpPr>
          <p:nvPr>
            <p:ph type="body" idx="1"/>
          </p:nvPr>
        </p:nvSpPr>
        <p:spPr>
          <a:xfrm>
            <a:off x="731838" y="4560888"/>
            <a:ext cx="5851525" cy="4319587"/>
          </a:xfrm>
          <a:noFill/>
        </p:spPr>
        <p:txBody>
          <a:bodyPr/>
          <a:lstStyle/>
          <a:p>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898" name="Rectangle 7"/>
          <p:cNvSpPr>
            <a:spLocks noGrp="1" noChangeArrowheads="1"/>
          </p:cNvSpPr>
          <p:nvPr>
            <p:ph type="sldNum" sz="quarter" idx="5"/>
          </p:nvPr>
        </p:nvSpPr>
        <p:spPr>
          <a:noFill/>
        </p:spPr>
        <p:txBody>
          <a:bodyPr/>
          <a:lstStyle>
            <a:lvl1pPr defTabSz="962025">
              <a:defRPr sz="2400">
                <a:solidFill>
                  <a:schemeClr val="tx1"/>
                </a:solidFill>
                <a:latin typeface="Times New Roman" pitchFamily="18" charset="0"/>
              </a:defRPr>
            </a:lvl1pPr>
            <a:lvl2pPr marL="742950" indent="-285750" defTabSz="962025">
              <a:defRPr sz="2400">
                <a:solidFill>
                  <a:schemeClr val="tx1"/>
                </a:solidFill>
                <a:latin typeface="Times New Roman" pitchFamily="18" charset="0"/>
              </a:defRPr>
            </a:lvl2pPr>
            <a:lvl3pPr marL="1143000" indent="-228600" defTabSz="962025">
              <a:defRPr sz="2400">
                <a:solidFill>
                  <a:schemeClr val="tx1"/>
                </a:solidFill>
                <a:latin typeface="Times New Roman" pitchFamily="18" charset="0"/>
              </a:defRPr>
            </a:lvl3pPr>
            <a:lvl4pPr marL="1600200" indent="-228600" defTabSz="962025">
              <a:defRPr sz="2400">
                <a:solidFill>
                  <a:schemeClr val="tx1"/>
                </a:solidFill>
                <a:latin typeface="Times New Roman" pitchFamily="18" charset="0"/>
              </a:defRPr>
            </a:lvl4pPr>
            <a:lvl5pPr marL="2057400" indent="-228600" defTabSz="962025">
              <a:defRPr sz="2400">
                <a:solidFill>
                  <a:schemeClr val="tx1"/>
                </a:solidFill>
                <a:latin typeface="Times New Roman" pitchFamily="18" charset="0"/>
              </a:defRPr>
            </a:lvl5pPr>
            <a:lvl6pPr marL="2514600" indent="-228600" algn="ctr" defTabSz="962025" eaLnBrk="0" fontAlgn="base" hangingPunct="0">
              <a:spcBef>
                <a:spcPct val="0"/>
              </a:spcBef>
              <a:spcAft>
                <a:spcPct val="0"/>
              </a:spcAft>
              <a:defRPr sz="2400">
                <a:solidFill>
                  <a:schemeClr val="tx1"/>
                </a:solidFill>
                <a:latin typeface="Times New Roman" pitchFamily="18" charset="0"/>
              </a:defRPr>
            </a:lvl6pPr>
            <a:lvl7pPr marL="2971800" indent="-228600" algn="ctr" defTabSz="962025" eaLnBrk="0" fontAlgn="base" hangingPunct="0">
              <a:spcBef>
                <a:spcPct val="0"/>
              </a:spcBef>
              <a:spcAft>
                <a:spcPct val="0"/>
              </a:spcAft>
              <a:defRPr sz="2400">
                <a:solidFill>
                  <a:schemeClr val="tx1"/>
                </a:solidFill>
                <a:latin typeface="Times New Roman" pitchFamily="18" charset="0"/>
              </a:defRPr>
            </a:lvl7pPr>
            <a:lvl8pPr marL="3429000" indent="-228600" algn="ctr" defTabSz="962025" eaLnBrk="0" fontAlgn="base" hangingPunct="0">
              <a:spcBef>
                <a:spcPct val="0"/>
              </a:spcBef>
              <a:spcAft>
                <a:spcPct val="0"/>
              </a:spcAft>
              <a:defRPr sz="2400">
                <a:solidFill>
                  <a:schemeClr val="tx1"/>
                </a:solidFill>
                <a:latin typeface="Times New Roman" pitchFamily="18" charset="0"/>
              </a:defRPr>
            </a:lvl8pPr>
            <a:lvl9pPr marL="3886200" indent="-228600" algn="ctr" defTabSz="962025" eaLnBrk="0" fontAlgn="base" hangingPunct="0">
              <a:spcBef>
                <a:spcPct val="0"/>
              </a:spcBef>
              <a:spcAft>
                <a:spcPct val="0"/>
              </a:spcAft>
              <a:defRPr sz="2400">
                <a:solidFill>
                  <a:schemeClr val="tx1"/>
                </a:solidFill>
                <a:latin typeface="Times New Roman" pitchFamily="18" charset="0"/>
              </a:defRPr>
            </a:lvl9pPr>
          </a:lstStyle>
          <a:p>
            <a:fld id="{0A4D77BB-1340-49D4-BD41-04F0B0669652}" type="slidenum">
              <a:rPr lang="en-US" altLang="en-US" sz="1200" smtClean="0"/>
              <a:pPr/>
              <a:t>83</a:t>
            </a:fld>
            <a:endParaRPr lang="en-US" altLang="en-US" sz="1200"/>
          </a:p>
        </p:txBody>
      </p:sp>
      <p:sp>
        <p:nvSpPr>
          <p:cNvPr id="208899" name="Rectangle 2"/>
          <p:cNvSpPr>
            <a:spLocks noGrp="1" noChangeArrowheads="1"/>
          </p:cNvSpPr>
          <p:nvPr>
            <p:ph type="body" idx="1"/>
          </p:nvPr>
        </p:nvSpPr>
        <p:spPr>
          <a:noFill/>
          <a:extLst>
            <a:ext uri="{91240B29-F687-4F45-9708-019B960494DF}">
              <a14:hiddenLine xmlns:a14="http://schemas.microsoft.com/office/drawing/2010/main" w="12700">
                <a:solidFill>
                  <a:schemeClr val="tx1"/>
                </a:solidFill>
                <a:miter lim="800000"/>
                <a:headEnd/>
                <a:tailEnd/>
              </a14:hiddenLine>
            </a:ext>
          </a:extLst>
        </p:spPr>
        <p:txBody>
          <a:bodyPr lIns="95603" tIns="46962" rIns="95603" bIns="46962"/>
          <a:lstStyle/>
          <a:p>
            <a:endParaRPr lang="en-US" altLang="en-US"/>
          </a:p>
        </p:txBody>
      </p:sp>
      <p:sp>
        <p:nvSpPr>
          <p:cNvPr id="208900" name="Rectangle 3"/>
          <p:cNvSpPr>
            <a:spLocks noGrp="1" noRot="1" noChangeAspect="1" noChangeArrowheads="1" noTextEdit="1"/>
          </p:cNvSpPr>
          <p:nvPr>
            <p:ph type="sldImg"/>
          </p:nvPr>
        </p:nvSpPr>
        <p:spPr>
          <a:xfrm>
            <a:off x="1260475" y="720725"/>
            <a:ext cx="4794250" cy="3595688"/>
          </a:xfrm>
          <a:ln w="12700" cap="flat">
            <a:solidFill>
              <a:schemeClr val="tx1"/>
            </a:solidFill>
          </a:ln>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9922" name="Rectangle 7"/>
          <p:cNvSpPr>
            <a:spLocks noGrp="1" noChangeArrowheads="1"/>
          </p:cNvSpPr>
          <p:nvPr>
            <p:ph type="sldNum" sz="quarter" idx="5"/>
          </p:nvPr>
        </p:nvSpPr>
        <p:spPr>
          <a:noFill/>
        </p:spPr>
        <p:txBody>
          <a:bodyPr/>
          <a:lstStyle>
            <a:lvl1pPr defTabSz="962025">
              <a:defRPr sz="2400">
                <a:solidFill>
                  <a:schemeClr val="tx1"/>
                </a:solidFill>
                <a:latin typeface="Times New Roman" pitchFamily="18" charset="0"/>
              </a:defRPr>
            </a:lvl1pPr>
            <a:lvl2pPr marL="742950" indent="-285750" defTabSz="962025">
              <a:defRPr sz="2400">
                <a:solidFill>
                  <a:schemeClr val="tx1"/>
                </a:solidFill>
                <a:latin typeface="Times New Roman" pitchFamily="18" charset="0"/>
              </a:defRPr>
            </a:lvl2pPr>
            <a:lvl3pPr marL="1143000" indent="-228600" defTabSz="962025">
              <a:defRPr sz="2400">
                <a:solidFill>
                  <a:schemeClr val="tx1"/>
                </a:solidFill>
                <a:latin typeface="Times New Roman" pitchFamily="18" charset="0"/>
              </a:defRPr>
            </a:lvl3pPr>
            <a:lvl4pPr marL="1600200" indent="-228600" defTabSz="962025">
              <a:defRPr sz="2400">
                <a:solidFill>
                  <a:schemeClr val="tx1"/>
                </a:solidFill>
                <a:latin typeface="Times New Roman" pitchFamily="18" charset="0"/>
              </a:defRPr>
            </a:lvl4pPr>
            <a:lvl5pPr marL="2057400" indent="-228600" defTabSz="962025">
              <a:defRPr sz="2400">
                <a:solidFill>
                  <a:schemeClr val="tx1"/>
                </a:solidFill>
                <a:latin typeface="Times New Roman" pitchFamily="18" charset="0"/>
              </a:defRPr>
            </a:lvl5pPr>
            <a:lvl6pPr marL="2514600" indent="-228600" algn="ctr" defTabSz="962025" eaLnBrk="0" fontAlgn="base" hangingPunct="0">
              <a:spcBef>
                <a:spcPct val="0"/>
              </a:spcBef>
              <a:spcAft>
                <a:spcPct val="0"/>
              </a:spcAft>
              <a:defRPr sz="2400">
                <a:solidFill>
                  <a:schemeClr val="tx1"/>
                </a:solidFill>
                <a:latin typeface="Times New Roman" pitchFamily="18" charset="0"/>
              </a:defRPr>
            </a:lvl6pPr>
            <a:lvl7pPr marL="2971800" indent="-228600" algn="ctr" defTabSz="962025" eaLnBrk="0" fontAlgn="base" hangingPunct="0">
              <a:spcBef>
                <a:spcPct val="0"/>
              </a:spcBef>
              <a:spcAft>
                <a:spcPct val="0"/>
              </a:spcAft>
              <a:defRPr sz="2400">
                <a:solidFill>
                  <a:schemeClr val="tx1"/>
                </a:solidFill>
                <a:latin typeface="Times New Roman" pitchFamily="18" charset="0"/>
              </a:defRPr>
            </a:lvl7pPr>
            <a:lvl8pPr marL="3429000" indent="-228600" algn="ctr" defTabSz="962025" eaLnBrk="0" fontAlgn="base" hangingPunct="0">
              <a:spcBef>
                <a:spcPct val="0"/>
              </a:spcBef>
              <a:spcAft>
                <a:spcPct val="0"/>
              </a:spcAft>
              <a:defRPr sz="2400">
                <a:solidFill>
                  <a:schemeClr val="tx1"/>
                </a:solidFill>
                <a:latin typeface="Times New Roman" pitchFamily="18" charset="0"/>
              </a:defRPr>
            </a:lvl8pPr>
            <a:lvl9pPr marL="3886200" indent="-228600" algn="ctr" defTabSz="962025" eaLnBrk="0" fontAlgn="base" hangingPunct="0">
              <a:spcBef>
                <a:spcPct val="0"/>
              </a:spcBef>
              <a:spcAft>
                <a:spcPct val="0"/>
              </a:spcAft>
              <a:defRPr sz="2400">
                <a:solidFill>
                  <a:schemeClr val="tx1"/>
                </a:solidFill>
                <a:latin typeface="Times New Roman" pitchFamily="18" charset="0"/>
              </a:defRPr>
            </a:lvl9pPr>
          </a:lstStyle>
          <a:p>
            <a:fld id="{65E790B3-C5B6-4CB4-B6F7-51FD567FF400}" type="slidenum">
              <a:rPr lang="en-US" altLang="en-US" sz="1200" smtClean="0"/>
              <a:pPr/>
              <a:t>86</a:t>
            </a:fld>
            <a:endParaRPr lang="en-US" altLang="en-US" sz="1200"/>
          </a:p>
        </p:txBody>
      </p:sp>
      <p:sp>
        <p:nvSpPr>
          <p:cNvPr id="209923" name="Rectangle 2"/>
          <p:cNvSpPr>
            <a:spLocks noGrp="1" noChangeArrowheads="1"/>
          </p:cNvSpPr>
          <p:nvPr>
            <p:ph type="body" idx="1"/>
          </p:nvPr>
        </p:nvSpPr>
        <p:spPr>
          <a:xfrm>
            <a:off x="974725" y="4560888"/>
            <a:ext cx="5365750" cy="4321175"/>
          </a:xfrm>
          <a:noFill/>
          <a:extLst>
            <a:ext uri="{91240B29-F687-4F45-9708-019B960494DF}">
              <a14:hiddenLine xmlns:a14="http://schemas.microsoft.com/office/drawing/2010/main" w="12700">
                <a:solidFill>
                  <a:schemeClr val="tx1"/>
                </a:solidFill>
                <a:miter lim="800000"/>
                <a:headEnd/>
                <a:tailEnd/>
              </a14:hiddenLine>
            </a:ext>
          </a:extLst>
        </p:spPr>
        <p:txBody>
          <a:bodyPr lIns="95947" tIns="47130" rIns="95947" bIns="47130"/>
          <a:lstStyle/>
          <a:p>
            <a:endParaRPr lang="en-US" altLang="en-US"/>
          </a:p>
        </p:txBody>
      </p:sp>
      <p:sp>
        <p:nvSpPr>
          <p:cNvPr id="209924" name="Rectangle 3"/>
          <p:cNvSpPr>
            <a:spLocks noGrp="1" noRot="1" noChangeAspect="1" noChangeArrowheads="1" noTextEdit="1"/>
          </p:cNvSpPr>
          <p:nvPr>
            <p:ph type="sldImg"/>
          </p:nvPr>
        </p:nvSpPr>
        <p:spPr>
          <a:xfrm>
            <a:off x="1265238" y="720725"/>
            <a:ext cx="4794250" cy="3595688"/>
          </a:xfrm>
          <a:ln w="12700" cap="flat">
            <a:solidFill>
              <a:schemeClr val="tx1"/>
            </a:solidFill>
          </a:ln>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Rectangle 7"/>
          <p:cNvSpPr>
            <a:spLocks noGrp="1" noChangeArrowheads="1"/>
          </p:cNvSpPr>
          <p:nvPr>
            <p:ph type="sldNum" sz="quarter" idx="5"/>
          </p:nvPr>
        </p:nvSpPr>
        <p:spPr>
          <a:noFill/>
        </p:spPr>
        <p:txBody>
          <a:bodyPr/>
          <a:lstStyle>
            <a:lvl1pPr defTabSz="962025">
              <a:defRPr sz="2400">
                <a:solidFill>
                  <a:schemeClr val="tx1"/>
                </a:solidFill>
                <a:latin typeface="Times New Roman" pitchFamily="18" charset="0"/>
              </a:defRPr>
            </a:lvl1pPr>
            <a:lvl2pPr marL="742950" indent="-285750" defTabSz="962025">
              <a:defRPr sz="2400">
                <a:solidFill>
                  <a:schemeClr val="tx1"/>
                </a:solidFill>
                <a:latin typeface="Times New Roman" pitchFamily="18" charset="0"/>
              </a:defRPr>
            </a:lvl2pPr>
            <a:lvl3pPr marL="1143000" indent="-228600" defTabSz="962025">
              <a:defRPr sz="2400">
                <a:solidFill>
                  <a:schemeClr val="tx1"/>
                </a:solidFill>
                <a:latin typeface="Times New Roman" pitchFamily="18" charset="0"/>
              </a:defRPr>
            </a:lvl3pPr>
            <a:lvl4pPr marL="1600200" indent="-228600" defTabSz="962025">
              <a:defRPr sz="2400">
                <a:solidFill>
                  <a:schemeClr val="tx1"/>
                </a:solidFill>
                <a:latin typeface="Times New Roman" pitchFamily="18" charset="0"/>
              </a:defRPr>
            </a:lvl4pPr>
            <a:lvl5pPr marL="2057400" indent="-228600" defTabSz="962025">
              <a:defRPr sz="2400">
                <a:solidFill>
                  <a:schemeClr val="tx1"/>
                </a:solidFill>
                <a:latin typeface="Times New Roman" pitchFamily="18" charset="0"/>
              </a:defRPr>
            </a:lvl5pPr>
            <a:lvl6pPr marL="2514600" indent="-228600" algn="ctr" defTabSz="962025" eaLnBrk="0" fontAlgn="base" hangingPunct="0">
              <a:spcBef>
                <a:spcPct val="0"/>
              </a:spcBef>
              <a:spcAft>
                <a:spcPct val="0"/>
              </a:spcAft>
              <a:defRPr sz="2400">
                <a:solidFill>
                  <a:schemeClr val="tx1"/>
                </a:solidFill>
                <a:latin typeface="Times New Roman" pitchFamily="18" charset="0"/>
              </a:defRPr>
            </a:lvl6pPr>
            <a:lvl7pPr marL="2971800" indent="-228600" algn="ctr" defTabSz="962025" eaLnBrk="0" fontAlgn="base" hangingPunct="0">
              <a:spcBef>
                <a:spcPct val="0"/>
              </a:spcBef>
              <a:spcAft>
                <a:spcPct val="0"/>
              </a:spcAft>
              <a:defRPr sz="2400">
                <a:solidFill>
                  <a:schemeClr val="tx1"/>
                </a:solidFill>
                <a:latin typeface="Times New Roman" pitchFamily="18" charset="0"/>
              </a:defRPr>
            </a:lvl7pPr>
            <a:lvl8pPr marL="3429000" indent="-228600" algn="ctr" defTabSz="962025" eaLnBrk="0" fontAlgn="base" hangingPunct="0">
              <a:spcBef>
                <a:spcPct val="0"/>
              </a:spcBef>
              <a:spcAft>
                <a:spcPct val="0"/>
              </a:spcAft>
              <a:defRPr sz="2400">
                <a:solidFill>
                  <a:schemeClr val="tx1"/>
                </a:solidFill>
                <a:latin typeface="Times New Roman" pitchFamily="18" charset="0"/>
              </a:defRPr>
            </a:lvl8pPr>
            <a:lvl9pPr marL="3886200" indent="-228600" algn="ctr" defTabSz="962025" eaLnBrk="0" fontAlgn="base" hangingPunct="0">
              <a:spcBef>
                <a:spcPct val="0"/>
              </a:spcBef>
              <a:spcAft>
                <a:spcPct val="0"/>
              </a:spcAft>
              <a:defRPr sz="2400">
                <a:solidFill>
                  <a:schemeClr val="tx1"/>
                </a:solidFill>
                <a:latin typeface="Times New Roman" pitchFamily="18" charset="0"/>
              </a:defRPr>
            </a:lvl9pPr>
          </a:lstStyle>
          <a:p>
            <a:fld id="{6B0EAE2E-CD3E-439B-A0FF-9C53F2FD02C2}" type="slidenum">
              <a:rPr lang="en-US" altLang="en-US" sz="1200" smtClean="0"/>
              <a:pPr/>
              <a:t>87</a:t>
            </a:fld>
            <a:endParaRPr lang="en-US" altLang="en-US" sz="1200"/>
          </a:p>
        </p:txBody>
      </p:sp>
      <p:sp>
        <p:nvSpPr>
          <p:cNvPr id="210947" name="Rectangle 2"/>
          <p:cNvSpPr>
            <a:spLocks noGrp="1" noChangeArrowheads="1"/>
          </p:cNvSpPr>
          <p:nvPr>
            <p:ph type="body" idx="1"/>
          </p:nvPr>
        </p:nvSpPr>
        <p:spPr>
          <a:xfrm>
            <a:off x="974725" y="4560888"/>
            <a:ext cx="5365750" cy="4321175"/>
          </a:xfrm>
          <a:noFill/>
          <a:extLst>
            <a:ext uri="{91240B29-F687-4F45-9708-019B960494DF}">
              <a14:hiddenLine xmlns:a14="http://schemas.microsoft.com/office/drawing/2010/main" w="12700">
                <a:solidFill>
                  <a:schemeClr val="tx1"/>
                </a:solidFill>
                <a:miter lim="800000"/>
                <a:headEnd/>
                <a:tailEnd/>
              </a14:hiddenLine>
            </a:ext>
          </a:extLst>
        </p:spPr>
        <p:txBody>
          <a:bodyPr lIns="95947" tIns="47130" rIns="95947" bIns="47130"/>
          <a:lstStyle/>
          <a:p>
            <a:endParaRPr lang="en-US" altLang="en-US"/>
          </a:p>
        </p:txBody>
      </p:sp>
      <p:sp>
        <p:nvSpPr>
          <p:cNvPr id="210948" name="Rectangle 3"/>
          <p:cNvSpPr>
            <a:spLocks noGrp="1" noRot="1" noChangeAspect="1" noChangeArrowheads="1" noTextEdit="1"/>
          </p:cNvSpPr>
          <p:nvPr>
            <p:ph type="sldImg"/>
          </p:nvPr>
        </p:nvSpPr>
        <p:spPr>
          <a:xfrm>
            <a:off x="1265238" y="720725"/>
            <a:ext cx="4794250" cy="3595688"/>
          </a:xfrm>
          <a:ln w="12700" cap="flat">
            <a:solidFill>
              <a:schemeClr val="tx1"/>
            </a:solidFill>
          </a:ln>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970" name="Rectangle 7"/>
          <p:cNvSpPr>
            <a:spLocks noGrp="1" noChangeArrowheads="1"/>
          </p:cNvSpPr>
          <p:nvPr>
            <p:ph type="sldNum" sz="quarter" idx="5"/>
          </p:nvPr>
        </p:nvSpPr>
        <p:spPr>
          <a:noFill/>
        </p:spPr>
        <p:txBody>
          <a:bodyPr/>
          <a:lstStyle>
            <a:lvl1pPr defTabSz="962025">
              <a:defRPr sz="2400">
                <a:solidFill>
                  <a:schemeClr val="tx1"/>
                </a:solidFill>
                <a:latin typeface="Times New Roman" pitchFamily="18" charset="0"/>
              </a:defRPr>
            </a:lvl1pPr>
            <a:lvl2pPr marL="742950" indent="-285750" defTabSz="962025">
              <a:defRPr sz="2400">
                <a:solidFill>
                  <a:schemeClr val="tx1"/>
                </a:solidFill>
                <a:latin typeface="Times New Roman" pitchFamily="18" charset="0"/>
              </a:defRPr>
            </a:lvl2pPr>
            <a:lvl3pPr marL="1143000" indent="-228600" defTabSz="962025">
              <a:defRPr sz="2400">
                <a:solidFill>
                  <a:schemeClr val="tx1"/>
                </a:solidFill>
                <a:latin typeface="Times New Roman" pitchFamily="18" charset="0"/>
              </a:defRPr>
            </a:lvl3pPr>
            <a:lvl4pPr marL="1600200" indent="-228600" defTabSz="962025">
              <a:defRPr sz="2400">
                <a:solidFill>
                  <a:schemeClr val="tx1"/>
                </a:solidFill>
                <a:latin typeface="Times New Roman" pitchFamily="18" charset="0"/>
              </a:defRPr>
            </a:lvl4pPr>
            <a:lvl5pPr marL="2057400" indent="-228600" defTabSz="962025">
              <a:defRPr sz="2400">
                <a:solidFill>
                  <a:schemeClr val="tx1"/>
                </a:solidFill>
                <a:latin typeface="Times New Roman" pitchFamily="18" charset="0"/>
              </a:defRPr>
            </a:lvl5pPr>
            <a:lvl6pPr marL="2514600" indent="-228600" algn="ctr" defTabSz="962025" eaLnBrk="0" fontAlgn="base" hangingPunct="0">
              <a:spcBef>
                <a:spcPct val="0"/>
              </a:spcBef>
              <a:spcAft>
                <a:spcPct val="0"/>
              </a:spcAft>
              <a:defRPr sz="2400">
                <a:solidFill>
                  <a:schemeClr val="tx1"/>
                </a:solidFill>
                <a:latin typeface="Times New Roman" pitchFamily="18" charset="0"/>
              </a:defRPr>
            </a:lvl6pPr>
            <a:lvl7pPr marL="2971800" indent="-228600" algn="ctr" defTabSz="962025" eaLnBrk="0" fontAlgn="base" hangingPunct="0">
              <a:spcBef>
                <a:spcPct val="0"/>
              </a:spcBef>
              <a:spcAft>
                <a:spcPct val="0"/>
              </a:spcAft>
              <a:defRPr sz="2400">
                <a:solidFill>
                  <a:schemeClr val="tx1"/>
                </a:solidFill>
                <a:latin typeface="Times New Roman" pitchFamily="18" charset="0"/>
              </a:defRPr>
            </a:lvl7pPr>
            <a:lvl8pPr marL="3429000" indent="-228600" algn="ctr" defTabSz="962025" eaLnBrk="0" fontAlgn="base" hangingPunct="0">
              <a:spcBef>
                <a:spcPct val="0"/>
              </a:spcBef>
              <a:spcAft>
                <a:spcPct val="0"/>
              </a:spcAft>
              <a:defRPr sz="2400">
                <a:solidFill>
                  <a:schemeClr val="tx1"/>
                </a:solidFill>
                <a:latin typeface="Times New Roman" pitchFamily="18" charset="0"/>
              </a:defRPr>
            </a:lvl8pPr>
            <a:lvl9pPr marL="3886200" indent="-228600" algn="ctr" defTabSz="962025" eaLnBrk="0" fontAlgn="base" hangingPunct="0">
              <a:spcBef>
                <a:spcPct val="0"/>
              </a:spcBef>
              <a:spcAft>
                <a:spcPct val="0"/>
              </a:spcAft>
              <a:defRPr sz="2400">
                <a:solidFill>
                  <a:schemeClr val="tx1"/>
                </a:solidFill>
                <a:latin typeface="Times New Roman" pitchFamily="18" charset="0"/>
              </a:defRPr>
            </a:lvl9pPr>
          </a:lstStyle>
          <a:p>
            <a:fld id="{2F3C413A-6C3B-4E70-8F7B-2042B23E0CE6}" type="slidenum">
              <a:rPr lang="en-US" altLang="en-US" sz="1200" smtClean="0"/>
              <a:pPr/>
              <a:t>108</a:t>
            </a:fld>
            <a:endParaRPr lang="en-US" altLang="en-US" sz="1200"/>
          </a:p>
        </p:txBody>
      </p:sp>
      <p:sp>
        <p:nvSpPr>
          <p:cNvPr id="211971" name="Rectangle 2"/>
          <p:cNvSpPr>
            <a:spLocks noGrp="1" noRot="1" noChangeAspect="1" noChangeArrowheads="1" noTextEdit="1"/>
          </p:cNvSpPr>
          <p:nvPr>
            <p:ph type="sldImg"/>
          </p:nvPr>
        </p:nvSpPr>
        <p:spPr>
          <a:xfrm>
            <a:off x="1262063" y="720725"/>
            <a:ext cx="4799012" cy="3598863"/>
          </a:xfrm>
          <a:ln/>
        </p:spPr>
      </p:sp>
      <p:sp>
        <p:nvSpPr>
          <p:cNvPr id="211972" name="Rectangle 3"/>
          <p:cNvSpPr>
            <a:spLocks noGrp="1" noChangeArrowheads="1"/>
          </p:cNvSpPr>
          <p:nvPr>
            <p:ph type="body" idx="1"/>
          </p:nvPr>
        </p:nvSpPr>
        <p:spPr>
          <a:xfrm>
            <a:off x="974725" y="4560888"/>
            <a:ext cx="5364163" cy="4322762"/>
          </a:xfrm>
          <a:noFill/>
        </p:spPr>
        <p:txBody>
          <a:bodyPr/>
          <a:lstStyle/>
          <a:p>
            <a:r>
              <a:rPr lang="en-US" altLang="en-US"/>
              <a:t>In collaboration with Axelsen’s lab, Loll’s lab is undertaking structural studies of vancomycin-ligand complexes, with the long term goal being the design of novel forms of the antibiotic with enhanced activity against currently resistant bacteria.   - from Loll’s Web site.</a:t>
            </a:r>
          </a:p>
          <a:p>
            <a:endParaRPr lang="en-US" altLang="en-US"/>
          </a:p>
          <a:p>
            <a:r>
              <a:rPr lang="en-US" altLang="en-US"/>
              <a:t>“Vancomycin resistance is a serious threat.  We can’t overcome it by simply synthesizing a thousand variants of the drug until we find one that works against the resistant bugs (because we can’t even synthesize vancomycin, let alone lots of variants).  Therefore, a structure-based approach holds the greatest promise, wherein we use the structural information about how  the drug recognizes the ligand coupled with computational methods to predict which variant(s) might actually work.”  - Pat Loll</a:t>
            </a:r>
          </a:p>
          <a:p>
            <a:endParaRPr lang="en-US"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994" name="Rectangle 7"/>
          <p:cNvSpPr>
            <a:spLocks noGrp="1" noChangeArrowheads="1"/>
          </p:cNvSpPr>
          <p:nvPr>
            <p:ph type="sldNum" sz="quarter" idx="5"/>
          </p:nvPr>
        </p:nvSpPr>
        <p:spPr>
          <a:noFill/>
        </p:spPr>
        <p:txBody>
          <a:bodyPr/>
          <a:lstStyle>
            <a:lvl1pPr defTabSz="962025">
              <a:defRPr sz="2400">
                <a:solidFill>
                  <a:schemeClr val="tx1"/>
                </a:solidFill>
                <a:latin typeface="Times New Roman" pitchFamily="18" charset="0"/>
              </a:defRPr>
            </a:lvl1pPr>
            <a:lvl2pPr marL="742950" indent="-285750" defTabSz="962025">
              <a:defRPr sz="2400">
                <a:solidFill>
                  <a:schemeClr val="tx1"/>
                </a:solidFill>
                <a:latin typeface="Times New Roman" pitchFamily="18" charset="0"/>
              </a:defRPr>
            </a:lvl2pPr>
            <a:lvl3pPr marL="1143000" indent="-228600" defTabSz="962025">
              <a:defRPr sz="2400">
                <a:solidFill>
                  <a:schemeClr val="tx1"/>
                </a:solidFill>
                <a:latin typeface="Times New Roman" pitchFamily="18" charset="0"/>
              </a:defRPr>
            </a:lvl3pPr>
            <a:lvl4pPr marL="1600200" indent="-228600" defTabSz="962025">
              <a:defRPr sz="2400">
                <a:solidFill>
                  <a:schemeClr val="tx1"/>
                </a:solidFill>
                <a:latin typeface="Times New Roman" pitchFamily="18" charset="0"/>
              </a:defRPr>
            </a:lvl4pPr>
            <a:lvl5pPr marL="2057400" indent="-228600" defTabSz="962025">
              <a:defRPr sz="2400">
                <a:solidFill>
                  <a:schemeClr val="tx1"/>
                </a:solidFill>
                <a:latin typeface="Times New Roman" pitchFamily="18" charset="0"/>
              </a:defRPr>
            </a:lvl5pPr>
            <a:lvl6pPr marL="2514600" indent="-228600" algn="ctr" defTabSz="962025" eaLnBrk="0" fontAlgn="base" hangingPunct="0">
              <a:spcBef>
                <a:spcPct val="0"/>
              </a:spcBef>
              <a:spcAft>
                <a:spcPct val="0"/>
              </a:spcAft>
              <a:defRPr sz="2400">
                <a:solidFill>
                  <a:schemeClr val="tx1"/>
                </a:solidFill>
                <a:latin typeface="Times New Roman" pitchFamily="18" charset="0"/>
              </a:defRPr>
            </a:lvl6pPr>
            <a:lvl7pPr marL="2971800" indent="-228600" algn="ctr" defTabSz="962025" eaLnBrk="0" fontAlgn="base" hangingPunct="0">
              <a:spcBef>
                <a:spcPct val="0"/>
              </a:spcBef>
              <a:spcAft>
                <a:spcPct val="0"/>
              </a:spcAft>
              <a:defRPr sz="2400">
                <a:solidFill>
                  <a:schemeClr val="tx1"/>
                </a:solidFill>
                <a:latin typeface="Times New Roman" pitchFamily="18" charset="0"/>
              </a:defRPr>
            </a:lvl7pPr>
            <a:lvl8pPr marL="3429000" indent="-228600" algn="ctr" defTabSz="962025" eaLnBrk="0" fontAlgn="base" hangingPunct="0">
              <a:spcBef>
                <a:spcPct val="0"/>
              </a:spcBef>
              <a:spcAft>
                <a:spcPct val="0"/>
              </a:spcAft>
              <a:defRPr sz="2400">
                <a:solidFill>
                  <a:schemeClr val="tx1"/>
                </a:solidFill>
                <a:latin typeface="Times New Roman" pitchFamily="18" charset="0"/>
              </a:defRPr>
            </a:lvl8pPr>
            <a:lvl9pPr marL="3886200" indent="-228600" algn="ctr" defTabSz="962025" eaLnBrk="0" fontAlgn="base" hangingPunct="0">
              <a:spcBef>
                <a:spcPct val="0"/>
              </a:spcBef>
              <a:spcAft>
                <a:spcPct val="0"/>
              </a:spcAft>
              <a:defRPr sz="2400">
                <a:solidFill>
                  <a:schemeClr val="tx1"/>
                </a:solidFill>
                <a:latin typeface="Times New Roman" pitchFamily="18" charset="0"/>
              </a:defRPr>
            </a:lvl9pPr>
          </a:lstStyle>
          <a:p>
            <a:fld id="{7837EEF4-0B9D-4937-ADE7-D3CAF088E431}" type="slidenum">
              <a:rPr lang="en-US" altLang="en-US" sz="1200" smtClean="0"/>
              <a:pPr/>
              <a:t>109</a:t>
            </a:fld>
            <a:endParaRPr lang="en-US" altLang="en-US" sz="1200"/>
          </a:p>
        </p:txBody>
      </p:sp>
      <p:sp>
        <p:nvSpPr>
          <p:cNvPr id="212995" name="Rectangle 2"/>
          <p:cNvSpPr>
            <a:spLocks noGrp="1" noRot="1" noChangeAspect="1" noChangeArrowheads="1" noTextEdit="1"/>
          </p:cNvSpPr>
          <p:nvPr>
            <p:ph type="sldImg"/>
          </p:nvPr>
        </p:nvSpPr>
        <p:spPr>
          <a:xfrm>
            <a:off x="1265238" y="720725"/>
            <a:ext cx="4799012" cy="3598863"/>
          </a:xfrm>
          <a:ln/>
        </p:spPr>
      </p:sp>
      <p:sp>
        <p:nvSpPr>
          <p:cNvPr id="212996" name="Rectangle 3"/>
          <p:cNvSpPr>
            <a:spLocks noGrp="1" noChangeArrowheads="1"/>
          </p:cNvSpPr>
          <p:nvPr>
            <p:ph type="body" idx="1"/>
          </p:nvPr>
        </p:nvSpPr>
        <p:spPr>
          <a:xfrm>
            <a:off x="974725" y="4560888"/>
            <a:ext cx="5364163" cy="4322762"/>
          </a:xfrm>
          <a:noFill/>
        </p:spPr>
        <p:txBody>
          <a:bodyPr/>
          <a:lstStyle/>
          <a:p>
            <a:r>
              <a:rPr lang="en-US" altLang="en-US"/>
              <a:t>In collaboration with Axelsen’s lab, Loll’s lab is undertaking structural studies of vancomycin-ligand complexes, with the long term goal being the design of novel forms of the antibiotic with enhanced activity against currently resistant bacteria.   - from Loll’s Web site.</a:t>
            </a:r>
          </a:p>
          <a:p>
            <a:endParaRPr lang="en-US" altLang="en-US"/>
          </a:p>
          <a:p>
            <a:r>
              <a:rPr lang="en-US" altLang="en-US"/>
              <a:t>“Vancomycin resistance is a serious threat.  We can’t overcome it by simply synthesizing a thousand variants of the drug until we find one that works against the resistant bugs (because we can’t even synthesize vancomycin, let alone lots of variants).  Therefore, a structure-based approach holds the greatest promise, wherein we use the structural information about how  the drug recognizes the ligand coupled with computational methods to predict which variant(s) might actually work.”  - Pat Loll</a:t>
            </a:r>
          </a:p>
          <a:p>
            <a:endParaRPr lang="en-US"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018" name="Rectangle 7"/>
          <p:cNvSpPr>
            <a:spLocks noGrp="1" noChangeArrowheads="1"/>
          </p:cNvSpPr>
          <p:nvPr>
            <p:ph type="sldNum" sz="quarter" idx="5"/>
          </p:nvPr>
        </p:nvSpPr>
        <p:spPr>
          <a:noFill/>
        </p:spPr>
        <p:txBody>
          <a:bodyPr/>
          <a:lstStyle>
            <a:lvl1pPr defTabSz="962025">
              <a:defRPr sz="2400">
                <a:solidFill>
                  <a:schemeClr val="tx1"/>
                </a:solidFill>
                <a:latin typeface="Times New Roman" pitchFamily="18" charset="0"/>
              </a:defRPr>
            </a:lvl1pPr>
            <a:lvl2pPr marL="742950" indent="-285750" defTabSz="962025">
              <a:defRPr sz="2400">
                <a:solidFill>
                  <a:schemeClr val="tx1"/>
                </a:solidFill>
                <a:latin typeface="Times New Roman" pitchFamily="18" charset="0"/>
              </a:defRPr>
            </a:lvl2pPr>
            <a:lvl3pPr marL="1143000" indent="-228600" defTabSz="962025">
              <a:defRPr sz="2400">
                <a:solidFill>
                  <a:schemeClr val="tx1"/>
                </a:solidFill>
                <a:latin typeface="Times New Roman" pitchFamily="18" charset="0"/>
              </a:defRPr>
            </a:lvl3pPr>
            <a:lvl4pPr marL="1600200" indent="-228600" defTabSz="962025">
              <a:defRPr sz="2400">
                <a:solidFill>
                  <a:schemeClr val="tx1"/>
                </a:solidFill>
                <a:latin typeface="Times New Roman" pitchFamily="18" charset="0"/>
              </a:defRPr>
            </a:lvl4pPr>
            <a:lvl5pPr marL="2057400" indent="-228600" defTabSz="962025">
              <a:defRPr sz="2400">
                <a:solidFill>
                  <a:schemeClr val="tx1"/>
                </a:solidFill>
                <a:latin typeface="Times New Roman" pitchFamily="18" charset="0"/>
              </a:defRPr>
            </a:lvl5pPr>
            <a:lvl6pPr marL="2514600" indent="-228600" algn="ctr" defTabSz="962025" eaLnBrk="0" fontAlgn="base" hangingPunct="0">
              <a:spcBef>
                <a:spcPct val="0"/>
              </a:spcBef>
              <a:spcAft>
                <a:spcPct val="0"/>
              </a:spcAft>
              <a:defRPr sz="2400">
                <a:solidFill>
                  <a:schemeClr val="tx1"/>
                </a:solidFill>
                <a:latin typeface="Times New Roman" pitchFamily="18" charset="0"/>
              </a:defRPr>
            </a:lvl6pPr>
            <a:lvl7pPr marL="2971800" indent="-228600" algn="ctr" defTabSz="962025" eaLnBrk="0" fontAlgn="base" hangingPunct="0">
              <a:spcBef>
                <a:spcPct val="0"/>
              </a:spcBef>
              <a:spcAft>
                <a:spcPct val="0"/>
              </a:spcAft>
              <a:defRPr sz="2400">
                <a:solidFill>
                  <a:schemeClr val="tx1"/>
                </a:solidFill>
                <a:latin typeface="Times New Roman" pitchFamily="18" charset="0"/>
              </a:defRPr>
            </a:lvl7pPr>
            <a:lvl8pPr marL="3429000" indent="-228600" algn="ctr" defTabSz="962025" eaLnBrk="0" fontAlgn="base" hangingPunct="0">
              <a:spcBef>
                <a:spcPct val="0"/>
              </a:spcBef>
              <a:spcAft>
                <a:spcPct val="0"/>
              </a:spcAft>
              <a:defRPr sz="2400">
                <a:solidFill>
                  <a:schemeClr val="tx1"/>
                </a:solidFill>
                <a:latin typeface="Times New Roman" pitchFamily="18" charset="0"/>
              </a:defRPr>
            </a:lvl8pPr>
            <a:lvl9pPr marL="3886200" indent="-228600" algn="ctr" defTabSz="962025" eaLnBrk="0" fontAlgn="base" hangingPunct="0">
              <a:spcBef>
                <a:spcPct val="0"/>
              </a:spcBef>
              <a:spcAft>
                <a:spcPct val="0"/>
              </a:spcAft>
              <a:defRPr sz="2400">
                <a:solidFill>
                  <a:schemeClr val="tx1"/>
                </a:solidFill>
                <a:latin typeface="Times New Roman" pitchFamily="18" charset="0"/>
              </a:defRPr>
            </a:lvl9pPr>
          </a:lstStyle>
          <a:p>
            <a:fld id="{F4A1F15C-B51E-4857-AE8A-9D7BBA065577}" type="slidenum">
              <a:rPr lang="en-US" altLang="en-US" sz="1200" smtClean="0"/>
              <a:pPr/>
              <a:t>128</a:t>
            </a:fld>
            <a:endParaRPr lang="en-US" altLang="en-US" sz="1200"/>
          </a:p>
        </p:txBody>
      </p:sp>
      <p:sp>
        <p:nvSpPr>
          <p:cNvPr id="214019" name="Rectangle 2"/>
          <p:cNvSpPr>
            <a:spLocks noGrp="1" noRot="1" noChangeAspect="1" noChangeArrowheads="1" noTextEdit="1"/>
          </p:cNvSpPr>
          <p:nvPr>
            <p:ph type="sldImg"/>
          </p:nvPr>
        </p:nvSpPr>
        <p:spPr>
          <a:xfrm>
            <a:off x="1263650" y="719138"/>
            <a:ext cx="4795838" cy="3597275"/>
          </a:xfrm>
          <a:ln/>
        </p:spPr>
      </p:sp>
      <p:sp>
        <p:nvSpPr>
          <p:cNvPr id="214020" name="Rectangle 3"/>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2" name="Rectangle 7"/>
          <p:cNvSpPr>
            <a:spLocks noGrp="1" noChangeArrowheads="1"/>
          </p:cNvSpPr>
          <p:nvPr>
            <p:ph type="sldNum" sz="quarter" idx="5"/>
          </p:nvPr>
        </p:nvSpPr>
        <p:spPr>
          <a:noFill/>
        </p:spPr>
        <p:txBody>
          <a:bodyPr/>
          <a:lstStyle>
            <a:lvl1pPr defTabSz="962025">
              <a:defRPr sz="2400">
                <a:solidFill>
                  <a:schemeClr val="tx1"/>
                </a:solidFill>
                <a:latin typeface="Times New Roman" pitchFamily="18" charset="0"/>
              </a:defRPr>
            </a:lvl1pPr>
            <a:lvl2pPr marL="742950" indent="-285750" defTabSz="962025">
              <a:defRPr sz="2400">
                <a:solidFill>
                  <a:schemeClr val="tx1"/>
                </a:solidFill>
                <a:latin typeface="Times New Roman" pitchFamily="18" charset="0"/>
              </a:defRPr>
            </a:lvl2pPr>
            <a:lvl3pPr marL="1143000" indent="-228600" defTabSz="962025">
              <a:defRPr sz="2400">
                <a:solidFill>
                  <a:schemeClr val="tx1"/>
                </a:solidFill>
                <a:latin typeface="Times New Roman" pitchFamily="18" charset="0"/>
              </a:defRPr>
            </a:lvl3pPr>
            <a:lvl4pPr marL="1600200" indent="-228600" defTabSz="962025">
              <a:defRPr sz="2400">
                <a:solidFill>
                  <a:schemeClr val="tx1"/>
                </a:solidFill>
                <a:latin typeface="Times New Roman" pitchFamily="18" charset="0"/>
              </a:defRPr>
            </a:lvl4pPr>
            <a:lvl5pPr marL="2057400" indent="-228600" defTabSz="962025">
              <a:defRPr sz="2400">
                <a:solidFill>
                  <a:schemeClr val="tx1"/>
                </a:solidFill>
                <a:latin typeface="Times New Roman" pitchFamily="18" charset="0"/>
              </a:defRPr>
            </a:lvl5pPr>
            <a:lvl6pPr marL="2514600" indent="-228600" algn="ctr" defTabSz="962025" eaLnBrk="0" fontAlgn="base" hangingPunct="0">
              <a:spcBef>
                <a:spcPct val="0"/>
              </a:spcBef>
              <a:spcAft>
                <a:spcPct val="0"/>
              </a:spcAft>
              <a:defRPr sz="2400">
                <a:solidFill>
                  <a:schemeClr val="tx1"/>
                </a:solidFill>
                <a:latin typeface="Times New Roman" pitchFamily="18" charset="0"/>
              </a:defRPr>
            </a:lvl6pPr>
            <a:lvl7pPr marL="2971800" indent="-228600" algn="ctr" defTabSz="962025" eaLnBrk="0" fontAlgn="base" hangingPunct="0">
              <a:spcBef>
                <a:spcPct val="0"/>
              </a:spcBef>
              <a:spcAft>
                <a:spcPct val="0"/>
              </a:spcAft>
              <a:defRPr sz="2400">
                <a:solidFill>
                  <a:schemeClr val="tx1"/>
                </a:solidFill>
                <a:latin typeface="Times New Roman" pitchFamily="18" charset="0"/>
              </a:defRPr>
            </a:lvl7pPr>
            <a:lvl8pPr marL="3429000" indent="-228600" algn="ctr" defTabSz="962025" eaLnBrk="0" fontAlgn="base" hangingPunct="0">
              <a:spcBef>
                <a:spcPct val="0"/>
              </a:spcBef>
              <a:spcAft>
                <a:spcPct val="0"/>
              </a:spcAft>
              <a:defRPr sz="2400">
                <a:solidFill>
                  <a:schemeClr val="tx1"/>
                </a:solidFill>
                <a:latin typeface="Times New Roman" pitchFamily="18" charset="0"/>
              </a:defRPr>
            </a:lvl8pPr>
            <a:lvl9pPr marL="3886200" indent="-228600" algn="ctr" defTabSz="962025" eaLnBrk="0" fontAlgn="base" hangingPunct="0">
              <a:spcBef>
                <a:spcPct val="0"/>
              </a:spcBef>
              <a:spcAft>
                <a:spcPct val="0"/>
              </a:spcAft>
              <a:defRPr sz="2400">
                <a:solidFill>
                  <a:schemeClr val="tx1"/>
                </a:solidFill>
                <a:latin typeface="Times New Roman" pitchFamily="18" charset="0"/>
              </a:defRPr>
            </a:lvl9pPr>
          </a:lstStyle>
          <a:p>
            <a:fld id="{DA07C35D-7B9F-4990-BC7D-488D08BD1B72}" type="slidenum">
              <a:rPr lang="en-US" altLang="en-US" sz="1200" smtClean="0"/>
              <a:pPr/>
              <a:t>129</a:t>
            </a:fld>
            <a:endParaRPr lang="en-US" altLang="en-US" sz="1200"/>
          </a:p>
        </p:txBody>
      </p:sp>
      <p:sp>
        <p:nvSpPr>
          <p:cNvPr id="215043" name="Rectangle 2"/>
          <p:cNvSpPr>
            <a:spLocks noGrp="1" noRot="1" noChangeAspect="1" noChangeArrowheads="1" noTextEdit="1"/>
          </p:cNvSpPr>
          <p:nvPr>
            <p:ph type="sldImg"/>
          </p:nvPr>
        </p:nvSpPr>
        <p:spPr>
          <a:xfrm>
            <a:off x="1263650" y="719138"/>
            <a:ext cx="4795838" cy="3597275"/>
          </a:xfrm>
          <a:ln/>
        </p:spPr>
      </p:sp>
      <p:sp>
        <p:nvSpPr>
          <p:cNvPr id="215044" name="Rectangle 3"/>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Rectangle 7"/>
          <p:cNvSpPr>
            <a:spLocks noGrp="1" noChangeArrowheads="1"/>
          </p:cNvSpPr>
          <p:nvPr>
            <p:ph type="sldNum" sz="quarter" idx="5"/>
          </p:nvPr>
        </p:nvSpPr>
        <p:spPr>
          <a:noFill/>
        </p:spPr>
        <p:txBody>
          <a:bodyPr/>
          <a:lstStyle>
            <a:lvl1pPr defTabSz="962025">
              <a:defRPr sz="2400">
                <a:solidFill>
                  <a:schemeClr val="tx1"/>
                </a:solidFill>
                <a:latin typeface="Times New Roman" pitchFamily="18" charset="0"/>
              </a:defRPr>
            </a:lvl1pPr>
            <a:lvl2pPr marL="742950" indent="-285750" defTabSz="962025">
              <a:defRPr sz="2400">
                <a:solidFill>
                  <a:schemeClr val="tx1"/>
                </a:solidFill>
                <a:latin typeface="Times New Roman" pitchFamily="18" charset="0"/>
              </a:defRPr>
            </a:lvl2pPr>
            <a:lvl3pPr marL="1143000" indent="-228600" defTabSz="962025">
              <a:defRPr sz="2400">
                <a:solidFill>
                  <a:schemeClr val="tx1"/>
                </a:solidFill>
                <a:latin typeface="Times New Roman" pitchFamily="18" charset="0"/>
              </a:defRPr>
            </a:lvl3pPr>
            <a:lvl4pPr marL="1600200" indent="-228600" defTabSz="962025">
              <a:defRPr sz="2400">
                <a:solidFill>
                  <a:schemeClr val="tx1"/>
                </a:solidFill>
                <a:latin typeface="Times New Roman" pitchFamily="18" charset="0"/>
              </a:defRPr>
            </a:lvl4pPr>
            <a:lvl5pPr marL="2057400" indent="-228600" defTabSz="962025">
              <a:defRPr sz="2400">
                <a:solidFill>
                  <a:schemeClr val="tx1"/>
                </a:solidFill>
                <a:latin typeface="Times New Roman" pitchFamily="18" charset="0"/>
              </a:defRPr>
            </a:lvl5pPr>
            <a:lvl6pPr marL="2514600" indent="-228600" algn="ctr" defTabSz="962025" eaLnBrk="0" fontAlgn="base" hangingPunct="0">
              <a:spcBef>
                <a:spcPct val="0"/>
              </a:spcBef>
              <a:spcAft>
                <a:spcPct val="0"/>
              </a:spcAft>
              <a:defRPr sz="2400">
                <a:solidFill>
                  <a:schemeClr val="tx1"/>
                </a:solidFill>
                <a:latin typeface="Times New Roman" pitchFamily="18" charset="0"/>
              </a:defRPr>
            </a:lvl6pPr>
            <a:lvl7pPr marL="2971800" indent="-228600" algn="ctr" defTabSz="962025" eaLnBrk="0" fontAlgn="base" hangingPunct="0">
              <a:spcBef>
                <a:spcPct val="0"/>
              </a:spcBef>
              <a:spcAft>
                <a:spcPct val="0"/>
              </a:spcAft>
              <a:defRPr sz="2400">
                <a:solidFill>
                  <a:schemeClr val="tx1"/>
                </a:solidFill>
                <a:latin typeface="Times New Roman" pitchFamily="18" charset="0"/>
              </a:defRPr>
            </a:lvl7pPr>
            <a:lvl8pPr marL="3429000" indent="-228600" algn="ctr" defTabSz="962025" eaLnBrk="0" fontAlgn="base" hangingPunct="0">
              <a:spcBef>
                <a:spcPct val="0"/>
              </a:spcBef>
              <a:spcAft>
                <a:spcPct val="0"/>
              </a:spcAft>
              <a:defRPr sz="2400">
                <a:solidFill>
                  <a:schemeClr val="tx1"/>
                </a:solidFill>
                <a:latin typeface="Times New Roman" pitchFamily="18" charset="0"/>
              </a:defRPr>
            </a:lvl8pPr>
            <a:lvl9pPr marL="3886200" indent="-228600" algn="ctr" defTabSz="962025" eaLnBrk="0" fontAlgn="base" hangingPunct="0">
              <a:spcBef>
                <a:spcPct val="0"/>
              </a:spcBef>
              <a:spcAft>
                <a:spcPct val="0"/>
              </a:spcAft>
              <a:defRPr sz="2400">
                <a:solidFill>
                  <a:schemeClr val="tx1"/>
                </a:solidFill>
                <a:latin typeface="Times New Roman" pitchFamily="18" charset="0"/>
              </a:defRPr>
            </a:lvl9pPr>
          </a:lstStyle>
          <a:p>
            <a:fld id="{3E91A185-C68D-4761-9FBA-3AB18D65318D}" type="slidenum">
              <a:rPr lang="en-US" altLang="en-US" sz="1200" smtClean="0"/>
              <a:pPr/>
              <a:t>140</a:t>
            </a:fld>
            <a:endParaRPr lang="en-US" altLang="en-US" sz="1200"/>
          </a:p>
        </p:txBody>
      </p:sp>
      <p:sp>
        <p:nvSpPr>
          <p:cNvPr id="216067" name="Rectangle 2"/>
          <p:cNvSpPr>
            <a:spLocks noGrp="1" noRot="1" noChangeAspect="1" noChangeArrowheads="1" noTextEdit="1"/>
          </p:cNvSpPr>
          <p:nvPr>
            <p:ph type="sldImg"/>
          </p:nvPr>
        </p:nvSpPr>
        <p:spPr>
          <a:xfrm>
            <a:off x="1263650" y="719138"/>
            <a:ext cx="4795838" cy="3597275"/>
          </a:xfrm>
          <a:ln/>
        </p:spPr>
      </p:sp>
      <p:sp>
        <p:nvSpPr>
          <p:cNvPr id="216068" name="Rectangle 3"/>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90" name="Rectangle 7"/>
          <p:cNvSpPr>
            <a:spLocks noGrp="1" noChangeArrowheads="1"/>
          </p:cNvSpPr>
          <p:nvPr>
            <p:ph type="sldNum" sz="quarter" idx="5"/>
          </p:nvPr>
        </p:nvSpPr>
        <p:spPr>
          <a:noFill/>
        </p:spPr>
        <p:txBody>
          <a:bodyPr/>
          <a:lstStyle>
            <a:lvl1pPr defTabSz="962025">
              <a:defRPr sz="2400">
                <a:solidFill>
                  <a:schemeClr val="tx1"/>
                </a:solidFill>
                <a:latin typeface="Times New Roman" pitchFamily="18" charset="0"/>
              </a:defRPr>
            </a:lvl1pPr>
            <a:lvl2pPr marL="742950" indent="-285750" defTabSz="962025">
              <a:defRPr sz="2400">
                <a:solidFill>
                  <a:schemeClr val="tx1"/>
                </a:solidFill>
                <a:latin typeface="Times New Roman" pitchFamily="18" charset="0"/>
              </a:defRPr>
            </a:lvl2pPr>
            <a:lvl3pPr marL="1143000" indent="-228600" defTabSz="962025">
              <a:defRPr sz="2400">
                <a:solidFill>
                  <a:schemeClr val="tx1"/>
                </a:solidFill>
                <a:latin typeface="Times New Roman" pitchFamily="18" charset="0"/>
              </a:defRPr>
            </a:lvl3pPr>
            <a:lvl4pPr marL="1600200" indent="-228600" defTabSz="962025">
              <a:defRPr sz="2400">
                <a:solidFill>
                  <a:schemeClr val="tx1"/>
                </a:solidFill>
                <a:latin typeface="Times New Roman" pitchFamily="18" charset="0"/>
              </a:defRPr>
            </a:lvl4pPr>
            <a:lvl5pPr marL="2057400" indent="-228600" defTabSz="962025">
              <a:defRPr sz="2400">
                <a:solidFill>
                  <a:schemeClr val="tx1"/>
                </a:solidFill>
                <a:latin typeface="Times New Roman" pitchFamily="18" charset="0"/>
              </a:defRPr>
            </a:lvl5pPr>
            <a:lvl6pPr marL="2514600" indent="-228600" algn="ctr" defTabSz="962025" eaLnBrk="0" fontAlgn="base" hangingPunct="0">
              <a:spcBef>
                <a:spcPct val="0"/>
              </a:spcBef>
              <a:spcAft>
                <a:spcPct val="0"/>
              </a:spcAft>
              <a:defRPr sz="2400">
                <a:solidFill>
                  <a:schemeClr val="tx1"/>
                </a:solidFill>
                <a:latin typeface="Times New Roman" pitchFamily="18" charset="0"/>
              </a:defRPr>
            </a:lvl6pPr>
            <a:lvl7pPr marL="2971800" indent="-228600" algn="ctr" defTabSz="962025" eaLnBrk="0" fontAlgn="base" hangingPunct="0">
              <a:spcBef>
                <a:spcPct val="0"/>
              </a:spcBef>
              <a:spcAft>
                <a:spcPct val="0"/>
              </a:spcAft>
              <a:defRPr sz="2400">
                <a:solidFill>
                  <a:schemeClr val="tx1"/>
                </a:solidFill>
                <a:latin typeface="Times New Roman" pitchFamily="18" charset="0"/>
              </a:defRPr>
            </a:lvl7pPr>
            <a:lvl8pPr marL="3429000" indent="-228600" algn="ctr" defTabSz="962025" eaLnBrk="0" fontAlgn="base" hangingPunct="0">
              <a:spcBef>
                <a:spcPct val="0"/>
              </a:spcBef>
              <a:spcAft>
                <a:spcPct val="0"/>
              </a:spcAft>
              <a:defRPr sz="2400">
                <a:solidFill>
                  <a:schemeClr val="tx1"/>
                </a:solidFill>
                <a:latin typeface="Times New Roman" pitchFamily="18" charset="0"/>
              </a:defRPr>
            </a:lvl8pPr>
            <a:lvl9pPr marL="3886200" indent="-228600" algn="ctr" defTabSz="962025" eaLnBrk="0" fontAlgn="base" hangingPunct="0">
              <a:spcBef>
                <a:spcPct val="0"/>
              </a:spcBef>
              <a:spcAft>
                <a:spcPct val="0"/>
              </a:spcAft>
              <a:defRPr sz="2400">
                <a:solidFill>
                  <a:schemeClr val="tx1"/>
                </a:solidFill>
                <a:latin typeface="Times New Roman" pitchFamily="18" charset="0"/>
              </a:defRPr>
            </a:lvl9pPr>
          </a:lstStyle>
          <a:p>
            <a:fld id="{9191D281-BA00-4CDC-BE89-F48BA83813F6}" type="slidenum">
              <a:rPr lang="en-US" altLang="en-US" sz="1200" smtClean="0"/>
              <a:pPr/>
              <a:t>141</a:t>
            </a:fld>
            <a:endParaRPr lang="en-US" altLang="en-US" sz="1200"/>
          </a:p>
        </p:txBody>
      </p:sp>
      <p:sp>
        <p:nvSpPr>
          <p:cNvPr id="217091" name="Rectangle 2"/>
          <p:cNvSpPr>
            <a:spLocks noGrp="1" noRot="1" noChangeAspect="1" noChangeArrowheads="1" noTextEdit="1"/>
          </p:cNvSpPr>
          <p:nvPr>
            <p:ph type="sldImg"/>
          </p:nvPr>
        </p:nvSpPr>
        <p:spPr>
          <a:xfrm>
            <a:off x="1247775" y="709613"/>
            <a:ext cx="4840288" cy="3630612"/>
          </a:xfrm>
          <a:ln/>
        </p:spPr>
      </p:sp>
      <p:sp>
        <p:nvSpPr>
          <p:cNvPr id="217092" name="Rectangle 3"/>
          <p:cNvSpPr>
            <a:spLocks noGrp="1" noChangeArrowheads="1"/>
          </p:cNvSpPr>
          <p:nvPr>
            <p:ph type="body" idx="1"/>
          </p:nvPr>
        </p:nvSpPr>
        <p:spPr>
          <a:xfrm>
            <a:off x="955675" y="4578350"/>
            <a:ext cx="5418138" cy="4338638"/>
          </a:xfrm>
          <a:noFill/>
        </p:spPr>
        <p:txBody>
          <a:bodyPr lIns="95058" tIns="47528" rIns="95058" bIns="47528"/>
          <a:lstStyle/>
          <a:p>
            <a:endParaRPr lang="en-US"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114" name="Rectangle 7"/>
          <p:cNvSpPr>
            <a:spLocks noGrp="1" noChangeArrowheads="1"/>
          </p:cNvSpPr>
          <p:nvPr>
            <p:ph type="sldNum" sz="quarter" idx="5"/>
          </p:nvPr>
        </p:nvSpPr>
        <p:spPr>
          <a:noFill/>
        </p:spPr>
        <p:txBody>
          <a:bodyPr/>
          <a:lstStyle>
            <a:lvl1pPr defTabSz="962025">
              <a:defRPr sz="2400">
                <a:solidFill>
                  <a:schemeClr val="tx1"/>
                </a:solidFill>
                <a:latin typeface="Times New Roman" pitchFamily="18" charset="0"/>
              </a:defRPr>
            </a:lvl1pPr>
            <a:lvl2pPr marL="742950" indent="-285750" defTabSz="962025">
              <a:defRPr sz="2400">
                <a:solidFill>
                  <a:schemeClr val="tx1"/>
                </a:solidFill>
                <a:latin typeface="Times New Roman" pitchFamily="18" charset="0"/>
              </a:defRPr>
            </a:lvl2pPr>
            <a:lvl3pPr marL="1143000" indent="-228600" defTabSz="962025">
              <a:defRPr sz="2400">
                <a:solidFill>
                  <a:schemeClr val="tx1"/>
                </a:solidFill>
                <a:latin typeface="Times New Roman" pitchFamily="18" charset="0"/>
              </a:defRPr>
            </a:lvl3pPr>
            <a:lvl4pPr marL="1600200" indent="-228600" defTabSz="962025">
              <a:defRPr sz="2400">
                <a:solidFill>
                  <a:schemeClr val="tx1"/>
                </a:solidFill>
                <a:latin typeface="Times New Roman" pitchFamily="18" charset="0"/>
              </a:defRPr>
            </a:lvl4pPr>
            <a:lvl5pPr marL="2057400" indent="-228600" defTabSz="962025">
              <a:defRPr sz="2400">
                <a:solidFill>
                  <a:schemeClr val="tx1"/>
                </a:solidFill>
                <a:latin typeface="Times New Roman" pitchFamily="18" charset="0"/>
              </a:defRPr>
            </a:lvl5pPr>
            <a:lvl6pPr marL="2514600" indent="-228600" algn="ctr" defTabSz="962025" eaLnBrk="0" fontAlgn="base" hangingPunct="0">
              <a:spcBef>
                <a:spcPct val="0"/>
              </a:spcBef>
              <a:spcAft>
                <a:spcPct val="0"/>
              </a:spcAft>
              <a:defRPr sz="2400">
                <a:solidFill>
                  <a:schemeClr val="tx1"/>
                </a:solidFill>
                <a:latin typeface="Times New Roman" pitchFamily="18" charset="0"/>
              </a:defRPr>
            </a:lvl6pPr>
            <a:lvl7pPr marL="2971800" indent="-228600" algn="ctr" defTabSz="962025" eaLnBrk="0" fontAlgn="base" hangingPunct="0">
              <a:spcBef>
                <a:spcPct val="0"/>
              </a:spcBef>
              <a:spcAft>
                <a:spcPct val="0"/>
              </a:spcAft>
              <a:defRPr sz="2400">
                <a:solidFill>
                  <a:schemeClr val="tx1"/>
                </a:solidFill>
                <a:latin typeface="Times New Roman" pitchFamily="18" charset="0"/>
              </a:defRPr>
            </a:lvl7pPr>
            <a:lvl8pPr marL="3429000" indent="-228600" algn="ctr" defTabSz="962025" eaLnBrk="0" fontAlgn="base" hangingPunct="0">
              <a:spcBef>
                <a:spcPct val="0"/>
              </a:spcBef>
              <a:spcAft>
                <a:spcPct val="0"/>
              </a:spcAft>
              <a:defRPr sz="2400">
                <a:solidFill>
                  <a:schemeClr val="tx1"/>
                </a:solidFill>
                <a:latin typeface="Times New Roman" pitchFamily="18" charset="0"/>
              </a:defRPr>
            </a:lvl8pPr>
            <a:lvl9pPr marL="3886200" indent="-228600" algn="ctr" defTabSz="962025" eaLnBrk="0" fontAlgn="base" hangingPunct="0">
              <a:spcBef>
                <a:spcPct val="0"/>
              </a:spcBef>
              <a:spcAft>
                <a:spcPct val="0"/>
              </a:spcAft>
              <a:defRPr sz="2400">
                <a:solidFill>
                  <a:schemeClr val="tx1"/>
                </a:solidFill>
                <a:latin typeface="Times New Roman" pitchFamily="18" charset="0"/>
              </a:defRPr>
            </a:lvl9pPr>
          </a:lstStyle>
          <a:p>
            <a:fld id="{E7C94C10-672C-4C58-8CE5-399C3169F955}" type="slidenum">
              <a:rPr lang="en-US" altLang="en-US" sz="1200" smtClean="0"/>
              <a:pPr/>
              <a:t>142</a:t>
            </a:fld>
            <a:endParaRPr lang="en-US" altLang="en-US" sz="1200"/>
          </a:p>
        </p:txBody>
      </p:sp>
      <p:sp>
        <p:nvSpPr>
          <p:cNvPr id="218115" name="Rectangle 3074"/>
          <p:cNvSpPr>
            <a:spLocks noGrp="1" noRot="1" noChangeAspect="1" noChangeArrowheads="1" noTextEdit="1"/>
          </p:cNvSpPr>
          <p:nvPr>
            <p:ph type="sldImg"/>
          </p:nvPr>
        </p:nvSpPr>
        <p:spPr>
          <a:xfrm>
            <a:off x="1263650" y="719138"/>
            <a:ext cx="4795838" cy="3597275"/>
          </a:xfrm>
          <a:ln/>
        </p:spPr>
      </p:sp>
      <p:sp>
        <p:nvSpPr>
          <p:cNvPr id="218116" name="Rectangle 3075"/>
          <p:cNvSpPr>
            <a:spLocks noGrp="1" noChangeArrowheads="1"/>
          </p:cNvSpPr>
          <p:nvPr>
            <p:ph type="body" idx="1"/>
          </p:nvPr>
        </p:nvSpPr>
        <p:spPr>
          <a:noFill/>
        </p:spPr>
        <p:txBody>
          <a:bodyP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11"/>
          <p:cNvSpPr>
            <a:spLocks noGrp="1" noChangeArrowheads="1"/>
          </p:cNvSpPr>
          <p:nvPr>
            <p:ph type="ftr" sz="quarter" idx="10"/>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1588979350"/>
      </p:ext>
    </p:extLst>
  </p:cSld>
  <p:clrMapOvr>
    <a:masterClrMapping/>
  </p:clrMapOvr>
  <p:transition spd="slow">
    <p:pull dir="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1"/>
          <p:cNvSpPr>
            <a:spLocks noGrp="1" noChangeArrowheads="1"/>
          </p:cNvSpPr>
          <p:nvPr>
            <p:ph type="ftr" sz="quarter" idx="10"/>
          </p:nvPr>
        </p:nvSpPr>
        <p:spPr>
          <a:ln/>
        </p:spPr>
        <p:txBody>
          <a:bodyPr/>
          <a:lstStyle>
            <a:lvl1pPr>
              <a:defRPr/>
            </a:lvl1pPr>
          </a:lstStyle>
          <a:p>
            <a:pPr>
              <a:defRPr/>
            </a:pPr>
            <a:endParaRPr lang="en-US" dirty="0"/>
          </a:p>
        </p:txBody>
      </p:sp>
    </p:spTree>
    <p:extLst>
      <p:ext uri="{BB962C8B-B14F-4D97-AF65-F5344CB8AC3E}">
        <p14:creationId xmlns:p14="http://schemas.microsoft.com/office/powerpoint/2010/main" val="3572041765"/>
      </p:ext>
    </p:extLst>
  </p:cSld>
  <p:clrMapOvr>
    <a:masterClrMapping/>
  </p:clrMapOvr>
  <p:transition spd="slow">
    <p:pull dir="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1"/>
          <p:cNvSpPr>
            <a:spLocks noGrp="1" noChangeArrowheads="1"/>
          </p:cNvSpPr>
          <p:nvPr>
            <p:ph type="ftr" sz="quarter" idx="10"/>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753696474"/>
      </p:ext>
    </p:extLst>
  </p:cSld>
  <p:clrMapOvr>
    <a:masterClrMapping/>
  </p:clrMapOvr>
  <p:transition spd="slow">
    <p:pull dir="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1"/>
          <p:cNvSpPr>
            <a:spLocks noGrp="1" noChangeArrowheads="1"/>
          </p:cNvSpPr>
          <p:nvPr>
            <p:ph type="ftr" sz="quarter" idx="10"/>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3503604460"/>
      </p:ext>
    </p:extLst>
  </p:cSld>
  <p:clrMapOvr>
    <a:masterClrMapping/>
  </p:clrMapOvr>
  <p:transition spd="slow">
    <p:pull dir="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1"/>
          <p:cNvSpPr>
            <a:spLocks noGrp="1" noChangeArrowheads="1"/>
          </p:cNvSpPr>
          <p:nvPr>
            <p:ph type="ftr" sz="quarter" idx="10"/>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1381136835"/>
      </p:ext>
    </p:extLst>
  </p:cSld>
  <p:clrMapOvr>
    <a:masterClrMapping/>
  </p:clrMapOvr>
  <p:transition spd="slow">
    <p:pull dir="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1"/>
          <p:cNvSpPr>
            <a:spLocks noGrp="1" noChangeArrowheads="1"/>
          </p:cNvSpPr>
          <p:nvPr>
            <p:ph type="ftr" sz="quarter" idx="10"/>
          </p:nvPr>
        </p:nvSpPr>
        <p:spPr>
          <a:ln/>
        </p:spPr>
        <p:txBody>
          <a:bodyPr/>
          <a:lstStyle>
            <a:lvl1pPr>
              <a:defRPr/>
            </a:lvl1pPr>
          </a:lstStyle>
          <a:p>
            <a:pPr>
              <a:defRPr/>
            </a:pPr>
            <a:endParaRPr lang="en-US" dirty="0"/>
          </a:p>
        </p:txBody>
      </p:sp>
    </p:spTree>
    <p:extLst>
      <p:ext uri="{BB962C8B-B14F-4D97-AF65-F5344CB8AC3E}">
        <p14:creationId xmlns:p14="http://schemas.microsoft.com/office/powerpoint/2010/main" val="3888286574"/>
      </p:ext>
    </p:extLst>
  </p:cSld>
  <p:clrMapOvr>
    <a:masterClrMapping/>
  </p:clrMapOvr>
  <p:transition spd="slow">
    <p:pull dir="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1"/>
          <p:cNvSpPr>
            <a:spLocks noGrp="1" noChangeArrowheads="1"/>
          </p:cNvSpPr>
          <p:nvPr>
            <p:ph type="ftr" sz="quarter" idx="10"/>
          </p:nvPr>
        </p:nvSpPr>
        <p:spPr>
          <a:ln/>
        </p:spPr>
        <p:txBody>
          <a:bodyPr/>
          <a:lstStyle>
            <a:lvl1pPr>
              <a:defRPr/>
            </a:lvl1pPr>
          </a:lstStyle>
          <a:p>
            <a:pPr>
              <a:defRPr/>
            </a:pPr>
            <a:endParaRPr lang="en-US" dirty="0"/>
          </a:p>
        </p:txBody>
      </p:sp>
    </p:spTree>
    <p:extLst>
      <p:ext uri="{BB962C8B-B14F-4D97-AF65-F5344CB8AC3E}">
        <p14:creationId xmlns:p14="http://schemas.microsoft.com/office/powerpoint/2010/main" val="3943208769"/>
      </p:ext>
    </p:extLst>
  </p:cSld>
  <p:clrMapOvr>
    <a:masterClrMapping/>
  </p:clrMapOvr>
  <p:transition spd="slow">
    <p:pull dir="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1"/>
          <p:cNvSpPr>
            <a:spLocks noGrp="1" noChangeArrowheads="1"/>
          </p:cNvSpPr>
          <p:nvPr>
            <p:ph type="ftr" sz="quarter" idx="10"/>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2192203168"/>
      </p:ext>
    </p:extLst>
  </p:cSld>
  <p:clrMapOvr>
    <a:masterClrMapping/>
  </p:clrMapOvr>
  <p:transition spd="slow">
    <p:pull dir="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1"/>
          <p:cNvSpPr>
            <a:spLocks noGrp="1" noChangeArrowheads="1"/>
          </p:cNvSpPr>
          <p:nvPr>
            <p:ph type="ftr" sz="quarter" idx="10"/>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43592801"/>
      </p:ext>
    </p:extLst>
  </p:cSld>
  <p:clrMapOvr>
    <a:masterClrMapping/>
  </p:clrMapOvr>
  <p:transition spd="slow">
    <p:pull dir="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1"/>
          <p:cNvSpPr>
            <a:spLocks noGrp="1" noChangeArrowheads="1"/>
          </p:cNvSpPr>
          <p:nvPr>
            <p:ph type="ftr" sz="quarter" idx="10"/>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2113491537"/>
      </p:ext>
    </p:extLst>
  </p:cSld>
  <p:clrMapOvr>
    <a:masterClrMapping/>
  </p:clrMapOvr>
  <p:transition spd="slow">
    <p:pull dir="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0"/>
            <a:ext cx="228600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0" y="0"/>
            <a:ext cx="670560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1"/>
          <p:cNvSpPr>
            <a:spLocks noGrp="1" noChangeArrowheads="1"/>
          </p:cNvSpPr>
          <p:nvPr>
            <p:ph type="ftr" sz="quarter" idx="10"/>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368872061"/>
      </p:ext>
    </p:extLst>
  </p:cSld>
  <p:clrMapOvr>
    <a:masterClrMapping/>
  </p:clrMapOvr>
  <p:transition spd="slow">
    <p:pull dir="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xAndMedia" preserve="1">
  <p:cSld name="Title, Text and Media Clip">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77938"/>
          </a:xfrm>
        </p:spPr>
        <p:txBody>
          <a:bodyPr/>
          <a:lstStyle/>
          <a:p>
            <a:r>
              <a:rPr lang="en-US"/>
              <a:t>Click to edit Master title style</a:t>
            </a:r>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Media Placeholder 3"/>
          <p:cNvSpPr>
            <a:spLocks noGrp="1"/>
          </p:cNvSpPr>
          <p:nvPr>
            <p:ph type="media" sz="half" idx="2"/>
          </p:nvPr>
        </p:nvSpPr>
        <p:spPr>
          <a:xfrm>
            <a:off x="4648200" y="1981200"/>
            <a:ext cx="3810000" cy="4114800"/>
          </a:xfrm>
        </p:spPr>
        <p:txBody>
          <a:bodyPr/>
          <a:lstStyle/>
          <a:p>
            <a:pPr lvl="0"/>
            <a:endParaRPr lang="en-US" noProof="0"/>
          </a:p>
        </p:txBody>
      </p:sp>
      <p:sp>
        <p:nvSpPr>
          <p:cNvPr id="5" name="Rectangle 11"/>
          <p:cNvSpPr>
            <a:spLocks noGrp="1" noChangeArrowheads="1"/>
          </p:cNvSpPr>
          <p:nvPr>
            <p:ph type="ftr" sz="quarter" idx="10"/>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1481141607"/>
      </p:ext>
    </p:extLst>
  </p:cSld>
  <p:clrMapOvr>
    <a:masterClrMapping/>
  </p:clrMapOvr>
  <p:transition spd="slow">
    <p:pull dir="rd"/>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77938"/>
          </a:xfrm>
        </p:spPr>
        <p:txBody>
          <a:bodyPr/>
          <a:lstStyle/>
          <a:p>
            <a:r>
              <a:rPr lang="en-US"/>
              <a:t>Click to edit Master title style</a:t>
            </a:r>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4648200" y="19812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4648200" y="41148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11"/>
          <p:cNvSpPr>
            <a:spLocks noGrp="1" noChangeArrowheads="1"/>
          </p:cNvSpPr>
          <p:nvPr>
            <p:ph type="ftr" sz="quarter" idx="10"/>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660046992"/>
      </p:ext>
    </p:extLst>
  </p:cSld>
  <p:clrMapOvr>
    <a:masterClrMapping/>
  </p:clrMapOvr>
  <p:transition spd="slow">
    <p:pull dir="rd"/>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77938"/>
          </a:xfrm>
        </p:spPr>
        <p:txBody>
          <a:bodyPr/>
          <a:lstStyle/>
          <a:p>
            <a:r>
              <a:rPr lang="en-US"/>
              <a:t>Click to edit Master title style</a:t>
            </a:r>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1"/>
          <p:cNvSpPr>
            <a:spLocks noGrp="1" noChangeArrowheads="1"/>
          </p:cNvSpPr>
          <p:nvPr>
            <p:ph type="ftr" sz="quarter" idx="10"/>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240409121"/>
      </p:ext>
    </p:extLst>
  </p:cSld>
  <p:clrMapOvr>
    <a:masterClrMapping/>
  </p:clrMapOvr>
  <p:transition spd="slow">
    <p:pull dir="rd"/>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txAndChart" preserve="1">
  <p:cSld name="Title, Text and Char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77938"/>
          </a:xfrm>
        </p:spPr>
        <p:txBody>
          <a:bodyPr/>
          <a:lstStyle/>
          <a:p>
            <a:r>
              <a:rPr lang="en-US"/>
              <a:t>Click to edit Master title style</a:t>
            </a:r>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hart Placeholder 3"/>
          <p:cNvSpPr>
            <a:spLocks noGrp="1"/>
          </p:cNvSpPr>
          <p:nvPr>
            <p:ph type="chart" sz="half" idx="2"/>
          </p:nvPr>
        </p:nvSpPr>
        <p:spPr>
          <a:xfrm>
            <a:off x="4648200" y="1981200"/>
            <a:ext cx="3810000" cy="4114800"/>
          </a:xfrm>
        </p:spPr>
        <p:txBody>
          <a:bodyPr/>
          <a:lstStyle/>
          <a:p>
            <a:pPr lvl="0"/>
            <a:endParaRPr lang="en-US" noProof="0"/>
          </a:p>
        </p:txBody>
      </p:sp>
      <p:sp>
        <p:nvSpPr>
          <p:cNvPr id="5" name="Rectangle 11"/>
          <p:cNvSpPr>
            <a:spLocks noGrp="1" noChangeArrowheads="1"/>
          </p:cNvSpPr>
          <p:nvPr>
            <p:ph type="ftr" sz="quarter" idx="10"/>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3115761016"/>
      </p:ext>
    </p:extLst>
  </p:cSld>
  <p:clrMapOvr>
    <a:masterClrMapping/>
  </p:clrMapOvr>
  <p:transition spd="slow">
    <p:pull dir="rd"/>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0" y="0"/>
            <a:ext cx="9144000" cy="6096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Rectangle 11"/>
          <p:cNvSpPr>
            <a:spLocks noGrp="1" noChangeArrowheads="1"/>
          </p:cNvSpPr>
          <p:nvPr>
            <p:ph type="ftr" sz="quarter" idx="10"/>
          </p:nvPr>
        </p:nvSpPr>
        <p:spPr>
          <a:ln/>
        </p:spPr>
        <p:txBody>
          <a:bodyPr/>
          <a:lstStyle>
            <a:lvl1pPr>
              <a:defRPr/>
            </a:lvl1pPr>
          </a:lstStyle>
          <a:p>
            <a:pPr>
              <a:defRPr/>
            </a:pPr>
            <a:endParaRPr lang="en-US" dirty="0"/>
          </a:p>
        </p:txBody>
      </p:sp>
    </p:spTree>
    <p:extLst>
      <p:ext uri="{BB962C8B-B14F-4D97-AF65-F5344CB8AC3E}">
        <p14:creationId xmlns:p14="http://schemas.microsoft.com/office/powerpoint/2010/main" val="2423720048"/>
      </p:ext>
    </p:extLst>
  </p:cSld>
  <p:clrMapOvr>
    <a:masterClrMapping/>
  </p:clrMapOvr>
  <p:transition spd="slow">
    <p:pull dir="rd"/>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chart" preserve="1">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77938"/>
          </a:xfrm>
        </p:spPr>
        <p:txBody>
          <a:bodyPr/>
          <a:lstStyle/>
          <a:p>
            <a:r>
              <a:rPr lang="en-US"/>
              <a:t>Click to edit Master title style</a:t>
            </a:r>
          </a:p>
        </p:txBody>
      </p:sp>
      <p:sp>
        <p:nvSpPr>
          <p:cNvPr id="3" name="Chart Placeholder 2"/>
          <p:cNvSpPr>
            <a:spLocks noGrp="1"/>
          </p:cNvSpPr>
          <p:nvPr>
            <p:ph type="chart" idx="1"/>
          </p:nvPr>
        </p:nvSpPr>
        <p:spPr>
          <a:xfrm>
            <a:off x="685800" y="1981200"/>
            <a:ext cx="7772400" cy="4114800"/>
          </a:xfrm>
        </p:spPr>
        <p:txBody>
          <a:bodyPr/>
          <a:lstStyle/>
          <a:p>
            <a:pPr lvl="0"/>
            <a:endParaRPr lang="en-US" noProof="0"/>
          </a:p>
        </p:txBody>
      </p:sp>
      <p:sp>
        <p:nvSpPr>
          <p:cNvPr id="4" name="Rectangle 11"/>
          <p:cNvSpPr>
            <a:spLocks noGrp="1" noChangeArrowheads="1"/>
          </p:cNvSpPr>
          <p:nvPr>
            <p:ph type="ftr" sz="quarter" idx="10"/>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2093793609"/>
      </p:ext>
    </p:extLst>
  </p:cSld>
  <p:clrMapOvr>
    <a:masterClrMapping/>
  </p:clrMapOvr>
  <p:transition spd="slow">
    <p:pull dir="rd"/>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dgm" preserve="1">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77938"/>
          </a:xfrm>
        </p:spPr>
        <p:txBody>
          <a:bodyPr/>
          <a:lstStyle/>
          <a:p>
            <a:r>
              <a:rPr lang="en-US"/>
              <a:t>Click to edit Master title style</a:t>
            </a:r>
          </a:p>
        </p:txBody>
      </p:sp>
      <p:sp>
        <p:nvSpPr>
          <p:cNvPr id="3" name="SmartArt Placeholder 2"/>
          <p:cNvSpPr>
            <a:spLocks noGrp="1"/>
          </p:cNvSpPr>
          <p:nvPr>
            <p:ph type="dgm" idx="1"/>
          </p:nvPr>
        </p:nvSpPr>
        <p:spPr>
          <a:xfrm>
            <a:off x="685800" y="1981200"/>
            <a:ext cx="7772400" cy="4114800"/>
          </a:xfrm>
        </p:spPr>
        <p:txBody>
          <a:bodyPr/>
          <a:lstStyle/>
          <a:p>
            <a:pPr lvl="0"/>
            <a:endParaRPr lang="en-US" noProof="0"/>
          </a:p>
        </p:txBody>
      </p:sp>
      <p:sp>
        <p:nvSpPr>
          <p:cNvPr id="4" name="Rectangle 11"/>
          <p:cNvSpPr>
            <a:spLocks noGrp="1" noChangeArrowheads="1"/>
          </p:cNvSpPr>
          <p:nvPr>
            <p:ph type="ftr" sz="quarter" idx="10"/>
          </p:nvPr>
        </p:nvSpPr>
        <p:spPr>
          <a:ln/>
        </p:spPr>
        <p:txBody>
          <a:bodyPr/>
          <a:lstStyle>
            <a:lvl1pPr>
              <a:defRPr/>
            </a:lvl1pPr>
          </a:lstStyle>
          <a:p>
            <a:pPr>
              <a:defRPr/>
            </a:pPr>
            <a:endParaRPr lang="en-US" dirty="0"/>
          </a:p>
        </p:txBody>
      </p:sp>
    </p:spTree>
    <p:extLst>
      <p:ext uri="{BB962C8B-B14F-4D97-AF65-F5344CB8AC3E}">
        <p14:creationId xmlns:p14="http://schemas.microsoft.com/office/powerpoint/2010/main" val="1467324571"/>
      </p:ext>
    </p:extLst>
  </p:cSld>
  <p:clrMapOvr>
    <a:masterClrMapping/>
  </p:clrMapOvr>
  <p:transition spd="slow">
    <p:pull dir="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0" y="0"/>
            <a:ext cx="9144000" cy="1277938"/>
          </a:xfrm>
          <a:prstGeom prst="rect">
            <a:avLst/>
          </a:prstGeom>
          <a:gradFill rotWithShape="1">
            <a:gsLst>
              <a:gs pos="0">
                <a:srgbClr val="000047"/>
              </a:gs>
              <a:gs pos="50000">
                <a:srgbClr val="000099"/>
              </a:gs>
              <a:gs pos="100000">
                <a:srgbClr val="000047"/>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2051" name="Rectangle 3"/>
          <p:cNvSpPr>
            <a:spLocks noGrp="1" noChangeArrowheads="1"/>
          </p:cNvSpPr>
          <p:nvPr>
            <p:ph type="body" idx="1"/>
          </p:nvPr>
        </p:nvSpPr>
        <p:spPr bwMode="auto">
          <a:xfrm>
            <a:off x="685800" y="1981200"/>
            <a:ext cx="7772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p:txBody>
      </p:sp>
      <p:sp>
        <p:nvSpPr>
          <p:cNvPr id="40971" name="Rectangle 11"/>
          <p:cNvSpPr>
            <a:spLocks noGrp="1" noChangeArrowheads="1"/>
          </p:cNvSpPr>
          <p:nvPr>
            <p:ph type="ftr" sz="quarter" idx="3"/>
          </p:nvPr>
        </p:nvSpPr>
        <p:spPr bwMode="auto">
          <a:xfrm>
            <a:off x="152400" y="6400800"/>
            <a:ext cx="8686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pPr>
              <a:defRPr/>
            </a:pPr>
            <a:endParaRPr lang="en-US"/>
          </a:p>
        </p:txBody>
      </p:sp>
      <p:sp>
        <p:nvSpPr>
          <p:cNvPr id="2053" name="Line 35"/>
          <p:cNvSpPr>
            <a:spLocks noChangeShapeType="1"/>
          </p:cNvSpPr>
          <p:nvPr userDrawn="1"/>
        </p:nvSpPr>
        <p:spPr bwMode="auto">
          <a:xfrm>
            <a:off x="914400" y="6400800"/>
            <a:ext cx="7124700" cy="0"/>
          </a:xfrm>
          <a:prstGeom prst="line">
            <a:avLst/>
          </a:prstGeom>
          <a:noFill/>
          <a:ln w="38100">
            <a:solidFill>
              <a:schemeClr val="accent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pic>
        <p:nvPicPr>
          <p:cNvPr id="2054" name="Picture 36" descr="ubonlylogo"/>
          <p:cNvPicPr>
            <a:picLocks noChangeAspect="1" noChangeArrowheads="1"/>
          </p:cNvPicPr>
          <p:nvPr userDrawn="1"/>
        </p:nvPicPr>
        <p:blipFill>
          <a:blip r:embed="rId20" cstate="print">
            <a:extLst>
              <a:ext uri="{28A0092B-C50C-407E-A947-70E740481C1C}">
                <a14:useLocalDpi xmlns:a14="http://schemas.microsoft.com/office/drawing/2010/main" val="0"/>
              </a:ext>
            </a:extLst>
          </a:blip>
          <a:srcRect/>
          <a:stretch>
            <a:fillRect/>
          </a:stretch>
        </p:blipFill>
        <p:spPr bwMode="auto">
          <a:xfrm>
            <a:off x="228600" y="6397625"/>
            <a:ext cx="60960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9" name="Text Box 37"/>
          <p:cNvSpPr txBox="1">
            <a:spLocks noChangeArrowheads="1"/>
          </p:cNvSpPr>
          <p:nvPr userDrawn="1"/>
        </p:nvSpPr>
        <p:spPr bwMode="auto">
          <a:xfrm>
            <a:off x="756214" y="6477000"/>
            <a:ext cx="3434786"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algn="l">
              <a:defRPr/>
            </a:pPr>
            <a:r>
              <a:rPr lang="en-US" altLang="en-US" sz="1400" b="1" i="1" dirty="0">
                <a:solidFill>
                  <a:schemeClr val="accent2"/>
                </a:solidFill>
              </a:rPr>
              <a:t>The State University of New York at Buffalo</a:t>
            </a:r>
            <a:endParaRPr lang="en-US" altLang="en-US" sz="1400" i="1" dirty="0">
              <a:solidFill>
                <a:schemeClr val="accent2"/>
              </a:solidFill>
            </a:endParaRPr>
          </a:p>
        </p:txBody>
      </p:sp>
      <p:sp>
        <p:nvSpPr>
          <p:cNvPr id="3081" name="Text Box 39"/>
          <p:cNvSpPr txBox="1">
            <a:spLocks noChangeArrowheads="1"/>
          </p:cNvSpPr>
          <p:nvPr userDrawn="1"/>
        </p:nvSpPr>
        <p:spPr bwMode="auto">
          <a:xfrm>
            <a:off x="7924800" y="6270625"/>
            <a:ext cx="11652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algn="l">
              <a:spcBef>
                <a:spcPct val="50000"/>
              </a:spcBef>
              <a:defRPr/>
            </a:pPr>
            <a:r>
              <a:rPr lang="en-US" altLang="en-US" b="1">
                <a:solidFill>
                  <a:schemeClr val="accent2"/>
                </a:solidFill>
              </a:rPr>
              <a:t>CI Lab</a:t>
            </a:r>
          </a:p>
        </p:txBody>
      </p:sp>
      <p:sp>
        <p:nvSpPr>
          <p:cNvPr id="3082" name="Text Box 40"/>
          <p:cNvSpPr txBox="1">
            <a:spLocks noChangeArrowheads="1"/>
          </p:cNvSpPr>
          <p:nvPr userDrawn="1"/>
        </p:nvSpPr>
        <p:spPr bwMode="auto">
          <a:xfrm>
            <a:off x="4419600" y="6477000"/>
            <a:ext cx="883575"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algn="l">
              <a:defRPr/>
            </a:pPr>
            <a:r>
              <a:rPr lang="en-US" altLang="en-US" sz="1400" b="1" dirty="0">
                <a:solidFill>
                  <a:schemeClr val="accent2"/>
                </a:solidFill>
              </a:rPr>
              <a:t>R. Miller</a:t>
            </a:r>
            <a:endParaRPr lang="en-US" altLang="en-US" sz="1200" b="1" dirty="0">
              <a:solidFill>
                <a:schemeClr val="accent2"/>
              </a:solidFill>
            </a:endParaRPr>
          </a:p>
        </p:txBody>
      </p:sp>
      <p:sp>
        <p:nvSpPr>
          <p:cNvPr id="11" name="Text Box 40"/>
          <p:cNvSpPr txBox="1">
            <a:spLocks noChangeArrowheads="1"/>
          </p:cNvSpPr>
          <p:nvPr userDrawn="1"/>
        </p:nvSpPr>
        <p:spPr bwMode="auto">
          <a:xfrm>
            <a:off x="5549123" y="6477000"/>
            <a:ext cx="2680477"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algn="l">
              <a:defRPr/>
            </a:pPr>
            <a:r>
              <a:rPr lang="en-US" altLang="en-US" sz="1400" b="1" dirty="0">
                <a:solidFill>
                  <a:schemeClr val="accent2"/>
                </a:solidFill>
              </a:rPr>
              <a:t>Cyberinfrastructure Laboratory</a:t>
            </a:r>
            <a:endParaRPr lang="en-US" altLang="en-US" sz="1200" b="1" dirty="0">
              <a:solidFill>
                <a:schemeClr val="accent2"/>
              </a:solidFill>
            </a:endParaRPr>
          </a:p>
        </p:txBody>
      </p:sp>
    </p:spTree>
  </p:cSld>
  <p:clrMap bg1="lt1" tx1="dk1" bg2="lt2" tx2="dk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 id="2147483661" r:id="rId12"/>
    <p:sldLayoutId id="2147483662" r:id="rId13"/>
    <p:sldLayoutId id="2147483663" r:id="rId14"/>
    <p:sldLayoutId id="2147483664" r:id="rId15"/>
    <p:sldLayoutId id="2147483665" r:id="rId16"/>
    <p:sldLayoutId id="2147483666" r:id="rId17"/>
    <p:sldLayoutId id="2147483667" r:id="rId18"/>
  </p:sldLayoutIdLst>
  <p:transition spd="slow">
    <p:pull dir="rd"/>
  </p:transition>
  <p:txStyles>
    <p:titleStyle>
      <a:lvl1pPr algn="ctr" rtl="0" eaLnBrk="0" fontAlgn="base" hangingPunct="0">
        <a:spcBef>
          <a:spcPct val="0"/>
        </a:spcBef>
        <a:spcAft>
          <a:spcPct val="0"/>
        </a:spcAft>
        <a:defRPr sz="4400">
          <a:solidFill>
            <a:schemeClr val="bg1"/>
          </a:solidFill>
          <a:latin typeface="+mj-lt"/>
          <a:ea typeface="+mj-ea"/>
          <a:cs typeface="+mj-cs"/>
        </a:defRPr>
      </a:lvl1pPr>
      <a:lvl2pPr algn="ctr" rtl="0" eaLnBrk="0" fontAlgn="base" hangingPunct="0">
        <a:spcBef>
          <a:spcPct val="0"/>
        </a:spcBef>
        <a:spcAft>
          <a:spcPct val="0"/>
        </a:spcAft>
        <a:defRPr sz="4400">
          <a:solidFill>
            <a:schemeClr val="bg1"/>
          </a:solidFill>
          <a:latin typeface="Arial Black" pitchFamily="34" charset="0"/>
        </a:defRPr>
      </a:lvl2pPr>
      <a:lvl3pPr algn="ctr" rtl="0" eaLnBrk="0" fontAlgn="base" hangingPunct="0">
        <a:spcBef>
          <a:spcPct val="0"/>
        </a:spcBef>
        <a:spcAft>
          <a:spcPct val="0"/>
        </a:spcAft>
        <a:defRPr sz="4400">
          <a:solidFill>
            <a:schemeClr val="bg1"/>
          </a:solidFill>
          <a:latin typeface="Arial Black" pitchFamily="34" charset="0"/>
        </a:defRPr>
      </a:lvl3pPr>
      <a:lvl4pPr algn="ctr" rtl="0" eaLnBrk="0" fontAlgn="base" hangingPunct="0">
        <a:spcBef>
          <a:spcPct val="0"/>
        </a:spcBef>
        <a:spcAft>
          <a:spcPct val="0"/>
        </a:spcAft>
        <a:defRPr sz="4400">
          <a:solidFill>
            <a:schemeClr val="bg1"/>
          </a:solidFill>
          <a:latin typeface="Arial Black" pitchFamily="34" charset="0"/>
        </a:defRPr>
      </a:lvl4pPr>
      <a:lvl5pPr algn="ctr" rtl="0" eaLnBrk="0" fontAlgn="base" hangingPunct="0">
        <a:spcBef>
          <a:spcPct val="0"/>
        </a:spcBef>
        <a:spcAft>
          <a:spcPct val="0"/>
        </a:spcAft>
        <a:defRPr sz="4400">
          <a:solidFill>
            <a:schemeClr val="bg1"/>
          </a:solidFill>
          <a:latin typeface="Arial Black" pitchFamily="34" charset="0"/>
        </a:defRPr>
      </a:lvl5pPr>
      <a:lvl6pPr marL="457200" algn="ctr" rtl="0" eaLnBrk="0" fontAlgn="base" hangingPunct="0">
        <a:spcBef>
          <a:spcPct val="0"/>
        </a:spcBef>
        <a:spcAft>
          <a:spcPct val="0"/>
        </a:spcAft>
        <a:defRPr sz="4400">
          <a:solidFill>
            <a:schemeClr val="bg1"/>
          </a:solidFill>
          <a:latin typeface="Arial Black" pitchFamily="34" charset="0"/>
        </a:defRPr>
      </a:lvl6pPr>
      <a:lvl7pPr marL="914400" algn="ctr" rtl="0" eaLnBrk="0" fontAlgn="base" hangingPunct="0">
        <a:spcBef>
          <a:spcPct val="0"/>
        </a:spcBef>
        <a:spcAft>
          <a:spcPct val="0"/>
        </a:spcAft>
        <a:defRPr sz="4400">
          <a:solidFill>
            <a:schemeClr val="bg1"/>
          </a:solidFill>
          <a:latin typeface="Arial Black" pitchFamily="34" charset="0"/>
        </a:defRPr>
      </a:lvl7pPr>
      <a:lvl8pPr marL="1371600" algn="ctr" rtl="0" eaLnBrk="0" fontAlgn="base" hangingPunct="0">
        <a:spcBef>
          <a:spcPct val="0"/>
        </a:spcBef>
        <a:spcAft>
          <a:spcPct val="0"/>
        </a:spcAft>
        <a:defRPr sz="4400">
          <a:solidFill>
            <a:schemeClr val="bg1"/>
          </a:solidFill>
          <a:latin typeface="Arial Black" pitchFamily="34" charset="0"/>
        </a:defRPr>
      </a:lvl8pPr>
      <a:lvl9pPr marL="1828800" algn="ctr" rtl="0" eaLnBrk="0" fontAlgn="base" hangingPunct="0">
        <a:spcBef>
          <a:spcPct val="0"/>
        </a:spcBef>
        <a:spcAft>
          <a:spcPct val="0"/>
        </a:spcAft>
        <a:defRPr sz="4400">
          <a:solidFill>
            <a:schemeClr val="bg1"/>
          </a:solidFill>
          <a:latin typeface="Arial Black" pitchFamily="34" charset="0"/>
        </a:defRPr>
      </a:lvl9pPr>
    </p:titleStyle>
    <p:bodyStyle>
      <a:lvl1pPr marL="342900" indent="-342900" algn="l" rtl="0" eaLnBrk="0" fontAlgn="base" hangingPunct="0">
        <a:spcBef>
          <a:spcPct val="20000"/>
        </a:spcBef>
        <a:spcAft>
          <a:spcPct val="0"/>
        </a:spcAft>
        <a:buClr>
          <a:srgbClr val="CC0000"/>
        </a:buClr>
        <a:buFont typeface="Wingdings" pitchFamily="2" charset="2"/>
        <a:buChar char="n"/>
        <a:defRPr sz="3000" b="1">
          <a:solidFill>
            <a:schemeClr val="accent2"/>
          </a:solidFill>
          <a:latin typeface="+mn-lt"/>
          <a:ea typeface="+mn-ea"/>
          <a:cs typeface="+mn-cs"/>
        </a:defRPr>
      </a:lvl1pPr>
      <a:lvl2pPr marL="742950" indent="-285750" algn="l" rtl="0" eaLnBrk="0" fontAlgn="base" hangingPunct="0">
        <a:spcBef>
          <a:spcPct val="20000"/>
        </a:spcBef>
        <a:spcAft>
          <a:spcPct val="0"/>
        </a:spcAft>
        <a:buClr>
          <a:srgbClr val="CC0000"/>
        </a:buClr>
        <a:buFont typeface="Wingdings" pitchFamily="2" charset="2"/>
        <a:buChar char="q"/>
        <a:defRPr sz="2600" b="1">
          <a:solidFill>
            <a:schemeClr val="accent2"/>
          </a:solidFill>
          <a:latin typeface="+mn-lt"/>
        </a:defRPr>
      </a:lvl2pPr>
      <a:lvl3pPr marL="1143000" indent="-228600" algn="l" rtl="0" eaLnBrk="0" fontAlgn="base" hangingPunct="0">
        <a:spcBef>
          <a:spcPct val="20000"/>
        </a:spcBef>
        <a:spcAft>
          <a:spcPct val="0"/>
        </a:spcAft>
        <a:buClr>
          <a:srgbClr val="CC0000"/>
        </a:buClr>
        <a:buFont typeface="Wingdings" pitchFamily="2" charset="2"/>
        <a:buChar char="m"/>
        <a:defRPr sz="2400" b="1">
          <a:solidFill>
            <a:schemeClr val="accent2"/>
          </a:solidFill>
          <a:latin typeface="+mn-lt"/>
        </a:defRPr>
      </a:lvl3pPr>
      <a:lvl4pPr marL="1600200" indent="-228600" algn="l" rtl="0" eaLnBrk="0" fontAlgn="base" hangingPunct="0">
        <a:spcBef>
          <a:spcPct val="20000"/>
        </a:spcBef>
        <a:spcAft>
          <a:spcPct val="0"/>
        </a:spcAft>
        <a:buClr>
          <a:srgbClr val="CC0000"/>
        </a:buClr>
        <a:buFont typeface="Wingdings 2" pitchFamily="18" charset="2"/>
        <a:buChar char="¢"/>
        <a:defRPr sz="2000">
          <a:solidFill>
            <a:schemeClr val="accent2"/>
          </a:solidFill>
          <a:latin typeface="+mn-lt"/>
        </a:defRPr>
      </a:lvl4pPr>
      <a:lvl5pPr marL="2057400" indent="-228600" algn="l" rtl="0" eaLnBrk="0" fontAlgn="base" hangingPunct="0">
        <a:spcBef>
          <a:spcPct val="20000"/>
        </a:spcBef>
        <a:spcAft>
          <a:spcPct val="0"/>
        </a:spcAft>
        <a:buClr>
          <a:srgbClr val="CC0000"/>
        </a:buClr>
        <a:buFont typeface="Wingdings 2" pitchFamily="18" charset="2"/>
        <a:buChar char="¢"/>
        <a:defRPr sz="2000">
          <a:solidFill>
            <a:schemeClr val="accent2"/>
          </a:solidFill>
          <a:latin typeface="+mn-lt"/>
        </a:defRPr>
      </a:lvl5pPr>
      <a:lvl6pPr marL="2514600" indent="-228600" algn="l" rtl="0" eaLnBrk="0" fontAlgn="base" hangingPunct="0">
        <a:spcBef>
          <a:spcPct val="20000"/>
        </a:spcBef>
        <a:spcAft>
          <a:spcPct val="0"/>
        </a:spcAft>
        <a:buClr>
          <a:srgbClr val="CC0000"/>
        </a:buClr>
        <a:buFont typeface="Wingdings 2" pitchFamily="18" charset="2"/>
        <a:buChar char="¢"/>
        <a:defRPr sz="2000">
          <a:solidFill>
            <a:schemeClr val="accent2"/>
          </a:solidFill>
          <a:latin typeface="+mn-lt"/>
        </a:defRPr>
      </a:lvl6pPr>
      <a:lvl7pPr marL="2971800" indent="-228600" algn="l" rtl="0" eaLnBrk="0" fontAlgn="base" hangingPunct="0">
        <a:spcBef>
          <a:spcPct val="20000"/>
        </a:spcBef>
        <a:spcAft>
          <a:spcPct val="0"/>
        </a:spcAft>
        <a:buClr>
          <a:srgbClr val="CC0000"/>
        </a:buClr>
        <a:buFont typeface="Wingdings 2" pitchFamily="18" charset="2"/>
        <a:buChar char="¢"/>
        <a:defRPr sz="2000">
          <a:solidFill>
            <a:schemeClr val="accent2"/>
          </a:solidFill>
          <a:latin typeface="+mn-lt"/>
        </a:defRPr>
      </a:lvl7pPr>
      <a:lvl8pPr marL="3429000" indent="-228600" algn="l" rtl="0" eaLnBrk="0" fontAlgn="base" hangingPunct="0">
        <a:spcBef>
          <a:spcPct val="20000"/>
        </a:spcBef>
        <a:spcAft>
          <a:spcPct val="0"/>
        </a:spcAft>
        <a:buClr>
          <a:srgbClr val="CC0000"/>
        </a:buClr>
        <a:buFont typeface="Wingdings 2" pitchFamily="18" charset="2"/>
        <a:buChar char="¢"/>
        <a:defRPr sz="2000">
          <a:solidFill>
            <a:schemeClr val="accent2"/>
          </a:solidFill>
          <a:latin typeface="+mn-lt"/>
        </a:defRPr>
      </a:lvl8pPr>
      <a:lvl9pPr marL="3886200" indent="-228600" algn="l" rtl="0" eaLnBrk="0" fontAlgn="base" hangingPunct="0">
        <a:spcBef>
          <a:spcPct val="20000"/>
        </a:spcBef>
        <a:spcAft>
          <a:spcPct val="0"/>
        </a:spcAft>
        <a:buClr>
          <a:srgbClr val="CC0000"/>
        </a:buClr>
        <a:buFont typeface="Wingdings 2" pitchFamily="18" charset="2"/>
        <a:buChar char="¢"/>
        <a:defRPr sz="2000">
          <a:solidFill>
            <a:schemeClr val="accent2"/>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slideLayout" Target="../slideLayouts/slideLayout12.xml"/><Relationship Id="rId7" Type="http://schemas.openxmlformats.org/officeDocument/2006/relationships/image" Target="../media/image7.jpe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6.jpeg"/><Relationship Id="rId5" Type="http://schemas.openxmlformats.org/officeDocument/2006/relationships/image" Target="../media/image5.jpeg"/><Relationship Id="rId10" Type="http://schemas.openxmlformats.org/officeDocument/2006/relationships/image" Target="../media/image10.png"/><Relationship Id="rId4" Type="http://schemas.openxmlformats.org/officeDocument/2006/relationships/image" Target="../media/image4.jpeg"/><Relationship Id="rId9" Type="http://schemas.openxmlformats.org/officeDocument/2006/relationships/image" Target="../media/image9.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8" Type="http://schemas.openxmlformats.org/officeDocument/2006/relationships/oleObject" Target="../embeddings/oleObject1.bin"/><Relationship Id="rId3" Type="http://schemas.openxmlformats.org/officeDocument/2006/relationships/image" Target="../media/image12.jpeg"/><Relationship Id="rId7" Type="http://schemas.openxmlformats.org/officeDocument/2006/relationships/image" Target="../media/image16.jpeg"/><Relationship Id="rId2" Type="http://schemas.openxmlformats.org/officeDocument/2006/relationships/slideLayout" Target="../slideLayouts/slideLayout4.xml"/><Relationship Id="rId1" Type="http://schemas.openxmlformats.org/officeDocument/2006/relationships/vmlDrawing" Target="../drawings/vmlDrawing1.v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wmf"/><Relationship Id="rId9" Type="http://schemas.openxmlformats.org/officeDocument/2006/relationships/image" Target="../media/image11.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13.wmf"/><Relationship Id="rId2" Type="http://schemas.openxmlformats.org/officeDocument/2006/relationships/image" Target="../media/image18.wmf"/><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6.xml"/><Relationship Id="rId6" Type="http://schemas.openxmlformats.org/officeDocument/2006/relationships/image" Target="../media/image24.jpeg"/><Relationship Id="rId5" Type="http://schemas.openxmlformats.org/officeDocument/2006/relationships/image" Target="../media/image23.jpeg"/><Relationship Id="rId4" Type="http://schemas.openxmlformats.org/officeDocument/2006/relationships/image" Target="../media/image22.jpeg"/></Relationships>
</file>

<file path=ppt/slides/_rels/slide1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image" Target="../media/image29.png"/><Relationship Id="rId3" Type="http://schemas.microsoft.com/office/2007/relationships/media" Target="../media/media4.mp4"/><Relationship Id="rId7" Type="http://schemas.openxmlformats.org/officeDocument/2006/relationships/image" Target="../media/image28.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27.jpeg"/><Relationship Id="rId5" Type="http://schemas.openxmlformats.org/officeDocument/2006/relationships/slideLayout" Target="../slideLayouts/slideLayout2.xml"/><Relationship Id="rId4" Type="http://schemas.openxmlformats.org/officeDocument/2006/relationships/video" Target="../media/media4.mp4"/></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30.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28.png"/><Relationship Id="rId4" Type="http://schemas.openxmlformats.org/officeDocument/2006/relationships/image" Target="../media/image31.jpe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32.png"/></Relationships>
</file>

<file path=ppt/slides/_rels/slide2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slideLayout" Target="../slideLayouts/slideLayout14.xml"/><Relationship Id="rId1" Type="http://schemas.openxmlformats.org/officeDocument/2006/relationships/vmlDrawing" Target="../drawings/vmlDrawing2.vml"/><Relationship Id="rId5" Type="http://schemas.openxmlformats.org/officeDocument/2006/relationships/image" Target="../media/image33.png"/><Relationship Id="rId4" Type="http://schemas.openxmlformats.org/officeDocument/2006/relationships/oleObject" Target="../embeddings/oleObject2.bin"/></Relationships>
</file>

<file path=ppt/slides/_rels/slide2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7.mp4"/><Relationship Id="rId1" Type="http://schemas.microsoft.com/office/2007/relationships/media" Target="../media/media7.mp4"/><Relationship Id="rId4" Type="http://schemas.openxmlformats.org/officeDocument/2006/relationships/image" Target="../media/image38.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4" Type="http://schemas.openxmlformats.org/officeDocument/2006/relationships/image" Target="../media/image39.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p4"/><Relationship Id="rId1" Type="http://schemas.microsoft.com/office/2007/relationships/media" Target="../media/media9.mp4"/><Relationship Id="rId4" Type="http://schemas.openxmlformats.org/officeDocument/2006/relationships/image" Target="../media/image40.png"/></Relationships>
</file>

<file path=ppt/slides/_rels/slide27.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slideLayout" Target="../slideLayouts/slideLayout6.xml"/><Relationship Id="rId6" Type="http://schemas.openxmlformats.org/officeDocument/2006/relationships/image" Target="../media/image45.jpeg"/><Relationship Id="rId5" Type="http://schemas.openxmlformats.org/officeDocument/2006/relationships/image" Target="../media/image44.jpeg"/><Relationship Id="rId4" Type="http://schemas.openxmlformats.org/officeDocument/2006/relationships/image" Target="../media/image43.jpe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jpeg"/><Relationship Id="rId1" Type="http://schemas.openxmlformats.org/officeDocument/2006/relationships/slideLayout" Target="../slideLayouts/slideLayout6.xml"/><Relationship Id="rId5" Type="http://schemas.openxmlformats.org/officeDocument/2006/relationships/image" Target="../media/image49.jpeg"/><Relationship Id="rId4" Type="http://schemas.openxmlformats.org/officeDocument/2006/relationships/image" Target="../media/image48.jpeg"/></Relationships>
</file>

<file path=ppt/slides/_rels/slide30.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50.jpeg"/><Relationship Id="rId1" Type="http://schemas.openxmlformats.org/officeDocument/2006/relationships/slideLayout" Target="../slideLayouts/slideLayout6.xml"/><Relationship Id="rId6" Type="http://schemas.openxmlformats.org/officeDocument/2006/relationships/image" Target="../media/image54.jpeg"/><Relationship Id="rId5" Type="http://schemas.openxmlformats.org/officeDocument/2006/relationships/image" Target="../media/image53.jpeg"/><Relationship Id="rId4" Type="http://schemas.openxmlformats.org/officeDocument/2006/relationships/image" Target="../media/image52.jpeg"/></Relationships>
</file>

<file path=ppt/slides/_rels/slide31.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image" Target="../media/image55.jpeg"/><Relationship Id="rId1" Type="http://schemas.openxmlformats.org/officeDocument/2006/relationships/slideLayout" Target="../slideLayouts/slideLayout6.xml"/><Relationship Id="rId4" Type="http://schemas.openxmlformats.org/officeDocument/2006/relationships/image" Target="../media/image57.jpeg"/></Relationships>
</file>

<file path=ppt/slides/_rels/slide32.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jpeg"/><Relationship Id="rId1" Type="http://schemas.openxmlformats.org/officeDocument/2006/relationships/slideLayout" Target="../slideLayouts/slideLayout2.xml"/><Relationship Id="rId6" Type="http://schemas.openxmlformats.org/officeDocument/2006/relationships/image" Target="../media/image63.jpeg"/><Relationship Id="rId5" Type="http://schemas.openxmlformats.org/officeDocument/2006/relationships/image" Target="../media/image62.jpeg"/><Relationship Id="rId4" Type="http://schemas.openxmlformats.org/officeDocument/2006/relationships/image" Target="../media/image61.jpeg"/></Relationships>
</file>

<file path=ppt/slides/_rels/slide35.xml.rels><?xml version="1.0" encoding="UTF-8" standalone="yes"?>
<Relationships xmlns="http://schemas.openxmlformats.org/package/2006/relationships"><Relationship Id="rId8" Type="http://schemas.openxmlformats.org/officeDocument/2006/relationships/image" Target="../media/image66.png"/><Relationship Id="rId3" Type="http://schemas.openxmlformats.org/officeDocument/2006/relationships/notesSlide" Target="../notesSlides/notesSlide3.xml"/><Relationship Id="rId7" Type="http://schemas.openxmlformats.org/officeDocument/2006/relationships/image" Target="../media/image65.png"/><Relationship Id="rId2" Type="http://schemas.openxmlformats.org/officeDocument/2006/relationships/slideLayout" Target="../slideLayouts/slideLayout4.xml"/><Relationship Id="rId1" Type="http://schemas.openxmlformats.org/officeDocument/2006/relationships/vmlDrawing" Target="../drawings/vmlDrawing3.vml"/><Relationship Id="rId6" Type="http://schemas.openxmlformats.org/officeDocument/2006/relationships/image" Target="../media/image64.png"/><Relationship Id="rId5" Type="http://schemas.openxmlformats.org/officeDocument/2006/relationships/image" Target="../media/image11.png"/><Relationship Id="rId4" Type="http://schemas.openxmlformats.org/officeDocument/2006/relationships/oleObject" Target="../embeddings/oleObject3.bin"/><Relationship Id="rId9" Type="http://schemas.openxmlformats.org/officeDocument/2006/relationships/image" Target="../media/image67.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0.mp4"/><Relationship Id="rId1" Type="http://schemas.microsoft.com/office/2007/relationships/media" Target="../media/media10.mp4"/><Relationship Id="rId5" Type="http://schemas.openxmlformats.org/officeDocument/2006/relationships/image" Target="../media/image69.png"/><Relationship Id="rId4" Type="http://schemas.openxmlformats.org/officeDocument/2006/relationships/image" Target="../media/image68.jpeg"/></Relationships>
</file>

<file path=ppt/slides/_rels/slide38.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video" Target="../media/media11.mp4"/><Relationship Id="rId7" Type="http://schemas.openxmlformats.org/officeDocument/2006/relationships/image" Target="../media/image73.png"/><Relationship Id="rId2" Type="http://schemas.microsoft.com/office/2007/relationships/media" Target="../media/media11.mp4"/><Relationship Id="rId1" Type="http://schemas.openxmlformats.org/officeDocument/2006/relationships/video" Target="file:////C:/Documents%20and%20Settings/miller/My%20Documents/Movies/lungs.avi" TargetMode="External"/><Relationship Id="rId6" Type="http://schemas.openxmlformats.org/officeDocument/2006/relationships/image" Target="../media/image72.jpeg"/><Relationship Id="rId5" Type="http://schemas.openxmlformats.org/officeDocument/2006/relationships/image" Target="../media/image71.png"/><Relationship Id="rId4"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2.mp4"/><Relationship Id="rId1" Type="http://schemas.microsoft.com/office/2007/relationships/media" Target="../media/media12.mp4"/><Relationship Id="rId5" Type="http://schemas.openxmlformats.org/officeDocument/2006/relationships/image" Target="../media/image75.png"/><Relationship Id="rId4" Type="http://schemas.openxmlformats.org/officeDocument/2006/relationships/image" Target="../media/image74.wmf"/></Relationships>
</file>

<file path=ppt/slides/_rels/slide41.xml.rels><?xml version="1.0" encoding="UTF-8" standalone="yes"?>
<Relationships xmlns="http://schemas.openxmlformats.org/package/2006/relationships"><Relationship Id="rId3" Type="http://schemas.openxmlformats.org/officeDocument/2006/relationships/image" Target="../media/image77.wmf"/><Relationship Id="rId2" Type="http://schemas.openxmlformats.org/officeDocument/2006/relationships/image" Target="../media/image76.wmf"/><Relationship Id="rId1" Type="http://schemas.openxmlformats.org/officeDocument/2006/relationships/slideLayout" Target="../slideLayouts/slideLayout2.xml"/><Relationship Id="rId4" Type="http://schemas.openxmlformats.org/officeDocument/2006/relationships/image" Target="../media/image78.wmf"/></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3.mp4"/><Relationship Id="rId1" Type="http://schemas.microsoft.com/office/2007/relationships/media" Target="../media/media13.mp4"/><Relationship Id="rId4" Type="http://schemas.openxmlformats.org/officeDocument/2006/relationships/image" Target="../media/image79.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image" Target="../media/image82.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8" Type="http://schemas.openxmlformats.org/officeDocument/2006/relationships/oleObject" Target="../embeddings/oleObject5.bin"/><Relationship Id="rId13" Type="http://schemas.openxmlformats.org/officeDocument/2006/relationships/image" Target="../media/image87.png"/><Relationship Id="rId18" Type="http://schemas.openxmlformats.org/officeDocument/2006/relationships/oleObject" Target="../embeddings/oleObject10.bin"/><Relationship Id="rId26" Type="http://schemas.openxmlformats.org/officeDocument/2006/relationships/oleObject" Target="../embeddings/oleObject14.bin"/><Relationship Id="rId3" Type="http://schemas.openxmlformats.org/officeDocument/2006/relationships/image" Target="../media/image96.png"/><Relationship Id="rId21" Type="http://schemas.openxmlformats.org/officeDocument/2006/relationships/image" Target="../media/image91.png"/><Relationship Id="rId7" Type="http://schemas.openxmlformats.org/officeDocument/2006/relationships/image" Target="../media/image84.png"/><Relationship Id="rId12" Type="http://schemas.openxmlformats.org/officeDocument/2006/relationships/oleObject" Target="../embeddings/oleObject7.bin"/><Relationship Id="rId17" Type="http://schemas.openxmlformats.org/officeDocument/2006/relationships/image" Target="../media/image89.png"/><Relationship Id="rId25" Type="http://schemas.openxmlformats.org/officeDocument/2006/relationships/image" Target="../media/image93.png"/><Relationship Id="rId2" Type="http://schemas.openxmlformats.org/officeDocument/2006/relationships/slideLayout" Target="../slideLayouts/slideLayout13.xml"/><Relationship Id="rId16" Type="http://schemas.openxmlformats.org/officeDocument/2006/relationships/oleObject" Target="../embeddings/oleObject9.bin"/><Relationship Id="rId20" Type="http://schemas.openxmlformats.org/officeDocument/2006/relationships/oleObject" Target="../embeddings/oleObject11.bin"/><Relationship Id="rId29" Type="http://schemas.openxmlformats.org/officeDocument/2006/relationships/image" Target="../media/image95.png"/><Relationship Id="rId1" Type="http://schemas.openxmlformats.org/officeDocument/2006/relationships/vmlDrawing" Target="../drawings/vmlDrawing4.vml"/><Relationship Id="rId6" Type="http://schemas.openxmlformats.org/officeDocument/2006/relationships/oleObject" Target="../embeddings/oleObject4.bin"/><Relationship Id="rId11" Type="http://schemas.openxmlformats.org/officeDocument/2006/relationships/image" Target="../media/image86.png"/><Relationship Id="rId24" Type="http://schemas.openxmlformats.org/officeDocument/2006/relationships/oleObject" Target="../embeddings/oleObject13.bin"/><Relationship Id="rId5" Type="http://schemas.openxmlformats.org/officeDocument/2006/relationships/image" Target="../media/image98.jpeg"/><Relationship Id="rId15" Type="http://schemas.openxmlformats.org/officeDocument/2006/relationships/image" Target="../media/image88.png"/><Relationship Id="rId23" Type="http://schemas.openxmlformats.org/officeDocument/2006/relationships/image" Target="../media/image92.png"/><Relationship Id="rId28" Type="http://schemas.openxmlformats.org/officeDocument/2006/relationships/oleObject" Target="../embeddings/oleObject15.bin"/><Relationship Id="rId10" Type="http://schemas.openxmlformats.org/officeDocument/2006/relationships/oleObject" Target="../embeddings/oleObject6.bin"/><Relationship Id="rId19" Type="http://schemas.openxmlformats.org/officeDocument/2006/relationships/image" Target="../media/image90.png"/><Relationship Id="rId4" Type="http://schemas.openxmlformats.org/officeDocument/2006/relationships/image" Target="../media/image97.png"/><Relationship Id="rId9" Type="http://schemas.openxmlformats.org/officeDocument/2006/relationships/image" Target="../media/image85.png"/><Relationship Id="rId14" Type="http://schemas.openxmlformats.org/officeDocument/2006/relationships/oleObject" Target="../embeddings/oleObject8.bin"/><Relationship Id="rId22" Type="http://schemas.openxmlformats.org/officeDocument/2006/relationships/oleObject" Target="../embeddings/oleObject12.bin"/><Relationship Id="rId27" Type="http://schemas.openxmlformats.org/officeDocument/2006/relationships/image" Target="../media/image94.png"/></Relationships>
</file>

<file path=ppt/slides/_rels/slide48.xml.rels><?xml version="1.0" encoding="UTF-8" standalone="yes"?>
<Relationships xmlns="http://schemas.openxmlformats.org/package/2006/relationships"><Relationship Id="rId8" Type="http://schemas.openxmlformats.org/officeDocument/2006/relationships/image" Target="../media/image99.png"/><Relationship Id="rId3" Type="http://schemas.openxmlformats.org/officeDocument/2006/relationships/notesSlide" Target="../notesSlides/notesSlide5.xml"/><Relationship Id="rId7" Type="http://schemas.openxmlformats.org/officeDocument/2006/relationships/oleObject" Target="../embeddings/oleObject16.bin"/><Relationship Id="rId2" Type="http://schemas.openxmlformats.org/officeDocument/2006/relationships/slideLayout" Target="../slideLayouts/slideLayout2.xml"/><Relationship Id="rId1" Type="http://schemas.openxmlformats.org/officeDocument/2006/relationships/vmlDrawing" Target="../drawings/vmlDrawing5.vml"/><Relationship Id="rId6" Type="http://schemas.openxmlformats.org/officeDocument/2006/relationships/image" Target="../media/image102.jpeg"/><Relationship Id="rId5" Type="http://schemas.openxmlformats.org/officeDocument/2006/relationships/image" Target="../media/image101.jpeg"/><Relationship Id="rId10" Type="http://schemas.openxmlformats.org/officeDocument/2006/relationships/image" Target="../media/image104.jpeg"/><Relationship Id="rId4" Type="http://schemas.openxmlformats.org/officeDocument/2006/relationships/image" Target="../media/image100.jpeg"/><Relationship Id="rId9" Type="http://schemas.openxmlformats.org/officeDocument/2006/relationships/image" Target="../media/image103.jpeg"/></Relationships>
</file>

<file path=ppt/slides/_rels/slide49.xml.rels><?xml version="1.0" encoding="UTF-8" standalone="yes"?>
<Relationships xmlns="http://schemas.openxmlformats.org/package/2006/relationships"><Relationship Id="rId2" Type="http://schemas.openxmlformats.org/officeDocument/2006/relationships/image" Target="../media/image105.jpeg"/><Relationship Id="rId1" Type="http://schemas.openxmlformats.org/officeDocument/2006/relationships/slideLayout" Target="../slideLayouts/slideLayout15.xml"/></Relationships>
</file>

<file path=ppt/slides/_rels/slide50.xml.rels><?xml version="1.0" encoding="UTF-8" standalone="yes"?>
<Relationships xmlns="http://schemas.openxmlformats.org/package/2006/relationships"><Relationship Id="rId8" Type="http://schemas.openxmlformats.org/officeDocument/2006/relationships/image" Target="../media/image111.png"/><Relationship Id="rId3" Type="http://schemas.openxmlformats.org/officeDocument/2006/relationships/image" Target="../media/image106.wmf"/><Relationship Id="rId7" Type="http://schemas.openxmlformats.org/officeDocument/2006/relationships/image" Target="../media/image110.png"/><Relationship Id="rId2" Type="http://schemas.openxmlformats.org/officeDocument/2006/relationships/slideLayout" Target="../slideLayouts/slideLayout6.xml"/><Relationship Id="rId1" Type="http://schemas.openxmlformats.org/officeDocument/2006/relationships/video" Target="file:////C:/jochena/Presentations-Buffalo-2004-200x/circular2@gif.avi" TargetMode="External"/><Relationship Id="rId6" Type="http://schemas.openxmlformats.org/officeDocument/2006/relationships/image" Target="../media/image109.wmf"/><Relationship Id="rId5" Type="http://schemas.openxmlformats.org/officeDocument/2006/relationships/image" Target="../media/image108.png"/><Relationship Id="rId10" Type="http://schemas.openxmlformats.org/officeDocument/2006/relationships/image" Target="../media/image113.wmf"/><Relationship Id="rId4" Type="http://schemas.openxmlformats.org/officeDocument/2006/relationships/image" Target="../media/image107.png"/><Relationship Id="rId9" Type="http://schemas.openxmlformats.org/officeDocument/2006/relationships/image" Target="../media/image112.png"/></Relationships>
</file>

<file path=ppt/slides/_rels/slide51.xml.rels><?xml version="1.0" encoding="UTF-8" standalone="yes"?>
<Relationships xmlns="http://schemas.openxmlformats.org/package/2006/relationships"><Relationship Id="rId2" Type="http://schemas.openxmlformats.org/officeDocument/2006/relationships/image" Target="../media/image114.gif"/><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115.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116.png"/><Relationship Id="rId7" Type="http://schemas.openxmlformats.org/officeDocument/2006/relationships/image" Target="../media/image120.jpeg"/><Relationship Id="rId2" Type="http://schemas.openxmlformats.org/officeDocument/2006/relationships/slideLayout" Target="../slideLayouts/slideLayout12.xml"/><Relationship Id="rId1" Type="http://schemas.openxmlformats.org/officeDocument/2006/relationships/video" Target="file:////C:/DiskE/Lectures/AA-TR/Japan05%20TR/Animations-Florence/Rh%20dimen-yellow%20flash-2.avi" TargetMode="External"/><Relationship Id="rId6" Type="http://schemas.openxmlformats.org/officeDocument/2006/relationships/image" Target="../media/image119.png"/><Relationship Id="rId5" Type="http://schemas.openxmlformats.org/officeDocument/2006/relationships/image" Target="../media/image118.png"/><Relationship Id="rId4" Type="http://schemas.openxmlformats.org/officeDocument/2006/relationships/image" Target="../media/image117.jpeg"/></Relationships>
</file>

<file path=ppt/slides/_rels/slide54.xml.rels><?xml version="1.0" encoding="UTF-8" standalone="yes"?>
<Relationships xmlns="http://schemas.openxmlformats.org/package/2006/relationships"><Relationship Id="rId3" Type="http://schemas.openxmlformats.org/officeDocument/2006/relationships/image" Target="../media/image122.gif"/><Relationship Id="rId2" Type="http://schemas.openxmlformats.org/officeDocument/2006/relationships/image" Target="../media/image121.emf"/><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24.png"/></Relationships>
</file>

<file path=ppt/slides/_rels/slide56.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image" Target="../media/image125.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127.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128.png"/><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image" Target="../media/image129.png"/><Relationship Id="rId1" Type="http://schemas.openxmlformats.org/officeDocument/2006/relationships/slideLayout" Target="../slideLayouts/slideLayout2.xml"/><Relationship Id="rId5" Type="http://schemas.openxmlformats.org/officeDocument/2006/relationships/image" Target="../media/image132.png"/><Relationship Id="rId4" Type="http://schemas.openxmlformats.org/officeDocument/2006/relationships/image" Target="../media/image131.png"/></Relationships>
</file>

<file path=ppt/slides/_rels/slide60.xml.rels><?xml version="1.0" encoding="UTF-8" standalone="yes"?>
<Relationships xmlns="http://schemas.openxmlformats.org/package/2006/relationships"><Relationship Id="rId3" Type="http://schemas.openxmlformats.org/officeDocument/2006/relationships/image" Target="../media/image134.png"/><Relationship Id="rId2" Type="http://schemas.openxmlformats.org/officeDocument/2006/relationships/image" Target="../media/image133.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136.png"/><Relationship Id="rId2" Type="http://schemas.openxmlformats.org/officeDocument/2006/relationships/image" Target="../media/image135.png"/><Relationship Id="rId1" Type="http://schemas.openxmlformats.org/officeDocument/2006/relationships/slideLayout" Target="../slideLayouts/slideLayout2.xml"/><Relationship Id="rId5" Type="http://schemas.openxmlformats.org/officeDocument/2006/relationships/image" Target="../media/image138.png"/><Relationship Id="rId4" Type="http://schemas.openxmlformats.org/officeDocument/2006/relationships/image" Target="../media/image137.png"/></Relationships>
</file>

<file path=ppt/slides/_rels/slide62.xml.rels><?xml version="1.0" encoding="UTF-8" standalone="yes"?>
<Relationships xmlns="http://schemas.openxmlformats.org/package/2006/relationships"><Relationship Id="rId3" Type="http://schemas.openxmlformats.org/officeDocument/2006/relationships/image" Target="../media/image140.png"/><Relationship Id="rId2" Type="http://schemas.openxmlformats.org/officeDocument/2006/relationships/image" Target="../media/image139.png"/><Relationship Id="rId1" Type="http://schemas.openxmlformats.org/officeDocument/2006/relationships/slideLayout" Target="../slideLayouts/slideLayout16.xml"/><Relationship Id="rId4" Type="http://schemas.openxmlformats.org/officeDocument/2006/relationships/image" Target="../media/image141.png"/></Relationships>
</file>

<file path=ppt/slides/_rels/slide63.xml.rels><?xml version="1.0" encoding="UTF-8" standalone="yes"?>
<Relationships xmlns="http://schemas.openxmlformats.org/package/2006/relationships"><Relationship Id="rId8" Type="http://schemas.openxmlformats.org/officeDocument/2006/relationships/image" Target="../media/image148.png"/><Relationship Id="rId3" Type="http://schemas.openxmlformats.org/officeDocument/2006/relationships/image" Target="../media/image143.png"/><Relationship Id="rId7" Type="http://schemas.openxmlformats.org/officeDocument/2006/relationships/image" Target="../media/image147.png"/><Relationship Id="rId2" Type="http://schemas.openxmlformats.org/officeDocument/2006/relationships/image" Target="../media/image142.png"/><Relationship Id="rId1" Type="http://schemas.openxmlformats.org/officeDocument/2006/relationships/slideLayout" Target="../slideLayouts/slideLayout2.xml"/><Relationship Id="rId6" Type="http://schemas.openxmlformats.org/officeDocument/2006/relationships/image" Target="../media/image146.png"/><Relationship Id="rId5" Type="http://schemas.openxmlformats.org/officeDocument/2006/relationships/image" Target="../media/image145.png"/><Relationship Id="rId4" Type="http://schemas.openxmlformats.org/officeDocument/2006/relationships/image" Target="../media/image144.jpeg"/><Relationship Id="rId9" Type="http://schemas.openxmlformats.org/officeDocument/2006/relationships/image" Target="../media/image149.png"/></Relationships>
</file>

<file path=ppt/slides/_rels/slide64.xml.rels><?xml version="1.0" encoding="UTF-8" standalone="yes"?>
<Relationships xmlns="http://schemas.openxmlformats.org/package/2006/relationships"><Relationship Id="rId3" Type="http://schemas.openxmlformats.org/officeDocument/2006/relationships/image" Target="../media/image151.png"/><Relationship Id="rId2" Type="http://schemas.openxmlformats.org/officeDocument/2006/relationships/image" Target="../media/image150.jpeg"/><Relationship Id="rId1" Type="http://schemas.openxmlformats.org/officeDocument/2006/relationships/slideLayout" Target="../slideLayouts/slideLayout2.xml"/><Relationship Id="rId4" Type="http://schemas.openxmlformats.org/officeDocument/2006/relationships/image" Target="../media/image152.png"/></Relationships>
</file>

<file path=ppt/slides/_rels/slide65.xml.rels><?xml version="1.0" encoding="UTF-8" standalone="yes"?>
<Relationships xmlns="http://schemas.openxmlformats.org/package/2006/relationships"><Relationship Id="rId3" Type="http://schemas.openxmlformats.org/officeDocument/2006/relationships/image" Target="../media/image154.jpeg"/><Relationship Id="rId2" Type="http://schemas.openxmlformats.org/officeDocument/2006/relationships/image" Target="../media/image153.jpe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156.jpeg"/><Relationship Id="rId2" Type="http://schemas.openxmlformats.org/officeDocument/2006/relationships/image" Target="../media/image155.jpeg"/><Relationship Id="rId1" Type="http://schemas.openxmlformats.org/officeDocument/2006/relationships/slideLayout" Target="../slideLayouts/slideLayout2.xml"/><Relationship Id="rId4" Type="http://schemas.openxmlformats.org/officeDocument/2006/relationships/image" Target="../media/image157.jpeg"/></Relationships>
</file>

<file path=ppt/slides/_rels/slide67.xml.rels><?xml version="1.0" encoding="UTF-8" standalone="yes"?>
<Relationships xmlns="http://schemas.openxmlformats.org/package/2006/relationships"><Relationship Id="rId3" Type="http://schemas.openxmlformats.org/officeDocument/2006/relationships/image" Target="../media/image158.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59.jpeg"/></Relationships>
</file>

<file path=ppt/slides/_rels/slide68.xml.rels><?xml version="1.0" encoding="UTF-8" standalone="yes"?>
<Relationships xmlns="http://schemas.openxmlformats.org/package/2006/relationships"><Relationship Id="rId3" Type="http://schemas.openxmlformats.org/officeDocument/2006/relationships/image" Target="../media/image160.jpeg"/><Relationship Id="rId7" Type="http://schemas.openxmlformats.org/officeDocument/2006/relationships/image" Target="../media/image164.wmf"/><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image" Target="../media/image163.png"/><Relationship Id="rId5" Type="http://schemas.openxmlformats.org/officeDocument/2006/relationships/image" Target="../media/image162.jpeg"/><Relationship Id="rId4" Type="http://schemas.openxmlformats.org/officeDocument/2006/relationships/image" Target="../media/image161.jpeg"/></Relationships>
</file>

<file path=ppt/slides/_rels/slide69.xml.rels><?xml version="1.0" encoding="UTF-8" standalone="yes"?>
<Relationships xmlns="http://schemas.openxmlformats.org/package/2006/relationships"><Relationship Id="rId3" Type="http://schemas.openxmlformats.org/officeDocument/2006/relationships/image" Target="../media/image165.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66.png"/></Relationships>
</file>

<file path=ppt/slides/_rels/slide70.xml.rels><?xml version="1.0" encoding="UTF-8" standalone="yes"?>
<Relationships xmlns="http://schemas.openxmlformats.org/package/2006/relationships"><Relationship Id="rId2" Type="http://schemas.openxmlformats.org/officeDocument/2006/relationships/image" Target="../media/image167.pn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168.jpe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70.jpeg"/><Relationship Id="rId4" Type="http://schemas.openxmlformats.org/officeDocument/2006/relationships/image" Target="../media/image169.png"/></Relationships>
</file>

<file path=ppt/slides/_rels/slide72.xml.rels><?xml version="1.0" encoding="UTF-8" standalone="yes"?>
<Relationships xmlns="http://schemas.openxmlformats.org/package/2006/relationships"><Relationship Id="rId8" Type="http://schemas.openxmlformats.org/officeDocument/2006/relationships/image" Target="../media/image176.png"/><Relationship Id="rId3" Type="http://schemas.openxmlformats.org/officeDocument/2006/relationships/image" Target="../media/image171.png"/><Relationship Id="rId7" Type="http://schemas.openxmlformats.org/officeDocument/2006/relationships/image" Target="../media/image175.png"/><Relationship Id="rId12" Type="http://schemas.openxmlformats.org/officeDocument/2006/relationships/image" Target="../media/image180.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74.png"/><Relationship Id="rId11" Type="http://schemas.openxmlformats.org/officeDocument/2006/relationships/image" Target="../media/image179.png"/><Relationship Id="rId5" Type="http://schemas.openxmlformats.org/officeDocument/2006/relationships/image" Target="../media/image173.png"/><Relationship Id="rId10" Type="http://schemas.openxmlformats.org/officeDocument/2006/relationships/image" Target="../media/image178.png"/><Relationship Id="rId4" Type="http://schemas.openxmlformats.org/officeDocument/2006/relationships/image" Target="../media/image172.png"/><Relationship Id="rId9" Type="http://schemas.openxmlformats.org/officeDocument/2006/relationships/image" Target="../media/image177.png"/></Relationships>
</file>

<file path=ppt/slides/_rels/slide73.xml.rels><?xml version="1.0" encoding="UTF-8" standalone="yes"?>
<Relationships xmlns="http://schemas.openxmlformats.org/package/2006/relationships"><Relationship Id="rId3" Type="http://schemas.openxmlformats.org/officeDocument/2006/relationships/image" Target="../media/image181.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82.png"/></Relationships>
</file>

<file path=ppt/slides/_rels/slide74.xml.rels><?xml version="1.0" encoding="UTF-8" standalone="yes"?>
<Relationships xmlns="http://schemas.openxmlformats.org/package/2006/relationships"><Relationship Id="rId3" Type="http://schemas.openxmlformats.org/officeDocument/2006/relationships/image" Target="../media/image18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185.png"/><Relationship Id="rId2" Type="http://schemas.openxmlformats.org/officeDocument/2006/relationships/image" Target="../media/image184.jpe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187.jpeg"/><Relationship Id="rId2" Type="http://schemas.openxmlformats.org/officeDocument/2006/relationships/image" Target="../media/image186.jpeg"/><Relationship Id="rId1" Type="http://schemas.openxmlformats.org/officeDocument/2006/relationships/slideLayout" Target="../slideLayouts/slideLayout2.xml"/><Relationship Id="rId6" Type="http://schemas.openxmlformats.org/officeDocument/2006/relationships/image" Target="../media/image190.jpeg"/><Relationship Id="rId5" Type="http://schemas.openxmlformats.org/officeDocument/2006/relationships/image" Target="../media/image189.jpeg"/><Relationship Id="rId4" Type="http://schemas.openxmlformats.org/officeDocument/2006/relationships/image" Target="../media/image188.jpeg"/></Relationships>
</file>

<file path=ppt/slides/_rels/slide77.xml.rels><?xml version="1.0" encoding="UTF-8" standalone="yes"?>
<Relationships xmlns="http://schemas.openxmlformats.org/package/2006/relationships"><Relationship Id="rId3" Type="http://schemas.openxmlformats.org/officeDocument/2006/relationships/image" Target="../media/image192.png"/><Relationship Id="rId2" Type="http://schemas.openxmlformats.org/officeDocument/2006/relationships/image" Target="../media/image191.pn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8" Type="http://schemas.openxmlformats.org/officeDocument/2006/relationships/image" Target="../media/image197.png"/><Relationship Id="rId3" Type="http://schemas.openxmlformats.org/officeDocument/2006/relationships/image" Target="../media/image194.png"/><Relationship Id="rId7" Type="http://schemas.openxmlformats.org/officeDocument/2006/relationships/image" Target="../media/image196.png"/><Relationship Id="rId2" Type="http://schemas.openxmlformats.org/officeDocument/2006/relationships/slideLayout" Target="../slideLayouts/slideLayout7.xml"/><Relationship Id="rId1" Type="http://schemas.openxmlformats.org/officeDocument/2006/relationships/vmlDrawing" Target="../drawings/vmlDrawing6.vml"/><Relationship Id="rId6" Type="http://schemas.openxmlformats.org/officeDocument/2006/relationships/image" Target="../media/image193.png"/><Relationship Id="rId5" Type="http://schemas.openxmlformats.org/officeDocument/2006/relationships/oleObject" Target="../embeddings/oleObject17.bin"/><Relationship Id="rId4" Type="http://schemas.openxmlformats.org/officeDocument/2006/relationships/image" Target="../media/image195.png"/><Relationship Id="rId9" Type="http://schemas.openxmlformats.org/officeDocument/2006/relationships/image" Target="../media/image198.png"/></Relationships>
</file>

<file path=ppt/slides/_rels/slide79.xml.rels><?xml version="1.0" encoding="UTF-8" standalone="yes"?>
<Relationships xmlns="http://schemas.openxmlformats.org/package/2006/relationships"><Relationship Id="rId2" Type="http://schemas.openxmlformats.org/officeDocument/2006/relationships/image" Target="../media/image199.jpe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image" Target="../media/image201.png"/><Relationship Id="rId7" Type="http://schemas.openxmlformats.org/officeDocument/2006/relationships/image" Target="../media/image205.png"/><Relationship Id="rId2" Type="http://schemas.openxmlformats.org/officeDocument/2006/relationships/image" Target="../media/image200.png"/><Relationship Id="rId1" Type="http://schemas.openxmlformats.org/officeDocument/2006/relationships/slideLayout" Target="../slideLayouts/slideLayout2.xml"/><Relationship Id="rId6" Type="http://schemas.openxmlformats.org/officeDocument/2006/relationships/image" Target="../media/image204.png"/><Relationship Id="rId5" Type="http://schemas.openxmlformats.org/officeDocument/2006/relationships/image" Target="../media/image203.png"/><Relationship Id="rId4" Type="http://schemas.openxmlformats.org/officeDocument/2006/relationships/image" Target="../media/image202.png"/></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2.xml.rels><?xml version="1.0" encoding="UTF-8" standalone="yes"?>
<Relationships xmlns="http://schemas.openxmlformats.org/package/2006/relationships"><Relationship Id="rId3" Type="http://schemas.openxmlformats.org/officeDocument/2006/relationships/oleObject" Target="../embeddings/oleObject18.bin"/><Relationship Id="rId2" Type="http://schemas.openxmlformats.org/officeDocument/2006/relationships/slideLayout" Target="../slideLayouts/slideLayout4.xml"/><Relationship Id="rId1" Type="http://schemas.openxmlformats.org/officeDocument/2006/relationships/vmlDrawing" Target="../drawings/vmlDrawing7.vml"/><Relationship Id="rId6" Type="http://schemas.openxmlformats.org/officeDocument/2006/relationships/image" Target="../media/image208.png"/><Relationship Id="rId5" Type="http://schemas.openxmlformats.org/officeDocument/2006/relationships/image" Target="../media/image207.png"/><Relationship Id="rId4" Type="http://schemas.openxmlformats.org/officeDocument/2006/relationships/image" Target="../media/image206.png"/></Relationships>
</file>

<file path=ppt/slides/_rels/slide83.xml.rels><?xml version="1.0" encoding="UTF-8" standalone="yes"?>
<Relationships xmlns="http://schemas.openxmlformats.org/package/2006/relationships"><Relationship Id="rId3" Type="http://schemas.openxmlformats.org/officeDocument/2006/relationships/notesSlide" Target="../notesSlides/notesSlide14.xml"/><Relationship Id="rId7" Type="http://schemas.openxmlformats.org/officeDocument/2006/relationships/image" Target="../media/image208.png"/><Relationship Id="rId2" Type="http://schemas.openxmlformats.org/officeDocument/2006/relationships/slideLayout" Target="../slideLayouts/slideLayout2.xml"/><Relationship Id="rId1" Type="http://schemas.openxmlformats.org/officeDocument/2006/relationships/vmlDrawing" Target="../drawings/vmlDrawing8.vml"/><Relationship Id="rId6" Type="http://schemas.openxmlformats.org/officeDocument/2006/relationships/image" Target="../media/image207.png"/><Relationship Id="rId5" Type="http://schemas.openxmlformats.org/officeDocument/2006/relationships/image" Target="../media/image206.png"/><Relationship Id="rId4" Type="http://schemas.openxmlformats.org/officeDocument/2006/relationships/oleObject" Target="../embeddings/oleObject19.bin"/></Relationships>
</file>

<file path=ppt/slides/_rels/slide84.xml.rels><?xml version="1.0" encoding="UTF-8" standalone="yes"?>
<Relationships xmlns="http://schemas.openxmlformats.org/package/2006/relationships"><Relationship Id="rId3" Type="http://schemas.openxmlformats.org/officeDocument/2006/relationships/oleObject" Target="../embeddings/oleObject20.bin"/><Relationship Id="rId2" Type="http://schemas.openxmlformats.org/officeDocument/2006/relationships/slideLayout" Target="../slideLayouts/slideLayout4.xml"/><Relationship Id="rId1" Type="http://schemas.openxmlformats.org/officeDocument/2006/relationships/vmlDrawing" Target="../drawings/vmlDrawing9.vml"/><Relationship Id="rId6" Type="http://schemas.openxmlformats.org/officeDocument/2006/relationships/image" Target="../media/image208.png"/><Relationship Id="rId5" Type="http://schemas.openxmlformats.org/officeDocument/2006/relationships/image" Target="../media/image207.png"/><Relationship Id="rId4" Type="http://schemas.openxmlformats.org/officeDocument/2006/relationships/image" Target="../media/image206.png"/></Relationships>
</file>

<file path=ppt/slides/_rels/slide85.xml.rels><?xml version="1.0" encoding="UTF-8" standalone="yes"?>
<Relationships xmlns="http://schemas.openxmlformats.org/package/2006/relationships"><Relationship Id="rId2" Type="http://schemas.openxmlformats.org/officeDocument/2006/relationships/image" Target="../media/image207.png"/><Relationship Id="rId1" Type="http://schemas.openxmlformats.org/officeDocument/2006/relationships/slideLayout" Target="../slideLayouts/slideLayout17.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3" Type="http://schemas.openxmlformats.org/officeDocument/2006/relationships/oleObject" Target="../embeddings/oleObject21.bin"/><Relationship Id="rId2" Type="http://schemas.openxmlformats.org/officeDocument/2006/relationships/slideLayout" Target="../slideLayouts/slideLayout7.xml"/><Relationship Id="rId1" Type="http://schemas.openxmlformats.org/officeDocument/2006/relationships/vmlDrawing" Target="../drawings/vmlDrawing10.vml"/><Relationship Id="rId4" Type="http://schemas.openxmlformats.org/officeDocument/2006/relationships/image" Target="../media/image209.wmf"/></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2" Type="http://schemas.openxmlformats.org/officeDocument/2006/relationships/image" Target="../media/image210.png"/><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93.xml.rels><?xml version="1.0" encoding="UTF-8" standalone="yes"?>
<Relationships xmlns="http://schemas.openxmlformats.org/package/2006/relationships"><Relationship Id="rId2" Type="http://schemas.openxmlformats.org/officeDocument/2006/relationships/image" Target="../media/image211.png"/><Relationship Id="rId1" Type="http://schemas.openxmlformats.org/officeDocument/2006/relationships/slideLayout" Target="../slideLayouts/slideLayout7.xml"/></Relationships>
</file>

<file path=ppt/slides/_rels/slide94.xml.rels><?xml version="1.0" encoding="UTF-8" standalone="yes"?>
<Relationships xmlns="http://schemas.openxmlformats.org/package/2006/relationships"><Relationship Id="rId2" Type="http://schemas.openxmlformats.org/officeDocument/2006/relationships/image" Target="../media/image212.wmf"/><Relationship Id="rId1" Type="http://schemas.openxmlformats.org/officeDocument/2006/relationships/slideLayout" Target="../slideLayouts/slideLayout4.xml"/></Relationships>
</file>

<file path=ppt/slides/_rels/slide95.xml.rels><?xml version="1.0" encoding="UTF-8" standalone="yes"?>
<Relationships xmlns="http://schemas.openxmlformats.org/package/2006/relationships"><Relationship Id="rId2" Type="http://schemas.openxmlformats.org/officeDocument/2006/relationships/image" Target="../media/image213.wmf"/><Relationship Id="rId1" Type="http://schemas.openxmlformats.org/officeDocument/2006/relationships/slideLayout" Target="../slideLayouts/slideLayout7.xml"/></Relationships>
</file>

<file path=ppt/slides/_rels/slide96.xml.rels><?xml version="1.0" encoding="UTF-8" standalone="yes"?>
<Relationships xmlns="http://schemas.openxmlformats.org/package/2006/relationships"><Relationship Id="rId3" Type="http://schemas.openxmlformats.org/officeDocument/2006/relationships/oleObject" Target="../embeddings/oleObject22.bin"/><Relationship Id="rId2" Type="http://schemas.openxmlformats.org/officeDocument/2006/relationships/slideLayout" Target="../slideLayouts/slideLayout6.xml"/><Relationship Id="rId1" Type="http://schemas.openxmlformats.org/officeDocument/2006/relationships/vmlDrawing" Target="../drawings/vmlDrawing11.vml"/><Relationship Id="rId4" Type="http://schemas.openxmlformats.org/officeDocument/2006/relationships/image" Target="../media/image214.emf"/></Relationships>
</file>

<file path=ppt/slides/_rels/slide97.xml.rels><?xml version="1.0" encoding="UTF-8" standalone="yes"?>
<Relationships xmlns="http://schemas.openxmlformats.org/package/2006/relationships"><Relationship Id="rId8" Type="http://schemas.openxmlformats.org/officeDocument/2006/relationships/image" Target="../media/image217.wmf"/><Relationship Id="rId3" Type="http://schemas.openxmlformats.org/officeDocument/2006/relationships/oleObject" Target="../embeddings/oleObject23.bin"/><Relationship Id="rId7" Type="http://schemas.openxmlformats.org/officeDocument/2006/relationships/oleObject" Target="../embeddings/oleObject25.bin"/><Relationship Id="rId2" Type="http://schemas.openxmlformats.org/officeDocument/2006/relationships/slideLayout" Target="../slideLayouts/slideLayout7.xml"/><Relationship Id="rId1" Type="http://schemas.openxmlformats.org/officeDocument/2006/relationships/vmlDrawing" Target="../drawings/vmlDrawing12.vml"/><Relationship Id="rId6" Type="http://schemas.openxmlformats.org/officeDocument/2006/relationships/image" Target="../media/image216.wmf"/><Relationship Id="rId5" Type="http://schemas.openxmlformats.org/officeDocument/2006/relationships/oleObject" Target="../embeddings/oleObject24.bin"/><Relationship Id="rId10" Type="http://schemas.openxmlformats.org/officeDocument/2006/relationships/image" Target="../media/image218.wmf"/><Relationship Id="rId4" Type="http://schemas.openxmlformats.org/officeDocument/2006/relationships/image" Target="../media/image215.wmf"/><Relationship Id="rId9" Type="http://schemas.openxmlformats.org/officeDocument/2006/relationships/oleObject" Target="../embeddings/oleObject26.bin"/></Relationships>
</file>

<file path=ppt/slides/_rels/slide98.xml.rels><?xml version="1.0" encoding="UTF-8" standalone="yes"?>
<Relationships xmlns="http://schemas.openxmlformats.org/package/2006/relationships"><Relationship Id="rId2" Type="http://schemas.openxmlformats.org/officeDocument/2006/relationships/image" Target="../media/image219.png"/><Relationship Id="rId1" Type="http://schemas.openxmlformats.org/officeDocument/2006/relationships/slideLayout" Target="../slideLayouts/slideLayout7.xml"/></Relationships>
</file>

<file path=ppt/slides/_rels/slide99.xml.rels><?xml version="1.0" encoding="UTF-8" standalone="yes"?>
<Relationships xmlns="http://schemas.openxmlformats.org/package/2006/relationships"><Relationship Id="rId2" Type="http://schemas.openxmlformats.org/officeDocument/2006/relationships/image" Target="../media/image220.png"/><Relationship Id="rId1" Type="http://schemas.openxmlformats.org/officeDocument/2006/relationships/slideLayout" Target="../slideLayouts/slideLayout7.xml"/></Relationships>
</file>

<file path=ppt/slides/_rels/slide100.xml.rels><?xml version="1.0" encoding="UTF-8" standalone="yes"?>
<Relationships xmlns="http://schemas.openxmlformats.org/package/2006/relationships"><Relationship Id="rId2" Type="http://schemas.openxmlformats.org/officeDocument/2006/relationships/image" Target="../media/image221.png"/><Relationship Id="rId1" Type="http://schemas.openxmlformats.org/officeDocument/2006/relationships/slideLayout" Target="../slideLayouts/slideLayout7.xml"/></Relationships>
</file>

<file path=ppt/slides/_rels/slide101.xml.rels><?xml version="1.0" encoding="UTF-8" standalone="yes"?>
<Relationships xmlns="http://schemas.openxmlformats.org/package/2006/relationships"><Relationship Id="rId2" Type="http://schemas.openxmlformats.org/officeDocument/2006/relationships/image" Target="../media/image222.png"/><Relationship Id="rId1" Type="http://schemas.openxmlformats.org/officeDocument/2006/relationships/slideLayout" Target="../slideLayouts/slideLayout7.xml"/></Relationships>
</file>

<file path=ppt/slides/_rels/slide102.xml.rels><?xml version="1.0" encoding="UTF-8" standalone="yes"?>
<Relationships xmlns="http://schemas.openxmlformats.org/package/2006/relationships"><Relationship Id="rId2" Type="http://schemas.openxmlformats.org/officeDocument/2006/relationships/image" Target="../media/image223.png"/><Relationship Id="rId1" Type="http://schemas.openxmlformats.org/officeDocument/2006/relationships/slideLayout" Target="../slideLayouts/slideLayout17.xml"/></Relationships>
</file>

<file path=ppt/slides/_rels/slide103.xml.rels><?xml version="1.0" encoding="UTF-8" standalone="yes"?>
<Relationships xmlns="http://schemas.openxmlformats.org/package/2006/relationships"><Relationship Id="rId3" Type="http://schemas.openxmlformats.org/officeDocument/2006/relationships/oleObject" Target="../embeddings/oleObject27.bin"/><Relationship Id="rId2" Type="http://schemas.openxmlformats.org/officeDocument/2006/relationships/slideLayout" Target="../slideLayouts/slideLayout17.xml"/><Relationship Id="rId1" Type="http://schemas.openxmlformats.org/officeDocument/2006/relationships/vmlDrawing" Target="../drawings/vmlDrawing13.vml"/><Relationship Id="rId4" Type="http://schemas.openxmlformats.org/officeDocument/2006/relationships/image" Target="../media/image224.emf"/></Relationships>
</file>

<file path=ppt/slides/_rels/slide104.xml.rels><?xml version="1.0" encoding="UTF-8" standalone="yes"?>
<Relationships xmlns="http://schemas.openxmlformats.org/package/2006/relationships"><Relationship Id="rId2" Type="http://schemas.openxmlformats.org/officeDocument/2006/relationships/image" Target="../media/image225.png"/><Relationship Id="rId1" Type="http://schemas.openxmlformats.org/officeDocument/2006/relationships/slideLayout" Target="../slideLayouts/slideLayout7.xml"/></Relationships>
</file>

<file path=ppt/slides/_rels/slide105.xml.rels><?xml version="1.0" encoding="UTF-8" standalone="yes"?>
<Relationships xmlns="http://schemas.openxmlformats.org/package/2006/relationships"><Relationship Id="rId3" Type="http://schemas.openxmlformats.org/officeDocument/2006/relationships/oleObject" Target="../embeddings/oleObject28.bin"/><Relationship Id="rId2" Type="http://schemas.openxmlformats.org/officeDocument/2006/relationships/slideLayout" Target="../slideLayouts/slideLayout17.xml"/><Relationship Id="rId1" Type="http://schemas.openxmlformats.org/officeDocument/2006/relationships/vmlDrawing" Target="../drawings/vmlDrawing14.vml"/><Relationship Id="rId4" Type="http://schemas.openxmlformats.org/officeDocument/2006/relationships/image" Target="../media/image226.emf"/></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0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3" Type="http://schemas.openxmlformats.org/officeDocument/2006/relationships/notesSlide" Target="../notesSlides/notesSlide18.xml"/><Relationship Id="rId7" Type="http://schemas.openxmlformats.org/officeDocument/2006/relationships/image" Target="../media/image206.png"/><Relationship Id="rId2" Type="http://schemas.openxmlformats.org/officeDocument/2006/relationships/slideLayout" Target="../slideLayouts/slideLayout2.xml"/><Relationship Id="rId1" Type="http://schemas.openxmlformats.org/officeDocument/2006/relationships/vmlDrawing" Target="../drawings/vmlDrawing15.vml"/><Relationship Id="rId6" Type="http://schemas.openxmlformats.org/officeDocument/2006/relationships/oleObject" Target="../embeddings/oleObject30.bin"/><Relationship Id="rId5" Type="http://schemas.openxmlformats.org/officeDocument/2006/relationships/image" Target="../media/image227.png"/><Relationship Id="rId4" Type="http://schemas.openxmlformats.org/officeDocument/2006/relationships/oleObject" Target="../embeddings/oleObject29.bin"/></Relationships>
</file>

<file path=ppt/slides/_rels/slide110.xml.rels><?xml version="1.0" encoding="UTF-8" standalone="yes"?>
<Relationships xmlns="http://schemas.openxmlformats.org/package/2006/relationships"><Relationship Id="rId3" Type="http://schemas.openxmlformats.org/officeDocument/2006/relationships/oleObject" Target="../embeddings/oleObject31.bin"/><Relationship Id="rId2" Type="http://schemas.openxmlformats.org/officeDocument/2006/relationships/slideLayout" Target="../slideLayouts/slideLayout6.xml"/><Relationship Id="rId1" Type="http://schemas.openxmlformats.org/officeDocument/2006/relationships/vmlDrawing" Target="../drawings/vmlDrawing16.vml"/><Relationship Id="rId4" Type="http://schemas.openxmlformats.org/officeDocument/2006/relationships/image" Target="../media/image206.png"/></Relationships>
</file>

<file path=ppt/slides/_rels/slide111.xml.rels><?xml version="1.0" encoding="UTF-8" standalone="yes"?>
<Relationships xmlns="http://schemas.openxmlformats.org/package/2006/relationships"><Relationship Id="rId3" Type="http://schemas.openxmlformats.org/officeDocument/2006/relationships/oleObject" Target="../embeddings/oleObject32.bin"/><Relationship Id="rId2" Type="http://schemas.openxmlformats.org/officeDocument/2006/relationships/slideLayout" Target="../slideLayouts/slideLayout6.xml"/><Relationship Id="rId1" Type="http://schemas.openxmlformats.org/officeDocument/2006/relationships/vmlDrawing" Target="../drawings/vmlDrawing17.vml"/><Relationship Id="rId4" Type="http://schemas.openxmlformats.org/officeDocument/2006/relationships/image" Target="../media/image227.png"/></Relationships>
</file>

<file path=ppt/slides/_rels/slide112.xml.rels><?xml version="1.0" encoding="UTF-8" standalone="yes"?>
<Relationships xmlns="http://schemas.openxmlformats.org/package/2006/relationships"><Relationship Id="rId8" Type="http://schemas.openxmlformats.org/officeDocument/2006/relationships/image" Target="../media/image232.png"/><Relationship Id="rId13" Type="http://schemas.openxmlformats.org/officeDocument/2006/relationships/image" Target="../media/image237.png"/><Relationship Id="rId18" Type="http://schemas.openxmlformats.org/officeDocument/2006/relationships/image" Target="../media/image242.gif"/><Relationship Id="rId3" Type="http://schemas.openxmlformats.org/officeDocument/2006/relationships/image" Target="../media/image229.png"/><Relationship Id="rId7" Type="http://schemas.openxmlformats.org/officeDocument/2006/relationships/image" Target="../media/image231.png"/><Relationship Id="rId12" Type="http://schemas.openxmlformats.org/officeDocument/2006/relationships/image" Target="../media/image236.png"/><Relationship Id="rId17" Type="http://schemas.openxmlformats.org/officeDocument/2006/relationships/image" Target="../media/image241.png"/><Relationship Id="rId2" Type="http://schemas.openxmlformats.org/officeDocument/2006/relationships/slideLayout" Target="../slideLayouts/slideLayout2.xml"/><Relationship Id="rId16" Type="http://schemas.openxmlformats.org/officeDocument/2006/relationships/image" Target="../media/image240.jpeg"/><Relationship Id="rId1" Type="http://schemas.openxmlformats.org/officeDocument/2006/relationships/vmlDrawing" Target="../drawings/vmlDrawing18.vml"/><Relationship Id="rId6" Type="http://schemas.openxmlformats.org/officeDocument/2006/relationships/image" Target="../media/image230.png"/><Relationship Id="rId11" Type="http://schemas.openxmlformats.org/officeDocument/2006/relationships/image" Target="../media/image235.jpeg"/><Relationship Id="rId5" Type="http://schemas.openxmlformats.org/officeDocument/2006/relationships/image" Target="../media/image228.png"/><Relationship Id="rId15" Type="http://schemas.openxmlformats.org/officeDocument/2006/relationships/image" Target="../media/image239.png"/><Relationship Id="rId10" Type="http://schemas.openxmlformats.org/officeDocument/2006/relationships/image" Target="../media/image234.png"/><Relationship Id="rId4" Type="http://schemas.openxmlformats.org/officeDocument/2006/relationships/oleObject" Target="../embeddings/oleObject33.bin"/><Relationship Id="rId9" Type="http://schemas.openxmlformats.org/officeDocument/2006/relationships/image" Target="../media/image233.png"/><Relationship Id="rId14" Type="http://schemas.openxmlformats.org/officeDocument/2006/relationships/image" Target="../media/image238.png"/></Relationships>
</file>

<file path=ppt/slides/_rels/slide113.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image" Target="../media/image243.jpeg"/><Relationship Id="rId7"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mlDrawing" Target="../drawings/vmlDrawing19.vml"/><Relationship Id="rId6" Type="http://schemas.openxmlformats.org/officeDocument/2006/relationships/image" Target="../media/image11.png"/><Relationship Id="rId11" Type="http://schemas.openxmlformats.org/officeDocument/2006/relationships/image" Target="../media/image247.jpeg"/><Relationship Id="rId5" Type="http://schemas.openxmlformats.org/officeDocument/2006/relationships/oleObject" Target="../embeddings/oleObject34.bin"/><Relationship Id="rId10" Type="http://schemas.openxmlformats.org/officeDocument/2006/relationships/image" Target="../media/image246.jpeg"/><Relationship Id="rId4" Type="http://schemas.openxmlformats.org/officeDocument/2006/relationships/image" Target="../media/image244.jpeg"/><Relationship Id="rId9" Type="http://schemas.openxmlformats.org/officeDocument/2006/relationships/image" Target="../media/image245.png"/></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2" Type="http://schemas.openxmlformats.org/officeDocument/2006/relationships/image" Target="../media/image248.png"/><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2" Type="http://schemas.openxmlformats.org/officeDocument/2006/relationships/image" Target="../media/image249.png"/><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4.xml.rels><?xml version="1.0" encoding="UTF-8" standalone="yes"?>
<Relationships xmlns="http://schemas.openxmlformats.org/package/2006/relationships"><Relationship Id="rId2" Type="http://schemas.openxmlformats.org/officeDocument/2006/relationships/image" Target="../media/image250.jpeg"/><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6.xml.rels><?xml version="1.0" encoding="UTF-8" standalone="yes"?>
<Relationships xmlns="http://schemas.openxmlformats.org/package/2006/relationships"><Relationship Id="rId8" Type="http://schemas.openxmlformats.org/officeDocument/2006/relationships/image" Target="../media/image257.jpeg"/><Relationship Id="rId3" Type="http://schemas.openxmlformats.org/officeDocument/2006/relationships/image" Target="../media/image252.jpeg"/><Relationship Id="rId7" Type="http://schemas.openxmlformats.org/officeDocument/2006/relationships/image" Target="../media/image256.jpeg"/><Relationship Id="rId2" Type="http://schemas.openxmlformats.org/officeDocument/2006/relationships/image" Target="../media/image251.png"/><Relationship Id="rId1" Type="http://schemas.openxmlformats.org/officeDocument/2006/relationships/slideLayout" Target="../slideLayouts/slideLayout2.xml"/><Relationship Id="rId6" Type="http://schemas.openxmlformats.org/officeDocument/2006/relationships/image" Target="../media/image255.jpeg"/><Relationship Id="rId5" Type="http://schemas.openxmlformats.org/officeDocument/2006/relationships/image" Target="../media/image254.jpeg"/><Relationship Id="rId4" Type="http://schemas.openxmlformats.org/officeDocument/2006/relationships/image" Target="../media/image253.jpeg"/></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18.xml"/><Relationship Id="rId1" Type="http://schemas.openxmlformats.org/officeDocument/2006/relationships/vmlDrawing" Target="../drawings/vmlDrawing20.vml"/><Relationship Id="rId5" Type="http://schemas.openxmlformats.org/officeDocument/2006/relationships/image" Target="../media/image258.wmf"/><Relationship Id="rId4" Type="http://schemas.openxmlformats.org/officeDocument/2006/relationships/oleObject" Target="../embeddings/oleObject35.bin"/></Relationships>
</file>

<file path=ppt/slides/_rels/slide129.xml.rels><?xml version="1.0" encoding="UTF-8" standalone="yes"?>
<Relationships xmlns="http://schemas.openxmlformats.org/package/2006/relationships"><Relationship Id="rId3" Type="http://schemas.openxmlformats.org/officeDocument/2006/relationships/image" Target="../media/image259.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8" Type="http://schemas.openxmlformats.org/officeDocument/2006/relationships/image" Target="../media/image262.wmf"/><Relationship Id="rId13" Type="http://schemas.openxmlformats.org/officeDocument/2006/relationships/image" Target="../media/image265.png"/><Relationship Id="rId3" Type="http://schemas.openxmlformats.org/officeDocument/2006/relationships/oleObject" Target="../embeddings/oleObject36.bin"/><Relationship Id="rId7" Type="http://schemas.openxmlformats.org/officeDocument/2006/relationships/oleObject" Target="../embeddings/oleObject38.bin"/><Relationship Id="rId12" Type="http://schemas.openxmlformats.org/officeDocument/2006/relationships/image" Target="../media/image264.jpeg"/><Relationship Id="rId2" Type="http://schemas.openxmlformats.org/officeDocument/2006/relationships/slideLayout" Target="../slideLayouts/slideLayout7.xml"/><Relationship Id="rId1" Type="http://schemas.openxmlformats.org/officeDocument/2006/relationships/vmlDrawing" Target="../drawings/vmlDrawing21.vml"/><Relationship Id="rId6" Type="http://schemas.openxmlformats.org/officeDocument/2006/relationships/image" Target="../media/image261.wmf"/><Relationship Id="rId11" Type="http://schemas.openxmlformats.org/officeDocument/2006/relationships/hyperlink" Target="http://www.ccr.buffalo.edu/pics/media/ccr_logo_black_600dpi.eps" TargetMode="External"/><Relationship Id="rId5" Type="http://schemas.openxmlformats.org/officeDocument/2006/relationships/oleObject" Target="../embeddings/oleObject37.bin"/><Relationship Id="rId10" Type="http://schemas.openxmlformats.org/officeDocument/2006/relationships/image" Target="../media/image263.wmf"/><Relationship Id="rId4" Type="http://schemas.openxmlformats.org/officeDocument/2006/relationships/image" Target="../media/image260.emf"/><Relationship Id="rId9" Type="http://schemas.openxmlformats.org/officeDocument/2006/relationships/oleObject" Target="../embeddings/oleObject39.bin"/></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2" Type="http://schemas.openxmlformats.org/officeDocument/2006/relationships/image" Target="../media/image266.jpeg"/><Relationship Id="rId1" Type="http://schemas.openxmlformats.org/officeDocument/2006/relationships/slideLayout" Target="../slideLayouts/slideLayout7.xml"/></Relationships>
</file>

<file path=ppt/slides/_rels/slide133.xml.rels><?xml version="1.0" encoding="UTF-8" standalone="yes"?>
<Relationships xmlns="http://schemas.openxmlformats.org/package/2006/relationships"><Relationship Id="rId3" Type="http://schemas.openxmlformats.org/officeDocument/2006/relationships/image" Target="../media/image268.png"/><Relationship Id="rId2" Type="http://schemas.openxmlformats.org/officeDocument/2006/relationships/image" Target="../media/image267.png"/><Relationship Id="rId1" Type="http://schemas.openxmlformats.org/officeDocument/2006/relationships/slideLayout" Target="../slideLayouts/slideLayout7.xml"/></Relationships>
</file>

<file path=ppt/slides/_rels/slide134.xml.rels><?xml version="1.0" encoding="UTF-8" standalone="yes"?>
<Relationships xmlns="http://schemas.openxmlformats.org/package/2006/relationships"><Relationship Id="rId2" Type="http://schemas.openxmlformats.org/officeDocument/2006/relationships/image" Target="../media/image269.png"/><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3" Type="http://schemas.openxmlformats.org/officeDocument/2006/relationships/image" Target="../media/image271.png"/><Relationship Id="rId2" Type="http://schemas.openxmlformats.org/officeDocument/2006/relationships/image" Target="../media/image270.png"/><Relationship Id="rId1" Type="http://schemas.openxmlformats.org/officeDocument/2006/relationships/slideLayout" Target="../slideLayouts/slideLayout2.xml"/><Relationship Id="rId4" Type="http://schemas.openxmlformats.org/officeDocument/2006/relationships/image" Target="../media/image272.png"/></Relationships>
</file>

<file path=ppt/slides/_rels/slide136.xml.rels><?xml version="1.0" encoding="UTF-8" standalone="yes"?>
<Relationships xmlns="http://schemas.openxmlformats.org/package/2006/relationships"><Relationship Id="rId3" Type="http://schemas.openxmlformats.org/officeDocument/2006/relationships/image" Target="../media/image274.png"/><Relationship Id="rId2" Type="http://schemas.openxmlformats.org/officeDocument/2006/relationships/image" Target="../media/image273.png"/><Relationship Id="rId1" Type="http://schemas.openxmlformats.org/officeDocument/2006/relationships/slideLayout" Target="../slideLayouts/slideLayout4.xml"/><Relationship Id="rId5" Type="http://schemas.openxmlformats.org/officeDocument/2006/relationships/image" Target="../media/image276.png"/><Relationship Id="rId4" Type="http://schemas.openxmlformats.org/officeDocument/2006/relationships/image" Target="../media/image275.png"/></Relationships>
</file>

<file path=ppt/slides/_rels/slide1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3" Type="http://schemas.openxmlformats.org/officeDocument/2006/relationships/oleObject" Target="../embeddings/oleObject40.bin"/><Relationship Id="rId2" Type="http://schemas.openxmlformats.org/officeDocument/2006/relationships/slideLayout" Target="../slideLayouts/slideLayout4.xml"/><Relationship Id="rId1" Type="http://schemas.openxmlformats.org/officeDocument/2006/relationships/vmlDrawing" Target="../drawings/vmlDrawing22.vml"/><Relationship Id="rId6" Type="http://schemas.openxmlformats.org/officeDocument/2006/relationships/image" Target="../media/image278.png"/><Relationship Id="rId5" Type="http://schemas.openxmlformats.org/officeDocument/2006/relationships/oleObject" Target="../embeddings/oleObject41.bin"/><Relationship Id="rId4" Type="http://schemas.openxmlformats.org/officeDocument/2006/relationships/image" Target="../media/image277.png"/></Relationships>
</file>

<file path=ppt/slides/_rels/slide14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14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142.xml.rels><?xml version="1.0" encoding="UTF-8" standalone="yes"?>
<Relationships xmlns="http://schemas.openxmlformats.org/package/2006/relationships"><Relationship Id="rId3" Type="http://schemas.openxmlformats.org/officeDocument/2006/relationships/notesSlide" Target="../notesSlides/notesSlide23.xml"/><Relationship Id="rId7" Type="http://schemas.openxmlformats.org/officeDocument/2006/relationships/image" Target="../media/image280.wmf"/><Relationship Id="rId2" Type="http://schemas.openxmlformats.org/officeDocument/2006/relationships/slideLayout" Target="../slideLayouts/slideLayout4.xml"/><Relationship Id="rId1" Type="http://schemas.openxmlformats.org/officeDocument/2006/relationships/vmlDrawing" Target="../drawings/vmlDrawing23.vml"/><Relationship Id="rId6" Type="http://schemas.openxmlformats.org/officeDocument/2006/relationships/oleObject" Target="../embeddings/oleObject43.bin"/><Relationship Id="rId5" Type="http://schemas.openxmlformats.org/officeDocument/2006/relationships/image" Target="../media/image279.wmf"/><Relationship Id="rId4" Type="http://schemas.openxmlformats.org/officeDocument/2006/relationships/oleObject" Target="../embeddings/oleObject42.bin"/></Relationships>
</file>

<file path=ppt/slides/_rels/slide143.xml.rels><?xml version="1.0" encoding="UTF-8" standalone="yes"?>
<Relationships xmlns="http://schemas.openxmlformats.org/package/2006/relationships"><Relationship Id="rId8" Type="http://schemas.openxmlformats.org/officeDocument/2006/relationships/image" Target="../media/image283.wmf"/><Relationship Id="rId3" Type="http://schemas.openxmlformats.org/officeDocument/2006/relationships/oleObject" Target="../embeddings/oleObject44.bin"/><Relationship Id="rId7" Type="http://schemas.openxmlformats.org/officeDocument/2006/relationships/oleObject" Target="../embeddings/oleObject46.bin"/><Relationship Id="rId2" Type="http://schemas.openxmlformats.org/officeDocument/2006/relationships/slideLayout" Target="../slideLayouts/slideLayout4.xml"/><Relationship Id="rId1" Type="http://schemas.openxmlformats.org/officeDocument/2006/relationships/vmlDrawing" Target="../drawings/vmlDrawing24.vml"/><Relationship Id="rId6" Type="http://schemas.openxmlformats.org/officeDocument/2006/relationships/image" Target="../media/image282.wmf"/><Relationship Id="rId5" Type="http://schemas.openxmlformats.org/officeDocument/2006/relationships/oleObject" Target="../embeddings/oleObject45.bin"/><Relationship Id="rId10" Type="http://schemas.openxmlformats.org/officeDocument/2006/relationships/image" Target="../media/image284.wmf"/><Relationship Id="rId4" Type="http://schemas.openxmlformats.org/officeDocument/2006/relationships/image" Target="../media/image281.wmf"/><Relationship Id="rId9" Type="http://schemas.openxmlformats.org/officeDocument/2006/relationships/oleObject" Target="../embeddings/oleObject47.bin"/></Relationships>
</file>

<file path=ppt/slides/_rels/slide1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5.xml.rels><?xml version="1.0" encoding="UTF-8" standalone="yes"?>
<Relationships xmlns="http://schemas.openxmlformats.org/package/2006/relationships"><Relationship Id="rId2" Type="http://schemas.openxmlformats.org/officeDocument/2006/relationships/image" Target="../media/image274.png"/><Relationship Id="rId1" Type="http://schemas.openxmlformats.org/officeDocument/2006/relationships/slideLayout" Target="../slideLayouts/slideLayout2.xml"/></Relationships>
</file>

<file path=ppt/slides/_rels/slide1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9.xml.rels><?xml version="1.0" encoding="UTF-8" standalone="yes"?>
<Relationships xmlns="http://schemas.openxmlformats.org/package/2006/relationships"><Relationship Id="rId3" Type="http://schemas.openxmlformats.org/officeDocument/2006/relationships/image" Target="../media/image286.png"/><Relationship Id="rId2" Type="http://schemas.openxmlformats.org/officeDocument/2006/relationships/image" Target="../media/image285.png"/><Relationship Id="rId1" Type="http://schemas.openxmlformats.org/officeDocument/2006/relationships/slideLayout" Target="../slideLayouts/slideLayout6.xml"/></Relationships>
</file>

<file path=ppt/slides/_rels/slide150.xml.rels><?xml version="1.0" encoding="UTF-8" standalone="yes"?>
<Relationships xmlns="http://schemas.openxmlformats.org/package/2006/relationships"><Relationship Id="rId3" Type="http://schemas.openxmlformats.org/officeDocument/2006/relationships/image" Target="../media/image288.gif"/><Relationship Id="rId2" Type="http://schemas.openxmlformats.org/officeDocument/2006/relationships/image" Target="../media/image287.gif"/><Relationship Id="rId1" Type="http://schemas.openxmlformats.org/officeDocument/2006/relationships/slideLayout" Target="../slideLayouts/slideLayout15.xml"/></Relationships>
</file>

<file path=ppt/slides/_rels/slide1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8.xml.rels><?xml version="1.0" encoding="UTF-8" standalone="yes"?>
<Relationships xmlns="http://schemas.openxmlformats.org/package/2006/relationships"><Relationship Id="rId2" Type="http://schemas.openxmlformats.org/officeDocument/2006/relationships/image" Target="../media/image289.png"/><Relationship Id="rId1" Type="http://schemas.openxmlformats.org/officeDocument/2006/relationships/slideLayout" Target="../slideLayouts/slideLayout7.xml"/></Relationships>
</file>

<file path=ppt/slides/_rels/slide159.xml.rels><?xml version="1.0" encoding="UTF-8" standalone="yes"?>
<Relationships xmlns="http://schemas.openxmlformats.org/package/2006/relationships"><Relationship Id="rId2" Type="http://schemas.openxmlformats.org/officeDocument/2006/relationships/image" Target="../media/image290.png"/><Relationship Id="rId1" Type="http://schemas.openxmlformats.org/officeDocument/2006/relationships/slideLayout" Target="../slideLayouts/slideLayout7.xml"/></Relationships>
</file>

<file path=ppt/slides/_rels/slide160.xml.rels><?xml version="1.0" encoding="UTF-8" standalone="yes"?>
<Relationships xmlns="http://schemas.openxmlformats.org/package/2006/relationships"><Relationship Id="rId2" Type="http://schemas.openxmlformats.org/officeDocument/2006/relationships/image" Target="../media/image291.png"/><Relationship Id="rId1" Type="http://schemas.openxmlformats.org/officeDocument/2006/relationships/slideLayout" Target="../slideLayouts/slideLayout7.xml"/></Relationships>
</file>

<file path=ppt/slides/_rels/slide161.xml.rels><?xml version="1.0" encoding="UTF-8" standalone="yes"?>
<Relationships xmlns="http://schemas.openxmlformats.org/package/2006/relationships"><Relationship Id="rId3" Type="http://schemas.openxmlformats.org/officeDocument/2006/relationships/image" Target="../media/image293.png"/><Relationship Id="rId2" Type="http://schemas.openxmlformats.org/officeDocument/2006/relationships/image" Target="../media/image292.png"/><Relationship Id="rId1" Type="http://schemas.openxmlformats.org/officeDocument/2006/relationships/slideLayout" Target="../slideLayouts/slideLayout7.xml"/></Relationships>
</file>

<file path=ppt/slides/_rels/slide162.xml.rels><?xml version="1.0" encoding="UTF-8" standalone="yes"?>
<Relationships xmlns="http://schemas.openxmlformats.org/package/2006/relationships"><Relationship Id="rId2" Type="http://schemas.openxmlformats.org/officeDocument/2006/relationships/image" Target="../media/image293.png"/><Relationship Id="rId1" Type="http://schemas.openxmlformats.org/officeDocument/2006/relationships/slideLayout" Target="../slideLayouts/slideLayout7.xml"/></Relationships>
</file>

<file path=ppt/slides/_rels/slide163.xml.rels><?xml version="1.0" encoding="UTF-8" standalone="yes"?>
<Relationships xmlns="http://schemas.openxmlformats.org/package/2006/relationships"><Relationship Id="rId2" Type="http://schemas.openxmlformats.org/officeDocument/2006/relationships/image" Target="../media/image294.png"/><Relationship Id="rId1" Type="http://schemas.openxmlformats.org/officeDocument/2006/relationships/slideLayout" Target="../slideLayouts/slideLayout7.xml"/></Relationships>
</file>

<file path=ppt/slides/_rels/slide164.xml.rels><?xml version="1.0" encoding="UTF-8" standalone="yes"?>
<Relationships xmlns="http://schemas.openxmlformats.org/package/2006/relationships"><Relationship Id="rId2" Type="http://schemas.openxmlformats.org/officeDocument/2006/relationships/image" Target="../media/image295.png"/><Relationship Id="rId1" Type="http://schemas.openxmlformats.org/officeDocument/2006/relationships/slideLayout" Target="../slideLayouts/slideLayout7.xml"/></Relationships>
</file>

<file path=ppt/slides/_rels/slide165.xml.rels><?xml version="1.0" encoding="UTF-8" standalone="yes"?>
<Relationships xmlns="http://schemas.openxmlformats.org/package/2006/relationships"><Relationship Id="rId2" Type="http://schemas.openxmlformats.org/officeDocument/2006/relationships/image" Target="../media/image296.png"/><Relationship Id="rId1" Type="http://schemas.openxmlformats.org/officeDocument/2006/relationships/slideLayout" Target="../slideLayouts/slideLayout7.xml"/></Relationships>
</file>

<file path=ppt/slides/_rels/slide166.xml.rels><?xml version="1.0" encoding="UTF-8" standalone="yes"?>
<Relationships xmlns="http://schemas.openxmlformats.org/package/2006/relationships"><Relationship Id="rId2" Type="http://schemas.openxmlformats.org/officeDocument/2006/relationships/image" Target="../media/image297.png"/><Relationship Id="rId1" Type="http://schemas.openxmlformats.org/officeDocument/2006/relationships/slideLayout" Target="../slideLayouts/slideLayout7.xml"/></Relationships>
</file>

<file path=ppt/slides/_rels/slide167.xml.rels><?xml version="1.0" encoding="UTF-8" standalone="yes"?>
<Relationships xmlns="http://schemas.openxmlformats.org/package/2006/relationships"><Relationship Id="rId2" Type="http://schemas.openxmlformats.org/officeDocument/2006/relationships/image" Target="../media/image298.png"/><Relationship Id="rId1" Type="http://schemas.openxmlformats.org/officeDocument/2006/relationships/slideLayout" Target="../slideLayouts/slideLayout7.xml"/></Relationships>
</file>

<file path=ppt/slides/_rels/slide168.xml.rels><?xml version="1.0" encoding="UTF-8" standalone="yes"?>
<Relationships xmlns="http://schemas.openxmlformats.org/package/2006/relationships"><Relationship Id="rId2" Type="http://schemas.openxmlformats.org/officeDocument/2006/relationships/image" Target="../media/image299.png"/><Relationship Id="rId1" Type="http://schemas.openxmlformats.org/officeDocument/2006/relationships/slideLayout" Target="../slideLayouts/slideLayout7.xml"/></Relationships>
</file>

<file path=ppt/slides/_rels/slide169.xml.rels><?xml version="1.0" encoding="UTF-8" standalone="yes"?>
<Relationships xmlns="http://schemas.openxmlformats.org/package/2006/relationships"><Relationship Id="rId2" Type="http://schemas.openxmlformats.org/officeDocument/2006/relationships/image" Target="../media/image300.png"/><Relationship Id="rId1" Type="http://schemas.openxmlformats.org/officeDocument/2006/relationships/slideLayout" Target="../slideLayouts/slideLayout7.xml"/></Relationships>
</file>

<file path=ppt/slides/_rels/slide170.xml.rels><?xml version="1.0" encoding="UTF-8" standalone="yes"?>
<Relationships xmlns="http://schemas.openxmlformats.org/package/2006/relationships"><Relationship Id="rId3" Type="http://schemas.openxmlformats.org/officeDocument/2006/relationships/image" Target="../media/image302.png"/><Relationship Id="rId2" Type="http://schemas.openxmlformats.org/officeDocument/2006/relationships/image" Target="../media/image301.png"/><Relationship Id="rId1" Type="http://schemas.openxmlformats.org/officeDocument/2006/relationships/slideLayout" Target="../slideLayouts/slideLayout7.xml"/></Relationships>
</file>

<file path=ppt/slides/_rels/slide171.xml.rels><?xml version="1.0" encoding="UTF-8" standalone="yes"?>
<Relationships xmlns="http://schemas.openxmlformats.org/package/2006/relationships"><Relationship Id="rId2" Type="http://schemas.openxmlformats.org/officeDocument/2006/relationships/image" Target="../media/image303.png"/><Relationship Id="rId1" Type="http://schemas.openxmlformats.org/officeDocument/2006/relationships/slideLayout" Target="../slideLayouts/slideLayout7.xml"/></Relationships>
</file>

<file path=ppt/slides/_rels/slide172.xml.rels><?xml version="1.0" encoding="UTF-8" standalone="yes"?>
<Relationships xmlns="http://schemas.openxmlformats.org/package/2006/relationships"><Relationship Id="rId2" Type="http://schemas.openxmlformats.org/officeDocument/2006/relationships/image" Target="../media/image304.png"/><Relationship Id="rId1" Type="http://schemas.openxmlformats.org/officeDocument/2006/relationships/slideLayout" Target="../slideLayouts/slideLayout7.xml"/></Relationships>
</file>

<file path=ppt/slides/_rels/slide173.xml.rels><?xml version="1.0" encoding="UTF-8" standalone="yes"?>
<Relationships xmlns="http://schemas.openxmlformats.org/package/2006/relationships"><Relationship Id="rId2" Type="http://schemas.openxmlformats.org/officeDocument/2006/relationships/image" Target="../media/image305.jpeg"/><Relationship Id="rId1" Type="http://schemas.openxmlformats.org/officeDocument/2006/relationships/slideLayout" Target="../slideLayouts/slideLayout2.xml"/></Relationships>
</file>

<file path=ppt/slides/_rels/slide174.xml.rels><?xml version="1.0" encoding="UTF-8" standalone="yes"?>
<Relationships xmlns="http://schemas.openxmlformats.org/package/2006/relationships"><Relationship Id="rId2" Type="http://schemas.openxmlformats.org/officeDocument/2006/relationships/image" Target="../media/image306.jpeg"/><Relationship Id="rId1" Type="http://schemas.openxmlformats.org/officeDocument/2006/relationships/slideLayout" Target="../slideLayouts/slideLayout2.xml"/></Relationships>
</file>

<file path=ppt/slides/_rels/slide1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6.xml.rels><?xml version="1.0" encoding="UTF-8" standalone="yes"?>
<Relationships xmlns="http://schemas.openxmlformats.org/package/2006/relationships"><Relationship Id="rId2" Type="http://schemas.openxmlformats.org/officeDocument/2006/relationships/image" Target="../media/image307.png"/><Relationship Id="rId1" Type="http://schemas.openxmlformats.org/officeDocument/2006/relationships/slideLayout" Target="../slideLayouts/slideLayout2.xml"/></Relationships>
</file>

<file path=ppt/slides/_rels/slide17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8.xml.rels><?xml version="1.0" encoding="UTF-8" standalone="yes"?>
<Relationships xmlns="http://schemas.openxmlformats.org/package/2006/relationships"><Relationship Id="rId2" Type="http://schemas.openxmlformats.org/officeDocument/2006/relationships/image" Target="../media/image308.png"/><Relationship Id="rId1" Type="http://schemas.openxmlformats.org/officeDocument/2006/relationships/slideLayout" Target="../slideLayouts/slideLayout7.xml"/></Relationships>
</file>

<file path=ppt/slides/_rels/slide179.xml.rels><?xml version="1.0" encoding="UTF-8" standalone="yes"?>
<Relationships xmlns="http://schemas.openxmlformats.org/package/2006/relationships"><Relationship Id="rId2" Type="http://schemas.openxmlformats.org/officeDocument/2006/relationships/image" Target="../media/image309.png"/><Relationship Id="rId1" Type="http://schemas.openxmlformats.org/officeDocument/2006/relationships/slideLayout" Target="../slideLayouts/slideLayout2.xml"/></Relationships>
</file>

<file path=ppt/slides/_rels/slide18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7.xml.rels><?xml version="1.0" encoding="UTF-8" standalone="yes"?>
<Relationships xmlns="http://schemas.openxmlformats.org/package/2006/relationships"><Relationship Id="rId3" Type="http://schemas.openxmlformats.org/officeDocument/2006/relationships/image" Target="../media/image311.jpeg"/><Relationship Id="rId2" Type="http://schemas.openxmlformats.org/officeDocument/2006/relationships/image" Target="../media/image310.jpeg"/><Relationship Id="rId1" Type="http://schemas.openxmlformats.org/officeDocument/2006/relationships/slideLayout" Target="../slideLayouts/slideLayout2.xml"/></Relationships>
</file>

<file path=ppt/slides/_rels/slide188.xml.rels><?xml version="1.0" encoding="UTF-8" standalone="yes"?>
<Relationships xmlns="http://schemas.openxmlformats.org/package/2006/relationships"><Relationship Id="rId3" Type="http://schemas.openxmlformats.org/officeDocument/2006/relationships/image" Target="../media/image312.jpe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8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0.xml.rels><?xml version="1.0" encoding="UTF-8" standalone="yes"?>
<Relationships xmlns="http://schemas.openxmlformats.org/package/2006/relationships"><Relationship Id="rId8" Type="http://schemas.openxmlformats.org/officeDocument/2006/relationships/oleObject" Target="../embeddings/oleObject48.bin"/><Relationship Id="rId13" Type="http://schemas.openxmlformats.org/officeDocument/2006/relationships/image" Target="../media/image322.jpeg"/><Relationship Id="rId18" Type="http://schemas.openxmlformats.org/officeDocument/2006/relationships/image" Target="../media/image327.jpeg"/><Relationship Id="rId3" Type="http://schemas.openxmlformats.org/officeDocument/2006/relationships/image" Target="../media/image314.jpeg"/><Relationship Id="rId21" Type="http://schemas.openxmlformats.org/officeDocument/2006/relationships/image" Target="../media/image330.png"/><Relationship Id="rId7" Type="http://schemas.openxmlformats.org/officeDocument/2006/relationships/image" Target="../media/image318.jpeg"/><Relationship Id="rId12" Type="http://schemas.openxmlformats.org/officeDocument/2006/relationships/image" Target="../media/image321.jpeg"/><Relationship Id="rId17" Type="http://schemas.openxmlformats.org/officeDocument/2006/relationships/image" Target="../media/image326.jpeg"/><Relationship Id="rId2" Type="http://schemas.openxmlformats.org/officeDocument/2006/relationships/slideLayout" Target="../slideLayouts/slideLayout2.xml"/><Relationship Id="rId16" Type="http://schemas.openxmlformats.org/officeDocument/2006/relationships/image" Target="../media/image325.jpeg"/><Relationship Id="rId20" Type="http://schemas.openxmlformats.org/officeDocument/2006/relationships/image" Target="../media/image329.jpeg"/><Relationship Id="rId1" Type="http://schemas.openxmlformats.org/officeDocument/2006/relationships/vmlDrawing" Target="../drawings/vmlDrawing25.vml"/><Relationship Id="rId6" Type="http://schemas.openxmlformats.org/officeDocument/2006/relationships/image" Target="../media/image317.jpeg"/><Relationship Id="rId11" Type="http://schemas.openxmlformats.org/officeDocument/2006/relationships/image" Target="../media/image320.png"/><Relationship Id="rId5" Type="http://schemas.openxmlformats.org/officeDocument/2006/relationships/image" Target="../media/image316.jpeg"/><Relationship Id="rId15" Type="http://schemas.openxmlformats.org/officeDocument/2006/relationships/image" Target="../media/image324.jpeg"/><Relationship Id="rId10" Type="http://schemas.openxmlformats.org/officeDocument/2006/relationships/image" Target="../media/image319.png"/><Relationship Id="rId19" Type="http://schemas.openxmlformats.org/officeDocument/2006/relationships/image" Target="../media/image328.jpeg"/><Relationship Id="rId4" Type="http://schemas.openxmlformats.org/officeDocument/2006/relationships/image" Target="../media/image315.jpeg"/><Relationship Id="rId9" Type="http://schemas.openxmlformats.org/officeDocument/2006/relationships/image" Target="../media/image313.png"/><Relationship Id="rId14" Type="http://schemas.openxmlformats.org/officeDocument/2006/relationships/image" Target="../media/image323.jpeg"/><Relationship Id="rId22" Type="http://schemas.openxmlformats.org/officeDocument/2006/relationships/image" Target="../media/image331.jpeg"/></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gradFill rotWithShape="0">
          <a:gsLst>
            <a:gs pos="0">
              <a:srgbClr val="000099"/>
            </a:gs>
            <a:gs pos="50000">
              <a:srgbClr val="000047"/>
            </a:gs>
            <a:gs pos="100000">
              <a:srgbClr val="000099"/>
            </a:gs>
          </a:gsLst>
          <a:lin ang="5400000" scaled="1"/>
        </a:gradFill>
        <a:effectLst/>
      </p:bgPr>
    </p:bg>
    <p:spTree>
      <p:nvGrpSpPr>
        <p:cNvPr id="1" name=""/>
        <p:cNvGrpSpPr/>
        <p:nvPr/>
      </p:nvGrpSpPr>
      <p:grpSpPr>
        <a:xfrm>
          <a:off x="0" y="0"/>
          <a:ext cx="0" cy="0"/>
          <a:chOff x="0" y="0"/>
          <a:chExt cx="0" cy="0"/>
        </a:xfrm>
      </p:grpSpPr>
      <p:sp>
        <p:nvSpPr>
          <p:cNvPr id="3074" name="Rectangle 4"/>
          <p:cNvSpPr>
            <a:spLocks noGrp="1" noChangeArrowheads="1"/>
          </p:cNvSpPr>
          <p:nvPr>
            <p:ph type="ctrTitle"/>
          </p:nvPr>
        </p:nvSpPr>
        <p:spPr>
          <a:xfrm>
            <a:off x="0" y="76200"/>
            <a:ext cx="9144000" cy="3810000"/>
          </a:xfrm>
          <a:noFill/>
          <a:extLst>
            <a:ext uri="{909E8E84-426E-40DD-AFC4-6F175D3DCCD1}">
              <a14:hiddenFill xmlns:a14="http://schemas.microsoft.com/office/drawing/2010/main">
                <a:gradFill rotWithShape="1">
                  <a:gsLst>
                    <a:gs pos="0">
                      <a:srgbClr val="000047"/>
                    </a:gs>
                    <a:gs pos="50000">
                      <a:srgbClr val="000099"/>
                    </a:gs>
                    <a:gs pos="100000">
                      <a:srgbClr val="000047"/>
                    </a:gs>
                  </a:gsLst>
                  <a:lin ang="5400000" scaled="1"/>
                </a:gradFill>
              </a14:hiddenFill>
            </a:ext>
          </a:extLst>
        </p:spPr>
        <p:txBody>
          <a:bodyPr/>
          <a:lstStyle/>
          <a:p>
            <a:r>
              <a:rPr lang="en-US" altLang="en-US" b="1" dirty="0">
                <a:solidFill>
                  <a:srgbClr val="FFFF00"/>
                </a:solidFill>
                <a:latin typeface="Times New Roman" pitchFamily="18" charset="0"/>
              </a:rPr>
              <a:t>HPC, Computational Science &amp; Engineering, </a:t>
            </a:r>
            <a:r>
              <a:rPr lang="en-US" altLang="en-US" b="1" i="1" dirty="0">
                <a:solidFill>
                  <a:srgbClr val="FFFF00"/>
                </a:solidFill>
                <a:latin typeface="Times New Roman" pitchFamily="18" charset="0"/>
              </a:rPr>
              <a:t>Shake-and-Bake</a:t>
            </a:r>
            <a:r>
              <a:rPr lang="en-US" altLang="en-US" b="1" dirty="0">
                <a:solidFill>
                  <a:srgbClr val="FFFF00"/>
                </a:solidFill>
                <a:latin typeface="Times New Roman" pitchFamily="18" charset="0"/>
              </a:rPr>
              <a:t>,  and 21</a:t>
            </a:r>
            <a:r>
              <a:rPr lang="en-US" altLang="en-US" b="1" baseline="30000" dirty="0">
                <a:solidFill>
                  <a:srgbClr val="FFFF00"/>
                </a:solidFill>
                <a:latin typeface="Times New Roman" pitchFamily="18" charset="0"/>
              </a:rPr>
              <a:t>st</a:t>
            </a:r>
            <a:r>
              <a:rPr lang="en-US" altLang="en-US" b="1" dirty="0">
                <a:solidFill>
                  <a:srgbClr val="FFFF00"/>
                </a:solidFill>
                <a:latin typeface="Times New Roman" pitchFamily="18" charset="0"/>
              </a:rPr>
              <a:t> Century Academia </a:t>
            </a:r>
            <a:br>
              <a:rPr lang="en-US" altLang="en-US" b="1" dirty="0">
                <a:solidFill>
                  <a:srgbClr val="FFFF00"/>
                </a:solidFill>
                <a:latin typeface="Times New Roman" pitchFamily="18" charset="0"/>
              </a:rPr>
            </a:br>
            <a:r>
              <a:rPr lang="en-US" altLang="en-US" b="1" dirty="0">
                <a:solidFill>
                  <a:schemeClr val="hlink"/>
                </a:solidFill>
                <a:latin typeface="Times New Roman" pitchFamily="18" charset="0"/>
              </a:rPr>
              <a:t>Russ Miller</a:t>
            </a:r>
            <a:br>
              <a:rPr lang="en-US" altLang="en-US" b="1" dirty="0">
                <a:solidFill>
                  <a:schemeClr val="hlink"/>
                </a:solidFill>
                <a:latin typeface="Times New Roman" pitchFamily="18" charset="0"/>
              </a:rPr>
            </a:br>
            <a:r>
              <a:rPr lang="en-US" altLang="en-US" sz="4000" b="1" dirty="0">
                <a:solidFill>
                  <a:schemeClr val="hlink"/>
                </a:solidFill>
                <a:latin typeface="Times New Roman" pitchFamily="18" charset="0"/>
              </a:rPr>
              <a:t>Cyberinfrastructure Lab</a:t>
            </a:r>
            <a:br>
              <a:rPr lang="en-US" altLang="en-US" sz="4000" b="1" dirty="0">
                <a:solidFill>
                  <a:schemeClr val="hlink"/>
                </a:solidFill>
                <a:latin typeface="Times New Roman" pitchFamily="18" charset="0"/>
              </a:rPr>
            </a:br>
            <a:r>
              <a:rPr lang="en-US" altLang="en-US" sz="3600" b="1" i="1" dirty="0">
                <a:solidFill>
                  <a:schemeClr val="hlink"/>
                </a:solidFill>
                <a:latin typeface="Times New Roman" pitchFamily="18" charset="0"/>
              </a:rPr>
              <a:t>The State University of New York at Buffalo</a:t>
            </a:r>
            <a:endParaRPr lang="en-US" altLang="en-US" sz="2800" b="1" i="1" dirty="0">
              <a:solidFill>
                <a:schemeClr val="hlink"/>
              </a:solidFill>
              <a:latin typeface="Times New Roman" pitchFamily="18" charset="0"/>
            </a:endParaRPr>
          </a:p>
        </p:txBody>
      </p:sp>
      <p:sp>
        <p:nvSpPr>
          <p:cNvPr id="3075" name="Text Box 9"/>
          <p:cNvSpPr txBox="1">
            <a:spLocks noChangeArrowheads="1"/>
          </p:cNvSpPr>
          <p:nvPr/>
        </p:nvSpPr>
        <p:spPr bwMode="auto">
          <a:xfrm>
            <a:off x="-76200" y="6461125"/>
            <a:ext cx="9220200" cy="3968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2000">
                <a:solidFill>
                  <a:schemeClr val="hlink"/>
                </a:solidFill>
                <a:cs typeface="Times New Roman" pitchFamily="18" charset="0"/>
              </a:rPr>
              <a:t>NSF, NIH, DOE, NIMA, NYS, HP               www.cse.buffalo.edu/faculty/miller/CI/</a:t>
            </a:r>
          </a:p>
        </p:txBody>
      </p:sp>
      <p:pic>
        <p:nvPicPr>
          <p:cNvPr id="3076" name="Picture 23" descr="russ_grid_wal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57500" y="3905250"/>
            <a:ext cx="3429000" cy="2571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pull dir="rd"/>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4"/>
          <p:cNvSpPr>
            <a:spLocks noGrp="1" noChangeArrowheads="1"/>
          </p:cNvSpPr>
          <p:nvPr>
            <p:ph type="title"/>
          </p:nvPr>
        </p:nvSpPr>
        <p:spPr/>
        <p:txBody>
          <a:bodyPr/>
          <a:lstStyle/>
          <a:p>
            <a:r>
              <a:rPr lang="en-US" altLang="en-US" sz="4000"/>
              <a:t>Academia in the 21st Century: High-Level View</a:t>
            </a:r>
          </a:p>
        </p:txBody>
      </p:sp>
      <p:sp>
        <p:nvSpPr>
          <p:cNvPr id="4099" name="Rectangle 5"/>
          <p:cNvSpPr>
            <a:spLocks noGrp="1" noChangeArrowheads="1"/>
          </p:cNvSpPr>
          <p:nvPr>
            <p:ph idx="1"/>
          </p:nvPr>
        </p:nvSpPr>
        <p:spPr>
          <a:xfrm>
            <a:off x="228600" y="1371600"/>
            <a:ext cx="8763000" cy="4953000"/>
          </a:xfrm>
        </p:spPr>
        <p:txBody>
          <a:bodyPr/>
          <a:lstStyle/>
          <a:p>
            <a:r>
              <a:rPr lang="en-US" altLang="en-US" dirty="0"/>
              <a:t>Empower students to compete in knowledge-based economy</a:t>
            </a:r>
          </a:p>
          <a:p>
            <a:r>
              <a:rPr lang="en-US" altLang="en-US" dirty="0"/>
              <a:t>Embrace digital data-driven society</a:t>
            </a:r>
          </a:p>
          <a:p>
            <a:r>
              <a:rPr lang="en-US" altLang="en-US" dirty="0"/>
              <a:t>Accelerate discovery and comprehension</a:t>
            </a:r>
          </a:p>
          <a:p>
            <a:r>
              <a:rPr lang="en-US" altLang="en-US" dirty="0"/>
              <a:t>Enhance virtual organizations</a:t>
            </a:r>
          </a:p>
          <a:p>
            <a:r>
              <a:rPr lang="en-US" altLang="en-US" dirty="0"/>
              <a:t>Provide increased education, outreach, and training</a:t>
            </a:r>
          </a:p>
          <a:p>
            <a:r>
              <a:rPr lang="en-US" altLang="en-US" dirty="0"/>
              <a:t>Enhance and expand relationships between academia and the corporate world</a:t>
            </a:r>
          </a:p>
        </p:txBody>
      </p:sp>
    </p:spTree>
  </p:cSld>
  <p:clrMapOvr>
    <a:masterClrMapping/>
  </p:clrMapOvr>
  <p:transition spd="slow">
    <p:pull dir="rd"/>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p:txBody>
          <a:bodyPr/>
          <a:lstStyle/>
          <a:p>
            <a:r>
              <a:rPr lang="en-US" altLang="en-US" sz="3600"/>
              <a:t>Academia in the 21st Century: Medium-Level View</a:t>
            </a:r>
          </a:p>
        </p:txBody>
      </p:sp>
      <p:sp>
        <p:nvSpPr>
          <p:cNvPr id="5123" name="Rectangle 5"/>
          <p:cNvSpPr>
            <a:spLocks noGrp="1" noChangeArrowheads="1"/>
          </p:cNvSpPr>
          <p:nvPr>
            <p:ph idx="1"/>
          </p:nvPr>
        </p:nvSpPr>
        <p:spPr>
          <a:xfrm>
            <a:off x="304800" y="1371600"/>
            <a:ext cx="8458200" cy="4953000"/>
          </a:xfrm>
        </p:spPr>
        <p:txBody>
          <a:bodyPr/>
          <a:lstStyle/>
          <a:p>
            <a:pPr>
              <a:lnSpc>
                <a:spcPct val="80000"/>
              </a:lnSpc>
            </a:pPr>
            <a:r>
              <a:rPr lang="en-US" altLang="en-US" sz="2600"/>
              <a:t>Create links between enabling technologists and disciplinary users</a:t>
            </a:r>
          </a:p>
          <a:p>
            <a:pPr>
              <a:lnSpc>
                <a:spcPct val="80000"/>
              </a:lnSpc>
            </a:pPr>
            <a:r>
              <a:rPr lang="en-US" altLang="en-US" sz="2600"/>
              <a:t>Improve efficiency of knowledge-driven applications in myriad disciplines</a:t>
            </a:r>
          </a:p>
          <a:p>
            <a:pPr lvl="1">
              <a:lnSpc>
                <a:spcPct val="80000"/>
              </a:lnSpc>
            </a:pPr>
            <a:r>
              <a:rPr lang="en-US" altLang="en-US" sz="2200"/>
              <a:t>New Techniques</a:t>
            </a:r>
          </a:p>
          <a:p>
            <a:pPr lvl="1">
              <a:lnSpc>
                <a:spcPct val="80000"/>
              </a:lnSpc>
            </a:pPr>
            <a:r>
              <a:rPr lang="en-US" altLang="en-US" sz="2200"/>
              <a:t>New Algorithms</a:t>
            </a:r>
          </a:p>
          <a:p>
            <a:pPr lvl="1">
              <a:lnSpc>
                <a:spcPct val="80000"/>
              </a:lnSpc>
            </a:pPr>
            <a:r>
              <a:rPr lang="en-US" altLang="en-US" sz="2200"/>
              <a:t>New Interactions (people &amp; systems)</a:t>
            </a:r>
          </a:p>
          <a:p>
            <a:pPr>
              <a:lnSpc>
                <a:spcPct val="80000"/>
              </a:lnSpc>
            </a:pPr>
            <a:r>
              <a:rPr lang="en-US" altLang="en-US" sz="2600"/>
              <a:t>Support HPC infrastructure, research, and applications </a:t>
            </a:r>
          </a:p>
          <a:p>
            <a:pPr>
              <a:lnSpc>
                <a:spcPct val="80000"/>
              </a:lnSpc>
            </a:pPr>
            <a:r>
              <a:rPr lang="en-US" altLang="en-US" sz="2600"/>
              <a:t>Deliver high-end cyberinfrastructure to enable efficient</a:t>
            </a:r>
          </a:p>
          <a:p>
            <a:pPr lvl="1">
              <a:lnSpc>
                <a:spcPct val="80000"/>
              </a:lnSpc>
            </a:pPr>
            <a:r>
              <a:rPr lang="en-US" altLang="en-US" sz="2200"/>
              <a:t>Collection of data </a:t>
            </a:r>
          </a:p>
          <a:p>
            <a:pPr lvl="1">
              <a:lnSpc>
                <a:spcPct val="80000"/>
              </a:lnSpc>
            </a:pPr>
            <a:r>
              <a:rPr lang="en-US" altLang="en-US" sz="2200"/>
              <a:t>Management/Organization of data</a:t>
            </a:r>
          </a:p>
          <a:p>
            <a:pPr lvl="1">
              <a:lnSpc>
                <a:spcPct val="80000"/>
              </a:lnSpc>
            </a:pPr>
            <a:r>
              <a:rPr lang="en-US" altLang="en-US" sz="2200"/>
              <a:t>Distribution of data</a:t>
            </a:r>
          </a:p>
          <a:p>
            <a:pPr lvl="1">
              <a:lnSpc>
                <a:spcPct val="80000"/>
              </a:lnSpc>
            </a:pPr>
            <a:r>
              <a:rPr lang="en-US" altLang="en-US" sz="2200"/>
              <a:t>Analysis of data</a:t>
            </a:r>
          </a:p>
          <a:p>
            <a:pPr lvl="1">
              <a:lnSpc>
                <a:spcPct val="80000"/>
              </a:lnSpc>
            </a:pPr>
            <a:r>
              <a:rPr lang="en-US" altLang="en-US" sz="2200"/>
              <a:t>Visualization of data</a:t>
            </a:r>
          </a:p>
        </p:txBody>
      </p:sp>
    </p:spTree>
  </p:cSld>
  <p:clrMapOvr>
    <a:masterClrMapping/>
  </p:clrMapOvr>
  <p:transition spd="slow">
    <p:pull dir="rd"/>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0" y="0"/>
            <a:ext cx="9144000" cy="6858000"/>
          </a:xfrm>
        </p:spPr>
        <p:txBody>
          <a:bodyPr/>
          <a:lstStyle/>
          <a:p>
            <a:r>
              <a:rPr lang="en-US" altLang="en-US"/>
              <a:t>NSF Integrated CI</a:t>
            </a:r>
          </a:p>
        </p:txBody>
      </p:sp>
      <p:pic>
        <p:nvPicPr>
          <p:cNvPr id="6147" name="Picture 3" descr="image00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23950" y="990600"/>
            <a:ext cx="6800850" cy="5102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8" name="Text Box 4"/>
          <p:cNvSpPr txBox="1">
            <a:spLocks noChangeArrowheads="1"/>
          </p:cNvSpPr>
          <p:nvPr/>
        </p:nvSpPr>
        <p:spPr bwMode="auto">
          <a:xfrm>
            <a:off x="125413" y="198438"/>
            <a:ext cx="8902700" cy="762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4400">
                <a:solidFill>
                  <a:schemeClr val="bg1"/>
                </a:solidFill>
              </a:rPr>
              <a:t>NSF Integrated Cyberinfrastructure</a:t>
            </a:r>
          </a:p>
        </p:txBody>
      </p:sp>
      <p:sp>
        <p:nvSpPr>
          <p:cNvPr id="6149" name="Text Box 5"/>
          <p:cNvSpPr txBox="1">
            <a:spLocks noChangeArrowheads="1"/>
          </p:cNvSpPr>
          <p:nvPr/>
        </p:nvSpPr>
        <p:spPr bwMode="auto">
          <a:xfrm>
            <a:off x="0" y="6200775"/>
            <a:ext cx="9144000" cy="5810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50000"/>
              </a:spcBef>
              <a:buClrTx/>
              <a:buFontTx/>
              <a:buNone/>
            </a:pPr>
            <a:r>
              <a:rPr lang="en-US" altLang="en-US" sz="1600" i="1">
                <a:solidFill>
                  <a:schemeClr val="bg1"/>
                </a:solidFill>
              </a:rPr>
              <a:t>NSF Director Arden L. Bement: “leadership in cyberinfrastructure may determine  America's continued ability to innovate – and thus our ability to compete successfully in the global arena.”</a:t>
            </a:r>
          </a:p>
        </p:txBody>
      </p:sp>
    </p:spTree>
  </p:cSld>
  <p:clrMapOvr>
    <a:masterClrMapping/>
  </p:clrMapOvr>
  <p:transition spd="slow">
    <p:pull dir="rd"/>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0" y="0"/>
            <a:ext cx="9144000" cy="1631950"/>
          </a:xfrm>
        </p:spPr>
        <p:txBody>
          <a:bodyPr/>
          <a:lstStyle/>
          <a:p>
            <a:r>
              <a:rPr lang="en-US" altLang="ko-KR" sz="4000">
                <a:ea typeface="굴림" pitchFamily="50" charset="-127"/>
              </a:rPr>
              <a:t>Academic Computing Initiative: Inverted Umbrella (Sample)</a:t>
            </a:r>
          </a:p>
        </p:txBody>
      </p:sp>
      <p:grpSp>
        <p:nvGrpSpPr>
          <p:cNvPr id="7171" name="Group 3"/>
          <p:cNvGrpSpPr>
            <a:grpSpLocks/>
          </p:cNvGrpSpPr>
          <p:nvPr/>
        </p:nvGrpSpPr>
        <p:grpSpPr bwMode="auto">
          <a:xfrm>
            <a:off x="541338" y="4711700"/>
            <a:ext cx="5554662" cy="614363"/>
            <a:chOff x="361" y="2938"/>
            <a:chExt cx="2915" cy="355"/>
          </a:xfrm>
        </p:grpSpPr>
        <p:sp>
          <p:nvSpPr>
            <p:cNvPr id="7283" name="Rectangle 4"/>
            <p:cNvSpPr>
              <a:spLocks noChangeArrowheads="1"/>
            </p:cNvSpPr>
            <p:nvPr/>
          </p:nvSpPr>
          <p:spPr bwMode="auto">
            <a:xfrm>
              <a:off x="361" y="2938"/>
              <a:ext cx="2915" cy="355"/>
            </a:xfrm>
            <a:prstGeom prst="rect">
              <a:avLst/>
            </a:prstGeom>
            <a:solidFill>
              <a:srgbClr val="666633"/>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7284" name="Rectangle 5"/>
            <p:cNvSpPr>
              <a:spLocks noChangeArrowheads="1"/>
            </p:cNvSpPr>
            <p:nvPr/>
          </p:nvSpPr>
          <p:spPr bwMode="auto">
            <a:xfrm>
              <a:off x="361" y="2938"/>
              <a:ext cx="2915" cy="355"/>
            </a:xfrm>
            <a:prstGeom prst="rect">
              <a:avLst/>
            </a:prstGeom>
            <a:noFill/>
            <a:ln w="6350" cap="rnd">
              <a:solidFill>
                <a:srgbClr val="666633"/>
              </a:solidFill>
              <a:miter lim="800000"/>
              <a:headEnd/>
              <a:tailEnd/>
            </a:ln>
            <a:extLst>
              <a:ext uri="{909E8E84-426E-40DD-AFC4-6F175D3DCCD1}">
                <a14:hiddenFill xmlns:a14="http://schemas.microsoft.com/office/drawing/2010/main">
                  <a:solidFill>
                    <a:srgbClr val="FFFFFF"/>
                  </a:solidFill>
                </a14:hiddenFill>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grpSp>
      <p:sp>
        <p:nvSpPr>
          <p:cNvPr id="7172" name="Rectangle 8"/>
          <p:cNvSpPr>
            <a:spLocks noChangeArrowheads="1"/>
          </p:cNvSpPr>
          <p:nvPr/>
        </p:nvSpPr>
        <p:spPr bwMode="auto">
          <a:xfrm>
            <a:off x="1744663" y="4816475"/>
            <a:ext cx="3284537"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ko-KR" sz="1200">
                <a:solidFill>
                  <a:srgbClr val="FFFFFF"/>
                </a:solidFill>
                <a:latin typeface="Arial" charset="0"/>
                <a:ea typeface="굴림" pitchFamily="50" charset="-127"/>
              </a:rPr>
              <a:t>Departments, Colleges, Centers, Institutes, &amp;</a:t>
            </a:r>
          </a:p>
          <a:p>
            <a:pPr algn="ctr">
              <a:spcBef>
                <a:spcPct val="0"/>
              </a:spcBef>
              <a:buClrTx/>
              <a:buFontTx/>
              <a:buNone/>
            </a:pPr>
            <a:r>
              <a:rPr lang="en-US" altLang="ko-KR" sz="1200" i="1">
                <a:solidFill>
                  <a:srgbClr val="FFFFFF"/>
                </a:solidFill>
                <a:latin typeface="Arial" charset="0"/>
                <a:ea typeface="굴림" pitchFamily="50" charset="-127"/>
              </a:rPr>
              <a:t>User Support Staff: HPC, Viz, Interfaces, Data</a:t>
            </a:r>
            <a:endParaRPr lang="en-US" altLang="ko-KR" sz="3200" b="0" i="1">
              <a:solidFill>
                <a:schemeClr val="tx1"/>
              </a:solidFill>
              <a:latin typeface="Times" pitchFamily="18" charset="0"/>
              <a:ea typeface="굴림" pitchFamily="50" charset="-127"/>
            </a:endParaRPr>
          </a:p>
        </p:txBody>
      </p:sp>
      <p:grpSp>
        <p:nvGrpSpPr>
          <p:cNvPr id="7173" name="Group 17"/>
          <p:cNvGrpSpPr>
            <a:grpSpLocks/>
          </p:cNvGrpSpPr>
          <p:nvPr/>
        </p:nvGrpSpPr>
        <p:grpSpPr bwMode="auto">
          <a:xfrm>
            <a:off x="7450138" y="1881188"/>
            <a:ext cx="1084262" cy="4244975"/>
            <a:chOff x="3987" y="1302"/>
            <a:chExt cx="569" cy="2453"/>
          </a:xfrm>
        </p:grpSpPr>
        <p:sp>
          <p:nvSpPr>
            <p:cNvPr id="7281" name="Freeform 18"/>
            <p:cNvSpPr>
              <a:spLocks/>
            </p:cNvSpPr>
            <p:nvPr/>
          </p:nvSpPr>
          <p:spPr bwMode="auto">
            <a:xfrm>
              <a:off x="3987" y="1302"/>
              <a:ext cx="569" cy="2453"/>
            </a:xfrm>
            <a:custGeom>
              <a:avLst/>
              <a:gdLst>
                <a:gd name="T0" fmla="*/ 426 w 569"/>
                <a:gd name="T1" fmla="*/ 0 h 2453"/>
                <a:gd name="T2" fmla="*/ 0 w 569"/>
                <a:gd name="T3" fmla="*/ 0 h 2453"/>
                <a:gd name="T4" fmla="*/ 0 w 569"/>
                <a:gd name="T5" fmla="*/ 2453 h 2453"/>
                <a:gd name="T6" fmla="*/ 426 w 569"/>
                <a:gd name="T7" fmla="*/ 2453 h 2453"/>
                <a:gd name="T8" fmla="*/ 569 w 569"/>
                <a:gd name="T9" fmla="*/ 1227 h 2453"/>
                <a:gd name="T10" fmla="*/ 426 w 569"/>
                <a:gd name="T11" fmla="*/ 0 h 2453"/>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69" h="2453">
                  <a:moveTo>
                    <a:pt x="426" y="0"/>
                  </a:moveTo>
                  <a:lnTo>
                    <a:pt x="0" y="0"/>
                  </a:lnTo>
                  <a:lnTo>
                    <a:pt x="0" y="2453"/>
                  </a:lnTo>
                  <a:lnTo>
                    <a:pt x="426" y="2453"/>
                  </a:lnTo>
                  <a:lnTo>
                    <a:pt x="569" y="1227"/>
                  </a:lnTo>
                  <a:lnTo>
                    <a:pt x="426" y="0"/>
                  </a:lnTo>
                  <a:close/>
                </a:path>
              </a:pathLst>
            </a:custGeom>
            <a:solidFill>
              <a:srgbClr val="EAEAE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282" name="Freeform 19"/>
            <p:cNvSpPr>
              <a:spLocks/>
            </p:cNvSpPr>
            <p:nvPr/>
          </p:nvSpPr>
          <p:spPr bwMode="auto">
            <a:xfrm>
              <a:off x="3987" y="1302"/>
              <a:ext cx="569" cy="2453"/>
            </a:xfrm>
            <a:custGeom>
              <a:avLst/>
              <a:gdLst>
                <a:gd name="T0" fmla="*/ 426 w 569"/>
                <a:gd name="T1" fmla="*/ 0 h 2453"/>
                <a:gd name="T2" fmla="*/ 0 w 569"/>
                <a:gd name="T3" fmla="*/ 0 h 2453"/>
                <a:gd name="T4" fmla="*/ 0 w 569"/>
                <a:gd name="T5" fmla="*/ 2453 h 2453"/>
                <a:gd name="T6" fmla="*/ 426 w 569"/>
                <a:gd name="T7" fmla="*/ 2453 h 2453"/>
                <a:gd name="T8" fmla="*/ 569 w 569"/>
                <a:gd name="T9" fmla="*/ 1227 h 2453"/>
                <a:gd name="T10" fmla="*/ 426 w 569"/>
                <a:gd name="T11" fmla="*/ 0 h 2453"/>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69" h="2453">
                  <a:moveTo>
                    <a:pt x="426" y="0"/>
                  </a:moveTo>
                  <a:lnTo>
                    <a:pt x="0" y="0"/>
                  </a:lnTo>
                  <a:lnTo>
                    <a:pt x="0" y="2453"/>
                  </a:lnTo>
                  <a:lnTo>
                    <a:pt x="426" y="2453"/>
                  </a:lnTo>
                  <a:lnTo>
                    <a:pt x="569" y="1227"/>
                  </a:lnTo>
                  <a:lnTo>
                    <a:pt x="426" y="0"/>
                  </a:lnTo>
                  <a:close/>
                </a:path>
              </a:pathLst>
            </a:custGeom>
            <a:noFill/>
            <a:ln w="6350" cap="rnd">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grpSp>
        <p:nvGrpSpPr>
          <p:cNvPr id="7174" name="Group 20"/>
          <p:cNvGrpSpPr>
            <a:grpSpLocks/>
          </p:cNvGrpSpPr>
          <p:nvPr/>
        </p:nvGrpSpPr>
        <p:grpSpPr bwMode="auto">
          <a:xfrm>
            <a:off x="6096000" y="1881188"/>
            <a:ext cx="1354138" cy="4244975"/>
            <a:chOff x="3276" y="1302"/>
            <a:chExt cx="711" cy="2453"/>
          </a:xfrm>
        </p:grpSpPr>
        <p:sp>
          <p:nvSpPr>
            <p:cNvPr id="7279" name="Rectangle 21"/>
            <p:cNvSpPr>
              <a:spLocks noChangeArrowheads="1"/>
            </p:cNvSpPr>
            <p:nvPr/>
          </p:nvSpPr>
          <p:spPr bwMode="auto">
            <a:xfrm>
              <a:off x="3276" y="1302"/>
              <a:ext cx="711" cy="2453"/>
            </a:xfrm>
            <a:prstGeom prst="rect">
              <a:avLst/>
            </a:prstGeom>
            <a:solidFill>
              <a:srgbClr val="BBE0E3">
                <a:alpha val="89803"/>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7280" name="Rectangle 22"/>
            <p:cNvSpPr>
              <a:spLocks noChangeArrowheads="1"/>
            </p:cNvSpPr>
            <p:nvPr/>
          </p:nvSpPr>
          <p:spPr bwMode="auto">
            <a:xfrm>
              <a:off x="3276" y="1302"/>
              <a:ext cx="711" cy="2453"/>
            </a:xfrm>
            <a:prstGeom prst="rect">
              <a:avLst/>
            </a:prstGeom>
            <a:noFill/>
            <a:ln w="6350" cap="rnd">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grpSp>
      <p:sp>
        <p:nvSpPr>
          <p:cNvPr id="7175" name="Rectangle 23"/>
          <p:cNvSpPr>
            <a:spLocks noChangeArrowheads="1"/>
          </p:cNvSpPr>
          <p:nvPr/>
        </p:nvSpPr>
        <p:spPr bwMode="auto">
          <a:xfrm>
            <a:off x="6096000" y="1982788"/>
            <a:ext cx="1371600" cy="912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ko-KR" sz="1200">
                <a:solidFill>
                  <a:srgbClr val="000000"/>
                </a:solidFill>
                <a:latin typeface="Arial" charset="0"/>
                <a:ea typeface="굴림" pitchFamily="50" charset="-127"/>
              </a:rPr>
              <a:t>Modeling Physical Multi-Systems &amp; Phenomena</a:t>
            </a:r>
          </a:p>
          <a:p>
            <a:pPr algn="ctr">
              <a:spcBef>
                <a:spcPct val="0"/>
              </a:spcBef>
              <a:buClrTx/>
              <a:buFontTx/>
              <a:buNone/>
            </a:pPr>
            <a:r>
              <a:rPr lang="en-US" altLang="ko-KR" sz="1200">
                <a:solidFill>
                  <a:srgbClr val="000000"/>
                </a:solidFill>
                <a:latin typeface="Arial" charset="0"/>
                <a:ea typeface="굴림" pitchFamily="50" charset="-127"/>
              </a:rPr>
              <a:t>(“Simulation-Based Eng Sci”)</a:t>
            </a:r>
            <a:endParaRPr lang="en-US" altLang="ko-KR" sz="2800" b="0" i="1">
              <a:solidFill>
                <a:schemeClr val="tx1"/>
              </a:solidFill>
              <a:latin typeface="Times" pitchFamily="18" charset="0"/>
              <a:ea typeface="굴림" pitchFamily="50" charset="-127"/>
            </a:endParaRPr>
          </a:p>
        </p:txBody>
      </p:sp>
      <p:sp>
        <p:nvSpPr>
          <p:cNvPr id="7176" name="Rectangle 27"/>
          <p:cNvSpPr>
            <a:spLocks noChangeArrowheads="1"/>
          </p:cNvSpPr>
          <p:nvPr/>
        </p:nvSpPr>
        <p:spPr bwMode="auto">
          <a:xfrm>
            <a:off x="6383338" y="3276600"/>
            <a:ext cx="803275"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ko-KR" sz="1200">
                <a:solidFill>
                  <a:srgbClr val="000000"/>
                </a:solidFill>
                <a:latin typeface="Arial" charset="0"/>
                <a:ea typeface="굴림" pitchFamily="50" charset="-127"/>
              </a:rPr>
              <a:t>Interactive </a:t>
            </a:r>
          </a:p>
          <a:p>
            <a:pPr algn="ctr">
              <a:spcBef>
                <a:spcPct val="0"/>
              </a:spcBef>
              <a:buClrTx/>
              <a:buFontTx/>
              <a:buNone/>
            </a:pPr>
            <a:r>
              <a:rPr lang="en-US" altLang="ko-KR" sz="1200">
                <a:solidFill>
                  <a:srgbClr val="000000"/>
                </a:solidFill>
                <a:latin typeface="Arial" charset="0"/>
                <a:ea typeface="굴림" pitchFamily="50" charset="-127"/>
              </a:rPr>
              <a:t>Systems</a:t>
            </a:r>
            <a:endParaRPr lang="en-US" altLang="ko-KR" sz="2800" b="0" i="1">
              <a:solidFill>
                <a:schemeClr val="tx1"/>
              </a:solidFill>
              <a:latin typeface="Times" pitchFamily="18" charset="0"/>
              <a:ea typeface="굴림" pitchFamily="50" charset="-127"/>
            </a:endParaRPr>
          </a:p>
        </p:txBody>
      </p:sp>
      <p:sp>
        <p:nvSpPr>
          <p:cNvPr id="7177" name="Rectangle 29"/>
          <p:cNvSpPr>
            <a:spLocks noChangeArrowheads="1"/>
          </p:cNvSpPr>
          <p:nvPr/>
        </p:nvSpPr>
        <p:spPr bwMode="auto">
          <a:xfrm>
            <a:off x="6248400" y="4329113"/>
            <a:ext cx="1143000" cy="547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ko-KR" sz="1200">
                <a:solidFill>
                  <a:srgbClr val="000000"/>
                </a:solidFill>
                <a:latin typeface="Arial" charset="0"/>
                <a:ea typeface="굴림" pitchFamily="50" charset="-127"/>
              </a:rPr>
              <a:t>Ubiquitous Computing Environments</a:t>
            </a:r>
            <a:endParaRPr lang="en-US" altLang="ko-KR" sz="2800" b="0" i="1">
              <a:solidFill>
                <a:schemeClr val="tx1"/>
              </a:solidFill>
              <a:latin typeface="Times" pitchFamily="18" charset="0"/>
              <a:ea typeface="굴림" pitchFamily="50" charset="-127"/>
            </a:endParaRPr>
          </a:p>
        </p:txBody>
      </p:sp>
      <p:sp>
        <p:nvSpPr>
          <p:cNvPr id="7178" name="Rectangle 32"/>
          <p:cNvSpPr>
            <a:spLocks noChangeArrowheads="1"/>
          </p:cNvSpPr>
          <p:nvPr/>
        </p:nvSpPr>
        <p:spPr bwMode="auto">
          <a:xfrm>
            <a:off x="6267450" y="5410200"/>
            <a:ext cx="1068388"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ko-KR" sz="1200">
                <a:solidFill>
                  <a:srgbClr val="000000"/>
                </a:solidFill>
                <a:latin typeface="Arial" charset="0"/>
                <a:ea typeface="굴림" pitchFamily="50" charset="-127"/>
              </a:rPr>
              <a:t>Computational</a:t>
            </a:r>
          </a:p>
          <a:p>
            <a:pPr algn="ctr">
              <a:spcBef>
                <a:spcPct val="0"/>
              </a:spcBef>
              <a:buClrTx/>
              <a:buFontTx/>
              <a:buNone/>
            </a:pPr>
            <a:r>
              <a:rPr lang="en-US" altLang="ko-KR" sz="1200">
                <a:solidFill>
                  <a:srgbClr val="000000"/>
                </a:solidFill>
                <a:latin typeface="Arial" charset="0"/>
                <a:ea typeface="굴림" pitchFamily="50" charset="-127"/>
              </a:rPr>
              <a:t>Digital Art</a:t>
            </a:r>
            <a:endParaRPr lang="en-US" altLang="ko-KR" sz="2800" b="0" i="1">
              <a:solidFill>
                <a:schemeClr val="tx1"/>
              </a:solidFill>
              <a:latin typeface="Times" pitchFamily="18" charset="0"/>
              <a:ea typeface="굴림" pitchFamily="50" charset="-127"/>
            </a:endParaRPr>
          </a:p>
        </p:txBody>
      </p:sp>
      <p:grpSp>
        <p:nvGrpSpPr>
          <p:cNvPr id="7179" name="Group 34"/>
          <p:cNvGrpSpPr>
            <a:grpSpLocks/>
          </p:cNvGrpSpPr>
          <p:nvPr/>
        </p:nvGrpSpPr>
        <p:grpSpPr bwMode="auto">
          <a:xfrm>
            <a:off x="541338" y="5326063"/>
            <a:ext cx="5554662" cy="493712"/>
            <a:chOff x="361" y="3293"/>
            <a:chExt cx="2915" cy="285"/>
          </a:xfrm>
        </p:grpSpPr>
        <p:sp>
          <p:nvSpPr>
            <p:cNvPr id="7277" name="Rectangle 35"/>
            <p:cNvSpPr>
              <a:spLocks noChangeArrowheads="1"/>
            </p:cNvSpPr>
            <p:nvPr/>
          </p:nvSpPr>
          <p:spPr bwMode="auto">
            <a:xfrm>
              <a:off x="361" y="3293"/>
              <a:ext cx="2915" cy="285"/>
            </a:xfrm>
            <a:prstGeom prst="rect">
              <a:avLst/>
            </a:prstGeom>
            <a:solidFill>
              <a:srgbClr val="99CC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7278" name="Rectangle 36"/>
            <p:cNvSpPr>
              <a:spLocks noChangeArrowheads="1"/>
            </p:cNvSpPr>
            <p:nvPr/>
          </p:nvSpPr>
          <p:spPr bwMode="auto">
            <a:xfrm>
              <a:off x="361" y="3293"/>
              <a:ext cx="2915" cy="285"/>
            </a:xfrm>
            <a:prstGeom prst="rect">
              <a:avLst/>
            </a:prstGeom>
            <a:noFill/>
            <a:ln w="6350" cap="rnd">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grpSp>
      <p:sp>
        <p:nvSpPr>
          <p:cNvPr id="7180" name="Rectangle 37"/>
          <p:cNvSpPr>
            <a:spLocks noChangeArrowheads="1"/>
          </p:cNvSpPr>
          <p:nvPr/>
        </p:nvSpPr>
        <p:spPr bwMode="auto">
          <a:xfrm>
            <a:off x="1387475" y="5410200"/>
            <a:ext cx="4175125"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ko-KR" sz="1200" b="0">
                <a:solidFill>
                  <a:srgbClr val="000000"/>
                </a:solidFill>
                <a:latin typeface="Arial" charset="0"/>
                <a:ea typeface="굴림" pitchFamily="50" charset="-127"/>
              </a:rPr>
              <a:t>High-Performance Systems, Networks, Storage, Visualization </a:t>
            </a:r>
          </a:p>
          <a:p>
            <a:pPr algn="ctr">
              <a:spcBef>
                <a:spcPct val="0"/>
              </a:spcBef>
              <a:buClrTx/>
              <a:buFontTx/>
              <a:buNone/>
            </a:pPr>
            <a:r>
              <a:rPr lang="en-US" altLang="ko-KR" sz="1200" b="0">
                <a:solidFill>
                  <a:srgbClr val="000000"/>
                </a:solidFill>
                <a:latin typeface="Arial" charset="0"/>
                <a:ea typeface="굴림" pitchFamily="50" charset="-127"/>
              </a:rPr>
              <a:t>Sensors, Middleware, User-Interfaces, </a:t>
            </a:r>
            <a:r>
              <a:rPr lang="en-US" altLang="ko-KR" sz="1200" b="0" i="1">
                <a:solidFill>
                  <a:srgbClr val="000000"/>
                </a:solidFill>
                <a:latin typeface="Arial" charset="0"/>
                <a:ea typeface="굴림" pitchFamily="50" charset="-127"/>
              </a:rPr>
              <a:t>Staff</a:t>
            </a:r>
            <a:endParaRPr lang="en-US" altLang="ko-KR" sz="2000" b="0" i="1">
              <a:solidFill>
                <a:schemeClr val="tx1"/>
              </a:solidFill>
              <a:latin typeface="Times" pitchFamily="18" charset="0"/>
              <a:ea typeface="굴림" pitchFamily="50" charset="-127"/>
            </a:endParaRPr>
          </a:p>
        </p:txBody>
      </p:sp>
      <p:sp>
        <p:nvSpPr>
          <p:cNvPr id="7181" name="Rectangle 43"/>
          <p:cNvSpPr>
            <a:spLocks noChangeArrowheads="1"/>
          </p:cNvSpPr>
          <p:nvPr/>
        </p:nvSpPr>
        <p:spPr bwMode="auto">
          <a:xfrm>
            <a:off x="4211638" y="2016125"/>
            <a:ext cx="998537"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ko-KR" sz="900" b="0">
                <a:solidFill>
                  <a:srgbClr val="808080"/>
                </a:solidFill>
                <a:latin typeface="Arial" charset="0"/>
                <a:ea typeface="굴림" pitchFamily="50" charset="-127"/>
              </a:rPr>
              <a:t>Engineering Design</a:t>
            </a:r>
            <a:endParaRPr lang="en-US" altLang="ko-KR" sz="2000" b="0" i="1">
              <a:solidFill>
                <a:schemeClr val="tx1"/>
              </a:solidFill>
              <a:latin typeface="Times" pitchFamily="18" charset="0"/>
              <a:ea typeface="굴림" pitchFamily="50" charset="-127"/>
            </a:endParaRPr>
          </a:p>
        </p:txBody>
      </p:sp>
      <p:grpSp>
        <p:nvGrpSpPr>
          <p:cNvPr id="7182" name="Group 44"/>
          <p:cNvGrpSpPr>
            <a:grpSpLocks/>
          </p:cNvGrpSpPr>
          <p:nvPr/>
        </p:nvGrpSpPr>
        <p:grpSpPr bwMode="auto">
          <a:xfrm>
            <a:off x="3860800" y="1881188"/>
            <a:ext cx="1851025" cy="388937"/>
            <a:chOff x="2103" y="1302"/>
            <a:chExt cx="972" cy="225"/>
          </a:xfrm>
        </p:grpSpPr>
        <p:sp>
          <p:nvSpPr>
            <p:cNvPr id="7275" name="Freeform 45"/>
            <p:cNvSpPr>
              <a:spLocks/>
            </p:cNvSpPr>
            <p:nvPr/>
          </p:nvSpPr>
          <p:spPr bwMode="auto">
            <a:xfrm>
              <a:off x="2115" y="1314"/>
              <a:ext cx="960" cy="213"/>
            </a:xfrm>
            <a:custGeom>
              <a:avLst/>
              <a:gdLst>
                <a:gd name="T0" fmla="*/ 0 w 11273"/>
                <a:gd name="T1" fmla="*/ 0 h 2506"/>
                <a:gd name="T2" fmla="*/ 0 w 11273"/>
                <a:gd name="T3" fmla="*/ 0 h 2506"/>
                <a:gd name="T4" fmla="*/ 0 w 11273"/>
                <a:gd name="T5" fmla="*/ 1 h 2506"/>
                <a:gd name="T6" fmla="*/ 0 w 11273"/>
                <a:gd name="T7" fmla="*/ 2 h 2506"/>
                <a:gd name="T8" fmla="*/ 7 w 11273"/>
                <a:gd name="T9" fmla="*/ 2 h 2506"/>
                <a:gd name="T10" fmla="*/ 7 w 11273"/>
                <a:gd name="T11" fmla="*/ 1 h 2506"/>
                <a:gd name="T12" fmla="*/ 7 w 11273"/>
                <a:gd name="T13" fmla="*/ 0 h 2506"/>
                <a:gd name="T14" fmla="*/ 7 w 11273"/>
                <a:gd name="T15" fmla="*/ 0 h 2506"/>
                <a:gd name="T16" fmla="*/ 0 w 11273"/>
                <a:gd name="T17" fmla="*/ 0 h 250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1273" h="2506">
                  <a:moveTo>
                    <a:pt x="418" y="0"/>
                  </a:moveTo>
                  <a:cubicBezTo>
                    <a:pt x="187" y="0"/>
                    <a:pt x="0" y="187"/>
                    <a:pt x="0" y="418"/>
                  </a:cubicBezTo>
                  <a:lnTo>
                    <a:pt x="0" y="2088"/>
                  </a:lnTo>
                  <a:cubicBezTo>
                    <a:pt x="0" y="2319"/>
                    <a:pt x="187" y="2506"/>
                    <a:pt x="418" y="2506"/>
                  </a:cubicBezTo>
                  <a:lnTo>
                    <a:pt x="10855" y="2506"/>
                  </a:lnTo>
                  <a:cubicBezTo>
                    <a:pt x="11086" y="2506"/>
                    <a:pt x="11273" y="2319"/>
                    <a:pt x="11273" y="2088"/>
                  </a:cubicBezTo>
                  <a:lnTo>
                    <a:pt x="11273" y="418"/>
                  </a:lnTo>
                  <a:cubicBezTo>
                    <a:pt x="11273" y="187"/>
                    <a:pt x="11086" y="0"/>
                    <a:pt x="10855" y="0"/>
                  </a:cubicBezTo>
                  <a:lnTo>
                    <a:pt x="418" y="0"/>
                  </a:lnTo>
                  <a:close/>
                </a:path>
              </a:pathLst>
            </a:custGeom>
            <a:solidFill>
              <a:srgbClr val="808080"/>
            </a:solidFill>
            <a:ln w="0">
              <a:solidFill>
                <a:srgbClr val="000000"/>
              </a:solidFill>
              <a:prstDash val="solid"/>
              <a:round/>
              <a:headEnd/>
              <a:tailEnd/>
            </a:ln>
          </p:spPr>
          <p:txBody>
            <a:bodyPr/>
            <a:lstStyle/>
            <a:p>
              <a:endParaRPr lang="en-US"/>
            </a:p>
          </p:txBody>
        </p:sp>
        <p:sp>
          <p:nvSpPr>
            <p:cNvPr id="7276" name="Freeform 46"/>
            <p:cNvSpPr>
              <a:spLocks/>
            </p:cNvSpPr>
            <p:nvPr/>
          </p:nvSpPr>
          <p:spPr bwMode="auto">
            <a:xfrm>
              <a:off x="2103" y="1302"/>
              <a:ext cx="960" cy="213"/>
            </a:xfrm>
            <a:custGeom>
              <a:avLst/>
              <a:gdLst>
                <a:gd name="T0" fmla="*/ 0 w 11272"/>
                <a:gd name="T1" fmla="*/ 0 h 2505"/>
                <a:gd name="T2" fmla="*/ 0 w 11272"/>
                <a:gd name="T3" fmla="*/ 0 h 2505"/>
                <a:gd name="T4" fmla="*/ 0 w 11272"/>
                <a:gd name="T5" fmla="*/ 1 h 2505"/>
                <a:gd name="T6" fmla="*/ 0 w 11272"/>
                <a:gd name="T7" fmla="*/ 2 h 2505"/>
                <a:gd name="T8" fmla="*/ 7 w 11272"/>
                <a:gd name="T9" fmla="*/ 2 h 2505"/>
                <a:gd name="T10" fmla="*/ 7 w 11272"/>
                <a:gd name="T11" fmla="*/ 1 h 2505"/>
                <a:gd name="T12" fmla="*/ 7 w 11272"/>
                <a:gd name="T13" fmla="*/ 0 h 2505"/>
                <a:gd name="T14" fmla="*/ 7 w 11272"/>
                <a:gd name="T15" fmla="*/ 0 h 2505"/>
                <a:gd name="T16" fmla="*/ 0 w 11272"/>
                <a:gd name="T17" fmla="*/ 0 h 250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1272" h="2505">
                  <a:moveTo>
                    <a:pt x="417" y="0"/>
                  </a:moveTo>
                  <a:cubicBezTo>
                    <a:pt x="187" y="0"/>
                    <a:pt x="0" y="187"/>
                    <a:pt x="0" y="417"/>
                  </a:cubicBezTo>
                  <a:lnTo>
                    <a:pt x="0" y="2088"/>
                  </a:lnTo>
                  <a:cubicBezTo>
                    <a:pt x="0" y="2318"/>
                    <a:pt x="187" y="2505"/>
                    <a:pt x="417" y="2505"/>
                  </a:cubicBezTo>
                  <a:lnTo>
                    <a:pt x="10855" y="2505"/>
                  </a:lnTo>
                  <a:cubicBezTo>
                    <a:pt x="11086" y="2505"/>
                    <a:pt x="11272" y="2318"/>
                    <a:pt x="11272" y="2088"/>
                  </a:cubicBezTo>
                  <a:lnTo>
                    <a:pt x="11272" y="417"/>
                  </a:lnTo>
                  <a:cubicBezTo>
                    <a:pt x="11272" y="187"/>
                    <a:pt x="11086" y="0"/>
                    <a:pt x="10855" y="0"/>
                  </a:cubicBezTo>
                  <a:lnTo>
                    <a:pt x="417" y="0"/>
                  </a:lnTo>
                  <a:close/>
                </a:path>
              </a:pathLst>
            </a:custGeom>
            <a:solidFill>
              <a:srgbClr val="66FF66"/>
            </a:solidFill>
            <a:ln w="0">
              <a:solidFill>
                <a:srgbClr val="000000"/>
              </a:solidFill>
              <a:prstDash val="solid"/>
              <a:round/>
              <a:headEnd/>
              <a:tailEnd/>
            </a:ln>
          </p:spPr>
          <p:txBody>
            <a:bodyPr/>
            <a:lstStyle/>
            <a:p>
              <a:endParaRPr lang="en-US"/>
            </a:p>
          </p:txBody>
        </p:sp>
      </p:grpSp>
      <p:sp>
        <p:nvSpPr>
          <p:cNvPr id="7183" name="Rectangle 47"/>
          <p:cNvSpPr>
            <a:spLocks noChangeArrowheads="1"/>
          </p:cNvSpPr>
          <p:nvPr/>
        </p:nvSpPr>
        <p:spPr bwMode="auto">
          <a:xfrm>
            <a:off x="4114800" y="1981200"/>
            <a:ext cx="1322388"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ko-KR" sz="1200" b="0">
                <a:solidFill>
                  <a:srgbClr val="000000"/>
                </a:solidFill>
                <a:latin typeface="Arial" charset="0"/>
                <a:ea typeface="굴림" pitchFamily="50" charset="-127"/>
              </a:rPr>
              <a:t>Engineering Design</a:t>
            </a:r>
            <a:endParaRPr lang="en-US" altLang="ko-KR" sz="2800" b="0" i="1">
              <a:solidFill>
                <a:schemeClr val="tx1"/>
              </a:solidFill>
              <a:latin typeface="Times" pitchFamily="18" charset="0"/>
              <a:ea typeface="굴림" pitchFamily="50" charset="-127"/>
            </a:endParaRPr>
          </a:p>
        </p:txBody>
      </p:sp>
      <p:sp>
        <p:nvSpPr>
          <p:cNvPr id="7184" name="Rectangle 48"/>
          <p:cNvSpPr>
            <a:spLocks noChangeArrowheads="1"/>
          </p:cNvSpPr>
          <p:nvPr/>
        </p:nvSpPr>
        <p:spPr bwMode="auto">
          <a:xfrm>
            <a:off x="2209800" y="2074863"/>
            <a:ext cx="1117600"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ko-KR" sz="900" b="0">
                <a:solidFill>
                  <a:srgbClr val="808080"/>
                </a:solidFill>
                <a:latin typeface="Arial" charset="0"/>
                <a:ea typeface="굴림" pitchFamily="50" charset="-127"/>
              </a:rPr>
              <a:t>Disaster Management</a:t>
            </a:r>
            <a:endParaRPr lang="en-US" altLang="ko-KR" sz="2000" b="0" i="1">
              <a:solidFill>
                <a:schemeClr val="tx1"/>
              </a:solidFill>
              <a:latin typeface="Times" pitchFamily="18" charset="0"/>
              <a:ea typeface="굴림" pitchFamily="50" charset="-127"/>
            </a:endParaRPr>
          </a:p>
        </p:txBody>
      </p:sp>
      <p:grpSp>
        <p:nvGrpSpPr>
          <p:cNvPr id="7185" name="Group 49"/>
          <p:cNvGrpSpPr>
            <a:grpSpLocks/>
          </p:cNvGrpSpPr>
          <p:nvPr/>
        </p:nvGrpSpPr>
        <p:grpSpPr bwMode="auto">
          <a:xfrm>
            <a:off x="1965325" y="1881188"/>
            <a:ext cx="1782763" cy="388937"/>
            <a:chOff x="1108" y="1302"/>
            <a:chExt cx="936" cy="225"/>
          </a:xfrm>
        </p:grpSpPr>
        <p:sp>
          <p:nvSpPr>
            <p:cNvPr id="7273" name="Freeform 50"/>
            <p:cNvSpPr>
              <a:spLocks/>
            </p:cNvSpPr>
            <p:nvPr/>
          </p:nvSpPr>
          <p:spPr bwMode="auto">
            <a:xfrm>
              <a:off x="1120" y="1314"/>
              <a:ext cx="924" cy="213"/>
            </a:xfrm>
            <a:custGeom>
              <a:avLst/>
              <a:gdLst>
                <a:gd name="T0" fmla="*/ 0 w 10855"/>
                <a:gd name="T1" fmla="*/ 0 h 2506"/>
                <a:gd name="T2" fmla="*/ 0 w 10855"/>
                <a:gd name="T3" fmla="*/ 0 h 2506"/>
                <a:gd name="T4" fmla="*/ 0 w 10855"/>
                <a:gd name="T5" fmla="*/ 1 h 2506"/>
                <a:gd name="T6" fmla="*/ 0 w 10855"/>
                <a:gd name="T7" fmla="*/ 2 h 2506"/>
                <a:gd name="T8" fmla="*/ 6 w 10855"/>
                <a:gd name="T9" fmla="*/ 2 h 2506"/>
                <a:gd name="T10" fmla="*/ 7 w 10855"/>
                <a:gd name="T11" fmla="*/ 1 h 2506"/>
                <a:gd name="T12" fmla="*/ 7 w 10855"/>
                <a:gd name="T13" fmla="*/ 0 h 2506"/>
                <a:gd name="T14" fmla="*/ 6 w 10855"/>
                <a:gd name="T15" fmla="*/ 0 h 2506"/>
                <a:gd name="T16" fmla="*/ 0 w 10855"/>
                <a:gd name="T17" fmla="*/ 0 h 250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0855" h="2506">
                  <a:moveTo>
                    <a:pt x="418" y="0"/>
                  </a:moveTo>
                  <a:cubicBezTo>
                    <a:pt x="187" y="0"/>
                    <a:pt x="0" y="187"/>
                    <a:pt x="0" y="418"/>
                  </a:cubicBezTo>
                  <a:lnTo>
                    <a:pt x="0" y="2088"/>
                  </a:lnTo>
                  <a:cubicBezTo>
                    <a:pt x="0" y="2319"/>
                    <a:pt x="187" y="2506"/>
                    <a:pt x="418" y="2506"/>
                  </a:cubicBezTo>
                  <a:lnTo>
                    <a:pt x="10438" y="2506"/>
                  </a:lnTo>
                  <a:cubicBezTo>
                    <a:pt x="10668" y="2506"/>
                    <a:pt x="10855" y="2319"/>
                    <a:pt x="10855" y="2088"/>
                  </a:cubicBezTo>
                  <a:lnTo>
                    <a:pt x="10855" y="418"/>
                  </a:lnTo>
                  <a:cubicBezTo>
                    <a:pt x="10855" y="187"/>
                    <a:pt x="10668" y="0"/>
                    <a:pt x="10438" y="0"/>
                  </a:cubicBezTo>
                  <a:lnTo>
                    <a:pt x="418" y="0"/>
                  </a:lnTo>
                  <a:close/>
                </a:path>
              </a:pathLst>
            </a:custGeom>
            <a:solidFill>
              <a:srgbClr val="808080"/>
            </a:solidFill>
            <a:ln w="0">
              <a:solidFill>
                <a:srgbClr val="000000"/>
              </a:solidFill>
              <a:prstDash val="solid"/>
              <a:round/>
              <a:headEnd/>
              <a:tailEnd/>
            </a:ln>
          </p:spPr>
          <p:txBody>
            <a:bodyPr/>
            <a:lstStyle/>
            <a:p>
              <a:endParaRPr lang="en-US"/>
            </a:p>
          </p:txBody>
        </p:sp>
        <p:sp>
          <p:nvSpPr>
            <p:cNvPr id="7274" name="Freeform 51"/>
            <p:cNvSpPr>
              <a:spLocks/>
            </p:cNvSpPr>
            <p:nvPr/>
          </p:nvSpPr>
          <p:spPr bwMode="auto">
            <a:xfrm>
              <a:off x="1108" y="1302"/>
              <a:ext cx="924" cy="213"/>
            </a:xfrm>
            <a:custGeom>
              <a:avLst/>
              <a:gdLst>
                <a:gd name="T0" fmla="*/ 0 w 10855"/>
                <a:gd name="T1" fmla="*/ 0 h 2505"/>
                <a:gd name="T2" fmla="*/ 0 w 10855"/>
                <a:gd name="T3" fmla="*/ 0 h 2505"/>
                <a:gd name="T4" fmla="*/ 0 w 10855"/>
                <a:gd name="T5" fmla="*/ 1 h 2505"/>
                <a:gd name="T6" fmla="*/ 0 w 10855"/>
                <a:gd name="T7" fmla="*/ 2 h 2505"/>
                <a:gd name="T8" fmla="*/ 6 w 10855"/>
                <a:gd name="T9" fmla="*/ 2 h 2505"/>
                <a:gd name="T10" fmla="*/ 7 w 10855"/>
                <a:gd name="T11" fmla="*/ 1 h 2505"/>
                <a:gd name="T12" fmla="*/ 7 w 10855"/>
                <a:gd name="T13" fmla="*/ 0 h 2505"/>
                <a:gd name="T14" fmla="*/ 6 w 10855"/>
                <a:gd name="T15" fmla="*/ 0 h 2505"/>
                <a:gd name="T16" fmla="*/ 0 w 10855"/>
                <a:gd name="T17" fmla="*/ 0 h 250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0855" h="2505">
                  <a:moveTo>
                    <a:pt x="417" y="0"/>
                  </a:moveTo>
                  <a:cubicBezTo>
                    <a:pt x="187" y="0"/>
                    <a:pt x="0" y="187"/>
                    <a:pt x="0" y="417"/>
                  </a:cubicBezTo>
                  <a:lnTo>
                    <a:pt x="0" y="2088"/>
                  </a:lnTo>
                  <a:cubicBezTo>
                    <a:pt x="0" y="2318"/>
                    <a:pt x="187" y="2505"/>
                    <a:pt x="417" y="2505"/>
                  </a:cubicBezTo>
                  <a:lnTo>
                    <a:pt x="10437" y="2505"/>
                  </a:lnTo>
                  <a:cubicBezTo>
                    <a:pt x="10668" y="2505"/>
                    <a:pt x="10855" y="2318"/>
                    <a:pt x="10855" y="2088"/>
                  </a:cubicBezTo>
                  <a:lnTo>
                    <a:pt x="10855" y="417"/>
                  </a:lnTo>
                  <a:cubicBezTo>
                    <a:pt x="10855" y="187"/>
                    <a:pt x="10668" y="0"/>
                    <a:pt x="10437" y="0"/>
                  </a:cubicBezTo>
                  <a:lnTo>
                    <a:pt x="417" y="0"/>
                  </a:lnTo>
                  <a:close/>
                </a:path>
              </a:pathLst>
            </a:custGeom>
            <a:solidFill>
              <a:srgbClr val="66FF66"/>
            </a:solidFill>
            <a:ln w="0">
              <a:solidFill>
                <a:srgbClr val="000000"/>
              </a:solidFill>
              <a:prstDash val="solid"/>
              <a:round/>
              <a:headEnd/>
              <a:tailEnd/>
            </a:ln>
          </p:spPr>
          <p:txBody>
            <a:bodyPr/>
            <a:lstStyle/>
            <a:p>
              <a:endParaRPr lang="en-US"/>
            </a:p>
          </p:txBody>
        </p:sp>
      </p:grpSp>
      <p:sp>
        <p:nvSpPr>
          <p:cNvPr id="7186" name="Rectangle 52"/>
          <p:cNvSpPr>
            <a:spLocks noChangeArrowheads="1"/>
          </p:cNvSpPr>
          <p:nvPr/>
        </p:nvSpPr>
        <p:spPr bwMode="auto">
          <a:xfrm>
            <a:off x="2133600" y="1981200"/>
            <a:ext cx="148590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ko-KR" sz="1200" b="0">
                <a:solidFill>
                  <a:srgbClr val="000000"/>
                </a:solidFill>
                <a:latin typeface="Arial" charset="0"/>
                <a:ea typeface="굴림" pitchFamily="50" charset="-127"/>
              </a:rPr>
              <a:t>Disaster Management</a:t>
            </a:r>
            <a:endParaRPr lang="en-US" altLang="ko-KR" sz="2800" b="0" i="1">
              <a:solidFill>
                <a:schemeClr val="tx1"/>
              </a:solidFill>
              <a:latin typeface="Times" pitchFamily="18" charset="0"/>
              <a:ea typeface="굴림" pitchFamily="50" charset="-127"/>
            </a:endParaRPr>
          </a:p>
        </p:txBody>
      </p:sp>
      <p:sp>
        <p:nvSpPr>
          <p:cNvPr id="7187" name="Rectangle 53"/>
          <p:cNvSpPr>
            <a:spLocks noChangeArrowheads="1"/>
          </p:cNvSpPr>
          <p:nvPr/>
        </p:nvSpPr>
        <p:spPr bwMode="auto">
          <a:xfrm>
            <a:off x="4221163" y="2935288"/>
            <a:ext cx="979487"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ko-KR" sz="900" b="0">
                <a:solidFill>
                  <a:srgbClr val="808080"/>
                </a:solidFill>
                <a:latin typeface="Arial" charset="0"/>
                <a:ea typeface="굴림" pitchFamily="50" charset="-127"/>
              </a:rPr>
              <a:t>Digital Government</a:t>
            </a:r>
            <a:endParaRPr lang="en-US" altLang="ko-KR" sz="2000" b="0" i="1">
              <a:solidFill>
                <a:schemeClr val="tx1"/>
              </a:solidFill>
              <a:latin typeface="Times" pitchFamily="18" charset="0"/>
              <a:ea typeface="굴림" pitchFamily="50" charset="-127"/>
            </a:endParaRPr>
          </a:p>
        </p:txBody>
      </p:sp>
      <p:grpSp>
        <p:nvGrpSpPr>
          <p:cNvPr id="7188" name="Group 54"/>
          <p:cNvGrpSpPr>
            <a:grpSpLocks/>
          </p:cNvGrpSpPr>
          <p:nvPr/>
        </p:nvGrpSpPr>
        <p:grpSpPr bwMode="auto">
          <a:xfrm>
            <a:off x="3860800" y="2743200"/>
            <a:ext cx="1851025" cy="388938"/>
            <a:chOff x="2103" y="1800"/>
            <a:chExt cx="972" cy="225"/>
          </a:xfrm>
        </p:grpSpPr>
        <p:sp>
          <p:nvSpPr>
            <p:cNvPr id="7271" name="Freeform 55"/>
            <p:cNvSpPr>
              <a:spLocks/>
            </p:cNvSpPr>
            <p:nvPr/>
          </p:nvSpPr>
          <p:spPr bwMode="auto">
            <a:xfrm>
              <a:off x="2115" y="1812"/>
              <a:ext cx="960" cy="213"/>
            </a:xfrm>
            <a:custGeom>
              <a:avLst/>
              <a:gdLst>
                <a:gd name="T0" fmla="*/ 0 w 11273"/>
                <a:gd name="T1" fmla="*/ 0 h 2506"/>
                <a:gd name="T2" fmla="*/ 0 w 11273"/>
                <a:gd name="T3" fmla="*/ 0 h 2506"/>
                <a:gd name="T4" fmla="*/ 0 w 11273"/>
                <a:gd name="T5" fmla="*/ 1 h 2506"/>
                <a:gd name="T6" fmla="*/ 0 w 11273"/>
                <a:gd name="T7" fmla="*/ 2 h 2506"/>
                <a:gd name="T8" fmla="*/ 7 w 11273"/>
                <a:gd name="T9" fmla="*/ 2 h 2506"/>
                <a:gd name="T10" fmla="*/ 7 w 11273"/>
                <a:gd name="T11" fmla="*/ 1 h 2506"/>
                <a:gd name="T12" fmla="*/ 7 w 11273"/>
                <a:gd name="T13" fmla="*/ 0 h 2506"/>
                <a:gd name="T14" fmla="*/ 7 w 11273"/>
                <a:gd name="T15" fmla="*/ 0 h 2506"/>
                <a:gd name="T16" fmla="*/ 0 w 11273"/>
                <a:gd name="T17" fmla="*/ 0 h 250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1273" h="2506">
                  <a:moveTo>
                    <a:pt x="418" y="0"/>
                  </a:moveTo>
                  <a:cubicBezTo>
                    <a:pt x="187" y="0"/>
                    <a:pt x="0" y="187"/>
                    <a:pt x="0" y="418"/>
                  </a:cubicBezTo>
                  <a:lnTo>
                    <a:pt x="0" y="2088"/>
                  </a:lnTo>
                  <a:cubicBezTo>
                    <a:pt x="0" y="2319"/>
                    <a:pt x="187" y="2506"/>
                    <a:pt x="418" y="2506"/>
                  </a:cubicBezTo>
                  <a:lnTo>
                    <a:pt x="10855" y="2506"/>
                  </a:lnTo>
                  <a:cubicBezTo>
                    <a:pt x="11086" y="2506"/>
                    <a:pt x="11273" y="2319"/>
                    <a:pt x="11273" y="2088"/>
                  </a:cubicBezTo>
                  <a:lnTo>
                    <a:pt x="11273" y="418"/>
                  </a:lnTo>
                  <a:cubicBezTo>
                    <a:pt x="11273" y="187"/>
                    <a:pt x="11086" y="0"/>
                    <a:pt x="10855" y="0"/>
                  </a:cubicBezTo>
                  <a:lnTo>
                    <a:pt x="418" y="0"/>
                  </a:lnTo>
                  <a:close/>
                </a:path>
              </a:pathLst>
            </a:custGeom>
            <a:solidFill>
              <a:srgbClr val="808080"/>
            </a:solidFill>
            <a:ln w="0">
              <a:solidFill>
                <a:srgbClr val="000000"/>
              </a:solidFill>
              <a:prstDash val="solid"/>
              <a:round/>
              <a:headEnd/>
              <a:tailEnd/>
            </a:ln>
          </p:spPr>
          <p:txBody>
            <a:bodyPr/>
            <a:lstStyle/>
            <a:p>
              <a:endParaRPr lang="en-US"/>
            </a:p>
          </p:txBody>
        </p:sp>
        <p:sp>
          <p:nvSpPr>
            <p:cNvPr id="7272" name="Freeform 56"/>
            <p:cNvSpPr>
              <a:spLocks/>
            </p:cNvSpPr>
            <p:nvPr/>
          </p:nvSpPr>
          <p:spPr bwMode="auto">
            <a:xfrm>
              <a:off x="2103" y="1800"/>
              <a:ext cx="960" cy="213"/>
            </a:xfrm>
            <a:custGeom>
              <a:avLst/>
              <a:gdLst>
                <a:gd name="T0" fmla="*/ 0 w 11272"/>
                <a:gd name="T1" fmla="*/ 0 h 2506"/>
                <a:gd name="T2" fmla="*/ 0 w 11272"/>
                <a:gd name="T3" fmla="*/ 0 h 2506"/>
                <a:gd name="T4" fmla="*/ 0 w 11272"/>
                <a:gd name="T5" fmla="*/ 1 h 2506"/>
                <a:gd name="T6" fmla="*/ 0 w 11272"/>
                <a:gd name="T7" fmla="*/ 2 h 2506"/>
                <a:gd name="T8" fmla="*/ 7 w 11272"/>
                <a:gd name="T9" fmla="*/ 2 h 2506"/>
                <a:gd name="T10" fmla="*/ 7 w 11272"/>
                <a:gd name="T11" fmla="*/ 1 h 2506"/>
                <a:gd name="T12" fmla="*/ 7 w 11272"/>
                <a:gd name="T13" fmla="*/ 0 h 2506"/>
                <a:gd name="T14" fmla="*/ 7 w 11272"/>
                <a:gd name="T15" fmla="*/ 0 h 2506"/>
                <a:gd name="T16" fmla="*/ 0 w 11272"/>
                <a:gd name="T17" fmla="*/ 0 h 250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1272" h="2506">
                  <a:moveTo>
                    <a:pt x="417" y="0"/>
                  </a:moveTo>
                  <a:cubicBezTo>
                    <a:pt x="187" y="0"/>
                    <a:pt x="0" y="187"/>
                    <a:pt x="0" y="418"/>
                  </a:cubicBezTo>
                  <a:lnTo>
                    <a:pt x="0" y="2088"/>
                  </a:lnTo>
                  <a:cubicBezTo>
                    <a:pt x="0" y="2319"/>
                    <a:pt x="187" y="2506"/>
                    <a:pt x="417" y="2506"/>
                  </a:cubicBezTo>
                  <a:lnTo>
                    <a:pt x="10855" y="2506"/>
                  </a:lnTo>
                  <a:cubicBezTo>
                    <a:pt x="11086" y="2506"/>
                    <a:pt x="11272" y="2319"/>
                    <a:pt x="11272" y="2088"/>
                  </a:cubicBezTo>
                  <a:lnTo>
                    <a:pt x="11272" y="418"/>
                  </a:lnTo>
                  <a:cubicBezTo>
                    <a:pt x="11272" y="187"/>
                    <a:pt x="11086" y="0"/>
                    <a:pt x="10855" y="0"/>
                  </a:cubicBezTo>
                  <a:lnTo>
                    <a:pt x="417" y="0"/>
                  </a:lnTo>
                  <a:close/>
                </a:path>
              </a:pathLst>
            </a:custGeom>
            <a:solidFill>
              <a:srgbClr val="66FF66"/>
            </a:solidFill>
            <a:ln w="0">
              <a:solidFill>
                <a:srgbClr val="000000"/>
              </a:solidFill>
              <a:prstDash val="solid"/>
              <a:round/>
              <a:headEnd/>
              <a:tailEnd/>
            </a:ln>
          </p:spPr>
          <p:txBody>
            <a:bodyPr/>
            <a:lstStyle/>
            <a:p>
              <a:endParaRPr lang="en-US"/>
            </a:p>
          </p:txBody>
        </p:sp>
      </p:grpSp>
      <p:sp>
        <p:nvSpPr>
          <p:cNvPr id="7189" name="Rectangle 57"/>
          <p:cNvSpPr>
            <a:spLocks noChangeArrowheads="1"/>
          </p:cNvSpPr>
          <p:nvPr/>
        </p:nvSpPr>
        <p:spPr bwMode="auto">
          <a:xfrm>
            <a:off x="4114800" y="2835275"/>
            <a:ext cx="1300163"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ko-KR" sz="1200" b="0">
                <a:solidFill>
                  <a:srgbClr val="000000"/>
                </a:solidFill>
                <a:latin typeface="Arial" charset="0"/>
                <a:ea typeface="굴림" pitchFamily="50" charset="-127"/>
              </a:rPr>
              <a:t>Digital Government</a:t>
            </a:r>
            <a:endParaRPr lang="en-US" altLang="ko-KR" sz="2800" b="0" i="1">
              <a:solidFill>
                <a:schemeClr val="tx1"/>
              </a:solidFill>
              <a:latin typeface="Times" pitchFamily="18" charset="0"/>
              <a:ea typeface="굴림" pitchFamily="50" charset="-127"/>
            </a:endParaRPr>
          </a:p>
        </p:txBody>
      </p:sp>
      <p:sp>
        <p:nvSpPr>
          <p:cNvPr id="7190" name="Rectangle 58"/>
          <p:cNvSpPr>
            <a:spLocks noChangeArrowheads="1"/>
          </p:cNvSpPr>
          <p:nvPr/>
        </p:nvSpPr>
        <p:spPr bwMode="auto">
          <a:xfrm>
            <a:off x="2170113" y="4446588"/>
            <a:ext cx="520700"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ko-KR" sz="900" b="0">
                <a:solidFill>
                  <a:srgbClr val="808080"/>
                </a:solidFill>
                <a:latin typeface="Arial" charset="0"/>
                <a:ea typeface="굴림" pitchFamily="50" charset="-127"/>
              </a:rPr>
              <a:t>Graphics, </a:t>
            </a:r>
            <a:endParaRPr lang="en-US" altLang="ko-KR" sz="2000" b="0" i="1">
              <a:solidFill>
                <a:schemeClr val="tx1"/>
              </a:solidFill>
              <a:latin typeface="Times" pitchFamily="18" charset="0"/>
              <a:ea typeface="굴림" pitchFamily="50" charset="-127"/>
            </a:endParaRPr>
          </a:p>
        </p:txBody>
      </p:sp>
      <p:sp>
        <p:nvSpPr>
          <p:cNvPr id="7191" name="Rectangle 59"/>
          <p:cNvSpPr>
            <a:spLocks noChangeArrowheads="1"/>
          </p:cNvSpPr>
          <p:nvPr/>
        </p:nvSpPr>
        <p:spPr bwMode="auto">
          <a:xfrm>
            <a:off x="2784475" y="4446588"/>
            <a:ext cx="381000"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ko-KR" sz="900" b="0">
                <a:solidFill>
                  <a:srgbClr val="808080"/>
                </a:solidFill>
                <a:latin typeface="Arial" charset="0"/>
                <a:ea typeface="굴림" pitchFamily="50" charset="-127"/>
              </a:rPr>
              <a:t>Haptics</a:t>
            </a:r>
            <a:endParaRPr lang="en-US" altLang="ko-KR" sz="2000" b="0" i="1">
              <a:solidFill>
                <a:schemeClr val="tx1"/>
              </a:solidFill>
              <a:latin typeface="Times" pitchFamily="18" charset="0"/>
              <a:ea typeface="굴림" pitchFamily="50" charset="-127"/>
            </a:endParaRPr>
          </a:p>
        </p:txBody>
      </p:sp>
      <p:sp>
        <p:nvSpPr>
          <p:cNvPr id="7192" name="Rectangle 60"/>
          <p:cNvSpPr>
            <a:spLocks noChangeArrowheads="1"/>
          </p:cNvSpPr>
          <p:nvPr/>
        </p:nvSpPr>
        <p:spPr bwMode="auto">
          <a:xfrm>
            <a:off x="3235325" y="4446588"/>
            <a:ext cx="452438"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ko-KR" sz="900" b="0">
                <a:solidFill>
                  <a:srgbClr val="808080"/>
                </a:solidFill>
                <a:latin typeface="Arial" charset="0"/>
                <a:ea typeface="굴림" pitchFamily="50" charset="-127"/>
              </a:rPr>
              <a:t>, Speech</a:t>
            </a:r>
            <a:endParaRPr lang="en-US" altLang="ko-KR" sz="2000" b="0" i="1">
              <a:solidFill>
                <a:schemeClr val="tx1"/>
              </a:solidFill>
              <a:latin typeface="Times" pitchFamily="18" charset="0"/>
              <a:ea typeface="굴림" pitchFamily="50" charset="-127"/>
            </a:endParaRPr>
          </a:p>
        </p:txBody>
      </p:sp>
      <p:grpSp>
        <p:nvGrpSpPr>
          <p:cNvPr id="7193" name="Group 61"/>
          <p:cNvGrpSpPr>
            <a:grpSpLocks/>
          </p:cNvGrpSpPr>
          <p:nvPr/>
        </p:nvGrpSpPr>
        <p:grpSpPr bwMode="auto">
          <a:xfrm>
            <a:off x="2032000" y="4341813"/>
            <a:ext cx="1851025" cy="328612"/>
            <a:chOff x="1143" y="2724"/>
            <a:chExt cx="972" cy="190"/>
          </a:xfrm>
        </p:grpSpPr>
        <p:sp>
          <p:nvSpPr>
            <p:cNvPr id="7269" name="Freeform 62"/>
            <p:cNvSpPr>
              <a:spLocks/>
            </p:cNvSpPr>
            <p:nvPr/>
          </p:nvSpPr>
          <p:spPr bwMode="auto">
            <a:xfrm>
              <a:off x="1155" y="2736"/>
              <a:ext cx="960" cy="178"/>
            </a:xfrm>
            <a:custGeom>
              <a:avLst/>
              <a:gdLst>
                <a:gd name="T0" fmla="*/ 0 w 11272"/>
                <a:gd name="T1" fmla="*/ 0 h 2088"/>
                <a:gd name="T2" fmla="*/ 0 w 11272"/>
                <a:gd name="T3" fmla="*/ 0 h 2088"/>
                <a:gd name="T4" fmla="*/ 0 w 11272"/>
                <a:gd name="T5" fmla="*/ 1 h 2088"/>
                <a:gd name="T6" fmla="*/ 0 w 11272"/>
                <a:gd name="T7" fmla="*/ 1 h 2088"/>
                <a:gd name="T8" fmla="*/ 7 w 11272"/>
                <a:gd name="T9" fmla="*/ 1 h 2088"/>
                <a:gd name="T10" fmla="*/ 7 w 11272"/>
                <a:gd name="T11" fmla="*/ 1 h 2088"/>
                <a:gd name="T12" fmla="*/ 7 w 11272"/>
                <a:gd name="T13" fmla="*/ 0 h 2088"/>
                <a:gd name="T14" fmla="*/ 7 w 11272"/>
                <a:gd name="T15" fmla="*/ 0 h 2088"/>
                <a:gd name="T16" fmla="*/ 0 w 11272"/>
                <a:gd name="T17" fmla="*/ 0 h 208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1272" h="2088">
                  <a:moveTo>
                    <a:pt x="348" y="0"/>
                  </a:moveTo>
                  <a:cubicBezTo>
                    <a:pt x="155" y="0"/>
                    <a:pt x="0" y="155"/>
                    <a:pt x="0" y="348"/>
                  </a:cubicBezTo>
                  <a:lnTo>
                    <a:pt x="0" y="1740"/>
                  </a:lnTo>
                  <a:cubicBezTo>
                    <a:pt x="0" y="1932"/>
                    <a:pt x="155" y="2088"/>
                    <a:pt x="348" y="2088"/>
                  </a:cubicBezTo>
                  <a:lnTo>
                    <a:pt x="10924" y="2088"/>
                  </a:lnTo>
                  <a:cubicBezTo>
                    <a:pt x="11116" y="2088"/>
                    <a:pt x="11272" y="1932"/>
                    <a:pt x="11272" y="1740"/>
                  </a:cubicBezTo>
                  <a:lnTo>
                    <a:pt x="11272" y="348"/>
                  </a:lnTo>
                  <a:cubicBezTo>
                    <a:pt x="11272" y="155"/>
                    <a:pt x="11116" y="0"/>
                    <a:pt x="10924" y="0"/>
                  </a:cubicBezTo>
                  <a:lnTo>
                    <a:pt x="348" y="0"/>
                  </a:lnTo>
                  <a:close/>
                </a:path>
              </a:pathLst>
            </a:custGeom>
            <a:solidFill>
              <a:srgbClr val="808080"/>
            </a:solidFill>
            <a:ln w="0">
              <a:solidFill>
                <a:srgbClr val="000000"/>
              </a:solidFill>
              <a:prstDash val="solid"/>
              <a:round/>
              <a:headEnd/>
              <a:tailEnd/>
            </a:ln>
          </p:spPr>
          <p:txBody>
            <a:bodyPr/>
            <a:lstStyle/>
            <a:p>
              <a:endParaRPr lang="en-US"/>
            </a:p>
          </p:txBody>
        </p:sp>
        <p:sp>
          <p:nvSpPr>
            <p:cNvPr id="7270" name="Freeform 63"/>
            <p:cNvSpPr>
              <a:spLocks/>
            </p:cNvSpPr>
            <p:nvPr/>
          </p:nvSpPr>
          <p:spPr bwMode="auto">
            <a:xfrm>
              <a:off x="1143" y="2724"/>
              <a:ext cx="960" cy="178"/>
            </a:xfrm>
            <a:custGeom>
              <a:avLst/>
              <a:gdLst>
                <a:gd name="T0" fmla="*/ 0 w 11273"/>
                <a:gd name="T1" fmla="*/ 0 h 2088"/>
                <a:gd name="T2" fmla="*/ 0 w 11273"/>
                <a:gd name="T3" fmla="*/ 0 h 2088"/>
                <a:gd name="T4" fmla="*/ 0 w 11273"/>
                <a:gd name="T5" fmla="*/ 1 h 2088"/>
                <a:gd name="T6" fmla="*/ 0 w 11273"/>
                <a:gd name="T7" fmla="*/ 1 h 2088"/>
                <a:gd name="T8" fmla="*/ 7 w 11273"/>
                <a:gd name="T9" fmla="*/ 1 h 2088"/>
                <a:gd name="T10" fmla="*/ 7 w 11273"/>
                <a:gd name="T11" fmla="*/ 1 h 2088"/>
                <a:gd name="T12" fmla="*/ 7 w 11273"/>
                <a:gd name="T13" fmla="*/ 0 h 2088"/>
                <a:gd name="T14" fmla="*/ 7 w 11273"/>
                <a:gd name="T15" fmla="*/ 0 h 2088"/>
                <a:gd name="T16" fmla="*/ 0 w 11273"/>
                <a:gd name="T17" fmla="*/ 0 h 208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1273" h="2088">
                  <a:moveTo>
                    <a:pt x="348" y="0"/>
                  </a:moveTo>
                  <a:cubicBezTo>
                    <a:pt x="156" y="0"/>
                    <a:pt x="0" y="156"/>
                    <a:pt x="0" y="348"/>
                  </a:cubicBezTo>
                  <a:lnTo>
                    <a:pt x="0" y="1740"/>
                  </a:lnTo>
                  <a:cubicBezTo>
                    <a:pt x="0" y="1933"/>
                    <a:pt x="156" y="2088"/>
                    <a:pt x="348" y="2088"/>
                  </a:cubicBezTo>
                  <a:lnTo>
                    <a:pt x="10925" y="2088"/>
                  </a:lnTo>
                  <a:cubicBezTo>
                    <a:pt x="11117" y="2088"/>
                    <a:pt x="11273" y="1933"/>
                    <a:pt x="11273" y="1740"/>
                  </a:cubicBezTo>
                  <a:lnTo>
                    <a:pt x="11273" y="348"/>
                  </a:lnTo>
                  <a:cubicBezTo>
                    <a:pt x="11273" y="156"/>
                    <a:pt x="11117" y="0"/>
                    <a:pt x="10925" y="0"/>
                  </a:cubicBezTo>
                  <a:lnTo>
                    <a:pt x="348" y="0"/>
                  </a:lnTo>
                  <a:close/>
                </a:path>
              </a:pathLst>
            </a:custGeom>
            <a:solidFill>
              <a:srgbClr val="FFFF00"/>
            </a:solidFill>
            <a:ln w="0">
              <a:solidFill>
                <a:srgbClr val="000000"/>
              </a:solidFill>
              <a:prstDash val="solid"/>
              <a:round/>
              <a:headEnd/>
              <a:tailEnd/>
            </a:ln>
          </p:spPr>
          <p:txBody>
            <a:bodyPr/>
            <a:lstStyle/>
            <a:p>
              <a:endParaRPr lang="en-US"/>
            </a:p>
          </p:txBody>
        </p:sp>
      </p:grpSp>
      <p:sp>
        <p:nvSpPr>
          <p:cNvPr id="7194" name="Rectangle 64"/>
          <p:cNvSpPr>
            <a:spLocks noChangeArrowheads="1"/>
          </p:cNvSpPr>
          <p:nvPr/>
        </p:nvSpPr>
        <p:spPr bwMode="auto">
          <a:xfrm>
            <a:off x="2057400" y="4424363"/>
            <a:ext cx="1843088"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ko-KR" sz="1200" b="0">
                <a:solidFill>
                  <a:srgbClr val="0000FF"/>
                </a:solidFill>
                <a:latin typeface="Arial" charset="0"/>
                <a:ea typeface="굴림" pitchFamily="50" charset="-127"/>
              </a:rPr>
              <a:t>Graphics, Haptics, Speech </a:t>
            </a:r>
            <a:endParaRPr lang="en-US" altLang="ko-KR" sz="2800" b="0" i="1">
              <a:solidFill>
                <a:schemeClr val="tx1"/>
              </a:solidFill>
              <a:latin typeface="Times" pitchFamily="18" charset="0"/>
              <a:ea typeface="굴림" pitchFamily="50" charset="-127"/>
            </a:endParaRPr>
          </a:p>
        </p:txBody>
      </p:sp>
      <p:sp>
        <p:nvSpPr>
          <p:cNvPr id="7195" name="Rectangle 67"/>
          <p:cNvSpPr>
            <a:spLocks noChangeArrowheads="1"/>
          </p:cNvSpPr>
          <p:nvPr/>
        </p:nvSpPr>
        <p:spPr bwMode="auto">
          <a:xfrm>
            <a:off x="2235200" y="4016375"/>
            <a:ext cx="1016000"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ko-KR" sz="900" b="0">
                <a:solidFill>
                  <a:srgbClr val="808080"/>
                </a:solidFill>
                <a:latin typeface="Arial" charset="0"/>
                <a:ea typeface="굴림" pitchFamily="50" charset="-127"/>
              </a:rPr>
              <a:t>Data Mining, Fusion</a:t>
            </a:r>
            <a:endParaRPr lang="en-US" altLang="ko-KR" sz="2000" b="0" i="1">
              <a:solidFill>
                <a:schemeClr val="tx1"/>
              </a:solidFill>
              <a:latin typeface="Times" pitchFamily="18" charset="0"/>
              <a:ea typeface="굴림" pitchFamily="50" charset="-127"/>
            </a:endParaRPr>
          </a:p>
        </p:txBody>
      </p:sp>
      <p:sp>
        <p:nvSpPr>
          <p:cNvPr id="7196" name="Rectangle 68"/>
          <p:cNvSpPr>
            <a:spLocks noChangeArrowheads="1"/>
          </p:cNvSpPr>
          <p:nvPr/>
        </p:nvSpPr>
        <p:spPr bwMode="auto">
          <a:xfrm>
            <a:off x="2197100" y="4135438"/>
            <a:ext cx="1111250" cy="13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ko-KR" sz="900" b="0">
                <a:solidFill>
                  <a:srgbClr val="808080"/>
                </a:solidFill>
                <a:latin typeface="Arial" charset="0"/>
                <a:ea typeface="굴림" pitchFamily="50" charset="-127"/>
              </a:rPr>
              <a:t>Recognition, Learning</a:t>
            </a:r>
            <a:endParaRPr lang="en-US" altLang="ko-KR" sz="2000" b="0" i="1">
              <a:solidFill>
                <a:schemeClr val="tx1"/>
              </a:solidFill>
              <a:latin typeface="Times" pitchFamily="18" charset="0"/>
              <a:ea typeface="굴림" pitchFamily="50" charset="-127"/>
            </a:endParaRPr>
          </a:p>
        </p:txBody>
      </p:sp>
      <p:grpSp>
        <p:nvGrpSpPr>
          <p:cNvPr id="7197" name="Group 69"/>
          <p:cNvGrpSpPr>
            <a:grpSpLocks/>
          </p:cNvGrpSpPr>
          <p:nvPr/>
        </p:nvGrpSpPr>
        <p:grpSpPr bwMode="auto">
          <a:xfrm>
            <a:off x="1965325" y="3973513"/>
            <a:ext cx="1714500" cy="328612"/>
            <a:chOff x="1108" y="2511"/>
            <a:chExt cx="900" cy="190"/>
          </a:xfrm>
        </p:grpSpPr>
        <p:sp>
          <p:nvSpPr>
            <p:cNvPr id="7267" name="Freeform 70"/>
            <p:cNvSpPr>
              <a:spLocks/>
            </p:cNvSpPr>
            <p:nvPr/>
          </p:nvSpPr>
          <p:spPr bwMode="auto">
            <a:xfrm>
              <a:off x="1120" y="2523"/>
              <a:ext cx="888" cy="178"/>
            </a:xfrm>
            <a:custGeom>
              <a:avLst/>
              <a:gdLst>
                <a:gd name="T0" fmla="*/ 0 w 10438"/>
                <a:gd name="T1" fmla="*/ 0 h 2088"/>
                <a:gd name="T2" fmla="*/ 0 w 10438"/>
                <a:gd name="T3" fmla="*/ 0 h 2088"/>
                <a:gd name="T4" fmla="*/ 0 w 10438"/>
                <a:gd name="T5" fmla="*/ 1 h 2088"/>
                <a:gd name="T6" fmla="*/ 0 w 10438"/>
                <a:gd name="T7" fmla="*/ 1 h 2088"/>
                <a:gd name="T8" fmla="*/ 6 w 10438"/>
                <a:gd name="T9" fmla="*/ 1 h 2088"/>
                <a:gd name="T10" fmla="*/ 6 w 10438"/>
                <a:gd name="T11" fmla="*/ 1 h 2088"/>
                <a:gd name="T12" fmla="*/ 6 w 10438"/>
                <a:gd name="T13" fmla="*/ 0 h 2088"/>
                <a:gd name="T14" fmla="*/ 6 w 10438"/>
                <a:gd name="T15" fmla="*/ 0 h 2088"/>
                <a:gd name="T16" fmla="*/ 0 w 10438"/>
                <a:gd name="T17" fmla="*/ 0 h 208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0438" h="2088">
                  <a:moveTo>
                    <a:pt x="348" y="0"/>
                  </a:moveTo>
                  <a:cubicBezTo>
                    <a:pt x="156" y="0"/>
                    <a:pt x="0" y="156"/>
                    <a:pt x="0" y="348"/>
                  </a:cubicBezTo>
                  <a:lnTo>
                    <a:pt x="0" y="1740"/>
                  </a:lnTo>
                  <a:cubicBezTo>
                    <a:pt x="0" y="1932"/>
                    <a:pt x="156" y="2088"/>
                    <a:pt x="348" y="2088"/>
                  </a:cubicBezTo>
                  <a:lnTo>
                    <a:pt x="10090" y="2088"/>
                  </a:lnTo>
                  <a:cubicBezTo>
                    <a:pt x="10282" y="2088"/>
                    <a:pt x="10438" y="1932"/>
                    <a:pt x="10438" y="1740"/>
                  </a:cubicBezTo>
                  <a:lnTo>
                    <a:pt x="10438" y="348"/>
                  </a:lnTo>
                  <a:cubicBezTo>
                    <a:pt x="10438" y="156"/>
                    <a:pt x="10282" y="0"/>
                    <a:pt x="10090" y="0"/>
                  </a:cubicBezTo>
                  <a:lnTo>
                    <a:pt x="348" y="0"/>
                  </a:lnTo>
                  <a:close/>
                </a:path>
              </a:pathLst>
            </a:custGeom>
            <a:solidFill>
              <a:srgbClr val="808080"/>
            </a:solidFill>
            <a:ln w="0">
              <a:solidFill>
                <a:srgbClr val="000000"/>
              </a:solidFill>
              <a:prstDash val="solid"/>
              <a:round/>
              <a:headEnd/>
              <a:tailEnd/>
            </a:ln>
          </p:spPr>
          <p:txBody>
            <a:bodyPr/>
            <a:lstStyle/>
            <a:p>
              <a:endParaRPr lang="en-US"/>
            </a:p>
          </p:txBody>
        </p:sp>
        <p:sp>
          <p:nvSpPr>
            <p:cNvPr id="7268" name="Freeform 71"/>
            <p:cNvSpPr>
              <a:spLocks/>
            </p:cNvSpPr>
            <p:nvPr/>
          </p:nvSpPr>
          <p:spPr bwMode="auto">
            <a:xfrm>
              <a:off x="1108" y="2511"/>
              <a:ext cx="888" cy="178"/>
            </a:xfrm>
            <a:custGeom>
              <a:avLst/>
              <a:gdLst>
                <a:gd name="T0" fmla="*/ 0 w 10437"/>
                <a:gd name="T1" fmla="*/ 0 h 2088"/>
                <a:gd name="T2" fmla="*/ 0 w 10437"/>
                <a:gd name="T3" fmla="*/ 0 h 2088"/>
                <a:gd name="T4" fmla="*/ 0 w 10437"/>
                <a:gd name="T5" fmla="*/ 1 h 2088"/>
                <a:gd name="T6" fmla="*/ 0 w 10437"/>
                <a:gd name="T7" fmla="*/ 1 h 2088"/>
                <a:gd name="T8" fmla="*/ 6 w 10437"/>
                <a:gd name="T9" fmla="*/ 1 h 2088"/>
                <a:gd name="T10" fmla="*/ 6 w 10437"/>
                <a:gd name="T11" fmla="*/ 1 h 2088"/>
                <a:gd name="T12" fmla="*/ 6 w 10437"/>
                <a:gd name="T13" fmla="*/ 0 h 2088"/>
                <a:gd name="T14" fmla="*/ 6 w 10437"/>
                <a:gd name="T15" fmla="*/ 0 h 2088"/>
                <a:gd name="T16" fmla="*/ 0 w 10437"/>
                <a:gd name="T17" fmla="*/ 0 h 208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0437" h="2088">
                  <a:moveTo>
                    <a:pt x="348" y="0"/>
                  </a:moveTo>
                  <a:cubicBezTo>
                    <a:pt x="156" y="0"/>
                    <a:pt x="0" y="156"/>
                    <a:pt x="0" y="348"/>
                  </a:cubicBezTo>
                  <a:lnTo>
                    <a:pt x="0" y="1740"/>
                  </a:lnTo>
                  <a:cubicBezTo>
                    <a:pt x="0" y="1932"/>
                    <a:pt x="156" y="2088"/>
                    <a:pt x="348" y="2088"/>
                  </a:cubicBezTo>
                  <a:lnTo>
                    <a:pt x="10090" y="2088"/>
                  </a:lnTo>
                  <a:cubicBezTo>
                    <a:pt x="10282" y="2088"/>
                    <a:pt x="10437" y="1932"/>
                    <a:pt x="10437" y="1740"/>
                  </a:cubicBezTo>
                  <a:lnTo>
                    <a:pt x="10437" y="348"/>
                  </a:lnTo>
                  <a:cubicBezTo>
                    <a:pt x="10437" y="156"/>
                    <a:pt x="10282" y="0"/>
                    <a:pt x="10090" y="0"/>
                  </a:cubicBezTo>
                  <a:lnTo>
                    <a:pt x="348" y="0"/>
                  </a:lnTo>
                  <a:close/>
                </a:path>
              </a:pathLst>
            </a:custGeom>
            <a:solidFill>
              <a:srgbClr val="FFFF00"/>
            </a:solidFill>
            <a:ln w="0">
              <a:solidFill>
                <a:srgbClr val="000000"/>
              </a:solidFill>
              <a:prstDash val="solid"/>
              <a:round/>
              <a:headEnd/>
              <a:tailEnd/>
            </a:ln>
          </p:spPr>
          <p:txBody>
            <a:bodyPr/>
            <a:lstStyle/>
            <a:p>
              <a:endParaRPr lang="en-US"/>
            </a:p>
          </p:txBody>
        </p:sp>
      </p:grpSp>
      <p:sp>
        <p:nvSpPr>
          <p:cNvPr id="7198" name="Rectangle 72"/>
          <p:cNvSpPr>
            <a:spLocks noChangeArrowheads="1"/>
          </p:cNvSpPr>
          <p:nvPr/>
        </p:nvSpPr>
        <p:spPr bwMode="auto">
          <a:xfrm>
            <a:off x="2106613" y="4038600"/>
            <a:ext cx="1452562"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ko-KR" sz="1200" b="0">
                <a:solidFill>
                  <a:srgbClr val="0000FF"/>
                </a:solidFill>
                <a:latin typeface="Arial" charset="0"/>
                <a:ea typeface="굴림" pitchFamily="50" charset="-127"/>
              </a:rPr>
              <a:t>Data Mining &amp; Fusion</a:t>
            </a:r>
            <a:endParaRPr lang="en-US" altLang="ko-KR" sz="2800" b="0" i="1">
              <a:solidFill>
                <a:schemeClr val="tx1"/>
              </a:solidFill>
              <a:latin typeface="Times" pitchFamily="18" charset="0"/>
              <a:ea typeface="굴림" pitchFamily="50" charset="-127"/>
            </a:endParaRPr>
          </a:p>
        </p:txBody>
      </p:sp>
      <p:sp>
        <p:nvSpPr>
          <p:cNvPr id="7199" name="Rectangle 74"/>
          <p:cNvSpPr>
            <a:spLocks noChangeArrowheads="1"/>
          </p:cNvSpPr>
          <p:nvPr/>
        </p:nvSpPr>
        <p:spPr bwMode="auto">
          <a:xfrm>
            <a:off x="4003675" y="3348038"/>
            <a:ext cx="241300" cy="13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ko-KR" sz="900" b="0">
                <a:solidFill>
                  <a:srgbClr val="808080"/>
                </a:solidFill>
                <a:latin typeface="Arial" charset="0"/>
                <a:ea typeface="굴림" pitchFamily="50" charset="-127"/>
              </a:rPr>
              <a:t>Multi</a:t>
            </a:r>
            <a:endParaRPr lang="en-US" altLang="ko-KR" sz="2000" b="0" i="1">
              <a:solidFill>
                <a:schemeClr val="tx1"/>
              </a:solidFill>
              <a:latin typeface="Times" pitchFamily="18" charset="0"/>
              <a:ea typeface="굴림" pitchFamily="50" charset="-127"/>
            </a:endParaRPr>
          </a:p>
        </p:txBody>
      </p:sp>
      <p:sp>
        <p:nvSpPr>
          <p:cNvPr id="7200" name="Rectangle 75"/>
          <p:cNvSpPr>
            <a:spLocks noChangeArrowheads="1"/>
          </p:cNvSpPr>
          <p:nvPr/>
        </p:nvSpPr>
        <p:spPr bwMode="auto">
          <a:xfrm>
            <a:off x="4284663" y="3348038"/>
            <a:ext cx="38100" cy="13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ko-KR" sz="900" b="0">
                <a:solidFill>
                  <a:srgbClr val="808080"/>
                </a:solidFill>
                <a:latin typeface="Arial" charset="0"/>
                <a:ea typeface="굴림" pitchFamily="50" charset="-127"/>
              </a:rPr>
              <a:t>-</a:t>
            </a:r>
            <a:endParaRPr lang="en-US" altLang="ko-KR" sz="2000" b="0" i="1">
              <a:solidFill>
                <a:schemeClr val="tx1"/>
              </a:solidFill>
              <a:latin typeface="Times" pitchFamily="18" charset="0"/>
              <a:ea typeface="굴림" pitchFamily="50" charset="-127"/>
            </a:endParaRPr>
          </a:p>
        </p:txBody>
      </p:sp>
      <p:sp>
        <p:nvSpPr>
          <p:cNvPr id="7201" name="Rectangle 76"/>
          <p:cNvSpPr>
            <a:spLocks noChangeArrowheads="1"/>
          </p:cNvSpPr>
          <p:nvPr/>
        </p:nvSpPr>
        <p:spPr bwMode="auto">
          <a:xfrm>
            <a:off x="4329113" y="3348038"/>
            <a:ext cx="781050" cy="13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ko-KR" sz="900" b="0">
                <a:solidFill>
                  <a:srgbClr val="808080"/>
                </a:solidFill>
                <a:latin typeface="Arial" charset="0"/>
                <a:ea typeface="굴림" pitchFamily="50" charset="-127"/>
              </a:rPr>
              <a:t>Scale Modeling</a:t>
            </a:r>
            <a:endParaRPr lang="en-US" altLang="ko-KR" sz="2000" b="0" i="1">
              <a:solidFill>
                <a:schemeClr val="tx1"/>
              </a:solidFill>
              <a:latin typeface="Times" pitchFamily="18" charset="0"/>
              <a:ea typeface="굴림" pitchFamily="50" charset="-127"/>
            </a:endParaRPr>
          </a:p>
        </p:txBody>
      </p:sp>
      <p:grpSp>
        <p:nvGrpSpPr>
          <p:cNvPr id="7202" name="Group 77"/>
          <p:cNvGrpSpPr>
            <a:grpSpLocks/>
          </p:cNvGrpSpPr>
          <p:nvPr/>
        </p:nvGrpSpPr>
        <p:grpSpPr bwMode="auto">
          <a:xfrm>
            <a:off x="3792538" y="3233738"/>
            <a:ext cx="1647825" cy="330200"/>
            <a:chOff x="2067" y="2084"/>
            <a:chExt cx="865" cy="190"/>
          </a:xfrm>
        </p:grpSpPr>
        <p:sp>
          <p:nvSpPr>
            <p:cNvPr id="7265" name="Freeform 78"/>
            <p:cNvSpPr>
              <a:spLocks/>
            </p:cNvSpPr>
            <p:nvPr/>
          </p:nvSpPr>
          <p:spPr bwMode="auto">
            <a:xfrm>
              <a:off x="2079" y="2096"/>
              <a:ext cx="853" cy="178"/>
            </a:xfrm>
            <a:custGeom>
              <a:avLst/>
              <a:gdLst>
                <a:gd name="T0" fmla="*/ 0 w 10020"/>
                <a:gd name="T1" fmla="*/ 0 h 2088"/>
                <a:gd name="T2" fmla="*/ 0 w 10020"/>
                <a:gd name="T3" fmla="*/ 0 h 2088"/>
                <a:gd name="T4" fmla="*/ 0 w 10020"/>
                <a:gd name="T5" fmla="*/ 1 h 2088"/>
                <a:gd name="T6" fmla="*/ 0 w 10020"/>
                <a:gd name="T7" fmla="*/ 1 h 2088"/>
                <a:gd name="T8" fmla="*/ 6 w 10020"/>
                <a:gd name="T9" fmla="*/ 1 h 2088"/>
                <a:gd name="T10" fmla="*/ 6 w 10020"/>
                <a:gd name="T11" fmla="*/ 1 h 2088"/>
                <a:gd name="T12" fmla="*/ 6 w 10020"/>
                <a:gd name="T13" fmla="*/ 0 h 2088"/>
                <a:gd name="T14" fmla="*/ 6 w 10020"/>
                <a:gd name="T15" fmla="*/ 0 h 2088"/>
                <a:gd name="T16" fmla="*/ 0 w 10020"/>
                <a:gd name="T17" fmla="*/ 0 h 208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0020" h="2088">
                  <a:moveTo>
                    <a:pt x="348" y="0"/>
                  </a:moveTo>
                  <a:cubicBezTo>
                    <a:pt x="155" y="0"/>
                    <a:pt x="0" y="156"/>
                    <a:pt x="0" y="348"/>
                  </a:cubicBezTo>
                  <a:lnTo>
                    <a:pt x="0" y="1740"/>
                  </a:lnTo>
                  <a:cubicBezTo>
                    <a:pt x="0" y="1932"/>
                    <a:pt x="155" y="2088"/>
                    <a:pt x="348" y="2088"/>
                  </a:cubicBezTo>
                  <a:lnTo>
                    <a:pt x="9672" y="2088"/>
                  </a:lnTo>
                  <a:cubicBezTo>
                    <a:pt x="9864" y="2088"/>
                    <a:pt x="10020" y="1932"/>
                    <a:pt x="10020" y="1740"/>
                  </a:cubicBezTo>
                  <a:lnTo>
                    <a:pt x="10020" y="348"/>
                  </a:lnTo>
                  <a:cubicBezTo>
                    <a:pt x="10020" y="156"/>
                    <a:pt x="9864" y="0"/>
                    <a:pt x="9672" y="0"/>
                  </a:cubicBezTo>
                  <a:lnTo>
                    <a:pt x="348" y="0"/>
                  </a:lnTo>
                  <a:close/>
                </a:path>
              </a:pathLst>
            </a:custGeom>
            <a:solidFill>
              <a:srgbClr val="808080"/>
            </a:solidFill>
            <a:ln w="0">
              <a:solidFill>
                <a:srgbClr val="000000"/>
              </a:solidFill>
              <a:prstDash val="solid"/>
              <a:round/>
              <a:headEnd/>
              <a:tailEnd/>
            </a:ln>
          </p:spPr>
          <p:txBody>
            <a:bodyPr/>
            <a:lstStyle/>
            <a:p>
              <a:endParaRPr lang="en-US"/>
            </a:p>
          </p:txBody>
        </p:sp>
        <p:sp>
          <p:nvSpPr>
            <p:cNvPr id="7266" name="Freeform 79"/>
            <p:cNvSpPr>
              <a:spLocks/>
            </p:cNvSpPr>
            <p:nvPr/>
          </p:nvSpPr>
          <p:spPr bwMode="auto">
            <a:xfrm>
              <a:off x="2067" y="2084"/>
              <a:ext cx="853" cy="178"/>
            </a:xfrm>
            <a:custGeom>
              <a:avLst/>
              <a:gdLst>
                <a:gd name="T0" fmla="*/ 0 w 10020"/>
                <a:gd name="T1" fmla="*/ 0 h 2088"/>
                <a:gd name="T2" fmla="*/ 0 w 10020"/>
                <a:gd name="T3" fmla="*/ 0 h 2088"/>
                <a:gd name="T4" fmla="*/ 0 w 10020"/>
                <a:gd name="T5" fmla="*/ 1 h 2088"/>
                <a:gd name="T6" fmla="*/ 0 w 10020"/>
                <a:gd name="T7" fmla="*/ 1 h 2088"/>
                <a:gd name="T8" fmla="*/ 6 w 10020"/>
                <a:gd name="T9" fmla="*/ 1 h 2088"/>
                <a:gd name="T10" fmla="*/ 6 w 10020"/>
                <a:gd name="T11" fmla="*/ 1 h 2088"/>
                <a:gd name="T12" fmla="*/ 6 w 10020"/>
                <a:gd name="T13" fmla="*/ 0 h 2088"/>
                <a:gd name="T14" fmla="*/ 6 w 10020"/>
                <a:gd name="T15" fmla="*/ 0 h 2088"/>
                <a:gd name="T16" fmla="*/ 0 w 10020"/>
                <a:gd name="T17" fmla="*/ 0 h 208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0020" h="2088">
                  <a:moveTo>
                    <a:pt x="348" y="0"/>
                  </a:moveTo>
                  <a:cubicBezTo>
                    <a:pt x="156" y="0"/>
                    <a:pt x="0" y="156"/>
                    <a:pt x="0" y="348"/>
                  </a:cubicBezTo>
                  <a:lnTo>
                    <a:pt x="0" y="1740"/>
                  </a:lnTo>
                  <a:cubicBezTo>
                    <a:pt x="0" y="1932"/>
                    <a:pt x="156" y="2088"/>
                    <a:pt x="348" y="2088"/>
                  </a:cubicBezTo>
                  <a:lnTo>
                    <a:pt x="9673" y="2088"/>
                  </a:lnTo>
                  <a:cubicBezTo>
                    <a:pt x="9865" y="2088"/>
                    <a:pt x="10020" y="1932"/>
                    <a:pt x="10020" y="1740"/>
                  </a:cubicBezTo>
                  <a:lnTo>
                    <a:pt x="10020" y="348"/>
                  </a:lnTo>
                  <a:cubicBezTo>
                    <a:pt x="10020" y="156"/>
                    <a:pt x="9865" y="0"/>
                    <a:pt x="9673" y="0"/>
                  </a:cubicBezTo>
                  <a:lnTo>
                    <a:pt x="348" y="0"/>
                  </a:lnTo>
                  <a:close/>
                </a:path>
              </a:pathLst>
            </a:custGeom>
            <a:solidFill>
              <a:srgbClr val="FFFF00"/>
            </a:solidFill>
            <a:ln w="0">
              <a:solidFill>
                <a:srgbClr val="000000"/>
              </a:solidFill>
              <a:prstDash val="solid"/>
              <a:round/>
              <a:headEnd/>
              <a:tailEnd/>
            </a:ln>
          </p:spPr>
          <p:txBody>
            <a:bodyPr/>
            <a:lstStyle/>
            <a:p>
              <a:endParaRPr lang="en-US"/>
            </a:p>
          </p:txBody>
        </p:sp>
      </p:grpSp>
      <p:sp>
        <p:nvSpPr>
          <p:cNvPr id="7203" name="Rectangle 82"/>
          <p:cNvSpPr>
            <a:spLocks noChangeArrowheads="1"/>
          </p:cNvSpPr>
          <p:nvPr/>
        </p:nvSpPr>
        <p:spPr bwMode="auto">
          <a:xfrm>
            <a:off x="3925888" y="3322638"/>
            <a:ext cx="1408112"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ko-KR" sz="1200" b="0">
                <a:solidFill>
                  <a:srgbClr val="0000FF"/>
                </a:solidFill>
                <a:latin typeface="Arial" charset="0"/>
                <a:ea typeface="굴림" pitchFamily="50" charset="-127"/>
              </a:rPr>
              <a:t>Multi-Scale Modeling</a:t>
            </a:r>
            <a:endParaRPr lang="en-US" altLang="ko-KR" sz="2800" b="0" i="1">
              <a:solidFill>
                <a:schemeClr val="tx1"/>
              </a:solidFill>
              <a:latin typeface="Times" pitchFamily="18" charset="0"/>
              <a:ea typeface="굴림" pitchFamily="50" charset="-127"/>
            </a:endParaRPr>
          </a:p>
        </p:txBody>
      </p:sp>
      <p:grpSp>
        <p:nvGrpSpPr>
          <p:cNvPr id="7204" name="Group 83"/>
          <p:cNvGrpSpPr>
            <a:grpSpLocks/>
          </p:cNvGrpSpPr>
          <p:nvPr/>
        </p:nvGrpSpPr>
        <p:grpSpPr bwMode="auto">
          <a:xfrm>
            <a:off x="541338" y="1881188"/>
            <a:ext cx="1423987" cy="1292225"/>
            <a:chOff x="361" y="1302"/>
            <a:chExt cx="747" cy="747"/>
          </a:xfrm>
        </p:grpSpPr>
        <p:sp>
          <p:nvSpPr>
            <p:cNvPr id="7263" name="Freeform 84"/>
            <p:cNvSpPr>
              <a:spLocks/>
            </p:cNvSpPr>
            <p:nvPr/>
          </p:nvSpPr>
          <p:spPr bwMode="auto">
            <a:xfrm>
              <a:off x="361" y="1302"/>
              <a:ext cx="747" cy="747"/>
            </a:xfrm>
            <a:custGeom>
              <a:avLst/>
              <a:gdLst>
                <a:gd name="T0" fmla="*/ 658 w 747"/>
                <a:gd name="T1" fmla="*/ 0 h 747"/>
                <a:gd name="T2" fmla="*/ 0 w 747"/>
                <a:gd name="T3" fmla="*/ 0 h 747"/>
                <a:gd name="T4" fmla="*/ 0 w 747"/>
                <a:gd name="T5" fmla="*/ 747 h 747"/>
                <a:gd name="T6" fmla="*/ 658 w 747"/>
                <a:gd name="T7" fmla="*/ 747 h 747"/>
                <a:gd name="T8" fmla="*/ 747 w 747"/>
                <a:gd name="T9" fmla="*/ 373 h 747"/>
                <a:gd name="T10" fmla="*/ 658 w 747"/>
                <a:gd name="T11" fmla="*/ 0 h 74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747" h="747">
                  <a:moveTo>
                    <a:pt x="658" y="0"/>
                  </a:moveTo>
                  <a:lnTo>
                    <a:pt x="0" y="0"/>
                  </a:lnTo>
                  <a:lnTo>
                    <a:pt x="0" y="747"/>
                  </a:lnTo>
                  <a:lnTo>
                    <a:pt x="658" y="747"/>
                  </a:lnTo>
                  <a:lnTo>
                    <a:pt x="747" y="373"/>
                  </a:lnTo>
                  <a:lnTo>
                    <a:pt x="658" y="0"/>
                  </a:lnTo>
                  <a:close/>
                </a:path>
              </a:pathLst>
            </a:custGeom>
            <a:solidFill>
              <a:srgbClr val="66FF6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264" name="Freeform 85"/>
            <p:cNvSpPr>
              <a:spLocks/>
            </p:cNvSpPr>
            <p:nvPr/>
          </p:nvSpPr>
          <p:spPr bwMode="auto">
            <a:xfrm>
              <a:off x="361" y="1302"/>
              <a:ext cx="747" cy="747"/>
            </a:xfrm>
            <a:custGeom>
              <a:avLst/>
              <a:gdLst>
                <a:gd name="T0" fmla="*/ 658 w 747"/>
                <a:gd name="T1" fmla="*/ 0 h 747"/>
                <a:gd name="T2" fmla="*/ 0 w 747"/>
                <a:gd name="T3" fmla="*/ 0 h 747"/>
                <a:gd name="T4" fmla="*/ 0 w 747"/>
                <a:gd name="T5" fmla="*/ 747 h 747"/>
                <a:gd name="T6" fmla="*/ 658 w 747"/>
                <a:gd name="T7" fmla="*/ 747 h 747"/>
                <a:gd name="T8" fmla="*/ 747 w 747"/>
                <a:gd name="T9" fmla="*/ 373 h 747"/>
                <a:gd name="T10" fmla="*/ 658 w 747"/>
                <a:gd name="T11" fmla="*/ 0 h 74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747" h="747">
                  <a:moveTo>
                    <a:pt x="658" y="0"/>
                  </a:moveTo>
                  <a:lnTo>
                    <a:pt x="0" y="0"/>
                  </a:lnTo>
                  <a:lnTo>
                    <a:pt x="0" y="747"/>
                  </a:lnTo>
                  <a:lnTo>
                    <a:pt x="658" y="747"/>
                  </a:lnTo>
                  <a:lnTo>
                    <a:pt x="747" y="373"/>
                  </a:lnTo>
                  <a:lnTo>
                    <a:pt x="658" y="0"/>
                  </a:lnTo>
                  <a:close/>
                </a:path>
              </a:pathLst>
            </a:custGeom>
            <a:noFill/>
            <a:ln w="4763" cap="rnd">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7205" name="Rectangle 86"/>
          <p:cNvSpPr>
            <a:spLocks noChangeArrowheads="1"/>
          </p:cNvSpPr>
          <p:nvPr/>
        </p:nvSpPr>
        <p:spPr bwMode="auto">
          <a:xfrm>
            <a:off x="609600" y="2133600"/>
            <a:ext cx="1066800" cy="730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ko-KR" sz="1200">
                <a:solidFill>
                  <a:srgbClr val="000000"/>
                </a:solidFill>
                <a:ea typeface="굴림" pitchFamily="50" charset="-127"/>
              </a:rPr>
              <a:t>Societal Challenges</a:t>
            </a:r>
          </a:p>
          <a:p>
            <a:pPr algn="ctr">
              <a:spcBef>
                <a:spcPct val="0"/>
              </a:spcBef>
              <a:buClrTx/>
              <a:buFontTx/>
              <a:buNone/>
            </a:pPr>
            <a:r>
              <a:rPr lang="en-US" altLang="ko-KR" sz="1200">
                <a:solidFill>
                  <a:srgbClr val="000000"/>
                </a:solidFill>
                <a:ea typeface="굴림" pitchFamily="50" charset="-127"/>
              </a:rPr>
              <a:t>(Knowledge &amp; Discovery)</a:t>
            </a:r>
            <a:endParaRPr lang="en-US" altLang="ko-KR" sz="2400" i="1">
              <a:solidFill>
                <a:schemeClr val="tx1"/>
              </a:solidFill>
              <a:ea typeface="굴림" pitchFamily="50" charset="-127"/>
            </a:endParaRPr>
          </a:p>
        </p:txBody>
      </p:sp>
      <p:sp>
        <p:nvSpPr>
          <p:cNvPr id="7206" name="Rectangle 93"/>
          <p:cNvSpPr>
            <a:spLocks noChangeArrowheads="1"/>
          </p:cNvSpPr>
          <p:nvPr/>
        </p:nvSpPr>
        <p:spPr bwMode="auto">
          <a:xfrm>
            <a:off x="2176463" y="3279775"/>
            <a:ext cx="1060450"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ko-KR" sz="900" b="0">
                <a:solidFill>
                  <a:srgbClr val="808080"/>
                </a:solidFill>
                <a:latin typeface="Arial" charset="0"/>
                <a:ea typeface="굴림" pitchFamily="50" charset="-127"/>
              </a:rPr>
              <a:t>Parallel, Cluster, and</a:t>
            </a:r>
            <a:endParaRPr lang="en-US" altLang="ko-KR" sz="2000" b="0" i="1">
              <a:solidFill>
                <a:schemeClr val="tx1"/>
              </a:solidFill>
              <a:latin typeface="Times" pitchFamily="18" charset="0"/>
              <a:ea typeface="굴림" pitchFamily="50" charset="-127"/>
            </a:endParaRPr>
          </a:p>
        </p:txBody>
      </p:sp>
      <p:sp>
        <p:nvSpPr>
          <p:cNvPr id="7207" name="Rectangle 94"/>
          <p:cNvSpPr>
            <a:spLocks noChangeArrowheads="1"/>
          </p:cNvSpPr>
          <p:nvPr/>
        </p:nvSpPr>
        <p:spPr bwMode="auto">
          <a:xfrm>
            <a:off x="2328863" y="3397250"/>
            <a:ext cx="800100"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ko-KR" sz="900" b="0">
                <a:solidFill>
                  <a:srgbClr val="808080"/>
                </a:solidFill>
                <a:latin typeface="Arial" charset="0"/>
                <a:ea typeface="굴림" pitchFamily="50" charset="-127"/>
              </a:rPr>
              <a:t>Grid Computing</a:t>
            </a:r>
            <a:endParaRPr lang="en-US" altLang="ko-KR" sz="2000" b="0" i="1">
              <a:solidFill>
                <a:schemeClr val="tx1"/>
              </a:solidFill>
              <a:latin typeface="Times" pitchFamily="18" charset="0"/>
              <a:ea typeface="굴림" pitchFamily="50" charset="-127"/>
            </a:endParaRPr>
          </a:p>
        </p:txBody>
      </p:sp>
      <p:grpSp>
        <p:nvGrpSpPr>
          <p:cNvPr id="7208" name="Group 95"/>
          <p:cNvGrpSpPr>
            <a:grpSpLocks/>
          </p:cNvGrpSpPr>
          <p:nvPr/>
        </p:nvGrpSpPr>
        <p:grpSpPr bwMode="auto">
          <a:xfrm>
            <a:off x="1895475" y="3233738"/>
            <a:ext cx="1784350" cy="330200"/>
            <a:chOff x="1072" y="2084"/>
            <a:chExt cx="936" cy="190"/>
          </a:xfrm>
        </p:grpSpPr>
        <p:sp>
          <p:nvSpPr>
            <p:cNvPr id="7261" name="Freeform 96"/>
            <p:cNvSpPr>
              <a:spLocks/>
            </p:cNvSpPr>
            <p:nvPr/>
          </p:nvSpPr>
          <p:spPr bwMode="auto">
            <a:xfrm>
              <a:off x="1084" y="2096"/>
              <a:ext cx="924" cy="178"/>
            </a:xfrm>
            <a:custGeom>
              <a:avLst/>
              <a:gdLst>
                <a:gd name="T0" fmla="*/ 0 w 10855"/>
                <a:gd name="T1" fmla="*/ 0 h 2088"/>
                <a:gd name="T2" fmla="*/ 0 w 10855"/>
                <a:gd name="T3" fmla="*/ 0 h 2088"/>
                <a:gd name="T4" fmla="*/ 0 w 10855"/>
                <a:gd name="T5" fmla="*/ 1 h 2088"/>
                <a:gd name="T6" fmla="*/ 0 w 10855"/>
                <a:gd name="T7" fmla="*/ 1 h 2088"/>
                <a:gd name="T8" fmla="*/ 6 w 10855"/>
                <a:gd name="T9" fmla="*/ 1 h 2088"/>
                <a:gd name="T10" fmla="*/ 7 w 10855"/>
                <a:gd name="T11" fmla="*/ 1 h 2088"/>
                <a:gd name="T12" fmla="*/ 7 w 10855"/>
                <a:gd name="T13" fmla="*/ 0 h 2088"/>
                <a:gd name="T14" fmla="*/ 6 w 10855"/>
                <a:gd name="T15" fmla="*/ 0 h 2088"/>
                <a:gd name="T16" fmla="*/ 0 w 10855"/>
                <a:gd name="T17" fmla="*/ 0 h 208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0855" h="2088">
                  <a:moveTo>
                    <a:pt x="348" y="0"/>
                  </a:moveTo>
                  <a:cubicBezTo>
                    <a:pt x="155" y="0"/>
                    <a:pt x="0" y="156"/>
                    <a:pt x="0" y="348"/>
                  </a:cubicBezTo>
                  <a:lnTo>
                    <a:pt x="0" y="1740"/>
                  </a:lnTo>
                  <a:cubicBezTo>
                    <a:pt x="0" y="1932"/>
                    <a:pt x="155" y="2088"/>
                    <a:pt x="348" y="2088"/>
                  </a:cubicBezTo>
                  <a:lnTo>
                    <a:pt x="10507" y="2088"/>
                  </a:lnTo>
                  <a:cubicBezTo>
                    <a:pt x="10699" y="2088"/>
                    <a:pt x="10855" y="1932"/>
                    <a:pt x="10855" y="1740"/>
                  </a:cubicBezTo>
                  <a:lnTo>
                    <a:pt x="10855" y="348"/>
                  </a:lnTo>
                  <a:cubicBezTo>
                    <a:pt x="10855" y="156"/>
                    <a:pt x="10699" y="0"/>
                    <a:pt x="10507" y="0"/>
                  </a:cubicBezTo>
                  <a:lnTo>
                    <a:pt x="348" y="0"/>
                  </a:lnTo>
                  <a:close/>
                </a:path>
              </a:pathLst>
            </a:custGeom>
            <a:solidFill>
              <a:srgbClr val="808080"/>
            </a:solidFill>
            <a:ln w="0">
              <a:solidFill>
                <a:srgbClr val="000000"/>
              </a:solidFill>
              <a:prstDash val="solid"/>
              <a:round/>
              <a:headEnd/>
              <a:tailEnd/>
            </a:ln>
          </p:spPr>
          <p:txBody>
            <a:bodyPr/>
            <a:lstStyle/>
            <a:p>
              <a:endParaRPr lang="en-US"/>
            </a:p>
          </p:txBody>
        </p:sp>
        <p:sp>
          <p:nvSpPr>
            <p:cNvPr id="7262" name="Freeform 97"/>
            <p:cNvSpPr>
              <a:spLocks/>
            </p:cNvSpPr>
            <p:nvPr/>
          </p:nvSpPr>
          <p:spPr bwMode="auto">
            <a:xfrm>
              <a:off x="1072" y="2084"/>
              <a:ext cx="924" cy="178"/>
            </a:xfrm>
            <a:custGeom>
              <a:avLst/>
              <a:gdLst>
                <a:gd name="T0" fmla="*/ 0 w 10855"/>
                <a:gd name="T1" fmla="*/ 0 h 2088"/>
                <a:gd name="T2" fmla="*/ 0 w 10855"/>
                <a:gd name="T3" fmla="*/ 0 h 2088"/>
                <a:gd name="T4" fmla="*/ 0 w 10855"/>
                <a:gd name="T5" fmla="*/ 1 h 2088"/>
                <a:gd name="T6" fmla="*/ 0 w 10855"/>
                <a:gd name="T7" fmla="*/ 1 h 2088"/>
                <a:gd name="T8" fmla="*/ 6 w 10855"/>
                <a:gd name="T9" fmla="*/ 1 h 2088"/>
                <a:gd name="T10" fmla="*/ 7 w 10855"/>
                <a:gd name="T11" fmla="*/ 1 h 2088"/>
                <a:gd name="T12" fmla="*/ 7 w 10855"/>
                <a:gd name="T13" fmla="*/ 0 h 2088"/>
                <a:gd name="T14" fmla="*/ 6 w 10855"/>
                <a:gd name="T15" fmla="*/ 0 h 2088"/>
                <a:gd name="T16" fmla="*/ 0 w 10855"/>
                <a:gd name="T17" fmla="*/ 0 h 208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0855" h="2088">
                  <a:moveTo>
                    <a:pt x="348" y="0"/>
                  </a:moveTo>
                  <a:cubicBezTo>
                    <a:pt x="156" y="0"/>
                    <a:pt x="0" y="156"/>
                    <a:pt x="0" y="348"/>
                  </a:cubicBezTo>
                  <a:lnTo>
                    <a:pt x="0" y="1740"/>
                  </a:lnTo>
                  <a:cubicBezTo>
                    <a:pt x="0" y="1932"/>
                    <a:pt x="156" y="2088"/>
                    <a:pt x="348" y="2088"/>
                  </a:cubicBezTo>
                  <a:lnTo>
                    <a:pt x="10508" y="2088"/>
                  </a:lnTo>
                  <a:cubicBezTo>
                    <a:pt x="10700" y="2088"/>
                    <a:pt x="10855" y="1932"/>
                    <a:pt x="10855" y="1740"/>
                  </a:cubicBezTo>
                  <a:lnTo>
                    <a:pt x="10855" y="348"/>
                  </a:lnTo>
                  <a:cubicBezTo>
                    <a:pt x="10855" y="156"/>
                    <a:pt x="10700" y="0"/>
                    <a:pt x="10508" y="0"/>
                  </a:cubicBezTo>
                  <a:lnTo>
                    <a:pt x="348" y="0"/>
                  </a:lnTo>
                  <a:close/>
                </a:path>
              </a:pathLst>
            </a:custGeom>
            <a:solidFill>
              <a:srgbClr val="FFFF00"/>
            </a:solidFill>
            <a:ln w="0">
              <a:solidFill>
                <a:srgbClr val="000000"/>
              </a:solidFill>
              <a:prstDash val="solid"/>
              <a:round/>
              <a:headEnd/>
              <a:tailEnd/>
            </a:ln>
          </p:spPr>
          <p:txBody>
            <a:bodyPr/>
            <a:lstStyle/>
            <a:p>
              <a:endParaRPr lang="en-US"/>
            </a:p>
          </p:txBody>
        </p:sp>
      </p:grpSp>
      <p:sp>
        <p:nvSpPr>
          <p:cNvPr id="7209" name="Rectangle 98"/>
          <p:cNvSpPr>
            <a:spLocks noChangeArrowheads="1"/>
          </p:cNvSpPr>
          <p:nvPr/>
        </p:nvSpPr>
        <p:spPr bwMode="auto">
          <a:xfrm>
            <a:off x="1905000" y="3276600"/>
            <a:ext cx="182880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ko-KR" sz="1200" b="0">
                <a:solidFill>
                  <a:srgbClr val="0000FF"/>
                </a:solidFill>
                <a:latin typeface="Arial" charset="0"/>
                <a:ea typeface="굴림" pitchFamily="50" charset="-127"/>
              </a:rPr>
              <a:t>Multiprocessor Computing</a:t>
            </a:r>
            <a:endParaRPr lang="en-US" altLang="ko-KR" sz="2800" b="0" i="1">
              <a:solidFill>
                <a:schemeClr val="tx1"/>
              </a:solidFill>
              <a:latin typeface="Times" pitchFamily="18" charset="0"/>
              <a:ea typeface="굴림" pitchFamily="50" charset="-127"/>
            </a:endParaRPr>
          </a:p>
        </p:txBody>
      </p:sp>
      <p:sp>
        <p:nvSpPr>
          <p:cNvPr id="7210" name="Rectangle 100"/>
          <p:cNvSpPr>
            <a:spLocks noChangeArrowheads="1"/>
          </p:cNvSpPr>
          <p:nvPr/>
        </p:nvSpPr>
        <p:spPr bwMode="auto">
          <a:xfrm>
            <a:off x="2214563" y="3706813"/>
            <a:ext cx="1219200"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ko-KR" sz="900" b="0">
                <a:solidFill>
                  <a:srgbClr val="808080"/>
                </a:solidFill>
                <a:latin typeface="Arial" charset="0"/>
                <a:ea typeface="굴림" pitchFamily="50" charset="-127"/>
              </a:rPr>
              <a:t>Data/Computer Security</a:t>
            </a:r>
            <a:endParaRPr lang="en-US" altLang="ko-KR" sz="2000" b="0" i="1">
              <a:solidFill>
                <a:schemeClr val="tx1"/>
              </a:solidFill>
              <a:latin typeface="Times" pitchFamily="18" charset="0"/>
              <a:ea typeface="굴림" pitchFamily="50" charset="-127"/>
            </a:endParaRPr>
          </a:p>
        </p:txBody>
      </p:sp>
      <p:grpSp>
        <p:nvGrpSpPr>
          <p:cNvPr id="7211" name="Group 101"/>
          <p:cNvGrpSpPr>
            <a:grpSpLocks/>
          </p:cNvGrpSpPr>
          <p:nvPr/>
        </p:nvGrpSpPr>
        <p:grpSpPr bwMode="auto">
          <a:xfrm>
            <a:off x="2032000" y="3605213"/>
            <a:ext cx="1782763" cy="327025"/>
            <a:chOff x="1143" y="2298"/>
            <a:chExt cx="936" cy="189"/>
          </a:xfrm>
        </p:grpSpPr>
        <p:sp>
          <p:nvSpPr>
            <p:cNvPr id="7259" name="Freeform 102"/>
            <p:cNvSpPr>
              <a:spLocks/>
            </p:cNvSpPr>
            <p:nvPr/>
          </p:nvSpPr>
          <p:spPr bwMode="auto">
            <a:xfrm>
              <a:off x="1155" y="2310"/>
              <a:ext cx="924" cy="177"/>
            </a:xfrm>
            <a:custGeom>
              <a:avLst/>
              <a:gdLst>
                <a:gd name="T0" fmla="*/ 0 w 10855"/>
                <a:gd name="T1" fmla="*/ 0 h 2088"/>
                <a:gd name="T2" fmla="*/ 0 w 10855"/>
                <a:gd name="T3" fmla="*/ 0 h 2088"/>
                <a:gd name="T4" fmla="*/ 0 w 10855"/>
                <a:gd name="T5" fmla="*/ 1 h 2088"/>
                <a:gd name="T6" fmla="*/ 0 w 10855"/>
                <a:gd name="T7" fmla="*/ 1 h 2088"/>
                <a:gd name="T8" fmla="*/ 6 w 10855"/>
                <a:gd name="T9" fmla="*/ 1 h 2088"/>
                <a:gd name="T10" fmla="*/ 7 w 10855"/>
                <a:gd name="T11" fmla="*/ 1 h 2088"/>
                <a:gd name="T12" fmla="*/ 7 w 10855"/>
                <a:gd name="T13" fmla="*/ 0 h 2088"/>
                <a:gd name="T14" fmla="*/ 6 w 10855"/>
                <a:gd name="T15" fmla="*/ 0 h 2088"/>
                <a:gd name="T16" fmla="*/ 0 w 10855"/>
                <a:gd name="T17" fmla="*/ 0 h 208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0855" h="2088">
                  <a:moveTo>
                    <a:pt x="348" y="0"/>
                  </a:moveTo>
                  <a:cubicBezTo>
                    <a:pt x="155" y="0"/>
                    <a:pt x="0" y="155"/>
                    <a:pt x="0" y="348"/>
                  </a:cubicBezTo>
                  <a:lnTo>
                    <a:pt x="0" y="1740"/>
                  </a:lnTo>
                  <a:cubicBezTo>
                    <a:pt x="0" y="1932"/>
                    <a:pt x="155" y="2088"/>
                    <a:pt x="348" y="2088"/>
                  </a:cubicBezTo>
                  <a:lnTo>
                    <a:pt x="10507" y="2088"/>
                  </a:lnTo>
                  <a:cubicBezTo>
                    <a:pt x="10699" y="2088"/>
                    <a:pt x="10855" y="1932"/>
                    <a:pt x="10855" y="1740"/>
                  </a:cubicBezTo>
                  <a:lnTo>
                    <a:pt x="10855" y="348"/>
                  </a:lnTo>
                  <a:cubicBezTo>
                    <a:pt x="10855" y="155"/>
                    <a:pt x="10699" y="0"/>
                    <a:pt x="10507" y="0"/>
                  </a:cubicBezTo>
                  <a:lnTo>
                    <a:pt x="348" y="0"/>
                  </a:lnTo>
                  <a:close/>
                </a:path>
              </a:pathLst>
            </a:custGeom>
            <a:solidFill>
              <a:srgbClr val="808080"/>
            </a:solidFill>
            <a:ln w="0">
              <a:solidFill>
                <a:srgbClr val="000000"/>
              </a:solidFill>
              <a:prstDash val="solid"/>
              <a:round/>
              <a:headEnd/>
              <a:tailEnd/>
            </a:ln>
          </p:spPr>
          <p:txBody>
            <a:bodyPr/>
            <a:lstStyle/>
            <a:p>
              <a:endParaRPr lang="en-US"/>
            </a:p>
          </p:txBody>
        </p:sp>
        <p:sp>
          <p:nvSpPr>
            <p:cNvPr id="7260" name="Freeform 103"/>
            <p:cNvSpPr>
              <a:spLocks/>
            </p:cNvSpPr>
            <p:nvPr/>
          </p:nvSpPr>
          <p:spPr bwMode="auto">
            <a:xfrm>
              <a:off x="1143" y="2298"/>
              <a:ext cx="924" cy="177"/>
            </a:xfrm>
            <a:custGeom>
              <a:avLst/>
              <a:gdLst>
                <a:gd name="T0" fmla="*/ 0 w 10855"/>
                <a:gd name="T1" fmla="*/ 0 h 2088"/>
                <a:gd name="T2" fmla="*/ 0 w 10855"/>
                <a:gd name="T3" fmla="*/ 0 h 2088"/>
                <a:gd name="T4" fmla="*/ 0 w 10855"/>
                <a:gd name="T5" fmla="*/ 1 h 2088"/>
                <a:gd name="T6" fmla="*/ 0 w 10855"/>
                <a:gd name="T7" fmla="*/ 1 h 2088"/>
                <a:gd name="T8" fmla="*/ 6 w 10855"/>
                <a:gd name="T9" fmla="*/ 1 h 2088"/>
                <a:gd name="T10" fmla="*/ 7 w 10855"/>
                <a:gd name="T11" fmla="*/ 1 h 2088"/>
                <a:gd name="T12" fmla="*/ 7 w 10855"/>
                <a:gd name="T13" fmla="*/ 0 h 2088"/>
                <a:gd name="T14" fmla="*/ 6 w 10855"/>
                <a:gd name="T15" fmla="*/ 0 h 2088"/>
                <a:gd name="T16" fmla="*/ 0 w 10855"/>
                <a:gd name="T17" fmla="*/ 0 h 208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0855" h="2088">
                  <a:moveTo>
                    <a:pt x="348" y="0"/>
                  </a:moveTo>
                  <a:cubicBezTo>
                    <a:pt x="156" y="0"/>
                    <a:pt x="0" y="156"/>
                    <a:pt x="0" y="348"/>
                  </a:cubicBezTo>
                  <a:lnTo>
                    <a:pt x="0" y="1740"/>
                  </a:lnTo>
                  <a:cubicBezTo>
                    <a:pt x="0" y="1932"/>
                    <a:pt x="156" y="2088"/>
                    <a:pt x="348" y="2088"/>
                  </a:cubicBezTo>
                  <a:lnTo>
                    <a:pt x="10508" y="2088"/>
                  </a:lnTo>
                  <a:cubicBezTo>
                    <a:pt x="10700" y="2088"/>
                    <a:pt x="10855" y="1932"/>
                    <a:pt x="10855" y="1740"/>
                  </a:cubicBezTo>
                  <a:lnTo>
                    <a:pt x="10855" y="348"/>
                  </a:lnTo>
                  <a:cubicBezTo>
                    <a:pt x="10855" y="156"/>
                    <a:pt x="10700" y="0"/>
                    <a:pt x="10508" y="0"/>
                  </a:cubicBezTo>
                  <a:lnTo>
                    <a:pt x="348" y="0"/>
                  </a:lnTo>
                  <a:close/>
                </a:path>
              </a:pathLst>
            </a:custGeom>
            <a:solidFill>
              <a:srgbClr val="FFFF00"/>
            </a:solidFill>
            <a:ln w="0">
              <a:solidFill>
                <a:srgbClr val="000000"/>
              </a:solidFill>
              <a:prstDash val="solid"/>
              <a:round/>
              <a:headEnd/>
              <a:tailEnd/>
            </a:ln>
          </p:spPr>
          <p:txBody>
            <a:bodyPr/>
            <a:lstStyle/>
            <a:p>
              <a:endParaRPr lang="en-US"/>
            </a:p>
          </p:txBody>
        </p:sp>
      </p:grpSp>
      <p:sp>
        <p:nvSpPr>
          <p:cNvPr id="7212" name="Rectangle 104"/>
          <p:cNvSpPr>
            <a:spLocks noChangeArrowheads="1"/>
          </p:cNvSpPr>
          <p:nvPr/>
        </p:nvSpPr>
        <p:spPr bwMode="auto">
          <a:xfrm>
            <a:off x="2111375" y="3684588"/>
            <a:ext cx="1622425"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ko-KR" sz="1200" b="0">
                <a:solidFill>
                  <a:srgbClr val="0000FF"/>
                </a:solidFill>
                <a:latin typeface="Arial" charset="0"/>
                <a:ea typeface="굴림" pitchFamily="50" charset="-127"/>
              </a:rPr>
              <a:t>Data/Computer Security</a:t>
            </a:r>
            <a:endParaRPr lang="en-US" altLang="ko-KR" sz="2800" b="0" i="1">
              <a:solidFill>
                <a:schemeClr val="tx1"/>
              </a:solidFill>
              <a:latin typeface="Times" pitchFamily="18" charset="0"/>
              <a:ea typeface="굴림" pitchFamily="50" charset="-127"/>
            </a:endParaRPr>
          </a:p>
        </p:txBody>
      </p:sp>
      <p:sp>
        <p:nvSpPr>
          <p:cNvPr id="7213" name="Rectangle 105"/>
          <p:cNvSpPr>
            <a:spLocks noChangeArrowheads="1"/>
          </p:cNvSpPr>
          <p:nvPr/>
        </p:nvSpPr>
        <p:spPr bwMode="auto">
          <a:xfrm>
            <a:off x="541338" y="5819775"/>
            <a:ext cx="5554662" cy="295275"/>
          </a:xfrm>
          <a:prstGeom prst="rect">
            <a:avLst/>
          </a:prstGeom>
          <a:solidFill>
            <a:srgbClr val="006666"/>
          </a:solidFill>
          <a:ln w="9525">
            <a:solidFill>
              <a:schemeClr val="tx1"/>
            </a:solidFill>
            <a:miter lim="800000"/>
            <a:headEnd/>
            <a:tailEnd/>
          </a:ln>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7214" name="Rectangle 106"/>
          <p:cNvSpPr>
            <a:spLocks noChangeArrowheads="1"/>
          </p:cNvSpPr>
          <p:nvPr/>
        </p:nvSpPr>
        <p:spPr bwMode="auto">
          <a:xfrm>
            <a:off x="2209800" y="5873750"/>
            <a:ext cx="2497138"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ko-KR" sz="1500" b="0">
                <a:solidFill>
                  <a:schemeClr val="bg1"/>
                </a:solidFill>
                <a:latin typeface="Arial" charset="0"/>
                <a:ea typeface="굴림" pitchFamily="50" charset="-127"/>
              </a:rPr>
              <a:t>CYBERINFRASTRUCTURE</a:t>
            </a:r>
            <a:endParaRPr lang="en-US" altLang="ko-KR" sz="2400" b="0" i="1">
              <a:solidFill>
                <a:schemeClr val="bg1"/>
              </a:solidFill>
              <a:latin typeface="Times" pitchFamily="18" charset="0"/>
              <a:ea typeface="굴림" pitchFamily="50" charset="-127"/>
            </a:endParaRPr>
          </a:p>
        </p:txBody>
      </p:sp>
      <p:sp>
        <p:nvSpPr>
          <p:cNvPr id="7215" name="Rectangle 107"/>
          <p:cNvSpPr>
            <a:spLocks noChangeArrowheads="1"/>
          </p:cNvSpPr>
          <p:nvPr/>
        </p:nvSpPr>
        <p:spPr bwMode="auto">
          <a:xfrm>
            <a:off x="4170363" y="2444750"/>
            <a:ext cx="1003300"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ko-KR" sz="900" b="0">
                <a:solidFill>
                  <a:srgbClr val="808080"/>
                </a:solidFill>
                <a:latin typeface="Arial" charset="0"/>
                <a:ea typeface="굴림" pitchFamily="50" charset="-127"/>
              </a:rPr>
              <a:t>Advanced Materials</a:t>
            </a:r>
            <a:endParaRPr lang="en-US" altLang="ko-KR" sz="2000" b="0" i="1">
              <a:solidFill>
                <a:schemeClr val="tx1"/>
              </a:solidFill>
              <a:latin typeface="Times" pitchFamily="18" charset="0"/>
              <a:ea typeface="굴림" pitchFamily="50" charset="-127"/>
            </a:endParaRPr>
          </a:p>
        </p:txBody>
      </p:sp>
      <p:grpSp>
        <p:nvGrpSpPr>
          <p:cNvPr id="7216" name="Group 108"/>
          <p:cNvGrpSpPr>
            <a:grpSpLocks/>
          </p:cNvGrpSpPr>
          <p:nvPr/>
        </p:nvGrpSpPr>
        <p:grpSpPr bwMode="auto">
          <a:xfrm>
            <a:off x="3995738" y="2311400"/>
            <a:ext cx="1512887" cy="390525"/>
            <a:chOff x="2174" y="1551"/>
            <a:chExt cx="794" cy="225"/>
          </a:xfrm>
        </p:grpSpPr>
        <p:sp>
          <p:nvSpPr>
            <p:cNvPr id="7257" name="Freeform 109"/>
            <p:cNvSpPr>
              <a:spLocks/>
            </p:cNvSpPr>
            <p:nvPr/>
          </p:nvSpPr>
          <p:spPr bwMode="auto">
            <a:xfrm>
              <a:off x="2186" y="1563"/>
              <a:ext cx="782" cy="213"/>
            </a:xfrm>
            <a:custGeom>
              <a:avLst/>
              <a:gdLst>
                <a:gd name="T0" fmla="*/ 0 w 9185"/>
                <a:gd name="T1" fmla="*/ 0 h 2506"/>
                <a:gd name="T2" fmla="*/ 0 w 9185"/>
                <a:gd name="T3" fmla="*/ 0 h 2506"/>
                <a:gd name="T4" fmla="*/ 0 w 9185"/>
                <a:gd name="T5" fmla="*/ 1 h 2506"/>
                <a:gd name="T6" fmla="*/ 0 w 9185"/>
                <a:gd name="T7" fmla="*/ 2 h 2506"/>
                <a:gd name="T8" fmla="*/ 5 w 9185"/>
                <a:gd name="T9" fmla="*/ 2 h 2506"/>
                <a:gd name="T10" fmla="*/ 6 w 9185"/>
                <a:gd name="T11" fmla="*/ 1 h 2506"/>
                <a:gd name="T12" fmla="*/ 6 w 9185"/>
                <a:gd name="T13" fmla="*/ 0 h 2506"/>
                <a:gd name="T14" fmla="*/ 5 w 9185"/>
                <a:gd name="T15" fmla="*/ 0 h 2506"/>
                <a:gd name="T16" fmla="*/ 0 w 9185"/>
                <a:gd name="T17" fmla="*/ 0 h 250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9185" h="2506">
                  <a:moveTo>
                    <a:pt x="418" y="0"/>
                  </a:moveTo>
                  <a:cubicBezTo>
                    <a:pt x="187" y="0"/>
                    <a:pt x="0" y="187"/>
                    <a:pt x="0" y="418"/>
                  </a:cubicBezTo>
                  <a:lnTo>
                    <a:pt x="0" y="2088"/>
                  </a:lnTo>
                  <a:cubicBezTo>
                    <a:pt x="0" y="2319"/>
                    <a:pt x="187" y="2506"/>
                    <a:pt x="418" y="2506"/>
                  </a:cubicBezTo>
                  <a:lnTo>
                    <a:pt x="8768" y="2506"/>
                  </a:lnTo>
                  <a:cubicBezTo>
                    <a:pt x="8998" y="2506"/>
                    <a:pt x="9185" y="2319"/>
                    <a:pt x="9185" y="2088"/>
                  </a:cubicBezTo>
                  <a:lnTo>
                    <a:pt x="9185" y="418"/>
                  </a:lnTo>
                  <a:cubicBezTo>
                    <a:pt x="9185" y="187"/>
                    <a:pt x="8998" y="0"/>
                    <a:pt x="8768" y="0"/>
                  </a:cubicBezTo>
                  <a:lnTo>
                    <a:pt x="418" y="0"/>
                  </a:lnTo>
                  <a:close/>
                </a:path>
              </a:pathLst>
            </a:custGeom>
            <a:solidFill>
              <a:srgbClr val="808080"/>
            </a:solidFill>
            <a:ln w="0">
              <a:solidFill>
                <a:srgbClr val="000000"/>
              </a:solidFill>
              <a:prstDash val="solid"/>
              <a:round/>
              <a:headEnd/>
              <a:tailEnd/>
            </a:ln>
          </p:spPr>
          <p:txBody>
            <a:bodyPr/>
            <a:lstStyle/>
            <a:p>
              <a:endParaRPr lang="en-US"/>
            </a:p>
          </p:txBody>
        </p:sp>
        <p:sp>
          <p:nvSpPr>
            <p:cNvPr id="7258" name="Freeform 110"/>
            <p:cNvSpPr>
              <a:spLocks/>
            </p:cNvSpPr>
            <p:nvPr/>
          </p:nvSpPr>
          <p:spPr bwMode="auto">
            <a:xfrm>
              <a:off x="2174" y="1551"/>
              <a:ext cx="782" cy="213"/>
            </a:xfrm>
            <a:custGeom>
              <a:avLst/>
              <a:gdLst>
                <a:gd name="T0" fmla="*/ 0 w 9185"/>
                <a:gd name="T1" fmla="*/ 0 h 2505"/>
                <a:gd name="T2" fmla="*/ 0 w 9185"/>
                <a:gd name="T3" fmla="*/ 0 h 2505"/>
                <a:gd name="T4" fmla="*/ 0 w 9185"/>
                <a:gd name="T5" fmla="*/ 1 h 2505"/>
                <a:gd name="T6" fmla="*/ 0 w 9185"/>
                <a:gd name="T7" fmla="*/ 2 h 2505"/>
                <a:gd name="T8" fmla="*/ 5 w 9185"/>
                <a:gd name="T9" fmla="*/ 2 h 2505"/>
                <a:gd name="T10" fmla="*/ 6 w 9185"/>
                <a:gd name="T11" fmla="*/ 1 h 2505"/>
                <a:gd name="T12" fmla="*/ 6 w 9185"/>
                <a:gd name="T13" fmla="*/ 0 h 2505"/>
                <a:gd name="T14" fmla="*/ 5 w 9185"/>
                <a:gd name="T15" fmla="*/ 0 h 2505"/>
                <a:gd name="T16" fmla="*/ 0 w 9185"/>
                <a:gd name="T17" fmla="*/ 0 h 250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9185" h="2505">
                  <a:moveTo>
                    <a:pt x="417" y="0"/>
                  </a:moveTo>
                  <a:cubicBezTo>
                    <a:pt x="187" y="0"/>
                    <a:pt x="0" y="187"/>
                    <a:pt x="0" y="418"/>
                  </a:cubicBezTo>
                  <a:lnTo>
                    <a:pt x="0" y="2088"/>
                  </a:lnTo>
                  <a:cubicBezTo>
                    <a:pt x="0" y="2318"/>
                    <a:pt x="187" y="2505"/>
                    <a:pt x="417" y="2505"/>
                  </a:cubicBezTo>
                  <a:lnTo>
                    <a:pt x="8767" y="2505"/>
                  </a:lnTo>
                  <a:cubicBezTo>
                    <a:pt x="8998" y="2505"/>
                    <a:pt x="9185" y="2318"/>
                    <a:pt x="9185" y="2088"/>
                  </a:cubicBezTo>
                  <a:lnTo>
                    <a:pt x="9185" y="418"/>
                  </a:lnTo>
                  <a:cubicBezTo>
                    <a:pt x="9185" y="187"/>
                    <a:pt x="8998" y="0"/>
                    <a:pt x="8767" y="0"/>
                  </a:cubicBezTo>
                  <a:lnTo>
                    <a:pt x="417" y="0"/>
                  </a:lnTo>
                  <a:close/>
                </a:path>
              </a:pathLst>
            </a:custGeom>
            <a:solidFill>
              <a:srgbClr val="66FF66"/>
            </a:solidFill>
            <a:ln w="0">
              <a:solidFill>
                <a:srgbClr val="000000"/>
              </a:solidFill>
              <a:prstDash val="solid"/>
              <a:round/>
              <a:headEnd/>
              <a:tailEnd/>
            </a:ln>
          </p:spPr>
          <p:txBody>
            <a:bodyPr/>
            <a:lstStyle/>
            <a:p>
              <a:endParaRPr lang="en-US"/>
            </a:p>
          </p:txBody>
        </p:sp>
      </p:grpSp>
      <p:sp>
        <p:nvSpPr>
          <p:cNvPr id="7217" name="Rectangle 111"/>
          <p:cNvSpPr>
            <a:spLocks noChangeArrowheads="1"/>
          </p:cNvSpPr>
          <p:nvPr/>
        </p:nvSpPr>
        <p:spPr bwMode="auto">
          <a:xfrm>
            <a:off x="4076700" y="2408238"/>
            <a:ext cx="1333500"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ko-KR" sz="1200" b="0">
                <a:solidFill>
                  <a:srgbClr val="000000"/>
                </a:solidFill>
                <a:latin typeface="Arial" charset="0"/>
                <a:ea typeface="굴림" pitchFamily="50" charset="-127"/>
              </a:rPr>
              <a:t>Advanced Materials</a:t>
            </a:r>
            <a:endParaRPr lang="en-US" altLang="ko-KR" sz="2800" b="0" i="1">
              <a:solidFill>
                <a:schemeClr val="tx1"/>
              </a:solidFill>
              <a:latin typeface="Times" pitchFamily="18" charset="0"/>
              <a:ea typeface="굴림" pitchFamily="50" charset="-127"/>
            </a:endParaRPr>
          </a:p>
        </p:txBody>
      </p:sp>
      <p:sp>
        <p:nvSpPr>
          <p:cNvPr id="7218" name="Rectangle 112"/>
          <p:cNvSpPr>
            <a:spLocks noChangeArrowheads="1"/>
          </p:cNvSpPr>
          <p:nvPr/>
        </p:nvSpPr>
        <p:spPr bwMode="auto">
          <a:xfrm>
            <a:off x="2511425" y="2444750"/>
            <a:ext cx="609600"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ko-KR" sz="900" b="0">
                <a:solidFill>
                  <a:srgbClr val="808080"/>
                </a:solidFill>
                <a:latin typeface="Arial" charset="0"/>
                <a:ea typeface="굴림" pitchFamily="50" charset="-127"/>
              </a:rPr>
              <a:t>Health Care</a:t>
            </a:r>
            <a:endParaRPr lang="en-US" altLang="ko-KR" sz="2000" b="0" i="1">
              <a:solidFill>
                <a:schemeClr val="tx1"/>
              </a:solidFill>
              <a:latin typeface="Times" pitchFamily="18" charset="0"/>
              <a:ea typeface="굴림" pitchFamily="50" charset="-127"/>
            </a:endParaRPr>
          </a:p>
        </p:txBody>
      </p:sp>
      <p:grpSp>
        <p:nvGrpSpPr>
          <p:cNvPr id="7219" name="Group 113"/>
          <p:cNvGrpSpPr>
            <a:grpSpLocks/>
          </p:cNvGrpSpPr>
          <p:nvPr/>
        </p:nvGrpSpPr>
        <p:grpSpPr bwMode="auto">
          <a:xfrm>
            <a:off x="2100263" y="2311400"/>
            <a:ext cx="1512887" cy="390525"/>
            <a:chOff x="1179" y="1551"/>
            <a:chExt cx="794" cy="225"/>
          </a:xfrm>
        </p:grpSpPr>
        <p:sp>
          <p:nvSpPr>
            <p:cNvPr id="7255" name="Freeform 114"/>
            <p:cNvSpPr>
              <a:spLocks/>
            </p:cNvSpPr>
            <p:nvPr/>
          </p:nvSpPr>
          <p:spPr bwMode="auto">
            <a:xfrm>
              <a:off x="1191" y="1563"/>
              <a:ext cx="782" cy="213"/>
            </a:xfrm>
            <a:custGeom>
              <a:avLst/>
              <a:gdLst>
                <a:gd name="T0" fmla="*/ 0 w 9185"/>
                <a:gd name="T1" fmla="*/ 0 h 2506"/>
                <a:gd name="T2" fmla="*/ 0 w 9185"/>
                <a:gd name="T3" fmla="*/ 0 h 2506"/>
                <a:gd name="T4" fmla="*/ 0 w 9185"/>
                <a:gd name="T5" fmla="*/ 1 h 2506"/>
                <a:gd name="T6" fmla="*/ 0 w 9185"/>
                <a:gd name="T7" fmla="*/ 2 h 2506"/>
                <a:gd name="T8" fmla="*/ 5 w 9185"/>
                <a:gd name="T9" fmla="*/ 2 h 2506"/>
                <a:gd name="T10" fmla="*/ 6 w 9185"/>
                <a:gd name="T11" fmla="*/ 1 h 2506"/>
                <a:gd name="T12" fmla="*/ 6 w 9185"/>
                <a:gd name="T13" fmla="*/ 0 h 2506"/>
                <a:gd name="T14" fmla="*/ 5 w 9185"/>
                <a:gd name="T15" fmla="*/ 0 h 2506"/>
                <a:gd name="T16" fmla="*/ 0 w 9185"/>
                <a:gd name="T17" fmla="*/ 0 h 250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9185" h="2506">
                  <a:moveTo>
                    <a:pt x="418" y="0"/>
                  </a:moveTo>
                  <a:cubicBezTo>
                    <a:pt x="187" y="0"/>
                    <a:pt x="0" y="187"/>
                    <a:pt x="0" y="418"/>
                  </a:cubicBezTo>
                  <a:lnTo>
                    <a:pt x="0" y="2088"/>
                  </a:lnTo>
                  <a:cubicBezTo>
                    <a:pt x="0" y="2319"/>
                    <a:pt x="187" y="2506"/>
                    <a:pt x="418" y="2506"/>
                  </a:cubicBezTo>
                  <a:lnTo>
                    <a:pt x="8768" y="2506"/>
                  </a:lnTo>
                  <a:cubicBezTo>
                    <a:pt x="8998" y="2506"/>
                    <a:pt x="9185" y="2319"/>
                    <a:pt x="9185" y="2088"/>
                  </a:cubicBezTo>
                  <a:lnTo>
                    <a:pt x="9185" y="418"/>
                  </a:lnTo>
                  <a:cubicBezTo>
                    <a:pt x="9185" y="187"/>
                    <a:pt x="8998" y="0"/>
                    <a:pt x="8768" y="0"/>
                  </a:cubicBezTo>
                  <a:lnTo>
                    <a:pt x="418" y="0"/>
                  </a:lnTo>
                  <a:close/>
                </a:path>
              </a:pathLst>
            </a:custGeom>
            <a:solidFill>
              <a:srgbClr val="808080"/>
            </a:solidFill>
            <a:ln w="0">
              <a:solidFill>
                <a:srgbClr val="000000"/>
              </a:solidFill>
              <a:prstDash val="solid"/>
              <a:round/>
              <a:headEnd/>
              <a:tailEnd/>
            </a:ln>
          </p:spPr>
          <p:txBody>
            <a:bodyPr/>
            <a:lstStyle/>
            <a:p>
              <a:endParaRPr lang="en-US"/>
            </a:p>
          </p:txBody>
        </p:sp>
        <p:sp>
          <p:nvSpPr>
            <p:cNvPr id="7256" name="Freeform 115"/>
            <p:cNvSpPr>
              <a:spLocks/>
            </p:cNvSpPr>
            <p:nvPr/>
          </p:nvSpPr>
          <p:spPr bwMode="auto">
            <a:xfrm>
              <a:off x="1179" y="1551"/>
              <a:ext cx="782" cy="213"/>
            </a:xfrm>
            <a:custGeom>
              <a:avLst/>
              <a:gdLst>
                <a:gd name="T0" fmla="*/ 0 w 9185"/>
                <a:gd name="T1" fmla="*/ 0 h 2505"/>
                <a:gd name="T2" fmla="*/ 0 w 9185"/>
                <a:gd name="T3" fmla="*/ 0 h 2505"/>
                <a:gd name="T4" fmla="*/ 0 w 9185"/>
                <a:gd name="T5" fmla="*/ 1 h 2505"/>
                <a:gd name="T6" fmla="*/ 0 w 9185"/>
                <a:gd name="T7" fmla="*/ 2 h 2505"/>
                <a:gd name="T8" fmla="*/ 5 w 9185"/>
                <a:gd name="T9" fmla="*/ 2 h 2505"/>
                <a:gd name="T10" fmla="*/ 6 w 9185"/>
                <a:gd name="T11" fmla="*/ 1 h 2505"/>
                <a:gd name="T12" fmla="*/ 6 w 9185"/>
                <a:gd name="T13" fmla="*/ 0 h 2505"/>
                <a:gd name="T14" fmla="*/ 5 w 9185"/>
                <a:gd name="T15" fmla="*/ 0 h 2505"/>
                <a:gd name="T16" fmla="*/ 0 w 9185"/>
                <a:gd name="T17" fmla="*/ 0 h 250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9185" h="2505">
                  <a:moveTo>
                    <a:pt x="417" y="0"/>
                  </a:moveTo>
                  <a:cubicBezTo>
                    <a:pt x="187" y="0"/>
                    <a:pt x="0" y="187"/>
                    <a:pt x="0" y="418"/>
                  </a:cubicBezTo>
                  <a:lnTo>
                    <a:pt x="0" y="2088"/>
                  </a:lnTo>
                  <a:cubicBezTo>
                    <a:pt x="0" y="2318"/>
                    <a:pt x="187" y="2505"/>
                    <a:pt x="417" y="2505"/>
                  </a:cubicBezTo>
                  <a:lnTo>
                    <a:pt x="8767" y="2505"/>
                  </a:lnTo>
                  <a:cubicBezTo>
                    <a:pt x="8998" y="2505"/>
                    <a:pt x="9185" y="2318"/>
                    <a:pt x="9185" y="2088"/>
                  </a:cubicBezTo>
                  <a:lnTo>
                    <a:pt x="9185" y="418"/>
                  </a:lnTo>
                  <a:cubicBezTo>
                    <a:pt x="9185" y="187"/>
                    <a:pt x="8998" y="0"/>
                    <a:pt x="8767" y="0"/>
                  </a:cubicBezTo>
                  <a:lnTo>
                    <a:pt x="417" y="0"/>
                  </a:lnTo>
                  <a:close/>
                </a:path>
              </a:pathLst>
            </a:custGeom>
            <a:solidFill>
              <a:srgbClr val="66FF66"/>
            </a:solidFill>
            <a:ln w="0">
              <a:solidFill>
                <a:srgbClr val="000000"/>
              </a:solidFill>
              <a:prstDash val="solid"/>
              <a:round/>
              <a:headEnd/>
              <a:tailEnd/>
            </a:ln>
          </p:spPr>
          <p:txBody>
            <a:bodyPr/>
            <a:lstStyle/>
            <a:p>
              <a:endParaRPr lang="en-US"/>
            </a:p>
          </p:txBody>
        </p:sp>
      </p:grpSp>
      <p:sp>
        <p:nvSpPr>
          <p:cNvPr id="7220" name="Rectangle 116"/>
          <p:cNvSpPr>
            <a:spLocks noChangeArrowheads="1"/>
          </p:cNvSpPr>
          <p:nvPr/>
        </p:nvSpPr>
        <p:spPr bwMode="auto">
          <a:xfrm>
            <a:off x="2438400" y="2408238"/>
            <a:ext cx="809625"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ko-KR" sz="1200" b="0">
                <a:solidFill>
                  <a:srgbClr val="000000"/>
                </a:solidFill>
                <a:latin typeface="Arial" charset="0"/>
                <a:ea typeface="굴림" pitchFamily="50" charset="-127"/>
              </a:rPr>
              <a:t>Health Care</a:t>
            </a:r>
            <a:endParaRPr lang="en-US" altLang="ko-KR" sz="2800" b="0" i="1">
              <a:solidFill>
                <a:schemeClr val="tx1"/>
              </a:solidFill>
              <a:latin typeface="Times" pitchFamily="18" charset="0"/>
              <a:ea typeface="굴림" pitchFamily="50" charset="-127"/>
            </a:endParaRPr>
          </a:p>
        </p:txBody>
      </p:sp>
      <p:sp>
        <p:nvSpPr>
          <p:cNvPr id="7221" name="Rectangle 117"/>
          <p:cNvSpPr>
            <a:spLocks noChangeArrowheads="1"/>
          </p:cNvSpPr>
          <p:nvPr/>
        </p:nvSpPr>
        <p:spPr bwMode="auto">
          <a:xfrm>
            <a:off x="3854450" y="4076700"/>
            <a:ext cx="1257300"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ko-KR" sz="900" b="0">
                <a:solidFill>
                  <a:srgbClr val="808080"/>
                </a:solidFill>
                <a:latin typeface="Arial" charset="0"/>
                <a:ea typeface="굴림" pitchFamily="50" charset="-127"/>
              </a:rPr>
              <a:t>Ontology and Reasoning</a:t>
            </a:r>
            <a:endParaRPr lang="en-US" altLang="ko-KR" sz="2000" b="0" i="1">
              <a:solidFill>
                <a:schemeClr val="tx1"/>
              </a:solidFill>
              <a:latin typeface="Times" pitchFamily="18" charset="0"/>
              <a:ea typeface="굴림" pitchFamily="50" charset="-127"/>
            </a:endParaRPr>
          </a:p>
        </p:txBody>
      </p:sp>
      <p:grpSp>
        <p:nvGrpSpPr>
          <p:cNvPr id="7222" name="Group 118"/>
          <p:cNvGrpSpPr>
            <a:grpSpLocks/>
          </p:cNvGrpSpPr>
          <p:nvPr/>
        </p:nvGrpSpPr>
        <p:grpSpPr bwMode="auto">
          <a:xfrm>
            <a:off x="3725863" y="3973513"/>
            <a:ext cx="1714500" cy="328612"/>
            <a:chOff x="2032" y="2511"/>
            <a:chExt cx="900" cy="190"/>
          </a:xfrm>
        </p:grpSpPr>
        <p:sp>
          <p:nvSpPr>
            <p:cNvPr id="7253" name="Freeform 119"/>
            <p:cNvSpPr>
              <a:spLocks/>
            </p:cNvSpPr>
            <p:nvPr/>
          </p:nvSpPr>
          <p:spPr bwMode="auto">
            <a:xfrm>
              <a:off x="2044" y="2523"/>
              <a:ext cx="888" cy="178"/>
            </a:xfrm>
            <a:custGeom>
              <a:avLst/>
              <a:gdLst>
                <a:gd name="T0" fmla="*/ 0 w 10438"/>
                <a:gd name="T1" fmla="*/ 0 h 2088"/>
                <a:gd name="T2" fmla="*/ 0 w 10438"/>
                <a:gd name="T3" fmla="*/ 0 h 2088"/>
                <a:gd name="T4" fmla="*/ 0 w 10438"/>
                <a:gd name="T5" fmla="*/ 1 h 2088"/>
                <a:gd name="T6" fmla="*/ 0 w 10438"/>
                <a:gd name="T7" fmla="*/ 1 h 2088"/>
                <a:gd name="T8" fmla="*/ 6 w 10438"/>
                <a:gd name="T9" fmla="*/ 1 h 2088"/>
                <a:gd name="T10" fmla="*/ 6 w 10438"/>
                <a:gd name="T11" fmla="*/ 1 h 2088"/>
                <a:gd name="T12" fmla="*/ 6 w 10438"/>
                <a:gd name="T13" fmla="*/ 0 h 2088"/>
                <a:gd name="T14" fmla="*/ 6 w 10438"/>
                <a:gd name="T15" fmla="*/ 0 h 2088"/>
                <a:gd name="T16" fmla="*/ 0 w 10438"/>
                <a:gd name="T17" fmla="*/ 0 h 208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0438" h="2088">
                  <a:moveTo>
                    <a:pt x="348" y="0"/>
                  </a:moveTo>
                  <a:cubicBezTo>
                    <a:pt x="156" y="0"/>
                    <a:pt x="0" y="156"/>
                    <a:pt x="0" y="348"/>
                  </a:cubicBezTo>
                  <a:lnTo>
                    <a:pt x="0" y="1740"/>
                  </a:lnTo>
                  <a:cubicBezTo>
                    <a:pt x="0" y="1932"/>
                    <a:pt x="156" y="2088"/>
                    <a:pt x="348" y="2088"/>
                  </a:cubicBezTo>
                  <a:lnTo>
                    <a:pt x="10090" y="2088"/>
                  </a:lnTo>
                  <a:cubicBezTo>
                    <a:pt x="10282" y="2088"/>
                    <a:pt x="10438" y="1932"/>
                    <a:pt x="10438" y="1740"/>
                  </a:cubicBezTo>
                  <a:lnTo>
                    <a:pt x="10438" y="348"/>
                  </a:lnTo>
                  <a:cubicBezTo>
                    <a:pt x="10438" y="156"/>
                    <a:pt x="10282" y="0"/>
                    <a:pt x="10090" y="0"/>
                  </a:cubicBezTo>
                  <a:lnTo>
                    <a:pt x="348" y="0"/>
                  </a:lnTo>
                  <a:close/>
                </a:path>
              </a:pathLst>
            </a:custGeom>
            <a:solidFill>
              <a:srgbClr val="808080"/>
            </a:solidFill>
            <a:ln w="0">
              <a:solidFill>
                <a:srgbClr val="000000"/>
              </a:solidFill>
              <a:prstDash val="solid"/>
              <a:round/>
              <a:headEnd/>
              <a:tailEnd/>
            </a:ln>
          </p:spPr>
          <p:txBody>
            <a:bodyPr/>
            <a:lstStyle/>
            <a:p>
              <a:endParaRPr lang="en-US"/>
            </a:p>
          </p:txBody>
        </p:sp>
        <p:sp>
          <p:nvSpPr>
            <p:cNvPr id="7254" name="Freeform 120"/>
            <p:cNvSpPr>
              <a:spLocks/>
            </p:cNvSpPr>
            <p:nvPr/>
          </p:nvSpPr>
          <p:spPr bwMode="auto">
            <a:xfrm>
              <a:off x="2032" y="2511"/>
              <a:ext cx="888" cy="178"/>
            </a:xfrm>
            <a:custGeom>
              <a:avLst/>
              <a:gdLst>
                <a:gd name="T0" fmla="*/ 0 w 10437"/>
                <a:gd name="T1" fmla="*/ 0 h 2088"/>
                <a:gd name="T2" fmla="*/ 0 w 10437"/>
                <a:gd name="T3" fmla="*/ 0 h 2088"/>
                <a:gd name="T4" fmla="*/ 0 w 10437"/>
                <a:gd name="T5" fmla="*/ 1 h 2088"/>
                <a:gd name="T6" fmla="*/ 0 w 10437"/>
                <a:gd name="T7" fmla="*/ 1 h 2088"/>
                <a:gd name="T8" fmla="*/ 6 w 10437"/>
                <a:gd name="T9" fmla="*/ 1 h 2088"/>
                <a:gd name="T10" fmla="*/ 6 w 10437"/>
                <a:gd name="T11" fmla="*/ 1 h 2088"/>
                <a:gd name="T12" fmla="*/ 6 w 10437"/>
                <a:gd name="T13" fmla="*/ 0 h 2088"/>
                <a:gd name="T14" fmla="*/ 6 w 10437"/>
                <a:gd name="T15" fmla="*/ 0 h 2088"/>
                <a:gd name="T16" fmla="*/ 0 w 10437"/>
                <a:gd name="T17" fmla="*/ 0 h 208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0437" h="2088">
                  <a:moveTo>
                    <a:pt x="348" y="0"/>
                  </a:moveTo>
                  <a:cubicBezTo>
                    <a:pt x="156" y="0"/>
                    <a:pt x="0" y="156"/>
                    <a:pt x="0" y="348"/>
                  </a:cubicBezTo>
                  <a:lnTo>
                    <a:pt x="0" y="1740"/>
                  </a:lnTo>
                  <a:cubicBezTo>
                    <a:pt x="0" y="1932"/>
                    <a:pt x="156" y="2088"/>
                    <a:pt x="348" y="2088"/>
                  </a:cubicBezTo>
                  <a:lnTo>
                    <a:pt x="10090" y="2088"/>
                  </a:lnTo>
                  <a:cubicBezTo>
                    <a:pt x="10282" y="2088"/>
                    <a:pt x="10437" y="1932"/>
                    <a:pt x="10437" y="1740"/>
                  </a:cubicBezTo>
                  <a:lnTo>
                    <a:pt x="10437" y="348"/>
                  </a:lnTo>
                  <a:cubicBezTo>
                    <a:pt x="10437" y="156"/>
                    <a:pt x="10282" y="0"/>
                    <a:pt x="10090" y="0"/>
                  </a:cubicBezTo>
                  <a:lnTo>
                    <a:pt x="348" y="0"/>
                  </a:lnTo>
                  <a:close/>
                </a:path>
              </a:pathLst>
            </a:custGeom>
            <a:solidFill>
              <a:srgbClr val="FFFF00"/>
            </a:solidFill>
            <a:ln w="0">
              <a:solidFill>
                <a:srgbClr val="000000"/>
              </a:solidFill>
              <a:prstDash val="solid"/>
              <a:round/>
              <a:headEnd/>
              <a:tailEnd/>
            </a:ln>
          </p:spPr>
          <p:txBody>
            <a:bodyPr/>
            <a:lstStyle/>
            <a:p>
              <a:endParaRPr lang="en-US"/>
            </a:p>
          </p:txBody>
        </p:sp>
      </p:grpSp>
      <p:sp>
        <p:nvSpPr>
          <p:cNvPr id="7223" name="Rectangle 121"/>
          <p:cNvSpPr>
            <a:spLocks noChangeArrowheads="1"/>
          </p:cNvSpPr>
          <p:nvPr/>
        </p:nvSpPr>
        <p:spPr bwMode="auto">
          <a:xfrm>
            <a:off x="3814763" y="4054475"/>
            <a:ext cx="1519237"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ko-KR" sz="1200" b="0">
                <a:solidFill>
                  <a:srgbClr val="0000FF"/>
                </a:solidFill>
                <a:latin typeface="Arial" charset="0"/>
                <a:ea typeface="굴림" pitchFamily="50" charset="-127"/>
              </a:rPr>
              <a:t>Ontology &amp; Reasoning</a:t>
            </a:r>
            <a:endParaRPr lang="en-US" altLang="ko-KR" sz="2800" b="0" i="1">
              <a:solidFill>
                <a:schemeClr val="tx1"/>
              </a:solidFill>
              <a:latin typeface="Times" pitchFamily="18" charset="0"/>
              <a:ea typeface="굴림" pitchFamily="50" charset="-127"/>
            </a:endParaRPr>
          </a:p>
        </p:txBody>
      </p:sp>
      <p:sp>
        <p:nvSpPr>
          <p:cNvPr id="7224" name="Rectangle 122"/>
          <p:cNvSpPr>
            <a:spLocks noChangeArrowheads="1"/>
          </p:cNvSpPr>
          <p:nvPr/>
        </p:nvSpPr>
        <p:spPr bwMode="auto">
          <a:xfrm>
            <a:off x="2436813" y="2817813"/>
            <a:ext cx="730250"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ko-KR" sz="900" b="0">
                <a:solidFill>
                  <a:srgbClr val="808080"/>
                </a:solidFill>
                <a:latin typeface="Arial" charset="0"/>
                <a:ea typeface="굴림" pitchFamily="50" charset="-127"/>
              </a:rPr>
              <a:t>Environmental</a:t>
            </a:r>
            <a:endParaRPr lang="en-US" altLang="ko-KR" sz="2000" b="0" i="1">
              <a:solidFill>
                <a:schemeClr val="tx1"/>
              </a:solidFill>
              <a:latin typeface="Times" pitchFamily="18" charset="0"/>
              <a:ea typeface="굴림" pitchFamily="50" charset="-127"/>
            </a:endParaRPr>
          </a:p>
        </p:txBody>
      </p:sp>
      <p:sp>
        <p:nvSpPr>
          <p:cNvPr id="7225" name="Rectangle 123"/>
          <p:cNvSpPr>
            <a:spLocks noChangeArrowheads="1"/>
          </p:cNvSpPr>
          <p:nvPr/>
        </p:nvSpPr>
        <p:spPr bwMode="auto">
          <a:xfrm>
            <a:off x="2595563" y="2935288"/>
            <a:ext cx="463550"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ko-KR" sz="900" b="0">
                <a:solidFill>
                  <a:srgbClr val="808080"/>
                </a:solidFill>
                <a:latin typeface="Arial" charset="0"/>
                <a:ea typeface="굴림" pitchFamily="50" charset="-127"/>
              </a:rPr>
              <a:t>Modeling</a:t>
            </a:r>
            <a:endParaRPr lang="en-US" altLang="ko-KR" sz="2000" b="0" i="1">
              <a:solidFill>
                <a:schemeClr val="tx1"/>
              </a:solidFill>
              <a:latin typeface="Times" pitchFamily="18" charset="0"/>
              <a:ea typeface="굴림" pitchFamily="50" charset="-127"/>
            </a:endParaRPr>
          </a:p>
        </p:txBody>
      </p:sp>
      <p:grpSp>
        <p:nvGrpSpPr>
          <p:cNvPr id="7226" name="Group 124"/>
          <p:cNvGrpSpPr>
            <a:grpSpLocks/>
          </p:cNvGrpSpPr>
          <p:nvPr/>
        </p:nvGrpSpPr>
        <p:grpSpPr bwMode="auto">
          <a:xfrm>
            <a:off x="1965325" y="2743200"/>
            <a:ext cx="1782763" cy="388938"/>
            <a:chOff x="1108" y="1800"/>
            <a:chExt cx="936" cy="225"/>
          </a:xfrm>
        </p:grpSpPr>
        <p:sp>
          <p:nvSpPr>
            <p:cNvPr id="7251" name="Freeform 125"/>
            <p:cNvSpPr>
              <a:spLocks/>
            </p:cNvSpPr>
            <p:nvPr/>
          </p:nvSpPr>
          <p:spPr bwMode="auto">
            <a:xfrm>
              <a:off x="1120" y="1812"/>
              <a:ext cx="924" cy="213"/>
            </a:xfrm>
            <a:custGeom>
              <a:avLst/>
              <a:gdLst>
                <a:gd name="T0" fmla="*/ 0 w 10855"/>
                <a:gd name="T1" fmla="*/ 0 h 2506"/>
                <a:gd name="T2" fmla="*/ 0 w 10855"/>
                <a:gd name="T3" fmla="*/ 0 h 2506"/>
                <a:gd name="T4" fmla="*/ 0 w 10855"/>
                <a:gd name="T5" fmla="*/ 1 h 2506"/>
                <a:gd name="T6" fmla="*/ 0 w 10855"/>
                <a:gd name="T7" fmla="*/ 2 h 2506"/>
                <a:gd name="T8" fmla="*/ 6 w 10855"/>
                <a:gd name="T9" fmla="*/ 2 h 2506"/>
                <a:gd name="T10" fmla="*/ 7 w 10855"/>
                <a:gd name="T11" fmla="*/ 1 h 2506"/>
                <a:gd name="T12" fmla="*/ 7 w 10855"/>
                <a:gd name="T13" fmla="*/ 0 h 2506"/>
                <a:gd name="T14" fmla="*/ 6 w 10855"/>
                <a:gd name="T15" fmla="*/ 0 h 2506"/>
                <a:gd name="T16" fmla="*/ 0 w 10855"/>
                <a:gd name="T17" fmla="*/ 0 h 250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0855" h="2506">
                  <a:moveTo>
                    <a:pt x="418" y="0"/>
                  </a:moveTo>
                  <a:cubicBezTo>
                    <a:pt x="187" y="0"/>
                    <a:pt x="0" y="187"/>
                    <a:pt x="0" y="418"/>
                  </a:cubicBezTo>
                  <a:lnTo>
                    <a:pt x="0" y="2088"/>
                  </a:lnTo>
                  <a:cubicBezTo>
                    <a:pt x="0" y="2319"/>
                    <a:pt x="187" y="2506"/>
                    <a:pt x="418" y="2506"/>
                  </a:cubicBezTo>
                  <a:lnTo>
                    <a:pt x="10438" y="2506"/>
                  </a:lnTo>
                  <a:cubicBezTo>
                    <a:pt x="10668" y="2506"/>
                    <a:pt x="10855" y="2319"/>
                    <a:pt x="10855" y="2088"/>
                  </a:cubicBezTo>
                  <a:lnTo>
                    <a:pt x="10855" y="418"/>
                  </a:lnTo>
                  <a:cubicBezTo>
                    <a:pt x="10855" y="187"/>
                    <a:pt x="10668" y="0"/>
                    <a:pt x="10438" y="0"/>
                  </a:cubicBezTo>
                  <a:lnTo>
                    <a:pt x="418" y="0"/>
                  </a:lnTo>
                  <a:close/>
                </a:path>
              </a:pathLst>
            </a:custGeom>
            <a:solidFill>
              <a:srgbClr val="808080"/>
            </a:solidFill>
            <a:ln w="0">
              <a:solidFill>
                <a:srgbClr val="000000"/>
              </a:solidFill>
              <a:prstDash val="solid"/>
              <a:round/>
              <a:headEnd/>
              <a:tailEnd/>
            </a:ln>
          </p:spPr>
          <p:txBody>
            <a:bodyPr/>
            <a:lstStyle/>
            <a:p>
              <a:endParaRPr lang="en-US"/>
            </a:p>
          </p:txBody>
        </p:sp>
        <p:sp>
          <p:nvSpPr>
            <p:cNvPr id="7252" name="Freeform 126"/>
            <p:cNvSpPr>
              <a:spLocks/>
            </p:cNvSpPr>
            <p:nvPr/>
          </p:nvSpPr>
          <p:spPr bwMode="auto">
            <a:xfrm>
              <a:off x="1108" y="1800"/>
              <a:ext cx="924" cy="213"/>
            </a:xfrm>
            <a:custGeom>
              <a:avLst/>
              <a:gdLst>
                <a:gd name="T0" fmla="*/ 0 w 10855"/>
                <a:gd name="T1" fmla="*/ 0 h 2506"/>
                <a:gd name="T2" fmla="*/ 0 w 10855"/>
                <a:gd name="T3" fmla="*/ 0 h 2506"/>
                <a:gd name="T4" fmla="*/ 0 w 10855"/>
                <a:gd name="T5" fmla="*/ 1 h 2506"/>
                <a:gd name="T6" fmla="*/ 0 w 10855"/>
                <a:gd name="T7" fmla="*/ 2 h 2506"/>
                <a:gd name="T8" fmla="*/ 6 w 10855"/>
                <a:gd name="T9" fmla="*/ 2 h 2506"/>
                <a:gd name="T10" fmla="*/ 7 w 10855"/>
                <a:gd name="T11" fmla="*/ 1 h 2506"/>
                <a:gd name="T12" fmla="*/ 7 w 10855"/>
                <a:gd name="T13" fmla="*/ 0 h 2506"/>
                <a:gd name="T14" fmla="*/ 6 w 10855"/>
                <a:gd name="T15" fmla="*/ 0 h 2506"/>
                <a:gd name="T16" fmla="*/ 0 w 10855"/>
                <a:gd name="T17" fmla="*/ 0 h 250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0855" h="2506">
                  <a:moveTo>
                    <a:pt x="417" y="0"/>
                  </a:moveTo>
                  <a:cubicBezTo>
                    <a:pt x="187" y="0"/>
                    <a:pt x="0" y="187"/>
                    <a:pt x="0" y="418"/>
                  </a:cubicBezTo>
                  <a:lnTo>
                    <a:pt x="0" y="2088"/>
                  </a:lnTo>
                  <a:cubicBezTo>
                    <a:pt x="0" y="2319"/>
                    <a:pt x="187" y="2506"/>
                    <a:pt x="417" y="2506"/>
                  </a:cubicBezTo>
                  <a:lnTo>
                    <a:pt x="10437" y="2506"/>
                  </a:lnTo>
                  <a:cubicBezTo>
                    <a:pt x="10668" y="2506"/>
                    <a:pt x="10855" y="2319"/>
                    <a:pt x="10855" y="2088"/>
                  </a:cubicBezTo>
                  <a:lnTo>
                    <a:pt x="10855" y="418"/>
                  </a:lnTo>
                  <a:cubicBezTo>
                    <a:pt x="10855" y="187"/>
                    <a:pt x="10668" y="0"/>
                    <a:pt x="10437" y="0"/>
                  </a:cubicBezTo>
                  <a:lnTo>
                    <a:pt x="417" y="0"/>
                  </a:lnTo>
                  <a:close/>
                </a:path>
              </a:pathLst>
            </a:custGeom>
            <a:solidFill>
              <a:srgbClr val="66FF66"/>
            </a:solidFill>
            <a:ln w="0">
              <a:solidFill>
                <a:srgbClr val="000000"/>
              </a:solidFill>
              <a:prstDash val="solid"/>
              <a:round/>
              <a:headEnd/>
              <a:tailEnd/>
            </a:ln>
          </p:spPr>
          <p:txBody>
            <a:bodyPr/>
            <a:lstStyle/>
            <a:p>
              <a:endParaRPr lang="en-US"/>
            </a:p>
          </p:txBody>
        </p:sp>
      </p:grpSp>
      <p:sp>
        <p:nvSpPr>
          <p:cNvPr id="7227" name="Rectangle 127"/>
          <p:cNvSpPr>
            <a:spLocks noChangeArrowheads="1"/>
          </p:cNvSpPr>
          <p:nvPr/>
        </p:nvSpPr>
        <p:spPr bwMode="auto">
          <a:xfrm>
            <a:off x="2030413" y="2819400"/>
            <a:ext cx="1627187"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ko-KR" sz="1200" b="0">
                <a:solidFill>
                  <a:srgbClr val="000000"/>
                </a:solidFill>
                <a:latin typeface="Arial" charset="0"/>
                <a:ea typeface="굴림" pitchFamily="50" charset="-127"/>
              </a:rPr>
              <a:t>Environmental Modeling</a:t>
            </a:r>
            <a:endParaRPr lang="en-US" altLang="ko-KR" sz="2800" b="0" i="1">
              <a:solidFill>
                <a:schemeClr val="tx1"/>
              </a:solidFill>
              <a:latin typeface="Times" pitchFamily="18" charset="0"/>
              <a:ea typeface="굴림" pitchFamily="50" charset="-127"/>
            </a:endParaRPr>
          </a:p>
        </p:txBody>
      </p:sp>
      <p:grpSp>
        <p:nvGrpSpPr>
          <p:cNvPr id="7228" name="Group 129"/>
          <p:cNvGrpSpPr>
            <a:grpSpLocks/>
          </p:cNvGrpSpPr>
          <p:nvPr/>
        </p:nvGrpSpPr>
        <p:grpSpPr bwMode="auto">
          <a:xfrm>
            <a:off x="541338" y="3173413"/>
            <a:ext cx="1423987" cy="1538287"/>
            <a:chOff x="361" y="2049"/>
            <a:chExt cx="747" cy="889"/>
          </a:xfrm>
        </p:grpSpPr>
        <p:sp>
          <p:nvSpPr>
            <p:cNvPr id="7249" name="Freeform 130"/>
            <p:cNvSpPr>
              <a:spLocks/>
            </p:cNvSpPr>
            <p:nvPr/>
          </p:nvSpPr>
          <p:spPr bwMode="auto">
            <a:xfrm>
              <a:off x="361" y="2049"/>
              <a:ext cx="747" cy="889"/>
            </a:xfrm>
            <a:custGeom>
              <a:avLst/>
              <a:gdLst>
                <a:gd name="T0" fmla="*/ 658 w 747"/>
                <a:gd name="T1" fmla="*/ 0 h 889"/>
                <a:gd name="T2" fmla="*/ 0 w 747"/>
                <a:gd name="T3" fmla="*/ 0 h 889"/>
                <a:gd name="T4" fmla="*/ 0 w 747"/>
                <a:gd name="T5" fmla="*/ 889 h 889"/>
                <a:gd name="T6" fmla="*/ 658 w 747"/>
                <a:gd name="T7" fmla="*/ 889 h 889"/>
                <a:gd name="T8" fmla="*/ 747 w 747"/>
                <a:gd name="T9" fmla="*/ 444 h 889"/>
                <a:gd name="T10" fmla="*/ 658 w 747"/>
                <a:gd name="T11" fmla="*/ 0 h 88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747" h="889">
                  <a:moveTo>
                    <a:pt x="658" y="0"/>
                  </a:moveTo>
                  <a:lnTo>
                    <a:pt x="0" y="0"/>
                  </a:lnTo>
                  <a:lnTo>
                    <a:pt x="0" y="889"/>
                  </a:lnTo>
                  <a:lnTo>
                    <a:pt x="658" y="889"/>
                  </a:lnTo>
                  <a:lnTo>
                    <a:pt x="747" y="444"/>
                  </a:lnTo>
                  <a:lnTo>
                    <a:pt x="658" y="0"/>
                  </a:lnTo>
                  <a:close/>
                </a:path>
              </a:pathLst>
            </a:custGeom>
            <a:solidFill>
              <a:srgbClr val="FFFF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250" name="Freeform 131"/>
            <p:cNvSpPr>
              <a:spLocks/>
            </p:cNvSpPr>
            <p:nvPr/>
          </p:nvSpPr>
          <p:spPr bwMode="auto">
            <a:xfrm>
              <a:off x="361" y="2049"/>
              <a:ext cx="747" cy="889"/>
            </a:xfrm>
            <a:custGeom>
              <a:avLst/>
              <a:gdLst>
                <a:gd name="T0" fmla="*/ 658 w 747"/>
                <a:gd name="T1" fmla="*/ 0 h 889"/>
                <a:gd name="T2" fmla="*/ 0 w 747"/>
                <a:gd name="T3" fmla="*/ 0 h 889"/>
                <a:gd name="T4" fmla="*/ 0 w 747"/>
                <a:gd name="T5" fmla="*/ 889 h 889"/>
                <a:gd name="T6" fmla="*/ 658 w 747"/>
                <a:gd name="T7" fmla="*/ 889 h 889"/>
                <a:gd name="T8" fmla="*/ 747 w 747"/>
                <a:gd name="T9" fmla="*/ 444 h 889"/>
                <a:gd name="T10" fmla="*/ 658 w 747"/>
                <a:gd name="T11" fmla="*/ 0 h 88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747" h="889">
                  <a:moveTo>
                    <a:pt x="658" y="0"/>
                  </a:moveTo>
                  <a:lnTo>
                    <a:pt x="0" y="0"/>
                  </a:lnTo>
                  <a:lnTo>
                    <a:pt x="0" y="889"/>
                  </a:lnTo>
                  <a:lnTo>
                    <a:pt x="658" y="889"/>
                  </a:lnTo>
                  <a:lnTo>
                    <a:pt x="747" y="444"/>
                  </a:lnTo>
                  <a:lnTo>
                    <a:pt x="658" y="0"/>
                  </a:lnTo>
                  <a:close/>
                </a:path>
              </a:pathLst>
            </a:custGeom>
            <a:noFill/>
            <a:ln w="4763" cap="rnd">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7229" name="Rectangle 132"/>
          <p:cNvSpPr>
            <a:spLocks noChangeArrowheads="1"/>
          </p:cNvSpPr>
          <p:nvPr/>
        </p:nvSpPr>
        <p:spPr bwMode="auto">
          <a:xfrm>
            <a:off x="381000" y="3294063"/>
            <a:ext cx="1752600" cy="1277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ko-KR" sz="1200">
                <a:solidFill>
                  <a:srgbClr val="000000"/>
                </a:solidFill>
                <a:latin typeface="Garamond" pitchFamily="18" charset="0"/>
                <a:ea typeface="굴림" pitchFamily="50" charset="-127"/>
              </a:rPr>
              <a:t>Computational </a:t>
            </a:r>
          </a:p>
          <a:p>
            <a:pPr algn="ctr">
              <a:spcBef>
                <a:spcPct val="0"/>
              </a:spcBef>
              <a:buClrTx/>
              <a:buFontTx/>
              <a:buNone/>
            </a:pPr>
            <a:r>
              <a:rPr lang="en-US" altLang="ko-KR" sz="1200">
                <a:solidFill>
                  <a:srgbClr val="000000"/>
                </a:solidFill>
                <a:latin typeface="Garamond" pitchFamily="18" charset="0"/>
                <a:ea typeface="굴림" pitchFamily="50" charset="-127"/>
              </a:rPr>
              <a:t>Sci &amp; Eng</a:t>
            </a:r>
          </a:p>
          <a:p>
            <a:pPr algn="ctr">
              <a:spcBef>
                <a:spcPct val="0"/>
              </a:spcBef>
              <a:buClrTx/>
              <a:buFontTx/>
              <a:buNone/>
            </a:pPr>
            <a:endParaRPr lang="en-US" altLang="ko-KR" sz="1200">
              <a:solidFill>
                <a:srgbClr val="000000"/>
              </a:solidFill>
              <a:latin typeface="Garamond" pitchFamily="18" charset="0"/>
              <a:ea typeface="굴림" pitchFamily="50" charset="-127"/>
            </a:endParaRPr>
          </a:p>
          <a:p>
            <a:pPr algn="ctr">
              <a:spcBef>
                <a:spcPct val="0"/>
              </a:spcBef>
              <a:buClrTx/>
              <a:buFontTx/>
              <a:buNone/>
            </a:pPr>
            <a:r>
              <a:rPr lang="en-US" altLang="ko-KR" sz="1200">
                <a:solidFill>
                  <a:srgbClr val="000000"/>
                </a:solidFill>
                <a:latin typeface="Garamond" pitchFamily="18" charset="0"/>
                <a:ea typeface="굴림" pitchFamily="50" charset="-127"/>
              </a:rPr>
              <a:t>Middleware</a:t>
            </a:r>
          </a:p>
          <a:p>
            <a:pPr algn="ctr">
              <a:spcBef>
                <a:spcPct val="0"/>
              </a:spcBef>
              <a:buClrTx/>
              <a:buFontTx/>
              <a:buNone/>
            </a:pPr>
            <a:endParaRPr lang="en-US" altLang="ko-KR" sz="1200">
              <a:solidFill>
                <a:srgbClr val="000000"/>
              </a:solidFill>
              <a:latin typeface="Garamond" pitchFamily="18" charset="0"/>
              <a:ea typeface="굴림" pitchFamily="50" charset="-127"/>
            </a:endParaRPr>
          </a:p>
          <a:p>
            <a:pPr algn="ctr">
              <a:spcBef>
                <a:spcPct val="0"/>
              </a:spcBef>
              <a:buClrTx/>
              <a:buFontTx/>
              <a:buNone/>
            </a:pPr>
            <a:r>
              <a:rPr lang="en-US" altLang="ko-KR" sz="1200">
                <a:solidFill>
                  <a:srgbClr val="000000"/>
                </a:solidFill>
                <a:latin typeface="Garamond" pitchFamily="18" charset="0"/>
                <a:ea typeface="굴림" pitchFamily="50" charset="-127"/>
              </a:rPr>
              <a:t>Human-Computer Interaction</a:t>
            </a:r>
            <a:endParaRPr lang="en-US" altLang="ko-KR" sz="2400" i="1">
              <a:solidFill>
                <a:schemeClr val="tx1"/>
              </a:solidFill>
              <a:latin typeface="Times" pitchFamily="18" charset="0"/>
              <a:ea typeface="굴림" pitchFamily="50" charset="-127"/>
            </a:endParaRPr>
          </a:p>
        </p:txBody>
      </p:sp>
      <p:sp>
        <p:nvSpPr>
          <p:cNvPr id="7230" name="Line 140"/>
          <p:cNvSpPr>
            <a:spLocks noChangeShapeType="1"/>
          </p:cNvSpPr>
          <p:nvPr/>
        </p:nvSpPr>
        <p:spPr bwMode="auto">
          <a:xfrm flipV="1">
            <a:off x="6096000" y="1881188"/>
            <a:ext cx="1588" cy="3444875"/>
          </a:xfrm>
          <a:prstGeom prst="line">
            <a:avLst/>
          </a:prstGeom>
          <a:noFill/>
          <a:ln w="6350" cap="rnd">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7231" name="Line 141"/>
          <p:cNvSpPr>
            <a:spLocks noChangeShapeType="1"/>
          </p:cNvSpPr>
          <p:nvPr/>
        </p:nvSpPr>
        <p:spPr bwMode="auto">
          <a:xfrm>
            <a:off x="1760538" y="1881188"/>
            <a:ext cx="4335462" cy="1587"/>
          </a:xfrm>
          <a:prstGeom prst="line">
            <a:avLst/>
          </a:prstGeom>
          <a:noFill/>
          <a:ln w="6350" cap="rnd">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7232" name="Line 142"/>
          <p:cNvSpPr>
            <a:spLocks noChangeShapeType="1"/>
          </p:cNvSpPr>
          <p:nvPr/>
        </p:nvSpPr>
        <p:spPr bwMode="auto">
          <a:xfrm>
            <a:off x="6096000" y="2989263"/>
            <a:ext cx="1354138" cy="1587"/>
          </a:xfrm>
          <a:prstGeom prst="line">
            <a:avLst/>
          </a:prstGeom>
          <a:noFill/>
          <a:ln w="6350" cap="rnd">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7233" name="Line 143"/>
          <p:cNvSpPr>
            <a:spLocks noChangeShapeType="1"/>
          </p:cNvSpPr>
          <p:nvPr/>
        </p:nvSpPr>
        <p:spPr bwMode="auto">
          <a:xfrm>
            <a:off x="6096000" y="3973513"/>
            <a:ext cx="1354138" cy="1587"/>
          </a:xfrm>
          <a:prstGeom prst="line">
            <a:avLst/>
          </a:prstGeom>
          <a:noFill/>
          <a:ln w="6350" cap="rnd">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7234" name="Line 144"/>
          <p:cNvSpPr>
            <a:spLocks noChangeShapeType="1"/>
          </p:cNvSpPr>
          <p:nvPr/>
        </p:nvSpPr>
        <p:spPr bwMode="auto">
          <a:xfrm>
            <a:off x="6096000" y="5081588"/>
            <a:ext cx="1354138" cy="1587"/>
          </a:xfrm>
          <a:prstGeom prst="line">
            <a:avLst/>
          </a:prstGeom>
          <a:noFill/>
          <a:ln w="6350" cap="rnd">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7235" name="Line 145"/>
          <p:cNvSpPr>
            <a:spLocks noChangeShapeType="1"/>
          </p:cNvSpPr>
          <p:nvPr/>
        </p:nvSpPr>
        <p:spPr bwMode="auto">
          <a:xfrm>
            <a:off x="1760538" y="3173413"/>
            <a:ext cx="4335462" cy="1587"/>
          </a:xfrm>
          <a:prstGeom prst="line">
            <a:avLst/>
          </a:prstGeom>
          <a:noFill/>
          <a:ln w="6350" cap="rnd">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7236" name="Rectangle 146"/>
          <p:cNvSpPr>
            <a:spLocks noChangeArrowheads="1"/>
          </p:cNvSpPr>
          <p:nvPr/>
        </p:nvSpPr>
        <p:spPr bwMode="auto">
          <a:xfrm>
            <a:off x="4197350" y="4446588"/>
            <a:ext cx="1250950"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ko-KR" sz="900" b="0">
                <a:solidFill>
                  <a:srgbClr val="808080"/>
                </a:solidFill>
                <a:latin typeface="Arial" charset="0"/>
                <a:ea typeface="굴림" pitchFamily="50" charset="-127"/>
              </a:rPr>
              <a:t>Collaborative Computing</a:t>
            </a:r>
            <a:endParaRPr lang="en-US" altLang="ko-KR" sz="2000" b="0" i="1">
              <a:solidFill>
                <a:schemeClr val="tx1"/>
              </a:solidFill>
              <a:latin typeface="Times" pitchFamily="18" charset="0"/>
              <a:ea typeface="굴림" pitchFamily="50" charset="-127"/>
            </a:endParaRPr>
          </a:p>
        </p:txBody>
      </p:sp>
      <p:grpSp>
        <p:nvGrpSpPr>
          <p:cNvPr id="7237" name="Group 147"/>
          <p:cNvGrpSpPr>
            <a:grpSpLocks/>
          </p:cNvGrpSpPr>
          <p:nvPr/>
        </p:nvGrpSpPr>
        <p:grpSpPr bwMode="auto">
          <a:xfrm>
            <a:off x="3995738" y="4341813"/>
            <a:ext cx="1852612" cy="328612"/>
            <a:chOff x="2174" y="2724"/>
            <a:chExt cx="972" cy="190"/>
          </a:xfrm>
        </p:grpSpPr>
        <p:sp>
          <p:nvSpPr>
            <p:cNvPr id="7247" name="Freeform 148"/>
            <p:cNvSpPr>
              <a:spLocks/>
            </p:cNvSpPr>
            <p:nvPr/>
          </p:nvSpPr>
          <p:spPr bwMode="auto">
            <a:xfrm>
              <a:off x="2186" y="2736"/>
              <a:ext cx="960" cy="178"/>
            </a:xfrm>
            <a:custGeom>
              <a:avLst/>
              <a:gdLst>
                <a:gd name="T0" fmla="*/ 0 w 11273"/>
                <a:gd name="T1" fmla="*/ 0 h 2088"/>
                <a:gd name="T2" fmla="*/ 0 w 11273"/>
                <a:gd name="T3" fmla="*/ 0 h 2088"/>
                <a:gd name="T4" fmla="*/ 0 w 11273"/>
                <a:gd name="T5" fmla="*/ 1 h 2088"/>
                <a:gd name="T6" fmla="*/ 0 w 11273"/>
                <a:gd name="T7" fmla="*/ 1 h 2088"/>
                <a:gd name="T8" fmla="*/ 7 w 11273"/>
                <a:gd name="T9" fmla="*/ 1 h 2088"/>
                <a:gd name="T10" fmla="*/ 7 w 11273"/>
                <a:gd name="T11" fmla="*/ 1 h 2088"/>
                <a:gd name="T12" fmla="*/ 7 w 11273"/>
                <a:gd name="T13" fmla="*/ 0 h 2088"/>
                <a:gd name="T14" fmla="*/ 7 w 11273"/>
                <a:gd name="T15" fmla="*/ 0 h 2088"/>
                <a:gd name="T16" fmla="*/ 0 w 11273"/>
                <a:gd name="T17" fmla="*/ 0 h 208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1273" h="2088">
                  <a:moveTo>
                    <a:pt x="348" y="0"/>
                  </a:moveTo>
                  <a:cubicBezTo>
                    <a:pt x="156" y="0"/>
                    <a:pt x="0" y="155"/>
                    <a:pt x="0" y="348"/>
                  </a:cubicBezTo>
                  <a:lnTo>
                    <a:pt x="0" y="1740"/>
                  </a:lnTo>
                  <a:cubicBezTo>
                    <a:pt x="0" y="1932"/>
                    <a:pt x="156" y="2088"/>
                    <a:pt x="348" y="2088"/>
                  </a:cubicBezTo>
                  <a:lnTo>
                    <a:pt x="10925" y="2088"/>
                  </a:lnTo>
                  <a:cubicBezTo>
                    <a:pt x="11117" y="2088"/>
                    <a:pt x="11273" y="1932"/>
                    <a:pt x="11273" y="1740"/>
                  </a:cubicBezTo>
                  <a:lnTo>
                    <a:pt x="11273" y="348"/>
                  </a:lnTo>
                  <a:cubicBezTo>
                    <a:pt x="11273" y="155"/>
                    <a:pt x="11117" y="0"/>
                    <a:pt x="10925" y="0"/>
                  </a:cubicBezTo>
                  <a:lnTo>
                    <a:pt x="348" y="0"/>
                  </a:lnTo>
                  <a:close/>
                </a:path>
              </a:pathLst>
            </a:custGeom>
            <a:solidFill>
              <a:srgbClr val="808080"/>
            </a:solidFill>
            <a:ln w="0">
              <a:solidFill>
                <a:srgbClr val="000000"/>
              </a:solidFill>
              <a:prstDash val="solid"/>
              <a:round/>
              <a:headEnd/>
              <a:tailEnd/>
            </a:ln>
          </p:spPr>
          <p:txBody>
            <a:bodyPr/>
            <a:lstStyle/>
            <a:p>
              <a:endParaRPr lang="en-US"/>
            </a:p>
          </p:txBody>
        </p:sp>
        <p:sp>
          <p:nvSpPr>
            <p:cNvPr id="7248" name="Freeform 149"/>
            <p:cNvSpPr>
              <a:spLocks/>
            </p:cNvSpPr>
            <p:nvPr/>
          </p:nvSpPr>
          <p:spPr bwMode="auto">
            <a:xfrm>
              <a:off x="2174" y="2724"/>
              <a:ext cx="960" cy="178"/>
            </a:xfrm>
            <a:custGeom>
              <a:avLst/>
              <a:gdLst>
                <a:gd name="T0" fmla="*/ 0 w 11272"/>
                <a:gd name="T1" fmla="*/ 0 h 2088"/>
                <a:gd name="T2" fmla="*/ 0 w 11272"/>
                <a:gd name="T3" fmla="*/ 0 h 2088"/>
                <a:gd name="T4" fmla="*/ 0 w 11272"/>
                <a:gd name="T5" fmla="*/ 1 h 2088"/>
                <a:gd name="T6" fmla="*/ 0 w 11272"/>
                <a:gd name="T7" fmla="*/ 1 h 2088"/>
                <a:gd name="T8" fmla="*/ 7 w 11272"/>
                <a:gd name="T9" fmla="*/ 1 h 2088"/>
                <a:gd name="T10" fmla="*/ 7 w 11272"/>
                <a:gd name="T11" fmla="*/ 1 h 2088"/>
                <a:gd name="T12" fmla="*/ 7 w 11272"/>
                <a:gd name="T13" fmla="*/ 0 h 2088"/>
                <a:gd name="T14" fmla="*/ 7 w 11272"/>
                <a:gd name="T15" fmla="*/ 0 h 2088"/>
                <a:gd name="T16" fmla="*/ 0 w 11272"/>
                <a:gd name="T17" fmla="*/ 0 h 208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1272" h="2088">
                  <a:moveTo>
                    <a:pt x="348" y="0"/>
                  </a:moveTo>
                  <a:cubicBezTo>
                    <a:pt x="156" y="0"/>
                    <a:pt x="0" y="156"/>
                    <a:pt x="0" y="348"/>
                  </a:cubicBezTo>
                  <a:lnTo>
                    <a:pt x="0" y="1740"/>
                  </a:lnTo>
                  <a:cubicBezTo>
                    <a:pt x="0" y="1933"/>
                    <a:pt x="156" y="2088"/>
                    <a:pt x="348" y="2088"/>
                  </a:cubicBezTo>
                  <a:lnTo>
                    <a:pt x="10925" y="2088"/>
                  </a:lnTo>
                  <a:cubicBezTo>
                    <a:pt x="11117" y="2088"/>
                    <a:pt x="11272" y="1933"/>
                    <a:pt x="11272" y="1740"/>
                  </a:cubicBezTo>
                  <a:lnTo>
                    <a:pt x="11272" y="348"/>
                  </a:lnTo>
                  <a:cubicBezTo>
                    <a:pt x="11272" y="156"/>
                    <a:pt x="11117" y="0"/>
                    <a:pt x="10925" y="0"/>
                  </a:cubicBezTo>
                  <a:lnTo>
                    <a:pt x="348" y="0"/>
                  </a:lnTo>
                  <a:close/>
                </a:path>
              </a:pathLst>
            </a:custGeom>
            <a:solidFill>
              <a:srgbClr val="FFFF00"/>
            </a:solidFill>
            <a:ln w="0">
              <a:solidFill>
                <a:srgbClr val="000000"/>
              </a:solidFill>
              <a:prstDash val="solid"/>
              <a:round/>
              <a:headEnd/>
              <a:tailEnd/>
            </a:ln>
          </p:spPr>
          <p:txBody>
            <a:bodyPr/>
            <a:lstStyle/>
            <a:p>
              <a:endParaRPr lang="en-US"/>
            </a:p>
          </p:txBody>
        </p:sp>
      </p:grpSp>
      <p:sp>
        <p:nvSpPr>
          <p:cNvPr id="7238" name="Rectangle 150"/>
          <p:cNvSpPr>
            <a:spLocks noChangeArrowheads="1"/>
          </p:cNvSpPr>
          <p:nvPr/>
        </p:nvSpPr>
        <p:spPr bwMode="auto">
          <a:xfrm>
            <a:off x="4138613" y="4424363"/>
            <a:ext cx="1576387"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ko-KR" sz="1200" b="0">
                <a:solidFill>
                  <a:srgbClr val="0000FF"/>
                </a:solidFill>
                <a:latin typeface="Arial" charset="0"/>
                <a:ea typeface="굴림" pitchFamily="50" charset="-127"/>
              </a:rPr>
              <a:t>Learning &amp; Recognition</a:t>
            </a:r>
            <a:endParaRPr lang="en-US" altLang="ko-KR" sz="2800" b="0" i="1">
              <a:solidFill>
                <a:schemeClr val="tx1"/>
              </a:solidFill>
              <a:latin typeface="Times" pitchFamily="18" charset="0"/>
              <a:ea typeface="굴림" pitchFamily="50" charset="-127"/>
            </a:endParaRPr>
          </a:p>
        </p:txBody>
      </p:sp>
      <p:sp>
        <p:nvSpPr>
          <p:cNvPr id="7239" name="Rectangle 151"/>
          <p:cNvSpPr>
            <a:spLocks noChangeArrowheads="1"/>
          </p:cNvSpPr>
          <p:nvPr/>
        </p:nvSpPr>
        <p:spPr bwMode="auto">
          <a:xfrm>
            <a:off x="4227513" y="3706813"/>
            <a:ext cx="1022350"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ko-KR" sz="900" b="0">
                <a:solidFill>
                  <a:srgbClr val="808080"/>
                </a:solidFill>
                <a:latin typeface="Arial" charset="0"/>
                <a:ea typeface="굴림" pitchFamily="50" charset="-127"/>
              </a:rPr>
              <a:t>Wireless Computing</a:t>
            </a:r>
            <a:endParaRPr lang="en-US" altLang="ko-KR" sz="2000" b="0" i="1">
              <a:solidFill>
                <a:schemeClr val="tx1"/>
              </a:solidFill>
              <a:latin typeface="Times" pitchFamily="18" charset="0"/>
              <a:ea typeface="굴림" pitchFamily="50" charset="-127"/>
            </a:endParaRPr>
          </a:p>
        </p:txBody>
      </p:sp>
      <p:grpSp>
        <p:nvGrpSpPr>
          <p:cNvPr id="7240" name="Group 152"/>
          <p:cNvGrpSpPr>
            <a:grpSpLocks/>
          </p:cNvGrpSpPr>
          <p:nvPr/>
        </p:nvGrpSpPr>
        <p:grpSpPr bwMode="auto">
          <a:xfrm>
            <a:off x="3929063" y="3605213"/>
            <a:ext cx="1782762" cy="327025"/>
            <a:chOff x="2139" y="2298"/>
            <a:chExt cx="936" cy="189"/>
          </a:xfrm>
        </p:grpSpPr>
        <p:sp>
          <p:nvSpPr>
            <p:cNvPr id="7245" name="Freeform 153"/>
            <p:cNvSpPr>
              <a:spLocks/>
            </p:cNvSpPr>
            <p:nvPr/>
          </p:nvSpPr>
          <p:spPr bwMode="auto">
            <a:xfrm>
              <a:off x="2150" y="2310"/>
              <a:ext cx="925" cy="177"/>
            </a:xfrm>
            <a:custGeom>
              <a:avLst/>
              <a:gdLst>
                <a:gd name="T0" fmla="*/ 0 w 10855"/>
                <a:gd name="T1" fmla="*/ 0 h 2088"/>
                <a:gd name="T2" fmla="*/ 0 w 10855"/>
                <a:gd name="T3" fmla="*/ 0 h 2088"/>
                <a:gd name="T4" fmla="*/ 0 w 10855"/>
                <a:gd name="T5" fmla="*/ 1 h 2088"/>
                <a:gd name="T6" fmla="*/ 0 w 10855"/>
                <a:gd name="T7" fmla="*/ 1 h 2088"/>
                <a:gd name="T8" fmla="*/ 6 w 10855"/>
                <a:gd name="T9" fmla="*/ 1 h 2088"/>
                <a:gd name="T10" fmla="*/ 7 w 10855"/>
                <a:gd name="T11" fmla="*/ 1 h 2088"/>
                <a:gd name="T12" fmla="*/ 7 w 10855"/>
                <a:gd name="T13" fmla="*/ 0 h 2088"/>
                <a:gd name="T14" fmla="*/ 6 w 10855"/>
                <a:gd name="T15" fmla="*/ 0 h 2088"/>
                <a:gd name="T16" fmla="*/ 0 w 10855"/>
                <a:gd name="T17" fmla="*/ 0 h 208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0855" h="2088">
                  <a:moveTo>
                    <a:pt x="348" y="0"/>
                  </a:moveTo>
                  <a:cubicBezTo>
                    <a:pt x="155" y="0"/>
                    <a:pt x="0" y="155"/>
                    <a:pt x="0" y="348"/>
                  </a:cubicBezTo>
                  <a:lnTo>
                    <a:pt x="0" y="1740"/>
                  </a:lnTo>
                  <a:cubicBezTo>
                    <a:pt x="0" y="1932"/>
                    <a:pt x="155" y="2088"/>
                    <a:pt x="348" y="2088"/>
                  </a:cubicBezTo>
                  <a:lnTo>
                    <a:pt x="10507" y="2088"/>
                  </a:lnTo>
                  <a:cubicBezTo>
                    <a:pt x="10699" y="2088"/>
                    <a:pt x="10855" y="1932"/>
                    <a:pt x="10855" y="1740"/>
                  </a:cubicBezTo>
                  <a:lnTo>
                    <a:pt x="10855" y="348"/>
                  </a:lnTo>
                  <a:cubicBezTo>
                    <a:pt x="10855" y="155"/>
                    <a:pt x="10699" y="0"/>
                    <a:pt x="10507" y="0"/>
                  </a:cubicBezTo>
                  <a:lnTo>
                    <a:pt x="348" y="0"/>
                  </a:lnTo>
                  <a:close/>
                </a:path>
              </a:pathLst>
            </a:custGeom>
            <a:solidFill>
              <a:srgbClr val="808080"/>
            </a:solidFill>
            <a:ln w="0">
              <a:solidFill>
                <a:srgbClr val="000000"/>
              </a:solidFill>
              <a:prstDash val="solid"/>
              <a:round/>
              <a:headEnd/>
              <a:tailEnd/>
            </a:ln>
          </p:spPr>
          <p:txBody>
            <a:bodyPr/>
            <a:lstStyle/>
            <a:p>
              <a:endParaRPr lang="en-US"/>
            </a:p>
          </p:txBody>
        </p:sp>
        <p:sp>
          <p:nvSpPr>
            <p:cNvPr id="7246" name="Freeform 154"/>
            <p:cNvSpPr>
              <a:spLocks/>
            </p:cNvSpPr>
            <p:nvPr/>
          </p:nvSpPr>
          <p:spPr bwMode="auto">
            <a:xfrm>
              <a:off x="2139" y="2298"/>
              <a:ext cx="924" cy="177"/>
            </a:xfrm>
            <a:custGeom>
              <a:avLst/>
              <a:gdLst>
                <a:gd name="T0" fmla="*/ 0 w 10855"/>
                <a:gd name="T1" fmla="*/ 0 h 2088"/>
                <a:gd name="T2" fmla="*/ 0 w 10855"/>
                <a:gd name="T3" fmla="*/ 0 h 2088"/>
                <a:gd name="T4" fmla="*/ 0 w 10855"/>
                <a:gd name="T5" fmla="*/ 1 h 2088"/>
                <a:gd name="T6" fmla="*/ 0 w 10855"/>
                <a:gd name="T7" fmla="*/ 1 h 2088"/>
                <a:gd name="T8" fmla="*/ 6 w 10855"/>
                <a:gd name="T9" fmla="*/ 1 h 2088"/>
                <a:gd name="T10" fmla="*/ 7 w 10855"/>
                <a:gd name="T11" fmla="*/ 1 h 2088"/>
                <a:gd name="T12" fmla="*/ 7 w 10855"/>
                <a:gd name="T13" fmla="*/ 0 h 2088"/>
                <a:gd name="T14" fmla="*/ 6 w 10855"/>
                <a:gd name="T15" fmla="*/ 0 h 2088"/>
                <a:gd name="T16" fmla="*/ 0 w 10855"/>
                <a:gd name="T17" fmla="*/ 0 h 208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0855" h="2088">
                  <a:moveTo>
                    <a:pt x="348" y="0"/>
                  </a:moveTo>
                  <a:cubicBezTo>
                    <a:pt x="156" y="0"/>
                    <a:pt x="0" y="156"/>
                    <a:pt x="0" y="348"/>
                  </a:cubicBezTo>
                  <a:lnTo>
                    <a:pt x="0" y="1740"/>
                  </a:lnTo>
                  <a:cubicBezTo>
                    <a:pt x="0" y="1932"/>
                    <a:pt x="156" y="2088"/>
                    <a:pt x="348" y="2088"/>
                  </a:cubicBezTo>
                  <a:lnTo>
                    <a:pt x="10508" y="2088"/>
                  </a:lnTo>
                  <a:cubicBezTo>
                    <a:pt x="10700" y="2088"/>
                    <a:pt x="10855" y="1932"/>
                    <a:pt x="10855" y="1740"/>
                  </a:cubicBezTo>
                  <a:lnTo>
                    <a:pt x="10855" y="348"/>
                  </a:lnTo>
                  <a:cubicBezTo>
                    <a:pt x="10855" y="156"/>
                    <a:pt x="10700" y="0"/>
                    <a:pt x="10508" y="0"/>
                  </a:cubicBezTo>
                  <a:lnTo>
                    <a:pt x="348" y="0"/>
                  </a:lnTo>
                  <a:close/>
                </a:path>
              </a:pathLst>
            </a:custGeom>
            <a:solidFill>
              <a:srgbClr val="FFFF00"/>
            </a:solidFill>
            <a:ln w="0">
              <a:solidFill>
                <a:srgbClr val="000000"/>
              </a:solidFill>
              <a:prstDash val="solid"/>
              <a:round/>
              <a:headEnd/>
              <a:tailEnd/>
            </a:ln>
          </p:spPr>
          <p:txBody>
            <a:bodyPr/>
            <a:lstStyle/>
            <a:p>
              <a:endParaRPr lang="en-US"/>
            </a:p>
          </p:txBody>
        </p:sp>
      </p:grpSp>
      <p:sp>
        <p:nvSpPr>
          <p:cNvPr id="7241" name="Rectangle 155"/>
          <p:cNvSpPr>
            <a:spLocks noChangeArrowheads="1"/>
          </p:cNvSpPr>
          <p:nvPr/>
        </p:nvSpPr>
        <p:spPr bwMode="auto">
          <a:xfrm>
            <a:off x="4076700" y="3684588"/>
            <a:ext cx="1409700"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ko-KR" sz="1200" b="0">
                <a:solidFill>
                  <a:srgbClr val="0000FF"/>
                </a:solidFill>
                <a:latin typeface="Arial" charset="0"/>
                <a:ea typeface="굴림" pitchFamily="50" charset="-127"/>
              </a:rPr>
              <a:t>Wireless Technology</a:t>
            </a:r>
            <a:endParaRPr lang="en-US" altLang="ko-KR" sz="2800" b="0" i="1">
              <a:solidFill>
                <a:schemeClr val="tx1"/>
              </a:solidFill>
              <a:latin typeface="Times" pitchFamily="18" charset="0"/>
              <a:ea typeface="굴림" pitchFamily="50" charset="-127"/>
            </a:endParaRPr>
          </a:p>
        </p:txBody>
      </p:sp>
      <p:sp>
        <p:nvSpPr>
          <p:cNvPr id="7242" name="Freeform 156"/>
          <p:cNvSpPr>
            <a:spLocks noEditPoints="1"/>
          </p:cNvSpPr>
          <p:nvPr/>
        </p:nvSpPr>
        <p:spPr bwMode="auto">
          <a:xfrm>
            <a:off x="6061075" y="1881188"/>
            <a:ext cx="68263" cy="4244975"/>
          </a:xfrm>
          <a:custGeom>
            <a:avLst/>
            <a:gdLst>
              <a:gd name="T0" fmla="*/ 2147483647 w 36"/>
              <a:gd name="T1" fmla="*/ 0 h 2453"/>
              <a:gd name="T2" fmla="*/ 2147483647 w 36"/>
              <a:gd name="T3" fmla="*/ 2147483647 h 2453"/>
              <a:gd name="T4" fmla="*/ 2147483647 w 36"/>
              <a:gd name="T5" fmla="*/ 2147483647 h 2453"/>
              <a:gd name="T6" fmla="*/ 2147483647 w 36"/>
              <a:gd name="T7" fmla="*/ 0 h 2453"/>
              <a:gd name="T8" fmla="*/ 2147483647 w 36"/>
              <a:gd name="T9" fmla="*/ 0 h 2453"/>
              <a:gd name="T10" fmla="*/ 2147483647 w 36"/>
              <a:gd name="T11" fmla="*/ 0 h 2453"/>
              <a:gd name="T12" fmla="*/ 2147483647 w 36"/>
              <a:gd name="T13" fmla="*/ 2147483647 h 2453"/>
              <a:gd name="T14" fmla="*/ 2147483647 w 36"/>
              <a:gd name="T15" fmla="*/ 2147483647 h 2453"/>
              <a:gd name="T16" fmla="*/ 2147483647 w 36"/>
              <a:gd name="T17" fmla="*/ 0 h 2453"/>
              <a:gd name="T18" fmla="*/ 2147483647 w 36"/>
              <a:gd name="T19" fmla="*/ 0 h 2453"/>
              <a:gd name="T20" fmla="*/ 2147483647 w 36"/>
              <a:gd name="T21" fmla="*/ 0 h 2453"/>
              <a:gd name="T22" fmla="*/ 2147483647 w 36"/>
              <a:gd name="T23" fmla="*/ 2147483647 h 2453"/>
              <a:gd name="T24" fmla="*/ 0 w 36"/>
              <a:gd name="T25" fmla="*/ 2147483647 h 2453"/>
              <a:gd name="T26" fmla="*/ 0 w 36"/>
              <a:gd name="T27" fmla="*/ 0 h 2453"/>
              <a:gd name="T28" fmla="*/ 2147483647 w 36"/>
              <a:gd name="T29" fmla="*/ 0 h 2453"/>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36" h="2453">
                <a:moveTo>
                  <a:pt x="36" y="0"/>
                </a:moveTo>
                <a:lnTo>
                  <a:pt x="36" y="2453"/>
                </a:lnTo>
                <a:lnTo>
                  <a:pt x="30" y="2453"/>
                </a:lnTo>
                <a:lnTo>
                  <a:pt x="30" y="0"/>
                </a:lnTo>
                <a:lnTo>
                  <a:pt x="36" y="0"/>
                </a:lnTo>
                <a:close/>
                <a:moveTo>
                  <a:pt x="24" y="0"/>
                </a:moveTo>
                <a:lnTo>
                  <a:pt x="24" y="2453"/>
                </a:lnTo>
                <a:lnTo>
                  <a:pt x="12" y="2453"/>
                </a:lnTo>
                <a:lnTo>
                  <a:pt x="12" y="0"/>
                </a:lnTo>
                <a:lnTo>
                  <a:pt x="24" y="0"/>
                </a:lnTo>
                <a:close/>
                <a:moveTo>
                  <a:pt x="6" y="0"/>
                </a:moveTo>
                <a:lnTo>
                  <a:pt x="6" y="2453"/>
                </a:lnTo>
                <a:lnTo>
                  <a:pt x="0" y="2453"/>
                </a:lnTo>
                <a:lnTo>
                  <a:pt x="0" y="0"/>
                </a:lnTo>
                <a:lnTo>
                  <a:pt x="6" y="0"/>
                </a:lnTo>
                <a:close/>
              </a:path>
            </a:pathLst>
          </a:custGeom>
          <a:solidFill>
            <a:srgbClr val="0000FF"/>
          </a:solidFill>
          <a:ln w="1588" cap="flat">
            <a:solidFill>
              <a:srgbClr val="0000FF"/>
            </a:solidFill>
            <a:prstDash val="solid"/>
            <a:bevel/>
            <a:headEnd/>
            <a:tailEnd/>
          </a:ln>
        </p:spPr>
        <p:txBody>
          <a:bodyPr/>
          <a:lstStyle/>
          <a:p>
            <a:endParaRPr lang="en-US"/>
          </a:p>
        </p:txBody>
      </p:sp>
      <p:sp>
        <p:nvSpPr>
          <p:cNvPr id="7243" name="Text Box 167"/>
          <p:cNvSpPr txBox="1">
            <a:spLocks noChangeArrowheads="1"/>
          </p:cNvSpPr>
          <p:nvPr/>
        </p:nvSpPr>
        <p:spPr bwMode="auto">
          <a:xfrm>
            <a:off x="7467600" y="2209800"/>
            <a:ext cx="914400" cy="3687763"/>
          </a:xfrm>
          <a:prstGeom prst="rect">
            <a:avLst/>
          </a:prstGeom>
          <a:noFill/>
          <a:ln>
            <a:noFill/>
          </a:ln>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2400" b="0">
                <a:latin typeface="Arial" charset="0"/>
              </a:rPr>
              <a:t>Strategy for Excellence </a:t>
            </a:r>
          </a:p>
          <a:p>
            <a:pPr algn="ctr">
              <a:spcBef>
                <a:spcPct val="0"/>
              </a:spcBef>
              <a:buClrTx/>
              <a:buFontTx/>
              <a:buNone/>
            </a:pPr>
            <a:r>
              <a:rPr lang="en-US" altLang="en-US" sz="2400" b="0">
                <a:latin typeface="Arial" charset="0"/>
              </a:rPr>
              <a:t>(International Prominence)</a:t>
            </a:r>
          </a:p>
        </p:txBody>
      </p:sp>
      <p:sp>
        <p:nvSpPr>
          <p:cNvPr id="7244" name="AutoShape 168"/>
          <p:cNvSpPr>
            <a:spLocks noChangeArrowheads="1"/>
          </p:cNvSpPr>
          <p:nvPr/>
        </p:nvSpPr>
        <p:spPr bwMode="auto">
          <a:xfrm>
            <a:off x="5715000" y="3657600"/>
            <a:ext cx="915988" cy="517525"/>
          </a:xfrm>
          <a:prstGeom prst="notchedRightArrow">
            <a:avLst>
              <a:gd name="adj1" fmla="val 50000"/>
              <a:gd name="adj2" fmla="val 44248"/>
            </a:avLst>
          </a:prstGeom>
          <a:solidFill>
            <a:schemeClr val="accent1"/>
          </a:solidFill>
          <a:ln w="9525">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400">
                <a:solidFill>
                  <a:schemeClr val="tx1"/>
                </a:solidFill>
              </a:rPr>
              <a:t>Initiatives</a:t>
            </a:r>
          </a:p>
        </p:txBody>
      </p:sp>
    </p:spTree>
  </p:cSld>
  <p:clrMapOvr>
    <a:masterClrMapping/>
  </p:clrMapOvr>
  <p:transition spd="slow">
    <p:pull dir="rd"/>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4000"/>
              <a:t>Academic Computing Initiative: Organization</a:t>
            </a:r>
          </a:p>
        </p:txBody>
      </p:sp>
      <p:sp>
        <p:nvSpPr>
          <p:cNvPr id="8195" name="Rectangle 5"/>
          <p:cNvSpPr>
            <a:spLocks noGrp="1" noChangeArrowheads="1"/>
          </p:cNvSpPr>
          <p:nvPr>
            <p:ph idx="1"/>
          </p:nvPr>
        </p:nvSpPr>
        <p:spPr>
          <a:xfrm>
            <a:off x="685800" y="1371600"/>
            <a:ext cx="7772400" cy="4953000"/>
          </a:xfrm>
        </p:spPr>
        <p:txBody>
          <a:bodyPr/>
          <a:lstStyle/>
          <a:p>
            <a:pPr>
              <a:lnSpc>
                <a:spcPct val="80000"/>
              </a:lnSpc>
            </a:pPr>
            <a:r>
              <a:rPr lang="en-US" altLang="en-US" sz="2600"/>
              <a:t>Must be Pervasive Across the Entire University</a:t>
            </a:r>
          </a:p>
          <a:p>
            <a:pPr>
              <a:lnSpc>
                <a:spcPct val="80000"/>
              </a:lnSpc>
            </a:pPr>
            <a:r>
              <a:rPr lang="en-US" altLang="en-US" sz="2600"/>
              <a:t>Must Remove Barriers</a:t>
            </a:r>
          </a:p>
          <a:p>
            <a:pPr>
              <a:lnSpc>
                <a:spcPct val="80000"/>
              </a:lnSpc>
            </a:pPr>
            <a:r>
              <a:rPr lang="en-US" altLang="en-US" sz="2600"/>
              <a:t>Groups Must Interact</a:t>
            </a:r>
          </a:p>
          <a:p>
            <a:pPr lvl="1">
              <a:lnSpc>
                <a:spcPct val="80000"/>
              </a:lnSpc>
            </a:pPr>
            <a:r>
              <a:rPr lang="en-US" altLang="en-US" sz="2200"/>
              <a:t>Research Groups</a:t>
            </a:r>
          </a:p>
          <a:p>
            <a:pPr lvl="1">
              <a:lnSpc>
                <a:spcPct val="80000"/>
              </a:lnSpc>
            </a:pPr>
            <a:r>
              <a:rPr lang="en-US" altLang="en-US" sz="2200"/>
              <a:t>Support Staff</a:t>
            </a:r>
          </a:p>
          <a:p>
            <a:pPr lvl="1">
              <a:lnSpc>
                <a:spcPct val="80000"/>
              </a:lnSpc>
            </a:pPr>
            <a:r>
              <a:rPr lang="en-US" altLang="en-US" sz="2200"/>
              <a:t>Students</a:t>
            </a:r>
          </a:p>
          <a:p>
            <a:pPr lvl="1">
              <a:lnSpc>
                <a:spcPct val="80000"/>
              </a:lnSpc>
            </a:pPr>
            <a:r>
              <a:rPr lang="en-US" altLang="en-US" sz="2200"/>
              <a:t>Departments</a:t>
            </a:r>
          </a:p>
          <a:p>
            <a:pPr lvl="1">
              <a:lnSpc>
                <a:spcPct val="80000"/>
              </a:lnSpc>
            </a:pPr>
            <a:r>
              <a:rPr lang="en-US" altLang="en-US" sz="2200"/>
              <a:t>Colleges</a:t>
            </a:r>
          </a:p>
          <a:p>
            <a:pPr>
              <a:lnSpc>
                <a:spcPct val="80000"/>
              </a:lnSpc>
            </a:pPr>
            <a:r>
              <a:rPr lang="en-US" altLang="en-US" sz="2600"/>
              <a:t>Issues</a:t>
            </a:r>
          </a:p>
          <a:p>
            <a:pPr lvl="1">
              <a:lnSpc>
                <a:spcPct val="80000"/>
              </a:lnSpc>
            </a:pPr>
            <a:r>
              <a:rPr lang="en-US" altLang="en-US" sz="2200"/>
              <a:t>Tenure &amp; Promotion</a:t>
            </a:r>
          </a:p>
          <a:p>
            <a:pPr lvl="1">
              <a:lnSpc>
                <a:spcPct val="80000"/>
              </a:lnSpc>
            </a:pPr>
            <a:r>
              <a:rPr lang="en-US" altLang="en-US" sz="2200"/>
              <a:t>University vs Colleges vs Departments vs Faculty vs Centers/Institutes vs Degrees vs Courses</a:t>
            </a:r>
          </a:p>
          <a:p>
            <a:pPr>
              <a:lnSpc>
                <a:spcPct val="80000"/>
              </a:lnSpc>
            </a:pPr>
            <a:r>
              <a:rPr lang="en-US" altLang="en-US" sz="2600"/>
              <a:t>Details are University Dependent</a:t>
            </a:r>
          </a:p>
        </p:txBody>
      </p:sp>
    </p:spTree>
  </p:cSld>
  <p:clrMapOvr>
    <a:masterClrMapping/>
  </p:clrMapOvr>
  <p:transition spd="slow">
    <p:pull dir="rd"/>
  </p:transition>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US" altLang="en-US" sz="4000"/>
              <a:t>Center for Computational Research (CCR)</a:t>
            </a:r>
          </a:p>
        </p:txBody>
      </p:sp>
      <p:sp>
        <p:nvSpPr>
          <p:cNvPr id="1032195" name="Rectangle 3"/>
          <p:cNvSpPr>
            <a:spLocks noGrp="1" noChangeArrowheads="1"/>
          </p:cNvSpPr>
          <p:nvPr>
            <p:ph type="body" sz="half" idx="1"/>
          </p:nvPr>
        </p:nvSpPr>
        <p:spPr>
          <a:xfrm>
            <a:off x="0" y="1295400"/>
            <a:ext cx="5334000" cy="5105400"/>
          </a:xfrm>
        </p:spPr>
        <p:txBody>
          <a:bodyPr/>
          <a:lstStyle/>
          <a:p>
            <a:r>
              <a:rPr lang="en-US" altLang="en-US" sz="2200" dirty="0"/>
              <a:t>Founding Director (1998-2006)</a:t>
            </a:r>
          </a:p>
          <a:p>
            <a:pPr>
              <a:lnSpc>
                <a:spcPct val="80000"/>
              </a:lnSpc>
            </a:pPr>
            <a:r>
              <a:rPr lang="en-US" altLang="en-US" sz="2200" dirty="0"/>
              <a:t>Facts &amp; Figures</a:t>
            </a:r>
          </a:p>
          <a:p>
            <a:pPr lvl="1">
              <a:lnSpc>
                <a:spcPct val="80000"/>
              </a:lnSpc>
            </a:pPr>
            <a:r>
              <a:rPr lang="en-US" altLang="en-US" sz="2000" dirty="0"/>
              <a:t>Top Academic HPC Center in World</a:t>
            </a:r>
          </a:p>
          <a:p>
            <a:pPr lvl="1">
              <a:lnSpc>
                <a:spcPct val="80000"/>
              </a:lnSpc>
            </a:pPr>
            <a:r>
              <a:rPr lang="en-US" altLang="en-US" sz="2000" dirty="0"/>
              <a:t>Top 25 HPC System</a:t>
            </a:r>
          </a:p>
          <a:p>
            <a:pPr lvl="1">
              <a:lnSpc>
                <a:spcPct val="80000"/>
              </a:lnSpc>
            </a:pPr>
            <a:r>
              <a:rPr lang="en-US" altLang="en-US" sz="2000" dirty="0"/>
              <a:t>Massive High-End Storage</a:t>
            </a:r>
          </a:p>
          <a:p>
            <a:pPr lvl="1">
              <a:lnSpc>
                <a:spcPct val="80000"/>
              </a:lnSpc>
            </a:pPr>
            <a:r>
              <a:rPr lang="en-US" altLang="en-US" sz="2000" dirty="0"/>
              <a:t>Significant Visualization</a:t>
            </a:r>
          </a:p>
          <a:p>
            <a:pPr lvl="1">
              <a:lnSpc>
                <a:spcPct val="80000"/>
              </a:lnSpc>
            </a:pPr>
            <a:r>
              <a:rPr lang="en-US" altLang="en-US" sz="2000" dirty="0"/>
              <a:t>Special-Purpose Systems</a:t>
            </a:r>
          </a:p>
          <a:p>
            <a:pPr lvl="1">
              <a:lnSpc>
                <a:spcPct val="80000"/>
              </a:lnSpc>
            </a:pPr>
            <a:r>
              <a:rPr lang="en-US" altLang="en-US" sz="2000" dirty="0"/>
              <a:t>~30 FTEs Staff</a:t>
            </a:r>
          </a:p>
          <a:p>
            <a:pPr lvl="1">
              <a:lnSpc>
                <a:spcPct val="80000"/>
              </a:lnSpc>
            </a:pPr>
            <a:r>
              <a:rPr lang="en-US" altLang="en-US" sz="2000" dirty="0"/>
              <a:t>140 Projects Annually</a:t>
            </a:r>
          </a:p>
          <a:p>
            <a:pPr>
              <a:lnSpc>
                <a:spcPct val="80000"/>
              </a:lnSpc>
            </a:pPr>
            <a:r>
              <a:rPr lang="en-US" altLang="en-US" sz="2200" dirty="0">
                <a:sym typeface="Symbol" pitchFamily="18" charset="2"/>
              </a:rPr>
              <a:t>EOT </a:t>
            </a:r>
          </a:p>
          <a:p>
            <a:pPr lvl="1">
              <a:lnSpc>
                <a:spcPct val="80000"/>
              </a:lnSpc>
            </a:pPr>
            <a:r>
              <a:rPr lang="en-US" altLang="en-US" sz="2000" dirty="0">
                <a:sym typeface="Symbol" pitchFamily="18" charset="2"/>
              </a:rPr>
              <a:t>K-16, industry, community</a:t>
            </a:r>
          </a:p>
          <a:p>
            <a:pPr lvl="1">
              <a:lnSpc>
                <a:spcPct val="80000"/>
              </a:lnSpc>
            </a:pPr>
            <a:r>
              <a:rPr lang="en-US" altLang="en-US" sz="2000" dirty="0">
                <a:sym typeface="Symbol" pitchFamily="18" charset="2"/>
              </a:rPr>
              <a:t>Non-Traditional Users</a:t>
            </a:r>
          </a:p>
          <a:p>
            <a:pPr lvl="1">
              <a:lnSpc>
                <a:spcPct val="80000"/>
              </a:lnSpc>
            </a:pPr>
            <a:r>
              <a:rPr lang="en-US" altLang="en-US" sz="2000" dirty="0">
                <a:sym typeface="Symbol" pitchFamily="18" charset="2"/>
              </a:rPr>
              <a:t>Visualization Projects</a:t>
            </a:r>
            <a:endParaRPr lang="en-US" altLang="en-US" sz="2000" dirty="0"/>
          </a:p>
          <a:p>
            <a:pPr>
              <a:lnSpc>
                <a:spcPct val="80000"/>
              </a:lnSpc>
            </a:pPr>
            <a:r>
              <a:rPr lang="en-US" altLang="en-US" sz="2200" dirty="0"/>
              <a:t>ROI: $7M </a:t>
            </a:r>
            <a:r>
              <a:rPr lang="en-US" altLang="en-US" sz="2200" dirty="0">
                <a:sym typeface="Symbol" pitchFamily="18" charset="2"/>
              </a:rPr>
              <a:t> ~$300M @ UB</a:t>
            </a:r>
          </a:p>
          <a:p>
            <a:pPr>
              <a:lnSpc>
                <a:spcPct val="80000"/>
              </a:lnSpc>
            </a:pPr>
            <a:r>
              <a:rPr lang="en-US" altLang="en-US" sz="2200" dirty="0">
                <a:sym typeface="Symbol" pitchFamily="18" charset="2"/>
              </a:rPr>
              <a:t>ROI: ~$450M to WNY</a:t>
            </a:r>
          </a:p>
        </p:txBody>
      </p:sp>
      <p:grpSp>
        <p:nvGrpSpPr>
          <p:cNvPr id="1032196" name="Group 4"/>
          <p:cNvGrpSpPr>
            <a:grpSpLocks/>
          </p:cNvGrpSpPr>
          <p:nvPr/>
        </p:nvGrpSpPr>
        <p:grpSpPr bwMode="auto">
          <a:xfrm>
            <a:off x="4876800" y="1295400"/>
            <a:ext cx="3021013" cy="1971675"/>
            <a:chOff x="124" y="2197"/>
            <a:chExt cx="2794" cy="1824"/>
          </a:xfrm>
        </p:grpSpPr>
        <p:pic>
          <p:nvPicPr>
            <p:cNvPr id="9226" name="Picture 5" descr="cluster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1" y="2197"/>
              <a:ext cx="1397" cy="1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7" name="Picture 6" descr="cluster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4" y="2197"/>
              <a:ext cx="1397" cy="1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1032199" name="Picture 7" descr="img_159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486400" y="2362200"/>
            <a:ext cx="3619500" cy="2713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2200" name="Picture 8" descr="nextgenerationscientist-hires"/>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886200" y="4191000"/>
            <a:ext cx="2794000" cy="209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2205" name="Picture 13" descr="09-03-02-n105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886200" y="4191000"/>
            <a:ext cx="3200400" cy="213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2206" name="Picture 14" descr="colima7"/>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04800" y="4476750"/>
            <a:ext cx="3505200" cy="1466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elipse_37-1....mp4">
            <a:hlinkClick r:id="" action="ppaction://media"/>
            <a:extLst>
              <a:ext uri="{FF2B5EF4-FFF2-40B4-BE49-F238E27FC236}">
                <a16:creationId xmlns:a16="http://schemas.microsoft.com/office/drawing/2014/main" id="{AAA260DE-0E90-6047-B764-DA9C0C39D77E}"/>
              </a:ext>
            </a:extLst>
          </p:cNvPr>
          <p:cNvPicPr>
            <a:picLocks noChangeAspect="1"/>
          </p:cNvPicPr>
          <p:nvPr>
            <a:videoFile r:link="rId2"/>
            <p:extLst>
              <p:ext uri="{DAA4B4D4-6D71-4841-9C94-3DE7FCFB9230}">
                <p14:media xmlns:p14="http://schemas.microsoft.com/office/powerpoint/2010/main" r:embed="rId1"/>
              </p:ext>
            </p:extLst>
          </p:nvPr>
        </p:nvPicPr>
        <p:blipFill>
          <a:blip r:embed="rId10"/>
          <a:stretch>
            <a:fillRect/>
          </a:stretch>
        </p:blipFill>
        <p:spPr>
          <a:xfrm>
            <a:off x="6451600" y="4438650"/>
            <a:ext cx="2540000" cy="1905000"/>
          </a:xfrm>
          <a:prstGeom prst="rect">
            <a:avLst/>
          </a:prstGeom>
        </p:spPr>
      </p:pic>
    </p:spTree>
    <p:extLst>
      <p:ext uri="{BB962C8B-B14F-4D97-AF65-F5344CB8AC3E}">
        <p14:creationId xmlns:p14="http://schemas.microsoft.com/office/powerpoint/2010/main" val="2377045437"/>
      </p:ext>
    </p:extLst>
  </p:cSld>
  <p:clrMapOvr>
    <a:masterClrMapping/>
  </p:clrMapOvr>
  <p:transition spd="slow">
    <p:pull dir="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1" nodeType="withEffect">
                                  <p:stCondLst>
                                    <p:cond delay="0"/>
                                  </p:stCondLst>
                                  <p:childTnLst>
                                    <p:set>
                                      <p:cBhvr>
                                        <p:cTn id="6" dur="1" fill="hold">
                                          <p:stCondLst>
                                            <p:cond delay="0"/>
                                          </p:stCondLst>
                                        </p:cTn>
                                        <p:tgtEl>
                                          <p:spTgt spid="103219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32195">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032195">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32195">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032196"/>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032205"/>
                                        </p:tgtEl>
                                        <p:attrNameLst>
                                          <p:attrName>style.visibility</p:attrName>
                                        </p:attrNameLst>
                                      </p:cBhvr>
                                      <p:to>
                                        <p:strVal val="visible"/>
                                      </p:to>
                                    </p:set>
                                  </p:childTnLst>
                                  <p:subTnLst>
                                    <p:set>
                                      <p:cBhvr override="childStyle">
                                        <p:cTn dur="1" fill="hold" display="0" masterRel="nextClick" afterEffect="1"/>
                                        <p:tgtEl>
                                          <p:spTgt spid="1032205"/>
                                        </p:tgtEl>
                                        <p:attrNameLst>
                                          <p:attrName>style.visibility</p:attrName>
                                        </p:attrNameLst>
                                      </p:cBhvr>
                                      <p:to>
                                        <p:strVal val="hidden"/>
                                      </p:to>
                                    </p:set>
                                  </p:subTnLst>
                                </p:cTn>
                              </p:par>
                              <p:par>
                                <p:cTn id="17" presetID="1" presetClass="entr" presetSubtype="0" fill="hold" nodeType="withEffect">
                                  <p:stCondLst>
                                    <p:cond delay="0"/>
                                  </p:stCondLst>
                                  <p:childTnLst>
                                    <p:set>
                                      <p:cBhvr>
                                        <p:cTn id="18" dur="1" fill="hold">
                                          <p:stCondLst>
                                            <p:cond delay="0"/>
                                          </p:stCondLst>
                                        </p:cTn>
                                        <p:tgtEl>
                                          <p:spTgt spid="1032206"/>
                                        </p:tgtEl>
                                        <p:attrNameLst>
                                          <p:attrName>style.visibility</p:attrName>
                                        </p:attrNameLst>
                                      </p:cBhvr>
                                      <p:to>
                                        <p:strVal val="visible"/>
                                      </p:to>
                                    </p:set>
                                  </p:childTnLst>
                                  <p:subTnLst>
                                    <p:set>
                                      <p:cBhvr override="childStyle">
                                        <p:cTn dur="1" fill="hold" display="0" masterRel="nextClick" afterEffect="1"/>
                                        <p:tgtEl>
                                          <p:spTgt spid="1032206"/>
                                        </p:tgtEl>
                                        <p:attrNameLst>
                                          <p:attrName>style.visibility</p:attrName>
                                        </p:attrNameLst>
                                      </p:cBhvr>
                                      <p:to>
                                        <p:strVal val="hidden"/>
                                      </p:to>
                                    </p:set>
                                  </p:subTnLst>
                                </p:cTn>
                              </p:par>
                              <p:par>
                                <p:cTn id="19" presetID="1" presetClass="entr" presetSubtype="0" fill="hold" grpId="0" nodeType="withEffect">
                                  <p:stCondLst>
                                    <p:cond delay="0"/>
                                  </p:stCondLst>
                                  <p:childTnLst>
                                    <p:set>
                                      <p:cBhvr>
                                        <p:cTn id="20" dur="1" fill="hold">
                                          <p:stCondLst>
                                            <p:cond delay="0"/>
                                          </p:stCondLst>
                                        </p:cTn>
                                        <p:tgtEl>
                                          <p:spTgt spid="1032195">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032195">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032199"/>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032195">
                                            <p:txEl>
                                              <p:pRg st="6" end="6"/>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032195">
                                            <p:txEl>
                                              <p:pRg st="7" end="7"/>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032195">
                                            <p:txEl>
                                              <p:pRg st="8" end="8"/>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22" presetClass="entr" presetSubtype="8" fill="hold" grpId="0" nodeType="clickEffect">
                                  <p:stCondLst>
                                    <p:cond delay="0"/>
                                  </p:stCondLst>
                                  <p:childTnLst>
                                    <p:set>
                                      <p:cBhvr>
                                        <p:cTn id="34" dur="1" fill="hold">
                                          <p:stCondLst>
                                            <p:cond delay="0"/>
                                          </p:stCondLst>
                                        </p:cTn>
                                        <p:tgtEl>
                                          <p:spTgt spid="1032195">
                                            <p:txEl>
                                              <p:pRg st="9" end="9"/>
                                            </p:txEl>
                                          </p:spTgt>
                                        </p:tgtEl>
                                        <p:attrNameLst>
                                          <p:attrName>style.visibility</p:attrName>
                                        </p:attrNameLst>
                                      </p:cBhvr>
                                      <p:to>
                                        <p:strVal val="visible"/>
                                      </p:to>
                                    </p:set>
                                    <p:animEffect transition="in" filter="wipe(left)">
                                      <p:cBhvr>
                                        <p:cTn id="35" dur="500"/>
                                        <p:tgtEl>
                                          <p:spTgt spid="1032195">
                                            <p:txEl>
                                              <p:pRg st="9" end="9"/>
                                            </p:txEl>
                                          </p:spTgt>
                                        </p:tgtEl>
                                      </p:cBhvr>
                                    </p:animEffect>
                                  </p:childTnLst>
                                </p:cTn>
                              </p:par>
                              <p:par>
                                <p:cTn id="36" presetID="22" presetClass="entr" presetSubtype="8" fill="hold" grpId="0" nodeType="withEffect">
                                  <p:stCondLst>
                                    <p:cond delay="0"/>
                                  </p:stCondLst>
                                  <p:childTnLst>
                                    <p:set>
                                      <p:cBhvr>
                                        <p:cTn id="37" dur="1" fill="hold">
                                          <p:stCondLst>
                                            <p:cond delay="0"/>
                                          </p:stCondLst>
                                        </p:cTn>
                                        <p:tgtEl>
                                          <p:spTgt spid="1032195">
                                            <p:txEl>
                                              <p:pRg st="10" end="10"/>
                                            </p:txEl>
                                          </p:spTgt>
                                        </p:tgtEl>
                                        <p:attrNameLst>
                                          <p:attrName>style.visibility</p:attrName>
                                        </p:attrNameLst>
                                      </p:cBhvr>
                                      <p:to>
                                        <p:strVal val="visible"/>
                                      </p:to>
                                    </p:set>
                                    <p:animEffect transition="in" filter="wipe(left)">
                                      <p:cBhvr>
                                        <p:cTn id="38" dur="500"/>
                                        <p:tgtEl>
                                          <p:spTgt spid="1032195">
                                            <p:txEl>
                                              <p:pRg st="10" end="10"/>
                                            </p:txEl>
                                          </p:spTgt>
                                        </p:tgtEl>
                                      </p:cBhvr>
                                    </p:animEffect>
                                  </p:childTnLst>
                                </p:cTn>
                              </p:par>
                              <p:par>
                                <p:cTn id="39" presetID="22" presetClass="entr" presetSubtype="8" fill="hold" grpId="0" nodeType="withEffect">
                                  <p:stCondLst>
                                    <p:cond delay="0"/>
                                  </p:stCondLst>
                                  <p:childTnLst>
                                    <p:set>
                                      <p:cBhvr>
                                        <p:cTn id="40" dur="1" fill="hold">
                                          <p:stCondLst>
                                            <p:cond delay="0"/>
                                          </p:stCondLst>
                                        </p:cTn>
                                        <p:tgtEl>
                                          <p:spTgt spid="1032195">
                                            <p:txEl>
                                              <p:pRg st="11" end="11"/>
                                            </p:txEl>
                                          </p:spTgt>
                                        </p:tgtEl>
                                        <p:attrNameLst>
                                          <p:attrName>style.visibility</p:attrName>
                                        </p:attrNameLst>
                                      </p:cBhvr>
                                      <p:to>
                                        <p:strVal val="visible"/>
                                      </p:to>
                                    </p:set>
                                    <p:animEffect transition="in" filter="wipe(left)">
                                      <p:cBhvr>
                                        <p:cTn id="41" dur="500"/>
                                        <p:tgtEl>
                                          <p:spTgt spid="1032195">
                                            <p:txEl>
                                              <p:pRg st="11" end="11"/>
                                            </p:txEl>
                                          </p:spTgt>
                                        </p:tgtEl>
                                      </p:cBhvr>
                                    </p:animEffect>
                                  </p:childTnLst>
                                </p:cTn>
                              </p:par>
                              <p:par>
                                <p:cTn id="42" presetID="22" presetClass="entr" presetSubtype="8" fill="hold" grpId="0" nodeType="withEffect">
                                  <p:stCondLst>
                                    <p:cond delay="0"/>
                                  </p:stCondLst>
                                  <p:childTnLst>
                                    <p:set>
                                      <p:cBhvr>
                                        <p:cTn id="43" dur="1" fill="hold">
                                          <p:stCondLst>
                                            <p:cond delay="0"/>
                                          </p:stCondLst>
                                        </p:cTn>
                                        <p:tgtEl>
                                          <p:spTgt spid="1032195">
                                            <p:txEl>
                                              <p:pRg st="12" end="12"/>
                                            </p:txEl>
                                          </p:spTgt>
                                        </p:tgtEl>
                                        <p:attrNameLst>
                                          <p:attrName>style.visibility</p:attrName>
                                        </p:attrNameLst>
                                      </p:cBhvr>
                                      <p:to>
                                        <p:strVal val="visible"/>
                                      </p:to>
                                    </p:set>
                                    <p:animEffect transition="in" filter="wipe(left)">
                                      <p:cBhvr>
                                        <p:cTn id="44" dur="500"/>
                                        <p:tgtEl>
                                          <p:spTgt spid="1032195">
                                            <p:txEl>
                                              <p:pRg st="12" end="12"/>
                                            </p:txEl>
                                          </p:spTgt>
                                        </p:tgtEl>
                                      </p:cBhvr>
                                    </p:animEffect>
                                  </p:childTnLst>
                                </p:cTn>
                              </p:par>
                              <p:par>
                                <p:cTn id="45" presetID="1" presetClass="entr" presetSubtype="0" fill="hold" nodeType="withEffect">
                                  <p:stCondLst>
                                    <p:cond delay="0"/>
                                  </p:stCondLst>
                                  <p:childTnLst>
                                    <p:set>
                                      <p:cBhvr>
                                        <p:cTn id="46" dur="1" fill="hold">
                                          <p:stCondLst>
                                            <p:cond delay="0"/>
                                          </p:stCondLst>
                                        </p:cTn>
                                        <p:tgtEl>
                                          <p:spTgt spid="1032200"/>
                                        </p:tgtEl>
                                        <p:attrNameLst>
                                          <p:attrName>style.visibility</p:attrName>
                                        </p:attrNameLst>
                                      </p:cBhvr>
                                      <p:to>
                                        <p:strVal val="visible"/>
                                      </p:to>
                                    </p:set>
                                  </p:childTnLst>
                                </p:cTn>
                              </p:par>
                              <p:par>
                                <p:cTn id="47" presetID="1" presetClass="mediacall" presetSubtype="0" fill="hold" nodeType="withEffect">
                                  <p:stCondLst>
                                    <p:cond delay="0"/>
                                  </p:stCondLst>
                                  <p:childTnLst>
                                    <p:cmd type="call" cmd="playFrom(0.0)">
                                      <p:cBhvr>
                                        <p:cTn id="48" dur="88988" fill="hold"/>
                                        <p:tgtEl>
                                          <p:spTgt spid="5"/>
                                        </p:tgtEl>
                                      </p:cBhvr>
                                    </p:cmd>
                                  </p:childTnLst>
                                </p:cTn>
                              </p:par>
                            </p:childTnLst>
                          </p:cTn>
                        </p:par>
                      </p:childTnLst>
                    </p:cTn>
                  </p:par>
                  <p:par>
                    <p:cTn id="49" fill="hold">
                      <p:stCondLst>
                        <p:cond delay="indefinite"/>
                      </p:stCondLst>
                      <p:childTnLst>
                        <p:par>
                          <p:cTn id="50" fill="hold">
                            <p:stCondLst>
                              <p:cond delay="0"/>
                            </p:stCondLst>
                            <p:childTnLst>
                              <p:par>
                                <p:cTn id="51" presetID="22" presetClass="entr" presetSubtype="8" fill="hold" grpId="0" nodeType="clickEffect">
                                  <p:stCondLst>
                                    <p:cond delay="0"/>
                                  </p:stCondLst>
                                  <p:childTnLst>
                                    <p:set>
                                      <p:cBhvr>
                                        <p:cTn id="52" dur="1" fill="hold">
                                          <p:stCondLst>
                                            <p:cond delay="0"/>
                                          </p:stCondLst>
                                        </p:cTn>
                                        <p:tgtEl>
                                          <p:spTgt spid="1032195">
                                            <p:txEl>
                                              <p:pRg st="13" end="13"/>
                                            </p:txEl>
                                          </p:spTgt>
                                        </p:tgtEl>
                                        <p:attrNameLst>
                                          <p:attrName>style.visibility</p:attrName>
                                        </p:attrNameLst>
                                      </p:cBhvr>
                                      <p:to>
                                        <p:strVal val="visible"/>
                                      </p:to>
                                    </p:set>
                                    <p:animEffect transition="in" filter="wipe(left)">
                                      <p:cBhvr>
                                        <p:cTn id="53" dur="500"/>
                                        <p:tgtEl>
                                          <p:spTgt spid="1032195">
                                            <p:txEl>
                                              <p:pRg st="13" end="13"/>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22" presetClass="entr" presetSubtype="8" fill="hold" grpId="0" nodeType="clickEffect">
                                  <p:stCondLst>
                                    <p:cond delay="0"/>
                                  </p:stCondLst>
                                  <p:childTnLst>
                                    <p:set>
                                      <p:cBhvr>
                                        <p:cTn id="57" dur="1" fill="hold">
                                          <p:stCondLst>
                                            <p:cond delay="0"/>
                                          </p:stCondLst>
                                        </p:cTn>
                                        <p:tgtEl>
                                          <p:spTgt spid="1032195">
                                            <p:txEl>
                                              <p:pRg st="14" end="14"/>
                                            </p:txEl>
                                          </p:spTgt>
                                        </p:tgtEl>
                                        <p:attrNameLst>
                                          <p:attrName>style.visibility</p:attrName>
                                        </p:attrNameLst>
                                      </p:cBhvr>
                                      <p:to>
                                        <p:strVal val="visible"/>
                                      </p:to>
                                    </p:set>
                                    <p:animEffect transition="in" filter="wipe(left)">
                                      <p:cBhvr>
                                        <p:cTn id="58" dur="500"/>
                                        <p:tgtEl>
                                          <p:spTgt spid="1032195">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59" repeatCount="indefinite" fill="hold" display="0">
                  <p:stCondLst>
                    <p:cond delay="indefinite"/>
                  </p:stCondLst>
                </p:cTn>
                <p:tgtEl>
                  <p:spTgt spid="5"/>
                </p:tgtEl>
              </p:cMediaNode>
            </p:video>
            <p:seq concurrent="1" nextAc="seek">
              <p:cTn id="60" restart="whenNotActive" fill="hold" evtFilter="cancelBubble" nodeType="interactiveSeq">
                <p:stCondLst>
                  <p:cond evt="onClick" delay="0">
                    <p:tgtEl>
                      <p:spTgt spid="5"/>
                    </p:tgtEl>
                  </p:cond>
                </p:stCondLst>
                <p:endSync evt="end" delay="0">
                  <p:rtn val="all"/>
                </p:endSync>
                <p:childTnLst>
                  <p:par>
                    <p:cTn id="61" fill="hold">
                      <p:stCondLst>
                        <p:cond delay="0"/>
                      </p:stCondLst>
                      <p:childTnLst>
                        <p:par>
                          <p:cTn id="62" fill="hold">
                            <p:stCondLst>
                              <p:cond delay="0"/>
                            </p:stCondLst>
                            <p:childTnLst>
                              <p:par>
                                <p:cTn id="63" presetID="2" presetClass="mediacall" presetSubtype="0" fill="hold" nodeType="clickEffect">
                                  <p:stCondLst>
                                    <p:cond delay="0"/>
                                  </p:stCondLst>
                                  <p:childTnLst>
                                    <p:cmd type="call" cmd="togglePause">
                                      <p:cBhvr>
                                        <p:cTn id="64" dur="1" fill="hold"/>
                                        <p:tgtEl>
                                          <p:spTgt spid="5"/>
                                        </p:tgtEl>
                                      </p:cBhvr>
                                    </p:cmd>
                                  </p:childTnLst>
                                </p:cTn>
                              </p:par>
                            </p:childTnLst>
                          </p:cTn>
                        </p:par>
                      </p:childTnLst>
                    </p:cTn>
                  </p:par>
                </p:childTnLst>
              </p:cTn>
              <p:nextCondLst>
                <p:cond evt="onClick" delay="0">
                  <p:tgtEl>
                    <p:spTgt spid="5"/>
                  </p:tgtEl>
                </p:cond>
              </p:nextCondLst>
            </p:seq>
          </p:childTnLst>
        </p:cTn>
      </p:par>
    </p:tnLst>
    <p:bldLst>
      <p:bldP spid="1032195" grpId="0" uiExpand="1" build="p"/>
      <p:bldP spid="1032195" grpI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US" altLang="en-US"/>
              <a:t>CCR Highlights (1998-2006)</a:t>
            </a:r>
          </a:p>
        </p:txBody>
      </p:sp>
      <p:sp>
        <p:nvSpPr>
          <p:cNvPr id="10243" name="Rectangle 4"/>
          <p:cNvSpPr>
            <a:spLocks noGrp="1" noChangeArrowheads="1"/>
          </p:cNvSpPr>
          <p:nvPr>
            <p:ph sz="half" idx="1"/>
          </p:nvPr>
        </p:nvSpPr>
        <p:spPr>
          <a:xfrm>
            <a:off x="0" y="1447800"/>
            <a:ext cx="4495800" cy="4648200"/>
          </a:xfrm>
        </p:spPr>
        <p:txBody>
          <a:bodyPr/>
          <a:lstStyle/>
          <a:p>
            <a:r>
              <a:rPr lang="en-US" altLang="en-US" sz="2200"/>
              <a:t>Provide HE-Comp</a:t>
            </a:r>
          </a:p>
          <a:p>
            <a:r>
              <a:rPr lang="en-US" altLang="en-US" sz="2200"/>
              <a:t>Provide HE-Vis + AGN</a:t>
            </a:r>
          </a:p>
          <a:p>
            <a:r>
              <a:rPr lang="en-US" altLang="en-US" sz="2200"/>
              <a:t>Special Purpose Systems</a:t>
            </a:r>
          </a:p>
          <a:p>
            <a:pPr lvl="1"/>
            <a:r>
              <a:rPr lang="en-US" altLang="en-US" sz="2000"/>
              <a:t>Bioinformatics</a:t>
            </a:r>
          </a:p>
          <a:p>
            <a:pPr lvl="1"/>
            <a:r>
              <a:rPr lang="en-US" altLang="en-US" sz="2000"/>
              <a:t>Data Warehouse /  Mining</a:t>
            </a:r>
          </a:p>
          <a:p>
            <a:r>
              <a:rPr lang="en-US" altLang="en-US" sz="2200"/>
              <a:t>Support Local/National Efforts – Industry + Acad</a:t>
            </a:r>
          </a:p>
          <a:p>
            <a:r>
              <a:rPr lang="en-US" altLang="en-US" sz="2200"/>
              <a:t>Create jobs in WNY</a:t>
            </a:r>
          </a:p>
          <a:p>
            <a:r>
              <a:rPr lang="en-US" altLang="en-US" sz="2200"/>
              <a:t>Certificate Program</a:t>
            </a:r>
          </a:p>
          <a:p>
            <a:r>
              <a:rPr lang="en-US" altLang="en-US" sz="2200"/>
              <a:t>Workshops + Tours</a:t>
            </a:r>
          </a:p>
          <a:p>
            <a:pPr lvl="1"/>
            <a:r>
              <a:rPr lang="en-US" altLang="en-US" sz="2000"/>
              <a:t>Campus, Industry</a:t>
            </a:r>
          </a:p>
          <a:p>
            <a:pPr lvl="1"/>
            <a:r>
              <a:rPr lang="en-US" altLang="en-US" sz="2000"/>
              <a:t>High-School</a:t>
            </a:r>
          </a:p>
        </p:txBody>
      </p:sp>
      <p:sp>
        <p:nvSpPr>
          <p:cNvPr id="10244" name="Rectangle 5"/>
          <p:cNvSpPr>
            <a:spLocks noGrp="1" noChangeArrowheads="1"/>
          </p:cNvSpPr>
          <p:nvPr>
            <p:ph sz="half" idx="2"/>
          </p:nvPr>
        </p:nvSpPr>
        <p:spPr>
          <a:xfrm>
            <a:off x="4648200" y="1447800"/>
            <a:ext cx="4495800" cy="4648200"/>
          </a:xfrm>
        </p:spPr>
        <p:txBody>
          <a:bodyPr/>
          <a:lstStyle/>
          <a:p>
            <a:r>
              <a:rPr lang="en-US" altLang="en-US" sz="2200"/>
              <a:t>Urban Planning &amp; Design</a:t>
            </a:r>
          </a:p>
          <a:p>
            <a:r>
              <a:rPr lang="en-US" altLang="en-US" sz="2200"/>
              <a:t>MTV Videos</a:t>
            </a:r>
          </a:p>
          <a:p>
            <a:r>
              <a:rPr lang="en-US" altLang="en-US" sz="2200"/>
              <a:t>Peace Bridge, Med Campus</a:t>
            </a:r>
          </a:p>
          <a:p>
            <a:r>
              <a:rPr lang="en-US" altLang="en-US" sz="2200"/>
              <a:t>Olmsted Parks, Thruway</a:t>
            </a:r>
          </a:p>
          <a:p>
            <a:r>
              <a:rPr lang="en-US" altLang="en-US" sz="2200"/>
              <a:t>NYS Agencies</a:t>
            </a:r>
          </a:p>
          <a:p>
            <a:r>
              <a:rPr lang="en-US" altLang="en-US" sz="2200"/>
              <a:t>Elected Officials</a:t>
            </a:r>
          </a:p>
          <a:p>
            <a:r>
              <a:rPr lang="en-US" altLang="en-US" sz="2200"/>
              <a:t>Magnet on Campus</a:t>
            </a:r>
          </a:p>
          <a:p>
            <a:r>
              <a:rPr lang="en-US" altLang="en-US" sz="2200"/>
              <a:t>Significant Funds</a:t>
            </a:r>
          </a:p>
          <a:p>
            <a:r>
              <a:rPr lang="en-US" altLang="en-US" sz="2200"/>
              <a:t>Numerous Awards</a:t>
            </a:r>
          </a:p>
          <a:p>
            <a:r>
              <a:rPr lang="en-US" altLang="en-US" sz="2200"/>
              <a:t>Significant Publicity</a:t>
            </a:r>
          </a:p>
        </p:txBody>
      </p:sp>
    </p:spTree>
  </p:cSld>
  <p:clrMapOvr>
    <a:masterClrMapping/>
  </p:clrMapOvr>
  <p:transition spd="slow">
    <p:pull dir="rd"/>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church_whol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52800" y="1524000"/>
            <a:ext cx="2079625" cy="1520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7" name="Rectangle 3"/>
          <p:cNvSpPr>
            <a:spLocks noGrp="1" noChangeArrowheads="1"/>
          </p:cNvSpPr>
          <p:nvPr>
            <p:ph type="title"/>
          </p:nvPr>
        </p:nvSpPr>
        <p:spPr/>
        <p:txBody>
          <a:bodyPr/>
          <a:lstStyle/>
          <a:p>
            <a:r>
              <a:rPr lang="en-US" altLang="en-US"/>
              <a:t>CCR Research &amp; Projects</a:t>
            </a:r>
          </a:p>
        </p:txBody>
      </p:sp>
      <p:sp>
        <p:nvSpPr>
          <p:cNvPr id="11271" name="Rectangle 7"/>
          <p:cNvSpPr>
            <a:spLocks noGrp="1" noChangeArrowheads="1"/>
          </p:cNvSpPr>
          <p:nvPr>
            <p:ph sz="half" idx="1"/>
          </p:nvPr>
        </p:nvSpPr>
        <p:spPr>
          <a:xfrm>
            <a:off x="0" y="1228725"/>
            <a:ext cx="4629150" cy="3190875"/>
          </a:xfrm>
        </p:spPr>
        <p:txBody>
          <a:bodyPr/>
          <a:lstStyle/>
          <a:p>
            <a:pPr>
              <a:lnSpc>
                <a:spcPct val="90000"/>
              </a:lnSpc>
            </a:pPr>
            <a:r>
              <a:rPr lang="en-US" altLang="en-US" sz="2200"/>
              <a:t>Archaeology</a:t>
            </a:r>
          </a:p>
          <a:p>
            <a:pPr>
              <a:lnSpc>
                <a:spcPct val="90000"/>
              </a:lnSpc>
            </a:pPr>
            <a:r>
              <a:rPr lang="en-US" altLang="en-US" sz="2200"/>
              <a:t>Bioinformatics/Protein Folding</a:t>
            </a:r>
          </a:p>
          <a:p>
            <a:pPr>
              <a:lnSpc>
                <a:spcPct val="90000"/>
              </a:lnSpc>
            </a:pPr>
            <a:r>
              <a:rPr lang="en-US" altLang="en-US" sz="2200"/>
              <a:t>Computational Chemistry</a:t>
            </a:r>
          </a:p>
          <a:p>
            <a:pPr>
              <a:lnSpc>
                <a:spcPct val="90000"/>
              </a:lnSpc>
            </a:pPr>
            <a:r>
              <a:rPr lang="en-US" altLang="en-US" sz="2200"/>
              <a:t>Computational Fluid Dynamics</a:t>
            </a:r>
          </a:p>
          <a:p>
            <a:pPr>
              <a:lnSpc>
                <a:spcPct val="90000"/>
              </a:lnSpc>
            </a:pPr>
            <a:r>
              <a:rPr lang="en-US" altLang="en-US" sz="2200"/>
              <a:t>Data Mining/Database</a:t>
            </a:r>
          </a:p>
          <a:p>
            <a:pPr>
              <a:lnSpc>
                <a:spcPct val="90000"/>
              </a:lnSpc>
            </a:pPr>
            <a:r>
              <a:rPr lang="en-US" altLang="en-US" sz="2200"/>
              <a:t>Earthquake Engineering</a:t>
            </a:r>
          </a:p>
          <a:p>
            <a:pPr>
              <a:lnSpc>
                <a:spcPct val="90000"/>
              </a:lnSpc>
            </a:pPr>
            <a:r>
              <a:rPr lang="en-US" altLang="en-US" sz="2200"/>
              <a:t>Environ Modeling &amp; Simulation</a:t>
            </a:r>
          </a:p>
          <a:p>
            <a:pPr>
              <a:lnSpc>
                <a:spcPct val="90000"/>
              </a:lnSpc>
            </a:pPr>
            <a:r>
              <a:rPr lang="en-US" altLang="en-US" sz="2200"/>
              <a:t>Grid Computing</a:t>
            </a:r>
          </a:p>
          <a:p>
            <a:pPr>
              <a:lnSpc>
                <a:spcPct val="90000"/>
              </a:lnSpc>
            </a:pPr>
            <a:r>
              <a:rPr lang="en-US" altLang="en-US" sz="2000"/>
              <a:t>Molecular Structure Determination</a:t>
            </a:r>
          </a:p>
          <a:p>
            <a:pPr>
              <a:lnSpc>
                <a:spcPct val="90000"/>
              </a:lnSpc>
            </a:pPr>
            <a:r>
              <a:rPr lang="en-US" altLang="en-US" sz="2200"/>
              <a:t>Physics</a:t>
            </a:r>
          </a:p>
        </p:txBody>
      </p:sp>
      <p:sp>
        <p:nvSpPr>
          <p:cNvPr id="11272" name="Rectangle 8"/>
          <p:cNvSpPr>
            <a:spLocks noGrp="1" noChangeArrowheads="1"/>
          </p:cNvSpPr>
          <p:nvPr>
            <p:ph sz="half" idx="2"/>
          </p:nvPr>
        </p:nvSpPr>
        <p:spPr>
          <a:xfrm>
            <a:off x="4737100" y="1219200"/>
            <a:ext cx="3810000" cy="2247900"/>
          </a:xfrm>
        </p:spPr>
        <p:txBody>
          <a:bodyPr/>
          <a:lstStyle/>
          <a:p>
            <a:pPr>
              <a:lnSpc>
                <a:spcPct val="90000"/>
              </a:lnSpc>
            </a:pPr>
            <a:r>
              <a:rPr lang="en-US" altLang="en-US" sz="2000"/>
              <a:t>Videos: MTV</a:t>
            </a:r>
          </a:p>
          <a:p>
            <a:pPr>
              <a:lnSpc>
                <a:spcPct val="90000"/>
              </a:lnSpc>
            </a:pPr>
            <a:r>
              <a:rPr lang="en-US" altLang="en-US" sz="2000"/>
              <a:t>Urban Simulation and Viz</a:t>
            </a:r>
          </a:p>
          <a:p>
            <a:pPr lvl="1">
              <a:lnSpc>
                <a:spcPct val="90000"/>
              </a:lnSpc>
            </a:pPr>
            <a:r>
              <a:rPr lang="en-US" altLang="en-US" sz="1800"/>
              <a:t>StreetScenes</a:t>
            </a:r>
          </a:p>
          <a:p>
            <a:pPr lvl="1">
              <a:lnSpc>
                <a:spcPct val="90000"/>
              </a:lnSpc>
            </a:pPr>
            <a:r>
              <a:rPr lang="en-US" altLang="en-US" sz="1800"/>
              <a:t>I-90 Toll Barrier</a:t>
            </a:r>
          </a:p>
          <a:p>
            <a:pPr lvl="1">
              <a:lnSpc>
                <a:spcPct val="90000"/>
              </a:lnSpc>
            </a:pPr>
            <a:r>
              <a:rPr lang="en-US" altLang="en-US" sz="1800"/>
              <a:t>Medical Campus</a:t>
            </a:r>
          </a:p>
          <a:p>
            <a:pPr lvl="1">
              <a:lnSpc>
                <a:spcPct val="90000"/>
              </a:lnSpc>
            </a:pPr>
            <a:r>
              <a:rPr lang="en-US" altLang="en-US" sz="1800"/>
              <a:t>Peace Bridge</a:t>
            </a:r>
          </a:p>
          <a:p>
            <a:pPr>
              <a:lnSpc>
                <a:spcPct val="90000"/>
              </a:lnSpc>
            </a:pPr>
            <a:r>
              <a:rPr lang="en-US" altLang="en-US" sz="2000"/>
              <a:t>Accident Reconstruction</a:t>
            </a:r>
          </a:p>
          <a:p>
            <a:pPr>
              <a:lnSpc>
                <a:spcPct val="90000"/>
              </a:lnSpc>
            </a:pPr>
            <a:r>
              <a:rPr lang="en-US" altLang="en-US" sz="2000"/>
              <a:t>Scientific Viz</a:t>
            </a:r>
          </a:p>
          <a:p>
            <a:pPr lvl="1">
              <a:lnSpc>
                <a:spcPct val="90000"/>
              </a:lnSpc>
            </a:pPr>
            <a:r>
              <a:rPr lang="en-US" altLang="en-US" sz="1800"/>
              <a:t>Dental</a:t>
            </a:r>
          </a:p>
          <a:p>
            <a:pPr lvl="1">
              <a:lnSpc>
                <a:spcPct val="90000"/>
              </a:lnSpc>
            </a:pPr>
            <a:r>
              <a:rPr lang="en-US" altLang="en-US" sz="1800"/>
              <a:t>Surgery</a:t>
            </a:r>
          </a:p>
          <a:p>
            <a:pPr lvl="1">
              <a:lnSpc>
                <a:spcPct val="90000"/>
              </a:lnSpc>
            </a:pPr>
            <a:r>
              <a:rPr lang="en-US" altLang="en-US" sz="1800"/>
              <a:t>MRI/CT Scan</a:t>
            </a:r>
          </a:p>
          <a:p>
            <a:pPr lvl="1">
              <a:lnSpc>
                <a:spcPct val="90000"/>
              </a:lnSpc>
            </a:pPr>
            <a:r>
              <a:rPr lang="en-US" altLang="en-US" sz="1800"/>
              <a:t>Confocal Microscopy</a:t>
            </a:r>
          </a:p>
          <a:p>
            <a:pPr lvl="1">
              <a:lnSpc>
                <a:spcPct val="90000"/>
              </a:lnSpc>
            </a:pPr>
            <a:r>
              <a:rPr lang="en-US" altLang="en-US" sz="1800"/>
              <a:t>Crystallization Wells</a:t>
            </a:r>
          </a:p>
          <a:p>
            <a:pPr lvl="1">
              <a:lnSpc>
                <a:spcPct val="90000"/>
              </a:lnSpc>
            </a:pPr>
            <a:r>
              <a:rPr lang="en-US" altLang="en-US" sz="1800"/>
              <a:t>Collaboratories</a:t>
            </a:r>
          </a:p>
        </p:txBody>
      </p:sp>
      <p:pic>
        <p:nvPicPr>
          <p:cNvPr id="11268"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26300" y="1828800"/>
            <a:ext cx="1917700" cy="1422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269" name="Picture 5" descr="ms-caud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78713" y="4495800"/>
            <a:ext cx="1665287" cy="163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chemeClr val="accent2"/>
                </a:solidFill>
                <a:miter lim="800000"/>
                <a:headEnd/>
                <a:tailEnd/>
              </a14:hiddenLine>
            </a:ext>
          </a:extLst>
        </p:spPr>
      </p:pic>
      <p:pic>
        <p:nvPicPr>
          <p:cNvPr id="11270" name="Picture 6" descr="colima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781800" y="3505200"/>
            <a:ext cx="2173288" cy="909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73" name="Picture 9" descr="bioinfo"/>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590800" y="4489450"/>
            <a:ext cx="2514600" cy="183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11274" name="Object 10"/>
          <p:cNvGraphicFramePr>
            <a:graphicFrameLocks noChangeAspect="1"/>
          </p:cNvGraphicFramePr>
          <p:nvPr/>
        </p:nvGraphicFramePr>
        <p:xfrm>
          <a:off x="762000" y="4895850"/>
          <a:ext cx="1660525" cy="1428750"/>
        </p:xfrm>
        <a:graphic>
          <a:graphicData uri="http://schemas.openxmlformats.org/presentationml/2006/ole">
            <mc:AlternateContent xmlns:mc="http://schemas.openxmlformats.org/markup-compatibility/2006">
              <mc:Choice xmlns:v="urn:schemas-microsoft-com:vml" Requires="v">
                <p:oleObj spid="_x0000_s11314" name="Photo Editor Photo" r:id="rId8" imgW="1905165" imgH="1638442" progId="MSPhotoEd.3">
                  <p:embed/>
                </p:oleObj>
              </mc:Choice>
              <mc:Fallback>
                <p:oleObj name="Photo Editor Photo" r:id="rId8" imgW="1905165" imgH="1638442" progId="MSPhotoEd.3">
                  <p:embed/>
                  <p:pic>
                    <p:nvPicPr>
                      <p:cNvPr id="0" name="Object 10"/>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62000" y="4895850"/>
                        <a:ext cx="1660525" cy="14287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cSld>
  <p:clrMapOvr>
    <a:masterClrMapping/>
  </p:clrMapOvr>
  <p:transition spd="slow">
    <p:pull dir="rd"/>
  </p:transition>
</p:sld>
</file>

<file path=ppt/slides/slide10.xml><?xml version="1.0" encoding="utf-8"?>
<p:sld xmlns:a="http://schemas.openxmlformats.org/drawingml/2006/main" xmlns:r="http://schemas.openxmlformats.org/officeDocument/2006/relationships" xmlns:p="http://schemas.openxmlformats.org/presentationml/2006/main" showMasterSp="0">
  <p:cSld>
    <p:bg>
      <p:bgPr>
        <a:gradFill rotWithShape="0">
          <a:gsLst>
            <a:gs pos="0">
              <a:srgbClr val="000047"/>
            </a:gs>
            <a:gs pos="100000">
              <a:srgbClr val="000099"/>
            </a:gs>
          </a:gsLst>
          <a:lin ang="5400000" scaled="1"/>
        </a:gradFill>
        <a:effectLst/>
      </p:bgPr>
    </p:bg>
    <p:spTree>
      <p:nvGrpSpPr>
        <p:cNvPr id="1" name=""/>
        <p:cNvGrpSpPr/>
        <p:nvPr/>
      </p:nvGrpSpPr>
      <p:grpSpPr>
        <a:xfrm>
          <a:off x="0" y="0"/>
          <a:ext cx="0" cy="0"/>
          <a:chOff x="0" y="0"/>
          <a:chExt cx="0" cy="0"/>
        </a:xfrm>
      </p:grpSpPr>
      <p:sp>
        <p:nvSpPr>
          <p:cNvPr id="12290" name="Rectangle 2"/>
          <p:cNvSpPr>
            <a:spLocks noGrp="1" noChangeArrowheads="1"/>
          </p:cNvSpPr>
          <p:nvPr>
            <p:ph type="ctrTitle"/>
          </p:nvPr>
        </p:nvSpPr>
        <p:spPr>
          <a:xfrm>
            <a:off x="685800" y="2286000"/>
            <a:ext cx="7772400" cy="1143000"/>
          </a:xfrm>
          <a:noFill/>
          <a:extLst>
            <a:ext uri="{909E8E84-426E-40DD-AFC4-6F175D3DCCD1}">
              <a14:hiddenFill xmlns:a14="http://schemas.microsoft.com/office/drawing/2010/main">
                <a:gradFill rotWithShape="1">
                  <a:gsLst>
                    <a:gs pos="0">
                      <a:srgbClr val="000047"/>
                    </a:gs>
                    <a:gs pos="50000">
                      <a:srgbClr val="000099"/>
                    </a:gs>
                    <a:gs pos="100000">
                      <a:srgbClr val="000047"/>
                    </a:gs>
                  </a:gsLst>
                  <a:lin ang="5400000" scaled="1"/>
                </a:gradFill>
              </a14:hiddenFill>
            </a:ext>
          </a:extLst>
        </p:spPr>
        <p:txBody>
          <a:bodyPr/>
          <a:lstStyle/>
          <a:p>
            <a:r>
              <a:rPr lang="en-US" altLang="en-US">
                <a:solidFill>
                  <a:srgbClr val="FFFF00"/>
                </a:solidFill>
              </a:rPr>
              <a:t>Real-Time Visualization</a:t>
            </a:r>
          </a:p>
        </p:txBody>
      </p:sp>
      <p:sp>
        <p:nvSpPr>
          <p:cNvPr id="12291" name="Rectangle 3"/>
          <p:cNvSpPr>
            <a:spLocks noGrp="1" noChangeArrowheads="1"/>
          </p:cNvSpPr>
          <p:nvPr>
            <p:ph type="subTitle" idx="1"/>
          </p:nvPr>
        </p:nvSpPr>
        <p:spPr/>
        <p:txBody>
          <a:bodyPr/>
          <a:lstStyle/>
          <a:p>
            <a:endParaRPr lang="en-US" altLang="en-US"/>
          </a:p>
        </p:txBody>
      </p:sp>
    </p:spTree>
  </p:cSld>
  <p:clrMapOvr>
    <a:masterClrMapping/>
  </p:clrMapOvr>
  <p:transition spd="slow">
    <p:pull dir="rd"/>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ChangeArrowheads="1"/>
          </p:cNvSpPr>
          <p:nvPr/>
        </p:nvSpPr>
        <p:spPr bwMode="auto">
          <a:xfrm>
            <a:off x="0" y="1270000"/>
            <a:ext cx="9144000" cy="5130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nSpc>
                <a:spcPct val="80000"/>
              </a:lnSpc>
            </a:pPr>
            <a:r>
              <a:rPr lang="en-US" altLang="en-US" sz="2400" dirty="0"/>
              <a:t>Accurate local landmarks: Bridges, Street Signs, Business, Homes</a:t>
            </a:r>
          </a:p>
          <a:p>
            <a:pPr>
              <a:lnSpc>
                <a:spcPct val="80000"/>
              </a:lnSpc>
            </a:pPr>
            <a:r>
              <a:rPr lang="en-US" altLang="en-US" sz="2400" dirty="0"/>
              <a:t>Can be viewed from driver’s perspective</a:t>
            </a:r>
          </a:p>
          <a:p>
            <a:pPr>
              <a:lnSpc>
                <a:spcPct val="80000"/>
              </a:lnSpc>
            </a:pPr>
            <a:r>
              <a:rPr lang="en-US" altLang="en-US" sz="2400" dirty="0"/>
              <a:t>Real-Time Navigation</a:t>
            </a:r>
          </a:p>
          <a:p>
            <a:pPr>
              <a:lnSpc>
                <a:spcPct val="80000"/>
              </a:lnSpc>
            </a:pPr>
            <a:r>
              <a:rPr lang="en-US" altLang="en-US" sz="2400" dirty="0"/>
              <a:t>Works with</a:t>
            </a:r>
          </a:p>
          <a:p>
            <a:pPr lvl="1">
              <a:lnSpc>
                <a:spcPct val="80000"/>
              </a:lnSpc>
              <a:buFont typeface="Wingdings" pitchFamily="2" charset="2"/>
              <a:buChar char="n"/>
            </a:pPr>
            <a:r>
              <a:rPr lang="en-US" altLang="en-US" sz="2400" dirty="0" err="1"/>
              <a:t>Corsim</a:t>
            </a:r>
            <a:endParaRPr lang="en-US" altLang="en-US" sz="2400" dirty="0"/>
          </a:p>
          <a:p>
            <a:pPr lvl="1">
              <a:lnSpc>
                <a:spcPct val="80000"/>
              </a:lnSpc>
              <a:buFont typeface="Wingdings" pitchFamily="2" charset="2"/>
              <a:buChar char="n"/>
            </a:pPr>
            <a:r>
              <a:rPr lang="en-US" altLang="en-US" sz="2400" dirty="0"/>
              <a:t>Synchro</a:t>
            </a:r>
          </a:p>
          <a:p>
            <a:pPr>
              <a:lnSpc>
                <a:spcPct val="80000"/>
              </a:lnSpc>
            </a:pPr>
            <a:r>
              <a:rPr lang="en-US" altLang="en-US" sz="2400" dirty="0"/>
              <a:t>Generate AVI &amp; MOV</a:t>
            </a:r>
          </a:p>
          <a:p>
            <a:pPr>
              <a:lnSpc>
                <a:spcPct val="80000"/>
              </a:lnSpc>
            </a:pPr>
            <a:r>
              <a:rPr lang="en-US" altLang="en-US" sz="2400" dirty="0"/>
              <a:t>Multiple Simultaneous</a:t>
            </a:r>
          </a:p>
          <a:p>
            <a:pPr lvl="1">
              <a:lnSpc>
                <a:spcPct val="80000"/>
              </a:lnSpc>
              <a:buFont typeface="Wingdings" pitchFamily="2" charset="2"/>
              <a:buChar char="n"/>
            </a:pPr>
            <a:r>
              <a:rPr lang="en-US" altLang="en-US" sz="2400" dirty="0"/>
              <a:t>Traffic Loads</a:t>
            </a:r>
          </a:p>
          <a:p>
            <a:pPr lvl="1">
              <a:lnSpc>
                <a:spcPct val="80000"/>
              </a:lnSpc>
              <a:buFont typeface="Wingdings" pitchFamily="2" charset="2"/>
              <a:buChar char="n"/>
            </a:pPr>
            <a:r>
              <a:rPr lang="en-US" altLang="en-US" sz="2400" dirty="0"/>
              <a:t>Simulation</a:t>
            </a:r>
          </a:p>
          <a:p>
            <a:pPr lvl="1">
              <a:lnSpc>
                <a:spcPct val="80000"/>
              </a:lnSpc>
              <a:buFont typeface="Wingdings" pitchFamily="2" charset="2"/>
              <a:buChar char="n"/>
            </a:pPr>
            <a:r>
              <a:rPr lang="en-US" altLang="en-US" sz="2400" dirty="0"/>
              <a:t>Varying POV</a:t>
            </a:r>
          </a:p>
          <a:p>
            <a:pPr lvl="1">
              <a:lnSpc>
                <a:spcPct val="80000"/>
              </a:lnSpc>
              <a:buFont typeface="Wingdings" pitchFamily="2" charset="2"/>
              <a:buChar char="n"/>
            </a:pPr>
            <a:endParaRPr lang="en-US" altLang="en-US" sz="2400" dirty="0"/>
          </a:p>
          <a:p>
            <a:pPr>
              <a:lnSpc>
                <a:spcPct val="80000"/>
              </a:lnSpc>
            </a:pPr>
            <a:endParaRPr lang="en-US" altLang="en-US" sz="2400" dirty="0"/>
          </a:p>
          <a:p>
            <a:pPr>
              <a:lnSpc>
                <a:spcPct val="80000"/>
              </a:lnSpc>
              <a:buClr>
                <a:srgbClr val="0429A0"/>
              </a:buClr>
              <a:buFont typeface="Monotype Sorts" pitchFamily="2" charset="2"/>
              <a:buNone/>
            </a:pPr>
            <a:endParaRPr lang="en-US" altLang="en-US" sz="2400" b="0" dirty="0">
              <a:solidFill>
                <a:srgbClr val="0429A0"/>
              </a:solidFill>
              <a:latin typeface="Century Gothic" pitchFamily="34" charset="0"/>
            </a:endParaRPr>
          </a:p>
        </p:txBody>
      </p:sp>
      <p:sp>
        <p:nvSpPr>
          <p:cNvPr id="13315" name="Rectangle 8"/>
          <p:cNvSpPr>
            <a:spLocks noGrp="1" noChangeArrowheads="1"/>
          </p:cNvSpPr>
          <p:nvPr>
            <p:ph type="title"/>
          </p:nvPr>
        </p:nvSpPr>
        <p:spPr/>
        <p:txBody>
          <a:bodyPr/>
          <a:lstStyle/>
          <a:p>
            <a:r>
              <a:rPr lang="en-US" altLang="en-US"/>
              <a:t>StreetScenes: Real-Time</a:t>
            </a:r>
            <a:br>
              <a:rPr lang="en-US" altLang="en-US"/>
            </a:br>
            <a:r>
              <a:rPr lang="en-US" altLang="en-US"/>
              <a:t>3D Traffic Simulation</a:t>
            </a:r>
          </a:p>
        </p:txBody>
      </p:sp>
      <p:pic>
        <p:nvPicPr>
          <p:cNvPr id="5" name="streetscenes_tutorial....mp4">
            <a:hlinkClick r:id="" action="ppaction://media"/>
            <a:extLst>
              <a:ext uri="{FF2B5EF4-FFF2-40B4-BE49-F238E27FC236}">
                <a16:creationId xmlns:a16="http://schemas.microsoft.com/office/drawing/2014/main" id="{0928EDA9-8A06-6D48-8A0D-3D19704BF91A}"/>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352800" y="1981200"/>
            <a:ext cx="5715000" cy="4286250"/>
          </a:xfrm>
          <a:prstGeom prst="rect">
            <a:avLst/>
          </a:prstGeom>
        </p:spPr>
      </p:pic>
    </p:spTree>
  </p:cSld>
  <p:clrMapOvr>
    <a:masterClrMapping/>
  </p:clrMapOvr>
  <p:transition spd="slow">
    <p:pull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946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0" y="0"/>
            <a:ext cx="9144000" cy="1287463"/>
          </a:xfrm>
        </p:spPr>
        <p:txBody>
          <a:bodyPr/>
          <a:lstStyle/>
          <a:p>
            <a:r>
              <a:rPr lang="en-US" altLang="en-US"/>
              <a:t>Real-time Simulation</a:t>
            </a:r>
          </a:p>
        </p:txBody>
      </p:sp>
      <p:sp>
        <p:nvSpPr>
          <p:cNvPr id="14344" name="Rectangle 8"/>
          <p:cNvSpPr>
            <a:spLocks noGrp="1" noChangeArrowheads="1"/>
          </p:cNvSpPr>
          <p:nvPr>
            <p:ph idx="1"/>
          </p:nvPr>
        </p:nvSpPr>
        <p:spPr>
          <a:xfrm>
            <a:off x="0" y="4800600"/>
            <a:ext cx="3792538" cy="1752600"/>
          </a:xfrm>
          <a:noFill/>
        </p:spPr>
        <p:txBody>
          <a:bodyPr/>
          <a:lstStyle/>
          <a:p>
            <a:pPr>
              <a:lnSpc>
                <a:spcPct val="90000"/>
              </a:lnSpc>
            </a:pPr>
            <a:r>
              <a:rPr lang="en-US" altLang="en-US" sz="2400"/>
              <a:t>Key Receptor Sites</a:t>
            </a:r>
          </a:p>
          <a:p>
            <a:pPr>
              <a:lnSpc>
                <a:spcPct val="90000"/>
              </a:lnSpc>
            </a:pPr>
            <a:r>
              <a:rPr lang="en-US" altLang="en-US" sz="2400"/>
              <a:t>Multiple Viewpoints</a:t>
            </a:r>
          </a:p>
          <a:p>
            <a:pPr>
              <a:lnSpc>
                <a:spcPct val="90000"/>
              </a:lnSpc>
            </a:pPr>
            <a:r>
              <a:rPr lang="en-US" altLang="en-US" sz="2400"/>
              <a:t>Fully Interactive</a:t>
            </a:r>
          </a:p>
          <a:p>
            <a:pPr>
              <a:lnSpc>
                <a:spcPct val="90000"/>
              </a:lnSpc>
            </a:pPr>
            <a:r>
              <a:rPr lang="en-US" altLang="en-US" sz="2400"/>
              <a:t>Aerial Photography</a:t>
            </a:r>
          </a:p>
          <a:p>
            <a:pPr>
              <a:lnSpc>
                <a:spcPct val="90000"/>
              </a:lnSpc>
              <a:buFont typeface="Wingdings" pitchFamily="2" charset="2"/>
              <a:buNone/>
            </a:pPr>
            <a:endParaRPr lang="en-US" altLang="en-US" sz="2400"/>
          </a:p>
        </p:txBody>
      </p:sp>
      <p:pic>
        <p:nvPicPr>
          <p:cNvPr id="1433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28600" y="1295400"/>
            <a:ext cx="4800600" cy="3562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340"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33800" y="2514600"/>
            <a:ext cx="5181600" cy="3841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341" name="Picture 5" descr="TVGAPMS298"/>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038600" y="1322388"/>
            <a:ext cx="990600" cy="401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2" name="Picture 6" descr="TVGAPMS298"/>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848600" y="2570163"/>
            <a:ext cx="990600" cy="401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43" name="Rectangle 7"/>
          <p:cNvSpPr>
            <a:spLocks noChangeArrowheads="1"/>
          </p:cNvSpPr>
          <p:nvPr/>
        </p:nvSpPr>
        <p:spPr bwMode="auto">
          <a:xfrm>
            <a:off x="5181600" y="6172200"/>
            <a:ext cx="2209800" cy="152400"/>
          </a:xfrm>
          <a:prstGeom prst="rect">
            <a:avLst/>
          </a:prstGeom>
          <a:solidFill>
            <a:schemeClr val="bg2"/>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Tree>
  </p:cSld>
  <p:clrMapOvr>
    <a:masterClrMapping/>
  </p:clrMapOvr>
  <p:transition spd="med">
    <p:pull dir="rd"/>
  </p:transition>
</p:sld>
</file>

<file path=ppt/slides/slide13.xml><?xml version="1.0" encoding="utf-8"?>
<p:sld xmlns:a="http://schemas.openxmlformats.org/drawingml/2006/main" xmlns:r="http://schemas.openxmlformats.org/officeDocument/2006/relationships" xmlns:p="http://schemas.openxmlformats.org/presentationml/2006/main" showMasterSp="0">
  <p:cSld>
    <p:bg>
      <p:bgPr>
        <a:gradFill rotWithShape="0">
          <a:gsLst>
            <a:gs pos="0">
              <a:srgbClr val="000047"/>
            </a:gs>
            <a:gs pos="100000">
              <a:srgbClr val="000099"/>
            </a:gs>
          </a:gsLst>
          <a:lin ang="5400000" scaled="1"/>
        </a:gradFill>
        <a:effectLst/>
      </p:bgPr>
    </p:bg>
    <p:spTree>
      <p:nvGrpSpPr>
        <p:cNvPr id="1" name=""/>
        <p:cNvGrpSpPr/>
        <p:nvPr/>
      </p:nvGrpSpPr>
      <p:grpSpPr>
        <a:xfrm>
          <a:off x="0" y="0"/>
          <a:ext cx="0" cy="0"/>
          <a:chOff x="0" y="0"/>
          <a:chExt cx="0" cy="0"/>
        </a:xfrm>
      </p:grpSpPr>
      <p:sp>
        <p:nvSpPr>
          <p:cNvPr id="15362" name="Rectangle 2"/>
          <p:cNvSpPr>
            <a:spLocks noGrp="1" noChangeArrowheads="1"/>
          </p:cNvSpPr>
          <p:nvPr>
            <p:ph type="ctrTitle"/>
          </p:nvPr>
        </p:nvSpPr>
        <p:spPr>
          <a:xfrm>
            <a:off x="685800" y="2286000"/>
            <a:ext cx="7772400" cy="1143000"/>
          </a:xfrm>
          <a:noFill/>
          <a:extLst>
            <a:ext uri="{909E8E84-426E-40DD-AFC4-6F175D3DCCD1}">
              <a14:hiddenFill xmlns:a14="http://schemas.microsoft.com/office/drawing/2010/main">
                <a:gradFill rotWithShape="1">
                  <a:gsLst>
                    <a:gs pos="0">
                      <a:srgbClr val="000047"/>
                    </a:gs>
                    <a:gs pos="50000">
                      <a:srgbClr val="000099"/>
                    </a:gs>
                    <a:gs pos="100000">
                      <a:srgbClr val="000047"/>
                    </a:gs>
                  </a:gsLst>
                  <a:lin ang="5400000" scaled="1"/>
                </a:gradFill>
              </a14:hiddenFill>
            </a:ext>
          </a:extLst>
        </p:spPr>
        <p:txBody>
          <a:bodyPr/>
          <a:lstStyle/>
          <a:p>
            <a:r>
              <a:rPr lang="en-US" altLang="en-US">
                <a:solidFill>
                  <a:srgbClr val="FFFF00"/>
                </a:solidFill>
              </a:rPr>
              <a:t>Animation &amp; Simulation</a:t>
            </a:r>
          </a:p>
        </p:txBody>
      </p:sp>
      <p:sp>
        <p:nvSpPr>
          <p:cNvPr id="15363" name="Rectangle 3"/>
          <p:cNvSpPr>
            <a:spLocks noGrp="1" noChangeArrowheads="1"/>
          </p:cNvSpPr>
          <p:nvPr>
            <p:ph type="subTitle" idx="1"/>
          </p:nvPr>
        </p:nvSpPr>
        <p:spPr/>
        <p:txBody>
          <a:bodyPr/>
          <a:lstStyle/>
          <a:p>
            <a:r>
              <a:rPr lang="en-US" altLang="en-US">
                <a:solidFill>
                  <a:srgbClr val="FFFF00"/>
                </a:solidFill>
              </a:rPr>
              <a:t>Rendered Scenes</a:t>
            </a:r>
          </a:p>
        </p:txBody>
      </p:sp>
    </p:spTree>
  </p:cSld>
  <p:clrMapOvr>
    <a:masterClrMapping/>
  </p:clrMapOvr>
  <p:transition spd="slow">
    <p:pull dir="rd"/>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0" y="0"/>
            <a:ext cx="9144000" cy="1295400"/>
          </a:xfrm>
        </p:spPr>
        <p:txBody>
          <a:bodyPr/>
          <a:lstStyle/>
          <a:p>
            <a:r>
              <a:rPr lang="en-US" altLang="en-US"/>
              <a:t>Visualization in Planning Studies </a:t>
            </a:r>
          </a:p>
        </p:txBody>
      </p:sp>
      <p:pic>
        <p:nvPicPr>
          <p:cNvPr id="16387" name="Picture 3" descr="florida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47800" y="1360488"/>
            <a:ext cx="6405563" cy="4805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54052" name="Picture 4" descr="florida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47800" y="1360488"/>
            <a:ext cx="6400800" cy="4802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54053" name="Picture 5" descr="florida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47800" y="1360488"/>
            <a:ext cx="6400800" cy="4802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54054" name="Picture 6" descr="florida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47800" y="1360488"/>
            <a:ext cx="6400800" cy="4802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54055" name="Picture 7" descr="florida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47800" y="1446213"/>
            <a:ext cx="6400800" cy="4802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92" name="Text Box 8"/>
          <p:cNvSpPr txBox="1">
            <a:spLocks noChangeArrowheads="1"/>
          </p:cNvSpPr>
          <p:nvPr/>
        </p:nvSpPr>
        <p:spPr bwMode="auto">
          <a:xfrm>
            <a:off x="1433513" y="5803900"/>
            <a:ext cx="640873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2000">
                <a:solidFill>
                  <a:srgbClr val="FFFF00"/>
                </a:solidFill>
                <a:latin typeface="Century Gothic" pitchFamily="34" charset="0"/>
              </a:rPr>
              <a:t>Bergmann Associates</a:t>
            </a:r>
            <a:r>
              <a:rPr lang="en-US" altLang="en-US" sz="1800">
                <a:solidFill>
                  <a:srgbClr val="FFFF00"/>
                </a:solidFill>
                <a:latin typeface="Century Gothic" pitchFamily="34" charset="0"/>
              </a:rPr>
              <a:t>: Indian Street Bridge - Florida</a:t>
            </a:r>
          </a:p>
        </p:txBody>
      </p:sp>
    </p:spTree>
  </p:cSld>
  <p:clrMapOvr>
    <a:masterClrMapping/>
  </p:clrMapOvr>
  <p:transition spd="med">
    <p:pull dir="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1154052"/>
                                        </p:tgtEl>
                                        <p:attrNameLst>
                                          <p:attrName>style.visibility</p:attrName>
                                        </p:attrNameLst>
                                      </p:cBhvr>
                                      <p:to>
                                        <p:strVal val="visible"/>
                                      </p:to>
                                    </p:set>
                                    <p:animEffect transition="in" filter="dissolve">
                                      <p:cBhvr>
                                        <p:cTn id="7" dur="500"/>
                                        <p:tgtEl>
                                          <p:spTgt spid="115405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1154053"/>
                                        </p:tgtEl>
                                        <p:attrNameLst>
                                          <p:attrName>style.visibility</p:attrName>
                                        </p:attrNameLst>
                                      </p:cBhvr>
                                      <p:to>
                                        <p:strVal val="visible"/>
                                      </p:to>
                                    </p:set>
                                    <p:animEffect transition="in" filter="dissolve">
                                      <p:cBhvr>
                                        <p:cTn id="12" dur="500"/>
                                        <p:tgtEl>
                                          <p:spTgt spid="1154053"/>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1154054"/>
                                        </p:tgtEl>
                                        <p:attrNameLst>
                                          <p:attrName>style.visibility</p:attrName>
                                        </p:attrNameLst>
                                      </p:cBhvr>
                                      <p:to>
                                        <p:strVal val="visible"/>
                                      </p:to>
                                    </p:set>
                                    <p:animEffect transition="in" filter="dissolve">
                                      <p:cBhvr>
                                        <p:cTn id="17" dur="500"/>
                                        <p:tgtEl>
                                          <p:spTgt spid="1154054"/>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nodeType="clickEffect">
                                  <p:stCondLst>
                                    <p:cond delay="0"/>
                                  </p:stCondLst>
                                  <p:childTnLst>
                                    <p:set>
                                      <p:cBhvr>
                                        <p:cTn id="21" dur="1" fill="hold">
                                          <p:stCondLst>
                                            <p:cond delay="0"/>
                                          </p:stCondLst>
                                        </p:cTn>
                                        <p:tgtEl>
                                          <p:spTgt spid="1154055"/>
                                        </p:tgtEl>
                                        <p:attrNameLst>
                                          <p:attrName>style.visibility</p:attrName>
                                        </p:attrNameLst>
                                      </p:cBhvr>
                                      <p:to>
                                        <p:strVal val="visible"/>
                                      </p:to>
                                    </p:set>
                                    <p:animEffect transition="in" filter="dissolve">
                                      <p:cBhvr>
                                        <p:cTn id="22" dur="500"/>
                                        <p:tgtEl>
                                          <p:spTgt spid="11540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0" y="0"/>
            <a:ext cx="9144000" cy="1284288"/>
          </a:xfrm>
        </p:spPr>
        <p:txBody>
          <a:bodyPr/>
          <a:lstStyle/>
          <a:p>
            <a:r>
              <a:rPr lang="en-US" altLang="en-US" sz="3600"/>
              <a:t>Williamsville Toll Barrier Improvement Project</a:t>
            </a:r>
          </a:p>
        </p:txBody>
      </p:sp>
      <p:sp>
        <p:nvSpPr>
          <p:cNvPr id="17411" name="Rectangle 3"/>
          <p:cNvSpPr>
            <a:spLocks noGrp="1" noChangeArrowheads="1"/>
          </p:cNvSpPr>
          <p:nvPr>
            <p:ph idx="1"/>
          </p:nvPr>
        </p:nvSpPr>
        <p:spPr>
          <a:xfrm>
            <a:off x="0" y="5715000"/>
            <a:ext cx="9144000" cy="685800"/>
          </a:xfrm>
        </p:spPr>
        <p:txBody>
          <a:bodyPr/>
          <a:lstStyle/>
          <a:p>
            <a:pPr algn="ctr">
              <a:lnSpc>
                <a:spcPct val="90000"/>
              </a:lnSpc>
              <a:buFont typeface="Wingdings" pitchFamily="2" charset="2"/>
              <a:buNone/>
            </a:pPr>
            <a:r>
              <a:rPr lang="en-US" altLang="en-US" sz="2200"/>
              <a:t>Initial Photo Match incorporating real and computer-generated components</a:t>
            </a:r>
          </a:p>
        </p:txBody>
      </p:sp>
      <p:pic>
        <p:nvPicPr>
          <p:cNvPr id="1155076" name="Picture 4" descr="newstead1_hir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95400" y="1327150"/>
            <a:ext cx="6648450" cy="4425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55077" name="Picture 5" descr="newstead2_hir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95400" y="1371600"/>
            <a:ext cx="6629400" cy="4411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pull dir="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0"/>
                                  </p:stCondLst>
                                  <p:childTnLst>
                                    <p:set>
                                      <p:cBhvr>
                                        <p:cTn id="6" dur="1" fill="hold">
                                          <p:stCondLst>
                                            <p:cond delay="499"/>
                                          </p:stCondLst>
                                        </p:cTn>
                                        <p:tgtEl>
                                          <p:spTgt spid="1155076"/>
                                        </p:tgtEl>
                                        <p:attrNameLst>
                                          <p:attrName>style.visibility</p:attrName>
                                        </p:attrNameLst>
                                      </p:cBhvr>
                                      <p:to>
                                        <p:strVal val="visible"/>
                                      </p:to>
                                    </p:set>
                                  </p:childTnLst>
                                  <p:subTnLst>
                                    <p:set>
                                      <p:cBhvr override="childStyle">
                                        <p:cTn dur="1" fill="hold" display="0" masterRel="nextClick" afterEffect="1"/>
                                        <p:tgtEl>
                                          <p:spTgt spid="1155076"/>
                                        </p:tgtEl>
                                        <p:attrNameLst>
                                          <p:attrName>style.visibility</p:attrName>
                                        </p:attrNameLst>
                                      </p:cBhvr>
                                      <p:to>
                                        <p:strVal val="hidden"/>
                                      </p:to>
                                    </p:set>
                                  </p:subTnLst>
                                </p:cTn>
                              </p:par>
                            </p:childTnLst>
                          </p:cTn>
                        </p:par>
                      </p:childTnLst>
                    </p:cTn>
                  </p:par>
                  <p:par>
                    <p:cTn id="7" fill="hold" nodeType="clickPar">
                      <p:stCondLst>
                        <p:cond delay="indefinite"/>
                      </p:stCondLst>
                      <p:childTnLst>
                        <p:par>
                          <p:cTn id="8" fill="hold" nodeType="withGroup">
                            <p:stCondLst>
                              <p:cond delay="0"/>
                            </p:stCondLst>
                            <p:childTnLst>
                              <p:par>
                                <p:cTn id="9" presetID="9" presetClass="entr" presetSubtype="0" fill="hold" nodeType="clickEffect">
                                  <p:stCondLst>
                                    <p:cond delay="0"/>
                                  </p:stCondLst>
                                  <p:childTnLst>
                                    <p:set>
                                      <p:cBhvr>
                                        <p:cTn id="10" dur="1" fill="hold">
                                          <p:stCondLst>
                                            <p:cond delay="0"/>
                                          </p:stCondLst>
                                        </p:cTn>
                                        <p:tgtEl>
                                          <p:spTgt spid="1155077"/>
                                        </p:tgtEl>
                                        <p:attrNameLst>
                                          <p:attrName>style.visibility</p:attrName>
                                        </p:attrNameLst>
                                      </p:cBhvr>
                                      <p:to>
                                        <p:strVal val="visible"/>
                                      </p:to>
                                    </p:set>
                                    <p:animEffect transition="in" filter="dissolve">
                                      <p:cBhvr>
                                        <p:cTn id="11" dur="500"/>
                                        <p:tgtEl>
                                          <p:spTgt spid="115507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4" descr="bridge"/>
          <p:cNvPicPr>
            <a:picLocks noChangeAspect="1" noChangeArrowheads="1"/>
          </p:cNvPicPr>
          <p:nvPr/>
        </p:nvPicPr>
        <p:blipFill>
          <a:blip r:embed="rId2">
            <a:extLst>
              <a:ext uri="{28A0092B-C50C-407E-A947-70E740481C1C}">
                <a14:useLocalDpi xmlns:a14="http://schemas.microsoft.com/office/drawing/2010/main" val="0"/>
              </a:ext>
            </a:extLst>
          </a:blip>
          <a:srcRect l="833" t="34500" b="2156"/>
          <a:stretch>
            <a:fillRect/>
          </a:stretch>
        </p:blipFill>
        <p:spPr bwMode="auto">
          <a:xfrm>
            <a:off x="0" y="3324225"/>
            <a:ext cx="9144000" cy="284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7" name="Rectangle 2"/>
          <p:cNvSpPr>
            <a:spLocks noGrp="1" noChangeArrowheads="1"/>
          </p:cNvSpPr>
          <p:nvPr>
            <p:ph type="title"/>
          </p:nvPr>
        </p:nvSpPr>
        <p:spPr>
          <a:xfrm>
            <a:off x="0" y="0"/>
            <a:ext cx="9144000" cy="1295400"/>
          </a:xfrm>
        </p:spPr>
        <p:txBody>
          <a:bodyPr/>
          <a:lstStyle/>
          <a:p>
            <a:r>
              <a:rPr lang="en-US" altLang="en-US" sz="4000"/>
              <a:t>Peace Bridge Visualization:</a:t>
            </a:r>
            <a:br>
              <a:rPr lang="en-US" altLang="en-US" sz="4000"/>
            </a:br>
            <a:r>
              <a:rPr lang="en-US" altLang="en-US" sz="4000"/>
              <a:t>Animation &amp; Simulation</a:t>
            </a:r>
          </a:p>
        </p:txBody>
      </p:sp>
      <p:sp>
        <p:nvSpPr>
          <p:cNvPr id="18436" name="Rectangle 3"/>
          <p:cNvSpPr>
            <a:spLocks noGrp="1" noChangeArrowheads="1"/>
          </p:cNvSpPr>
          <p:nvPr>
            <p:ph idx="1"/>
          </p:nvPr>
        </p:nvSpPr>
        <p:spPr>
          <a:xfrm>
            <a:off x="152400" y="1281113"/>
            <a:ext cx="4343400" cy="2057400"/>
          </a:xfrm>
        </p:spPr>
        <p:txBody>
          <a:bodyPr/>
          <a:lstStyle/>
          <a:p>
            <a:pPr>
              <a:lnSpc>
                <a:spcPct val="80000"/>
              </a:lnSpc>
            </a:pPr>
            <a:r>
              <a:rPr lang="en-US" altLang="en-US" sz="2600" dirty="0"/>
              <a:t>International Crossing</a:t>
            </a:r>
          </a:p>
          <a:p>
            <a:pPr>
              <a:lnSpc>
                <a:spcPct val="80000"/>
              </a:lnSpc>
            </a:pPr>
            <a:r>
              <a:rPr lang="en-US" altLang="en-US" sz="2400" dirty="0"/>
              <a:t>The Problem</a:t>
            </a:r>
          </a:p>
          <a:p>
            <a:pPr lvl="1">
              <a:lnSpc>
                <a:spcPct val="80000"/>
              </a:lnSpc>
            </a:pPr>
            <a:r>
              <a:rPr lang="en-US" altLang="en-US" sz="2200" dirty="0"/>
              <a:t>75 year old bridge</a:t>
            </a:r>
          </a:p>
          <a:p>
            <a:pPr lvl="1">
              <a:lnSpc>
                <a:spcPct val="80000"/>
              </a:lnSpc>
            </a:pPr>
            <a:r>
              <a:rPr lang="en-US" altLang="en-US" sz="2200" dirty="0"/>
              <a:t>3 lanes – poor capacity</a:t>
            </a:r>
          </a:p>
          <a:p>
            <a:pPr lvl="1">
              <a:lnSpc>
                <a:spcPct val="80000"/>
              </a:lnSpc>
            </a:pPr>
            <a:r>
              <a:rPr lang="en-US" altLang="en-US" sz="2200" dirty="0"/>
              <a:t>Existing US plaza: small and poor design </a:t>
            </a:r>
          </a:p>
          <a:p>
            <a:endParaRPr lang="en-US" altLang="en-US" sz="2200" dirty="0"/>
          </a:p>
        </p:txBody>
      </p:sp>
      <p:sp>
        <p:nvSpPr>
          <p:cNvPr id="18435" name="Rectangle 5"/>
          <p:cNvSpPr>
            <a:spLocks noChangeArrowheads="1"/>
          </p:cNvSpPr>
          <p:nvPr/>
        </p:nvSpPr>
        <p:spPr bwMode="auto">
          <a:xfrm>
            <a:off x="4419600" y="1309688"/>
            <a:ext cx="4800600" cy="1987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nSpc>
                <a:spcPct val="80000"/>
              </a:lnSpc>
            </a:pPr>
            <a:r>
              <a:rPr lang="en-US" altLang="en-US" sz="2600" dirty="0"/>
              <a:t>Proposed Options</a:t>
            </a:r>
          </a:p>
          <a:p>
            <a:pPr lvl="1">
              <a:lnSpc>
                <a:spcPct val="80000"/>
              </a:lnSpc>
            </a:pPr>
            <a:r>
              <a:rPr lang="en-US" altLang="en-US" sz="2200" dirty="0"/>
              <a:t>Relocate US plaza</a:t>
            </a:r>
          </a:p>
          <a:p>
            <a:pPr lvl="1">
              <a:lnSpc>
                <a:spcPct val="80000"/>
              </a:lnSpc>
            </a:pPr>
            <a:r>
              <a:rPr lang="en-US" altLang="en-US" sz="2200" dirty="0"/>
              <a:t>Build a 3-lane companion span &amp; rehab existing bridge</a:t>
            </a:r>
          </a:p>
          <a:p>
            <a:pPr lvl="1">
              <a:lnSpc>
                <a:spcPct val="80000"/>
              </a:lnSpc>
            </a:pPr>
            <a:r>
              <a:rPr lang="en-US" altLang="en-US" sz="2200" dirty="0"/>
              <a:t>Build a six lane signature span</a:t>
            </a:r>
          </a:p>
          <a:p>
            <a:pPr>
              <a:lnSpc>
                <a:spcPct val="80000"/>
              </a:lnSpc>
              <a:buClr>
                <a:srgbClr val="0429A0"/>
              </a:buClr>
              <a:buFont typeface="Monotype Sorts" pitchFamily="2" charset="2"/>
              <a:buNone/>
            </a:pPr>
            <a:endParaRPr lang="en-US" altLang="en-US" sz="2000" b="0" dirty="0">
              <a:solidFill>
                <a:srgbClr val="0429A0"/>
              </a:solidFill>
              <a:latin typeface="Century Gothic" pitchFamily="34" charset="0"/>
            </a:endParaRPr>
          </a:p>
        </p:txBody>
      </p:sp>
    </p:spTree>
  </p:cSld>
  <p:clrMapOvr>
    <a:masterClrMapping/>
  </p:clrMapOvr>
  <p:transition spd="slow">
    <p:pull dir="rd"/>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4" descr="bridge"/>
          <p:cNvPicPr>
            <a:picLocks noChangeAspect="1" noChangeArrowheads="1"/>
          </p:cNvPicPr>
          <p:nvPr/>
        </p:nvPicPr>
        <p:blipFill>
          <a:blip r:embed="rId6">
            <a:extLst>
              <a:ext uri="{28A0092B-C50C-407E-A947-70E740481C1C}">
                <a14:useLocalDpi xmlns:a14="http://schemas.microsoft.com/office/drawing/2010/main" val="0"/>
              </a:ext>
            </a:extLst>
          </a:blip>
          <a:srcRect l="833" t="34500" b="2156"/>
          <a:stretch>
            <a:fillRect/>
          </a:stretch>
        </p:blipFill>
        <p:spPr bwMode="auto">
          <a:xfrm>
            <a:off x="0" y="3324225"/>
            <a:ext cx="9144000" cy="284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7" name="Rectangle 2"/>
          <p:cNvSpPr>
            <a:spLocks noGrp="1" noChangeArrowheads="1"/>
          </p:cNvSpPr>
          <p:nvPr>
            <p:ph type="title"/>
          </p:nvPr>
        </p:nvSpPr>
        <p:spPr>
          <a:xfrm>
            <a:off x="0" y="0"/>
            <a:ext cx="9144000" cy="1295400"/>
          </a:xfrm>
        </p:spPr>
        <p:txBody>
          <a:bodyPr/>
          <a:lstStyle/>
          <a:p>
            <a:r>
              <a:rPr lang="en-US" altLang="en-US" sz="4000"/>
              <a:t>Peace Bridge Visualization:</a:t>
            </a:r>
            <a:br>
              <a:rPr lang="en-US" altLang="en-US" sz="4000"/>
            </a:br>
            <a:r>
              <a:rPr lang="en-US" altLang="en-US" sz="4000"/>
              <a:t>Animation &amp; Simulation</a:t>
            </a:r>
          </a:p>
        </p:txBody>
      </p:sp>
      <p:sp>
        <p:nvSpPr>
          <p:cNvPr id="18436" name="Rectangle 3"/>
          <p:cNvSpPr>
            <a:spLocks noGrp="1" noChangeArrowheads="1"/>
          </p:cNvSpPr>
          <p:nvPr>
            <p:ph idx="1"/>
          </p:nvPr>
        </p:nvSpPr>
        <p:spPr>
          <a:xfrm>
            <a:off x="152400" y="1281113"/>
            <a:ext cx="4343400" cy="2057400"/>
          </a:xfrm>
        </p:spPr>
        <p:txBody>
          <a:bodyPr/>
          <a:lstStyle/>
          <a:p>
            <a:pPr>
              <a:lnSpc>
                <a:spcPct val="80000"/>
              </a:lnSpc>
            </a:pPr>
            <a:r>
              <a:rPr lang="en-US" altLang="en-US" sz="2600" dirty="0"/>
              <a:t>International Crossing</a:t>
            </a:r>
          </a:p>
          <a:p>
            <a:pPr>
              <a:lnSpc>
                <a:spcPct val="80000"/>
              </a:lnSpc>
            </a:pPr>
            <a:r>
              <a:rPr lang="en-US" altLang="en-US" sz="2400" dirty="0"/>
              <a:t>The Problem</a:t>
            </a:r>
          </a:p>
          <a:p>
            <a:pPr lvl="1">
              <a:lnSpc>
                <a:spcPct val="80000"/>
              </a:lnSpc>
            </a:pPr>
            <a:r>
              <a:rPr lang="en-US" altLang="en-US" sz="2200" dirty="0"/>
              <a:t>75 year old bridge</a:t>
            </a:r>
          </a:p>
          <a:p>
            <a:pPr lvl="1">
              <a:lnSpc>
                <a:spcPct val="80000"/>
              </a:lnSpc>
            </a:pPr>
            <a:r>
              <a:rPr lang="en-US" altLang="en-US" sz="2200" dirty="0"/>
              <a:t>3 lanes – poor capacity</a:t>
            </a:r>
          </a:p>
          <a:p>
            <a:pPr lvl="1">
              <a:lnSpc>
                <a:spcPct val="80000"/>
              </a:lnSpc>
            </a:pPr>
            <a:r>
              <a:rPr lang="en-US" altLang="en-US" sz="2200" dirty="0"/>
              <a:t>Existing US plaza: small and poor design </a:t>
            </a:r>
          </a:p>
          <a:p>
            <a:endParaRPr lang="en-US" altLang="en-US" sz="2200" dirty="0"/>
          </a:p>
        </p:txBody>
      </p:sp>
      <p:sp>
        <p:nvSpPr>
          <p:cNvPr id="18435" name="Rectangle 5"/>
          <p:cNvSpPr>
            <a:spLocks noChangeArrowheads="1"/>
          </p:cNvSpPr>
          <p:nvPr/>
        </p:nvSpPr>
        <p:spPr bwMode="auto">
          <a:xfrm>
            <a:off x="4419600" y="1309688"/>
            <a:ext cx="4800600" cy="1987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nSpc>
                <a:spcPct val="80000"/>
              </a:lnSpc>
            </a:pPr>
            <a:r>
              <a:rPr lang="en-US" altLang="en-US" sz="2600" dirty="0"/>
              <a:t>Proposed Options</a:t>
            </a:r>
          </a:p>
          <a:p>
            <a:pPr lvl="1">
              <a:lnSpc>
                <a:spcPct val="80000"/>
              </a:lnSpc>
            </a:pPr>
            <a:r>
              <a:rPr lang="en-US" altLang="en-US" sz="2200" dirty="0"/>
              <a:t>Relocate US plaza</a:t>
            </a:r>
          </a:p>
          <a:p>
            <a:pPr lvl="1">
              <a:lnSpc>
                <a:spcPct val="80000"/>
              </a:lnSpc>
            </a:pPr>
            <a:r>
              <a:rPr lang="en-US" altLang="en-US" sz="2200" dirty="0"/>
              <a:t>Build a 3-lane companion span &amp; rehab existing bridge</a:t>
            </a:r>
          </a:p>
          <a:p>
            <a:pPr lvl="1">
              <a:lnSpc>
                <a:spcPct val="80000"/>
              </a:lnSpc>
            </a:pPr>
            <a:r>
              <a:rPr lang="en-US" altLang="en-US" sz="2200" dirty="0"/>
              <a:t>Build a six lane signature span</a:t>
            </a:r>
          </a:p>
          <a:p>
            <a:pPr>
              <a:lnSpc>
                <a:spcPct val="80000"/>
              </a:lnSpc>
              <a:buClr>
                <a:srgbClr val="0429A0"/>
              </a:buClr>
              <a:buFont typeface="Monotype Sorts" pitchFamily="2" charset="2"/>
              <a:buNone/>
            </a:pPr>
            <a:endParaRPr lang="en-US" altLang="en-US" sz="2000" b="0" dirty="0">
              <a:solidFill>
                <a:srgbClr val="0429A0"/>
              </a:solidFill>
              <a:latin typeface="Century Gothic" pitchFamily="34" charset="0"/>
            </a:endParaRPr>
          </a:p>
        </p:txBody>
      </p:sp>
      <p:pic>
        <p:nvPicPr>
          <p:cNvPr id="2" name="steve....mp4">
            <a:hlinkClick r:id="" action="ppaction://media"/>
            <a:extLst>
              <a:ext uri="{FF2B5EF4-FFF2-40B4-BE49-F238E27FC236}">
                <a16:creationId xmlns:a16="http://schemas.microsoft.com/office/drawing/2014/main" id="{DB099DF1-2E1D-8648-BD94-20F5304EADA6}"/>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50800" y="1371600"/>
            <a:ext cx="4292600" cy="3219450"/>
          </a:xfrm>
          <a:prstGeom prst="rect">
            <a:avLst/>
          </a:prstGeom>
          <a:ln w="38100" cap="sq">
            <a:solidFill>
              <a:schemeClr val="tx1"/>
            </a:solidFill>
            <a:miter lim="800000"/>
          </a:ln>
        </p:spPr>
      </p:pic>
      <p:pic>
        <p:nvPicPr>
          <p:cNvPr id="3" name="comp b....mp4">
            <a:hlinkClick r:id="" action="ppaction://media"/>
            <a:extLst>
              <a:ext uri="{FF2B5EF4-FFF2-40B4-BE49-F238E27FC236}">
                <a16:creationId xmlns:a16="http://schemas.microsoft.com/office/drawing/2014/main" id="{66A87BBF-F3E3-ED47-B1EF-F8F4DFB1F993}"/>
              </a:ext>
            </a:extLst>
          </p:cNvPr>
          <p:cNvPicPr>
            <a:picLocks noChangeAspect="1"/>
          </p:cNvPicPr>
          <p:nvPr>
            <a:videoFile r:link="rId4"/>
            <p:extLst>
              <p:ext uri="{DAA4B4D4-6D71-4841-9C94-3DE7FCFB9230}">
                <p14:media xmlns:p14="http://schemas.microsoft.com/office/powerpoint/2010/main" r:embed="rId3"/>
              </p:ext>
            </p:extLst>
          </p:nvPr>
        </p:nvPicPr>
        <p:blipFill>
          <a:blip r:embed="rId8"/>
          <a:stretch>
            <a:fillRect/>
          </a:stretch>
        </p:blipFill>
        <p:spPr>
          <a:xfrm>
            <a:off x="4521200" y="2667000"/>
            <a:ext cx="4546600" cy="3409950"/>
          </a:xfrm>
          <a:prstGeom prst="rect">
            <a:avLst/>
          </a:prstGeom>
          <a:ln w="38100" cap="sq">
            <a:solidFill>
              <a:schemeClr val="tx1"/>
            </a:solidFill>
            <a:miter lim="800000"/>
          </a:ln>
        </p:spPr>
      </p:pic>
    </p:spTree>
    <p:extLst>
      <p:ext uri="{BB962C8B-B14F-4D97-AF65-F5344CB8AC3E}">
        <p14:creationId xmlns:p14="http://schemas.microsoft.com/office/powerpoint/2010/main" val="803407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4833" fill="hold"/>
                                        <p:tgtEl>
                                          <p:spTgt spid="2"/>
                                        </p:tgtEl>
                                      </p:cBhvr>
                                    </p:cmd>
                                  </p:childTnLst>
                                </p:cTn>
                              </p:par>
                              <p:par>
                                <p:cTn id="7" presetID="1" presetClass="mediacall" presetSubtype="0" fill="hold" nodeType="withEffect">
                                  <p:stCondLst>
                                    <p:cond delay="0"/>
                                  </p:stCondLst>
                                  <p:childTnLst>
                                    <p:cmd type="call" cmd="playFrom(0.0)">
                                      <p:cBhvr>
                                        <p:cTn id="8" dur="273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9" repeatCount="indefinite" fill="hold" display="0">
                  <p:stCondLst>
                    <p:cond delay="indefinite"/>
                  </p:stCondLst>
                </p:cTn>
                <p:tgtEl>
                  <p:spTgt spid="2"/>
                </p:tgtEl>
              </p:cMediaNode>
            </p:video>
            <p:seq concurrent="1" nextAc="seek">
              <p:cTn id="10" restart="whenNotActive" fill="hold" evtFilter="cancelBubble" nodeType="interactiveSeq">
                <p:stCondLst>
                  <p:cond evt="onClick" delay="0">
                    <p:tgtEl>
                      <p:spTgt spid="2"/>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2"/>
                                        </p:tgtEl>
                                      </p:cBhvr>
                                    </p:cmd>
                                  </p:childTnLst>
                                </p:cTn>
                              </p:par>
                            </p:childTnLst>
                          </p:cTn>
                        </p:par>
                      </p:childTnLst>
                    </p:cTn>
                  </p:par>
                </p:childTnLst>
              </p:cTn>
              <p:nextCondLst>
                <p:cond evt="onClick" delay="0">
                  <p:tgtEl>
                    <p:spTgt spid="2"/>
                  </p:tgtEl>
                </p:cond>
              </p:nextCondLst>
            </p:seq>
            <p:video>
              <p:cMediaNode vol="80000">
                <p:cTn id="15" repeatCount="indefinite" fill="hold" display="0">
                  <p:stCondLst>
                    <p:cond delay="indefinite"/>
                  </p:stCondLst>
                </p:cTn>
                <p:tgtEl>
                  <p:spTgt spid="3"/>
                </p:tgtEl>
              </p:cMediaNode>
            </p:video>
            <p:seq concurrent="1" nextAc="seek">
              <p:cTn id="16" restart="whenNotActive" fill="hold" evtFilter="cancelBubble" nodeType="interactiveSeq">
                <p:stCondLst>
                  <p:cond evt="onClick" delay="0">
                    <p:tgtEl>
                      <p:spTgt spid="3"/>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US" altLang="en-US"/>
              <a:t> Thruway HOT Lanes Animation</a:t>
            </a:r>
          </a:p>
        </p:txBody>
      </p:sp>
      <p:pic>
        <p:nvPicPr>
          <p:cNvPr id="4" name="HotLanes_scene47_48....mp4">
            <a:hlinkClick r:id="" action="ppaction://media"/>
            <a:extLst>
              <a:ext uri="{FF2B5EF4-FFF2-40B4-BE49-F238E27FC236}">
                <a16:creationId xmlns:a16="http://schemas.microsoft.com/office/drawing/2014/main" id="{DA254AD8-3158-D446-A5BB-17C1D8F123EA}"/>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447800" y="1390650"/>
            <a:ext cx="6477000" cy="4857750"/>
          </a:xfrm>
        </p:spPr>
      </p:pic>
    </p:spTree>
  </p:cSld>
  <p:clrMapOvr>
    <a:masterClrMapping/>
  </p:clrMapOvr>
  <p:transition spd="med">
    <p:pull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1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0" y="0"/>
            <a:ext cx="9196388" cy="1104900"/>
          </a:xfrm>
        </p:spPr>
        <p:txBody>
          <a:bodyPr/>
          <a:lstStyle/>
          <a:p>
            <a:r>
              <a:rPr lang="en-US" altLang="en-US" sz="4000"/>
              <a:t>Urban Modeling &amp; Visualization</a:t>
            </a:r>
          </a:p>
        </p:txBody>
      </p:sp>
      <p:sp>
        <p:nvSpPr>
          <p:cNvPr id="20483" name="Rectangle 3"/>
          <p:cNvSpPr>
            <a:spLocks noGrp="1" noChangeArrowheads="1"/>
          </p:cNvSpPr>
          <p:nvPr>
            <p:ph type="body" sz="half" idx="1"/>
          </p:nvPr>
        </p:nvSpPr>
        <p:spPr>
          <a:xfrm>
            <a:off x="806450" y="1066800"/>
            <a:ext cx="8515350" cy="2209800"/>
          </a:xfrm>
        </p:spPr>
        <p:txBody>
          <a:bodyPr/>
          <a:lstStyle/>
          <a:p>
            <a:pPr>
              <a:spcBef>
                <a:spcPct val="0"/>
              </a:spcBef>
            </a:pPr>
            <a:r>
              <a:rPr lang="en-US" altLang="en-US" sz="2600"/>
              <a:t>Peace Bridge Gateway Improvement Project</a:t>
            </a:r>
          </a:p>
          <a:p>
            <a:pPr>
              <a:spcBef>
                <a:spcPct val="0"/>
              </a:spcBef>
            </a:pPr>
            <a:r>
              <a:rPr lang="en-US" altLang="en-US" sz="2600"/>
              <a:t>Olmsted Park Conservancy</a:t>
            </a:r>
            <a:endParaRPr lang="en-US" altLang="en-US" sz="2600" b="0"/>
          </a:p>
          <a:p>
            <a:pPr>
              <a:spcBef>
                <a:spcPct val="0"/>
              </a:spcBef>
            </a:pPr>
            <a:r>
              <a:rPr lang="en-US" altLang="en-US" sz="2600"/>
              <a:t>Williamsville Toll Barrier Relocation</a:t>
            </a:r>
          </a:p>
          <a:p>
            <a:pPr>
              <a:spcBef>
                <a:spcPct val="0"/>
              </a:spcBef>
            </a:pPr>
            <a:r>
              <a:rPr lang="en-US" altLang="en-US" sz="2600"/>
              <a:t>Buffalo Niagara Medical Campus</a:t>
            </a:r>
            <a:endParaRPr lang="en-US" altLang="en-US" sz="2600" b="0"/>
          </a:p>
          <a:p>
            <a:endParaRPr lang="en-US" altLang="en-US" sz="2600"/>
          </a:p>
        </p:txBody>
      </p:sp>
      <p:pic>
        <p:nvPicPr>
          <p:cNvPr id="20484" name="Picture 4" descr="generic_tollBarrier_shot2_small"/>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1000" y="3100388"/>
            <a:ext cx="3519488" cy="2767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5" name="Text Box 7"/>
          <p:cNvSpPr txBox="1">
            <a:spLocks noChangeArrowheads="1"/>
          </p:cNvSpPr>
          <p:nvPr/>
        </p:nvSpPr>
        <p:spPr bwMode="auto">
          <a:xfrm>
            <a:off x="0" y="6019800"/>
            <a:ext cx="440055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600" dirty="0">
                <a:solidFill>
                  <a:schemeClr val="tx1"/>
                </a:solidFill>
                <a:latin typeface="Arial" charset="0"/>
              </a:rPr>
              <a:t>M. </a:t>
            </a:r>
            <a:r>
              <a:rPr lang="en-US" altLang="en-US" sz="1600" dirty="0" err="1">
                <a:solidFill>
                  <a:schemeClr val="tx1"/>
                </a:solidFill>
                <a:latin typeface="Arial" charset="0"/>
              </a:rPr>
              <a:t>Innus</a:t>
            </a:r>
            <a:r>
              <a:rPr lang="en-US" altLang="en-US" sz="1600" dirty="0">
                <a:solidFill>
                  <a:schemeClr val="tx1"/>
                </a:solidFill>
                <a:latin typeface="Arial" charset="0"/>
              </a:rPr>
              <a:t>, A. </a:t>
            </a:r>
            <a:r>
              <a:rPr lang="en-US" altLang="en-US" sz="1600" dirty="0" err="1">
                <a:solidFill>
                  <a:schemeClr val="tx1"/>
                </a:solidFill>
                <a:latin typeface="Arial" charset="0"/>
              </a:rPr>
              <a:t>Koniak</a:t>
            </a:r>
            <a:r>
              <a:rPr lang="en-US" altLang="en-US" sz="1600" dirty="0">
                <a:solidFill>
                  <a:schemeClr val="tx1"/>
                </a:solidFill>
                <a:latin typeface="Arial" charset="0"/>
              </a:rPr>
              <a:t>, A. Levesque, T. </a:t>
            </a:r>
            <a:r>
              <a:rPr lang="en-US" altLang="en-US" sz="1600" dirty="0" err="1">
                <a:solidFill>
                  <a:schemeClr val="tx1"/>
                </a:solidFill>
                <a:latin typeface="Arial" charset="0"/>
              </a:rPr>
              <a:t>Furlani</a:t>
            </a:r>
            <a:endParaRPr lang="en-US" altLang="en-US" sz="1600" dirty="0">
              <a:solidFill>
                <a:schemeClr val="tx1"/>
              </a:solidFill>
              <a:latin typeface="Arial" charset="0"/>
            </a:endParaRPr>
          </a:p>
        </p:txBody>
      </p:sp>
      <p:pic>
        <p:nvPicPr>
          <p:cNvPr id="2" name="steve....mp4">
            <a:hlinkClick r:id="" action="ppaction://media"/>
            <a:extLst>
              <a:ext uri="{FF2B5EF4-FFF2-40B4-BE49-F238E27FC236}">
                <a16:creationId xmlns:a16="http://schemas.microsoft.com/office/drawing/2014/main" id="{B96F70FF-AEDF-6045-AA0C-599CE03D7B7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318000" y="2800350"/>
            <a:ext cx="4597400" cy="3448050"/>
          </a:xfrm>
          <a:prstGeom prst="rect">
            <a:avLst/>
          </a:prstGeom>
          <a:ln w="38100" cap="sq">
            <a:solidFill>
              <a:srgbClr val="000000"/>
            </a:solidFill>
            <a:miter lim="800000"/>
          </a:ln>
        </p:spPr>
      </p:pic>
    </p:spTree>
  </p:cSld>
  <p:clrMapOvr>
    <a:masterClrMapping/>
  </p:clrMapOvr>
  <p:transition spd="slow">
    <p:pull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83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0" y="0"/>
            <a:ext cx="9144000" cy="1143000"/>
          </a:xfrm>
        </p:spPr>
        <p:txBody>
          <a:bodyPr/>
          <a:lstStyle/>
          <a:p>
            <a:r>
              <a:rPr lang="en-US" altLang="en-US"/>
              <a:t>CCR Model Development</a:t>
            </a:r>
          </a:p>
        </p:txBody>
      </p:sp>
      <p:sp>
        <p:nvSpPr>
          <p:cNvPr id="1118211" name="Rectangle 3"/>
          <p:cNvSpPr>
            <a:spLocks noGrp="1" noChangeArrowheads="1"/>
          </p:cNvSpPr>
          <p:nvPr>
            <p:ph type="body" sz="half" idx="1"/>
          </p:nvPr>
        </p:nvSpPr>
        <p:spPr>
          <a:xfrm>
            <a:off x="593725" y="1219200"/>
            <a:ext cx="8550275" cy="4525963"/>
          </a:xfrm>
        </p:spPr>
        <p:txBody>
          <a:bodyPr/>
          <a:lstStyle/>
          <a:p>
            <a:pPr>
              <a:defRPr/>
            </a:pPr>
            <a:r>
              <a:rPr lang="en-US" sz="2600" i="1">
                <a:effectLst>
                  <a:outerShdw blurRad="38100" dist="38100" dir="2700000" algn="tl">
                    <a:srgbClr val="C0C0C0"/>
                  </a:outerShdw>
                </a:effectLst>
              </a:rPr>
              <a:t> </a:t>
            </a:r>
            <a:r>
              <a:rPr lang="en-US" sz="3500" i="1">
                <a:effectLst>
                  <a:outerShdw blurRad="38100" dist="38100" dir="2700000" algn="tl">
                    <a:srgbClr val="C0C0C0"/>
                  </a:outerShdw>
                </a:effectLst>
              </a:rPr>
              <a:t>StreetScenes</a:t>
            </a:r>
            <a:r>
              <a:rPr lang="en-US" sz="3500" i="1" baseline="30000">
                <a:effectLst>
                  <a:outerShdw blurRad="38100" dist="38100" dir="2700000" algn="tl">
                    <a:srgbClr val="C0C0C0"/>
                  </a:outerShdw>
                </a:effectLst>
              </a:rPr>
              <a:t>®</a:t>
            </a:r>
            <a:r>
              <a:rPr lang="en-US" sz="2200"/>
              <a:t> </a:t>
            </a:r>
            <a:r>
              <a:rPr lang="en-US" sz="2600"/>
              <a:t>is a Virtual Reality (VR) software solution for 3D interactive visualization of surface traffic.</a:t>
            </a:r>
          </a:p>
          <a:p>
            <a:pPr>
              <a:defRPr/>
            </a:pPr>
            <a:r>
              <a:rPr lang="en-US" sz="2600"/>
              <a:t>Import data from most traffic simulation packages</a:t>
            </a:r>
          </a:p>
          <a:p>
            <a:pPr lvl="1">
              <a:defRPr/>
            </a:pPr>
            <a:r>
              <a:rPr lang="en-US" sz="2200"/>
              <a:t>Corsim</a:t>
            </a:r>
          </a:p>
          <a:p>
            <a:pPr lvl="1">
              <a:defRPr/>
            </a:pPr>
            <a:r>
              <a:rPr lang="en-US" sz="2200"/>
              <a:t>Synchro</a:t>
            </a:r>
          </a:p>
          <a:p>
            <a:pPr lvl="1">
              <a:defRPr/>
            </a:pPr>
            <a:r>
              <a:rPr lang="en-US" sz="2200"/>
              <a:t>Vissim</a:t>
            </a:r>
          </a:p>
          <a:p>
            <a:pPr>
              <a:buFont typeface="Wingdings" pitchFamily="2" charset="2"/>
              <a:buNone/>
              <a:defRPr/>
            </a:pPr>
            <a:endParaRPr lang="en-US"/>
          </a:p>
          <a:p>
            <a:pPr>
              <a:defRPr/>
            </a:pPr>
            <a:endParaRPr lang="en-US"/>
          </a:p>
        </p:txBody>
      </p:sp>
      <p:sp>
        <p:nvSpPr>
          <p:cNvPr id="21509" name="Text Box 6"/>
          <p:cNvSpPr txBox="1">
            <a:spLocks noChangeArrowheads="1"/>
          </p:cNvSpPr>
          <p:nvPr/>
        </p:nvSpPr>
        <p:spPr bwMode="auto">
          <a:xfrm>
            <a:off x="228600" y="6019800"/>
            <a:ext cx="11430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600">
                <a:solidFill>
                  <a:schemeClr val="tx1"/>
                </a:solidFill>
                <a:latin typeface="Arial" charset="0"/>
              </a:rPr>
              <a:t>H. Bucher</a:t>
            </a:r>
          </a:p>
        </p:txBody>
      </p:sp>
      <p:pic>
        <p:nvPicPr>
          <p:cNvPr id="7" name="StreetScenesRide03....mp4">
            <a:hlinkClick r:id="" action="ppaction://media"/>
            <a:extLst>
              <a:ext uri="{FF2B5EF4-FFF2-40B4-BE49-F238E27FC236}">
                <a16:creationId xmlns:a16="http://schemas.microsoft.com/office/drawing/2014/main" id="{5355EE5B-9254-FD48-B4EE-7B9F0A774624}"/>
              </a:ext>
            </a:extLst>
          </p:cNvPr>
          <p:cNvPicPr>
            <a:picLocks noGrp="1" noChangeAspect="1"/>
          </p:cNvPicPr>
          <p:nvPr>
            <p:ph sz="quarter" idx="2"/>
            <a:videoFile r:link="rId2"/>
            <p:extLst>
              <p:ext uri="{DAA4B4D4-6D71-4841-9C94-3DE7FCFB9230}">
                <p14:media xmlns:p14="http://schemas.microsoft.com/office/powerpoint/2010/main" r:embed="rId1"/>
              </p:ext>
            </p:extLst>
          </p:nvPr>
        </p:nvPicPr>
        <p:blipFill>
          <a:blip r:embed="rId4"/>
          <a:stretch>
            <a:fillRect/>
          </a:stretch>
        </p:blipFill>
        <p:spPr>
          <a:xfrm>
            <a:off x="3352960" y="3188546"/>
            <a:ext cx="4876640" cy="3059853"/>
          </a:xfrm>
        </p:spPr>
      </p:pic>
    </p:spTree>
  </p:cSld>
  <p:clrMapOvr>
    <a:masterClrMapping/>
  </p:clrMapOvr>
  <p:transition spd="slow">
    <p:pull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25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descr="generic_tollBarrier_shot2_smal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9775" y="2895600"/>
            <a:ext cx="5213350" cy="3097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1" name="Rectangle 3"/>
          <p:cNvSpPr>
            <a:spLocks noGrp="1" noChangeArrowheads="1"/>
          </p:cNvSpPr>
          <p:nvPr>
            <p:ph type="title"/>
          </p:nvPr>
        </p:nvSpPr>
        <p:spPr>
          <a:xfrm>
            <a:off x="0" y="0"/>
            <a:ext cx="9144000" cy="1104900"/>
          </a:xfrm>
        </p:spPr>
        <p:txBody>
          <a:bodyPr/>
          <a:lstStyle/>
          <a:p>
            <a:r>
              <a:rPr lang="en-US" altLang="en-US" sz="4000"/>
              <a:t>Urban Modeling &amp; Visualization</a:t>
            </a:r>
          </a:p>
        </p:txBody>
      </p:sp>
      <p:sp>
        <p:nvSpPr>
          <p:cNvPr id="22532" name="Rectangle 4"/>
          <p:cNvSpPr>
            <a:spLocks noGrp="1" noChangeArrowheads="1"/>
          </p:cNvSpPr>
          <p:nvPr>
            <p:ph type="body" sz="half" idx="1"/>
          </p:nvPr>
        </p:nvSpPr>
        <p:spPr>
          <a:xfrm>
            <a:off x="152400" y="1147763"/>
            <a:ext cx="8799513" cy="1595437"/>
          </a:xfrm>
        </p:spPr>
        <p:txBody>
          <a:bodyPr/>
          <a:lstStyle/>
          <a:p>
            <a:pPr>
              <a:spcBef>
                <a:spcPct val="0"/>
              </a:spcBef>
            </a:pPr>
            <a:r>
              <a:rPr lang="en-US" altLang="en-US" sz="2600"/>
              <a:t>High Speed EZPass</a:t>
            </a:r>
          </a:p>
          <a:p>
            <a:pPr>
              <a:spcBef>
                <a:spcPct val="0"/>
              </a:spcBef>
            </a:pPr>
            <a:r>
              <a:rPr lang="en-US" altLang="en-US" sz="2600"/>
              <a:t>Planning tool for NYS Thruway Authority</a:t>
            </a:r>
          </a:p>
          <a:p>
            <a:pPr>
              <a:spcBef>
                <a:spcPct val="0"/>
              </a:spcBef>
            </a:pPr>
            <a:r>
              <a:rPr lang="en-US" altLang="en-US" sz="2600"/>
              <a:t>Visualization of real traffic data</a:t>
            </a:r>
          </a:p>
          <a:p>
            <a:pPr>
              <a:spcBef>
                <a:spcPct val="0"/>
              </a:spcBef>
            </a:pPr>
            <a:r>
              <a:rPr lang="en-US" altLang="en-US" sz="2600"/>
              <a:t>Interactive model for public meetings and demonstrations</a:t>
            </a:r>
            <a:endParaRPr lang="en-US" altLang="en-US" sz="2600">
              <a:solidFill>
                <a:schemeClr val="accent1"/>
              </a:solidFill>
            </a:endParaRPr>
          </a:p>
        </p:txBody>
      </p:sp>
      <p:graphicFrame>
        <p:nvGraphicFramePr>
          <p:cNvPr id="22533" name="Object 5"/>
          <p:cNvGraphicFramePr>
            <a:graphicFrameLocks noGrp="1" noChangeAspect="1"/>
          </p:cNvGraphicFramePr>
          <p:nvPr>
            <p:ph sz="half" idx="2"/>
          </p:nvPr>
        </p:nvGraphicFramePr>
        <p:xfrm>
          <a:off x="4648200" y="3173413"/>
          <a:ext cx="3808413" cy="1730375"/>
        </p:xfrm>
        <a:graphic>
          <a:graphicData uri="http://schemas.openxmlformats.org/presentationml/2006/ole">
            <mc:AlternateContent xmlns:mc="http://schemas.openxmlformats.org/markup-compatibility/2006">
              <mc:Choice xmlns:v="urn:schemas-microsoft-com:vml" Requires="v">
                <p:oleObj spid="_x0000_s22574" name="Image" r:id="rId4" imgW="9193651" imgH="4177778" progId="Photoshop.Image.8">
                  <p:embed/>
                </p:oleObj>
              </mc:Choice>
              <mc:Fallback>
                <p:oleObj name="Image" r:id="rId4" imgW="9193651" imgH="4177778" progId="Photoshop.Image.8">
                  <p:embed/>
                  <p:pic>
                    <p:nvPicPr>
                      <p:cNvPr id="0" name="Object 5"/>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4648200" y="3173413"/>
                        <a:ext cx="3808413" cy="1730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2534" name="Text Box 7"/>
          <p:cNvSpPr txBox="1">
            <a:spLocks noChangeArrowheads="1"/>
          </p:cNvSpPr>
          <p:nvPr/>
        </p:nvSpPr>
        <p:spPr bwMode="auto">
          <a:xfrm>
            <a:off x="171450" y="6019800"/>
            <a:ext cx="440055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600">
                <a:solidFill>
                  <a:schemeClr val="tx1"/>
                </a:solidFill>
                <a:latin typeface="Arial" charset="0"/>
              </a:rPr>
              <a:t>M. Innus, A. Koniak, A. Levesque, T. Furlani</a:t>
            </a:r>
          </a:p>
        </p:txBody>
      </p:sp>
    </p:spTree>
  </p:cSld>
  <p:clrMapOvr>
    <a:masterClrMapping/>
  </p:clrMapOvr>
  <p:transition spd="slow">
    <p:pull dir="rd"/>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0" y="0"/>
            <a:ext cx="9153525" cy="1314450"/>
          </a:xfrm>
        </p:spPr>
        <p:txBody>
          <a:bodyPr/>
          <a:lstStyle/>
          <a:p>
            <a:r>
              <a:rPr lang="en-US" altLang="en-US"/>
              <a:t>Accident Reconstruction</a:t>
            </a:r>
          </a:p>
        </p:txBody>
      </p:sp>
      <p:pic>
        <p:nvPicPr>
          <p:cNvPr id="23555" name="Picture 3" descr="acc_recon_new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76400" y="1354137"/>
            <a:ext cx="7239000" cy="4818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6" name="Picture 4" descr="presentation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3350" y="3190875"/>
            <a:ext cx="3886200" cy="3179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pull dir="rd"/>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0" y="0"/>
            <a:ext cx="9201150" cy="1176338"/>
          </a:xfrm>
        </p:spPr>
        <p:txBody>
          <a:bodyPr/>
          <a:lstStyle/>
          <a:p>
            <a:r>
              <a:rPr lang="en-US" altLang="en-US"/>
              <a:t>The Accident</a:t>
            </a:r>
          </a:p>
        </p:txBody>
      </p:sp>
      <p:pic>
        <p:nvPicPr>
          <p:cNvPr id="24579" name="Picture 3" descr="acc_recon_new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78063" y="1219200"/>
            <a:ext cx="6446837" cy="5030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0" name="Picture 4" descr="Picture-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0513" y="4057650"/>
            <a:ext cx="2895600" cy="2309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pull dir="rd"/>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US" altLang="en-US" sz="4000"/>
              <a:t>Accident Animation </a:t>
            </a:r>
            <a:br>
              <a:rPr lang="en-US" altLang="en-US" sz="4000"/>
            </a:br>
            <a:r>
              <a:rPr lang="en-US" altLang="en-US" sz="4000"/>
              <a:t>(Driver’s View)</a:t>
            </a:r>
          </a:p>
        </p:txBody>
      </p:sp>
      <p:pic>
        <p:nvPicPr>
          <p:cNvPr id="2" name="case2_driver....mp4">
            <a:hlinkClick r:id="" action="ppaction://media"/>
            <a:extLst>
              <a:ext uri="{FF2B5EF4-FFF2-40B4-BE49-F238E27FC236}">
                <a16:creationId xmlns:a16="http://schemas.microsoft.com/office/drawing/2014/main" id="{F412A56F-B7F7-1147-9A9E-FF71CD38E63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549400" y="1600200"/>
            <a:ext cx="6070600" cy="4552950"/>
          </a:xfrm>
          <a:prstGeom prst="rect">
            <a:avLst/>
          </a:prstGeom>
        </p:spPr>
      </p:pic>
    </p:spTree>
  </p:cSld>
  <p:clrMapOvr>
    <a:masterClrMapping/>
  </p:clrMapOvr>
  <p:transition spd="slow">
    <p:pull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86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1218" name="Rectangle 2"/>
          <p:cNvSpPr>
            <a:spLocks noGrp="1" noChangeArrowheads="1"/>
          </p:cNvSpPr>
          <p:nvPr>
            <p:ph type="title"/>
          </p:nvPr>
        </p:nvSpPr>
        <p:spPr>
          <a:xfrm>
            <a:off x="0" y="0"/>
            <a:ext cx="9144000" cy="1138238"/>
          </a:xfrm>
        </p:spPr>
        <p:txBody>
          <a:bodyPr/>
          <a:lstStyle/>
          <a:p>
            <a:pPr>
              <a:defRPr/>
            </a:pPr>
            <a:r>
              <a:rPr lang="en-US" sz="4000"/>
              <a:t> </a:t>
            </a:r>
            <a:r>
              <a:rPr lang="en-US" sz="4000" i="1">
                <a:effectLst>
                  <a:outerShdw blurRad="38100" dist="38100" dir="2700000" algn="tl">
                    <a:srgbClr val="000000"/>
                  </a:outerShdw>
                </a:effectLst>
              </a:rPr>
              <a:t>StreetScenes</a:t>
            </a:r>
            <a:r>
              <a:rPr lang="en-US" sz="4000" i="1" baseline="30000">
                <a:effectLst>
                  <a:outerShdw blurRad="38100" dist="38100" dir="2700000" algn="tl">
                    <a:srgbClr val="000000"/>
                  </a:outerShdw>
                </a:effectLst>
              </a:rPr>
              <a:t>®</a:t>
            </a:r>
            <a:r>
              <a:rPr lang="en-US" sz="4000"/>
              <a:t> </a:t>
            </a:r>
            <a:br>
              <a:rPr lang="en-US" sz="4000"/>
            </a:br>
            <a:r>
              <a:rPr lang="en-US" sz="4000"/>
              <a:t>3D Traffic Simulation</a:t>
            </a:r>
          </a:p>
        </p:txBody>
      </p:sp>
      <p:sp>
        <p:nvSpPr>
          <p:cNvPr id="1161219" name="Rectangle 3"/>
          <p:cNvSpPr>
            <a:spLocks noGrp="1" noChangeArrowheads="1"/>
          </p:cNvSpPr>
          <p:nvPr>
            <p:ph idx="1"/>
          </p:nvPr>
        </p:nvSpPr>
        <p:spPr>
          <a:xfrm>
            <a:off x="-23813" y="1439863"/>
            <a:ext cx="3792538" cy="3924300"/>
          </a:xfrm>
        </p:spPr>
        <p:txBody>
          <a:bodyPr/>
          <a:lstStyle/>
          <a:p>
            <a:pPr>
              <a:lnSpc>
                <a:spcPct val="90000"/>
              </a:lnSpc>
              <a:defRPr/>
            </a:pPr>
            <a:r>
              <a:rPr lang="en-US" sz="2400" i="1">
                <a:effectLst>
                  <a:outerShdw blurRad="38100" dist="38100" dir="2700000" algn="tl">
                    <a:srgbClr val="C0C0C0"/>
                  </a:outerShdw>
                </a:effectLst>
              </a:rPr>
              <a:t>StreetScenes</a:t>
            </a:r>
            <a:r>
              <a:rPr lang="en-US" sz="2400" i="1" baseline="30000">
                <a:effectLst>
                  <a:outerShdw blurRad="38100" dist="38100" dir="2700000" algn="tl">
                    <a:srgbClr val="C0C0C0"/>
                  </a:outerShdw>
                </a:effectLst>
              </a:rPr>
              <a:t>®</a:t>
            </a:r>
            <a:r>
              <a:rPr lang="en-US" sz="2400"/>
              <a:t> is a Virtual Reality (VR) software solution for 3D visualization of surface traffic </a:t>
            </a:r>
          </a:p>
          <a:p>
            <a:pPr>
              <a:lnSpc>
                <a:spcPct val="90000"/>
              </a:lnSpc>
              <a:defRPr/>
            </a:pPr>
            <a:r>
              <a:rPr lang="en-US" sz="2400"/>
              <a:t>3D model of proposed soccer stadium in Rochester</a:t>
            </a:r>
          </a:p>
          <a:p>
            <a:pPr>
              <a:lnSpc>
                <a:spcPct val="90000"/>
              </a:lnSpc>
              <a:defRPr/>
            </a:pPr>
            <a:r>
              <a:rPr lang="en-US" sz="2400"/>
              <a:t>Used </a:t>
            </a:r>
            <a:r>
              <a:rPr lang="en-US" sz="2400" i="1">
                <a:effectLst>
                  <a:outerShdw blurRad="38100" dist="38100" dir="2700000" algn="tl">
                    <a:srgbClr val="C0C0C0"/>
                  </a:outerShdw>
                </a:effectLst>
              </a:rPr>
              <a:t>StreetScenes</a:t>
            </a:r>
            <a:r>
              <a:rPr lang="en-US" sz="2400" i="1" baseline="30000">
                <a:effectLst>
                  <a:outerShdw blurRad="38100" dist="38100" dir="2700000" algn="tl">
                    <a:srgbClr val="C0C0C0"/>
                  </a:outerShdw>
                </a:effectLst>
              </a:rPr>
              <a:t>®</a:t>
            </a:r>
            <a:r>
              <a:rPr lang="en-US" sz="2400"/>
              <a:t> to import output file from Synchro traffic simulation</a:t>
            </a:r>
          </a:p>
          <a:p>
            <a:pPr>
              <a:lnSpc>
                <a:spcPct val="90000"/>
              </a:lnSpc>
              <a:buFont typeface="Wingdings" pitchFamily="2" charset="2"/>
              <a:buNone/>
              <a:defRPr/>
            </a:pPr>
            <a:endParaRPr lang="en-US" sz="2400"/>
          </a:p>
        </p:txBody>
      </p:sp>
      <p:pic>
        <p:nvPicPr>
          <p:cNvPr id="4" name="street....mp4">
            <a:hlinkClick r:id="" action="ppaction://media"/>
            <a:extLst>
              <a:ext uri="{FF2B5EF4-FFF2-40B4-BE49-F238E27FC236}">
                <a16:creationId xmlns:a16="http://schemas.microsoft.com/office/drawing/2014/main" id="{9639F2DA-6201-914D-9956-169BE98D6FA2}"/>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886200" y="1524000"/>
            <a:ext cx="4876800" cy="4185920"/>
          </a:xfrm>
          <a:prstGeom prst="rect">
            <a:avLst/>
          </a:prstGeom>
        </p:spPr>
      </p:pic>
    </p:spTree>
  </p:cSld>
  <p:clrMapOvr>
    <a:masterClrMapping/>
  </p:clrMapOvr>
  <p:transition spd="slow">
    <p:pull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437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algn="r"/>
            <a:r>
              <a:rPr lang="en-US" altLang="en-US" sz="2800" dirty="0"/>
              <a:t>Song: I’m OK (I Promise)</a:t>
            </a:r>
            <a:br>
              <a:rPr lang="en-US" altLang="en-US" sz="2800" dirty="0"/>
            </a:br>
            <a:r>
              <a:rPr lang="en-US" altLang="en-US" sz="2800" dirty="0"/>
              <a:t>Band: Chemical Romance</a:t>
            </a:r>
            <a:br>
              <a:rPr lang="en-US" altLang="en-US" sz="2800" dirty="0"/>
            </a:br>
            <a:r>
              <a:rPr lang="en-US" altLang="en-US" sz="2800" dirty="0"/>
              <a:t>Gaming Environment: Death Jr.</a:t>
            </a:r>
          </a:p>
        </p:txBody>
      </p:sp>
      <p:sp>
        <p:nvSpPr>
          <p:cNvPr id="27651" name="Text Box 3"/>
          <p:cNvSpPr txBox="1">
            <a:spLocks noChangeArrowheads="1"/>
          </p:cNvSpPr>
          <p:nvPr/>
        </p:nvSpPr>
        <p:spPr bwMode="auto">
          <a:xfrm>
            <a:off x="76200" y="76200"/>
            <a:ext cx="2751138" cy="11890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4800">
                <a:solidFill>
                  <a:srgbClr val="FFFF00"/>
                </a:solidFill>
              </a:rPr>
              <a:t>MTV</a:t>
            </a:r>
          </a:p>
          <a:p>
            <a:pPr algn="ctr">
              <a:spcBef>
                <a:spcPct val="0"/>
              </a:spcBef>
              <a:buClrTx/>
              <a:buFontTx/>
              <a:buNone/>
            </a:pPr>
            <a:r>
              <a:rPr lang="en-US" altLang="en-US" sz="2400">
                <a:solidFill>
                  <a:srgbClr val="FFFF00"/>
                </a:solidFill>
              </a:rPr>
              <a:t>IBC Digital &amp; CCR</a:t>
            </a:r>
          </a:p>
        </p:txBody>
      </p:sp>
      <p:pic>
        <p:nvPicPr>
          <p:cNvPr id="3" name="MTV-death_jr....mp4">
            <a:hlinkClick r:id="" action="ppaction://media"/>
            <a:extLst>
              <a:ext uri="{FF2B5EF4-FFF2-40B4-BE49-F238E27FC236}">
                <a16:creationId xmlns:a16="http://schemas.microsoft.com/office/drawing/2014/main" id="{863910E6-C6BB-A14F-8E86-ABEA3E2A0CBD}"/>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295400" y="1485900"/>
            <a:ext cx="6248400" cy="4686300"/>
          </a:xfrm>
          <a:prstGeom prst="rect">
            <a:avLst/>
          </a:prstGeom>
        </p:spPr>
      </p:pic>
    </p:spTree>
    <p:extLst>
      <p:ext uri="{BB962C8B-B14F-4D97-AF65-F5344CB8AC3E}">
        <p14:creationId xmlns:p14="http://schemas.microsoft.com/office/powerpoint/2010/main" val="365503502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687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descr="hillar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4400" y="1371600"/>
            <a:ext cx="3429000" cy="228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5" name="Rectangle 3"/>
          <p:cNvSpPr>
            <a:spLocks noGrp="1" noChangeArrowheads="1"/>
          </p:cNvSpPr>
          <p:nvPr>
            <p:ph type="title"/>
          </p:nvPr>
        </p:nvSpPr>
        <p:spPr/>
        <p:txBody>
          <a:bodyPr/>
          <a:lstStyle/>
          <a:p>
            <a:r>
              <a:rPr lang="en-US" altLang="en-US"/>
              <a:t>Public Forum</a:t>
            </a:r>
          </a:p>
        </p:txBody>
      </p:sp>
      <p:pic>
        <p:nvPicPr>
          <p:cNvPr id="28676" name="Picture 4" descr="mar6-00-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 y="3703637"/>
            <a:ext cx="3932237" cy="2620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8" name="Picture 6" descr="schume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43400" y="1371600"/>
            <a:ext cx="4038600" cy="269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7" name="Picture 5" descr="ki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24400" y="3632200"/>
            <a:ext cx="4038600" cy="269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9" name="Picture 7" descr="pb"/>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352800" y="3505200"/>
            <a:ext cx="2971800" cy="224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pull dir="rd"/>
  </p:transition>
</p:sld>
</file>

<file path=ppt/slides/slide28.xml><?xml version="1.0" encoding="utf-8"?>
<p:sld xmlns:a="http://schemas.openxmlformats.org/drawingml/2006/main" xmlns:r="http://schemas.openxmlformats.org/officeDocument/2006/relationships" xmlns:p="http://schemas.openxmlformats.org/presentationml/2006/main" showMasterSp="0">
  <p:cSld>
    <p:bg>
      <p:bgPr>
        <a:gradFill rotWithShape="0">
          <a:gsLst>
            <a:gs pos="0">
              <a:srgbClr val="000047"/>
            </a:gs>
            <a:gs pos="100000">
              <a:srgbClr val="000099"/>
            </a:gs>
          </a:gsLst>
          <a:lin ang="5400000" scaled="1"/>
        </a:gradFill>
        <a:effectLst/>
      </p:bgPr>
    </p:bg>
    <p:spTree>
      <p:nvGrpSpPr>
        <p:cNvPr id="1" name=""/>
        <p:cNvGrpSpPr/>
        <p:nvPr/>
      </p:nvGrpSpPr>
      <p:grpSpPr>
        <a:xfrm>
          <a:off x="0" y="0"/>
          <a:ext cx="0" cy="0"/>
          <a:chOff x="0" y="0"/>
          <a:chExt cx="0" cy="0"/>
        </a:xfrm>
      </p:grpSpPr>
      <p:sp>
        <p:nvSpPr>
          <p:cNvPr id="29698" name="Rectangle 2"/>
          <p:cNvSpPr>
            <a:spLocks noGrp="1" noChangeArrowheads="1"/>
          </p:cNvSpPr>
          <p:nvPr>
            <p:ph type="ctrTitle"/>
          </p:nvPr>
        </p:nvSpPr>
        <p:spPr>
          <a:xfrm>
            <a:off x="685800" y="2286000"/>
            <a:ext cx="7772400" cy="1143000"/>
          </a:xfrm>
          <a:noFill/>
          <a:extLst>
            <a:ext uri="{909E8E84-426E-40DD-AFC4-6F175D3DCCD1}">
              <a14:hiddenFill xmlns:a14="http://schemas.microsoft.com/office/drawing/2010/main">
                <a:gradFill rotWithShape="1">
                  <a:gsLst>
                    <a:gs pos="0">
                      <a:srgbClr val="000047"/>
                    </a:gs>
                    <a:gs pos="50000">
                      <a:srgbClr val="000099"/>
                    </a:gs>
                    <a:gs pos="100000">
                      <a:srgbClr val="000047"/>
                    </a:gs>
                  </a:gsLst>
                  <a:lin ang="5400000" scaled="1"/>
                </a:gradFill>
              </a14:hiddenFill>
            </a:ext>
          </a:extLst>
        </p:spPr>
        <p:txBody>
          <a:bodyPr/>
          <a:lstStyle/>
          <a:p>
            <a:r>
              <a:rPr lang="en-US" altLang="en-US">
                <a:solidFill>
                  <a:srgbClr val="FFFF00"/>
                </a:solidFill>
              </a:rPr>
              <a:t>Virtual Reality</a:t>
            </a:r>
          </a:p>
        </p:txBody>
      </p:sp>
      <p:sp>
        <p:nvSpPr>
          <p:cNvPr id="29699" name="Rectangle 3"/>
          <p:cNvSpPr>
            <a:spLocks noGrp="1" noChangeArrowheads="1"/>
          </p:cNvSpPr>
          <p:nvPr>
            <p:ph type="subTitle" idx="1"/>
          </p:nvPr>
        </p:nvSpPr>
        <p:spPr/>
        <p:txBody>
          <a:bodyPr/>
          <a:lstStyle/>
          <a:p>
            <a:endParaRPr lang="en-US" altLang="en-US"/>
          </a:p>
        </p:txBody>
      </p:sp>
    </p:spTree>
  </p:cSld>
  <p:clrMapOvr>
    <a:masterClrMapping/>
  </p:clrMapOvr>
  <p:transition spd="slow">
    <p:pull dir="rd"/>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ChangeArrowheads="1"/>
          </p:cNvSpPr>
          <p:nvPr/>
        </p:nvSpPr>
        <p:spPr bwMode="auto">
          <a:xfrm>
            <a:off x="0" y="1270000"/>
            <a:ext cx="9144000" cy="5861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nSpc>
                <a:spcPct val="80000"/>
              </a:lnSpc>
            </a:pPr>
            <a:r>
              <a:rPr lang="en-US" altLang="en-US" sz="2400" dirty="0"/>
              <a:t>Networked art application for CAVE</a:t>
            </a:r>
          </a:p>
          <a:p>
            <a:pPr lvl="1">
              <a:lnSpc>
                <a:spcPct val="80000"/>
              </a:lnSpc>
              <a:buFont typeface="Wingdings" pitchFamily="2" charset="2"/>
              <a:buChar char="n"/>
            </a:pPr>
            <a:r>
              <a:rPr lang="en-US" altLang="en-US" sz="2400" dirty="0"/>
              <a:t>Users from around the world</a:t>
            </a:r>
          </a:p>
          <a:p>
            <a:pPr lvl="1">
              <a:lnSpc>
                <a:spcPct val="80000"/>
              </a:lnSpc>
              <a:buFont typeface="Wingdings" pitchFamily="2" charset="2"/>
              <a:buChar char="n"/>
            </a:pPr>
            <a:r>
              <a:rPr lang="en-US" altLang="en-US" sz="2400" dirty="0"/>
              <a:t>First performance 2001</a:t>
            </a:r>
          </a:p>
          <a:p>
            <a:pPr>
              <a:lnSpc>
                <a:spcPct val="80000"/>
              </a:lnSpc>
            </a:pPr>
            <a:r>
              <a:rPr lang="en-US" altLang="en-US" sz="2400" dirty="0"/>
              <a:t>Dance-floor environment</a:t>
            </a:r>
          </a:p>
          <a:p>
            <a:pPr lvl="1">
              <a:lnSpc>
                <a:spcPct val="80000"/>
              </a:lnSpc>
              <a:buFont typeface="Wingdings" pitchFamily="2" charset="2"/>
              <a:buChar char="n"/>
            </a:pPr>
            <a:r>
              <a:rPr lang="en-US" altLang="en-US" sz="2400" dirty="0"/>
              <a:t>Inhabited by life-size puppets</a:t>
            </a:r>
          </a:p>
          <a:p>
            <a:pPr lvl="1">
              <a:lnSpc>
                <a:spcPct val="80000"/>
              </a:lnSpc>
              <a:buFont typeface="Wingdings" pitchFamily="2" charset="2"/>
              <a:buChar char="n"/>
            </a:pPr>
            <a:r>
              <a:rPr lang="en-US" altLang="en-US" sz="2400" dirty="0"/>
              <a:t>Dance with each other</a:t>
            </a:r>
          </a:p>
          <a:p>
            <a:pPr lvl="1">
              <a:lnSpc>
                <a:spcPct val="80000"/>
              </a:lnSpc>
              <a:buFont typeface="Wingdings" pitchFamily="2" charset="2"/>
              <a:buChar char="n"/>
            </a:pPr>
            <a:r>
              <a:rPr lang="en-US" altLang="en-US" sz="2400" dirty="0"/>
              <a:t>Synchro</a:t>
            </a:r>
          </a:p>
          <a:p>
            <a:pPr>
              <a:lnSpc>
                <a:spcPct val="80000"/>
              </a:lnSpc>
            </a:pPr>
            <a:r>
              <a:rPr lang="en-US" altLang="en-US" sz="2400" dirty="0"/>
              <a:t>Recording Booth</a:t>
            </a:r>
          </a:p>
          <a:p>
            <a:pPr lvl="1">
              <a:lnSpc>
                <a:spcPct val="80000"/>
              </a:lnSpc>
              <a:buFont typeface="Wingdings" pitchFamily="2" charset="2"/>
              <a:buChar char="n"/>
            </a:pPr>
            <a:r>
              <a:rPr lang="en-US" altLang="en-US" sz="2400" dirty="0"/>
              <a:t>User enters booth</a:t>
            </a:r>
          </a:p>
          <a:p>
            <a:pPr lvl="1">
              <a:lnSpc>
                <a:spcPct val="80000"/>
              </a:lnSpc>
              <a:buFont typeface="Wingdings" pitchFamily="2" charset="2"/>
              <a:buChar char="n"/>
            </a:pPr>
            <a:r>
              <a:rPr lang="en-US" altLang="en-US" sz="2400" dirty="0"/>
              <a:t>User dances </a:t>
            </a:r>
          </a:p>
          <a:p>
            <a:pPr lvl="1">
              <a:lnSpc>
                <a:spcPct val="80000"/>
              </a:lnSpc>
              <a:buFont typeface="Wingdings" pitchFamily="2" charset="2"/>
              <a:buChar char="n"/>
            </a:pPr>
            <a:r>
              <a:rPr lang="en-US" altLang="en-US" sz="2400" dirty="0"/>
              <a:t>System records dance from tracking</a:t>
            </a:r>
          </a:p>
          <a:p>
            <a:pPr lvl="1">
              <a:lnSpc>
                <a:spcPct val="80000"/>
              </a:lnSpc>
              <a:buFont typeface="Wingdings" pitchFamily="2" charset="2"/>
              <a:buNone/>
            </a:pPr>
            <a:r>
              <a:rPr lang="en-US" altLang="en-US" sz="2400" dirty="0"/>
              <a:t>	on head and hands</a:t>
            </a:r>
          </a:p>
          <a:p>
            <a:pPr lvl="1">
              <a:lnSpc>
                <a:spcPct val="80000"/>
              </a:lnSpc>
              <a:buFont typeface="Wingdings" pitchFamily="2" charset="2"/>
              <a:buChar char="n"/>
            </a:pPr>
            <a:r>
              <a:rPr lang="en-US" altLang="en-US" sz="2400" dirty="0"/>
              <a:t>Dance mapped to Avatar</a:t>
            </a:r>
          </a:p>
          <a:p>
            <a:pPr lvl="1">
              <a:lnSpc>
                <a:spcPct val="80000"/>
              </a:lnSpc>
              <a:buFont typeface="Wingdings" pitchFamily="2" charset="2"/>
              <a:buChar char="n"/>
            </a:pPr>
            <a:endParaRPr lang="en-US" altLang="en-US" sz="2400" dirty="0"/>
          </a:p>
          <a:p>
            <a:pPr>
              <a:lnSpc>
                <a:spcPct val="80000"/>
              </a:lnSpc>
            </a:pPr>
            <a:endParaRPr lang="en-US" altLang="en-US" sz="2400" dirty="0"/>
          </a:p>
          <a:p>
            <a:pPr>
              <a:lnSpc>
                <a:spcPct val="80000"/>
              </a:lnSpc>
              <a:buClr>
                <a:srgbClr val="0429A0"/>
              </a:buClr>
              <a:buFont typeface="Monotype Sorts" pitchFamily="2" charset="2"/>
              <a:buNone/>
            </a:pPr>
            <a:endParaRPr lang="en-US" altLang="en-US" sz="2400" b="0" dirty="0">
              <a:solidFill>
                <a:srgbClr val="0429A0"/>
              </a:solidFill>
              <a:latin typeface="Century Gothic" pitchFamily="34" charset="0"/>
            </a:endParaRPr>
          </a:p>
        </p:txBody>
      </p:sp>
      <p:sp>
        <p:nvSpPr>
          <p:cNvPr id="30723" name="Rectangle 3"/>
          <p:cNvSpPr>
            <a:spLocks noGrp="1" noChangeArrowheads="1"/>
          </p:cNvSpPr>
          <p:nvPr>
            <p:ph type="title"/>
          </p:nvPr>
        </p:nvSpPr>
        <p:spPr/>
        <p:txBody>
          <a:bodyPr/>
          <a:lstStyle/>
          <a:p>
            <a:r>
              <a:rPr lang="en-US" altLang="en-US"/>
              <a:t>Alive on the Grid: PAAPAB</a:t>
            </a:r>
          </a:p>
        </p:txBody>
      </p:sp>
      <p:sp>
        <p:nvSpPr>
          <p:cNvPr id="30724" name="Text Box 5"/>
          <p:cNvSpPr txBox="1">
            <a:spLocks noChangeArrowheads="1"/>
          </p:cNvSpPr>
          <p:nvPr/>
        </p:nvSpPr>
        <p:spPr bwMode="auto">
          <a:xfrm>
            <a:off x="209550" y="6019800"/>
            <a:ext cx="1087438"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600">
                <a:solidFill>
                  <a:schemeClr val="tx1"/>
                </a:solidFill>
                <a:latin typeface="Arial" charset="0"/>
              </a:rPr>
              <a:t>J. Anstey</a:t>
            </a:r>
          </a:p>
        </p:txBody>
      </p:sp>
      <p:pic>
        <p:nvPicPr>
          <p:cNvPr id="30725" name="Picture 6" descr="pab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86600" y="4419600"/>
            <a:ext cx="1720850" cy="1290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6" name="Picture 7" descr="pab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91000" y="3657600"/>
            <a:ext cx="1720850" cy="1228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7" name="Picture 8" descr="skel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05600" y="1752600"/>
            <a:ext cx="1720850" cy="2232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8" name="Picture 9" descr="v2-overview"/>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00600" y="1828800"/>
            <a:ext cx="1720850"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9" name="Text Box 10"/>
          <p:cNvSpPr txBox="1">
            <a:spLocks noChangeArrowheads="1"/>
          </p:cNvSpPr>
          <p:nvPr/>
        </p:nvSpPr>
        <p:spPr bwMode="auto">
          <a:xfrm>
            <a:off x="8050213" y="76200"/>
            <a:ext cx="1093787"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r">
              <a:spcBef>
                <a:spcPct val="0"/>
              </a:spcBef>
              <a:buClrTx/>
              <a:buFontTx/>
              <a:buNone/>
            </a:pPr>
            <a:r>
              <a:rPr lang="en-US" altLang="en-US" sz="1600">
                <a:solidFill>
                  <a:srgbClr val="FFFF00"/>
                </a:solidFill>
              </a:rPr>
              <a:t>Media Art</a:t>
            </a:r>
          </a:p>
        </p:txBody>
      </p:sp>
    </p:spTree>
  </p:cSld>
  <p:clrMapOvr>
    <a:masterClrMapping/>
  </p:clrMapOvr>
  <p:transition spd="slow">
    <p:pull dir="rd"/>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0" y="1270000"/>
            <a:ext cx="9144000" cy="2209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nSpc>
                <a:spcPct val="80000"/>
              </a:lnSpc>
            </a:pPr>
            <a:r>
              <a:rPr lang="en-US" altLang="en-US" sz="2400"/>
              <a:t>VR work of fiction build for CAVE at EVL 1997-2000</a:t>
            </a:r>
          </a:p>
          <a:p>
            <a:pPr>
              <a:lnSpc>
                <a:spcPct val="80000"/>
              </a:lnSpc>
            </a:pPr>
            <a:r>
              <a:rPr lang="en-US" altLang="en-US" sz="2400"/>
              <a:t>Users is protagonist</a:t>
            </a:r>
          </a:p>
          <a:p>
            <a:pPr>
              <a:lnSpc>
                <a:spcPct val="80000"/>
              </a:lnSpc>
            </a:pPr>
            <a:r>
              <a:rPr lang="en-US" altLang="en-US" sz="2400"/>
              <a:t>User interacts with computer controlled characters</a:t>
            </a:r>
          </a:p>
          <a:p>
            <a:pPr>
              <a:lnSpc>
                <a:spcPct val="80000"/>
              </a:lnSpc>
            </a:pPr>
            <a:r>
              <a:rPr lang="en-US" altLang="en-US" sz="2400"/>
              <a:t>Based on short story of J. Anstey</a:t>
            </a:r>
          </a:p>
          <a:p>
            <a:pPr>
              <a:lnSpc>
                <a:spcPct val="80000"/>
              </a:lnSpc>
            </a:pPr>
            <a:endParaRPr lang="en-US" altLang="en-US" sz="2400"/>
          </a:p>
          <a:p>
            <a:pPr>
              <a:lnSpc>
                <a:spcPct val="80000"/>
              </a:lnSpc>
              <a:buClr>
                <a:srgbClr val="0429A0"/>
              </a:buClr>
              <a:buFont typeface="Monotype Sorts" pitchFamily="2" charset="2"/>
              <a:buNone/>
            </a:pPr>
            <a:endParaRPr lang="en-US" altLang="en-US" sz="2400" b="0">
              <a:solidFill>
                <a:srgbClr val="0429A0"/>
              </a:solidFill>
              <a:latin typeface="Century Gothic" pitchFamily="34" charset="0"/>
            </a:endParaRPr>
          </a:p>
        </p:txBody>
      </p:sp>
      <p:sp>
        <p:nvSpPr>
          <p:cNvPr id="31747" name="Rectangle 3"/>
          <p:cNvSpPr>
            <a:spLocks noGrp="1" noChangeArrowheads="1"/>
          </p:cNvSpPr>
          <p:nvPr>
            <p:ph type="title"/>
          </p:nvPr>
        </p:nvSpPr>
        <p:spPr/>
        <p:txBody>
          <a:bodyPr/>
          <a:lstStyle/>
          <a:p>
            <a:r>
              <a:rPr lang="en-US" altLang="en-US"/>
              <a:t>The Thing Growing</a:t>
            </a:r>
          </a:p>
        </p:txBody>
      </p:sp>
      <p:sp>
        <p:nvSpPr>
          <p:cNvPr id="31748" name="Text Box 5"/>
          <p:cNvSpPr txBox="1">
            <a:spLocks noChangeArrowheads="1"/>
          </p:cNvSpPr>
          <p:nvPr/>
        </p:nvSpPr>
        <p:spPr bwMode="auto">
          <a:xfrm>
            <a:off x="209550" y="6019800"/>
            <a:ext cx="1087438"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600">
                <a:solidFill>
                  <a:schemeClr val="tx1"/>
                </a:solidFill>
                <a:latin typeface="Arial" charset="0"/>
              </a:rPr>
              <a:t>J. Anstey</a:t>
            </a:r>
          </a:p>
        </p:txBody>
      </p:sp>
      <p:pic>
        <p:nvPicPr>
          <p:cNvPr id="31749" name="Picture 6" descr="64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3400" y="2895600"/>
            <a:ext cx="1792288" cy="1344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50" name="Picture 7" descr="bigThing_s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53200" y="4419600"/>
            <a:ext cx="2325688" cy="1652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51" name="Picture 8" descr="cloud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00200" y="4724400"/>
            <a:ext cx="1792288" cy="1487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52" name="Picture 9" descr="thingdance2_sm"/>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81400" y="2971800"/>
            <a:ext cx="2782888" cy="190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53" name="Picture 10" descr="treats-both_sm"/>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934200" y="2514600"/>
            <a:ext cx="1792288" cy="1201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754" name="Text Box 11"/>
          <p:cNvSpPr txBox="1">
            <a:spLocks noChangeArrowheads="1"/>
          </p:cNvSpPr>
          <p:nvPr/>
        </p:nvSpPr>
        <p:spPr bwMode="auto">
          <a:xfrm>
            <a:off x="8050213" y="76200"/>
            <a:ext cx="1093787"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r">
              <a:spcBef>
                <a:spcPct val="0"/>
              </a:spcBef>
              <a:buClrTx/>
              <a:buFontTx/>
              <a:buNone/>
            </a:pPr>
            <a:r>
              <a:rPr lang="en-US" altLang="en-US" sz="1600">
                <a:solidFill>
                  <a:srgbClr val="FFFF00"/>
                </a:solidFill>
              </a:rPr>
              <a:t>Media Art</a:t>
            </a:r>
          </a:p>
        </p:txBody>
      </p:sp>
    </p:spTree>
  </p:cSld>
  <p:clrMapOvr>
    <a:masterClrMapping/>
  </p:clrMapOvr>
  <p:transition spd="slow">
    <p:pull dir="rd"/>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ChangeArrowheads="1"/>
          </p:cNvSpPr>
          <p:nvPr/>
        </p:nvSpPr>
        <p:spPr bwMode="auto">
          <a:xfrm>
            <a:off x="0" y="1349375"/>
            <a:ext cx="3962400" cy="308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nSpc>
                <a:spcPct val="80000"/>
              </a:lnSpc>
            </a:pPr>
            <a:r>
              <a:rPr lang="en-US" altLang="en-US" sz="2400"/>
              <a:t>Interactive virtual factory</a:t>
            </a:r>
          </a:p>
          <a:p>
            <a:pPr>
              <a:lnSpc>
                <a:spcPct val="80000"/>
              </a:lnSpc>
            </a:pPr>
            <a:r>
              <a:rPr lang="en-US" altLang="en-US" sz="2400"/>
              <a:t>Creates digital mock-up of factory</a:t>
            </a:r>
          </a:p>
          <a:p>
            <a:pPr>
              <a:lnSpc>
                <a:spcPct val="80000"/>
              </a:lnSpc>
            </a:pPr>
            <a:r>
              <a:rPr lang="en-US" altLang="en-US" sz="2400"/>
              <a:t>Drag &amp; place modular machines</a:t>
            </a:r>
          </a:p>
          <a:p>
            <a:pPr>
              <a:lnSpc>
                <a:spcPct val="80000"/>
              </a:lnSpc>
            </a:pPr>
            <a:r>
              <a:rPr lang="en-US" altLang="en-US" sz="2400"/>
              <a:t>Mathematical algorithms for consistency checks</a:t>
            </a:r>
          </a:p>
          <a:p>
            <a:pPr>
              <a:lnSpc>
                <a:spcPct val="80000"/>
              </a:lnSpc>
            </a:pPr>
            <a:endParaRPr lang="en-US" altLang="en-US" sz="2400"/>
          </a:p>
          <a:p>
            <a:pPr>
              <a:lnSpc>
                <a:spcPct val="80000"/>
              </a:lnSpc>
              <a:buClr>
                <a:srgbClr val="0429A0"/>
              </a:buClr>
              <a:buFont typeface="Monotype Sorts" pitchFamily="2" charset="2"/>
              <a:buNone/>
            </a:pPr>
            <a:endParaRPr lang="en-US" altLang="en-US" sz="2400" b="0">
              <a:solidFill>
                <a:srgbClr val="0429A0"/>
              </a:solidFill>
              <a:latin typeface="Century Gothic" pitchFamily="34" charset="0"/>
            </a:endParaRPr>
          </a:p>
        </p:txBody>
      </p:sp>
      <p:sp>
        <p:nvSpPr>
          <p:cNvPr id="32771" name="Rectangle 3"/>
          <p:cNvSpPr>
            <a:spLocks noGrp="1" noChangeArrowheads="1"/>
          </p:cNvSpPr>
          <p:nvPr>
            <p:ph type="title"/>
          </p:nvPr>
        </p:nvSpPr>
        <p:spPr/>
        <p:txBody>
          <a:bodyPr/>
          <a:lstStyle/>
          <a:p>
            <a:r>
              <a:rPr lang="en-US" altLang="en-US"/>
              <a:t>VR-Fact!</a:t>
            </a:r>
          </a:p>
        </p:txBody>
      </p:sp>
      <p:sp>
        <p:nvSpPr>
          <p:cNvPr id="32772" name="Text Box 5"/>
          <p:cNvSpPr txBox="1">
            <a:spLocks noChangeArrowheads="1"/>
          </p:cNvSpPr>
          <p:nvPr/>
        </p:nvSpPr>
        <p:spPr bwMode="auto">
          <a:xfrm>
            <a:off x="209550" y="6019800"/>
            <a:ext cx="67945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600">
                <a:solidFill>
                  <a:schemeClr val="tx1"/>
                </a:solidFill>
                <a:latin typeface="Arial" charset="0"/>
              </a:rPr>
              <a:t>Kesh</a:t>
            </a:r>
          </a:p>
        </p:txBody>
      </p:sp>
      <p:pic>
        <p:nvPicPr>
          <p:cNvPr id="32773" name="Picture 6" descr="vfact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60800" y="1447800"/>
            <a:ext cx="5283200" cy="3170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4" name="Picture 7" descr="vfact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4400" y="4191000"/>
            <a:ext cx="3505200" cy="2103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5" name="Picture 8" descr="vfact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10200" y="4251325"/>
            <a:ext cx="3429000" cy="205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6" name="Text Box 9"/>
          <p:cNvSpPr txBox="1">
            <a:spLocks noChangeArrowheads="1"/>
          </p:cNvSpPr>
          <p:nvPr/>
        </p:nvSpPr>
        <p:spPr bwMode="auto">
          <a:xfrm>
            <a:off x="5508625" y="76200"/>
            <a:ext cx="3635375"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r">
              <a:spcBef>
                <a:spcPct val="0"/>
              </a:spcBef>
              <a:buClrTx/>
              <a:buFontTx/>
              <a:buNone/>
            </a:pPr>
            <a:r>
              <a:rPr lang="en-US" altLang="en-US" sz="1600">
                <a:solidFill>
                  <a:srgbClr val="FFFF00"/>
                </a:solidFill>
              </a:rPr>
              <a:t>Mechanical and Aerospace Engineering</a:t>
            </a:r>
          </a:p>
        </p:txBody>
      </p:sp>
    </p:spTree>
  </p:cSld>
  <p:clrMapOvr>
    <a:masterClrMapping/>
  </p:clrMapOvr>
  <p:transition spd="slow">
    <p:pull dir="rd"/>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0" y="0"/>
            <a:ext cx="9144000" cy="1143000"/>
          </a:xfrm>
        </p:spPr>
        <p:txBody>
          <a:bodyPr/>
          <a:lstStyle/>
          <a:p>
            <a:r>
              <a:rPr lang="en-US" altLang="en-US" sz="2200"/>
              <a:t> </a:t>
            </a:r>
            <a:r>
              <a:rPr lang="en-US" altLang="en-US" sz="3000"/>
              <a:t>Collaborative Visualization Environments</a:t>
            </a:r>
          </a:p>
        </p:txBody>
      </p:sp>
      <p:sp>
        <p:nvSpPr>
          <p:cNvPr id="33795" name="Rectangle 3"/>
          <p:cNvSpPr>
            <a:spLocks noGrp="1" noChangeArrowheads="1"/>
          </p:cNvSpPr>
          <p:nvPr>
            <p:ph idx="1"/>
          </p:nvPr>
        </p:nvSpPr>
        <p:spPr>
          <a:xfrm>
            <a:off x="533400" y="1281113"/>
            <a:ext cx="8534400" cy="4738687"/>
          </a:xfrm>
        </p:spPr>
        <p:txBody>
          <a:bodyPr/>
          <a:lstStyle/>
          <a:p>
            <a:pPr>
              <a:lnSpc>
                <a:spcPct val="80000"/>
              </a:lnSpc>
            </a:pPr>
            <a:r>
              <a:rPr lang="en-US" altLang="en-US" sz="2500"/>
              <a:t>Enable distributed collaboration via software developed at CCR </a:t>
            </a:r>
          </a:p>
          <a:p>
            <a:pPr>
              <a:lnSpc>
                <a:spcPct val="80000"/>
              </a:lnSpc>
            </a:pPr>
            <a:r>
              <a:rPr lang="en-US" altLang="en-US" sz="2500"/>
              <a:t>Enable visualization and interaction with data across a geographically disparate network topology</a:t>
            </a:r>
          </a:p>
          <a:p>
            <a:pPr>
              <a:lnSpc>
                <a:spcPct val="80000"/>
              </a:lnSpc>
            </a:pPr>
            <a:r>
              <a:rPr lang="en-US" altLang="en-US" sz="2500"/>
              <a:t>Integrate multiple data sources:</a:t>
            </a:r>
          </a:p>
          <a:p>
            <a:pPr lvl="1">
              <a:lnSpc>
                <a:spcPct val="80000"/>
              </a:lnSpc>
            </a:pPr>
            <a:r>
              <a:rPr lang="en-US" altLang="en-US" sz="2100"/>
              <a:t>Scientific</a:t>
            </a:r>
          </a:p>
          <a:p>
            <a:pPr lvl="1">
              <a:lnSpc>
                <a:spcPct val="80000"/>
              </a:lnSpc>
            </a:pPr>
            <a:r>
              <a:rPr lang="en-US" altLang="en-US" sz="2100"/>
              <a:t>Multimedia</a:t>
            </a:r>
          </a:p>
          <a:p>
            <a:pPr>
              <a:lnSpc>
                <a:spcPct val="80000"/>
              </a:lnSpc>
            </a:pPr>
            <a:r>
              <a:rPr lang="en-US" altLang="en-US" sz="2300"/>
              <a:t>Research Topics</a:t>
            </a:r>
          </a:p>
          <a:p>
            <a:pPr lvl="1">
              <a:lnSpc>
                <a:spcPct val="80000"/>
              </a:lnSpc>
            </a:pPr>
            <a:r>
              <a:rPr lang="en-US" altLang="en-US" sz="2100"/>
              <a:t>Distributed databases</a:t>
            </a:r>
          </a:p>
          <a:p>
            <a:pPr lvl="1">
              <a:lnSpc>
                <a:spcPct val="80000"/>
              </a:lnSpc>
            </a:pPr>
            <a:r>
              <a:rPr lang="en-US" altLang="en-US" sz="2100"/>
              <a:t>OpenGL 3D programming</a:t>
            </a:r>
          </a:p>
          <a:p>
            <a:pPr lvl="1">
              <a:lnSpc>
                <a:spcPct val="80000"/>
              </a:lnSpc>
            </a:pPr>
            <a:r>
              <a:rPr lang="en-US" altLang="en-US" sz="2100"/>
              <a:t>3D Modeling</a:t>
            </a:r>
          </a:p>
          <a:p>
            <a:pPr lvl="1">
              <a:lnSpc>
                <a:spcPct val="80000"/>
              </a:lnSpc>
            </a:pPr>
            <a:r>
              <a:rPr lang="en-US" altLang="en-US" sz="2100"/>
              <a:t>Character animation</a:t>
            </a:r>
          </a:p>
          <a:p>
            <a:pPr lvl="1">
              <a:lnSpc>
                <a:spcPct val="80000"/>
              </a:lnSpc>
            </a:pPr>
            <a:r>
              <a:rPr lang="en-US" altLang="en-US" sz="2100"/>
              <a:t>User interaction</a:t>
            </a:r>
          </a:p>
          <a:p>
            <a:pPr lvl="1">
              <a:lnSpc>
                <a:spcPct val="80000"/>
              </a:lnSpc>
            </a:pPr>
            <a:r>
              <a:rPr lang="en-US" altLang="en-US" sz="2100"/>
              <a:t>Virtual Reality</a:t>
            </a:r>
          </a:p>
        </p:txBody>
      </p:sp>
      <p:pic>
        <p:nvPicPr>
          <p:cNvPr id="33796" name="Picture 4" descr="mace10sc3-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03800" y="3113088"/>
            <a:ext cx="3940175" cy="2982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797" name="Text Box 6"/>
          <p:cNvSpPr txBox="1">
            <a:spLocks noChangeArrowheads="1"/>
          </p:cNvSpPr>
          <p:nvPr/>
        </p:nvSpPr>
        <p:spPr bwMode="auto">
          <a:xfrm>
            <a:off x="190500" y="6019800"/>
            <a:ext cx="34671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600">
                <a:solidFill>
                  <a:schemeClr val="tx1"/>
                </a:solidFill>
                <a:latin typeface="Arial" charset="0"/>
              </a:rPr>
              <a:t>A. Ghadersohi, R. Miller, M. Green</a:t>
            </a:r>
          </a:p>
        </p:txBody>
      </p:sp>
      <p:sp>
        <p:nvSpPr>
          <p:cNvPr id="33798" name="Text Box 8"/>
          <p:cNvSpPr txBox="1">
            <a:spLocks noChangeArrowheads="1"/>
          </p:cNvSpPr>
          <p:nvPr/>
        </p:nvSpPr>
        <p:spPr bwMode="auto">
          <a:xfrm>
            <a:off x="7816850" y="76200"/>
            <a:ext cx="1327150"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r">
              <a:spcBef>
                <a:spcPct val="0"/>
              </a:spcBef>
              <a:buClrTx/>
              <a:buFontTx/>
              <a:buNone/>
            </a:pPr>
            <a:r>
              <a:rPr lang="en-US" altLang="en-US" sz="1600">
                <a:solidFill>
                  <a:srgbClr val="FFFF00"/>
                </a:solidFill>
              </a:rPr>
              <a:t>Visualization</a:t>
            </a:r>
          </a:p>
        </p:txBody>
      </p:sp>
    </p:spTree>
  </p:cSld>
  <p:clrMapOvr>
    <a:masterClrMapping/>
  </p:clrMapOvr>
  <p:transition spd="slow">
    <p:pull dir="rd"/>
  </p:transition>
</p:sld>
</file>

<file path=ppt/slides/slide33.xml><?xml version="1.0" encoding="utf-8"?>
<p:sld xmlns:a="http://schemas.openxmlformats.org/drawingml/2006/main" xmlns:r="http://schemas.openxmlformats.org/officeDocument/2006/relationships" xmlns:p="http://schemas.openxmlformats.org/presentationml/2006/main" showMasterSp="0">
  <p:cSld>
    <p:bg>
      <p:bgPr>
        <a:gradFill rotWithShape="0">
          <a:gsLst>
            <a:gs pos="0">
              <a:srgbClr val="000047"/>
            </a:gs>
            <a:gs pos="100000">
              <a:srgbClr val="000099"/>
            </a:gs>
          </a:gsLst>
          <a:lin ang="5400000" scaled="1"/>
        </a:gradFill>
        <a:effectLst/>
      </p:bgPr>
    </p:bg>
    <p:spTree>
      <p:nvGrpSpPr>
        <p:cNvPr id="1" name=""/>
        <p:cNvGrpSpPr/>
        <p:nvPr/>
      </p:nvGrpSpPr>
      <p:grpSpPr>
        <a:xfrm>
          <a:off x="0" y="0"/>
          <a:ext cx="0" cy="0"/>
          <a:chOff x="0" y="0"/>
          <a:chExt cx="0" cy="0"/>
        </a:xfrm>
      </p:grpSpPr>
      <p:sp>
        <p:nvSpPr>
          <p:cNvPr id="34818" name="Rectangle 2"/>
          <p:cNvSpPr>
            <a:spLocks noGrp="1" noChangeArrowheads="1"/>
          </p:cNvSpPr>
          <p:nvPr>
            <p:ph type="ctrTitle"/>
          </p:nvPr>
        </p:nvSpPr>
        <p:spPr>
          <a:xfrm>
            <a:off x="685800" y="2286000"/>
            <a:ext cx="7772400" cy="1143000"/>
          </a:xfrm>
          <a:noFill/>
          <a:extLst>
            <a:ext uri="{909E8E84-426E-40DD-AFC4-6F175D3DCCD1}">
              <a14:hiddenFill xmlns:a14="http://schemas.microsoft.com/office/drawing/2010/main">
                <a:gradFill rotWithShape="1">
                  <a:gsLst>
                    <a:gs pos="0">
                      <a:srgbClr val="000047"/>
                    </a:gs>
                    <a:gs pos="50000">
                      <a:srgbClr val="000099"/>
                    </a:gs>
                    <a:gs pos="100000">
                      <a:srgbClr val="000047"/>
                    </a:gs>
                  </a:gsLst>
                  <a:lin ang="5400000" scaled="1"/>
                </a:gradFill>
              </a14:hiddenFill>
            </a:ext>
          </a:extLst>
        </p:spPr>
        <p:txBody>
          <a:bodyPr/>
          <a:lstStyle/>
          <a:p>
            <a:r>
              <a:rPr lang="en-US" altLang="en-US">
                <a:solidFill>
                  <a:srgbClr val="FFFF00"/>
                </a:solidFill>
              </a:rPr>
              <a:t>Western New York</a:t>
            </a:r>
          </a:p>
        </p:txBody>
      </p:sp>
      <p:sp>
        <p:nvSpPr>
          <p:cNvPr id="34819" name="Rectangle 3"/>
          <p:cNvSpPr>
            <a:spLocks noGrp="1" noChangeArrowheads="1"/>
          </p:cNvSpPr>
          <p:nvPr>
            <p:ph type="subTitle" idx="1"/>
          </p:nvPr>
        </p:nvSpPr>
        <p:spPr/>
        <p:txBody>
          <a:bodyPr/>
          <a:lstStyle/>
          <a:p>
            <a:r>
              <a:rPr lang="en-US" altLang="en-US">
                <a:solidFill>
                  <a:srgbClr val="FFFFFF"/>
                </a:solidFill>
              </a:rPr>
              <a:t>Some Facts</a:t>
            </a:r>
          </a:p>
        </p:txBody>
      </p:sp>
    </p:spTree>
  </p:cSld>
  <p:clrMapOvr>
    <a:masterClrMapping/>
  </p:clrMapOvr>
  <p:transition spd="slow">
    <p:pull dir="rd"/>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descr="DSCN1829_Marti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24600" y="0"/>
            <a:ext cx="2819400" cy="1222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3" name="Rectangle 5"/>
          <p:cNvSpPr>
            <a:spLocks noGrp="1" noChangeArrowheads="1"/>
          </p:cNvSpPr>
          <p:nvPr>
            <p:ph type="title"/>
          </p:nvPr>
        </p:nvSpPr>
        <p:spPr/>
        <p:txBody>
          <a:bodyPr/>
          <a:lstStyle/>
          <a:p>
            <a:r>
              <a:rPr lang="en-US" altLang="en-US" sz="4000"/>
              <a:t>Buffalo, New York</a:t>
            </a:r>
          </a:p>
        </p:txBody>
      </p:sp>
      <p:sp>
        <p:nvSpPr>
          <p:cNvPr id="35849" name="Rectangle 17"/>
          <p:cNvSpPr>
            <a:spLocks noGrp="1" noChangeArrowheads="1"/>
          </p:cNvSpPr>
          <p:nvPr>
            <p:ph idx="1"/>
          </p:nvPr>
        </p:nvSpPr>
        <p:spPr>
          <a:xfrm>
            <a:off x="2819400" y="1295400"/>
            <a:ext cx="5486400" cy="4953000"/>
          </a:xfrm>
          <a:noFill/>
        </p:spPr>
        <p:txBody>
          <a:bodyPr/>
          <a:lstStyle/>
          <a:p>
            <a:pPr>
              <a:lnSpc>
                <a:spcPct val="80000"/>
              </a:lnSpc>
            </a:pPr>
            <a:r>
              <a:rPr lang="en-US" altLang="en-US" sz="2000"/>
              <a:t>The Queen City: 2nd Largest City in NYS</a:t>
            </a:r>
          </a:p>
          <a:p>
            <a:pPr>
              <a:lnSpc>
                <a:spcPct val="80000"/>
              </a:lnSpc>
            </a:pPr>
            <a:r>
              <a:rPr lang="en-US" altLang="en-US" sz="2000"/>
              <a:t>City of Lights</a:t>
            </a:r>
          </a:p>
          <a:p>
            <a:pPr lvl="1">
              <a:lnSpc>
                <a:spcPct val="80000"/>
              </a:lnSpc>
            </a:pPr>
            <a:r>
              <a:rPr lang="en-US" altLang="en-US" sz="1800"/>
              <a:t>First U.S. city to have electric street lights</a:t>
            </a:r>
          </a:p>
          <a:p>
            <a:pPr lvl="1">
              <a:lnSpc>
                <a:spcPct val="80000"/>
              </a:lnSpc>
            </a:pPr>
            <a:r>
              <a:rPr lang="en-US" altLang="en-US" sz="1800"/>
              <a:t>Pan American Exposition (1901)</a:t>
            </a:r>
          </a:p>
          <a:p>
            <a:pPr lvl="2">
              <a:lnSpc>
                <a:spcPct val="80000"/>
              </a:lnSpc>
            </a:pPr>
            <a:r>
              <a:rPr lang="en-US" altLang="en-US" sz="1600"/>
              <a:t>Pres. McKinley Shot</a:t>
            </a:r>
          </a:p>
          <a:p>
            <a:pPr>
              <a:lnSpc>
                <a:spcPct val="80000"/>
              </a:lnSpc>
            </a:pPr>
            <a:r>
              <a:rPr lang="en-US" altLang="en-US" sz="2000"/>
              <a:t>Architecture</a:t>
            </a:r>
          </a:p>
          <a:p>
            <a:pPr lvl="1">
              <a:lnSpc>
                <a:spcPct val="80000"/>
              </a:lnSpc>
            </a:pPr>
            <a:r>
              <a:rPr lang="en-US" altLang="en-US" sz="1800"/>
              <a:t>Frederick Law Olmsted </a:t>
            </a:r>
          </a:p>
          <a:p>
            <a:pPr lvl="1">
              <a:lnSpc>
                <a:spcPct val="80000"/>
              </a:lnSpc>
            </a:pPr>
            <a:r>
              <a:rPr lang="en-US" altLang="en-US" sz="1800"/>
              <a:t>Frank Lloyd Wright</a:t>
            </a:r>
            <a:r>
              <a:rPr lang="en-US" altLang="en-US" sz="2000"/>
              <a:t> </a:t>
            </a:r>
          </a:p>
          <a:p>
            <a:pPr>
              <a:lnSpc>
                <a:spcPct val="80000"/>
              </a:lnSpc>
            </a:pPr>
            <a:r>
              <a:rPr lang="en-US" altLang="en-US" sz="2000"/>
              <a:t>Underground Railroad</a:t>
            </a:r>
          </a:p>
          <a:p>
            <a:pPr lvl="1">
              <a:lnSpc>
                <a:spcPct val="80000"/>
              </a:lnSpc>
            </a:pPr>
            <a:r>
              <a:rPr lang="en-US" altLang="en-US" sz="2000"/>
              <a:t>Slaves escaped to freedom in Canada</a:t>
            </a:r>
          </a:p>
          <a:p>
            <a:pPr>
              <a:lnSpc>
                <a:spcPct val="80000"/>
              </a:lnSpc>
            </a:pPr>
            <a:r>
              <a:rPr lang="en-US" altLang="en-US" sz="2000"/>
              <a:t>Four straight Super Bowl appearances</a:t>
            </a:r>
          </a:p>
          <a:p>
            <a:pPr>
              <a:lnSpc>
                <a:spcPct val="80000"/>
              </a:lnSpc>
            </a:pPr>
            <a:r>
              <a:rPr lang="en-US" altLang="en-US" sz="2000">
                <a:solidFill>
                  <a:srgbClr val="CC0000"/>
                </a:solidFill>
              </a:rPr>
              <a:t>Culinary Delights</a:t>
            </a:r>
          </a:p>
          <a:p>
            <a:pPr lvl="1">
              <a:lnSpc>
                <a:spcPct val="80000"/>
              </a:lnSpc>
            </a:pPr>
            <a:r>
              <a:rPr lang="en-US" altLang="en-US" sz="1800">
                <a:solidFill>
                  <a:srgbClr val="CC0000"/>
                </a:solidFill>
              </a:rPr>
              <a:t>Beef on Weck, Pizza, Fish Fries</a:t>
            </a:r>
          </a:p>
          <a:p>
            <a:pPr lvl="1">
              <a:lnSpc>
                <a:spcPct val="80000"/>
              </a:lnSpc>
            </a:pPr>
            <a:r>
              <a:rPr lang="en-US" altLang="en-US" sz="1800">
                <a:solidFill>
                  <a:srgbClr val="CC0000"/>
                </a:solidFill>
              </a:rPr>
              <a:t>(Buffalo) Wings: Anchor Bar, 1964</a:t>
            </a:r>
          </a:p>
          <a:p>
            <a:pPr>
              <a:lnSpc>
                <a:spcPct val="80000"/>
              </a:lnSpc>
            </a:pPr>
            <a:r>
              <a:rPr lang="en-US" altLang="en-US" sz="2000">
                <a:solidFill>
                  <a:srgbClr val="CC0000"/>
                </a:solidFill>
              </a:rPr>
              <a:t>Health Problems</a:t>
            </a:r>
          </a:p>
          <a:p>
            <a:pPr lvl="1">
              <a:lnSpc>
                <a:spcPct val="80000"/>
              </a:lnSpc>
            </a:pPr>
            <a:r>
              <a:rPr lang="en-US" altLang="en-US" sz="1800">
                <a:solidFill>
                  <a:srgbClr val="CC0000"/>
                </a:solidFill>
              </a:rPr>
              <a:t>Heart Disease/Stroke</a:t>
            </a:r>
          </a:p>
          <a:p>
            <a:pPr lvl="1">
              <a:lnSpc>
                <a:spcPct val="80000"/>
              </a:lnSpc>
            </a:pPr>
            <a:r>
              <a:rPr lang="en-US" altLang="en-US" sz="1800">
                <a:solidFill>
                  <a:srgbClr val="CC0000"/>
                </a:solidFill>
              </a:rPr>
              <a:t>Multiple Sclerosis</a:t>
            </a:r>
          </a:p>
        </p:txBody>
      </p:sp>
      <p:pic>
        <p:nvPicPr>
          <p:cNvPr id="35844" name="Picture 6" descr="h_log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344613" cy="1443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45" name="Picture 11" descr="beef-on-weck-pix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67600" y="3962400"/>
            <a:ext cx="1525588" cy="228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46" name="Picture 13" descr="DSCN1829_Marti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24600" y="2514600"/>
            <a:ext cx="2819400" cy="1222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47" name="Picture 14" descr="h_wing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4495800"/>
            <a:ext cx="2959100" cy="1827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48" name="Picture 15" descr="1983"/>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81000" y="1371600"/>
            <a:ext cx="2290763" cy="289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pull dir="rd"/>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US" altLang="en-US"/>
              <a:t>Recent Biomedical Advances</a:t>
            </a:r>
            <a:br>
              <a:rPr lang="en-US" altLang="en-US"/>
            </a:br>
            <a:r>
              <a:rPr lang="en-US" altLang="en-US"/>
              <a:t>(Buffalo, NY)</a:t>
            </a:r>
          </a:p>
        </p:txBody>
      </p:sp>
      <p:sp>
        <p:nvSpPr>
          <p:cNvPr id="36867" name="Rectangle 3"/>
          <p:cNvSpPr>
            <a:spLocks noGrp="1" noChangeArrowheads="1"/>
          </p:cNvSpPr>
          <p:nvPr>
            <p:ph sz="half" idx="1"/>
          </p:nvPr>
        </p:nvSpPr>
        <p:spPr>
          <a:xfrm>
            <a:off x="119063" y="1495425"/>
            <a:ext cx="4760912" cy="4832350"/>
          </a:xfrm>
        </p:spPr>
        <p:txBody>
          <a:bodyPr/>
          <a:lstStyle/>
          <a:p>
            <a:r>
              <a:rPr lang="en-US" altLang="en-US" sz="2000"/>
              <a:t>PSA Test (screen for Prostate Cancer)</a:t>
            </a:r>
          </a:p>
          <a:p>
            <a:r>
              <a:rPr lang="en-US" altLang="en-US" sz="2000"/>
              <a:t>Avonex: Interferon Treatment for Multiple Sclerosis</a:t>
            </a:r>
          </a:p>
          <a:p>
            <a:r>
              <a:rPr lang="en-US" altLang="en-US" sz="2000"/>
              <a:t>Artificial Blood</a:t>
            </a:r>
          </a:p>
          <a:p>
            <a:r>
              <a:rPr lang="en-US" altLang="en-US" sz="2000"/>
              <a:t>Nicorette Gum</a:t>
            </a:r>
          </a:p>
          <a:p>
            <a:r>
              <a:rPr lang="en-US" altLang="en-US" sz="2000"/>
              <a:t>Fetal Viability Test</a:t>
            </a:r>
          </a:p>
          <a:p>
            <a:r>
              <a:rPr lang="en-US" altLang="en-US" sz="2000"/>
              <a:t>Edible Vaccine for Hepatitis C</a:t>
            </a:r>
          </a:p>
          <a:p>
            <a:r>
              <a:rPr lang="en-US" altLang="en-US" sz="2000"/>
              <a:t>Timed-Release Insulin Therapy</a:t>
            </a:r>
          </a:p>
          <a:p>
            <a:r>
              <a:rPr lang="en-US" altLang="en-US" sz="2000"/>
              <a:t>Anti-Arrythmia Therapy </a:t>
            </a:r>
          </a:p>
          <a:p>
            <a:pPr lvl="1"/>
            <a:r>
              <a:rPr lang="en-US" altLang="en-US" sz="2200"/>
              <a:t>Tarantula venom</a:t>
            </a:r>
            <a:endParaRPr lang="en-US" altLang="en-US" sz="1800"/>
          </a:p>
        </p:txBody>
      </p:sp>
      <p:sp>
        <p:nvSpPr>
          <p:cNvPr id="36868" name="Rectangle 4"/>
          <p:cNvSpPr>
            <a:spLocks noGrp="1" noChangeArrowheads="1"/>
          </p:cNvSpPr>
          <p:nvPr>
            <p:ph sz="half" idx="2"/>
          </p:nvPr>
        </p:nvSpPr>
        <p:spPr>
          <a:xfrm>
            <a:off x="4876800" y="1495425"/>
            <a:ext cx="4162425" cy="4832350"/>
          </a:xfrm>
        </p:spPr>
        <p:txBody>
          <a:bodyPr/>
          <a:lstStyle/>
          <a:p>
            <a:r>
              <a:rPr lang="en-US" altLang="en-US" sz="2000"/>
              <a:t>Direct Methods Structure Determination </a:t>
            </a:r>
          </a:p>
          <a:p>
            <a:pPr lvl="1"/>
            <a:r>
              <a:rPr lang="en-US" altLang="en-US" sz="2200"/>
              <a:t>Listed on “Top Ten Algorithms of the 20</a:t>
            </a:r>
            <a:r>
              <a:rPr lang="en-US" altLang="en-US" sz="2200" baseline="30000"/>
              <a:t>th</a:t>
            </a:r>
            <a:r>
              <a:rPr lang="en-US" altLang="en-US" sz="2200"/>
              <a:t> Century”</a:t>
            </a:r>
          </a:p>
          <a:p>
            <a:r>
              <a:rPr lang="en-US" altLang="en-US" sz="2000"/>
              <a:t>Vancomycin</a:t>
            </a:r>
          </a:p>
          <a:p>
            <a:r>
              <a:rPr lang="en-US" altLang="en-US" sz="2000"/>
              <a:t>Gramacidin A</a:t>
            </a:r>
          </a:p>
          <a:p>
            <a:r>
              <a:rPr lang="en-US" altLang="en-US" sz="2000"/>
              <a:t>High Throughput  Crystallization Method: Patented</a:t>
            </a:r>
          </a:p>
          <a:p>
            <a:r>
              <a:rPr lang="en-US" altLang="en-US" sz="2000"/>
              <a:t>NIH National Genomics Center: Northeast Consortium</a:t>
            </a:r>
          </a:p>
          <a:p>
            <a:r>
              <a:rPr lang="en-US" altLang="en-US" sz="2000"/>
              <a:t>Howard Hughes Medical Institute: Center for Genomics &amp; Proteomics</a:t>
            </a:r>
          </a:p>
          <a:p>
            <a:endParaRPr lang="en-US" altLang="en-US" sz="2000"/>
          </a:p>
        </p:txBody>
      </p:sp>
      <p:graphicFrame>
        <p:nvGraphicFramePr>
          <p:cNvPr id="36869" name="Object 5"/>
          <p:cNvGraphicFramePr>
            <a:graphicFrameLocks noChangeAspect="1"/>
          </p:cNvGraphicFramePr>
          <p:nvPr/>
        </p:nvGraphicFramePr>
        <p:xfrm>
          <a:off x="7402513" y="2887663"/>
          <a:ext cx="1508125" cy="1296987"/>
        </p:xfrm>
        <a:graphic>
          <a:graphicData uri="http://schemas.openxmlformats.org/presentationml/2006/ole">
            <mc:AlternateContent xmlns:mc="http://schemas.openxmlformats.org/markup-compatibility/2006">
              <mc:Choice xmlns:v="urn:schemas-microsoft-com:vml" Requires="v">
                <p:oleObj spid="_x0000_s36913" name="Photo Editor Photo" r:id="rId4" imgW="1905165" imgH="1638442" progId="MSPhotoEd.3">
                  <p:embed/>
                </p:oleObj>
              </mc:Choice>
              <mc:Fallback>
                <p:oleObj name="Photo Editor Photo" r:id="rId4" imgW="1905165" imgH="1638442" progId="MSPhotoEd.3">
                  <p:embed/>
                  <p:pic>
                    <p:nvPicPr>
                      <p:cNvPr id="0" name="Object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02513" y="2887663"/>
                        <a:ext cx="1508125" cy="12969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pic>
        <p:nvPicPr>
          <p:cNvPr id="36870" name="Picture 6" descr="tarantula"/>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01763" y="5238750"/>
            <a:ext cx="1906587" cy="1089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871" name="Picture 7" descr="brain_normal"/>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801938" y="2339975"/>
            <a:ext cx="1039812" cy="1111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872" name="Picture 8" descr="brain_mri_ms"/>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986213" y="2339975"/>
            <a:ext cx="904875" cy="1111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873" name="Picture 9" descr="brain_stroke"/>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016375" y="3660775"/>
            <a:ext cx="860425" cy="1111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pull dir="rd"/>
  </p:transition>
</p:sld>
</file>

<file path=ppt/slides/slide36.xml><?xml version="1.0" encoding="utf-8"?>
<p:sld xmlns:a="http://schemas.openxmlformats.org/drawingml/2006/main" xmlns:r="http://schemas.openxmlformats.org/officeDocument/2006/relationships" xmlns:p="http://schemas.openxmlformats.org/presentationml/2006/main" showMasterSp="0">
  <p:cSld>
    <p:bg>
      <p:bgPr>
        <a:gradFill rotWithShape="0">
          <a:gsLst>
            <a:gs pos="0">
              <a:srgbClr val="000047"/>
            </a:gs>
            <a:gs pos="100000">
              <a:srgbClr val="000099"/>
            </a:gs>
          </a:gsLst>
          <a:lin ang="5400000" scaled="1"/>
        </a:gradFill>
        <a:effectLst/>
      </p:bgPr>
    </p:bg>
    <p:spTree>
      <p:nvGrpSpPr>
        <p:cNvPr id="1" name=""/>
        <p:cNvGrpSpPr/>
        <p:nvPr/>
      </p:nvGrpSpPr>
      <p:grpSpPr>
        <a:xfrm>
          <a:off x="0" y="0"/>
          <a:ext cx="0" cy="0"/>
          <a:chOff x="0" y="0"/>
          <a:chExt cx="0" cy="0"/>
        </a:xfrm>
      </p:grpSpPr>
      <p:sp>
        <p:nvSpPr>
          <p:cNvPr id="37890" name="Rectangle 2"/>
          <p:cNvSpPr>
            <a:spLocks noGrp="1" noChangeArrowheads="1"/>
          </p:cNvSpPr>
          <p:nvPr>
            <p:ph type="ctrTitle"/>
          </p:nvPr>
        </p:nvSpPr>
        <p:spPr>
          <a:xfrm>
            <a:off x="685800" y="2286000"/>
            <a:ext cx="7772400" cy="1143000"/>
          </a:xfrm>
          <a:noFill/>
          <a:extLst>
            <a:ext uri="{909E8E84-426E-40DD-AFC4-6F175D3DCCD1}">
              <a14:hiddenFill xmlns:a14="http://schemas.microsoft.com/office/drawing/2010/main">
                <a:gradFill rotWithShape="1">
                  <a:gsLst>
                    <a:gs pos="0">
                      <a:srgbClr val="000047"/>
                    </a:gs>
                    <a:gs pos="50000">
                      <a:srgbClr val="000099"/>
                    </a:gs>
                    <a:gs pos="100000">
                      <a:srgbClr val="000047"/>
                    </a:gs>
                  </a:gsLst>
                  <a:lin ang="5400000" scaled="1"/>
                </a:gradFill>
              </a14:hiddenFill>
            </a:ext>
          </a:extLst>
        </p:spPr>
        <p:txBody>
          <a:bodyPr/>
          <a:lstStyle/>
          <a:p>
            <a:r>
              <a:rPr lang="en-US" altLang="en-US">
                <a:solidFill>
                  <a:srgbClr val="FFFF00"/>
                </a:solidFill>
              </a:rPr>
              <a:t>Scientific Visualization</a:t>
            </a:r>
          </a:p>
        </p:txBody>
      </p:sp>
      <p:sp>
        <p:nvSpPr>
          <p:cNvPr id="37891" name="Rectangle 3"/>
          <p:cNvSpPr>
            <a:spLocks noGrp="1" noChangeArrowheads="1"/>
          </p:cNvSpPr>
          <p:nvPr>
            <p:ph type="subTitle" idx="1"/>
          </p:nvPr>
        </p:nvSpPr>
        <p:spPr/>
        <p:txBody>
          <a:bodyPr/>
          <a:lstStyle/>
          <a:p>
            <a:endParaRPr lang="en-US" altLang="en-US">
              <a:solidFill>
                <a:srgbClr val="FFFFFF"/>
              </a:solidFill>
            </a:endParaRPr>
          </a:p>
        </p:txBody>
      </p:sp>
    </p:spTree>
  </p:cSld>
  <p:clrMapOvr>
    <a:masterClrMapping/>
  </p:clrMapOvr>
  <p:transition spd="slow">
    <p:pull dir="rd"/>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US" altLang="en-US"/>
              <a:t>Multiple Sclerosis Project</a:t>
            </a:r>
          </a:p>
        </p:txBody>
      </p:sp>
      <p:sp>
        <p:nvSpPr>
          <p:cNvPr id="38915" name="Rectangle 3"/>
          <p:cNvSpPr>
            <a:spLocks noGrp="1" noChangeArrowheads="1"/>
          </p:cNvSpPr>
          <p:nvPr>
            <p:ph sz="half" idx="1"/>
          </p:nvPr>
        </p:nvSpPr>
        <p:spPr>
          <a:xfrm>
            <a:off x="123825" y="1676400"/>
            <a:ext cx="3810000" cy="4114800"/>
          </a:xfrm>
        </p:spPr>
        <p:txBody>
          <a:bodyPr/>
          <a:lstStyle/>
          <a:p>
            <a:pPr>
              <a:lnSpc>
                <a:spcPct val="90000"/>
              </a:lnSpc>
            </a:pPr>
            <a:r>
              <a:rPr lang="en-US" altLang="en-US" sz="2600"/>
              <a:t>Collaboration with Buffalo Neuroimaging Analysis Center (BNAC)</a:t>
            </a:r>
          </a:p>
          <a:p>
            <a:pPr lvl="1">
              <a:lnSpc>
                <a:spcPct val="90000"/>
              </a:lnSpc>
            </a:pPr>
            <a:r>
              <a:rPr lang="en-US" altLang="en-US" sz="2200"/>
              <a:t>Developers of Avonex, drug of choice for treatment of MS</a:t>
            </a:r>
          </a:p>
          <a:p>
            <a:pPr>
              <a:lnSpc>
                <a:spcPct val="90000"/>
              </a:lnSpc>
            </a:pPr>
            <a:r>
              <a:rPr lang="en-US" altLang="en-US" sz="2600"/>
              <a:t>MS Project examines patients and compares scans to healthy volunteers</a:t>
            </a:r>
          </a:p>
        </p:txBody>
      </p:sp>
      <p:pic>
        <p:nvPicPr>
          <p:cNvPr id="38916" name="Picture 4" descr="MedViz_M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59225" y="1416050"/>
            <a:ext cx="5075238" cy="4811713"/>
          </a:xfrm>
          <a:prstGeom prst="rect">
            <a:avLst/>
          </a:prstGeom>
          <a:noFill/>
          <a:ln w="9525">
            <a:solidFill>
              <a:srgbClr val="FFA31B"/>
            </a:solidFill>
            <a:miter lim="800000"/>
            <a:headEnd/>
            <a:tailEnd/>
          </a:ln>
          <a:extLst>
            <a:ext uri="{909E8E84-426E-40DD-AFC4-6F175D3DCCD1}">
              <a14:hiddenFill xmlns:a14="http://schemas.microsoft.com/office/drawing/2010/main">
                <a:solidFill>
                  <a:srgbClr val="FFFFFF"/>
                </a:solidFill>
              </a14:hiddenFill>
            </a:ext>
          </a:extLst>
        </p:spPr>
      </p:pic>
      <p:sp>
        <p:nvSpPr>
          <p:cNvPr id="38917" name="Text Box 5"/>
          <p:cNvSpPr txBox="1">
            <a:spLocks noChangeArrowheads="1"/>
          </p:cNvSpPr>
          <p:nvPr/>
        </p:nvSpPr>
        <p:spPr bwMode="auto">
          <a:xfrm>
            <a:off x="984250" y="1119188"/>
            <a:ext cx="184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endParaRPr lang="en-US" altLang="en-US" sz="2400" b="0">
              <a:solidFill>
                <a:schemeClr val="tx1"/>
              </a:solidFill>
            </a:endParaRPr>
          </a:p>
        </p:txBody>
      </p:sp>
      <p:pic>
        <p:nvPicPr>
          <p:cNvPr id="3" name="brainmovie....mp4">
            <a:hlinkClick r:id="" action="ppaction://media"/>
            <a:extLst>
              <a:ext uri="{FF2B5EF4-FFF2-40B4-BE49-F238E27FC236}">
                <a16:creationId xmlns:a16="http://schemas.microsoft.com/office/drawing/2014/main" id="{72AED652-6B57-9D4C-8D8F-2E4C4E9AC13F}"/>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6548438" y="1676400"/>
            <a:ext cx="2443162" cy="2443162"/>
          </a:xfrm>
          <a:prstGeom prst="rect">
            <a:avLst/>
          </a:prstGeom>
        </p:spPr>
      </p:pic>
    </p:spTree>
  </p:cSld>
  <p:clrMapOvr>
    <a:masterClrMapping/>
  </p:clrMapOvr>
  <p:transition spd="slow">
    <p:pull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3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US" altLang="en-US"/>
              <a:t>Multiple Sclerosis Project</a:t>
            </a:r>
          </a:p>
        </p:txBody>
      </p:sp>
      <p:sp>
        <p:nvSpPr>
          <p:cNvPr id="39939" name="Rectangle 3"/>
          <p:cNvSpPr>
            <a:spLocks noGrp="1" noChangeArrowheads="1"/>
          </p:cNvSpPr>
          <p:nvPr>
            <p:ph sz="half" idx="1"/>
          </p:nvPr>
        </p:nvSpPr>
        <p:spPr>
          <a:xfrm>
            <a:off x="138113" y="1676400"/>
            <a:ext cx="4186237" cy="4622800"/>
          </a:xfrm>
        </p:spPr>
        <p:txBody>
          <a:bodyPr/>
          <a:lstStyle/>
          <a:p>
            <a:pPr>
              <a:lnSpc>
                <a:spcPct val="90000"/>
              </a:lnSpc>
            </a:pPr>
            <a:r>
              <a:rPr lang="en-US" altLang="en-US" sz="2600"/>
              <a:t>Compare caudate nuclei between MS patients and healthy controls</a:t>
            </a:r>
          </a:p>
          <a:p>
            <a:pPr>
              <a:lnSpc>
                <a:spcPct val="90000"/>
              </a:lnSpc>
            </a:pPr>
            <a:r>
              <a:rPr lang="en-US" altLang="en-US" sz="2600"/>
              <a:t>Looking for size as well as structure changes</a:t>
            </a:r>
          </a:p>
          <a:p>
            <a:pPr lvl="1">
              <a:lnSpc>
                <a:spcPct val="90000"/>
              </a:lnSpc>
            </a:pPr>
            <a:r>
              <a:rPr lang="en-US" altLang="en-US"/>
              <a:t>Localized deformities</a:t>
            </a:r>
          </a:p>
          <a:p>
            <a:pPr lvl="1">
              <a:lnSpc>
                <a:spcPct val="90000"/>
              </a:lnSpc>
            </a:pPr>
            <a:r>
              <a:rPr lang="en-US" altLang="en-US"/>
              <a:t>Spacing between halves</a:t>
            </a:r>
          </a:p>
          <a:p>
            <a:pPr>
              <a:lnSpc>
                <a:spcPct val="90000"/>
              </a:lnSpc>
            </a:pPr>
            <a:r>
              <a:rPr lang="en-US" altLang="en-US" sz="2600"/>
              <a:t>Able to see correlation between disease progression and physical structure changes</a:t>
            </a:r>
          </a:p>
        </p:txBody>
      </p:sp>
      <p:sp>
        <p:nvSpPr>
          <p:cNvPr id="39940" name="Rectangle 4"/>
          <p:cNvSpPr>
            <a:spLocks noGrp="1" noChangeArrowheads="1"/>
          </p:cNvSpPr>
          <p:nvPr>
            <p:ph sz="half" idx="2"/>
          </p:nvPr>
        </p:nvSpPr>
        <p:spPr/>
        <p:txBody>
          <a:bodyPr/>
          <a:lstStyle/>
          <a:p>
            <a:endParaRPr lang="en-US" altLang="en-US" sz="2600"/>
          </a:p>
        </p:txBody>
      </p:sp>
      <p:sp>
        <p:nvSpPr>
          <p:cNvPr id="39941" name="Text Box 5"/>
          <p:cNvSpPr txBox="1">
            <a:spLocks noChangeArrowheads="1"/>
          </p:cNvSpPr>
          <p:nvPr/>
        </p:nvSpPr>
        <p:spPr bwMode="auto">
          <a:xfrm>
            <a:off x="984250" y="1119188"/>
            <a:ext cx="184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endParaRPr lang="en-US" altLang="en-US" sz="2400" b="0">
              <a:solidFill>
                <a:schemeClr val="tx1"/>
              </a:solidFill>
            </a:endParaRPr>
          </a:p>
        </p:txBody>
      </p:sp>
      <p:pic>
        <p:nvPicPr>
          <p:cNvPr id="39942" name="Picture 6" descr="ms-caud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24350" y="1576388"/>
            <a:ext cx="4529138" cy="445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pull dir="rd"/>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Rectangle 3"/>
          <p:cNvSpPr>
            <a:spLocks noGrp="1" noChangeArrowheads="1"/>
          </p:cNvSpPr>
          <p:nvPr>
            <p:ph type="title"/>
          </p:nvPr>
        </p:nvSpPr>
        <p:spPr>
          <a:xfrm>
            <a:off x="0" y="0"/>
            <a:ext cx="9144000" cy="1143000"/>
          </a:xfrm>
        </p:spPr>
        <p:txBody>
          <a:bodyPr/>
          <a:lstStyle/>
          <a:p>
            <a:r>
              <a:rPr lang="en-US" altLang="en-US"/>
              <a:t>3D Medical Visualization</a:t>
            </a:r>
          </a:p>
        </p:txBody>
      </p:sp>
      <p:sp>
        <p:nvSpPr>
          <p:cNvPr id="40964" name="Rectangle 4"/>
          <p:cNvSpPr>
            <a:spLocks noGrp="1" noChangeArrowheads="1"/>
          </p:cNvSpPr>
          <p:nvPr>
            <p:ph type="body" sz="half" idx="1"/>
          </p:nvPr>
        </p:nvSpPr>
        <p:spPr>
          <a:xfrm>
            <a:off x="76200" y="1676400"/>
            <a:ext cx="3810000" cy="4114800"/>
          </a:xfrm>
        </p:spPr>
        <p:txBody>
          <a:bodyPr/>
          <a:lstStyle/>
          <a:p>
            <a:pPr>
              <a:spcBef>
                <a:spcPct val="0"/>
              </a:spcBef>
            </a:pPr>
            <a:r>
              <a:rPr lang="en-US" altLang="en-US" sz="2300"/>
              <a:t>Reads data output from a CT or MRI Scan</a:t>
            </a:r>
          </a:p>
          <a:p>
            <a:pPr>
              <a:spcBef>
                <a:spcPct val="0"/>
              </a:spcBef>
            </a:pPr>
            <a:r>
              <a:rPr lang="en-US" altLang="en-US" sz="2300"/>
              <a:t>Collaboration with Children’s Hospital</a:t>
            </a:r>
          </a:p>
          <a:p>
            <a:pPr>
              <a:spcBef>
                <a:spcPct val="0"/>
              </a:spcBef>
            </a:pPr>
            <a:r>
              <a:rPr lang="en-US" altLang="en-US" sz="2300"/>
              <a:t>Visualize multiple surfaces and volumes</a:t>
            </a:r>
          </a:p>
          <a:p>
            <a:pPr>
              <a:spcBef>
                <a:spcPct val="0"/>
              </a:spcBef>
            </a:pPr>
            <a:r>
              <a:rPr lang="en-US" altLang="en-US" sz="2300"/>
              <a:t>Export images, movies or CAD file</a:t>
            </a:r>
          </a:p>
          <a:p>
            <a:pPr>
              <a:spcBef>
                <a:spcPct val="0"/>
              </a:spcBef>
            </a:pPr>
            <a:r>
              <a:rPr lang="en-US" altLang="en-US" sz="2300"/>
              <a:t>Pre-surgical planning</a:t>
            </a:r>
          </a:p>
          <a:p>
            <a:pPr>
              <a:spcBef>
                <a:spcPct val="0"/>
              </a:spcBef>
            </a:pPr>
            <a:r>
              <a:rPr lang="en-US" altLang="en-US" sz="2300"/>
              <a:t>Runs on a PC</a:t>
            </a:r>
          </a:p>
        </p:txBody>
      </p:sp>
      <p:pic>
        <p:nvPicPr>
          <p:cNvPr id="1094658" name="lungs.avi">
            <a:hlinkClick r:id="" action="ppaction://media"/>
          </p:cNvPr>
          <p:cNvPicPr>
            <a:picLocks noGrp="1" noRot="1" noChangeAspect="1" noChangeArrowheads="1"/>
          </p:cNvPicPr>
          <p:nvPr>
            <p:ph type="media" sz="half" idx="2"/>
            <a:videoFile r:link="rId1"/>
          </p:nvPr>
        </p:nvPicPr>
        <p:blipFill>
          <a:blip r:embed="rId5">
            <a:extLst>
              <a:ext uri="{28A0092B-C50C-407E-A947-70E740481C1C}">
                <a14:useLocalDpi xmlns:a14="http://schemas.microsoft.com/office/drawing/2010/main" val="0"/>
              </a:ext>
            </a:extLst>
          </a:blip>
          <a:srcRect/>
          <a:stretch>
            <a:fillRect/>
          </a:stretch>
        </p:blipFill>
        <p:spPr>
          <a:xfrm>
            <a:off x="6530975" y="1666875"/>
            <a:ext cx="2333625" cy="23336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40965" name="Picture 5" descr="medvis_iso"/>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921125" y="1416050"/>
            <a:ext cx="5070475" cy="4716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66" name="Text Box 8"/>
          <p:cNvSpPr txBox="1">
            <a:spLocks noChangeArrowheads="1"/>
          </p:cNvSpPr>
          <p:nvPr/>
        </p:nvSpPr>
        <p:spPr bwMode="auto">
          <a:xfrm>
            <a:off x="209550" y="6019800"/>
            <a:ext cx="100965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600">
                <a:solidFill>
                  <a:schemeClr val="tx1"/>
                </a:solidFill>
                <a:latin typeface="Arial" charset="0"/>
              </a:rPr>
              <a:t>M. Innus</a:t>
            </a:r>
          </a:p>
        </p:txBody>
      </p:sp>
      <p:pic>
        <p:nvPicPr>
          <p:cNvPr id="2" name="lungs....mp4">
            <a:hlinkClick r:id="" action="ppaction://media"/>
            <a:extLst>
              <a:ext uri="{FF2B5EF4-FFF2-40B4-BE49-F238E27FC236}">
                <a16:creationId xmlns:a16="http://schemas.microsoft.com/office/drawing/2014/main" id="{E0DC3958-1535-7A4B-AAEF-5610645D81C4}"/>
              </a:ext>
            </a:extLst>
          </p:cNvPr>
          <p:cNvPicPr>
            <a:picLocks noChangeAspect="1"/>
          </p:cNvPicPr>
          <p:nvPr>
            <a:videoFile r:link="rId3"/>
            <p:extLst>
              <p:ext uri="{DAA4B4D4-6D71-4841-9C94-3DE7FCFB9230}">
                <p14:media xmlns:p14="http://schemas.microsoft.com/office/powerpoint/2010/main" r:embed="rId2"/>
              </p:ext>
            </p:extLst>
          </p:nvPr>
        </p:nvPicPr>
        <p:blipFill>
          <a:blip r:embed="rId7"/>
          <a:stretch>
            <a:fillRect/>
          </a:stretch>
        </p:blipFill>
        <p:spPr>
          <a:xfrm>
            <a:off x="6477000" y="1613748"/>
            <a:ext cx="2438400" cy="2438400"/>
          </a:xfrm>
          <a:prstGeom prst="rect">
            <a:avLst/>
          </a:prstGeom>
        </p:spPr>
      </p:pic>
    </p:spTree>
  </p:cSld>
  <p:clrMapOvr>
    <a:masterClrMapping/>
  </p:clrMapOvr>
  <p:transition spd="slow">
    <p:pull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33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endCondLst>
                    <p:cond evt="onNext" delay="0">
                      <p:tgtEl>
                        <p:sldTgt/>
                      </p:tgtEl>
                    </p:cond>
                    <p:cond evt="onPrev" delay="0">
                      <p:tgtEl>
                        <p:sldTgt/>
                      </p:tgtEl>
                    </p:cond>
                  </p:endCondLst>
                </p:cTn>
                <p:tgtEl>
                  <p:spTgt spid="1094658"/>
                </p:tgtEl>
              </p:cMediaNode>
            </p:video>
            <p:video>
              <p:cMediaNode vol="80000">
                <p:cTn id="8" repeatCount="indefinite" fill="hold" display="0">
                  <p:stCondLst>
                    <p:cond delay="indefinite"/>
                  </p:stCondLst>
                </p:cTn>
                <p:tgtEl>
                  <p:spTgt spid="2"/>
                </p:tgtEl>
              </p:cMediaNode>
            </p:video>
            <p:seq concurrent="1" nextAc="seek">
              <p:cTn id="9" restart="whenNotActive" fill="hold" evtFilter="cancelBubble" nodeType="interactiveSeq">
                <p:stCondLst>
                  <p:cond evt="onClick" delay="0">
                    <p:tgtEl>
                      <p:spTgt spid="2"/>
                    </p:tgtEl>
                  </p:cond>
                </p:stCondLst>
                <p:endSync evt="end" delay="0">
                  <p:rtn val="all"/>
                </p:endSync>
                <p:childTnLst>
                  <p:par>
                    <p:cTn id="10" fill="hold">
                      <p:stCondLst>
                        <p:cond delay="0"/>
                      </p:stCondLst>
                      <p:childTnLst>
                        <p:par>
                          <p:cTn id="11" fill="hold">
                            <p:stCondLst>
                              <p:cond delay="0"/>
                            </p:stCondLst>
                            <p:childTnLst>
                              <p:par>
                                <p:cTn id="12" presetID="2" presetClass="mediacall" presetSubtype="0" fill="hold" nodeType="clickEffect">
                                  <p:stCondLst>
                                    <p:cond delay="0"/>
                                  </p:stCondLst>
                                  <p:childTnLst>
                                    <p:cmd type="call" cmd="togglePause">
                                      <p:cBhvr>
                                        <p:cTn id="13"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ext Box 2"/>
          <p:cNvSpPr txBox="1">
            <a:spLocks noChangeArrowheads="1"/>
          </p:cNvSpPr>
          <p:nvPr/>
        </p:nvSpPr>
        <p:spPr bwMode="auto">
          <a:xfrm>
            <a:off x="152400" y="1296988"/>
            <a:ext cx="3697288" cy="4838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2400" dirty="0"/>
              <a:t>Positron emission</a:t>
            </a:r>
          </a:p>
          <a:p>
            <a:pPr eaLnBrk="1" hangingPunct="1">
              <a:spcBef>
                <a:spcPct val="0"/>
              </a:spcBef>
              <a:buClrTx/>
              <a:buFontTx/>
              <a:buNone/>
            </a:pPr>
            <a:r>
              <a:rPr lang="en-US" altLang="en-US" sz="2400" dirty="0"/>
              <a:t>tomography (PET),</a:t>
            </a:r>
          </a:p>
          <a:p>
            <a:pPr eaLnBrk="1" hangingPunct="1">
              <a:spcBef>
                <a:spcPct val="0"/>
              </a:spcBef>
              <a:buClrTx/>
              <a:buFontTx/>
              <a:buNone/>
            </a:pPr>
            <a:r>
              <a:rPr lang="en-US" altLang="en-US" sz="2400" dirty="0"/>
              <a:t>shows sites activated</a:t>
            </a:r>
          </a:p>
          <a:p>
            <a:pPr eaLnBrk="1" hangingPunct="1">
              <a:spcBef>
                <a:spcPct val="0"/>
              </a:spcBef>
              <a:buClrTx/>
              <a:buFontTx/>
              <a:buNone/>
            </a:pPr>
            <a:r>
              <a:rPr lang="en-US" altLang="en-US" sz="2400" dirty="0"/>
              <a:t>and deactivated as </a:t>
            </a:r>
          </a:p>
          <a:p>
            <a:pPr eaLnBrk="1" hangingPunct="1">
              <a:spcBef>
                <a:spcPct val="0"/>
              </a:spcBef>
              <a:buClrTx/>
              <a:buFontTx/>
              <a:buNone/>
            </a:pPr>
            <a:r>
              <a:rPr lang="en-US" altLang="en-US" sz="2400" dirty="0"/>
              <a:t>subjects decide whether a</a:t>
            </a:r>
          </a:p>
          <a:p>
            <a:pPr eaLnBrk="1" hangingPunct="1">
              <a:spcBef>
                <a:spcPct val="0"/>
              </a:spcBef>
              <a:buClrTx/>
              <a:buFontTx/>
              <a:buNone/>
            </a:pPr>
            <a:r>
              <a:rPr lang="en-US" altLang="en-US" sz="2400" dirty="0"/>
              <a:t>sound is a target or not.</a:t>
            </a:r>
            <a:r>
              <a:rPr lang="en-US" altLang="en-US" sz="2400" b="0" dirty="0"/>
              <a:t>  </a:t>
            </a:r>
          </a:p>
          <a:p>
            <a:pPr eaLnBrk="1" hangingPunct="1">
              <a:spcBef>
                <a:spcPct val="0"/>
              </a:spcBef>
              <a:buClrTx/>
              <a:buFontTx/>
              <a:buNone/>
            </a:pPr>
            <a:endParaRPr lang="en-US" altLang="en-US" sz="2400" b="0" dirty="0"/>
          </a:p>
          <a:p>
            <a:pPr eaLnBrk="1" hangingPunct="1">
              <a:spcBef>
                <a:spcPct val="0"/>
              </a:spcBef>
              <a:buClrTx/>
              <a:buFontTx/>
              <a:buNone/>
            </a:pPr>
            <a:r>
              <a:rPr lang="en-US" altLang="en-US" sz="2400" dirty="0"/>
              <a:t>Current density maps of</a:t>
            </a:r>
          </a:p>
          <a:p>
            <a:pPr eaLnBrk="1" hangingPunct="1">
              <a:spcBef>
                <a:spcPct val="0"/>
              </a:spcBef>
              <a:buClrTx/>
              <a:buFontTx/>
              <a:buNone/>
            </a:pPr>
            <a:r>
              <a:rPr lang="en-US" altLang="en-US" sz="2400" dirty="0"/>
              <a:t>brain surface (1–700 </a:t>
            </a:r>
            <a:r>
              <a:rPr lang="en-US" altLang="en-US" sz="2400" dirty="0" err="1"/>
              <a:t>ms</a:t>
            </a:r>
            <a:r>
              <a:rPr lang="en-US" altLang="en-US" sz="2400" dirty="0"/>
              <a:t> </a:t>
            </a:r>
          </a:p>
          <a:p>
            <a:pPr eaLnBrk="1" hangingPunct="1">
              <a:spcBef>
                <a:spcPct val="0"/>
              </a:spcBef>
              <a:buClrTx/>
              <a:buFontTx/>
              <a:buNone/>
            </a:pPr>
            <a:r>
              <a:rPr lang="en-US" altLang="en-US" sz="2400" dirty="0"/>
              <a:t>after target) show dynamic</a:t>
            </a:r>
          </a:p>
          <a:p>
            <a:pPr eaLnBrk="1" hangingPunct="1">
              <a:spcBef>
                <a:spcPct val="0"/>
              </a:spcBef>
              <a:buClrTx/>
              <a:buFontTx/>
              <a:buNone/>
            </a:pPr>
            <a:r>
              <a:rPr lang="en-US" altLang="en-US" sz="2400" dirty="0"/>
              <a:t>pattern of brain activity </a:t>
            </a:r>
          </a:p>
          <a:p>
            <a:pPr eaLnBrk="1" hangingPunct="1">
              <a:spcBef>
                <a:spcPct val="0"/>
              </a:spcBef>
              <a:buClrTx/>
              <a:buFontTx/>
              <a:buNone/>
            </a:pPr>
            <a:r>
              <a:rPr lang="en-US" altLang="en-US" sz="2400" dirty="0"/>
              <a:t>during decision-making</a:t>
            </a:r>
          </a:p>
          <a:p>
            <a:pPr eaLnBrk="1" hangingPunct="1">
              <a:spcBef>
                <a:spcPct val="0"/>
              </a:spcBef>
              <a:buClrTx/>
              <a:buFontTx/>
              <a:buNone/>
            </a:pPr>
            <a:r>
              <a:rPr lang="en-US" altLang="en-US" sz="2400" dirty="0"/>
              <a:t>process.</a:t>
            </a:r>
          </a:p>
        </p:txBody>
      </p:sp>
      <p:sp>
        <p:nvSpPr>
          <p:cNvPr id="41987" name="Rectangle 3"/>
          <p:cNvSpPr>
            <a:spLocks noGrp="1" noChangeArrowheads="1"/>
          </p:cNvSpPr>
          <p:nvPr>
            <p:ph type="title"/>
          </p:nvPr>
        </p:nvSpPr>
        <p:spPr/>
        <p:txBody>
          <a:bodyPr/>
          <a:lstStyle/>
          <a:p>
            <a:r>
              <a:rPr lang="en-US" altLang="en-US" sz="4000"/>
              <a:t>Mapping Brain Activity</a:t>
            </a:r>
          </a:p>
        </p:txBody>
      </p:sp>
      <p:pic>
        <p:nvPicPr>
          <p:cNvPr id="4198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7600" y="1600200"/>
            <a:ext cx="5537200" cy="1063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1989" name="Text Box 5"/>
          <p:cNvSpPr txBox="1">
            <a:spLocks noChangeArrowheads="1"/>
          </p:cNvSpPr>
          <p:nvPr/>
        </p:nvSpPr>
        <p:spPr bwMode="auto">
          <a:xfrm>
            <a:off x="3989388" y="1203325"/>
            <a:ext cx="4887912"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2000" b="0">
                <a:solidFill>
                  <a:srgbClr val="FF3300"/>
                </a:solidFill>
                <a:latin typeface="Arial" charset="0"/>
              </a:rPr>
              <a:t>Sites Activated               Sites Deactivated</a:t>
            </a:r>
          </a:p>
        </p:txBody>
      </p:sp>
      <p:sp>
        <p:nvSpPr>
          <p:cNvPr id="41990" name="Text Box 7"/>
          <p:cNvSpPr txBox="1">
            <a:spLocks noChangeArrowheads="1"/>
          </p:cNvSpPr>
          <p:nvPr/>
        </p:nvSpPr>
        <p:spPr bwMode="auto">
          <a:xfrm>
            <a:off x="228600" y="6019800"/>
            <a:ext cx="14478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600">
                <a:solidFill>
                  <a:schemeClr val="tx1"/>
                </a:solidFill>
                <a:latin typeface="Arial" charset="0"/>
              </a:rPr>
              <a:t>A. Lockwood</a:t>
            </a:r>
            <a:endParaRPr lang="en-US" altLang="en-US" sz="2000" b="0">
              <a:solidFill>
                <a:schemeClr val="tx1"/>
              </a:solidFill>
              <a:latin typeface="Arial" charset="0"/>
            </a:endParaRPr>
          </a:p>
        </p:txBody>
      </p:sp>
      <p:pic>
        <p:nvPicPr>
          <p:cNvPr id="3" name="LQ_A_Rare_mean_left....mp4">
            <a:hlinkClick r:id="" action="ppaction://media"/>
            <a:extLst>
              <a:ext uri="{FF2B5EF4-FFF2-40B4-BE49-F238E27FC236}">
                <a16:creationId xmlns:a16="http://schemas.microsoft.com/office/drawing/2014/main" id="{62A557A8-BA85-824B-873E-644EAEC5DBAA}"/>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565588" y="3081291"/>
            <a:ext cx="3816412" cy="2862309"/>
          </a:xfrm>
          <a:prstGeom prst="rect">
            <a:avLst/>
          </a:prstGeom>
        </p:spPr>
      </p:pic>
    </p:spTree>
  </p:cSld>
  <p:clrMapOvr>
    <a:masterClrMapping/>
  </p:clrMapOvr>
  <p:transition spd="slow">
    <p:pull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31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0" y="0"/>
            <a:ext cx="9144000" cy="1143000"/>
          </a:xfrm>
        </p:spPr>
        <p:txBody>
          <a:bodyPr/>
          <a:lstStyle/>
          <a:p>
            <a:r>
              <a:rPr lang="en-US" altLang="en-US" sz="4000"/>
              <a:t>Mapping Brain Activity</a:t>
            </a:r>
          </a:p>
        </p:txBody>
      </p:sp>
      <p:pic>
        <p:nvPicPr>
          <p:cNvPr id="43012" name="Picture 4"/>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a:xfrm>
            <a:off x="2271712" y="3843337"/>
            <a:ext cx="4600575" cy="390525"/>
          </a:xfrm>
          <a:noFill/>
        </p:spPr>
      </p:pic>
      <p:pic>
        <p:nvPicPr>
          <p:cNvPr id="4301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00250" y="1143000"/>
            <a:ext cx="5230813" cy="2895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3013" name="Text Box 5"/>
          <p:cNvSpPr txBox="1">
            <a:spLocks noChangeArrowheads="1"/>
          </p:cNvSpPr>
          <p:nvPr/>
        </p:nvSpPr>
        <p:spPr bwMode="auto">
          <a:xfrm>
            <a:off x="777875" y="4784725"/>
            <a:ext cx="8366125" cy="131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2000">
                <a:solidFill>
                  <a:srgbClr val="0000FF"/>
                </a:solidFill>
              </a:rPr>
              <a:t>Temporal sequence of anterior cingulate cortex activation in response to targets and non-targets.  This brain region controls attention-related neural activity.  Green bars indicate significant differences compared to T = 0, the time of stimulus presentation.</a:t>
            </a:r>
          </a:p>
        </p:txBody>
      </p:sp>
      <p:pic>
        <p:nvPicPr>
          <p:cNvPr id="43014"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24213" y="4168775"/>
            <a:ext cx="3127375" cy="3032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3015" name="Text Box 8"/>
          <p:cNvSpPr txBox="1">
            <a:spLocks noChangeArrowheads="1"/>
          </p:cNvSpPr>
          <p:nvPr/>
        </p:nvSpPr>
        <p:spPr bwMode="auto">
          <a:xfrm>
            <a:off x="152400" y="6019800"/>
            <a:ext cx="14478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600">
                <a:solidFill>
                  <a:schemeClr val="tx1"/>
                </a:solidFill>
                <a:latin typeface="Arial" charset="0"/>
              </a:rPr>
              <a:t>A. Lockwood</a:t>
            </a:r>
            <a:endParaRPr lang="en-US" altLang="en-US" sz="2000" b="0">
              <a:solidFill>
                <a:schemeClr val="tx1"/>
              </a:solidFill>
              <a:latin typeface="Arial" charset="0"/>
            </a:endParaRPr>
          </a:p>
        </p:txBody>
      </p:sp>
      <p:sp>
        <p:nvSpPr>
          <p:cNvPr id="43016" name="Text Box 9"/>
          <p:cNvSpPr txBox="1">
            <a:spLocks noChangeArrowheads="1"/>
          </p:cNvSpPr>
          <p:nvPr/>
        </p:nvSpPr>
        <p:spPr bwMode="auto">
          <a:xfrm>
            <a:off x="7483475" y="76200"/>
            <a:ext cx="1660525"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r">
              <a:spcBef>
                <a:spcPct val="0"/>
              </a:spcBef>
              <a:buClrTx/>
              <a:buFontTx/>
              <a:buNone/>
            </a:pPr>
            <a:r>
              <a:rPr lang="en-US" altLang="en-US" sz="1600">
                <a:solidFill>
                  <a:srgbClr val="FFFF00"/>
                </a:solidFill>
              </a:rPr>
              <a:t>Medical Imaging</a:t>
            </a:r>
          </a:p>
        </p:txBody>
      </p:sp>
    </p:spTree>
  </p:cSld>
  <p:clrMapOvr>
    <a:masterClrMapping/>
  </p:clrMapOvr>
  <p:transition spd="slow">
    <p:pull dir="rd"/>
  </p:transition>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0" y="0"/>
            <a:ext cx="9144000" cy="1000125"/>
          </a:xfrm>
        </p:spPr>
        <p:txBody>
          <a:bodyPr/>
          <a:lstStyle/>
          <a:p>
            <a:r>
              <a:rPr lang="en-US" altLang="en-US" sz="4000"/>
              <a:t>Confocal Microscopy</a:t>
            </a:r>
            <a:endParaRPr lang="en-US" altLang="en-US" i="1"/>
          </a:p>
        </p:txBody>
      </p:sp>
      <p:sp>
        <p:nvSpPr>
          <p:cNvPr id="44035" name="Rectangle 3"/>
          <p:cNvSpPr>
            <a:spLocks noGrp="1" noChangeArrowheads="1"/>
          </p:cNvSpPr>
          <p:nvPr>
            <p:ph idx="1"/>
          </p:nvPr>
        </p:nvSpPr>
        <p:spPr>
          <a:xfrm>
            <a:off x="117475" y="1757363"/>
            <a:ext cx="4064000" cy="4114800"/>
          </a:xfrm>
        </p:spPr>
        <p:txBody>
          <a:bodyPr/>
          <a:lstStyle/>
          <a:p>
            <a:r>
              <a:rPr lang="en-US" altLang="en-US" sz="2400" dirty="0"/>
              <a:t>3D Reconstruction of an Oral Epithelial Cell</a:t>
            </a:r>
          </a:p>
          <a:p>
            <a:r>
              <a:rPr lang="en-US" altLang="en-US" sz="2400" dirty="0"/>
              <a:t>Translucent White Surface Represents the Cell Membrane</a:t>
            </a:r>
          </a:p>
          <a:p>
            <a:r>
              <a:rPr lang="en-US" altLang="en-US" sz="2400" dirty="0"/>
              <a:t>Reddish Surface Represents Groups of Bacteria</a:t>
            </a:r>
          </a:p>
        </p:txBody>
      </p:sp>
      <p:pic>
        <p:nvPicPr>
          <p:cNvPr id="2" name="cell....mp4">
            <a:hlinkClick r:id="" action="ppaction://media"/>
            <a:extLst>
              <a:ext uri="{FF2B5EF4-FFF2-40B4-BE49-F238E27FC236}">
                <a16:creationId xmlns:a16="http://schemas.microsoft.com/office/drawing/2014/main" id="{D46FA95B-C1DE-6A42-822D-8B854897EC7F}"/>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191000" y="1295400"/>
            <a:ext cx="4851400" cy="4851400"/>
          </a:xfrm>
          <a:prstGeom prst="rect">
            <a:avLst/>
          </a:prstGeom>
        </p:spPr>
      </p:pic>
    </p:spTree>
  </p:cSld>
  <p:clrMapOvr>
    <a:masterClrMapping/>
  </p:clrMapOvr>
  <p:transition spd="slow">
    <p:pull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6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showMasterSp="0">
  <p:cSld>
    <p:bg>
      <p:bgPr>
        <a:gradFill rotWithShape="0">
          <a:gsLst>
            <a:gs pos="0">
              <a:srgbClr val="000047"/>
            </a:gs>
            <a:gs pos="100000">
              <a:srgbClr val="000099"/>
            </a:gs>
          </a:gsLst>
          <a:lin ang="5400000" scaled="1"/>
        </a:gradFill>
        <a:effectLst/>
      </p:bgPr>
    </p:bg>
    <p:spTree>
      <p:nvGrpSpPr>
        <p:cNvPr id="1" name=""/>
        <p:cNvGrpSpPr/>
        <p:nvPr/>
      </p:nvGrpSpPr>
      <p:grpSpPr>
        <a:xfrm>
          <a:off x="0" y="0"/>
          <a:ext cx="0" cy="0"/>
          <a:chOff x="0" y="0"/>
          <a:chExt cx="0" cy="0"/>
        </a:xfrm>
      </p:grpSpPr>
      <p:sp>
        <p:nvSpPr>
          <p:cNvPr id="45058" name="Rectangle 2"/>
          <p:cNvSpPr>
            <a:spLocks noGrp="1" noChangeArrowheads="1"/>
          </p:cNvSpPr>
          <p:nvPr>
            <p:ph type="ctrTitle"/>
          </p:nvPr>
        </p:nvSpPr>
        <p:spPr>
          <a:xfrm>
            <a:off x="685800" y="2286000"/>
            <a:ext cx="7772400" cy="1143000"/>
          </a:xfrm>
          <a:noFill/>
          <a:extLst>
            <a:ext uri="{909E8E84-426E-40DD-AFC4-6F175D3DCCD1}">
              <a14:hiddenFill xmlns:a14="http://schemas.microsoft.com/office/drawing/2010/main">
                <a:gradFill rotWithShape="1">
                  <a:gsLst>
                    <a:gs pos="0">
                      <a:srgbClr val="000047"/>
                    </a:gs>
                    <a:gs pos="50000">
                      <a:srgbClr val="000099"/>
                    </a:gs>
                    <a:gs pos="100000">
                      <a:srgbClr val="000047"/>
                    </a:gs>
                  </a:gsLst>
                  <a:lin ang="5400000" scaled="1"/>
                </a:gradFill>
              </a14:hiddenFill>
            </a:ext>
          </a:extLst>
        </p:spPr>
        <p:txBody>
          <a:bodyPr/>
          <a:lstStyle/>
          <a:p>
            <a:r>
              <a:rPr lang="en-US" altLang="en-US">
                <a:solidFill>
                  <a:srgbClr val="FFFF00"/>
                </a:solidFill>
              </a:rPr>
              <a:t>Science &amp; Engineering</a:t>
            </a:r>
          </a:p>
        </p:txBody>
      </p:sp>
      <p:sp>
        <p:nvSpPr>
          <p:cNvPr id="45059" name="Rectangle 3"/>
          <p:cNvSpPr>
            <a:spLocks noGrp="1" noChangeArrowheads="1"/>
          </p:cNvSpPr>
          <p:nvPr>
            <p:ph type="subTitle" idx="1"/>
          </p:nvPr>
        </p:nvSpPr>
        <p:spPr/>
        <p:txBody>
          <a:bodyPr/>
          <a:lstStyle/>
          <a:p>
            <a:r>
              <a:rPr lang="en-US" altLang="en-US">
                <a:solidFill>
                  <a:srgbClr val="FFFFFF"/>
                </a:solidFill>
              </a:rPr>
              <a:t>Small Subset of Projects</a:t>
            </a:r>
          </a:p>
        </p:txBody>
      </p:sp>
    </p:spTree>
  </p:cSld>
  <p:clrMapOvr>
    <a:masterClrMapping/>
  </p:clrMapOvr>
  <p:transition spd="slow">
    <p:pull dir="rd"/>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3" name="Picture 3" descr="figure0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46437" y="2514600"/>
            <a:ext cx="5745163" cy="3849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6082" name="Rectangle 2"/>
          <p:cNvSpPr>
            <a:spLocks noGrp="1" noChangeArrowheads="1"/>
          </p:cNvSpPr>
          <p:nvPr>
            <p:ph type="title"/>
          </p:nvPr>
        </p:nvSpPr>
        <p:spPr>
          <a:xfrm>
            <a:off x="0" y="0"/>
            <a:ext cx="9144000" cy="1104900"/>
          </a:xfrm>
        </p:spPr>
        <p:txBody>
          <a:bodyPr/>
          <a:lstStyle/>
          <a:p>
            <a:r>
              <a:rPr lang="en-US" altLang="en-US"/>
              <a:t>Groundwater Flow Modeling</a:t>
            </a:r>
          </a:p>
        </p:txBody>
      </p:sp>
      <p:sp>
        <p:nvSpPr>
          <p:cNvPr id="46085" name="Rectangle 4"/>
          <p:cNvSpPr>
            <a:spLocks noGrp="1" noChangeArrowheads="1"/>
          </p:cNvSpPr>
          <p:nvPr>
            <p:ph type="body" sz="half" idx="1"/>
          </p:nvPr>
        </p:nvSpPr>
        <p:spPr>
          <a:xfrm>
            <a:off x="152400" y="1295400"/>
            <a:ext cx="8153400" cy="3733800"/>
          </a:xfrm>
        </p:spPr>
        <p:txBody>
          <a:bodyPr/>
          <a:lstStyle/>
          <a:p>
            <a:r>
              <a:rPr lang="en-US" altLang="en-US" sz="2100" dirty="0"/>
              <a:t>Regional scale modeling of groundwater flow and contaminant transport (Great Lakes)</a:t>
            </a:r>
          </a:p>
          <a:p>
            <a:r>
              <a:rPr lang="en-US" altLang="en-US" sz="2100" dirty="0"/>
              <a:t>Ability to include all </a:t>
            </a:r>
            <a:r>
              <a:rPr lang="en-US" altLang="en-US" sz="2100" dirty="0" err="1"/>
              <a:t>hydrogeologic</a:t>
            </a:r>
            <a:r>
              <a:rPr lang="en-US" altLang="en-US" sz="2100" dirty="0"/>
              <a:t> features as independent objects</a:t>
            </a:r>
          </a:p>
          <a:p>
            <a:r>
              <a:rPr lang="en-US" altLang="en-US" sz="2100" dirty="0"/>
              <a:t>Based on </a:t>
            </a:r>
            <a:r>
              <a:rPr lang="en-US" altLang="en-US" sz="2100" i="1" dirty="0"/>
              <a:t>Analytic Element Method</a:t>
            </a:r>
          </a:p>
          <a:p>
            <a:r>
              <a:rPr lang="en-US" altLang="en-US" sz="2100" dirty="0"/>
              <a:t>Key features:</a:t>
            </a:r>
          </a:p>
          <a:p>
            <a:pPr lvl="1">
              <a:spcBef>
                <a:spcPct val="0"/>
              </a:spcBef>
            </a:pPr>
            <a:r>
              <a:rPr lang="en-US" altLang="en-US" sz="1800" dirty="0"/>
              <a:t>Highly parallel</a:t>
            </a:r>
          </a:p>
          <a:p>
            <a:pPr lvl="1">
              <a:spcBef>
                <a:spcPct val="0"/>
              </a:spcBef>
            </a:pPr>
            <a:r>
              <a:rPr lang="en-US" altLang="en-US" sz="1800" dirty="0"/>
              <a:t>Object-oriented programming</a:t>
            </a:r>
          </a:p>
          <a:p>
            <a:pPr lvl="1">
              <a:spcBef>
                <a:spcPct val="0"/>
              </a:spcBef>
            </a:pPr>
            <a:r>
              <a:rPr lang="en-US" altLang="en-US" sz="1800" dirty="0"/>
              <a:t>Intelligent user interface</a:t>
            </a:r>
          </a:p>
          <a:p>
            <a:pPr>
              <a:spcBef>
                <a:spcPct val="0"/>
              </a:spcBef>
            </a:pPr>
            <a:r>
              <a:rPr lang="en-US" altLang="en-US" sz="2000" dirty="0"/>
              <a:t>Utilized 42 years of CPU time</a:t>
            </a:r>
          </a:p>
          <a:p>
            <a:pPr>
              <a:spcBef>
                <a:spcPct val="0"/>
              </a:spcBef>
              <a:buFont typeface="Wingdings" pitchFamily="2" charset="2"/>
              <a:buNone/>
            </a:pPr>
            <a:r>
              <a:rPr lang="en-US" altLang="en-US" sz="2000" dirty="0"/>
              <a:t>	on CCR computers in</a:t>
            </a:r>
          </a:p>
          <a:p>
            <a:pPr>
              <a:spcBef>
                <a:spcPct val="0"/>
              </a:spcBef>
              <a:buFont typeface="Wingdings" pitchFamily="2" charset="2"/>
              <a:buNone/>
            </a:pPr>
            <a:r>
              <a:rPr lang="en-US" altLang="en-US" sz="2000" dirty="0"/>
              <a:t>	1 calendar year</a:t>
            </a:r>
          </a:p>
        </p:txBody>
      </p:sp>
      <p:sp>
        <p:nvSpPr>
          <p:cNvPr id="46084" name="Text Box 7"/>
          <p:cNvSpPr txBox="1">
            <a:spLocks noChangeArrowheads="1"/>
          </p:cNvSpPr>
          <p:nvPr/>
        </p:nvSpPr>
        <p:spPr bwMode="auto">
          <a:xfrm>
            <a:off x="76200" y="5988050"/>
            <a:ext cx="358616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600">
                <a:solidFill>
                  <a:schemeClr val="tx1"/>
                </a:solidFill>
                <a:latin typeface="Arial" charset="0"/>
              </a:rPr>
              <a:t>A. Rabideau, I. Jankovic, M. Becker</a:t>
            </a:r>
          </a:p>
        </p:txBody>
      </p:sp>
      <p:sp>
        <p:nvSpPr>
          <p:cNvPr id="46086" name="Text Box 8"/>
          <p:cNvSpPr txBox="1">
            <a:spLocks noChangeArrowheads="1"/>
          </p:cNvSpPr>
          <p:nvPr/>
        </p:nvSpPr>
        <p:spPr bwMode="auto">
          <a:xfrm>
            <a:off x="6535738" y="76200"/>
            <a:ext cx="2608262"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r">
              <a:spcBef>
                <a:spcPct val="0"/>
              </a:spcBef>
              <a:buClrTx/>
              <a:buFontTx/>
              <a:buNone/>
            </a:pPr>
            <a:r>
              <a:rPr lang="en-US" altLang="en-US" sz="1600">
                <a:solidFill>
                  <a:srgbClr val="FFFF00"/>
                </a:solidFill>
              </a:rPr>
              <a:t>Environmental Engineering</a:t>
            </a:r>
          </a:p>
        </p:txBody>
      </p:sp>
    </p:spTree>
  </p:cSld>
  <p:clrMapOvr>
    <a:masterClrMapping/>
  </p:clrMapOvr>
  <p:transition spd="slow">
    <p:pull dir="rd"/>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0" y="-76200"/>
            <a:ext cx="9144000" cy="1143000"/>
          </a:xfrm>
        </p:spPr>
        <p:txBody>
          <a:bodyPr/>
          <a:lstStyle/>
          <a:p>
            <a:r>
              <a:rPr lang="en-US" altLang="en-US" sz="3600"/>
              <a:t>Avalanches, Volcanic and Mud Flows</a:t>
            </a:r>
          </a:p>
        </p:txBody>
      </p:sp>
      <p:sp>
        <p:nvSpPr>
          <p:cNvPr id="47109" name="Rectangle 5"/>
          <p:cNvSpPr>
            <a:spLocks noGrp="1" noChangeArrowheads="1"/>
          </p:cNvSpPr>
          <p:nvPr>
            <p:ph idx="1"/>
          </p:nvPr>
        </p:nvSpPr>
        <p:spPr>
          <a:xfrm>
            <a:off x="533400" y="990600"/>
            <a:ext cx="8610600" cy="5178425"/>
          </a:xfrm>
        </p:spPr>
        <p:txBody>
          <a:bodyPr/>
          <a:lstStyle/>
          <a:p>
            <a:pPr>
              <a:lnSpc>
                <a:spcPct val="90000"/>
              </a:lnSpc>
            </a:pPr>
            <a:r>
              <a:rPr lang="en-US" altLang="en-US" sz="2400"/>
              <a:t>Modeling of Volcanic Flows, Mud flows (flash flooding), and avalanches</a:t>
            </a:r>
            <a:endParaRPr lang="en-US" altLang="en-US" sz="2400">
              <a:cs typeface="Times New Roman" pitchFamily="18" charset="0"/>
            </a:endParaRPr>
          </a:p>
          <a:p>
            <a:pPr>
              <a:lnSpc>
                <a:spcPct val="90000"/>
              </a:lnSpc>
            </a:pPr>
            <a:r>
              <a:rPr lang="en-US" altLang="en-US" sz="2400">
                <a:cs typeface="Times New Roman" pitchFamily="18" charset="0"/>
              </a:rPr>
              <a:t>Integrate information from several sources</a:t>
            </a:r>
          </a:p>
          <a:p>
            <a:pPr lvl="1">
              <a:lnSpc>
                <a:spcPct val="90000"/>
              </a:lnSpc>
            </a:pPr>
            <a:r>
              <a:rPr lang="en-US" altLang="en-US" sz="2000">
                <a:cs typeface="Times New Roman" pitchFamily="18" charset="0"/>
              </a:rPr>
              <a:t>Simulation results</a:t>
            </a:r>
          </a:p>
          <a:p>
            <a:pPr lvl="1">
              <a:lnSpc>
                <a:spcPct val="90000"/>
              </a:lnSpc>
            </a:pPr>
            <a:r>
              <a:rPr lang="en-US" altLang="en-US" sz="2000">
                <a:cs typeface="Times New Roman" pitchFamily="18" charset="0"/>
              </a:rPr>
              <a:t>Remote sensing</a:t>
            </a:r>
          </a:p>
          <a:p>
            <a:pPr lvl="1">
              <a:lnSpc>
                <a:spcPct val="90000"/>
              </a:lnSpc>
            </a:pPr>
            <a:r>
              <a:rPr lang="en-US" altLang="en-US" sz="2000">
                <a:cs typeface="Times New Roman" pitchFamily="18" charset="0"/>
              </a:rPr>
              <a:t>GIS data</a:t>
            </a:r>
          </a:p>
          <a:p>
            <a:pPr>
              <a:lnSpc>
                <a:spcPct val="90000"/>
              </a:lnSpc>
            </a:pPr>
            <a:r>
              <a:rPr lang="en-US" altLang="en-US" sz="2400">
                <a:cs typeface="Times New Roman" pitchFamily="18" charset="0"/>
              </a:rPr>
              <a:t>Present information to decision </a:t>
            </a:r>
          </a:p>
          <a:p>
            <a:pPr>
              <a:lnSpc>
                <a:spcPct val="90000"/>
              </a:lnSpc>
              <a:buFont typeface="Wingdings" pitchFamily="2" charset="2"/>
              <a:buNone/>
            </a:pPr>
            <a:r>
              <a:rPr lang="en-US" altLang="en-US" sz="2400">
                <a:cs typeface="Times New Roman" pitchFamily="18" charset="0"/>
              </a:rPr>
              <a:t>	makers using custom </a:t>
            </a:r>
          </a:p>
          <a:p>
            <a:pPr>
              <a:lnSpc>
                <a:spcPct val="90000"/>
              </a:lnSpc>
              <a:buFont typeface="Wingdings" pitchFamily="2" charset="2"/>
              <a:buNone/>
            </a:pPr>
            <a:r>
              <a:rPr lang="en-US" altLang="en-US" sz="2400">
                <a:cs typeface="Times New Roman" pitchFamily="18" charset="0"/>
              </a:rPr>
              <a:t>	visualization tools local &amp; remote</a:t>
            </a:r>
          </a:p>
          <a:p>
            <a:pPr>
              <a:lnSpc>
                <a:spcPct val="90000"/>
              </a:lnSpc>
            </a:pPr>
            <a:r>
              <a:rPr lang="en-US" altLang="en-US" sz="2400"/>
              <a:t>GRID enabled for remote access</a:t>
            </a:r>
          </a:p>
          <a:p>
            <a:pPr>
              <a:lnSpc>
                <a:spcPct val="90000"/>
              </a:lnSpc>
            </a:pPr>
            <a:r>
              <a:rPr lang="en-US" altLang="en-US" sz="2400"/>
              <a:t>Key Features</a:t>
            </a:r>
          </a:p>
          <a:p>
            <a:pPr lvl="1">
              <a:lnSpc>
                <a:spcPct val="90000"/>
              </a:lnSpc>
            </a:pPr>
            <a:r>
              <a:rPr lang="en-US" altLang="en-US" sz="2000"/>
              <a:t>Parallel Adaptive Computation</a:t>
            </a:r>
          </a:p>
          <a:p>
            <a:pPr lvl="1">
              <a:lnSpc>
                <a:spcPct val="90000"/>
              </a:lnSpc>
            </a:pPr>
            <a:r>
              <a:rPr lang="en-US" altLang="en-US" sz="2000"/>
              <a:t>Integrated with GIS System for flows</a:t>
            </a:r>
          </a:p>
          <a:p>
            <a:pPr lvl="1">
              <a:lnSpc>
                <a:spcPct val="90000"/>
              </a:lnSpc>
              <a:buFont typeface="Wingdings" pitchFamily="2" charset="2"/>
              <a:buNone/>
            </a:pPr>
            <a:r>
              <a:rPr lang="en-US" altLang="en-US" sz="2000"/>
              <a:t>	on natural terrain</a:t>
            </a:r>
            <a:endParaRPr lang="en-US" altLang="en-US" sz="1800"/>
          </a:p>
        </p:txBody>
      </p:sp>
      <p:pic>
        <p:nvPicPr>
          <p:cNvPr id="47107" name="Picture 3" descr="feb22"/>
          <p:cNvPicPr>
            <a:picLocks noChangeAspect="1" noChangeArrowheads="1"/>
          </p:cNvPicPr>
          <p:nvPr/>
        </p:nvPicPr>
        <p:blipFill>
          <a:blip r:embed="rId3">
            <a:extLst>
              <a:ext uri="{28A0092B-C50C-407E-A947-70E740481C1C}">
                <a14:useLocalDpi xmlns:a14="http://schemas.microsoft.com/office/drawing/2010/main" val="0"/>
              </a:ext>
            </a:extLst>
          </a:blip>
          <a:srcRect t="8182" b="8424"/>
          <a:stretch>
            <a:fillRect/>
          </a:stretch>
        </p:blipFill>
        <p:spPr bwMode="auto">
          <a:xfrm>
            <a:off x="5843588" y="2057400"/>
            <a:ext cx="3300412" cy="3562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7108" name="Text Box 4"/>
          <p:cNvSpPr txBox="1">
            <a:spLocks noChangeArrowheads="1"/>
          </p:cNvSpPr>
          <p:nvPr/>
        </p:nvSpPr>
        <p:spPr bwMode="auto">
          <a:xfrm>
            <a:off x="5899150" y="5726113"/>
            <a:ext cx="3001963" cy="517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400" b="0">
                <a:solidFill>
                  <a:schemeClr val="tx1"/>
                </a:solidFill>
                <a:latin typeface="Arial" charset="0"/>
              </a:rPr>
              <a:t>Flow models of Colima volcano</a:t>
            </a:r>
          </a:p>
          <a:p>
            <a:pPr eaLnBrk="1" hangingPunct="1">
              <a:spcBef>
                <a:spcPct val="0"/>
              </a:spcBef>
              <a:buClrTx/>
              <a:buFontTx/>
              <a:buNone/>
            </a:pPr>
            <a:r>
              <a:rPr lang="en-US" altLang="en-US" sz="1400" b="0">
                <a:solidFill>
                  <a:schemeClr val="tx1"/>
                </a:solidFill>
                <a:latin typeface="Arial" charset="0"/>
              </a:rPr>
              <a:t>In Mexico – courtesy Rupp et. al.’06</a:t>
            </a:r>
          </a:p>
        </p:txBody>
      </p:sp>
      <p:sp>
        <p:nvSpPr>
          <p:cNvPr id="47110" name="Text Box 7"/>
          <p:cNvSpPr txBox="1">
            <a:spLocks noChangeArrowheads="1"/>
          </p:cNvSpPr>
          <p:nvPr/>
        </p:nvSpPr>
        <p:spPr bwMode="auto">
          <a:xfrm>
            <a:off x="87313" y="6019800"/>
            <a:ext cx="4256087"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600">
                <a:solidFill>
                  <a:schemeClr val="tx1"/>
                </a:solidFill>
                <a:latin typeface="Arial" charset="0"/>
              </a:rPr>
              <a:t>A. Patra, B. Pitman, M. Sheridan, M. Jones</a:t>
            </a:r>
          </a:p>
        </p:txBody>
      </p:sp>
      <p:sp>
        <p:nvSpPr>
          <p:cNvPr id="47111" name="Text Box 8"/>
          <p:cNvSpPr txBox="1">
            <a:spLocks noChangeArrowheads="1"/>
          </p:cNvSpPr>
          <p:nvPr/>
        </p:nvSpPr>
        <p:spPr bwMode="auto">
          <a:xfrm>
            <a:off x="7083425" y="654050"/>
            <a:ext cx="2060575"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r">
              <a:spcBef>
                <a:spcPct val="0"/>
              </a:spcBef>
              <a:buClrTx/>
              <a:buFontTx/>
              <a:buNone/>
            </a:pPr>
            <a:r>
              <a:rPr lang="en-US" altLang="en-US" sz="1600">
                <a:solidFill>
                  <a:srgbClr val="FFFF00"/>
                </a:solidFill>
              </a:rPr>
              <a:t>Geology, Engineering</a:t>
            </a:r>
          </a:p>
        </p:txBody>
      </p:sp>
    </p:spTree>
  </p:cSld>
  <p:clrMapOvr>
    <a:masterClrMapping/>
  </p:clrMapOvr>
  <p:transition spd="slow">
    <p:pull dir="rd"/>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0" y="0"/>
            <a:ext cx="9144000" cy="1143000"/>
          </a:xfrm>
        </p:spPr>
        <p:txBody>
          <a:bodyPr/>
          <a:lstStyle/>
          <a:p>
            <a:r>
              <a:rPr lang="en-US" altLang="en-US"/>
              <a:t>Cardiac Arrhythmia</a:t>
            </a:r>
          </a:p>
        </p:txBody>
      </p:sp>
      <p:sp>
        <p:nvSpPr>
          <p:cNvPr id="48131" name="Rectangle 3"/>
          <p:cNvSpPr>
            <a:spLocks noGrp="1" noChangeArrowheads="1"/>
          </p:cNvSpPr>
          <p:nvPr>
            <p:ph idx="1"/>
          </p:nvPr>
        </p:nvSpPr>
        <p:spPr>
          <a:xfrm>
            <a:off x="471488" y="1371600"/>
            <a:ext cx="5395912" cy="3810000"/>
          </a:xfrm>
        </p:spPr>
        <p:txBody>
          <a:bodyPr/>
          <a:lstStyle/>
          <a:p>
            <a:r>
              <a:rPr lang="en-US" altLang="en-US" sz="2400"/>
              <a:t>Comprehensive models of cardiac cells</a:t>
            </a:r>
          </a:p>
          <a:p>
            <a:r>
              <a:rPr lang="en-US" altLang="en-US" sz="2400"/>
              <a:t>Modeling multicellular cardiac tissues and mechanisms of arrhythmias in the heart</a:t>
            </a:r>
          </a:p>
          <a:p>
            <a:r>
              <a:rPr lang="en-US" altLang="en-US" sz="2400"/>
              <a:t>Simulation of genetic heart disease and arrhythmia suppression by drug application</a:t>
            </a:r>
            <a:endParaRPr lang="en-US" altLang="en-US" sz="2600" b="0">
              <a:cs typeface="Times New Roman" pitchFamily="18" charset="0"/>
            </a:endParaRPr>
          </a:p>
          <a:p>
            <a:endParaRPr lang="en-US" altLang="en-US" sz="2600"/>
          </a:p>
        </p:txBody>
      </p:sp>
      <p:pic>
        <p:nvPicPr>
          <p:cNvPr id="48132" name="Picture 4" descr="p7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9175" y="1181100"/>
            <a:ext cx="2520950" cy="2281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133" name="Picture 5" descr="p9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3390900"/>
            <a:ext cx="2540000" cy="2324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8134" name="Text Box 6"/>
          <p:cNvSpPr txBox="1">
            <a:spLocks noChangeArrowheads="1"/>
          </p:cNvSpPr>
          <p:nvPr/>
        </p:nvSpPr>
        <p:spPr bwMode="auto">
          <a:xfrm>
            <a:off x="6200775" y="5602288"/>
            <a:ext cx="3044825"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2000">
                <a:solidFill>
                  <a:srgbClr val="0000FF"/>
                </a:solidFill>
                <a:latin typeface="Arial" charset="0"/>
              </a:rPr>
              <a:t>Non-sustained and sustained arrhythmia</a:t>
            </a:r>
          </a:p>
        </p:txBody>
      </p:sp>
      <p:sp>
        <p:nvSpPr>
          <p:cNvPr id="48135" name="Text Box 8"/>
          <p:cNvSpPr txBox="1">
            <a:spLocks noChangeArrowheads="1"/>
          </p:cNvSpPr>
          <p:nvPr/>
        </p:nvSpPr>
        <p:spPr bwMode="auto">
          <a:xfrm>
            <a:off x="76200" y="5957888"/>
            <a:ext cx="5143500" cy="3667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800">
                <a:solidFill>
                  <a:schemeClr val="tx1"/>
                </a:solidFill>
              </a:rPr>
              <a:t>Center for Cellular and Systems Electrophysiology</a:t>
            </a:r>
          </a:p>
        </p:txBody>
      </p:sp>
      <p:sp>
        <p:nvSpPr>
          <p:cNvPr id="48136" name="Text Box 9"/>
          <p:cNvSpPr txBox="1">
            <a:spLocks noChangeArrowheads="1"/>
          </p:cNvSpPr>
          <p:nvPr/>
        </p:nvSpPr>
        <p:spPr bwMode="auto">
          <a:xfrm>
            <a:off x="6942138" y="76200"/>
            <a:ext cx="2201862"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r">
              <a:spcBef>
                <a:spcPct val="0"/>
              </a:spcBef>
              <a:buClrTx/>
              <a:buFontTx/>
              <a:buNone/>
            </a:pPr>
            <a:r>
              <a:rPr lang="en-US" altLang="en-US" sz="1600">
                <a:solidFill>
                  <a:srgbClr val="FFFF00"/>
                </a:solidFill>
              </a:rPr>
              <a:t>Computational Biology</a:t>
            </a:r>
          </a:p>
        </p:txBody>
      </p:sp>
    </p:spTree>
  </p:cSld>
  <p:clrMapOvr>
    <a:masterClrMapping/>
  </p:clrMapOvr>
  <p:transition spd="slow">
    <p:pull dir="rd"/>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0" y="0"/>
            <a:ext cx="9144000" cy="1143000"/>
          </a:xfrm>
        </p:spPr>
        <p:txBody>
          <a:bodyPr/>
          <a:lstStyle/>
          <a:p>
            <a:r>
              <a:rPr lang="en-US" altLang="en-US" sz="3600"/>
              <a:t>Cardiovascular Research</a:t>
            </a:r>
          </a:p>
        </p:txBody>
      </p:sp>
      <p:sp>
        <p:nvSpPr>
          <p:cNvPr id="49155" name="Rectangle 3"/>
          <p:cNvSpPr>
            <a:spLocks noGrp="1" noChangeArrowheads="1"/>
          </p:cNvSpPr>
          <p:nvPr>
            <p:ph type="body" sz="half" idx="1"/>
          </p:nvPr>
        </p:nvSpPr>
        <p:spPr>
          <a:xfrm>
            <a:off x="457200" y="1219200"/>
            <a:ext cx="6858000" cy="5181600"/>
          </a:xfrm>
        </p:spPr>
        <p:txBody>
          <a:bodyPr/>
          <a:lstStyle/>
          <a:p>
            <a:pPr>
              <a:lnSpc>
                <a:spcPct val="75000"/>
              </a:lnSpc>
            </a:pPr>
            <a:r>
              <a:rPr lang="en-US" altLang="en-US" sz="2400"/>
              <a:t>Molecular Imaging – PAREPET Clinical Study</a:t>
            </a:r>
            <a:r>
              <a:rPr lang="en-US" altLang="en-US" sz="2700"/>
              <a:t> </a:t>
            </a:r>
            <a:r>
              <a:rPr lang="en-US" altLang="en-US" sz="2400"/>
              <a:t>Analysis of cardiac PET </a:t>
            </a:r>
            <a:r>
              <a:rPr lang="en-US" altLang="en-US" sz="1900"/>
              <a:t>(</a:t>
            </a:r>
            <a:r>
              <a:rPr lang="en-US" altLang="en-US" sz="1900" b="0"/>
              <a:t>P</a:t>
            </a:r>
            <a:r>
              <a:rPr lang="en-US" altLang="en-US" sz="1900"/>
              <a:t>ositron </a:t>
            </a:r>
            <a:r>
              <a:rPr lang="en-US" altLang="en-US" sz="1900" b="0"/>
              <a:t>E</a:t>
            </a:r>
            <a:r>
              <a:rPr lang="en-US" altLang="en-US" sz="1900"/>
              <a:t>mission</a:t>
            </a:r>
            <a:r>
              <a:rPr lang="en-US" altLang="en-US" sz="2400"/>
              <a:t> </a:t>
            </a:r>
            <a:r>
              <a:rPr lang="en-US" altLang="en-US" sz="1900" b="0"/>
              <a:t>T</a:t>
            </a:r>
            <a:r>
              <a:rPr lang="en-US" altLang="en-US" sz="1900"/>
              <a:t>omography)</a:t>
            </a:r>
            <a:r>
              <a:rPr lang="en-US" altLang="en-US" sz="2400"/>
              <a:t> scans aims to revolutionize assessment of an individual’s risk for sudden cardiac death.</a:t>
            </a:r>
          </a:p>
          <a:p>
            <a:pPr>
              <a:lnSpc>
                <a:spcPct val="75000"/>
              </a:lnSpc>
            </a:pPr>
            <a:r>
              <a:rPr lang="en-US" altLang="en-US" sz="2400"/>
              <a:t>High-Throughput Discovery – Proteomics and Genomics</a:t>
            </a:r>
          </a:p>
          <a:p>
            <a:pPr>
              <a:lnSpc>
                <a:spcPct val="75000"/>
              </a:lnSpc>
            </a:pPr>
            <a:r>
              <a:rPr lang="en-US" altLang="en-US" sz="2400"/>
              <a:t>Protein and gene expression profiling using differential in-gel electrophoresis and microarray technology provides a blueprint for the cellular mechanisms involved in hibernating myocardium.</a:t>
            </a:r>
          </a:p>
          <a:p>
            <a:pPr>
              <a:lnSpc>
                <a:spcPct val="75000"/>
              </a:lnSpc>
            </a:pPr>
            <a:r>
              <a:rPr lang="en-US" altLang="en-US" sz="2400"/>
              <a:t>Translate results to identify gene and other therapeutic targets aimed at improving heart function and survival.</a:t>
            </a:r>
          </a:p>
        </p:txBody>
      </p:sp>
      <p:pic>
        <p:nvPicPr>
          <p:cNvPr id="49156" name="Picture 5" descr="CardioLogo croppe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 y="5618163"/>
            <a:ext cx="569913" cy="63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157" name="Text Box 7"/>
          <p:cNvSpPr txBox="1">
            <a:spLocks noChangeArrowheads="1"/>
          </p:cNvSpPr>
          <p:nvPr/>
        </p:nvSpPr>
        <p:spPr bwMode="auto">
          <a:xfrm>
            <a:off x="652463" y="5775325"/>
            <a:ext cx="170973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905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50000"/>
              </a:spcBef>
              <a:buClrTx/>
              <a:buFontTx/>
              <a:buNone/>
            </a:pPr>
            <a:r>
              <a:rPr lang="en-US" altLang="en-US" sz="1000">
                <a:solidFill>
                  <a:schemeClr val="tx1"/>
                </a:solidFill>
                <a:latin typeface="Arial" charset="0"/>
              </a:rPr>
              <a:t>Center for Research in Cardiovascular Medicine</a:t>
            </a:r>
          </a:p>
        </p:txBody>
      </p:sp>
      <p:pic>
        <p:nvPicPr>
          <p:cNvPr id="49158" name="Picture 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77100" y="2819400"/>
            <a:ext cx="1752600" cy="1600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9159" name="Picture 1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77100" y="4572000"/>
            <a:ext cx="1752600"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49160" name="Group 12"/>
          <p:cNvGrpSpPr>
            <a:grpSpLocks noChangeAspect="1"/>
          </p:cNvGrpSpPr>
          <p:nvPr/>
        </p:nvGrpSpPr>
        <p:grpSpPr bwMode="auto">
          <a:xfrm>
            <a:off x="7277100" y="1066800"/>
            <a:ext cx="1733550" cy="1600200"/>
            <a:chOff x="431" y="1575"/>
            <a:chExt cx="1572" cy="1152"/>
          </a:xfrm>
        </p:grpSpPr>
        <p:sp>
          <p:nvSpPr>
            <p:cNvPr id="49162" name="Text Box 13"/>
            <p:cNvSpPr txBox="1">
              <a:spLocks noChangeAspect="1" noChangeArrowheads="1"/>
            </p:cNvSpPr>
            <p:nvPr/>
          </p:nvSpPr>
          <p:spPr bwMode="auto">
            <a:xfrm>
              <a:off x="431" y="1575"/>
              <a:ext cx="1572" cy="1152"/>
            </a:xfrm>
            <a:prstGeom prst="rect">
              <a:avLst/>
            </a:prstGeom>
            <a:solidFill>
              <a:srgbClr val="00000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50000"/>
                </a:spcBef>
                <a:buClrTx/>
                <a:buFontTx/>
                <a:buNone/>
              </a:pPr>
              <a:endParaRPr lang="en-US" altLang="en-US" sz="2400" b="0">
                <a:solidFill>
                  <a:schemeClr val="tx1"/>
                </a:solidFill>
              </a:endParaRPr>
            </a:p>
          </p:txBody>
        </p:sp>
        <p:grpSp>
          <p:nvGrpSpPr>
            <p:cNvPr id="49163" name="Group 14"/>
            <p:cNvGrpSpPr>
              <a:grpSpLocks noChangeAspect="1"/>
            </p:cNvGrpSpPr>
            <p:nvPr/>
          </p:nvGrpSpPr>
          <p:grpSpPr bwMode="auto">
            <a:xfrm>
              <a:off x="452" y="1605"/>
              <a:ext cx="1527" cy="1089"/>
              <a:chOff x="672" y="912"/>
              <a:chExt cx="3410" cy="2448"/>
            </a:xfrm>
          </p:grpSpPr>
          <p:graphicFrame>
            <p:nvGraphicFramePr>
              <p:cNvPr id="49164" name="Object 15"/>
              <p:cNvGraphicFramePr>
                <a:graphicFrameLocks noChangeAspect="1"/>
              </p:cNvGraphicFramePr>
              <p:nvPr/>
            </p:nvGraphicFramePr>
            <p:xfrm>
              <a:off x="3262" y="912"/>
              <a:ext cx="818" cy="720"/>
            </p:xfrm>
            <a:graphic>
              <a:graphicData uri="http://schemas.openxmlformats.org/presentationml/2006/ole">
                <mc:AlternateContent xmlns:mc="http://schemas.openxmlformats.org/markup-compatibility/2006">
                  <mc:Choice xmlns:v="urn:schemas-microsoft-com:vml" Requires="v">
                    <p:oleObj spid="_x0000_s49644" name="Image" r:id="rId6" imgW="347399" imgH="301676" progId="Photoshop.Image.6">
                      <p:embed/>
                    </p:oleObj>
                  </mc:Choice>
                  <mc:Fallback>
                    <p:oleObj name="Image" r:id="rId6" imgW="347399" imgH="301676" progId="Photoshop.Image.6">
                      <p:embed/>
                      <p:pic>
                        <p:nvPicPr>
                          <p:cNvPr id="0" name="Object 1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262" y="912"/>
                            <a:ext cx="818" cy="7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49165" name="Object 16"/>
              <p:cNvGraphicFramePr>
                <a:graphicFrameLocks noChangeAspect="1"/>
              </p:cNvGraphicFramePr>
              <p:nvPr/>
            </p:nvGraphicFramePr>
            <p:xfrm>
              <a:off x="2398" y="912"/>
              <a:ext cx="818" cy="718"/>
            </p:xfrm>
            <a:graphic>
              <a:graphicData uri="http://schemas.openxmlformats.org/presentationml/2006/ole">
                <mc:AlternateContent xmlns:mc="http://schemas.openxmlformats.org/markup-compatibility/2006">
                  <mc:Choice xmlns:v="urn:schemas-microsoft-com:vml" Requires="v">
                    <p:oleObj spid="_x0000_s49645" name="Image" r:id="rId8" imgW="345598" imgH="299886" progId="Photoshop.Image.6">
                      <p:embed/>
                    </p:oleObj>
                  </mc:Choice>
                  <mc:Fallback>
                    <p:oleObj name="Image" r:id="rId8" imgW="345598" imgH="299886" progId="Photoshop.Image.6">
                      <p:embed/>
                      <p:pic>
                        <p:nvPicPr>
                          <p:cNvPr id="0" name="Object 16"/>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398" y="912"/>
                            <a:ext cx="818" cy="7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49166" name="Object 17"/>
              <p:cNvGraphicFramePr>
                <a:graphicFrameLocks noChangeAspect="1"/>
              </p:cNvGraphicFramePr>
              <p:nvPr/>
            </p:nvGraphicFramePr>
            <p:xfrm>
              <a:off x="1536" y="912"/>
              <a:ext cx="816" cy="720"/>
            </p:xfrm>
            <a:graphic>
              <a:graphicData uri="http://schemas.openxmlformats.org/presentationml/2006/ole">
                <mc:AlternateContent xmlns:mc="http://schemas.openxmlformats.org/markup-compatibility/2006">
                  <mc:Choice xmlns:v="urn:schemas-microsoft-com:vml" Requires="v">
                    <p:oleObj spid="_x0000_s49646" name="Image" r:id="rId10" imgW="347399" imgH="301676" progId="Photoshop.Image.6">
                      <p:embed/>
                    </p:oleObj>
                  </mc:Choice>
                  <mc:Fallback>
                    <p:oleObj name="Image" r:id="rId10" imgW="347399" imgH="301676" progId="Photoshop.Image.6">
                      <p:embed/>
                      <p:pic>
                        <p:nvPicPr>
                          <p:cNvPr id="0" name="Object 17"/>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536" y="912"/>
                            <a:ext cx="816" cy="7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49167" name="Object 18"/>
              <p:cNvGraphicFramePr>
                <a:graphicFrameLocks noChangeAspect="1"/>
              </p:cNvGraphicFramePr>
              <p:nvPr/>
            </p:nvGraphicFramePr>
            <p:xfrm>
              <a:off x="672" y="912"/>
              <a:ext cx="818" cy="720"/>
            </p:xfrm>
            <a:graphic>
              <a:graphicData uri="http://schemas.openxmlformats.org/presentationml/2006/ole">
                <mc:AlternateContent xmlns:mc="http://schemas.openxmlformats.org/markup-compatibility/2006">
                  <mc:Choice xmlns:v="urn:schemas-microsoft-com:vml" Requires="v">
                    <p:oleObj spid="_x0000_s49647" name="Image" r:id="rId12" imgW="347399" imgH="299886" progId="Photoshop.Image.6">
                      <p:embed/>
                    </p:oleObj>
                  </mc:Choice>
                  <mc:Fallback>
                    <p:oleObj name="Image" r:id="rId12" imgW="347399" imgH="299886" progId="Photoshop.Image.6">
                      <p:embed/>
                      <p:pic>
                        <p:nvPicPr>
                          <p:cNvPr id="0" name="Object 18"/>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672" y="912"/>
                            <a:ext cx="818" cy="7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49168" name="Object 19"/>
              <p:cNvGraphicFramePr>
                <a:graphicFrameLocks noChangeAspect="1"/>
              </p:cNvGraphicFramePr>
              <p:nvPr/>
            </p:nvGraphicFramePr>
            <p:xfrm>
              <a:off x="3264" y="1671"/>
              <a:ext cx="818" cy="921"/>
            </p:xfrm>
            <a:graphic>
              <a:graphicData uri="http://schemas.openxmlformats.org/presentationml/2006/ole">
                <mc:AlternateContent xmlns:mc="http://schemas.openxmlformats.org/markup-compatibility/2006">
                  <mc:Choice xmlns:v="urn:schemas-microsoft-com:vml" Requires="v">
                    <p:oleObj spid="_x0000_s49648" name="Image" r:id="rId14" imgW="365761" imgH="411481" progId="Photoshop.Image.6">
                      <p:embed/>
                    </p:oleObj>
                  </mc:Choice>
                  <mc:Fallback>
                    <p:oleObj name="Image" r:id="rId14" imgW="365761" imgH="411481" progId="Photoshop.Image.6">
                      <p:embed/>
                      <p:pic>
                        <p:nvPicPr>
                          <p:cNvPr id="0" name="Object 19"/>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3264" y="1671"/>
                            <a:ext cx="818" cy="9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49169" name="Object 20"/>
              <p:cNvGraphicFramePr>
                <a:graphicFrameLocks noChangeAspect="1"/>
              </p:cNvGraphicFramePr>
              <p:nvPr/>
            </p:nvGraphicFramePr>
            <p:xfrm>
              <a:off x="2400" y="1671"/>
              <a:ext cx="818" cy="921"/>
            </p:xfrm>
            <a:graphic>
              <a:graphicData uri="http://schemas.openxmlformats.org/presentationml/2006/ole">
                <mc:AlternateContent xmlns:mc="http://schemas.openxmlformats.org/markup-compatibility/2006">
                  <mc:Choice xmlns:v="urn:schemas-microsoft-com:vml" Requires="v">
                    <p:oleObj spid="_x0000_s49649" name="Image" r:id="rId16" imgW="365761" imgH="411481" progId="Photoshop.Image.6">
                      <p:embed/>
                    </p:oleObj>
                  </mc:Choice>
                  <mc:Fallback>
                    <p:oleObj name="Image" r:id="rId16" imgW="365761" imgH="411481" progId="Photoshop.Image.6">
                      <p:embed/>
                      <p:pic>
                        <p:nvPicPr>
                          <p:cNvPr id="0" name="Object 20"/>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2400" y="1671"/>
                            <a:ext cx="818" cy="9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49170" name="Object 21"/>
              <p:cNvGraphicFramePr>
                <a:graphicFrameLocks noChangeAspect="1"/>
              </p:cNvGraphicFramePr>
              <p:nvPr/>
            </p:nvGraphicFramePr>
            <p:xfrm>
              <a:off x="1536" y="1671"/>
              <a:ext cx="818" cy="921"/>
            </p:xfrm>
            <a:graphic>
              <a:graphicData uri="http://schemas.openxmlformats.org/presentationml/2006/ole">
                <mc:AlternateContent xmlns:mc="http://schemas.openxmlformats.org/markup-compatibility/2006">
                  <mc:Choice xmlns:v="urn:schemas-microsoft-com:vml" Requires="v">
                    <p:oleObj spid="_x0000_s49650" name="Image" r:id="rId18" imgW="365761" imgH="411481" progId="Photoshop.Image.6">
                      <p:embed/>
                    </p:oleObj>
                  </mc:Choice>
                  <mc:Fallback>
                    <p:oleObj name="Image" r:id="rId18" imgW="365761" imgH="411481" progId="Photoshop.Image.6">
                      <p:embed/>
                      <p:pic>
                        <p:nvPicPr>
                          <p:cNvPr id="0" name="Object 21"/>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1536" y="1671"/>
                            <a:ext cx="818" cy="9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49171" name="Object 22"/>
              <p:cNvGraphicFramePr>
                <a:graphicFrameLocks noChangeAspect="1"/>
              </p:cNvGraphicFramePr>
              <p:nvPr/>
            </p:nvGraphicFramePr>
            <p:xfrm>
              <a:off x="672" y="1671"/>
              <a:ext cx="818" cy="921"/>
            </p:xfrm>
            <a:graphic>
              <a:graphicData uri="http://schemas.openxmlformats.org/presentationml/2006/ole">
                <mc:AlternateContent xmlns:mc="http://schemas.openxmlformats.org/markup-compatibility/2006">
                  <mc:Choice xmlns:v="urn:schemas-microsoft-com:vml" Requires="v">
                    <p:oleObj spid="_x0000_s49651" name="Image" r:id="rId20" imgW="365761" imgH="411481" progId="Photoshop.Image.6">
                      <p:embed/>
                    </p:oleObj>
                  </mc:Choice>
                  <mc:Fallback>
                    <p:oleObj name="Image" r:id="rId20" imgW="365761" imgH="411481" progId="Photoshop.Image.6">
                      <p:embed/>
                      <p:pic>
                        <p:nvPicPr>
                          <p:cNvPr id="0" name="Object 22"/>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672" y="1671"/>
                            <a:ext cx="818" cy="9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49172" name="Object 23"/>
              <p:cNvGraphicFramePr>
                <a:graphicFrameLocks noChangeAspect="1"/>
              </p:cNvGraphicFramePr>
              <p:nvPr/>
            </p:nvGraphicFramePr>
            <p:xfrm>
              <a:off x="3264" y="2638"/>
              <a:ext cx="818" cy="722"/>
            </p:xfrm>
            <a:graphic>
              <a:graphicData uri="http://schemas.openxmlformats.org/presentationml/2006/ole">
                <mc:AlternateContent xmlns:mc="http://schemas.openxmlformats.org/markup-compatibility/2006">
                  <mc:Choice xmlns:v="urn:schemas-microsoft-com:vml" Requires="v">
                    <p:oleObj spid="_x0000_s49652" name="Image" r:id="rId22" imgW="420482" imgH="310686" progId="Photoshop.Image.6">
                      <p:embed/>
                    </p:oleObj>
                  </mc:Choice>
                  <mc:Fallback>
                    <p:oleObj name="Image" r:id="rId22" imgW="420482" imgH="310686" progId="Photoshop.Image.6">
                      <p:embed/>
                      <p:pic>
                        <p:nvPicPr>
                          <p:cNvPr id="0" name="Object 23"/>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3264" y="2638"/>
                            <a:ext cx="818" cy="7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49173" name="Object 24"/>
              <p:cNvGraphicFramePr>
                <a:graphicFrameLocks noChangeAspect="1"/>
              </p:cNvGraphicFramePr>
              <p:nvPr/>
            </p:nvGraphicFramePr>
            <p:xfrm>
              <a:off x="2400" y="2638"/>
              <a:ext cx="818" cy="722"/>
            </p:xfrm>
            <a:graphic>
              <a:graphicData uri="http://schemas.openxmlformats.org/presentationml/2006/ole">
                <mc:AlternateContent xmlns:mc="http://schemas.openxmlformats.org/markup-compatibility/2006">
                  <mc:Choice xmlns:v="urn:schemas-microsoft-com:vml" Requires="v">
                    <p:oleObj spid="_x0000_s49653" name="Image" r:id="rId24" imgW="420482" imgH="310686" progId="Photoshop.Image.6">
                      <p:embed/>
                    </p:oleObj>
                  </mc:Choice>
                  <mc:Fallback>
                    <p:oleObj name="Image" r:id="rId24" imgW="420482" imgH="310686" progId="Photoshop.Image.6">
                      <p:embed/>
                      <p:pic>
                        <p:nvPicPr>
                          <p:cNvPr id="0" name="Object 24"/>
                          <p:cNvPicPr>
                            <a:picLocks noChangeAspect="1" noChangeArrowheads="1"/>
                          </p:cNvPicPr>
                          <p:nvPr/>
                        </p:nvPicPr>
                        <p:blipFill>
                          <a:blip r:embed="rId25">
                            <a:extLst>
                              <a:ext uri="{28A0092B-C50C-407E-A947-70E740481C1C}">
                                <a14:useLocalDpi xmlns:a14="http://schemas.microsoft.com/office/drawing/2010/main" val="0"/>
                              </a:ext>
                            </a:extLst>
                          </a:blip>
                          <a:srcRect/>
                          <a:stretch>
                            <a:fillRect/>
                          </a:stretch>
                        </p:blipFill>
                        <p:spPr bwMode="auto">
                          <a:xfrm>
                            <a:off x="2400" y="2638"/>
                            <a:ext cx="818" cy="7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49174" name="Object 25"/>
              <p:cNvGraphicFramePr>
                <a:graphicFrameLocks noChangeAspect="1"/>
              </p:cNvGraphicFramePr>
              <p:nvPr/>
            </p:nvGraphicFramePr>
            <p:xfrm>
              <a:off x="1536" y="2640"/>
              <a:ext cx="816" cy="720"/>
            </p:xfrm>
            <a:graphic>
              <a:graphicData uri="http://schemas.openxmlformats.org/presentationml/2006/ole">
                <mc:AlternateContent xmlns:mc="http://schemas.openxmlformats.org/markup-compatibility/2006">
                  <mc:Choice xmlns:v="urn:schemas-microsoft-com:vml" Requires="v">
                    <p:oleObj spid="_x0000_s49654" name="Image" r:id="rId26" imgW="420482" imgH="310686" progId="Photoshop.Image.6">
                      <p:embed/>
                    </p:oleObj>
                  </mc:Choice>
                  <mc:Fallback>
                    <p:oleObj name="Image" r:id="rId26" imgW="420482" imgH="310686" progId="Photoshop.Image.6">
                      <p:embed/>
                      <p:pic>
                        <p:nvPicPr>
                          <p:cNvPr id="0" name="Object 25"/>
                          <p:cNvPicPr>
                            <a:picLocks noChangeAspect="1" noChangeArrowheads="1"/>
                          </p:cNvPicPr>
                          <p:nvPr/>
                        </p:nvPicPr>
                        <p:blipFill>
                          <a:blip r:embed="rId27">
                            <a:extLst>
                              <a:ext uri="{28A0092B-C50C-407E-A947-70E740481C1C}">
                                <a14:useLocalDpi xmlns:a14="http://schemas.microsoft.com/office/drawing/2010/main" val="0"/>
                              </a:ext>
                            </a:extLst>
                          </a:blip>
                          <a:srcRect/>
                          <a:stretch>
                            <a:fillRect/>
                          </a:stretch>
                        </p:blipFill>
                        <p:spPr bwMode="auto">
                          <a:xfrm>
                            <a:off x="1536" y="2640"/>
                            <a:ext cx="816" cy="7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49175" name="Object 26"/>
              <p:cNvGraphicFramePr>
                <a:graphicFrameLocks noChangeAspect="1"/>
              </p:cNvGraphicFramePr>
              <p:nvPr/>
            </p:nvGraphicFramePr>
            <p:xfrm>
              <a:off x="672" y="2640"/>
              <a:ext cx="816" cy="720"/>
            </p:xfrm>
            <a:graphic>
              <a:graphicData uri="http://schemas.openxmlformats.org/presentationml/2006/ole">
                <mc:AlternateContent xmlns:mc="http://schemas.openxmlformats.org/markup-compatibility/2006">
                  <mc:Choice xmlns:v="urn:schemas-microsoft-com:vml" Requires="v">
                    <p:oleObj spid="_x0000_s49655" name="Image" r:id="rId28" imgW="420482" imgH="310686" progId="Photoshop.Image.6">
                      <p:embed/>
                    </p:oleObj>
                  </mc:Choice>
                  <mc:Fallback>
                    <p:oleObj name="Image" r:id="rId28" imgW="420482" imgH="310686" progId="Photoshop.Image.6">
                      <p:embed/>
                      <p:pic>
                        <p:nvPicPr>
                          <p:cNvPr id="0" name="Object 26"/>
                          <p:cNvPicPr>
                            <a:picLocks noChangeAspect="1" noChangeArrowheads="1"/>
                          </p:cNvPicPr>
                          <p:nvPr/>
                        </p:nvPicPr>
                        <p:blipFill>
                          <a:blip r:embed="rId29">
                            <a:extLst>
                              <a:ext uri="{28A0092B-C50C-407E-A947-70E740481C1C}">
                                <a14:useLocalDpi xmlns:a14="http://schemas.microsoft.com/office/drawing/2010/main" val="0"/>
                              </a:ext>
                            </a:extLst>
                          </a:blip>
                          <a:srcRect/>
                          <a:stretch>
                            <a:fillRect/>
                          </a:stretch>
                        </p:blipFill>
                        <p:spPr bwMode="auto">
                          <a:xfrm>
                            <a:off x="672" y="2640"/>
                            <a:ext cx="816" cy="7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grpSp>
      <p:sp>
        <p:nvSpPr>
          <p:cNvPr id="49161" name="Text Box 28"/>
          <p:cNvSpPr txBox="1">
            <a:spLocks noChangeArrowheads="1"/>
          </p:cNvSpPr>
          <p:nvPr/>
        </p:nvSpPr>
        <p:spPr bwMode="auto">
          <a:xfrm>
            <a:off x="7988300" y="76200"/>
            <a:ext cx="1155700"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r">
              <a:spcBef>
                <a:spcPct val="0"/>
              </a:spcBef>
              <a:buClrTx/>
              <a:buFontTx/>
              <a:buNone/>
            </a:pPr>
            <a:r>
              <a:rPr lang="en-US" altLang="en-US" sz="1600">
                <a:solidFill>
                  <a:srgbClr val="FFFF00"/>
                </a:solidFill>
              </a:rPr>
              <a:t>Cardiology</a:t>
            </a:r>
          </a:p>
        </p:txBody>
      </p:sp>
    </p:spTree>
  </p:cSld>
  <p:clrMapOvr>
    <a:masterClrMapping/>
  </p:clrMapOvr>
  <p:transition spd="slow">
    <p:pull dir="rd"/>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a:xfrm>
            <a:off x="0" y="0"/>
            <a:ext cx="9144000" cy="1143000"/>
          </a:xfrm>
        </p:spPr>
        <p:txBody>
          <a:bodyPr/>
          <a:lstStyle/>
          <a:p>
            <a:pPr>
              <a:tabLst>
                <a:tab pos="1944688" algn="l"/>
              </a:tabLst>
            </a:pPr>
            <a:r>
              <a:rPr lang="en-US" altLang="en-US" sz="3200"/>
              <a:t>Cerebral Aneurysm</a:t>
            </a:r>
            <a:r>
              <a:rPr lang="en-US" altLang="ko-KR" sz="3200">
                <a:ea typeface="굴림" pitchFamily="50" charset="-127"/>
              </a:rPr>
              <a:t>: Virtual Intervention</a:t>
            </a:r>
            <a:endParaRPr lang="en-US" altLang="en-US" sz="3200"/>
          </a:p>
        </p:txBody>
      </p:sp>
      <p:sp>
        <p:nvSpPr>
          <p:cNvPr id="50179" name="Rectangle 3"/>
          <p:cNvSpPr>
            <a:spLocks noGrp="1" noChangeArrowheads="1"/>
          </p:cNvSpPr>
          <p:nvPr>
            <p:ph idx="1"/>
          </p:nvPr>
        </p:nvSpPr>
        <p:spPr>
          <a:xfrm>
            <a:off x="76200" y="2895600"/>
            <a:ext cx="3962400" cy="3048000"/>
          </a:xfrm>
        </p:spPr>
        <p:txBody>
          <a:bodyPr/>
          <a:lstStyle/>
          <a:p>
            <a:pPr marL="282575" indent="-231775">
              <a:lnSpc>
                <a:spcPct val="90000"/>
              </a:lnSpc>
              <a:spcBef>
                <a:spcPct val="100000"/>
              </a:spcBef>
              <a:buClr>
                <a:schemeClr val="accent2"/>
              </a:buClr>
              <a:buSzPct val="120000"/>
              <a:buFontTx/>
              <a:buNone/>
            </a:pPr>
            <a:endParaRPr lang="en-US" altLang="en-US" sz="2100">
              <a:cs typeface="Times New Roman" pitchFamily="18" charset="0"/>
            </a:endParaRPr>
          </a:p>
          <a:p>
            <a:pPr marL="282575" indent="-231775">
              <a:lnSpc>
                <a:spcPct val="90000"/>
              </a:lnSpc>
              <a:spcBef>
                <a:spcPct val="50000"/>
              </a:spcBef>
              <a:buSzPct val="120000"/>
            </a:pPr>
            <a:r>
              <a:rPr lang="en-US" altLang="en-US" sz="2100">
                <a:cs typeface="Times New Roman" pitchFamily="18" charset="0"/>
              </a:rPr>
              <a:t>Understand Cerebral Vascular Disease Mechanisms </a:t>
            </a:r>
          </a:p>
          <a:p>
            <a:pPr marL="282575" indent="-231775">
              <a:lnSpc>
                <a:spcPct val="90000"/>
              </a:lnSpc>
              <a:spcBef>
                <a:spcPct val="50000"/>
              </a:spcBef>
              <a:buSzPct val="120000"/>
            </a:pPr>
            <a:r>
              <a:rPr lang="en-US" altLang="en-US" sz="2100">
                <a:cs typeface="Times New Roman" pitchFamily="18" charset="0"/>
              </a:rPr>
              <a:t>Enable Patient-Specific Quantitative Analysis</a:t>
            </a:r>
            <a:r>
              <a:rPr lang="en-US" altLang="en-US" sz="2100">
                <a:solidFill>
                  <a:schemeClr val="tx1"/>
                </a:solidFill>
              </a:rPr>
              <a:t> </a:t>
            </a:r>
          </a:p>
          <a:p>
            <a:pPr marL="282575" indent="-231775">
              <a:lnSpc>
                <a:spcPct val="90000"/>
              </a:lnSpc>
              <a:spcBef>
                <a:spcPct val="50000"/>
              </a:spcBef>
              <a:buSzPct val="120000"/>
            </a:pPr>
            <a:r>
              <a:rPr lang="en-US" altLang="en-US" sz="2100">
                <a:cs typeface="Times New Roman" pitchFamily="18" charset="0"/>
              </a:rPr>
              <a:t>Diagnose, Treatment Planning, R&amp;D</a:t>
            </a:r>
          </a:p>
          <a:p>
            <a:pPr marL="282575" indent="-231775">
              <a:lnSpc>
                <a:spcPct val="90000"/>
              </a:lnSpc>
              <a:spcBef>
                <a:spcPct val="50000"/>
              </a:spcBef>
              <a:buSzPct val="120000"/>
            </a:pPr>
            <a:r>
              <a:rPr lang="en-US" altLang="en-US" sz="2100">
                <a:cs typeface="Times New Roman" pitchFamily="18" charset="0"/>
              </a:rPr>
              <a:t>Help Improve Interventions</a:t>
            </a:r>
          </a:p>
          <a:p>
            <a:pPr marL="282575" indent="-231775">
              <a:lnSpc>
                <a:spcPct val="90000"/>
              </a:lnSpc>
              <a:buClr>
                <a:schemeClr val="accent2"/>
              </a:buClr>
              <a:buSzPct val="120000"/>
            </a:pPr>
            <a:endParaRPr lang="en-US" altLang="en-US" sz="2100">
              <a:cs typeface="Times New Roman" pitchFamily="18" charset="0"/>
            </a:endParaRPr>
          </a:p>
        </p:txBody>
      </p:sp>
      <p:grpSp>
        <p:nvGrpSpPr>
          <p:cNvPr id="50180" name="Group 4"/>
          <p:cNvGrpSpPr>
            <a:grpSpLocks/>
          </p:cNvGrpSpPr>
          <p:nvPr/>
        </p:nvGrpSpPr>
        <p:grpSpPr bwMode="auto">
          <a:xfrm>
            <a:off x="1795463" y="1187450"/>
            <a:ext cx="7196137" cy="4984750"/>
            <a:chOff x="988" y="588"/>
            <a:chExt cx="4533" cy="3140"/>
          </a:xfrm>
        </p:grpSpPr>
        <p:pic>
          <p:nvPicPr>
            <p:cNvPr id="50181" name="Picture 5" descr="velcontours2"/>
            <p:cNvPicPr>
              <a:picLocks noChangeAspect="1" noChangeArrowheads="1"/>
            </p:cNvPicPr>
            <p:nvPr/>
          </p:nvPicPr>
          <p:blipFill>
            <a:blip r:embed="rId4">
              <a:extLst>
                <a:ext uri="{28A0092B-C50C-407E-A947-70E740481C1C}">
                  <a14:useLocalDpi xmlns:a14="http://schemas.microsoft.com/office/drawing/2010/main" val="0"/>
                </a:ext>
              </a:extLst>
            </a:blip>
            <a:srcRect r="75000"/>
            <a:stretch>
              <a:fillRect/>
            </a:stretch>
          </p:blipFill>
          <p:spPr bwMode="auto">
            <a:xfrm>
              <a:off x="3124" y="607"/>
              <a:ext cx="810" cy="64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pic>
        <p:pic>
          <p:nvPicPr>
            <p:cNvPr id="50182" name="Picture 6" descr="velcontours2"/>
            <p:cNvPicPr>
              <a:picLocks noChangeAspect="1" noChangeArrowheads="1"/>
            </p:cNvPicPr>
            <p:nvPr/>
          </p:nvPicPr>
          <p:blipFill>
            <a:blip r:embed="rId5">
              <a:extLst>
                <a:ext uri="{28A0092B-C50C-407E-A947-70E740481C1C}">
                  <a14:useLocalDpi xmlns:a14="http://schemas.microsoft.com/office/drawing/2010/main" val="0"/>
                </a:ext>
              </a:extLst>
            </a:blip>
            <a:srcRect l="25414" r="50093"/>
            <a:stretch>
              <a:fillRect/>
            </a:stretch>
          </p:blipFill>
          <p:spPr bwMode="auto">
            <a:xfrm>
              <a:off x="4696" y="588"/>
              <a:ext cx="825" cy="74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pic>
        <p:pic>
          <p:nvPicPr>
            <p:cNvPr id="50183" name="Picture 7" descr="aneurysm_patch2_gray"/>
            <p:cNvPicPr>
              <a:picLocks noChangeAspect="1" noChangeArrowheads="1"/>
            </p:cNvPicPr>
            <p:nvPr/>
          </p:nvPicPr>
          <p:blipFill>
            <a:blip r:embed="rId6" cstate="print">
              <a:extLst>
                <a:ext uri="{28A0092B-C50C-407E-A947-70E740481C1C}">
                  <a14:useLocalDpi xmlns:a14="http://schemas.microsoft.com/office/drawing/2010/main" val="0"/>
                </a:ext>
              </a:extLst>
            </a:blip>
            <a:srcRect r="47144"/>
            <a:stretch>
              <a:fillRect/>
            </a:stretch>
          </p:blipFill>
          <p:spPr bwMode="auto">
            <a:xfrm>
              <a:off x="2097" y="599"/>
              <a:ext cx="580" cy="6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0184" name="Rectangle 8"/>
            <p:cNvSpPr>
              <a:spLocks noChangeArrowheads="1"/>
            </p:cNvSpPr>
            <p:nvPr/>
          </p:nvSpPr>
          <p:spPr bwMode="auto">
            <a:xfrm>
              <a:off x="2659" y="2665"/>
              <a:ext cx="1" cy="3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3200" b="0">
                <a:solidFill>
                  <a:schemeClr val="tx1"/>
                </a:solidFill>
              </a:endParaRPr>
            </a:p>
          </p:txBody>
        </p:sp>
        <p:sp>
          <p:nvSpPr>
            <p:cNvPr id="50185" name="Rectangle 9"/>
            <p:cNvSpPr>
              <a:spLocks noChangeArrowheads="1"/>
            </p:cNvSpPr>
            <p:nvPr/>
          </p:nvSpPr>
          <p:spPr bwMode="auto">
            <a:xfrm>
              <a:off x="2858" y="1283"/>
              <a:ext cx="1488" cy="932"/>
            </a:xfrm>
            <a:prstGeom prst="rect">
              <a:avLst/>
            </a:prstGeom>
            <a:solidFill>
              <a:srgbClr val="FFFFCC"/>
            </a:solidFill>
            <a:ln w="19050">
              <a:solidFill>
                <a:schemeClr val="bg2"/>
              </a:solidFill>
              <a:miter lim="800000"/>
              <a:headEnd/>
              <a:tailEnd/>
            </a:ln>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50186" name="Rectangle 10"/>
            <p:cNvSpPr>
              <a:spLocks noChangeArrowheads="1"/>
            </p:cNvSpPr>
            <p:nvPr/>
          </p:nvSpPr>
          <p:spPr bwMode="auto">
            <a:xfrm>
              <a:off x="2571" y="1463"/>
              <a:ext cx="6" cy="5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50187" name="Rectangle 11"/>
            <p:cNvSpPr>
              <a:spLocks noChangeArrowheads="1"/>
            </p:cNvSpPr>
            <p:nvPr/>
          </p:nvSpPr>
          <p:spPr bwMode="auto">
            <a:xfrm>
              <a:off x="2571" y="1542"/>
              <a:ext cx="6" cy="5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50188" name="Rectangle 12"/>
            <p:cNvSpPr>
              <a:spLocks noChangeArrowheads="1"/>
            </p:cNvSpPr>
            <p:nvPr/>
          </p:nvSpPr>
          <p:spPr bwMode="auto">
            <a:xfrm>
              <a:off x="2571" y="1620"/>
              <a:ext cx="6" cy="5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50189" name="Rectangle 13"/>
            <p:cNvSpPr>
              <a:spLocks noChangeArrowheads="1"/>
            </p:cNvSpPr>
            <p:nvPr/>
          </p:nvSpPr>
          <p:spPr bwMode="auto">
            <a:xfrm>
              <a:off x="2571" y="1698"/>
              <a:ext cx="6"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50190" name="Rectangle 14"/>
            <p:cNvSpPr>
              <a:spLocks noChangeArrowheads="1"/>
            </p:cNvSpPr>
            <p:nvPr/>
          </p:nvSpPr>
          <p:spPr bwMode="auto">
            <a:xfrm>
              <a:off x="2571" y="1776"/>
              <a:ext cx="6"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50191" name="Rectangle 15"/>
            <p:cNvSpPr>
              <a:spLocks noChangeArrowheads="1"/>
            </p:cNvSpPr>
            <p:nvPr/>
          </p:nvSpPr>
          <p:spPr bwMode="auto">
            <a:xfrm>
              <a:off x="2571" y="1855"/>
              <a:ext cx="6" cy="5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50192" name="Rectangle 16"/>
            <p:cNvSpPr>
              <a:spLocks noChangeArrowheads="1"/>
            </p:cNvSpPr>
            <p:nvPr/>
          </p:nvSpPr>
          <p:spPr bwMode="auto">
            <a:xfrm>
              <a:off x="2914" y="2211"/>
              <a:ext cx="57"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50193" name="Rectangle 17"/>
            <p:cNvSpPr>
              <a:spLocks noChangeArrowheads="1"/>
            </p:cNvSpPr>
            <p:nvPr/>
          </p:nvSpPr>
          <p:spPr bwMode="auto">
            <a:xfrm>
              <a:off x="2991" y="2211"/>
              <a:ext cx="56"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50194" name="Rectangle 18"/>
            <p:cNvSpPr>
              <a:spLocks noChangeArrowheads="1"/>
            </p:cNvSpPr>
            <p:nvPr/>
          </p:nvSpPr>
          <p:spPr bwMode="auto">
            <a:xfrm>
              <a:off x="3069" y="2211"/>
              <a:ext cx="55"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50195" name="Rectangle 19"/>
            <p:cNvSpPr>
              <a:spLocks noChangeArrowheads="1"/>
            </p:cNvSpPr>
            <p:nvPr/>
          </p:nvSpPr>
          <p:spPr bwMode="auto">
            <a:xfrm>
              <a:off x="3145" y="2211"/>
              <a:ext cx="56"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50196" name="Rectangle 20"/>
            <p:cNvSpPr>
              <a:spLocks noChangeArrowheads="1"/>
            </p:cNvSpPr>
            <p:nvPr/>
          </p:nvSpPr>
          <p:spPr bwMode="auto">
            <a:xfrm>
              <a:off x="3223" y="2211"/>
              <a:ext cx="56"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50197" name="Rectangle 21"/>
            <p:cNvSpPr>
              <a:spLocks noChangeArrowheads="1"/>
            </p:cNvSpPr>
            <p:nvPr/>
          </p:nvSpPr>
          <p:spPr bwMode="auto">
            <a:xfrm>
              <a:off x="3299" y="2211"/>
              <a:ext cx="56"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50198" name="Rectangle 22"/>
            <p:cNvSpPr>
              <a:spLocks noChangeArrowheads="1"/>
            </p:cNvSpPr>
            <p:nvPr/>
          </p:nvSpPr>
          <p:spPr bwMode="auto">
            <a:xfrm>
              <a:off x="3377" y="2211"/>
              <a:ext cx="56"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50199" name="Rectangle 23"/>
            <p:cNvSpPr>
              <a:spLocks noChangeArrowheads="1"/>
            </p:cNvSpPr>
            <p:nvPr/>
          </p:nvSpPr>
          <p:spPr bwMode="auto">
            <a:xfrm>
              <a:off x="3454" y="2211"/>
              <a:ext cx="55"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50200" name="Rectangle 24"/>
            <p:cNvSpPr>
              <a:spLocks noChangeArrowheads="1"/>
            </p:cNvSpPr>
            <p:nvPr/>
          </p:nvSpPr>
          <p:spPr bwMode="auto">
            <a:xfrm>
              <a:off x="3531" y="2211"/>
              <a:ext cx="56"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50201" name="Rectangle 25"/>
            <p:cNvSpPr>
              <a:spLocks noChangeArrowheads="1"/>
            </p:cNvSpPr>
            <p:nvPr/>
          </p:nvSpPr>
          <p:spPr bwMode="auto">
            <a:xfrm>
              <a:off x="3608" y="2211"/>
              <a:ext cx="56"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50202" name="Rectangle 26"/>
            <p:cNvSpPr>
              <a:spLocks noChangeArrowheads="1"/>
            </p:cNvSpPr>
            <p:nvPr/>
          </p:nvSpPr>
          <p:spPr bwMode="auto">
            <a:xfrm>
              <a:off x="3686" y="2211"/>
              <a:ext cx="55"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50203" name="Rectangle 27"/>
            <p:cNvSpPr>
              <a:spLocks noChangeArrowheads="1"/>
            </p:cNvSpPr>
            <p:nvPr/>
          </p:nvSpPr>
          <p:spPr bwMode="auto">
            <a:xfrm>
              <a:off x="3762" y="2211"/>
              <a:ext cx="56"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50204" name="Rectangle 28"/>
            <p:cNvSpPr>
              <a:spLocks noChangeArrowheads="1"/>
            </p:cNvSpPr>
            <p:nvPr/>
          </p:nvSpPr>
          <p:spPr bwMode="auto">
            <a:xfrm>
              <a:off x="3839" y="2211"/>
              <a:ext cx="57"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50205" name="Rectangle 29"/>
            <p:cNvSpPr>
              <a:spLocks noChangeArrowheads="1"/>
            </p:cNvSpPr>
            <p:nvPr/>
          </p:nvSpPr>
          <p:spPr bwMode="auto">
            <a:xfrm>
              <a:off x="3917" y="2211"/>
              <a:ext cx="55"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50206" name="Rectangle 30"/>
            <p:cNvSpPr>
              <a:spLocks noChangeArrowheads="1"/>
            </p:cNvSpPr>
            <p:nvPr/>
          </p:nvSpPr>
          <p:spPr bwMode="auto">
            <a:xfrm>
              <a:off x="3993" y="2211"/>
              <a:ext cx="56"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50207" name="Rectangle 31"/>
            <p:cNvSpPr>
              <a:spLocks noChangeArrowheads="1"/>
            </p:cNvSpPr>
            <p:nvPr/>
          </p:nvSpPr>
          <p:spPr bwMode="auto">
            <a:xfrm>
              <a:off x="4071" y="2211"/>
              <a:ext cx="56"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50208" name="Rectangle 32"/>
            <p:cNvSpPr>
              <a:spLocks noChangeArrowheads="1"/>
            </p:cNvSpPr>
            <p:nvPr/>
          </p:nvSpPr>
          <p:spPr bwMode="auto">
            <a:xfrm>
              <a:off x="4148" y="2211"/>
              <a:ext cx="55"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50209" name="Rectangle 33"/>
            <p:cNvSpPr>
              <a:spLocks noChangeArrowheads="1"/>
            </p:cNvSpPr>
            <p:nvPr/>
          </p:nvSpPr>
          <p:spPr bwMode="auto">
            <a:xfrm>
              <a:off x="4224" y="2211"/>
              <a:ext cx="57"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50210" name="Freeform 34"/>
            <p:cNvSpPr>
              <a:spLocks/>
            </p:cNvSpPr>
            <p:nvPr/>
          </p:nvSpPr>
          <p:spPr bwMode="auto">
            <a:xfrm>
              <a:off x="4303" y="2204"/>
              <a:ext cx="47" cy="15"/>
            </a:xfrm>
            <a:custGeom>
              <a:avLst/>
              <a:gdLst>
                <a:gd name="T0" fmla="*/ 0 w 50"/>
                <a:gd name="T1" fmla="*/ 8 h 16"/>
                <a:gd name="T2" fmla="*/ 0 w 50"/>
                <a:gd name="T3" fmla="*/ 13 h 16"/>
                <a:gd name="T4" fmla="*/ 38 w 50"/>
                <a:gd name="T5" fmla="*/ 13 h 16"/>
                <a:gd name="T6" fmla="*/ 41 w 50"/>
                <a:gd name="T7" fmla="*/ 13 h 16"/>
                <a:gd name="T8" fmla="*/ 41 w 50"/>
                <a:gd name="T9" fmla="*/ 9 h 16"/>
                <a:gd name="T10" fmla="*/ 41 w 50"/>
                <a:gd name="T11" fmla="*/ 0 h 16"/>
                <a:gd name="T12" fmla="*/ 36 w 50"/>
                <a:gd name="T13" fmla="*/ 0 h 16"/>
                <a:gd name="T14" fmla="*/ 36 w 50"/>
                <a:gd name="T15" fmla="*/ 9 h 16"/>
                <a:gd name="T16" fmla="*/ 38 w 50"/>
                <a:gd name="T17" fmla="*/ 9 h 16"/>
                <a:gd name="T18" fmla="*/ 38 w 50"/>
                <a:gd name="T19" fmla="*/ 8 h 16"/>
                <a:gd name="T20" fmla="*/ 0 w 50"/>
                <a:gd name="T21" fmla="*/ 8 h 1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50" h="16">
                  <a:moveTo>
                    <a:pt x="0" y="8"/>
                  </a:moveTo>
                  <a:lnTo>
                    <a:pt x="0" y="16"/>
                  </a:lnTo>
                  <a:lnTo>
                    <a:pt x="46" y="16"/>
                  </a:lnTo>
                  <a:lnTo>
                    <a:pt x="50" y="16"/>
                  </a:lnTo>
                  <a:lnTo>
                    <a:pt x="50" y="12"/>
                  </a:lnTo>
                  <a:lnTo>
                    <a:pt x="50" y="0"/>
                  </a:lnTo>
                  <a:lnTo>
                    <a:pt x="43" y="0"/>
                  </a:lnTo>
                  <a:lnTo>
                    <a:pt x="43" y="12"/>
                  </a:lnTo>
                  <a:lnTo>
                    <a:pt x="46" y="12"/>
                  </a:lnTo>
                  <a:lnTo>
                    <a:pt x="46" y="8"/>
                  </a:lnTo>
                  <a:lnTo>
                    <a:pt x="0" y="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0211" name="Rectangle 35"/>
            <p:cNvSpPr>
              <a:spLocks noChangeArrowheads="1"/>
            </p:cNvSpPr>
            <p:nvPr/>
          </p:nvSpPr>
          <p:spPr bwMode="auto">
            <a:xfrm>
              <a:off x="4343" y="2125"/>
              <a:ext cx="7" cy="5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50212" name="Rectangle 36"/>
            <p:cNvSpPr>
              <a:spLocks noChangeArrowheads="1"/>
            </p:cNvSpPr>
            <p:nvPr/>
          </p:nvSpPr>
          <p:spPr bwMode="auto">
            <a:xfrm>
              <a:off x="4343" y="2047"/>
              <a:ext cx="7" cy="5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50213" name="Rectangle 37"/>
            <p:cNvSpPr>
              <a:spLocks noChangeArrowheads="1"/>
            </p:cNvSpPr>
            <p:nvPr/>
          </p:nvSpPr>
          <p:spPr bwMode="auto">
            <a:xfrm>
              <a:off x="4343" y="1968"/>
              <a:ext cx="7" cy="5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50214" name="Rectangle 38"/>
            <p:cNvSpPr>
              <a:spLocks noChangeArrowheads="1"/>
            </p:cNvSpPr>
            <p:nvPr/>
          </p:nvSpPr>
          <p:spPr bwMode="auto">
            <a:xfrm>
              <a:off x="4343" y="1890"/>
              <a:ext cx="7" cy="5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50215" name="Rectangle 39"/>
            <p:cNvSpPr>
              <a:spLocks noChangeArrowheads="1"/>
            </p:cNvSpPr>
            <p:nvPr/>
          </p:nvSpPr>
          <p:spPr bwMode="auto">
            <a:xfrm>
              <a:off x="4343" y="1811"/>
              <a:ext cx="7" cy="5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50216" name="Rectangle 40"/>
            <p:cNvSpPr>
              <a:spLocks noChangeArrowheads="1"/>
            </p:cNvSpPr>
            <p:nvPr/>
          </p:nvSpPr>
          <p:spPr bwMode="auto">
            <a:xfrm>
              <a:off x="4343" y="1733"/>
              <a:ext cx="7" cy="5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50217" name="Rectangle 41"/>
            <p:cNvSpPr>
              <a:spLocks noChangeArrowheads="1"/>
            </p:cNvSpPr>
            <p:nvPr/>
          </p:nvSpPr>
          <p:spPr bwMode="auto">
            <a:xfrm>
              <a:off x="4343" y="1654"/>
              <a:ext cx="7"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50218" name="Rectangle 42"/>
            <p:cNvSpPr>
              <a:spLocks noChangeArrowheads="1"/>
            </p:cNvSpPr>
            <p:nvPr/>
          </p:nvSpPr>
          <p:spPr bwMode="auto">
            <a:xfrm>
              <a:off x="4343" y="1576"/>
              <a:ext cx="7"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50219" name="Rectangle 43"/>
            <p:cNvSpPr>
              <a:spLocks noChangeArrowheads="1"/>
            </p:cNvSpPr>
            <p:nvPr/>
          </p:nvSpPr>
          <p:spPr bwMode="auto">
            <a:xfrm>
              <a:off x="4343" y="1497"/>
              <a:ext cx="7"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50220" name="Rectangle 44"/>
            <p:cNvSpPr>
              <a:spLocks noChangeArrowheads="1"/>
            </p:cNvSpPr>
            <p:nvPr/>
          </p:nvSpPr>
          <p:spPr bwMode="auto">
            <a:xfrm>
              <a:off x="4343" y="1420"/>
              <a:ext cx="7" cy="5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50221" name="Rectangle 45"/>
            <p:cNvSpPr>
              <a:spLocks noChangeArrowheads="1"/>
            </p:cNvSpPr>
            <p:nvPr/>
          </p:nvSpPr>
          <p:spPr bwMode="auto">
            <a:xfrm>
              <a:off x="4343" y="1341"/>
              <a:ext cx="7" cy="5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50222" name="Rectangle 46"/>
            <p:cNvSpPr>
              <a:spLocks noChangeArrowheads="1"/>
            </p:cNvSpPr>
            <p:nvPr/>
          </p:nvSpPr>
          <p:spPr bwMode="auto">
            <a:xfrm>
              <a:off x="4343" y="1263"/>
              <a:ext cx="7" cy="5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50223" name="Rectangle 47"/>
            <p:cNvSpPr>
              <a:spLocks noChangeArrowheads="1"/>
            </p:cNvSpPr>
            <p:nvPr/>
          </p:nvSpPr>
          <p:spPr bwMode="auto">
            <a:xfrm>
              <a:off x="1952" y="1282"/>
              <a:ext cx="854" cy="684"/>
            </a:xfrm>
            <a:prstGeom prst="rect">
              <a:avLst/>
            </a:prstGeom>
            <a:solidFill>
              <a:schemeClr val="accent1"/>
            </a:solidFill>
            <a:ln w="15875">
              <a:solidFill>
                <a:srgbClr val="000000"/>
              </a:solidFill>
              <a:miter lim="800000"/>
              <a:headEnd/>
              <a:tailEnd/>
            </a:ln>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50224" name="Rectangle 48"/>
            <p:cNvSpPr>
              <a:spLocks noChangeArrowheads="1"/>
            </p:cNvSpPr>
            <p:nvPr/>
          </p:nvSpPr>
          <p:spPr bwMode="auto">
            <a:xfrm>
              <a:off x="2263" y="1295"/>
              <a:ext cx="187"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500" b="0">
                  <a:solidFill>
                    <a:srgbClr val="000000"/>
                  </a:solidFill>
                  <a:latin typeface="Arial" charset="0"/>
                </a:rPr>
                <a:t>3D </a:t>
              </a:r>
              <a:endParaRPr lang="en-US" altLang="en-US" sz="3200" b="0">
                <a:solidFill>
                  <a:schemeClr val="tx1"/>
                </a:solidFill>
              </a:endParaRPr>
            </a:p>
          </p:txBody>
        </p:sp>
        <p:sp>
          <p:nvSpPr>
            <p:cNvPr id="50225" name="Rectangle 49"/>
            <p:cNvSpPr>
              <a:spLocks noChangeArrowheads="1"/>
            </p:cNvSpPr>
            <p:nvPr/>
          </p:nvSpPr>
          <p:spPr bwMode="auto">
            <a:xfrm>
              <a:off x="2042" y="1430"/>
              <a:ext cx="753" cy="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300" b="0">
                  <a:solidFill>
                    <a:srgbClr val="000000"/>
                  </a:solidFill>
                  <a:latin typeface="Arial" charset="0"/>
                </a:rPr>
                <a:t>Patient-Specific </a:t>
              </a:r>
              <a:endParaRPr lang="en-US" altLang="en-US" sz="2800" b="0">
                <a:solidFill>
                  <a:schemeClr val="tx1"/>
                </a:solidFill>
              </a:endParaRPr>
            </a:p>
          </p:txBody>
        </p:sp>
        <p:sp>
          <p:nvSpPr>
            <p:cNvPr id="50226" name="Rectangle 50"/>
            <p:cNvSpPr>
              <a:spLocks noChangeArrowheads="1"/>
            </p:cNvSpPr>
            <p:nvPr/>
          </p:nvSpPr>
          <p:spPr bwMode="auto">
            <a:xfrm>
              <a:off x="2076" y="1568"/>
              <a:ext cx="541"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500" b="0">
                  <a:solidFill>
                    <a:srgbClr val="000000"/>
                  </a:solidFill>
                  <a:latin typeface="Arial" charset="0"/>
                </a:rPr>
                <a:t>Aneurysm</a:t>
              </a:r>
              <a:endParaRPr lang="en-US" altLang="en-US" sz="3200" b="0">
                <a:solidFill>
                  <a:schemeClr val="tx1"/>
                </a:solidFill>
              </a:endParaRPr>
            </a:p>
          </p:txBody>
        </p:sp>
        <p:sp>
          <p:nvSpPr>
            <p:cNvPr id="50227" name="Rectangle 51"/>
            <p:cNvSpPr>
              <a:spLocks noChangeArrowheads="1"/>
            </p:cNvSpPr>
            <p:nvPr/>
          </p:nvSpPr>
          <p:spPr bwMode="auto">
            <a:xfrm>
              <a:off x="2085" y="1705"/>
              <a:ext cx="560"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500" b="0">
                  <a:solidFill>
                    <a:srgbClr val="000000"/>
                  </a:solidFill>
                  <a:latin typeface="Arial" charset="0"/>
                </a:rPr>
                <a:t>Geometry </a:t>
              </a:r>
              <a:endParaRPr lang="en-US" altLang="en-US" sz="3200" b="0">
                <a:solidFill>
                  <a:schemeClr val="tx1"/>
                </a:solidFill>
              </a:endParaRPr>
            </a:p>
          </p:txBody>
        </p:sp>
        <p:sp>
          <p:nvSpPr>
            <p:cNvPr id="50228" name="Rectangle 52"/>
            <p:cNvSpPr>
              <a:spLocks noChangeArrowheads="1"/>
            </p:cNvSpPr>
            <p:nvPr/>
          </p:nvSpPr>
          <p:spPr bwMode="auto">
            <a:xfrm>
              <a:off x="2678" y="1624"/>
              <a:ext cx="36"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800" b="0">
                  <a:solidFill>
                    <a:srgbClr val="000000"/>
                  </a:solidFill>
                </a:rPr>
                <a:t> </a:t>
              </a:r>
              <a:endParaRPr lang="en-US" altLang="en-US" sz="3200" b="0">
                <a:solidFill>
                  <a:schemeClr val="tx1"/>
                </a:solidFill>
              </a:endParaRPr>
            </a:p>
          </p:txBody>
        </p:sp>
        <p:sp>
          <p:nvSpPr>
            <p:cNvPr id="50229" name="Rectangle 53"/>
            <p:cNvSpPr>
              <a:spLocks noChangeArrowheads="1"/>
            </p:cNvSpPr>
            <p:nvPr/>
          </p:nvSpPr>
          <p:spPr bwMode="auto">
            <a:xfrm>
              <a:off x="2165" y="1788"/>
              <a:ext cx="62" cy="2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3100" b="0">
                  <a:solidFill>
                    <a:srgbClr val="000000"/>
                  </a:solidFill>
                </a:rPr>
                <a:t> </a:t>
              </a:r>
              <a:endParaRPr lang="en-US" altLang="en-US" sz="3200" b="0">
                <a:solidFill>
                  <a:schemeClr val="tx1"/>
                </a:solidFill>
              </a:endParaRPr>
            </a:p>
          </p:txBody>
        </p:sp>
        <p:sp>
          <p:nvSpPr>
            <p:cNvPr id="50230" name="Rectangle 54"/>
            <p:cNvSpPr>
              <a:spLocks noChangeArrowheads="1"/>
            </p:cNvSpPr>
            <p:nvPr/>
          </p:nvSpPr>
          <p:spPr bwMode="auto">
            <a:xfrm>
              <a:off x="988" y="1329"/>
              <a:ext cx="792" cy="564"/>
            </a:xfrm>
            <a:prstGeom prst="rect">
              <a:avLst/>
            </a:prstGeom>
            <a:solidFill>
              <a:schemeClr val="accent1"/>
            </a:solidFill>
            <a:ln w="15875">
              <a:solidFill>
                <a:srgbClr val="000000"/>
              </a:solidFill>
              <a:miter lim="800000"/>
              <a:headEnd/>
              <a:tailEnd/>
            </a:ln>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50231" name="Rectangle 55"/>
            <p:cNvSpPr>
              <a:spLocks noChangeArrowheads="1"/>
            </p:cNvSpPr>
            <p:nvPr/>
          </p:nvSpPr>
          <p:spPr bwMode="auto">
            <a:xfrm>
              <a:off x="1082" y="1405"/>
              <a:ext cx="592"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500" b="0">
                  <a:solidFill>
                    <a:srgbClr val="000000"/>
                  </a:solidFill>
                  <a:latin typeface="Arial" charset="0"/>
                </a:rPr>
                <a:t>CTA/ MRI/ </a:t>
              </a:r>
              <a:endParaRPr lang="en-US" altLang="en-US" sz="3200" b="0">
                <a:solidFill>
                  <a:schemeClr val="tx1"/>
                </a:solidFill>
              </a:endParaRPr>
            </a:p>
          </p:txBody>
        </p:sp>
        <p:sp>
          <p:nvSpPr>
            <p:cNvPr id="50232" name="Rectangle 56"/>
            <p:cNvSpPr>
              <a:spLocks noChangeArrowheads="1"/>
            </p:cNvSpPr>
            <p:nvPr/>
          </p:nvSpPr>
          <p:spPr bwMode="auto">
            <a:xfrm>
              <a:off x="1093" y="1544"/>
              <a:ext cx="575"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500" b="0">
                  <a:solidFill>
                    <a:srgbClr val="000000"/>
                  </a:solidFill>
                  <a:latin typeface="Arial" charset="0"/>
                </a:rPr>
                <a:t>Rotational </a:t>
              </a:r>
              <a:endParaRPr lang="en-US" altLang="en-US" sz="3200" b="0">
                <a:solidFill>
                  <a:schemeClr val="tx1"/>
                </a:solidFill>
              </a:endParaRPr>
            </a:p>
          </p:txBody>
        </p:sp>
        <p:sp>
          <p:nvSpPr>
            <p:cNvPr id="50233" name="Rectangle 57"/>
            <p:cNvSpPr>
              <a:spLocks noChangeArrowheads="1"/>
            </p:cNvSpPr>
            <p:nvPr/>
          </p:nvSpPr>
          <p:spPr bwMode="auto">
            <a:xfrm>
              <a:off x="1057" y="1682"/>
              <a:ext cx="616"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500" b="0">
                  <a:solidFill>
                    <a:srgbClr val="000000"/>
                  </a:solidFill>
                  <a:latin typeface="Arial" charset="0"/>
                </a:rPr>
                <a:t>Angiograph</a:t>
              </a:r>
              <a:endParaRPr lang="en-US" altLang="en-US" sz="3200" b="0">
                <a:solidFill>
                  <a:schemeClr val="tx1"/>
                </a:solidFill>
              </a:endParaRPr>
            </a:p>
          </p:txBody>
        </p:sp>
        <p:sp>
          <p:nvSpPr>
            <p:cNvPr id="50234" name="Rectangle 58"/>
            <p:cNvSpPr>
              <a:spLocks noChangeArrowheads="1"/>
            </p:cNvSpPr>
            <p:nvPr/>
          </p:nvSpPr>
          <p:spPr bwMode="auto">
            <a:xfrm>
              <a:off x="1708" y="1307"/>
              <a:ext cx="69" cy="2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3100" b="0">
                  <a:solidFill>
                    <a:srgbClr val="000000"/>
                  </a:solidFill>
                  <a:latin typeface="Arial" charset="0"/>
                </a:rPr>
                <a:t> </a:t>
              </a:r>
              <a:endParaRPr lang="en-US" altLang="en-US" sz="3200" b="0">
                <a:solidFill>
                  <a:schemeClr val="tx1"/>
                </a:solidFill>
              </a:endParaRPr>
            </a:p>
          </p:txBody>
        </p:sp>
        <p:sp>
          <p:nvSpPr>
            <p:cNvPr id="50235" name="Rectangle 59"/>
            <p:cNvSpPr>
              <a:spLocks noChangeArrowheads="1"/>
            </p:cNvSpPr>
            <p:nvPr/>
          </p:nvSpPr>
          <p:spPr bwMode="auto">
            <a:xfrm>
              <a:off x="2921" y="1855"/>
              <a:ext cx="1363" cy="302"/>
            </a:xfrm>
            <a:prstGeom prst="rect">
              <a:avLst/>
            </a:prstGeom>
            <a:solidFill>
              <a:srgbClr val="FFCCFF"/>
            </a:solidFill>
            <a:ln w="15875">
              <a:solidFill>
                <a:srgbClr val="000000"/>
              </a:solidFill>
              <a:miter lim="800000"/>
              <a:headEnd/>
              <a:tailEnd/>
            </a:ln>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50236" name="Rectangle 60"/>
            <p:cNvSpPr>
              <a:spLocks noChangeArrowheads="1"/>
            </p:cNvSpPr>
            <p:nvPr/>
          </p:nvSpPr>
          <p:spPr bwMode="auto">
            <a:xfrm>
              <a:off x="2939" y="1874"/>
              <a:ext cx="1327" cy="264"/>
            </a:xfrm>
            <a:prstGeom prst="rect">
              <a:avLst/>
            </a:prstGeom>
            <a:noFill/>
            <a:ln w="1587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50237" name="Rectangle 61"/>
            <p:cNvSpPr>
              <a:spLocks noChangeArrowheads="1"/>
            </p:cNvSpPr>
            <p:nvPr/>
          </p:nvSpPr>
          <p:spPr bwMode="auto">
            <a:xfrm>
              <a:off x="3097" y="1909"/>
              <a:ext cx="1104"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800">
                  <a:solidFill>
                    <a:srgbClr val="000000"/>
                  </a:solidFill>
                  <a:latin typeface="Arial" charset="0"/>
                </a:rPr>
                <a:t>Hemodynamics </a:t>
              </a:r>
              <a:endParaRPr lang="en-US" altLang="en-US" sz="3200" b="0">
                <a:solidFill>
                  <a:schemeClr val="tx1"/>
                </a:solidFill>
              </a:endParaRPr>
            </a:p>
          </p:txBody>
        </p:sp>
        <p:sp>
          <p:nvSpPr>
            <p:cNvPr id="50238" name="Rectangle 62"/>
            <p:cNvSpPr>
              <a:spLocks noChangeArrowheads="1"/>
            </p:cNvSpPr>
            <p:nvPr/>
          </p:nvSpPr>
          <p:spPr bwMode="auto">
            <a:xfrm>
              <a:off x="4255" y="1817"/>
              <a:ext cx="69" cy="2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3100">
                  <a:solidFill>
                    <a:srgbClr val="000000"/>
                  </a:solidFill>
                  <a:latin typeface="Arial" charset="0"/>
                </a:rPr>
                <a:t> </a:t>
              </a:r>
              <a:endParaRPr lang="en-US" altLang="en-US" sz="3200" b="0">
                <a:solidFill>
                  <a:schemeClr val="tx1"/>
                </a:solidFill>
              </a:endParaRPr>
            </a:p>
          </p:txBody>
        </p:sp>
        <p:sp>
          <p:nvSpPr>
            <p:cNvPr id="50239" name="Line 63"/>
            <p:cNvSpPr>
              <a:spLocks noChangeShapeType="1"/>
            </p:cNvSpPr>
            <p:nvPr/>
          </p:nvSpPr>
          <p:spPr bwMode="auto">
            <a:xfrm>
              <a:off x="2800" y="1580"/>
              <a:ext cx="292" cy="1"/>
            </a:xfrm>
            <a:prstGeom prst="line">
              <a:avLst/>
            </a:prstGeom>
            <a:noFill/>
            <a:ln w="38100">
              <a:solidFill>
                <a:schemeClr val="bg2"/>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50240" name="Freeform 64"/>
            <p:cNvSpPr>
              <a:spLocks/>
            </p:cNvSpPr>
            <p:nvPr/>
          </p:nvSpPr>
          <p:spPr bwMode="auto">
            <a:xfrm>
              <a:off x="3144" y="1500"/>
              <a:ext cx="65" cy="78"/>
            </a:xfrm>
            <a:custGeom>
              <a:avLst/>
              <a:gdLst>
                <a:gd name="T0" fmla="*/ 0 w 80"/>
                <a:gd name="T1" fmla="*/ 74 h 80"/>
                <a:gd name="T2" fmla="*/ 43 w 80"/>
                <a:gd name="T3" fmla="*/ 38 h 80"/>
                <a:gd name="T4" fmla="*/ 0 w 80"/>
                <a:gd name="T5" fmla="*/ 0 h 80"/>
                <a:gd name="T6" fmla="*/ 0 w 80"/>
                <a:gd name="T7" fmla="*/ 74 h 8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80" h="80">
                  <a:moveTo>
                    <a:pt x="0" y="80"/>
                  </a:moveTo>
                  <a:lnTo>
                    <a:pt x="80" y="41"/>
                  </a:lnTo>
                  <a:lnTo>
                    <a:pt x="0" y="0"/>
                  </a:lnTo>
                  <a:lnTo>
                    <a:pt x="0" y="80"/>
                  </a:lnTo>
                  <a:close/>
                </a:path>
              </a:pathLst>
            </a:custGeom>
            <a:solidFill>
              <a:srgbClr val="000000"/>
            </a:solidFill>
            <a:ln>
              <a:noFill/>
            </a:ln>
            <a:extLst>
              <a:ext uri="{91240B29-F687-4F45-9708-019B960494DF}">
                <a14:hiddenLine xmlns:a14="http://schemas.microsoft.com/office/drawing/2010/main" w="38100">
                  <a:solidFill>
                    <a:srgbClr val="000000"/>
                  </a:solidFill>
                  <a:round/>
                  <a:headEnd/>
                  <a:tailEnd/>
                </a14:hiddenLine>
              </a:ext>
            </a:extLst>
          </p:spPr>
          <p:txBody>
            <a:bodyPr/>
            <a:lstStyle/>
            <a:p>
              <a:endParaRPr lang="en-US"/>
            </a:p>
          </p:txBody>
        </p:sp>
        <p:grpSp>
          <p:nvGrpSpPr>
            <p:cNvPr id="50241" name="Group 65"/>
            <p:cNvGrpSpPr>
              <a:grpSpLocks/>
            </p:cNvGrpSpPr>
            <p:nvPr/>
          </p:nvGrpSpPr>
          <p:grpSpPr bwMode="auto">
            <a:xfrm>
              <a:off x="3092" y="1384"/>
              <a:ext cx="781" cy="323"/>
              <a:chOff x="2835" y="1615"/>
              <a:chExt cx="873" cy="472"/>
            </a:xfrm>
          </p:grpSpPr>
          <p:sp>
            <p:nvSpPr>
              <p:cNvPr id="50273" name="Rectangle 66"/>
              <p:cNvSpPr>
                <a:spLocks noChangeArrowheads="1"/>
              </p:cNvSpPr>
              <p:nvPr/>
            </p:nvSpPr>
            <p:spPr bwMode="auto">
              <a:xfrm>
                <a:off x="2835" y="1615"/>
                <a:ext cx="873" cy="472"/>
              </a:xfrm>
              <a:prstGeom prst="rect">
                <a:avLst/>
              </a:prstGeom>
              <a:solidFill>
                <a:srgbClr val="FFCCFF"/>
              </a:solidFill>
              <a:ln w="15875">
                <a:solidFill>
                  <a:srgbClr val="000000"/>
                </a:solidFill>
                <a:miter lim="800000"/>
                <a:headEnd/>
                <a:tailEnd/>
              </a:ln>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50274" name="Rectangle 67"/>
              <p:cNvSpPr>
                <a:spLocks noChangeArrowheads="1"/>
              </p:cNvSpPr>
              <p:nvPr/>
            </p:nvSpPr>
            <p:spPr bwMode="auto">
              <a:xfrm>
                <a:off x="2854" y="1646"/>
                <a:ext cx="829" cy="421"/>
              </a:xfrm>
              <a:prstGeom prst="rect">
                <a:avLst/>
              </a:prstGeom>
              <a:noFill/>
              <a:ln w="1587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grpSp>
        <p:sp>
          <p:nvSpPr>
            <p:cNvPr id="50242" name="Rectangle 68"/>
            <p:cNvSpPr>
              <a:spLocks noChangeArrowheads="1"/>
            </p:cNvSpPr>
            <p:nvPr/>
          </p:nvSpPr>
          <p:spPr bwMode="auto">
            <a:xfrm>
              <a:off x="3303" y="1473"/>
              <a:ext cx="296"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800">
                  <a:solidFill>
                    <a:srgbClr val="000000"/>
                  </a:solidFill>
                  <a:latin typeface="Arial" charset="0"/>
                </a:rPr>
                <a:t>CFD</a:t>
              </a:r>
              <a:endParaRPr lang="en-US" altLang="en-US" sz="3200" b="0">
                <a:solidFill>
                  <a:schemeClr val="tx1"/>
                </a:solidFill>
              </a:endParaRPr>
            </a:p>
          </p:txBody>
        </p:sp>
        <p:sp>
          <p:nvSpPr>
            <p:cNvPr id="50243" name="Rectangle 69"/>
            <p:cNvSpPr>
              <a:spLocks noChangeArrowheads="1"/>
            </p:cNvSpPr>
            <p:nvPr/>
          </p:nvSpPr>
          <p:spPr bwMode="auto">
            <a:xfrm>
              <a:off x="3665" y="1381"/>
              <a:ext cx="69" cy="2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3100">
                  <a:solidFill>
                    <a:srgbClr val="000000"/>
                  </a:solidFill>
                  <a:latin typeface="Arial" charset="0"/>
                </a:rPr>
                <a:t> </a:t>
              </a:r>
              <a:endParaRPr lang="en-US" altLang="en-US" sz="3200" b="0">
                <a:solidFill>
                  <a:schemeClr val="tx1"/>
                </a:solidFill>
              </a:endParaRPr>
            </a:p>
          </p:txBody>
        </p:sp>
        <p:sp>
          <p:nvSpPr>
            <p:cNvPr id="50244" name="Rectangle 70"/>
            <p:cNvSpPr>
              <a:spLocks noChangeArrowheads="1"/>
            </p:cNvSpPr>
            <p:nvPr/>
          </p:nvSpPr>
          <p:spPr bwMode="auto">
            <a:xfrm>
              <a:off x="2385" y="2983"/>
              <a:ext cx="1929" cy="348"/>
            </a:xfrm>
            <a:prstGeom prst="rect">
              <a:avLst/>
            </a:prstGeom>
            <a:solidFill>
              <a:srgbClr val="CCFFFF"/>
            </a:solidFill>
            <a:ln w="15875">
              <a:solidFill>
                <a:srgbClr val="000000"/>
              </a:solidFill>
              <a:miter lim="800000"/>
              <a:headEnd/>
              <a:tailEnd/>
            </a:ln>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50245" name="Rectangle 71"/>
            <p:cNvSpPr>
              <a:spLocks noChangeArrowheads="1"/>
            </p:cNvSpPr>
            <p:nvPr/>
          </p:nvSpPr>
          <p:spPr bwMode="auto">
            <a:xfrm>
              <a:off x="2716" y="3017"/>
              <a:ext cx="1149"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500">
                  <a:solidFill>
                    <a:srgbClr val="FF0000"/>
                  </a:solidFill>
                  <a:latin typeface="Arial" charset="0"/>
                </a:rPr>
                <a:t>Risk Assessment &amp; </a:t>
              </a:r>
              <a:endParaRPr lang="en-US" altLang="en-US" sz="3200" b="0">
                <a:solidFill>
                  <a:srgbClr val="FF0000"/>
                </a:solidFill>
              </a:endParaRPr>
            </a:p>
          </p:txBody>
        </p:sp>
        <p:sp>
          <p:nvSpPr>
            <p:cNvPr id="50246" name="Rectangle 72"/>
            <p:cNvSpPr>
              <a:spLocks noChangeArrowheads="1"/>
            </p:cNvSpPr>
            <p:nvPr/>
          </p:nvSpPr>
          <p:spPr bwMode="auto">
            <a:xfrm>
              <a:off x="2594" y="3124"/>
              <a:ext cx="1621"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500">
                  <a:solidFill>
                    <a:srgbClr val="FF0000"/>
                  </a:solidFill>
                  <a:latin typeface="Arial" charset="0"/>
                </a:rPr>
                <a:t>Treatment Recommendation</a:t>
              </a:r>
              <a:endParaRPr lang="en-US" altLang="en-US" sz="3200" b="0">
                <a:solidFill>
                  <a:srgbClr val="FF0000"/>
                </a:solidFill>
              </a:endParaRPr>
            </a:p>
          </p:txBody>
        </p:sp>
        <p:sp>
          <p:nvSpPr>
            <p:cNvPr id="50247" name="Rectangle 73"/>
            <p:cNvSpPr>
              <a:spLocks noChangeArrowheads="1"/>
            </p:cNvSpPr>
            <p:nvPr/>
          </p:nvSpPr>
          <p:spPr bwMode="auto">
            <a:xfrm>
              <a:off x="4429" y="3031"/>
              <a:ext cx="69" cy="2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3100">
                  <a:solidFill>
                    <a:srgbClr val="000000"/>
                  </a:solidFill>
                  <a:latin typeface="Arial" charset="0"/>
                </a:rPr>
                <a:t> </a:t>
              </a:r>
              <a:endParaRPr lang="en-US" altLang="en-US" sz="3200" b="0">
                <a:solidFill>
                  <a:schemeClr val="tx1"/>
                </a:solidFill>
              </a:endParaRPr>
            </a:p>
          </p:txBody>
        </p:sp>
        <p:sp>
          <p:nvSpPr>
            <p:cNvPr id="50248" name="Rectangle 74"/>
            <p:cNvSpPr>
              <a:spLocks noChangeArrowheads="1"/>
            </p:cNvSpPr>
            <p:nvPr/>
          </p:nvSpPr>
          <p:spPr bwMode="auto">
            <a:xfrm>
              <a:off x="4611" y="2471"/>
              <a:ext cx="34"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500" b="0">
                  <a:solidFill>
                    <a:srgbClr val="000000"/>
                  </a:solidFill>
                  <a:latin typeface="Arial" charset="0"/>
                </a:rPr>
                <a:t> </a:t>
              </a:r>
              <a:endParaRPr lang="en-US" altLang="en-US" sz="3200" b="0">
                <a:solidFill>
                  <a:schemeClr val="tx1"/>
                </a:solidFill>
              </a:endParaRPr>
            </a:p>
          </p:txBody>
        </p:sp>
        <p:sp>
          <p:nvSpPr>
            <p:cNvPr id="50249" name="Rectangle 75"/>
            <p:cNvSpPr>
              <a:spLocks noChangeArrowheads="1"/>
            </p:cNvSpPr>
            <p:nvPr/>
          </p:nvSpPr>
          <p:spPr bwMode="auto">
            <a:xfrm>
              <a:off x="2989" y="2392"/>
              <a:ext cx="1264" cy="371"/>
            </a:xfrm>
            <a:prstGeom prst="rect">
              <a:avLst/>
            </a:prstGeom>
            <a:solidFill>
              <a:srgbClr val="99CCFF"/>
            </a:solidFill>
            <a:ln w="15875">
              <a:solidFill>
                <a:srgbClr val="000000"/>
              </a:solidFill>
              <a:miter lim="800000"/>
              <a:headEnd/>
              <a:tailEnd/>
            </a:ln>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50250" name="Rectangle 76"/>
            <p:cNvSpPr>
              <a:spLocks noChangeArrowheads="1"/>
            </p:cNvSpPr>
            <p:nvPr/>
          </p:nvSpPr>
          <p:spPr bwMode="auto">
            <a:xfrm>
              <a:off x="3334" y="2442"/>
              <a:ext cx="695"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500" b="0">
                  <a:solidFill>
                    <a:srgbClr val="000000"/>
                  </a:solidFill>
                  <a:latin typeface="Arial" charset="0"/>
                </a:rPr>
                <a:t>Biological  &amp; </a:t>
              </a:r>
              <a:endParaRPr lang="en-US" altLang="en-US" sz="3200" b="0">
                <a:solidFill>
                  <a:schemeClr val="tx1"/>
                </a:solidFill>
              </a:endParaRPr>
            </a:p>
          </p:txBody>
        </p:sp>
        <p:sp>
          <p:nvSpPr>
            <p:cNvPr id="50251" name="Rectangle 77"/>
            <p:cNvSpPr>
              <a:spLocks noChangeArrowheads="1"/>
            </p:cNvSpPr>
            <p:nvPr/>
          </p:nvSpPr>
          <p:spPr bwMode="auto">
            <a:xfrm>
              <a:off x="3144" y="2578"/>
              <a:ext cx="1098"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300" b="0">
                  <a:solidFill>
                    <a:srgbClr val="000000"/>
                  </a:solidFill>
                  <a:latin typeface="Arial" charset="0"/>
                </a:rPr>
                <a:t>Pathological Response</a:t>
              </a:r>
              <a:r>
                <a:rPr lang="en-US" altLang="en-US" sz="1500" b="0">
                  <a:solidFill>
                    <a:srgbClr val="000000"/>
                  </a:solidFill>
                  <a:latin typeface="Arial" charset="0"/>
                </a:rPr>
                <a:t> </a:t>
              </a:r>
              <a:endParaRPr lang="en-US" altLang="en-US" sz="3200" b="0">
                <a:solidFill>
                  <a:schemeClr val="tx1"/>
                </a:solidFill>
              </a:endParaRPr>
            </a:p>
          </p:txBody>
        </p:sp>
        <p:sp>
          <p:nvSpPr>
            <p:cNvPr id="50252" name="Rectangle 78"/>
            <p:cNvSpPr>
              <a:spLocks noChangeArrowheads="1"/>
            </p:cNvSpPr>
            <p:nvPr/>
          </p:nvSpPr>
          <p:spPr bwMode="auto">
            <a:xfrm>
              <a:off x="4873" y="2590"/>
              <a:ext cx="40"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800" b="0">
                  <a:solidFill>
                    <a:srgbClr val="000000"/>
                  </a:solidFill>
                  <a:latin typeface="Arial" charset="0"/>
                </a:rPr>
                <a:t> </a:t>
              </a:r>
              <a:endParaRPr lang="en-US" altLang="en-US" sz="3200" b="0">
                <a:solidFill>
                  <a:schemeClr val="tx1"/>
                </a:solidFill>
              </a:endParaRPr>
            </a:p>
          </p:txBody>
        </p:sp>
        <p:sp>
          <p:nvSpPr>
            <p:cNvPr id="50253" name="Rectangle 79"/>
            <p:cNvSpPr>
              <a:spLocks noChangeArrowheads="1"/>
            </p:cNvSpPr>
            <p:nvPr/>
          </p:nvSpPr>
          <p:spPr bwMode="auto">
            <a:xfrm>
              <a:off x="3733" y="2748"/>
              <a:ext cx="62" cy="2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3100" b="0">
                  <a:solidFill>
                    <a:srgbClr val="000000"/>
                  </a:solidFill>
                </a:rPr>
                <a:t> </a:t>
              </a:r>
              <a:endParaRPr lang="en-US" altLang="en-US" sz="3200" b="0">
                <a:solidFill>
                  <a:schemeClr val="tx1"/>
                </a:solidFill>
              </a:endParaRPr>
            </a:p>
          </p:txBody>
        </p:sp>
        <p:sp>
          <p:nvSpPr>
            <p:cNvPr id="50254" name="Rectangle 80"/>
            <p:cNvSpPr>
              <a:spLocks noChangeArrowheads="1"/>
            </p:cNvSpPr>
            <p:nvPr/>
          </p:nvSpPr>
          <p:spPr bwMode="auto">
            <a:xfrm>
              <a:off x="1957" y="2374"/>
              <a:ext cx="841" cy="404"/>
            </a:xfrm>
            <a:prstGeom prst="rect">
              <a:avLst/>
            </a:prstGeom>
            <a:solidFill>
              <a:srgbClr val="99CCFF"/>
            </a:solidFill>
            <a:ln w="15875">
              <a:solidFill>
                <a:srgbClr val="000000"/>
              </a:solidFill>
              <a:prstDash val="dash"/>
              <a:miter lim="800000"/>
              <a:headEnd/>
              <a:tailEnd/>
            </a:ln>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50255" name="Rectangle 81"/>
            <p:cNvSpPr>
              <a:spLocks noChangeArrowheads="1"/>
            </p:cNvSpPr>
            <p:nvPr/>
          </p:nvSpPr>
          <p:spPr bwMode="auto">
            <a:xfrm>
              <a:off x="2652" y="2425"/>
              <a:ext cx="1" cy="3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3200" b="0">
                <a:solidFill>
                  <a:schemeClr val="tx1"/>
                </a:solidFill>
              </a:endParaRPr>
            </a:p>
          </p:txBody>
        </p:sp>
        <p:sp>
          <p:nvSpPr>
            <p:cNvPr id="50256" name="Rectangle 82"/>
            <p:cNvSpPr>
              <a:spLocks noChangeArrowheads="1"/>
            </p:cNvSpPr>
            <p:nvPr/>
          </p:nvSpPr>
          <p:spPr bwMode="auto">
            <a:xfrm>
              <a:off x="1907" y="2459"/>
              <a:ext cx="933" cy="2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400" b="0">
                  <a:solidFill>
                    <a:srgbClr val="000000"/>
                  </a:solidFill>
                  <a:latin typeface="Arial" charset="0"/>
                </a:rPr>
                <a:t>Arterial Wall Mechanics </a:t>
              </a:r>
              <a:endParaRPr lang="en-US" altLang="en-US" sz="3200" b="0">
                <a:solidFill>
                  <a:schemeClr val="tx1"/>
                </a:solidFill>
              </a:endParaRPr>
            </a:p>
          </p:txBody>
        </p:sp>
        <p:sp>
          <p:nvSpPr>
            <p:cNvPr id="50257" name="Rectangle 83"/>
            <p:cNvSpPr>
              <a:spLocks noChangeArrowheads="1"/>
            </p:cNvSpPr>
            <p:nvPr/>
          </p:nvSpPr>
          <p:spPr bwMode="auto">
            <a:xfrm>
              <a:off x="2867" y="2660"/>
              <a:ext cx="38" cy="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700" b="0">
                  <a:solidFill>
                    <a:srgbClr val="000000"/>
                  </a:solidFill>
                  <a:latin typeface="Arial" charset="0"/>
                </a:rPr>
                <a:t> </a:t>
              </a:r>
              <a:endParaRPr lang="en-US" altLang="en-US" sz="3200" b="0">
                <a:solidFill>
                  <a:schemeClr val="tx1"/>
                </a:solidFill>
              </a:endParaRPr>
            </a:p>
          </p:txBody>
        </p:sp>
        <p:sp>
          <p:nvSpPr>
            <p:cNvPr id="50258" name="Rectangle 84"/>
            <p:cNvSpPr>
              <a:spLocks noChangeArrowheads="1"/>
            </p:cNvSpPr>
            <p:nvPr/>
          </p:nvSpPr>
          <p:spPr bwMode="auto">
            <a:xfrm>
              <a:off x="2062" y="2804"/>
              <a:ext cx="61" cy="2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3100" b="0">
                  <a:solidFill>
                    <a:srgbClr val="000000"/>
                  </a:solidFill>
                </a:rPr>
                <a:t> </a:t>
              </a:r>
              <a:endParaRPr lang="en-US" altLang="en-US" sz="3200" b="0">
                <a:solidFill>
                  <a:schemeClr val="tx1"/>
                </a:solidFill>
              </a:endParaRPr>
            </a:p>
          </p:txBody>
        </p:sp>
        <p:grpSp>
          <p:nvGrpSpPr>
            <p:cNvPr id="50259" name="Group 85"/>
            <p:cNvGrpSpPr>
              <a:grpSpLocks/>
            </p:cNvGrpSpPr>
            <p:nvPr/>
          </p:nvGrpSpPr>
          <p:grpSpPr bwMode="auto">
            <a:xfrm flipH="1">
              <a:off x="2811" y="2542"/>
              <a:ext cx="168" cy="71"/>
              <a:chOff x="2778" y="3167"/>
              <a:chExt cx="203" cy="80"/>
            </a:xfrm>
          </p:grpSpPr>
          <p:sp>
            <p:nvSpPr>
              <p:cNvPr id="50271" name="Line 86"/>
              <p:cNvSpPr>
                <a:spLocks noChangeShapeType="1"/>
              </p:cNvSpPr>
              <p:nvPr/>
            </p:nvSpPr>
            <p:spPr bwMode="auto">
              <a:xfrm>
                <a:off x="2778" y="3206"/>
                <a:ext cx="126" cy="1"/>
              </a:xfrm>
              <a:prstGeom prst="line">
                <a:avLst/>
              </a:prstGeom>
              <a:noFill/>
              <a:ln w="38100">
                <a:solidFill>
                  <a:schemeClr val="bg2"/>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0272" name="Freeform 87"/>
              <p:cNvSpPr>
                <a:spLocks/>
              </p:cNvSpPr>
              <p:nvPr/>
            </p:nvSpPr>
            <p:spPr bwMode="auto">
              <a:xfrm>
                <a:off x="2901" y="3167"/>
                <a:ext cx="80" cy="80"/>
              </a:xfrm>
              <a:custGeom>
                <a:avLst/>
                <a:gdLst>
                  <a:gd name="T0" fmla="*/ 0 w 80"/>
                  <a:gd name="T1" fmla="*/ 80 h 80"/>
                  <a:gd name="T2" fmla="*/ 80 w 80"/>
                  <a:gd name="T3" fmla="*/ 39 h 80"/>
                  <a:gd name="T4" fmla="*/ 0 w 80"/>
                  <a:gd name="T5" fmla="*/ 0 h 80"/>
                  <a:gd name="T6" fmla="*/ 0 w 80"/>
                  <a:gd name="T7" fmla="*/ 80 h 8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80" h="80">
                    <a:moveTo>
                      <a:pt x="0" y="80"/>
                    </a:moveTo>
                    <a:lnTo>
                      <a:pt x="80" y="39"/>
                    </a:lnTo>
                    <a:lnTo>
                      <a:pt x="0" y="0"/>
                    </a:lnTo>
                    <a:lnTo>
                      <a:pt x="0" y="80"/>
                    </a:lnTo>
                    <a:close/>
                  </a:path>
                </a:pathLst>
              </a:custGeom>
              <a:solidFill>
                <a:schemeClr val="bg2"/>
              </a:solidFill>
              <a:ln w="38100">
                <a:solidFill>
                  <a:schemeClr val="bg2"/>
                </a:solidFill>
                <a:round/>
                <a:headEnd/>
                <a:tailEnd/>
              </a:ln>
            </p:spPr>
            <p:txBody>
              <a:bodyPr/>
              <a:lstStyle/>
              <a:p>
                <a:endParaRPr lang="en-US"/>
              </a:p>
            </p:txBody>
          </p:sp>
        </p:grpSp>
        <p:sp>
          <p:nvSpPr>
            <p:cNvPr id="50260" name="Line 88"/>
            <p:cNvSpPr>
              <a:spLocks noChangeShapeType="1"/>
            </p:cNvSpPr>
            <p:nvPr/>
          </p:nvSpPr>
          <p:spPr bwMode="auto">
            <a:xfrm flipH="1">
              <a:off x="3850" y="1549"/>
              <a:ext cx="305" cy="2"/>
            </a:xfrm>
            <a:prstGeom prst="line">
              <a:avLst/>
            </a:prstGeom>
            <a:noFill/>
            <a:ln w="38100">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0261" name="Text Box 89"/>
            <p:cNvSpPr txBox="1">
              <a:spLocks noChangeArrowheads="1"/>
            </p:cNvSpPr>
            <p:nvPr/>
          </p:nvSpPr>
          <p:spPr bwMode="auto">
            <a:xfrm>
              <a:off x="4157" y="1379"/>
              <a:ext cx="1285" cy="388"/>
            </a:xfrm>
            <a:prstGeom prst="rect">
              <a:avLst/>
            </a:prstGeom>
            <a:solidFill>
              <a:srgbClr val="FFFF99"/>
            </a:solidFill>
            <a:ln w="349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600">
                  <a:solidFill>
                    <a:srgbClr val="0000FF"/>
                  </a:solidFill>
                  <a:latin typeface="Arial" charset="0"/>
                </a:rPr>
                <a:t>Virtual Interventions</a:t>
              </a:r>
            </a:p>
          </p:txBody>
        </p:sp>
        <p:sp>
          <p:nvSpPr>
            <p:cNvPr id="50262" name="Line 90"/>
            <p:cNvSpPr>
              <a:spLocks noChangeShapeType="1"/>
            </p:cNvSpPr>
            <p:nvPr/>
          </p:nvSpPr>
          <p:spPr bwMode="auto">
            <a:xfrm flipH="1">
              <a:off x="3542" y="2160"/>
              <a:ext cx="1" cy="227"/>
            </a:xfrm>
            <a:prstGeom prst="line">
              <a:avLst/>
            </a:prstGeom>
            <a:noFill/>
            <a:ln w="38100">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0263" name="Line 91"/>
            <p:cNvSpPr>
              <a:spLocks noChangeShapeType="1"/>
            </p:cNvSpPr>
            <p:nvPr/>
          </p:nvSpPr>
          <p:spPr bwMode="auto">
            <a:xfrm flipH="1">
              <a:off x="2329" y="1958"/>
              <a:ext cx="0" cy="429"/>
            </a:xfrm>
            <a:prstGeom prst="line">
              <a:avLst/>
            </a:prstGeom>
            <a:noFill/>
            <a:ln w="38100">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0264" name="Line 92"/>
            <p:cNvSpPr>
              <a:spLocks noChangeShapeType="1"/>
            </p:cNvSpPr>
            <p:nvPr/>
          </p:nvSpPr>
          <p:spPr bwMode="auto">
            <a:xfrm flipH="1">
              <a:off x="3546" y="2764"/>
              <a:ext cx="2" cy="223"/>
            </a:xfrm>
            <a:prstGeom prst="line">
              <a:avLst/>
            </a:prstGeom>
            <a:noFill/>
            <a:ln w="57150">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0265" name="Line 93"/>
            <p:cNvSpPr>
              <a:spLocks noChangeShapeType="1"/>
            </p:cNvSpPr>
            <p:nvPr/>
          </p:nvSpPr>
          <p:spPr bwMode="auto">
            <a:xfrm>
              <a:off x="3537" y="1715"/>
              <a:ext cx="1" cy="138"/>
            </a:xfrm>
            <a:prstGeom prst="line">
              <a:avLst/>
            </a:prstGeom>
            <a:noFill/>
            <a:ln w="38100">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0266" name="Line 94"/>
            <p:cNvSpPr>
              <a:spLocks noChangeShapeType="1"/>
            </p:cNvSpPr>
            <p:nvPr/>
          </p:nvSpPr>
          <p:spPr bwMode="auto">
            <a:xfrm>
              <a:off x="1790" y="1620"/>
              <a:ext cx="166" cy="0"/>
            </a:xfrm>
            <a:prstGeom prst="line">
              <a:avLst/>
            </a:prstGeom>
            <a:noFill/>
            <a:ln w="28575">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50267" name="Line 95"/>
            <p:cNvSpPr>
              <a:spLocks noChangeShapeType="1"/>
            </p:cNvSpPr>
            <p:nvPr/>
          </p:nvSpPr>
          <p:spPr bwMode="auto">
            <a:xfrm flipH="1">
              <a:off x="2665" y="2771"/>
              <a:ext cx="2" cy="222"/>
            </a:xfrm>
            <a:prstGeom prst="line">
              <a:avLst/>
            </a:prstGeom>
            <a:noFill/>
            <a:ln w="57150">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aphicFrame>
          <p:nvGraphicFramePr>
            <p:cNvPr id="50268" name="Object 96"/>
            <p:cNvGraphicFramePr>
              <a:graphicFrameLocks noChangeAspect="1"/>
            </p:cNvGraphicFramePr>
            <p:nvPr/>
          </p:nvGraphicFramePr>
          <p:xfrm>
            <a:off x="1051" y="735"/>
            <a:ext cx="565" cy="544"/>
          </p:xfrm>
          <a:graphic>
            <a:graphicData uri="http://schemas.openxmlformats.org/presentationml/2006/ole">
              <mc:AlternateContent xmlns:mc="http://schemas.openxmlformats.org/markup-compatibility/2006">
                <mc:Choice xmlns:v="urn:schemas-microsoft-com:vml" Requires="v">
                  <p:oleObj spid="_x0000_s50314" name="Bitmap Image" r:id="rId7" imgW="4067743" imgH="4791744" progId="Paint.Picture">
                    <p:embed/>
                  </p:oleObj>
                </mc:Choice>
                <mc:Fallback>
                  <p:oleObj name="Bitmap Image" r:id="rId7" imgW="4067743" imgH="4791744" progId="Paint.Picture">
                    <p:embed/>
                    <p:pic>
                      <p:nvPicPr>
                        <p:cNvPr id="0" name="Object 96"/>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51" y="735"/>
                          <a:ext cx="565" cy="5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oleObj>
                </mc:Fallback>
              </mc:AlternateContent>
            </a:graphicData>
          </a:graphic>
        </p:graphicFrame>
        <p:pic>
          <p:nvPicPr>
            <p:cNvPr id="50269" name="Picture 97" descr="velcontours2"/>
            <p:cNvPicPr>
              <a:picLocks noChangeAspect="1" noChangeArrowheads="1"/>
            </p:cNvPicPr>
            <p:nvPr/>
          </p:nvPicPr>
          <p:blipFill>
            <a:blip r:embed="rId9">
              <a:extLst>
                <a:ext uri="{28A0092B-C50C-407E-A947-70E740481C1C}">
                  <a14:useLocalDpi xmlns:a14="http://schemas.microsoft.com/office/drawing/2010/main" val="0"/>
                </a:ext>
              </a:extLst>
            </a:blip>
            <a:srcRect l="75177" r="3287"/>
            <a:stretch>
              <a:fillRect/>
            </a:stretch>
          </p:blipFill>
          <p:spPr bwMode="auto">
            <a:xfrm>
              <a:off x="4713" y="2994"/>
              <a:ext cx="792" cy="73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pic>
        <p:pic>
          <p:nvPicPr>
            <p:cNvPr id="50270" name="Picture 98" descr="velcontours2"/>
            <p:cNvPicPr>
              <a:picLocks noChangeAspect="1" noChangeArrowheads="1"/>
            </p:cNvPicPr>
            <p:nvPr/>
          </p:nvPicPr>
          <p:blipFill>
            <a:blip r:embed="rId10">
              <a:extLst>
                <a:ext uri="{28A0092B-C50C-407E-A947-70E740481C1C}">
                  <a14:useLocalDpi xmlns:a14="http://schemas.microsoft.com/office/drawing/2010/main" val="0"/>
                </a:ext>
              </a:extLst>
            </a:blip>
            <a:srcRect l="50563" r="25581"/>
            <a:stretch>
              <a:fillRect/>
            </a:stretch>
          </p:blipFill>
          <p:spPr bwMode="auto">
            <a:xfrm>
              <a:off x="4710" y="2014"/>
              <a:ext cx="798" cy="7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pic>
      </p:grpSp>
    </p:spTree>
  </p:cSld>
  <p:clrMapOvr>
    <a:masterClrMapping/>
  </p:clrMapOvr>
  <p:transition spd="slow">
    <p:pull dir="rd"/>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0" y="0"/>
            <a:ext cx="9144000" cy="1104900"/>
          </a:xfrm>
        </p:spPr>
        <p:txBody>
          <a:bodyPr/>
          <a:lstStyle/>
          <a:p>
            <a:r>
              <a:rPr lang="en-US" altLang="en-US"/>
              <a:t>Vascular Dementia Imaging</a:t>
            </a:r>
          </a:p>
        </p:txBody>
      </p:sp>
      <p:sp>
        <p:nvSpPr>
          <p:cNvPr id="51203" name="Rectangle 3"/>
          <p:cNvSpPr>
            <a:spLocks noGrp="1" noChangeArrowheads="1"/>
          </p:cNvSpPr>
          <p:nvPr>
            <p:ph type="body" sz="half" idx="1"/>
          </p:nvPr>
        </p:nvSpPr>
        <p:spPr>
          <a:xfrm>
            <a:off x="685800" y="1092200"/>
            <a:ext cx="8153400" cy="4775200"/>
          </a:xfrm>
        </p:spPr>
        <p:txBody>
          <a:bodyPr/>
          <a:lstStyle/>
          <a:p>
            <a:r>
              <a:rPr lang="en-US" altLang="en-US" sz="2100"/>
              <a:t>Early diagnosis of dementia from cerebral small vessel disease using computer analysis of SPECT Images </a:t>
            </a:r>
          </a:p>
          <a:p>
            <a:r>
              <a:rPr lang="en-US" altLang="en-US" sz="2100"/>
              <a:t>Collaboration between Nuclear Medicine, CCR, Neurology, and Kaleida Stroke Center</a:t>
            </a:r>
          </a:p>
          <a:p>
            <a:r>
              <a:rPr lang="en-US" altLang="en-US" sz="2100"/>
              <a:t>Funded by the Pfeiffer Foundation</a:t>
            </a:r>
            <a:endParaRPr lang="en-US" altLang="en-US" sz="2100" i="1"/>
          </a:p>
          <a:p>
            <a:r>
              <a:rPr lang="en-US" altLang="en-US" sz="2100" u="sng"/>
              <a:t>Fractal scores</a:t>
            </a:r>
            <a:r>
              <a:rPr lang="en-US" altLang="en-US" sz="2100"/>
              <a:t>:</a:t>
            </a:r>
          </a:p>
          <a:p>
            <a:pPr lvl="1">
              <a:spcBef>
                <a:spcPct val="0"/>
              </a:spcBef>
            </a:pPr>
            <a:r>
              <a:rPr lang="en-US" altLang="en-US" sz="2000"/>
              <a:t>Normal		0.75</a:t>
            </a:r>
          </a:p>
          <a:p>
            <a:pPr lvl="1">
              <a:spcBef>
                <a:spcPct val="0"/>
              </a:spcBef>
            </a:pPr>
            <a:r>
              <a:rPr lang="en-US" altLang="en-US" sz="2000"/>
              <a:t>Global Pattern	1.13</a:t>
            </a:r>
          </a:p>
          <a:p>
            <a:pPr lvl="1">
              <a:spcBef>
                <a:spcPct val="0"/>
              </a:spcBef>
            </a:pPr>
            <a:r>
              <a:rPr lang="en-US" altLang="en-US" sz="2000"/>
              <a:t>Case Study 1	0.96</a:t>
            </a:r>
          </a:p>
        </p:txBody>
      </p:sp>
      <p:sp>
        <p:nvSpPr>
          <p:cNvPr id="51204" name="Rectangle 4"/>
          <p:cNvSpPr>
            <a:spLocks noChangeArrowheads="1"/>
          </p:cNvSpPr>
          <p:nvPr/>
        </p:nvSpPr>
        <p:spPr bwMode="auto">
          <a:xfrm>
            <a:off x="685800" y="4254500"/>
            <a:ext cx="3865563" cy="26749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r>
              <a:rPr lang="en-US" altLang="en-US" sz="2100" u="sng"/>
              <a:t>Case Study 1</a:t>
            </a:r>
            <a:r>
              <a:rPr lang="en-US" altLang="en-US" sz="2100"/>
              <a:t> </a:t>
            </a:r>
            <a:r>
              <a:rPr lang="en-US" altLang="en-US" sz="2000"/>
              <a:t>Moderate white matter and cortical hypo-perfusion with visual memory, speed of processing, and verbal fluency deficits</a:t>
            </a:r>
          </a:p>
        </p:txBody>
      </p:sp>
      <p:pic>
        <p:nvPicPr>
          <p:cNvPr id="51205" name="Picture 5" descr="COMBFINAL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02213" y="2900363"/>
            <a:ext cx="3956050" cy="339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06" name="Text Box 7"/>
          <p:cNvSpPr txBox="1">
            <a:spLocks noChangeArrowheads="1"/>
          </p:cNvSpPr>
          <p:nvPr/>
        </p:nvSpPr>
        <p:spPr bwMode="auto">
          <a:xfrm>
            <a:off x="228600" y="6019800"/>
            <a:ext cx="1914525"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600">
                <a:solidFill>
                  <a:schemeClr val="tx1"/>
                </a:solidFill>
                <a:latin typeface="Arial" charset="0"/>
              </a:rPr>
              <a:t>J. Baker, M. Innus</a:t>
            </a:r>
          </a:p>
        </p:txBody>
      </p:sp>
      <p:sp>
        <p:nvSpPr>
          <p:cNvPr id="51207" name="Text Box 8"/>
          <p:cNvSpPr txBox="1">
            <a:spLocks noChangeArrowheads="1"/>
          </p:cNvSpPr>
          <p:nvPr/>
        </p:nvSpPr>
        <p:spPr bwMode="auto">
          <a:xfrm>
            <a:off x="7483475" y="76200"/>
            <a:ext cx="1660525"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r">
              <a:spcBef>
                <a:spcPct val="0"/>
              </a:spcBef>
              <a:buClrTx/>
              <a:buFontTx/>
              <a:buNone/>
            </a:pPr>
            <a:r>
              <a:rPr lang="en-US" altLang="en-US" sz="1600">
                <a:solidFill>
                  <a:srgbClr val="FFFF00"/>
                </a:solidFill>
              </a:rPr>
              <a:t>Medical Imaging</a:t>
            </a:r>
          </a:p>
        </p:txBody>
      </p:sp>
    </p:spTree>
  </p:cSld>
  <p:clrMapOvr>
    <a:masterClrMapping/>
  </p:clrMapOvr>
  <p:transition spd="slow">
    <p:pull dir="rd"/>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2226" name="Group 2"/>
          <p:cNvGrpSpPr>
            <a:grpSpLocks/>
          </p:cNvGrpSpPr>
          <p:nvPr/>
        </p:nvGrpSpPr>
        <p:grpSpPr bwMode="auto">
          <a:xfrm>
            <a:off x="2971800" y="4500563"/>
            <a:ext cx="5867400" cy="1828800"/>
            <a:chOff x="1968" y="3024"/>
            <a:chExt cx="3696" cy="1152"/>
          </a:xfrm>
        </p:grpSpPr>
        <p:sp>
          <p:nvSpPr>
            <p:cNvPr id="52241" name="Rectangle 3"/>
            <p:cNvSpPr>
              <a:spLocks noChangeArrowheads="1"/>
            </p:cNvSpPr>
            <p:nvPr/>
          </p:nvSpPr>
          <p:spPr bwMode="auto">
            <a:xfrm>
              <a:off x="1968" y="3024"/>
              <a:ext cx="3696" cy="1152"/>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eaLnBrk="1" hangingPunct="1">
                <a:spcBef>
                  <a:spcPct val="0"/>
                </a:spcBef>
                <a:buClrTx/>
                <a:buFontTx/>
                <a:buNone/>
              </a:pPr>
              <a:endParaRPr lang="en-US" altLang="en-US" sz="1800" b="0">
                <a:solidFill>
                  <a:schemeClr val="tx1"/>
                </a:solidFill>
                <a:latin typeface="Arial" charset="0"/>
              </a:endParaRPr>
            </a:p>
          </p:txBody>
        </p:sp>
        <p:pic>
          <p:nvPicPr>
            <p:cNvPr id="52242" name="Picture 4" descr="cd_and_o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08" y="3072"/>
              <a:ext cx="2256" cy="108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52243" name="Picture 5" descr="hexa-bw"/>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32" y="3072"/>
              <a:ext cx="591" cy="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2244" name="circular2@gif.avi">
              <a:hlinkClick r:id="" action="ppaction://media"/>
            </p:cNvPr>
            <p:cNvPicPr>
              <a:picLocks noRot="1" noChangeAspect="1" noChangeArrowheads="1"/>
            </p:cNvPicPr>
            <p:nvPr>
              <a:videoFile r:link="rId1"/>
            </p:nvPr>
          </p:nvPicPr>
          <p:blipFill>
            <a:blip r:embed="rId5">
              <a:extLst>
                <a:ext uri="{28A0092B-C50C-407E-A947-70E740481C1C}">
                  <a14:useLocalDpi xmlns:a14="http://schemas.microsoft.com/office/drawing/2010/main" val="0"/>
                </a:ext>
              </a:extLst>
            </a:blip>
            <a:srcRect/>
            <a:stretch>
              <a:fillRect/>
            </a:stretch>
          </p:blipFill>
          <p:spPr bwMode="auto">
            <a:xfrm>
              <a:off x="2016" y="3120"/>
              <a:ext cx="823" cy="9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52227" name="Rectangle 7"/>
          <p:cNvSpPr>
            <a:spLocks noGrp="1" noChangeArrowheads="1"/>
          </p:cNvSpPr>
          <p:nvPr>
            <p:ph type="title"/>
          </p:nvPr>
        </p:nvSpPr>
        <p:spPr>
          <a:xfrm>
            <a:off x="0" y="0"/>
            <a:ext cx="9144000" cy="1143000"/>
          </a:xfrm>
        </p:spPr>
        <p:txBody>
          <a:bodyPr/>
          <a:lstStyle/>
          <a:p>
            <a:r>
              <a:rPr lang="en-US" altLang="en-US" sz="3200"/>
              <a:t>Theoretical and Computational Chemistry</a:t>
            </a:r>
          </a:p>
        </p:txBody>
      </p:sp>
      <p:sp>
        <p:nvSpPr>
          <p:cNvPr id="52228" name="Oval 8"/>
          <p:cNvSpPr>
            <a:spLocks noChangeArrowheads="1"/>
          </p:cNvSpPr>
          <p:nvPr/>
        </p:nvSpPr>
        <p:spPr bwMode="auto">
          <a:xfrm>
            <a:off x="2895600" y="2438400"/>
            <a:ext cx="3886200" cy="1752600"/>
          </a:xfrm>
          <a:prstGeom prst="ellipse">
            <a:avLst/>
          </a:prstGeom>
          <a:solidFill>
            <a:schemeClr val="bg1"/>
          </a:solidFill>
          <a:ln w="38100">
            <a:solidFill>
              <a:schemeClr val="bg1"/>
            </a:solidFill>
            <a:round/>
            <a:headEnd/>
            <a:tailEnd/>
          </a:ln>
          <a:effectLst/>
          <a:extLst>
            <a:ext uri="{AF507438-7753-43E0-B8FC-AC1667EBCBE1}">
              <a14:hiddenEffects xmlns:a14="http://schemas.microsoft.com/office/drawing/2010/main">
                <a:effectLst>
                  <a:outerShdw dist="107763" dir="2700000" algn="ctr" rotWithShape="0">
                    <a:srgbClr val="808080">
                      <a:alpha val="50000"/>
                    </a:srgbClr>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pic>
        <p:nvPicPr>
          <p:cNvPr id="52229" name="Picture 9" descr="nmr-general"/>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143625" y="1219200"/>
            <a:ext cx="2971800" cy="160655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52230" name="Picture 10" descr="coacac3-bw"/>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194175" y="1216025"/>
            <a:ext cx="1541463" cy="1527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2231" name="Picture 11"/>
          <p:cNvPicPr>
            <a:picLocks noChangeAspect="1" noChangeArrowheads="1"/>
          </p:cNvPicPr>
          <p:nvPr/>
        </p:nvPicPr>
        <p:blipFill>
          <a:blip r:embed="rId8" cstate="print">
            <a:extLst>
              <a:ext uri="{28A0092B-C50C-407E-A947-70E740481C1C}">
                <a14:useLocalDpi xmlns:a14="http://schemas.microsoft.com/office/drawing/2010/main" val="0"/>
              </a:ext>
            </a:extLst>
          </a:blip>
          <a:srcRect l="4500" t="5626" r="23247" b="9377"/>
          <a:stretch>
            <a:fillRect/>
          </a:stretch>
        </p:blipFill>
        <p:spPr bwMode="auto">
          <a:xfrm>
            <a:off x="609600" y="4322763"/>
            <a:ext cx="2209800" cy="2078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2232" name="Text Box 12"/>
          <p:cNvSpPr txBox="1">
            <a:spLocks noChangeArrowheads="1"/>
          </p:cNvSpPr>
          <p:nvPr/>
        </p:nvSpPr>
        <p:spPr bwMode="auto">
          <a:xfrm>
            <a:off x="6051550" y="1066800"/>
            <a:ext cx="26114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2000">
                <a:solidFill>
                  <a:srgbClr val="0000FF"/>
                </a:solidFill>
                <a:latin typeface="Arial" charset="0"/>
              </a:rPr>
              <a:t>Computational NMR</a:t>
            </a:r>
          </a:p>
        </p:txBody>
      </p:sp>
      <p:sp>
        <p:nvSpPr>
          <p:cNvPr id="52233" name="Text Box 13"/>
          <p:cNvSpPr txBox="1">
            <a:spLocks noChangeArrowheads="1"/>
          </p:cNvSpPr>
          <p:nvPr/>
        </p:nvSpPr>
        <p:spPr bwMode="auto">
          <a:xfrm>
            <a:off x="228600" y="3962400"/>
            <a:ext cx="29210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2000">
                <a:solidFill>
                  <a:srgbClr val="0000FF"/>
                </a:solidFill>
                <a:latin typeface="Arial" charset="0"/>
              </a:rPr>
              <a:t>Software Development</a:t>
            </a:r>
          </a:p>
        </p:txBody>
      </p:sp>
      <p:pic>
        <p:nvPicPr>
          <p:cNvPr id="52234" name="Picture 14" descr="pt-tl-complex"/>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258888" y="2809875"/>
            <a:ext cx="2530475" cy="1255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2235" name="Picture 15" descr="l_y4iwfc[1]"/>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6683375" y="3117850"/>
            <a:ext cx="1252538" cy="1225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236" name="Text Box 16"/>
          <p:cNvSpPr txBox="1">
            <a:spLocks noChangeArrowheads="1"/>
          </p:cNvSpPr>
          <p:nvPr/>
        </p:nvSpPr>
        <p:spPr bwMode="auto">
          <a:xfrm>
            <a:off x="5181600" y="2820988"/>
            <a:ext cx="3932238"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2000">
                <a:solidFill>
                  <a:srgbClr val="0000FF"/>
                </a:solidFill>
                <a:latin typeface="Arial" charset="0"/>
              </a:rPr>
              <a:t>Magnetic Properties of Molecules</a:t>
            </a:r>
          </a:p>
        </p:txBody>
      </p:sp>
      <p:sp>
        <p:nvSpPr>
          <p:cNvPr id="52237" name="Text Box 17"/>
          <p:cNvSpPr txBox="1">
            <a:spLocks noChangeArrowheads="1"/>
          </p:cNvSpPr>
          <p:nvPr/>
        </p:nvSpPr>
        <p:spPr bwMode="auto">
          <a:xfrm>
            <a:off x="38100" y="1066800"/>
            <a:ext cx="4000500" cy="2195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2000">
                <a:solidFill>
                  <a:srgbClr val="0000FF"/>
                </a:solidFill>
                <a:latin typeface="Arial" charset="0"/>
              </a:rPr>
              <a:t>Applied to:</a:t>
            </a:r>
          </a:p>
          <a:p>
            <a:pPr lvl="1" eaLnBrk="1" hangingPunct="1">
              <a:spcBef>
                <a:spcPct val="0"/>
              </a:spcBef>
              <a:buClrTx/>
              <a:buFontTx/>
              <a:buChar char="•"/>
            </a:pPr>
            <a:r>
              <a:rPr lang="en-US" altLang="en-US" sz="2000">
                <a:solidFill>
                  <a:srgbClr val="0000FF"/>
                </a:solidFill>
                <a:latin typeface="Arial" charset="0"/>
              </a:rPr>
              <a:t>Polypeptides</a:t>
            </a:r>
          </a:p>
          <a:p>
            <a:pPr lvl="1" eaLnBrk="1" hangingPunct="1">
              <a:spcBef>
                <a:spcPct val="0"/>
              </a:spcBef>
              <a:buClrTx/>
              <a:buFontTx/>
              <a:buChar char="•"/>
            </a:pPr>
            <a:r>
              <a:rPr lang="en-US" altLang="en-US" sz="2000">
                <a:solidFill>
                  <a:srgbClr val="0000FF"/>
                </a:solidFill>
                <a:latin typeface="Arial" charset="0"/>
              </a:rPr>
              <a:t>Carbon Nanotubes</a:t>
            </a:r>
          </a:p>
          <a:p>
            <a:pPr lvl="1" eaLnBrk="1" hangingPunct="1">
              <a:spcBef>
                <a:spcPct val="0"/>
              </a:spcBef>
              <a:buClrTx/>
              <a:buFontTx/>
              <a:buChar char="•"/>
            </a:pPr>
            <a:r>
              <a:rPr lang="en-US" altLang="en-US" sz="2000">
                <a:solidFill>
                  <a:srgbClr val="0000FF"/>
                </a:solidFill>
                <a:latin typeface="Arial" charset="0"/>
              </a:rPr>
              <a:t>Fullerenes</a:t>
            </a:r>
          </a:p>
          <a:p>
            <a:pPr lvl="1" eaLnBrk="1" hangingPunct="1">
              <a:spcBef>
                <a:spcPct val="0"/>
              </a:spcBef>
              <a:buClrTx/>
              <a:buFontTx/>
              <a:buChar char="•"/>
            </a:pPr>
            <a:r>
              <a:rPr lang="en-US" altLang="en-US" sz="2000">
                <a:solidFill>
                  <a:srgbClr val="0000FF"/>
                </a:solidFill>
                <a:latin typeface="Arial" charset="0"/>
              </a:rPr>
              <a:t>Cluster Compounds</a:t>
            </a:r>
          </a:p>
          <a:p>
            <a:pPr lvl="1" eaLnBrk="1" hangingPunct="1">
              <a:spcBef>
                <a:spcPct val="0"/>
              </a:spcBef>
              <a:buClrTx/>
              <a:buFontTx/>
              <a:buChar char="•"/>
            </a:pPr>
            <a:r>
              <a:rPr lang="en-US" altLang="en-US" sz="2000">
                <a:solidFill>
                  <a:srgbClr val="0000FF"/>
                </a:solidFill>
                <a:latin typeface="Arial" charset="0"/>
              </a:rPr>
              <a:t>Transition metal Chemistry</a:t>
            </a:r>
          </a:p>
          <a:p>
            <a:pPr eaLnBrk="1" hangingPunct="1">
              <a:spcBef>
                <a:spcPct val="0"/>
              </a:spcBef>
              <a:buClrTx/>
              <a:buFontTx/>
              <a:buChar char="•"/>
            </a:pPr>
            <a:endParaRPr lang="en-US" altLang="en-US" sz="1800" b="0">
              <a:solidFill>
                <a:schemeClr val="tx1"/>
              </a:solidFill>
              <a:latin typeface="Arial" charset="0"/>
            </a:endParaRPr>
          </a:p>
        </p:txBody>
      </p:sp>
      <p:sp>
        <p:nvSpPr>
          <p:cNvPr id="52238" name="Text Box 19"/>
          <p:cNvSpPr txBox="1">
            <a:spLocks noChangeArrowheads="1"/>
          </p:cNvSpPr>
          <p:nvPr/>
        </p:nvSpPr>
        <p:spPr bwMode="auto">
          <a:xfrm>
            <a:off x="3760788" y="4235450"/>
            <a:ext cx="52165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2000">
                <a:solidFill>
                  <a:srgbClr val="0000FF"/>
                </a:solidFill>
                <a:latin typeface="Arial" charset="0"/>
              </a:rPr>
              <a:t>Theory and Calculation of Optical Activity</a:t>
            </a:r>
          </a:p>
        </p:txBody>
      </p:sp>
      <p:sp>
        <p:nvSpPr>
          <p:cNvPr id="52239" name="Text Box 20"/>
          <p:cNvSpPr txBox="1">
            <a:spLocks noChangeArrowheads="1"/>
          </p:cNvSpPr>
          <p:nvPr/>
        </p:nvSpPr>
        <p:spPr bwMode="auto">
          <a:xfrm>
            <a:off x="0" y="6019800"/>
            <a:ext cx="1571625"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600">
                <a:solidFill>
                  <a:schemeClr val="tx1"/>
                </a:solidFill>
                <a:latin typeface="Arial" charset="0"/>
              </a:rPr>
              <a:t>J. Autschbach</a:t>
            </a:r>
          </a:p>
        </p:txBody>
      </p:sp>
      <p:sp>
        <p:nvSpPr>
          <p:cNvPr id="52240" name="Text Box 21"/>
          <p:cNvSpPr txBox="1">
            <a:spLocks noChangeArrowheads="1"/>
          </p:cNvSpPr>
          <p:nvPr/>
        </p:nvSpPr>
        <p:spPr bwMode="auto">
          <a:xfrm>
            <a:off x="8043863" y="762000"/>
            <a:ext cx="1100137"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r">
              <a:spcBef>
                <a:spcPct val="0"/>
              </a:spcBef>
              <a:buClrTx/>
              <a:buFontTx/>
              <a:buNone/>
            </a:pPr>
            <a:r>
              <a:rPr lang="en-US" altLang="en-US" sz="1600">
                <a:solidFill>
                  <a:srgbClr val="FFFF00"/>
                </a:solidFill>
              </a:rPr>
              <a:t>Chemistry</a:t>
            </a:r>
          </a:p>
        </p:txBody>
      </p:sp>
    </p:spTree>
  </p:cSld>
  <p:clrMapOvr>
    <a:masterClrMapping/>
  </p:clrMapOvr>
  <p:transition spd="slow">
    <p:pull dir="rd"/>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0" y="0"/>
            <a:ext cx="9144000" cy="1143000"/>
          </a:xfrm>
        </p:spPr>
        <p:txBody>
          <a:bodyPr/>
          <a:lstStyle/>
          <a:p>
            <a:r>
              <a:rPr lang="en-US" altLang="en-US" sz="3600"/>
              <a:t>Understanding How Proteins Work</a:t>
            </a:r>
          </a:p>
        </p:txBody>
      </p:sp>
      <p:sp>
        <p:nvSpPr>
          <p:cNvPr id="53251" name="Rectangle 3"/>
          <p:cNvSpPr>
            <a:spLocks noGrp="1" noChangeArrowheads="1"/>
          </p:cNvSpPr>
          <p:nvPr>
            <p:ph idx="1"/>
          </p:nvPr>
        </p:nvSpPr>
        <p:spPr>
          <a:xfrm>
            <a:off x="860425" y="1905000"/>
            <a:ext cx="3190875" cy="2000250"/>
          </a:xfrm>
          <a:noFill/>
        </p:spPr>
        <p:txBody>
          <a:bodyPr/>
          <a:lstStyle/>
          <a:p>
            <a:pPr>
              <a:lnSpc>
                <a:spcPct val="80000"/>
              </a:lnSpc>
              <a:buFont typeface="Wingdings" pitchFamily="2" charset="2"/>
              <a:buNone/>
            </a:pPr>
            <a:r>
              <a:rPr lang="en-US" altLang="en-US" sz="1900" dirty="0"/>
              <a:t>Modeling:</a:t>
            </a:r>
          </a:p>
          <a:p>
            <a:pPr>
              <a:lnSpc>
                <a:spcPct val="80000"/>
              </a:lnSpc>
            </a:pPr>
            <a:r>
              <a:rPr lang="en-US" altLang="en-US" sz="1900" dirty="0"/>
              <a:t>DNA-Protein Interaction </a:t>
            </a:r>
          </a:p>
          <a:p>
            <a:pPr>
              <a:lnSpc>
                <a:spcPct val="80000"/>
              </a:lnSpc>
              <a:buFont typeface="Wingdings" pitchFamily="2" charset="2"/>
              <a:buNone/>
            </a:pPr>
            <a:r>
              <a:rPr lang="en-US" altLang="en-US" sz="1900" dirty="0"/>
              <a:t>     (understanding cancer)</a:t>
            </a:r>
          </a:p>
          <a:p>
            <a:pPr>
              <a:lnSpc>
                <a:spcPct val="80000"/>
              </a:lnSpc>
            </a:pPr>
            <a:r>
              <a:rPr lang="en-US" altLang="en-US" sz="1900" dirty="0"/>
              <a:t>Drug-Protein Interaction </a:t>
            </a:r>
          </a:p>
          <a:p>
            <a:pPr>
              <a:lnSpc>
                <a:spcPct val="80000"/>
              </a:lnSpc>
              <a:buFont typeface="Wingdings" pitchFamily="2" charset="2"/>
              <a:buNone/>
            </a:pPr>
            <a:r>
              <a:rPr lang="en-US" altLang="en-US" sz="1900" dirty="0"/>
              <a:t>     (understanding blood clotting)</a:t>
            </a:r>
          </a:p>
          <a:p>
            <a:pPr>
              <a:lnSpc>
                <a:spcPct val="80000"/>
              </a:lnSpc>
              <a:buFont typeface="Wingdings" pitchFamily="2" charset="2"/>
              <a:buNone/>
            </a:pPr>
            <a:endParaRPr lang="en-US" altLang="en-US" sz="1900" dirty="0"/>
          </a:p>
        </p:txBody>
      </p:sp>
      <p:pic>
        <p:nvPicPr>
          <p:cNvPr id="53252" name="Picture 4" descr="reaction"/>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4043363" y="1931988"/>
            <a:ext cx="4972050" cy="4351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3253" name="Rectangle 5"/>
          <p:cNvSpPr>
            <a:spLocks noChangeArrowheads="1"/>
          </p:cNvSpPr>
          <p:nvPr/>
        </p:nvSpPr>
        <p:spPr bwMode="auto">
          <a:xfrm>
            <a:off x="442913" y="1193800"/>
            <a:ext cx="8586787"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nSpc>
                <a:spcPct val="80000"/>
              </a:lnSpc>
              <a:buFont typeface="Wingdings" pitchFamily="2" charset="2"/>
              <a:buNone/>
            </a:pPr>
            <a:r>
              <a:rPr lang="en-US" altLang="en-US" sz="2100"/>
              <a:t>    </a:t>
            </a:r>
            <a:r>
              <a:rPr lang="en-US" altLang="en-US" sz="2300"/>
              <a:t>Collaboration with Merck Pharmaceutical Company</a:t>
            </a:r>
          </a:p>
        </p:txBody>
      </p:sp>
      <p:sp>
        <p:nvSpPr>
          <p:cNvPr id="53254" name="Rectangle 6"/>
          <p:cNvSpPr>
            <a:spLocks noChangeArrowheads="1"/>
          </p:cNvSpPr>
          <p:nvPr/>
        </p:nvSpPr>
        <p:spPr bwMode="auto">
          <a:xfrm>
            <a:off x="395288" y="4191000"/>
            <a:ext cx="3303587" cy="1706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Font typeface="Wingdings" pitchFamily="2" charset="2"/>
              <a:buNone/>
            </a:pPr>
            <a:r>
              <a:rPr lang="en-US" altLang="en-US" sz="1900"/>
              <a:t>	Movie shows a chemical reaction between a protein and DNA, which is responsible for some types of cancer. </a:t>
            </a:r>
          </a:p>
          <a:p>
            <a:pPr>
              <a:lnSpc>
                <a:spcPct val="80000"/>
              </a:lnSpc>
              <a:buFont typeface="Wingdings" pitchFamily="2" charset="2"/>
              <a:buNone/>
            </a:pPr>
            <a:endParaRPr lang="en-US" altLang="en-US" sz="1900"/>
          </a:p>
        </p:txBody>
      </p:sp>
      <p:sp>
        <p:nvSpPr>
          <p:cNvPr id="53255" name="Text Box 8"/>
          <p:cNvSpPr txBox="1">
            <a:spLocks noChangeArrowheads="1"/>
          </p:cNvSpPr>
          <p:nvPr/>
        </p:nvSpPr>
        <p:spPr bwMode="auto">
          <a:xfrm>
            <a:off x="152400" y="6019800"/>
            <a:ext cx="2390775"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600">
                <a:solidFill>
                  <a:schemeClr val="tx1"/>
                </a:solidFill>
                <a:latin typeface="Arial" charset="0"/>
              </a:rPr>
              <a:t>M. Freindorf, T. Furlani</a:t>
            </a:r>
          </a:p>
        </p:txBody>
      </p:sp>
      <p:sp>
        <p:nvSpPr>
          <p:cNvPr id="53256" name="Text Box 9"/>
          <p:cNvSpPr txBox="1">
            <a:spLocks noChangeArrowheads="1"/>
          </p:cNvSpPr>
          <p:nvPr/>
        </p:nvSpPr>
        <p:spPr bwMode="auto">
          <a:xfrm>
            <a:off x="8043863" y="76200"/>
            <a:ext cx="1100137"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r">
              <a:spcBef>
                <a:spcPct val="0"/>
              </a:spcBef>
              <a:buClrTx/>
              <a:buFontTx/>
              <a:buNone/>
            </a:pPr>
            <a:r>
              <a:rPr lang="en-US" altLang="en-US" sz="1600">
                <a:solidFill>
                  <a:srgbClr val="FFFF00"/>
                </a:solidFill>
              </a:rPr>
              <a:t>Chemistry</a:t>
            </a:r>
          </a:p>
        </p:txBody>
      </p:sp>
    </p:spTree>
  </p:cSld>
  <p:clrMapOvr>
    <a:masterClrMapping/>
  </p:clrMapOvr>
  <p:transition spd="slow">
    <p:pull dir="rd"/>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0" y="0"/>
            <a:ext cx="9144000" cy="1143000"/>
          </a:xfrm>
        </p:spPr>
        <p:txBody>
          <a:bodyPr/>
          <a:lstStyle/>
          <a:p>
            <a:r>
              <a:rPr lang="en-US" altLang="en-US"/>
              <a:t>Computational Chemistry</a:t>
            </a:r>
          </a:p>
        </p:txBody>
      </p:sp>
      <p:sp>
        <p:nvSpPr>
          <p:cNvPr id="54275" name="Rectangle 3"/>
          <p:cNvSpPr>
            <a:spLocks noGrp="1" noChangeArrowheads="1"/>
          </p:cNvSpPr>
          <p:nvPr>
            <p:ph idx="1"/>
          </p:nvPr>
        </p:nvSpPr>
        <p:spPr>
          <a:xfrm>
            <a:off x="685800" y="1066800"/>
            <a:ext cx="8458200" cy="5522913"/>
          </a:xfrm>
        </p:spPr>
        <p:txBody>
          <a:bodyPr/>
          <a:lstStyle/>
          <a:p>
            <a:pPr>
              <a:lnSpc>
                <a:spcPct val="90000"/>
              </a:lnSpc>
            </a:pPr>
            <a:r>
              <a:rPr lang="en-US" altLang="en-US" sz="2300"/>
              <a:t>UB Software development in Quantum Chemistry</a:t>
            </a:r>
          </a:p>
          <a:p>
            <a:pPr lvl="1">
              <a:lnSpc>
                <a:spcPct val="90000"/>
              </a:lnSpc>
            </a:pPr>
            <a:r>
              <a:rPr lang="en-US" altLang="en-US" sz="2100" b="0">
                <a:solidFill>
                  <a:srgbClr val="CC0000"/>
                </a:solidFill>
              </a:rPr>
              <a:t>Q-Chem</a:t>
            </a:r>
            <a:r>
              <a:rPr lang="en-US" altLang="en-US" sz="2100"/>
              <a:t> – development of combined QM/MM methods for large molecular systems such as proteins</a:t>
            </a:r>
          </a:p>
          <a:p>
            <a:pPr lvl="1">
              <a:lnSpc>
                <a:spcPct val="90000"/>
              </a:lnSpc>
            </a:pPr>
            <a:r>
              <a:rPr lang="en-US" altLang="en-US" sz="2100" b="0">
                <a:solidFill>
                  <a:srgbClr val="CC0000"/>
                </a:solidFill>
              </a:rPr>
              <a:t>ADF</a:t>
            </a:r>
            <a:r>
              <a:rPr lang="en-US" altLang="en-US" sz="2100"/>
              <a:t> – development of algorithms to calculate magnetic and optical properties of molecules</a:t>
            </a:r>
          </a:p>
          <a:p>
            <a:pPr>
              <a:lnSpc>
                <a:spcPct val="90000"/>
              </a:lnSpc>
            </a:pPr>
            <a:r>
              <a:rPr lang="en-US" altLang="en-US" sz="2300"/>
              <a:t>Used to determine</a:t>
            </a:r>
          </a:p>
          <a:p>
            <a:pPr lvl="1">
              <a:lnSpc>
                <a:spcPct val="90000"/>
              </a:lnSpc>
            </a:pPr>
            <a:r>
              <a:rPr lang="en-US" altLang="en-US" sz="2100"/>
              <a:t>3D Molecular Structure</a:t>
            </a:r>
          </a:p>
          <a:p>
            <a:pPr lvl="1">
              <a:lnSpc>
                <a:spcPct val="90000"/>
              </a:lnSpc>
            </a:pPr>
            <a:r>
              <a:rPr lang="en-US" altLang="en-US" sz="2100"/>
              <a:t>Electronic Spectra</a:t>
            </a:r>
          </a:p>
          <a:p>
            <a:pPr lvl="1">
              <a:lnSpc>
                <a:spcPct val="90000"/>
              </a:lnSpc>
            </a:pPr>
            <a:r>
              <a:rPr lang="en-US" altLang="en-US" sz="2100"/>
              <a:t>Chemical Reactivity</a:t>
            </a:r>
          </a:p>
          <a:p>
            <a:pPr>
              <a:lnSpc>
                <a:spcPct val="90000"/>
              </a:lnSpc>
            </a:pPr>
            <a:r>
              <a:rPr lang="en-US" altLang="en-US" sz="2300"/>
              <a:t>Applications</a:t>
            </a:r>
          </a:p>
          <a:p>
            <a:pPr lvl="1">
              <a:lnSpc>
                <a:spcPct val="90000"/>
              </a:lnSpc>
            </a:pPr>
            <a:r>
              <a:rPr lang="en-US" altLang="en-US" sz="2100"/>
              <a:t>Pharmaceutical Drug Design</a:t>
            </a:r>
          </a:p>
          <a:p>
            <a:pPr lvl="1">
              <a:lnSpc>
                <a:spcPct val="90000"/>
              </a:lnSpc>
            </a:pPr>
            <a:r>
              <a:rPr lang="en-US" altLang="en-US" sz="2100"/>
              <a:t>Industrial Catalysis</a:t>
            </a:r>
          </a:p>
          <a:p>
            <a:pPr lvl="1">
              <a:lnSpc>
                <a:spcPct val="90000"/>
              </a:lnSpc>
            </a:pPr>
            <a:r>
              <a:rPr lang="en-US" altLang="en-US" sz="2100"/>
              <a:t>Materials Science</a:t>
            </a:r>
          </a:p>
          <a:p>
            <a:pPr lvl="1">
              <a:lnSpc>
                <a:spcPct val="90000"/>
              </a:lnSpc>
            </a:pPr>
            <a:r>
              <a:rPr lang="en-US" altLang="en-US" sz="2100"/>
              <a:t>Nanotechnology</a:t>
            </a:r>
          </a:p>
          <a:p>
            <a:pPr lvl="1">
              <a:lnSpc>
                <a:spcPct val="90000"/>
              </a:lnSpc>
              <a:buFont typeface="Wingdings" pitchFamily="2" charset="2"/>
              <a:buChar char="n"/>
            </a:pPr>
            <a:endParaRPr lang="en-US" altLang="en-US" sz="2100"/>
          </a:p>
        </p:txBody>
      </p:sp>
      <p:pic>
        <p:nvPicPr>
          <p:cNvPr id="54276" name="Picture 4" descr="chemical_engineering_new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88088" y="2420938"/>
            <a:ext cx="2789237" cy="3871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277" name="Text Box 6"/>
          <p:cNvSpPr txBox="1">
            <a:spLocks noChangeArrowheads="1"/>
          </p:cNvSpPr>
          <p:nvPr/>
        </p:nvSpPr>
        <p:spPr bwMode="auto">
          <a:xfrm>
            <a:off x="152400" y="6019800"/>
            <a:ext cx="389255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600">
                <a:solidFill>
                  <a:schemeClr val="tx1"/>
                </a:solidFill>
                <a:latin typeface="Arial" charset="0"/>
              </a:rPr>
              <a:t>T. Furlani, J. Autschbach, M. Freindorf</a:t>
            </a:r>
          </a:p>
        </p:txBody>
      </p:sp>
      <p:sp>
        <p:nvSpPr>
          <p:cNvPr id="54278" name="Text Box 7"/>
          <p:cNvSpPr txBox="1">
            <a:spLocks noChangeArrowheads="1"/>
          </p:cNvSpPr>
          <p:nvPr/>
        </p:nvSpPr>
        <p:spPr bwMode="auto">
          <a:xfrm>
            <a:off x="8043863" y="76200"/>
            <a:ext cx="1100137"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r">
              <a:spcBef>
                <a:spcPct val="0"/>
              </a:spcBef>
              <a:buClrTx/>
              <a:buFontTx/>
              <a:buNone/>
            </a:pPr>
            <a:r>
              <a:rPr lang="en-US" altLang="en-US" sz="1600">
                <a:solidFill>
                  <a:srgbClr val="FFFF00"/>
                </a:solidFill>
              </a:rPr>
              <a:t>Chemistry</a:t>
            </a:r>
          </a:p>
        </p:txBody>
      </p:sp>
    </p:spTree>
  </p:cSld>
  <p:clrMapOvr>
    <a:masterClrMapping/>
  </p:clrMapOvr>
  <p:transition spd="slow">
    <p:pull dir="rd"/>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a:xfrm>
            <a:off x="0" y="0"/>
            <a:ext cx="9144000" cy="1143000"/>
          </a:xfrm>
        </p:spPr>
        <p:txBody>
          <a:bodyPr/>
          <a:lstStyle/>
          <a:p>
            <a:r>
              <a:rPr lang="en-US" altLang="en-US" sz="3200"/>
              <a:t>Understanding Large Molecules and Fleeting Species</a:t>
            </a:r>
          </a:p>
        </p:txBody>
      </p:sp>
      <p:sp>
        <p:nvSpPr>
          <p:cNvPr id="55299" name="Rectangle 3"/>
          <p:cNvSpPr>
            <a:spLocks noGrp="1" noChangeArrowheads="1"/>
          </p:cNvSpPr>
          <p:nvPr>
            <p:ph type="body" sz="half" idx="1"/>
          </p:nvPr>
        </p:nvSpPr>
        <p:spPr>
          <a:xfrm>
            <a:off x="685800" y="1981200"/>
            <a:ext cx="3814763" cy="4114800"/>
          </a:xfrm>
        </p:spPr>
        <p:txBody>
          <a:bodyPr/>
          <a:lstStyle/>
          <a:p>
            <a:pPr>
              <a:lnSpc>
                <a:spcPct val="90000"/>
              </a:lnSpc>
            </a:pPr>
            <a:endParaRPr lang="en-US" altLang="en-US" sz="2000"/>
          </a:p>
          <a:p>
            <a:pPr>
              <a:lnSpc>
                <a:spcPct val="90000"/>
              </a:lnSpc>
            </a:pPr>
            <a:endParaRPr lang="en-US" altLang="en-US"/>
          </a:p>
        </p:txBody>
      </p:sp>
      <p:pic>
        <p:nvPicPr>
          <p:cNvPr id="55300" name="Picture 4" descr="databank1"/>
          <p:cNvPicPr>
            <a:picLocks noChangeAspect="1" noChangeArrowheads="1"/>
          </p:cNvPicPr>
          <p:nvPr/>
        </p:nvPicPr>
        <p:blipFill>
          <a:blip r:embed="rId3">
            <a:extLst>
              <a:ext uri="{28A0092B-C50C-407E-A947-70E740481C1C}">
                <a14:useLocalDpi xmlns:a14="http://schemas.microsoft.com/office/drawing/2010/main" val="0"/>
              </a:ext>
            </a:extLst>
          </a:blip>
          <a:srcRect l="3912" r="13043"/>
          <a:stretch>
            <a:fillRect/>
          </a:stretch>
        </p:blipFill>
        <p:spPr bwMode="auto">
          <a:xfrm>
            <a:off x="1530350" y="1204913"/>
            <a:ext cx="1889125" cy="2300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FF3300"/>
                </a:solidFill>
                <a:miter lim="800000"/>
                <a:headEnd/>
                <a:tailEnd/>
              </a14:hiddenLine>
            </a:ext>
          </a:extLst>
        </p:spPr>
      </p:pic>
      <p:sp>
        <p:nvSpPr>
          <p:cNvPr id="55301" name="Text Box 5"/>
          <p:cNvSpPr txBox="1">
            <a:spLocks noChangeArrowheads="1"/>
          </p:cNvSpPr>
          <p:nvPr/>
        </p:nvSpPr>
        <p:spPr bwMode="auto">
          <a:xfrm>
            <a:off x="644525" y="3286125"/>
            <a:ext cx="3767138"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600">
                <a:solidFill>
                  <a:srgbClr val="0000FF"/>
                </a:solidFill>
                <a:latin typeface="Arial" charset="0"/>
              </a:rPr>
              <a:t>Calculation of antibiotic molecules:</a:t>
            </a:r>
          </a:p>
          <a:p>
            <a:pPr eaLnBrk="1" hangingPunct="1">
              <a:spcBef>
                <a:spcPct val="0"/>
              </a:spcBef>
              <a:buClrTx/>
              <a:buFontTx/>
              <a:buNone/>
            </a:pPr>
            <a:r>
              <a:rPr lang="en-US" altLang="en-US" sz="1600">
                <a:solidFill>
                  <a:srgbClr val="0000FF"/>
                </a:solidFill>
                <a:latin typeface="Arial" charset="0"/>
              </a:rPr>
              <a:t>electrostatic potential of vancomycin</a:t>
            </a:r>
          </a:p>
        </p:txBody>
      </p:sp>
      <p:pic>
        <p:nvPicPr>
          <p:cNvPr id="55302" name="Picture 6" descr="Hbond2"/>
          <p:cNvPicPr>
            <a:picLocks noChangeAspect="1" noChangeArrowheads="1"/>
          </p:cNvPicPr>
          <p:nvPr/>
        </p:nvPicPr>
        <p:blipFill>
          <a:blip r:embed="rId4">
            <a:extLst>
              <a:ext uri="{28A0092B-C50C-407E-A947-70E740481C1C}">
                <a14:useLocalDpi xmlns:a14="http://schemas.microsoft.com/office/drawing/2010/main" val="0"/>
              </a:ext>
            </a:extLst>
          </a:blip>
          <a:srcRect l="18665" r="16107"/>
          <a:stretch>
            <a:fillRect/>
          </a:stretch>
        </p:blipFill>
        <p:spPr bwMode="auto">
          <a:xfrm>
            <a:off x="1531938" y="4029075"/>
            <a:ext cx="2027237" cy="2225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5303" name="Text Box 7"/>
          <p:cNvSpPr txBox="1">
            <a:spLocks noChangeArrowheads="1"/>
          </p:cNvSpPr>
          <p:nvPr/>
        </p:nvSpPr>
        <p:spPr bwMode="auto">
          <a:xfrm>
            <a:off x="3535363" y="5800725"/>
            <a:ext cx="2636837"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50000"/>
              </a:spcBef>
              <a:buClrTx/>
              <a:buFontTx/>
              <a:buNone/>
            </a:pPr>
            <a:r>
              <a:rPr lang="en-US" altLang="en-US" sz="1600">
                <a:solidFill>
                  <a:srgbClr val="0000FF"/>
                </a:solidFill>
                <a:latin typeface="Arial" charset="0"/>
              </a:rPr>
              <a:t>A supramolecular solid</a:t>
            </a:r>
          </a:p>
        </p:txBody>
      </p:sp>
      <p:grpSp>
        <p:nvGrpSpPr>
          <p:cNvPr id="55304" name="Group 8"/>
          <p:cNvGrpSpPr>
            <a:grpSpLocks/>
          </p:cNvGrpSpPr>
          <p:nvPr/>
        </p:nvGrpSpPr>
        <p:grpSpPr bwMode="auto">
          <a:xfrm>
            <a:off x="4646613" y="1676400"/>
            <a:ext cx="4421187" cy="3113088"/>
            <a:chOff x="2558" y="591"/>
            <a:chExt cx="2785" cy="1961"/>
          </a:xfrm>
        </p:grpSpPr>
        <p:pic>
          <p:nvPicPr>
            <p:cNvPr id="55309" name="Rh dimen-yellow flash-2.avi">
              <a:hlinkClick r:id="" action="ppaction://media"/>
            </p:cNvPr>
            <p:cNvPicPr>
              <a:picLocks noRot="1" noChangeAspect="1" noChangeArrowheads="1"/>
            </p:cNvPicPr>
            <p:nvPr>
              <a:videoFile r:link="rId1"/>
            </p:nvPr>
          </p:nvPicPr>
          <p:blipFill>
            <a:blip r:embed="rId5">
              <a:extLst>
                <a:ext uri="{28A0092B-C50C-407E-A947-70E740481C1C}">
                  <a14:useLocalDpi xmlns:a14="http://schemas.microsoft.com/office/drawing/2010/main" val="0"/>
                </a:ext>
              </a:extLst>
            </a:blip>
            <a:srcRect/>
            <a:stretch>
              <a:fillRect/>
            </a:stretch>
          </p:blipFill>
          <p:spPr bwMode="auto">
            <a:xfrm>
              <a:off x="2558" y="591"/>
              <a:ext cx="1691" cy="1268"/>
            </a:xfrm>
            <a:prstGeom prst="rect">
              <a:avLst/>
            </a:prstGeom>
            <a:noFill/>
            <a:ln w="9525">
              <a:solidFill>
                <a:srgbClr val="FF3300"/>
              </a:solidFill>
              <a:miter lim="800000"/>
              <a:headEnd/>
              <a:tailEnd/>
            </a:ln>
            <a:extLst>
              <a:ext uri="{909E8E84-426E-40DD-AFC4-6F175D3DCCD1}">
                <a14:hiddenFill xmlns:a14="http://schemas.microsoft.com/office/drawing/2010/main">
                  <a:solidFill>
                    <a:srgbClr val="FFFFFF"/>
                  </a:solidFill>
                </a14:hiddenFill>
              </a:ext>
            </a:extLst>
          </p:spPr>
        </p:pic>
        <p:pic>
          <p:nvPicPr>
            <p:cNvPr id="55310" name="Picture 10" descr="Diff-Den-Turbo-0"/>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922" y="1376"/>
              <a:ext cx="1421" cy="1176"/>
            </a:xfrm>
            <a:prstGeom prst="rect">
              <a:avLst/>
            </a:prstGeom>
            <a:noFill/>
            <a:ln w="9525">
              <a:solidFill>
                <a:srgbClr val="FF3300"/>
              </a:solidFill>
              <a:miter lim="800000"/>
              <a:headEnd/>
              <a:tailEnd/>
            </a:ln>
            <a:extLst>
              <a:ext uri="{909E8E84-426E-40DD-AFC4-6F175D3DCCD1}">
                <a14:hiddenFill xmlns:a14="http://schemas.microsoft.com/office/drawing/2010/main">
                  <a:solidFill>
                    <a:srgbClr val="FFFFFF"/>
                  </a:solidFill>
                </a14:hiddenFill>
              </a:ext>
            </a:extLst>
          </p:spPr>
        </p:pic>
      </p:grpSp>
      <p:sp>
        <p:nvSpPr>
          <p:cNvPr id="55305" name="Text Box 11"/>
          <p:cNvSpPr txBox="1">
            <a:spLocks noChangeArrowheads="1"/>
          </p:cNvSpPr>
          <p:nvPr/>
        </p:nvSpPr>
        <p:spPr bwMode="auto">
          <a:xfrm>
            <a:off x="4619625" y="4833938"/>
            <a:ext cx="42402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600">
                <a:solidFill>
                  <a:srgbClr val="0000FF"/>
                </a:solidFill>
                <a:latin typeface="Arial" charset="0"/>
              </a:rPr>
              <a:t>A molecule changes on excitation by light</a:t>
            </a:r>
          </a:p>
        </p:txBody>
      </p:sp>
      <p:pic>
        <p:nvPicPr>
          <p:cNvPr id="55306" name="Picture 12" descr="Fig7"/>
          <p:cNvPicPr>
            <a:picLocks noChangeAspect="1" noChangeArrowheads="1"/>
          </p:cNvPicPr>
          <p:nvPr/>
        </p:nvPicPr>
        <p:blipFill>
          <a:blip r:embed="rId7">
            <a:clrChange>
              <a:clrFrom>
                <a:srgbClr val="FFFFFF"/>
              </a:clrFrom>
              <a:clrTo>
                <a:srgbClr val="FFFFFF">
                  <a:alpha val="0"/>
                </a:srgbClr>
              </a:clrTo>
            </a:clrChange>
            <a:extLst>
              <a:ext uri="{28A0092B-C50C-407E-A947-70E740481C1C}">
                <a14:useLocalDpi xmlns:a14="http://schemas.microsoft.com/office/drawing/2010/main" val="0"/>
              </a:ext>
            </a:extLst>
          </a:blip>
          <a:srcRect r="69389" b="50000"/>
          <a:stretch>
            <a:fillRect/>
          </a:stretch>
        </p:blipFill>
        <p:spPr bwMode="auto">
          <a:xfrm>
            <a:off x="1057275" y="1109663"/>
            <a:ext cx="539750" cy="66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FF3300"/>
                </a:solidFill>
                <a:miter lim="800000"/>
                <a:headEnd/>
                <a:tailEnd/>
              </a14:hiddenLine>
            </a:ext>
          </a:extLst>
        </p:spPr>
      </p:pic>
      <p:sp>
        <p:nvSpPr>
          <p:cNvPr id="55307" name="Text Box 14"/>
          <p:cNvSpPr txBox="1">
            <a:spLocks noChangeArrowheads="1"/>
          </p:cNvSpPr>
          <p:nvPr/>
        </p:nvSpPr>
        <p:spPr bwMode="auto">
          <a:xfrm>
            <a:off x="152400" y="6019800"/>
            <a:ext cx="130016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600">
                <a:solidFill>
                  <a:schemeClr val="tx1"/>
                </a:solidFill>
                <a:latin typeface="Arial" charset="0"/>
              </a:rPr>
              <a:t>P. Coppens</a:t>
            </a:r>
          </a:p>
        </p:txBody>
      </p:sp>
      <p:sp>
        <p:nvSpPr>
          <p:cNvPr id="55308" name="Text Box 15"/>
          <p:cNvSpPr txBox="1">
            <a:spLocks noChangeArrowheads="1"/>
          </p:cNvSpPr>
          <p:nvPr/>
        </p:nvSpPr>
        <p:spPr bwMode="auto">
          <a:xfrm>
            <a:off x="8043863" y="730250"/>
            <a:ext cx="1100137"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r">
              <a:spcBef>
                <a:spcPct val="0"/>
              </a:spcBef>
              <a:buClrTx/>
              <a:buFontTx/>
              <a:buNone/>
            </a:pPr>
            <a:r>
              <a:rPr lang="en-US" altLang="en-US" sz="1600">
                <a:solidFill>
                  <a:srgbClr val="FFFF00"/>
                </a:solidFill>
              </a:rPr>
              <a:t>Chemistry</a:t>
            </a:r>
          </a:p>
        </p:txBody>
      </p:sp>
    </p:spTree>
  </p:cSld>
  <p:clrMapOvr>
    <a:masterClrMapping/>
  </p:clrMapOvr>
  <p:transition spd="slow">
    <p:pull dir="rd"/>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2"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90600" y="1292225"/>
            <a:ext cx="6588125" cy="4714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6323" name="Picture 4" descr="30S-CompairTXt-SmallFram"/>
          <p:cNvPicPr>
            <a:picLocks noChangeAspect="1" noChangeArrowheads="1" noCrop="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91400" y="1524000"/>
            <a:ext cx="1600200" cy="141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6324" name="Line 5"/>
          <p:cNvSpPr>
            <a:spLocks noChangeShapeType="1"/>
          </p:cNvSpPr>
          <p:nvPr/>
        </p:nvSpPr>
        <p:spPr bwMode="auto">
          <a:xfrm>
            <a:off x="6483350" y="2195513"/>
            <a:ext cx="762000" cy="0"/>
          </a:xfrm>
          <a:prstGeom prst="line">
            <a:avLst/>
          </a:prstGeom>
          <a:noFill/>
          <a:ln w="381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6325" name="Text Box 6"/>
          <p:cNvSpPr txBox="1">
            <a:spLocks noChangeArrowheads="1"/>
          </p:cNvSpPr>
          <p:nvPr/>
        </p:nvSpPr>
        <p:spPr bwMode="auto">
          <a:xfrm>
            <a:off x="6210300" y="1863725"/>
            <a:ext cx="119697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eaLnBrk="1" hangingPunct="1">
              <a:spcBef>
                <a:spcPct val="0"/>
              </a:spcBef>
              <a:buClrTx/>
              <a:buFontTx/>
              <a:buNone/>
            </a:pPr>
            <a:r>
              <a:rPr lang="en-US" altLang="en-US" sz="1000" b="0">
                <a:solidFill>
                  <a:schemeClr val="tx1"/>
                </a:solidFill>
                <a:latin typeface="Arial" charset="0"/>
              </a:rPr>
              <a:t>RNA 3D Structure</a:t>
            </a:r>
          </a:p>
        </p:txBody>
      </p:sp>
      <p:sp>
        <p:nvSpPr>
          <p:cNvPr id="56326" name="Rectangle 8"/>
          <p:cNvSpPr>
            <a:spLocks noChangeArrowheads="1"/>
          </p:cNvSpPr>
          <p:nvPr/>
        </p:nvSpPr>
        <p:spPr bwMode="auto">
          <a:xfrm>
            <a:off x="161925" y="6019800"/>
            <a:ext cx="1133475"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600">
                <a:solidFill>
                  <a:schemeClr val="tx1"/>
                </a:solidFill>
                <a:latin typeface="Arial" charset="0"/>
              </a:rPr>
              <a:t>M. Disney</a:t>
            </a:r>
          </a:p>
        </p:txBody>
      </p:sp>
      <p:sp>
        <p:nvSpPr>
          <p:cNvPr id="56327" name="Rectangle 9"/>
          <p:cNvSpPr>
            <a:spLocks noChangeArrowheads="1"/>
          </p:cNvSpPr>
          <p:nvPr/>
        </p:nvSpPr>
        <p:spPr bwMode="auto">
          <a:xfrm>
            <a:off x="0" y="0"/>
            <a:ext cx="9144000" cy="1143000"/>
          </a:xfrm>
          <a:prstGeom prst="rect">
            <a:avLst/>
          </a:prstGeom>
          <a:gradFill rotWithShape="1">
            <a:gsLst>
              <a:gs pos="0">
                <a:srgbClr val="000047"/>
              </a:gs>
              <a:gs pos="50000">
                <a:srgbClr val="000099"/>
              </a:gs>
              <a:gs pos="100000">
                <a:srgbClr val="000047"/>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2800" b="0">
                <a:solidFill>
                  <a:schemeClr val="bg1"/>
                </a:solidFill>
                <a:latin typeface="Arial Black" pitchFamily="34" charset="0"/>
              </a:rPr>
              <a:t>Prediction of RNA Structure to Facilitate Design of Drugs Targeting RNA</a:t>
            </a:r>
          </a:p>
        </p:txBody>
      </p:sp>
      <p:sp>
        <p:nvSpPr>
          <p:cNvPr id="56328" name="Text Box 10"/>
          <p:cNvSpPr txBox="1">
            <a:spLocks noChangeArrowheads="1"/>
          </p:cNvSpPr>
          <p:nvPr/>
        </p:nvSpPr>
        <p:spPr bwMode="auto">
          <a:xfrm>
            <a:off x="8043863" y="730250"/>
            <a:ext cx="1100137"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r">
              <a:spcBef>
                <a:spcPct val="0"/>
              </a:spcBef>
              <a:buClrTx/>
              <a:buFontTx/>
              <a:buNone/>
            </a:pPr>
            <a:r>
              <a:rPr lang="en-US" altLang="en-US" sz="1600">
                <a:solidFill>
                  <a:srgbClr val="FFFF00"/>
                </a:solidFill>
              </a:rPr>
              <a:t>Chemistry</a:t>
            </a:r>
          </a:p>
        </p:txBody>
      </p:sp>
    </p:spTree>
  </p:cSld>
  <p:clrMapOvr>
    <a:masterClrMapping/>
  </p:clrMapOvr>
  <p:transition spd="slow">
    <p:pull dir="rd"/>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a:xfrm>
            <a:off x="0" y="0"/>
            <a:ext cx="9144000" cy="1143000"/>
          </a:xfrm>
        </p:spPr>
        <p:txBody>
          <a:bodyPr/>
          <a:lstStyle/>
          <a:p>
            <a:pPr algn="l"/>
            <a:r>
              <a:rPr lang="en-US" altLang="en-US"/>
              <a:t>    3D Structure of Proteins</a:t>
            </a:r>
            <a:endParaRPr lang="en-US" altLang="en-US" sz="4800"/>
          </a:p>
        </p:txBody>
      </p:sp>
      <p:sp>
        <p:nvSpPr>
          <p:cNvPr id="57347" name="Rectangle 3"/>
          <p:cNvSpPr>
            <a:spLocks noGrp="1" noChangeArrowheads="1"/>
          </p:cNvSpPr>
          <p:nvPr>
            <p:ph idx="1"/>
          </p:nvPr>
        </p:nvSpPr>
        <p:spPr>
          <a:xfrm>
            <a:off x="228600" y="1111250"/>
            <a:ext cx="8458200" cy="4908550"/>
          </a:xfrm>
        </p:spPr>
        <p:txBody>
          <a:bodyPr/>
          <a:lstStyle/>
          <a:p>
            <a:pPr>
              <a:lnSpc>
                <a:spcPct val="80000"/>
              </a:lnSpc>
            </a:pPr>
            <a:endParaRPr lang="en-US" altLang="en-US" sz="1900"/>
          </a:p>
          <a:p>
            <a:pPr>
              <a:lnSpc>
                <a:spcPct val="80000"/>
              </a:lnSpc>
            </a:pPr>
            <a:r>
              <a:rPr lang="en-US" altLang="en-US" sz="2100"/>
              <a:t>Direct Methods for Crystal Structure Determination </a:t>
            </a:r>
          </a:p>
          <a:p>
            <a:pPr lvl="1">
              <a:lnSpc>
                <a:spcPct val="80000"/>
              </a:lnSpc>
            </a:pPr>
            <a:r>
              <a:rPr lang="en-US" altLang="en-US" sz="2000"/>
              <a:t>Listed on “Top Ten Algorithms of the 20</a:t>
            </a:r>
            <a:r>
              <a:rPr lang="en-US" altLang="en-US" sz="2000" baseline="30000"/>
              <a:t>th</a:t>
            </a:r>
            <a:r>
              <a:rPr lang="en-US" altLang="en-US" sz="2000"/>
              <a:t> Century”</a:t>
            </a:r>
          </a:p>
          <a:p>
            <a:pPr>
              <a:lnSpc>
                <a:spcPct val="80000"/>
              </a:lnSpc>
            </a:pPr>
            <a:r>
              <a:rPr lang="en-US" altLang="en-US" sz="2100"/>
              <a:t>UB/HWI collaborative software development</a:t>
            </a:r>
            <a:endParaRPr lang="en-US" altLang="en-US" sz="2000"/>
          </a:p>
          <a:p>
            <a:pPr lvl="1">
              <a:lnSpc>
                <a:spcPct val="80000"/>
              </a:lnSpc>
            </a:pPr>
            <a:r>
              <a:rPr lang="en-US" altLang="en-US" sz="2000">
                <a:solidFill>
                  <a:srgbClr val="CC0000"/>
                </a:solidFill>
              </a:rPr>
              <a:t>SnB</a:t>
            </a:r>
            <a:r>
              <a:rPr lang="en-US" altLang="en-US" sz="2000"/>
              <a:t> – determine protein heavy-atom substructures</a:t>
            </a:r>
          </a:p>
          <a:p>
            <a:pPr lvl="1">
              <a:lnSpc>
                <a:spcPct val="80000"/>
              </a:lnSpc>
              <a:buFont typeface="Wingdings" pitchFamily="2" charset="2"/>
              <a:buNone/>
            </a:pPr>
            <a:r>
              <a:rPr lang="en-US" altLang="en-US" sz="2000"/>
              <a:t>       </a:t>
            </a:r>
            <a:r>
              <a:rPr lang="en-US" altLang="en-US" sz="1700"/>
              <a:t>(http://www.hwi.buffalo.edu/SnB/)</a:t>
            </a:r>
            <a:endParaRPr lang="en-US" altLang="en-US" sz="2000"/>
          </a:p>
          <a:p>
            <a:pPr lvl="1">
              <a:lnSpc>
                <a:spcPct val="80000"/>
              </a:lnSpc>
            </a:pPr>
            <a:r>
              <a:rPr lang="en-US" altLang="en-US" sz="2000">
                <a:solidFill>
                  <a:srgbClr val="CC0000"/>
                </a:solidFill>
              </a:rPr>
              <a:t>BnP</a:t>
            </a:r>
            <a:r>
              <a:rPr lang="en-US" altLang="en-US" sz="2000"/>
              <a:t> – determine complete protein structures</a:t>
            </a:r>
          </a:p>
          <a:p>
            <a:pPr lvl="1">
              <a:lnSpc>
                <a:spcPct val="80000"/>
              </a:lnSpc>
              <a:buFont typeface="Wingdings" pitchFamily="2" charset="2"/>
              <a:buNone/>
            </a:pPr>
            <a:r>
              <a:rPr lang="en-US" altLang="en-US" sz="2000"/>
              <a:t>       </a:t>
            </a:r>
            <a:r>
              <a:rPr lang="en-US" altLang="en-US" sz="1700"/>
              <a:t>(http://www.hwi.buffalo.edu/BnP/)</a:t>
            </a:r>
          </a:p>
          <a:p>
            <a:pPr>
              <a:lnSpc>
                <a:spcPct val="80000"/>
              </a:lnSpc>
            </a:pPr>
            <a:r>
              <a:rPr lang="en-US" altLang="en-US" sz="2100"/>
              <a:t>Applications to drug design</a:t>
            </a:r>
            <a:endParaRPr lang="en-US" altLang="en-US" sz="2000"/>
          </a:p>
          <a:p>
            <a:pPr lvl="1">
              <a:lnSpc>
                <a:spcPct val="80000"/>
              </a:lnSpc>
            </a:pPr>
            <a:r>
              <a:rPr lang="en-US" altLang="en-US" sz="2000"/>
              <a:t>AIDS</a:t>
            </a:r>
          </a:p>
          <a:p>
            <a:pPr lvl="1">
              <a:lnSpc>
                <a:spcPct val="80000"/>
              </a:lnSpc>
            </a:pPr>
            <a:r>
              <a:rPr lang="en-US" altLang="en-US" sz="2000"/>
              <a:t>Arthritis</a:t>
            </a:r>
          </a:p>
          <a:p>
            <a:pPr lvl="1">
              <a:lnSpc>
                <a:spcPct val="80000"/>
              </a:lnSpc>
            </a:pPr>
            <a:r>
              <a:rPr lang="en-US" altLang="en-US" sz="2000"/>
              <a:t>Cancer</a:t>
            </a:r>
          </a:p>
          <a:p>
            <a:pPr lvl="1">
              <a:lnSpc>
                <a:spcPct val="80000"/>
              </a:lnSpc>
            </a:pPr>
            <a:r>
              <a:rPr lang="en-US" altLang="en-US" sz="2000"/>
              <a:t>Heart disease</a:t>
            </a:r>
          </a:p>
          <a:p>
            <a:pPr lvl="1">
              <a:lnSpc>
                <a:spcPct val="80000"/>
              </a:lnSpc>
            </a:pPr>
            <a:r>
              <a:rPr lang="en-US" altLang="en-US" sz="2000"/>
              <a:t>SARS</a:t>
            </a:r>
            <a:endParaRPr lang="en-US" altLang="en-US" sz="1700"/>
          </a:p>
          <a:p>
            <a:pPr lvl="1">
              <a:lnSpc>
                <a:spcPct val="80000"/>
              </a:lnSpc>
              <a:buFont typeface="Wingdings" pitchFamily="2" charset="2"/>
              <a:buChar char="n"/>
            </a:pPr>
            <a:endParaRPr lang="en-US" altLang="en-US" sz="2000"/>
          </a:p>
        </p:txBody>
      </p:sp>
      <p:pic>
        <p:nvPicPr>
          <p:cNvPr id="57348" name="Picture 4" descr="bich_cov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15088" y="2935288"/>
            <a:ext cx="2584450" cy="3341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7349" name="Picture 5" descr="1logo_trans"/>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246437" y="5910263"/>
            <a:ext cx="550863" cy="411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7350" name="Text Box 6"/>
          <p:cNvSpPr txBox="1">
            <a:spLocks noChangeArrowheads="1"/>
          </p:cNvSpPr>
          <p:nvPr/>
        </p:nvSpPr>
        <p:spPr bwMode="auto">
          <a:xfrm>
            <a:off x="3757612" y="5883275"/>
            <a:ext cx="2947988" cy="517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50000"/>
              </a:spcBef>
              <a:buClrTx/>
              <a:buFontTx/>
              <a:buNone/>
            </a:pPr>
            <a:r>
              <a:rPr lang="en-US" altLang="en-US" sz="1400" b="0">
                <a:latin typeface="Futura" pitchFamily="1" charset="0"/>
              </a:rPr>
              <a:t>Hauptman-Woodward Institute</a:t>
            </a:r>
            <a:endParaRPr lang="en-US" altLang="en-US" sz="1800" b="0">
              <a:solidFill>
                <a:schemeClr val="tx1"/>
              </a:solidFill>
              <a:latin typeface="Arial" charset="0"/>
            </a:endParaRPr>
          </a:p>
        </p:txBody>
      </p:sp>
      <p:sp>
        <p:nvSpPr>
          <p:cNvPr id="57351" name="Text Box 8"/>
          <p:cNvSpPr txBox="1">
            <a:spLocks noChangeArrowheads="1"/>
          </p:cNvSpPr>
          <p:nvPr/>
        </p:nvSpPr>
        <p:spPr bwMode="auto">
          <a:xfrm>
            <a:off x="152400" y="6019800"/>
            <a:ext cx="1995488"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600">
                <a:solidFill>
                  <a:schemeClr val="tx1"/>
                </a:solidFill>
                <a:latin typeface="Arial" charset="0"/>
              </a:rPr>
              <a:t>R. Miller, C. Weeks</a:t>
            </a:r>
          </a:p>
        </p:txBody>
      </p:sp>
      <p:sp>
        <p:nvSpPr>
          <p:cNvPr id="57352" name="Text Box 9"/>
          <p:cNvSpPr txBox="1">
            <a:spLocks noChangeArrowheads="1"/>
          </p:cNvSpPr>
          <p:nvPr/>
        </p:nvSpPr>
        <p:spPr bwMode="auto">
          <a:xfrm>
            <a:off x="6173788" y="76200"/>
            <a:ext cx="2970212"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r">
              <a:spcBef>
                <a:spcPct val="0"/>
              </a:spcBef>
              <a:buClrTx/>
              <a:buFontTx/>
              <a:buNone/>
            </a:pPr>
            <a:r>
              <a:rPr lang="en-US" altLang="en-US" sz="1600">
                <a:solidFill>
                  <a:srgbClr val="FFFF00"/>
                </a:solidFill>
              </a:rPr>
              <a:t>Computational Crystallography</a:t>
            </a:r>
          </a:p>
        </p:txBody>
      </p:sp>
    </p:spTree>
  </p:cSld>
  <p:clrMapOvr>
    <a:masterClrMapping/>
  </p:clrMapOvr>
  <p:transition spd="slow">
    <p:pull dir="rd"/>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a:xfrm>
            <a:off x="0" y="0"/>
            <a:ext cx="9144000" cy="1143000"/>
          </a:xfrm>
        </p:spPr>
        <p:txBody>
          <a:bodyPr/>
          <a:lstStyle/>
          <a:p>
            <a:r>
              <a:rPr lang="en-US" altLang="en-US" sz="4000"/>
              <a:t>Determining 3D Protein Structure</a:t>
            </a:r>
          </a:p>
        </p:txBody>
      </p:sp>
      <p:sp>
        <p:nvSpPr>
          <p:cNvPr id="1116163" name="Rectangle 3"/>
          <p:cNvSpPr>
            <a:spLocks noGrp="1" noChangeArrowheads="1"/>
          </p:cNvSpPr>
          <p:nvPr>
            <p:ph idx="1"/>
          </p:nvPr>
        </p:nvSpPr>
        <p:spPr>
          <a:xfrm>
            <a:off x="719138" y="1116013"/>
            <a:ext cx="8229600" cy="3455987"/>
          </a:xfrm>
        </p:spPr>
        <p:txBody>
          <a:bodyPr/>
          <a:lstStyle/>
          <a:p>
            <a:pPr>
              <a:defRPr/>
            </a:pPr>
            <a:r>
              <a:rPr lang="en-US" b="0">
                <a:effectLst>
                  <a:outerShdw blurRad="38100" dist="38100" dir="2700000" algn="tl">
                    <a:srgbClr val="C0C0C0"/>
                  </a:outerShdw>
                </a:effectLst>
              </a:rPr>
              <a:t>NMR-based Structural Biology and </a:t>
            </a:r>
            <a:br>
              <a:rPr lang="en-US" b="0">
                <a:effectLst>
                  <a:outerShdw blurRad="38100" dist="38100" dir="2700000" algn="tl">
                    <a:srgbClr val="C0C0C0"/>
                  </a:outerShdw>
                </a:effectLst>
              </a:rPr>
            </a:br>
            <a:r>
              <a:rPr lang="en-US" b="0">
                <a:effectLst>
                  <a:outerShdw blurRad="38100" dist="38100" dir="2700000" algn="tl">
                    <a:srgbClr val="C0C0C0"/>
                  </a:outerShdw>
                </a:effectLst>
              </a:rPr>
              <a:t>Structural Genomics</a:t>
            </a:r>
          </a:p>
          <a:p>
            <a:pPr>
              <a:defRPr/>
            </a:pPr>
            <a:r>
              <a:rPr lang="en-US" b="0">
                <a:effectLst>
                  <a:outerShdw blurRad="38100" dist="38100" dir="2700000" algn="tl">
                    <a:srgbClr val="C0C0C0"/>
                  </a:outerShdw>
                </a:effectLst>
              </a:rPr>
              <a:t>Bio-NMR Methodology</a:t>
            </a:r>
          </a:p>
          <a:p>
            <a:pPr>
              <a:defRPr/>
            </a:pPr>
            <a:r>
              <a:rPr lang="en-US" b="0">
                <a:effectLst>
                  <a:outerShdw blurRad="38100" dist="38100" dir="2700000" algn="tl">
                    <a:srgbClr val="C0C0C0"/>
                  </a:outerShdw>
                </a:effectLst>
              </a:rPr>
              <a:t>NMR-based Metabonomics in Cancer Research</a:t>
            </a:r>
          </a:p>
        </p:txBody>
      </p:sp>
      <p:pic>
        <p:nvPicPr>
          <p:cNvPr id="58372" name="Picture 4" descr="TT21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4213" y="4195763"/>
            <a:ext cx="2660650" cy="1838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8373"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27363" y="3429000"/>
            <a:ext cx="6116637" cy="24749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8374" name="Text Box 7"/>
          <p:cNvSpPr txBox="1">
            <a:spLocks noChangeArrowheads="1"/>
          </p:cNvSpPr>
          <p:nvPr/>
        </p:nvSpPr>
        <p:spPr bwMode="auto">
          <a:xfrm rot="10800000">
            <a:off x="7938" y="2039938"/>
            <a:ext cx="611187" cy="31765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2800">
                <a:solidFill>
                  <a:schemeClr val="bg1"/>
                </a:solidFill>
                <a:latin typeface="Arial" charset="0"/>
              </a:rPr>
              <a:t>Structural Biology</a:t>
            </a:r>
          </a:p>
        </p:txBody>
      </p:sp>
      <p:sp>
        <p:nvSpPr>
          <p:cNvPr id="58375" name="Text Box 8"/>
          <p:cNvSpPr txBox="1">
            <a:spLocks noChangeArrowheads="1"/>
          </p:cNvSpPr>
          <p:nvPr/>
        </p:nvSpPr>
        <p:spPr bwMode="auto">
          <a:xfrm>
            <a:off x="228600" y="6019800"/>
            <a:ext cx="13700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600">
                <a:solidFill>
                  <a:schemeClr val="tx1"/>
                </a:solidFill>
                <a:latin typeface="Arial" charset="0"/>
              </a:rPr>
              <a:t>T. Szyperski</a:t>
            </a:r>
          </a:p>
        </p:txBody>
      </p:sp>
      <p:sp>
        <p:nvSpPr>
          <p:cNvPr id="58376" name="Text Box 9"/>
          <p:cNvSpPr txBox="1">
            <a:spLocks noChangeArrowheads="1"/>
          </p:cNvSpPr>
          <p:nvPr/>
        </p:nvSpPr>
        <p:spPr bwMode="auto">
          <a:xfrm>
            <a:off x="7348538" y="730250"/>
            <a:ext cx="1795462"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r">
              <a:spcBef>
                <a:spcPct val="0"/>
              </a:spcBef>
              <a:buClrTx/>
              <a:buFontTx/>
              <a:buNone/>
            </a:pPr>
            <a:r>
              <a:rPr lang="en-US" altLang="en-US" sz="1600">
                <a:solidFill>
                  <a:srgbClr val="FFFF00"/>
                </a:solidFill>
              </a:rPr>
              <a:t>Structural Biology</a:t>
            </a:r>
          </a:p>
        </p:txBody>
      </p:sp>
    </p:spTree>
  </p:cSld>
  <p:clrMapOvr>
    <a:masterClrMapping/>
  </p:clrMapOvr>
  <p:transition spd="slow">
    <p:pull dir="rd"/>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a:xfrm>
            <a:off x="0" y="0"/>
            <a:ext cx="9144000" cy="1143000"/>
          </a:xfrm>
        </p:spPr>
        <p:txBody>
          <a:bodyPr/>
          <a:lstStyle/>
          <a:p>
            <a:r>
              <a:rPr lang="en-US" altLang="en-US" sz="3200"/>
              <a:t>Binding in a Drug-Receptor Complex</a:t>
            </a:r>
            <a:endParaRPr lang="en-US" altLang="en-US" sz="4000"/>
          </a:p>
        </p:txBody>
      </p:sp>
      <p:sp>
        <p:nvSpPr>
          <p:cNvPr id="59395" name="Rectangle 3"/>
          <p:cNvSpPr>
            <a:spLocks noGrp="1" noChangeArrowheads="1"/>
          </p:cNvSpPr>
          <p:nvPr>
            <p:ph idx="1"/>
          </p:nvPr>
        </p:nvSpPr>
        <p:spPr>
          <a:xfrm>
            <a:off x="673100" y="4703763"/>
            <a:ext cx="8229600" cy="1468437"/>
          </a:xfrm>
        </p:spPr>
        <p:txBody>
          <a:bodyPr/>
          <a:lstStyle/>
          <a:p>
            <a:pPr>
              <a:lnSpc>
                <a:spcPct val="80000"/>
              </a:lnSpc>
            </a:pPr>
            <a:r>
              <a:rPr lang="en-US" altLang="en-US" sz="2100"/>
              <a:t>Ligand docked with residues of the active site of thrombin.  Electrostatic potential map superimposed onto the electron density isosurface.  </a:t>
            </a:r>
          </a:p>
          <a:p>
            <a:pPr>
              <a:lnSpc>
                <a:spcPct val="80000"/>
              </a:lnSpc>
            </a:pPr>
            <a:r>
              <a:rPr lang="en-US" altLang="en-US" sz="2100"/>
              <a:t>The goal is to elucidate the thermodynamics of molecular recognition in binding.</a:t>
            </a:r>
            <a:endParaRPr lang="en-US" altLang="en-US" sz="2600"/>
          </a:p>
        </p:txBody>
      </p:sp>
      <p:grpSp>
        <p:nvGrpSpPr>
          <p:cNvPr id="59396" name="Group 4"/>
          <p:cNvGrpSpPr>
            <a:grpSpLocks/>
          </p:cNvGrpSpPr>
          <p:nvPr/>
        </p:nvGrpSpPr>
        <p:grpSpPr bwMode="auto">
          <a:xfrm>
            <a:off x="2036763" y="1219200"/>
            <a:ext cx="5070475" cy="3357563"/>
            <a:chOff x="1403" y="608"/>
            <a:chExt cx="3194" cy="2115"/>
          </a:xfrm>
        </p:grpSpPr>
        <p:pic>
          <p:nvPicPr>
            <p:cNvPr id="59399" name="Picture 5" descr="ternary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3" y="608"/>
              <a:ext cx="3194" cy="2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9400" name="Text Box 6"/>
            <p:cNvSpPr txBox="1">
              <a:spLocks noChangeArrowheads="1"/>
            </p:cNvSpPr>
            <p:nvPr/>
          </p:nvSpPr>
          <p:spPr bwMode="auto">
            <a:xfrm>
              <a:off x="1422" y="617"/>
              <a:ext cx="1957" cy="7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50000"/>
                </a:spcBef>
                <a:buClrTx/>
                <a:buFontTx/>
                <a:buNone/>
              </a:pPr>
              <a:r>
                <a:rPr lang="en-US" altLang="en-US" sz="2000">
                  <a:solidFill>
                    <a:schemeClr val="bg1"/>
                  </a:solidFill>
                  <a:latin typeface="Arial" charset="0"/>
                </a:rPr>
                <a:t>Density is localizing.  </a:t>
              </a:r>
            </a:p>
            <a:p>
              <a:pPr>
                <a:spcBef>
                  <a:spcPct val="50000"/>
                </a:spcBef>
                <a:buClrTx/>
                <a:buFontTx/>
                <a:buNone/>
              </a:pPr>
              <a:r>
                <a:rPr lang="en-US" altLang="en-US" sz="2000">
                  <a:solidFill>
                    <a:schemeClr val="bg1"/>
                  </a:solidFill>
                  <a:latin typeface="Arial" charset="0"/>
                </a:rPr>
                <a:t>Counterintuitive behavior…</a:t>
              </a:r>
            </a:p>
          </p:txBody>
        </p:sp>
        <p:sp>
          <p:nvSpPr>
            <p:cNvPr id="59401" name="Text Box 7"/>
            <p:cNvSpPr txBox="1">
              <a:spLocks noChangeArrowheads="1"/>
            </p:cNvSpPr>
            <p:nvPr/>
          </p:nvSpPr>
          <p:spPr bwMode="auto">
            <a:xfrm>
              <a:off x="3140" y="1689"/>
              <a:ext cx="715"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50000"/>
                </a:spcBef>
                <a:buClrTx/>
                <a:buFontTx/>
                <a:buNone/>
              </a:pPr>
              <a:r>
                <a:rPr lang="en-US" altLang="en-US" sz="2000">
                  <a:solidFill>
                    <a:schemeClr val="bg1"/>
                  </a:solidFill>
                  <a:latin typeface="Arial" charset="0"/>
                </a:rPr>
                <a:t>Ligand</a:t>
              </a:r>
              <a:r>
                <a:rPr lang="en-US" altLang="en-US" sz="2000">
                  <a:solidFill>
                    <a:schemeClr val="tx1"/>
                  </a:solidFill>
                  <a:latin typeface="Arial" charset="0"/>
                </a:rPr>
                <a:t> </a:t>
              </a:r>
            </a:p>
          </p:txBody>
        </p:sp>
        <p:sp>
          <p:nvSpPr>
            <p:cNvPr id="59402" name="Text Box 8"/>
            <p:cNvSpPr txBox="1">
              <a:spLocks noChangeArrowheads="1"/>
            </p:cNvSpPr>
            <p:nvPr/>
          </p:nvSpPr>
          <p:spPr bwMode="auto">
            <a:xfrm>
              <a:off x="1861" y="2332"/>
              <a:ext cx="820"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50000"/>
                </a:spcBef>
                <a:buClrTx/>
                <a:buFontTx/>
                <a:buNone/>
              </a:pPr>
              <a:r>
                <a:rPr lang="en-US" altLang="en-US" sz="2000">
                  <a:solidFill>
                    <a:schemeClr val="bg1"/>
                  </a:solidFill>
                  <a:latin typeface="Arial" charset="0"/>
                </a:rPr>
                <a:t>Chlorine</a:t>
              </a:r>
            </a:p>
          </p:txBody>
        </p:sp>
        <p:sp>
          <p:nvSpPr>
            <p:cNvPr id="59403" name="Rectangle 9"/>
            <p:cNvSpPr>
              <a:spLocks noChangeArrowheads="1"/>
            </p:cNvSpPr>
            <p:nvPr/>
          </p:nvSpPr>
          <p:spPr bwMode="auto">
            <a:xfrm>
              <a:off x="3544" y="2348"/>
              <a:ext cx="632"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50000"/>
                </a:spcBef>
                <a:buClrTx/>
                <a:buFontTx/>
                <a:buNone/>
              </a:pPr>
              <a:r>
                <a:rPr lang="en-US" altLang="en-US" sz="2000">
                  <a:solidFill>
                    <a:schemeClr val="bg1"/>
                  </a:solidFill>
                  <a:latin typeface="Arial" charset="0"/>
                </a:rPr>
                <a:t>Tyr228</a:t>
              </a:r>
            </a:p>
          </p:txBody>
        </p:sp>
        <p:sp>
          <p:nvSpPr>
            <p:cNvPr id="59404" name="Rectangle 10"/>
            <p:cNvSpPr>
              <a:spLocks noChangeArrowheads="1"/>
            </p:cNvSpPr>
            <p:nvPr/>
          </p:nvSpPr>
          <p:spPr bwMode="auto">
            <a:xfrm>
              <a:off x="3324" y="745"/>
              <a:ext cx="686"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50000"/>
                </a:spcBef>
                <a:buClrTx/>
                <a:buFontTx/>
                <a:buNone/>
              </a:pPr>
              <a:r>
                <a:rPr lang="en-US" altLang="en-US" sz="2000">
                  <a:solidFill>
                    <a:schemeClr val="bg1"/>
                  </a:solidFill>
                  <a:latin typeface="Arial" charset="0"/>
                </a:rPr>
                <a:t>Asp189</a:t>
              </a:r>
            </a:p>
          </p:txBody>
        </p:sp>
        <p:sp>
          <p:nvSpPr>
            <p:cNvPr id="59405" name="Text Box 11"/>
            <p:cNvSpPr txBox="1">
              <a:spLocks noChangeArrowheads="1"/>
            </p:cNvSpPr>
            <p:nvPr/>
          </p:nvSpPr>
          <p:spPr bwMode="auto">
            <a:xfrm>
              <a:off x="2561" y="1317"/>
              <a:ext cx="865"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50000"/>
                </a:spcBef>
                <a:buClrTx/>
                <a:buFontTx/>
                <a:buNone/>
              </a:pPr>
              <a:r>
                <a:rPr lang="en-US" altLang="en-US" sz="2000">
                  <a:solidFill>
                    <a:schemeClr val="bg1"/>
                  </a:solidFill>
                  <a:latin typeface="Arial" charset="0"/>
                </a:rPr>
                <a:t>Oxygen</a:t>
              </a:r>
            </a:p>
          </p:txBody>
        </p:sp>
        <p:sp>
          <p:nvSpPr>
            <p:cNvPr id="59406" name="Line 12"/>
            <p:cNvSpPr>
              <a:spLocks noChangeShapeType="1"/>
            </p:cNvSpPr>
            <p:nvPr/>
          </p:nvSpPr>
          <p:spPr bwMode="auto">
            <a:xfrm flipV="1">
              <a:off x="3091" y="1111"/>
              <a:ext cx="313" cy="263"/>
            </a:xfrm>
            <a:prstGeom prst="line">
              <a:avLst/>
            </a:prstGeom>
            <a:noFill/>
            <a:ln w="38100">
              <a:solidFill>
                <a:schemeClr val="bg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9407" name="Line 13"/>
            <p:cNvSpPr>
              <a:spLocks noChangeShapeType="1"/>
            </p:cNvSpPr>
            <p:nvPr/>
          </p:nvSpPr>
          <p:spPr bwMode="auto">
            <a:xfrm flipH="1">
              <a:off x="2416" y="1563"/>
              <a:ext cx="272" cy="247"/>
            </a:xfrm>
            <a:prstGeom prst="line">
              <a:avLst/>
            </a:prstGeom>
            <a:noFill/>
            <a:ln w="38100">
              <a:solidFill>
                <a:schemeClr val="bg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59397" name="Text Box 15"/>
          <p:cNvSpPr txBox="1">
            <a:spLocks noChangeArrowheads="1"/>
          </p:cNvSpPr>
          <p:nvPr/>
        </p:nvSpPr>
        <p:spPr bwMode="auto">
          <a:xfrm>
            <a:off x="152400" y="6019800"/>
            <a:ext cx="2670175"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600">
                <a:solidFill>
                  <a:schemeClr val="tx1"/>
                </a:solidFill>
                <a:latin typeface="Arial" charset="0"/>
              </a:rPr>
              <a:t>D. Hangauer, M. Freindorf</a:t>
            </a:r>
          </a:p>
        </p:txBody>
      </p:sp>
      <p:sp>
        <p:nvSpPr>
          <p:cNvPr id="59398" name="Text Box 16"/>
          <p:cNvSpPr txBox="1">
            <a:spLocks noChangeArrowheads="1"/>
          </p:cNvSpPr>
          <p:nvPr/>
        </p:nvSpPr>
        <p:spPr bwMode="auto">
          <a:xfrm>
            <a:off x="6451600" y="76200"/>
            <a:ext cx="2692400"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r">
              <a:spcBef>
                <a:spcPct val="0"/>
              </a:spcBef>
              <a:buClrTx/>
              <a:buFontTx/>
              <a:buNone/>
            </a:pPr>
            <a:r>
              <a:rPr lang="en-US" altLang="en-US" sz="1600">
                <a:solidFill>
                  <a:srgbClr val="FFFF00"/>
                </a:solidFill>
              </a:rPr>
              <a:t>Pharmaceutical Drug Design</a:t>
            </a:r>
          </a:p>
        </p:txBody>
      </p:sp>
    </p:spTree>
  </p:cSld>
  <p:clrMapOvr>
    <a:masterClrMapping/>
  </p:clrMapOvr>
  <p:transition spd="slow">
    <p:pull dir="rd"/>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0" y="0"/>
            <a:ext cx="9144000" cy="1143000"/>
          </a:xfrm>
        </p:spPr>
        <p:txBody>
          <a:bodyPr/>
          <a:lstStyle/>
          <a:p>
            <a:r>
              <a:rPr lang="en-US" altLang="en-US" sz="2800"/>
              <a:t>Defining Cytokine Signaling Mechanisms</a:t>
            </a:r>
          </a:p>
        </p:txBody>
      </p:sp>
      <p:pic>
        <p:nvPicPr>
          <p:cNvPr id="6041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7200" y="1219200"/>
            <a:ext cx="3941763" cy="487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0420" name="Text Box 4"/>
          <p:cNvSpPr txBox="1">
            <a:spLocks noChangeArrowheads="1"/>
          </p:cNvSpPr>
          <p:nvPr/>
        </p:nvSpPr>
        <p:spPr bwMode="auto">
          <a:xfrm>
            <a:off x="4829175" y="1195388"/>
            <a:ext cx="4292600" cy="4625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50000"/>
              </a:spcBef>
            </a:pPr>
            <a:r>
              <a:rPr lang="en-US" altLang="en-US" sz="1800">
                <a:solidFill>
                  <a:srgbClr val="000099"/>
                </a:solidFill>
              </a:rPr>
              <a:t>T cells secrete cytokines such as IL-17 to promote host defense and/or autoimmunity</a:t>
            </a:r>
          </a:p>
          <a:p>
            <a:pPr eaLnBrk="1" hangingPunct="1">
              <a:spcBef>
                <a:spcPct val="50000"/>
              </a:spcBef>
            </a:pPr>
            <a:r>
              <a:rPr lang="en-US" altLang="en-US" sz="1800">
                <a:solidFill>
                  <a:srgbClr val="000099"/>
                </a:solidFill>
              </a:rPr>
              <a:t>Microarrays used to define IL-17 gene targets in various cell types</a:t>
            </a:r>
          </a:p>
          <a:p>
            <a:pPr eaLnBrk="1" hangingPunct="1">
              <a:spcBef>
                <a:spcPct val="50000"/>
              </a:spcBef>
            </a:pPr>
            <a:r>
              <a:rPr lang="en-US" altLang="en-US" sz="1800">
                <a:solidFill>
                  <a:srgbClr val="000099"/>
                </a:solidFill>
              </a:rPr>
              <a:t>Computational and statistical approaches used to compare the promoters of IL-17 target genes in mouse and human genomes to identify conserved transcription factor binding sites (TFBS), with the ultimate goal of understanding how IL-17 mediates molecular signals</a:t>
            </a:r>
          </a:p>
          <a:p>
            <a:pPr eaLnBrk="1" hangingPunct="1">
              <a:spcBef>
                <a:spcPct val="50000"/>
              </a:spcBef>
            </a:pPr>
            <a:r>
              <a:rPr lang="en-US" altLang="en-US" sz="1800">
                <a:solidFill>
                  <a:srgbClr val="000099"/>
                </a:solidFill>
              </a:rPr>
              <a:t>IL-17 target promoters contain conserved TFBSs, including NF-kB and C/EBP</a:t>
            </a:r>
          </a:p>
        </p:txBody>
      </p:sp>
      <p:sp>
        <p:nvSpPr>
          <p:cNvPr id="60421" name="Rectangle 6"/>
          <p:cNvSpPr>
            <a:spLocks noChangeArrowheads="1"/>
          </p:cNvSpPr>
          <p:nvPr/>
        </p:nvSpPr>
        <p:spPr bwMode="auto">
          <a:xfrm>
            <a:off x="204788" y="6019800"/>
            <a:ext cx="1700212"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600">
                <a:solidFill>
                  <a:schemeClr val="tx1"/>
                </a:solidFill>
                <a:latin typeface="Arial" charset="0"/>
              </a:rPr>
              <a:t>S. Gaffen, Z. Hu</a:t>
            </a:r>
          </a:p>
        </p:txBody>
      </p:sp>
      <p:sp>
        <p:nvSpPr>
          <p:cNvPr id="60422" name="Text Box 7"/>
          <p:cNvSpPr txBox="1">
            <a:spLocks noChangeArrowheads="1"/>
          </p:cNvSpPr>
          <p:nvPr/>
        </p:nvSpPr>
        <p:spPr bwMode="auto">
          <a:xfrm>
            <a:off x="6942138" y="76200"/>
            <a:ext cx="2201862"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r">
              <a:spcBef>
                <a:spcPct val="0"/>
              </a:spcBef>
              <a:buClrTx/>
              <a:buFontTx/>
              <a:buNone/>
            </a:pPr>
            <a:r>
              <a:rPr lang="en-US" altLang="en-US" sz="1600">
                <a:solidFill>
                  <a:srgbClr val="FFFF00"/>
                </a:solidFill>
              </a:rPr>
              <a:t>Computational Biology</a:t>
            </a:r>
          </a:p>
        </p:txBody>
      </p:sp>
    </p:spTree>
  </p:cSld>
  <p:clrMapOvr>
    <a:masterClrMapping/>
  </p:clrMapOvr>
  <p:transition spd="slow">
    <p:pull dir="rd"/>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a:xfrm>
            <a:off x="0" y="0"/>
            <a:ext cx="9144000" cy="1143000"/>
          </a:xfrm>
        </p:spPr>
        <p:txBody>
          <a:bodyPr/>
          <a:lstStyle/>
          <a:p>
            <a:r>
              <a:rPr lang="en-US" altLang="en-US" sz="3000"/>
              <a:t>Computational Biology &amp; Bioinformatics</a:t>
            </a:r>
            <a:endParaRPr lang="en-US" altLang="en-US"/>
          </a:p>
        </p:txBody>
      </p:sp>
      <p:sp>
        <p:nvSpPr>
          <p:cNvPr id="61451" name="Rectangle 11"/>
          <p:cNvSpPr>
            <a:spLocks noGrp="1" noChangeArrowheads="1"/>
          </p:cNvSpPr>
          <p:nvPr>
            <p:ph idx="1"/>
          </p:nvPr>
        </p:nvSpPr>
        <p:spPr>
          <a:xfrm>
            <a:off x="304800" y="1508125"/>
            <a:ext cx="6237288" cy="3902075"/>
          </a:xfrm>
        </p:spPr>
        <p:txBody>
          <a:bodyPr/>
          <a:lstStyle/>
          <a:p>
            <a:pPr>
              <a:lnSpc>
                <a:spcPct val="80000"/>
              </a:lnSpc>
            </a:pPr>
            <a:r>
              <a:rPr lang="en-US" altLang="en-US" sz="2300"/>
              <a:t>Development of Bioinformatic Tools</a:t>
            </a:r>
            <a:r>
              <a:rPr lang="en-US" altLang="en-US" sz="2300" b="0"/>
              <a:t> </a:t>
            </a:r>
          </a:p>
          <a:p>
            <a:pPr lvl="1">
              <a:lnSpc>
                <a:spcPct val="80000"/>
              </a:lnSpc>
            </a:pPr>
            <a:r>
              <a:rPr lang="en-US" altLang="en-US" sz="2100" b="0">
                <a:solidFill>
                  <a:srgbClr val="CC0000"/>
                </a:solidFill>
              </a:rPr>
              <a:t>SPEM</a:t>
            </a:r>
            <a:r>
              <a:rPr lang="en-US" altLang="en-US" sz="2100" b="0"/>
              <a:t> – align multiple sequences for discovering hidden evolution information of genes.</a:t>
            </a:r>
          </a:p>
          <a:p>
            <a:pPr lvl="1">
              <a:lnSpc>
                <a:spcPct val="80000"/>
              </a:lnSpc>
            </a:pPr>
            <a:r>
              <a:rPr lang="en-US" altLang="en-US" sz="2100" b="0">
                <a:solidFill>
                  <a:srgbClr val="CC0000"/>
                </a:solidFill>
              </a:rPr>
              <a:t>SPARKS/SP</a:t>
            </a:r>
            <a:r>
              <a:rPr lang="en-US" altLang="en-US" sz="2100" b="0" baseline="30000">
                <a:solidFill>
                  <a:srgbClr val="CC0000"/>
                </a:solidFill>
              </a:rPr>
              <a:t>3</a:t>
            </a:r>
            <a:r>
              <a:rPr lang="en-US" altLang="en-US" sz="2100" b="0"/>
              <a:t> – predict three-dimensional structures of proteins by matching a query sequence with known structural templates.</a:t>
            </a:r>
          </a:p>
          <a:p>
            <a:pPr lvl="1">
              <a:lnSpc>
                <a:spcPct val="80000"/>
              </a:lnSpc>
            </a:pPr>
            <a:r>
              <a:rPr lang="en-US" altLang="en-US" sz="2100" b="0">
                <a:solidFill>
                  <a:srgbClr val="CC0000"/>
                </a:solidFill>
              </a:rPr>
              <a:t>DFIRE</a:t>
            </a:r>
            <a:r>
              <a:rPr lang="en-US" altLang="en-US" sz="2100" b="0"/>
              <a:t> – predict binding affinities of protein-protein, protein-ligand, and protein-DNA complexes for structure-based drug design. </a:t>
            </a:r>
          </a:p>
          <a:p>
            <a:pPr>
              <a:lnSpc>
                <a:spcPct val="80000"/>
              </a:lnSpc>
            </a:pPr>
            <a:r>
              <a:rPr lang="en-US" altLang="en-US" sz="2300"/>
              <a:t>Mechanistic study of protein folding </a:t>
            </a:r>
          </a:p>
          <a:p>
            <a:pPr>
              <a:lnSpc>
                <a:spcPct val="80000"/>
              </a:lnSpc>
              <a:buFont typeface="Wingdings" pitchFamily="2" charset="2"/>
              <a:buNone/>
            </a:pPr>
            <a:r>
              <a:rPr lang="en-US" altLang="en-US" sz="2300"/>
              <a:t>	and binding</a:t>
            </a:r>
          </a:p>
          <a:p>
            <a:pPr>
              <a:lnSpc>
                <a:spcPct val="80000"/>
              </a:lnSpc>
            </a:pPr>
            <a:r>
              <a:rPr lang="en-US" altLang="en-US" sz="2300"/>
              <a:t>http://theory.med.buffalo.edu</a:t>
            </a:r>
          </a:p>
          <a:p>
            <a:pPr>
              <a:lnSpc>
                <a:spcPct val="80000"/>
              </a:lnSpc>
              <a:buFont typeface="Wingdings" pitchFamily="2" charset="2"/>
              <a:buNone/>
            </a:pPr>
            <a:endParaRPr lang="en-US" altLang="en-US" sz="2300"/>
          </a:p>
        </p:txBody>
      </p:sp>
      <p:pic>
        <p:nvPicPr>
          <p:cNvPr id="61443"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781800" y="2878138"/>
            <a:ext cx="1976438" cy="8620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44"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81788" y="1692275"/>
            <a:ext cx="2238375" cy="1039813"/>
          </a:xfrm>
          <a:prstGeom prst="rect">
            <a:avLst/>
          </a:prstGeom>
          <a:solidFill>
            <a:schemeClr val="accent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1445" name="Rectangle 5"/>
          <p:cNvSpPr>
            <a:spLocks noChangeArrowheads="1"/>
          </p:cNvSpPr>
          <p:nvPr/>
        </p:nvSpPr>
        <p:spPr bwMode="auto">
          <a:xfrm>
            <a:off x="1285875" y="6007100"/>
            <a:ext cx="2476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800" b="0">
                <a:solidFill>
                  <a:schemeClr val="tx1"/>
                </a:solidFill>
                <a:latin typeface="Arial" charset="0"/>
              </a:rPr>
              <a:t> </a:t>
            </a:r>
          </a:p>
        </p:txBody>
      </p:sp>
      <p:pic>
        <p:nvPicPr>
          <p:cNvPr id="61446" name="Picture 6"/>
          <p:cNvPicPr>
            <a:picLocks noChangeAspect="1" noChangeArrowheads="1"/>
          </p:cNvPicPr>
          <p:nvPr/>
        </p:nvPicPr>
        <p:blipFill>
          <a:blip r:embed="rId4" cstate="print">
            <a:extLst>
              <a:ext uri="{28A0092B-C50C-407E-A947-70E740481C1C}">
                <a14:useLocalDpi xmlns:a14="http://schemas.microsoft.com/office/drawing/2010/main" val="0"/>
              </a:ext>
            </a:extLst>
          </a:blip>
          <a:srcRect l="14999" r="10001" b="33333"/>
          <a:stretch>
            <a:fillRect/>
          </a:stretch>
        </p:blipFill>
        <p:spPr bwMode="auto">
          <a:xfrm>
            <a:off x="6716713" y="3816350"/>
            <a:ext cx="2046287" cy="1365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47" name="Picture 7"/>
          <p:cNvPicPr>
            <a:picLocks noChangeAspect="1" noChangeArrowheads="1"/>
          </p:cNvPicPr>
          <p:nvPr/>
        </p:nvPicPr>
        <p:blipFill>
          <a:blip r:embed="rId5">
            <a:extLst>
              <a:ext uri="{28A0092B-C50C-407E-A947-70E740481C1C}">
                <a14:useLocalDpi xmlns:a14="http://schemas.microsoft.com/office/drawing/2010/main" val="0"/>
              </a:ext>
            </a:extLst>
          </a:blip>
          <a:srcRect l="17999" t="2667" r="20000" b="26666"/>
          <a:stretch>
            <a:fillRect/>
          </a:stretch>
        </p:blipFill>
        <p:spPr bwMode="auto">
          <a:xfrm>
            <a:off x="4572000" y="4438650"/>
            <a:ext cx="2236788" cy="191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48" name="Rectangle 8"/>
          <p:cNvSpPr>
            <a:spLocks noChangeArrowheads="1"/>
          </p:cNvSpPr>
          <p:nvPr/>
        </p:nvSpPr>
        <p:spPr bwMode="auto">
          <a:xfrm>
            <a:off x="914400" y="5946775"/>
            <a:ext cx="37465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2400" b="0">
                <a:solidFill>
                  <a:srgbClr val="000099"/>
                </a:solidFill>
                <a:latin typeface="Arial" charset="0"/>
              </a:rPr>
              <a:t>    </a:t>
            </a:r>
            <a:r>
              <a:rPr lang="en-US" altLang="en-US" sz="2000" b="0" u="sng">
                <a:solidFill>
                  <a:srgbClr val="000099"/>
                </a:solidFill>
                <a:latin typeface="Arial" charset="0"/>
              </a:rPr>
              <a:t>http://theory.med.buffalo.edu</a:t>
            </a:r>
          </a:p>
        </p:txBody>
      </p:sp>
      <p:sp>
        <p:nvSpPr>
          <p:cNvPr id="61449" name="Rectangle 9"/>
          <p:cNvSpPr>
            <a:spLocks noChangeArrowheads="1"/>
          </p:cNvSpPr>
          <p:nvPr/>
        </p:nvSpPr>
        <p:spPr bwMode="auto">
          <a:xfrm>
            <a:off x="6732588" y="2811463"/>
            <a:ext cx="2220912" cy="1042987"/>
          </a:xfrm>
          <a:prstGeom prst="rect">
            <a:avLst/>
          </a:prstGeom>
          <a:noFill/>
          <a:ln w="28575">
            <a:solidFill>
              <a:schemeClr val="accent2"/>
            </a:solidFill>
            <a:miter lim="800000"/>
            <a:headEnd/>
            <a:tailEnd/>
          </a:ln>
          <a:effectLst/>
          <a:extLst>
            <a:ext uri="{909E8E84-426E-40DD-AFC4-6F175D3DCCD1}">
              <a14:hiddenFill xmlns:a14="http://schemas.microsoft.com/office/drawing/2010/main">
                <a:solidFill>
                  <a:schemeClr val="hlink"/>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eaLnBrk="1" hangingPunct="1">
              <a:spcBef>
                <a:spcPct val="0"/>
              </a:spcBef>
              <a:buClrTx/>
              <a:buFontTx/>
              <a:buNone/>
            </a:pPr>
            <a:endParaRPr lang="en-US" altLang="en-US" sz="1800" b="0">
              <a:solidFill>
                <a:schemeClr val="hlink"/>
              </a:solidFill>
              <a:latin typeface="Arial" charset="0"/>
            </a:endParaRPr>
          </a:p>
        </p:txBody>
      </p:sp>
      <p:sp>
        <p:nvSpPr>
          <p:cNvPr id="61450" name="Rectangle 10"/>
          <p:cNvSpPr>
            <a:spLocks noChangeArrowheads="1"/>
          </p:cNvSpPr>
          <p:nvPr/>
        </p:nvSpPr>
        <p:spPr bwMode="auto">
          <a:xfrm>
            <a:off x="4038600" y="4413250"/>
            <a:ext cx="2374900" cy="1990725"/>
          </a:xfrm>
          <a:prstGeom prst="rect">
            <a:avLst/>
          </a:prstGeom>
          <a:noFill/>
          <a:ln w="28575">
            <a:no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61452" name="Text Box 13"/>
          <p:cNvSpPr txBox="1">
            <a:spLocks noChangeArrowheads="1"/>
          </p:cNvSpPr>
          <p:nvPr/>
        </p:nvSpPr>
        <p:spPr bwMode="auto">
          <a:xfrm>
            <a:off x="195263" y="6019800"/>
            <a:ext cx="1100137"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600">
                <a:solidFill>
                  <a:schemeClr val="tx1"/>
                </a:solidFill>
                <a:latin typeface="Arial" charset="0"/>
              </a:rPr>
              <a:t>M. Halfon</a:t>
            </a:r>
          </a:p>
        </p:txBody>
      </p:sp>
      <p:sp>
        <p:nvSpPr>
          <p:cNvPr id="61453" name="Text Box 14"/>
          <p:cNvSpPr txBox="1">
            <a:spLocks noChangeArrowheads="1"/>
          </p:cNvSpPr>
          <p:nvPr/>
        </p:nvSpPr>
        <p:spPr bwMode="auto">
          <a:xfrm>
            <a:off x="7669213" y="76200"/>
            <a:ext cx="1474787"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r">
              <a:spcBef>
                <a:spcPct val="0"/>
              </a:spcBef>
              <a:buClrTx/>
              <a:buFontTx/>
              <a:buNone/>
            </a:pPr>
            <a:r>
              <a:rPr lang="en-US" altLang="en-US" sz="1600">
                <a:solidFill>
                  <a:srgbClr val="FFFF00"/>
                </a:solidFill>
              </a:rPr>
              <a:t>Bioinformatics</a:t>
            </a:r>
          </a:p>
        </p:txBody>
      </p:sp>
    </p:spTree>
  </p:cSld>
  <p:clrMapOvr>
    <a:masterClrMapping/>
  </p:clrMapOvr>
  <p:transition spd="slow">
    <p:pull dir="rd"/>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ext Box 2"/>
          <p:cNvSpPr txBox="1">
            <a:spLocks noChangeArrowheads="1"/>
          </p:cNvSpPr>
          <p:nvPr/>
        </p:nvSpPr>
        <p:spPr bwMode="auto">
          <a:xfrm>
            <a:off x="6450013" y="3308350"/>
            <a:ext cx="1778000" cy="184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50000"/>
              </a:spcBef>
              <a:buClrTx/>
              <a:buFontTx/>
              <a:buNone/>
            </a:pPr>
            <a:r>
              <a:rPr lang="en-US" altLang="en-US" sz="600" b="0">
                <a:solidFill>
                  <a:srgbClr val="DDDDDD"/>
                </a:solidFill>
                <a:latin typeface="Arial" charset="0"/>
              </a:rPr>
              <a:t>Hentze M.W., </a:t>
            </a:r>
            <a:r>
              <a:rPr lang="en-US" altLang="en-US" sz="600" b="0" i="1">
                <a:solidFill>
                  <a:srgbClr val="DDDDDD"/>
                </a:solidFill>
                <a:latin typeface="Arial" charset="0"/>
              </a:rPr>
              <a:t>et. al</a:t>
            </a:r>
            <a:r>
              <a:rPr lang="en-US" altLang="en-US" sz="600" b="0">
                <a:solidFill>
                  <a:srgbClr val="DDDDDD"/>
                </a:solidFill>
                <a:latin typeface="Arial" charset="0"/>
              </a:rPr>
              <a:t>. Cell 117(3):285-97, 2004</a:t>
            </a:r>
          </a:p>
        </p:txBody>
      </p:sp>
      <p:pic>
        <p:nvPicPr>
          <p:cNvPr id="62467" name="Picture 3"/>
          <p:cNvPicPr>
            <a:picLocks noChangeAspect="1" noChangeArrowheads="1"/>
          </p:cNvPicPr>
          <p:nvPr/>
        </p:nvPicPr>
        <p:blipFill>
          <a:blip r:embed="rId2">
            <a:extLst>
              <a:ext uri="{28A0092B-C50C-407E-A947-70E740481C1C}">
                <a14:useLocalDpi xmlns:a14="http://schemas.microsoft.com/office/drawing/2010/main" val="0"/>
              </a:ext>
            </a:extLst>
          </a:blip>
          <a:srcRect l="41428" t="17146" r="3191" b="2003"/>
          <a:stretch>
            <a:fillRect/>
          </a:stretch>
        </p:blipFill>
        <p:spPr bwMode="auto">
          <a:xfrm>
            <a:off x="5607050" y="3765550"/>
            <a:ext cx="3084513" cy="1930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2468" name="Text Box 5"/>
          <p:cNvSpPr txBox="1">
            <a:spLocks noChangeArrowheads="1"/>
          </p:cNvSpPr>
          <p:nvPr/>
        </p:nvSpPr>
        <p:spPr bwMode="auto">
          <a:xfrm>
            <a:off x="6046788" y="5778500"/>
            <a:ext cx="2743200" cy="365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eaLnBrk="1" hangingPunct="1">
              <a:spcBef>
                <a:spcPct val="0"/>
              </a:spcBef>
              <a:buClrTx/>
              <a:buFontTx/>
              <a:buNone/>
            </a:pPr>
            <a:r>
              <a:rPr lang="en-US" altLang="en-US" sz="900">
                <a:latin typeface="Arial" charset="0"/>
              </a:rPr>
              <a:t>Distribution of SP1 on promoters of genes induced during iron-deficiency </a:t>
            </a:r>
          </a:p>
        </p:txBody>
      </p:sp>
      <p:pic>
        <p:nvPicPr>
          <p:cNvPr id="62469" name="Picture 6" descr="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75288" y="1371600"/>
            <a:ext cx="3348037" cy="1941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2470" name="Rectangle 8"/>
          <p:cNvSpPr>
            <a:spLocks noChangeArrowheads="1"/>
          </p:cNvSpPr>
          <p:nvPr/>
        </p:nvSpPr>
        <p:spPr bwMode="auto">
          <a:xfrm>
            <a:off x="193675" y="6019800"/>
            <a:ext cx="1711325"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600">
                <a:solidFill>
                  <a:schemeClr val="tx1"/>
                </a:solidFill>
                <a:latin typeface="Arial" charset="0"/>
              </a:rPr>
              <a:t>J. Collins, Z. Hu</a:t>
            </a:r>
          </a:p>
        </p:txBody>
      </p:sp>
      <p:sp>
        <p:nvSpPr>
          <p:cNvPr id="62471" name="Rectangle 9"/>
          <p:cNvSpPr>
            <a:spLocks noChangeArrowheads="1"/>
          </p:cNvSpPr>
          <p:nvPr/>
        </p:nvSpPr>
        <p:spPr bwMode="auto">
          <a:xfrm>
            <a:off x="76200" y="1371600"/>
            <a:ext cx="5468938" cy="405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342900" indent="-342900"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pPr>
            <a:r>
              <a:rPr lang="en-US" altLang="en-US" sz="2000">
                <a:solidFill>
                  <a:srgbClr val="000099"/>
                </a:solidFill>
              </a:rPr>
              <a:t>Physiological and </a:t>
            </a:r>
            <a:r>
              <a:rPr lang="en-US" altLang="en-US" sz="1800">
                <a:solidFill>
                  <a:srgbClr val="000099"/>
                </a:solidFill>
              </a:rPr>
              <a:t>Hepcidin-hormonal </a:t>
            </a:r>
            <a:r>
              <a:rPr lang="en-US" altLang="en-US" sz="2000">
                <a:solidFill>
                  <a:srgbClr val="000099"/>
                </a:solidFill>
              </a:rPr>
              <a:t>regulators are involved in iron homeostasis </a:t>
            </a:r>
            <a:endParaRPr lang="en-US" altLang="en-US" sz="900">
              <a:solidFill>
                <a:srgbClr val="000099"/>
              </a:solidFill>
            </a:endParaRPr>
          </a:p>
          <a:p>
            <a:pPr eaLnBrk="1" hangingPunct="1">
              <a:spcBef>
                <a:spcPct val="0"/>
              </a:spcBef>
            </a:pPr>
            <a:r>
              <a:rPr lang="en-US" altLang="en-US" sz="2000">
                <a:solidFill>
                  <a:srgbClr val="000099"/>
                </a:solidFill>
              </a:rPr>
              <a:t>Intestinal iron transport controls overall body iron homeostasis</a:t>
            </a:r>
            <a:endParaRPr lang="en-US" altLang="en-US" sz="900">
              <a:solidFill>
                <a:srgbClr val="000099"/>
              </a:solidFill>
            </a:endParaRPr>
          </a:p>
          <a:p>
            <a:pPr eaLnBrk="1" hangingPunct="1">
              <a:spcBef>
                <a:spcPct val="0"/>
              </a:spcBef>
            </a:pPr>
            <a:r>
              <a:rPr lang="en-US" altLang="en-US" sz="2000">
                <a:solidFill>
                  <a:srgbClr val="000099"/>
                </a:solidFill>
              </a:rPr>
              <a:t>Computational biology to discover new genes involved in iron homeostasis</a:t>
            </a:r>
            <a:endParaRPr lang="en-US" altLang="en-US" sz="900">
              <a:solidFill>
                <a:srgbClr val="000099"/>
              </a:solidFill>
            </a:endParaRPr>
          </a:p>
          <a:p>
            <a:pPr eaLnBrk="1" hangingPunct="1">
              <a:spcBef>
                <a:spcPct val="0"/>
              </a:spcBef>
            </a:pPr>
            <a:r>
              <a:rPr lang="en-US" altLang="en-US" sz="2000">
                <a:solidFill>
                  <a:srgbClr val="000099"/>
                </a:solidFill>
              </a:rPr>
              <a:t>Systems biology to reveal regulatory pathway responding to iron status</a:t>
            </a:r>
            <a:endParaRPr lang="en-US" altLang="en-US" sz="900">
              <a:solidFill>
                <a:srgbClr val="000099"/>
              </a:solidFill>
            </a:endParaRPr>
          </a:p>
          <a:p>
            <a:pPr eaLnBrk="1" hangingPunct="1">
              <a:spcBef>
                <a:spcPct val="0"/>
              </a:spcBef>
            </a:pPr>
            <a:r>
              <a:rPr lang="en-US" altLang="en-US" sz="2000">
                <a:solidFill>
                  <a:srgbClr val="000099"/>
                </a:solidFill>
              </a:rPr>
              <a:t>Known and novel genes are regulated according to iron status</a:t>
            </a:r>
            <a:endParaRPr lang="en-US" altLang="en-US" sz="900">
              <a:solidFill>
                <a:srgbClr val="000099"/>
              </a:solidFill>
            </a:endParaRPr>
          </a:p>
          <a:p>
            <a:pPr eaLnBrk="1" hangingPunct="1">
              <a:spcBef>
                <a:spcPct val="0"/>
              </a:spcBef>
            </a:pPr>
            <a:r>
              <a:rPr lang="en-US" altLang="en-US" sz="2000">
                <a:solidFill>
                  <a:srgbClr val="000099"/>
                </a:solidFill>
              </a:rPr>
              <a:t>Sp1 or related TFs may be involved in regulating expression of some genes during iron-deficiency</a:t>
            </a:r>
          </a:p>
        </p:txBody>
      </p:sp>
      <p:sp>
        <p:nvSpPr>
          <p:cNvPr id="62472" name="Rectangle 10"/>
          <p:cNvSpPr>
            <a:spLocks noGrp="1" noChangeArrowheads="1"/>
          </p:cNvSpPr>
          <p:nvPr>
            <p:ph type="title"/>
          </p:nvPr>
        </p:nvSpPr>
        <p:spPr/>
        <p:txBody>
          <a:bodyPr/>
          <a:lstStyle/>
          <a:p>
            <a:r>
              <a:rPr lang="en-US" altLang="en-US" sz="4000"/>
              <a:t>Genome-Wide Study of Iron Homeostasis</a:t>
            </a:r>
          </a:p>
        </p:txBody>
      </p:sp>
      <p:sp>
        <p:nvSpPr>
          <p:cNvPr id="62473" name="Text Box 11"/>
          <p:cNvSpPr txBox="1">
            <a:spLocks noChangeArrowheads="1"/>
          </p:cNvSpPr>
          <p:nvPr/>
        </p:nvSpPr>
        <p:spPr bwMode="auto">
          <a:xfrm>
            <a:off x="7669213" y="882650"/>
            <a:ext cx="1474787"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r">
              <a:spcBef>
                <a:spcPct val="0"/>
              </a:spcBef>
              <a:buClrTx/>
              <a:buFontTx/>
              <a:buNone/>
            </a:pPr>
            <a:r>
              <a:rPr lang="en-US" altLang="en-US" sz="1600">
                <a:solidFill>
                  <a:srgbClr val="FFFF00"/>
                </a:solidFill>
              </a:rPr>
              <a:t>Bioinformatics</a:t>
            </a:r>
          </a:p>
        </p:txBody>
      </p:sp>
    </p:spTree>
  </p:cSld>
  <p:clrMapOvr>
    <a:masterClrMapping/>
  </p:clrMapOvr>
  <p:transition spd="slow">
    <p:pull dir="rd"/>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4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r="42130" b="31029"/>
          <a:stretch>
            <a:fillRect/>
          </a:stretch>
        </p:blipFill>
        <p:spPr bwMode="auto">
          <a:xfrm>
            <a:off x="6457950" y="2895600"/>
            <a:ext cx="1978025" cy="2225675"/>
          </a:xfrm>
          <a:prstGeom prst="rect">
            <a:avLst/>
          </a:prstGeom>
          <a:noFill/>
          <a:ln w="3175">
            <a:solidFill>
              <a:schemeClr val="bg2"/>
            </a:solidFill>
            <a:miter lim="800000"/>
            <a:headEnd/>
            <a:tailEnd/>
          </a:ln>
          <a:extLst>
            <a:ext uri="{909E8E84-426E-40DD-AFC4-6F175D3DCCD1}">
              <a14:hiddenFill xmlns:a14="http://schemas.microsoft.com/office/drawing/2010/main">
                <a:solidFill>
                  <a:srgbClr val="FFFFFF"/>
                </a:solidFill>
              </a14:hiddenFill>
            </a:ext>
          </a:extLst>
        </p:spPr>
      </p:pic>
      <p:pic>
        <p:nvPicPr>
          <p:cNvPr id="63491" name="Picture 3"/>
          <p:cNvPicPr>
            <a:picLocks noChangeAspect="1" noChangeArrowheads="1"/>
          </p:cNvPicPr>
          <p:nvPr/>
        </p:nvPicPr>
        <p:blipFill>
          <a:blip r:embed="rId3">
            <a:extLst>
              <a:ext uri="{28A0092B-C50C-407E-A947-70E740481C1C}">
                <a14:useLocalDpi xmlns:a14="http://schemas.microsoft.com/office/drawing/2010/main" val="0"/>
              </a:ext>
            </a:extLst>
          </a:blip>
          <a:srcRect r="35623" b="34511"/>
          <a:stretch>
            <a:fillRect/>
          </a:stretch>
        </p:blipFill>
        <p:spPr bwMode="auto">
          <a:xfrm>
            <a:off x="6856413" y="3870325"/>
            <a:ext cx="2082800" cy="2000250"/>
          </a:xfrm>
          <a:prstGeom prst="rect">
            <a:avLst/>
          </a:prstGeom>
          <a:noFill/>
          <a:ln w="9525">
            <a:solidFill>
              <a:schemeClr val="bg2"/>
            </a:solidFill>
            <a:miter lim="800000"/>
            <a:headEnd/>
            <a:tailEnd/>
          </a:ln>
          <a:extLst>
            <a:ext uri="{909E8E84-426E-40DD-AFC4-6F175D3DCCD1}">
              <a14:hiddenFill xmlns:a14="http://schemas.microsoft.com/office/drawing/2010/main">
                <a:solidFill>
                  <a:srgbClr val="FFFFFF"/>
                </a:solidFill>
              </a14:hiddenFill>
            </a:ext>
          </a:extLst>
        </p:spPr>
      </p:pic>
      <p:sp>
        <p:nvSpPr>
          <p:cNvPr id="63492" name="Rectangle 4"/>
          <p:cNvSpPr>
            <a:spLocks noGrp="1" noChangeArrowheads="1"/>
          </p:cNvSpPr>
          <p:nvPr>
            <p:ph type="title"/>
          </p:nvPr>
        </p:nvSpPr>
        <p:spPr>
          <a:xfrm>
            <a:off x="0" y="0"/>
            <a:ext cx="9144000" cy="1143000"/>
          </a:xfrm>
        </p:spPr>
        <p:txBody>
          <a:bodyPr/>
          <a:lstStyle/>
          <a:p>
            <a:r>
              <a:rPr lang="en-US" altLang="en-US" sz="4000"/>
              <a:t>Regulation of Gene Expression</a:t>
            </a:r>
          </a:p>
        </p:txBody>
      </p:sp>
      <p:sp>
        <p:nvSpPr>
          <p:cNvPr id="63496" name="Rectangle 9"/>
          <p:cNvSpPr>
            <a:spLocks noGrp="1" noChangeArrowheads="1"/>
          </p:cNvSpPr>
          <p:nvPr>
            <p:ph idx="1"/>
          </p:nvPr>
        </p:nvSpPr>
        <p:spPr>
          <a:xfrm>
            <a:off x="673100" y="1230313"/>
            <a:ext cx="8534400" cy="2046287"/>
          </a:xfrm>
        </p:spPr>
        <p:txBody>
          <a:bodyPr/>
          <a:lstStyle/>
          <a:p>
            <a:pPr>
              <a:lnSpc>
                <a:spcPct val="80000"/>
              </a:lnSpc>
            </a:pPr>
            <a:r>
              <a:rPr lang="en-US" altLang="en-US" sz="2100" i="1">
                <a:solidFill>
                  <a:srgbClr val="CC0000"/>
                </a:solidFill>
                <a:latin typeface="Verdana" pitchFamily="34" charset="0"/>
              </a:rPr>
              <a:t>RED</a:t>
            </a:r>
            <a:r>
              <a:rPr lang="en-US" altLang="en-US" sz="2100" i="1">
                <a:solidFill>
                  <a:srgbClr val="000099"/>
                </a:solidFill>
                <a:latin typeface="Verdana" pitchFamily="34" charset="0"/>
              </a:rPr>
              <a:t>fly</a:t>
            </a:r>
            <a:r>
              <a:rPr lang="en-US" altLang="en-US" sz="2100">
                <a:solidFill>
                  <a:srgbClr val="000099"/>
                </a:solidFill>
              </a:rPr>
              <a:t> (Regulatory Element Database for Fly) Database of verified transcriptional regulatory elements</a:t>
            </a:r>
            <a:endParaRPr lang="en-US" altLang="en-US" sz="1500">
              <a:solidFill>
                <a:srgbClr val="000099"/>
              </a:solidFill>
            </a:endParaRPr>
          </a:p>
          <a:p>
            <a:pPr>
              <a:lnSpc>
                <a:spcPct val="80000"/>
              </a:lnSpc>
            </a:pPr>
            <a:r>
              <a:rPr lang="en-US" altLang="en-US" sz="2100">
                <a:solidFill>
                  <a:srgbClr val="000099"/>
                </a:solidFill>
              </a:rPr>
              <a:t>Over 650 entries</a:t>
            </a:r>
          </a:p>
          <a:p>
            <a:pPr>
              <a:lnSpc>
                <a:spcPct val="80000"/>
              </a:lnSpc>
            </a:pPr>
            <a:r>
              <a:rPr lang="en-US" altLang="en-US" sz="2100">
                <a:solidFill>
                  <a:srgbClr val="000099"/>
                </a:solidFill>
              </a:rPr>
              <a:t>Most comprehensive resource of animal regulatory elements</a:t>
            </a:r>
          </a:p>
          <a:p>
            <a:pPr>
              <a:lnSpc>
                <a:spcPct val="80000"/>
              </a:lnSpc>
            </a:pPr>
            <a:r>
              <a:rPr lang="en-US" altLang="en-US" sz="2100">
                <a:solidFill>
                  <a:srgbClr val="000099"/>
                </a:solidFill>
              </a:rPr>
              <a:t>Fully searchable, has DNA sequence and gene expression data, link-outs to other databases</a:t>
            </a:r>
            <a:endParaRPr lang="en-US" altLang="en-US" sz="1900" b="0">
              <a:solidFill>
                <a:srgbClr val="000099"/>
              </a:solidFill>
              <a:cs typeface="Times New Roman" pitchFamily="18" charset="0"/>
            </a:endParaRPr>
          </a:p>
          <a:p>
            <a:pPr>
              <a:lnSpc>
                <a:spcPct val="110000"/>
              </a:lnSpc>
              <a:buFont typeface="Wingdings" pitchFamily="2" charset="2"/>
              <a:buNone/>
            </a:pPr>
            <a:endParaRPr lang="en-US" altLang="en-US" sz="2100">
              <a:solidFill>
                <a:srgbClr val="000099"/>
              </a:solidFill>
            </a:endParaRPr>
          </a:p>
        </p:txBody>
      </p:sp>
      <p:pic>
        <p:nvPicPr>
          <p:cNvPr id="63493" name="Picture 5"/>
          <p:cNvPicPr>
            <a:picLocks noChangeAspect="1" noChangeArrowheads="1"/>
          </p:cNvPicPr>
          <p:nvPr/>
        </p:nvPicPr>
        <p:blipFill>
          <a:blip r:embed="rId4">
            <a:extLst>
              <a:ext uri="{28A0092B-C50C-407E-A947-70E740481C1C}">
                <a14:useLocalDpi xmlns:a14="http://schemas.microsoft.com/office/drawing/2010/main" val="0"/>
              </a:ext>
            </a:extLst>
          </a:blip>
          <a:srcRect r="42101" b="14450"/>
          <a:stretch>
            <a:fillRect/>
          </a:stretch>
        </p:blipFill>
        <p:spPr bwMode="auto">
          <a:xfrm>
            <a:off x="4706938" y="3355975"/>
            <a:ext cx="1873250" cy="2613025"/>
          </a:xfrm>
          <a:prstGeom prst="rect">
            <a:avLst/>
          </a:prstGeom>
          <a:noFill/>
          <a:ln w="9525">
            <a:solidFill>
              <a:schemeClr val="bg2"/>
            </a:solidFill>
            <a:miter lim="800000"/>
            <a:headEnd/>
            <a:tailEnd/>
          </a:ln>
          <a:extLst>
            <a:ext uri="{909E8E84-426E-40DD-AFC4-6F175D3DCCD1}">
              <a14:hiddenFill xmlns:a14="http://schemas.microsoft.com/office/drawing/2010/main">
                <a:solidFill>
                  <a:srgbClr val="FFFFFF"/>
                </a:solidFill>
              </a14:hiddenFill>
            </a:ext>
          </a:extLst>
        </p:spPr>
      </p:pic>
      <p:pic>
        <p:nvPicPr>
          <p:cNvPr id="63494"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77875" y="3248025"/>
            <a:ext cx="4198938" cy="2727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3495" name="Text Box 8"/>
          <p:cNvSpPr txBox="1">
            <a:spLocks noChangeArrowheads="1"/>
          </p:cNvSpPr>
          <p:nvPr/>
        </p:nvSpPr>
        <p:spPr bwMode="auto">
          <a:xfrm>
            <a:off x="152400" y="6019800"/>
            <a:ext cx="197326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600">
                <a:solidFill>
                  <a:schemeClr val="tx1"/>
                </a:solidFill>
                <a:latin typeface="Arial" charset="0"/>
              </a:rPr>
              <a:t>M. Halfon, S. Gallo</a:t>
            </a:r>
          </a:p>
        </p:txBody>
      </p:sp>
      <p:sp>
        <p:nvSpPr>
          <p:cNvPr id="63497" name="Text Box 10"/>
          <p:cNvSpPr txBox="1">
            <a:spLocks noChangeArrowheads="1"/>
          </p:cNvSpPr>
          <p:nvPr/>
        </p:nvSpPr>
        <p:spPr bwMode="auto">
          <a:xfrm>
            <a:off x="7669213" y="76200"/>
            <a:ext cx="1474787"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r">
              <a:spcBef>
                <a:spcPct val="0"/>
              </a:spcBef>
              <a:buClrTx/>
              <a:buFontTx/>
              <a:buNone/>
            </a:pPr>
            <a:r>
              <a:rPr lang="en-US" altLang="en-US" sz="1600">
                <a:solidFill>
                  <a:srgbClr val="FFFF00"/>
                </a:solidFill>
              </a:rPr>
              <a:t>Bioinformatics</a:t>
            </a:r>
          </a:p>
        </p:txBody>
      </p:sp>
    </p:spTree>
  </p:cSld>
  <p:clrMapOvr>
    <a:masterClrMapping/>
  </p:clrMapOvr>
  <p:transition spd="slow">
    <p:pull dir="rd"/>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4514" name="Picture 2"/>
          <p:cNvPicPr>
            <a:picLocks noChangeAspect="1" noChangeArrowheads="1"/>
          </p:cNvPicPr>
          <p:nvPr/>
        </p:nvPicPr>
        <p:blipFill>
          <a:blip r:embed="rId2">
            <a:extLst>
              <a:ext uri="{28A0092B-C50C-407E-A947-70E740481C1C}">
                <a14:useLocalDpi xmlns:a14="http://schemas.microsoft.com/office/drawing/2010/main" val="0"/>
              </a:ext>
            </a:extLst>
          </a:blip>
          <a:srcRect l="5945"/>
          <a:stretch>
            <a:fillRect/>
          </a:stretch>
        </p:blipFill>
        <p:spPr bwMode="auto">
          <a:xfrm>
            <a:off x="5915025" y="996950"/>
            <a:ext cx="2984500" cy="1870075"/>
          </a:xfrm>
          <a:prstGeom prst="rect">
            <a:avLst/>
          </a:prstGeom>
          <a:noFill/>
          <a:ln w="9525">
            <a:solidFill>
              <a:schemeClr val="bg1"/>
            </a:solidFill>
            <a:miter lim="800000"/>
            <a:headEnd/>
            <a:tailEnd/>
          </a:ln>
          <a:effectLst/>
          <a:extLst>
            <a:ext uri="{909E8E84-426E-40DD-AFC4-6F175D3DCCD1}">
              <a14:hiddenFill xmlns:a14="http://schemas.microsoft.com/office/drawing/2010/main">
                <a:solidFill>
                  <a:srgbClr val="FF3300"/>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4515" name="Picture 3"/>
          <p:cNvPicPr>
            <a:picLocks noChangeAspect="1" noChangeArrowheads="1"/>
          </p:cNvPicPr>
          <p:nvPr/>
        </p:nvPicPr>
        <p:blipFill>
          <a:blip r:embed="rId3">
            <a:extLst>
              <a:ext uri="{28A0092B-C50C-407E-A947-70E740481C1C}">
                <a14:useLocalDpi xmlns:a14="http://schemas.microsoft.com/office/drawing/2010/main" val="0"/>
              </a:ext>
            </a:extLst>
          </a:blip>
          <a:srcRect l="4425" t="16647"/>
          <a:stretch>
            <a:fillRect/>
          </a:stretch>
        </p:blipFill>
        <p:spPr bwMode="auto">
          <a:xfrm>
            <a:off x="5880100" y="3197225"/>
            <a:ext cx="3054350" cy="1720850"/>
          </a:xfrm>
          <a:prstGeom prst="rect">
            <a:avLst/>
          </a:prstGeom>
          <a:noFill/>
          <a:ln w="9525">
            <a:solidFill>
              <a:schemeClr val="bg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4516" name="Text Box 4"/>
          <p:cNvSpPr txBox="1">
            <a:spLocks noChangeArrowheads="1"/>
          </p:cNvSpPr>
          <p:nvPr/>
        </p:nvSpPr>
        <p:spPr bwMode="auto">
          <a:xfrm>
            <a:off x="7159625" y="3636963"/>
            <a:ext cx="568325" cy="214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800">
                <a:solidFill>
                  <a:schemeClr val="tx1"/>
                </a:solidFill>
                <a:latin typeface="Arial" charset="0"/>
              </a:rPr>
              <a:t>DEG Up</a:t>
            </a:r>
          </a:p>
        </p:txBody>
      </p:sp>
      <p:sp>
        <p:nvSpPr>
          <p:cNvPr id="64517" name="Text Box 5"/>
          <p:cNvSpPr txBox="1">
            <a:spLocks noChangeArrowheads="1"/>
          </p:cNvSpPr>
          <p:nvPr/>
        </p:nvSpPr>
        <p:spPr bwMode="auto">
          <a:xfrm>
            <a:off x="6921500" y="4024313"/>
            <a:ext cx="709613" cy="214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800">
                <a:solidFill>
                  <a:schemeClr val="tx1"/>
                </a:solidFill>
                <a:latin typeface="Arial" charset="0"/>
              </a:rPr>
              <a:t>DEG Down</a:t>
            </a:r>
          </a:p>
        </p:txBody>
      </p:sp>
      <p:sp>
        <p:nvSpPr>
          <p:cNvPr id="64518" name="Oval 6"/>
          <p:cNvSpPr>
            <a:spLocks noChangeArrowheads="1"/>
          </p:cNvSpPr>
          <p:nvPr/>
        </p:nvSpPr>
        <p:spPr bwMode="auto">
          <a:xfrm>
            <a:off x="1117600" y="2882900"/>
            <a:ext cx="863600" cy="863600"/>
          </a:xfrm>
          <a:prstGeom prst="ellipse">
            <a:avLst/>
          </a:prstGeom>
          <a:noFill/>
          <a:ln w="9525">
            <a:solidFill>
              <a:srgbClr val="FF6600"/>
            </a:solidFill>
            <a:round/>
            <a:headEnd/>
            <a:tailEnd/>
          </a:ln>
          <a:effectLst/>
          <a:extLst>
            <a:ext uri="{909E8E84-426E-40DD-AFC4-6F175D3DCCD1}">
              <a14:hiddenFill xmlns:a14="http://schemas.microsoft.com/office/drawing/2010/main">
                <a:solidFill>
                  <a:srgbClr val="FFCC66"/>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64519" name="Oval 7"/>
          <p:cNvSpPr>
            <a:spLocks noChangeArrowheads="1"/>
          </p:cNvSpPr>
          <p:nvPr/>
        </p:nvSpPr>
        <p:spPr bwMode="auto">
          <a:xfrm>
            <a:off x="1371600" y="3276600"/>
            <a:ext cx="863600" cy="863600"/>
          </a:xfrm>
          <a:prstGeom prst="ellipse">
            <a:avLst/>
          </a:prstGeom>
          <a:noFill/>
          <a:ln w="9525">
            <a:solidFill>
              <a:srgbClr val="FF66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64520" name="Oval 8"/>
          <p:cNvSpPr>
            <a:spLocks noChangeArrowheads="1"/>
          </p:cNvSpPr>
          <p:nvPr/>
        </p:nvSpPr>
        <p:spPr bwMode="auto">
          <a:xfrm>
            <a:off x="1663700" y="2870200"/>
            <a:ext cx="863600" cy="863600"/>
          </a:xfrm>
          <a:prstGeom prst="ellipse">
            <a:avLst/>
          </a:prstGeom>
          <a:noFill/>
          <a:ln w="9525">
            <a:solidFill>
              <a:srgbClr val="FF6600"/>
            </a:solidFill>
            <a:round/>
            <a:headEnd/>
            <a:tailEnd/>
          </a:ln>
          <a:effectLst/>
          <a:extLst>
            <a:ext uri="{909E8E84-426E-40DD-AFC4-6F175D3DCCD1}">
              <a14:hiddenFill xmlns:a14="http://schemas.microsoft.com/office/drawing/2010/main">
                <a:solidFill>
                  <a:schemeClr val="hlink"/>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64521" name="Text Box 9"/>
          <p:cNvSpPr txBox="1">
            <a:spLocks noChangeArrowheads="1"/>
          </p:cNvSpPr>
          <p:nvPr/>
        </p:nvSpPr>
        <p:spPr bwMode="auto">
          <a:xfrm>
            <a:off x="1457325" y="4122738"/>
            <a:ext cx="733425"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zh-CN" sz="1200" i="1">
                <a:solidFill>
                  <a:srgbClr val="FF0000"/>
                </a:solidFill>
                <a:latin typeface="Arial" charset="0"/>
                <a:ea typeface="宋体" pitchFamily="2" charset="-122"/>
              </a:rPr>
              <a:t>MAS5.0</a:t>
            </a:r>
            <a:endParaRPr lang="en-US" altLang="en-US" sz="1200" i="1">
              <a:solidFill>
                <a:srgbClr val="FF0000"/>
              </a:solidFill>
              <a:latin typeface="Arial" charset="0"/>
            </a:endParaRPr>
          </a:p>
        </p:txBody>
      </p:sp>
      <p:sp>
        <p:nvSpPr>
          <p:cNvPr id="64522" name="Text Box 10"/>
          <p:cNvSpPr txBox="1">
            <a:spLocks noChangeArrowheads="1"/>
          </p:cNvSpPr>
          <p:nvPr/>
        </p:nvSpPr>
        <p:spPr bwMode="auto">
          <a:xfrm>
            <a:off x="2409825" y="2890838"/>
            <a:ext cx="530225"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zh-CN" sz="1200" i="1">
                <a:solidFill>
                  <a:srgbClr val="FF0000"/>
                </a:solidFill>
                <a:latin typeface="Arial" charset="0"/>
                <a:ea typeface="宋体" pitchFamily="2" charset="-122"/>
              </a:rPr>
              <a:t>RMA</a:t>
            </a:r>
            <a:endParaRPr lang="en-US" altLang="en-US" sz="1200" i="1">
              <a:solidFill>
                <a:srgbClr val="FF0000"/>
              </a:solidFill>
              <a:latin typeface="Arial" charset="0"/>
            </a:endParaRPr>
          </a:p>
        </p:txBody>
      </p:sp>
      <p:sp>
        <p:nvSpPr>
          <p:cNvPr id="64523" name="Text Box 11"/>
          <p:cNvSpPr txBox="1">
            <a:spLocks noChangeArrowheads="1"/>
          </p:cNvSpPr>
          <p:nvPr/>
        </p:nvSpPr>
        <p:spPr bwMode="auto">
          <a:xfrm>
            <a:off x="682625" y="2878138"/>
            <a:ext cx="617538"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zh-CN" sz="1200" i="1">
                <a:solidFill>
                  <a:srgbClr val="FF0000"/>
                </a:solidFill>
                <a:latin typeface="Arial" charset="0"/>
                <a:ea typeface="宋体" pitchFamily="2" charset="-122"/>
              </a:rPr>
              <a:t>dChip</a:t>
            </a:r>
            <a:endParaRPr lang="en-US" altLang="en-US" sz="1200" i="1">
              <a:solidFill>
                <a:srgbClr val="FF0000"/>
              </a:solidFill>
              <a:latin typeface="Arial" charset="0"/>
            </a:endParaRPr>
          </a:p>
        </p:txBody>
      </p:sp>
      <p:sp>
        <p:nvSpPr>
          <p:cNvPr id="64524" name="Text Box 12"/>
          <p:cNvSpPr txBox="1">
            <a:spLocks noChangeArrowheads="1"/>
          </p:cNvSpPr>
          <p:nvPr/>
        </p:nvSpPr>
        <p:spPr bwMode="auto">
          <a:xfrm>
            <a:off x="2971800" y="3373438"/>
            <a:ext cx="2116138"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336699"/>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zh-CN" sz="1400" b="0">
                <a:solidFill>
                  <a:srgbClr val="0000FF"/>
                </a:solidFill>
                <a:latin typeface="Arial" charset="0"/>
                <a:ea typeface="宋体" pitchFamily="2" charset="-122"/>
              </a:rPr>
              <a:t>Which algorithm is best?</a:t>
            </a:r>
            <a:endParaRPr lang="en-US" altLang="en-US" sz="1400" b="0">
              <a:solidFill>
                <a:srgbClr val="0000FF"/>
              </a:solidFill>
              <a:latin typeface="Arial" charset="0"/>
            </a:endParaRPr>
          </a:p>
        </p:txBody>
      </p:sp>
      <p:sp>
        <p:nvSpPr>
          <p:cNvPr id="64525" name="Rectangle 13"/>
          <p:cNvSpPr>
            <a:spLocks noChangeArrowheads="1"/>
          </p:cNvSpPr>
          <p:nvPr/>
        </p:nvSpPr>
        <p:spPr bwMode="auto">
          <a:xfrm>
            <a:off x="76200" y="1295400"/>
            <a:ext cx="5867400" cy="149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SzPct val="125000"/>
            </a:pPr>
            <a:r>
              <a:rPr lang="en-US" altLang="zh-CN" sz="1600">
                <a:solidFill>
                  <a:srgbClr val="000099"/>
                </a:solidFill>
                <a:ea typeface="宋体" pitchFamily="2" charset="-122"/>
              </a:rPr>
              <a:t>  GeneChips hybridized with cRNAs of biological interest </a:t>
            </a:r>
          </a:p>
          <a:p>
            <a:pPr eaLnBrk="1" hangingPunct="1">
              <a:spcBef>
                <a:spcPct val="0"/>
              </a:spcBef>
              <a:buSzPct val="125000"/>
            </a:pPr>
            <a:endParaRPr lang="en-US" altLang="zh-CN" sz="600">
              <a:solidFill>
                <a:srgbClr val="000099"/>
              </a:solidFill>
              <a:ea typeface="宋体" pitchFamily="2" charset="-122"/>
            </a:endParaRPr>
          </a:p>
          <a:p>
            <a:pPr eaLnBrk="1" hangingPunct="1">
              <a:spcBef>
                <a:spcPct val="0"/>
              </a:spcBef>
              <a:buSzPct val="125000"/>
            </a:pPr>
            <a:r>
              <a:rPr lang="en-US" altLang="zh-CN" sz="1600">
                <a:solidFill>
                  <a:srgbClr val="000099"/>
                </a:solidFill>
                <a:ea typeface="宋体" pitchFamily="2" charset="-122"/>
              </a:rPr>
              <a:t>  Many probe set algorithms for summarizing expression intensity </a:t>
            </a:r>
          </a:p>
          <a:p>
            <a:pPr eaLnBrk="1" hangingPunct="1">
              <a:spcBef>
                <a:spcPct val="0"/>
              </a:spcBef>
              <a:buSzPct val="125000"/>
            </a:pPr>
            <a:endParaRPr lang="en-US" altLang="zh-CN" sz="600">
              <a:solidFill>
                <a:srgbClr val="000099"/>
              </a:solidFill>
              <a:ea typeface="宋体" pitchFamily="2" charset="-122"/>
            </a:endParaRPr>
          </a:p>
          <a:p>
            <a:pPr eaLnBrk="1" hangingPunct="1">
              <a:spcBef>
                <a:spcPct val="0"/>
              </a:spcBef>
              <a:buSzPct val="125000"/>
            </a:pPr>
            <a:r>
              <a:rPr lang="en-US" altLang="zh-CN" sz="1600">
                <a:solidFill>
                  <a:srgbClr val="000099"/>
                </a:solidFill>
                <a:ea typeface="宋体" pitchFamily="2" charset="-122"/>
              </a:rPr>
              <a:t>  Significant differences of differentially expressed genes generated by different algorithms from the same dataset</a:t>
            </a:r>
          </a:p>
        </p:txBody>
      </p:sp>
      <p:sp>
        <p:nvSpPr>
          <p:cNvPr id="64526" name="Rectangle 14"/>
          <p:cNvSpPr>
            <a:spLocks noChangeArrowheads="1"/>
          </p:cNvSpPr>
          <p:nvPr/>
        </p:nvSpPr>
        <p:spPr bwMode="auto">
          <a:xfrm>
            <a:off x="304800" y="4495800"/>
            <a:ext cx="4937125" cy="1528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SzPct val="125000"/>
            </a:pPr>
            <a:r>
              <a:rPr lang="en-US" altLang="zh-CN" sz="1600">
                <a:solidFill>
                  <a:srgbClr val="000099"/>
                </a:solidFill>
                <a:ea typeface="宋体" pitchFamily="2" charset="-122"/>
              </a:rPr>
              <a:t>  Novel statistical approach for data variance and result bias analyses</a:t>
            </a:r>
          </a:p>
          <a:p>
            <a:pPr eaLnBrk="1" hangingPunct="1">
              <a:spcBef>
                <a:spcPct val="0"/>
              </a:spcBef>
              <a:buSzPct val="125000"/>
            </a:pPr>
            <a:endParaRPr lang="en-US" altLang="zh-CN" sz="600">
              <a:solidFill>
                <a:srgbClr val="000099"/>
              </a:solidFill>
              <a:ea typeface="宋体" pitchFamily="2" charset="-122"/>
            </a:endParaRPr>
          </a:p>
          <a:p>
            <a:pPr eaLnBrk="1" hangingPunct="1">
              <a:spcBef>
                <a:spcPct val="0"/>
              </a:spcBef>
              <a:buSzPct val="125000"/>
            </a:pPr>
            <a:r>
              <a:rPr lang="en-US" altLang="zh-CN" sz="1800">
                <a:solidFill>
                  <a:srgbClr val="000099"/>
                </a:solidFill>
                <a:ea typeface="宋体" pitchFamily="2" charset="-122"/>
              </a:rPr>
              <a:t> </a:t>
            </a:r>
            <a:r>
              <a:rPr lang="en-US" altLang="zh-CN" sz="1600">
                <a:solidFill>
                  <a:srgbClr val="000099"/>
                </a:solidFill>
                <a:ea typeface="宋体" pitchFamily="2" charset="-122"/>
              </a:rPr>
              <a:t>No external reference data needed</a:t>
            </a:r>
          </a:p>
          <a:p>
            <a:pPr eaLnBrk="1" hangingPunct="1">
              <a:spcBef>
                <a:spcPct val="0"/>
              </a:spcBef>
              <a:buSzPct val="125000"/>
            </a:pPr>
            <a:endParaRPr lang="en-US" altLang="zh-CN" sz="600">
              <a:solidFill>
                <a:srgbClr val="000099"/>
              </a:solidFill>
              <a:ea typeface="宋体" pitchFamily="2" charset="-122"/>
            </a:endParaRPr>
          </a:p>
          <a:p>
            <a:pPr eaLnBrk="1" hangingPunct="1">
              <a:spcBef>
                <a:spcPct val="0"/>
              </a:spcBef>
              <a:buSzPct val="125000"/>
            </a:pPr>
            <a:r>
              <a:rPr lang="en-US" altLang="zh-CN" sz="1600">
                <a:solidFill>
                  <a:srgbClr val="000099"/>
                </a:solidFill>
                <a:ea typeface="宋体" pitchFamily="2" charset="-122"/>
              </a:rPr>
              <a:t>  Algorithm evaluation with direct applications to experimental datasets of interest</a:t>
            </a:r>
            <a:endParaRPr lang="en-US" altLang="zh-CN" sz="1800">
              <a:solidFill>
                <a:srgbClr val="000099"/>
              </a:solidFill>
              <a:ea typeface="宋体" pitchFamily="2" charset="-122"/>
            </a:endParaRPr>
          </a:p>
        </p:txBody>
      </p:sp>
      <p:sp>
        <p:nvSpPr>
          <p:cNvPr id="64527" name="Rectangle 15"/>
          <p:cNvSpPr>
            <a:spLocks noChangeArrowheads="1"/>
          </p:cNvSpPr>
          <p:nvPr/>
        </p:nvSpPr>
        <p:spPr bwMode="auto">
          <a:xfrm>
            <a:off x="2833688" y="3852863"/>
            <a:ext cx="2459037" cy="517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eaLnBrk="1" hangingPunct="1">
              <a:spcBef>
                <a:spcPct val="0"/>
              </a:spcBef>
              <a:buClrTx/>
              <a:buFontTx/>
              <a:buNone/>
            </a:pPr>
            <a:r>
              <a:rPr lang="en-US" altLang="zh-CN" sz="1400" b="0">
                <a:solidFill>
                  <a:srgbClr val="0000FF"/>
                </a:solidFill>
                <a:latin typeface="Arial" charset="0"/>
                <a:ea typeface="宋体" pitchFamily="2" charset="-122"/>
              </a:rPr>
              <a:t>Great impact on subsequent </a:t>
            </a:r>
          </a:p>
          <a:p>
            <a:pPr algn="ctr" eaLnBrk="1" hangingPunct="1">
              <a:spcBef>
                <a:spcPct val="0"/>
              </a:spcBef>
              <a:buClrTx/>
              <a:buFontTx/>
              <a:buNone/>
            </a:pPr>
            <a:r>
              <a:rPr lang="en-US" altLang="zh-CN" sz="1400" b="0">
                <a:solidFill>
                  <a:srgbClr val="0000FF"/>
                </a:solidFill>
                <a:latin typeface="Arial" charset="0"/>
                <a:ea typeface="宋体" pitchFamily="2" charset="-122"/>
              </a:rPr>
              <a:t>expression data analysis </a:t>
            </a:r>
          </a:p>
        </p:txBody>
      </p:sp>
      <p:sp>
        <p:nvSpPr>
          <p:cNvPr id="64528" name="Text Box 16"/>
          <p:cNvSpPr txBox="1">
            <a:spLocks noChangeArrowheads="1"/>
          </p:cNvSpPr>
          <p:nvPr/>
        </p:nvSpPr>
        <p:spPr bwMode="auto">
          <a:xfrm>
            <a:off x="1609725" y="3779838"/>
            <a:ext cx="436563"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zh-CN" sz="1200">
                <a:solidFill>
                  <a:srgbClr val="5F5F5F"/>
                </a:solidFill>
                <a:latin typeface="Arial" charset="0"/>
                <a:ea typeface="宋体" pitchFamily="2" charset="-122"/>
              </a:rPr>
              <a:t>789</a:t>
            </a:r>
            <a:endParaRPr lang="en-US" altLang="en-US" sz="1200">
              <a:solidFill>
                <a:srgbClr val="5F5F5F"/>
              </a:solidFill>
              <a:latin typeface="Arial" charset="0"/>
            </a:endParaRPr>
          </a:p>
        </p:txBody>
      </p:sp>
      <p:sp>
        <p:nvSpPr>
          <p:cNvPr id="64529" name="Text Box 17"/>
          <p:cNvSpPr txBox="1">
            <a:spLocks noChangeArrowheads="1"/>
          </p:cNvSpPr>
          <p:nvPr/>
        </p:nvSpPr>
        <p:spPr bwMode="auto">
          <a:xfrm>
            <a:off x="1165225" y="3005138"/>
            <a:ext cx="436563"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zh-CN" sz="1200">
                <a:solidFill>
                  <a:srgbClr val="5F5F5F"/>
                </a:solidFill>
                <a:latin typeface="Arial" charset="0"/>
                <a:ea typeface="宋体" pitchFamily="2" charset="-122"/>
              </a:rPr>
              <a:t>853</a:t>
            </a:r>
            <a:endParaRPr lang="en-US" altLang="en-US" sz="1200">
              <a:solidFill>
                <a:srgbClr val="5F5F5F"/>
              </a:solidFill>
              <a:latin typeface="Arial" charset="0"/>
            </a:endParaRPr>
          </a:p>
        </p:txBody>
      </p:sp>
      <p:sp>
        <p:nvSpPr>
          <p:cNvPr id="64530" name="Text Box 18"/>
          <p:cNvSpPr txBox="1">
            <a:spLocks noChangeArrowheads="1"/>
          </p:cNvSpPr>
          <p:nvPr/>
        </p:nvSpPr>
        <p:spPr bwMode="auto">
          <a:xfrm>
            <a:off x="2028825" y="3055938"/>
            <a:ext cx="436563"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zh-CN" sz="1200">
                <a:solidFill>
                  <a:srgbClr val="5F5F5F"/>
                </a:solidFill>
                <a:latin typeface="Arial" charset="0"/>
                <a:ea typeface="宋体" pitchFamily="2" charset="-122"/>
              </a:rPr>
              <a:t>876</a:t>
            </a:r>
            <a:endParaRPr lang="en-US" altLang="en-US" sz="1200">
              <a:solidFill>
                <a:srgbClr val="5F5F5F"/>
              </a:solidFill>
              <a:latin typeface="Arial" charset="0"/>
            </a:endParaRPr>
          </a:p>
        </p:txBody>
      </p:sp>
      <p:sp>
        <p:nvSpPr>
          <p:cNvPr id="64531" name="Text Box 19"/>
          <p:cNvSpPr txBox="1">
            <a:spLocks noChangeArrowheads="1"/>
          </p:cNvSpPr>
          <p:nvPr/>
        </p:nvSpPr>
        <p:spPr bwMode="auto">
          <a:xfrm>
            <a:off x="1838325" y="3462338"/>
            <a:ext cx="436563"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zh-CN" sz="1200">
                <a:solidFill>
                  <a:srgbClr val="336699"/>
                </a:solidFill>
                <a:latin typeface="Arial" charset="0"/>
                <a:ea typeface="宋体" pitchFamily="2" charset="-122"/>
              </a:rPr>
              <a:t>375</a:t>
            </a:r>
            <a:endParaRPr lang="en-US" altLang="en-US" sz="1200">
              <a:solidFill>
                <a:srgbClr val="336699"/>
              </a:solidFill>
              <a:latin typeface="Arial" charset="0"/>
            </a:endParaRPr>
          </a:p>
        </p:txBody>
      </p:sp>
      <p:sp>
        <p:nvSpPr>
          <p:cNvPr id="64532" name="Text Box 20"/>
          <p:cNvSpPr txBox="1">
            <a:spLocks noChangeArrowheads="1"/>
          </p:cNvSpPr>
          <p:nvPr/>
        </p:nvSpPr>
        <p:spPr bwMode="auto">
          <a:xfrm>
            <a:off x="1616075" y="3284538"/>
            <a:ext cx="436563"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zh-CN" sz="1200">
                <a:solidFill>
                  <a:srgbClr val="FF0000"/>
                </a:solidFill>
                <a:latin typeface="Arial" charset="0"/>
                <a:ea typeface="宋体" pitchFamily="2" charset="-122"/>
              </a:rPr>
              <a:t>274</a:t>
            </a:r>
            <a:endParaRPr lang="en-US" altLang="en-US" sz="1200">
              <a:solidFill>
                <a:srgbClr val="FF0000"/>
              </a:solidFill>
              <a:latin typeface="Arial" charset="0"/>
            </a:endParaRPr>
          </a:p>
        </p:txBody>
      </p:sp>
      <p:sp>
        <p:nvSpPr>
          <p:cNvPr id="64533" name="Text Box 21"/>
          <p:cNvSpPr txBox="1">
            <a:spLocks noChangeArrowheads="1"/>
          </p:cNvSpPr>
          <p:nvPr/>
        </p:nvSpPr>
        <p:spPr bwMode="auto">
          <a:xfrm>
            <a:off x="1597025" y="3030538"/>
            <a:ext cx="436563"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zh-CN" sz="1200">
                <a:solidFill>
                  <a:srgbClr val="336699"/>
                </a:solidFill>
                <a:latin typeface="Arial" charset="0"/>
                <a:ea typeface="宋体" pitchFamily="2" charset="-122"/>
              </a:rPr>
              <a:t>466</a:t>
            </a:r>
            <a:endParaRPr lang="en-US" altLang="en-US" sz="1200">
              <a:solidFill>
                <a:srgbClr val="336699"/>
              </a:solidFill>
              <a:latin typeface="Arial" charset="0"/>
            </a:endParaRPr>
          </a:p>
        </p:txBody>
      </p:sp>
      <p:sp>
        <p:nvSpPr>
          <p:cNvPr id="64534" name="Text Box 22"/>
          <p:cNvSpPr txBox="1">
            <a:spLocks noChangeArrowheads="1"/>
          </p:cNvSpPr>
          <p:nvPr/>
        </p:nvSpPr>
        <p:spPr bwMode="auto">
          <a:xfrm>
            <a:off x="1355725" y="3462338"/>
            <a:ext cx="436563"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zh-CN" sz="1200">
                <a:solidFill>
                  <a:srgbClr val="336699"/>
                </a:solidFill>
                <a:latin typeface="Arial" charset="0"/>
                <a:ea typeface="宋体" pitchFamily="2" charset="-122"/>
              </a:rPr>
              <a:t>327</a:t>
            </a:r>
            <a:endParaRPr lang="en-US" altLang="en-US" sz="1200">
              <a:solidFill>
                <a:srgbClr val="336699"/>
              </a:solidFill>
              <a:latin typeface="Arial" charset="0"/>
            </a:endParaRPr>
          </a:p>
        </p:txBody>
      </p:sp>
      <p:sp>
        <p:nvSpPr>
          <p:cNvPr id="64535" name="Text Box 23"/>
          <p:cNvSpPr txBox="1">
            <a:spLocks noChangeArrowheads="1"/>
          </p:cNvSpPr>
          <p:nvPr/>
        </p:nvSpPr>
        <p:spPr bwMode="auto">
          <a:xfrm>
            <a:off x="3143250" y="2925763"/>
            <a:ext cx="168275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336699"/>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zh-CN" sz="1400" b="0">
                <a:solidFill>
                  <a:srgbClr val="0000FF"/>
                </a:solidFill>
                <a:latin typeface="Arial" charset="0"/>
                <a:ea typeface="宋体" pitchFamily="2" charset="-122"/>
              </a:rPr>
              <a:t>31% - 55% overlap</a:t>
            </a:r>
            <a:endParaRPr lang="en-US" altLang="en-US" sz="1400" b="0">
              <a:solidFill>
                <a:srgbClr val="0000FF"/>
              </a:solidFill>
              <a:latin typeface="Arial" charset="0"/>
            </a:endParaRPr>
          </a:p>
        </p:txBody>
      </p:sp>
      <p:pic>
        <p:nvPicPr>
          <p:cNvPr id="64536" name="Picture 2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43550" y="5229225"/>
            <a:ext cx="3600450" cy="7572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4537" name="Rectangle 27"/>
          <p:cNvSpPr>
            <a:spLocks noChangeArrowheads="1"/>
          </p:cNvSpPr>
          <p:nvPr/>
        </p:nvSpPr>
        <p:spPr bwMode="auto">
          <a:xfrm>
            <a:off x="228600" y="6019800"/>
            <a:ext cx="1781175"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600">
                <a:solidFill>
                  <a:schemeClr val="tx1"/>
                </a:solidFill>
                <a:latin typeface="Arial" charset="0"/>
              </a:rPr>
              <a:t>Z. Hu, G. Willsky</a:t>
            </a:r>
          </a:p>
        </p:txBody>
      </p:sp>
      <p:sp>
        <p:nvSpPr>
          <p:cNvPr id="64538" name="Rectangle 28"/>
          <p:cNvSpPr>
            <a:spLocks noChangeArrowheads="1"/>
          </p:cNvSpPr>
          <p:nvPr/>
        </p:nvSpPr>
        <p:spPr bwMode="auto">
          <a:xfrm>
            <a:off x="0" y="0"/>
            <a:ext cx="9144000" cy="1143000"/>
          </a:xfrm>
          <a:prstGeom prst="rect">
            <a:avLst/>
          </a:prstGeom>
          <a:gradFill rotWithShape="1">
            <a:gsLst>
              <a:gs pos="0">
                <a:srgbClr val="000047"/>
              </a:gs>
              <a:gs pos="50000">
                <a:srgbClr val="000099"/>
              </a:gs>
              <a:gs pos="100000">
                <a:srgbClr val="000047"/>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4000" b="0">
                <a:solidFill>
                  <a:schemeClr val="bg1"/>
                </a:solidFill>
                <a:latin typeface="Arial Black" pitchFamily="34" charset="0"/>
              </a:rPr>
              <a:t>Data Mining and Analysis</a:t>
            </a:r>
          </a:p>
        </p:txBody>
      </p:sp>
      <p:sp>
        <p:nvSpPr>
          <p:cNvPr id="64539" name="Text Box 29"/>
          <p:cNvSpPr txBox="1">
            <a:spLocks noChangeArrowheads="1"/>
          </p:cNvSpPr>
          <p:nvPr/>
        </p:nvSpPr>
        <p:spPr bwMode="auto">
          <a:xfrm>
            <a:off x="7669213" y="76200"/>
            <a:ext cx="1474787"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r">
              <a:spcBef>
                <a:spcPct val="0"/>
              </a:spcBef>
              <a:buClrTx/>
              <a:buFontTx/>
              <a:buNone/>
            </a:pPr>
            <a:r>
              <a:rPr lang="en-US" altLang="en-US" sz="1600">
                <a:solidFill>
                  <a:srgbClr val="FFFF00"/>
                </a:solidFill>
              </a:rPr>
              <a:t>Bioinformatics</a:t>
            </a:r>
          </a:p>
        </p:txBody>
      </p:sp>
    </p:spTree>
  </p:cSld>
  <p:clrMapOvr>
    <a:masterClrMapping/>
  </p:clrMapOvr>
  <p:transition spd="slow">
    <p:pull dir="rd"/>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a:xfrm>
            <a:off x="-19050" y="0"/>
            <a:ext cx="9163050" cy="1143000"/>
          </a:xfrm>
        </p:spPr>
        <p:txBody>
          <a:bodyPr/>
          <a:lstStyle/>
          <a:p>
            <a:r>
              <a:rPr lang="en-US" altLang="en-US" sz="4000"/>
              <a:t>Nuclear Medicine</a:t>
            </a:r>
          </a:p>
        </p:txBody>
      </p:sp>
      <p:sp>
        <p:nvSpPr>
          <p:cNvPr id="65539" name="Rectangle 3"/>
          <p:cNvSpPr>
            <a:spLocks noGrp="1" noChangeArrowheads="1"/>
          </p:cNvSpPr>
          <p:nvPr>
            <p:ph idx="1"/>
          </p:nvPr>
        </p:nvSpPr>
        <p:spPr>
          <a:xfrm>
            <a:off x="673100" y="1098550"/>
            <a:ext cx="4592638" cy="3702050"/>
          </a:xfrm>
        </p:spPr>
        <p:txBody>
          <a:bodyPr/>
          <a:lstStyle/>
          <a:p>
            <a:pPr>
              <a:lnSpc>
                <a:spcPct val="90000"/>
              </a:lnSpc>
            </a:pPr>
            <a:r>
              <a:rPr lang="en-US" altLang="en-US" sz="2100"/>
              <a:t>Monte Carlo simulation </a:t>
            </a:r>
          </a:p>
          <a:p>
            <a:pPr lvl="1">
              <a:lnSpc>
                <a:spcPct val="90000"/>
              </a:lnSpc>
            </a:pPr>
            <a:r>
              <a:rPr lang="en-US" altLang="en-US" sz="2000"/>
              <a:t>for modeling imaging system characteristics, optimizing system design, and validating data correction algorithms. </a:t>
            </a:r>
          </a:p>
          <a:p>
            <a:pPr>
              <a:lnSpc>
                <a:spcPct val="90000"/>
              </a:lnSpc>
            </a:pPr>
            <a:r>
              <a:rPr lang="en-US" altLang="en-US" sz="2100"/>
              <a:t>Image reconstruction</a:t>
            </a:r>
          </a:p>
          <a:p>
            <a:pPr lvl="1">
              <a:lnSpc>
                <a:spcPct val="90000"/>
              </a:lnSpc>
            </a:pPr>
            <a:r>
              <a:rPr lang="en-US" altLang="en-US" sz="2000"/>
              <a:t>for development of high resolution image reconstruction algorithm and software for both human and animal nuclear emission tomographic systems. </a:t>
            </a:r>
            <a:endParaRPr lang="en-US" altLang="en-US" sz="3000"/>
          </a:p>
        </p:txBody>
      </p:sp>
      <p:pic>
        <p:nvPicPr>
          <p:cNvPr id="65540"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980238" y="965200"/>
            <a:ext cx="1571625" cy="150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5541" name="Picture 5" descr="2fig220_ct_pet_mous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78450" y="3019425"/>
            <a:ext cx="1697038" cy="2589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5542" name="Picture 6" descr="RatF18_250_E_p010_t001-6_join_z1125_RatF18_250_E_p010_t001-6_join_z1125_sagittal_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00913" y="2984500"/>
            <a:ext cx="1254125" cy="2622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5543" name="Picture 7" descr="simulation"/>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26075" y="973138"/>
            <a:ext cx="1654175" cy="1506537"/>
          </a:xfrm>
          <a:prstGeom prst="rect">
            <a:avLst/>
          </a:prstGeom>
          <a:noFill/>
          <a:ln w="9525">
            <a:solidFill>
              <a:srgbClr val="008000"/>
            </a:solidFill>
            <a:miter lim="800000"/>
            <a:headEnd/>
            <a:tailEnd/>
          </a:ln>
          <a:extLst>
            <a:ext uri="{909E8E84-426E-40DD-AFC4-6F175D3DCCD1}">
              <a14:hiddenFill xmlns:a14="http://schemas.microsoft.com/office/drawing/2010/main">
                <a:solidFill>
                  <a:srgbClr val="FFFFFF"/>
                </a:solidFill>
              </a14:hiddenFill>
            </a:ext>
          </a:extLst>
        </p:spPr>
      </p:pic>
      <p:grpSp>
        <p:nvGrpSpPr>
          <p:cNvPr id="65544" name="Group 8"/>
          <p:cNvGrpSpPr>
            <a:grpSpLocks/>
          </p:cNvGrpSpPr>
          <p:nvPr/>
        </p:nvGrpSpPr>
        <p:grpSpPr bwMode="auto">
          <a:xfrm>
            <a:off x="1271588" y="4370388"/>
            <a:ext cx="3200400" cy="1066800"/>
            <a:chOff x="-148" y="5568"/>
            <a:chExt cx="8769" cy="2488"/>
          </a:xfrm>
        </p:grpSpPr>
        <p:pic>
          <p:nvPicPr>
            <p:cNvPr id="65550" name="Picture 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8" y="5568"/>
              <a:ext cx="300" cy="2488"/>
            </a:xfrm>
            <a:prstGeom prst="rect">
              <a:avLst/>
            </a:prstGeom>
            <a:noFill/>
            <a:ln w="9525">
              <a:solidFill>
                <a:srgbClr val="008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5551" name="Picture 10" descr="morgan-monkey-1_crop_c_img_f0_x123_y133_z105_trans"/>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29" y="5568"/>
              <a:ext cx="2769" cy="2488"/>
            </a:xfrm>
            <a:prstGeom prst="rect">
              <a:avLst/>
            </a:prstGeom>
            <a:noFill/>
            <a:ln w="9525">
              <a:solidFill>
                <a:srgbClr val="008000"/>
              </a:solidFill>
              <a:miter lim="800000"/>
              <a:headEnd/>
              <a:tailEnd/>
            </a:ln>
            <a:extLst>
              <a:ext uri="{909E8E84-426E-40DD-AFC4-6F175D3DCCD1}">
                <a14:hiddenFill xmlns:a14="http://schemas.microsoft.com/office/drawing/2010/main">
                  <a:solidFill>
                    <a:srgbClr val="FFFFFF"/>
                  </a:solidFill>
                </a14:hiddenFill>
              </a:ext>
            </a:extLst>
          </p:spPr>
        </p:pic>
        <p:pic>
          <p:nvPicPr>
            <p:cNvPr id="65552" name="Picture 11" descr="morgan-monkey-1_crop_c_img_f0_x123_y133_z105_coro"/>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898" y="5568"/>
              <a:ext cx="2862" cy="2488"/>
            </a:xfrm>
            <a:prstGeom prst="rect">
              <a:avLst/>
            </a:prstGeom>
            <a:noFill/>
            <a:ln w="9525">
              <a:solidFill>
                <a:srgbClr val="008000"/>
              </a:solidFill>
              <a:miter lim="800000"/>
              <a:headEnd/>
              <a:tailEnd/>
            </a:ln>
            <a:extLst>
              <a:ext uri="{909E8E84-426E-40DD-AFC4-6F175D3DCCD1}">
                <a14:hiddenFill xmlns:a14="http://schemas.microsoft.com/office/drawing/2010/main">
                  <a:solidFill>
                    <a:srgbClr val="FFFFFF"/>
                  </a:solidFill>
                </a14:hiddenFill>
              </a:ext>
            </a:extLst>
          </p:spPr>
        </p:pic>
        <p:pic>
          <p:nvPicPr>
            <p:cNvPr id="65553" name="Picture 12" descr="morgan-monkey-1_crop_c_img_f0_x123_y133_z105_sag"/>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760" y="5568"/>
              <a:ext cx="2861" cy="2488"/>
            </a:xfrm>
            <a:prstGeom prst="rect">
              <a:avLst/>
            </a:prstGeom>
            <a:noFill/>
            <a:ln w="9525">
              <a:solidFill>
                <a:srgbClr val="008000"/>
              </a:solidFill>
              <a:miter lim="800000"/>
              <a:headEnd/>
              <a:tailEnd/>
            </a:ln>
            <a:extLst>
              <a:ext uri="{909E8E84-426E-40DD-AFC4-6F175D3DCCD1}">
                <a14:hiddenFill xmlns:a14="http://schemas.microsoft.com/office/drawing/2010/main">
                  <a:solidFill>
                    <a:srgbClr val="FFFFFF"/>
                  </a:solidFill>
                </a14:hiddenFill>
              </a:ext>
            </a:extLst>
          </p:spPr>
        </p:pic>
      </p:grpSp>
      <p:sp>
        <p:nvSpPr>
          <p:cNvPr id="65545" name="Text Box 13"/>
          <p:cNvSpPr txBox="1">
            <a:spLocks noChangeArrowheads="1"/>
          </p:cNvSpPr>
          <p:nvPr/>
        </p:nvSpPr>
        <p:spPr bwMode="auto">
          <a:xfrm>
            <a:off x="990600" y="5438775"/>
            <a:ext cx="4038600" cy="733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zh-CN" sz="1600" b="0">
                <a:solidFill>
                  <a:schemeClr val="tx1"/>
                </a:solidFill>
                <a:latin typeface="Arial" charset="0"/>
                <a:ea typeface="宋体" pitchFamily="2" charset="-122"/>
              </a:rPr>
              <a:t>Transverse, coronal and sagittal views of a monkey brain scanned on a dedicated brain PET using the radioligand </a:t>
            </a:r>
            <a:r>
              <a:rPr lang="en-US" altLang="zh-CN" sz="1600" b="0" baseline="30000">
                <a:solidFill>
                  <a:schemeClr val="tx1"/>
                </a:solidFill>
                <a:latin typeface="Arial" charset="0"/>
                <a:ea typeface="宋体" pitchFamily="2" charset="-122"/>
              </a:rPr>
              <a:t>18</a:t>
            </a:r>
            <a:r>
              <a:rPr lang="en-US" altLang="zh-CN" sz="1600" b="0">
                <a:solidFill>
                  <a:schemeClr val="tx1"/>
                </a:solidFill>
                <a:latin typeface="Arial" charset="0"/>
                <a:ea typeface="宋体" pitchFamily="2" charset="-122"/>
              </a:rPr>
              <a:t>F-FCWAY.</a:t>
            </a:r>
            <a:endParaRPr lang="en-US" altLang="en-US" sz="1600" b="0">
              <a:solidFill>
                <a:schemeClr val="tx1"/>
              </a:solidFill>
              <a:latin typeface="Arial" charset="0"/>
            </a:endParaRPr>
          </a:p>
        </p:txBody>
      </p:sp>
      <p:sp>
        <p:nvSpPr>
          <p:cNvPr id="65546" name="Text Box 14"/>
          <p:cNvSpPr txBox="1">
            <a:spLocks noChangeArrowheads="1"/>
          </p:cNvSpPr>
          <p:nvPr/>
        </p:nvSpPr>
        <p:spPr bwMode="auto">
          <a:xfrm>
            <a:off x="5418138" y="2470150"/>
            <a:ext cx="3725862"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600" b="0">
                <a:solidFill>
                  <a:schemeClr val="tx1"/>
                </a:solidFill>
                <a:latin typeface="Arial" charset="0"/>
              </a:rPr>
              <a:t>Two virtual imagers simulated for system modeling and design evaluation.</a:t>
            </a:r>
          </a:p>
        </p:txBody>
      </p:sp>
      <p:sp>
        <p:nvSpPr>
          <p:cNvPr id="65547" name="Text Box 15"/>
          <p:cNvSpPr txBox="1">
            <a:spLocks noChangeArrowheads="1"/>
          </p:cNvSpPr>
          <p:nvPr/>
        </p:nvSpPr>
        <p:spPr bwMode="auto">
          <a:xfrm>
            <a:off x="5378450" y="5603875"/>
            <a:ext cx="3603625" cy="733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600" b="0">
                <a:solidFill>
                  <a:schemeClr val="tx1"/>
                </a:solidFill>
                <a:latin typeface="Arial" charset="0"/>
              </a:rPr>
              <a:t>Co-registered </a:t>
            </a:r>
            <a:r>
              <a:rPr lang="en-US" altLang="en-US" sz="1600" b="0" baseline="30000">
                <a:solidFill>
                  <a:schemeClr val="tx1"/>
                </a:solidFill>
                <a:latin typeface="Arial" charset="0"/>
              </a:rPr>
              <a:t>18</a:t>
            </a:r>
            <a:r>
              <a:rPr lang="en-US" altLang="en-US" sz="1600" b="0">
                <a:solidFill>
                  <a:schemeClr val="tx1"/>
                </a:solidFill>
                <a:latin typeface="Arial" charset="0"/>
              </a:rPr>
              <a:t>F-FDG PET and CT mouse images (left) and a </a:t>
            </a:r>
            <a:r>
              <a:rPr lang="en-US" altLang="en-US" sz="1600" b="0" baseline="30000">
                <a:solidFill>
                  <a:schemeClr val="tx1"/>
                </a:solidFill>
                <a:latin typeface="Arial" charset="0"/>
              </a:rPr>
              <a:t>18</a:t>
            </a:r>
            <a:r>
              <a:rPr lang="en-US" altLang="en-US" sz="1600" b="0">
                <a:solidFill>
                  <a:schemeClr val="tx1"/>
                </a:solidFill>
                <a:latin typeface="Arial" charset="0"/>
              </a:rPr>
              <a:t>F-Fluorine bone image of a 250 gram rat.</a:t>
            </a:r>
          </a:p>
        </p:txBody>
      </p:sp>
      <p:sp>
        <p:nvSpPr>
          <p:cNvPr id="65548" name="Text Box 17"/>
          <p:cNvSpPr txBox="1">
            <a:spLocks noChangeArrowheads="1"/>
          </p:cNvSpPr>
          <p:nvPr/>
        </p:nvSpPr>
        <p:spPr bwMode="auto">
          <a:xfrm>
            <a:off x="152400" y="6019800"/>
            <a:ext cx="17891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600">
                <a:solidFill>
                  <a:schemeClr val="tx1"/>
                </a:solidFill>
                <a:latin typeface="Arial" charset="0"/>
              </a:rPr>
              <a:t>Y. Yao, M. Jones</a:t>
            </a:r>
          </a:p>
        </p:txBody>
      </p:sp>
      <p:sp>
        <p:nvSpPr>
          <p:cNvPr id="65549" name="Text Box 18"/>
          <p:cNvSpPr txBox="1">
            <a:spLocks noChangeArrowheads="1"/>
          </p:cNvSpPr>
          <p:nvPr/>
        </p:nvSpPr>
        <p:spPr bwMode="auto">
          <a:xfrm>
            <a:off x="7483475" y="76200"/>
            <a:ext cx="1660525"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r">
              <a:spcBef>
                <a:spcPct val="0"/>
              </a:spcBef>
              <a:buClrTx/>
              <a:buFontTx/>
              <a:buNone/>
            </a:pPr>
            <a:r>
              <a:rPr lang="en-US" altLang="en-US" sz="1600">
                <a:solidFill>
                  <a:srgbClr val="FFFF00"/>
                </a:solidFill>
              </a:rPr>
              <a:t>Medical Imaging</a:t>
            </a:r>
          </a:p>
        </p:txBody>
      </p:sp>
    </p:spTree>
  </p:cSld>
  <p:clrMapOvr>
    <a:masterClrMapping/>
  </p:clrMapOvr>
  <p:transition spd="slow">
    <p:pull dir="rd"/>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a:xfrm>
            <a:off x="0" y="0"/>
            <a:ext cx="9144000" cy="1143000"/>
          </a:xfrm>
        </p:spPr>
        <p:txBody>
          <a:bodyPr/>
          <a:lstStyle/>
          <a:p>
            <a:r>
              <a:rPr lang="en-US" altLang="en-US" sz="4000"/>
              <a:t>Parallel Algorithms</a:t>
            </a:r>
          </a:p>
        </p:txBody>
      </p:sp>
      <p:sp>
        <p:nvSpPr>
          <p:cNvPr id="66566" name="Rectangle 6"/>
          <p:cNvSpPr>
            <a:spLocks noGrp="1" noChangeArrowheads="1"/>
          </p:cNvSpPr>
          <p:nvPr>
            <p:ph idx="1"/>
          </p:nvPr>
        </p:nvSpPr>
        <p:spPr>
          <a:xfrm>
            <a:off x="762000" y="1114425"/>
            <a:ext cx="6073775" cy="3914775"/>
          </a:xfrm>
        </p:spPr>
        <p:txBody>
          <a:bodyPr/>
          <a:lstStyle/>
          <a:p>
            <a:r>
              <a:rPr lang="en-US" altLang="en-US"/>
              <a:t>String pattern matching searches for word processors, Web, molecular biology</a:t>
            </a:r>
          </a:p>
          <a:p>
            <a:pPr>
              <a:lnSpc>
                <a:spcPct val="90000"/>
              </a:lnSpc>
            </a:pPr>
            <a:r>
              <a:rPr lang="en-US" altLang="en-US"/>
              <a:t>Image processing</a:t>
            </a:r>
          </a:p>
          <a:p>
            <a:pPr>
              <a:lnSpc>
                <a:spcPct val="90000"/>
              </a:lnSpc>
            </a:pPr>
            <a:r>
              <a:rPr lang="en-US" altLang="en-US"/>
              <a:t>Computational geometry</a:t>
            </a:r>
          </a:p>
          <a:p>
            <a:pPr>
              <a:lnSpc>
                <a:spcPct val="90000"/>
              </a:lnSpc>
            </a:pPr>
            <a:r>
              <a:rPr lang="en-US" altLang="en-US"/>
              <a:t>Fundamental operations</a:t>
            </a:r>
          </a:p>
          <a:p>
            <a:endParaRPr lang="en-US" altLang="en-US" sz="4300"/>
          </a:p>
          <a:p>
            <a:endParaRPr lang="en-US" altLang="en-US" sz="4300"/>
          </a:p>
        </p:txBody>
      </p:sp>
      <p:pic>
        <p:nvPicPr>
          <p:cNvPr id="66563" name="Picture 3" descr="2ed-bi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73813" y="1192213"/>
            <a:ext cx="2770187" cy="2770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656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93825" y="4832350"/>
            <a:ext cx="4886325"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6565"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86525" y="3919538"/>
            <a:ext cx="2447925" cy="2414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6567" name="Text Box 8"/>
          <p:cNvSpPr txBox="1">
            <a:spLocks noChangeArrowheads="1"/>
          </p:cNvSpPr>
          <p:nvPr/>
        </p:nvSpPr>
        <p:spPr bwMode="auto">
          <a:xfrm>
            <a:off x="228600" y="6019800"/>
            <a:ext cx="19050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600">
                <a:solidFill>
                  <a:schemeClr val="tx1"/>
                </a:solidFill>
                <a:latin typeface="Arial" charset="0"/>
              </a:rPr>
              <a:t>L. Boxer, R. Miller</a:t>
            </a:r>
          </a:p>
        </p:txBody>
      </p:sp>
      <p:sp>
        <p:nvSpPr>
          <p:cNvPr id="66568" name="Text Box 9"/>
          <p:cNvSpPr txBox="1">
            <a:spLocks noChangeArrowheads="1"/>
          </p:cNvSpPr>
          <p:nvPr/>
        </p:nvSpPr>
        <p:spPr bwMode="auto">
          <a:xfrm>
            <a:off x="7372350" y="76200"/>
            <a:ext cx="1771650"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r">
              <a:spcBef>
                <a:spcPct val="0"/>
              </a:spcBef>
              <a:buClrTx/>
              <a:buFontTx/>
              <a:buNone/>
            </a:pPr>
            <a:r>
              <a:rPr lang="en-US" altLang="en-US" sz="1600">
                <a:solidFill>
                  <a:srgbClr val="FFFF00"/>
                </a:solidFill>
              </a:rPr>
              <a:t>Computer Science</a:t>
            </a:r>
          </a:p>
        </p:txBody>
      </p:sp>
    </p:spTree>
  </p:cSld>
  <p:clrMapOvr>
    <a:masterClrMapping/>
  </p:clrMapOvr>
  <p:transition spd="slow">
    <p:pull dir="rd"/>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0" y="0"/>
            <a:ext cx="9144000" cy="1143000"/>
          </a:xfrm>
        </p:spPr>
        <p:txBody>
          <a:bodyPr/>
          <a:lstStyle/>
          <a:p>
            <a:r>
              <a:rPr lang="en-US" altLang="en-US" sz="4000"/>
              <a:t>Literacy &amp; Disability in Canada</a:t>
            </a:r>
          </a:p>
        </p:txBody>
      </p:sp>
      <p:sp>
        <p:nvSpPr>
          <p:cNvPr id="67589" name="Rectangle 5"/>
          <p:cNvSpPr>
            <a:spLocks noGrp="1" noChangeArrowheads="1"/>
          </p:cNvSpPr>
          <p:nvPr>
            <p:ph idx="1"/>
          </p:nvPr>
        </p:nvSpPr>
        <p:spPr>
          <a:xfrm>
            <a:off x="647700" y="1120775"/>
            <a:ext cx="8534400" cy="3070225"/>
          </a:xfrm>
        </p:spPr>
        <p:txBody>
          <a:bodyPr/>
          <a:lstStyle/>
          <a:p>
            <a:pPr>
              <a:spcBef>
                <a:spcPct val="0"/>
              </a:spcBef>
            </a:pPr>
            <a:r>
              <a:rPr lang="en-US" altLang="en-US" sz="1900"/>
              <a:t>Exploring the relationship between illiteracy &amp; disability across the Canadian landscape</a:t>
            </a:r>
          </a:p>
          <a:p>
            <a:pPr>
              <a:spcBef>
                <a:spcPct val="0"/>
              </a:spcBef>
            </a:pPr>
            <a:r>
              <a:rPr lang="en-US" altLang="en-US" sz="1900"/>
              <a:t>Social Systems GIS Lab in the Dept. of Anthropology is working with researchers from York University &amp; the Canadian Abilities Foundation.  </a:t>
            </a:r>
          </a:p>
          <a:p>
            <a:pPr>
              <a:spcBef>
                <a:spcPct val="0"/>
              </a:spcBef>
            </a:pPr>
            <a:r>
              <a:rPr lang="en-US" altLang="en-US" sz="1900"/>
              <a:t>Sponsored by The Adult Learning &amp; Literacy Directorate of the Ministry of Human Resources &amp; Social Development Canada.</a:t>
            </a:r>
          </a:p>
        </p:txBody>
      </p:sp>
      <p:pic>
        <p:nvPicPr>
          <p:cNvPr id="67587" name="Picture 3" descr="Severit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45050" y="3024188"/>
            <a:ext cx="4278313" cy="3305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7588" name="Picture 4" descr="DisabilityRat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8500" y="3024188"/>
            <a:ext cx="4294188" cy="3317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590" name="Text Box 7"/>
          <p:cNvSpPr txBox="1">
            <a:spLocks noChangeArrowheads="1"/>
          </p:cNvSpPr>
          <p:nvPr/>
        </p:nvSpPr>
        <p:spPr bwMode="auto">
          <a:xfrm>
            <a:off x="228600" y="6019800"/>
            <a:ext cx="11668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600">
                <a:solidFill>
                  <a:schemeClr val="tx1"/>
                </a:solidFill>
                <a:latin typeface="Arial" charset="0"/>
              </a:rPr>
              <a:t>E. Zubrow</a:t>
            </a:r>
          </a:p>
        </p:txBody>
      </p:sp>
      <p:sp>
        <p:nvSpPr>
          <p:cNvPr id="67591" name="Text Box 8"/>
          <p:cNvSpPr txBox="1">
            <a:spLocks noChangeArrowheads="1"/>
          </p:cNvSpPr>
          <p:nvPr/>
        </p:nvSpPr>
        <p:spPr bwMode="auto">
          <a:xfrm>
            <a:off x="7751763" y="76200"/>
            <a:ext cx="1392237"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r">
              <a:spcBef>
                <a:spcPct val="0"/>
              </a:spcBef>
              <a:buClrTx/>
              <a:buFontTx/>
              <a:buNone/>
            </a:pPr>
            <a:r>
              <a:rPr lang="en-US" altLang="en-US" sz="1600">
                <a:solidFill>
                  <a:srgbClr val="FFFF00"/>
                </a:solidFill>
              </a:rPr>
              <a:t>Anthropology</a:t>
            </a:r>
          </a:p>
        </p:txBody>
      </p:sp>
    </p:spTree>
  </p:cSld>
  <p:clrMapOvr>
    <a:masterClrMapping/>
  </p:clrMapOvr>
  <p:transition spd="slow">
    <p:pull dir="rd"/>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a:xfrm>
            <a:off x="0" y="0"/>
            <a:ext cx="9144000" cy="1143000"/>
          </a:xfrm>
        </p:spPr>
        <p:txBody>
          <a:bodyPr/>
          <a:lstStyle/>
          <a:p>
            <a:r>
              <a:rPr lang="en-US" altLang="en-US" sz="3600"/>
              <a:t>Verberie Paleolithic Site in France</a:t>
            </a:r>
          </a:p>
        </p:txBody>
      </p:sp>
      <p:sp>
        <p:nvSpPr>
          <p:cNvPr id="68614" name="Rectangle 6"/>
          <p:cNvSpPr>
            <a:spLocks noGrp="1" noChangeArrowheads="1"/>
          </p:cNvSpPr>
          <p:nvPr>
            <p:ph idx="1"/>
          </p:nvPr>
        </p:nvSpPr>
        <p:spPr>
          <a:xfrm>
            <a:off x="633413" y="1328738"/>
            <a:ext cx="8510587" cy="3090862"/>
          </a:xfrm>
        </p:spPr>
        <p:txBody>
          <a:bodyPr/>
          <a:lstStyle/>
          <a:p>
            <a:pPr>
              <a:lnSpc>
                <a:spcPct val="80000"/>
              </a:lnSpc>
            </a:pPr>
            <a:r>
              <a:rPr lang="en-US" altLang="en-US" sz="2600"/>
              <a:t>Intrasite spatial analysis and 3D modeling of the a Late Upper Paleolithic archaeological site in the Paris Basin of France</a:t>
            </a:r>
          </a:p>
          <a:p>
            <a:pPr>
              <a:lnSpc>
                <a:spcPct val="80000"/>
              </a:lnSpc>
            </a:pPr>
            <a:r>
              <a:rPr lang="en-US" altLang="en-US" sz="2600"/>
              <a:t>Social Systems GIS Lab in the Dept. of Anthropology is working with researchers from the CNRS in Paris</a:t>
            </a:r>
          </a:p>
          <a:p>
            <a:pPr>
              <a:lnSpc>
                <a:spcPct val="80000"/>
              </a:lnSpc>
            </a:pPr>
            <a:r>
              <a:rPr lang="en-US" altLang="en-US" sz="2600"/>
              <a:t>Sponsored by the National Science Foundation</a:t>
            </a:r>
          </a:p>
        </p:txBody>
      </p:sp>
      <p:pic>
        <p:nvPicPr>
          <p:cNvPr id="68611" name="Picture 3" descr="densityma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9613" y="3819525"/>
            <a:ext cx="3468687" cy="2519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8612" name="Picture 4" descr="leveII"/>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03588" y="4038600"/>
            <a:ext cx="2960687" cy="218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8613" name="Picture 5" descr="viewer1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34075" y="3892550"/>
            <a:ext cx="3224213" cy="2187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8615" name="Text Box 8"/>
          <p:cNvSpPr txBox="1">
            <a:spLocks noChangeArrowheads="1"/>
          </p:cNvSpPr>
          <p:nvPr/>
        </p:nvSpPr>
        <p:spPr bwMode="auto">
          <a:xfrm>
            <a:off x="228600" y="6019800"/>
            <a:ext cx="11668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600">
                <a:solidFill>
                  <a:schemeClr val="tx1"/>
                </a:solidFill>
                <a:latin typeface="Arial" charset="0"/>
              </a:rPr>
              <a:t>E. Zubrow</a:t>
            </a:r>
          </a:p>
        </p:txBody>
      </p:sp>
      <p:sp>
        <p:nvSpPr>
          <p:cNvPr id="68616" name="Text Box 9"/>
          <p:cNvSpPr txBox="1">
            <a:spLocks noChangeArrowheads="1"/>
          </p:cNvSpPr>
          <p:nvPr/>
        </p:nvSpPr>
        <p:spPr bwMode="auto">
          <a:xfrm>
            <a:off x="6599238" y="76200"/>
            <a:ext cx="2544762"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r">
              <a:spcBef>
                <a:spcPct val="0"/>
              </a:spcBef>
              <a:buClrTx/>
              <a:buFontTx/>
              <a:buNone/>
            </a:pPr>
            <a:r>
              <a:rPr lang="en-US" altLang="en-US" sz="1600">
                <a:solidFill>
                  <a:srgbClr val="FFFF00"/>
                </a:solidFill>
              </a:rPr>
              <a:t>Anthropology/Archaeology</a:t>
            </a:r>
          </a:p>
        </p:txBody>
      </p:sp>
    </p:spTree>
  </p:cSld>
  <p:clrMapOvr>
    <a:masterClrMapping/>
  </p:clrMapOvr>
  <p:transition spd="slow">
    <p:pull dir="rd"/>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963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38650" y="3429000"/>
            <a:ext cx="4221163" cy="281940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69635" name="Rectangle 4"/>
          <p:cNvSpPr>
            <a:spLocks noGrp="1" noChangeArrowheads="1"/>
          </p:cNvSpPr>
          <p:nvPr>
            <p:ph idx="1"/>
          </p:nvPr>
        </p:nvSpPr>
        <p:spPr>
          <a:xfrm>
            <a:off x="762000" y="1152525"/>
            <a:ext cx="8305800" cy="2809875"/>
          </a:xfrm>
          <a:extLst>
            <a:ext uri="{91240B29-F687-4F45-9708-019B960494DF}">
              <a14:hiddenLine xmlns:a14="http://schemas.microsoft.com/office/drawing/2010/main" w="9525">
                <a:solidFill>
                  <a:srgbClr val="000000"/>
                </a:solidFill>
                <a:round/>
                <a:headEnd/>
                <a:tailEnd/>
              </a14:hiddenLine>
            </a:ext>
          </a:extLst>
        </p:spPr>
        <p:txBody>
          <a:bodyPr lIns="90000" tIns="46800" rIns="90000" bIns="46800">
            <a:spAutoFit/>
          </a:bodyPr>
          <a:lstStyle/>
          <a:p>
            <a:pPr marL="341313" indent="-341313" defTabSz="457200">
              <a:lnSpc>
                <a:spcPct val="90000"/>
              </a:lnSpc>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100"/>
              <a:t>Wealth of new precision cosmological data</a:t>
            </a:r>
          </a:p>
          <a:p>
            <a:pPr marL="341313" indent="-341313" defTabSz="457200">
              <a:lnSpc>
                <a:spcPct val="90000"/>
              </a:lnSpc>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100"/>
              <a:t>WMAP Cosmic Microwave Background Measurement</a:t>
            </a:r>
          </a:p>
          <a:p>
            <a:pPr marL="341313" indent="-341313" defTabSz="457200">
              <a:lnSpc>
                <a:spcPct val="90000"/>
              </a:lnSpc>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100"/>
              <a:t>Sloan Digital Sky Survey: 3-D map of a million galaxies</a:t>
            </a:r>
          </a:p>
          <a:p>
            <a:pPr marL="341313" indent="-341313" defTabSz="457200">
              <a:lnSpc>
                <a:spcPct val="90000"/>
              </a:lnSpc>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200">
                <a:cs typeface="Times New Roman" pitchFamily="18" charset="0"/>
              </a:rPr>
              <a:t>Interpret implications of data for models of the first trillionth of a second of the universe: </a:t>
            </a:r>
            <a:r>
              <a:rPr lang="en-GB" altLang="en-US" sz="2200" i="1">
                <a:cs typeface="Times New Roman" pitchFamily="18" charset="0"/>
              </a:rPr>
              <a:t>inflation</a:t>
            </a:r>
          </a:p>
          <a:p>
            <a:pPr marL="341313" indent="-341313" defTabSz="457200">
              <a:lnSpc>
                <a:spcPct val="90000"/>
              </a:lnSpc>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100" i="1">
                <a:cs typeface="Times New Roman" pitchFamily="18" charset="0"/>
              </a:rPr>
              <a:t>Monte Carlo Markov Chain data analysis: stochastic exploration of many-dimensional parameter spaces</a:t>
            </a:r>
          </a:p>
          <a:p>
            <a:pPr marL="341313" indent="-341313" defTabSz="457200">
              <a:lnSpc>
                <a:spcPct val="90000"/>
              </a:lnSpc>
              <a:spcBef>
                <a:spcPts val="600"/>
              </a:spcBef>
              <a:buFont typeface="Wingdings" pitchFamily="2" charset="2"/>
              <a:buNone/>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GB" altLang="en-US" sz="2100">
              <a:cs typeface="Times New Roman" pitchFamily="18" charset="0"/>
            </a:endParaRPr>
          </a:p>
        </p:txBody>
      </p:sp>
      <p:pic>
        <p:nvPicPr>
          <p:cNvPr id="69636"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6800" y="3573463"/>
            <a:ext cx="2425700" cy="242570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69637" name="Text Box 7"/>
          <p:cNvSpPr txBox="1">
            <a:spLocks noChangeArrowheads="1"/>
          </p:cNvSpPr>
          <p:nvPr/>
        </p:nvSpPr>
        <p:spPr bwMode="auto">
          <a:xfrm>
            <a:off x="228600" y="6019800"/>
            <a:ext cx="11668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600">
                <a:solidFill>
                  <a:schemeClr val="tx1"/>
                </a:solidFill>
                <a:latin typeface="Arial" charset="0"/>
              </a:rPr>
              <a:t>W. Kinney</a:t>
            </a:r>
          </a:p>
        </p:txBody>
      </p:sp>
      <p:sp>
        <p:nvSpPr>
          <p:cNvPr id="69638" name="Rectangle 8"/>
          <p:cNvSpPr>
            <a:spLocks noChangeArrowheads="1"/>
          </p:cNvSpPr>
          <p:nvPr/>
        </p:nvSpPr>
        <p:spPr bwMode="auto">
          <a:xfrm>
            <a:off x="0" y="0"/>
            <a:ext cx="9144000" cy="1143000"/>
          </a:xfrm>
          <a:prstGeom prst="rect">
            <a:avLst/>
          </a:prstGeom>
          <a:gradFill rotWithShape="1">
            <a:gsLst>
              <a:gs pos="0">
                <a:srgbClr val="000047"/>
              </a:gs>
              <a:gs pos="50000">
                <a:srgbClr val="000099"/>
              </a:gs>
              <a:gs pos="100000">
                <a:srgbClr val="000047"/>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3200" b="0">
                <a:solidFill>
                  <a:schemeClr val="bg1"/>
                </a:solidFill>
                <a:latin typeface="Arial Black" pitchFamily="34" charset="0"/>
              </a:rPr>
              <a:t>Cosmological Parameter Estimation</a:t>
            </a:r>
          </a:p>
        </p:txBody>
      </p:sp>
      <p:sp>
        <p:nvSpPr>
          <p:cNvPr id="69639" name="Text Box 10"/>
          <p:cNvSpPr txBox="1">
            <a:spLocks noChangeArrowheads="1"/>
          </p:cNvSpPr>
          <p:nvPr/>
        </p:nvSpPr>
        <p:spPr bwMode="auto">
          <a:xfrm>
            <a:off x="7999413" y="76200"/>
            <a:ext cx="1144587"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r">
              <a:spcBef>
                <a:spcPct val="0"/>
              </a:spcBef>
              <a:buClrTx/>
              <a:buFontTx/>
              <a:buNone/>
            </a:pPr>
            <a:r>
              <a:rPr lang="en-US" altLang="en-US" sz="1600">
                <a:solidFill>
                  <a:srgbClr val="FFFF00"/>
                </a:solidFill>
              </a:rPr>
              <a:t>Cosmology</a:t>
            </a:r>
          </a:p>
        </p:txBody>
      </p:sp>
    </p:spTree>
  </p:cSld>
  <p:clrMapOvr>
    <a:masterClrMapping/>
  </p:clrMapOvr>
  <p:transition spd="slow">
    <p:pull dir="rd"/>
  </p:transition>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0" y="0"/>
            <a:ext cx="9144000" cy="1143000"/>
          </a:xfrm>
        </p:spPr>
        <p:txBody>
          <a:bodyPr/>
          <a:lstStyle/>
          <a:p>
            <a:r>
              <a:rPr lang="en-US" altLang="en-US" sz="2800"/>
              <a:t>UB’s Structural Engineering and Earthquake</a:t>
            </a:r>
            <a:br>
              <a:rPr lang="en-US" altLang="en-US" sz="2800"/>
            </a:br>
            <a:r>
              <a:rPr lang="en-US" altLang="en-US" sz="2800"/>
              <a:t>      Simulation Laboratory (SEESL)</a:t>
            </a:r>
          </a:p>
        </p:txBody>
      </p:sp>
      <p:pic>
        <p:nvPicPr>
          <p:cNvPr id="70659" name="Picture 4" descr="3D Test Setup-Exploded-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10263" y="1196975"/>
            <a:ext cx="3200400" cy="259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0660" name="Text Box 5"/>
          <p:cNvSpPr txBox="1">
            <a:spLocks noChangeArrowheads="1"/>
          </p:cNvSpPr>
          <p:nvPr/>
        </p:nvSpPr>
        <p:spPr bwMode="auto">
          <a:xfrm>
            <a:off x="400050" y="1684338"/>
            <a:ext cx="2205038" cy="1581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r" eaLnBrk="1" hangingPunct="1">
              <a:spcBef>
                <a:spcPct val="0"/>
              </a:spcBef>
              <a:buClrTx/>
              <a:buFontTx/>
              <a:buNone/>
            </a:pPr>
            <a:r>
              <a:rPr lang="en-US" altLang="en-US" sz="1400">
                <a:solidFill>
                  <a:srgbClr val="FF3300"/>
                </a:solidFill>
                <a:latin typeface="Arial" charset="0"/>
              </a:rPr>
              <a:t>NEESWood: Development of a Performance-Based Seismic Design for Woodframe Construction:</a:t>
            </a:r>
          </a:p>
          <a:p>
            <a:pPr algn="ctr" eaLnBrk="1" hangingPunct="1">
              <a:spcBef>
                <a:spcPct val="0"/>
              </a:spcBef>
              <a:buClrTx/>
              <a:buFontTx/>
              <a:buNone/>
            </a:pPr>
            <a:endParaRPr lang="en-US" altLang="en-US" sz="1400">
              <a:solidFill>
                <a:srgbClr val="FF3300"/>
              </a:solidFill>
              <a:latin typeface="Arial" charset="0"/>
            </a:endParaRPr>
          </a:p>
        </p:txBody>
      </p:sp>
      <p:pic>
        <p:nvPicPr>
          <p:cNvPr id="70661" name="Picture 6" descr="NEESWoo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59050" y="955675"/>
            <a:ext cx="4306888" cy="312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0662" name="Picture 7" descr="LB"/>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9438" y="3810000"/>
            <a:ext cx="1935162" cy="2266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70663" name="Group 8"/>
          <p:cNvGrpSpPr>
            <a:grpSpLocks/>
          </p:cNvGrpSpPr>
          <p:nvPr/>
        </p:nvGrpSpPr>
        <p:grpSpPr bwMode="auto">
          <a:xfrm>
            <a:off x="4441825" y="4314825"/>
            <a:ext cx="2844800" cy="2025650"/>
            <a:chOff x="1800" y="1080"/>
            <a:chExt cx="4269" cy="4305"/>
          </a:xfrm>
        </p:grpSpPr>
        <p:pic>
          <p:nvPicPr>
            <p:cNvPr id="70669" name="Picture 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20" y="1080"/>
              <a:ext cx="3435" cy="3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0670" name="Text Box 10"/>
            <p:cNvSpPr txBox="1">
              <a:spLocks noChangeArrowheads="1"/>
            </p:cNvSpPr>
            <p:nvPr/>
          </p:nvSpPr>
          <p:spPr bwMode="auto">
            <a:xfrm>
              <a:off x="1980" y="1440"/>
              <a:ext cx="1440" cy="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1000">
                  <a:solidFill>
                    <a:srgbClr val="FF3300"/>
                  </a:solidFill>
                </a:rPr>
                <a:t>Reaction </a:t>
              </a:r>
            </a:p>
            <a:p>
              <a:pPr>
                <a:spcBef>
                  <a:spcPct val="0"/>
                </a:spcBef>
                <a:buClrTx/>
                <a:buFontTx/>
                <a:buNone/>
              </a:pPr>
              <a:r>
                <a:rPr lang="en-US" altLang="en-US" sz="1000">
                  <a:solidFill>
                    <a:srgbClr val="FF3300"/>
                  </a:solidFill>
                </a:rPr>
                <a:t>Wall</a:t>
              </a:r>
            </a:p>
          </p:txBody>
        </p:sp>
        <p:sp>
          <p:nvSpPr>
            <p:cNvPr id="70671" name="Line 11"/>
            <p:cNvSpPr>
              <a:spLocks noChangeShapeType="1"/>
            </p:cNvSpPr>
            <p:nvPr/>
          </p:nvSpPr>
          <p:spPr bwMode="auto">
            <a:xfrm>
              <a:off x="2340" y="1980"/>
              <a:ext cx="540" cy="360"/>
            </a:xfrm>
            <a:prstGeom prst="line">
              <a:avLst/>
            </a:prstGeom>
            <a:noFill/>
            <a:ln w="9525">
              <a:solidFill>
                <a:srgbClr val="000000"/>
              </a:solidFill>
              <a:round/>
              <a:headEnd/>
              <a:tailEnd type="arrow" w="med" len="med"/>
            </a:ln>
            <a:extLst>
              <a:ext uri="{909E8E84-426E-40DD-AFC4-6F175D3DCCD1}">
                <a14:hiddenFill xmlns:a14="http://schemas.microsoft.com/office/drawing/2010/main">
                  <a:noFill/>
                </a14:hiddenFill>
              </a:ext>
            </a:extLst>
          </p:spPr>
          <p:txBody>
            <a:bodyPr/>
            <a:lstStyle/>
            <a:p>
              <a:endParaRPr lang="en-US"/>
            </a:p>
          </p:txBody>
        </p:sp>
        <p:sp>
          <p:nvSpPr>
            <p:cNvPr id="70672" name="Text Box 12"/>
            <p:cNvSpPr txBox="1">
              <a:spLocks noChangeArrowheads="1"/>
            </p:cNvSpPr>
            <p:nvPr/>
          </p:nvSpPr>
          <p:spPr bwMode="auto">
            <a:xfrm>
              <a:off x="1800" y="3778"/>
              <a:ext cx="792" cy="6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1000">
                  <a:solidFill>
                    <a:srgbClr val="FF3300"/>
                  </a:solidFill>
                </a:rPr>
                <a:t>Strong </a:t>
              </a:r>
            </a:p>
            <a:p>
              <a:pPr>
                <a:spcBef>
                  <a:spcPct val="0"/>
                </a:spcBef>
                <a:buClrTx/>
                <a:buFontTx/>
                <a:buNone/>
              </a:pPr>
              <a:r>
                <a:rPr lang="en-US" altLang="en-US" sz="1000">
                  <a:solidFill>
                    <a:srgbClr val="FF3300"/>
                  </a:solidFill>
                </a:rPr>
                <a:t>Floor</a:t>
              </a:r>
            </a:p>
          </p:txBody>
        </p:sp>
        <p:sp>
          <p:nvSpPr>
            <p:cNvPr id="70673" name="Line 13"/>
            <p:cNvSpPr>
              <a:spLocks noChangeShapeType="1"/>
            </p:cNvSpPr>
            <p:nvPr/>
          </p:nvSpPr>
          <p:spPr bwMode="auto">
            <a:xfrm flipV="1">
              <a:off x="2448" y="3960"/>
              <a:ext cx="504" cy="180"/>
            </a:xfrm>
            <a:prstGeom prst="line">
              <a:avLst/>
            </a:prstGeom>
            <a:noFill/>
            <a:ln w="9525">
              <a:solidFill>
                <a:srgbClr val="000000"/>
              </a:solidFill>
              <a:round/>
              <a:headEnd/>
              <a:tailEnd type="arrow" w="med" len="med"/>
            </a:ln>
            <a:extLst>
              <a:ext uri="{909E8E84-426E-40DD-AFC4-6F175D3DCCD1}">
                <a14:hiddenFill xmlns:a14="http://schemas.microsoft.com/office/drawing/2010/main">
                  <a:noFill/>
                </a14:hiddenFill>
              </a:ext>
            </a:extLst>
          </p:spPr>
          <p:txBody>
            <a:bodyPr/>
            <a:lstStyle/>
            <a:p>
              <a:endParaRPr lang="en-US"/>
            </a:p>
          </p:txBody>
        </p:sp>
        <p:sp>
          <p:nvSpPr>
            <p:cNvPr id="70674" name="Text Box 14"/>
            <p:cNvSpPr txBox="1">
              <a:spLocks noChangeArrowheads="1"/>
            </p:cNvSpPr>
            <p:nvPr/>
          </p:nvSpPr>
          <p:spPr bwMode="auto">
            <a:xfrm>
              <a:off x="3816" y="4905"/>
              <a:ext cx="1584" cy="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1000">
                  <a:solidFill>
                    <a:srgbClr val="FF3300"/>
                  </a:solidFill>
                </a:rPr>
                <a:t>2D-Bearings</a:t>
              </a:r>
            </a:p>
          </p:txBody>
        </p:sp>
        <p:sp>
          <p:nvSpPr>
            <p:cNvPr id="70675" name="Line 15"/>
            <p:cNvSpPr>
              <a:spLocks noChangeShapeType="1"/>
            </p:cNvSpPr>
            <p:nvPr/>
          </p:nvSpPr>
          <p:spPr bwMode="auto">
            <a:xfrm flipH="1" flipV="1">
              <a:off x="4392" y="3778"/>
              <a:ext cx="108" cy="1188"/>
            </a:xfrm>
            <a:prstGeom prst="line">
              <a:avLst/>
            </a:prstGeom>
            <a:noFill/>
            <a:ln w="9525">
              <a:solidFill>
                <a:srgbClr val="000000"/>
              </a:solidFill>
              <a:round/>
              <a:headEnd/>
              <a:tailEnd type="arrow" w="med" len="med"/>
            </a:ln>
            <a:extLst>
              <a:ext uri="{909E8E84-426E-40DD-AFC4-6F175D3DCCD1}">
                <a14:hiddenFill xmlns:a14="http://schemas.microsoft.com/office/drawing/2010/main">
                  <a:noFill/>
                </a14:hiddenFill>
              </a:ext>
            </a:extLst>
          </p:spPr>
          <p:txBody>
            <a:bodyPr/>
            <a:lstStyle/>
            <a:p>
              <a:endParaRPr lang="en-US"/>
            </a:p>
          </p:txBody>
        </p:sp>
        <p:sp>
          <p:nvSpPr>
            <p:cNvPr id="70676" name="Text Box 16"/>
            <p:cNvSpPr txBox="1">
              <a:spLocks noChangeArrowheads="1"/>
            </p:cNvSpPr>
            <p:nvPr/>
          </p:nvSpPr>
          <p:spPr bwMode="auto">
            <a:xfrm>
              <a:off x="2088" y="4710"/>
              <a:ext cx="1512" cy="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1000">
                  <a:solidFill>
                    <a:srgbClr val="FF3300"/>
                  </a:solidFill>
                </a:rPr>
                <a:t>Fast Actuator</a:t>
              </a:r>
            </a:p>
            <a:p>
              <a:pPr>
                <a:spcBef>
                  <a:spcPct val="0"/>
                </a:spcBef>
                <a:buClrTx/>
                <a:buFontTx/>
                <a:buNone/>
              </a:pPr>
              <a:r>
                <a:rPr lang="en-US" altLang="en-US" sz="1000">
                  <a:solidFill>
                    <a:srgbClr val="FF3300"/>
                  </a:solidFill>
                </a:rPr>
                <a:t>(100-200 ton)</a:t>
              </a:r>
            </a:p>
          </p:txBody>
        </p:sp>
        <p:sp>
          <p:nvSpPr>
            <p:cNvPr id="70677" name="Line 17"/>
            <p:cNvSpPr>
              <a:spLocks noChangeShapeType="1"/>
            </p:cNvSpPr>
            <p:nvPr/>
          </p:nvSpPr>
          <p:spPr bwMode="auto">
            <a:xfrm flipV="1">
              <a:off x="2952" y="3312"/>
              <a:ext cx="648" cy="1440"/>
            </a:xfrm>
            <a:prstGeom prst="line">
              <a:avLst/>
            </a:prstGeom>
            <a:noFill/>
            <a:ln w="9525">
              <a:solidFill>
                <a:srgbClr val="000000"/>
              </a:solidFill>
              <a:round/>
              <a:headEnd/>
              <a:tailEnd type="arrow" w="med" len="med"/>
            </a:ln>
            <a:extLst>
              <a:ext uri="{909E8E84-426E-40DD-AFC4-6F175D3DCCD1}">
                <a14:hiddenFill xmlns:a14="http://schemas.microsoft.com/office/drawing/2010/main">
                  <a:noFill/>
                </a14:hiddenFill>
              </a:ext>
            </a:extLst>
          </p:spPr>
          <p:txBody>
            <a:bodyPr/>
            <a:lstStyle/>
            <a:p>
              <a:endParaRPr lang="en-US"/>
            </a:p>
          </p:txBody>
        </p:sp>
        <p:sp>
          <p:nvSpPr>
            <p:cNvPr id="70678" name="Line 18"/>
            <p:cNvSpPr>
              <a:spLocks noChangeAspect="1" noChangeShapeType="1"/>
            </p:cNvSpPr>
            <p:nvPr/>
          </p:nvSpPr>
          <p:spPr bwMode="auto">
            <a:xfrm rot="900000">
              <a:off x="5298" y="3681"/>
              <a:ext cx="771" cy="0"/>
            </a:xfrm>
            <a:prstGeom prst="line">
              <a:avLst/>
            </a:prstGeom>
            <a:noFill/>
            <a:ln w="3175">
              <a:solidFill>
                <a:srgbClr val="000000"/>
              </a:solidFill>
              <a:round/>
              <a:headEnd/>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70679" name="Freeform 19"/>
            <p:cNvSpPr>
              <a:spLocks noChangeAspect="1"/>
            </p:cNvSpPr>
            <p:nvPr/>
          </p:nvSpPr>
          <p:spPr bwMode="auto">
            <a:xfrm rot="-300000">
              <a:off x="5343" y="3416"/>
              <a:ext cx="612" cy="485"/>
            </a:xfrm>
            <a:custGeom>
              <a:avLst/>
              <a:gdLst>
                <a:gd name="T0" fmla="*/ 0 w 1149"/>
                <a:gd name="T1" fmla="*/ 49 h 765"/>
                <a:gd name="T2" fmla="*/ 11 w 1149"/>
                <a:gd name="T3" fmla="*/ 63 h 765"/>
                <a:gd name="T4" fmla="*/ 19 w 1149"/>
                <a:gd name="T5" fmla="*/ 40 h 765"/>
                <a:gd name="T6" fmla="*/ 28 w 1149"/>
                <a:gd name="T7" fmla="*/ 67 h 765"/>
                <a:gd name="T8" fmla="*/ 29 w 1149"/>
                <a:gd name="T9" fmla="*/ 126 h 765"/>
                <a:gd name="T10" fmla="*/ 38 w 1149"/>
                <a:gd name="T11" fmla="*/ 84 h 765"/>
                <a:gd name="T12" fmla="*/ 46 w 1149"/>
                <a:gd name="T13" fmla="*/ 36 h 765"/>
                <a:gd name="T14" fmla="*/ 46 w 1149"/>
                <a:gd name="T15" fmla="*/ 170 h 765"/>
                <a:gd name="T16" fmla="*/ 61 w 1149"/>
                <a:gd name="T17" fmla="*/ 0 h 765"/>
                <a:gd name="T18" fmla="*/ 54 w 1149"/>
                <a:gd name="T19" fmla="*/ 143 h 765"/>
                <a:gd name="T20" fmla="*/ 72 w 1149"/>
                <a:gd name="T21" fmla="*/ 19 h 765"/>
                <a:gd name="T22" fmla="*/ 66 w 1149"/>
                <a:gd name="T23" fmla="*/ 195 h 765"/>
                <a:gd name="T24" fmla="*/ 82 w 1149"/>
                <a:gd name="T25" fmla="*/ 6 h 765"/>
                <a:gd name="T26" fmla="*/ 76 w 1149"/>
                <a:gd name="T27" fmla="*/ 165 h 765"/>
                <a:gd name="T28" fmla="*/ 96 w 1149"/>
                <a:gd name="T29" fmla="*/ 61 h 765"/>
                <a:gd name="T30" fmla="*/ 95 w 1149"/>
                <a:gd name="T31" fmla="*/ 141 h 765"/>
                <a:gd name="T32" fmla="*/ 116 w 1149"/>
                <a:gd name="T33" fmla="*/ 105 h 765"/>
                <a:gd name="T34" fmla="*/ 122 w 1149"/>
                <a:gd name="T35" fmla="*/ 147 h 765"/>
                <a:gd name="T36" fmla="*/ 154 w 1149"/>
                <a:gd name="T37" fmla="*/ 133 h 765"/>
                <a:gd name="T38" fmla="*/ 174 w 1149"/>
                <a:gd name="T39" fmla="*/ 155 h 765"/>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0" t="0" r="r" b="b"/>
              <a:pathLst>
                <a:path w="1149" h="765">
                  <a:moveTo>
                    <a:pt x="0" y="192"/>
                  </a:moveTo>
                  <a:lnTo>
                    <a:pt x="73" y="250"/>
                  </a:lnTo>
                  <a:lnTo>
                    <a:pt x="124" y="157"/>
                  </a:lnTo>
                  <a:lnTo>
                    <a:pt x="188" y="260"/>
                  </a:lnTo>
                  <a:lnTo>
                    <a:pt x="192" y="495"/>
                  </a:lnTo>
                  <a:lnTo>
                    <a:pt x="254" y="330"/>
                  </a:lnTo>
                  <a:lnTo>
                    <a:pt x="304" y="142"/>
                  </a:lnTo>
                  <a:lnTo>
                    <a:pt x="304" y="667"/>
                  </a:lnTo>
                  <a:lnTo>
                    <a:pt x="402" y="0"/>
                  </a:lnTo>
                  <a:lnTo>
                    <a:pt x="359" y="562"/>
                  </a:lnTo>
                  <a:lnTo>
                    <a:pt x="477" y="75"/>
                  </a:lnTo>
                  <a:lnTo>
                    <a:pt x="432" y="765"/>
                  </a:lnTo>
                  <a:lnTo>
                    <a:pt x="544" y="22"/>
                  </a:lnTo>
                  <a:lnTo>
                    <a:pt x="504" y="650"/>
                  </a:lnTo>
                  <a:lnTo>
                    <a:pt x="634" y="240"/>
                  </a:lnTo>
                  <a:lnTo>
                    <a:pt x="633" y="555"/>
                  </a:lnTo>
                  <a:lnTo>
                    <a:pt x="764" y="414"/>
                  </a:lnTo>
                  <a:lnTo>
                    <a:pt x="808" y="578"/>
                  </a:lnTo>
                  <a:lnTo>
                    <a:pt x="1020" y="520"/>
                  </a:lnTo>
                  <a:lnTo>
                    <a:pt x="1149" y="610"/>
                  </a:lnTo>
                </a:path>
              </a:pathLst>
            </a:custGeom>
            <a:noFill/>
            <a:ln w="12700" cap="flat" cmpd="sng">
              <a:solidFill>
                <a:srgbClr val="0000FF"/>
              </a:solidFill>
              <a:prstDash val="solid"/>
              <a:round/>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70680" name="Line 20"/>
            <p:cNvSpPr>
              <a:spLocks noChangeShapeType="1"/>
            </p:cNvSpPr>
            <p:nvPr/>
          </p:nvSpPr>
          <p:spPr bwMode="auto">
            <a:xfrm flipV="1">
              <a:off x="5327" y="3263"/>
              <a:ext cx="0" cy="481"/>
            </a:xfrm>
            <a:prstGeom prst="line">
              <a:avLst/>
            </a:prstGeom>
            <a:noFill/>
            <a:ln w="3175">
              <a:solidFill>
                <a:srgbClr val="000000"/>
              </a:solidFill>
              <a:round/>
              <a:headEnd/>
              <a:tailEnd type="arrow" w="med" len="med"/>
            </a:ln>
            <a:extLst>
              <a:ext uri="{909E8E84-426E-40DD-AFC4-6F175D3DCCD1}">
                <a14:hiddenFill xmlns:a14="http://schemas.microsoft.com/office/drawing/2010/main">
                  <a:noFill/>
                </a14:hiddenFill>
              </a:ext>
            </a:extLst>
          </p:spPr>
          <p:txBody>
            <a:bodyPr/>
            <a:lstStyle/>
            <a:p>
              <a:endParaRPr lang="en-US"/>
            </a:p>
          </p:txBody>
        </p:sp>
      </p:grpSp>
      <p:pic>
        <p:nvPicPr>
          <p:cNvPr id="70664" name="Picture 21"/>
          <p:cNvPicPr preferRelativeResize="0">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667000" y="4121150"/>
            <a:ext cx="1600200" cy="2128838"/>
          </a:xfrm>
          <a:prstGeom prst="rect">
            <a:avLst/>
          </a:prstGeom>
          <a:solidFill>
            <a:srgbClr val="FFFFFF"/>
          </a:solidFill>
          <a:ln w="9525">
            <a:noFill/>
            <a:miter lim="800000"/>
            <a:headEnd/>
            <a:tailEnd/>
          </a:ln>
          <a:effectLst>
            <a:outerShdw dist="107763" dir="2700000" algn="ctr" rotWithShape="0">
              <a:srgbClr val="808080">
                <a:alpha val="50000"/>
              </a:srgbClr>
            </a:outerShdw>
          </a:effectLst>
        </p:spPr>
      </p:pic>
      <p:sp>
        <p:nvSpPr>
          <p:cNvPr id="70665" name="Text Box 22"/>
          <p:cNvSpPr txBox="1">
            <a:spLocks noChangeArrowheads="1"/>
          </p:cNvSpPr>
          <p:nvPr/>
        </p:nvSpPr>
        <p:spPr bwMode="auto">
          <a:xfrm>
            <a:off x="7319963" y="4430713"/>
            <a:ext cx="1379537" cy="179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400">
                <a:solidFill>
                  <a:srgbClr val="FF3300"/>
                </a:solidFill>
                <a:latin typeface="Arial" charset="0"/>
              </a:rPr>
              <a:t>2-D Geotechnical Laminar Box Tests of Pile Foundations Subjected to Soil Liquefaction</a:t>
            </a:r>
          </a:p>
        </p:txBody>
      </p:sp>
      <p:sp>
        <p:nvSpPr>
          <p:cNvPr id="70666" name="Text Box 23"/>
          <p:cNvSpPr txBox="1">
            <a:spLocks noChangeArrowheads="1"/>
          </p:cNvSpPr>
          <p:nvPr/>
        </p:nvSpPr>
        <p:spPr bwMode="auto">
          <a:xfrm>
            <a:off x="7827963" y="1914525"/>
            <a:ext cx="1316037" cy="942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eaLnBrk="1" hangingPunct="1">
              <a:spcBef>
                <a:spcPct val="0"/>
              </a:spcBef>
              <a:buClrTx/>
              <a:buFontTx/>
              <a:buNone/>
            </a:pPr>
            <a:r>
              <a:rPr lang="en-US" altLang="en-US" sz="1400">
                <a:solidFill>
                  <a:srgbClr val="FF3300"/>
                </a:solidFill>
                <a:latin typeface="Arial" charset="0"/>
              </a:rPr>
              <a:t>Two-story Townhouse on Twin Shake Tables</a:t>
            </a:r>
          </a:p>
        </p:txBody>
      </p:sp>
      <p:sp>
        <p:nvSpPr>
          <p:cNvPr id="70667" name="Text Box 25"/>
          <p:cNvSpPr txBox="1">
            <a:spLocks noChangeArrowheads="1"/>
          </p:cNvSpPr>
          <p:nvPr/>
        </p:nvSpPr>
        <p:spPr bwMode="auto">
          <a:xfrm>
            <a:off x="152400" y="6019800"/>
            <a:ext cx="3292475"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600">
                <a:solidFill>
                  <a:schemeClr val="tx1"/>
                </a:solidFill>
                <a:latin typeface="Arial" charset="0"/>
              </a:rPr>
              <a:t>M. Bruneau, A. Reinhorn, G. Lee</a:t>
            </a:r>
          </a:p>
        </p:txBody>
      </p:sp>
      <p:sp>
        <p:nvSpPr>
          <p:cNvPr id="70668" name="Text Box 26"/>
          <p:cNvSpPr txBox="1">
            <a:spLocks noChangeArrowheads="1"/>
          </p:cNvSpPr>
          <p:nvPr/>
        </p:nvSpPr>
        <p:spPr bwMode="auto">
          <a:xfrm>
            <a:off x="6942138" y="806450"/>
            <a:ext cx="2201862"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r">
              <a:spcBef>
                <a:spcPct val="0"/>
              </a:spcBef>
              <a:buClrTx/>
              <a:buFontTx/>
              <a:buNone/>
            </a:pPr>
            <a:r>
              <a:rPr lang="en-US" altLang="en-US" sz="1600">
                <a:solidFill>
                  <a:srgbClr val="FFFF00"/>
                </a:solidFill>
              </a:rPr>
              <a:t>Structural Engineering</a:t>
            </a:r>
          </a:p>
        </p:txBody>
      </p:sp>
    </p:spTree>
  </p:cSld>
  <p:clrMapOvr>
    <a:masterClrMapping/>
  </p:clrMapOvr>
  <p:transition spd="slow">
    <p:pull dir="rd"/>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a:xfrm>
            <a:off x="0" y="0"/>
            <a:ext cx="9144000" cy="1143000"/>
          </a:xfrm>
        </p:spPr>
        <p:txBody>
          <a:bodyPr/>
          <a:lstStyle/>
          <a:p>
            <a:r>
              <a:rPr lang="en-US" altLang="en-US" sz="3000"/>
              <a:t>Cyberinfrastructure in STEM Education</a:t>
            </a:r>
          </a:p>
        </p:txBody>
      </p:sp>
      <p:sp>
        <p:nvSpPr>
          <p:cNvPr id="71683" name="Rectangle 3"/>
          <p:cNvSpPr>
            <a:spLocks noGrp="1" noChangeArrowheads="1"/>
          </p:cNvSpPr>
          <p:nvPr>
            <p:ph idx="1"/>
          </p:nvPr>
        </p:nvSpPr>
        <p:spPr>
          <a:xfrm>
            <a:off x="109538" y="1292225"/>
            <a:ext cx="5605462" cy="2746375"/>
          </a:xfrm>
        </p:spPr>
        <p:txBody>
          <a:bodyPr/>
          <a:lstStyle/>
          <a:p>
            <a:pPr>
              <a:lnSpc>
                <a:spcPct val="80000"/>
              </a:lnSpc>
            </a:pPr>
            <a:r>
              <a:rPr lang="en-US" altLang="en-US" sz="2600"/>
              <a:t>Developing a scalable, multi-site cyber-infrastructure for Science, Technology, Engineering and Mathematics (STEM) education and training called </a:t>
            </a:r>
            <a:r>
              <a:rPr lang="en-US" altLang="en-US" sz="2600" i="1"/>
              <a:t>MyDesignSpace</a:t>
            </a:r>
            <a:r>
              <a:rPr lang="en-US" altLang="en-US" sz="2600"/>
              <a:t>. </a:t>
            </a:r>
          </a:p>
          <a:p>
            <a:pPr>
              <a:lnSpc>
                <a:spcPct val="80000"/>
              </a:lnSpc>
            </a:pPr>
            <a:r>
              <a:rPr lang="en-US" altLang="en-US" sz="2600"/>
              <a:t>Implementing a digital design repository to enhance instruction and learning in STEM education.</a:t>
            </a:r>
          </a:p>
          <a:p>
            <a:pPr>
              <a:lnSpc>
                <a:spcPct val="80000"/>
              </a:lnSpc>
            </a:pPr>
            <a:r>
              <a:rPr lang="en-US" altLang="en-US" sz="2600" i="1"/>
              <a:t>MyDesignSpace</a:t>
            </a:r>
            <a:r>
              <a:rPr lang="en-US" altLang="en-US" sz="2600"/>
              <a:t> will also help bridge existing gaps between secondary and collegiate STEM education.</a:t>
            </a:r>
            <a:endParaRPr lang="en-US" altLang="en-US" sz="2600" i="1"/>
          </a:p>
        </p:txBody>
      </p:sp>
      <p:pic>
        <p:nvPicPr>
          <p:cNvPr id="71684" name="Picture 4" descr="usa_network_traffic_ma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4325" y="2971800"/>
            <a:ext cx="3646488" cy="2495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685" name="Picture 6" descr="nyscedii-swish-for-poste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5341938"/>
            <a:ext cx="1435100" cy="1017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686" name="Text Box 9"/>
          <p:cNvSpPr txBox="1">
            <a:spLocks noChangeArrowheads="1"/>
          </p:cNvSpPr>
          <p:nvPr/>
        </p:nvSpPr>
        <p:spPr bwMode="auto">
          <a:xfrm>
            <a:off x="5870575" y="76200"/>
            <a:ext cx="3273425"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r">
              <a:spcBef>
                <a:spcPct val="0"/>
              </a:spcBef>
              <a:buClrTx/>
              <a:buFontTx/>
              <a:buNone/>
            </a:pPr>
            <a:r>
              <a:rPr lang="en-US" altLang="en-US" sz="1600">
                <a:solidFill>
                  <a:srgbClr val="FFFF00"/>
                </a:solidFill>
              </a:rPr>
              <a:t>Engineering, Math, and Computers</a:t>
            </a:r>
          </a:p>
        </p:txBody>
      </p:sp>
    </p:spTree>
  </p:cSld>
  <p:clrMapOvr>
    <a:masterClrMapping/>
  </p:clrMapOvr>
  <p:transition spd="slow">
    <p:pull dir="rd"/>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2706" name="Group 4"/>
          <p:cNvGrpSpPr>
            <a:grpSpLocks/>
          </p:cNvGrpSpPr>
          <p:nvPr/>
        </p:nvGrpSpPr>
        <p:grpSpPr bwMode="auto">
          <a:xfrm>
            <a:off x="4648200" y="1905000"/>
            <a:ext cx="4289425" cy="4298950"/>
            <a:chOff x="1166" y="368"/>
            <a:chExt cx="3323" cy="3576"/>
          </a:xfrm>
        </p:grpSpPr>
        <p:pic>
          <p:nvPicPr>
            <p:cNvPr id="72711" name="Picture 5" descr="COLOR-W3D_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59" y="368"/>
              <a:ext cx="3130" cy="35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2712" name="Text Box 6"/>
            <p:cNvSpPr txBox="1">
              <a:spLocks noChangeArrowheads="1"/>
            </p:cNvSpPr>
            <p:nvPr/>
          </p:nvSpPr>
          <p:spPr bwMode="auto">
            <a:xfrm rot="-5400000">
              <a:off x="1102" y="3131"/>
              <a:ext cx="435" cy="30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r">
                <a:spcBef>
                  <a:spcPct val="0"/>
                </a:spcBef>
                <a:buClrTx/>
                <a:buFontTx/>
                <a:buNone/>
              </a:pPr>
              <a:r>
                <a:rPr lang="en-US" altLang="en-US" sz="2000" b="0">
                  <a:solidFill>
                    <a:srgbClr val="000000"/>
                  </a:solidFill>
                  <a:latin typeface="Times" pitchFamily="18" charset="0"/>
                </a:rPr>
                <a:t>r/D</a:t>
              </a:r>
            </a:p>
          </p:txBody>
        </p:sp>
      </p:grpSp>
      <p:sp>
        <p:nvSpPr>
          <p:cNvPr id="72707" name="Rectangle 2"/>
          <p:cNvSpPr>
            <a:spLocks noGrp="1" noChangeArrowheads="1"/>
          </p:cNvSpPr>
          <p:nvPr>
            <p:ph type="title"/>
          </p:nvPr>
        </p:nvSpPr>
        <p:spPr>
          <a:xfrm>
            <a:off x="0" y="0"/>
            <a:ext cx="9144000" cy="1143000"/>
          </a:xfrm>
        </p:spPr>
        <p:txBody>
          <a:bodyPr/>
          <a:lstStyle/>
          <a:p>
            <a:r>
              <a:rPr lang="en-US" altLang="en-US" sz="4000"/>
              <a:t>Understanding Combustion</a:t>
            </a:r>
          </a:p>
        </p:txBody>
      </p:sp>
      <p:sp>
        <p:nvSpPr>
          <p:cNvPr id="72708" name="Rectangle 3"/>
          <p:cNvSpPr>
            <a:spLocks noGrp="1" noChangeArrowheads="1"/>
          </p:cNvSpPr>
          <p:nvPr>
            <p:ph idx="1"/>
          </p:nvPr>
        </p:nvSpPr>
        <p:spPr>
          <a:xfrm>
            <a:off x="381000" y="1187450"/>
            <a:ext cx="8229600" cy="5289550"/>
          </a:xfrm>
        </p:spPr>
        <p:txBody>
          <a:bodyPr/>
          <a:lstStyle/>
          <a:p>
            <a:pPr>
              <a:lnSpc>
                <a:spcPct val="80000"/>
              </a:lnSpc>
            </a:pPr>
            <a:r>
              <a:rPr lang="en-US" altLang="en-US" sz="1900"/>
              <a:t>Flame-wall interaction modeling for a non-premixed flame propelled by a vortex ring.</a:t>
            </a:r>
          </a:p>
          <a:p>
            <a:pPr>
              <a:lnSpc>
                <a:spcPct val="80000"/>
              </a:lnSpc>
            </a:pPr>
            <a:r>
              <a:rPr lang="en-US" altLang="en-US" sz="1900"/>
              <a:t>In this figure different time instants are shown during the interaction. White line contours and color contours represent vortex ring  and flame, respectively.</a:t>
            </a:r>
          </a:p>
          <a:p>
            <a:pPr>
              <a:lnSpc>
                <a:spcPct val="80000"/>
              </a:lnSpc>
            </a:pPr>
            <a:r>
              <a:rPr lang="en-US" altLang="en-US" sz="1900"/>
              <a:t>Key Features:</a:t>
            </a:r>
          </a:p>
          <a:p>
            <a:pPr lvl="1">
              <a:lnSpc>
                <a:spcPct val="80000"/>
              </a:lnSpc>
            </a:pPr>
            <a:r>
              <a:rPr lang="en-US" altLang="en-US" sz="1900"/>
              <a:t>Modeling of Detailed GRI3.</a:t>
            </a:r>
          </a:p>
          <a:p>
            <a:pPr lvl="1">
              <a:lnSpc>
                <a:spcPct val="80000"/>
              </a:lnSpc>
              <a:buFont typeface="Wingdings" pitchFamily="2" charset="2"/>
              <a:buNone/>
            </a:pPr>
            <a:r>
              <a:rPr lang="en-US" altLang="en-US" sz="1900"/>
              <a:t>	Mechanism for Methane</a:t>
            </a:r>
          </a:p>
          <a:p>
            <a:pPr lvl="1">
              <a:lnSpc>
                <a:spcPct val="80000"/>
              </a:lnSpc>
              <a:buFont typeface="Wingdings" pitchFamily="2" charset="2"/>
              <a:buNone/>
            </a:pPr>
            <a:r>
              <a:rPr lang="en-US" altLang="en-US" sz="1900"/>
              <a:t>	Combustion</a:t>
            </a:r>
          </a:p>
          <a:p>
            <a:pPr lvl="1">
              <a:lnSpc>
                <a:spcPct val="80000"/>
              </a:lnSpc>
            </a:pPr>
            <a:r>
              <a:rPr lang="en-US" altLang="en-US" sz="1900"/>
              <a:t>Parallel algorithm using mpi</a:t>
            </a:r>
          </a:p>
          <a:p>
            <a:pPr lvl="1">
              <a:lnSpc>
                <a:spcPct val="80000"/>
              </a:lnSpc>
            </a:pPr>
            <a:r>
              <a:rPr lang="en-US" altLang="en-US" sz="1900"/>
              <a:t>85-90% Parallel efficiency for up</a:t>
            </a:r>
          </a:p>
          <a:p>
            <a:pPr lvl="1">
              <a:lnSpc>
                <a:spcPct val="80000"/>
              </a:lnSpc>
              <a:buFont typeface="Wingdings" pitchFamily="2" charset="2"/>
              <a:buNone/>
            </a:pPr>
            <a:r>
              <a:rPr lang="en-US" altLang="en-US" sz="1900"/>
              <a:t>	to 64 processors</a:t>
            </a:r>
          </a:p>
          <a:p>
            <a:pPr>
              <a:lnSpc>
                <a:spcPct val="80000"/>
              </a:lnSpc>
            </a:pPr>
            <a:r>
              <a:rPr lang="en-US" altLang="en-US" sz="1900"/>
              <a:t>FWI study is important to determine</a:t>
            </a:r>
          </a:p>
          <a:p>
            <a:pPr lvl="1">
              <a:lnSpc>
                <a:spcPct val="80000"/>
              </a:lnSpc>
            </a:pPr>
            <a:r>
              <a:rPr lang="en-US" altLang="en-US" sz="1900"/>
              <a:t>Engine Design</a:t>
            </a:r>
          </a:p>
          <a:p>
            <a:pPr lvl="1">
              <a:lnSpc>
                <a:spcPct val="80000"/>
              </a:lnSpc>
            </a:pPr>
            <a:r>
              <a:rPr lang="en-US" altLang="en-US" sz="1900"/>
              <a:t>Quenching Distances</a:t>
            </a:r>
          </a:p>
          <a:p>
            <a:pPr lvl="1">
              <a:lnSpc>
                <a:spcPct val="80000"/>
              </a:lnSpc>
            </a:pPr>
            <a:r>
              <a:rPr lang="en-US" altLang="en-US" sz="1900"/>
              <a:t>Flame Structure</a:t>
            </a:r>
          </a:p>
          <a:p>
            <a:pPr lvl="1">
              <a:lnSpc>
                <a:spcPct val="80000"/>
              </a:lnSpc>
            </a:pPr>
            <a:r>
              <a:rPr lang="en-US" altLang="en-US" sz="1900"/>
              <a:t>Unburned hydrocarbon</a:t>
            </a:r>
          </a:p>
          <a:p>
            <a:pPr lvl="1">
              <a:lnSpc>
                <a:spcPct val="80000"/>
              </a:lnSpc>
            </a:pPr>
            <a:r>
              <a:rPr lang="en-US" altLang="en-US" sz="1900"/>
              <a:t>Maximum Wall heat fluxes</a:t>
            </a:r>
          </a:p>
        </p:txBody>
      </p:sp>
      <p:sp>
        <p:nvSpPr>
          <p:cNvPr id="72709" name="Text Box 8"/>
          <p:cNvSpPr txBox="1">
            <a:spLocks noChangeArrowheads="1"/>
          </p:cNvSpPr>
          <p:nvPr/>
        </p:nvSpPr>
        <p:spPr bwMode="auto">
          <a:xfrm>
            <a:off x="152400" y="6064250"/>
            <a:ext cx="1144588"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600">
                <a:solidFill>
                  <a:schemeClr val="tx1"/>
                </a:solidFill>
                <a:latin typeface="Arial" charset="0"/>
              </a:rPr>
              <a:t>C. Madnia</a:t>
            </a:r>
          </a:p>
        </p:txBody>
      </p:sp>
      <p:sp>
        <p:nvSpPr>
          <p:cNvPr id="72710" name="Text Box 9"/>
          <p:cNvSpPr txBox="1">
            <a:spLocks noChangeArrowheads="1"/>
          </p:cNvSpPr>
          <p:nvPr/>
        </p:nvSpPr>
        <p:spPr bwMode="auto">
          <a:xfrm>
            <a:off x="6224588" y="76200"/>
            <a:ext cx="2919412"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r">
              <a:spcBef>
                <a:spcPct val="0"/>
              </a:spcBef>
              <a:buClrTx/>
              <a:buFontTx/>
              <a:buNone/>
            </a:pPr>
            <a:r>
              <a:rPr lang="en-US" altLang="en-US" sz="1600">
                <a:solidFill>
                  <a:srgbClr val="FFFF00"/>
                </a:solidFill>
              </a:rPr>
              <a:t>Computational Fluid Dynamics</a:t>
            </a:r>
          </a:p>
        </p:txBody>
      </p:sp>
    </p:spTree>
  </p:cSld>
  <p:clrMapOvr>
    <a:masterClrMapping/>
  </p:clrMapOvr>
  <p:transition spd="slow">
    <p:pull dir="rd"/>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a:xfrm>
            <a:off x="0" y="0"/>
            <a:ext cx="9144000" cy="1143000"/>
          </a:xfrm>
        </p:spPr>
        <p:txBody>
          <a:bodyPr/>
          <a:lstStyle/>
          <a:p>
            <a:r>
              <a:rPr lang="en-US" altLang="en-US" sz="4000"/>
              <a:t>Molecular Simulation Software</a:t>
            </a:r>
          </a:p>
        </p:txBody>
      </p:sp>
      <p:pic>
        <p:nvPicPr>
          <p:cNvPr id="73731" name="Picture 3" descr="cntd - mid simulation cut 2"/>
          <p:cNvPicPr>
            <a:picLocks noChangeAspect="1" noChangeArrowheads="1"/>
          </p:cNvPicPr>
          <p:nvPr/>
        </p:nvPicPr>
        <p:blipFill>
          <a:blip r:embed="rId3">
            <a:extLst>
              <a:ext uri="{28A0092B-C50C-407E-A947-70E740481C1C}">
                <a14:useLocalDpi xmlns:a14="http://schemas.microsoft.com/office/drawing/2010/main" val="0"/>
              </a:ext>
            </a:extLst>
          </a:blip>
          <a:srcRect l="1334" t="31738" r="45334" b="28966"/>
          <a:stretch>
            <a:fillRect/>
          </a:stretch>
        </p:blipFill>
        <p:spPr bwMode="auto">
          <a:xfrm>
            <a:off x="5232400" y="1057275"/>
            <a:ext cx="3670300" cy="2386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373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20763" y="4267200"/>
            <a:ext cx="3124200" cy="1790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3733" name="Picture 5" descr="pastedGraphic"/>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25988" y="3505200"/>
            <a:ext cx="4427537" cy="2865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3734" name="Text Box 7"/>
          <p:cNvSpPr txBox="1">
            <a:spLocks noChangeArrowheads="1"/>
          </p:cNvSpPr>
          <p:nvPr/>
        </p:nvSpPr>
        <p:spPr bwMode="auto">
          <a:xfrm>
            <a:off x="211138" y="6019800"/>
            <a:ext cx="1008062"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600">
                <a:solidFill>
                  <a:schemeClr val="tx1"/>
                </a:solidFill>
                <a:latin typeface="Arial" charset="0"/>
              </a:rPr>
              <a:t>D. Kofke</a:t>
            </a:r>
          </a:p>
        </p:txBody>
      </p:sp>
      <p:sp>
        <p:nvSpPr>
          <p:cNvPr id="73735" name="Rectangle 8"/>
          <p:cNvSpPr>
            <a:spLocks noChangeArrowheads="1"/>
          </p:cNvSpPr>
          <p:nvPr/>
        </p:nvSpPr>
        <p:spPr bwMode="auto">
          <a:xfrm>
            <a:off x="228600" y="1143000"/>
            <a:ext cx="4665663" cy="304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pPr>
            <a:r>
              <a:rPr lang="en-US" altLang="en-US" sz="1700"/>
              <a:t>Molecular simulation has wide application in existing and emerging technologies</a:t>
            </a:r>
          </a:p>
          <a:p>
            <a:pPr>
              <a:spcBef>
                <a:spcPct val="0"/>
              </a:spcBef>
            </a:pPr>
            <a:r>
              <a:rPr lang="en-US" altLang="en-US" sz="1700"/>
              <a:t>Recent advances in information technology make simulation more broadly accessible</a:t>
            </a:r>
            <a:endParaRPr lang="en-US" altLang="en-US" sz="1500"/>
          </a:p>
          <a:p>
            <a:pPr>
              <a:spcBef>
                <a:spcPct val="0"/>
              </a:spcBef>
            </a:pPr>
            <a:r>
              <a:rPr lang="en-US" altLang="en-US" sz="1700" i="1"/>
              <a:t>Etomica</a:t>
            </a:r>
            <a:r>
              <a:rPr lang="en-US" altLang="en-US" sz="1700"/>
              <a:t> development environment permits easy construction of simulations</a:t>
            </a:r>
          </a:p>
          <a:p>
            <a:r>
              <a:rPr lang="en-US" altLang="en-US" sz="1700">
                <a:sym typeface="Wingdings" pitchFamily="2" charset="2"/>
              </a:rPr>
              <a:t>Object-oriented, </a:t>
            </a:r>
            <a:r>
              <a:rPr lang="en-US" altLang="en-US" sz="1700"/>
              <a:t>Extensible, Interactive, Portable and Adaptable</a:t>
            </a:r>
          </a:p>
          <a:p>
            <a:r>
              <a:rPr lang="en-US" altLang="en-US" sz="1700"/>
              <a:t>Stand-alone simulations can be constructed as a teaching tools</a:t>
            </a:r>
            <a:endParaRPr lang="en-US" altLang="en-US" sz="1500"/>
          </a:p>
        </p:txBody>
      </p:sp>
      <p:sp>
        <p:nvSpPr>
          <p:cNvPr id="73736" name="Text Box 9"/>
          <p:cNvSpPr txBox="1">
            <a:spLocks noChangeArrowheads="1"/>
          </p:cNvSpPr>
          <p:nvPr/>
        </p:nvSpPr>
        <p:spPr bwMode="auto">
          <a:xfrm>
            <a:off x="5732463" y="76200"/>
            <a:ext cx="3411537"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r">
              <a:spcBef>
                <a:spcPct val="0"/>
              </a:spcBef>
              <a:buClrTx/>
              <a:buFontTx/>
              <a:buNone/>
            </a:pPr>
            <a:r>
              <a:rPr lang="en-US" altLang="en-US" sz="1600">
                <a:solidFill>
                  <a:srgbClr val="FFFF00"/>
                </a:solidFill>
              </a:rPr>
              <a:t>Chemical and Biological Engineering</a:t>
            </a:r>
          </a:p>
        </p:txBody>
      </p:sp>
    </p:spTree>
  </p:cSld>
  <p:clrMapOvr>
    <a:masterClrMapping/>
  </p:clrMapOvr>
  <p:transition spd="slow">
    <p:pull dir="rd"/>
  </p:transition>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a:xfrm>
            <a:off x="0" y="0"/>
            <a:ext cx="9144000" cy="1143000"/>
          </a:xfrm>
        </p:spPr>
        <p:txBody>
          <a:bodyPr/>
          <a:lstStyle/>
          <a:p>
            <a:r>
              <a:rPr lang="en-US" altLang="en-US" sz="3600"/>
              <a:t>Computational Materials Science</a:t>
            </a:r>
          </a:p>
        </p:txBody>
      </p:sp>
      <p:sp>
        <p:nvSpPr>
          <p:cNvPr id="74755" name="Rectangle 3"/>
          <p:cNvSpPr>
            <a:spLocks noChangeArrowheads="1"/>
          </p:cNvSpPr>
          <p:nvPr/>
        </p:nvSpPr>
        <p:spPr bwMode="auto">
          <a:xfrm>
            <a:off x="76200" y="1103313"/>
            <a:ext cx="5740400" cy="30114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pPr>
            <a:r>
              <a:rPr lang="en-US" altLang="en-US" sz="1700"/>
              <a:t>Molecular and mesoscale modeling used to understand the behavior of materials</a:t>
            </a:r>
          </a:p>
          <a:p>
            <a:pPr>
              <a:spcBef>
                <a:spcPct val="0"/>
              </a:spcBef>
            </a:pPr>
            <a:r>
              <a:rPr lang="en-US" altLang="en-US" sz="1700"/>
              <a:t>Example application: </a:t>
            </a:r>
            <a:r>
              <a:rPr lang="en-US" altLang="en-US" sz="1700">
                <a:solidFill>
                  <a:srgbClr val="FF3300"/>
                </a:solidFill>
              </a:rPr>
              <a:t>Electromigration</a:t>
            </a:r>
          </a:p>
          <a:p>
            <a:pPr>
              <a:spcBef>
                <a:spcPct val="0"/>
              </a:spcBef>
            </a:pPr>
            <a:r>
              <a:rPr lang="en-US" altLang="en-US" sz="1700"/>
              <a:t>Strong electrical currents cause movement of atoms in metal</a:t>
            </a:r>
          </a:p>
          <a:p>
            <a:pPr>
              <a:spcBef>
                <a:spcPct val="0"/>
              </a:spcBef>
            </a:pPr>
            <a:r>
              <a:rPr lang="en-US" altLang="en-US" sz="1700"/>
              <a:t>Result is large defects that lead to failure of electrical connection</a:t>
            </a:r>
          </a:p>
          <a:p>
            <a:pPr>
              <a:spcBef>
                <a:spcPct val="0"/>
              </a:spcBef>
            </a:pPr>
            <a:r>
              <a:rPr lang="en-US" altLang="en-US" sz="1700"/>
              <a:t>Consequences can be catastrophic</a:t>
            </a:r>
          </a:p>
          <a:p>
            <a:pPr>
              <a:spcBef>
                <a:spcPct val="0"/>
              </a:spcBef>
            </a:pPr>
            <a:r>
              <a:rPr lang="en-US" altLang="en-US" sz="1700"/>
              <a:t>Interdisciplinary experimental/ modeling studies leading to understanding of behavior </a:t>
            </a:r>
            <a:endParaRPr lang="en-US" altLang="en-US" sz="1500"/>
          </a:p>
        </p:txBody>
      </p:sp>
      <p:grpSp>
        <p:nvGrpSpPr>
          <p:cNvPr id="74756" name="Group 27"/>
          <p:cNvGrpSpPr>
            <a:grpSpLocks/>
          </p:cNvGrpSpPr>
          <p:nvPr/>
        </p:nvGrpSpPr>
        <p:grpSpPr bwMode="auto">
          <a:xfrm>
            <a:off x="6402388" y="1371600"/>
            <a:ext cx="2571750" cy="3810000"/>
            <a:chOff x="4033" y="816"/>
            <a:chExt cx="1620" cy="2400"/>
          </a:xfrm>
        </p:grpSpPr>
        <p:pic>
          <p:nvPicPr>
            <p:cNvPr id="74776" name="Picture 5"/>
            <p:cNvPicPr>
              <a:picLocks noChangeAspect="1" noChangeArrowheads="1"/>
            </p:cNvPicPr>
            <p:nvPr/>
          </p:nvPicPr>
          <p:blipFill>
            <a:blip r:embed="rId3">
              <a:extLst>
                <a:ext uri="{28A0092B-C50C-407E-A947-70E740481C1C}">
                  <a14:useLocalDpi xmlns:a14="http://schemas.microsoft.com/office/drawing/2010/main" val="0"/>
                </a:ext>
              </a:extLst>
            </a:blip>
            <a:srcRect l="47302"/>
            <a:stretch>
              <a:fillRect/>
            </a:stretch>
          </p:blipFill>
          <p:spPr bwMode="auto">
            <a:xfrm>
              <a:off x="4320" y="2344"/>
              <a:ext cx="1313" cy="8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4777" name="Text Box 6"/>
            <p:cNvSpPr txBox="1">
              <a:spLocks noChangeArrowheads="1"/>
            </p:cNvSpPr>
            <p:nvPr/>
          </p:nvSpPr>
          <p:spPr bwMode="auto">
            <a:xfrm>
              <a:off x="4033" y="1701"/>
              <a:ext cx="1620" cy="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200">
                  <a:solidFill>
                    <a:schemeClr val="tx1"/>
                  </a:solidFill>
                  <a:latin typeface="Arial" charset="0"/>
                </a:rPr>
                <a:t>Photos of metal lines that have developed voids (above) and hillocks (below) due to electromigration. </a:t>
              </a:r>
              <a:r>
                <a:rPr lang="en-US" altLang="en-US" sz="900">
                  <a:solidFill>
                    <a:schemeClr val="tx1"/>
                  </a:solidFill>
                  <a:latin typeface="Arial" charset="0"/>
                </a:rPr>
                <a:t>(source: www.nd.edu)</a:t>
              </a:r>
              <a:endParaRPr lang="en-US" altLang="en-US" sz="1800">
                <a:solidFill>
                  <a:schemeClr val="tx1"/>
                </a:solidFill>
                <a:latin typeface="Arial" charset="0"/>
              </a:endParaRPr>
            </a:p>
          </p:txBody>
        </p:sp>
        <p:pic>
          <p:nvPicPr>
            <p:cNvPr id="74778"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40" y="816"/>
              <a:ext cx="1582" cy="9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grpSp>
        <p:nvGrpSpPr>
          <p:cNvPr id="74757" name="Group 8"/>
          <p:cNvGrpSpPr>
            <a:grpSpLocks/>
          </p:cNvGrpSpPr>
          <p:nvPr/>
        </p:nvGrpSpPr>
        <p:grpSpPr bwMode="auto">
          <a:xfrm>
            <a:off x="995363" y="3836988"/>
            <a:ext cx="5730875" cy="2590800"/>
            <a:chOff x="627" y="2300"/>
            <a:chExt cx="3610" cy="1632"/>
          </a:xfrm>
        </p:grpSpPr>
        <p:grpSp>
          <p:nvGrpSpPr>
            <p:cNvPr id="74760" name="Group 9"/>
            <p:cNvGrpSpPr>
              <a:grpSpLocks/>
            </p:cNvGrpSpPr>
            <p:nvPr/>
          </p:nvGrpSpPr>
          <p:grpSpPr bwMode="auto">
            <a:xfrm>
              <a:off x="627" y="2300"/>
              <a:ext cx="3610" cy="1313"/>
              <a:chOff x="816" y="2496"/>
              <a:chExt cx="4032" cy="1466"/>
            </a:xfrm>
          </p:grpSpPr>
          <p:pic>
            <p:nvPicPr>
              <p:cNvPr id="74762" name="Picture 10" descr="divacancyPictureRhombicFCC"/>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30" y="2496"/>
                <a:ext cx="1129" cy="7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4763" name="Picture 11" descr="divacancyPictureRhombicFCC_z"/>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840" y="2496"/>
                <a:ext cx="1008" cy="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4764" name="Picture 12" descr="divacancyPictureRhombicHCP"/>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671" y="3232"/>
                <a:ext cx="1169" cy="7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4765" name="Picture 13" descr="divacancyPictureRhombicHCP_z"/>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843" y="3224"/>
                <a:ext cx="1005" cy="7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4766" name="Picture 14" descr="hexagonalFCC"/>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16" y="2496"/>
                <a:ext cx="829" cy="7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4767" name="Picture 15" descr="hexagonalHCP"/>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16" y="3232"/>
                <a:ext cx="812" cy="7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4768" name="Picture 16" descr="monovacancyPictureRhombicFCC"/>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632" y="2496"/>
                <a:ext cx="1111" cy="7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4769" name="Picture 17" descr="monovacancyPictureRhombicHCP"/>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624" y="3232"/>
                <a:ext cx="1083" cy="7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4770" name="Text Box 18"/>
              <p:cNvSpPr txBox="1">
                <a:spLocks noChangeArrowheads="1"/>
              </p:cNvSpPr>
              <p:nvPr/>
            </p:nvSpPr>
            <p:spPr bwMode="auto">
              <a:xfrm>
                <a:off x="1670" y="2503"/>
                <a:ext cx="318" cy="2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ko-KR" sz="1400" b="0">
                    <a:solidFill>
                      <a:schemeClr val="bg1"/>
                    </a:solidFill>
                    <a:latin typeface="Arial" charset="0"/>
                    <a:ea typeface="굴림" pitchFamily="50" charset="-127"/>
                  </a:rPr>
                  <a:t>MV</a:t>
                </a:r>
              </a:p>
            </p:txBody>
          </p:sp>
          <p:sp>
            <p:nvSpPr>
              <p:cNvPr id="74771" name="Text Box 19"/>
              <p:cNvSpPr txBox="1">
                <a:spLocks noChangeArrowheads="1"/>
              </p:cNvSpPr>
              <p:nvPr/>
            </p:nvSpPr>
            <p:spPr bwMode="auto">
              <a:xfrm>
                <a:off x="2800" y="2504"/>
                <a:ext cx="303" cy="2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ko-KR" sz="1400" b="0">
                    <a:solidFill>
                      <a:schemeClr val="bg1"/>
                    </a:solidFill>
                    <a:latin typeface="Arial" charset="0"/>
                    <a:ea typeface="굴림" pitchFamily="50" charset="-127"/>
                  </a:rPr>
                  <a:t>DV</a:t>
                </a:r>
              </a:p>
            </p:txBody>
          </p:sp>
          <p:sp>
            <p:nvSpPr>
              <p:cNvPr id="74772" name="Text Box 20"/>
              <p:cNvSpPr txBox="1">
                <a:spLocks noChangeArrowheads="1"/>
              </p:cNvSpPr>
              <p:nvPr/>
            </p:nvSpPr>
            <p:spPr bwMode="auto">
              <a:xfrm>
                <a:off x="1680" y="3240"/>
                <a:ext cx="318" cy="2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ko-KR" sz="1400" b="0">
                    <a:solidFill>
                      <a:schemeClr val="bg1"/>
                    </a:solidFill>
                    <a:latin typeface="Arial" charset="0"/>
                    <a:ea typeface="굴림" pitchFamily="50" charset="-127"/>
                  </a:rPr>
                  <a:t>MV</a:t>
                </a:r>
              </a:p>
            </p:txBody>
          </p:sp>
          <p:sp>
            <p:nvSpPr>
              <p:cNvPr id="74773" name="Text Box 21"/>
              <p:cNvSpPr txBox="1">
                <a:spLocks noChangeArrowheads="1"/>
              </p:cNvSpPr>
              <p:nvPr/>
            </p:nvSpPr>
            <p:spPr bwMode="auto">
              <a:xfrm>
                <a:off x="2762" y="3241"/>
                <a:ext cx="303" cy="2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ko-KR" sz="1400" b="0">
                    <a:solidFill>
                      <a:schemeClr val="bg1"/>
                    </a:solidFill>
                    <a:latin typeface="Arial" charset="0"/>
                    <a:ea typeface="굴림" pitchFamily="50" charset="-127"/>
                  </a:rPr>
                  <a:t>DV</a:t>
                </a:r>
              </a:p>
            </p:txBody>
          </p:sp>
          <p:sp>
            <p:nvSpPr>
              <p:cNvPr id="74774" name="AutoShape 22"/>
              <p:cNvSpPr>
                <a:spLocks noChangeArrowheads="1"/>
              </p:cNvSpPr>
              <p:nvPr/>
            </p:nvSpPr>
            <p:spPr bwMode="auto">
              <a:xfrm>
                <a:off x="1616" y="2792"/>
                <a:ext cx="144" cy="144"/>
              </a:xfrm>
              <a:prstGeom prst="rightArrow">
                <a:avLst>
                  <a:gd name="adj1" fmla="val 50000"/>
                  <a:gd name="adj2" fmla="val 25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74775" name="AutoShape 23"/>
              <p:cNvSpPr>
                <a:spLocks noChangeArrowheads="1"/>
              </p:cNvSpPr>
              <p:nvPr/>
            </p:nvSpPr>
            <p:spPr bwMode="auto">
              <a:xfrm>
                <a:off x="1600" y="3552"/>
                <a:ext cx="144" cy="144"/>
              </a:xfrm>
              <a:prstGeom prst="rightArrow">
                <a:avLst>
                  <a:gd name="adj1" fmla="val 50000"/>
                  <a:gd name="adj2" fmla="val 25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grpSp>
        <p:sp>
          <p:nvSpPr>
            <p:cNvPr id="74761" name="Text Box 24"/>
            <p:cNvSpPr txBox="1">
              <a:spLocks noChangeArrowheads="1"/>
            </p:cNvSpPr>
            <p:nvPr/>
          </p:nvSpPr>
          <p:spPr bwMode="auto">
            <a:xfrm>
              <a:off x="955" y="3644"/>
              <a:ext cx="2943"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200">
                  <a:solidFill>
                    <a:schemeClr val="tx1"/>
                  </a:solidFill>
                  <a:latin typeface="Arial" charset="0"/>
                </a:rPr>
                <a:t>Simulation cells of solids with mono- and di-vacancies (light blue spheres), highlighting atoms neighboring the defects.</a:t>
              </a:r>
              <a:endParaRPr lang="en-US" altLang="en-US" sz="1800">
                <a:solidFill>
                  <a:schemeClr val="tx1"/>
                </a:solidFill>
                <a:latin typeface="Arial" charset="0"/>
              </a:endParaRPr>
            </a:p>
          </p:txBody>
        </p:sp>
      </p:grpSp>
      <p:sp>
        <p:nvSpPr>
          <p:cNvPr id="74758" name="Text Box 26"/>
          <p:cNvSpPr txBox="1">
            <a:spLocks noChangeArrowheads="1"/>
          </p:cNvSpPr>
          <p:nvPr/>
        </p:nvSpPr>
        <p:spPr bwMode="auto">
          <a:xfrm>
            <a:off x="211138" y="6064250"/>
            <a:ext cx="1008062"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600">
                <a:solidFill>
                  <a:schemeClr val="tx1"/>
                </a:solidFill>
                <a:latin typeface="Arial" charset="0"/>
              </a:rPr>
              <a:t>D. Kofke</a:t>
            </a:r>
          </a:p>
        </p:txBody>
      </p:sp>
      <p:sp>
        <p:nvSpPr>
          <p:cNvPr id="74759" name="Text Box 28"/>
          <p:cNvSpPr txBox="1">
            <a:spLocks noChangeArrowheads="1"/>
          </p:cNvSpPr>
          <p:nvPr/>
        </p:nvSpPr>
        <p:spPr bwMode="auto">
          <a:xfrm>
            <a:off x="5732463" y="76200"/>
            <a:ext cx="3411537"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r">
              <a:spcBef>
                <a:spcPct val="0"/>
              </a:spcBef>
              <a:buClrTx/>
              <a:buFontTx/>
              <a:buNone/>
            </a:pPr>
            <a:r>
              <a:rPr lang="en-US" altLang="en-US" sz="1600">
                <a:solidFill>
                  <a:srgbClr val="FFFF00"/>
                </a:solidFill>
              </a:rPr>
              <a:t>Chemical and Biological Engineering</a:t>
            </a:r>
          </a:p>
        </p:txBody>
      </p:sp>
    </p:spTree>
  </p:cSld>
  <p:clrMapOvr>
    <a:masterClrMapping/>
  </p:clrMapOvr>
  <p:transition spd="slow">
    <p:pull dir="rd"/>
  </p:transition>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a:xfrm>
            <a:off x="0" y="0"/>
            <a:ext cx="9144000" cy="1143000"/>
          </a:xfrm>
        </p:spPr>
        <p:txBody>
          <a:bodyPr/>
          <a:lstStyle/>
          <a:p>
            <a:r>
              <a:rPr lang="en-US" altLang="en-US"/>
              <a:t>Nano Confinement of Fluids</a:t>
            </a:r>
          </a:p>
        </p:txBody>
      </p:sp>
      <p:sp>
        <p:nvSpPr>
          <p:cNvPr id="75781" name="Rectangle 6"/>
          <p:cNvSpPr>
            <a:spLocks noGrp="1" noChangeArrowheads="1"/>
          </p:cNvSpPr>
          <p:nvPr>
            <p:ph idx="1"/>
          </p:nvPr>
        </p:nvSpPr>
        <p:spPr>
          <a:xfrm>
            <a:off x="76200" y="1190625"/>
            <a:ext cx="6788150" cy="3533775"/>
          </a:xfrm>
        </p:spPr>
        <p:txBody>
          <a:bodyPr/>
          <a:lstStyle/>
          <a:p>
            <a:pPr>
              <a:spcAft>
                <a:spcPct val="20000"/>
              </a:spcAft>
            </a:pPr>
            <a:r>
              <a:rPr lang="en-US" altLang="en-US" sz="1900"/>
              <a:t>Fluids in the presence of one or more surfaces exhibit rich phase behavior that can be strikingly different than that observed for bulk fluids</a:t>
            </a:r>
          </a:p>
          <a:p>
            <a:pPr>
              <a:spcAft>
                <a:spcPct val="20000"/>
              </a:spcAft>
            </a:pPr>
            <a:r>
              <a:rPr lang="en-US" altLang="en-US" sz="1900"/>
              <a:t>A fundamental understanding of the relationship between a system’s microscopic interactions and the phase behavior of a system is essential for the development of novel materials </a:t>
            </a:r>
          </a:p>
          <a:p>
            <a:pPr>
              <a:spcBef>
                <a:spcPct val="0"/>
              </a:spcBef>
              <a:spcAft>
                <a:spcPct val="20000"/>
              </a:spcAft>
            </a:pPr>
            <a:r>
              <a:rPr lang="en-US" altLang="en-US" sz="1900"/>
              <a:t>Molecular simulation is a useful tool for developing these relationships through the use of model systems that mimic the behavior of real fluids</a:t>
            </a:r>
          </a:p>
        </p:txBody>
      </p:sp>
      <p:pic>
        <p:nvPicPr>
          <p:cNvPr id="75779" name="Picture 3" descr="xyz-par-side"/>
          <p:cNvPicPr>
            <a:picLocks noChangeAspect="1" noChangeArrowheads="1"/>
          </p:cNvPicPr>
          <p:nvPr/>
        </p:nvPicPr>
        <p:blipFill>
          <a:blip r:embed="rId3">
            <a:extLst>
              <a:ext uri="{28A0092B-C50C-407E-A947-70E740481C1C}">
                <a14:useLocalDpi xmlns:a14="http://schemas.microsoft.com/office/drawing/2010/main" val="0"/>
              </a:ext>
            </a:extLst>
          </a:blip>
          <a:srcRect l="23000" t="38557" r="23000" b="9375"/>
          <a:stretch>
            <a:fillRect/>
          </a:stretch>
        </p:blipFill>
        <p:spPr bwMode="auto">
          <a:xfrm>
            <a:off x="7177088" y="1058863"/>
            <a:ext cx="1846262" cy="2370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5780" name="Picture 4" descr="toc"/>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11825" y="3721100"/>
            <a:ext cx="3497263" cy="2622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5782" name="Text Box 7"/>
          <p:cNvSpPr txBox="1">
            <a:spLocks noChangeArrowheads="1"/>
          </p:cNvSpPr>
          <p:nvPr/>
        </p:nvSpPr>
        <p:spPr bwMode="auto">
          <a:xfrm>
            <a:off x="228600" y="6019800"/>
            <a:ext cx="132556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600">
                <a:solidFill>
                  <a:schemeClr val="tx1"/>
                </a:solidFill>
                <a:latin typeface="Arial" charset="0"/>
              </a:rPr>
              <a:t>J. Errington</a:t>
            </a:r>
          </a:p>
        </p:txBody>
      </p:sp>
      <p:sp>
        <p:nvSpPr>
          <p:cNvPr id="75783" name="Text Box 8"/>
          <p:cNvSpPr txBox="1">
            <a:spLocks noChangeArrowheads="1"/>
          </p:cNvSpPr>
          <p:nvPr/>
        </p:nvSpPr>
        <p:spPr bwMode="auto">
          <a:xfrm>
            <a:off x="5732463" y="76200"/>
            <a:ext cx="3411537"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r">
              <a:spcBef>
                <a:spcPct val="0"/>
              </a:spcBef>
              <a:buClrTx/>
              <a:buFontTx/>
              <a:buNone/>
            </a:pPr>
            <a:r>
              <a:rPr lang="en-US" altLang="en-US" sz="1600">
                <a:solidFill>
                  <a:srgbClr val="FFFF00"/>
                </a:solidFill>
              </a:rPr>
              <a:t>Chemical and Biological Engineering</a:t>
            </a:r>
          </a:p>
        </p:txBody>
      </p:sp>
    </p:spTree>
  </p:cSld>
  <p:clrMapOvr>
    <a:masterClrMapping/>
  </p:clrMapOvr>
  <p:transition spd="slow">
    <p:pull dir="rd"/>
  </p:transition>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3" name="Rectangle 3"/>
          <p:cNvSpPr>
            <a:spLocks noGrp="1" noChangeArrowheads="1"/>
          </p:cNvSpPr>
          <p:nvPr>
            <p:ph type="title"/>
          </p:nvPr>
        </p:nvSpPr>
        <p:spPr>
          <a:xfrm>
            <a:off x="0" y="0"/>
            <a:ext cx="9144000" cy="1143000"/>
          </a:xfrm>
        </p:spPr>
        <p:txBody>
          <a:bodyPr/>
          <a:lstStyle/>
          <a:p>
            <a:r>
              <a:rPr lang="en-US" altLang="en-US"/>
              <a:t>Aqueous Solutions</a:t>
            </a:r>
          </a:p>
        </p:txBody>
      </p:sp>
      <p:sp>
        <p:nvSpPr>
          <p:cNvPr id="76802" name="Rectangle 2"/>
          <p:cNvSpPr>
            <a:spLocks noGrp="1" noChangeArrowheads="1"/>
          </p:cNvSpPr>
          <p:nvPr>
            <p:ph idx="1"/>
          </p:nvPr>
        </p:nvSpPr>
        <p:spPr>
          <a:xfrm>
            <a:off x="457200" y="1179513"/>
            <a:ext cx="8229600" cy="4154487"/>
          </a:xfrm>
        </p:spPr>
        <p:txBody>
          <a:bodyPr/>
          <a:lstStyle/>
          <a:p>
            <a:pPr>
              <a:lnSpc>
                <a:spcPct val="90000"/>
              </a:lnSpc>
            </a:pPr>
            <a:r>
              <a:rPr lang="en-US" altLang="en-US" sz="2100"/>
              <a:t>The behavior of water and aqueous mixtures plays a key role in biology, chemistry, physics, and the design of many chemical and biological processes</a:t>
            </a:r>
          </a:p>
          <a:p>
            <a:pPr>
              <a:lnSpc>
                <a:spcPct val="90000"/>
              </a:lnSpc>
            </a:pPr>
            <a:r>
              <a:rPr lang="en-US" altLang="en-US" sz="2100"/>
              <a:t>To gain a fundamental understanding of aqueous solutions, one must consider the effect the microscopic hydrogen-bond network has on the macroscopic properties of the system</a:t>
            </a:r>
          </a:p>
          <a:p>
            <a:pPr>
              <a:lnSpc>
                <a:spcPct val="90000"/>
              </a:lnSpc>
            </a:pPr>
            <a:r>
              <a:rPr lang="en-US" altLang="en-US" sz="2100"/>
              <a:t>The goal of our program is to obtain a more complete understanding of aqueous systems using this molecular approach</a:t>
            </a:r>
          </a:p>
          <a:p>
            <a:pPr>
              <a:lnSpc>
                <a:spcPct val="90000"/>
              </a:lnSpc>
            </a:pPr>
            <a:r>
              <a:rPr lang="en-US" altLang="en-US" sz="2100"/>
              <a:t>The diagram is a snapshot from </a:t>
            </a:r>
            <a:br>
              <a:rPr lang="en-US" altLang="en-US" sz="2100"/>
            </a:br>
            <a:r>
              <a:rPr lang="en-US" altLang="en-US" sz="2100"/>
              <a:t>a molecular dynamics simulation </a:t>
            </a:r>
            <a:br>
              <a:rPr lang="en-US" altLang="en-US" sz="2100"/>
            </a:br>
            <a:r>
              <a:rPr lang="en-US" altLang="en-US" sz="2100"/>
              <a:t>that depicts the organization of </a:t>
            </a:r>
            <a:br>
              <a:rPr lang="en-US" altLang="en-US" sz="2100"/>
            </a:br>
            <a:r>
              <a:rPr lang="en-US" altLang="en-US" sz="2100"/>
              <a:t>water molecules within 3.5 Å of </a:t>
            </a:r>
            <a:br>
              <a:rPr lang="en-US" altLang="en-US" sz="2100"/>
            </a:br>
            <a:r>
              <a:rPr lang="en-US" altLang="en-US" sz="2100"/>
              <a:t>a trehalose molecule</a:t>
            </a:r>
          </a:p>
        </p:txBody>
      </p:sp>
      <p:pic>
        <p:nvPicPr>
          <p:cNvPr id="76804" name="Picture 4" descr="tre-35"/>
          <p:cNvPicPr>
            <a:picLocks noChangeAspect="1" noChangeArrowheads="1"/>
          </p:cNvPicPr>
          <p:nvPr/>
        </p:nvPicPr>
        <p:blipFill>
          <a:blip r:embed="rId3">
            <a:extLst>
              <a:ext uri="{28A0092B-C50C-407E-A947-70E740481C1C}">
                <a14:useLocalDpi xmlns:a14="http://schemas.microsoft.com/office/drawing/2010/main" val="0"/>
              </a:ext>
            </a:extLst>
          </a:blip>
          <a:srcRect l="2069" t="12856" r="2069" b="15343"/>
          <a:stretch>
            <a:fillRect/>
          </a:stretch>
        </p:blipFill>
        <p:spPr bwMode="auto">
          <a:xfrm>
            <a:off x="5638800" y="3962400"/>
            <a:ext cx="2741613" cy="2044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6805" name="Text Box 6"/>
          <p:cNvSpPr txBox="1">
            <a:spLocks noChangeArrowheads="1"/>
          </p:cNvSpPr>
          <p:nvPr/>
        </p:nvSpPr>
        <p:spPr bwMode="auto">
          <a:xfrm>
            <a:off x="228600" y="6019800"/>
            <a:ext cx="132556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600">
                <a:solidFill>
                  <a:schemeClr val="tx1"/>
                </a:solidFill>
                <a:latin typeface="Arial" charset="0"/>
              </a:rPr>
              <a:t>J. Errington</a:t>
            </a:r>
          </a:p>
        </p:txBody>
      </p:sp>
      <p:sp>
        <p:nvSpPr>
          <p:cNvPr id="76806" name="Text Box 7"/>
          <p:cNvSpPr txBox="1">
            <a:spLocks noChangeArrowheads="1"/>
          </p:cNvSpPr>
          <p:nvPr/>
        </p:nvSpPr>
        <p:spPr bwMode="auto">
          <a:xfrm>
            <a:off x="5732463" y="76200"/>
            <a:ext cx="3411537"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r">
              <a:spcBef>
                <a:spcPct val="0"/>
              </a:spcBef>
              <a:buClrTx/>
              <a:buFontTx/>
              <a:buNone/>
            </a:pPr>
            <a:r>
              <a:rPr lang="en-US" altLang="en-US" sz="1600">
                <a:solidFill>
                  <a:srgbClr val="FFFF00"/>
                </a:solidFill>
              </a:rPr>
              <a:t>Chemical and Biological Engineering</a:t>
            </a:r>
          </a:p>
        </p:txBody>
      </p:sp>
    </p:spTree>
  </p:cSld>
  <p:clrMapOvr>
    <a:masterClrMapping/>
  </p:clrMapOvr>
  <p:transition spd="slow">
    <p:pull dir="rd"/>
  </p:transition>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7826" name="Group 2"/>
          <p:cNvGrpSpPr>
            <a:grpSpLocks/>
          </p:cNvGrpSpPr>
          <p:nvPr/>
        </p:nvGrpSpPr>
        <p:grpSpPr bwMode="auto">
          <a:xfrm>
            <a:off x="3621088" y="-1223963"/>
            <a:ext cx="5943600" cy="7696201"/>
            <a:chOff x="2016" y="-768"/>
            <a:chExt cx="3744" cy="4848"/>
          </a:xfrm>
        </p:grpSpPr>
        <p:grpSp>
          <p:nvGrpSpPr>
            <p:cNvPr id="77833" name="Group 3"/>
            <p:cNvGrpSpPr>
              <a:grpSpLocks/>
            </p:cNvGrpSpPr>
            <p:nvPr/>
          </p:nvGrpSpPr>
          <p:grpSpPr bwMode="auto">
            <a:xfrm>
              <a:off x="2016" y="-768"/>
              <a:ext cx="3744" cy="4848"/>
              <a:chOff x="1686" y="-963"/>
              <a:chExt cx="4451" cy="5761"/>
            </a:xfrm>
          </p:grpSpPr>
          <p:pic>
            <p:nvPicPr>
              <p:cNvPr id="77835" name="Picture 4" descr="MaxClustered--forPresent"/>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686" y="-963"/>
                <a:ext cx="4451" cy="57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7836" name="Rectangle 5"/>
              <p:cNvSpPr>
                <a:spLocks noChangeArrowheads="1"/>
              </p:cNvSpPr>
              <p:nvPr/>
            </p:nvSpPr>
            <p:spPr bwMode="auto">
              <a:xfrm>
                <a:off x="2352" y="1536"/>
                <a:ext cx="144" cy="816"/>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grpSp>
        <p:sp>
          <p:nvSpPr>
            <p:cNvPr id="77834" name="Rectangle 6"/>
            <p:cNvSpPr>
              <a:spLocks noChangeArrowheads="1"/>
            </p:cNvSpPr>
            <p:nvPr/>
          </p:nvSpPr>
          <p:spPr bwMode="auto">
            <a:xfrm>
              <a:off x="3504" y="576"/>
              <a:ext cx="768" cy="144"/>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grpSp>
      <p:sp>
        <p:nvSpPr>
          <p:cNvPr id="77827" name="Rectangle 7"/>
          <p:cNvSpPr>
            <a:spLocks noGrp="1" noChangeArrowheads="1"/>
          </p:cNvSpPr>
          <p:nvPr>
            <p:ph type="title"/>
          </p:nvPr>
        </p:nvSpPr>
        <p:spPr>
          <a:xfrm>
            <a:off x="0" y="0"/>
            <a:ext cx="9144000" cy="1143000"/>
          </a:xfrm>
        </p:spPr>
        <p:txBody>
          <a:bodyPr/>
          <a:lstStyle/>
          <a:p>
            <a:r>
              <a:rPr lang="en-US" altLang="en-US" sz="4000"/>
              <a:t>Designing Cellular Phenotypes</a:t>
            </a:r>
          </a:p>
        </p:txBody>
      </p:sp>
      <p:sp>
        <p:nvSpPr>
          <p:cNvPr id="77828" name="Rectangle 8"/>
          <p:cNvSpPr>
            <a:spLocks noGrp="1" noChangeArrowheads="1"/>
          </p:cNvSpPr>
          <p:nvPr>
            <p:ph idx="1"/>
          </p:nvPr>
        </p:nvSpPr>
        <p:spPr>
          <a:xfrm>
            <a:off x="684213" y="4833938"/>
            <a:ext cx="8637587" cy="2087562"/>
          </a:xfrm>
        </p:spPr>
        <p:txBody>
          <a:bodyPr/>
          <a:lstStyle/>
          <a:p>
            <a:pPr>
              <a:lnSpc>
                <a:spcPct val="80000"/>
              </a:lnSpc>
            </a:pPr>
            <a:r>
              <a:rPr lang="en-US" altLang="en-US" sz="2100">
                <a:solidFill>
                  <a:srgbClr val="000099"/>
                </a:solidFill>
              </a:rPr>
              <a:t>Genome-wide metabolic models of sequenced microorganisms</a:t>
            </a:r>
          </a:p>
          <a:p>
            <a:pPr>
              <a:lnSpc>
                <a:spcPct val="80000"/>
              </a:lnSpc>
            </a:pPr>
            <a:r>
              <a:rPr lang="en-US" altLang="en-US" sz="2100">
                <a:solidFill>
                  <a:srgbClr val="000099"/>
                </a:solidFill>
              </a:rPr>
              <a:t>Optimization of metabolic and cellular phenotypes</a:t>
            </a:r>
          </a:p>
          <a:p>
            <a:pPr>
              <a:lnSpc>
                <a:spcPct val="80000"/>
              </a:lnSpc>
            </a:pPr>
            <a:r>
              <a:rPr lang="en-US" altLang="en-US" sz="2100">
                <a:solidFill>
                  <a:srgbClr val="000099"/>
                </a:solidFill>
              </a:rPr>
              <a:t>Goal is to design biocatalysts for the production of pharmaceuticals and high-value chemicals</a:t>
            </a:r>
          </a:p>
        </p:txBody>
      </p:sp>
      <p:pic>
        <p:nvPicPr>
          <p:cNvPr id="77829"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8825" y="1739900"/>
            <a:ext cx="2455863" cy="22812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7830" name="AutoShape 10"/>
          <p:cNvSpPr>
            <a:spLocks noChangeArrowheads="1"/>
          </p:cNvSpPr>
          <p:nvPr/>
        </p:nvSpPr>
        <p:spPr bwMode="auto">
          <a:xfrm>
            <a:off x="3273425" y="2730500"/>
            <a:ext cx="1447800" cy="381000"/>
          </a:xfrm>
          <a:prstGeom prst="rightArrow">
            <a:avLst>
              <a:gd name="adj1" fmla="val 50000"/>
              <a:gd name="adj2" fmla="val 95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77831" name="Rectangle 12"/>
          <p:cNvSpPr>
            <a:spLocks noChangeArrowheads="1"/>
          </p:cNvSpPr>
          <p:nvPr/>
        </p:nvSpPr>
        <p:spPr bwMode="auto">
          <a:xfrm>
            <a:off x="195263" y="6064250"/>
            <a:ext cx="1100137"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600">
                <a:solidFill>
                  <a:schemeClr val="tx1"/>
                </a:solidFill>
                <a:latin typeface="Arial" charset="0"/>
              </a:rPr>
              <a:t>M. Koffas</a:t>
            </a:r>
          </a:p>
        </p:txBody>
      </p:sp>
      <p:sp>
        <p:nvSpPr>
          <p:cNvPr id="77832" name="Text Box 13"/>
          <p:cNvSpPr txBox="1">
            <a:spLocks noChangeArrowheads="1"/>
          </p:cNvSpPr>
          <p:nvPr/>
        </p:nvSpPr>
        <p:spPr bwMode="auto">
          <a:xfrm>
            <a:off x="5732463" y="76200"/>
            <a:ext cx="3411537"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r">
              <a:spcBef>
                <a:spcPct val="0"/>
              </a:spcBef>
              <a:buClrTx/>
              <a:buFontTx/>
              <a:buNone/>
            </a:pPr>
            <a:r>
              <a:rPr lang="en-US" altLang="en-US" sz="1600">
                <a:solidFill>
                  <a:srgbClr val="FFFF00"/>
                </a:solidFill>
              </a:rPr>
              <a:t>Chemical and Biological Engineering</a:t>
            </a:r>
          </a:p>
        </p:txBody>
      </p:sp>
    </p:spTree>
  </p:cSld>
  <p:clrMapOvr>
    <a:masterClrMapping/>
  </p:clrMapOvr>
  <p:transition spd="slow">
    <p:pull dir="rd"/>
  </p:transition>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0" y="-95250"/>
            <a:ext cx="9144000" cy="1143000"/>
          </a:xfrm>
        </p:spPr>
        <p:txBody>
          <a:bodyPr/>
          <a:lstStyle/>
          <a:p>
            <a:r>
              <a:rPr lang="en-US" altLang="en-US" sz="3600">
                <a:solidFill>
                  <a:srgbClr val="0000FF"/>
                </a:solidFill>
              </a:rPr>
              <a:t> </a:t>
            </a:r>
            <a:r>
              <a:rPr lang="en-US" altLang="en-US" sz="3600"/>
              <a:t>Stem Cells and Tissue Engineering</a:t>
            </a:r>
            <a:endParaRPr lang="en-US" altLang="en-US" sz="2800"/>
          </a:p>
        </p:txBody>
      </p:sp>
      <p:pic>
        <p:nvPicPr>
          <p:cNvPr id="78851" name="Picture 3" descr="DSCN1158"/>
          <p:cNvPicPr>
            <a:picLocks noChangeAspect="1" noChangeArrowheads="1"/>
          </p:cNvPicPr>
          <p:nvPr/>
        </p:nvPicPr>
        <p:blipFill>
          <a:blip r:embed="rId2">
            <a:lum bright="12000"/>
            <a:extLst>
              <a:ext uri="{28A0092B-C50C-407E-A947-70E740481C1C}">
                <a14:useLocalDpi xmlns:a14="http://schemas.microsoft.com/office/drawing/2010/main" val="0"/>
              </a:ext>
            </a:extLst>
          </a:blip>
          <a:srcRect l="19482" t="17188" r="36914" b="21094"/>
          <a:stretch>
            <a:fillRect/>
          </a:stretch>
        </p:blipFill>
        <p:spPr bwMode="auto">
          <a:xfrm>
            <a:off x="720725" y="4214813"/>
            <a:ext cx="2655888" cy="1993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78852" name="Group 4"/>
          <p:cNvGrpSpPr>
            <a:grpSpLocks noChangeAspect="1"/>
          </p:cNvGrpSpPr>
          <p:nvPr/>
        </p:nvGrpSpPr>
        <p:grpSpPr bwMode="auto">
          <a:xfrm>
            <a:off x="850900" y="1143000"/>
            <a:ext cx="2486025" cy="2222500"/>
            <a:chOff x="3061" y="1488"/>
            <a:chExt cx="2600" cy="2581"/>
          </a:xfrm>
        </p:grpSpPr>
        <p:pic>
          <p:nvPicPr>
            <p:cNvPr id="78877" name="Picture 5" descr="S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61" y="2069"/>
              <a:ext cx="2600" cy="2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8878" name="Text Box 6"/>
            <p:cNvSpPr txBox="1">
              <a:spLocks noChangeAspect="1" noChangeArrowheads="1"/>
            </p:cNvSpPr>
            <p:nvPr/>
          </p:nvSpPr>
          <p:spPr bwMode="auto">
            <a:xfrm>
              <a:off x="4655" y="2329"/>
              <a:ext cx="441" cy="3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400">
                  <a:solidFill>
                    <a:schemeClr val="bg1"/>
                  </a:solidFill>
                </a:rPr>
                <a:t>BL</a:t>
              </a:r>
            </a:p>
          </p:txBody>
        </p:sp>
        <p:sp>
          <p:nvSpPr>
            <p:cNvPr id="78879" name="Text Box 7"/>
            <p:cNvSpPr txBox="1">
              <a:spLocks noChangeAspect="1" noChangeArrowheads="1"/>
            </p:cNvSpPr>
            <p:nvPr/>
          </p:nvSpPr>
          <p:spPr bwMode="auto">
            <a:xfrm>
              <a:off x="4559" y="1967"/>
              <a:ext cx="419" cy="3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400">
                  <a:solidFill>
                    <a:schemeClr val="bg1"/>
                  </a:solidFill>
                </a:rPr>
                <a:t>SL</a:t>
              </a:r>
            </a:p>
          </p:txBody>
        </p:sp>
        <p:sp>
          <p:nvSpPr>
            <p:cNvPr id="78880" name="Text Box 8"/>
            <p:cNvSpPr txBox="1">
              <a:spLocks noChangeAspect="1" noChangeArrowheads="1"/>
            </p:cNvSpPr>
            <p:nvPr/>
          </p:nvSpPr>
          <p:spPr bwMode="auto">
            <a:xfrm>
              <a:off x="4751" y="1632"/>
              <a:ext cx="462" cy="3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400">
                  <a:solidFill>
                    <a:schemeClr val="bg1"/>
                  </a:solidFill>
                </a:rPr>
                <a:t>GL</a:t>
              </a:r>
            </a:p>
          </p:txBody>
        </p:sp>
        <p:sp>
          <p:nvSpPr>
            <p:cNvPr id="78881" name="Text Box 9"/>
            <p:cNvSpPr txBox="1">
              <a:spLocks noChangeAspect="1" noChangeArrowheads="1"/>
            </p:cNvSpPr>
            <p:nvPr/>
          </p:nvSpPr>
          <p:spPr bwMode="auto">
            <a:xfrm>
              <a:off x="4368" y="1488"/>
              <a:ext cx="430" cy="3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400">
                  <a:solidFill>
                    <a:schemeClr val="bg1"/>
                  </a:solidFill>
                </a:rPr>
                <a:t>SC</a:t>
              </a:r>
            </a:p>
          </p:txBody>
        </p:sp>
      </p:grpSp>
      <p:sp>
        <p:nvSpPr>
          <p:cNvPr id="78853" name="Text Box 10"/>
          <p:cNvSpPr txBox="1">
            <a:spLocks noChangeArrowheads="1"/>
          </p:cNvSpPr>
          <p:nvPr/>
        </p:nvSpPr>
        <p:spPr bwMode="auto">
          <a:xfrm>
            <a:off x="3457575" y="1277938"/>
            <a:ext cx="3048000" cy="23225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600">
                <a:solidFill>
                  <a:srgbClr val="000099"/>
                </a:solidFill>
              </a:rPr>
              <a:t>Genetically modified tissue engineered skin:</a:t>
            </a:r>
          </a:p>
          <a:p>
            <a:pPr eaLnBrk="1" hangingPunct="1">
              <a:spcBef>
                <a:spcPct val="0"/>
              </a:spcBef>
              <a:buClrTx/>
              <a:buFontTx/>
              <a:buNone/>
            </a:pPr>
            <a:r>
              <a:rPr lang="en-US" altLang="en-US" sz="1600">
                <a:solidFill>
                  <a:srgbClr val="000099"/>
                </a:solidFill>
              </a:rPr>
              <a:t>1. Wound healing e.g. burns, chronic wounds</a:t>
            </a:r>
          </a:p>
          <a:p>
            <a:pPr eaLnBrk="1" hangingPunct="1">
              <a:spcBef>
                <a:spcPct val="0"/>
              </a:spcBef>
              <a:buClrTx/>
              <a:buFontTx/>
              <a:buNone/>
            </a:pPr>
            <a:r>
              <a:rPr lang="en-US" altLang="en-US" sz="1600">
                <a:solidFill>
                  <a:srgbClr val="000099"/>
                </a:solidFill>
              </a:rPr>
              <a:t>2. Insulin delivery for treatment of diabetes</a:t>
            </a:r>
          </a:p>
          <a:p>
            <a:pPr eaLnBrk="1" hangingPunct="1">
              <a:spcBef>
                <a:spcPct val="0"/>
              </a:spcBef>
              <a:buClrTx/>
              <a:buFontTx/>
              <a:buNone/>
            </a:pPr>
            <a:r>
              <a:rPr lang="en-US" altLang="en-US" sz="1600">
                <a:solidFill>
                  <a:srgbClr val="000099"/>
                </a:solidFill>
              </a:rPr>
              <a:t>3. Development of a model to study tumor invasion</a:t>
            </a:r>
            <a:r>
              <a:rPr lang="en-US" altLang="en-US" sz="1600" b="0">
                <a:solidFill>
                  <a:srgbClr val="000099"/>
                </a:solidFill>
              </a:rPr>
              <a:t> </a:t>
            </a:r>
          </a:p>
          <a:p>
            <a:pPr eaLnBrk="1" hangingPunct="1">
              <a:spcBef>
                <a:spcPct val="0"/>
              </a:spcBef>
              <a:buClrTx/>
              <a:buFontTx/>
              <a:buNone/>
            </a:pPr>
            <a:r>
              <a:rPr lang="en-US" altLang="en-US" sz="1800" b="0">
                <a:solidFill>
                  <a:schemeClr val="tx1"/>
                </a:solidFill>
                <a:latin typeface="Arial" charset="0"/>
              </a:rPr>
              <a:t> </a:t>
            </a:r>
          </a:p>
        </p:txBody>
      </p:sp>
      <p:grpSp>
        <p:nvGrpSpPr>
          <p:cNvPr id="78854" name="Group 11"/>
          <p:cNvGrpSpPr>
            <a:grpSpLocks/>
          </p:cNvGrpSpPr>
          <p:nvPr/>
        </p:nvGrpSpPr>
        <p:grpSpPr bwMode="auto">
          <a:xfrm>
            <a:off x="6483350" y="1481138"/>
            <a:ext cx="2660650" cy="2000250"/>
            <a:chOff x="3552" y="830"/>
            <a:chExt cx="1889" cy="1410"/>
          </a:xfrm>
        </p:grpSpPr>
        <p:pic>
          <p:nvPicPr>
            <p:cNvPr id="78872" name="Picture 12" descr="in vivo trichrome vessel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52" y="830"/>
              <a:ext cx="1763" cy="14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9050">
                  <a:solidFill>
                    <a:schemeClr val="tx1"/>
                  </a:solidFill>
                  <a:miter lim="800000"/>
                  <a:headEnd/>
                  <a:tailEnd/>
                </a14:hiddenLine>
              </a:ext>
            </a:extLst>
          </p:spPr>
        </p:pic>
        <p:sp>
          <p:nvSpPr>
            <p:cNvPr id="78873" name="Text Box 13"/>
            <p:cNvSpPr txBox="1">
              <a:spLocks noChangeAspect="1" noChangeArrowheads="1"/>
            </p:cNvSpPr>
            <p:nvPr/>
          </p:nvSpPr>
          <p:spPr bwMode="auto">
            <a:xfrm>
              <a:off x="4880" y="1498"/>
              <a:ext cx="561" cy="3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1400" b="0">
                  <a:solidFill>
                    <a:schemeClr val="bg1"/>
                  </a:solidFill>
                </a:rPr>
                <a:t>Vessels</a:t>
              </a:r>
            </a:p>
            <a:p>
              <a:pPr eaLnBrk="1" hangingPunct="1">
                <a:spcBef>
                  <a:spcPct val="0"/>
                </a:spcBef>
                <a:buClrTx/>
                <a:buFontTx/>
                <a:buNone/>
              </a:pPr>
              <a:endParaRPr lang="en-US" altLang="en-US" sz="1400" b="0">
                <a:solidFill>
                  <a:schemeClr val="bg1"/>
                </a:solidFill>
              </a:endParaRPr>
            </a:p>
          </p:txBody>
        </p:sp>
        <p:sp>
          <p:nvSpPr>
            <p:cNvPr id="78874" name="Line 14"/>
            <p:cNvSpPr>
              <a:spLocks noChangeAspect="1" noChangeShapeType="1"/>
            </p:cNvSpPr>
            <p:nvPr/>
          </p:nvSpPr>
          <p:spPr bwMode="auto">
            <a:xfrm flipH="1">
              <a:off x="4907" y="1687"/>
              <a:ext cx="208" cy="92"/>
            </a:xfrm>
            <a:prstGeom prst="line">
              <a:avLst/>
            </a:prstGeom>
            <a:noFill/>
            <a:ln w="19050">
              <a:solidFill>
                <a:schemeClr val="bg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8875" name="Line 15"/>
            <p:cNvSpPr>
              <a:spLocks noChangeAspect="1" noChangeShapeType="1"/>
            </p:cNvSpPr>
            <p:nvPr/>
          </p:nvSpPr>
          <p:spPr bwMode="auto">
            <a:xfrm>
              <a:off x="5115" y="1687"/>
              <a:ext cx="23" cy="254"/>
            </a:xfrm>
            <a:prstGeom prst="line">
              <a:avLst/>
            </a:prstGeom>
            <a:noFill/>
            <a:ln w="19050">
              <a:solidFill>
                <a:schemeClr val="bg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8876" name="Line 16"/>
            <p:cNvSpPr>
              <a:spLocks noChangeAspect="1" noChangeShapeType="1"/>
            </p:cNvSpPr>
            <p:nvPr/>
          </p:nvSpPr>
          <p:spPr bwMode="auto">
            <a:xfrm flipH="1">
              <a:off x="4884" y="1687"/>
              <a:ext cx="231" cy="438"/>
            </a:xfrm>
            <a:prstGeom prst="line">
              <a:avLst/>
            </a:prstGeom>
            <a:noFill/>
            <a:ln w="19050">
              <a:solidFill>
                <a:schemeClr val="bg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78855" name="Text Box 17"/>
          <p:cNvSpPr txBox="1">
            <a:spLocks noChangeArrowheads="1"/>
          </p:cNvSpPr>
          <p:nvPr/>
        </p:nvSpPr>
        <p:spPr bwMode="auto">
          <a:xfrm>
            <a:off x="863600" y="1371600"/>
            <a:ext cx="21653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eaLnBrk="1" hangingPunct="1">
              <a:spcBef>
                <a:spcPct val="0"/>
              </a:spcBef>
              <a:buClrTx/>
              <a:buFontTx/>
              <a:buNone/>
            </a:pPr>
            <a:r>
              <a:rPr lang="en-US" altLang="en-US" sz="1800" b="0">
                <a:solidFill>
                  <a:srgbClr val="FF3300"/>
                </a:solidFill>
                <a:latin typeface="Arial" charset="0"/>
              </a:rPr>
              <a:t>Bioengineered Skin</a:t>
            </a:r>
          </a:p>
        </p:txBody>
      </p:sp>
      <p:sp>
        <p:nvSpPr>
          <p:cNvPr id="78856" name="Text Box 18"/>
          <p:cNvSpPr txBox="1">
            <a:spLocks noChangeArrowheads="1"/>
          </p:cNvSpPr>
          <p:nvPr/>
        </p:nvSpPr>
        <p:spPr bwMode="auto">
          <a:xfrm>
            <a:off x="6311900" y="989013"/>
            <a:ext cx="2895600" cy="915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eaLnBrk="1" hangingPunct="1">
              <a:spcBef>
                <a:spcPct val="0"/>
              </a:spcBef>
              <a:buClrTx/>
              <a:buFontTx/>
              <a:buNone/>
            </a:pPr>
            <a:r>
              <a:rPr lang="en-US" altLang="en-US" sz="1800" b="0">
                <a:solidFill>
                  <a:srgbClr val="FF3300"/>
                </a:solidFill>
                <a:latin typeface="Arial" charset="0"/>
              </a:rPr>
              <a:t>Bioengineered Skin</a:t>
            </a:r>
          </a:p>
          <a:p>
            <a:pPr algn="ctr" eaLnBrk="1" hangingPunct="1">
              <a:spcBef>
                <a:spcPct val="0"/>
              </a:spcBef>
              <a:buClrTx/>
              <a:buFontTx/>
              <a:buNone/>
            </a:pPr>
            <a:r>
              <a:rPr lang="en-US" altLang="en-US" sz="1800" b="0">
                <a:solidFill>
                  <a:srgbClr val="FF3300"/>
                </a:solidFill>
                <a:latin typeface="Arial" charset="0"/>
              </a:rPr>
              <a:t>Transplanted onto mouse</a:t>
            </a:r>
          </a:p>
          <a:p>
            <a:pPr eaLnBrk="1" hangingPunct="1">
              <a:spcBef>
                <a:spcPct val="0"/>
              </a:spcBef>
              <a:buClrTx/>
              <a:buFontTx/>
              <a:buNone/>
            </a:pPr>
            <a:endParaRPr lang="en-US" altLang="en-US" sz="1800" b="0">
              <a:solidFill>
                <a:srgbClr val="FF3300"/>
              </a:solidFill>
              <a:latin typeface="Arial" charset="0"/>
            </a:endParaRPr>
          </a:p>
        </p:txBody>
      </p:sp>
      <p:sp>
        <p:nvSpPr>
          <p:cNvPr id="78857" name="Text Box 19"/>
          <p:cNvSpPr txBox="1">
            <a:spLocks noChangeArrowheads="1"/>
          </p:cNvSpPr>
          <p:nvPr/>
        </p:nvSpPr>
        <p:spPr bwMode="auto">
          <a:xfrm>
            <a:off x="603250" y="3748088"/>
            <a:ext cx="30543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eaLnBrk="1" hangingPunct="1">
              <a:spcBef>
                <a:spcPct val="0"/>
              </a:spcBef>
              <a:buClrTx/>
              <a:buFontTx/>
              <a:buNone/>
            </a:pPr>
            <a:r>
              <a:rPr lang="en-US" altLang="en-US" sz="1800" b="0">
                <a:solidFill>
                  <a:srgbClr val="FF3300"/>
                </a:solidFill>
                <a:latin typeface="Arial" charset="0"/>
              </a:rPr>
              <a:t>Bioengineered Blood Vessel</a:t>
            </a:r>
          </a:p>
        </p:txBody>
      </p:sp>
      <p:grpSp>
        <p:nvGrpSpPr>
          <p:cNvPr id="78858" name="Group 20"/>
          <p:cNvGrpSpPr>
            <a:grpSpLocks noChangeAspect="1"/>
          </p:cNvGrpSpPr>
          <p:nvPr/>
        </p:nvGrpSpPr>
        <p:grpSpPr bwMode="auto">
          <a:xfrm>
            <a:off x="6361113" y="4281488"/>
            <a:ext cx="2620962" cy="2047875"/>
            <a:chOff x="3024" y="1296"/>
            <a:chExt cx="2594" cy="2027"/>
          </a:xfrm>
        </p:grpSpPr>
        <p:grpSp>
          <p:nvGrpSpPr>
            <p:cNvPr id="78863" name="Group 21"/>
            <p:cNvGrpSpPr>
              <a:grpSpLocks noChangeAspect="1"/>
            </p:cNvGrpSpPr>
            <p:nvPr/>
          </p:nvGrpSpPr>
          <p:grpSpPr bwMode="auto">
            <a:xfrm>
              <a:off x="3024" y="1296"/>
              <a:ext cx="2592" cy="1968"/>
              <a:chOff x="2880" y="7380"/>
              <a:chExt cx="6480" cy="4320"/>
            </a:xfrm>
          </p:grpSpPr>
          <p:pic>
            <p:nvPicPr>
              <p:cNvPr id="78867" name="Picture 22" descr="12-5-03Pre1HE20x"/>
              <p:cNvPicPr>
                <a:picLocks noChangeAspect="1" noChangeArrowheads="1"/>
              </p:cNvPicPr>
              <p:nvPr/>
            </p:nvPicPr>
            <p:blipFill>
              <a:blip r:embed="rId5">
                <a:extLst>
                  <a:ext uri="{28A0092B-C50C-407E-A947-70E740481C1C}">
                    <a14:useLocalDpi xmlns:a14="http://schemas.microsoft.com/office/drawing/2010/main" val="0"/>
                  </a:ext>
                </a:extLst>
              </a:blip>
              <a:srcRect b="49280"/>
              <a:stretch>
                <a:fillRect/>
              </a:stretch>
            </p:blipFill>
            <p:spPr bwMode="auto">
              <a:xfrm>
                <a:off x="2880" y="7380"/>
                <a:ext cx="6480" cy="4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78868" name="Group 23"/>
              <p:cNvGrpSpPr>
                <a:grpSpLocks noChangeAspect="1"/>
              </p:cNvGrpSpPr>
              <p:nvPr/>
            </p:nvGrpSpPr>
            <p:grpSpPr bwMode="auto">
              <a:xfrm>
                <a:off x="3060" y="11376"/>
                <a:ext cx="1215" cy="144"/>
                <a:chOff x="2925" y="11235"/>
                <a:chExt cx="1215" cy="144"/>
              </a:xfrm>
            </p:grpSpPr>
            <p:sp>
              <p:nvSpPr>
                <p:cNvPr id="78869" name="Line 24"/>
                <p:cNvSpPr>
                  <a:spLocks noChangeAspect="1" noChangeShapeType="1"/>
                </p:cNvSpPr>
                <p:nvPr/>
              </p:nvSpPr>
              <p:spPr bwMode="auto">
                <a:xfrm>
                  <a:off x="2937" y="11321"/>
                  <a:ext cx="1203"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78870" name="Line 25"/>
                <p:cNvSpPr>
                  <a:spLocks noChangeAspect="1" noChangeShapeType="1"/>
                </p:cNvSpPr>
                <p:nvPr/>
              </p:nvSpPr>
              <p:spPr bwMode="auto">
                <a:xfrm flipH="1" flipV="1">
                  <a:off x="4114" y="11235"/>
                  <a:ext cx="0" cy="144"/>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78871" name="Line 26"/>
                <p:cNvSpPr>
                  <a:spLocks noChangeAspect="1" noChangeShapeType="1"/>
                </p:cNvSpPr>
                <p:nvPr/>
              </p:nvSpPr>
              <p:spPr bwMode="auto">
                <a:xfrm flipH="1" flipV="1">
                  <a:off x="2925" y="11235"/>
                  <a:ext cx="0" cy="144"/>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grpSp>
        </p:grpSp>
        <p:pic>
          <p:nvPicPr>
            <p:cNvPr id="78864" name="Picture 27" descr="vWF15wks"/>
            <p:cNvPicPr>
              <a:picLocks noChangeAspect="1" noChangeArrowheads="1"/>
            </p:cNvPicPr>
            <p:nvPr/>
          </p:nvPicPr>
          <p:blipFill>
            <a:blip r:embed="rId6">
              <a:extLst>
                <a:ext uri="{28A0092B-C50C-407E-A947-70E740481C1C}">
                  <a14:useLocalDpi xmlns:a14="http://schemas.microsoft.com/office/drawing/2010/main" val="0"/>
                </a:ext>
              </a:extLst>
            </a:blip>
            <a:srcRect l="40720" t="2400" r="45039" b="88380"/>
            <a:stretch>
              <a:fillRect/>
            </a:stretch>
          </p:blipFill>
          <p:spPr bwMode="auto">
            <a:xfrm>
              <a:off x="4891" y="2844"/>
              <a:ext cx="727" cy="420"/>
            </a:xfrm>
            <a:prstGeom prst="rect">
              <a:avLst/>
            </a:prstGeom>
            <a:noFill/>
            <a:ln w="317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78865" name="Text Box 28"/>
            <p:cNvSpPr txBox="1">
              <a:spLocks noChangeAspect="1" noChangeArrowheads="1"/>
            </p:cNvSpPr>
            <p:nvPr/>
          </p:nvSpPr>
          <p:spPr bwMode="auto">
            <a:xfrm>
              <a:off x="5063" y="3052"/>
              <a:ext cx="491" cy="2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50000"/>
                </a:spcBef>
                <a:buClrTx/>
                <a:buFontTx/>
                <a:buNone/>
              </a:pPr>
              <a:r>
                <a:rPr lang="en-US" altLang="en-US" sz="1200" b="0">
                  <a:solidFill>
                    <a:schemeClr val="tx1"/>
                  </a:solidFill>
                </a:rPr>
                <a:t>vWF</a:t>
              </a:r>
            </a:p>
          </p:txBody>
        </p:sp>
        <p:sp>
          <p:nvSpPr>
            <p:cNvPr id="78866" name="Line 29"/>
            <p:cNvSpPr>
              <a:spLocks noChangeAspect="1" noChangeShapeType="1"/>
            </p:cNvSpPr>
            <p:nvPr/>
          </p:nvSpPr>
          <p:spPr bwMode="auto">
            <a:xfrm flipV="1">
              <a:off x="5256" y="2920"/>
              <a:ext cx="144" cy="12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78859" name="Rectangle 30"/>
          <p:cNvSpPr>
            <a:spLocks noChangeArrowheads="1"/>
          </p:cNvSpPr>
          <p:nvPr/>
        </p:nvSpPr>
        <p:spPr bwMode="auto">
          <a:xfrm>
            <a:off x="6464300" y="3657600"/>
            <a:ext cx="24384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eaLnBrk="1" hangingPunct="1">
              <a:spcBef>
                <a:spcPct val="0"/>
              </a:spcBef>
              <a:buClrTx/>
              <a:buFontTx/>
              <a:buNone/>
            </a:pPr>
            <a:r>
              <a:rPr lang="en-US" altLang="en-US" sz="1800" b="0">
                <a:solidFill>
                  <a:srgbClr val="FF3300"/>
                </a:solidFill>
                <a:latin typeface="Arial" charset="0"/>
              </a:rPr>
              <a:t>TEV Transplanted in jugular vein of lambs</a:t>
            </a:r>
          </a:p>
        </p:txBody>
      </p:sp>
      <p:sp>
        <p:nvSpPr>
          <p:cNvPr id="78860" name="Rectangle 31"/>
          <p:cNvSpPr>
            <a:spLocks noChangeArrowheads="1"/>
          </p:cNvSpPr>
          <p:nvPr/>
        </p:nvSpPr>
        <p:spPr bwMode="auto">
          <a:xfrm>
            <a:off x="174625" y="6019800"/>
            <a:ext cx="1425575"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600">
                <a:solidFill>
                  <a:schemeClr val="tx1"/>
                </a:solidFill>
                <a:latin typeface="Arial" charset="0"/>
              </a:rPr>
              <a:t>S. Andreadis</a:t>
            </a:r>
          </a:p>
        </p:txBody>
      </p:sp>
      <p:sp>
        <p:nvSpPr>
          <p:cNvPr id="78861" name="Text Box 33"/>
          <p:cNvSpPr txBox="1">
            <a:spLocks noChangeArrowheads="1"/>
          </p:cNvSpPr>
          <p:nvPr/>
        </p:nvSpPr>
        <p:spPr bwMode="auto">
          <a:xfrm>
            <a:off x="3452813" y="4198938"/>
            <a:ext cx="3165475" cy="180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600">
                <a:solidFill>
                  <a:srgbClr val="000099"/>
                </a:solidFill>
              </a:rPr>
              <a:t>Tissue engineered blood vessels (TEV):</a:t>
            </a:r>
          </a:p>
          <a:p>
            <a:pPr eaLnBrk="1" hangingPunct="1">
              <a:spcBef>
                <a:spcPct val="0"/>
              </a:spcBef>
              <a:buClrTx/>
              <a:buFontTx/>
              <a:buNone/>
            </a:pPr>
            <a:r>
              <a:rPr lang="en-US" altLang="en-US" sz="1600">
                <a:solidFill>
                  <a:srgbClr val="000099"/>
                </a:solidFill>
              </a:rPr>
              <a:t>1. Bypass surgeries</a:t>
            </a:r>
          </a:p>
          <a:p>
            <a:pPr eaLnBrk="1" hangingPunct="1">
              <a:spcBef>
                <a:spcPct val="0"/>
              </a:spcBef>
              <a:buClrTx/>
              <a:buFontTx/>
              <a:buNone/>
            </a:pPr>
            <a:r>
              <a:rPr lang="en-US" altLang="en-US" sz="1600">
                <a:solidFill>
                  <a:srgbClr val="000099"/>
                </a:solidFill>
              </a:rPr>
              <a:t>2. Model to study mechano transduction and vascular biology</a:t>
            </a:r>
          </a:p>
          <a:p>
            <a:pPr eaLnBrk="1" hangingPunct="1">
              <a:spcBef>
                <a:spcPct val="0"/>
              </a:spcBef>
              <a:buClrTx/>
              <a:buFontTx/>
              <a:buNone/>
            </a:pPr>
            <a:r>
              <a:rPr lang="en-US" altLang="en-US" sz="1600">
                <a:solidFill>
                  <a:srgbClr val="000099"/>
                </a:solidFill>
              </a:rPr>
              <a:t>3. TEVs from bone marrow stem cells</a:t>
            </a:r>
          </a:p>
        </p:txBody>
      </p:sp>
      <p:sp>
        <p:nvSpPr>
          <p:cNvPr id="78862" name="Text Box 34"/>
          <p:cNvSpPr txBox="1">
            <a:spLocks noChangeArrowheads="1"/>
          </p:cNvSpPr>
          <p:nvPr/>
        </p:nvSpPr>
        <p:spPr bwMode="auto">
          <a:xfrm>
            <a:off x="5732463" y="76200"/>
            <a:ext cx="3411537"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r">
              <a:spcBef>
                <a:spcPct val="0"/>
              </a:spcBef>
              <a:buClrTx/>
              <a:buFontTx/>
              <a:buNone/>
            </a:pPr>
            <a:r>
              <a:rPr lang="en-US" altLang="en-US" sz="1600">
                <a:solidFill>
                  <a:srgbClr val="FFFF00"/>
                </a:solidFill>
              </a:rPr>
              <a:t>Chemical and Biological Engineering</a:t>
            </a:r>
          </a:p>
        </p:txBody>
      </p:sp>
    </p:spTree>
  </p:cSld>
  <p:clrMapOvr>
    <a:masterClrMapping/>
  </p:clrMapOvr>
  <p:transition spd="slow">
    <p:pull dir="rd"/>
  </p:transition>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a:xfrm>
            <a:off x="0" y="0"/>
            <a:ext cx="9144000" cy="1143000"/>
          </a:xfrm>
        </p:spPr>
        <p:txBody>
          <a:bodyPr/>
          <a:lstStyle/>
          <a:p>
            <a:r>
              <a:rPr lang="en-US" altLang="en-US"/>
              <a:t>Designing New Materials</a:t>
            </a:r>
          </a:p>
        </p:txBody>
      </p:sp>
      <p:sp>
        <p:nvSpPr>
          <p:cNvPr id="79875" name="Rectangle 3"/>
          <p:cNvSpPr>
            <a:spLocks noGrp="1" noChangeArrowheads="1"/>
          </p:cNvSpPr>
          <p:nvPr>
            <p:ph idx="1"/>
          </p:nvPr>
        </p:nvSpPr>
        <p:spPr>
          <a:xfrm>
            <a:off x="749300" y="1155700"/>
            <a:ext cx="8534400" cy="2197100"/>
          </a:xfrm>
        </p:spPr>
        <p:txBody>
          <a:bodyPr/>
          <a:lstStyle/>
          <a:p>
            <a:r>
              <a:rPr lang="en-US" altLang="en-US" sz="2600"/>
              <a:t>Understand and predict materials properties</a:t>
            </a:r>
          </a:p>
          <a:p>
            <a:r>
              <a:rPr lang="en-US" altLang="en-US" sz="2600"/>
              <a:t>Materials design from first-principles</a:t>
            </a:r>
          </a:p>
          <a:p>
            <a:r>
              <a:rPr lang="en-US" altLang="en-US" sz="2600"/>
              <a:t>Development of new theoretical and computational techniques</a:t>
            </a:r>
          </a:p>
        </p:txBody>
      </p:sp>
      <p:grpSp>
        <p:nvGrpSpPr>
          <p:cNvPr id="79876" name="Group 4"/>
          <p:cNvGrpSpPr>
            <a:grpSpLocks/>
          </p:cNvGrpSpPr>
          <p:nvPr/>
        </p:nvGrpSpPr>
        <p:grpSpPr bwMode="auto">
          <a:xfrm>
            <a:off x="4117975" y="2847975"/>
            <a:ext cx="4767263" cy="3406775"/>
            <a:chOff x="366" y="642"/>
            <a:chExt cx="4979" cy="3382"/>
          </a:xfrm>
        </p:grpSpPr>
        <p:pic>
          <p:nvPicPr>
            <p:cNvPr id="79880"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6" y="642"/>
              <a:ext cx="4979" cy="33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9881" name="Line 6"/>
            <p:cNvSpPr>
              <a:spLocks noChangeShapeType="1"/>
            </p:cNvSpPr>
            <p:nvPr/>
          </p:nvSpPr>
          <p:spPr bwMode="auto">
            <a:xfrm>
              <a:off x="1888" y="1056"/>
              <a:ext cx="784" cy="1000"/>
            </a:xfrm>
            <a:prstGeom prst="line">
              <a:avLst/>
            </a:prstGeom>
            <a:noFill/>
            <a:ln w="28575">
              <a:solidFill>
                <a:srgbClr val="FFCC00"/>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79882" name="Line 7"/>
            <p:cNvSpPr>
              <a:spLocks noChangeShapeType="1"/>
            </p:cNvSpPr>
            <p:nvPr/>
          </p:nvSpPr>
          <p:spPr bwMode="auto">
            <a:xfrm flipH="1">
              <a:off x="1656" y="864"/>
              <a:ext cx="1416" cy="824"/>
            </a:xfrm>
            <a:prstGeom prst="line">
              <a:avLst/>
            </a:prstGeom>
            <a:noFill/>
            <a:ln w="38100">
              <a:solidFill>
                <a:srgbClr val="FFCC00"/>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79883" name="Text Box 8"/>
            <p:cNvSpPr txBox="1">
              <a:spLocks noChangeArrowheads="1"/>
            </p:cNvSpPr>
            <p:nvPr/>
          </p:nvSpPr>
          <p:spPr bwMode="auto">
            <a:xfrm>
              <a:off x="479" y="1108"/>
              <a:ext cx="351" cy="3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2000" b="0">
                  <a:solidFill>
                    <a:schemeClr val="tx1"/>
                  </a:solidFill>
                  <a:latin typeface="Symbol" pitchFamily="18" charset="2"/>
                </a:rPr>
                <a:t>G</a:t>
              </a:r>
              <a:endParaRPr lang="en-US" altLang="en-US" sz="2000" b="0">
                <a:solidFill>
                  <a:schemeClr val="tx1"/>
                </a:solidFill>
              </a:endParaRPr>
            </a:p>
          </p:txBody>
        </p:sp>
        <p:sp>
          <p:nvSpPr>
            <p:cNvPr id="79884" name="Text Box 9"/>
            <p:cNvSpPr txBox="1">
              <a:spLocks noChangeArrowheads="1"/>
            </p:cNvSpPr>
            <p:nvPr/>
          </p:nvSpPr>
          <p:spPr bwMode="auto">
            <a:xfrm>
              <a:off x="431" y="2933"/>
              <a:ext cx="351" cy="3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2000" b="0">
                  <a:solidFill>
                    <a:schemeClr val="tx1"/>
                  </a:solidFill>
                  <a:latin typeface="Symbol" pitchFamily="18" charset="2"/>
                </a:rPr>
                <a:t>G</a:t>
              </a:r>
              <a:endParaRPr lang="en-US" altLang="en-US" sz="2000" b="0">
                <a:solidFill>
                  <a:schemeClr val="tx1"/>
                </a:solidFill>
              </a:endParaRPr>
            </a:p>
          </p:txBody>
        </p:sp>
        <p:sp>
          <p:nvSpPr>
            <p:cNvPr id="79885" name="Text Box 10"/>
            <p:cNvSpPr txBox="1">
              <a:spLocks noChangeArrowheads="1"/>
            </p:cNvSpPr>
            <p:nvPr/>
          </p:nvSpPr>
          <p:spPr bwMode="auto">
            <a:xfrm>
              <a:off x="437" y="2008"/>
              <a:ext cx="385" cy="3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2000" b="0">
                  <a:solidFill>
                    <a:schemeClr val="tx1"/>
                  </a:solidFill>
                </a:rPr>
                <a:t>A</a:t>
              </a:r>
            </a:p>
          </p:txBody>
        </p:sp>
        <p:sp>
          <p:nvSpPr>
            <p:cNvPr id="79886" name="Text Box 11"/>
            <p:cNvSpPr txBox="1">
              <a:spLocks noChangeArrowheads="1"/>
            </p:cNvSpPr>
            <p:nvPr/>
          </p:nvSpPr>
          <p:spPr bwMode="auto">
            <a:xfrm>
              <a:off x="1765" y="785"/>
              <a:ext cx="428" cy="3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2000" b="0">
                  <a:solidFill>
                    <a:schemeClr val="tx1"/>
                  </a:solidFill>
                </a:rPr>
                <a:t>M</a:t>
              </a:r>
            </a:p>
          </p:txBody>
        </p:sp>
        <p:sp>
          <p:nvSpPr>
            <p:cNvPr id="79887" name="Text Box 12"/>
            <p:cNvSpPr txBox="1">
              <a:spLocks noChangeArrowheads="1"/>
            </p:cNvSpPr>
            <p:nvPr/>
          </p:nvSpPr>
          <p:spPr bwMode="auto">
            <a:xfrm>
              <a:off x="2221" y="1313"/>
              <a:ext cx="385" cy="3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2000" b="0">
                  <a:solidFill>
                    <a:schemeClr val="tx1"/>
                  </a:solidFill>
                </a:rPr>
                <a:t>K</a:t>
              </a:r>
            </a:p>
          </p:txBody>
        </p:sp>
        <p:sp>
          <p:nvSpPr>
            <p:cNvPr id="79888" name="Text Box 13"/>
            <p:cNvSpPr txBox="1">
              <a:spLocks noChangeArrowheads="1"/>
            </p:cNvSpPr>
            <p:nvPr/>
          </p:nvSpPr>
          <p:spPr bwMode="auto">
            <a:xfrm>
              <a:off x="3263" y="3129"/>
              <a:ext cx="708" cy="3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2000" b="0">
                  <a:solidFill>
                    <a:schemeClr val="tx1"/>
                  </a:solidFill>
                </a:rPr>
                <a:t>Hole</a:t>
              </a:r>
            </a:p>
          </p:txBody>
        </p:sp>
        <p:sp>
          <p:nvSpPr>
            <p:cNvPr id="79889" name="Text Box 14"/>
            <p:cNvSpPr txBox="1">
              <a:spLocks noChangeArrowheads="1"/>
            </p:cNvSpPr>
            <p:nvPr/>
          </p:nvSpPr>
          <p:spPr bwMode="auto">
            <a:xfrm>
              <a:off x="3151" y="2183"/>
              <a:ext cx="1090" cy="3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2000" b="0">
                  <a:solidFill>
                    <a:schemeClr val="tx1"/>
                  </a:solidFill>
                </a:rPr>
                <a:t>Electron</a:t>
              </a:r>
            </a:p>
          </p:txBody>
        </p:sp>
      </p:grpSp>
      <p:pic>
        <p:nvPicPr>
          <p:cNvPr id="79877" name="Picture 1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16063" y="3033713"/>
            <a:ext cx="1930400" cy="3252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9878" name="Text Box 17"/>
          <p:cNvSpPr txBox="1">
            <a:spLocks noChangeArrowheads="1"/>
          </p:cNvSpPr>
          <p:nvPr/>
        </p:nvSpPr>
        <p:spPr bwMode="auto">
          <a:xfrm>
            <a:off x="177800" y="6019800"/>
            <a:ext cx="10414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600">
                <a:solidFill>
                  <a:schemeClr val="tx1"/>
                </a:solidFill>
                <a:latin typeface="Arial" charset="0"/>
              </a:rPr>
              <a:t>P. Zhang</a:t>
            </a:r>
          </a:p>
        </p:txBody>
      </p:sp>
      <p:sp>
        <p:nvSpPr>
          <p:cNvPr id="79879" name="Text Box 18"/>
          <p:cNvSpPr txBox="1">
            <a:spLocks noChangeArrowheads="1"/>
          </p:cNvSpPr>
          <p:nvPr/>
        </p:nvSpPr>
        <p:spPr bwMode="auto">
          <a:xfrm>
            <a:off x="6680200" y="76200"/>
            <a:ext cx="2463800"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r">
              <a:spcBef>
                <a:spcPct val="0"/>
              </a:spcBef>
              <a:buClrTx/>
              <a:buFontTx/>
              <a:buNone/>
            </a:pPr>
            <a:r>
              <a:rPr lang="en-US" altLang="en-US" sz="1600">
                <a:solidFill>
                  <a:srgbClr val="FFFF00"/>
                </a:solidFill>
              </a:rPr>
              <a:t>Materials Science, Physics</a:t>
            </a:r>
          </a:p>
        </p:txBody>
      </p:sp>
    </p:spTree>
  </p:cSld>
  <p:clrMapOvr>
    <a:masterClrMapping/>
  </p:clrMapOvr>
  <p:transition spd="slow">
    <p:pull dir="rd"/>
  </p:transition>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08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80163" y="995363"/>
            <a:ext cx="2430462" cy="2430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80899" name="Group 3"/>
          <p:cNvGrpSpPr>
            <a:grpSpLocks/>
          </p:cNvGrpSpPr>
          <p:nvPr/>
        </p:nvGrpSpPr>
        <p:grpSpPr bwMode="auto">
          <a:xfrm>
            <a:off x="2581275" y="3314700"/>
            <a:ext cx="1811338" cy="1216025"/>
            <a:chOff x="1626" y="2088"/>
            <a:chExt cx="1141" cy="766"/>
          </a:xfrm>
        </p:grpSpPr>
        <p:grpSp>
          <p:nvGrpSpPr>
            <p:cNvPr id="80967" name="Group 4"/>
            <p:cNvGrpSpPr>
              <a:grpSpLocks/>
            </p:cNvGrpSpPr>
            <p:nvPr/>
          </p:nvGrpSpPr>
          <p:grpSpPr bwMode="auto">
            <a:xfrm>
              <a:off x="1626" y="2088"/>
              <a:ext cx="1141" cy="766"/>
              <a:chOff x="1626" y="2088"/>
              <a:chExt cx="1141" cy="766"/>
            </a:xfrm>
          </p:grpSpPr>
          <p:grpSp>
            <p:nvGrpSpPr>
              <p:cNvPr id="80969" name="Group 5"/>
              <p:cNvGrpSpPr>
                <a:grpSpLocks/>
              </p:cNvGrpSpPr>
              <p:nvPr/>
            </p:nvGrpSpPr>
            <p:grpSpPr bwMode="auto">
              <a:xfrm>
                <a:off x="1626" y="2088"/>
                <a:ext cx="1141" cy="555"/>
                <a:chOff x="1626" y="2088"/>
                <a:chExt cx="1141" cy="555"/>
              </a:xfrm>
            </p:grpSpPr>
            <p:sp>
              <p:nvSpPr>
                <p:cNvPr id="81325" name="Rectangle 6"/>
                <p:cNvSpPr>
                  <a:spLocks noChangeArrowheads="1"/>
                </p:cNvSpPr>
                <p:nvPr/>
              </p:nvSpPr>
              <p:spPr bwMode="auto">
                <a:xfrm>
                  <a:off x="1626" y="2088"/>
                  <a:ext cx="1141" cy="3"/>
                </a:xfrm>
                <a:prstGeom prst="rect">
                  <a:avLst/>
                </a:prstGeom>
                <a:solidFill>
                  <a:srgbClr val="7676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26" name="Rectangle 7"/>
                <p:cNvSpPr>
                  <a:spLocks noChangeArrowheads="1"/>
                </p:cNvSpPr>
                <p:nvPr/>
              </p:nvSpPr>
              <p:spPr bwMode="auto">
                <a:xfrm>
                  <a:off x="1626" y="2091"/>
                  <a:ext cx="1141" cy="2"/>
                </a:xfrm>
                <a:prstGeom prst="rect">
                  <a:avLst/>
                </a:prstGeom>
                <a:solidFill>
                  <a:srgbClr val="7676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27" name="Rectangle 8"/>
                <p:cNvSpPr>
                  <a:spLocks noChangeArrowheads="1"/>
                </p:cNvSpPr>
                <p:nvPr/>
              </p:nvSpPr>
              <p:spPr bwMode="auto">
                <a:xfrm>
                  <a:off x="1626" y="2093"/>
                  <a:ext cx="1141" cy="3"/>
                </a:xfrm>
                <a:prstGeom prst="rect">
                  <a:avLst/>
                </a:prstGeom>
                <a:solidFill>
                  <a:srgbClr val="7676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28" name="Rectangle 9"/>
                <p:cNvSpPr>
                  <a:spLocks noChangeArrowheads="1"/>
                </p:cNvSpPr>
                <p:nvPr/>
              </p:nvSpPr>
              <p:spPr bwMode="auto">
                <a:xfrm>
                  <a:off x="1626" y="2096"/>
                  <a:ext cx="1141" cy="4"/>
                </a:xfrm>
                <a:prstGeom prst="rect">
                  <a:avLst/>
                </a:prstGeom>
                <a:solidFill>
                  <a:srgbClr val="7777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29" name="Rectangle 10"/>
                <p:cNvSpPr>
                  <a:spLocks noChangeArrowheads="1"/>
                </p:cNvSpPr>
                <p:nvPr/>
              </p:nvSpPr>
              <p:spPr bwMode="auto">
                <a:xfrm>
                  <a:off x="1626" y="2100"/>
                  <a:ext cx="1141" cy="2"/>
                </a:xfrm>
                <a:prstGeom prst="rect">
                  <a:avLst/>
                </a:prstGeom>
                <a:solidFill>
                  <a:srgbClr val="7777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30" name="Rectangle 11"/>
                <p:cNvSpPr>
                  <a:spLocks noChangeArrowheads="1"/>
                </p:cNvSpPr>
                <p:nvPr/>
              </p:nvSpPr>
              <p:spPr bwMode="auto">
                <a:xfrm>
                  <a:off x="1626" y="2102"/>
                  <a:ext cx="1141" cy="3"/>
                </a:xfrm>
                <a:prstGeom prst="rect">
                  <a:avLst/>
                </a:prstGeom>
                <a:solidFill>
                  <a:srgbClr val="7878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31" name="Rectangle 12"/>
                <p:cNvSpPr>
                  <a:spLocks noChangeArrowheads="1"/>
                </p:cNvSpPr>
                <p:nvPr/>
              </p:nvSpPr>
              <p:spPr bwMode="auto">
                <a:xfrm>
                  <a:off x="1626" y="2105"/>
                  <a:ext cx="1141" cy="2"/>
                </a:xfrm>
                <a:prstGeom prst="rect">
                  <a:avLst/>
                </a:prstGeom>
                <a:solidFill>
                  <a:srgbClr val="7878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32" name="Rectangle 13"/>
                <p:cNvSpPr>
                  <a:spLocks noChangeArrowheads="1"/>
                </p:cNvSpPr>
                <p:nvPr/>
              </p:nvSpPr>
              <p:spPr bwMode="auto">
                <a:xfrm>
                  <a:off x="1626" y="2107"/>
                  <a:ext cx="1141" cy="3"/>
                </a:xfrm>
                <a:prstGeom prst="rect">
                  <a:avLst/>
                </a:prstGeom>
                <a:solidFill>
                  <a:srgbClr val="7979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33" name="Rectangle 14"/>
                <p:cNvSpPr>
                  <a:spLocks noChangeArrowheads="1"/>
                </p:cNvSpPr>
                <p:nvPr/>
              </p:nvSpPr>
              <p:spPr bwMode="auto">
                <a:xfrm>
                  <a:off x="1626" y="2110"/>
                  <a:ext cx="1141" cy="3"/>
                </a:xfrm>
                <a:prstGeom prst="rect">
                  <a:avLst/>
                </a:prstGeom>
                <a:solidFill>
                  <a:srgbClr val="7979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34" name="Rectangle 15"/>
                <p:cNvSpPr>
                  <a:spLocks noChangeArrowheads="1"/>
                </p:cNvSpPr>
                <p:nvPr/>
              </p:nvSpPr>
              <p:spPr bwMode="auto">
                <a:xfrm>
                  <a:off x="1626" y="2113"/>
                  <a:ext cx="1141" cy="2"/>
                </a:xfrm>
                <a:prstGeom prst="rect">
                  <a:avLst/>
                </a:prstGeom>
                <a:solidFill>
                  <a:srgbClr val="7A7A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35" name="Rectangle 16"/>
                <p:cNvSpPr>
                  <a:spLocks noChangeArrowheads="1"/>
                </p:cNvSpPr>
                <p:nvPr/>
              </p:nvSpPr>
              <p:spPr bwMode="auto">
                <a:xfrm>
                  <a:off x="1626" y="2115"/>
                  <a:ext cx="1141" cy="4"/>
                </a:xfrm>
                <a:prstGeom prst="rect">
                  <a:avLst/>
                </a:prstGeom>
                <a:solidFill>
                  <a:srgbClr val="7A7A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36" name="Rectangle 17"/>
                <p:cNvSpPr>
                  <a:spLocks noChangeArrowheads="1"/>
                </p:cNvSpPr>
                <p:nvPr/>
              </p:nvSpPr>
              <p:spPr bwMode="auto">
                <a:xfrm>
                  <a:off x="1626" y="2119"/>
                  <a:ext cx="1141" cy="3"/>
                </a:xfrm>
                <a:prstGeom prst="rect">
                  <a:avLst/>
                </a:prstGeom>
                <a:solidFill>
                  <a:srgbClr val="7B7B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37" name="Rectangle 18"/>
                <p:cNvSpPr>
                  <a:spLocks noChangeArrowheads="1"/>
                </p:cNvSpPr>
                <p:nvPr/>
              </p:nvSpPr>
              <p:spPr bwMode="auto">
                <a:xfrm>
                  <a:off x="1626" y="2122"/>
                  <a:ext cx="1141" cy="2"/>
                </a:xfrm>
                <a:prstGeom prst="rect">
                  <a:avLst/>
                </a:prstGeom>
                <a:solidFill>
                  <a:srgbClr val="7C7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38" name="Rectangle 19"/>
                <p:cNvSpPr>
                  <a:spLocks noChangeArrowheads="1"/>
                </p:cNvSpPr>
                <p:nvPr/>
              </p:nvSpPr>
              <p:spPr bwMode="auto">
                <a:xfrm>
                  <a:off x="1626" y="2124"/>
                  <a:ext cx="1141" cy="3"/>
                </a:xfrm>
                <a:prstGeom prst="rect">
                  <a:avLst/>
                </a:prstGeom>
                <a:solidFill>
                  <a:srgbClr val="7C7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39" name="Rectangle 20"/>
                <p:cNvSpPr>
                  <a:spLocks noChangeArrowheads="1"/>
                </p:cNvSpPr>
                <p:nvPr/>
              </p:nvSpPr>
              <p:spPr bwMode="auto">
                <a:xfrm>
                  <a:off x="1626" y="2127"/>
                  <a:ext cx="1141" cy="2"/>
                </a:xfrm>
                <a:prstGeom prst="rect">
                  <a:avLst/>
                </a:prstGeom>
                <a:solidFill>
                  <a:srgbClr val="7D7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40" name="Rectangle 21"/>
                <p:cNvSpPr>
                  <a:spLocks noChangeArrowheads="1"/>
                </p:cNvSpPr>
                <p:nvPr/>
              </p:nvSpPr>
              <p:spPr bwMode="auto">
                <a:xfrm>
                  <a:off x="1626" y="2129"/>
                  <a:ext cx="1141" cy="3"/>
                </a:xfrm>
                <a:prstGeom prst="rect">
                  <a:avLst/>
                </a:prstGeom>
                <a:solidFill>
                  <a:srgbClr val="7E7E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41" name="Rectangle 22"/>
                <p:cNvSpPr>
                  <a:spLocks noChangeArrowheads="1"/>
                </p:cNvSpPr>
                <p:nvPr/>
              </p:nvSpPr>
              <p:spPr bwMode="auto">
                <a:xfrm>
                  <a:off x="1626" y="2132"/>
                  <a:ext cx="1141" cy="3"/>
                </a:xfrm>
                <a:prstGeom prst="rect">
                  <a:avLst/>
                </a:prstGeom>
                <a:solidFill>
                  <a:srgbClr val="7E7E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42" name="Rectangle 23"/>
                <p:cNvSpPr>
                  <a:spLocks noChangeArrowheads="1"/>
                </p:cNvSpPr>
                <p:nvPr/>
              </p:nvSpPr>
              <p:spPr bwMode="auto">
                <a:xfrm>
                  <a:off x="1626" y="2135"/>
                  <a:ext cx="1141" cy="3"/>
                </a:xfrm>
                <a:prstGeom prst="rect">
                  <a:avLst/>
                </a:prstGeom>
                <a:solidFill>
                  <a:srgbClr val="7F7F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43" name="Rectangle 24"/>
                <p:cNvSpPr>
                  <a:spLocks noChangeArrowheads="1"/>
                </p:cNvSpPr>
                <p:nvPr/>
              </p:nvSpPr>
              <p:spPr bwMode="auto">
                <a:xfrm>
                  <a:off x="1626" y="2138"/>
                  <a:ext cx="1141" cy="3"/>
                </a:xfrm>
                <a:prstGeom prst="rect">
                  <a:avLst/>
                </a:prstGeom>
                <a:solidFill>
                  <a:srgbClr val="808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44" name="Rectangle 25"/>
                <p:cNvSpPr>
                  <a:spLocks noChangeArrowheads="1"/>
                </p:cNvSpPr>
                <p:nvPr/>
              </p:nvSpPr>
              <p:spPr bwMode="auto">
                <a:xfrm>
                  <a:off x="1626" y="2141"/>
                  <a:ext cx="1141" cy="3"/>
                </a:xfrm>
                <a:prstGeom prst="rect">
                  <a:avLst/>
                </a:prstGeom>
                <a:solidFill>
                  <a:srgbClr val="8181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45" name="Rectangle 26"/>
                <p:cNvSpPr>
                  <a:spLocks noChangeArrowheads="1"/>
                </p:cNvSpPr>
                <p:nvPr/>
              </p:nvSpPr>
              <p:spPr bwMode="auto">
                <a:xfrm>
                  <a:off x="1626" y="2144"/>
                  <a:ext cx="1141" cy="2"/>
                </a:xfrm>
                <a:prstGeom prst="rect">
                  <a:avLst/>
                </a:prstGeom>
                <a:solidFill>
                  <a:srgbClr val="8282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46" name="Rectangle 27"/>
                <p:cNvSpPr>
                  <a:spLocks noChangeArrowheads="1"/>
                </p:cNvSpPr>
                <p:nvPr/>
              </p:nvSpPr>
              <p:spPr bwMode="auto">
                <a:xfrm>
                  <a:off x="1626" y="2146"/>
                  <a:ext cx="1141" cy="3"/>
                </a:xfrm>
                <a:prstGeom prst="rect">
                  <a:avLst/>
                </a:prstGeom>
                <a:solidFill>
                  <a:srgbClr val="8282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47" name="Rectangle 28"/>
                <p:cNvSpPr>
                  <a:spLocks noChangeArrowheads="1"/>
                </p:cNvSpPr>
                <p:nvPr/>
              </p:nvSpPr>
              <p:spPr bwMode="auto">
                <a:xfrm>
                  <a:off x="1626" y="2149"/>
                  <a:ext cx="1141" cy="3"/>
                </a:xfrm>
                <a:prstGeom prst="rect">
                  <a:avLst/>
                </a:prstGeom>
                <a:solidFill>
                  <a:srgbClr val="838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48" name="Rectangle 29"/>
                <p:cNvSpPr>
                  <a:spLocks noChangeArrowheads="1"/>
                </p:cNvSpPr>
                <p:nvPr/>
              </p:nvSpPr>
              <p:spPr bwMode="auto">
                <a:xfrm>
                  <a:off x="1626" y="2152"/>
                  <a:ext cx="1141" cy="2"/>
                </a:xfrm>
                <a:prstGeom prst="rect">
                  <a:avLst/>
                </a:prstGeom>
                <a:solidFill>
                  <a:srgbClr val="8484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49" name="Rectangle 30"/>
                <p:cNvSpPr>
                  <a:spLocks noChangeArrowheads="1"/>
                </p:cNvSpPr>
                <p:nvPr/>
              </p:nvSpPr>
              <p:spPr bwMode="auto">
                <a:xfrm>
                  <a:off x="1626" y="2154"/>
                  <a:ext cx="1141" cy="4"/>
                </a:xfrm>
                <a:prstGeom prst="rect">
                  <a:avLst/>
                </a:prstGeom>
                <a:solidFill>
                  <a:srgbClr val="8585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50" name="Rectangle 31"/>
                <p:cNvSpPr>
                  <a:spLocks noChangeArrowheads="1"/>
                </p:cNvSpPr>
                <p:nvPr/>
              </p:nvSpPr>
              <p:spPr bwMode="auto">
                <a:xfrm>
                  <a:off x="1626" y="2158"/>
                  <a:ext cx="1141" cy="2"/>
                </a:xfrm>
                <a:prstGeom prst="rect">
                  <a:avLst/>
                </a:prstGeom>
                <a:solidFill>
                  <a:srgbClr val="8787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51" name="Rectangle 32"/>
                <p:cNvSpPr>
                  <a:spLocks noChangeArrowheads="1"/>
                </p:cNvSpPr>
                <p:nvPr/>
              </p:nvSpPr>
              <p:spPr bwMode="auto">
                <a:xfrm>
                  <a:off x="1626" y="2160"/>
                  <a:ext cx="1141" cy="3"/>
                </a:xfrm>
                <a:prstGeom prst="rect">
                  <a:avLst/>
                </a:prstGeom>
                <a:solidFill>
                  <a:srgbClr val="8888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52" name="Rectangle 33"/>
                <p:cNvSpPr>
                  <a:spLocks noChangeArrowheads="1"/>
                </p:cNvSpPr>
                <p:nvPr/>
              </p:nvSpPr>
              <p:spPr bwMode="auto">
                <a:xfrm>
                  <a:off x="1626" y="2163"/>
                  <a:ext cx="1141" cy="3"/>
                </a:xfrm>
                <a:prstGeom prst="rect">
                  <a:avLst/>
                </a:prstGeom>
                <a:solidFill>
                  <a:srgbClr val="8989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53" name="Rectangle 34"/>
                <p:cNvSpPr>
                  <a:spLocks noChangeArrowheads="1"/>
                </p:cNvSpPr>
                <p:nvPr/>
              </p:nvSpPr>
              <p:spPr bwMode="auto">
                <a:xfrm>
                  <a:off x="1626" y="2166"/>
                  <a:ext cx="1141" cy="2"/>
                </a:xfrm>
                <a:prstGeom prst="rect">
                  <a:avLst/>
                </a:prstGeom>
                <a:solidFill>
                  <a:srgbClr val="8989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54" name="Rectangle 35"/>
                <p:cNvSpPr>
                  <a:spLocks noChangeArrowheads="1"/>
                </p:cNvSpPr>
                <p:nvPr/>
              </p:nvSpPr>
              <p:spPr bwMode="auto">
                <a:xfrm>
                  <a:off x="1626" y="2168"/>
                  <a:ext cx="1141" cy="3"/>
                </a:xfrm>
                <a:prstGeom prst="rect">
                  <a:avLst/>
                </a:prstGeom>
                <a:solidFill>
                  <a:srgbClr val="8B8B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55" name="Rectangle 36"/>
                <p:cNvSpPr>
                  <a:spLocks noChangeArrowheads="1"/>
                </p:cNvSpPr>
                <p:nvPr/>
              </p:nvSpPr>
              <p:spPr bwMode="auto">
                <a:xfrm>
                  <a:off x="1626" y="2171"/>
                  <a:ext cx="1141" cy="3"/>
                </a:xfrm>
                <a:prstGeom prst="rect">
                  <a:avLst/>
                </a:prstGeom>
                <a:solidFill>
                  <a:srgbClr val="8C8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56" name="Rectangle 37"/>
                <p:cNvSpPr>
                  <a:spLocks noChangeArrowheads="1"/>
                </p:cNvSpPr>
                <p:nvPr/>
              </p:nvSpPr>
              <p:spPr bwMode="auto">
                <a:xfrm>
                  <a:off x="1626" y="2174"/>
                  <a:ext cx="1141" cy="3"/>
                </a:xfrm>
                <a:prstGeom prst="rect">
                  <a:avLst/>
                </a:prstGeom>
                <a:solidFill>
                  <a:srgbClr val="8D8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57" name="Rectangle 38"/>
                <p:cNvSpPr>
                  <a:spLocks noChangeArrowheads="1"/>
                </p:cNvSpPr>
                <p:nvPr/>
              </p:nvSpPr>
              <p:spPr bwMode="auto">
                <a:xfrm>
                  <a:off x="1626" y="2177"/>
                  <a:ext cx="1141" cy="3"/>
                </a:xfrm>
                <a:prstGeom prst="rect">
                  <a:avLst/>
                </a:prstGeom>
                <a:solidFill>
                  <a:srgbClr val="8F8F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58" name="Rectangle 39"/>
                <p:cNvSpPr>
                  <a:spLocks noChangeArrowheads="1"/>
                </p:cNvSpPr>
                <p:nvPr/>
              </p:nvSpPr>
              <p:spPr bwMode="auto">
                <a:xfrm>
                  <a:off x="1626" y="2180"/>
                  <a:ext cx="1141" cy="2"/>
                </a:xfrm>
                <a:prstGeom prst="rect">
                  <a:avLst/>
                </a:prstGeom>
                <a:solidFill>
                  <a:srgbClr val="909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59" name="Rectangle 40"/>
                <p:cNvSpPr>
                  <a:spLocks noChangeArrowheads="1"/>
                </p:cNvSpPr>
                <p:nvPr/>
              </p:nvSpPr>
              <p:spPr bwMode="auto">
                <a:xfrm>
                  <a:off x="1626" y="2182"/>
                  <a:ext cx="1141" cy="3"/>
                </a:xfrm>
                <a:prstGeom prst="rect">
                  <a:avLst/>
                </a:prstGeom>
                <a:solidFill>
                  <a:srgbClr val="9191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60" name="Rectangle 41"/>
                <p:cNvSpPr>
                  <a:spLocks noChangeArrowheads="1"/>
                </p:cNvSpPr>
                <p:nvPr/>
              </p:nvSpPr>
              <p:spPr bwMode="auto">
                <a:xfrm>
                  <a:off x="1626" y="2185"/>
                  <a:ext cx="1141" cy="3"/>
                </a:xfrm>
                <a:prstGeom prst="rect">
                  <a:avLst/>
                </a:prstGeom>
                <a:solidFill>
                  <a:srgbClr val="9292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61" name="Rectangle 42"/>
                <p:cNvSpPr>
                  <a:spLocks noChangeArrowheads="1"/>
                </p:cNvSpPr>
                <p:nvPr/>
              </p:nvSpPr>
              <p:spPr bwMode="auto">
                <a:xfrm>
                  <a:off x="1626" y="2188"/>
                  <a:ext cx="1141" cy="2"/>
                </a:xfrm>
                <a:prstGeom prst="rect">
                  <a:avLst/>
                </a:prstGeom>
                <a:solidFill>
                  <a:srgbClr val="939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62" name="Rectangle 43"/>
                <p:cNvSpPr>
                  <a:spLocks noChangeArrowheads="1"/>
                </p:cNvSpPr>
                <p:nvPr/>
              </p:nvSpPr>
              <p:spPr bwMode="auto">
                <a:xfrm>
                  <a:off x="1626" y="2190"/>
                  <a:ext cx="1141" cy="3"/>
                </a:xfrm>
                <a:prstGeom prst="rect">
                  <a:avLst/>
                </a:prstGeom>
                <a:solidFill>
                  <a:srgbClr val="9595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63" name="Rectangle 44"/>
                <p:cNvSpPr>
                  <a:spLocks noChangeArrowheads="1"/>
                </p:cNvSpPr>
                <p:nvPr/>
              </p:nvSpPr>
              <p:spPr bwMode="auto">
                <a:xfrm>
                  <a:off x="1626" y="2193"/>
                  <a:ext cx="1141" cy="4"/>
                </a:xfrm>
                <a:prstGeom prst="rect">
                  <a:avLst/>
                </a:prstGeom>
                <a:solidFill>
                  <a:srgbClr val="9696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64" name="Rectangle 45"/>
                <p:cNvSpPr>
                  <a:spLocks noChangeArrowheads="1"/>
                </p:cNvSpPr>
                <p:nvPr/>
              </p:nvSpPr>
              <p:spPr bwMode="auto">
                <a:xfrm>
                  <a:off x="1626" y="2197"/>
                  <a:ext cx="1141" cy="2"/>
                </a:xfrm>
                <a:prstGeom prst="rect">
                  <a:avLst/>
                </a:prstGeom>
                <a:solidFill>
                  <a:srgbClr val="9898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65" name="Rectangle 46"/>
                <p:cNvSpPr>
                  <a:spLocks noChangeArrowheads="1"/>
                </p:cNvSpPr>
                <p:nvPr/>
              </p:nvSpPr>
              <p:spPr bwMode="auto">
                <a:xfrm>
                  <a:off x="1626" y="2199"/>
                  <a:ext cx="1141" cy="3"/>
                </a:xfrm>
                <a:prstGeom prst="rect">
                  <a:avLst/>
                </a:prstGeom>
                <a:solidFill>
                  <a:srgbClr val="9999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66" name="Rectangle 47"/>
                <p:cNvSpPr>
                  <a:spLocks noChangeArrowheads="1"/>
                </p:cNvSpPr>
                <p:nvPr/>
              </p:nvSpPr>
              <p:spPr bwMode="auto">
                <a:xfrm>
                  <a:off x="1626" y="2202"/>
                  <a:ext cx="1141" cy="2"/>
                </a:xfrm>
                <a:prstGeom prst="rect">
                  <a:avLst/>
                </a:prstGeom>
                <a:solidFill>
                  <a:srgbClr val="9A9A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67" name="Rectangle 48"/>
                <p:cNvSpPr>
                  <a:spLocks noChangeArrowheads="1"/>
                </p:cNvSpPr>
                <p:nvPr/>
              </p:nvSpPr>
              <p:spPr bwMode="auto">
                <a:xfrm>
                  <a:off x="1626" y="2204"/>
                  <a:ext cx="1141" cy="3"/>
                </a:xfrm>
                <a:prstGeom prst="rect">
                  <a:avLst/>
                </a:prstGeom>
                <a:solidFill>
                  <a:srgbClr val="9C9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68" name="Rectangle 49"/>
                <p:cNvSpPr>
                  <a:spLocks noChangeArrowheads="1"/>
                </p:cNvSpPr>
                <p:nvPr/>
              </p:nvSpPr>
              <p:spPr bwMode="auto">
                <a:xfrm>
                  <a:off x="1626" y="2207"/>
                  <a:ext cx="1141" cy="3"/>
                </a:xfrm>
                <a:prstGeom prst="rect">
                  <a:avLst/>
                </a:prstGeom>
                <a:solidFill>
                  <a:srgbClr val="9D9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69" name="Rectangle 50"/>
                <p:cNvSpPr>
                  <a:spLocks noChangeArrowheads="1"/>
                </p:cNvSpPr>
                <p:nvPr/>
              </p:nvSpPr>
              <p:spPr bwMode="auto">
                <a:xfrm>
                  <a:off x="1626" y="2210"/>
                  <a:ext cx="1141" cy="2"/>
                </a:xfrm>
                <a:prstGeom prst="rect">
                  <a:avLst/>
                </a:prstGeom>
                <a:solidFill>
                  <a:srgbClr val="9F9F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70" name="Rectangle 51"/>
                <p:cNvSpPr>
                  <a:spLocks noChangeArrowheads="1"/>
                </p:cNvSpPr>
                <p:nvPr/>
              </p:nvSpPr>
              <p:spPr bwMode="auto">
                <a:xfrm>
                  <a:off x="1626" y="2212"/>
                  <a:ext cx="1141" cy="4"/>
                </a:xfrm>
                <a:prstGeom prst="rect">
                  <a:avLst/>
                </a:prstGeom>
                <a:solidFill>
                  <a:srgbClr val="A1A1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71" name="Rectangle 52"/>
                <p:cNvSpPr>
                  <a:spLocks noChangeArrowheads="1"/>
                </p:cNvSpPr>
                <p:nvPr/>
              </p:nvSpPr>
              <p:spPr bwMode="auto">
                <a:xfrm>
                  <a:off x="1626" y="2216"/>
                  <a:ext cx="1141" cy="3"/>
                </a:xfrm>
                <a:prstGeom prst="rect">
                  <a:avLst/>
                </a:prstGeom>
                <a:solidFill>
                  <a:srgbClr val="A2A2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72" name="Rectangle 53"/>
                <p:cNvSpPr>
                  <a:spLocks noChangeArrowheads="1"/>
                </p:cNvSpPr>
                <p:nvPr/>
              </p:nvSpPr>
              <p:spPr bwMode="auto">
                <a:xfrm>
                  <a:off x="1626" y="2219"/>
                  <a:ext cx="1141" cy="2"/>
                </a:xfrm>
                <a:prstGeom prst="rect">
                  <a:avLst/>
                </a:prstGeom>
                <a:solidFill>
                  <a:srgbClr val="A4A4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73" name="Rectangle 54"/>
                <p:cNvSpPr>
                  <a:spLocks noChangeArrowheads="1"/>
                </p:cNvSpPr>
                <p:nvPr/>
              </p:nvSpPr>
              <p:spPr bwMode="auto">
                <a:xfrm>
                  <a:off x="1626" y="2221"/>
                  <a:ext cx="1141" cy="3"/>
                </a:xfrm>
                <a:prstGeom prst="rect">
                  <a:avLst/>
                </a:prstGeom>
                <a:solidFill>
                  <a:srgbClr val="A5A5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74" name="Rectangle 55"/>
                <p:cNvSpPr>
                  <a:spLocks noChangeArrowheads="1"/>
                </p:cNvSpPr>
                <p:nvPr/>
              </p:nvSpPr>
              <p:spPr bwMode="auto">
                <a:xfrm>
                  <a:off x="1626" y="2224"/>
                  <a:ext cx="1141" cy="3"/>
                </a:xfrm>
                <a:prstGeom prst="rect">
                  <a:avLst/>
                </a:prstGeom>
                <a:solidFill>
                  <a:srgbClr val="A6A6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75" name="Rectangle 56"/>
                <p:cNvSpPr>
                  <a:spLocks noChangeArrowheads="1"/>
                </p:cNvSpPr>
                <p:nvPr/>
              </p:nvSpPr>
              <p:spPr bwMode="auto">
                <a:xfrm>
                  <a:off x="1626" y="2227"/>
                  <a:ext cx="1141" cy="2"/>
                </a:xfrm>
                <a:prstGeom prst="rect">
                  <a:avLst/>
                </a:prstGeom>
                <a:solidFill>
                  <a:srgbClr val="A8A8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76" name="Rectangle 57"/>
                <p:cNvSpPr>
                  <a:spLocks noChangeArrowheads="1"/>
                </p:cNvSpPr>
                <p:nvPr/>
              </p:nvSpPr>
              <p:spPr bwMode="auto">
                <a:xfrm>
                  <a:off x="1626" y="2229"/>
                  <a:ext cx="1141" cy="3"/>
                </a:xfrm>
                <a:prstGeom prst="rect">
                  <a:avLst/>
                </a:prstGeom>
                <a:solidFill>
                  <a:srgbClr val="AAAA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77" name="Rectangle 58"/>
                <p:cNvSpPr>
                  <a:spLocks noChangeArrowheads="1"/>
                </p:cNvSpPr>
                <p:nvPr/>
              </p:nvSpPr>
              <p:spPr bwMode="auto">
                <a:xfrm>
                  <a:off x="1626" y="2232"/>
                  <a:ext cx="1141" cy="3"/>
                </a:xfrm>
                <a:prstGeom prst="rect">
                  <a:avLst/>
                </a:prstGeom>
                <a:solidFill>
                  <a:srgbClr val="ACA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78" name="Rectangle 59"/>
                <p:cNvSpPr>
                  <a:spLocks noChangeArrowheads="1"/>
                </p:cNvSpPr>
                <p:nvPr/>
              </p:nvSpPr>
              <p:spPr bwMode="auto">
                <a:xfrm>
                  <a:off x="1626" y="2235"/>
                  <a:ext cx="1141" cy="3"/>
                </a:xfrm>
                <a:prstGeom prst="rect">
                  <a:avLst/>
                </a:prstGeom>
                <a:solidFill>
                  <a:srgbClr val="ADA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79" name="Rectangle 60"/>
                <p:cNvSpPr>
                  <a:spLocks noChangeArrowheads="1"/>
                </p:cNvSpPr>
                <p:nvPr/>
              </p:nvSpPr>
              <p:spPr bwMode="auto">
                <a:xfrm>
                  <a:off x="1626" y="2238"/>
                  <a:ext cx="1141" cy="3"/>
                </a:xfrm>
                <a:prstGeom prst="rect">
                  <a:avLst/>
                </a:prstGeom>
                <a:solidFill>
                  <a:srgbClr val="AFAF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80" name="Rectangle 61"/>
                <p:cNvSpPr>
                  <a:spLocks noChangeArrowheads="1"/>
                </p:cNvSpPr>
                <p:nvPr/>
              </p:nvSpPr>
              <p:spPr bwMode="auto">
                <a:xfrm>
                  <a:off x="1626" y="2241"/>
                  <a:ext cx="1141" cy="2"/>
                </a:xfrm>
                <a:prstGeom prst="rect">
                  <a:avLst/>
                </a:prstGeom>
                <a:solidFill>
                  <a:srgbClr val="B0B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81" name="Rectangle 62"/>
                <p:cNvSpPr>
                  <a:spLocks noChangeArrowheads="1"/>
                </p:cNvSpPr>
                <p:nvPr/>
              </p:nvSpPr>
              <p:spPr bwMode="auto">
                <a:xfrm>
                  <a:off x="1626" y="2243"/>
                  <a:ext cx="1141" cy="3"/>
                </a:xfrm>
                <a:prstGeom prst="rect">
                  <a:avLst/>
                </a:prstGeom>
                <a:solidFill>
                  <a:srgbClr val="B2B2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82" name="Rectangle 63"/>
                <p:cNvSpPr>
                  <a:spLocks noChangeArrowheads="1"/>
                </p:cNvSpPr>
                <p:nvPr/>
              </p:nvSpPr>
              <p:spPr bwMode="auto">
                <a:xfrm>
                  <a:off x="1626" y="2246"/>
                  <a:ext cx="1141" cy="3"/>
                </a:xfrm>
                <a:prstGeom prst="rect">
                  <a:avLst/>
                </a:prstGeom>
                <a:solidFill>
                  <a:srgbClr val="B4B4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83" name="Rectangle 64"/>
                <p:cNvSpPr>
                  <a:spLocks noChangeArrowheads="1"/>
                </p:cNvSpPr>
                <p:nvPr/>
              </p:nvSpPr>
              <p:spPr bwMode="auto">
                <a:xfrm>
                  <a:off x="1626" y="2249"/>
                  <a:ext cx="1141" cy="2"/>
                </a:xfrm>
                <a:prstGeom prst="rect">
                  <a:avLst/>
                </a:prstGeom>
                <a:solidFill>
                  <a:srgbClr val="B5B5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84" name="Rectangle 65"/>
                <p:cNvSpPr>
                  <a:spLocks noChangeArrowheads="1"/>
                </p:cNvSpPr>
                <p:nvPr/>
              </p:nvSpPr>
              <p:spPr bwMode="auto">
                <a:xfrm>
                  <a:off x="1626" y="2251"/>
                  <a:ext cx="1141" cy="4"/>
                </a:xfrm>
                <a:prstGeom prst="rect">
                  <a:avLst/>
                </a:prstGeom>
                <a:solidFill>
                  <a:srgbClr val="B7B7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85" name="Rectangle 66"/>
                <p:cNvSpPr>
                  <a:spLocks noChangeArrowheads="1"/>
                </p:cNvSpPr>
                <p:nvPr/>
              </p:nvSpPr>
              <p:spPr bwMode="auto">
                <a:xfrm>
                  <a:off x="1626" y="2255"/>
                  <a:ext cx="1141" cy="2"/>
                </a:xfrm>
                <a:prstGeom prst="rect">
                  <a:avLst/>
                </a:prstGeom>
                <a:solidFill>
                  <a:srgbClr val="B9B9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86" name="Rectangle 67"/>
                <p:cNvSpPr>
                  <a:spLocks noChangeArrowheads="1"/>
                </p:cNvSpPr>
                <p:nvPr/>
              </p:nvSpPr>
              <p:spPr bwMode="auto">
                <a:xfrm>
                  <a:off x="1626" y="2257"/>
                  <a:ext cx="1141" cy="3"/>
                </a:xfrm>
                <a:prstGeom prst="rect">
                  <a:avLst/>
                </a:prstGeom>
                <a:solidFill>
                  <a:srgbClr val="BBBB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87" name="Rectangle 68"/>
                <p:cNvSpPr>
                  <a:spLocks noChangeArrowheads="1"/>
                </p:cNvSpPr>
                <p:nvPr/>
              </p:nvSpPr>
              <p:spPr bwMode="auto">
                <a:xfrm>
                  <a:off x="1626" y="2260"/>
                  <a:ext cx="1141" cy="3"/>
                </a:xfrm>
                <a:prstGeom prst="rect">
                  <a:avLst/>
                </a:prstGeom>
                <a:solidFill>
                  <a:srgbClr val="BBBB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88" name="Rectangle 69"/>
                <p:cNvSpPr>
                  <a:spLocks noChangeArrowheads="1"/>
                </p:cNvSpPr>
                <p:nvPr/>
              </p:nvSpPr>
              <p:spPr bwMode="auto">
                <a:xfrm>
                  <a:off x="1626" y="2263"/>
                  <a:ext cx="1141" cy="2"/>
                </a:xfrm>
                <a:prstGeom prst="rect">
                  <a:avLst/>
                </a:prstGeom>
                <a:solidFill>
                  <a:srgbClr val="BDB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89" name="Rectangle 70"/>
                <p:cNvSpPr>
                  <a:spLocks noChangeArrowheads="1"/>
                </p:cNvSpPr>
                <p:nvPr/>
              </p:nvSpPr>
              <p:spPr bwMode="auto">
                <a:xfrm>
                  <a:off x="1626" y="2265"/>
                  <a:ext cx="1141" cy="3"/>
                </a:xfrm>
                <a:prstGeom prst="rect">
                  <a:avLst/>
                </a:prstGeom>
                <a:solidFill>
                  <a:srgbClr val="BFBF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90" name="Rectangle 71"/>
                <p:cNvSpPr>
                  <a:spLocks noChangeArrowheads="1"/>
                </p:cNvSpPr>
                <p:nvPr/>
              </p:nvSpPr>
              <p:spPr bwMode="auto">
                <a:xfrm>
                  <a:off x="1626" y="2268"/>
                  <a:ext cx="1141" cy="3"/>
                </a:xfrm>
                <a:prstGeom prst="rect">
                  <a:avLst/>
                </a:prstGeom>
                <a:solidFill>
                  <a:srgbClr val="C1C1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91" name="Rectangle 72"/>
                <p:cNvSpPr>
                  <a:spLocks noChangeArrowheads="1"/>
                </p:cNvSpPr>
                <p:nvPr/>
              </p:nvSpPr>
              <p:spPr bwMode="auto">
                <a:xfrm>
                  <a:off x="1626" y="2271"/>
                  <a:ext cx="1141" cy="3"/>
                </a:xfrm>
                <a:prstGeom prst="rect">
                  <a:avLst/>
                </a:prstGeom>
                <a:solidFill>
                  <a:srgbClr val="C2C2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92" name="Rectangle 73"/>
                <p:cNvSpPr>
                  <a:spLocks noChangeArrowheads="1"/>
                </p:cNvSpPr>
                <p:nvPr/>
              </p:nvSpPr>
              <p:spPr bwMode="auto">
                <a:xfrm>
                  <a:off x="1626" y="2274"/>
                  <a:ext cx="1141" cy="3"/>
                </a:xfrm>
                <a:prstGeom prst="rect">
                  <a:avLst/>
                </a:prstGeom>
                <a:solidFill>
                  <a:srgbClr val="C4C4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93" name="Rectangle 74"/>
                <p:cNvSpPr>
                  <a:spLocks noChangeArrowheads="1"/>
                </p:cNvSpPr>
                <p:nvPr/>
              </p:nvSpPr>
              <p:spPr bwMode="auto">
                <a:xfrm>
                  <a:off x="1626" y="2277"/>
                  <a:ext cx="1141" cy="3"/>
                </a:xfrm>
                <a:prstGeom prst="rect">
                  <a:avLst/>
                </a:prstGeom>
                <a:solidFill>
                  <a:srgbClr val="C6C6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94" name="Rectangle 75"/>
                <p:cNvSpPr>
                  <a:spLocks noChangeArrowheads="1"/>
                </p:cNvSpPr>
                <p:nvPr/>
              </p:nvSpPr>
              <p:spPr bwMode="auto">
                <a:xfrm>
                  <a:off x="1626" y="2280"/>
                  <a:ext cx="1141" cy="2"/>
                </a:xfrm>
                <a:prstGeom prst="rect">
                  <a:avLst/>
                </a:prstGeom>
                <a:solidFill>
                  <a:srgbClr val="C7C7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95" name="Rectangle 76"/>
                <p:cNvSpPr>
                  <a:spLocks noChangeArrowheads="1"/>
                </p:cNvSpPr>
                <p:nvPr/>
              </p:nvSpPr>
              <p:spPr bwMode="auto">
                <a:xfrm>
                  <a:off x="1626" y="2282"/>
                  <a:ext cx="1141" cy="3"/>
                </a:xfrm>
                <a:prstGeom prst="rect">
                  <a:avLst/>
                </a:prstGeom>
                <a:solidFill>
                  <a:srgbClr val="C8C8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96" name="Rectangle 77"/>
                <p:cNvSpPr>
                  <a:spLocks noChangeArrowheads="1"/>
                </p:cNvSpPr>
                <p:nvPr/>
              </p:nvSpPr>
              <p:spPr bwMode="auto">
                <a:xfrm>
                  <a:off x="1626" y="2285"/>
                  <a:ext cx="1141" cy="2"/>
                </a:xfrm>
                <a:prstGeom prst="rect">
                  <a:avLst/>
                </a:prstGeom>
                <a:solidFill>
                  <a:srgbClr val="CACA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97" name="Rectangle 78"/>
                <p:cNvSpPr>
                  <a:spLocks noChangeArrowheads="1"/>
                </p:cNvSpPr>
                <p:nvPr/>
              </p:nvSpPr>
              <p:spPr bwMode="auto">
                <a:xfrm>
                  <a:off x="1626" y="2287"/>
                  <a:ext cx="1141" cy="3"/>
                </a:xfrm>
                <a:prstGeom prst="rect">
                  <a:avLst/>
                </a:prstGeom>
                <a:solidFill>
                  <a:srgbClr val="CC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98" name="Rectangle 79"/>
                <p:cNvSpPr>
                  <a:spLocks noChangeArrowheads="1"/>
                </p:cNvSpPr>
                <p:nvPr/>
              </p:nvSpPr>
              <p:spPr bwMode="auto">
                <a:xfrm>
                  <a:off x="1626" y="2290"/>
                  <a:ext cx="1141" cy="4"/>
                </a:xfrm>
                <a:prstGeom prst="rect">
                  <a:avLst/>
                </a:prstGeom>
                <a:solidFill>
                  <a:srgbClr val="CDC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99" name="Rectangle 80"/>
                <p:cNvSpPr>
                  <a:spLocks noChangeArrowheads="1"/>
                </p:cNvSpPr>
                <p:nvPr/>
              </p:nvSpPr>
              <p:spPr bwMode="auto">
                <a:xfrm>
                  <a:off x="1626" y="2294"/>
                  <a:ext cx="1141" cy="2"/>
                </a:xfrm>
                <a:prstGeom prst="rect">
                  <a:avLst/>
                </a:prstGeom>
                <a:solidFill>
                  <a:srgbClr val="CFCF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00" name="Rectangle 81"/>
                <p:cNvSpPr>
                  <a:spLocks noChangeArrowheads="1"/>
                </p:cNvSpPr>
                <p:nvPr/>
              </p:nvSpPr>
              <p:spPr bwMode="auto">
                <a:xfrm>
                  <a:off x="1626" y="2296"/>
                  <a:ext cx="1141" cy="3"/>
                </a:xfrm>
                <a:prstGeom prst="rect">
                  <a:avLst/>
                </a:prstGeom>
                <a:solidFill>
                  <a:srgbClr val="D0D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01" name="Rectangle 82"/>
                <p:cNvSpPr>
                  <a:spLocks noChangeArrowheads="1"/>
                </p:cNvSpPr>
                <p:nvPr/>
              </p:nvSpPr>
              <p:spPr bwMode="auto">
                <a:xfrm>
                  <a:off x="1626" y="2299"/>
                  <a:ext cx="1141" cy="3"/>
                </a:xfrm>
                <a:prstGeom prst="rect">
                  <a:avLst/>
                </a:prstGeom>
                <a:solidFill>
                  <a:srgbClr val="D1D1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02" name="Rectangle 83"/>
                <p:cNvSpPr>
                  <a:spLocks noChangeArrowheads="1"/>
                </p:cNvSpPr>
                <p:nvPr/>
              </p:nvSpPr>
              <p:spPr bwMode="auto">
                <a:xfrm>
                  <a:off x="1626" y="2302"/>
                  <a:ext cx="1141" cy="2"/>
                </a:xfrm>
                <a:prstGeom prst="rect">
                  <a:avLst/>
                </a:prstGeom>
                <a:solidFill>
                  <a:srgbClr val="D3D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03" name="Rectangle 84"/>
                <p:cNvSpPr>
                  <a:spLocks noChangeArrowheads="1"/>
                </p:cNvSpPr>
                <p:nvPr/>
              </p:nvSpPr>
              <p:spPr bwMode="auto">
                <a:xfrm>
                  <a:off x="1626" y="2304"/>
                  <a:ext cx="1141" cy="3"/>
                </a:xfrm>
                <a:prstGeom prst="rect">
                  <a:avLst/>
                </a:prstGeom>
                <a:solidFill>
                  <a:srgbClr val="D4D4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04" name="Rectangle 85"/>
                <p:cNvSpPr>
                  <a:spLocks noChangeArrowheads="1"/>
                </p:cNvSpPr>
                <p:nvPr/>
              </p:nvSpPr>
              <p:spPr bwMode="auto">
                <a:xfrm>
                  <a:off x="1626" y="2307"/>
                  <a:ext cx="1141" cy="2"/>
                </a:xfrm>
                <a:prstGeom prst="rect">
                  <a:avLst/>
                </a:prstGeom>
                <a:solidFill>
                  <a:srgbClr val="D6D6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05" name="Rectangle 86"/>
                <p:cNvSpPr>
                  <a:spLocks noChangeArrowheads="1"/>
                </p:cNvSpPr>
                <p:nvPr/>
              </p:nvSpPr>
              <p:spPr bwMode="auto">
                <a:xfrm>
                  <a:off x="1626" y="2309"/>
                  <a:ext cx="1141" cy="4"/>
                </a:xfrm>
                <a:prstGeom prst="rect">
                  <a:avLst/>
                </a:prstGeom>
                <a:solidFill>
                  <a:srgbClr val="D7D7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06" name="Rectangle 87"/>
                <p:cNvSpPr>
                  <a:spLocks noChangeArrowheads="1"/>
                </p:cNvSpPr>
                <p:nvPr/>
              </p:nvSpPr>
              <p:spPr bwMode="auto">
                <a:xfrm>
                  <a:off x="1626" y="2313"/>
                  <a:ext cx="1141" cy="3"/>
                </a:xfrm>
                <a:prstGeom prst="rect">
                  <a:avLst/>
                </a:prstGeom>
                <a:solidFill>
                  <a:srgbClr val="D9D9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07" name="Rectangle 88"/>
                <p:cNvSpPr>
                  <a:spLocks noChangeArrowheads="1"/>
                </p:cNvSpPr>
                <p:nvPr/>
              </p:nvSpPr>
              <p:spPr bwMode="auto">
                <a:xfrm>
                  <a:off x="1626" y="2316"/>
                  <a:ext cx="1141" cy="2"/>
                </a:xfrm>
                <a:prstGeom prst="rect">
                  <a:avLst/>
                </a:prstGeom>
                <a:solidFill>
                  <a:srgbClr val="DADA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08" name="Rectangle 89"/>
                <p:cNvSpPr>
                  <a:spLocks noChangeArrowheads="1"/>
                </p:cNvSpPr>
                <p:nvPr/>
              </p:nvSpPr>
              <p:spPr bwMode="auto">
                <a:xfrm>
                  <a:off x="1626" y="2318"/>
                  <a:ext cx="1141" cy="3"/>
                </a:xfrm>
                <a:prstGeom prst="rect">
                  <a:avLst/>
                </a:prstGeom>
                <a:solidFill>
                  <a:srgbClr val="DBDB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09" name="Rectangle 90"/>
                <p:cNvSpPr>
                  <a:spLocks noChangeArrowheads="1"/>
                </p:cNvSpPr>
                <p:nvPr/>
              </p:nvSpPr>
              <p:spPr bwMode="auto">
                <a:xfrm>
                  <a:off x="1626" y="2321"/>
                  <a:ext cx="1141" cy="3"/>
                </a:xfrm>
                <a:prstGeom prst="rect">
                  <a:avLst/>
                </a:prstGeom>
                <a:solidFill>
                  <a:srgbClr val="DCD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10" name="Rectangle 91"/>
                <p:cNvSpPr>
                  <a:spLocks noChangeArrowheads="1"/>
                </p:cNvSpPr>
                <p:nvPr/>
              </p:nvSpPr>
              <p:spPr bwMode="auto">
                <a:xfrm>
                  <a:off x="1626" y="2324"/>
                  <a:ext cx="1141" cy="2"/>
                </a:xfrm>
                <a:prstGeom prst="rect">
                  <a:avLst/>
                </a:prstGeom>
                <a:solidFill>
                  <a:srgbClr val="DEDE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11" name="Rectangle 92"/>
                <p:cNvSpPr>
                  <a:spLocks noChangeArrowheads="1"/>
                </p:cNvSpPr>
                <p:nvPr/>
              </p:nvSpPr>
              <p:spPr bwMode="auto">
                <a:xfrm>
                  <a:off x="1626" y="2326"/>
                  <a:ext cx="1141" cy="3"/>
                </a:xfrm>
                <a:prstGeom prst="rect">
                  <a:avLst/>
                </a:prstGeom>
                <a:solidFill>
                  <a:srgbClr val="DFDF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12" name="Rectangle 93"/>
                <p:cNvSpPr>
                  <a:spLocks noChangeArrowheads="1"/>
                </p:cNvSpPr>
                <p:nvPr/>
              </p:nvSpPr>
              <p:spPr bwMode="auto">
                <a:xfrm>
                  <a:off x="1626" y="2329"/>
                  <a:ext cx="1141" cy="3"/>
                </a:xfrm>
                <a:prstGeom prst="rect">
                  <a:avLst/>
                </a:prstGeom>
                <a:solidFill>
                  <a:srgbClr val="E0E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13" name="Rectangle 94"/>
                <p:cNvSpPr>
                  <a:spLocks noChangeArrowheads="1"/>
                </p:cNvSpPr>
                <p:nvPr/>
              </p:nvSpPr>
              <p:spPr bwMode="auto">
                <a:xfrm>
                  <a:off x="1626" y="2332"/>
                  <a:ext cx="1141" cy="3"/>
                </a:xfrm>
                <a:prstGeom prst="rect">
                  <a:avLst/>
                </a:prstGeom>
                <a:solidFill>
                  <a:srgbClr val="E1E1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14" name="Rectangle 95"/>
                <p:cNvSpPr>
                  <a:spLocks noChangeArrowheads="1"/>
                </p:cNvSpPr>
                <p:nvPr/>
              </p:nvSpPr>
              <p:spPr bwMode="auto">
                <a:xfrm>
                  <a:off x="1626" y="2335"/>
                  <a:ext cx="1141" cy="3"/>
                </a:xfrm>
                <a:prstGeom prst="rect">
                  <a:avLst/>
                </a:prstGeom>
                <a:solidFill>
                  <a:srgbClr val="E3E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15" name="Rectangle 96"/>
                <p:cNvSpPr>
                  <a:spLocks noChangeArrowheads="1"/>
                </p:cNvSpPr>
                <p:nvPr/>
              </p:nvSpPr>
              <p:spPr bwMode="auto">
                <a:xfrm>
                  <a:off x="1626" y="2338"/>
                  <a:ext cx="1141" cy="2"/>
                </a:xfrm>
                <a:prstGeom prst="rect">
                  <a:avLst/>
                </a:prstGeom>
                <a:solidFill>
                  <a:srgbClr val="E3E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16" name="Rectangle 97"/>
                <p:cNvSpPr>
                  <a:spLocks noChangeArrowheads="1"/>
                </p:cNvSpPr>
                <p:nvPr/>
              </p:nvSpPr>
              <p:spPr bwMode="auto">
                <a:xfrm>
                  <a:off x="1626" y="2340"/>
                  <a:ext cx="1141" cy="3"/>
                </a:xfrm>
                <a:prstGeom prst="rect">
                  <a:avLst/>
                </a:prstGeom>
                <a:solidFill>
                  <a:srgbClr val="E5E5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17" name="Rectangle 98"/>
                <p:cNvSpPr>
                  <a:spLocks noChangeArrowheads="1"/>
                </p:cNvSpPr>
                <p:nvPr/>
              </p:nvSpPr>
              <p:spPr bwMode="auto">
                <a:xfrm>
                  <a:off x="1626" y="2343"/>
                  <a:ext cx="1141" cy="3"/>
                </a:xfrm>
                <a:prstGeom prst="rect">
                  <a:avLst/>
                </a:prstGeom>
                <a:solidFill>
                  <a:srgbClr val="E6E6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18" name="Rectangle 99"/>
                <p:cNvSpPr>
                  <a:spLocks noChangeArrowheads="1"/>
                </p:cNvSpPr>
                <p:nvPr/>
              </p:nvSpPr>
              <p:spPr bwMode="auto">
                <a:xfrm>
                  <a:off x="1626" y="2346"/>
                  <a:ext cx="1141" cy="2"/>
                </a:xfrm>
                <a:prstGeom prst="rect">
                  <a:avLst/>
                </a:prstGeom>
                <a:solidFill>
                  <a:srgbClr val="E7E7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19" name="Rectangle 100"/>
                <p:cNvSpPr>
                  <a:spLocks noChangeArrowheads="1"/>
                </p:cNvSpPr>
                <p:nvPr/>
              </p:nvSpPr>
              <p:spPr bwMode="auto">
                <a:xfrm>
                  <a:off x="1626" y="2348"/>
                  <a:ext cx="1141" cy="4"/>
                </a:xfrm>
                <a:prstGeom prst="rect">
                  <a:avLst/>
                </a:prstGeom>
                <a:solidFill>
                  <a:srgbClr val="E8E8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20" name="Rectangle 101"/>
                <p:cNvSpPr>
                  <a:spLocks noChangeArrowheads="1"/>
                </p:cNvSpPr>
                <p:nvPr/>
              </p:nvSpPr>
              <p:spPr bwMode="auto">
                <a:xfrm>
                  <a:off x="1626" y="2352"/>
                  <a:ext cx="1141" cy="3"/>
                </a:xfrm>
                <a:prstGeom prst="rect">
                  <a:avLst/>
                </a:prstGeom>
                <a:solidFill>
                  <a:srgbClr val="E9E9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21" name="Rectangle 102"/>
                <p:cNvSpPr>
                  <a:spLocks noChangeArrowheads="1"/>
                </p:cNvSpPr>
                <p:nvPr/>
              </p:nvSpPr>
              <p:spPr bwMode="auto">
                <a:xfrm>
                  <a:off x="1626" y="2355"/>
                  <a:ext cx="1141" cy="2"/>
                </a:xfrm>
                <a:prstGeom prst="rect">
                  <a:avLst/>
                </a:prstGeom>
                <a:solidFill>
                  <a:srgbClr val="EAEA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22" name="Rectangle 103"/>
                <p:cNvSpPr>
                  <a:spLocks noChangeArrowheads="1"/>
                </p:cNvSpPr>
                <p:nvPr/>
              </p:nvSpPr>
              <p:spPr bwMode="auto">
                <a:xfrm>
                  <a:off x="1626" y="2357"/>
                  <a:ext cx="1141" cy="3"/>
                </a:xfrm>
                <a:prstGeom prst="rect">
                  <a:avLst/>
                </a:prstGeom>
                <a:solidFill>
                  <a:srgbClr val="EBEB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23" name="Rectangle 104"/>
                <p:cNvSpPr>
                  <a:spLocks noChangeArrowheads="1"/>
                </p:cNvSpPr>
                <p:nvPr/>
              </p:nvSpPr>
              <p:spPr bwMode="auto">
                <a:xfrm>
                  <a:off x="1626" y="2360"/>
                  <a:ext cx="1141" cy="2"/>
                </a:xfrm>
                <a:prstGeom prst="rect">
                  <a:avLst/>
                </a:prstGeom>
                <a:solidFill>
                  <a:srgbClr val="ECE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24" name="Rectangle 105"/>
                <p:cNvSpPr>
                  <a:spLocks noChangeArrowheads="1"/>
                </p:cNvSpPr>
                <p:nvPr/>
              </p:nvSpPr>
              <p:spPr bwMode="auto">
                <a:xfrm>
                  <a:off x="1626" y="2362"/>
                  <a:ext cx="1141" cy="3"/>
                </a:xfrm>
                <a:prstGeom prst="rect">
                  <a:avLst/>
                </a:prstGeom>
                <a:solidFill>
                  <a:srgbClr val="EDE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25" name="Rectangle 106"/>
                <p:cNvSpPr>
                  <a:spLocks noChangeArrowheads="1"/>
                </p:cNvSpPr>
                <p:nvPr/>
              </p:nvSpPr>
              <p:spPr bwMode="auto">
                <a:xfrm>
                  <a:off x="1626" y="2365"/>
                  <a:ext cx="1141" cy="3"/>
                </a:xfrm>
                <a:prstGeom prst="rect">
                  <a:avLst/>
                </a:prstGeom>
                <a:solidFill>
                  <a:srgbClr val="EDE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26" name="Rectangle 107"/>
                <p:cNvSpPr>
                  <a:spLocks noChangeArrowheads="1"/>
                </p:cNvSpPr>
                <p:nvPr/>
              </p:nvSpPr>
              <p:spPr bwMode="auto">
                <a:xfrm>
                  <a:off x="1626" y="2368"/>
                  <a:ext cx="1141" cy="3"/>
                </a:xfrm>
                <a:prstGeom prst="rect">
                  <a:avLst/>
                </a:prstGeom>
                <a:solidFill>
                  <a:srgbClr val="EEEE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27" name="Rectangle 108"/>
                <p:cNvSpPr>
                  <a:spLocks noChangeArrowheads="1"/>
                </p:cNvSpPr>
                <p:nvPr/>
              </p:nvSpPr>
              <p:spPr bwMode="auto">
                <a:xfrm>
                  <a:off x="1626" y="2371"/>
                  <a:ext cx="1141" cy="3"/>
                </a:xfrm>
                <a:prstGeom prst="rect">
                  <a:avLst/>
                </a:prstGeom>
                <a:solidFill>
                  <a:srgbClr val="EFEF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28" name="Rectangle 109"/>
                <p:cNvSpPr>
                  <a:spLocks noChangeArrowheads="1"/>
                </p:cNvSpPr>
                <p:nvPr/>
              </p:nvSpPr>
              <p:spPr bwMode="auto">
                <a:xfrm>
                  <a:off x="1626" y="2374"/>
                  <a:ext cx="1141" cy="3"/>
                </a:xfrm>
                <a:prstGeom prst="rect">
                  <a:avLst/>
                </a:prstGeom>
                <a:solidFill>
                  <a:srgbClr val="F0F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29" name="Rectangle 110"/>
                <p:cNvSpPr>
                  <a:spLocks noChangeArrowheads="1"/>
                </p:cNvSpPr>
                <p:nvPr/>
              </p:nvSpPr>
              <p:spPr bwMode="auto">
                <a:xfrm>
                  <a:off x="1626" y="2377"/>
                  <a:ext cx="1141" cy="2"/>
                </a:xfrm>
                <a:prstGeom prst="rect">
                  <a:avLst/>
                </a:prstGeom>
                <a:solidFill>
                  <a:srgbClr val="F1F1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30" name="Rectangle 111"/>
                <p:cNvSpPr>
                  <a:spLocks noChangeArrowheads="1"/>
                </p:cNvSpPr>
                <p:nvPr/>
              </p:nvSpPr>
              <p:spPr bwMode="auto">
                <a:xfrm>
                  <a:off x="1626" y="2379"/>
                  <a:ext cx="1141" cy="3"/>
                </a:xfrm>
                <a:prstGeom prst="rect">
                  <a:avLst/>
                </a:prstGeom>
                <a:solidFill>
                  <a:srgbClr val="F1F1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31" name="Rectangle 112"/>
                <p:cNvSpPr>
                  <a:spLocks noChangeArrowheads="1"/>
                </p:cNvSpPr>
                <p:nvPr/>
              </p:nvSpPr>
              <p:spPr bwMode="auto">
                <a:xfrm>
                  <a:off x="1626" y="2382"/>
                  <a:ext cx="1141" cy="2"/>
                </a:xfrm>
                <a:prstGeom prst="rect">
                  <a:avLst/>
                </a:prstGeom>
                <a:solidFill>
                  <a:srgbClr val="F2F2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32" name="Rectangle 113"/>
                <p:cNvSpPr>
                  <a:spLocks noChangeArrowheads="1"/>
                </p:cNvSpPr>
                <p:nvPr/>
              </p:nvSpPr>
              <p:spPr bwMode="auto">
                <a:xfrm>
                  <a:off x="1626" y="2384"/>
                  <a:ext cx="1141" cy="3"/>
                </a:xfrm>
                <a:prstGeom prst="rect">
                  <a:avLst/>
                </a:prstGeom>
                <a:solidFill>
                  <a:srgbClr val="F3F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33" name="Rectangle 114"/>
                <p:cNvSpPr>
                  <a:spLocks noChangeArrowheads="1"/>
                </p:cNvSpPr>
                <p:nvPr/>
              </p:nvSpPr>
              <p:spPr bwMode="auto">
                <a:xfrm>
                  <a:off x="1626" y="2387"/>
                  <a:ext cx="1141" cy="4"/>
                </a:xfrm>
                <a:prstGeom prst="rect">
                  <a:avLst/>
                </a:prstGeom>
                <a:solidFill>
                  <a:srgbClr val="F4F4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34" name="Rectangle 115"/>
                <p:cNvSpPr>
                  <a:spLocks noChangeArrowheads="1"/>
                </p:cNvSpPr>
                <p:nvPr/>
              </p:nvSpPr>
              <p:spPr bwMode="auto">
                <a:xfrm>
                  <a:off x="1626" y="2391"/>
                  <a:ext cx="1141" cy="2"/>
                </a:xfrm>
                <a:prstGeom prst="rect">
                  <a:avLst/>
                </a:prstGeom>
                <a:solidFill>
                  <a:srgbClr val="F4F4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35" name="Rectangle 116"/>
                <p:cNvSpPr>
                  <a:spLocks noChangeArrowheads="1"/>
                </p:cNvSpPr>
                <p:nvPr/>
              </p:nvSpPr>
              <p:spPr bwMode="auto">
                <a:xfrm>
                  <a:off x="1626" y="2393"/>
                  <a:ext cx="1141" cy="3"/>
                </a:xfrm>
                <a:prstGeom prst="rect">
                  <a:avLst/>
                </a:prstGeom>
                <a:solidFill>
                  <a:srgbClr val="F5F5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36" name="Rectangle 117"/>
                <p:cNvSpPr>
                  <a:spLocks noChangeArrowheads="1"/>
                </p:cNvSpPr>
                <p:nvPr/>
              </p:nvSpPr>
              <p:spPr bwMode="auto">
                <a:xfrm>
                  <a:off x="1626" y="2396"/>
                  <a:ext cx="1141" cy="3"/>
                </a:xfrm>
                <a:prstGeom prst="rect">
                  <a:avLst/>
                </a:prstGeom>
                <a:solidFill>
                  <a:srgbClr val="F5F5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37" name="Rectangle 118"/>
                <p:cNvSpPr>
                  <a:spLocks noChangeArrowheads="1"/>
                </p:cNvSpPr>
                <p:nvPr/>
              </p:nvSpPr>
              <p:spPr bwMode="auto">
                <a:xfrm>
                  <a:off x="1626" y="2399"/>
                  <a:ext cx="1141" cy="2"/>
                </a:xfrm>
                <a:prstGeom prst="rect">
                  <a:avLst/>
                </a:prstGeom>
                <a:solidFill>
                  <a:srgbClr val="F6F6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38" name="Rectangle 119"/>
                <p:cNvSpPr>
                  <a:spLocks noChangeArrowheads="1"/>
                </p:cNvSpPr>
                <p:nvPr/>
              </p:nvSpPr>
              <p:spPr bwMode="auto">
                <a:xfrm>
                  <a:off x="1626" y="2401"/>
                  <a:ext cx="1141" cy="3"/>
                </a:xfrm>
                <a:prstGeom prst="rect">
                  <a:avLst/>
                </a:prstGeom>
                <a:solidFill>
                  <a:srgbClr val="F6F6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39" name="Rectangle 120"/>
                <p:cNvSpPr>
                  <a:spLocks noChangeArrowheads="1"/>
                </p:cNvSpPr>
                <p:nvPr/>
              </p:nvSpPr>
              <p:spPr bwMode="auto">
                <a:xfrm>
                  <a:off x="1626" y="2404"/>
                  <a:ext cx="1141" cy="4"/>
                </a:xfrm>
                <a:prstGeom prst="rect">
                  <a:avLst/>
                </a:prstGeom>
                <a:solidFill>
                  <a:srgbClr val="F7F7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40" name="Rectangle 121"/>
                <p:cNvSpPr>
                  <a:spLocks noChangeArrowheads="1"/>
                </p:cNvSpPr>
                <p:nvPr/>
              </p:nvSpPr>
              <p:spPr bwMode="auto">
                <a:xfrm>
                  <a:off x="1626" y="2408"/>
                  <a:ext cx="1141" cy="2"/>
                </a:xfrm>
                <a:prstGeom prst="rect">
                  <a:avLst/>
                </a:prstGeom>
                <a:solidFill>
                  <a:srgbClr val="F8F8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41" name="Rectangle 122"/>
                <p:cNvSpPr>
                  <a:spLocks noChangeArrowheads="1"/>
                </p:cNvSpPr>
                <p:nvPr/>
              </p:nvSpPr>
              <p:spPr bwMode="auto">
                <a:xfrm>
                  <a:off x="1626" y="2410"/>
                  <a:ext cx="1141" cy="3"/>
                </a:xfrm>
                <a:prstGeom prst="rect">
                  <a:avLst/>
                </a:prstGeom>
                <a:solidFill>
                  <a:srgbClr val="F8F8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42" name="Rectangle 123"/>
                <p:cNvSpPr>
                  <a:spLocks noChangeArrowheads="1"/>
                </p:cNvSpPr>
                <p:nvPr/>
              </p:nvSpPr>
              <p:spPr bwMode="auto">
                <a:xfrm>
                  <a:off x="1626" y="2413"/>
                  <a:ext cx="1141" cy="2"/>
                </a:xfrm>
                <a:prstGeom prst="rect">
                  <a:avLst/>
                </a:prstGeom>
                <a:solidFill>
                  <a:srgbClr val="F8F8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43" name="Rectangle 124"/>
                <p:cNvSpPr>
                  <a:spLocks noChangeArrowheads="1"/>
                </p:cNvSpPr>
                <p:nvPr/>
              </p:nvSpPr>
              <p:spPr bwMode="auto">
                <a:xfrm>
                  <a:off x="1626" y="2415"/>
                  <a:ext cx="1141" cy="3"/>
                </a:xfrm>
                <a:prstGeom prst="rect">
                  <a:avLst/>
                </a:prstGeom>
                <a:solidFill>
                  <a:srgbClr val="F9F9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44" name="Rectangle 125"/>
                <p:cNvSpPr>
                  <a:spLocks noChangeArrowheads="1"/>
                </p:cNvSpPr>
                <p:nvPr/>
              </p:nvSpPr>
              <p:spPr bwMode="auto">
                <a:xfrm>
                  <a:off x="1626" y="2418"/>
                  <a:ext cx="1141" cy="3"/>
                </a:xfrm>
                <a:prstGeom prst="rect">
                  <a:avLst/>
                </a:prstGeom>
                <a:solidFill>
                  <a:srgbClr val="F9F9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45" name="Rectangle 126"/>
                <p:cNvSpPr>
                  <a:spLocks noChangeArrowheads="1"/>
                </p:cNvSpPr>
                <p:nvPr/>
              </p:nvSpPr>
              <p:spPr bwMode="auto">
                <a:xfrm>
                  <a:off x="1626" y="2421"/>
                  <a:ext cx="1141" cy="2"/>
                </a:xfrm>
                <a:prstGeom prst="rect">
                  <a:avLst/>
                </a:prstGeom>
                <a:solidFill>
                  <a:srgbClr val="FAFA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46" name="Rectangle 127"/>
                <p:cNvSpPr>
                  <a:spLocks noChangeArrowheads="1"/>
                </p:cNvSpPr>
                <p:nvPr/>
              </p:nvSpPr>
              <p:spPr bwMode="auto">
                <a:xfrm>
                  <a:off x="1626" y="2423"/>
                  <a:ext cx="1141" cy="3"/>
                </a:xfrm>
                <a:prstGeom prst="rect">
                  <a:avLst/>
                </a:prstGeom>
                <a:solidFill>
                  <a:srgbClr val="FAFA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47" name="Rectangle 128"/>
                <p:cNvSpPr>
                  <a:spLocks noChangeArrowheads="1"/>
                </p:cNvSpPr>
                <p:nvPr/>
              </p:nvSpPr>
              <p:spPr bwMode="auto">
                <a:xfrm>
                  <a:off x="1626" y="2426"/>
                  <a:ext cx="1141" cy="4"/>
                </a:xfrm>
                <a:prstGeom prst="rect">
                  <a:avLst/>
                </a:prstGeom>
                <a:solidFill>
                  <a:srgbClr val="FBFB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48" name="Rectangle 129"/>
                <p:cNvSpPr>
                  <a:spLocks noChangeArrowheads="1"/>
                </p:cNvSpPr>
                <p:nvPr/>
              </p:nvSpPr>
              <p:spPr bwMode="auto">
                <a:xfrm>
                  <a:off x="1626" y="2430"/>
                  <a:ext cx="1141" cy="2"/>
                </a:xfrm>
                <a:prstGeom prst="rect">
                  <a:avLst/>
                </a:prstGeom>
                <a:solidFill>
                  <a:srgbClr val="FBFB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49" name="Rectangle 130"/>
                <p:cNvSpPr>
                  <a:spLocks noChangeArrowheads="1"/>
                </p:cNvSpPr>
                <p:nvPr/>
              </p:nvSpPr>
              <p:spPr bwMode="auto">
                <a:xfrm>
                  <a:off x="1626" y="2432"/>
                  <a:ext cx="1141" cy="3"/>
                </a:xfrm>
                <a:prstGeom prst="rect">
                  <a:avLst/>
                </a:prstGeom>
                <a:solidFill>
                  <a:srgbClr val="FBFB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50" name="Rectangle 131"/>
                <p:cNvSpPr>
                  <a:spLocks noChangeArrowheads="1"/>
                </p:cNvSpPr>
                <p:nvPr/>
              </p:nvSpPr>
              <p:spPr bwMode="auto">
                <a:xfrm>
                  <a:off x="1626" y="2435"/>
                  <a:ext cx="1141" cy="2"/>
                </a:xfrm>
                <a:prstGeom prst="rect">
                  <a:avLst/>
                </a:prstGeom>
                <a:solidFill>
                  <a:srgbClr val="FCF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51" name="Rectangle 132"/>
                <p:cNvSpPr>
                  <a:spLocks noChangeArrowheads="1"/>
                </p:cNvSpPr>
                <p:nvPr/>
              </p:nvSpPr>
              <p:spPr bwMode="auto">
                <a:xfrm>
                  <a:off x="1626" y="2437"/>
                  <a:ext cx="1141" cy="3"/>
                </a:xfrm>
                <a:prstGeom prst="rect">
                  <a:avLst/>
                </a:prstGeom>
                <a:solidFill>
                  <a:srgbClr val="FCF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52" name="Rectangle 133"/>
                <p:cNvSpPr>
                  <a:spLocks noChangeArrowheads="1"/>
                </p:cNvSpPr>
                <p:nvPr/>
              </p:nvSpPr>
              <p:spPr bwMode="auto">
                <a:xfrm>
                  <a:off x="1626" y="2440"/>
                  <a:ext cx="1141" cy="3"/>
                </a:xfrm>
                <a:prstGeom prst="rect">
                  <a:avLst/>
                </a:prstGeom>
                <a:solidFill>
                  <a:srgbClr val="FCF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53" name="Rectangle 134"/>
                <p:cNvSpPr>
                  <a:spLocks noChangeArrowheads="1"/>
                </p:cNvSpPr>
                <p:nvPr/>
              </p:nvSpPr>
              <p:spPr bwMode="auto">
                <a:xfrm>
                  <a:off x="1626" y="2443"/>
                  <a:ext cx="1141" cy="2"/>
                </a:xfrm>
                <a:prstGeom prst="rect">
                  <a:avLst/>
                </a:prstGeom>
                <a:solidFill>
                  <a:srgbClr val="FDF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54" name="Rectangle 135"/>
                <p:cNvSpPr>
                  <a:spLocks noChangeArrowheads="1"/>
                </p:cNvSpPr>
                <p:nvPr/>
              </p:nvSpPr>
              <p:spPr bwMode="auto">
                <a:xfrm>
                  <a:off x="1626" y="2445"/>
                  <a:ext cx="1141" cy="4"/>
                </a:xfrm>
                <a:prstGeom prst="rect">
                  <a:avLst/>
                </a:prstGeom>
                <a:solidFill>
                  <a:srgbClr val="FDF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55" name="Rectangle 136"/>
                <p:cNvSpPr>
                  <a:spLocks noChangeArrowheads="1"/>
                </p:cNvSpPr>
                <p:nvPr/>
              </p:nvSpPr>
              <p:spPr bwMode="auto">
                <a:xfrm>
                  <a:off x="1626" y="2449"/>
                  <a:ext cx="1141" cy="3"/>
                </a:xfrm>
                <a:prstGeom prst="rect">
                  <a:avLst/>
                </a:prstGeom>
                <a:solidFill>
                  <a:srgbClr val="FDF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56" name="Rectangle 137"/>
                <p:cNvSpPr>
                  <a:spLocks noChangeArrowheads="1"/>
                </p:cNvSpPr>
                <p:nvPr/>
              </p:nvSpPr>
              <p:spPr bwMode="auto">
                <a:xfrm>
                  <a:off x="1626" y="2452"/>
                  <a:ext cx="1141" cy="2"/>
                </a:xfrm>
                <a:prstGeom prst="rect">
                  <a:avLst/>
                </a:prstGeom>
                <a:solidFill>
                  <a:srgbClr val="FDF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57" name="Rectangle 138"/>
                <p:cNvSpPr>
                  <a:spLocks noChangeArrowheads="1"/>
                </p:cNvSpPr>
                <p:nvPr/>
              </p:nvSpPr>
              <p:spPr bwMode="auto">
                <a:xfrm>
                  <a:off x="1626" y="2454"/>
                  <a:ext cx="1141" cy="3"/>
                </a:xfrm>
                <a:prstGeom prst="rect">
                  <a:avLst/>
                </a:prstGeom>
                <a:solidFill>
                  <a:srgbClr val="FDF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58" name="Rectangle 139"/>
                <p:cNvSpPr>
                  <a:spLocks noChangeArrowheads="1"/>
                </p:cNvSpPr>
                <p:nvPr/>
              </p:nvSpPr>
              <p:spPr bwMode="auto">
                <a:xfrm>
                  <a:off x="1626" y="2457"/>
                  <a:ext cx="1141" cy="2"/>
                </a:xfrm>
                <a:prstGeom prst="rect">
                  <a:avLst/>
                </a:prstGeom>
                <a:solidFill>
                  <a:srgbClr val="FEFE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59" name="Rectangle 140"/>
                <p:cNvSpPr>
                  <a:spLocks noChangeArrowheads="1"/>
                </p:cNvSpPr>
                <p:nvPr/>
              </p:nvSpPr>
              <p:spPr bwMode="auto">
                <a:xfrm>
                  <a:off x="1626" y="2459"/>
                  <a:ext cx="1141" cy="3"/>
                </a:xfrm>
                <a:prstGeom prst="rect">
                  <a:avLst/>
                </a:prstGeom>
                <a:solidFill>
                  <a:srgbClr val="FEFE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60" name="Rectangle 141"/>
                <p:cNvSpPr>
                  <a:spLocks noChangeArrowheads="1"/>
                </p:cNvSpPr>
                <p:nvPr/>
              </p:nvSpPr>
              <p:spPr bwMode="auto">
                <a:xfrm>
                  <a:off x="1626" y="2462"/>
                  <a:ext cx="1141" cy="4"/>
                </a:xfrm>
                <a:prstGeom prst="rect">
                  <a:avLst/>
                </a:prstGeom>
                <a:solidFill>
                  <a:srgbClr val="FEFE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61" name="Rectangle 142"/>
                <p:cNvSpPr>
                  <a:spLocks noChangeArrowheads="1"/>
                </p:cNvSpPr>
                <p:nvPr/>
              </p:nvSpPr>
              <p:spPr bwMode="auto">
                <a:xfrm>
                  <a:off x="1626" y="2466"/>
                  <a:ext cx="1141" cy="2"/>
                </a:xfrm>
                <a:prstGeom prst="rect">
                  <a:avLst/>
                </a:prstGeom>
                <a:solidFill>
                  <a:srgbClr val="FEFE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62" name="Rectangle 143"/>
                <p:cNvSpPr>
                  <a:spLocks noChangeArrowheads="1"/>
                </p:cNvSpPr>
                <p:nvPr/>
              </p:nvSpPr>
              <p:spPr bwMode="auto">
                <a:xfrm>
                  <a:off x="1626" y="2468"/>
                  <a:ext cx="1141" cy="3"/>
                </a:xfrm>
                <a:prstGeom prst="rect">
                  <a:avLst/>
                </a:prstGeom>
                <a:solidFill>
                  <a:srgbClr val="FFFF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63" name="Rectangle 144"/>
                <p:cNvSpPr>
                  <a:spLocks noChangeArrowheads="1"/>
                </p:cNvSpPr>
                <p:nvPr/>
              </p:nvSpPr>
              <p:spPr bwMode="auto">
                <a:xfrm>
                  <a:off x="1626" y="2471"/>
                  <a:ext cx="1141" cy="3"/>
                </a:xfrm>
                <a:prstGeom prst="rect">
                  <a:avLst/>
                </a:prstGeom>
                <a:solidFill>
                  <a:srgbClr val="FFFF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64" name="Rectangle 145"/>
                <p:cNvSpPr>
                  <a:spLocks noChangeArrowheads="1"/>
                </p:cNvSpPr>
                <p:nvPr/>
              </p:nvSpPr>
              <p:spPr bwMode="auto">
                <a:xfrm>
                  <a:off x="1626" y="2474"/>
                  <a:ext cx="1141" cy="2"/>
                </a:xfrm>
                <a:prstGeom prst="rect">
                  <a:avLst/>
                </a:prstGeom>
                <a:solidFill>
                  <a:srgbClr val="FEFE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65" name="Rectangle 146"/>
                <p:cNvSpPr>
                  <a:spLocks noChangeArrowheads="1"/>
                </p:cNvSpPr>
                <p:nvPr/>
              </p:nvSpPr>
              <p:spPr bwMode="auto">
                <a:xfrm>
                  <a:off x="1626" y="2476"/>
                  <a:ext cx="1141" cy="3"/>
                </a:xfrm>
                <a:prstGeom prst="rect">
                  <a:avLst/>
                </a:prstGeom>
                <a:solidFill>
                  <a:srgbClr val="FEFE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66" name="Rectangle 147"/>
                <p:cNvSpPr>
                  <a:spLocks noChangeArrowheads="1"/>
                </p:cNvSpPr>
                <p:nvPr/>
              </p:nvSpPr>
              <p:spPr bwMode="auto">
                <a:xfrm>
                  <a:off x="1626" y="2479"/>
                  <a:ext cx="1141" cy="3"/>
                </a:xfrm>
                <a:prstGeom prst="rect">
                  <a:avLst/>
                </a:prstGeom>
                <a:solidFill>
                  <a:srgbClr val="FEFE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67" name="Rectangle 148"/>
                <p:cNvSpPr>
                  <a:spLocks noChangeArrowheads="1"/>
                </p:cNvSpPr>
                <p:nvPr/>
              </p:nvSpPr>
              <p:spPr bwMode="auto">
                <a:xfrm>
                  <a:off x="1626" y="2482"/>
                  <a:ext cx="1141" cy="2"/>
                </a:xfrm>
                <a:prstGeom prst="rect">
                  <a:avLst/>
                </a:prstGeom>
                <a:solidFill>
                  <a:srgbClr val="FEFE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68" name="Rectangle 149"/>
                <p:cNvSpPr>
                  <a:spLocks noChangeArrowheads="1"/>
                </p:cNvSpPr>
                <p:nvPr/>
              </p:nvSpPr>
              <p:spPr bwMode="auto">
                <a:xfrm>
                  <a:off x="1626" y="2484"/>
                  <a:ext cx="1141" cy="4"/>
                </a:xfrm>
                <a:prstGeom prst="rect">
                  <a:avLst/>
                </a:prstGeom>
                <a:solidFill>
                  <a:srgbClr val="FDF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69" name="Rectangle 150"/>
                <p:cNvSpPr>
                  <a:spLocks noChangeArrowheads="1"/>
                </p:cNvSpPr>
                <p:nvPr/>
              </p:nvSpPr>
              <p:spPr bwMode="auto">
                <a:xfrm>
                  <a:off x="1626" y="2488"/>
                  <a:ext cx="1141" cy="2"/>
                </a:xfrm>
                <a:prstGeom prst="rect">
                  <a:avLst/>
                </a:prstGeom>
                <a:solidFill>
                  <a:srgbClr val="FDF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70" name="Rectangle 151"/>
                <p:cNvSpPr>
                  <a:spLocks noChangeArrowheads="1"/>
                </p:cNvSpPr>
                <p:nvPr/>
              </p:nvSpPr>
              <p:spPr bwMode="auto">
                <a:xfrm>
                  <a:off x="1626" y="2490"/>
                  <a:ext cx="1141" cy="3"/>
                </a:xfrm>
                <a:prstGeom prst="rect">
                  <a:avLst/>
                </a:prstGeom>
                <a:solidFill>
                  <a:srgbClr val="FDF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71" name="Rectangle 152"/>
                <p:cNvSpPr>
                  <a:spLocks noChangeArrowheads="1"/>
                </p:cNvSpPr>
                <p:nvPr/>
              </p:nvSpPr>
              <p:spPr bwMode="auto">
                <a:xfrm>
                  <a:off x="1626" y="2493"/>
                  <a:ext cx="1141" cy="3"/>
                </a:xfrm>
                <a:prstGeom prst="rect">
                  <a:avLst/>
                </a:prstGeom>
                <a:solidFill>
                  <a:srgbClr val="FDF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72" name="Rectangle 153"/>
                <p:cNvSpPr>
                  <a:spLocks noChangeArrowheads="1"/>
                </p:cNvSpPr>
                <p:nvPr/>
              </p:nvSpPr>
              <p:spPr bwMode="auto">
                <a:xfrm>
                  <a:off x="1626" y="2496"/>
                  <a:ext cx="1141" cy="2"/>
                </a:xfrm>
                <a:prstGeom prst="rect">
                  <a:avLst/>
                </a:prstGeom>
                <a:solidFill>
                  <a:srgbClr val="FDF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73" name="Rectangle 154"/>
                <p:cNvSpPr>
                  <a:spLocks noChangeArrowheads="1"/>
                </p:cNvSpPr>
                <p:nvPr/>
              </p:nvSpPr>
              <p:spPr bwMode="auto">
                <a:xfrm>
                  <a:off x="1626" y="2498"/>
                  <a:ext cx="1141" cy="3"/>
                </a:xfrm>
                <a:prstGeom prst="rect">
                  <a:avLst/>
                </a:prstGeom>
                <a:solidFill>
                  <a:srgbClr val="FCF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74" name="Rectangle 155"/>
                <p:cNvSpPr>
                  <a:spLocks noChangeArrowheads="1"/>
                </p:cNvSpPr>
                <p:nvPr/>
              </p:nvSpPr>
              <p:spPr bwMode="auto">
                <a:xfrm>
                  <a:off x="1626" y="2501"/>
                  <a:ext cx="1141" cy="4"/>
                </a:xfrm>
                <a:prstGeom prst="rect">
                  <a:avLst/>
                </a:prstGeom>
                <a:solidFill>
                  <a:srgbClr val="FCF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75" name="Rectangle 156"/>
                <p:cNvSpPr>
                  <a:spLocks noChangeArrowheads="1"/>
                </p:cNvSpPr>
                <p:nvPr/>
              </p:nvSpPr>
              <p:spPr bwMode="auto">
                <a:xfrm>
                  <a:off x="1626" y="2505"/>
                  <a:ext cx="1141" cy="2"/>
                </a:xfrm>
                <a:prstGeom prst="rect">
                  <a:avLst/>
                </a:prstGeom>
                <a:solidFill>
                  <a:srgbClr val="FCF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76" name="Rectangle 157"/>
                <p:cNvSpPr>
                  <a:spLocks noChangeArrowheads="1"/>
                </p:cNvSpPr>
                <p:nvPr/>
              </p:nvSpPr>
              <p:spPr bwMode="auto">
                <a:xfrm>
                  <a:off x="1626" y="2507"/>
                  <a:ext cx="1141" cy="3"/>
                </a:xfrm>
                <a:prstGeom prst="rect">
                  <a:avLst/>
                </a:prstGeom>
                <a:solidFill>
                  <a:srgbClr val="FBFB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77" name="Rectangle 158"/>
                <p:cNvSpPr>
                  <a:spLocks noChangeArrowheads="1"/>
                </p:cNvSpPr>
                <p:nvPr/>
              </p:nvSpPr>
              <p:spPr bwMode="auto">
                <a:xfrm>
                  <a:off x="1626" y="2510"/>
                  <a:ext cx="1141" cy="2"/>
                </a:xfrm>
                <a:prstGeom prst="rect">
                  <a:avLst/>
                </a:prstGeom>
                <a:solidFill>
                  <a:srgbClr val="FBFB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78" name="Rectangle 159"/>
                <p:cNvSpPr>
                  <a:spLocks noChangeArrowheads="1"/>
                </p:cNvSpPr>
                <p:nvPr/>
              </p:nvSpPr>
              <p:spPr bwMode="auto">
                <a:xfrm>
                  <a:off x="1626" y="2512"/>
                  <a:ext cx="1141" cy="3"/>
                </a:xfrm>
                <a:prstGeom prst="rect">
                  <a:avLst/>
                </a:prstGeom>
                <a:solidFill>
                  <a:srgbClr val="FBFB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79" name="Rectangle 160"/>
                <p:cNvSpPr>
                  <a:spLocks noChangeArrowheads="1"/>
                </p:cNvSpPr>
                <p:nvPr/>
              </p:nvSpPr>
              <p:spPr bwMode="auto">
                <a:xfrm>
                  <a:off x="1626" y="2515"/>
                  <a:ext cx="1141" cy="3"/>
                </a:xfrm>
                <a:prstGeom prst="rect">
                  <a:avLst/>
                </a:prstGeom>
                <a:solidFill>
                  <a:srgbClr val="FAFA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80" name="Rectangle 161"/>
                <p:cNvSpPr>
                  <a:spLocks noChangeArrowheads="1"/>
                </p:cNvSpPr>
                <p:nvPr/>
              </p:nvSpPr>
              <p:spPr bwMode="auto">
                <a:xfrm>
                  <a:off x="1626" y="2518"/>
                  <a:ext cx="1141" cy="2"/>
                </a:xfrm>
                <a:prstGeom prst="rect">
                  <a:avLst/>
                </a:prstGeom>
                <a:solidFill>
                  <a:srgbClr val="FAFA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81" name="Rectangle 162"/>
                <p:cNvSpPr>
                  <a:spLocks noChangeArrowheads="1"/>
                </p:cNvSpPr>
                <p:nvPr/>
              </p:nvSpPr>
              <p:spPr bwMode="auto">
                <a:xfrm>
                  <a:off x="1626" y="2520"/>
                  <a:ext cx="1141" cy="4"/>
                </a:xfrm>
                <a:prstGeom prst="rect">
                  <a:avLst/>
                </a:prstGeom>
                <a:solidFill>
                  <a:srgbClr val="F9F9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82" name="Rectangle 163"/>
                <p:cNvSpPr>
                  <a:spLocks noChangeArrowheads="1"/>
                </p:cNvSpPr>
                <p:nvPr/>
              </p:nvSpPr>
              <p:spPr bwMode="auto">
                <a:xfrm>
                  <a:off x="1626" y="2524"/>
                  <a:ext cx="1141" cy="3"/>
                </a:xfrm>
                <a:prstGeom prst="rect">
                  <a:avLst/>
                </a:prstGeom>
                <a:solidFill>
                  <a:srgbClr val="F9F9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83" name="Rectangle 164"/>
                <p:cNvSpPr>
                  <a:spLocks noChangeArrowheads="1"/>
                </p:cNvSpPr>
                <p:nvPr/>
              </p:nvSpPr>
              <p:spPr bwMode="auto">
                <a:xfrm>
                  <a:off x="1626" y="2527"/>
                  <a:ext cx="1141" cy="2"/>
                </a:xfrm>
                <a:prstGeom prst="rect">
                  <a:avLst/>
                </a:prstGeom>
                <a:solidFill>
                  <a:srgbClr val="F8F8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84" name="Rectangle 165"/>
                <p:cNvSpPr>
                  <a:spLocks noChangeArrowheads="1"/>
                </p:cNvSpPr>
                <p:nvPr/>
              </p:nvSpPr>
              <p:spPr bwMode="auto">
                <a:xfrm>
                  <a:off x="1626" y="2529"/>
                  <a:ext cx="1141" cy="3"/>
                </a:xfrm>
                <a:prstGeom prst="rect">
                  <a:avLst/>
                </a:prstGeom>
                <a:solidFill>
                  <a:srgbClr val="F8F8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85" name="Rectangle 166"/>
                <p:cNvSpPr>
                  <a:spLocks noChangeArrowheads="1"/>
                </p:cNvSpPr>
                <p:nvPr/>
              </p:nvSpPr>
              <p:spPr bwMode="auto">
                <a:xfrm>
                  <a:off x="1626" y="2532"/>
                  <a:ext cx="1141" cy="3"/>
                </a:xfrm>
                <a:prstGeom prst="rect">
                  <a:avLst/>
                </a:prstGeom>
                <a:solidFill>
                  <a:srgbClr val="F8F8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86" name="Rectangle 167"/>
                <p:cNvSpPr>
                  <a:spLocks noChangeArrowheads="1"/>
                </p:cNvSpPr>
                <p:nvPr/>
              </p:nvSpPr>
              <p:spPr bwMode="auto">
                <a:xfrm>
                  <a:off x="1626" y="2535"/>
                  <a:ext cx="1141" cy="2"/>
                </a:xfrm>
                <a:prstGeom prst="rect">
                  <a:avLst/>
                </a:prstGeom>
                <a:solidFill>
                  <a:srgbClr val="F7F7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87" name="Rectangle 168"/>
                <p:cNvSpPr>
                  <a:spLocks noChangeArrowheads="1"/>
                </p:cNvSpPr>
                <p:nvPr/>
              </p:nvSpPr>
              <p:spPr bwMode="auto">
                <a:xfrm>
                  <a:off x="1626" y="2537"/>
                  <a:ext cx="1141" cy="3"/>
                </a:xfrm>
                <a:prstGeom prst="rect">
                  <a:avLst/>
                </a:prstGeom>
                <a:solidFill>
                  <a:srgbClr val="F6F6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88" name="Rectangle 169"/>
                <p:cNvSpPr>
                  <a:spLocks noChangeArrowheads="1"/>
                </p:cNvSpPr>
                <p:nvPr/>
              </p:nvSpPr>
              <p:spPr bwMode="auto">
                <a:xfrm>
                  <a:off x="1626" y="2540"/>
                  <a:ext cx="1141" cy="3"/>
                </a:xfrm>
                <a:prstGeom prst="rect">
                  <a:avLst/>
                </a:prstGeom>
                <a:solidFill>
                  <a:srgbClr val="F6F6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89" name="Rectangle 170"/>
                <p:cNvSpPr>
                  <a:spLocks noChangeArrowheads="1"/>
                </p:cNvSpPr>
                <p:nvPr/>
              </p:nvSpPr>
              <p:spPr bwMode="auto">
                <a:xfrm>
                  <a:off x="1626" y="2543"/>
                  <a:ext cx="1141" cy="3"/>
                </a:xfrm>
                <a:prstGeom prst="rect">
                  <a:avLst/>
                </a:prstGeom>
                <a:solidFill>
                  <a:srgbClr val="F5F5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90" name="Rectangle 171"/>
                <p:cNvSpPr>
                  <a:spLocks noChangeArrowheads="1"/>
                </p:cNvSpPr>
                <p:nvPr/>
              </p:nvSpPr>
              <p:spPr bwMode="auto">
                <a:xfrm>
                  <a:off x="1626" y="2546"/>
                  <a:ext cx="1141" cy="3"/>
                </a:xfrm>
                <a:prstGeom prst="rect">
                  <a:avLst/>
                </a:prstGeom>
                <a:solidFill>
                  <a:srgbClr val="F5F5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91" name="Rectangle 172"/>
                <p:cNvSpPr>
                  <a:spLocks noChangeArrowheads="1"/>
                </p:cNvSpPr>
                <p:nvPr/>
              </p:nvSpPr>
              <p:spPr bwMode="auto">
                <a:xfrm>
                  <a:off x="1626" y="2549"/>
                  <a:ext cx="1141" cy="2"/>
                </a:xfrm>
                <a:prstGeom prst="rect">
                  <a:avLst/>
                </a:prstGeom>
                <a:solidFill>
                  <a:srgbClr val="F4F4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92" name="Rectangle 173"/>
                <p:cNvSpPr>
                  <a:spLocks noChangeArrowheads="1"/>
                </p:cNvSpPr>
                <p:nvPr/>
              </p:nvSpPr>
              <p:spPr bwMode="auto">
                <a:xfrm>
                  <a:off x="1626" y="2551"/>
                  <a:ext cx="1141" cy="3"/>
                </a:xfrm>
                <a:prstGeom prst="rect">
                  <a:avLst/>
                </a:prstGeom>
                <a:solidFill>
                  <a:srgbClr val="F4F4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93" name="Rectangle 174"/>
                <p:cNvSpPr>
                  <a:spLocks noChangeArrowheads="1"/>
                </p:cNvSpPr>
                <p:nvPr/>
              </p:nvSpPr>
              <p:spPr bwMode="auto">
                <a:xfrm>
                  <a:off x="1626" y="2554"/>
                  <a:ext cx="1141" cy="3"/>
                </a:xfrm>
                <a:prstGeom prst="rect">
                  <a:avLst/>
                </a:prstGeom>
                <a:solidFill>
                  <a:srgbClr val="F3F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94" name="Rectangle 175"/>
                <p:cNvSpPr>
                  <a:spLocks noChangeArrowheads="1"/>
                </p:cNvSpPr>
                <p:nvPr/>
              </p:nvSpPr>
              <p:spPr bwMode="auto">
                <a:xfrm>
                  <a:off x="1626" y="2557"/>
                  <a:ext cx="1141" cy="2"/>
                </a:xfrm>
                <a:prstGeom prst="rect">
                  <a:avLst/>
                </a:prstGeom>
                <a:solidFill>
                  <a:srgbClr val="F2F2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95" name="Rectangle 176"/>
                <p:cNvSpPr>
                  <a:spLocks noChangeArrowheads="1"/>
                </p:cNvSpPr>
                <p:nvPr/>
              </p:nvSpPr>
              <p:spPr bwMode="auto">
                <a:xfrm>
                  <a:off x="1626" y="2559"/>
                  <a:ext cx="1141" cy="4"/>
                </a:xfrm>
                <a:prstGeom prst="rect">
                  <a:avLst/>
                </a:prstGeom>
                <a:solidFill>
                  <a:srgbClr val="F1F1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96" name="Rectangle 177"/>
                <p:cNvSpPr>
                  <a:spLocks noChangeArrowheads="1"/>
                </p:cNvSpPr>
                <p:nvPr/>
              </p:nvSpPr>
              <p:spPr bwMode="auto">
                <a:xfrm>
                  <a:off x="1626" y="2563"/>
                  <a:ext cx="1141" cy="2"/>
                </a:xfrm>
                <a:prstGeom prst="rect">
                  <a:avLst/>
                </a:prstGeom>
                <a:solidFill>
                  <a:srgbClr val="F1F1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97" name="Rectangle 178"/>
                <p:cNvSpPr>
                  <a:spLocks noChangeArrowheads="1"/>
                </p:cNvSpPr>
                <p:nvPr/>
              </p:nvSpPr>
              <p:spPr bwMode="auto">
                <a:xfrm>
                  <a:off x="1626" y="2565"/>
                  <a:ext cx="1141" cy="3"/>
                </a:xfrm>
                <a:prstGeom prst="rect">
                  <a:avLst/>
                </a:prstGeom>
                <a:solidFill>
                  <a:srgbClr val="F0F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98" name="Rectangle 179"/>
                <p:cNvSpPr>
                  <a:spLocks noChangeArrowheads="1"/>
                </p:cNvSpPr>
                <p:nvPr/>
              </p:nvSpPr>
              <p:spPr bwMode="auto">
                <a:xfrm>
                  <a:off x="1626" y="2568"/>
                  <a:ext cx="1141" cy="3"/>
                </a:xfrm>
                <a:prstGeom prst="rect">
                  <a:avLst/>
                </a:prstGeom>
                <a:solidFill>
                  <a:srgbClr val="EFEF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499" name="Rectangle 180"/>
                <p:cNvSpPr>
                  <a:spLocks noChangeArrowheads="1"/>
                </p:cNvSpPr>
                <p:nvPr/>
              </p:nvSpPr>
              <p:spPr bwMode="auto">
                <a:xfrm>
                  <a:off x="1626" y="2571"/>
                  <a:ext cx="1141" cy="2"/>
                </a:xfrm>
                <a:prstGeom prst="rect">
                  <a:avLst/>
                </a:prstGeom>
                <a:solidFill>
                  <a:srgbClr val="EEEE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500" name="Rectangle 181"/>
                <p:cNvSpPr>
                  <a:spLocks noChangeArrowheads="1"/>
                </p:cNvSpPr>
                <p:nvPr/>
              </p:nvSpPr>
              <p:spPr bwMode="auto">
                <a:xfrm>
                  <a:off x="1626" y="2573"/>
                  <a:ext cx="1141" cy="3"/>
                </a:xfrm>
                <a:prstGeom prst="rect">
                  <a:avLst/>
                </a:prstGeom>
                <a:solidFill>
                  <a:srgbClr val="EDE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501" name="Rectangle 182"/>
                <p:cNvSpPr>
                  <a:spLocks noChangeArrowheads="1"/>
                </p:cNvSpPr>
                <p:nvPr/>
              </p:nvSpPr>
              <p:spPr bwMode="auto">
                <a:xfrm>
                  <a:off x="1626" y="2576"/>
                  <a:ext cx="1141" cy="3"/>
                </a:xfrm>
                <a:prstGeom prst="rect">
                  <a:avLst/>
                </a:prstGeom>
                <a:solidFill>
                  <a:srgbClr val="EDE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502" name="Rectangle 183"/>
                <p:cNvSpPr>
                  <a:spLocks noChangeArrowheads="1"/>
                </p:cNvSpPr>
                <p:nvPr/>
              </p:nvSpPr>
              <p:spPr bwMode="auto">
                <a:xfrm>
                  <a:off x="1626" y="2579"/>
                  <a:ext cx="1141" cy="3"/>
                </a:xfrm>
                <a:prstGeom prst="rect">
                  <a:avLst/>
                </a:prstGeom>
                <a:solidFill>
                  <a:srgbClr val="ECE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503" name="Rectangle 184"/>
                <p:cNvSpPr>
                  <a:spLocks noChangeArrowheads="1"/>
                </p:cNvSpPr>
                <p:nvPr/>
              </p:nvSpPr>
              <p:spPr bwMode="auto">
                <a:xfrm>
                  <a:off x="1626" y="2582"/>
                  <a:ext cx="1141" cy="3"/>
                </a:xfrm>
                <a:prstGeom prst="rect">
                  <a:avLst/>
                </a:prstGeom>
                <a:solidFill>
                  <a:srgbClr val="EBEB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504" name="Rectangle 185"/>
                <p:cNvSpPr>
                  <a:spLocks noChangeArrowheads="1"/>
                </p:cNvSpPr>
                <p:nvPr/>
              </p:nvSpPr>
              <p:spPr bwMode="auto">
                <a:xfrm>
                  <a:off x="1626" y="2585"/>
                  <a:ext cx="1141" cy="2"/>
                </a:xfrm>
                <a:prstGeom prst="rect">
                  <a:avLst/>
                </a:prstGeom>
                <a:solidFill>
                  <a:srgbClr val="EAEA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505" name="Rectangle 186"/>
                <p:cNvSpPr>
                  <a:spLocks noChangeArrowheads="1"/>
                </p:cNvSpPr>
                <p:nvPr/>
              </p:nvSpPr>
              <p:spPr bwMode="auto">
                <a:xfrm>
                  <a:off x="1626" y="2587"/>
                  <a:ext cx="1141" cy="3"/>
                </a:xfrm>
                <a:prstGeom prst="rect">
                  <a:avLst/>
                </a:prstGeom>
                <a:solidFill>
                  <a:srgbClr val="E9E9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506" name="Rectangle 187"/>
                <p:cNvSpPr>
                  <a:spLocks noChangeArrowheads="1"/>
                </p:cNvSpPr>
                <p:nvPr/>
              </p:nvSpPr>
              <p:spPr bwMode="auto">
                <a:xfrm>
                  <a:off x="1626" y="2590"/>
                  <a:ext cx="1141" cy="3"/>
                </a:xfrm>
                <a:prstGeom prst="rect">
                  <a:avLst/>
                </a:prstGeom>
                <a:solidFill>
                  <a:srgbClr val="E8E8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507" name="Rectangle 188"/>
                <p:cNvSpPr>
                  <a:spLocks noChangeArrowheads="1"/>
                </p:cNvSpPr>
                <p:nvPr/>
              </p:nvSpPr>
              <p:spPr bwMode="auto">
                <a:xfrm>
                  <a:off x="1626" y="2593"/>
                  <a:ext cx="1141" cy="2"/>
                </a:xfrm>
                <a:prstGeom prst="rect">
                  <a:avLst/>
                </a:prstGeom>
                <a:solidFill>
                  <a:srgbClr val="E7E7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508" name="Rectangle 189"/>
                <p:cNvSpPr>
                  <a:spLocks noChangeArrowheads="1"/>
                </p:cNvSpPr>
                <p:nvPr/>
              </p:nvSpPr>
              <p:spPr bwMode="auto">
                <a:xfrm>
                  <a:off x="1626" y="2595"/>
                  <a:ext cx="1141" cy="3"/>
                </a:xfrm>
                <a:prstGeom prst="rect">
                  <a:avLst/>
                </a:prstGeom>
                <a:solidFill>
                  <a:srgbClr val="E6E6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509" name="Rectangle 190"/>
                <p:cNvSpPr>
                  <a:spLocks noChangeArrowheads="1"/>
                </p:cNvSpPr>
                <p:nvPr/>
              </p:nvSpPr>
              <p:spPr bwMode="auto">
                <a:xfrm>
                  <a:off x="1626" y="2598"/>
                  <a:ext cx="1141" cy="4"/>
                </a:xfrm>
                <a:prstGeom prst="rect">
                  <a:avLst/>
                </a:prstGeom>
                <a:solidFill>
                  <a:srgbClr val="E5E5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510" name="Rectangle 191"/>
                <p:cNvSpPr>
                  <a:spLocks noChangeArrowheads="1"/>
                </p:cNvSpPr>
                <p:nvPr/>
              </p:nvSpPr>
              <p:spPr bwMode="auto">
                <a:xfrm>
                  <a:off x="1626" y="2602"/>
                  <a:ext cx="1141" cy="2"/>
                </a:xfrm>
                <a:prstGeom prst="rect">
                  <a:avLst/>
                </a:prstGeom>
                <a:solidFill>
                  <a:srgbClr val="E3E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511" name="Rectangle 192"/>
                <p:cNvSpPr>
                  <a:spLocks noChangeArrowheads="1"/>
                </p:cNvSpPr>
                <p:nvPr/>
              </p:nvSpPr>
              <p:spPr bwMode="auto">
                <a:xfrm>
                  <a:off x="1626" y="2604"/>
                  <a:ext cx="1141" cy="3"/>
                </a:xfrm>
                <a:prstGeom prst="rect">
                  <a:avLst/>
                </a:prstGeom>
                <a:solidFill>
                  <a:srgbClr val="E3E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512" name="Rectangle 193"/>
                <p:cNvSpPr>
                  <a:spLocks noChangeArrowheads="1"/>
                </p:cNvSpPr>
                <p:nvPr/>
              </p:nvSpPr>
              <p:spPr bwMode="auto">
                <a:xfrm>
                  <a:off x="1626" y="2607"/>
                  <a:ext cx="1141" cy="3"/>
                </a:xfrm>
                <a:prstGeom prst="rect">
                  <a:avLst/>
                </a:prstGeom>
                <a:solidFill>
                  <a:srgbClr val="E1E1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513" name="Rectangle 194"/>
                <p:cNvSpPr>
                  <a:spLocks noChangeArrowheads="1"/>
                </p:cNvSpPr>
                <p:nvPr/>
              </p:nvSpPr>
              <p:spPr bwMode="auto">
                <a:xfrm>
                  <a:off x="1626" y="2610"/>
                  <a:ext cx="1141" cy="2"/>
                </a:xfrm>
                <a:prstGeom prst="rect">
                  <a:avLst/>
                </a:prstGeom>
                <a:solidFill>
                  <a:srgbClr val="E0E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514" name="Rectangle 195"/>
                <p:cNvSpPr>
                  <a:spLocks noChangeArrowheads="1"/>
                </p:cNvSpPr>
                <p:nvPr/>
              </p:nvSpPr>
              <p:spPr bwMode="auto">
                <a:xfrm>
                  <a:off x="1626" y="2612"/>
                  <a:ext cx="1141" cy="3"/>
                </a:xfrm>
                <a:prstGeom prst="rect">
                  <a:avLst/>
                </a:prstGeom>
                <a:solidFill>
                  <a:srgbClr val="DFDF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515" name="Rectangle 196"/>
                <p:cNvSpPr>
                  <a:spLocks noChangeArrowheads="1"/>
                </p:cNvSpPr>
                <p:nvPr/>
              </p:nvSpPr>
              <p:spPr bwMode="auto">
                <a:xfrm>
                  <a:off x="1626" y="2615"/>
                  <a:ext cx="1141" cy="2"/>
                </a:xfrm>
                <a:prstGeom prst="rect">
                  <a:avLst/>
                </a:prstGeom>
                <a:solidFill>
                  <a:srgbClr val="DEDE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516" name="Rectangle 197"/>
                <p:cNvSpPr>
                  <a:spLocks noChangeArrowheads="1"/>
                </p:cNvSpPr>
                <p:nvPr/>
              </p:nvSpPr>
              <p:spPr bwMode="auto">
                <a:xfrm>
                  <a:off x="1626" y="2617"/>
                  <a:ext cx="1141" cy="4"/>
                </a:xfrm>
                <a:prstGeom prst="rect">
                  <a:avLst/>
                </a:prstGeom>
                <a:solidFill>
                  <a:srgbClr val="DCD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517" name="Rectangle 198"/>
                <p:cNvSpPr>
                  <a:spLocks noChangeArrowheads="1"/>
                </p:cNvSpPr>
                <p:nvPr/>
              </p:nvSpPr>
              <p:spPr bwMode="auto">
                <a:xfrm>
                  <a:off x="1626" y="2621"/>
                  <a:ext cx="1141" cy="3"/>
                </a:xfrm>
                <a:prstGeom prst="rect">
                  <a:avLst/>
                </a:prstGeom>
                <a:solidFill>
                  <a:srgbClr val="DBDB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518" name="Rectangle 199"/>
                <p:cNvSpPr>
                  <a:spLocks noChangeArrowheads="1"/>
                </p:cNvSpPr>
                <p:nvPr/>
              </p:nvSpPr>
              <p:spPr bwMode="auto">
                <a:xfrm>
                  <a:off x="1626" y="2624"/>
                  <a:ext cx="1141" cy="2"/>
                </a:xfrm>
                <a:prstGeom prst="rect">
                  <a:avLst/>
                </a:prstGeom>
                <a:solidFill>
                  <a:srgbClr val="DADA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519" name="Rectangle 200"/>
                <p:cNvSpPr>
                  <a:spLocks noChangeArrowheads="1"/>
                </p:cNvSpPr>
                <p:nvPr/>
              </p:nvSpPr>
              <p:spPr bwMode="auto">
                <a:xfrm>
                  <a:off x="1626" y="2626"/>
                  <a:ext cx="1141" cy="3"/>
                </a:xfrm>
                <a:prstGeom prst="rect">
                  <a:avLst/>
                </a:prstGeom>
                <a:solidFill>
                  <a:srgbClr val="D9D9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520" name="Rectangle 201"/>
                <p:cNvSpPr>
                  <a:spLocks noChangeArrowheads="1"/>
                </p:cNvSpPr>
                <p:nvPr/>
              </p:nvSpPr>
              <p:spPr bwMode="auto">
                <a:xfrm>
                  <a:off x="1626" y="2629"/>
                  <a:ext cx="1141" cy="3"/>
                </a:xfrm>
                <a:prstGeom prst="rect">
                  <a:avLst/>
                </a:prstGeom>
                <a:solidFill>
                  <a:srgbClr val="D7D7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521" name="Rectangle 202"/>
                <p:cNvSpPr>
                  <a:spLocks noChangeArrowheads="1"/>
                </p:cNvSpPr>
                <p:nvPr/>
              </p:nvSpPr>
              <p:spPr bwMode="auto">
                <a:xfrm>
                  <a:off x="1626" y="2632"/>
                  <a:ext cx="1141" cy="2"/>
                </a:xfrm>
                <a:prstGeom prst="rect">
                  <a:avLst/>
                </a:prstGeom>
                <a:solidFill>
                  <a:srgbClr val="D6D6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522" name="Rectangle 203"/>
                <p:cNvSpPr>
                  <a:spLocks noChangeArrowheads="1"/>
                </p:cNvSpPr>
                <p:nvPr/>
              </p:nvSpPr>
              <p:spPr bwMode="auto">
                <a:xfrm>
                  <a:off x="1626" y="2634"/>
                  <a:ext cx="1141" cy="3"/>
                </a:xfrm>
                <a:prstGeom prst="rect">
                  <a:avLst/>
                </a:prstGeom>
                <a:solidFill>
                  <a:srgbClr val="D4D4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523" name="Rectangle 204"/>
                <p:cNvSpPr>
                  <a:spLocks noChangeArrowheads="1"/>
                </p:cNvSpPr>
                <p:nvPr/>
              </p:nvSpPr>
              <p:spPr bwMode="auto">
                <a:xfrm>
                  <a:off x="1626" y="2637"/>
                  <a:ext cx="1141" cy="3"/>
                </a:xfrm>
                <a:prstGeom prst="rect">
                  <a:avLst/>
                </a:prstGeom>
                <a:solidFill>
                  <a:srgbClr val="D3D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524" name="Rectangle 205"/>
                <p:cNvSpPr>
                  <a:spLocks noChangeArrowheads="1"/>
                </p:cNvSpPr>
                <p:nvPr/>
              </p:nvSpPr>
              <p:spPr bwMode="auto">
                <a:xfrm>
                  <a:off x="1626" y="2640"/>
                  <a:ext cx="1141" cy="3"/>
                </a:xfrm>
                <a:prstGeom prst="rect">
                  <a:avLst/>
                </a:prstGeom>
                <a:solidFill>
                  <a:srgbClr val="D1D1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grpSp>
          <p:grpSp>
            <p:nvGrpSpPr>
              <p:cNvPr id="80970" name="Group 206"/>
              <p:cNvGrpSpPr>
                <a:grpSpLocks/>
              </p:cNvGrpSpPr>
              <p:nvPr/>
            </p:nvGrpSpPr>
            <p:grpSpPr bwMode="auto">
              <a:xfrm>
                <a:off x="1626" y="2088"/>
                <a:ext cx="1141" cy="766"/>
                <a:chOff x="1626" y="2088"/>
                <a:chExt cx="1141" cy="766"/>
              </a:xfrm>
            </p:grpSpPr>
            <p:sp>
              <p:nvSpPr>
                <p:cNvPr id="81125" name="Rectangle 207"/>
                <p:cNvSpPr>
                  <a:spLocks noChangeArrowheads="1"/>
                </p:cNvSpPr>
                <p:nvPr/>
              </p:nvSpPr>
              <p:spPr bwMode="auto">
                <a:xfrm>
                  <a:off x="1626" y="2643"/>
                  <a:ext cx="1141" cy="3"/>
                </a:xfrm>
                <a:prstGeom prst="rect">
                  <a:avLst/>
                </a:prstGeom>
                <a:solidFill>
                  <a:srgbClr val="D0D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26" name="Rectangle 208"/>
                <p:cNvSpPr>
                  <a:spLocks noChangeArrowheads="1"/>
                </p:cNvSpPr>
                <p:nvPr/>
              </p:nvSpPr>
              <p:spPr bwMode="auto">
                <a:xfrm>
                  <a:off x="1626" y="2646"/>
                  <a:ext cx="1141" cy="2"/>
                </a:xfrm>
                <a:prstGeom prst="rect">
                  <a:avLst/>
                </a:prstGeom>
                <a:solidFill>
                  <a:srgbClr val="CFCF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27" name="Rectangle 209"/>
                <p:cNvSpPr>
                  <a:spLocks noChangeArrowheads="1"/>
                </p:cNvSpPr>
                <p:nvPr/>
              </p:nvSpPr>
              <p:spPr bwMode="auto">
                <a:xfrm>
                  <a:off x="1626" y="2648"/>
                  <a:ext cx="1141" cy="3"/>
                </a:xfrm>
                <a:prstGeom prst="rect">
                  <a:avLst/>
                </a:prstGeom>
                <a:solidFill>
                  <a:srgbClr val="CDC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28" name="Rectangle 210"/>
                <p:cNvSpPr>
                  <a:spLocks noChangeArrowheads="1"/>
                </p:cNvSpPr>
                <p:nvPr/>
              </p:nvSpPr>
              <p:spPr bwMode="auto">
                <a:xfrm>
                  <a:off x="1626" y="2651"/>
                  <a:ext cx="1141" cy="3"/>
                </a:xfrm>
                <a:prstGeom prst="rect">
                  <a:avLst/>
                </a:prstGeom>
                <a:solidFill>
                  <a:srgbClr val="CC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29" name="Rectangle 211"/>
                <p:cNvSpPr>
                  <a:spLocks noChangeArrowheads="1"/>
                </p:cNvSpPr>
                <p:nvPr/>
              </p:nvSpPr>
              <p:spPr bwMode="auto">
                <a:xfrm>
                  <a:off x="1626" y="2654"/>
                  <a:ext cx="1141" cy="2"/>
                </a:xfrm>
                <a:prstGeom prst="rect">
                  <a:avLst/>
                </a:prstGeom>
                <a:solidFill>
                  <a:srgbClr val="CACA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30" name="Rectangle 212"/>
                <p:cNvSpPr>
                  <a:spLocks noChangeArrowheads="1"/>
                </p:cNvSpPr>
                <p:nvPr/>
              </p:nvSpPr>
              <p:spPr bwMode="auto">
                <a:xfrm>
                  <a:off x="1626" y="2656"/>
                  <a:ext cx="1141" cy="4"/>
                </a:xfrm>
                <a:prstGeom prst="rect">
                  <a:avLst/>
                </a:prstGeom>
                <a:solidFill>
                  <a:srgbClr val="C8C8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31" name="Rectangle 213"/>
                <p:cNvSpPr>
                  <a:spLocks noChangeArrowheads="1"/>
                </p:cNvSpPr>
                <p:nvPr/>
              </p:nvSpPr>
              <p:spPr bwMode="auto">
                <a:xfrm>
                  <a:off x="1626" y="2660"/>
                  <a:ext cx="1141" cy="3"/>
                </a:xfrm>
                <a:prstGeom prst="rect">
                  <a:avLst/>
                </a:prstGeom>
                <a:solidFill>
                  <a:srgbClr val="C7C7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32" name="Rectangle 214"/>
                <p:cNvSpPr>
                  <a:spLocks noChangeArrowheads="1"/>
                </p:cNvSpPr>
                <p:nvPr/>
              </p:nvSpPr>
              <p:spPr bwMode="auto">
                <a:xfrm>
                  <a:off x="1626" y="2663"/>
                  <a:ext cx="1141" cy="2"/>
                </a:xfrm>
                <a:prstGeom prst="rect">
                  <a:avLst/>
                </a:prstGeom>
                <a:solidFill>
                  <a:srgbClr val="C6C6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33" name="Rectangle 215"/>
                <p:cNvSpPr>
                  <a:spLocks noChangeArrowheads="1"/>
                </p:cNvSpPr>
                <p:nvPr/>
              </p:nvSpPr>
              <p:spPr bwMode="auto">
                <a:xfrm>
                  <a:off x="1626" y="2665"/>
                  <a:ext cx="1141" cy="3"/>
                </a:xfrm>
                <a:prstGeom prst="rect">
                  <a:avLst/>
                </a:prstGeom>
                <a:solidFill>
                  <a:srgbClr val="C4C4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34" name="Rectangle 216"/>
                <p:cNvSpPr>
                  <a:spLocks noChangeArrowheads="1"/>
                </p:cNvSpPr>
                <p:nvPr/>
              </p:nvSpPr>
              <p:spPr bwMode="auto">
                <a:xfrm>
                  <a:off x="1626" y="2668"/>
                  <a:ext cx="1141" cy="2"/>
                </a:xfrm>
                <a:prstGeom prst="rect">
                  <a:avLst/>
                </a:prstGeom>
                <a:solidFill>
                  <a:srgbClr val="C2C2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35" name="Rectangle 217"/>
                <p:cNvSpPr>
                  <a:spLocks noChangeArrowheads="1"/>
                </p:cNvSpPr>
                <p:nvPr/>
              </p:nvSpPr>
              <p:spPr bwMode="auto">
                <a:xfrm>
                  <a:off x="1626" y="2670"/>
                  <a:ext cx="1141" cy="3"/>
                </a:xfrm>
                <a:prstGeom prst="rect">
                  <a:avLst/>
                </a:prstGeom>
                <a:solidFill>
                  <a:srgbClr val="C1C1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36" name="Rectangle 218"/>
                <p:cNvSpPr>
                  <a:spLocks noChangeArrowheads="1"/>
                </p:cNvSpPr>
                <p:nvPr/>
              </p:nvSpPr>
              <p:spPr bwMode="auto">
                <a:xfrm>
                  <a:off x="1626" y="2673"/>
                  <a:ext cx="1141" cy="3"/>
                </a:xfrm>
                <a:prstGeom prst="rect">
                  <a:avLst/>
                </a:prstGeom>
                <a:solidFill>
                  <a:srgbClr val="BFBF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37" name="Rectangle 219"/>
                <p:cNvSpPr>
                  <a:spLocks noChangeArrowheads="1"/>
                </p:cNvSpPr>
                <p:nvPr/>
              </p:nvSpPr>
              <p:spPr bwMode="auto">
                <a:xfrm>
                  <a:off x="1626" y="2676"/>
                  <a:ext cx="1141" cy="3"/>
                </a:xfrm>
                <a:prstGeom prst="rect">
                  <a:avLst/>
                </a:prstGeom>
                <a:solidFill>
                  <a:srgbClr val="BDB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38" name="Rectangle 220"/>
                <p:cNvSpPr>
                  <a:spLocks noChangeArrowheads="1"/>
                </p:cNvSpPr>
                <p:nvPr/>
              </p:nvSpPr>
              <p:spPr bwMode="auto">
                <a:xfrm>
                  <a:off x="1626" y="2679"/>
                  <a:ext cx="1141" cy="3"/>
                </a:xfrm>
                <a:prstGeom prst="rect">
                  <a:avLst/>
                </a:prstGeom>
                <a:solidFill>
                  <a:srgbClr val="BBBB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39" name="Rectangle 221"/>
                <p:cNvSpPr>
                  <a:spLocks noChangeArrowheads="1"/>
                </p:cNvSpPr>
                <p:nvPr/>
              </p:nvSpPr>
              <p:spPr bwMode="auto">
                <a:xfrm>
                  <a:off x="1626" y="2682"/>
                  <a:ext cx="1141" cy="3"/>
                </a:xfrm>
                <a:prstGeom prst="rect">
                  <a:avLst/>
                </a:prstGeom>
                <a:solidFill>
                  <a:srgbClr val="BBBB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40" name="Rectangle 222"/>
                <p:cNvSpPr>
                  <a:spLocks noChangeArrowheads="1"/>
                </p:cNvSpPr>
                <p:nvPr/>
              </p:nvSpPr>
              <p:spPr bwMode="auto">
                <a:xfrm>
                  <a:off x="1626" y="2685"/>
                  <a:ext cx="1141" cy="2"/>
                </a:xfrm>
                <a:prstGeom prst="rect">
                  <a:avLst/>
                </a:prstGeom>
                <a:solidFill>
                  <a:srgbClr val="B9B9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41" name="Rectangle 223"/>
                <p:cNvSpPr>
                  <a:spLocks noChangeArrowheads="1"/>
                </p:cNvSpPr>
                <p:nvPr/>
              </p:nvSpPr>
              <p:spPr bwMode="auto">
                <a:xfrm>
                  <a:off x="1626" y="2687"/>
                  <a:ext cx="1141" cy="3"/>
                </a:xfrm>
                <a:prstGeom prst="rect">
                  <a:avLst/>
                </a:prstGeom>
                <a:solidFill>
                  <a:srgbClr val="B7B7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42" name="Rectangle 224"/>
                <p:cNvSpPr>
                  <a:spLocks noChangeArrowheads="1"/>
                </p:cNvSpPr>
                <p:nvPr/>
              </p:nvSpPr>
              <p:spPr bwMode="auto">
                <a:xfrm>
                  <a:off x="1626" y="2690"/>
                  <a:ext cx="1141" cy="2"/>
                </a:xfrm>
                <a:prstGeom prst="rect">
                  <a:avLst/>
                </a:prstGeom>
                <a:solidFill>
                  <a:srgbClr val="B5B5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43" name="Rectangle 225"/>
                <p:cNvSpPr>
                  <a:spLocks noChangeArrowheads="1"/>
                </p:cNvSpPr>
                <p:nvPr/>
              </p:nvSpPr>
              <p:spPr bwMode="auto">
                <a:xfrm>
                  <a:off x="1626" y="2692"/>
                  <a:ext cx="1141" cy="3"/>
                </a:xfrm>
                <a:prstGeom prst="rect">
                  <a:avLst/>
                </a:prstGeom>
                <a:solidFill>
                  <a:srgbClr val="B4B4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44" name="Rectangle 226"/>
                <p:cNvSpPr>
                  <a:spLocks noChangeArrowheads="1"/>
                </p:cNvSpPr>
                <p:nvPr/>
              </p:nvSpPr>
              <p:spPr bwMode="auto">
                <a:xfrm>
                  <a:off x="1626" y="2695"/>
                  <a:ext cx="1141" cy="4"/>
                </a:xfrm>
                <a:prstGeom prst="rect">
                  <a:avLst/>
                </a:prstGeom>
                <a:solidFill>
                  <a:srgbClr val="B2B2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45" name="Rectangle 227"/>
                <p:cNvSpPr>
                  <a:spLocks noChangeArrowheads="1"/>
                </p:cNvSpPr>
                <p:nvPr/>
              </p:nvSpPr>
              <p:spPr bwMode="auto">
                <a:xfrm>
                  <a:off x="1626" y="2699"/>
                  <a:ext cx="1141" cy="2"/>
                </a:xfrm>
                <a:prstGeom prst="rect">
                  <a:avLst/>
                </a:prstGeom>
                <a:solidFill>
                  <a:srgbClr val="B0B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46" name="Rectangle 228"/>
                <p:cNvSpPr>
                  <a:spLocks noChangeArrowheads="1"/>
                </p:cNvSpPr>
                <p:nvPr/>
              </p:nvSpPr>
              <p:spPr bwMode="auto">
                <a:xfrm>
                  <a:off x="1626" y="2701"/>
                  <a:ext cx="1141" cy="3"/>
                </a:xfrm>
                <a:prstGeom prst="rect">
                  <a:avLst/>
                </a:prstGeom>
                <a:solidFill>
                  <a:srgbClr val="AFAF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47" name="Rectangle 229"/>
                <p:cNvSpPr>
                  <a:spLocks noChangeArrowheads="1"/>
                </p:cNvSpPr>
                <p:nvPr/>
              </p:nvSpPr>
              <p:spPr bwMode="auto">
                <a:xfrm>
                  <a:off x="1626" y="2704"/>
                  <a:ext cx="1141" cy="3"/>
                </a:xfrm>
                <a:prstGeom prst="rect">
                  <a:avLst/>
                </a:prstGeom>
                <a:solidFill>
                  <a:srgbClr val="ADA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48" name="Rectangle 230"/>
                <p:cNvSpPr>
                  <a:spLocks noChangeArrowheads="1"/>
                </p:cNvSpPr>
                <p:nvPr/>
              </p:nvSpPr>
              <p:spPr bwMode="auto">
                <a:xfrm>
                  <a:off x="1626" y="2707"/>
                  <a:ext cx="1141" cy="2"/>
                </a:xfrm>
                <a:prstGeom prst="rect">
                  <a:avLst/>
                </a:prstGeom>
                <a:solidFill>
                  <a:srgbClr val="ACA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49" name="Rectangle 231"/>
                <p:cNvSpPr>
                  <a:spLocks noChangeArrowheads="1"/>
                </p:cNvSpPr>
                <p:nvPr/>
              </p:nvSpPr>
              <p:spPr bwMode="auto">
                <a:xfrm>
                  <a:off x="1626" y="2709"/>
                  <a:ext cx="1141" cy="3"/>
                </a:xfrm>
                <a:prstGeom prst="rect">
                  <a:avLst/>
                </a:prstGeom>
                <a:solidFill>
                  <a:srgbClr val="AAAA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50" name="Rectangle 232"/>
                <p:cNvSpPr>
                  <a:spLocks noChangeArrowheads="1"/>
                </p:cNvSpPr>
                <p:nvPr/>
              </p:nvSpPr>
              <p:spPr bwMode="auto">
                <a:xfrm>
                  <a:off x="1626" y="2712"/>
                  <a:ext cx="1141" cy="2"/>
                </a:xfrm>
                <a:prstGeom prst="rect">
                  <a:avLst/>
                </a:prstGeom>
                <a:solidFill>
                  <a:srgbClr val="A8A8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51" name="Rectangle 233"/>
                <p:cNvSpPr>
                  <a:spLocks noChangeArrowheads="1"/>
                </p:cNvSpPr>
                <p:nvPr/>
              </p:nvSpPr>
              <p:spPr bwMode="auto">
                <a:xfrm>
                  <a:off x="1626" y="2714"/>
                  <a:ext cx="1141" cy="4"/>
                </a:xfrm>
                <a:prstGeom prst="rect">
                  <a:avLst/>
                </a:prstGeom>
                <a:solidFill>
                  <a:srgbClr val="A6A6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52" name="Rectangle 234"/>
                <p:cNvSpPr>
                  <a:spLocks noChangeArrowheads="1"/>
                </p:cNvSpPr>
                <p:nvPr/>
              </p:nvSpPr>
              <p:spPr bwMode="auto">
                <a:xfrm>
                  <a:off x="1626" y="2718"/>
                  <a:ext cx="1141" cy="3"/>
                </a:xfrm>
                <a:prstGeom prst="rect">
                  <a:avLst/>
                </a:prstGeom>
                <a:solidFill>
                  <a:srgbClr val="A5A5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53" name="Rectangle 235"/>
                <p:cNvSpPr>
                  <a:spLocks noChangeArrowheads="1"/>
                </p:cNvSpPr>
                <p:nvPr/>
              </p:nvSpPr>
              <p:spPr bwMode="auto">
                <a:xfrm>
                  <a:off x="1626" y="2721"/>
                  <a:ext cx="1141" cy="2"/>
                </a:xfrm>
                <a:prstGeom prst="rect">
                  <a:avLst/>
                </a:prstGeom>
                <a:solidFill>
                  <a:srgbClr val="A4A4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54" name="Rectangle 236"/>
                <p:cNvSpPr>
                  <a:spLocks noChangeArrowheads="1"/>
                </p:cNvSpPr>
                <p:nvPr/>
              </p:nvSpPr>
              <p:spPr bwMode="auto">
                <a:xfrm>
                  <a:off x="1626" y="2723"/>
                  <a:ext cx="1141" cy="3"/>
                </a:xfrm>
                <a:prstGeom prst="rect">
                  <a:avLst/>
                </a:prstGeom>
                <a:solidFill>
                  <a:srgbClr val="A2A2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55" name="Rectangle 237"/>
                <p:cNvSpPr>
                  <a:spLocks noChangeArrowheads="1"/>
                </p:cNvSpPr>
                <p:nvPr/>
              </p:nvSpPr>
              <p:spPr bwMode="auto">
                <a:xfrm>
                  <a:off x="1626" y="2726"/>
                  <a:ext cx="1141" cy="3"/>
                </a:xfrm>
                <a:prstGeom prst="rect">
                  <a:avLst/>
                </a:prstGeom>
                <a:solidFill>
                  <a:srgbClr val="A1A1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56" name="Rectangle 238"/>
                <p:cNvSpPr>
                  <a:spLocks noChangeArrowheads="1"/>
                </p:cNvSpPr>
                <p:nvPr/>
              </p:nvSpPr>
              <p:spPr bwMode="auto">
                <a:xfrm>
                  <a:off x="1626" y="2729"/>
                  <a:ext cx="1141" cy="2"/>
                </a:xfrm>
                <a:prstGeom prst="rect">
                  <a:avLst/>
                </a:prstGeom>
                <a:solidFill>
                  <a:srgbClr val="9F9F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57" name="Rectangle 239"/>
                <p:cNvSpPr>
                  <a:spLocks noChangeArrowheads="1"/>
                </p:cNvSpPr>
                <p:nvPr/>
              </p:nvSpPr>
              <p:spPr bwMode="auto">
                <a:xfrm>
                  <a:off x="1626" y="2731"/>
                  <a:ext cx="1141" cy="3"/>
                </a:xfrm>
                <a:prstGeom prst="rect">
                  <a:avLst/>
                </a:prstGeom>
                <a:solidFill>
                  <a:srgbClr val="9D9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58" name="Rectangle 240"/>
                <p:cNvSpPr>
                  <a:spLocks noChangeArrowheads="1"/>
                </p:cNvSpPr>
                <p:nvPr/>
              </p:nvSpPr>
              <p:spPr bwMode="auto">
                <a:xfrm>
                  <a:off x="1626" y="2734"/>
                  <a:ext cx="1141" cy="4"/>
                </a:xfrm>
                <a:prstGeom prst="rect">
                  <a:avLst/>
                </a:prstGeom>
                <a:solidFill>
                  <a:srgbClr val="9C9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59" name="Rectangle 241"/>
                <p:cNvSpPr>
                  <a:spLocks noChangeArrowheads="1"/>
                </p:cNvSpPr>
                <p:nvPr/>
              </p:nvSpPr>
              <p:spPr bwMode="auto">
                <a:xfrm>
                  <a:off x="1626" y="2738"/>
                  <a:ext cx="1141" cy="2"/>
                </a:xfrm>
                <a:prstGeom prst="rect">
                  <a:avLst/>
                </a:prstGeom>
                <a:solidFill>
                  <a:srgbClr val="9A9A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60" name="Rectangle 242"/>
                <p:cNvSpPr>
                  <a:spLocks noChangeArrowheads="1"/>
                </p:cNvSpPr>
                <p:nvPr/>
              </p:nvSpPr>
              <p:spPr bwMode="auto">
                <a:xfrm>
                  <a:off x="1626" y="2740"/>
                  <a:ext cx="1141" cy="3"/>
                </a:xfrm>
                <a:prstGeom prst="rect">
                  <a:avLst/>
                </a:prstGeom>
                <a:solidFill>
                  <a:srgbClr val="9999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61" name="Rectangle 243"/>
                <p:cNvSpPr>
                  <a:spLocks noChangeArrowheads="1"/>
                </p:cNvSpPr>
                <p:nvPr/>
              </p:nvSpPr>
              <p:spPr bwMode="auto">
                <a:xfrm>
                  <a:off x="1626" y="2743"/>
                  <a:ext cx="1141" cy="2"/>
                </a:xfrm>
                <a:prstGeom prst="rect">
                  <a:avLst/>
                </a:prstGeom>
                <a:solidFill>
                  <a:srgbClr val="9898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62" name="Rectangle 244"/>
                <p:cNvSpPr>
                  <a:spLocks noChangeArrowheads="1"/>
                </p:cNvSpPr>
                <p:nvPr/>
              </p:nvSpPr>
              <p:spPr bwMode="auto">
                <a:xfrm>
                  <a:off x="1626" y="2745"/>
                  <a:ext cx="1141" cy="3"/>
                </a:xfrm>
                <a:prstGeom prst="rect">
                  <a:avLst/>
                </a:prstGeom>
                <a:solidFill>
                  <a:srgbClr val="9696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63" name="Rectangle 245"/>
                <p:cNvSpPr>
                  <a:spLocks noChangeArrowheads="1"/>
                </p:cNvSpPr>
                <p:nvPr/>
              </p:nvSpPr>
              <p:spPr bwMode="auto">
                <a:xfrm>
                  <a:off x="1626" y="2748"/>
                  <a:ext cx="1141" cy="3"/>
                </a:xfrm>
                <a:prstGeom prst="rect">
                  <a:avLst/>
                </a:prstGeom>
                <a:solidFill>
                  <a:srgbClr val="9595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64" name="Rectangle 246"/>
                <p:cNvSpPr>
                  <a:spLocks noChangeArrowheads="1"/>
                </p:cNvSpPr>
                <p:nvPr/>
              </p:nvSpPr>
              <p:spPr bwMode="auto">
                <a:xfrm>
                  <a:off x="1626" y="2751"/>
                  <a:ext cx="1141" cy="2"/>
                </a:xfrm>
                <a:prstGeom prst="rect">
                  <a:avLst/>
                </a:prstGeom>
                <a:solidFill>
                  <a:srgbClr val="939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65" name="Rectangle 247"/>
                <p:cNvSpPr>
                  <a:spLocks noChangeArrowheads="1"/>
                </p:cNvSpPr>
                <p:nvPr/>
              </p:nvSpPr>
              <p:spPr bwMode="auto">
                <a:xfrm>
                  <a:off x="1626" y="2753"/>
                  <a:ext cx="1141" cy="4"/>
                </a:xfrm>
                <a:prstGeom prst="rect">
                  <a:avLst/>
                </a:prstGeom>
                <a:solidFill>
                  <a:srgbClr val="9292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66" name="Rectangle 248"/>
                <p:cNvSpPr>
                  <a:spLocks noChangeArrowheads="1"/>
                </p:cNvSpPr>
                <p:nvPr/>
              </p:nvSpPr>
              <p:spPr bwMode="auto">
                <a:xfrm>
                  <a:off x="1626" y="2757"/>
                  <a:ext cx="1141" cy="3"/>
                </a:xfrm>
                <a:prstGeom prst="rect">
                  <a:avLst/>
                </a:prstGeom>
                <a:solidFill>
                  <a:srgbClr val="9191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67" name="Rectangle 249"/>
                <p:cNvSpPr>
                  <a:spLocks noChangeArrowheads="1"/>
                </p:cNvSpPr>
                <p:nvPr/>
              </p:nvSpPr>
              <p:spPr bwMode="auto">
                <a:xfrm>
                  <a:off x="1626" y="2760"/>
                  <a:ext cx="1141" cy="2"/>
                </a:xfrm>
                <a:prstGeom prst="rect">
                  <a:avLst/>
                </a:prstGeom>
                <a:solidFill>
                  <a:srgbClr val="909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68" name="Rectangle 250"/>
                <p:cNvSpPr>
                  <a:spLocks noChangeArrowheads="1"/>
                </p:cNvSpPr>
                <p:nvPr/>
              </p:nvSpPr>
              <p:spPr bwMode="auto">
                <a:xfrm>
                  <a:off x="1626" y="2762"/>
                  <a:ext cx="1141" cy="3"/>
                </a:xfrm>
                <a:prstGeom prst="rect">
                  <a:avLst/>
                </a:prstGeom>
                <a:solidFill>
                  <a:srgbClr val="8F8F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69" name="Rectangle 251"/>
                <p:cNvSpPr>
                  <a:spLocks noChangeArrowheads="1"/>
                </p:cNvSpPr>
                <p:nvPr/>
              </p:nvSpPr>
              <p:spPr bwMode="auto">
                <a:xfrm>
                  <a:off x="1626" y="2765"/>
                  <a:ext cx="1141" cy="2"/>
                </a:xfrm>
                <a:prstGeom prst="rect">
                  <a:avLst/>
                </a:prstGeom>
                <a:solidFill>
                  <a:srgbClr val="8D8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70" name="Rectangle 252"/>
                <p:cNvSpPr>
                  <a:spLocks noChangeArrowheads="1"/>
                </p:cNvSpPr>
                <p:nvPr/>
              </p:nvSpPr>
              <p:spPr bwMode="auto">
                <a:xfrm>
                  <a:off x="1626" y="2767"/>
                  <a:ext cx="1141" cy="3"/>
                </a:xfrm>
                <a:prstGeom prst="rect">
                  <a:avLst/>
                </a:prstGeom>
                <a:solidFill>
                  <a:srgbClr val="8C8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71" name="Rectangle 253"/>
                <p:cNvSpPr>
                  <a:spLocks noChangeArrowheads="1"/>
                </p:cNvSpPr>
                <p:nvPr/>
              </p:nvSpPr>
              <p:spPr bwMode="auto">
                <a:xfrm>
                  <a:off x="1626" y="2770"/>
                  <a:ext cx="1141" cy="3"/>
                </a:xfrm>
                <a:prstGeom prst="rect">
                  <a:avLst/>
                </a:prstGeom>
                <a:solidFill>
                  <a:srgbClr val="8B8B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72" name="Rectangle 254"/>
                <p:cNvSpPr>
                  <a:spLocks noChangeArrowheads="1"/>
                </p:cNvSpPr>
                <p:nvPr/>
              </p:nvSpPr>
              <p:spPr bwMode="auto">
                <a:xfrm>
                  <a:off x="1626" y="2773"/>
                  <a:ext cx="1141" cy="3"/>
                </a:xfrm>
                <a:prstGeom prst="rect">
                  <a:avLst/>
                </a:prstGeom>
                <a:solidFill>
                  <a:srgbClr val="8989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73" name="Rectangle 255"/>
                <p:cNvSpPr>
                  <a:spLocks noChangeArrowheads="1"/>
                </p:cNvSpPr>
                <p:nvPr/>
              </p:nvSpPr>
              <p:spPr bwMode="auto">
                <a:xfrm>
                  <a:off x="1626" y="2776"/>
                  <a:ext cx="1141" cy="3"/>
                </a:xfrm>
                <a:prstGeom prst="rect">
                  <a:avLst/>
                </a:prstGeom>
                <a:solidFill>
                  <a:srgbClr val="8989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74" name="Rectangle 256"/>
                <p:cNvSpPr>
                  <a:spLocks noChangeArrowheads="1"/>
                </p:cNvSpPr>
                <p:nvPr/>
              </p:nvSpPr>
              <p:spPr bwMode="auto">
                <a:xfrm>
                  <a:off x="1626" y="2779"/>
                  <a:ext cx="1141" cy="3"/>
                </a:xfrm>
                <a:prstGeom prst="rect">
                  <a:avLst/>
                </a:prstGeom>
                <a:solidFill>
                  <a:srgbClr val="8888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75" name="Rectangle 257"/>
                <p:cNvSpPr>
                  <a:spLocks noChangeArrowheads="1"/>
                </p:cNvSpPr>
                <p:nvPr/>
              </p:nvSpPr>
              <p:spPr bwMode="auto">
                <a:xfrm>
                  <a:off x="1626" y="2782"/>
                  <a:ext cx="1141" cy="2"/>
                </a:xfrm>
                <a:prstGeom prst="rect">
                  <a:avLst/>
                </a:prstGeom>
                <a:solidFill>
                  <a:srgbClr val="8787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76" name="Rectangle 258"/>
                <p:cNvSpPr>
                  <a:spLocks noChangeArrowheads="1"/>
                </p:cNvSpPr>
                <p:nvPr/>
              </p:nvSpPr>
              <p:spPr bwMode="auto">
                <a:xfrm>
                  <a:off x="1626" y="2784"/>
                  <a:ext cx="1141" cy="3"/>
                </a:xfrm>
                <a:prstGeom prst="rect">
                  <a:avLst/>
                </a:prstGeom>
                <a:solidFill>
                  <a:srgbClr val="8585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77" name="Rectangle 259"/>
                <p:cNvSpPr>
                  <a:spLocks noChangeArrowheads="1"/>
                </p:cNvSpPr>
                <p:nvPr/>
              </p:nvSpPr>
              <p:spPr bwMode="auto">
                <a:xfrm>
                  <a:off x="1626" y="2787"/>
                  <a:ext cx="1141" cy="3"/>
                </a:xfrm>
                <a:prstGeom prst="rect">
                  <a:avLst/>
                </a:prstGeom>
                <a:solidFill>
                  <a:srgbClr val="8484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78" name="Rectangle 260"/>
                <p:cNvSpPr>
                  <a:spLocks noChangeArrowheads="1"/>
                </p:cNvSpPr>
                <p:nvPr/>
              </p:nvSpPr>
              <p:spPr bwMode="auto">
                <a:xfrm>
                  <a:off x="1626" y="2790"/>
                  <a:ext cx="1141" cy="2"/>
                </a:xfrm>
                <a:prstGeom prst="rect">
                  <a:avLst/>
                </a:prstGeom>
                <a:solidFill>
                  <a:srgbClr val="838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79" name="Rectangle 261"/>
                <p:cNvSpPr>
                  <a:spLocks noChangeArrowheads="1"/>
                </p:cNvSpPr>
                <p:nvPr/>
              </p:nvSpPr>
              <p:spPr bwMode="auto">
                <a:xfrm>
                  <a:off x="1626" y="2792"/>
                  <a:ext cx="1141" cy="4"/>
                </a:xfrm>
                <a:prstGeom prst="rect">
                  <a:avLst/>
                </a:prstGeom>
                <a:solidFill>
                  <a:srgbClr val="8282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80" name="Rectangle 262"/>
                <p:cNvSpPr>
                  <a:spLocks noChangeArrowheads="1"/>
                </p:cNvSpPr>
                <p:nvPr/>
              </p:nvSpPr>
              <p:spPr bwMode="auto">
                <a:xfrm>
                  <a:off x="1626" y="2796"/>
                  <a:ext cx="1141" cy="2"/>
                </a:xfrm>
                <a:prstGeom prst="rect">
                  <a:avLst/>
                </a:prstGeom>
                <a:solidFill>
                  <a:srgbClr val="8282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81" name="Rectangle 263"/>
                <p:cNvSpPr>
                  <a:spLocks noChangeArrowheads="1"/>
                </p:cNvSpPr>
                <p:nvPr/>
              </p:nvSpPr>
              <p:spPr bwMode="auto">
                <a:xfrm>
                  <a:off x="1626" y="2798"/>
                  <a:ext cx="1141" cy="3"/>
                </a:xfrm>
                <a:prstGeom prst="rect">
                  <a:avLst/>
                </a:prstGeom>
                <a:solidFill>
                  <a:srgbClr val="8181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82" name="Rectangle 264"/>
                <p:cNvSpPr>
                  <a:spLocks noChangeArrowheads="1"/>
                </p:cNvSpPr>
                <p:nvPr/>
              </p:nvSpPr>
              <p:spPr bwMode="auto">
                <a:xfrm>
                  <a:off x="1626" y="2801"/>
                  <a:ext cx="1141" cy="3"/>
                </a:xfrm>
                <a:prstGeom prst="rect">
                  <a:avLst/>
                </a:prstGeom>
                <a:solidFill>
                  <a:srgbClr val="808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83" name="Rectangle 265"/>
                <p:cNvSpPr>
                  <a:spLocks noChangeArrowheads="1"/>
                </p:cNvSpPr>
                <p:nvPr/>
              </p:nvSpPr>
              <p:spPr bwMode="auto">
                <a:xfrm>
                  <a:off x="1626" y="2804"/>
                  <a:ext cx="1141" cy="2"/>
                </a:xfrm>
                <a:prstGeom prst="rect">
                  <a:avLst/>
                </a:prstGeom>
                <a:solidFill>
                  <a:srgbClr val="7F7F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84" name="Rectangle 266"/>
                <p:cNvSpPr>
                  <a:spLocks noChangeArrowheads="1"/>
                </p:cNvSpPr>
                <p:nvPr/>
              </p:nvSpPr>
              <p:spPr bwMode="auto">
                <a:xfrm>
                  <a:off x="1626" y="2806"/>
                  <a:ext cx="1141" cy="3"/>
                </a:xfrm>
                <a:prstGeom prst="rect">
                  <a:avLst/>
                </a:prstGeom>
                <a:solidFill>
                  <a:srgbClr val="7E7E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85" name="Rectangle 267"/>
                <p:cNvSpPr>
                  <a:spLocks noChangeArrowheads="1"/>
                </p:cNvSpPr>
                <p:nvPr/>
              </p:nvSpPr>
              <p:spPr bwMode="auto">
                <a:xfrm>
                  <a:off x="1626" y="2809"/>
                  <a:ext cx="1141" cy="3"/>
                </a:xfrm>
                <a:prstGeom prst="rect">
                  <a:avLst/>
                </a:prstGeom>
                <a:solidFill>
                  <a:srgbClr val="7E7E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86" name="Rectangle 268"/>
                <p:cNvSpPr>
                  <a:spLocks noChangeArrowheads="1"/>
                </p:cNvSpPr>
                <p:nvPr/>
              </p:nvSpPr>
              <p:spPr bwMode="auto">
                <a:xfrm>
                  <a:off x="1626" y="2812"/>
                  <a:ext cx="1141" cy="3"/>
                </a:xfrm>
                <a:prstGeom prst="rect">
                  <a:avLst/>
                </a:prstGeom>
                <a:solidFill>
                  <a:srgbClr val="7D7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87" name="Rectangle 269"/>
                <p:cNvSpPr>
                  <a:spLocks noChangeArrowheads="1"/>
                </p:cNvSpPr>
                <p:nvPr/>
              </p:nvSpPr>
              <p:spPr bwMode="auto">
                <a:xfrm>
                  <a:off x="1626" y="2815"/>
                  <a:ext cx="1141" cy="3"/>
                </a:xfrm>
                <a:prstGeom prst="rect">
                  <a:avLst/>
                </a:prstGeom>
                <a:solidFill>
                  <a:srgbClr val="7C7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88" name="Rectangle 270"/>
                <p:cNvSpPr>
                  <a:spLocks noChangeArrowheads="1"/>
                </p:cNvSpPr>
                <p:nvPr/>
              </p:nvSpPr>
              <p:spPr bwMode="auto">
                <a:xfrm>
                  <a:off x="1626" y="2818"/>
                  <a:ext cx="1141" cy="2"/>
                </a:xfrm>
                <a:prstGeom prst="rect">
                  <a:avLst/>
                </a:prstGeom>
                <a:solidFill>
                  <a:srgbClr val="7C7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89" name="Rectangle 271"/>
                <p:cNvSpPr>
                  <a:spLocks noChangeArrowheads="1"/>
                </p:cNvSpPr>
                <p:nvPr/>
              </p:nvSpPr>
              <p:spPr bwMode="auto">
                <a:xfrm>
                  <a:off x="1626" y="2820"/>
                  <a:ext cx="1141" cy="3"/>
                </a:xfrm>
                <a:prstGeom prst="rect">
                  <a:avLst/>
                </a:prstGeom>
                <a:solidFill>
                  <a:srgbClr val="7B7B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90" name="Rectangle 272"/>
                <p:cNvSpPr>
                  <a:spLocks noChangeArrowheads="1"/>
                </p:cNvSpPr>
                <p:nvPr/>
              </p:nvSpPr>
              <p:spPr bwMode="auto">
                <a:xfrm>
                  <a:off x="1626" y="2823"/>
                  <a:ext cx="1141" cy="3"/>
                </a:xfrm>
                <a:prstGeom prst="rect">
                  <a:avLst/>
                </a:prstGeom>
                <a:solidFill>
                  <a:srgbClr val="7A7A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91" name="Rectangle 273"/>
                <p:cNvSpPr>
                  <a:spLocks noChangeArrowheads="1"/>
                </p:cNvSpPr>
                <p:nvPr/>
              </p:nvSpPr>
              <p:spPr bwMode="auto">
                <a:xfrm>
                  <a:off x="1626" y="2826"/>
                  <a:ext cx="1141" cy="2"/>
                </a:xfrm>
                <a:prstGeom prst="rect">
                  <a:avLst/>
                </a:prstGeom>
                <a:solidFill>
                  <a:srgbClr val="7A7A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92" name="Rectangle 274"/>
                <p:cNvSpPr>
                  <a:spLocks noChangeArrowheads="1"/>
                </p:cNvSpPr>
                <p:nvPr/>
              </p:nvSpPr>
              <p:spPr bwMode="auto">
                <a:xfrm>
                  <a:off x="1626" y="2828"/>
                  <a:ext cx="1141" cy="3"/>
                </a:xfrm>
                <a:prstGeom prst="rect">
                  <a:avLst/>
                </a:prstGeom>
                <a:solidFill>
                  <a:srgbClr val="7979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93" name="Rectangle 275"/>
                <p:cNvSpPr>
                  <a:spLocks noChangeArrowheads="1"/>
                </p:cNvSpPr>
                <p:nvPr/>
              </p:nvSpPr>
              <p:spPr bwMode="auto">
                <a:xfrm>
                  <a:off x="1626" y="2831"/>
                  <a:ext cx="1141" cy="4"/>
                </a:xfrm>
                <a:prstGeom prst="rect">
                  <a:avLst/>
                </a:prstGeom>
                <a:solidFill>
                  <a:srgbClr val="7979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94" name="Rectangle 276"/>
                <p:cNvSpPr>
                  <a:spLocks noChangeArrowheads="1"/>
                </p:cNvSpPr>
                <p:nvPr/>
              </p:nvSpPr>
              <p:spPr bwMode="auto">
                <a:xfrm>
                  <a:off x="1626" y="2835"/>
                  <a:ext cx="1141" cy="2"/>
                </a:xfrm>
                <a:prstGeom prst="rect">
                  <a:avLst/>
                </a:prstGeom>
                <a:solidFill>
                  <a:srgbClr val="7878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95" name="Rectangle 277"/>
                <p:cNvSpPr>
                  <a:spLocks noChangeArrowheads="1"/>
                </p:cNvSpPr>
                <p:nvPr/>
              </p:nvSpPr>
              <p:spPr bwMode="auto">
                <a:xfrm>
                  <a:off x="1626" y="2837"/>
                  <a:ext cx="1141" cy="3"/>
                </a:xfrm>
                <a:prstGeom prst="rect">
                  <a:avLst/>
                </a:prstGeom>
                <a:solidFill>
                  <a:srgbClr val="7878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96" name="Rectangle 278"/>
                <p:cNvSpPr>
                  <a:spLocks noChangeArrowheads="1"/>
                </p:cNvSpPr>
                <p:nvPr/>
              </p:nvSpPr>
              <p:spPr bwMode="auto">
                <a:xfrm>
                  <a:off x="1626" y="2840"/>
                  <a:ext cx="1141" cy="2"/>
                </a:xfrm>
                <a:prstGeom prst="rect">
                  <a:avLst/>
                </a:prstGeom>
                <a:solidFill>
                  <a:srgbClr val="7777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97" name="Rectangle 279"/>
                <p:cNvSpPr>
                  <a:spLocks noChangeArrowheads="1"/>
                </p:cNvSpPr>
                <p:nvPr/>
              </p:nvSpPr>
              <p:spPr bwMode="auto">
                <a:xfrm>
                  <a:off x="1626" y="2842"/>
                  <a:ext cx="1141" cy="3"/>
                </a:xfrm>
                <a:prstGeom prst="rect">
                  <a:avLst/>
                </a:prstGeom>
                <a:solidFill>
                  <a:srgbClr val="7777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98" name="Rectangle 280"/>
                <p:cNvSpPr>
                  <a:spLocks noChangeArrowheads="1"/>
                </p:cNvSpPr>
                <p:nvPr/>
              </p:nvSpPr>
              <p:spPr bwMode="auto">
                <a:xfrm>
                  <a:off x="1626" y="2845"/>
                  <a:ext cx="1141" cy="3"/>
                </a:xfrm>
                <a:prstGeom prst="rect">
                  <a:avLst/>
                </a:prstGeom>
                <a:solidFill>
                  <a:srgbClr val="7676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99" name="Rectangle 281"/>
                <p:cNvSpPr>
                  <a:spLocks noChangeArrowheads="1"/>
                </p:cNvSpPr>
                <p:nvPr/>
              </p:nvSpPr>
              <p:spPr bwMode="auto">
                <a:xfrm>
                  <a:off x="1626" y="2848"/>
                  <a:ext cx="1141" cy="2"/>
                </a:xfrm>
                <a:prstGeom prst="rect">
                  <a:avLst/>
                </a:prstGeom>
                <a:solidFill>
                  <a:srgbClr val="7676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00" name="Rectangle 282"/>
                <p:cNvSpPr>
                  <a:spLocks noChangeArrowheads="1"/>
                </p:cNvSpPr>
                <p:nvPr/>
              </p:nvSpPr>
              <p:spPr bwMode="auto">
                <a:xfrm>
                  <a:off x="1626" y="2850"/>
                  <a:ext cx="1141" cy="4"/>
                </a:xfrm>
                <a:prstGeom prst="rect">
                  <a:avLst/>
                </a:prstGeom>
                <a:solidFill>
                  <a:srgbClr val="7676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01" name="Freeform 283"/>
                <p:cNvSpPr>
                  <a:spLocks/>
                </p:cNvSpPr>
                <p:nvPr/>
              </p:nvSpPr>
              <p:spPr bwMode="auto">
                <a:xfrm>
                  <a:off x="1626" y="2088"/>
                  <a:ext cx="1139" cy="764"/>
                </a:xfrm>
                <a:custGeom>
                  <a:avLst/>
                  <a:gdLst>
                    <a:gd name="T0" fmla="*/ 511 w 1139"/>
                    <a:gd name="T1" fmla="*/ 2 h 764"/>
                    <a:gd name="T2" fmla="*/ 401 w 1139"/>
                    <a:gd name="T3" fmla="*/ 17 h 764"/>
                    <a:gd name="T4" fmla="*/ 298 w 1139"/>
                    <a:gd name="T5" fmla="*/ 46 h 764"/>
                    <a:gd name="T6" fmla="*/ 208 w 1139"/>
                    <a:gd name="T7" fmla="*/ 87 h 764"/>
                    <a:gd name="T8" fmla="*/ 130 w 1139"/>
                    <a:gd name="T9" fmla="*/ 139 h 764"/>
                    <a:gd name="T10" fmla="*/ 97 w 1139"/>
                    <a:gd name="T11" fmla="*/ 169 h 764"/>
                    <a:gd name="T12" fmla="*/ 69 w 1139"/>
                    <a:gd name="T13" fmla="*/ 199 h 764"/>
                    <a:gd name="T14" fmla="*/ 45 w 1139"/>
                    <a:gd name="T15" fmla="*/ 233 h 764"/>
                    <a:gd name="T16" fmla="*/ 25 w 1139"/>
                    <a:gd name="T17" fmla="*/ 268 h 764"/>
                    <a:gd name="T18" fmla="*/ 12 w 1139"/>
                    <a:gd name="T19" fmla="*/ 305 h 764"/>
                    <a:gd name="T20" fmla="*/ 3 w 1139"/>
                    <a:gd name="T21" fmla="*/ 343 h 764"/>
                    <a:gd name="T22" fmla="*/ 0 w 1139"/>
                    <a:gd name="T23" fmla="*/ 382 h 764"/>
                    <a:gd name="T24" fmla="*/ 3 w 1139"/>
                    <a:gd name="T25" fmla="*/ 421 h 764"/>
                    <a:gd name="T26" fmla="*/ 12 w 1139"/>
                    <a:gd name="T27" fmla="*/ 459 h 764"/>
                    <a:gd name="T28" fmla="*/ 25 w 1139"/>
                    <a:gd name="T29" fmla="*/ 496 h 764"/>
                    <a:gd name="T30" fmla="*/ 45 w 1139"/>
                    <a:gd name="T31" fmla="*/ 530 h 764"/>
                    <a:gd name="T32" fmla="*/ 69 w 1139"/>
                    <a:gd name="T33" fmla="*/ 564 h 764"/>
                    <a:gd name="T34" fmla="*/ 97 w 1139"/>
                    <a:gd name="T35" fmla="*/ 595 h 764"/>
                    <a:gd name="T36" fmla="*/ 130 w 1139"/>
                    <a:gd name="T37" fmla="*/ 624 h 764"/>
                    <a:gd name="T38" fmla="*/ 208 w 1139"/>
                    <a:gd name="T39" fmla="*/ 676 h 764"/>
                    <a:gd name="T40" fmla="*/ 298 w 1139"/>
                    <a:gd name="T41" fmla="*/ 717 h 764"/>
                    <a:gd name="T42" fmla="*/ 401 w 1139"/>
                    <a:gd name="T43" fmla="*/ 747 h 764"/>
                    <a:gd name="T44" fmla="*/ 511 w 1139"/>
                    <a:gd name="T45" fmla="*/ 761 h 764"/>
                    <a:gd name="T46" fmla="*/ 627 w 1139"/>
                    <a:gd name="T47" fmla="*/ 761 h 764"/>
                    <a:gd name="T48" fmla="*/ 739 w 1139"/>
                    <a:gd name="T49" fmla="*/ 747 h 764"/>
                    <a:gd name="T50" fmla="*/ 840 w 1139"/>
                    <a:gd name="T51" fmla="*/ 717 h 764"/>
                    <a:gd name="T52" fmla="*/ 931 w 1139"/>
                    <a:gd name="T53" fmla="*/ 676 h 764"/>
                    <a:gd name="T54" fmla="*/ 1009 w 1139"/>
                    <a:gd name="T55" fmla="*/ 624 h 764"/>
                    <a:gd name="T56" fmla="*/ 1042 w 1139"/>
                    <a:gd name="T57" fmla="*/ 595 h 764"/>
                    <a:gd name="T58" fmla="*/ 1070 w 1139"/>
                    <a:gd name="T59" fmla="*/ 564 h 764"/>
                    <a:gd name="T60" fmla="*/ 1095 w 1139"/>
                    <a:gd name="T61" fmla="*/ 530 h 764"/>
                    <a:gd name="T62" fmla="*/ 1114 w 1139"/>
                    <a:gd name="T63" fmla="*/ 496 h 764"/>
                    <a:gd name="T64" fmla="*/ 1127 w 1139"/>
                    <a:gd name="T65" fmla="*/ 459 h 764"/>
                    <a:gd name="T66" fmla="*/ 1136 w 1139"/>
                    <a:gd name="T67" fmla="*/ 421 h 764"/>
                    <a:gd name="T68" fmla="*/ 1139 w 1139"/>
                    <a:gd name="T69" fmla="*/ 382 h 764"/>
                    <a:gd name="T70" fmla="*/ 1136 w 1139"/>
                    <a:gd name="T71" fmla="*/ 343 h 764"/>
                    <a:gd name="T72" fmla="*/ 1127 w 1139"/>
                    <a:gd name="T73" fmla="*/ 305 h 764"/>
                    <a:gd name="T74" fmla="*/ 1114 w 1139"/>
                    <a:gd name="T75" fmla="*/ 268 h 764"/>
                    <a:gd name="T76" fmla="*/ 1095 w 1139"/>
                    <a:gd name="T77" fmla="*/ 233 h 764"/>
                    <a:gd name="T78" fmla="*/ 1070 w 1139"/>
                    <a:gd name="T79" fmla="*/ 199 h 764"/>
                    <a:gd name="T80" fmla="*/ 1042 w 1139"/>
                    <a:gd name="T81" fmla="*/ 169 h 764"/>
                    <a:gd name="T82" fmla="*/ 1009 w 1139"/>
                    <a:gd name="T83" fmla="*/ 139 h 764"/>
                    <a:gd name="T84" fmla="*/ 931 w 1139"/>
                    <a:gd name="T85" fmla="*/ 87 h 764"/>
                    <a:gd name="T86" fmla="*/ 840 w 1139"/>
                    <a:gd name="T87" fmla="*/ 46 h 764"/>
                    <a:gd name="T88" fmla="*/ 739 w 1139"/>
                    <a:gd name="T89" fmla="*/ 17 h 764"/>
                    <a:gd name="T90" fmla="*/ 627 w 1139"/>
                    <a:gd name="T91" fmla="*/ 2 h 764"/>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0" t="0" r="r" b="b"/>
                  <a:pathLst>
                    <a:path w="1139" h="764">
                      <a:moveTo>
                        <a:pt x="569" y="0"/>
                      </a:moveTo>
                      <a:lnTo>
                        <a:pt x="511" y="2"/>
                      </a:lnTo>
                      <a:lnTo>
                        <a:pt x="455" y="7"/>
                      </a:lnTo>
                      <a:lnTo>
                        <a:pt x="401" y="17"/>
                      </a:lnTo>
                      <a:lnTo>
                        <a:pt x="348" y="29"/>
                      </a:lnTo>
                      <a:lnTo>
                        <a:pt x="298" y="46"/>
                      </a:lnTo>
                      <a:lnTo>
                        <a:pt x="251" y="65"/>
                      </a:lnTo>
                      <a:lnTo>
                        <a:pt x="208" y="87"/>
                      </a:lnTo>
                      <a:lnTo>
                        <a:pt x="167" y="112"/>
                      </a:lnTo>
                      <a:lnTo>
                        <a:pt x="130" y="139"/>
                      </a:lnTo>
                      <a:lnTo>
                        <a:pt x="113" y="153"/>
                      </a:lnTo>
                      <a:lnTo>
                        <a:pt x="97" y="169"/>
                      </a:lnTo>
                      <a:lnTo>
                        <a:pt x="82" y="183"/>
                      </a:lnTo>
                      <a:lnTo>
                        <a:pt x="69" y="199"/>
                      </a:lnTo>
                      <a:lnTo>
                        <a:pt x="56" y="216"/>
                      </a:lnTo>
                      <a:lnTo>
                        <a:pt x="45" y="233"/>
                      </a:lnTo>
                      <a:lnTo>
                        <a:pt x="35" y="251"/>
                      </a:lnTo>
                      <a:lnTo>
                        <a:pt x="25" y="268"/>
                      </a:lnTo>
                      <a:lnTo>
                        <a:pt x="18" y="287"/>
                      </a:lnTo>
                      <a:lnTo>
                        <a:pt x="12" y="305"/>
                      </a:lnTo>
                      <a:lnTo>
                        <a:pt x="6" y="324"/>
                      </a:lnTo>
                      <a:lnTo>
                        <a:pt x="3" y="343"/>
                      </a:lnTo>
                      <a:lnTo>
                        <a:pt x="1" y="362"/>
                      </a:lnTo>
                      <a:lnTo>
                        <a:pt x="0" y="382"/>
                      </a:lnTo>
                      <a:lnTo>
                        <a:pt x="1" y="402"/>
                      </a:lnTo>
                      <a:lnTo>
                        <a:pt x="3" y="421"/>
                      </a:lnTo>
                      <a:lnTo>
                        <a:pt x="6" y="440"/>
                      </a:lnTo>
                      <a:lnTo>
                        <a:pt x="12" y="459"/>
                      </a:lnTo>
                      <a:lnTo>
                        <a:pt x="18" y="478"/>
                      </a:lnTo>
                      <a:lnTo>
                        <a:pt x="25" y="496"/>
                      </a:lnTo>
                      <a:lnTo>
                        <a:pt x="35" y="514"/>
                      </a:lnTo>
                      <a:lnTo>
                        <a:pt x="45" y="530"/>
                      </a:lnTo>
                      <a:lnTo>
                        <a:pt x="56" y="547"/>
                      </a:lnTo>
                      <a:lnTo>
                        <a:pt x="69" y="564"/>
                      </a:lnTo>
                      <a:lnTo>
                        <a:pt x="82" y="580"/>
                      </a:lnTo>
                      <a:lnTo>
                        <a:pt x="97" y="595"/>
                      </a:lnTo>
                      <a:lnTo>
                        <a:pt x="113" y="611"/>
                      </a:lnTo>
                      <a:lnTo>
                        <a:pt x="130" y="624"/>
                      </a:lnTo>
                      <a:lnTo>
                        <a:pt x="167" y="652"/>
                      </a:lnTo>
                      <a:lnTo>
                        <a:pt x="208" y="676"/>
                      </a:lnTo>
                      <a:lnTo>
                        <a:pt x="251" y="698"/>
                      </a:lnTo>
                      <a:lnTo>
                        <a:pt x="298" y="717"/>
                      </a:lnTo>
                      <a:lnTo>
                        <a:pt x="348" y="734"/>
                      </a:lnTo>
                      <a:lnTo>
                        <a:pt x="401" y="747"/>
                      </a:lnTo>
                      <a:lnTo>
                        <a:pt x="455" y="756"/>
                      </a:lnTo>
                      <a:lnTo>
                        <a:pt x="511" y="761"/>
                      </a:lnTo>
                      <a:lnTo>
                        <a:pt x="569" y="764"/>
                      </a:lnTo>
                      <a:lnTo>
                        <a:pt x="627" y="761"/>
                      </a:lnTo>
                      <a:lnTo>
                        <a:pt x="684" y="756"/>
                      </a:lnTo>
                      <a:lnTo>
                        <a:pt x="739" y="747"/>
                      </a:lnTo>
                      <a:lnTo>
                        <a:pt x="791" y="734"/>
                      </a:lnTo>
                      <a:lnTo>
                        <a:pt x="840" y="717"/>
                      </a:lnTo>
                      <a:lnTo>
                        <a:pt x="888" y="698"/>
                      </a:lnTo>
                      <a:lnTo>
                        <a:pt x="931" y="676"/>
                      </a:lnTo>
                      <a:lnTo>
                        <a:pt x="972" y="652"/>
                      </a:lnTo>
                      <a:lnTo>
                        <a:pt x="1009" y="624"/>
                      </a:lnTo>
                      <a:lnTo>
                        <a:pt x="1026" y="611"/>
                      </a:lnTo>
                      <a:lnTo>
                        <a:pt x="1042" y="595"/>
                      </a:lnTo>
                      <a:lnTo>
                        <a:pt x="1057" y="580"/>
                      </a:lnTo>
                      <a:lnTo>
                        <a:pt x="1070" y="564"/>
                      </a:lnTo>
                      <a:lnTo>
                        <a:pt x="1083" y="547"/>
                      </a:lnTo>
                      <a:lnTo>
                        <a:pt x="1095" y="530"/>
                      </a:lnTo>
                      <a:lnTo>
                        <a:pt x="1104" y="514"/>
                      </a:lnTo>
                      <a:lnTo>
                        <a:pt x="1114" y="496"/>
                      </a:lnTo>
                      <a:lnTo>
                        <a:pt x="1121" y="478"/>
                      </a:lnTo>
                      <a:lnTo>
                        <a:pt x="1127" y="459"/>
                      </a:lnTo>
                      <a:lnTo>
                        <a:pt x="1133" y="440"/>
                      </a:lnTo>
                      <a:lnTo>
                        <a:pt x="1136" y="421"/>
                      </a:lnTo>
                      <a:lnTo>
                        <a:pt x="1138" y="402"/>
                      </a:lnTo>
                      <a:lnTo>
                        <a:pt x="1139" y="382"/>
                      </a:lnTo>
                      <a:lnTo>
                        <a:pt x="1138" y="362"/>
                      </a:lnTo>
                      <a:lnTo>
                        <a:pt x="1136" y="343"/>
                      </a:lnTo>
                      <a:lnTo>
                        <a:pt x="1133" y="324"/>
                      </a:lnTo>
                      <a:lnTo>
                        <a:pt x="1127" y="305"/>
                      </a:lnTo>
                      <a:lnTo>
                        <a:pt x="1121" y="287"/>
                      </a:lnTo>
                      <a:lnTo>
                        <a:pt x="1114" y="268"/>
                      </a:lnTo>
                      <a:lnTo>
                        <a:pt x="1104" y="251"/>
                      </a:lnTo>
                      <a:lnTo>
                        <a:pt x="1095" y="233"/>
                      </a:lnTo>
                      <a:lnTo>
                        <a:pt x="1083" y="216"/>
                      </a:lnTo>
                      <a:lnTo>
                        <a:pt x="1070" y="199"/>
                      </a:lnTo>
                      <a:lnTo>
                        <a:pt x="1057" y="183"/>
                      </a:lnTo>
                      <a:lnTo>
                        <a:pt x="1042" y="169"/>
                      </a:lnTo>
                      <a:lnTo>
                        <a:pt x="1026" y="153"/>
                      </a:lnTo>
                      <a:lnTo>
                        <a:pt x="1009" y="139"/>
                      </a:lnTo>
                      <a:lnTo>
                        <a:pt x="972" y="112"/>
                      </a:lnTo>
                      <a:lnTo>
                        <a:pt x="931" y="87"/>
                      </a:lnTo>
                      <a:lnTo>
                        <a:pt x="888" y="65"/>
                      </a:lnTo>
                      <a:lnTo>
                        <a:pt x="840" y="46"/>
                      </a:lnTo>
                      <a:lnTo>
                        <a:pt x="791" y="29"/>
                      </a:lnTo>
                      <a:lnTo>
                        <a:pt x="739" y="17"/>
                      </a:lnTo>
                      <a:lnTo>
                        <a:pt x="684" y="7"/>
                      </a:lnTo>
                      <a:lnTo>
                        <a:pt x="627" y="2"/>
                      </a:lnTo>
                      <a:lnTo>
                        <a:pt x="569" y="0"/>
                      </a:lnTo>
                      <a:close/>
                    </a:path>
                  </a:pathLst>
                </a:custGeom>
                <a:solidFill>
                  <a:srgbClr val="767600"/>
                </a:solidFill>
                <a:ln w="0">
                  <a:solidFill>
                    <a:srgbClr val="FFFFFF"/>
                  </a:solidFill>
                  <a:prstDash val="solid"/>
                  <a:round/>
                  <a:headEnd/>
                  <a:tailEnd/>
                </a:ln>
              </p:spPr>
              <p:txBody>
                <a:bodyPr/>
                <a:lstStyle/>
                <a:p>
                  <a:endParaRPr lang="en-US"/>
                </a:p>
              </p:txBody>
            </p:sp>
            <p:sp>
              <p:nvSpPr>
                <p:cNvPr id="81202" name="Oval 284"/>
                <p:cNvSpPr>
                  <a:spLocks noChangeArrowheads="1"/>
                </p:cNvSpPr>
                <p:nvPr/>
              </p:nvSpPr>
              <p:spPr bwMode="auto">
                <a:xfrm>
                  <a:off x="1626" y="2088"/>
                  <a:ext cx="1140" cy="765"/>
                </a:xfrm>
                <a:prstGeom prst="ellipse">
                  <a:avLst/>
                </a:pr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03" name="Rectangle 285"/>
                <p:cNvSpPr>
                  <a:spLocks noChangeArrowheads="1"/>
                </p:cNvSpPr>
                <p:nvPr/>
              </p:nvSpPr>
              <p:spPr bwMode="auto">
                <a:xfrm>
                  <a:off x="1626" y="2088"/>
                  <a:ext cx="1141" cy="3"/>
                </a:xfrm>
                <a:prstGeom prst="rect">
                  <a:avLst/>
                </a:prstGeom>
                <a:solidFill>
                  <a:srgbClr val="7676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04" name="Rectangle 286"/>
                <p:cNvSpPr>
                  <a:spLocks noChangeArrowheads="1"/>
                </p:cNvSpPr>
                <p:nvPr/>
              </p:nvSpPr>
              <p:spPr bwMode="auto">
                <a:xfrm>
                  <a:off x="1626" y="2091"/>
                  <a:ext cx="1141" cy="2"/>
                </a:xfrm>
                <a:prstGeom prst="rect">
                  <a:avLst/>
                </a:prstGeom>
                <a:solidFill>
                  <a:srgbClr val="7676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05" name="Rectangle 287"/>
                <p:cNvSpPr>
                  <a:spLocks noChangeArrowheads="1"/>
                </p:cNvSpPr>
                <p:nvPr/>
              </p:nvSpPr>
              <p:spPr bwMode="auto">
                <a:xfrm>
                  <a:off x="1626" y="2093"/>
                  <a:ext cx="1141" cy="3"/>
                </a:xfrm>
                <a:prstGeom prst="rect">
                  <a:avLst/>
                </a:prstGeom>
                <a:solidFill>
                  <a:srgbClr val="7676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06" name="Rectangle 288"/>
                <p:cNvSpPr>
                  <a:spLocks noChangeArrowheads="1"/>
                </p:cNvSpPr>
                <p:nvPr/>
              </p:nvSpPr>
              <p:spPr bwMode="auto">
                <a:xfrm>
                  <a:off x="1626" y="2096"/>
                  <a:ext cx="1141" cy="4"/>
                </a:xfrm>
                <a:prstGeom prst="rect">
                  <a:avLst/>
                </a:prstGeom>
                <a:solidFill>
                  <a:srgbClr val="7777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07" name="Rectangle 289"/>
                <p:cNvSpPr>
                  <a:spLocks noChangeArrowheads="1"/>
                </p:cNvSpPr>
                <p:nvPr/>
              </p:nvSpPr>
              <p:spPr bwMode="auto">
                <a:xfrm>
                  <a:off x="1626" y="2100"/>
                  <a:ext cx="1141" cy="2"/>
                </a:xfrm>
                <a:prstGeom prst="rect">
                  <a:avLst/>
                </a:prstGeom>
                <a:solidFill>
                  <a:srgbClr val="7777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08" name="Rectangle 290"/>
                <p:cNvSpPr>
                  <a:spLocks noChangeArrowheads="1"/>
                </p:cNvSpPr>
                <p:nvPr/>
              </p:nvSpPr>
              <p:spPr bwMode="auto">
                <a:xfrm>
                  <a:off x="1626" y="2102"/>
                  <a:ext cx="1141" cy="3"/>
                </a:xfrm>
                <a:prstGeom prst="rect">
                  <a:avLst/>
                </a:prstGeom>
                <a:solidFill>
                  <a:srgbClr val="7878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09" name="Rectangle 291"/>
                <p:cNvSpPr>
                  <a:spLocks noChangeArrowheads="1"/>
                </p:cNvSpPr>
                <p:nvPr/>
              </p:nvSpPr>
              <p:spPr bwMode="auto">
                <a:xfrm>
                  <a:off x="1626" y="2105"/>
                  <a:ext cx="1141" cy="2"/>
                </a:xfrm>
                <a:prstGeom prst="rect">
                  <a:avLst/>
                </a:prstGeom>
                <a:solidFill>
                  <a:srgbClr val="7878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10" name="Rectangle 292"/>
                <p:cNvSpPr>
                  <a:spLocks noChangeArrowheads="1"/>
                </p:cNvSpPr>
                <p:nvPr/>
              </p:nvSpPr>
              <p:spPr bwMode="auto">
                <a:xfrm>
                  <a:off x="1626" y="2107"/>
                  <a:ext cx="1141" cy="3"/>
                </a:xfrm>
                <a:prstGeom prst="rect">
                  <a:avLst/>
                </a:prstGeom>
                <a:solidFill>
                  <a:srgbClr val="7979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11" name="Rectangle 293"/>
                <p:cNvSpPr>
                  <a:spLocks noChangeArrowheads="1"/>
                </p:cNvSpPr>
                <p:nvPr/>
              </p:nvSpPr>
              <p:spPr bwMode="auto">
                <a:xfrm>
                  <a:off x="1626" y="2110"/>
                  <a:ext cx="1141" cy="3"/>
                </a:xfrm>
                <a:prstGeom prst="rect">
                  <a:avLst/>
                </a:prstGeom>
                <a:solidFill>
                  <a:srgbClr val="7979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12" name="Rectangle 294"/>
                <p:cNvSpPr>
                  <a:spLocks noChangeArrowheads="1"/>
                </p:cNvSpPr>
                <p:nvPr/>
              </p:nvSpPr>
              <p:spPr bwMode="auto">
                <a:xfrm>
                  <a:off x="1626" y="2113"/>
                  <a:ext cx="1141" cy="2"/>
                </a:xfrm>
                <a:prstGeom prst="rect">
                  <a:avLst/>
                </a:prstGeom>
                <a:solidFill>
                  <a:srgbClr val="7A7A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13" name="Rectangle 295"/>
                <p:cNvSpPr>
                  <a:spLocks noChangeArrowheads="1"/>
                </p:cNvSpPr>
                <p:nvPr/>
              </p:nvSpPr>
              <p:spPr bwMode="auto">
                <a:xfrm>
                  <a:off x="1626" y="2115"/>
                  <a:ext cx="1141" cy="4"/>
                </a:xfrm>
                <a:prstGeom prst="rect">
                  <a:avLst/>
                </a:prstGeom>
                <a:solidFill>
                  <a:srgbClr val="7A7A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14" name="Rectangle 296"/>
                <p:cNvSpPr>
                  <a:spLocks noChangeArrowheads="1"/>
                </p:cNvSpPr>
                <p:nvPr/>
              </p:nvSpPr>
              <p:spPr bwMode="auto">
                <a:xfrm>
                  <a:off x="1626" y="2119"/>
                  <a:ext cx="1141" cy="3"/>
                </a:xfrm>
                <a:prstGeom prst="rect">
                  <a:avLst/>
                </a:prstGeom>
                <a:solidFill>
                  <a:srgbClr val="7B7B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15" name="Rectangle 297"/>
                <p:cNvSpPr>
                  <a:spLocks noChangeArrowheads="1"/>
                </p:cNvSpPr>
                <p:nvPr/>
              </p:nvSpPr>
              <p:spPr bwMode="auto">
                <a:xfrm>
                  <a:off x="1626" y="2122"/>
                  <a:ext cx="1141" cy="2"/>
                </a:xfrm>
                <a:prstGeom prst="rect">
                  <a:avLst/>
                </a:prstGeom>
                <a:solidFill>
                  <a:srgbClr val="7C7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16" name="Rectangle 298"/>
                <p:cNvSpPr>
                  <a:spLocks noChangeArrowheads="1"/>
                </p:cNvSpPr>
                <p:nvPr/>
              </p:nvSpPr>
              <p:spPr bwMode="auto">
                <a:xfrm>
                  <a:off x="1626" y="2124"/>
                  <a:ext cx="1141" cy="3"/>
                </a:xfrm>
                <a:prstGeom prst="rect">
                  <a:avLst/>
                </a:prstGeom>
                <a:solidFill>
                  <a:srgbClr val="7C7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17" name="Rectangle 299"/>
                <p:cNvSpPr>
                  <a:spLocks noChangeArrowheads="1"/>
                </p:cNvSpPr>
                <p:nvPr/>
              </p:nvSpPr>
              <p:spPr bwMode="auto">
                <a:xfrm>
                  <a:off x="1626" y="2127"/>
                  <a:ext cx="1141" cy="2"/>
                </a:xfrm>
                <a:prstGeom prst="rect">
                  <a:avLst/>
                </a:prstGeom>
                <a:solidFill>
                  <a:srgbClr val="7D7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18" name="Rectangle 300"/>
                <p:cNvSpPr>
                  <a:spLocks noChangeArrowheads="1"/>
                </p:cNvSpPr>
                <p:nvPr/>
              </p:nvSpPr>
              <p:spPr bwMode="auto">
                <a:xfrm>
                  <a:off x="1626" y="2129"/>
                  <a:ext cx="1141" cy="3"/>
                </a:xfrm>
                <a:prstGeom prst="rect">
                  <a:avLst/>
                </a:prstGeom>
                <a:solidFill>
                  <a:srgbClr val="7E7E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19" name="Rectangle 301"/>
                <p:cNvSpPr>
                  <a:spLocks noChangeArrowheads="1"/>
                </p:cNvSpPr>
                <p:nvPr/>
              </p:nvSpPr>
              <p:spPr bwMode="auto">
                <a:xfrm>
                  <a:off x="1626" y="2132"/>
                  <a:ext cx="1141" cy="3"/>
                </a:xfrm>
                <a:prstGeom prst="rect">
                  <a:avLst/>
                </a:prstGeom>
                <a:solidFill>
                  <a:srgbClr val="7E7E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20" name="Rectangle 302"/>
                <p:cNvSpPr>
                  <a:spLocks noChangeArrowheads="1"/>
                </p:cNvSpPr>
                <p:nvPr/>
              </p:nvSpPr>
              <p:spPr bwMode="auto">
                <a:xfrm>
                  <a:off x="1626" y="2135"/>
                  <a:ext cx="1141" cy="3"/>
                </a:xfrm>
                <a:prstGeom prst="rect">
                  <a:avLst/>
                </a:prstGeom>
                <a:solidFill>
                  <a:srgbClr val="7F7F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21" name="Rectangle 303"/>
                <p:cNvSpPr>
                  <a:spLocks noChangeArrowheads="1"/>
                </p:cNvSpPr>
                <p:nvPr/>
              </p:nvSpPr>
              <p:spPr bwMode="auto">
                <a:xfrm>
                  <a:off x="1626" y="2138"/>
                  <a:ext cx="1141" cy="3"/>
                </a:xfrm>
                <a:prstGeom prst="rect">
                  <a:avLst/>
                </a:prstGeom>
                <a:solidFill>
                  <a:srgbClr val="808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22" name="Rectangle 304"/>
                <p:cNvSpPr>
                  <a:spLocks noChangeArrowheads="1"/>
                </p:cNvSpPr>
                <p:nvPr/>
              </p:nvSpPr>
              <p:spPr bwMode="auto">
                <a:xfrm>
                  <a:off x="1626" y="2141"/>
                  <a:ext cx="1141" cy="3"/>
                </a:xfrm>
                <a:prstGeom prst="rect">
                  <a:avLst/>
                </a:prstGeom>
                <a:solidFill>
                  <a:srgbClr val="8181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23" name="Rectangle 305"/>
                <p:cNvSpPr>
                  <a:spLocks noChangeArrowheads="1"/>
                </p:cNvSpPr>
                <p:nvPr/>
              </p:nvSpPr>
              <p:spPr bwMode="auto">
                <a:xfrm>
                  <a:off x="1626" y="2144"/>
                  <a:ext cx="1141" cy="2"/>
                </a:xfrm>
                <a:prstGeom prst="rect">
                  <a:avLst/>
                </a:prstGeom>
                <a:solidFill>
                  <a:srgbClr val="8282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24" name="Rectangle 306"/>
                <p:cNvSpPr>
                  <a:spLocks noChangeArrowheads="1"/>
                </p:cNvSpPr>
                <p:nvPr/>
              </p:nvSpPr>
              <p:spPr bwMode="auto">
                <a:xfrm>
                  <a:off x="1626" y="2146"/>
                  <a:ext cx="1141" cy="3"/>
                </a:xfrm>
                <a:prstGeom prst="rect">
                  <a:avLst/>
                </a:prstGeom>
                <a:solidFill>
                  <a:srgbClr val="8282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25" name="Rectangle 307"/>
                <p:cNvSpPr>
                  <a:spLocks noChangeArrowheads="1"/>
                </p:cNvSpPr>
                <p:nvPr/>
              </p:nvSpPr>
              <p:spPr bwMode="auto">
                <a:xfrm>
                  <a:off x="1626" y="2149"/>
                  <a:ext cx="1141" cy="3"/>
                </a:xfrm>
                <a:prstGeom prst="rect">
                  <a:avLst/>
                </a:prstGeom>
                <a:solidFill>
                  <a:srgbClr val="838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26" name="Rectangle 308"/>
                <p:cNvSpPr>
                  <a:spLocks noChangeArrowheads="1"/>
                </p:cNvSpPr>
                <p:nvPr/>
              </p:nvSpPr>
              <p:spPr bwMode="auto">
                <a:xfrm>
                  <a:off x="1626" y="2152"/>
                  <a:ext cx="1141" cy="2"/>
                </a:xfrm>
                <a:prstGeom prst="rect">
                  <a:avLst/>
                </a:prstGeom>
                <a:solidFill>
                  <a:srgbClr val="8484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27" name="Rectangle 309"/>
                <p:cNvSpPr>
                  <a:spLocks noChangeArrowheads="1"/>
                </p:cNvSpPr>
                <p:nvPr/>
              </p:nvSpPr>
              <p:spPr bwMode="auto">
                <a:xfrm>
                  <a:off x="1626" y="2154"/>
                  <a:ext cx="1141" cy="4"/>
                </a:xfrm>
                <a:prstGeom prst="rect">
                  <a:avLst/>
                </a:prstGeom>
                <a:solidFill>
                  <a:srgbClr val="8585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28" name="Rectangle 310"/>
                <p:cNvSpPr>
                  <a:spLocks noChangeArrowheads="1"/>
                </p:cNvSpPr>
                <p:nvPr/>
              </p:nvSpPr>
              <p:spPr bwMode="auto">
                <a:xfrm>
                  <a:off x="1626" y="2158"/>
                  <a:ext cx="1141" cy="2"/>
                </a:xfrm>
                <a:prstGeom prst="rect">
                  <a:avLst/>
                </a:prstGeom>
                <a:solidFill>
                  <a:srgbClr val="8787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29" name="Rectangle 311"/>
                <p:cNvSpPr>
                  <a:spLocks noChangeArrowheads="1"/>
                </p:cNvSpPr>
                <p:nvPr/>
              </p:nvSpPr>
              <p:spPr bwMode="auto">
                <a:xfrm>
                  <a:off x="1626" y="2160"/>
                  <a:ext cx="1141" cy="3"/>
                </a:xfrm>
                <a:prstGeom prst="rect">
                  <a:avLst/>
                </a:prstGeom>
                <a:solidFill>
                  <a:srgbClr val="8888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30" name="Rectangle 312"/>
                <p:cNvSpPr>
                  <a:spLocks noChangeArrowheads="1"/>
                </p:cNvSpPr>
                <p:nvPr/>
              </p:nvSpPr>
              <p:spPr bwMode="auto">
                <a:xfrm>
                  <a:off x="1626" y="2163"/>
                  <a:ext cx="1141" cy="3"/>
                </a:xfrm>
                <a:prstGeom prst="rect">
                  <a:avLst/>
                </a:prstGeom>
                <a:solidFill>
                  <a:srgbClr val="8989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31" name="Rectangle 313"/>
                <p:cNvSpPr>
                  <a:spLocks noChangeArrowheads="1"/>
                </p:cNvSpPr>
                <p:nvPr/>
              </p:nvSpPr>
              <p:spPr bwMode="auto">
                <a:xfrm>
                  <a:off x="1626" y="2166"/>
                  <a:ext cx="1141" cy="2"/>
                </a:xfrm>
                <a:prstGeom prst="rect">
                  <a:avLst/>
                </a:prstGeom>
                <a:solidFill>
                  <a:srgbClr val="8989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32" name="Rectangle 314"/>
                <p:cNvSpPr>
                  <a:spLocks noChangeArrowheads="1"/>
                </p:cNvSpPr>
                <p:nvPr/>
              </p:nvSpPr>
              <p:spPr bwMode="auto">
                <a:xfrm>
                  <a:off x="1626" y="2168"/>
                  <a:ext cx="1141" cy="3"/>
                </a:xfrm>
                <a:prstGeom prst="rect">
                  <a:avLst/>
                </a:prstGeom>
                <a:solidFill>
                  <a:srgbClr val="8B8B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33" name="Rectangle 315"/>
                <p:cNvSpPr>
                  <a:spLocks noChangeArrowheads="1"/>
                </p:cNvSpPr>
                <p:nvPr/>
              </p:nvSpPr>
              <p:spPr bwMode="auto">
                <a:xfrm>
                  <a:off x="1626" y="2171"/>
                  <a:ext cx="1141" cy="3"/>
                </a:xfrm>
                <a:prstGeom prst="rect">
                  <a:avLst/>
                </a:prstGeom>
                <a:solidFill>
                  <a:srgbClr val="8C8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34" name="Rectangle 316"/>
                <p:cNvSpPr>
                  <a:spLocks noChangeArrowheads="1"/>
                </p:cNvSpPr>
                <p:nvPr/>
              </p:nvSpPr>
              <p:spPr bwMode="auto">
                <a:xfrm>
                  <a:off x="1626" y="2174"/>
                  <a:ext cx="1141" cy="3"/>
                </a:xfrm>
                <a:prstGeom prst="rect">
                  <a:avLst/>
                </a:prstGeom>
                <a:solidFill>
                  <a:srgbClr val="8D8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35" name="Rectangle 317"/>
                <p:cNvSpPr>
                  <a:spLocks noChangeArrowheads="1"/>
                </p:cNvSpPr>
                <p:nvPr/>
              </p:nvSpPr>
              <p:spPr bwMode="auto">
                <a:xfrm>
                  <a:off x="1626" y="2177"/>
                  <a:ext cx="1141" cy="3"/>
                </a:xfrm>
                <a:prstGeom prst="rect">
                  <a:avLst/>
                </a:prstGeom>
                <a:solidFill>
                  <a:srgbClr val="8F8F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36" name="Rectangle 318"/>
                <p:cNvSpPr>
                  <a:spLocks noChangeArrowheads="1"/>
                </p:cNvSpPr>
                <p:nvPr/>
              </p:nvSpPr>
              <p:spPr bwMode="auto">
                <a:xfrm>
                  <a:off x="1626" y="2180"/>
                  <a:ext cx="1141" cy="2"/>
                </a:xfrm>
                <a:prstGeom prst="rect">
                  <a:avLst/>
                </a:prstGeom>
                <a:solidFill>
                  <a:srgbClr val="909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37" name="Rectangle 319"/>
                <p:cNvSpPr>
                  <a:spLocks noChangeArrowheads="1"/>
                </p:cNvSpPr>
                <p:nvPr/>
              </p:nvSpPr>
              <p:spPr bwMode="auto">
                <a:xfrm>
                  <a:off x="1626" y="2182"/>
                  <a:ext cx="1141" cy="3"/>
                </a:xfrm>
                <a:prstGeom prst="rect">
                  <a:avLst/>
                </a:prstGeom>
                <a:solidFill>
                  <a:srgbClr val="9191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38" name="Rectangle 320"/>
                <p:cNvSpPr>
                  <a:spLocks noChangeArrowheads="1"/>
                </p:cNvSpPr>
                <p:nvPr/>
              </p:nvSpPr>
              <p:spPr bwMode="auto">
                <a:xfrm>
                  <a:off x="1626" y="2185"/>
                  <a:ext cx="1141" cy="3"/>
                </a:xfrm>
                <a:prstGeom prst="rect">
                  <a:avLst/>
                </a:prstGeom>
                <a:solidFill>
                  <a:srgbClr val="9292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39" name="Rectangle 321"/>
                <p:cNvSpPr>
                  <a:spLocks noChangeArrowheads="1"/>
                </p:cNvSpPr>
                <p:nvPr/>
              </p:nvSpPr>
              <p:spPr bwMode="auto">
                <a:xfrm>
                  <a:off x="1626" y="2188"/>
                  <a:ext cx="1141" cy="2"/>
                </a:xfrm>
                <a:prstGeom prst="rect">
                  <a:avLst/>
                </a:prstGeom>
                <a:solidFill>
                  <a:srgbClr val="939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40" name="Rectangle 322"/>
                <p:cNvSpPr>
                  <a:spLocks noChangeArrowheads="1"/>
                </p:cNvSpPr>
                <p:nvPr/>
              </p:nvSpPr>
              <p:spPr bwMode="auto">
                <a:xfrm>
                  <a:off x="1626" y="2190"/>
                  <a:ext cx="1141" cy="3"/>
                </a:xfrm>
                <a:prstGeom prst="rect">
                  <a:avLst/>
                </a:prstGeom>
                <a:solidFill>
                  <a:srgbClr val="9595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41" name="Rectangle 323"/>
                <p:cNvSpPr>
                  <a:spLocks noChangeArrowheads="1"/>
                </p:cNvSpPr>
                <p:nvPr/>
              </p:nvSpPr>
              <p:spPr bwMode="auto">
                <a:xfrm>
                  <a:off x="1626" y="2193"/>
                  <a:ext cx="1141" cy="4"/>
                </a:xfrm>
                <a:prstGeom prst="rect">
                  <a:avLst/>
                </a:prstGeom>
                <a:solidFill>
                  <a:srgbClr val="9696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42" name="Rectangle 324"/>
                <p:cNvSpPr>
                  <a:spLocks noChangeArrowheads="1"/>
                </p:cNvSpPr>
                <p:nvPr/>
              </p:nvSpPr>
              <p:spPr bwMode="auto">
                <a:xfrm>
                  <a:off x="1626" y="2197"/>
                  <a:ext cx="1141" cy="2"/>
                </a:xfrm>
                <a:prstGeom prst="rect">
                  <a:avLst/>
                </a:prstGeom>
                <a:solidFill>
                  <a:srgbClr val="9898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43" name="Rectangle 325"/>
                <p:cNvSpPr>
                  <a:spLocks noChangeArrowheads="1"/>
                </p:cNvSpPr>
                <p:nvPr/>
              </p:nvSpPr>
              <p:spPr bwMode="auto">
                <a:xfrm>
                  <a:off x="1626" y="2199"/>
                  <a:ext cx="1141" cy="3"/>
                </a:xfrm>
                <a:prstGeom prst="rect">
                  <a:avLst/>
                </a:prstGeom>
                <a:solidFill>
                  <a:srgbClr val="9999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44" name="Rectangle 326"/>
                <p:cNvSpPr>
                  <a:spLocks noChangeArrowheads="1"/>
                </p:cNvSpPr>
                <p:nvPr/>
              </p:nvSpPr>
              <p:spPr bwMode="auto">
                <a:xfrm>
                  <a:off x="1626" y="2202"/>
                  <a:ext cx="1141" cy="2"/>
                </a:xfrm>
                <a:prstGeom prst="rect">
                  <a:avLst/>
                </a:prstGeom>
                <a:solidFill>
                  <a:srgbClr val="9A9A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45" name="Rectangle 327"/>
                <p:cNvSpPr>
                  <a:spLocks noChangeArrowheads="1"/>
                </p:cNvSpPr>
                <p:nvPr/>
              </p:nvSpPr>
              <p:spPr bwMode="auto">
                <a:xfrm>
                  <a:off x="1626" y="2204"/>
                  <a:ext cx="1141" cy="3"/>
                </a:xfrm>
                <a:prstGeom prst="rect">
                  <a:avLst/>
                </a:prstGeom>
                <a:solidFill>
                  <a:srgbClr val="9C9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46" name="Rectangle 328"/>
                <p:cNvSpPr>
                  <a:spLocks noChangeArrowheads="1"/>
                </p:cNvSpPr>
                <p:nvPr/>
              </p:nvSpPr>
              <p:spPr bwMode="auto">
                <a:xfrm>
                  <a:off x="1626" y="2207"/>
                  <a:ext cx="1141" cy="3"/>
                </a:xfrm>
                <a:prstGeom prst="rect">
                  <a:avLst/>
                </a:prstGeom>
                <a:solidFill>
                  <a:srgbClr val="9D9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47" name="Rectangle 329"/>
                <p:cNvSpPr>
                  <a:spLocks noChangeArrowheads="1"/>
                </p:cNvSpPr>
                <p:nvPr/>
              </p:nvSpPr>
              <p:spPr bwMode="auto">
                <a:xfrm>
                  <a:off x="1626" y="2210"/>
                  <a:ext cx="1141" cy="2"/>
                </a:xfrm>
                <a:prstGeom prst="rect">
                  <a:avLst/>
                </a:prstGeom>
                <a:solidFill>
                  <a:srgbClr val="9F9F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48" name="Rectangle 330"/>
                <p:cNvSpPr>
                  <a:spLocks noChangeArrowheads="1"/>
                </p:cNvSpPr>
                <p:nvPr/>
              </p:nvSpPr>
              <p:spPr bwMode="auto">
                <a:xfrm>
                  <a:off x="1626" y="2212"/>
                  <a:ext cx="1141" cy="4"/>
                </a:xfrm>
                <a:prstGeom prst="rect">
                  <a:avLst/>
                </a:prstGeom>
                <a:solidFill>
                  <a:srgbClr val="A1A1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49" name="Rectangle 331"/>
                <p:cNvSpPr>
                  <a:spLocks noChangeArrowheads="1"/>
                </p:cNvSpPr>
                <p:nvPr/>
              </p:nvSpPr>
              <p:spPr bwMode="auto">
                <a:xfrm>
                  <a:off x="1626" y="2216"/>
                  <a:ext cx="1141" cy="3"/>
                </a:xfrm>
                <a:prstGeom prst="rect">
                  <a:avLst/>
                </a:prstGeom>
                <a:solidFill>
                  <a:srgbClr val="A2A2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50" name="Rectangle 332"/>
                <p:cNvSpPr>
                  <a:spLocks noChangeArrowheads="1"/>
                </p:cNvSpPr>
                <p:nvPr/>
              </p:nvSpPr>
              <p:spPr bwMode="auto">
                <a:xfrm>
                  <a:off x="1626" y="2219"/>
                  <a:ext cx="1141" cy="2"/>
                </a:xfrm>
                <a:prstGeom prst="rect">
                  <a:avLst/>
                </a:prstGeom>
                <a:solidFill>
                  <a:srgbClr val="A4A4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51" name="Rectangle 333"/>
                <p:cNvSpPr>
                  <a:spLocks noChangeArrowheads="1"/>
                </p:cNvSpPr>
                <p:nvPr/>
              </p:nvSpPr>
              <p:spPr bwMode="auto">
                <a:xfrm>
                  <a:off x="1626" y="2221"/>
                  <a:ext cx="1141" cy="3"/>
                </a:xfrm>
                <a:prstGeom prst="rect">
                  <a:avLst/>
                </a:prstGeom>
                <a:solidFill>
                  <a:srgbClr val="A5A5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52" name="Rectangle 334"/>
                <p:cNvSpPr>
                  <a:spLocks noChangeArrowheads="1"/>
                </p:cNvSpPr>
                <p:nvPr/>
              </p:nvSpPr>
              <p:spPr bwMode="auto">
                <a:xfrm>
                  <a:off x="1626" y="2224"/>
                  <a:ext cx="1141" cy="3"/>
                </a:xfrm>
                <a:prstGeom prst="rect">
                  <a:avLst/>
                </a:prstGeom>
                <a:solidFill>
                  <a:srgbClr val="A6A6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53" name="Rectangle 335"/>
                <p:cNvSpPr>
                  <a:spLocks noChangeArrowheads="1"/>
                </p:cNvSpPr>
                <p:nvPr/>
              </p:nvSpPr>
              <p:spPr bwMode="auto">
                <a:xfrm>
                  <a:off x="1626" y="2227"/>
                  <a:ext cx="1141" cy="2"/>
                </a:xfrm>
                <a:prstGeom prst="rect">
                  <a:avLst/>
                </a:prstGeom>
                <a:solidFill>
                  <a:srgbClr val="A8A8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54" name="Rectangle 336"/>
                <p:cNvSpPr>
                  <a:spLocks noChangeArrowheads="1"/>
                </p:cNvSpPr>
                <p:nvPr/>
              </p:nvSpPr>
              <p:spPr bwMode="auto">
                <a:xfrm>
                  <a:off x="1626" y="2229"/>
                  <a:ext cx="1141" cy="3"/>
                </a:xfrm>
                <a:prstGeom prst="rect">
                  <a:avLst/>
                </a:prstGeom>
                <a:solidFill>
                  <a:srgbClr val="AAAA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55" name="Rectangle 337"/>
                <p:cNvSpPr>
                  <a:spLocks noChangeArrowheads="1"/>
                </p:cNvSpPr>
                <p:nvPr/>
              </p:nvSpPr>
              <p:spPr bwMode="auto">
                <a:xfrm>
                  <a:off x="1626" y="2232"/>
                  <a:ext cx="1141" cy="3"/>
                </a:xfrm>
                <a:prstGeom prst="rect">
                  <a:avLst/>
                </a:prstGeom>
                <a:solidFill>
                  <a:srgbClr val="ACA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56" name="Rectangle 338"/>
                <p:cNvSpPr>
                  <a:spLocks noChangeArrowheads="1"/>
                </p:cNvSpPr>
                <p:nvPr/>
              </p:nvSpPr>
              <p:spPr bwMode="auto">
                <a:xfrm>
                  <a:off x="1626" y="2235"/>
                  <a:ext cx="1141" cy="3"/>
                </a:xfrm>
                <a:prstGeom prst="rect">
                  <a:avLst/>
                </a:prstGeom>
                <a:solidFill>
                  <a:srgbClr val="ADA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57" name="Rectangle 339"/>
                <p:cNvSpPr>
                  <a:spLocks noChangeArrowheads="1"/>
                </p:cNvSpPr>
                <p:nvPr/>
              </p:nvSpPr>
              <p:spPr bwMode="auto">
                <a:xfrm>
                  <a:off x="1626" y="2238"/>
                  <a:ext cx="1141" cy="3"/>
                </a:xfrm>
                <a:prstGeom prst="rect">
                  <a:avLst/>
                </a:prstGeom>
                <a:solidFill>
                  <a:srgbClr val="AFAF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58" name="Rectangle 340"/>
                <p:cNvSpPr>
                  <a:spLocks noChangeArrowheads="1"/>
                </p:cNvSpPr>
                <p:nvPr/>
              </p:nvSpPr>
              <p:spPr bwMode="auto">
                <a:xfrm>
                  <a:off x="1626" y="2241"/>
                  <a:ext cx="1141" cy="2"/>
                </a:xfrm>
                <a:prstGeom prst="rect">
                  <a:avLst/>
                </a:prstGeom>
                <a:solidFill>
                  <a:srgbClr val="B0B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59" name="Rectangle 341"/>
                <p:cNvSpPr>
                  <a:spLocks noChangeArrowheads="1"/>
                </p:cNvSpPr>
                <p:nvPr/>
              </p:nvSpPr>
              <p:spPr bwMode="auto">
                <a:xfrm>
                  <a:off x="1626" y="2243"/>
                  <a:ext cx="1141" cy="3"/>
                </a:xfrm>
                <a:prstGeom prst="rect">
                  <a:avLst/>
                </a:prstGeom>
                <a:solidFill>
                  <a:srgbClr val="B2B2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60" name="Rectangle 342"/>
                <p:cNvSpPr>
                  <a:spLocks noChangeArrowheads="1"/>
                </p:cNvSpPr>
                <p:nvPr/>
              </p:nvSpPr>
              <p:spPr bwMode="auto">
                <a:xfrm>
                  <a:off x="1626" y="2246"/>
                  <a:ext cx="1141" cy="3"/>
                </a:xfrm>
                <a:prstGeom prst="rect">
                  <a:avLst/>
                </a:prstGeom>
                <a:solidFill>
                  <a:srgbClr val="B4B4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61" name="Rectangle 343"/>
                <p:cNvSpPr>
                  <a:spLocks noChangeArrowheads="1"/>
                </p:cNvSpPr>
                <p:nvPr/>
              </p:nvSpPr>
              <p:spPr bwMode="auto">
                <a:xfrm>
                  <a:off x="1626" y="2249"/>
                  <a:ext cx="1141" cy="2"/>
                </a:xfrm>
                <a:prstGeom prst="rect">
                  <a:avLst/>
                </a:prstGeom>
                <a:solidFill>
                  <a:srgbClr val="B5B5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62" name="Rectangle 344"/>
                <p:cNvSpPr>
                  <a:spLocks noChangeArrowheads="1"/>
                </p:cNvSpPr>
                <p:nvPr/>
              </p:nvSpPr>
              <p:spPr bwMode="auto">
                <a:xfrm>
                  <a:off x="1626" y="2251"/>
                  <a:ext cx="1141" cy="4"/>
                </a:xfrm>
                <a:prstGeom prst="rect">
                  <a:avLst/>
                </a:prstGeom>
                <a:solidFill>
                  <a:srgbClr val="B7B7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63" name="Rectangle 345"/>
                <p:cNvSpPr>
                  <a:spLocks noChangeArrowheads="1"/>
                </p:cNvSpPr>
                <p:nvPr/>
              </p:nvSpPr>
              <p:spPr bwMode="auto">
                <a:xfrm>
                  <a:off x="1626" y="2255"/>
                  <a:ext cx="1141" cy="2"/>
                </a:xfrm>
                <a:prstGeom prst="rect">
                  <a:avLst/>
                </a:prstGeom>
                <a:solidFill>
                  <a:srgbClr val="B9B9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64" name="Rectangle 346"/>
                <p:cNvSpPr>
                  <a:spLocks noChangeArrowheads="1"/>
                </p:cNvSpPr>
                <p:nvPr/>
              </p:nvSpPr>
              <p:spPr bwMode="auto">
                <a:xfrm>
                  <a:off x="1626" y="2257"/>
                  <a:ext cx="1141" cy="3"/>
                </a:xfrm>
                <a:prstGeom prst="rect">
                  <a:avLst/>
                </a:prstGeom>
                <a:solidFill>
                  <a:srgbClr val="BBBB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65" name="Rectangle 347"/>
                <p:cNvSpPr>
                  <a:spLocks noChangeArrowheads="1"/>
                </p:cNvSpPr>
                <p:nvPr/>
              </p:nvSpPr>
              <p:spPr bwMode="auto">
                <a:xfrm>
                  <a:off x="1626" y="2260"/>
                  <a:ext cx="1141" cy="3"/>
                </a:xfrm>
                <a:prstGeom prst="rect">
                  <a:avLst/>
                </a:prstGeom>
                <a:solidFill>
                  <a:srgbClr val="BBBB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66" name="Rectangle 348"/>
                <p:cNvSpPr>
                  <a:spLocks noChangeArrowheads="1"/>
                </p:cNvSpPr>
                <p:nvPr/>
              </p:nvSpPr>
              <p:spPr bwMode="auto">
                <a:xfrm>
                  <a:off x="1626" y="2263"/>
                  <a:ext cx="1141" cy="2"/>
                </a:xfrm>
                <a:prstGeom prst="rect">
                  <a:avLst/>
                </a:prstGeom>
                <a:solidFill>
                  <a:srgbClr val="BDB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67" name="Rectangle 349"/>
                <p:cNvSpPr>
                  <a:spLocks noChangeArrowheads="1"/>
                </p:cNvSpPr>
                <p:nvPr/>
              </p:nvSpPr>
              <p:spPr bwMode="auto">
                <a:xfrm>
                  <a:off x="1626" y="2265"/>
                  <a:ext cx="1141" cy="3"/>
                </a:xfrm>
                <a:prstGeom prst="rect">
                  <a:avLst/>
                </a:prstGeom>
                <a:solidFill>
                  <a:srgbClr val="BFBF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68" name="Rectangle 350"/>
                <p:cNvSpPr>
                  <a:spLocks noChangeArrowheads="1"/>
                </p:cNvSpPr>
                <p:nvPr/>
              </p:nvSpPr>
              <p:spPr bwMode="auto">
                <a:xfrm>
                  <a:off x="1626" y="2268"/>
                  <a:ext cx="1141" cy="3"/>
                </a:xfrm>
                <a:prstGeom prst="rect">
                  <a:avLst/>
                </a:prstGeom>
                <a:solidFill>
                  <a:srgbClr val="C1C1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69" name="Rectangle 351"/>
                <p:cNvSpPr>
                  <a:spLocks noChangeArrowheads="1"/>
                </p:cNvSpPr>
                <p:nvPr/>
              </p:nvSpPr>
              <p:spPr bwMode="auto">
                <a:xfrm>
                  <a:off x="1626" y="2271"/>
                  <a:ext cx="1141" cy="3"/>
                </a:xfrm>
                <a:prstGeom prst="rect">
                  <a:avLst/>
                </a:prstGeom>
                <a:solidFill>
                  <a:srgbClr val="C2C2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70" name="Rectangle 352"/>
                <p:cNvSpPr>
                  <a:spLocks noChangeArrowheads="1"/>
                </p:cNvSpPr>
                <p:nvPr/>
              </p:nvSpPr>
              <p:spPr bwMode="auto">
                <a:xfrm>
                  <a:off x="1626" y="2274"/>
                  <a:ext cx="1141" cy="3"/>
                </a:xfrm>
                <a:prstGeom prst="rect">
                  <a:avLst/>
                </a:prstGeom>
                <a:solidFill>
                  <a:srgbClr val="C4C4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71" name="Rectangle 353"/>
                <p:cNvSpPr>
                  <a:spLocks noChangeArrowheads="1"/>
                </p:cNvSpPr>
                <p:nvPr/>
              </p:nvSpPr>
              <p:spPr bwMode="auto">
                <a:xfrm>
                  <a:off x="1626" y="2277"/>
                  <a:ext cx="1141" cy="3"/>
                </a:xfrm>
                <a:prstGeom prst="rect">
                  <a:avLst/>
                </a:prstGeom>
                <a:solidFill>
                  <a:srgbClr val="C6C6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72" name="Rectangle 354"/>
                <p:cNvSpPr>
                  <a:spLocks noChangeArrowheads="1"/>
                </p:cNvSpPr>
                <p:nvPr/>
              </p:nvSpPr>
              <p:spPr bwMode="auto">
                <a:xfrm>
                  <a:off x="1626" y="2280"/>
                  <a:ext cx="1141" cy="2"/>
                </a:xfrm>
                <a:prstGeom prst="rect">
                  <a:avLst/>
                </a:prstGeom>
                <a:solidFill>
                  <a:srgbClr val="C7C7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73" name="Rectangle 355"/>
                <p:cNvSpPr>
                  <a:spLocks noChangeArrowheads="1"/>
                </p:cNvSpPr>
                <p:nvPr/>
              </p:nvSpPr>
              <p:spPr bwMode="auto">
                <a:xfrm>
                  <a:off x="1626" y="2282"/>
                  <a:ext cx="1141" cy="3"/>
                </a:xfrm>
                <a:prstGeom prst="rect">
                  <a:avLst/>
                </a:prstGeom>
                <a:solidFill>
                  <a:srgbClr val="C8C8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74" name="Rectangle 356"/>
                <p:cNvSpPr>
                  <a:spLocks noChangeArrowheads="1"/>
                </p:cNvSpPr>
                <p:nvPr/>
              </p:nvSpPr>
              <p:spPr bwMode="auto">
                <a:xfrm>
                  <a:off x="1626" y="2285"/>
                  <a:ext cx="1141" cy="2"/>
                </a:xfrm>
                <a:prstGeom prst="rect">
                  <a:avLst/>
                </a:prstGeom>
                <a:solidFill>
                  <a:srgbClr val="CACA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75" name="Rectangle 357"/>
                <p:cNvSpPr>
                  <a:spLocks noChangeArrowheads="1"/>
                </p:cNvSpPr>
                <p:nvPr/>
              </p:nvSpPr>
              <p:spPr bwMode="auto">
                <a:xfrm>
                  <a:off x="1626" y="2287"/>
                  <a:ext cx="1141" cy="3"/>
                </a:xfrm>
                <a:prstGeom prst="rect">
                  <a:avLst/>
                </a:prstGeom>
                <a:solidFill>
                  <a:srgbClr val="CC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76" name="Rectangle 358"/>
                <p:cNvSpPr>
                  <a:spLocks noChangeArrowheads="1"/>
                </p:cNvSpPr>
                <p:nvPr/>
              </p:nvSpPr>
              <p:spPr bwMode="auto">
                <a:xfrm>
                  <a:off x="1626" y="2290"/>
                  <a:ext cx="1141" cy="4"/>
                </a:xfrm>
                <a:prstGeom prst="rect">
                  <a:avLst/>
                </a:prstGeom>
                <a:solidFill>
                  <a:srgbClr val="CDC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77" name="Rectangle 359"/>
                <p:cNvSpPr>
                  <a:spLocks noChangeArrowheads="1"/>
                </p:cNvSpPr>
                <p:nvPr/>
              </p:nvSpPr>
              <p:spPr bwMode="auto">
                <a:xfrm>
                  <a:off x="1626" y="2294"/>
                  <a:ext cx="1141" cy="2"/>
                </a:xfrm>
                <a:prstGeom prst="rect">
                  <a:avLst/>
                </a:prstGeom>
                <a:solidFill>
                  <a:srgbClr val="CFCF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78" name="Rectangle 360"/>
                <p:cNvSpPr>
                  <a:spLocks noChangeArrowheads="1"/>
                </p:cNvSpPr>
                <p:nvPr/>
              </p:nvSpPr>
              <p:spPr bwMode="auto">
                <a:xfrm>
                  <a:off x="1626" y="2296"/>
                  <a:ext cx="1141" cy="3"/>
                </a:xfrm>
                <a:prstGeom prst="rect">
                  <a:avLst/>
                </a:prstGeom>
                <a:solidFill>
                  <a:srgbClr val="D0D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79" name="Rectangle 361"/>
                <p:cNvSpPr>
                  <a:spLocks noChangeArrowheads="1"/>
                </p:cNvSpPr>
                <p:nvPr/>
              </p:nvSpPr>
              <p:spPr bwMode="auto">
                <a:xfrm>
                  <a:off x="1626" y="2299"/>
                  <a:ext cx="1141" cy="3"/>
                </a:xfrm>
                <a:prstGeom prst="rect">
                  <a:avLst/>
                </a:prstGeom>
                <a:solidFill>
                  <a:srgbClr val="D1D1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80" name="Rectangle 362"/>
                <p:cNvSpPr>
                  <a:spLocks noChangeArrowheads="1"/>
                </p:cNvSpPr>
                <p:nvPr/>
              </p:nvSpPr>
              <p:spPr bwMode="auto">
                <a:xfrm>
                  <a:off x="1626" y="2302"/>
                  <a:ext cx="1141" cy="2"/>
                </a:xfrm>
                <a:prstGeom prst="rect">
                  <a:avLst/>
                </a:prstGeom>
                <a:solidFill>
                  <a:srgbClr val="D3D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81" name="Rectangle 363"/>
                <p:cNvSpPr>
                  <a:spLocks noChangeArrowheads="1"/>
                </p:cNvSpPr>
                <p:nvPr/>
              </p:nvSpPr>
              <p:spPr bwMode="auto">
                <a:xfrm>
                  <a:off x="1626" y="2304"/>
                  <a:ext cx="1141" cy="3"/>
                </a:xfrm>
                <a:prstGeom prst="rect">
                  <a:avLst/>
                </a:prstGeom>
                <a:solidFill>
                  <a:srgbClr val="D4D4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82" name="Rectangle 364"/>
                <p:cNvSpPr>
                  <a:spLocks noChangeArrowheads="1"/>
                </p:cNvSpPr>
                <p:nvPr/>
              </p:nvSpPr>
              <p:spPr bwMode="auto">
                <a:xfrm>
                  <a:off x="1626" y="2307"/>
                  <a:ext cx="1141" cy="2"/>
                </a:xfrm>
                <a:prstGeom prst="rect">
                  <a:avLst/>
                </a:prstGeom>
                <a:solidFill>
                  <a:srgbClr val="D6D6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83" name="Rectangle 365"/>
                <p:cNvSpPr>
                  <a:spLocks noChangeArrowheads="1"/>
                </p:cNvSpPr>
                <p:nvPr/>
              </p:nvSpPr>
              <p:spPr bwMode="auto">
                <a:xfrm>
                  <a:off x="1626" y="2309"/>
                  <a:ext cx="1141" cy="4"/>
                </a:xfrm>
                <a:prstGeom prst="rect">
                  <a:avLst/>
                </a:prstGeom>
                <a:solidFill>
                  <a:srgbClr val="D7D7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84" name="Rectangle 366"/>
                <p:cNvSpPr>
                  <a:spLocks noChangeArrowheads="1"/>
                </p:cNvSpPr>
                <p:nvPr/>
              </p:nvSpPr>
              <p:spPr bwMode="auto">
                <a:xfrm>
                  <a:off x="1626" y="2313"/>
                  <a:ext cx="1141" cy="3"/>
                </a:xfrm>
                <a:prstGeom prst="rect">
                  <a:avLst/>
                </a:prstGeom>
                <a:solidFill>
                  <a:srgbClr val="D9D9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85" name="Rectangle 367"/>
                <p:cNvSpPr>
                  <a:spLocks noChangeArrowheads="1"/>
                </p:cNvSpPr>
                <p:nvPr/>
              </p:nvSpPr>
              <p:spPr bwMode="auto">
                <a:xfrm>
                  <a:off x="1626" y="2316"/>
                  <a:ext cx="1141" cy="2"/>
                </a:xfrm>
                <a:prstGeom prst="rect">
                  <a:avLst/>
                </a:prstGeom>
                <a:solidFill>
                  <a:srgbClr val="DADA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86" name="Rectangle 368"/>
                <p:cNvSpPr>
                  <a:spLocks noChangeArrowheads="1"/>
                </p:cNvSpPr>
                <p:nvPr/>
              </p:nvSpPr>
              <p:spPr bwMode="auto">
                <a:xfrm>
                  <a:off x="1626" y="2318"/>
                  <a:ext cx="1141" cy="3"/>
                </a:xfrm>
                <a:prstGeom prst="rect">
                  <a:avLst/>
                </a:prstGeom>
                <a:solidFill>
                  <a:srgbClr val="DBDB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87" name="Rectangle 369"/>
                <p:cNvSpPr>
                  <a:spLocks noChangeArrowheads="1"/>
                </p:cNvSpPr>
                <p:nvPr/>
              </p:nvSpPr>
              <p:spPr bwMode="auto">
                <a:xfrm>
                  <a:off x="1626" y="2321"/>
                  <a:ext cx="1141" cy="3"/>
                </a:xfrm>
                <a:prstGeom prst="rect">
                  <a:avLst/>
                </a:prstGeom>
                <a:solidFill>
                  <a:srgbClr val="DCD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88" name="Rectangle 370"/>
                <p:cNvSpPr>
                  <a:spLocks noChangeArrowheads="1"/>
                </p:cNvSpPr>
                <p:nvPr/>
              </p:nvSpPr>
              <p:spPr bwMode="auto">
                <a:xfrm>
                  <a:off x="1626" y="2324"/>
                  <a:ext cx="1141" cy="2"/>
                </a:xfrm>
                <a:prstGeom prst="rect">
                  <a:avLst/>
                </a:prstGeom>
                <a:solidFill>
                  <a:srgbClr val="DEDE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89" name="Rectangle 371"/>
                <p:cNvSpPr>
                  <a:spLocks noChangeArrowheads="1"/>
                </p:cNvSpPr>
                <p:nvPr/>
              </p:nvSpPr>
              <p:spPr bwMode="auto">
                <a:xfrm>
                  <a:off x="1626" y="2326"/>
                  <a:ext cx="1141" cy="3"/>
                </a:xfrm>
                <a:prstGeom prst="rect">
                  <a:avLst/>
                </a:prstGeom>
                <a:solidFill>
                  <a:srgbClr val="DFDF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90" name="Rectangle 372"/>
                <p:cNvSpPr>
                  <a:spLocks noChangeArrowheads="1"/>
                </p:cNvSpPr>
                <p:nvPr/>
              </p:nvSpPr>
              <p:spPr bwMode="auto">
                <a:xfrm>
                  <a:off x="1626" y="2329"/>
                  <a:ext cx="1141" cy="3"/>
                </a:xfrm>
                <a:prstGeom prst="rect">
                  <a:avLst/>
                </a:prstGeom>
                <a:solidFill>
                  <a:srgbClr val="E0E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91" name="Rectangle 373"/>
                <p:cNvSpPr>
                  <a:spLocks noChangeArrowheads="1"/>
                </p:cNvSpPr>
                <p:nvPr/>
              </p:nvSpPr>
              <p:spPr bwMode="auto">
                <a:xfrm>
                  <a:off x="1626" y="2332"/>
                  <a:ext cx="1141" cy="3"/>
                </a:xfrm>
                <a:prstGeom prst="rect">
                  <a:avLst/>
                </a:prstGeom>
                <a:solidFill>
                  <a:srgbClr val="E1E1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92" name="Rectangle 374"/>
                <p:cNvSpPr>
                  <a:spLocks noChangeArrowheads="1"/>
                </p:cNvSpPr>
                <p:nvPr/>
              </p:nvSpPr>
              <p:spPr bwMode="auto">
                <a:xfrm>
                  <a:off x="1626" y="2335"/>
                  <a:ext cx="1141" cy="3"/>
                </a:xfrm>
                <a:prstGeom prst="rect">
                  <a:avLst/>
                </a:prstGeom>
                <a:solidFill>
                  <a:srgbClr val="E3E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93" name="Rectangle 375"/>
                <p:cNvSpPr>
                  <a:spLocks noChangeArrowheads="1"/>
                </p:cNvSpPr>
                <p:nvPr/>
              </p:nvSpPr>
              <p:spPr bwMode="auto">
                <a:xfrm>
                  <a:off x="1626" y="2338"/>
                  <a:ext cx="1141" cy="2"/>
                </a:xfrm>
                <a:prstGeom prst="rect">
                  <a:avLst/>
                </a:prstGeom>
                <a:solidFill>
                  <a:srgbClr val="E3E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94" name="Rectangle 376"/>
                <p:cNvSpPr>
                  <a:spLocks noChangeArrowheads="1"/>
                </p:cNvSpPr>
                <p:nvPr/>
              </p:nvSpPr>
              <p:spPr bwMode="auto">
                <a:xfrm>
                  <a:off x="1626" y="2340"/>
                  <a:ext cx="1141" cy="3"/>
                </a:xfrm>
                <a:prstGeom prst="rect">
                  <a:avLst/>
                </a:prstGeom>
                <a:solidFill>
                  <a:srgbClr val="E5E5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95" name="Rectangle 377"/>
                <p:cNvSpPr>
                  <a:spLocks noChangeArrowheads="1"/>
                </p:cNvSpPr>
                <p:nvPr/>
              </p:nvSpPr>
              <p:spPr bwMode="auto">
                <a:xfrm>
                  <a:off x="1626" y="2343"/>
                  <a:ext cx="1141" cy="3"/>
                </a:xfrm>
                <a:prstGeom prst="rect">
                  <a:avLst/>
                </a:prstGeom>
                <a:solidFill>
                  <a:srgbClr val="E6E6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96" name="Rectangle 378"/>
                <p:cNvSpPr>
                  <a:spLocks noChangeArrowheads="1"/>
                </p:cNvSpPr>
                <p:nvPr/>
              </p:nvSpPr>
              <p:spPr bwMode="auto">
                <a:xfrm>
                  <a:off x="1626" y="2346"/>
                  <a:ext cx="1141" cy="2"/>
                </a:xfrm>
                <a:prstGeom prst="rect">
                  <a:avLst/>
                </a:prstGeom>
                <a:solidFill>
                  <a:srgbClr val="E7E7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97" name="Rectangle 379"/>
                <p:cNvSpPr>
                  <a:spLocks noChangeArrowheads="1"/>
                </p:cNvSpPr>
                <p:nvPr/>
              </p:nvSpPr>
              <p:spPr bwMode="auto">
                <a:xfrm>
                  <a:off x="1626" y="2348"/>
                  <a:ext cx="1141" cy="4"/>
                </a:xfrm>
                <a:prstGeom prst="rect">
                  <a:avLst/>
                </a:prstGeom>
                <a:solidFill>
                  <a:srgbClr val="E8E8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98" name="Rectangle 380"/>
                <p:cNvSpPr>
                  <a:spLocks noChangeArrowheads="1"/>
                </p:cNvSpPr>
                <p:nvPr/>
              </p:nvSpPr>
              <p:spPr bwMode="auto">
                <a:xfrm>
                  <a:off x="1626" y="2352"/>
                  <a:ext cx="1141" cy="3"/>
                </a:xfrm>
                <a:prstGeom prst="rect">
                  <a:avLst/>
                </a:prstGeom>
                <a:solidFill>
                  <a:srgbClr val="E9E9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299" name="Rectangle 381"/>
                <p:cNvSpPr>
                  <a:spLocks noChangeArrowheads="1"/>
                </p:cNvSpPr>
                <p:nvPr/>
              </p:nvSpPr>
              <p:spPr bwMode="auto">
                <a:xfrm>
                  <a:off x="1626" y="2355"/>
                  <a:ext cx="1141" cy="2"/>
                </a:xfrm>
                <a:prstGeom prst="rect">
                  <a:avLst/>
                </a:prstGeom>
                <a:solidFill>
                  <a:srgbClr val="EAEA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00" name="Rectangle 382"/>
                <p:cNvSpPr>
                  <a:spLocks noChangeArrowheads="1"/>
                </p:cNvSpPr>
                <p:nvPr/>
              </p:nvSpPr>
              <p:spPr bwMode="auto">
                <a:xfrm>
                  <a:off x="1626" y="2357"/>
                  <a:ext cx="1141" cy="3"/>
                </a:xfrm>
                <a:prstGeom prst="rect">
                  <a:avLst/>
                </a:prstGeom>
                <a:solidFill>
                  <a:srgbClr val="EBEB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01" name="Rectangle 383"/>
                <p:cNvSpPr>
                  <a:spLocks noChangeArrowheads="1"/>
                </p:cNvSpPr>
                <p:nvPr/>
              </p:nvSpPr>
              <p:spPr bwMode="auto">
                <a:xfrm>
                  <a:off x="1626" y="2360"/>
                  <a:ext cx="1141" cy="2"/>
                </a:xfrm>
                <a:prstGeom prst="rect">
                  <a:avLst/>
                </a:prstGeom>
                <a:solidFill>
                  <a:srgbClr val="ECE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02" name="Rectangle 384"/>
                <p:cNvSpPr>
                  <a:spLocks noChangeArrowheads="1"/>
                </p:cNvSpPr>
                <p:nvPr/>
              </p:nvSpPr>
              <p:spPr bwMode="auto">
                <a:xfrm>
                  <a:off x="1626" y="2362"/>
                  <a:ext cx="1141" cy="3"/>
                </a:xfrm>
                <a:prstGeom prst="rect">
                  <a:avLst/>
                </a:prstGeom>
                <a:solidFill>
                  <a:srgbClr val="EDE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03" name="Rectangle 385"/>
                <p:cNvSpPr>
                  <a:spLocks noChangeArrowheads="1"/>
                </p:cNvSpPr>
                <p:nvPr/>
              </p:nvSpPr>
              <p:spPr bwMode="auto">
                <a:xfrm>
                  <a:off x="1626" y="2365"/>
                  <a:ext cx="1141" cy="3"/>
                </a:xfrm>
                <a:prstGeom prst="rect">
                  <a:avLst/>
                </a:prstGeom>
                <a:solidFill>
                  <a:srgbClr val="EDE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04" name="Rectangle 386"/>
                <p:cNvSpPr>
                  <a:spLocks noChangeArrowheads="1"/>
                </p:cNvSpPr>
                <p:nvPr/>
              </p:nvSpPr>
              <p:spPr bwMode="auto">
                <a:xfrm>
                  <a:off x="1626" y="2368"/>
                  <a:ext cx="1141" cy="3"/>
                </a:xfrm>
                <a:prstGeom prst="rect">
                  <a:avLst/>
                </a:prstGeom>
                <a:solidFill>
                  <a:srgbClr val="EEEE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05" name="Rectangle 387"/>
                <p:cNvSpPr>
                  <a:spLocks noChangeArrowheads="1"/>
                </p:cNvSpPr>
                <p:nvPr/>
              </p:nvSpPr>
              <p:spPr bwMode="auto">
                <a:xfrm>
                  <a:off x="1626" y="2371"/>
                  <a:ext cx="1141" cy="3"/>
                </a:xfrm>
                <a:prstGeom prst="rect">
                  <a:avLst/>
                </a:prstGeom>
                <a:solidFill>
                  <a:srgbClr val="EFEF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06" name="Rectangle 388"/>
                <p:cNvSpPr>
                  <a:spLocks noChangeArrowheads="1"/>
                </p:cNvSpPr>
                <p:nvPr/>
              </p:nvSpPr>
              <p:spPr bwMode="auto">
                <a:xfrm>
                  <a:off x="1626" y="2374"/>
                  <a:ext cx="1141" cy="3"/>
                </a:xfrm>
                <a:prstGeom prst="rect">
                  <a:avLst/>
                </a:prstGeom>
                <a:solidFill>
                  <a:srgbClr val="F0F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07" name="Rectangle 389"/>
                <p:cNvSpPr>
                  <a:spLocks noChangeArrowheads="1"/>
                </p:cNvSpPr>
                <p:nvPr/>
              </p:nvSpPr>
              <p:spPr bwMode="auto">
                <a:xfrm>
                  <a:off x="1626" y="2377"/>
                  <a:ext cx="1141" cy="2"/>
                </a:xfrm>
                <a:prstGeom prst="rect">
                  <a:avLst/>
                </a:prstGeom>
                <a:solidFill>
                  <a:srgbClr val="F1F1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08" name="Rectangle 390"/>
                <p:cNvSpPr>
                  <a:spLocks noChangeArrowheads="1"/>
                </p:cNvSpPr>
                <p:nvPr/>
              </p:nvSpPr>
              <p:spPr bwMode="auto">
                <a:xfrm>
                  <a:off x="1626" y="2379"/>
                  <a:ext cx="1141" cy="3"/>
                </a:xfrm>
                <a:prstGeom prst="rect">
                  <a:avLst/>
                </a:prstGeom>
                <a:solidFill>
                  <a:srgbClr val="F1F1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09" name="Rectangle 391"/>
                <p:cNvSpPr>
                  <a:spLocks noChangeArrowheads="1"/>
                </p:cNvSpPr>
                <p:nvPr/>
              </p:nvSpPr>
              <p:spPr bwMode="auto">
                <a:xfrm>
                  <a:off x="1626" y="2382"/>
                  <a:ext cx="1141" cy="2"/>
                </a:xfrm>
                <a:prstGeom prst="rect">
                  <a:avLst/>
                </a:prstGeom>
                <a:solidFill>
                  <a:srgbClr val="F2F2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10" name="Rectangle 392"/>
                <p:cNvSpPr>
                  <a:spLocks noChangeArrowheads="1"/>
                </p:cNvSpPr>
                <p:nvPr/>
              </p:nvSpPr>
              <p:spPr bwMode="auto">
                <a:xfrm>
                  <a:off x="1626" y="2384"/>
                  <a:ext cx="1141" cy="3"/>
                </a:xfrm>
                <a:prstGeom prst="rect">
                  <a:avLst/>
                </a:prstGeom>
                <a:solidFill>
                  <a:srgbClr val="F3F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11" name="Rectangle 393"/>
                <p:cNvSpPr>
                  <a:spLocks noChangeArrowheads="1"/>
                </p:cNvSpPr>
                <p:nvPr/>
              </p:nvSpPr>
              <p:spPr bwMode="auto">
                <a:xfrm>
                  <a:off x="1626" y="2387"/>
                  <a:ext cx="1141" cy="4"/>
                </a:xfrm>
                <a:prstGeom prst="rect">
                  <a:avLst/>
                </a:prstGeom>
                <a:solidFill>
                  <a:srgbClr val="F4F4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12" name="Rectangle 394"/>
                <p:cNvSpPr>
                  <a:spLocks noChangeArrowheads="1"/>
                </p:cNvSpPr>
                <p:nvPr/>
              </p:nvSpPr>
              <p:spPr bwMode="auto">
                <a:xfrm>
                  <a:off x="1626" y="2391"/>
                  <a:ext cx="1141" cy="2"/>
                </a:xfrm>
                <a:prstGeom prst="rect">
                  <a:avLst/>
                </a:prstGeom>
                <a:solidFill>
                  <a:srgbClr val="F4F4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13" name="Rectangle 395"/>
                <p:cNvSpPr>
                  <a:spLocks noChangeArrowheads="1"/>
                </p:cNvSpPr>
                <p:nvPr/>
              </p:nvSpPr>
              <p:spPr bwMode="auto">
                <a:xfrm>
                  <a:off x="1626" y="2393"/>
                  <a:ext cx="1141" cy="3"/>
                </a:xfrm>
                <a:prstGeom prst="rect">
                  <a:avLst/>
                </a:prstGeom>
                <a:solidFill>
                  <a:srgbClr val="F5F5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14" name="Rectangle 396"/>
                <p:cNvSpPr>
                  <a:spLocks noChangeArrowheads="1"/>
                </p:cNvSpPr>
                <p:nvPr/>
              </p:nvSpPr>
              <p:spPr bwMode="auto">
                <a:xfrm>
                  <a:off x="1626" y="2396"/>
                  <a:ext cx="1141" cy="3"/>
                </a:xfrm>
                <a:prstGeom prst="rect">
                  <a:avLst/>
                </a:prstGeom>
                <a:solidFill>
                  <a:srgbClr val="F5F5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15" name="Rectangle 397"/>
                <p:cNvSpPr>
                  <a:spLocks noChangeArrowheads="1"/>
                </p:cNvSpPr>
                <p:nvPr/>
              </p:nvSpPr>
              <p:spPr bwMode="auto">
                <a:xfrm>
                  <a:off x="1626" y="2399"/>
                  <a:ext cx="1141" cy="2"/>
                </a:xfrm>
                <a:prstGeom prst="rect">
                  <a:avLst/>
                </a:prstGeom>
                <a:solidFill>
                  <a:srgbClr val="F6F6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16" name="Rectangle 398"/>
                <p:cNvSpPr>
                  <a:spLocks noChangeArrowheads="1"/>
                </p:cNvSpPr>
                <p:nvPr/>
              </p:nvSpPr>
              <p:spPr bwMode="auto">
                <a:xfrm>
                  <a:off x="1626" y="2401"/>
                  <a:ext cx="1141" cy="3"/>
                </a:xfrm>
                <a:prstGeom prst="rect">
                  <a:avLst/>
                </a:prstGeom>
                <a:solidFill>
                  <a:srgbClr val="F6F6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17" name="Rectangle 399"/>
                <p:cNvSpPr>
                  <a:spLocks noChangeArrowheads="1"/>
                </p:cNvSpPr>
                <p:nvPr/>
              </p:nvSpPr>
              <p:spPr bwMode="auto">
                <a:xfrm>
                  <a:off x="1626" y="2404"/>
                  <a:ext cx="1141" cy="4"/>
                </a:xfrm>
                <a:prstGeom prst="rect">
                  <a:avLst/>
                </a:prstGeom>
                <a:solidFill>
                  <a:srgbClr val="F7F7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18" name="Rectangle 400"/>
                <p:cNvSpPr>
                  <a:spLocks noChangeArrowheads="1"/>
                </p:cNvSpPr>
                <p:nvPr/>
              </p:nvSpPr>
              <p:spPr bwMode="auto">
                <a:xfrm>
                  <a:off x="1626" y="2408"/>
                  <a:ext cx="1141" cy="2"/>
                </a:xfrm>
                <a:prstGeom prst="rect">
                  <a:avLst/>
                </a:prstGeom>
                <a:solidFill>
                  <a:srgbClr val="F8F8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19" name="Rectangle 401"/>
                <p:cNvSpPr>
                  <a:spLocks noChangeArrowheads="1"/>
                </p:cNvSpPr>
                <p:nvPr/>
              </p:nvSpPr>
              <p:spPr bwMode="auto">
                <a:xfrm>
                  <a:off x="1626" y="2410"/>
                  <a:ext cx="1141" cy="3"/>
                </a:xfrm>
                <a:prstGeom prst="rect">
                  <a:avLst/>
                </a:prstGeom>
                <a:solidFill>
                  <a:srgbClr val="F8F8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20" name="Rectangle 402"/>
                <p:cNvSpPr>
                  <a:spLocks noChangeArrowheads="1"/>
                </p:cNvSpPr>
                <p:nvPr/>
              </p:nvSpPr>
              <p:spPr bwMode="auto">
                <a:xfrm>
                  <a:off x="1626" y="2413"/>
                  <a:ext cx="1141" cy="2"/>
                </a:xfrm>
                <a:prstGeom prst="rect">
                  <a:avLst/>
                </a:prstGeom>
                <a:solidFill>
                  <a:srgbClr val="F8F8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21" name="Rectangle 403"/>
                <p:cNvSpPr>
                  <a:spLocks noChangeArrowheads="1"/>
                </p:cNvSpPr>
                <p:nvPr/>
              </p:nvSpPr>
              <p:spPr bwMode="auto">
                <a:xfrm>
                  <a:off x="1626" y="2415"/>
                  <a:ext cx="1141" cy="3"/>
                </a:xfrm>
                <a:prstGeom prst="rect">
                  <a:avLst/>
                </a:prstGeom>
                <a:solidFill>
                  <a:srgbClr val="F9F9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22" name="Rectangle 404"/>
                <p:cNvSpPr>
                  <a:spLocks noChangeArrowheads="1"/>
                </p:cNvSpPr>
                <p:nvPr/>
              </p:nvSpPr>
              <p:spPr bwMode="auto">
                <a:xfrm>
                  <a:off x="1626" y="2418"/>
                  <a:ext cx="1141" cy="3"/>
                </a:xfrm>
                <a:prstGeom prst="rect">
                  <a:avLst/>
                </a:prstGeom>
                <a:solidFill>
                  <a:srgbClr val="F9F9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23" name="Rectangle 405"/>
                <p:cNvSpPr>
                  <a:spLocks noChangeArrowheads="1"/>
                </p:cNvSpPr>
                <p:nvPr/>
              </p:nvSpPr>
              <p:spPr bwMode="auto">
                <a:xfrm>
                  <a:off x="1626" y="2421"/>
                  <a:ext cx="1141" cy="2"/>
                </a:xfrm>
                <a:prstGeom prst="rect">
                  <a:avLst/>
                </a:prstGeom>
                <a:solidFill>
                  <a:srgbClr val="FAFA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324" name="Rectangle 406"/>
                <p:cNvSpPr>
                  <a:spLocks noChangeArrowheads="1"/>
                </p:cNvSpPr>
                <p:nvPr/>
              </p:nvSpPr>
              <p:spPr bwMode="auto">
                <a:xfrm>
                  <a:off x="1626" y="2423"/>
                  <a:ext cx="1141" cy="3"/>
                </a:xfrm>
                <a:prstGeom prst="rect">
                  <a:avLst/>
                </a:prstGeom>
                <a:solidFill>
                  <a:srgbClr val="FAFA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grpSp>
          <p:sp>
            <p:nvSpPr>
              <p:cNvPr id="80971" name="Rectangle 407"/>
              <p:cNvSpPr>
                <a:spLocks noChangeArrowheads="1"/>
              </p:cNvSpPr>
              <p:nvPr/>
            </p:nvSpPr>
            <p:spPr bwMode="auto">
              <a:xfrm>
                <a:off x="1626" y="2426"/>
                <a:ext cx="1141" cy="4"/>
              </a:xfrm>
              <a:prstGeom prst="rect">
                <a:avLst/>
              </a:prstGeom>
              <a:solidFill>
                <a:srgbClr val="FBFB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0972" name="Rectangle 408"/>
              <p:cNvSpPr>
                <a:spLocks noChangeArrowheads="1"/>
              </p:cNvSpPr>
              <p:nvPr/>
            </p:nvSpPr>
            <p:spPr bwMode="auto">
              <a:xfrm>
                <a:off x="1626" y="2430"/>
                <a:ext cx="1141" cy="2"/>
              </a:xfrm>
              <a:prstGeom prst="rect">
                <a:avLst/>
              </a:prstGeom>
              <a:solidFill>
                <a:srgbClr val="FBFB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0973" name="Rectangle 409"/>
              <p:cNvSpPr>
                <a:spLocks noChangeArrowheads="1"/>
              </p:cNvSpPr>
              <p:nvPr/>
            </p:nvSpPr>
            <p:spPr bwMode="auto">
              <a:xfrm>
                <a:off x="1626" y="2432"/>
                <a:ext cx="1141" cy="3"/>
              </a:xfrm>
              <a:prstGeom prst="rect">
                <a:avLst/>
              </a:prstGeom>
              <a:solidFill>
                <a:srgbClr val="FBFB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0974" name="Rectangle 410"/>
              <p:cNvSpPr>
                <a:spLocks noChangeArrowheads="1"/>
              </p:cNvSpPr>
              <p:nvPr/>
            </p:nvSpPr>
            <p:spPr bwMode="auto">
              <a:xfrm>
                <a:off x="1626" y="2435"/>
                <a:ext cx="1141" cy="2"/>
              </a:xfrm>
              <a:prstGeom prst="rect">
                <a:avLst/>
              </a:prstGeom>
              <a:solidFill>
                <a:srgbClr val="FCF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0975" name="Rectangle 411"/>
              <p:cNvSpPr>
                <a:spLocks noChangeArrowheads="1"/>
              </p:cNvSpPr>
              <p:nvPr/>
            </p:nvSpPr>
            <p:spPr bwMode="auto">
              <a:xfrm>
                <a:off x="1626" y="2437"/>
                <a:ext cx="1141" cy="3"/>
              </a:xfrm>
              <a:prstGeom prst="rect">
                <a:avLst/>
              </a:prstGeom>
              <a:solidFill>
                <a:srgbClr val="FCF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0976" name="Rectangle 412"/>
              <p:cNvSpPr>
                <a:spLocks noChangeArrowheads="1"/>
              </p:cNvSpPr>
              <p:nvPr/>
            </p:nvSpPr>
            <p:spPr bwMode="auto">
              <a:xfrm>
                <a:off x="1626" y="2440"/>
                <a:ext cx="1141" cy="3"/>
              </a:xfrm>
              <a:prstGeom prst="rect">
                <a:avLst/>
              </a:prstGeom>
              <a:solidFill>
                <a:srgbClr val="FCF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0977" name="Rectangle 413"/>
              <p:cNvSpPr>
                <a:spLocks noChangeArrowheads="1"/>
              </p:cNvSpPr>
              <p:nvPr/>
            </p:nvSpPr>
            <p:spPr bwMode="auto">
              <a:xfrm>
                <a:off x="1626" y="2443"/>
                <a:ext cx="1141" cy="2"/>
              </a:xfrm>
              <a:prstGeom prst="rect">
                <a:avLst/>
              </a:prstGeom>
              <a:solidFill>
                <a:srgbClr val="FDF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0978" name="Rectangle 414"/>
              <p:cNvSpPr>
                <a:spLocks noChangeArrowheads="1"/>
              </p:cNvSpPr>
              <p:nvPr/>
            </p:nvSpPr>
            <p:spPr bwMode="auto">
              <a:xfrm>
                <a:off x="1626" y="2445"/>
                <a:ext cx="1141" cy="4"/>
              </a:xfrm>
              <a:prstGeom prst="rect">
                <a:avLst/>
              </a:prstGeom>
              <a:solidFill>
                <a:srgbClr val="FDF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0979" name="Rectangle 415"/>
              <p:cNvSpPr>
                <a:spLocks noChangeArrowheads="1"/>
              </p:cNvSpPr>
              <p:nvPr/>
            </p:nvSpPr>
            <p:spPr bwMode="auto">
              <a:xfrm>
                <a:off x="1626" y="2449"/>
                <a:ext cx="1141" cy="3"/>
              </a:xfrm>
              <a:prstGeom prst="rect">
                <a:avLst/>
              </a:prstGeom>
              <a:solidFill>
                <a:srgbClr val="FDF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0980" name="Rectangle 416"/>
              <p:cNvSpPr>
                <a:spLocks noChangeArrowheads="1"/>
              </p:cNvSpPr>
              <p:nvPr/>
            </p:nvSpPr>
            <p:spPr bwMode="auto">
              <a:xfrm>
                <a:off x="1626" y="2452"/>
                <a:ext cx="1141" cy="2"/>
              </a:xfrm>
              <a:prstGeom prst="rect">
                <a:avLst/>
              </a:prstGeom>
              <a:solidFill>
                <a:srgbClr val="FDF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0981" name="Rectangle 417"/>
              <p:cNvSpPr>
                <a:spLocks noChangeArrowheads="1"/>
              </p:cNvSpPr>
              <p:nvPr/>
            </p:nvSpPr>
            <p:spPr bwMode="auto">
              <a:xfrm>
                <a:off x="1626" y="2454"/>
                <a:ext cx="1141" cy="3"/>
              </a:xfrm>
              <a:prstGeom prst="rect">
                <a:avLst/>
              </a:prstGeom>
              <a:solidFill>
                <a:srgbClr val="FDF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0982" name="Rectangle 418"/>
              <p:cNvSpPr>
                <a:spLocks noChangeArrowheads="1"/>
              </p:cNvSpPr>
              <p:nvPr/>
            </p:nvSpPr>
            <p:spPr bwMode="auto">
              <a:xfrm>
                <a:off x="1626" y="2457"/>
                <a:ext cx="1141" cy="2"/>
              </a:xfrm>
              <a:prstGeom prst="rect">
                <a:avLst/>
              </a:prstGeom>
              <a:solidFill>
                <a:srgbClr val="FEFE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0983" name="Rectangle 419"/>
              <p:cNvSpPr>
                <a:spLocks noChangeArrowheads="1"/>
              </p:cNvSpPr>
              <p:nvPr/>
            </p:nvSpPr>
            <p:spPr bwMode="auto">
              <a:xfrm>
                <a:off x="1626" y="2459"/>
                <a:ext cx="1141" cy="3"/>
              </a:xfrm>
              <a:prstGeom prst="rect">
                <a:avLst/>
              </a:prstGeom>
              <a:solidFill>
                <a:srgbClr val="FEFE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0984" name="Rectangle 420"/>
              <p:cNvSpPr>
                <a:spLocks noChangeArrowheads="1"/>
              </p:cNvSpPr>
              <p:nvPr/>
            </p:nvSpPr>
            <p:spPr bwMode="auto">
              <a:xfrm>
                <a:off x="1626" y="2462"/>
                <a:ext cx="1141" cy="4"/>
              </a:xfrm>
              <a:prstGeom prst="rect">
                <a:avLst/>
              </a:prstGeom>
              <a:solidFill>
                <a:srgbClr val="FEFE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0985" name="Rectangle 421"/>
              <p:cNvSpPr>
                <a:spLocks noChangeArrowheads="1"/>
              </p:cNvSpPr>
              <p:nvPr/>
            </p:nvSpPr>
            <p:spPr bwMode="auto">
              <a:xfrm>
                <a:off x="1626" y="2466"/>
                <a:ext cx="1141" cy="2"/>
              </a:xfrm>
              <a:prstGeom prst="rect">
                <a:avLst/>
              </a:prstGeom>
              <a:solidFill>
                <a:srgbClr val="FEFE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0986" name="Rectangle 422"/>
              <p:cNvSpPr>
                <a:spLocks noChangeArrowheads="1"/>
              </p:cNvSpPr>
              <p:nvPr/>
            </p:nvSpPr>
            <p:spPr bwMode="auto">
              <a:xfrm>
                <a:off x="1626" y="2468"/>
                <a:ext cx="1141" cy="3"/>
              </a:xfrm>
              <a:prstGeom prst="rect">
                <a:avLst/>
              </a:prstGeom>
              <a:solidFill>
                <a:srgbClr val="FFFF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0987" name="Rectangle 423"/>
              <p:cNvSpPr>
                <a:spLocks noChangeArrowheads="1"/>
              </p:cNvSpPr>
              <p:nvPr/>
            </p:nvSpPr>
            <p:spPr bwMode="auto">
              <a:xfrm>
                <a:off x="1626" y="2471"/>
                <a:ext cx="1141" cy="3"/>
              </a:xfrm>
              <a:prstGeom prst="rect">
                <a:avLst/>
              </a:prstGeom>
              <a:solidFill>
                <a:srgbClr val="FFFF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0988" name="Rectangle 424"/>
              <p:cNvSpPr>
                <a:spLocks noChangeArrowheads="1"/>
              </p:cNvSpPr>
              <p:nvPr/>
            </p:nvSpPr>
            <p:spPr bwMode="auto">
              <a:xfrm>
                <a:off x="1626" y="2474"/>
                <a:ext cx="1141" cy="2"/>
              </a:xfrm>
              <a:prstGeom prst="rect">
                <a:avLst/>
              </a:prstGeom>
              <a:solidFill>
                <a:srgbClr val="FEFE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0989" name="Rectangle 425"/>
              <p:cNvSpPr>
                <a:spLocks noChangeArrowheads="1"/>
              </p:cNvSpPr>
              <p:nvPr/>
            </p:nvSpPr>
            <p:spPr bwMode="auto">
              <a:xfrm>
                <a:off x="1626" y="2476"/>
                <a:ext cx="1141" cy="3"/>
              </a:xfrm>
              <a:prstGeom prst="rect">
                <a:avLst/>
              </a:prstGeom>
              <a:solidFill>
                <a:srgbClr val="FEFE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0990" name="Rectangle 426"/>
              <p:cNvSpPr>
                <a:spLocks noChangeArrowheads="1"/>
              </p:cNvSpPr>
              <p:nvPr/>
            </p:nvSpPr>
            <p:spPr bwMode="auto">
              <a:xfrm>
                <a:off x="1626" y="2479"/>
                <a:ext cx="1141" cy="3"/>
              </a:xfrm>
              <a:prstGeom prst="rect">
                <a:avLst/>
              </a:prstGeom>
              <a:solidFill>
                <a:srgbClr val="FEFE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0991" name="Rectangle 427"/>
              <p:cNvSpPr>
                <a:spLocks noChangeArrowheads="1"/>
              </p:cNvSpPr>
              <p:nvPr/>
            </p:nvSpPr>
            <p:spPr bwMode="auto">
              <a:xfrm>
                <a:off x="1626" y="2482"/>
                <a:ext cx="1141" cy="2"/>
              </a:xfrm>
              <a:prstGeom prst="rect">
                <a:avLst/>
              </a:prstGeom>
              <a:solidFill>
                <a:srgbClr val="FEFE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0992" name="Rectangle 428"/>
              <p:cNvSpPr>
                <a:spLocks noChangeArrowheads="1"/>
              </p:cNvSpPr>
              <p:nvPr/>
            </p:nvSpPr>
            <p:spPr bwMode="auto">
              <a:xfrm>
                <a:off x="1626" y="2484"/>
                <a:ext cx="1141" cy="4"/>
              </a:xfrm>
              <a:prstGeom prst="rect">
                <a:avLst/>
              </a:prstGeom>
              <a:solidFill>
                <a:srgbClr val="FDF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0993" name="Rectangle 429"/>
              <p:cNvSpPr>
                <a:spLocks noChangeArrowheads="1"/>
              </p:cNvSpPr>
              <p:nvPr/>
            </p:nvSpPr>
            <p:spPr bwMode="auto">
              <a:xfrm>
                <a:off x="1626" y="2488"/>
                <a:ext cx="1141" cy="2"/>
              </a:xfrm>
              <a:prstGeom prst="rect">
                <a:avLst/>
              </a:prstGeom>
              <a:solidFill>
                <a:srgbClr val="FDF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0994" name="Rectangle 430"/>
              <p:cNvSpPr>
                <a:spLocks noChangeArrowheads="1"/>
              </p:cNvSpPr>
              <p:nvPr/>
            </p:nvSpPr>
            <p:spPr bwMode="auto">
              <a:xfrm>
                <a:off x="1626" y="2490"/>
                <a:ext cx="1141" cy="3"/>
              </a:xfrm>
              <a:prstGeom prst="rect">
                <a:avLst/>
              </a:prstGeom>
              <a:solidFill>
                <a:srgbClr val="FDF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0995" name="Rectangle 431"/>
              <p:cNvSpPr>
                <a:spLocks noChangeArrowheads="1"/>
              </p:cNvSpPr>
              <p:nvPr/>
            </p:nvSpPr>
            <p:spPr bwMode="auto">
              <a:xfrm>
                <a:off x="1626" y="2493"/>
                <a:ext cx="1141" cy="3"/>
              </a:xfrm>
              <a:prstGeom prst="rect">
                <a:avLst/>
              </a:prstGeom>
              <a:solidFill>
                <a:srgbClr val="FDF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0996" name="Rectangle 432"/>
              <p:cNvSpPr>
                <a:spLocks noChangeArrowheads="1"/>
              </p:cNvSpPr>
              <p:nvPr/>
            </p:nvSpPr>
            <p:spPr bwMode="auto">
              <a:xfrm>
                <a:off x="1626" y="2496"/>
                <a:ext cx="1141" cy="2"/>
              </a:xfrm>
              <a:prstGeom prst="rect">
                <a:avLst/>
              </a:prstGeom>
              <a:solidFill>
                <a:srgbClr val="FDF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0997" name="Rectangle 433"/>
              <p:cNvSpPr>
                <a:spLocks noChangeArrowheads="1"/>
              </p:cNvSpPr>
              <p:nvPr/>
            </p:nvSpPr>
            <p:spPr bwMode="auto">
              <a:xfrm>
                <a:off x="1626" y="2498"/>
                <a:ext cx="1141" cy="3"/>
              </a:xfrm>
              <a:prstGeom prst="rect">
                <a:avLst/>
              </a:prstGeom>
              <a:solidFill>
                <a:srgbClr val="FCF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0998" name="Rectangle 434"/>
              <p:cNvSpPr>
                <a:spLocks noChangeArrowheads="1"/>
              </p:cNvSpPr>
              <p:nvPr/>
            </p:nvSpPr>
            <p:spPr bwMode="auto">
              <a:xfrm>
                <a:off x="1626" y="2501"/>
                <a:ext cx="1141" cy="4"/>
              </a:xfrm>
              <a:prstGeom prst="rect">
                <a:avLst/>
              </a:prstGeom>
              <a:solidFill>
                <a:srgbClr val="FCF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0999" name="Rectangle 435"/>
              <p:cNvSpPr>
                <a:spLocks noChangeArrowheads="1"/>
              </p:cNvSpPr>
              <p:nvPr/>
            </p:nvSpPr>
            <p:spPr bwMode="auto">
              <a:xfrm>
                <a:off x="1626" y="2505"/>
                <a:ext cx="1141" cy="2"/>
              </a:xfrm>
              <a:prstGeom prst="rect">
                <a:avLst/>
              </a:prstGeom>
              <a:solidFill>
                <a:srgbClr val="FCF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00" name="Rectangle 436"/>
              <p:cNvSpPr>
                <a:spLocks noChangeArrowheads="1"/>
              </p:cNvSpPr>
              <p:nvPr/>
            </p:nvSpPr>
            <p:spPr bwMode="auto">
              <a:xfrm>
                <a:off x="1626" y="2507"/>
                <a:ext cx="1141" cy="3"/>
              </a:xfrm>
              <a:prstGeom prst="rect">
                <a:avLst/>
              </a:prstGeom>
              <a:solidFill>
                <a:srgbClr val="FBFB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01" name="Rectangle 437"/>
              <p:cNvSpPr>
                <a:spLocks noChangeArrowheads="1"/>
              </p:cNvSpPr>
              <p:nvPr/>
            </p:nvSpPr>
            <p:spPr bwMode="auto">
              <a:xfrm>
                <a:off x="1626" y="2510"/>
                <a:ext cx="1141" cy="2"/>
              </a:xfrm>
              <a:prstGeom prst="rect">
                <a:avLst/>
              </a:prstGeom>
              <a:solidFill>
                <a:srgbClr val="FBFB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02" name="Rectangle 438"/>
              <p:cNvSpPr>
                <a:spLocks noChangeArrowheads="1"/>
              </p:cNvSpPr>
              <p:nvPr/>
            </p:nvSpPr>
            <p:spPr bwMode="auto">
              <a:xfrm>
                <a:off x="1626" y="2512"/>
                <a:ext cx="1141" cy="3"/>
              </a:xfrm>
              <a:prstGeom prst="rect">
                <a:avLst/>
              </a:prstGeom>
              <a:solidFill>
                <a:srgbClr val="FBFB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03" name="Rectangle 439"/>
              <p:cNvSpPr>
                <a:spLocks noChangeArrowheads="1"/>
              </p:cNvSpPr>
              <p:nvPr/>
            </p:nvSpPr>
            <p:spPr bwMode="auto">
              <a:xfrm>
                <a:off x="1626" y="2515"/>
                <a:ext cx="1141" cy="3"/>
              </a:xfrm>
              <a:prstGeom prst="rect">
                <a:avLst/>
              </a:prstGeom>
              <a:solidFill>
                <a:srgbClr val="FAFA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04" name="Rectangle 440"/>
              <p:cNvSpPr>
                <a:spLocks noChangeArrowheads="1"/>
              </p:cNvSpPr>
              <p:nvPr/>
            </p:nvSpPr>
            <p:spPr bwMode="auto">
              <a:xfrm>
                <a:off x="1626" y="2518"/>
                <a:ext cx="1141" cy="2"/>
              </a:xfrm>
              <a:prstGeom prst="rect">
                <a:avLst/>
              </a:prstGeom>
              <a:solidFill>
                <a:srgbClr val="FAFA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05" name="Rectangle 441"/>
              <p:cNvSpPr>
                <a:spLocks noChangeArrowheads="1"/>
              </p:cNvSpPr>
              <p:nvPr/>
            </p:nvSpPr>
            <p:spPr bwMode="auto">
              <a:xfrm>
                <a:off x="1626" y="2520"/>
                <a:ext cx="1141" cy="4"/>
              </a:xfrm>
              <a:prstGeom prst="rect">
                <a:avLst/>
              </a:prstGeom>
              <a:solidFill>
                <a:srgbClr val="F9F9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06" name="Rectangle 442"/>
              <p:cNvSpPr>
                <a:spLocks noChangeArrowheads="1"/>
              </p:cNvSpPr>
              <p:nvPr/>
            </p:nvSpPr>
            <p:spPr bwMode="auto">
              <a:xfrm>
                <a:off x="1626" y="2524"/>
                <a:ext cx="1141" cy="3"/>
              </a:xfrm>
              <a:prstGeom prst="rect">
                <a:avLst/>
              </a:prstGeom>
              <a:solidFill>
                <a:srgbClr val="F9F9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07" name="Rectangle 443"/>
              <p:cNvSpPr>
                <a:spLocks noChangeArrowheads="1"/>
              </p:cNvSpPr>
              <p:nvPr/>
            </p:nvSpPr>
            <p:spPr bwMode="auto">
              <a:xfrm>
                <a:off x="1626" y="2527"/>
                <a:ext cx="1141" cy="2"/>
              </a:xfrm>
              <a:prstGeom prst="rect">
                <a:avLst/>
              </a:prstGeom>
              <a:solidFill>
                <a:srgbClr val="F8F8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08" name="Rectangle 444"/>
              <p:cNvSpPr>
                <a:spLocks noChangeArrowheads="1"/>
              </p:cNvSpPr>
              <p:nvPr/>
            </p:nvSpPr>
            <p:spPr bwMode="auto">
              <a:xfrm>
                <a:off x="1626" y="2529"/>
                <a:ext cx="1141" cy="3"/>
              </a:xfrm>
              <a:prstGeom prst="rect">
                <a:avLst/>
              </a:prstGeom>
              <a:solidFill>
                <a:srgbClr val="F8F8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09" name="Rectangle 445"/>
              <p:cNvSpPr>
                <a:spLocks noChangeArrowheads="1"/>
              </p:cNvSpPr>
              <p:nvPr/>
            </p:nvSpPr>
            <p:spPr bwMode="auto">
              <a:xfrm>
                <a:off x="1626" y="2532"/>
                <a:ext cx="1141" cy="3"/>
              </a:xfrm>
              <a:prstGeom prst="rect">
                <a:avLst/>
              </a:prstGeom>
              <a:solidFill>
                <a:srgbClr val="F8F8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10" name="Rectangle 446"/>
              <p:cNvSpPr>
                <a:spLocks noChangeArrowheads="1"/>
              </p:cNvSpPr>
              <p:nvPr/>
            </p:nvSpPr>
            <p:spPr bwMode="auto">
              <a:xfrm>
                <a:off x="1626" y="2535"/>
                <a:ext cx="1141" cy="2"/>
              </a:xfrm>
              <a:prstGeom prst="rect">
                <a:avLst/>
              </a:prstGeom>
              <a:solidFill>
                <a:srgbClr val="F7F7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11" name="Rectangle 447"/>
              <p:cNvSpPr>
                <a:spLocks noChangeArrowheads="1"/>
              </p:cNvSpPr>
              <p:nvPr/>
            </p:nvSpPr>
            <p:spPr bwMode="auto">
              <a:xfrm>
                <a:off x="1626" y="2537"/>
                <a:ext cx="1141" cy="3"/>
              </a:xfrm>
              <a:prstGeom prst="rect">
                <a:avLst/>
              </a:prstGeom>
              <a:solidFill>
                <a:srgbClr val="F6F6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12" name="Rectangle 448"/>
              <p:cNvSpPr>
                <a:spLocks noChangeArrowheads="1"/>
              </p:cNvSpPr>
              <p:nvPr/>
            </p:nvSpPr>
            <p:spPr bwMode="auto">
              <a:xfrm>
                <a:off x="1626" y="2540"/>
                <a:ext cx="1141" cy="3"/>
              </a:xfrm>
              <a:prstGeom prst="rect">
                <a:avLst/>
              </a:prstGeom>
              <a:solidFill>
                <a:srgbClr val="F6F6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13" name="Rectangle 449"/>
              <p:cNvSpPr>
                <a:spLocks noChangeArrowheads="1"/>
              </p:cNvSpPr>
              <p:nvPr/>
            </p:nvSpPr>
            <p:spPr bwMode="auto">
              <a:xfrm>
                <a:off x="1626" y="2543"/>
                <a:ext cx="1141" cy="3"/>
              </a:xfrm>
              <a:prstGeom prst="rect">
                <a:avLst/>
              </a:prstGeom>
              <a:solidFill>
                <a:srgbClr val="F5F5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14" name="Rectangle 450"/>
              <p:cNvSpPr>
                <a:spLocks noChangeArrowheads="1"/>
              </p:cNvSpPr>
              <p:nvPr/>
            </p:nvSpPr>
            <p:spPr bwMode="auto">
              <a:xfrm>
                <a:off x="1626" y="2546"/>
                <a:ext cx="1141" cy="3"/>
              </a:xfrm>
              <a:prstGeom prst="rect">
                <a:avLst/>
              </a:prstGeom>
              <a:solidFill>
                <a:srgbClr val="F5F5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15" name="Rectangle 451"/>
              <p:cNvSpPr>
                <a:spLocks noChangeArrowheads="1"/>
              </p:cNvSpPr>
              <p:nvPr/>
            </p:nvSpPr>
            <p:spPr bwMode="auto">
              <a:xfrm>
                <a:off x="1626" y="2549"/>
                <a:ext cx="1141" cy="2"/>
              </a:xfrm>
              <a:prstGeom prst="rect">
                <a:avLst/>
              </a:prstGeom>
              <a:solidFill>
                <a:srgbClr val="F4F4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16" name="Rectangle 452"/>
              <p:cNvSpPr>
                <a:spLocks noChangeArrowheads="1"/>
              </p:cNvSpPr>
              <p:nvPr/>
            </p:nvSpPr>
            <p:spPr bwMode="auto">
              <a:xfrm>
                <a:off x="1626" y="2551"/>
                <a:ext cx="1141" cy="3"/>
              </a:xfrm>
              <a:prstGeom prst="rect">
                <a:avLst/>
              </a:prstGeom>
              <a:solidFill>
                <a:srgbClr val="F4F4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17" name="Rectangle 453"/>
              <p:cNvSpPr>
                <a:spLocks noChangeArrowheads="1"/>
              </p:cNvSpPr>
              <p:nvPr/>
            </p:nvSpPr>
            <p:spPr bwMode="auto">
              <a:xfrm>
                <a:off x="1626" y="2554"/>
                <a:ext cx="1141" cy="3"/>
              </a:xfrm>
              <a:prstGeom prst="rect">
                <a:avLst/>
              </a:prstGeom>
              <a:solidFill>
                <a:srgbClr val="F3F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18" name="Rectangle 454"/>
              <p:cNvSpPr>
                <a:spLocks noChangeArrowheads="1"/>
              </p:cNvSpPr>
              <p:nvPr/>
            </p:nvSpPr>
            <p:spPr bwMode="auto">
              <a:xfrm>
                <a:off x="1626" y="2557"/>
                <a:ext cx="1141" cy="2"/>
              </a:xfrm>
              <a:prstGeom prst="rect">
                <a:avLst/>
              </a:prstGeom>
              <a:solidFill>
                <a:srgbClr val="F2F2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19" name="Rectangle 455"/>
              <p:cNvSpPr>
                <a:spLocks noChangeArrowheads="1"/>
              </p:cNvSpPr>
              <p:nvPr/>
            </p:nvSpPr>
            <p:spPr bwMode="auto">
              <a:xfrm>
                <a:off x="1626" y="2559"/>
                <a:ext cx="1141" cy="4"/>
              </a:xfrm>
              <a:prstGeom prst="rect">
                <a:avLst/>
              </a:prstGeom>
              <a:solidFill>
                <a:srgbClr val="F1F1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20" name="Rectangle 456"/>
              <p:cNvSpPr>
                <a:spLocks noChangeArrowheads="1"/>
              </p:cNvSpPr>
              <p:nvPr/>
            </p:nvSpPr>
            <p:spPr bwMode="auto">
              <a:xfrm>
                <a:off x="1626" y="2563"/>
                <a:ext cx="1141" cy="2"/>
              </a:xfrm>
              <a:prstGeom prst="rect">
                <a:avLst/>
              </a:prstGeom>
              <a:solidFill>
                <a:srgbClr val="F1F1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21" name="Rectangle 457"/>
              <p:cNvSpPr>
                <a:spLocks noChangeArrowheads="1"/>
              </p:cNvSpPr>
              <p:nvPr/>
            </p:nvSpPr>
            <p:spPr bwMode="auto">
              <a:xfrm>
                <a:off x="1626" y="2565"/>
                <a:ext cx="1141" cy="3"/>
              </a:xfrm>
              <a:prstGeom prst="rect">
                <a:avLst/>
              </a:prstGeom>
              <a:solidFill>
                <a:srgbClr val="F0F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22" name="Rectangle 458"/>
              <p:cNvSpPr>
                <a:spLocks noChangeArrowheads="1"/>
              </p:cNvSpPr>
              <p:nvPr/>
            </p:nvSpPr>
            <p:spPr bwMode="auto">
              <a:xfrm>
                <a:off x="1626" y="2568"/>
                <a:ext cx="1141" cy="3"/>
              </a:xfrm>
              <a:prstGeom prst="rect">
                <a:avLst/>
              </a:prstGeom>
              <a:solidFill>
                <a:srgbClr val="EFEF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23" name="Rectangle 459"/>
              <p:cNvSpPr>
                <a:spLocks noChangeArrowheads="1"/>
              </p:cNvSpPr>
              <p:nvPr/>
            </p:nvSpPr>
            <p:spPr bwMode="auto">
              <a:xfrm>
                <a:off x="1626" y="2571"/>
                <a:ext cx="1141" cy="2"/>
              </a:xfrm>
              <a:prstGeom prst="rect">
                <a:avLst/>
              </a:prstGeom>
              <a:solidFill>
                <a:srgbClr val="EEEE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24" name="Rectangle 460"/>
              <p:cNvSpPr>
                <a:spLocks noChangeArrowheads="1"/>
              </p:cNvSpPr>
              <p:nvPr/>
            </p:nvSpPr>
            <p:spPr bwMode="auto">
              <a:xfrm>
                <a:off x="1626" y="2573"/>
                <a:ext cx="1141" cy="3"/>
              </a:xfrm>
              <a:prstGeom prst="rect">
                <a:avLst/>
              </a:prstGeom>
              <a:solidFill>
                <a:srgbClr val="EDE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25" name="Rectangle 461"/>
              <p:cNvSpPr>
                <a:spLocks noChangeArrowheads="1"/>
              </p:cNvSpPr>
              <p:nvPr/>
            </p:nvSpPr>
            <p:spPr bwMode="auto">
              <a:xfrm>
                <a:off x="1626" y="2576"/>
                <a:ext cx="1141" cy="3"/>
              </a:xfrm>
              <a:prstGeom prst="rect">
                <a:avLst/>
              </a:prstGeom>
              <a:solidFill>
                <a:srgbClr val="EDE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26" name="Rectangle 462"/>
              <p:cNvSpPr>
                <a:spLocks noChangeArrowheads="1"/>
              </p:cNvSpPr>
              <p:nvPr/>
            </p:nvSpPr>
            <p:spPr bwMode="auto">
              <a:xfrm>
                <a:off x="1626" y="2579"/>
                <a:ext cx="1141" cy="3"/>
              </a:xfrm>
              <a:prstGeom prst="rect">
                <a:avLst/>
              </a:prstGeom>
              <a:solidFill>
                <a:srgbClr val="ECE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27" name="Rectangle 463"/>
              <p:cNvSpPr>
                <a:spLocks noChangeArrowheads="1"/>
              </p:cNvSpPr>
              <p:nvPr/>
            </p:nvSpPr>
            <p:spPr bwMode="auto">
              <a:xfrm>
                <a:off x="1626" y="2582"/>
                <a:ext cx="1141" cy="3"/>
              </a:xfrm>
              <a:prstGeom prst="rect">
                <a:avLst/>
              </a:prstGeom>
              <a:solidFill>
                <a:srgbClr val="EBEB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28" name="Rectangle 464"/>
              <p:cNvSpPr>
                <a:spLocks noChangeArrowheads="1"/>
              </p:cNvSpPr>
              <p:nvPr/>
            </p:nvSpPr>
            <p:spPr bwMode="auto">
              <a:xfrm>
                <a:off x="1626" y="2585"/>
                <a:ext cx="1141" cy="2"/>
              </a:xfrm>
              <a:prstGeom prst="rect">
                <a:avLst/>
              </a:prstGeom>
              <a:solidFill>
                <a:srgbClr val="EAEA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29" name="Rectangle 465"/>
              <p:cNvSpPr>
                <a:spLocks noChangeArrowheads="1"/>
              </p:cNvSpPr>
              <p:nvPr/>
            </p:nvSpPr>
            <p:spPr bwMode="auto">
              <a:xfrm>
                <a:off x="1626" y="2587"/>
                <a:ext cx="1141" cy="3"/>
              </a:xfrm>
              <a:prstGeom prst="rect">
                <a:avLst/>
              </a:prstGeom>
              <a:solidFill>
                <a:srgbClr val="E9E9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30" name="Rectangle 466"/>
              <p:cNvSpPr>
                <a:spLocks noChangeArrowheads="1"/>
              </p:cNvSpPr>
              <p:nvPr/>
            </p:nvSpPr>
            <p:spPr bwMode="auto">
              <a:xfrm>
                <a:off x="1626" y="2590"/>
                <a:ext cx="1141" cy="3"/>
              </a:xfrm>
              <a:prstGeom prst="rect">
                <a:avLst/>
              </a:prstGeom>
              <a:solidFill>
                <a:srgbClr val="E8E8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31" name="Rectangle 467"/>
              <p:cNvSpPr>
                <a:spLocks noChangeArrowheads="1"/>
              </p:cNvSpPr>
              <p:nvPr/>
            </p:nvSpPr>
            <p:spPr bwMode="auto">
              <a:xfrm>
                <a:off x="1626" y="2593"/>
                <a:ext cx="1141" cy="2"/>
              </a:xfrm>
              <a:prstGeom prst="rect">
                <a:avLst/>
              </a:prstGeom>
              <a:solidFill>
                <a:srgbClr val="E7E7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32" name="Rectangle 468"/>
              <p:cNvSpPr>
                <a:spLocks noChangeArrowheads="1"/>
              </p:cNvSpPr>
              <p:nvPr/>
            </p:nvSpPr>
            <p:spPr bwMode="auto">
              <a:xfrm>
                <a:off x="1626" y="2595"/>
                <a:ext cx="1141" cy="3"/>
              </a:xfrm>
              <a:prstGeom prst="rect">
                <a:avLst/>
              </a:prstGeom>
              <a:solidFill>
                <a:srgbClr val="E6E6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33" name="Rectangle 469"/>
              <p:cNvSpPr>
                <a:spLocks noChangeArrowheads="1"/>
              </p:cNvSpPr>
              <p:nvPr/>
            </p:nvSpPr>
            <p:spPr bwMode="auto">
              <a:xfrm>
                <a:off x="1626" y="2598"/>
                <a:ext cx="1141" cy="4"/>
              </a:xfrm>
              <a:prstGeom prst="rect">
                <a:avLst/>
              </a:prstGeom>
              <a:solidFill>
                <a:srgbClr val="E5E5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34" name="Rectangle 470"/>
              <p:cNvSpPr>
                <a:spLocks noChangeArrowheads="1"/>
              </p:cNvSpPr>
              <p:nvPr/>
            </p:nvSpPr>
            <p:spPr bwMode="auto">
              <a:xfrm>
                <a:off x="1626" y="2602"/>
                <a:ext cx="1141" cy="2"/>
              </a:xfrm>
              <a:prstGeom prst="rect">
                <a:avLst/>
              </a:prstGeom>
              <a:solidFill>
                <a:srgbClr val="E3E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35" name="Rectangle 471"/>
              <p:cNvSpPr>
                <a:spLocks noChangeArrowheads="1"/>
              </p:cNvSpPr>
              <p:nvPr/>
            </p:nvSpPr>
            <p:spPr bwMode="auto">
              <a:xfrm>
                <a:off x="1626" y="2604"/>
                <a:ext cx="1141" cy="3"/>
              </a:xfrm>
              <a:prstGeom prst="rect">
                <a:avLst/>
              </a:prstGeom>
              <a:solidFill>
                <a:srgbClr val="E3E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36" name="Rectangle 472"/>
              <p:cNvSpPr>
                <a:spLocks noChangeArrowheads="1"/>
              </p:cNvSpPr>
              <p:nvPr/>
            </p:nvSpPr>
            <p:spPr bwMode="auto">
              <a:xfrm>
                <a:off x="1626" y="2607"/>
                <a:ext cx="1141" cy="3"/>
              </a:xfrm>
              <a:prstGeom prst="rect">
                <a:avLst/>
              </a:prstGeom>
              <a:solidFill>
                <a:srgbClr val="E1E1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37" name="Rectangle 473"/>
              <p:cNvSpPr>
                <a:spLocks noChangeArrowheads="1"/>
              </p:cNvSpPr>
              <p:nvPr/>
            </p:nvSpPr>
            <p:spPr bwMode="auto">
              <a:xfrm>
                <a:off x="1626" y="2610"/>
                <a:ext cx="1141" cy="2"/>
              </a:xfrm>
              <a:prstGeom prst="rect">
                <a:avLst/>
              </a:prstGeom>
              <a:solidFill>
                <a:srgbClr val="E0E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38" name="Rectangle 474"/>
              <p:cNvSpPr>
                <a:spLocks noChangeArrowheads="1"/>
              </p:cNvSpPr>
              <p:nvPr/>
            </p:nvSpPr>
            <p:spPr bwMode="auto">
              <a:xfrm>
                <a:off x="1626" y="2612"/>
                <a:ext cx="1141" cy="3"/>
              </a:xfrm>
              <a:prstGeom prst="rect">
                <a:avLst/>
              </a:prstGeom>
              <a:solidFill>
                <a:srgbClr val="DFDF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39" name="Rectangle 475"/>
              <p:cNvSpPr>
                <a:spLocks noChangeArrowheads="1"/>
              </p:cNvSpPr>
              <p:nvPr/>
            </p:nvSpPr>
            <p:spPr bwMode="auto">
              <a:xfrm>
                <a:off x="1626" y="2615"/>
                <a:ext cx="1141" cy="2"/>
              </a:xfrm>
              <a:prstGeom prst="rect">
                <a:avLst/>
              </a:prstGeom>
              <a:solidFill>
                <a:srgbClr val="DEDE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40" name="Rectangle 476"/>
              <p:cNvSpPr>
                <a:spLocks noChangeArrowheads="1"/>
              </p:cNvSpPr>
              <p:nvPr/>
            </p:nvSpPr>
            <p:spPr bwMode="auto">
              <a:xfrm>
                <a:off x="1626" y="2617"/>
                <a:ext cx="1141" cy="4"/>
              </a:xfrm>
              <a:prstGeom prst="rect">
                <a:avLst/>
              </a:prstGeom>
              <a:solidFill>
                <a:srgbClr val="DCD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41" name="Rectangle 477"/>
              <p:cNvSpPr>
                <a:spLocks noChangeArrowheads="1"/>
              </p:cNvSpPr>
              <p:nvPr/>
            </p:nvSpPr>
            <p:spPr bwMode="auto">
              <a:xfrm>
                <a:off x="1626" y="2621"/>
                <a:ext cx="1141" cy="3"/>
              </a:xfrm>
              <a:prstGeom prst="rect">
                <a:avLst/>
              </a:prstGeom>
              <a:solidFill>
                <a:srgbClr val="DBDB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42" name="Rectangle 478"/>
              <p:cNvSpPr>
                <a:spLocks noChangeArrowheads="1"/>
              </p:cNvSpPr>
              <p:nvPr/>
            </p:nvSpPr>
            <p:spPr bwMode="auto">
              <a:xfrm>
                <a:off x="1626" y="2624"/>
                <a:ext cx="1141" cy="2"/>
              </a:xfrm>
              <a:prstGeom prst="rect">
                <a:avLst/>
              </a:prstGeom>
              <a:solidFill>
                <a:srgbClr val="DADA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43" name="Rectangle 479"/>
              <p:cNvSpPr>
                <a:spLocks noChangeArrowheads="1"/>
              </p:cNvSpPr>
              <p:nvPr/>
            </p:nvSpPr>
            <p:spPr bwMode="auto">
              <a:xfrm>
                <a:off x="1626" y="2626"/>
                <a:ext cx="1141" cy="3"/>
              </a:xfrm>
              <a:prstGeom prst="rect">
                <a:avLst/>
              </a:prstGeom>
              <a:solidFill>
                <a:srgbClr val="D9D9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44" name="Rectangle 480"/>
              <p:cNvSpPr>
                <a:spLocks noChangeArrowheads="1"/>
              </p:cNvSpPr>
              <p:nvPr/>
            </p:nvSpPr>
            <p:spPr bwMode="auto">
              <a:xfrm>
                <a:off x="1626" y="2629"/>
                <a:ext cx="1141" cy="3"/>
              </a:xfrm>
              <a:prstGeom prst="rect">
                <a:avLst/>
              </a:prstGeom>
              <a:solidFill>
                <a:srgbClr val="D7D7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45" name="Rectangle 481"/>
              <p:cNvSpPr>
                <a:spLocks noChangeArrowheads="1"/>
              </p:cNvSpPr>
              <p:nvPr/>
            </p:nvSpPr>
            <p:spPr bwMode="auto">
              <a:xfrm>
                <a:off x="1626" y="2632"/>
                <a:ext cx="1141" cy="2"/>
              </a:xfrm>
              <a:prstGeom prst="rect">
                <a:avLst/>
              </a:prstGeom>
              <a:solidFill>
                <a:srgbClr val="D6D6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46" name="Rectangle 482"/>
              <p:cNvSpPr>
                <a:spLocks noChangeArrowheads="1"/>
              </p:cNvSpPr>
              <p:nvPr/>
            </p:nvSpPr>
            <p:spPr bwMode="auto">
              <a:xfrm>
                <a:off x="1626" y="2634"/>
                <a:ext cx="1141" cy="3"/>
              </a:xfrm>
              <a:prstGeom prst="rect">
                <a:avLst/>
              </a:prstGeom>
              <a:solidFill>
                <a:srgbClr val="D4D4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47" name="Rectangle 483"/>
              <p:cNvSpPr>
                <a:spLocks noChangeArrowheads="1"/>
              </p:cNvSpPr>
              <p:nvPr/>
            </p:nvSpPr>
            <p:spPr bwMode="auto">
              <a:xfrm>
                <a:off x="1626" y="2637"/>
                <a:ext cx="1141" cy="3"/>
              </a:xfrm>
              <a:prstGeom prst="rect">
                <a:avLst/>
              </a:prstGeom>
              <a:solidFill>
                <a:srgbClr val="D3D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48" name="Rectangle 484"/>
              <p:cNvSpPr>
                <a:spLocks noChangeArrowheads="1"/>
              </p:cNvSpPr>
              <p:nvPr/>
            </p:nvSpPr>
            <p:spPr bwMode="auto">
              <a:xfrm>
                <a:off x="1626" y="2640"/>
                <a:ext cx="1141" cy="3"/>
              </a:xfrm>
              <a:prstGeom prst="rect">
                <a:avLst/>
              </a:prstGeom>
              <a:solidFill>
                <a:srgbClr val="D1D1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49" name="Rectangle 485"/>
              <p:cNvSpPr>
                <a:spLocks noChangeArrowheads="1"/>
              </p:cNvSpPr>
              <p:nvPr/>
            </p:nvSpPr>
            <p:spPr bwMode="auto">
              <a:xfrm>
                <a:off x="1626" y="2643"/>
                <a:ext cx="1141" cy="3"/>
              </a:xfrm>
              <a:prstGeom prst="rect">
                <a:avLst/>
              </a:prstGeom>
              <a:solidFill>
                <a:srgbClr val="D0D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50" name="Rectangle 486"/>
              <p:cNvSpPr>
                <a:spLocks noChangeArrowheads="1"/>
              </p:cNvSpPr>
              <p:nvPr/>
            </p:nvSpPr>
            <p:spPr bwMode="auto">
              <a:xfrm>
                <a:off x="1626" y="2646"/>
                <a:ext cx="1141" cy="2"/>
              </a:xfrm>
              <a:prstGeom prst="rect">
                <a:avLst/>
              </a:prstGeom>
              <a:solidFill>
                <a:srgbClr val="CFCF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51" name="Rectangle 487"/>
              <p:cNvSpPr>
                <a:spLocks noChangeArrowheads="1"/>
              </p:cNvSpPr>
              <p:nvPr/>
            </p:nvSpPr>
            <p:spPr bwMode="auto">
              <a:xfrm>
                <a:off x="1626" y="2648"/>
                <a:ext cx="1141" cy="3"/>
              </a:xfrm>
              <a:prstGeom prst="rect">
                <a:avLst/>
              </a:prstGeom>
              <a:solidFill>
                <a:srgbClr val="CDC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52" name="Rectangle 488"/>
              <p:cNvSpPr>
                <a:spLocks noChangeArrowheads="1"/>
              </p:cNvSpPr>
              <p:nvPr/>
            </p:nvSpPr>
            <p:spPr bwMode="auto">
              <a:xfrm>
                <a:off x="1626" y="2651"/>
                <a:ext cx="1141" cy="3"/>
              </a:xfrm>
              <a:prstGeom prst="rect">
                <a:avLst/>
              </a:prstGeom>
              <a:solidFill>
                <a:srgbClr val="CC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53" name="Rectangle 489"/>
              <p:cNvSpPr>
                <a:spLocks noChangeArrowheads="1"/>
              </p:cNvSpPr>
              <p:nvPr/>
            </p:nvSpPr>
            <p:spPr bwMode="auto">
              <a:xfrm>
                <a:off x="1626" y="2654"/>
                <a:ext cx="1141" cy="2"/>
              </a:xfrm>
              <a:prstGeom prst="rect">
                <a:avLst/>
              </a:prstGeom>
              <a:solidFill>
                <a:srgbClr val="CACA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54" name="Rectangle 490"/>
              <p:cNvSpPr>
                <a:spLocks noChangeArrowheads="1"/>
              </p:cNvSpPr>
              <p:nvPr/>
            </p:nvSpPr>
            <p:spPr bwMode="auto">
              <a:xfrm>
                <a:off x="1626" y="2656"/>
                <a:ext cx="1141" cy="4"/>
              </a:xfrm>
              <a:prstGeom prst="rect">
                <a:avLst/>
              </a:prstGeom>
              <a:solidFill>
                <a:srgbClr val="C8C8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55" name="Rectangle 491"/>
              <p:cNvSpPr>
                <a:spLocks noChangeArrowheads="1"/>
              </p:cNvSpPr>
              <p:nvPr/>
            </p:nvSpPr>
            <p:spPr bwMode="auto">
              <a:xfrm>
                <a:off x="1626" y="2660"/>
                <a:ext cx="1141" cy="3"/>
              </a:xfrm>
              <a:prstGeom prst="rect">
                <a:avLst/>
              </a:prstGeom>
              <a:solidFill>
                <a:srgbClr val="C7C7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56" name="Rectangle 492"/>
              <p:cNvSpPr>
                <a:spLocks noChangeArrowheads="1"/>
              </p:cNvSpPr>
              <p:nvPr/>
            </p:nvSpPr>
            <p:spPr bwMode="auto">
              <a:xfrm>
                <a:off x="1626" y="2663"/>
                <a:ext cx="1141" cy="2"/>
              </a:xfrm>
              <a:prstGeom prst="rect">
                <a:avLst/>
              </a:prstGeom>
              <a:solidFill>
                <a:srgbClr val="C6C6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57" name="Rectangle 493"/>
              <p:cNvSpPr>
                <a:spLocks noChangeArrowheads="1"/>
              </p:cNvSpPr>
              <p:nvPr/>
            </p:nvSpPr>
            <p:spPr bwMode="auto">
              <a:xfrm>
                <a:off x="1626" y="2665"/>
                <a:ext cx="1141" cy="3"/>
              </a:xfrm>
              <a:prstGeom prst="rect">
                <a:avLst/>
              </a:prstGeom>
              <a:solidFill>
                <a:srgbClr val="C4C4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58" name="Rectangle 494"/>
              <p:cNvSpPr>
                <a:spLocks noChangeArrowheads="1"/>
              </p:cNvSpPr>
              <p:nvPr/>
            </p:nvSpPr>
            <p:spPr bwMode="auto">
              <a:xfrm>
                <a:off x="1626" y="2668"/>
                <a:ext cx="1141" cy="2"/>
              </a:xfrm>
              <a:prstGeom prst="rect">
                <a:avLst/>
              </a:prstGeom>
              <a:solidFill>
                <a:srgbClr val="C2C2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59" name="Rectangle 495"/>
              <p:cNvSpPr>
                <a:spLocks noChangeArrowheads="1"/>
              </p:cNvSpPr>
              <p:nvPr/>
            </p:nvSpPr>
            <p:spPr bwMode="auto">
              <a:xfrm>
                <a:off x="1626" y="2670"/>
                <a:ext cx="1141" cy="3"/>
              </a:xfrm>
              <a:prstGeom prst="rect">
                <a:avLst/>
              </a:prstGeom>
              <a:solidFill>
                <a:srgbClr val="C1C1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60" name="Rectangle 496"/>
              <p:cNvSpPr>
                <a:spLocks noChangeArrowheads="1"/>
              </p:cNvSpPr>
              <p:nvPr/>
            </p:nvSpPr>
            <p:spPr bwMode="auto">
              <a:xfrm>
                <a:off x="1626" y="2673"/>
                <a:ext cx="1141" cy="3"/>
              </a:xfrm>
              <a:prstGeom prst="rect">
                <a:avLst/>
              </a:prstGeom>
              <a:solidFill>
                <a:srgbClr val="BFBF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61" name="Rectangle 497"/>
              <p:cNvSpPr>
                <a:spLocks noChangeArrowheads="1"/>
              </p:cNvSpPr>
              <p:nvPr/>
            </p:nvSpPr>
            <p:spPr bwMode="auto">
              <a:xfrm>
                <a:off x="1626" y="2676"/>
                <a:ext cx="1141" cy="3"/>
              </a:xfrm>
              <a:prstGeom prst="rect">
                <a:avLst/>
              </a:prstGeom>
              <a:solidFill>
                <a:srgbClr val="BDB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62" name="Rectangle 498"/>
              <p:cNvSpPr>
                <a:spLocks noChangeArrowheads="1"/>
              </p:cNvSpPr>
              <p:nvPr/>
            </p:nvSpPr>
            <p:spPr bwMode="auto">
              <a:xfrm>
                <a:off x="1626" y="2679"/>
                <a:ext cx="1141" cy="3"/>
              </a:xfrm>
              <a:prstGeom prst="rect">
                <a:avLst/>
              </a:prstGeom>
              <a:solidFill>
                <a:srgbClr val="BBBB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63" name="Rectangle 499"/>
              <p:cNvSpPr>
                <a:spLocks noChangeArrowheads="1"/>
              </p:cNvSpPr>
              <p:nvPr/>
            </p:nvSpPr>
            <p:spPr bwMode="auto">
              <a:xfrm>
                <a:off x="1626" y="2682"/>
                <a:ext cx="1141" cy="3"/>
              </a:xfrm>
              <a:prstGeom prst="rect">
                <a:avLst/>
              </a:prstGeom>
              <a:solidFill>
                <a:srgbClr val="BBBB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64" name="Rectangle 500"/>
              <p:cNvSpPr>
                <a:spLocks noChangeArrowheads="1"/>
              </p:cNvSpPr>
              <p:nvPr/>
            </p:nvSpPr>
            <p:spPr bwMode="auto">
              <a:xfrm>
                <a:off x="1626" y="2685"/>
                <a:ext cx="1141" cy="2"/>
              </a:xfrm>
              <a:prstGeom prst="rect">
                <a:avLst/>
              </a:prstGeom>
              <a:solidFill>
                <a:srgbClr val="B9B9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65" name="Rectangle 501"/>
              <p:cNvSpPr>
                <a:spLocks noChangeArrowheads="1"/>
              </p:cNvSpPr>
              <p:nvPr/>
            </p:nvSpPr>
            <p:spPr bwMode="auto">
              <a:xfrm>
                <a:off x="1626" y="2687"/>
                <a:ext cx="1141" cy="3"/>
              </a:xfrm>
              <a:prstGeom prst="rect">
                <a:avLst/>
              </a:prstGeom>
              <a:solidFill>
                <a:srgbClr val="B7B7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66" name="Rectangle 502"/>
              <p:cNvSpPr>
                <a:spLocks noChangeArrowheads="1"/>
              </p:cNvSpPr>
              <p:nvPr/>
            </p:nvSpPr>
            <p:spPr bwMode="auto">
              <a:xfrm>
                <a:off x="1626" y="2690"/>
                <a:ext cx="1141" cy="2"/>
              </a:xfrm>
              <a:prstGeom prst="rect">
                <a:avLst/>
              </a:prstGeom>
              <a:solidFill>
                <a:srgbClr val="B5B5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67" name="Rectangle 503"/>
              <p:cNvSpPr>
                <a:spLocks noChangeArrowheads="1"/>
              </p:cNvSpPr>
              <p:nvPr/>
            </p:nvSpPr>
            <p:spPr bwMode="auto">
              <a:xfrm>
                <a:off x="1626" y="2692"/>
                <a:ext cx="1141" cy="3"/>
              </a:xfrm>
              <a:prstGeom prst="rect">
                <a:avLst/>
              </a:prstGeom>
              <a:solidFill>
                <a:srgbClr val="B4B4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68" name="Rectangle 504"/>
              <p:cNvSpPr>
                <a:spLocks noChangeArrowheads="1"/>
              </p:cNvSpPr>
              <p:nvPr/>
            </p:nvSpPr>
            <p:spPr bwMode="auto">
              <a:xfrm>
                <a:off x="1626" y="2695"/>
                <a:ext cx="1141" cy="4"/>
              </a:xfrm>
              <a:prstGeom prst="rect">
                <a:avLst/>
              </a:prstGeom>
              <a:solidFill>
                <a:srgbClr val="B2B2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69" name="Rectangle 505"/>
              <p:cNvSpPr>
                <a:spLocks noChangeArrowheads="1"/>
              </p:cNvSpPr>
              <p:nvPr/>
            </p:nvSpPr>
            <p:spPr bwMode="auto">
              <a:xfrm>
                <a:off x="1626" y="2699"/>
                <a:ext cx="1141" cy="2"/>
              </a:xfrm>
              <a:prstGeom prst="rect">
                <a:avLst/>
              </a:prstGeom>
              <a:solidFill>
                <a:srgbClr val="B0B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70" name="Rectangle 506"/>
              <p:cNvSpPr>
                <a:spLocks noChangeArrowheads="1"/>
              </p:cNvSpPr>
              <p:nvPr/>
            </p:nvSpPr>
            <p:spPr bwMode="auto">
              <a:xfrm>
                <a:off x="1626" y="2701"/>
                <a:ext cx="1141" cy="3"/>
              </a:xfrm>
              <a:prstGeom prst="rect">
                <a:avLst/>
              </a:prstGeom>
              <a:solidFill>
                <a:srgbClr val="AFAF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71" name="Rectangle 507"/>
              <p:cNvSpPr>
                <a:spLocks noChangeArrowheads="1"/>
              </p:cNvSpPr>
              <p:nvPr/>
            </p:nvSpPr>
            <p:spPr bwMode="auto">
              <a:xfrm>
                <a:off x="1626" y="2704"/>
                <a:ext cx="1141" cy="3"/>
              </a:xfrm>
              <a:prstGeom prst="rect">
                <a:avLst/>
              </a:prstGeom>
              <a:solidFill>
                <a:srgbClr val="ADA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72" name="Rectangle 508"/>
              <p:cNvSpPr>
                <a:spLocks noChangeArrowheads="1"/>
              </p:cNvSpPr>
              <p:nvPr/>
            </p:nvSpPr>
            <p:spPr bwMode="auto">
              <a:xfrm>
                <a:off x="1626" y="2707"/>
                <a:ext cx="1141" cy="2"/>
              </a:xfrm>
              <a:prstGeom prst="rect">
                <a:avLst/>
              </a:prstGeom>
              <a:solidFill>
                <a:srgbClr val="ACA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73" name="Rectangle 509"/>
              <p:cNvSpPr>
                <a:spLocks noChangeArrowheads="1"/>
              </p:cNvSpPr>
              <p:nvPr/>
            </p:nvSpPr>
            <p:spPr bwMode="auto">
              <a:xfrm>
                <a:off x="1626" y="2709"/>
                <a:ext cx="1141" cy="3"/>
              </a:xfrm>
              <a:prstGeom prst="rect">
                <a:avLst/>
              </a:prstGeom>
              <a:solidFill>
                <a:srgbClr val="AAAA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74" name="Rectangle 510"/>
              <p:cNvSpPr>
                <a:spLocks noChangeArrowheads="1"/>
              </p:cNvSpPr>
              <p:nvPr/>
            </p:nvSpPr>
            <p:spPr bwMode="auto">
              <a:xfrm>
                <a:off x="1626" y="2712"/>
                <a:ext cx="1141" cy="2"/>
              </a:xfrm>
              <a:prstGeom prst="rect">
                <a:avLst/>
              </a:prstGeom>
              <a:solidFill>
                <a:srgbClr val="A8A8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75" name="Rectangle 511"/>
              <p:cNvSpPr>
                <a:spLocks noChangeArrowheads="1"/>
              </p:cNvSpPr>
              <p:nvPr/>
            </p:nvSpPr>
            <p:spPr bwMode="auto">
              <a:xfrm>
                <a:off x="1626" y="2714"/>
                <a:ext cx="1141" cy="4"/>
              </a:xfrm>
              <a:prstGeom prst="rect">
                <a:avLst/>
              </a:prstGeom>
              <a:solidFill>
                <a:srgbClr val="A6A6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76" name="Rectangle 512"/>
              <p:cNvSpPr>
                <a:spLocks noChangeArrowheads="1"/>
              </p:cNvSpPr>
              <p:nvPr/>
            </p:nvSpPr>
            <p:spPr bwMode="auto">
              <a:xfrm>
                <a:off x="1626" y="2718"/>
                <a:ext cx="1141" cy="3"/>
              </a:xfrm>
              <a:prstGeom prst="rect">
                <a:avLst/>
              </a:prstGeom>
              <a:solidFill>
                <a:srgbClr val="A5A5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77" name="Rectangle 513"/>
              <p:cNvSpPr>
                <a:spLocks noChangeArrowheads="1"/>
              </p:cNvSpPr>
              <p:nvPr/>
            </p:nvSpPr>
            <p:spPr bwMode="auto">
              <a:xfrm>
                <a:off x="1626" y="2721"/>
                <a:ext cx="1141" cy="2"/>
              </a:xfrm>
              <a:prstGeom prst="rect">
                <a:avLst/>
              </a:prstGeom>
              <a:solidFill>
                <a:srgbClr val="A4A4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78" name="Rectangle 514"/>
              <p:cNvSpPr>
                <a:spLocks noChangeArrowheads="1"/>
              </p:cNvSpPr>
              <p:nvPr/>
            </p:nvSpPr>
            <p:spPr bwMode="auto">
              <a:xfrm>
                <a:off x="1626" y="2723"/>
                <a:ext cx="1141" cy="3"/>
              </a:xfrm>
              <a:prstGeom prst="rect">
                <a:avLst/>
              </a:prstGeom>
              <a:solidFill>
                <a:srgbClr val="A2A2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79" name="Rectangle 515"/>
              <p:cNvSpPr>
                <a:spLocks noChangeArrowheads="1"/>
              </p:cNvSpPr>
              <p:nvPr/>
            </p:nvSpPr>
            <p:spPr bwMode="auto">
              <a:xfrm>
                <a:off x="1626" y="2726"/>
                <a:ext cx="1141" cy="3"/>
              </a:xfrm>
              <a:prstGeom prst="rect">
                <a:avLst/>
              </a:prstGeom>
              <a:solidFill>
                <a:srgbClr val="A1A1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80" name="Rectangle 516"/>
              <p:cNvSpPr>
                <a:spLocks noChangeArrowheads="1"/>
              </p:cNvSpPr>
              <p:nvPr/>
            </p:nvSpPr>
            <p:spPr bwMode="auto">
              <a:xfrm>
                <a:off x="1626" y="2729"/>
                <a:ext cx="1141" cy="2"/>
              </a:xfrm>
              <a:prstGeom prst="rect">
                <a:avLst/>
              </a:prstGeom>
              <a:solidFill>
                <a:srgbClr val="9F9F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81" name="Rectangle 517"/>
              <p:cNvSpPr>
                <a:spLocks noChangeArrowheads="1"/>
              </p:cNvSpPr>
              <p:nvPr/>
            </p:nvSpPr>
            <p:spPr bwMode="auto">
              <a:xfrm>
                <a:off x="1626" y="2731"/>
                <a:ext cx="1141" cy="3"/>
              </a:xfrm>
              <a:prstGeom prst="rect">
                <a:avLst/>
              </a:prstGeom>
              <a:solidFill>
                <a:srgbClr val="9D9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82" name="Rectangle 518"/>
              <p:cNvSpPr>
                <a:spLocks noChangeArrowheads="1"/>
              </p:cNvSpPr>
              <p:nvPr/>
            </p:nvSpPr>
            <p:spPr bwMode="auto">
              <a:xfrm>
                <a:off x="1626" y="2734"/>
                <a:ext cx="1141" cy="4"/>
              </a:xfrm>
              <a:prstGeom prst="rect">
                <a:avLst/>
              </a:prstGeom>
              <a:solidFill>
                <a:srgbClr val="9C9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83" name="Rectangle 519"/>
              <p:cNvSpPr>
                <a:spLocks noChangeArrowheads="1"/>
              </p:cNvSpPr>
              <p:nvPr/>
            </p:nvSpPr>
            <p:spPr bwMode="auto">
              <a:xfrm>
                <a:off x="1626" y="2738"/>
                <a:ext cx="1141" cy="2"/>
              </a:xfrm>
              <a:prstGeom prst="rect">
                <a:avLst/>
              </a:prstGeom>
              <a:solidFill>
                <a:srgbClr val="9A9A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84" name="Rectangle 520"/>
              <p:cNvSpPr>
                <a:spLocks noChangeArrowheads="1"/>
              </p:cNvSpPr>
              <p:nvPr/>
            </p:nvSpPr>
            <p:spPr bwMode="auto">
              <a:xfrm>
                <a:off x="1626" y="2740"/>
                <a:ext cx="1141" cy="3"/>
              </a:xfrm>
              <a:prstGeom prst="rect">
                <a:avLst/>
              </a:prstGeom>
              <a:solidFill>
                <a:srgbClr val="9999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85" name="Rectangle 521"/>
              <p:cNvSpPr>
                <a:spLocks noChangeArrowheads="1"/>
              </p:cNvSpPr>
              <p:nvPr/>
            </p:nvSpPr>
            <p:spPr bwMode="auto">
              <a:xfrm>
                <a:off x="1626" y="2743"/>
                <a:ext cx="1141" cy="2"/>
              </a:xfrm>
              <a:prstGeom prst="rect">
                <a:avLst/>
              </a:prstGeom>
              <a:solidFill>
                <a:srgbClr val="9898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86" name="Rectangle 522"/>
              <p:cNvSpPr>
                <a:spLocks noChangeArrowheads="1"/>
              </p:cNvSpPr>
              <p:nvPr/>
            </p:nvSpPr>
            <p:spPr bwMode="auto">
              <a:xfrm>
                <a:off x="1626" y="2745"/>
                <a:ext cx="1141" cy="3"/>
              </a:xfrm>
              <a:prstGeom prst="rect">
                <a:avLst/>
              </a:prstGeom>
              <a:solidFill>
                <a:srgbClr val="9696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87" name="Rectangle 523"/>
              <p:cNvSpPr>
                <a:spLocks noChangeArrowheads="1"/>
              </p:cNvSpPr>
              <p:nvPr/>
            </p:nvSpPr>
            <p:spPr bwMode="auto">
              <a:xfrm>
                <a:off x="1626" y="2748"/>
                <a:ext cx="1141" cy="3"/>
              </a:xfrm>
              <a:prstGeom prst="rect">
                <a:avLst/>
              </a:prstGeom>
              <a:solidFill>
                <a:srgbClr val="9595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88" name="Rectangle 524"/>
              <p:cNvSpPr>
                <a:spLocks noChangeArrowheads="1"/>
              </p:cNvSpPr>
              <p:nvPr/>
            </p:nvSpPr>
            <p:spPr bwMode="auto">
              <a:xfrm>
                <a:off x="1626" y="2751"/>
                <a:ext cx="1141" cy="2"/>
              </a:xfrm>
              <a:prstGeom prst="rect">
                <a:avLst/>
              </a:prstGeom>
              <a:solidFill>
                <a:srgbClr val="939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89" name="Rectangle 525"/>
              <p:cNvSpPr>
                <a:spLocks noChangeArrowheads="1"/>
              </p:cNvSpPr>
              <p:nvPr/>
            </p:nvSpPr>
            <p:spPr bwMode="auto">
              <a:xfrm>
                <a:off x="1626" y="2753"/>
                <a:ext cx="1141" cy="4"/>
              </a:xfrm>
              <a:prstGeom prst="rect">
                <a:avLst/>
              </a:prstGeom>
              <a:solidFill>
                <a:srgbClr val="9292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90" name="Rectangle 526"/>
              <p:cNvSpPr>
                <a:spLocks noChangeArrowheads="1"/>
              </p:cNvSpPr>
              <p:nvPr/>
            </p:nvSpPr>
            <p:spPr bwMode="auto">
              <a:xfrm>
                <a:off x="1626" y="2757"/>
                <a:ext cx="1141" cy="3"/>
              </a:xfrm>
              <a:prstGeom prst="rect">
                <a:avLst/>
              </a:prstGeom>
              <a:solidFill>
                <a:srgbClr val="9191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91" name="Rectangle 527"/>
              <p:cNvSpPr>
                <a:spLocks noChangeArrowheads="1"/>
              </p:cNvSpPr>
              <p:nvPr/>
            </p:nvSpPr>
            <p:spPr bwMode="auto">
              <a:xfrm>
                <a:off x="1626" y="2760"/>
                <a:ext cx="1141" cy="2"/>
              </a:xfrm>
              <a:prstGeom prst="rect">
                <a:avLst/>
              </a:prstGeom>
              <a:solidFill>
                <a:srgbClr val="909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92" name="Rectangle 528"/>
              <p:cNvSpPr>
                <a:spLocks noChangeArrowheads="1"/>
              </p:cNvSpPr>
              <p:nvPr/>
            </p:nvSpPr>
            <p:spPr bwMode="auto">
              <a:xfrm>
                <a:off x="1626" y="2762"/>
                <a:ext cx="1141" cy="3"/>
              </a:xfrm>
              <a:prstGeom prst="rect">
                <a:avLst/>
              </a:prstGeom>
              <a:solidFill>
                <a:srgbClr val="8F8F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93" name="Rectangle 529"/>
              <p:cNvSpPr>
                <a:spLocks noChangeArrowheads="1"/>
              </p:cNvSpPr>
              <p:nvPr/>
            </p:nvSpPr>
            <p:spPr bwMode="auto">
              <a:xfrm>
                <a:off x="1626" y="2765"/>
                <a:ext cx="1141" cy="2"/>
              </a:xfrm>
              <a:prstGeom prst="rect">
                <a:avLst/>
              </a:prstGeom>
              <a:solidFill>
                <a:srgbClr val="8D8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94" name="Rectangle 530"/>
              <p:cNvSpPr>
                <a:spLocks noChangeArrowheads="1"/>
              </p:cNvSpPr>
              <p:nvPr/>
            </p:nvSpPr>
            <p:spPr bwMode="auto">
              <a:xfrm>
                <a:off x="1626" y="2767"/>
                <a:ext cx="1141" cy="3"/>
              </a:xfrm>
              <a:prstGeom prst="rect">
                <a:avLst/>
              </a:prstGeom>
              <a:solidFill>
                <a:srgbClr val="8C8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95" name="Rectangle 531"/>
              <p:cNvSpPr>
                <a:spLocks noChangeArrowheads="1"/>
              </p:cNvSpPr>
              <p:nvPr/>
            </p:nvSpPr>
            <p:spPr bwMode="auto">
              <a:xfrm>
                <a:off x="1626" y="2770"/>
                <a:ext cx="1141" cy="3"/>
              </a:xfrm>
              <a:prstGeom prst="rect">
                <a:avLst/>
              </a:prstGeom>
              <a:solidFill>
                <a:srgbClr val="8B8B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96" name="Rectangle 532"/>
              <p:cNvSpPr>
                <a:spLocks noChangeArrowheads="1"/>
              </p:cNvSpPr>
              <p:nvPr/>
            </p:nvSpPr>
            <p:spPr bwMode="auto">
              <a:xfrm>
                <a:off x="1626" y="2773"/>
                <a:ext cx="1141" cy="3"/>
              </a:xfrm>
              <a:prstGeom prst="rect">
                <a:avLst/>
              </a:prstGeom>
              <a:solidFill>
                <a:srgbClr val="8989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97" name="Rectangle 533"/>
              <p:cNvSpPr>
                <a:spLocks noChangeArrowheads="1"/>
              </p:cNvSpPr>
              <p:nvPr/>
            </p:nvSpPr>
            <p:spPr bwMode="auto">
              <a:xfrm>
                <a:off x="1626" y="2776"/>
                <a:ext cx="1141" cy="3"/>
              </a:xfrm>
              <a:prstGeom prst="rect">
                <a:avLst/>
              </a:prstGeom>
              <a:solidFill>
                <a:srgbClr val="8989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98" name="Rectangle 534"/>
              <p:cNvSpPr>
                <a:spLocks noChangeArrowheads="1"/>
              </p:cNvSpPr>
              <p:nvPr/>
            </p:nvSpPr>
            <p:spPr bwMode="auto">
              <a:xfrm>
                <a:off x="1626" y="2779"/>
                <a:ext cx="1141" cy="3"/>
              </a:xfrm>
              <a:prstGeom prst="rect">
                <a:avLst/>
              </a:prstGeom>
              <a:solidFill>
                <a:srgbClr val="8888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099" name="Rectangle 535"/>
              <p:cNvSpPr>
                <a:spLocks noChangeArrowheads="1"/>
              </p:cNvSpPr>
              <p:nvPr/>
            </p:nvSpPr>
            <p:spPr bwMode="auto">
              <a:xfrm>
                <a:off x="1626" y="2782"/>
                <a:ext cx="1141" cy="2"/>
              </a:xfrm>
              <a:prstGeom prst="rect">
                <a:avLst/>
              </a:prstGeom>
              <a:solidFill>
                <a:srgbClr val="8787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00" name="Rectangle 536"/>
              <p:cNvSpPr>
                <a:spLocks noChangeArrowheads="1"/>
              </p:cNvSpPr>
              <p:nvPr/>
            </p:nvSpPr>
            <p:spPr bwMode="auto">
              <a:xfrm>
                <a:off x="1626" y="2784"/>
                <a:ext cx="1141" cy="3"/>
              </a:xfrm>
              <a:prstGeom prst="rect">
                <a:avLst/>
              </a:prstGeom>
              <a:solidFill>
                <a:srgbClr val="8585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01" name="Rectangle 537"/>
              <p:cNvSpPr>
                <a:spLocks noChangeArrowheads="1"/>
              </p:cNvSpPr>
              <p:nvPr/>
            </p:nvSpPr>
            <p:spPr bwMode="auto">
              <a:xfrm>
                <a:off x="1626" y="2787"/>
                <a:ext cx="1141" cy="3"/>
              </a:xfrm>
              <a:prstGeom prst="rect">
                <a:avLst/>
              </a:prstGeom>
              <a:solidFill>
                <a:srgbClr val="8484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02" name="Rectangle 538"/>
              <p:cNvSpPr>
                <a:spLocks noChangeArrowheads="1"/>
              </p:cNvSpPr>
              <p:nvPr/>
            </p:nvSpPr>
            <p:spPr bwMode="auto">
              <a:xfrm>
                <a:off x="1626" y="2790"/>
                <a:ext cx="1141" cy="2"/>
              </a:xfrm>
              <a:prstGeom prst="rect">
                <a:avLst/>
              </a:prstGeom>
              <a:solidFill>
                <a:srgbClr val="838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03" name="Rectangle 539"/>
              <p:cNvSpPr>
                <a:spLocks noChangeArrowheads="1"/>
              </p:cNvSpPr>
              <p:nvPr/>
            </p:nvSpPr>
            <p:spPr bwMode="auto">
              <a:xfrm>
                <a:off x="1626" y="2792"/>
                <a:ext cx="1141" cy="4"/>
              </a:xfrm>
              <a:prstGeom prst="rect">
                <a:avLst/>
              </a:prstGeom>
              <a:solidFill>
                <a:srgbClr val="8282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04" name="Rectangle 540"/>
              <p:cNvSpPr>
                <a:spLocks noChangeArrowheads="1"/>
              </p:cNvSpPr>
              <p:nvPr/>
            </p:nvSpPr>
            <p:spPr bwMode="auto">
              <a:xfrm>
                <a:off x="1626" y="2796"/>
                <a:ext cx="1141" cy="2"/>
              </a:xfrm>
              <a:prstGeom prst="rect">
                <a:avLst/>
              </a:prstGeom>
              <a:solidFill>
                <a:srgbClr val="8282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05" name="Rectangle 541"/>
              <p:cNvSpPr>
                <a:spLocks noChangeArrowheads="1"/>
              </p:cNvSpPr>
              <p:nvPr/>
            </p:nvSpPr>
            <p:spPr bwMode="auto">
              <a:xfrm>
                <a:off x="1626" y="2798"/>
                <a:ext cx="1141" cy="3"/>
              </a:xfrm>
              <a:prstGeom prst="rect">
                <a:avLst/>
              </a:prstGeom>
              <a:solidFill>
                <a:srgbClr val="8181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06" name="Rectangle 542"/>
              <p:cNvSpPr>
                <a:spLocks noChangeArrowheads="1"/>
              </p:cNvSpPr>
              <p:nvPr/>
            </p:nvSpPr>
            <p:spPr bwMode="auto">
              <a:xfrm>
                <a:off x="1626" y="2801"/>
                <a:ext cx="1141" cy="3"/>
              </a:xfrm>
              <a:prstGeom prst="rect">
                <a:avLst/>
              </a:prstGeom>
              <a:solidFill>
                <a:srgbClr val="808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07" name="Rectangle 543"/>
              <p:cNvSpPr>
                <a:spLocks noChangeArrowheads="1"/>
              </p:cNvSpPr>
              <p:nvPr/>
            </p:nvSpPr>
            <p:spPr bwMode="auto">
              <a:xfrm>
                <a:off x="1626" y="2804"/>
                <a:ext cx="1141" cy="2"/>
              </a:xfrm>
              <a:prstGeom prst="rect">
                <a:avLst/>
              </a:prstGeom>
              <a:solidFill>
                <a:srgbClr val="7F7F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08" name="Rectangle 544"/>
              <p:cNvSpPr>
                <a:spLocks noChangeArrowheads="1"/>
              </p:cNvSpPr>
              <p:nvPr/>
            </p:nvSpPr>
            <p:spPr bwMode="auto">
              <a:xfrm>
                <a:off x="1626" y="2806"/>
                <a:ext cx="1141" cy="3"/>
              </a:xfrm>
              <a:prstGeom prst="rect">
                <a:avLst/>
              </a:prstGeom>
              <a:solidFill>
                <a:srgbClr val="7E7E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09" name="Rectangle 545"/>
              <p:cNvSpPr>
                <a:spLocks noChangeArrowheads="1"/>
              </p:cNvSpPr>
              <p:nvPr/>
            </p:nvSpPr>
            <p:spPr bwMode="auto">
              <a:xfrm>
                <a:off x="1626" y="2809"/>
                <a:ext cx="1141" cy="3"/>
              </a:xfrm>
              <a:prstGeom prst="rect">
                <a:avLst/>
              </a:prstGeom>
              <a:solidFill>
                <a:srgbClr val="7E7E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10" name="Rectangle 546"/>
              <p:cNvSpPr>
                <a:spLocks noChangeArrowheads="1"/>
              </p:cNvSpPr>
              <p:nvPr/>
            </p:nvSpPr>
            <p:spPr bwMode="auto">
              <a:xfrm>
                <a:off x="1626" y="2812"/>
                <a:ext cx="1141" cy="3"/>
              </a:xfrm>
              <a:prstGeom prst="rect">
                <a:avLst/>
              </a:prstGeom>
              <a:solidFill>
                <a:srgbClr val="7D7D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11" name="Rectangle 547"/>
              <p:cNvSpPr>
                <a:spLocks noChangeArrowheads="1"/>
              </p:cNvSpPr>
              <p:nvPr/>
            </p:nvSpPr>
            <p:spPr bwMode="auto">
              <a:xfrm>
                <a:off x="1626" y="2815"/>
                <a:ext cx="1141" cy="3"/>
              </a:xfrm>
              <a:prstGeom prst="rect">
                <a:avLst/>
              </a:prstGeom>
              <a:solidFill>
                <a:srgbClr val="7C7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12" name="Rectangle 548"/>
              <p:cNvSpPr>
                <a:spLocks noChangeArrowheads="1"/>
              </p:cNvSpPr>
              <p:nvPr/>
            </p:nvSpPr>
            <p:spPr bwMode="auto">
              <a:xfrm>
                <a:off x="1626" y="2818"/>
                <a:ext cx="1141" cy="2"/>
              </a:xfrm>
              <a:prstGeom prst="rect">
                <a:avLst/>
              </a:prstGeom>
              <a:solidFill>
                <a:srgbClr val="7C7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13" name="Rectangle 549"/>
              <p:cNvSpPr>
                <a:spLocks noChangeArrowheads="1"/>
              </p:cNvSpPr>
              <p:nvPr/>
            </p:nvSpPr>
            <p:spPr bwMode="auto">
              <a:xfrm>
                <a:off x="1626" y="2820"/>
                <a:ext cx="1141" cy="3"/>
              </a:xfrm>
              <a:prstGeom prst="rect">
                <a:avLst/>
              </a:prstGeom>
              <a:solidFill>
                <a:srgbClr val="7B7B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14" name="Rectangle 550"/>
              <p:cNvSpPr>
                <a:spLocks noChangeArrowheads="1"/>
              </p:cNvSpPr>
              <p:nvPr/>
            </p:nvSpPr>
            <p:spPr bwMode="auto">
              <a:xfrm>
                <a:off x="1626" y="2823"/>
                <a:ext cx="1141" cy="3"/>
              </a:xfrm>
              <a:prstGeom prst="rect">
                <a:avLst/>
              </a:prstGeom>
              <a:solidFill>
                <a:srgbClr val="7A7A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15" name="Rectangle 551"/>
              <p:cNvSpPr>
                <a:spLocks noChangeArrowheads="1"/>
              </p:cNvSpPr>
              <p:nvPr/>
            </p:nvSpPr>
            <p:spPr bwMode="auto">
              <a:xfrm>
                <a:off x="1626" y="2826"/>
                <a:ext cx="1141" cy="2"/>
              </a:xfrm>
              <a:prstGeom prst="rect">
                <a:avLst/>
              </a:prstGeom>
              <a:solidFill>
                <a:srgbClr val="7A7A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16" name="Rectangle 552"/>
              <p:cNvSpPr>
                <a:spLocks noChangeArrowheads="1"/>
              </p:cNvSpPr>
              <p:nvPr/>
            </p:nvSpPr>
            <p:spPr bwMode="auto">
              <a:xfrm>
                <a:off x="1626" y="2828"/>
                <a:ext cx="1141" cy="3"/>
              </a:xfrm>
              <a:prstGeom prst="rect">
                <a:avLst/>
              </a:prstGeom>
              <a:solidFill>
                <a:srgbClr val="7979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17" name="Rectangle 553"/>
              <p:cNvSpPr>
                <a:spLocks noChangeArrowheads="1"/>
              </p:cNvSpPr>
              <p:nvPr/>
            </p:nvSpPr>
            <p:spPr bwMode="auto">
              <a:xfrm>
                <a:off x="1626" y="2831"/>
                <a:ext cx="1141" cy="4"/>
              </a:xfrm>
              <a:prstGeom prst="rect">
                <a:avLst/>
              </a:prstGeom>
              <a:solidFill>
                <a:srgbClr val="7979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18" name="Rectangle 554"/>
              <p:cNvSpPr>
                <a:spLocks noChangeArrowheads="1"/>
              </p:cNvSpPr>
              <p:nvPr/>
            </p:nvSpPr>
            <p:spPr bwMode="auto">
              <a:xfrm>
                <a:off x="1626" y="2835"/>
                <a:ext cx="1141" cy="2"/>
              </a:xfrm>
              <a:prstGeom prst="rect">
                <a:avLst/>
              </a:prstGeom>
              <a:solidFill>
                <a:srgbClr val="7878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19" name="Rectangle 555"/>
              <p:cNvSpPr>
                <a:spLocks noChangeArrowheads="1"/>
              </p:cNvSpPr>
              <p:nvPr/>
            </p:nvSpPr>
            <p:spPr bwMode="auto">
              <a:xfrm>
                <a:off x="1626" y="2837"/>
                <a:ext cx="1141" cy="3"/>
              </a:xfrm>
              <a:prstGeom prst="rect">
                <a:avLst/>
              </a:prstGeom>
              <a:solidFill>
                <a:srgbClr val="7878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20" name="Rectangle 556"/>
              <p:cNvSpPr>
                <a:spLocks noChangeArrowheads="1"/>
              </p:cNvSpPr>
              <p:nvPr/>
            </p:nvSpPr>
            <p:spPr bwMode="auto">
              <a:xfrm>
                <a:off x="1626" y="2840"/>
                <a:ext cx="1141" cy="2"/>
              </a:xfrm>
              <a:prstGeom prst="rect">
                <a:avLst/>
              </a:prstGeom>
              <a:solidFill>
                <a:srgbClr val="7777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21" name="Rectangle 557"/>
              <p:cNvSpPr>
                <a:spLocks noChangeArrowheads="1"/>
              </p:cNvSpPr>
              <p:nvPr/>
            </p:nvSpPr>
            <p:spPr bwMode="auto">
              <a:xfrm>
                <a:off x="1626" y="2842"/>
                <a:ext cx="1141" cy="3"/>
              </a:xfrm>
              <a:prstGeom prst="rect">
                <a:avLst/>
              </a:prstGeom>
              <a:solidFill>
                <a:srgbClr val="7777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22" name="Rectangle 558"/>
              <p:cNvSpPr>
                <a:spLocks noChangeArrowheads="1"/>
              </p:cNvSpPr>
              <p:nvPr/>
            </p:nvSpPr>
            <p:spPr bwMode="auto">
              <a:xfrm>
                <a:off x="1626" y="2845"/>
                <a:ext cx="1141" cy="3"/>
              </a:xfrm>
              <a:prstGeom prst="rect">
                <a:avLst/>
              </a:prstGeom>
              <a:solidFill>
                <a:srgbClr val="7676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23" name="Rectangle 559"/>
              <p:cNvSpPr>
                <a:spLocks noChangeArrowheads="1"/>
              </p:cNvSpPr>
              <p:nvPr/>
            </p:nvSpPr>
            <p:spPr bwMode="auto">
              <a:xfrm>
                <a:off x="1626" y="2848"/>
                <a:ext cx="1141" cy="2"/>
              </a:xfrm>
              <a:prstGeom prst="rect">
                <a:avLst/>
              </a:prstGeom>
              <a:solidFill>
                <a:srgbClr val="7676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1124" name="Rectangle 560"/>
              <p:cNvSpPr>
                <a:spLocks noChangeArrowheads="1"/>
              </p:cNvSpPr>
              <p:nvPr/>
            </p:nvSpPr>
            <p:spPr bwMode="auto">
              <a:xfrm>
                <a:off x="1626" y="2850"/>
                <a:ext cx="1141" cy="4"/>
              </a:xfrm>
              <a:prstGeom prst="rect">
                <a:avLst/>
              </a:prstGeom>
              <a:solidFill>
                <a:srgbClr val="7676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grpSp>
        <p:sp>
          <p:nvSpPr>
            <p:cNvPr id="80968" name="Oval 561"/>
            <p:cNvSpPr>
              <a:spLocks noChangeArrowheads="1"/>
            </p:cNvSpPr>
            <p:nvPr/>
          </p:nvSpPr>
          <p:spPr bwMode="auto">
            <a:xfrm>
              <a:off x="1626" y="2088"/>
              <a:ext cx="1140" cy="765"/>
            </a:xfrm>
            <a:prstGeom prst="ellipse">
              <a:avLst/>
            </a:prstGeom>
            <a:noFill/>
            <a:ln w="4763">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grpSp>
      <p:sp>
        <p:nvSpPr>
          <p:cNvPr id="80900" name="Oval 562"/>
          <p:cNvSpPr>
            <a:spLocks noChangeArrowheads="1"/>
          </p:cNvSpPr>
          <p:nvPr/>
        </p:nvSpPr>
        <p:spPr bwMode="auto">
          <a:xfrm>
            <a:off x="4567238" y="3427413"/>
            <a:ext cx="1328737" cy="830262"/>
          </a:xfrm>
          <a:prstGeom prst="ellipse">
            <a:avLst/>
          </a:prstGeom>
          <a:solidFill>
            <a:srgbClr val="FF6600"/>
          </a:solidFill>
          <a:ln w="4826">
            <a:solidFill>
              <a:srgbClr val="000000"/>
            </a:solidFill>
            <a:round/>
            <a:headEnd/>
            <a:tailEnd/>
          </a:ln>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0901" name="Rectangle 563"/>
          <p:cNvSpPr>
            <a:spLocks noChangeArrowheads="1"/>
          </p:cNvSpPr>
          <p:nvPr/>
        </p:nvSpPr>
        <p:spPr bwMode="auto">
          <a:xfrm>
            <a:off x="2808288" y="2101850"/>
            <a:ext cx="1625600"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0902" name="Rectangle 564"/>
          <p:cNvSpPr>
            <a:spLocks noChangeArrowheads="1"/>
          </p:cNvSpPr>
          <p:nvPr/>
        </p:nvSpPr>
        <p:spPr bwMode="auto">
          <a:xfrm>
            <a:off x="2620963" y="3716338"/>
            <a:ext cx="1746250"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0903" name="Rectangle 565"/>
          <p:cNvSpPr>
            <a:spLocks noChangeArrowheads="1"/>
          </p:cNvSpPr>
          <p:nvPr/>
        </p:nvSpPr>
        <p:spPr bwMode="auto">
          <a:xfrm>
            <a:off x="2670175" y="3752850"/>
            <a:ext cx="1652588" cy="288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900">
                <a:solidFill>
                  <a:srgbClr val="800080"/>
                </a:solidFill>
                <a:latin typeface="Arial" charset="0"/>
              </a:rPr>
              <a:t>Nanomedicine</a:t>
            </a:r>
            <a:endParaRPr lang="en-US" altLang="en-US" sz="1800" b="0">
              <a:solidFill>
                <a:schemeClr val="tx1"/>
              </a:solidFill>
              <a:latin typeface="Arial" charset="0"/>
            </a:endParaRPr>
          </a:p>
        </p:txBody>
      </p:sp>
      <p:grpSp>
        <p:nvGrpSpPr>
          <p:cNvPr id="80904" name="Group 566"/>
          <p:cNvGrpSpPr>
            <a:grpSpLocks/>
          </p:cNvGrpSpPr>
          <p:nvPr/>
        </p:nvGrpSpPr>
        <p:grpSpPr bwMode="auto">
          <a:xfrm>
            <a:off x="4183063" y="4391025"/>
            <a:ext cx="206375" cy="169863"/>
            <a:chOff x="2635" y="2766"/>
            <a:chExt cx="130" cy="107"/>
          </a:xfrm>
        </p:grpSpPr>
        <p:sp>
          <p:nvSpPr>
            <p:cNvPr id="80965" name="Freeform 567"/>
            <p:cNvSpPr>
              <a:spLocks/>
            </p:cNvSpPr>
            <p:nvPr/>
          </p:nvSpPr>
          <p:spPr bwMode="auto">
            <a:xfrm>
              <a:off x="2635" y="2766"/>
              <a:ext cx="93" cy="79"/>
            </a:xfrm>
            <a:custGeom>
              <a:avLst/>
              <a:gdLst>
                <a:gd name="T0" fmla="*/ 8 w 93"/>
                <a:gd name="T1" fmla="*/ 0 h 79"/>
                <a:gd name="T2" fmla="*/ 0 w 93"/>
                <a:gd name="T3" fmla="*/ 11 h 79"/>
                <a:gd name="T4" fmla="*/ 86 w 93"/>
                <a:gd name="T5" fmla="*/ 79 h 79"/>
                <a:gd name="T6" fmla="*/ 93 w 93"/>
                <a:gd name="T7" fmla="*/ 69 h 79"/>
                <a:gd name="T8" fmla="*/ 8 w 93"/>
                <a:gd name="T9" fmla="*/ 0 h 7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3" h="79">
                  <a:moveTo>
                    <a:pt x="8" y="0"/>
                  </a:moveTo>
                  <a:lnTo>
                    <a:pt x="0" y="11"/>
                  </a:lnTo>
                  <a:lnTo>
                    <a:pt x="86" y="79"/>
                  </a:lnTo>
                  <a:lnTo>
                    <a:pt x="93" y="69"/>
                  </a:lnTo>
                  <a:lnTo>
                    <a:pt x="8" y="0"/>
                  </a:lnTo>
                  <a:close/>
                </a:path>
              </a:pathLst>
            </a:custGeom>
            <a:solidFill>
              <a:srgbClr val="5F5F5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0966" name="Freeform 568"/>
            <p:cNvSpPr>
              <a:spLocks/>
            </p:cNvSpPr>
            <p:nvPr/>
          </p:nvSpPr>
          <p:spPr bwMode="auto">
            <a:xfrm>
              <a:off x="2704" y="2816"/>
              <a:ext cx="61" cy="57"/>
            </a:xfrm>
            <a:custGeom>
              <a:avLst/>
              <a:gdLst>
                <a:gd name="T0" fmla="*/ 0 w 61"/>
                <a:gd name="T1" fmla="*/ 44 h 57"/>
                <a:gd name="T2" fmla="*/ 61 w 61"/>
                <a:gd name="T3" fmla="*/ 57 h 57"/>
                <a:gd name="T4" fmla="*/ 35 w 61"/>
                <a:gd name="T5" fmla="*/ 0 h 57"/>
                <a:gd name="T6" fmla="*/ 0 w 61"/>
                <a:gd name="T7" fmla="*/ 44 h 57"/>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61" h="57">
                  <a:moveTo>
                    <a:pt x="0" y="44"/>
                  </a:moveTo>
                  <a:lnTo>
                    <a:pt x="61" y="57"/>
                  </a:lnTo>
                  <a:lnTo>
                    <a:pt x="35" y="0"/>
                  </a:lnTo>
                  <a:lnTo>
                    <a:pt x="0" y="44"/>
                  </a:lnTo>
                  <a:close/>
                </a:path>
              </a:pathLst>
            </a:custGeom>
            <a:solidFill>
              <a:srgbClr val="5F5F5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grpSp>
        <p:nvGrpSpPr>
          <p:cNvPr id="80905" name="Group 569"/>
          <p:cNvGrpSpPr>
            <a:grpSpLocks/>
          </p:cNvGrpSpPr>
          <p:nvPr/>
        </p:nvGrpSpPr>
        <p:grpSpPr bwMode="auto">
          <a:xfrm>
            <a:off x="2741613" y="4432300"/>
            <a:ext cx="168275" cy="168275"/>
            <a:chOff x="1727" y="2792"/>
            <a:chExt cx="106" cy="106"/>
          </a:xfrm>
        </p:grpSpPr>
        <p:sp>
          <p:nvSpPr>
            <p:cNvPr id="80963" name="Freeform 570"/>
            <p:cNvSpPr>
              <a:spLocks/>
            </p:cNvSpPr>
            <p:nvPr/>
          </p:nvSpPr>
          <p:spPr bwMode="auto">
            <a:xfrm>
              <a:off x="1761" y="2792"/>
              <a:ext cx="72" cy="74"/>
            </a:xfrm>
            <a:custGeom>
              <a:avLst/>
              <a:gdLst>
                <a:gd name="T0" fmla="*/ 72 w 72"/>
                <a:gd name="T1" fmla="*/ 10 h 74"/>
                <a:gd name="T2" fmla="*/ 64 w 72"/>
                <a:gd name="T3" fmla="*/ 0 h 74"/>
                <a:gd name="T4" fmla="*/ 0 w 72"/>
                <a:gd name="T5" fmla="*/ 65 h 74"/>
                <a:gd name="T6" fmla="*/ 7 w 72"/>
                <a:gd name="T7" fmla="*/ 74 h 74"/>
                <a:gd name="T8" fmla="*/ 72 w 72"/>
                <a:gd name="T9" fmla="*/ 10 h 7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2" h="74">
                  <a:moveTo>
                    <a:pt x="72" y="10"/>
                  </a:moveTo>
                  <a:lnTo>
                    <a:pt x="64" y="0"/>
                  </a:lnTo>
                  <a:lnTo>
                    <a:pt x="0" y="65"/>
                  </a:lnTo>
                  <a:lnTo>
                    <a:pt x="7" y="74"/>
                  </a:lnTo>
                  <a:lnTo>
                    <a:pt x="72" y="10"/>
                  </a:lnTo>
                  <a:close/>
                </a:path>
              </a:pathLst>
            </a:custGeom>
            <a:solidFill>
              <a:srgbClr val="5F5F5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0964" name="Freeform 571"/>
            <p:cNvSpPr>
              <a:spLocks/>
            </p:cNvSpPr>
            <p:nvPr/>
          </p:nvSpPr>
          <p:spPr bwMode="auto">
            <a:xfrm>
              <a:off x="1727" y="2838"/>
              <a:ext cx="61" cy="60"/>
            </a:xfrm>
            <a:custGeom>
              <a:avLst/>
              <a:gdLst>
                <a:gd name="T0" fmla="*/ 21 w 61"/>
                <a:gd name="T1" fmla="*/ 0 h 60"/>
                <a:gd name="T2" fmla="*/ 0 w 61"/>
                <a:gd name="T3" fmla="*/ 60 h 60"/>
                <a:gd name="T4" fmla="*/ 61 w 61"/>
                <a:gd name="T5" fmla="*/ 40 h 60"/>
                <a:gd name="T6" fmla="*/ 21 w 61"/>
                <a:gd name="T7" fmla="*/ 0 h 6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61" h="60">
                  <a:moveTo>
                    <a:pt x="21" y="0"/>
                  </a:moveTo>
                  <a:lnTo>
                    <a:pt x="0" y="60"/>
                  </a:lnTo>
                  <a:lnTo>
                    <a:pt x="61" y="40"/>
                  </a:lnTo>
                  <a:lnTo>
                    <a:pt x="21" y="0"/>
                  </a:lnTo>
                  <a:close/>
                </a:path>
              </a:pathLst>
            </a:custGeom>
            <a:solidFill>
              <a:srgbClr val="5F5F5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80906" name="Text Box 572"/>
          <p:cNvSpPr txBox="1">
            <a:spLocks noChangeArrowheads="1"/>
          </p:cNvSpPr>
          <p:nvPr/>
        </p:nvSpPr>
        <p:spPr bwMode="auto">
          <a:xfrm>
            <a:off x="847725" y="1117600"/>
            <a:ext cx="184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50000"/>
              </a:spcBef>
              <a:buClrTx/>
              <a:buFontTx/>
              <a:buNone/>
            </a:pPr>
            <a:endParaRPr lang="en-US" altLang="en-US" sz="1800" b="0">
              <a:solidFill>
                <a:schemeClr val="tx1"/>
              </a:solidFill>
              <a:latin typeface="Arial" charset="0"/>
            </a:endParaRPr>
          </a:p>
        </p:txBody>
      </p:sp>
      <p:sp>
        <p:nvSpPr>
          <p:cNvPr id="80907" name="Text Box 573"/>
          <p:cNvSpPr txBox="1">
            <a:spLocks noChangeArrowheads="1"/>
          </p:cNvSpPr>
          <p:nvPr/>
        </p:nvSpPr>
        <p:spPr bwMode="auto">
          <a:xfrm>
            <a:off x="6138863" y="3408363"/>
            <a:ext cx="2851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800" b="0" i="1">
                <a:solidFill>
                  <a:srgbClr val="0000FF"/>
                </a:solidFill>
              </a:rPr>
              <a:t>Building from the Bottom Up</a:t>
            </a:r>
          </a:p>
        </p:txBody>
      </p:sp>
      <p:sp>
        <p:nvSpPr>
          <p:cNvPr id="80908" name="Text Box 574"/>
          <p:cNvSpPr txBox="1">
            <a:spLocks noChangeArrowheads="1"/>
          </p:cNvSpPr>
          <p:nvPr/>
        </p:nvSpPr>
        <p:spPr bwMode="auto">
          <a:xfrm>
            <a:off x="760413" y="1127125"/>
            <a:ext cx="5572125"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2000">
                <a:solidFill>
                  <a:srgbClr val="0000FF"/>
                </a:solidFill>
                <a:latin typeface="Arial" charset="0"/>
              </a:rPr>
              <a:t>World class Research Program Melding</a:t>
            </a:r>
          </a:p>
          <a:p>
            <a:pPr eaLnBrk="1" hangingPunct="1">
              <a:spcBef>
                <a:spcPct val="0"/>
              </a:spcBef>
              <a:buClrTx/>
              <a:buFontTx/>
              <a:buNone/>
            </a:pPr>
            <a:r>
              <a:rPr lang="en-US" altLang="en-US" sz="2000">
                <a:solidFill>
                  <a:srgbClr val="0000FF"/>
                </a:solidFill>
                <a:latin typeface="Arial" charset="0"/>
              </a:rPr>
              <a:t>Nanotechnology with Biomedical Sciences</a:t>
            </a:r>
          </a:p>
        </p:txBody>
      </p:sp>
      <p:pic>
        <p:nvPicPr>
          <p:cNvPr id="80909" name="Picture 57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66813" y="4695825"/>
            <a:ext cx="1400175" cy="1230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0910" name="Text Box 576"/>
          <p:cNvSpPr txBox="1">
            <a:spLocks noChangeArrowheads="1"/>
          </p:cNvSpPr>
          <p:nvPr/>
        </p:nvSpPr>
        <p:spPr bwMode="auto">
          <a:xfrm>
            <a:off x="1443038" y="4786313"/>
            <a:ext cx="879475" cy="22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900">
                <a:solidFill>
                  <a:schemeClr val="bg1"/>
                </a:solidFill>
              </a:rPr>
              <a:t>Gene Delivery</a:t>
            </a:r>
          </a:p>
        </p:txBody>
      </p:sp>
      <p:grpSp>
        <p:nvGrpSpPr>
          <p:cNvPr id="80911" name="Group 577"/>
          <p:cNvGrpSpPr>
            <a:grpSpLocks/>
          </p:cNvGrpSpPr>
          <p:nvPr/>
        </p:nvGrpSpPr>
        <p:grpSpPr bwMode="auto">
          <a:xfrm>
            <a:off x="2554288" y="3113088"/>
            <a:ext cx="1954212" cy="1592262"/>
            <a:chOff x="1989" y="1143"/>
            <a:chExt cx="1315" cy="1080"/>
          </a:xfrm>
        </p:grpSpPr>
        <p:sp>
          <p:nvSpPr>
            <p:cNvPr id="80943" name="Line 578"/>
            <p:cNvSpPr>
              <a:spLocks noChangeShapeType="1"/>
            </p:cNvSpPr>
            <p:nvPr/>
          </p:nvSpPr>
          <p:spPr bwMode="auto">
            <a:xfrm flipV="1">
              <a:off x="2847" y="2058"/>
              <a:ext cx="164" cy="165"/>
            </a:xfrm>
            <a:prstGeom prst="line">
              <a:avLst/>
            </a:prstGeom>
            <a:noFill/>
            <a:ln w="19050">
              <a:solidFill>
                <a:schemeClr val="bg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80944" name="Line 579"/>
            <p:cNvSpPr>
              <a:spLocks noChangeShapeType="1"/>
            </p:cNvSpPr>
            <p:nvPr/>
          </p:nvSpPr>
          <p:spPr bwMode="auto">
            <a:xfrm rot="21093593" flipV="1">
              <a:off x="2594" y="1878"/>
              <a:ext cx="0" cy="300"/>
            </a:xfrm>
            <a:prstGeom prst="line">
              <a:avLst/>
            </a:prstGeom>
            <a:noFill/>
            <a:ln w="19050">
              <a:solidFill>
                <a:schemeClr val="bg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80945" name="Text Box 580"/>
            <p:cNvSpPr txBox="1">
              <a:spLocks noChangeArrowheads="1"/>
            </p:cNvSpPr>
            <p:nvPr/>
          </p:nvSpPr>
          <p:spPr bwMode="auto">
            <a:xfrm>
              <a:off x="2356" y="1759"/>
              <a:ext cx="840" cy="2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1400" b="0">
                  <a:solidFill>
                    <a:schemeClr val="bg1"/>
                  </a:solidFill>
                </a:rPr>
                <a:t>Magnetic Core</a:t>
              </a:r>
            </a:p>
          </p:txBody>
        </p:sp>
        <p:sp>
          <p:nvSpPr>
            <p:cNvPr id="80946" name="Line 581"/>
            <p:cNvSpPr>
              <a:spLocks noChangeShapeType="1"/>
            </p:cNvSpPr>
            <p:nvPr/>
          </p:nvSpPr>
          <p:spPr bwMode="auto">
            <a:xfrm flipV="1">
              <a:off x="2105" y="1655"/>
              <a:ext cx="0" cy="425"/>
            </a:xfrm>
            <a:prstGeom prst="line">
              <a:avLst/>
            </a:prstGeom>
            <a:noFill/>
            <a:ln w="9525">
              <a:solidFill>
                <a:schemeClr val="bg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US"/>
            </a:p>
          </p:txBody>
        </p:sp>
        <p:sp>
          <p:nvSpPr>
            <p:cNvPr id="80947" name="Line 582"/>
            <p:cNvSpPr>
              <a:spLocks noChangeShapeType="1"/>
            </p:cNvSpPr>
            <p:nvPr/>
          </p:nvSpPr>
          <p:spPr bwMode="auto">
            <a:xfrm flipV="1">
              <a:off x="2306" y="1939"/>
              <a:ext cx="112" cy="164"/>
            </a:xfrm>
            <a:prstGeom prst="line">
              <a:avLst/>
            </a:prstGeom>
            <a:noFill/>
            <a:ln w="9525">
              <a:solidFill>
                <a:schemeClr val="bg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US"/>
            </a:p>
          </p:txBody>
        </p:sp>
        <p:sp>
          <p:nvSpPr>
            <p:cNvPr id="80948" name="Line 583"/>
            <p:cNvSpPr>
              <a:spLocks noChangeShapeType="1"/>
            </p:cNvSpPr>
            <p:nvPr/>
          </p:nvSpPr>
          <p:spPr bwMode="auto">
            <a:xfrm flipH="1">
              <a:off x="2910" y="1159"/>
              <a:ext cx="45" cy="354"/>
            </a:xfrm>
            <a:prstGeom prst="line">
              <a:avLst/>
            </a:prstGeom>
            <a:noFill/>
            <a:ln w="9525">
              <a:solidFill>
                <a:schemeClr val="bg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US"/>
            </a:p>
          </p:txBody>
        </p:sp>
        <p:sp>
          <p:nvSpPr>
            <p:cNvPr id="80949" name="Text Box 584"/>
            <p:cNvSpPr txBox="1">
              <a:spLocks noChangeArrowheads="1"/>
            </p:cNvSpPr>
            <p:nvPr/>
          </p:nvSpPr>
          <p:spPr bwMode="auto">
            <a:xfrm>
              <a:off x="2230" y="1566"/>
              <a:ext cx="452" cy="276"/>
            </a:xfrm>
            <a:prstGeom prst="rect">
              <a:avLst/>
            </a:prstGeom>
            <a:noFill/>
            <a:ln w="9525">
              <a:solidFill>
                <a:schemeClr val="bg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eaLnBrk="1" hangingPunct="1">
                <a:spcBef>
                  <a:spcPct val="0"/>
                </a:spcBef>
                <a:buClrTx/>
                <a:buFontTx/>
                <a:buNone/>
              </a:pPr>
              <a:r>
                <a:rPr lang="en-US" altLang="en-US" sz="2000" b="0">
                  <a:solidFill>
                    <a:schemeClr val="bg1"/>
                  </a:solidFill>
                </a:rPr>
                <a:t>SiO</a:t>
              </a:r>
              <a:r>
                <a:rPr lang="en-US" altLang="en-US" sz="2000" b="0" baseline="-25000">
                  <a:solidFill>
                    <a:schemeClr val="bg1"/>
                  </a:solidFill>
                </a:rPr>
                <a:t>2</a:t>
              </a:r>
              <a:endParaRPr lang="en-US" altLang="en-US" sz="2000" b="0">
                <a:solidFill>
                  <a:schemeClr val="bg1"/>
                </a:solidFill>
              </a:endParaRPr>
            </a:p>
          </p:txBody>
        </p:sp>
        <p:graphicFrame>
          <p:nvGraphicFramePr>
            <p:cNvPr id="80950" name="Object 585"/>
            <p:cNvGraphicFramePr>
              <a:graphicFrameLocks noChangeAspect="1"/>
            </p:cNvGraphicFramePr>
            <p:nvPr/>
          </p:nvGraphicFramePr>
          <p:xfrm>
            <a:off x="2006" y="1156"/>
            <a:ext cx="1229" cy="1053"/>
          </p:xfrm>
          <a:graphic>
            <a:graphicData uri="http://schemas.openxmlformats.org/presentationml/2006/ole">
              <mc:AlternateContent xmlns:mc="http://schemas.openxmlformats.org/markup-compatibility/2006">
                <mc:Choice xmlns:v="urn:schemas-microsoft-com:vml" Requires="v">
                  <p:oleObj spid="_x0000_s81564" name="Image" r:id="rId5" imgW="4790681" imgH="3913872" progId="Photoshop.Image.5">
                    <p:embed/>
                  </p:oleObj>
                </mc:Choice>
                <mc:Fallback>
                  <p:oleObj name="Image" r:id="rId5" imgW="4790681" imgH="3913872" progId="Photoshop.Image.5">
                    <p:embed/>
                    <p:pic>
                      <p:nvPicPr>
                        <p:cNvPr id="0" name="Object 58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006" y="1156"/>
                          <a:ext cx="1229" cy="10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bg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80951" name="Line 586"/>
            <p:cNvSpPr>
              <a:spLocks noChangeShapeType="1"/>
            </p:cNvSpPr>
            <p:nvPr/>
          </p:nvSpPr>
          <p:spPr bwMode="auto">
            <a:xfrm flipH="1">
              <a:off x="2215" y="1735"/>
              <a:ext cx="169" cy="159"/>
            </a:xfrm>
            <a:prstGeom prst="line">
              <a:avLst/>
            </a:prstGeom>
            <a:noFill/>
            <a:ln w="9525">
              <a:solidFill>
                <a:schemeClr val="bg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80952" name="Line 587"/>
            <p:cNvSpPr>
              <a:spLocks noChangeShapeType="1"/>
            </p:cNvSpPr>
            <p:nvPr/>
          </p:nvSpPr>
          <p:spPr bwMode="auto">
            <a:xfrm>
              <a:off x="2896" y="1340"/>
              <a:ext cx="0" cy="739"/>
            </a:xfrm>
            <a:prstGeom prst="line">
              <a:avLst/>
            </a:prstGeom>
            <a:noFill/>
            <a:ln w="952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80953" name="Line 588"/>
            <p:cNvSpPr>
              <a:spLocks noChangeShapeType="1"/>
            </p:cNvSpPr>
            <p:nvPr/>
          </p:nvSpPr>
          <p:spPr bwMode="auto">
            <a:xfrm>
              <a:off x="2284" y="1340"/>
              <a:ext cx="0" cy="739"/>
            </a:xfrm>
            <a:prstGeom prst="line">
              <a:avLst/>
            </a:prstGeom>
            <a:noFill/>
            <a:ln w="952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80954" name="Line 589"/>
            <p:cNvSpPr>
              <a:spLocks noChangeShapeType="1"/>
            </p:cNvSpPr>
            <p:nvPr/>
          </p:nvSpPr>
          <p:spPr bwMode="auto">
            <a:xfrm flipV="1">
              <a:off x="2828" y="1471"/>
              <a:ext cx="134" cy="133"/>
            </a:xfrm>
            <a:prstGeom prst="line">
              <a:avLst/>
            </a:prstGeom>
            <a:noFill/>
            <a:ln w="9525">
              <a:solidFill>
                <a:schemeClr val="bg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80955" name="Line 590"/>
            <p:cNvSpPr>
              <a:spLocks noChangeShapeType="1"/>
            </p:cNvSpPr>
            <p:nvPr/>
          </p:nvSpPr>
          <p:spPr bwMode="auto">
            <a:xfrm rot="21093593" flipV="1">
              <a:off x="2630" y="1340"/>
              <a:ext cx="0" cy="237"/>
            </a:xfrm>
            <a:prstGeom prst="line">
              <a:avLst/>
            </a:prstGeom>
            <a:noFill/>
            <a:ln w="9525">
              <a:solidFill>
                <a:schemeClr val="bg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80956" name="Line 591"/>
            <p:cNvSpPr>
              <a:spLocks noChangeShapeType="1"/>
            </p:cNvSpPr>
            <p:nvPr/>
          </p:nvSpPr>
          <p:spPr bwMode="auto">
            <a:xfrm>
              <a:off x="2294" y="2014"/>
              <a:ext cx="612" cy="0"/>
            </a:xfrm>
            <a:prstGeom prst="line">
              <a:avLst/>
            </a:prstGeom>
            <a:noFill/>
            <a:ln w="6350">
              <a:solidFill>
                <a:schemeClr val="bg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80957" name="Line 592"/>
            <p:cNvSpPr>
              <a:spLocks noChangeShapeType="1"/>
            </p:cNvSpPr>
            <p:nvPr/>
          </p:nvSpPr>
          <p:spPr bwMode="auto">
            <a:xfrm>
              <a:off x="2987" y="1735"/>
              <a:ext cx="105" cy="106"/>
            </a:xfrm>
            <a:prstGeom prst="line">
              <a:avLst/>
            </a:prstGeom>
            <a:noFill/>
            <a:ln w="12700">
              <a:solidFill>
                <a:schemeClr val="bg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80958" name="Text Box 593"/>
            <p:cNvSpPr txBox="1">
              <a:spLocks noChangeArrowheads="1"/>
            </p:cNvSpPr>
            <p:nvPr/>
          </p:nvSpPr>
          <p:spPr bwMode="auto">
            <a:xfrm>
              <a:off x="2436" y="2054"/>
              <a:ext cx="420" cy="1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bg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900" b="0">
                  <a:solidFill>
                    <a:schemeClr val="bg1"/>
                  </a:solidFill>
                </a:rPr>
                <a:t>20-50 nm</a:t>
              </a:r>
            </a:p>
          </p:txBody>
        </p:sp>
        <p:sp>
          <p:nvSpPr>
            <p:cNvPr id="80959" name="Text Box 594"/>
            <p:cNvSpPr txBox="1">
              <a:spLocks noChangeArrowheads="1"/>
            </p:cNvSpPr>
            <p:nvPr/>
          </p:nvSpPr>
          <p:spPr bwMode="auto">
            <a:xfrm>
              <a:off x="1989" y="1857"/>
              <a:ext cx="318" cy="2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bg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900" b="0">
                  <a:solidFill>
                    <a:schemeClr val="bg1"/>
                  </a:solidFill>
                </a:rPr>
                <a:t>Silica </a:t>
              </a:r>
            </a:p>
            <a:p>
              <a:pPr algn="ctr">
                <a:spcBef>
                  <a:spcPct val="0"/>
                </a:spcBef>
                <a:buClrTx/>
                <a:buFontTx/>
                <a:buNone/>
              </a:pPr>
              <a:r>
                <a:rPr lang="en-US" altLang="en-US" sz="900" b="0">
                  <a:solidFill>
                    <a:schemeClr val="bg1"/>
                  </a:solidFill>
                </a:rPr>
                <a:t>Shell</a:t>
              </a:r>
            </a:p>
          </p:txBody>
        </p:sp>
        <p:sp>
          <p:nvSpPr>
            <p:cNvPr id="80960" name="Text Box 595"/>
            <p:cNvSpPr txBox="1">
              <a:spLocks noChangeArrowheads="1"/>
            </p:cNvSpPr>
            <p:nvPr/>
          </p:nvSpPr>
          <p:spPr bwMode="auto">
            <a:xfrm>
              <a:off x="2853" y="1815"/>
              <a:ext cx="442" cy="2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bg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900" b="0">
                  <a:solidFill>
                    <a:schemeClr val="bg1"/>
                  </a:solidFill>
                </a:rPr>
                <a:t>Targeting </a:t>
              </a:r>
            </a:p>
            <a:p>
              <a:pPr algn="ctr">
                <a:spcBef>
                  <a:spcPct val="0"/>
                </a:spcBef>
                <a:buClrTx/>
                <a:buFontTx/>
                <a:buNone/>
              </a:pPr>
              <a:r>
                <a:rPr lang="en-US" altLang="en-US" sz="900" b="0">
                  <a:solidFill>
                    <a:schemeClr val="bg1"/>
                  </a:solidFill>
                </a:rPr>
                <a:t>agent</a:t>
              </a:r>
            </a:p>
          </p:txBody>
        </p:sp>
        <p:sp>
          <p:nvSpPr>
            <p:cNvPr id="80961" name="Text Box 596"/>
            <p:cNvSpPr txBox="1">
              <a:spLocks noChangeArrowheads="1"/>
            </p:cNvSpPr>
            <p:nvPr/>
          </p:nvSpPr>
          <p:spPr bwMode="auto">
            <a:xfrm>
              <a:off x="2359" y="1143"/>
              <a:ext cx="510" cy="2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bg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900" b="0">
                  <a:solidFill>
                    <a:schemeClr val="bg1"/>
                  </a:solidFill>
                </a:rPr>
                <a:t>Therapeutic </a:t>
              </a:r>
            </a:p>
            <a:p>
              <a:pPr algn="ctr">
                <a:spcBef>
                  <a:spcPct val="0"/>
                </a:spcBef>
                <a:buClrTx/>
                <a:buFontTx/>
                <a:buNone/>
              </a:pPr>
              <a:r>
                <a:rPr lang="en-US" altLang="en-US" sz="900" b="0">
                  <a:solidFill>
                    <a:schemeClr val="bg1"/>
                  </a:solidFill>
                </a:rPr>
                <a:t>Payload</a:t>
              </a:r>
            </a:p>
          </p:txBody>
        </p:sp>
        <p:sp>
          <p:nvSpPr>
            <p:cNvPr id="80962" name="Text Box 597"/>
            <p:cNvSpPr txBox="1">
              <a:spLocks noChangeArrowheads="1"/>
            </p:cNvSpPr>
            <p:nvPr/>
          </p:nvSpPr>
          <p:spPr bwMode="auto">
            <a:xfrm>
              <a:off x="2953" y="1343"/>
              <a:ext cx="351" cy="2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bg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900" b="0">
                  <a:solidFill>
                    <a:schemeClr val="bg1"/>
                  </a:solidFill>
                </a:rPr>
                <a:t>Optical</a:t>
              </a:r>
            </a:p>
            <a:p>
              <a:pPr>
                <a:spcBef>
                  <a:spcPct val="0"/>
                </a:spcBef>
                <a:buClrTx/>
                <a:buFontTx/>
                <a:buNone/>
              </a:pPr>
              <a:r>
                <a:rPr lang="en-US" altLang="en-US" sz="900" b="0">
                  <a:solidFill>
                    <a:schemeClr val="bg1"/>
                  </a:solidFill>
                </a:rPr>
                <a:t>Probe</a:t>
              </a:r>
            </a:p>
          </p:txBody>
        </p:sp>
      </p:grpSp>
      <p:sp>
        <p:nvSpPr>
          <p:cNvPr id="80912" name="Text Box 598"/>
          <p:cNvSpPr txBox="1">
            <a:spLocks noChangeArrowheads="1"/>
          </p:cNvSpPr>
          <p:nvPr/>
        </p:nvSpPr>
        <p:spPr bwMode="auto">
          <a:xfrm>
            <a:off x="4648200" y="4784725"/>
            <a:ext cx="879475" cy="22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900">
                <a:solidFill>
                  <a:schemeClr val="bg1"/>
                </a:solidFill>
              </a:rPr>
              <a:t>Drug Delivery</a:t>
            </a:r>
          </a:p>
        </p:txBody>
      </p:sp>
      <p:sp>
        <p:nvSpPr>
          <p:cNvPr id="80913" name="Oval 599"/>
          <p:cNvSpPr>
            <a:spLocks noChangeArrowheads="1"/>
          </p:cNvSpPr>
          <p:nvPr/>
        </p:nvSpPr>
        <p:spPr bwMode="auto">
          <a:xfrm>
            <a:off x="995363" y="3384550"/>
            <a:ext cx="1274762" cy="849313"/>
          </a:xfrm>
          <a:prstGeom prst="ellipse">
            <a:avLst/>
          </a:prstGeom>
          <a:solidFill>
            <a:srgbClr val="FF6600"/>
          </a:solidFill>
          <a:ln w="4826">
            <a:solidFill>
              <a:srgbClr val="000000"/>
            </a:solidFill>
            <a:round/>
            <a:headEnd/>
            <a:tailEnd/>
          </a:ln>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0914" name="Rectangle 600"/>
          <p:cNvSpPr>
            <a:spLocks noChangeArrowheads="1"/>
          </p:cNvSpPr>
          <p:nvPr/>
        </p:nvSpPr>
        <p:spPr bwMode="auto">
          <a:xfrm>
            <a:off x="1273175" y="3621088"/>
            <a:ext cx="947738" cy="363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0915" name="Text Box 601"/>
          <p:cNvSpPr txBox="1">
            <a:spLocks noChangeArrowheads="1"/>
          </p:cNvSpPr>
          <p:nvPr/>
        </p:nvSpPr>
        <p:spPr bwMode="auto">
          <a:xfrm>
            <a:off x="982663" y="3614738"/>
            <a:ext cx="135413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eaLnBrk="1" hangingPunct="1">
              <a:spcBef>
                <a:spcPct val="0"/>
              </a:spcBef>
              <a:buClrTx/>
              <a:buFontTx/>
              <a:buNone/>
            </a:pPr>
            <a:r>
              <a:rPr lang="en-US" altLang="en-US" sz="1200">
                <a:solidFill>
                  <a:schemeClr val="tx1"/>
                </a:solidFill>
              </a:rPr>
              <a:t>BioCompatibility/</a:t>
            </a:r>
          </a:p>
          <a:p>
            <a:pPr algn="ctr" eaLnBrk="1" hangingPunct="1">
              <a:spcBef>
                <a:spcPct val="0"/>
              </a:spcBef>
              <a:buClrTx/>
              <a:buFontTx/>
              <a:buNone/>
            </a:pPr>
            <a:r>
              <a:rPr lang="en-US" altLang="en-US" sz="1200">
                <a:solidFill>
                  <a:schemeClr val="tx1"/>
                </a:solidFill>
              </a:rPr>
              <a:t>Distribution</a:t>
            </a:r>
          </a:p>
        </p:txBody>
      </p:sp>
      <p:sp>
        <p:nvSpPr>
          <p:cNvPr id="80916" name="Text Box 602"/>
          <p:cNvSpPr txBox="1">
            <a:spLocks noChangeArrowheads="1"/>
          </p:cNvSpPr>
          <p:nvPr/>
        </p:nvSpPr>
        <p:spPr bwMode="auto">
          <a:xfrm>
            <a:off x="4872038" y="3578225"/>
            <a:ext cx="692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eaLnBrk="1" hangingPunct="1">
              <a:spcBef>
                <a:spcPct val="0"/>
              </a:spcBef>
              <a:buClrTx/>
              <a:buFontTx/>
              <a:buNone/>
            </a:pPr>
            <a:r>
              <a:rPr lang="en-US" altLang="en-US" sz="1200" i="1">
                <a:solidFill>
                  <a:schemeClr val="tx1"/>
                </a:solidFill>
              </a:rPr>
              <a:t>In Vivo</a:t>
            </a:r>
            <a:r>
              <a:rPr lang="en-US" altLang="en-US" sz="1200">
                <a:solidFill>
                  <a:schemeClr val="tx1"/>
                </a:solidFill>
              </a:rPr>
              <a:t> </a:t>
            </a:r>
          </a:p>
          <a:p>
            <a:pPr algn="ctr" eaLnBrk="1" hangingPunct="1">
              <a:spcBef>
                <a:spcPct val="0"/>
              </a:spcBef>
              <a:buClrTx/>
              <a:buFontTx/>
              <a:buNone/>
            </a:pPr>
            <a:r>
              <a:rPr lang="en-US" altLang="en-US" sz="1200">
                <a:solidFill>
                  <a:schemeClr val="tx1"/>
                </a:solidFill>
              </a:rPr>
              <a:t>Sensing</a:t>
            </a:r>
          </a:p>
        </p:txBody>
      </p:sp>
      <p:sp>
        <p:nvSpPr>
          <p:cNvPr id="80917" name="Oval 603"/>
          <p:cNvSpPr>
            <a:spLocks noChangeArrowheads="1"/>
          </p:cNvSpPr>
          <p:nvPr/>
        </p:nvSpPr>
        <p:spPr bwMode="auto">
          <a:xfrm>
            <a:off x="2874963" y="4976813"/>
            <a:ext cx="1268412" cy="822325"/>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0918" name="Text Box 604"/>
          <p:cNvSpPr txBox="1">
            <a:spLocks noChangeArrowheads="1"/>
          </p:cNvSpPr>
          <p:nvPr/>
        </p:nvSpPr>
        <p:spPr bwMode="auto">
          <a:xfrm>
            <a:off x="2833688" y="5240338"/>
            <a:ext cx="1374775"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eaLnBrk="1" hangingPunct="1">
              <a:spcBef>
                <a:spcPct val="0"/>
              </a:spcBef>
              <a:buClrTx/>
              <a:buFontTx/>
              <a:buNone/>
            </a:pPr>
            <a:r>
              <a:rPr lang="en-US" altLang="en-US" sz="1200">
                <a:solidFill>
                  <a:schemeClr val="tx1"/>
                </a:solidFill>
              </a:rPr>
              <a:t>Targeted Therapy</a:t>
            </a:r>
          </a:p>
        </p:txBody>
      </p:sp>
      <p:grpSp>
        <p:nvGrpSpPr>
          <p:cNvPr id="80919" name="Group 605"/>
          <p:cNvGrpSpPr>
            <a:grpSpLocks/>
          </p:cNvGrpSpPr>
          <p:nvPr/>
        </p:nvGrpSpPr>
        <p:grpSpPr bwMode="auto">
          <a:xfrm>
            <a:off x="2881313" y="1987550"/>
            <a:ext cx="1316037" cy="887413"/>
            <a:chOff x="4161" y="2721"/>
            <a:chExt cx="829" cy="559"/>
          </a:xfrm>
        </p:grpSpPr>
        <p:sp>
          <p:nvSpPr>
            <p:cNvPr id="80941" name="Oval 606"/>
            <p:cNvSpPr>
              <a:spLocks noChangeArrowheads="1"/>
            </p:cNvSpPr>
            <p:nvPr/>
          </p:nvSpPr>
          <p:spPr bwMode="auto">
            <a:xfrm>
              <a:off x="4161" y="2721"/>
              <a:ext cx="829" cy="559"/>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0942" name="Text Box 607"/>
            <p:cNvSpPr txBox="1">
              <a:spLocks noChangeArrowheads="1"/>
            </p:cNvSpPr>
            <p:nvPr/>
          </p:nvSpPr>
          <p:spPr bwMode="auto">
            <a:xfrm>
              <a:off x="4246" y="2858"/>
              <a:ext cx="669"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eaLnBrk="1" hangingPunct="1">
                <a:spcBef>
                  <a:spcPct val="0"/>
                </a:spcBef>
                <a:buClrTx/>
                <a:buFontTx/>
                <a:buNone/>
              </a:pPr>
              <a:r>
                <a:rPr lang="en-US" altLang="en-US" sz="1200">
                  <a:solidFill>
                    <a:schemeClr val="tx1"/>
                  </a:solidFill>
                </a:rPr>
                <a:t>Multi-Modal </a:t>
              </a:r>
            </a:p>
            <a:p>
              <a:pPr algn="ctr" eaLnBrk="1" hangingPunct="1">
                <a:spcBef>
                  <a:spcPct val="0"/>
                </a:spcBef>
                <a:buClrTx/>
                <a:buFontTx/>
                <a:buNone/>
              </a:pPr>
              <a:r>
                <a:rPr lang="en-US" altLang="en-US" sz="1200">
                  <a:solidFill>
                    <a:schemeClr val="tx1"/>
                  </a:solidFill>
                </a:rPr>
                <a:t>Imaging</a:t>
              </a:r>
            </a:p>
          </p:txBody>
        </p:sp>
      </p:grpSp>
      <p:sp>
        <p:nvSpPr>
          <p:cNvPr id="80920" name="Text Box 608"/>
          <p:cNvSpPr txBox="1">
            <a:spLocks noChangeArrowheads="1"/>
          </p:cNvSpPr>
          <p:nvPr/>
        </p:nvSpPr>
        <p:spPr bwMode="auto">
          <a:xfrm>
            <a:off x="5853113" y="3883025"/>
            <a:ext cx="3290887" cy="2536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112713" indent="-112713" algn="l">
              <a:spcBef>
                <a:spcPct val="20000"/>
              </a:spcBef>
              <a:buClr>
                <a:srgbClr val="CC0000"/>
              </a:buClr>
              <a:buFont typeface="Wingdings" pitchFamily="2" charset="2"/>
              <a:buChar char="n"/>
              <a:tabLst>
                <a:tab pos="346075" algn="l"/>
              </a:tabLst>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tabLst>
                <a:tab pos="346075" algn="l"/>
              </a:tabLst>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tabLst>
                <a:tab pos="346075" algn="l"/>
              </a:tabLst>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tabLst>
                <a:tab pos="346075" algn="l"/>
              </a:tabLst>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tabLst>
                <a:tab pos="346075" algn="l"/>
              </a:tabLst>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tabLst>
                <a:tab pos="346075" algn="l"/>
              </a:tabLst>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tabLst>
                <a:tab pos="346075" algn="l"/>
              </a:tabLst>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tabLst>
                <a:tab pos="346075" algn="l"/>
              </a:tabLst>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tabLst>
                <a:tab pos="346075" algn="l"/>
              </a:tabLst>
              <a:defRPr sz="2000">
                <a:solidFill>
                  <a:schemeClr val="accent2"/>
                </a:solidFill>
                <a:latin typeface="Times New Roman" pitchFamily="18" charset="0"/>
              </a:defRPr>
            </a:lvl9pPr>
          </a:lstStyle>
          <a:p>
            <a:pPr eaLnBrk="1" hangingPunct="1">
              <a:spcBef>
                <a:spcPct val="0"/>
              </a:spcBef>
              <a:buClrTx/>
              <a:buFontTx/>
              <a:buNone/>
            </a:pPr>
            <a:r>
              <a:rPr lang="en-US" altLang="en-US" sz="1600" b="0">
                <a:solidFill>
                  <a:srgbClr val="0000FF"/>
                </a:solidFill>
              </a:rPr>
              <a:t>State of the Art Molecular Imaging </a:t>
            </a:r>
          </a:p>
          <a:p>
            <a:pPr eaLnBrk="1" hangingPunct="1">
              <a:spcBef>
                <a:spcPct val="0"/>
              </a:spcBef>
              <a:buClrTx/>
              <a:buFontTx/>
              <a:buNone/>
            </a:pPr>
            <a:r>
              <a:rPr lang="en-US" altLang="en-US" sz="1600" b="0">
                <a:solidFill>
                  <a:srgbClr val="0000FF"/>
                </a:solidFill>
              </a:rPr>
              <a:t>and Nanocharacterization Facilities</a:t>
            </a:r>
          </a:p>
          <a:p>
            <a:pPr eaLnBrk="1" hangingPunct="1">
              <a:spcBef>
                <a:spcPct val="0"/>
              </a:spcBef>
              <a:buClrTx/>
              <a:buFontTx/>
              <a:buChar char="•"/>
            </a:pPr>
            <a:r>
              <a:rPr lang="en-US" altLang="en-US" sz="1600" b="0">
                <a:solidFill>
                  <a:srgbClr val="0000FF"/>
                </a:solidFill>
              </a:rPr>
              <a:t>Multiphoton Laser Scanning System</a:t>
            </a:r>
          </a:p>
          <a:p>
            <a:pPr eaLnBrk="1" hangingPunct="1">
              <a:spcBef>
                <a:spcPct val="0"/>
              </a:spcBef>
              <a:buClrTx/>
              <a:buFontTx/>
              <a:buChar char="•"/>
            </a:pPr>
            <a:r>
              <a:rPr lang="en-US" altLang="en-US" sz="1600" b="0">
                <a:solidFill>
                  <a:srgbClr val="0000FF"/>
                </a:solidFill>
              </a:rPr>
              <a:t>Confocal Imaging including FRET, 	FLIM &amp; FRAP analysis</a:t>
            </a:r>
          </a:p>
          <a:p>
            <a:pPr eaLnBrk="1" hangingPunct="1">
              <a:spcBef>
                <a:spcPct val="0"/>
              </a:spcBef>
              <a:buClrTx/>
              <a:buFontTx/>
              <a:buChar char="•"/>
            </a:pPr>
            <a:r>
              <a:rPr lang="en-US" altLang="en-US" sz="1600" b="0">
                <a:solidFill>
                  <a:srgbClr val="0000FF"/>
                </a:solidFill>
              </a:rPr>
              <a:t>Coherent Anti-Stokes Raman Imaging</a:t>
            </a:r>
          </a:p>
          <a:p>
            <a:pPr eaLnBrk="1" hangingPunct="1">
              <a:spcBef>
                <a:spcPct val="0"/>
              </a:spcBef>
              <a:buClrTx/>
              <a:buFontTx/>
              <a:buChar char="•"/>
            </a:pPr>
            <a:r>
              <a:rPr lang="en-US" altLang="en-US" sz="1600" b="0">
                <a:solidFill>
                  <a:srgbClr val="0000FF"/>
                </a:solidFill>
              </a:rPr>
              <a:t>Optical Trapping/Dissection</a:t>
            </a:r>
          </a:p>
          <a:p>
            <a:pPr eaLnBrk="1" hangingPunct="1">
              <a:spcBef>
                <a:spcPct val="0"/>
              </a:spcBef>
              <a:buClrTx/>
              <a:buFontTx/>
              <a:buChar char="•"/>
            </a:pPr>
            <a:r>
              <a:rPr lang="en-US" altLang="en-US" sz="1600" b="0">
                <a:solidFill>
                  <a:srgbClr val="0000FF"/>
                </a:solidFill>
              </a:rPr>
              <a:t>Advanced Laser Systems</a:t>
            </a:r>
          </a:p>
          <a:p>
            <a:pPr eaLnBrk="1" hangingPunct="1">
              <a:spcBef>
                <a:spcPct val="0"/>
              </a:spcBef>
              <a:buClrTx/>
              <a:buFontTx/>
              <a:buNone/>
            </a:pPr>
            <a:endParaRPr lang="en-US" altLang="en-US" sz="1600" b="0">
              <a:solidFill>
                <a:srgbClr val="0000FF"/>
              </a:solidFill>
            </a:endParaRPr>
          </a:p>
        </p:txBody>
      </p:sp>
      <p:sp>
        <p:nvSpPr>
          <p:cNvPr id="80921" name="Text Box 609"/>
          <p:cNvSpPr txBox="1">
            <a:spLocks noChangeArrowheads="1"/>
          </p:cNvSpPr>
          <p:nvPr/>
        </p:nvSpPr>
        <p:spPr bwMode="auto">
          <a:xfrm>
            <a:off x="712788" y="6107113"/>
            <a:ext cx="2354262"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400" b="0" i="1">
                <a:solidFill>
                  <a:srgbClr val="0000FF"/>
                </a:solidFill>
              </a:rPr>
              <a:t>www.biophotonics.buffalo.edu</a:t>
            </a:r>
          </a:p>
        </p:txBody>
      </p:sp>
      <p:sp>
        <p:nvSpPr>
          <p:cNvPr id="80922" name="Rectangle 610"/>
          <p:cNvSpPr>
            <a:spLocks noChangeArrowheads="1"/>
          </p:cNvSpPr>
          <p:nvPr/>
        </p:nvSpPr>
        <p:spPr bwMode="auto">
          <a:xfrm>
            <a:off x="4437063" y="6089650"/>
            <a:ext cx="4954587"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600" i="1">
                <a:solidFill>
                  <a:srgbClr val="FF0000"/>
                </a:solidFill>
              </a:rPr>
              <a:t>“Leading the Way to Technology through Innovation”</a:t>
            </a:r>
          </a:p>
        </p:txBody>
      </p:sp>
      <p:pic>
        <p:nvPicPr>
          <p:cNvPr id="80923" name="Picture 611"/>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383088" y="1857375"/>
            <a:ext cx="1455737" cy="1276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0924" name="Text Box 612"/>
          <p:cNvSpPr txBox="1">
            <a:spLocks noChangeArrowheads="1"/>
          </p:cNvSpPr>
          <p:nvPr/>
        </p:nvSpPr>
        <p:spPr bwMode="auto">
          <a:xfrm>
            <a:off x="4591050" y="1855788"/>
            <a:ext cx="1127125" cy="22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50000"/>
              </a:spcBef>
              <a:buClrTx/>
              <a:buFontTx/>
              <a:buNone/>
            </a:pPr>
            <a:r>
              <a:rPr lang="en-US" altLang="en-US" sz="900">
                <a:solidFill>
                  <a:schemeClr val="bg1"/>
                </a:solidFill>
              </a:rPr>
              <a:t>Cellular Imaging</a:t>
            </a:r>
          </a:p>
        </p:txBody>
      </p:sp>
      <p:grpSp>
        <p:nvGrpSpPr>
          <p:cNvPr id="80925" name="Group 613"/>
          <p:cNvGrpSpPr>
            <a:grpSpLocks/>
          </p:cNvGrpSpPr>
          <p:nvPr/>
        </p:nvGrpSpPr>
        <p:grpSpPr bwMode="auto">
          <a:xfrm>
            <a:off x="1112838" y="1819275"/>
            <a:ext cx="1490662" cy="1314450"/>
            <a:chOff x="3851" y="2208"/>
            <a:chExt cx="1035" cy="858"/>
          </a:xfrm>
        </p:grpSpPr>
        <p:grpSp>
          <p:nvGrpSpPr>
            <p:cNvPr id="80932" name="Group 614"/>
            <p:cNvGrpSpPr>
              <a:grpSpLocks/>
            </p:cNvGrpSpPr>
            <p:nvPr/>
          </p:nvGrpSpPr>
          <p:grpSpPr bwMode="auto">
            <a:xfrm>
              <a:off x="3851" y="2208"/>
              <a:ext cx="1035" cy="858"/>
              <a:chOff x="3851" y="2208"/>
              <a:chExt cx="1035" cy="858"/>
            </a:xfrm>
          </p:grpSpPr>
          <p:sp>
            <p:nvSpPr>
              <p:cNvPr id="80934" name="Rectangle 615"/>
              <p:cNvSpPr>
                <a:spLocks noChangeArrowheads="1"/>
              </p:cNvSpPr>
              <p:nvPr/>
            </p:nvSpPr>
            <p:spPr bwMode="auto">
              <a:xfrm>
                <a:off x="3851" y="2551"/>
                <a:ext cx="408"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pic>
            <p:nvPicPr>
              <p:cNvPr id="80935" name="Picture 616"/>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869" y="2208"/>
                <a:ext cx="1017" cy="8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0936" name="Line 617"/>
              <p:cNvSpPr>
                <a:spLocks noChangeShapeType="1"/>
              </p:cNvSpPr>
              <p:nvPr/>
            </p:nvSpPr>
            <p:spPr bwMode="auto">
              <a:xfrm>
                <a:off x="4238" y="2574"/>
                <a:ext cx="126" cy="117"/>
              </a:xfrm>
              <a:prstGeom prst="line">
                <a:avLst/>
              </a:prstGeom>
              <a:noFill/>
              <a:ln w="12700">
                <a:solidFill>
                  <a:schemeClr val="bg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nvGrpSpPr>
              <p:cNvPr id="80937" name="Group 618"/>
              <p:cNvGrpSpPr>
                <a:grpSpLocks/>
              </p:cNvGrpSpPr>
              <p:nvPr/>
            </p:nvGrpSpPr>
            <p:grpSpPr bwMode="auto">
              <a:xfrm>
                <a:off x="4004" y="2483"/>
                <a:ext cx="368" cy="135"/>
                <a:chOff x="3994" y="2724"/>
                <a:chExt cx="517" cy="206"/>
              </a:xfrm>
            </p:grpSpPr>
            <p:sp>
              <p:nvSpPr>
                <p:cNvPr id="80939" name="Rectangle 619"/>
                <p:cNvSpPr>
                  <a:spLocks noChangeArrowheads="1"/>
                </p:cNvSpPr>
                <p:nvPr/>
              </p:nvSpPr>
              <p:spPr bwMode="auto">
                <a:xfrm>
                  <a:off x="3994" y="2724"/>
                  <a:ext cx="517"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900" b="0">
                      <a:solidFill>
                        <a:schemeClr val="bg1"/>
                      </a:solidFill>
                    </a:rPr>
                    <a:t>Tumor site:</a:t>
                  </a:r>
                </a:p>
              </p:txBody>
            </p:sp>
            <p:sp>
              <p:nvSpPr>
                <p:cNvPr id="80940" name="Rectangle 620"/>
                <p:cNvSpPr>
                  <a:spLocks noChangeArrowheads="1"/>
                </p:cNvSpPr>
                <p:nvPr/>
              </p:nvSpPr>
              <p:spPr bwMode="auto">
                <a:xfrm>
                  <a:off x="3994" y="2794"/>
                  <a:ext cx="0"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endParaRPr lang="en-US" altLang="en-US" sz="900" b="0">
                    <a:solidFill>
                      <a:schemeClr val="bg1"/>
                    </a:solidFill>
                  </a:endParaRPr>
                </a:p>
              </p:txBody>
            </p:sp>
          </p:grpSp>
          <p:sp>
            <p:nvSpPr>
              <p:cNvPr id="80938" name="Line 621"/>
              <p:cNvSpPr>
                <a:spLocks noChangeShapeType="1"/>
              </p:cNvSpPr>
              <p:nvPr/>
            </p:nvSpPr>
            <p:spPr bwMode="auto">
              <a:xfrm>
                <a:off x="4382" y="2522"/>
                <a:ext cx="139" cy="0"/>
              </a:xfrm>
              <a:prstGeom prst="line">
                <a:avLst/>
              </a:prstGeom>
              <a:noFill/>
              <a:ln w="6350">
                <a:solidFill>
                  <a:schemeClr val="bg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80933" name="Text Box 622"/>
            <p:cNvSpPr txBox="1">
              <a:spLocks noChangeArrowheads="1"/>
            </p:cNvSpPr>
            <p:nvPr/>
          </p:nvSpPr>
          <p:spPr bwMode="auto">
            <a:xfrm>
              <a:off x="4068" y="2255"/>
              <a:ext cx="675" cy="149"/>
            </a:xfrm>
            <a:prstGeom prst="rect">
              <a:avLst/>
            </a:prstGeom>
            <a:solidFill>
              <a:schemeClr val="tx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900" i="1">
                  <a:solidFill>
                    <a:schemeClr val="bg1"/>
                  </a:solidFill>
                </a:rPr>
                <a:t>In Vivo</a:t>
              </a:r>
              <a:r>
                <a:rPr lang="en-US" altLang="en-US" sz="900">
                  <a:solidFill>
                    <a:schemeClr val="bg1"/>
                  </a:solidFill>
                </a:rPr>
                <a:t> Imaging</a:t>
              </a:r>
            </a:p>
          </p:txBody>
        </p:sp>
      </p:grpSp>
      <p:grpSp>
        <p:nvGrpSpPr>
          <p:cNvPr id="80926" name="Group 623"/>
          <p:cNvGrpSpPr>
            <a:grpSpLocks/>
          </p:cNvGrpSpPr>
          <p:nvPr/>
        </p:nvGrpSpPr>
        <p:grpSpPr bwMode="auto">
          <a:xfrm>
            <a:off x="4489450" y="4695825"/>
            <a:ext cx="1243013" cy="1243013"/>
            <a:chOff x="3360" y="1200"/>
            <a:chExt cx="783" cy="783"/>
          </a:xfrm>
        </p:grpSpPr>
        <p:pic>
          <p:nvPicPr>
            <p:cNvPr id="80930" name="Picture 624" descr="hpph-image1"/>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360" y="1200"/>
              <a:ext cx="783" cy="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0931" name="Text Box 625"/>
            <p:cNvSpPr txBox="1">
              <a:spLocks noChangeArrowheads="1"/>
            </p:cNvSpPr>
            <p:nvPr/>
          </p:nvSpPr>
          <p:spPr bwMode="auto">
            <a:xfrm>
              <a:off x="3408" y="1200"/>
              <a:ext cx="604" cy="1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000">
                  <a:solidFill>
                    <a:schemeClr val="bg1"/>
                  </a:solidFill>
                  <a:cs typeface="Arial" charset="0"/>
                </a:rPr>
                <a:t>Drug Delivery</a:t>
              </a:r>
            </a:p>
          </p:txBody>
        </p:sp>
      </p:grpSp>
      <p:sp>
        <p:nvSpPr>
          <p:cNvPr id="80927" name="Rectangle 627"/>
          <p:cNvSpPr>
            <a:spLocks noChangeArrowheads="1"/>
          </p:cNvSpPr>
          <p:nvPr/>
        </p:nvSpPr>
        <p:spPr bwMode="auto">
          <a:xfrm>
            <a:off x="185738" y="6019800"/>
            <a:ext cx="1109662"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600">
                <a:solidFill>
                  <a:schemeClr val="tx1"/>
                </a:solidFill>
                <a:latin typeface="Arial" charset="0"/>
              </a:rPr>
              <a:t>P. Prasad</a:t>
            </a:r>
          </a:p>
        </p:txBody>
      </p:sp>
      <p:sp>
        <p:nvSpPr>
          <p:cNvPr id="80928" name="Rectangle 629"/>
          <p:cNvSpPr>
            <a:spLocks noChangeArrowheads="1"/>
          </p:cNvSpPr>
          <p:nvPr/>
        </p:nvSpPr>
        <p:spPr bwMode="auto">
          <a:xfrm>
            <a:off x="0" y="0"/>
            <a:ext cx="9144000" cy="1143000"/>
          </a:xfrm>
          <a:prstGeom prst="rect">
            <a:avLst/>
          </a:prstGeom>
          <a:gradFill rotWithShape="1">
            <a:gsLst>
              <a:gs pos="0">
                <a:srgbClr val="000047"/>
              </a:gs>
              <a:gs pos="50000">
                <a:srgbClr val="000099"/>
              </a:gs>
              <a:gs pos="100000">
                <a:srgbClr val="000047"/>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4800" b="0">
                <a:solidFill>
                  <a:schemeClr val="bg1"/>
                </a:solidFill>
                <a:latin typeface="Arial Black" pitchFamily="34" charset="0"/>
              </a:rPr>
              <a:t>Nanomedicine Program</a:t>
            </a:r>
            <a:endParaRPr lang="en-US" altLang="en-US" sz="4400" b="0">
              <a:solidFill>
                <a:schemeClr val="bg1"/>
              </a:solidFill>
              <a:latin typeface="Arial Black" pitchFamily="34" charset="0"/>
            </a:endParaRPr>
          </a:p>
        </p:txBody>
      </p:sp>
      <p:sp>
        <p:nvSpPr>
          <p:cNvPr id="80929" name="Text Box 630"/>
          <p:cNvSpPr txBox="1">
            <a:spLocks noChangeArrowheads="1"/>
          </p:cNvSpPr>
          <p:nvPr/>
        </p:nvSpPr>
        <p:spPr bwMode="auto">
          <a:xfrm>
            <a:off x="4725988" y="76200"/>
            <a:ext cx="4418012"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r">
              <a:spcBef>
                <a:spcPct val="0"/>
              </a:spcBef>
              <a:buClrTx/>
              <a:buFontTx/>
              <a:buNone/>
            </a:pPr>
            <a:r>
              <a:rPr lang="en-US" altLang="en-US" sz="1600">
                <a:solidFill>
                  <a:srgbClr val="FFFF00"/>
                </a:solidFill>
              </a:rPr>
              <a:t>Institute for Lasers, Photonics, and Biophotonics</a:t>
            </a:r>
          </a:p>
        </p:txBody>
      </p:sp>
    </p:spTree>
  </p:cSld>
  <p:clrMapOvr>
    <a:masterClrMapping/>
  </p:clrMapOvr>
  <p:transition spd="slow">
    <p:pull dir="rd"/>
  </p:transition>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22" name="Picture 2" descr="bioinformatics-opening-2006"/>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t="749"/>
          <a:stretch>
            <a:fillRect/>
          </a:stretch>
        </p:blipFill>
        <p:spPr>
          <a:xfrm>
            <a:off x="1033463" y="952500"/>
            <a:ext cx="7408862" cy="52609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81923" name="Text Box 3"/>
          <p:cNvSpPr txBox="1">
            <a:spLocks noChangeArrowheads="1"/>
          </p:cNvSpPr>
          <p:nvPr/>
        </p:nvSpPr>
        <p:spPr bwMode="auto">
          <a:xfrm>
            <a:off x="4098925" y="6284913"/>
            <a:ext cx="184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endParaRPr lang="en-US" altLang="en-US" sz="1800" b="0">
              <a:solidFill>
                <a:schemeClr val="tx1"/>
              </a:solidFill>
              <a:latin typeface="Arial" charset="0"/>
            </a:endParaRPr>
          </a:p>
        </p:txBody>
      </p:sp>
      <p:sp>
        <p:nvSpPr>
          <p:cNvPr id="81924" name="Text Box 4"/>
          <p:cNvSpPr txBox="1">
            <a:spLocks noChangeArrowheads="1"/>
          </p:cNvSpPr>
          <p:nvPr/>
        </p:nvSpPr>
        <p:spPr bwMode="auto">
          <a:xfrm>
            <a:off x="4392613" y="6094413"/>
            <a:ext cx="4795837"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600" i="1">
                <a:solidFill>
                  <a:srgbClr val="FF0000"/>
                </a:solidFill>
              </a:rPr>
              <a:t>“Lighting the Way to Technology through Innovation”</a:t>
            </a:r>
          </a:p>
        </p:txBody>
      </p:sp>
      <p:sp>
        <p:nvSpPr>
          <p:cNvPr id="81925" name="Rectangle 7"/>
          <p:cNvSpPr>
            <a:spLocks noChangeArrowheads="1"/>
          </p:cNvSpPr>
          <p:nvPr/>
        </p:nvSpPr>
        <p:spPr bwMode="auto">
          <a:xfrm>
            <a:off x="185738" y="6019800"/>
            <a:ext cx="1109662"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600">
                <a:solidFill>
                  <a:schemeClr val="tx1"/>
                </a:solidFill>
                <a:latin typeface="Arial" charset="0"/>
              </a:rPr>
              <a:t>P. Prasad</a:t>
            </a:r>
          </a:p>
        </p:txBody>
      </p:sp>
      <p:sp>
        <p:nvSpPr>
          <p:cNvPr id="81926" name="Rectangle 8"/>
          <p:cNvSpPr>
            <a:spLocks noChangeArrowheads="1"/>
          </p:cNvSpPr>
          <p:nvPr/>
        </p:nvSpPr>
        <p:spPr bwMode="auto">
          <a:xfrm>
            <a:off x="0" y="0"/>
            <a:ext cx="9144000" cy="1143000"/>
          </a:xfrm>
          <a:prstGeom prst="rect">
            <a:avLst/>
          </a:prstGeom>
          <a:gradFill rotWithShape="1">
            <a:gsLst>
              <a:gs pos="0">
                <a:srgbClr val="000047"/>
              </a:gs>
              <a:gs pos="50000">
                <a:srgbClr val="000099"/>
              </a:gs>
              <a:gs pos="100000">
                <a:srgbClr val="000047"/>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4800" b="0">
                <a:solidFill>
                  <a:schemeClr val="bg1"/>
                </a:solidFill>
                <a:latin typeface="Arial Black" pitchFamily="34" charset="0"/>
              </a:rPr>
              <a:t>Molecular Imaging</a:t>
            </a:r>
            <a:endParaRPr lang="en-US" altLang="en-US" sz="4400" b="0">
              <a:solidFill>
                <a:schemeClr val="bg1"/>
              </a:solidFill>
              <a:latin typeface="Arial Black" pitchFamily="34" charset="0"/>
            </a:endParaRPr>
          </a:p>
        </p:txBody>
      </p:sp>
      <p:sp>
        <p:nvSpPr>
          <p:cNvPr id="81927" name="Text Box 11"/>
          <p:cNvSpPr txBox="1">
            <a:spLocks noChangeArrowheads="1"/>
          </p:cNvSpPr>
          <p:nvPr/>
        </p:nvSpPr>
        <p:spPr bwMode="auto">
          <a:xfrm>
            <a:off x="4725988" y="76200"/>
            <a:ext cx="4418012"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r">
              <a:spcBef>
                <a:spcPct val="0"/>
              </a:spcBef>
              <a:buClrTx/>
              <a:buFontTx/>
              <a:buNone/>
            </a:pPr>
            <a:r>
              <a:rPr lang="en-US" altLang="en-US" sz="1600">
                <a:solidFill>
                  <a:srgbClr val="FFFF00"/>
                </a:solidFill>
              </a:rPr>
              <a:t>Institute for Lasers, Photonics, and Biophotonics</a:t>
            </a:r>
          </a:p>
        </p:txBody>
      </p:sp>
    </p:spTree>
  </p:cSld>
  <p:clrMapOvr>
    <a:masterClrMapping/>
  </p:clrMapOvr>
  <p:transition spd="slow">
    <p:pull dir="rd"/>
  </p:transition>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a:xfrm>
            <a:off x="0" y="-76200"/>
            <a:ext cx="9144000" cy="1143000"/>
          </a:xfrm>
        </p:spPr>
        <p:txBody>
          <a:bodyPr/>
          <a:lstStyle/>
          <a:p>
            <a:pPr algn="l"/>
            <a:r>
              <a:rPr lang="en-US" altLang="en-US" sz="3600" b="1"/>
              <a:t>      </a:t>
            </a:r>
            <a:r>
              <a:rPr lang="en-US" altLang="en-US" sz="4000"/>
              <a:t>Industrial 3D Flow Analysis</a:t>
            </a:r>
          </a:p>
        </p:txBody>
      </p:sp>
      <p:sp>
        <p:nvSpPr>
          <p:cNvPr id="82947" name="Rectangle 3"/>
          <p:cNvSpPr>
            <a:spLocks noGrp="1" noChangeArrowheads="1"/>
          </p:cNvSpPr>
          <p:nvPr>
            <p:ph idx="1"/>
          </p:nvPr>
        </p:nvSpPr>
        <p:spPr>
          <a:xfrm>
            <a:off x="762000" y="1143000"/>
            <a:ext cx="8305800" cy="990600"/>
          </a:xfrm>
        </p:spPr>
        <p:txBody>
          <a:bodyPr/>
          <a:lstStyle/>
          <a:p>
            <a:pPr>
              <a:lnSpc>
                <a:spcPct val="90000"/>
              </a:lnSpc>
            </a:pPr>
            <a:r>
              <a:rPr lang="en-US" altLang="en-US" sz="2100"/>
              <a:t>Modeling of Complex 3D and Mixing Flows for Part Analysis and Design</a:t>
            </a:r>
            <a:endParaRPr lang="en-US" altLang="en-US" sz="3400"/>
          </a:p>
        </p:txBody>
      </p:sp>
      <p:pic>
        <p:nvPicPr>
          <p:cNvPr id="82948" name="Picture 4"/>
          <p:cNvPicPr>
            <a:picLocks noChangeAspect="1" noChangeArrowheads="1"/>
          </p:cNvPicPr>
          <p:nvPr/>
        </p:nvPicPr>
        <p:blipFill>
          <a:blip r:embed="rId2">
            <a:extLst>
              <a:ext uri="{28A0092B-C50C-407E-A947-70E740481C1C}">
                <a14:useLocalDpi xmlns:a14="http://schemas.microsoft.com/office/drawing/2010/main" val="0"/>
              </a:ext>
            </a:extLst>
          </a:blip>
          <a:srcRect l="11998" r="11998"/>
          <a:stretch>
            <a:fillRect/>
          </a:stretch>
        </p:blipFill>
        <p:spPr bwMode="auto">
          <a:xfrm>
            <a:off x="2659063" y="1773238"/>
            <a:ext cx="5791200" cy="381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294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49513" y="4748213"/>
            <a:ext cx="1431925" cy="1435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2950"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71913" y="4729163"/>
            <a:ext cx="1454150" cy="1454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2951"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19175" y="3478213"/>
            <a:ext cx="1431925" cy="1435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2952" name="Picture 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438400" y="3478213"/>
            <a:ext cx="1431925" cy="1435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2953" name="Picture 9" descr="kodak_logo"/>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875588" y="6024563"/>
            <a:ext cx="120015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2954" name="Text Box 11"/>
          <p:cNvSpPr txBox="1">
            <a:spLocks noChangeArrowheads="1"/>
          </p:cNvSpPr>
          <p:nvPr/>
        </p:nvSpPr>
        <p:spPr bwMode="auto">
          <a:xfrm>
            <a:off x="6918325" y="76200"/>
            <a:ext cx="2225675"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r">
              <a:spcBef>
                <a:spcPct val="0"/>
              </a:spcBef>
              <a:buClrTx/>
              <a:buFontTx/>
              <a:buNone/>
            </a:pPr>
            <a:r>
              <a:rPr lang="en-US" altLang="en-US" sz="1600">
                <a:solidFill>
                  <a:srgbClr val="FFFF00"/>
                </a:solidFill>
              </a:rPr>
              <a:t>Industrial Partnerships</a:t>
            </a:r>
          </a:p>
        </p:txBody>
      </p:sp>
    </p:spTree>
  </p:cSld>
  <p:clrMapOvr>
    <a:masterClrMapping/>
  </p:clrMapOvr>
  <p:transition spd="slow" advClick="0" advTm="10000">
    <p:pull dir="rd"/>
  </p:transition>
</p:sld>
</file>

<file path=ppt/slides/slide81.xml><?xml version="1.0" encoding="utf-8"?>
<p:sld xmlns:a="http://schemas.openxmlformats.org/drawingml/2006/main" xmlns:r="http://schemas.openxmlformats.org/officeDocument/2006/relationships" xmlns:p="http://schemas.openxmlformats.org/presentationml/2006/main" showMasterSp="0">
  <p:cSld>
    <p:bg>
      <p:bgPr>
        <a:gradFill rotWithShape="0">
          <a:gsLst>
            <a:gs pos="0">
              <a:srgbClr val="000047"/>
            </a:gs>
            <a:gs pos="100000">
              <a:srgbClr val="000099"/>
            </a:gs>
          </a:gsLst>
          <a:lin ang="5400000" scaled="1"/>
        </a:gradFill>
        <a:effectLst/>
      </p:bgPr>
    </p:bg>
    <p:spTree>
      <p:nvGrpSpPr>
        <p:cNvPr id="1" name=""/>
        <p:cNvGrpSpPr/>
        <p:nvPr/>
      </p:nvGrpSpPr>
      <p:grpSpPr>
        <a:xfrm>
          <a:off x="0" y="0"/>
          <a:ext cx="0" cy="0"/>
          <a:chOff x="0" y="0"/>
          <a:chExt cx="0" cy="0"/>
        </a:xfrm>
      </p:grpSpPr>
      <p:sp>
        <p:nvSpPr>
          <p:cNvPr id="83970" name="Rectangle 2"/>
          <p:cNvSpPr>
            <a:spLocks noGrp="1" noChangeArrowheads="1"/>
          </p:cNvSpPr>
          <p:nvPr>
            <p:ph type="ctrTitle"/>
          </p:nvPr>
        </p:nvSpPr>
        <p:spPr>
          <a:xfrm>
            <a:off x="685800" y="2286000"/>
            <a:ext cx="7772400" cy="1143000"/>
          </a:xfrm>
          <a:noFill/>
          <a:extLst>
            <a:ext uri="{909E8E84-426E-40DD-AFC4-6F175D3DCCD1}">
              <a14:hiddenFill xmlns:a14="http://schemas.microsoft.com/office/drawing/2010/main">
                <a:gradFill rotWithShape="1">
                  <a:gsLst>
                    <a:gs pos="0">
                      <a:srgbClr val="000047"/>
                    </a:gs>
                    <a:gs pos="50000">
                      <a:srgbClr val="000099"/>
                    </a:gs>
                    <a:gs pos="100000">
                      <a:srgbClr val="000047"/>
                    </a:gs>
                  </a:gsLst>
                  <a:lin ang="5400000" scaled="1"/>
                </a:gradFill>
              </a14:hiddenFill>
            </a:ext>
          </a:extLst>
        </p:spPr>
        <p:txBody>
          <a:bodyPr/>
          <a:lstStyle/>
          <a:p>
            <a:r>
              <a:rPr lang="en-US" altLang="en-US" i="1">
                <a:solidFill>
                  <a:srgbClr val="FFFF00"/>
                </a:solidFill>
              </a:rPr>
              <a:t>Shake-and-Bake</a:t>
            </a:r>
          </a:p>
        </p:txBody>
      </p:sp>
      <p:sp>
        <p:nvSpPr>
          <p:cNvPr id="83971" name="Rectangle 3"/>
          <p:cNvSpPr>
            <a:spLocks noGrp="1" noChangeArrowheads="1"/>
          </p:cNvSpPr>
          <p:nvPr>
            <p:ph type="subTitle" idx="1"/>
          </p:nvPr>
        </p:nvSpPr>
        <p:spPr/>
        <p:txBody>
          <a:bodyPr/>
          <a:lstStyle/>
          <a:p>
            <a:r>
              <a:rPr lang="en-US" altLang="en-US">
                <a:solidFill>
                  <a:srgbClr val="FFFF00"/>
                </a:solidFill>
              </a:rPr>
              <a:t>Molecular Structure Determination</a:t>
            </a:r>
          </a:p>
          <a:p>
            <a:r>
              <a:rPr lang="en-US" altLang="en-US">
                <a:solidFill>
                  <a:srgbClr val="FFFF00"/>
                </a:solidFill>
              </a:rPr>
              <a:t>from X-Ray Crystallographic Data</a:t>
            </a:r>
          </a:p>
        </p:txBody>
      </p:sp>
    </p:spTree>
  </p:cSld>
  <p:clrMapOvr>
    <a:masterClrMapping/>
  </p:clrMapOvr>
  <p:transition spd="slow">
    <p:pull dir="rd"/>
  </p:transition>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4994" name="Group 2"/>
          <p:cNvGrpSpPr>
            <a:grpSpLocks/>
          </p:cNvGrpSpPr>
          <p:nvPr/>
        </p:nvGrpSpPr>
        <p:grpSpPr bwMode="auto">
          <a:xfrm>
            <a:off x="122238" y="4038600"/>
            <a:ext cx="8929687" cy="1952625"/>
            <a:chOff x="77" y="2544"/>
            <a:chExt cx="5625" cy="1230"/>
          </a:xfrm>
        </p:grpSpPr>
        <p:graphicFrame>
          <p:nvGraphicFramePr>
            <p:cNvPr id="84999" name="Object 3"/>
            <p:cNvGraphicFramePr>
              <a:graphicFrameLocks noChangeAspect="1"/>
            </p:cNvGraphicFramePr>
            <p:nvPr/>
          </p:nvGraphicFramePr>
          <p:xfrm>
            <a:off x="77" y="2801"/>
            <a:ext cx="1431" cy="973"/>
          </p:xfrm>
          <a:graphic>
            <a:graphicData uri="http://schemas.openxmlformats.org/presentationml/2006/ole">
              <mc:AlternateContent xmlns:mc="http://schemas.openxmlformats.org/markup-compatibility/2006">
                <mc:Choice xmlns:v="urn:schemas-microsoft-com:vml" Requires="v">
                  <p:oleObj spid="_x0000_s85043" name="Photo Editor Photo" r:id="rId3" imgW="4277322" imgH="2905531" progId="MSPhotoEd.3">
                    <p:embed/>
                  </p:oleObj>
                </mc:Choice>
                <mc:Fallback>
                  <p:oleObj name="Photo Editor Photo" r:id="rId3" imgW="4277322" imgH="2905531" progId="MSPhotoEd.3">
                    <p:embed/>
                    <p:pic>
                      <p:nvPicPr>
                        <p:cNvPr id="0"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 y="2801"/>
                          <a:ext cx="1431" cy="9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pic>
          <p:nvPicPr>
            <p:cNvPr id="85000" name="Picture 4"/>
            <p:cNvPicPr>
              <a:picLocks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569" y="2859"/>
              <a:ext cx="2082" cy="9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5001" name="Picture 5" descr="vanco_whit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168" y="2544"/>
              <a:ext cx="1534" cy="12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5002" name="Line 6"/>
            <p:cNvSpPr>
              <a:spLocks noChangeShapeType="1"/>
            </p:cNvSpPr>
            <p:nvPr/>
          </p:nvSpPr>
          <p:spPr bwMode="auto">
            <a:xfrm>
              <a:off x="1673" y="3297"/>
              <a:ext cx="732" cy="0"/>
            </a:xfrm>
            <a:prstGeom prst="line">
              <a:avLst/>
            </a:prstGeom>
            <a:noFill/>
            <a:ln w="57150">
              <a:solidFill>
                <a:srgbClr val="CC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85003" name="Line 7"/>
            <p:cNvSpPr>
              <a:spLocks noChangeShapeType="1"/>
            </p:cNvSpPr>
            <p:nvPr/>
          </p:nvSpPr>
          <p:spPr bwMode="auto">
            <a:xfrm>
              <a:off x="3821" y="3294"/>
              <a:ext cx="732" cy="0"/>
            </a:xfrm>
            <a:prstGeom prst="line">
              <a:avLst/>
            </a:prstGeom>
            <a:noFill/>
            <a:ln w="57150">
              <a:solidFill>
                <a:srgbClr val="CC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grpSp>
      <p:sp>
        <p:nvSpPr>
          <p:cNvPr id="84995" name="Rectangle 8"/>
          <p:cNvSpPr>
            <a:spLocks noGrp="1" noChangeArrowheads="1"/>
          </p:cNvSpPr>
          <p:nvPr>
            <p:ph type="title"/>
          </p:nvPr>
        </p:nvSpPr>
        <p:spPr/>
        <p:txBody>
          <a:bodyPr/>
          <a:lstStyle/>
          <a:p>
            <a:r>
              <a:rPr lang="en-US" altLang="en-US" sz="3600"/>
              <a:t>Molecular Structure Determination</a:t>
            </a:r>
            <a:br>
              <a:rPr lang="en-US" altLang="en-US" sz="3600"/>
            </a:br>
            <a:r>
              <a:rPr lang="en-US" altLang="en-US" sz="3600"/>
              <a:t>via </a:t>
            </a:r>
            <a:r>
              <a:rPr lang="en-US" altLang="en-US" sz="3600" i="1"/>
              <a:t>Shake-and-Bake</a:t>
            </a:r>
            <a:endParaRPr lang="en-US" altLang="en-US" sz="3600"/>
          </a:p>
        </p:txBody>
      </p:sp>
      <p:sp>
        <p:nvSpPr>
          <p:cNvPr id="84996" name="Rectangle 9"/>
          <p:cNvSpPr>
            <a:spLocks noGrp="1" noChangeArrowheads="1"/>
          </p:cNvSpPr>
          <p:nvPr>
            <p:ph sz="half" idx="1"/>
          </p:nvPr>
        </p:nvSpPr>
        <p:spPr>
          <a:xfrm>
            <a:off x="0" y="1309688"/>
            <a:ext cx="4495800" cy="4114800"/>
          </a:xfrm>
        </p:spPr>
        <p:txBody>
          <a:bodyPr/>
          <a:lstStyle/>
          <a:p>
            <a:r>
              <a:rPr lang="en-US" altLang="en-US" sz="2400" i="1"/>
              <a:t>SnB</a:t>
            </a:r>
            <a:r>
              <a:rPr lang="en-US" altLang="en-US" sz="2400"/>
              <a:t> Software by UB/HWI</a:t>
            </a:r>
          </a:p>
          <a:p>
            <a:pPr lvl="1"/>
            <a:r>
              <a:rPr lang="en-US" altLang="en-US" sz="2000"/>
              <a:t>IEEE “Top Algorithms of the Century”</a:t>
            </a:r>
          </a:p>
          <a:p>
            <a:r>
              <a:rPr lang="en-US" altLang="en-US" sz="2400"/>
              <a:t>Worldwide Utilization</a:t>
            </a:r>
          </a:p>
          <a:p>
            <a:r>
              <a:rPr lang="en-US" altLang="en-US" sz="2400"/>
              <a:t>Critical Step</a:t>
            </a:r>
          </a:p>
          <a:p>
            <a:pPr lvl="1"/>
            <a:r>
              <a:rPr lang="en-US" altLang="en-US" sz="2000"/>
              <a:t>Rational Drug Design</a:t>
            </a:r>
          </a:p>
          <a:p>
            <a:pPr lvl="1"/>
            <a:r>
              <a:rPr lang="en-US" altLang="en-US" sz="2000"/>
              <a:t>Structural Biology</a:t>
            </a:r>
          </a:p>
          <a:p>
            <a:pPr lvl="1"/>
            <a:r>
              <a:rPr lang="en-US" altLang="en-US" sz="2000"/>
              <a:t>Systems Biology</a:t>
            </a:r>
          </a:p>
        </p:txBody>
      </p:sp>
      <p:sp>
        <p:nvSpPr>
          <p:cNvPr id="84997" name="Rectangle 10"/>
          <p:cNvSpPr>
            <a:spLocks noGrp="1" noChangeArrowheads="1"/>
          </p:cNvSpPr>
          <p:nvPr>
            <p:ph sz="half" idx="2"/>
          </p:nvPr>
        </p:nvSpPr>
        <p:spPr>
          <a:xfrm>
            <a:off x="4495800" y="1309688"/>
            <a:ext cx="4648200" cy="4114800"/>
          </a:xfrm>
        </p:spPr>
        <p:txBody>
          <a:bodyPr/>
          <a:lstStyle/>
          <a:p>
            <a:r>
              <a:rPr lang="en-US" altLang="en-US" sz="2400"/>
              <a:t>Vancomycin</a:t>
            </a:r>
          </a:p>
          <a:p>
            <a:pPr lvl="1"/>
            <a:r>
              <a:rPr lang="en-US" altLang="en-US" sz="2000"/>
              <a:t>“Antibiotic of Last Resort”</a:t>
            </a:r>
          </a:p>
          <a:p>
            <a:r>
              <a:rPr lang="en-US" altLang="en-US" sz="2400"/>
              <a:t>Current Efforts</a:t>
            </a:r>
          </a:p>
          <a:p>
            <a:pPr lvl="1"/>
            <a:r>
              <a:rPr lang="en-US" altLang="en-US" sz="2000"/>
              <a:t>Grid</a:t>
            </a:r>
          </a:p>
          <a:p>
            <a:pPr lvl="1"/>
            <a:r>
              <a:rPr lang="en-US" altLang="en-US" sz="2000"/>
              <a:t>Collaboratory</a:t>
            </a:r>
          </a:p>
          <a:p>
            <a:pPr lvl="1"/>
            <a:r>
              <a:rPr lang="en-US" altLang="en-US" sz="2000"/>
              <a:t>Intelligent Learning</a:t>
            </a:r>
          </a:p>
          <a:p>
            <a:endParaRPr lang="en-US" altLang="en-US" sz="2400"/>
          </a:p>
        </p:txBody>
      </p:sp>
      <p:sp>
        <p:nvSpPr>
          <p:cNvPr id="84998" name="Text Box 11"/>
          <p:cNvSpPr txBox="1">
            <a:spLocks noChangeArrowheads="1"/>
          </p:cNvSpPr>
          <p:nvPr/>
        </p:nvSpPr>
        <p:spPr bwMode="auto">
          <a:xfrm>
            <a:off x="0" y="6019800"/>
            <a:ext cx="9144000"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1600" b="0"/>
              <a:t>1. Isolate a single crystal     2. Perform the X-Ray diffraction experiment     3. Determine the crystal structure </a:t>
            </a:r>
          </a:p>
        </p:txBody>
      </p:sp>
    </p:spTree>
  </p:cSld>
  <p:clrMapOvr>
    <a:masterClrMapping/>
  </p:clrMapOvr>
  <p:transition spd="slow">
    <p:pull dir="rd"/>
  </p:transition>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9" name="Rectangle 3"/>
          <p:cNvSpPr>
            <a:spLocks noGrp="1" noChangeArrowheads="1"/>
          </p:cNvSpPr>
          <p:nvPr>
            <p:ph type="title"/>
          </p:nvPr>
        </p:nvSpPr>
        <p:spPr/>
        <p:txBody>
          <a:bodyPr/>
          <a:lstStyle/>
          <a:p>
            <a:r>
              <a:rPr lang="en-US" altLang="en-US"/>
              <a:t>X-Ray Crystallography</a:t>
            </a:r>
          </a:p>
        </p:txBody>
      </p:sp>
      <p:sp>
        <p:nvSpPr>
          <p:cNvPr id="86018" name="Rectangle 2"/>
          <p:cNvSpPr>
            <a:spLocks noGrp="1" noChangeArrowheads="1"/>
          </p:cNvSpPr>
          <p:nvPr>
            <p:ph idx="1"/>
          </p:nvPr>
        </p:nvSpPr>
        <p:spPr>
          <a:xfrm>
            <a:off x="685800" y="1352550"/>
            <a:ext cx="7772400" cy="5135563"/>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marL="571500" indent="-571500">
              <a:lnSpc>
                <a:spcPct val="90000"/>
              </a:lnSpc>
            </a:pPr>
            <a:r>
              <a:rPr lang="en-US" altLang="en-US"/>
              <a:t>Objective: Provide a 3-D mapping of the atoms in a crystal.</a:t>
            </a:r>
          </a:p>
          <a:p>
            <a:pPr marL="571500" indent="-571500">
              <a:lnSpc>
                <a:spcPct val="90000"/>
              </a:lnSpc>
            </a:pPr>
            <a:r>
              <a:rPr lang="en-US" altLang="en-US"/>
              <a:t>Procedure:</a:t>
            </a:r>
          </a:p>
          <a:p>
            <a:pPr marL="952500" lvl="1" indent="-495300">
              <a:lnSpc>
                <a:spcPct val="90000"/>
              </a:lnSpc>
              <a:buClr>
                <a:schemeClr val="accent2"/>
              </a:buClr>
              <a:buSzPct val="75000"/>
              <a:buFont typeface="Monotype Sorts" pitchFamily="2" charset="2"/>
              <a:buAutoNum type="arabicPeriod"/>
            </a:pPr>
            <a:r>
              <a:rPr lang="en-US" altLang="en-US"/>
              <a:t>Isolate a single crystal.</a:t>
            </a:r>
          </a:p>
          <a:p>
            <a:pPr marL="952500" lvl="1" indent="-495300">
              <a:lnSpc>
                <a:spcPct val="90000"/>
              </a:lnSpc>
              <a:buClr>
                <a:schemeClr val="accent2"/>
              </a:buClr>
              <a:buSzPct val="75000"/>
              <a:buFont typeface="Monotype Sorts" pitchFamily="2" charset="2"/>
              <a:buAutoNum type="arabicPeriod"/>
            </a:pPr>
            <a:r>
              <a:rPr lang="en-US" altLang="en-US"/>
              <a:t>Perform the X-Ray diffraction experiment.</a:t>
            </a:r>
          </a:p>
          <a:p>
            <a:pPr marL="952500" lvl="1" indent="-495300">
              <a:lnSpc>
                <a:spcPct val="90000"/>
              </a:lnSpc>
              <a:buClr>
                <a:schemeClr val="accent2"/>
              </a:buClr>
              <a:buSzPct val="75000"/>
              <a:buFont typeface="Monotype Sorts" pitchFamily="2" charset="2"/>
              <a:buNone/>
            </a:pPr>
            <a:endParaRPr lang="en-US" altLang="en-US"/>
          </a:p>
          <a:p>
            <a:pPr marL="952500" lvl="1" indent="-495300">
              <a:lnSpc>
                <a:spcPct val="90000"/>
              </a:lnSpc>
              <a:buClr>
                <a:schemeClr val="accent2"/>
              </a:buClr>
              <a:buSzPct val="75000"/>
              <a:buFont typeface="Monotype Sorts" pitchFamily="2" charset="2"/>
              <a:buNone/>
            </a:pPr>
            <a:endParaRPr lang="en-US" altLang="en-US"/>
          </a:p>
          <a:p>
            <a:pPr marL="952500" lvl="1" indent="-495300">
              <a:lnSpc>
                <a:spcPct val="90000"/>
              </a:lnSpc>
              <a:buClr>
                <a:schemeClr val="accent2"/>
              </a:buClr>
              <a:buSzPct val="75000"/>
              <a:buFont typeface="Monotype Sorts" pitchFamily="2" charset="2"/>
              <a:buAutoNum type="arabicPeriod"/>
            </a:pPr>
            <a:endParaRPr lang="en-US" altLang="en-US"/>
          </a:p>
          <a:p>
            <a:pPr marL="952500" lvl="1" indent="-495300">
              <a:lnSpc>
                <a:spcPct val="90000"/>
              </a:lnSpc>
              <a:buClr>
                <a:schemeClr val="accent2"/>
              </a:buClr>
              <a:buSzPct val="75000"/>
              <a:buFont typeface="Monotype Sorts" pitchFamily="2" charset="2"/>
              <a:buAutoNum type="arabicPeriod"/>
            </a:pPr>
            <a:endParaRPr lang="en-US" altLang="en-US"/>
          </a:p>
          <a:p>
            <a:pPr marL="952500" lvl="1" indent="-495300">
              <a:lnSpc>
                <a:spcPct val="90000"/>
              </a:lnSpc>
              <a:buClr>
                <a:schemeClr val="accent2"/>
              </a:buClr>
              <a:buSzPct val="75000"/>
              <a:buFont typeface="Monotype Sorts" pitchFamily="2" charset="2"/>
              <a:buAutoNum type="arabicPeriod" startAt="3"/>
            </a:pPr>
            <a:r>
              <a:rPr lang="en-US" altLang="en-US"/>
              <a:t>Determine molecular structure that agrees with diffration data.</a:t>
            </a:r>
          </a:p>
        </p:txBody>
      </p:sp>
      <p:graphicFrame>
        <p:nvGraphicFramePr>
          <p:cNvPr id="86020" name="Object 4"/>
          <p:cNvGraphicFramePr>
            <a:graphicFrameLocks noChangeAspect="1"/>
          </p:cNvGraphicFramePr>
          <p:nvPr/>
        </p:nvGraphicFramePr>
        <p:xfrm>
          <a:off x="5129213" y="1785938"/>
          <a:ext cx="2271712" cy="1544637"/>
        </p:xfrm>
        <a:graphic>
          <a:graphicData uri="http://schemas.openxmlformats.org/presentationml/2006/ole">
            <mc:AlternateContent xmlns:mc="http://schemas.openxmlformats.org/markup-compatibility/2006">
              <mc:Choice xmlns:v="urn:schemas-microsoft-com:vml" Requires="v">
                <p:oleObj spid="_x0000_s86062" name="Photo Editor Photo" r:id="rId4" imgW="4277322" imgH="2905531" progId="MSPhotoEd.3">
                  <p:embed/>
                </p:oleObj>
              </mc:Choice>
              <mc:Fallback>
                <p:oleObj name="Photo Editor Photo" r:id="rId4" imgW="4277322" imgH="2905531" progId="MSPhotoEd.3">
                  <p:embed/>
                  <p:pic>
                    <p:nvPicPr>
                      <p:cNvPr id="0" name="Object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29213" y="1785938"/>
                        <a:ext cx="2271712" cy="154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pic>
        <p:nvPicPr>
          <p:cNvPr id="86021" name="Picture 5"/>
          <p:cNvPicPr>
            <a:picLocks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295400" y="3817938"/>
            <a:ext cx="3305175" cy="1452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6022" name="Picture 6" descr="vanco_white"/>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445125" y="3548063"/>
            <a:ext cx="2435225" cy="1952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pull dir="rd"/>
  </p:transition>
</p:sld>
</file>

<file path=ppt/slides/slide8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pSp>
        <p:nvGrpSpPr>
          <p:cNvPr id="87042" name="Group 2"/>
          <p:cNvGrpSpPr>
            <a:grpSpLocks/>
          </p:cNvGrpSpPr>
          <p:nvPr/>
        </p:nvGrpSpPr>
        <p:grpSpPr bwMode="auto">
          <a:xfrm>
            <a:off x="122238" y="4038600"/>
            <a:ext cx="8929687" cy="1952625"/>
            <a:chOff x="77" y="2544"/>
            <a:chExt cx="5625" cy="1230"/>
          </a:xfrm>
        </p:grpSpPr>
        <p:graphicFrame>
          <p:nvGraphicFramePr>
            <p:cNvPr id="87047" name="Object 3"/>
            <p:cNvGraphicFramePr>
              <a:graphicFrameLocks noChangeAspect="1"/>
            </p:cNvGraphicFramePr>
            <p:nvPr/>
          </p:nvGraphicFramePr>
          <p:xfrm>
            <a:off x="77" y="2801"/>
            <a:ext cx="1431" cy="973"/>
          </p:xfrm>
          <a:graphic>
            <a:graphicData uri="http://schemas.openxmlformats.org/presentationml/2006/ole">
              <mc:AlternateContent xmlns:mc="http://schemas.openxmlformats.org/markup-compatibility/2006">
                <mc:Choice xmlns:v="urn:schemas-microsoft-com:vml" Requires="v">
                  <p:oleObj spid="_x0000_s87091" name="Photo Editor Photo" r:id="rId3" imgW="4277322" imgH="2905531" progId="MSPhotoEd.3">
                    <p:embed/>
                  </p:oleObj>
                </mc:Choice>
                <mc:Fallback>
                  <p:oleObj name="Photo Editor Photo" r:id="rId3" imgW="4277322" imgH="2905531" progId="MSPhotoEd.3">
                    <p:embed/>
                    <p:pic>
                      <p:nvPicPr>
                        <p:cNvPr id="0"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 y="2801"/>
                          <a:ext cx="1431" cy="9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pic>
          <p:nvPicPr>
            <p:cNvPr id="87048" name="Picture 4"/>
            <p:cNvPicPr>
              <a:picLocks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569" y="2859"/>
              <a:ext cx="2082" cy="9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7049" name="Picture 5" descr="vanco_whit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168" y="2544"/>
              <a:ext cx="1534" cy="12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7050" name="Line 6"/>
            <p:cNvSpPr>
              <a:spLocks noChangeShapeType="1"/>
            </p:cNvSpPr>
            <p:nvPr/>
          </p:nvSpPr>
          <p:spPr bwMode="auto">
            <a:xfrm>
              <a:off x="1673" y="3297"/>
              <a:ext cx="732" cy="0"/>
            </a:xfrm>
            <a:prstGeom prst="line">
              <a:avLst/>
            </a:prstGeom>
            <a:noFill/>
            <a:ln w="57150">
              <a:solidFill>
                <a:srgbClr val="CC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87051" name="Line 7"/>
            <p:cNvSpPr>
              <a:spLocks noChangeShapeType="1"/>
            </p:cNvSpPr>
            <p:nvPr/>
          </p:nvSpPr>
          <p:spPr bwMode="auto">
            <a:xfrm>
              <a:off x="3821" y="3294"/>
              <a:ext cx="732" cy="0"/>
            </a:xfrm>
            <a:prstGeom prst="line">
              <a:avLst/>
            </a:prstGeom>
            <a:noFill/>
            <a:ln w="57150">
              <a:solidFill>
                <a:srgbClr val="CC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grpSp>
      <p:sp>
        <p:nvSpPr>
          <p:cNvPr id="87043" name="Rectangle 8"/>
          <p:cNvSpPr>
            <a:spLocks noGrp="1" noChangeArrowheads="1"/>
          </p:cNvSpPr>
          <p:nvPr>
            <p:ph type="title"/>
          </p:nvPr>
        </p:nvSpPr>
        <p:spPr/>
        <p:txBody>
          <a:bodyPr/>
          <a:lstStyle/>
          <a:p>
            <a:r>
              <a:rPr lang="en-US" altLang="en-US" sz="3600"/>
              <a:t>Molecular Structure Determination</a:t>
            </a:r>
            <a:br>
              <a:rPr lang="en-US" altLang="en-US" sz="3600"/>
            </a:br>
            <a:r>
              <a:rPr lang="en-US" altLang="en-US" sz="3600"/>
              <a:t>via </a:t>
            </a:r>
            <a:r>
              <a:rPr lang="en-US" altLang="en-US" sz="3600" i="1"/>
              <a:t>Shake-and-Bake</a:t>
            </a:r>
            <a:endParaRPr lang="en-US" altLang="en-US" sz="3600"/>
          </a:p>
        </p:txBody>
      </p:sp>
      <p:sp>
        <p:nvSpPr>
          <p:cNvPr id="87044" name="Rectangle 9"/>
          <p:cNvSpPr>
            <a:spLocks noGrp="1" noChangeArrowheads="1"/>
          </p:cNvSpPr>
          <p:nvPr>
            <p:ph sz="half" idx="1"/>
          </p:nvPr>
        </p:nvSpPr>
        <p:spPr>
          <a:xfrm>
            <a:off x="0" y="1309688"/>
            <a:ext cx="4495800" cy="4114800"/>
          </a:xfrm>
        </p:spPr>
        <p:txBody>
          <a:bodyPr/>
          <a:lstStyle/>
          <a:p>
            <a:r>
              <a:rPr lang="en-US" altLang="en-US" sz="2400" i="1"/>
              <a:t>SnB</a:t>
            </a:r>
            <a:r>
              <a:rPr lang="en-US" altLang="en-US" sz="2400"/>
              <a:t> Software by UB/HWI</a:t>
            </a:r>
          </a:p>
          <a:p>
            <a:pPr lvl="1"/>
            <a:r>
              <a:rPr lang="en-US" altLang="en-US" sz="2000"/>
              <a:t>“Top Algorithms of the Century”</a:t>
            </a:r>
          </a:p>
          <a:p>
            <a:r>
              <a:rPr lang="en-US" altLang="en-US" sz="2400"/>
              <a:t>Worldwide Utilization</a:t>
            </a:r>
          </a:p>
          <a:p>
            <a:r>
              <a:rPr lang="en-US" altLang="en-US" sz="2400"/>
              <a:t>Critical Step</a:t>
            </a:r>
          </a:p>
          <a:p>
            <a:pPr lvl="1"/>
            <a:r>
              <a:rPr lang="en-US" altLang="en-US" sz="2000"/>
              <a:t>Rational Drug Design</a:t>
            </a:r>
          </a:p>
          <a:p>
            <a:pPr lvl="1"/>
            <a:r>
              <a:rPr lang="en-US" altLang="en-US" sz="2000"/>
              <a:t>Structural Biology</a:t>
            </a:r>
          </a:p>
          <a:p>
            <a:pPr lvl="1"/>
            <a:r>
              <a:rPr lang="en-US" altLang="en-US" sz="2000"/>
              <a:t>Systems Biology</a:t>
            </a:r>
          </a:p>
        </p:txBody>
      </p:sp>
      <p:sp>
        <p:nvSpPr>
          <p:cNvPr id="87045" name="Rectangle 10"/>
          <p:cNvSpPr>
            <a:spLocks noGrp="1" noChangeArrowheads="1"/>
          </p:cNvSpPr>
          <p:nvPr>
            <p:ph sz="half" idx="2"/>
          </p:nvPr>
        </p:nvSpPr>
        <p:spPr>
          <a:xfrm>
            <a:off x="4495800" y="1309688"/>
            <a:ext cx="4648200" cy="4114800"/>
          </a:xfrm>
        </p:spPr>
        <p:txBody>
          <a:bodyPr/>
          <a:lstStyle/>
          <a:p>
            <a:r>
              <a:rPr lang="en-US" altLang="en-US" sz="2400"/>
              <a:t>Vancomycin</a:t>
            </a:r>
          </a:p>
          <a:p>
            <a:pPr lvl="1"/>
            <a:r>
              <a:rPr lang="en-US" altLang="en-US" sz="2000"/>
              <a:t>“Antibiotic of Last Resort”</a:t>
            </a:r>
          </a:p>
          <a:p>
            <a:r>
              <a:rPr lang="en-US" altLang="en-US" sz="2400"/>
              <a:t>Current Efforts</a:t>
            </a:r>
          </a:p>
          <a:p>
            <a:pPr lvl="1"/>
            <a:r>
              <a:rPr lang="en-US" altLang="en-US" sz="2000"/>
              <a:t>Grid</a:t>
            </a:r>
          </a:p>
          <a:p>
            <a:pPr lvl="1"/>
            <a:r>
              <a:rPr lang="en-US" altLang="en-US" sz="2000"/>
              <a:t>Collaboratory</a:t>
            </a:r>
          </a:p>
          <a:p>
            <a:pPr lvl="1"/>
            <a:r>
              <a:rPr lang="en-US" altLang="en-US" sz="2000"/>
              <a:t>Intelligent Learning</a:t>
            </a:r>
          </a:p>
          <a:p>
            <a:endParaRPr lang="en-US" altLang="en-US" sz="2400"/>
          </a:p>
        </p:txBody>
      </p:sp>
      <p:sp>
        <p:nvSpPr>
          <p:cNvPr id="87046" name="Text Box 11"/>
          <p:cNvSpPr txBox="1">
            <a:spLocks noChangeArrowheads="1"/>
          </p:cNvSpPr>
          <p:nvPr/>
        </p:nvSpPr>
        <p:spPr bwMode="auto">
          <a:xfrm>
            <a:off x="0" y="6019800"/>
            <a:ext cx="9144000"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1600" b="0"/>
              <a:t>1. Isolate a single crystal     2. Perform the X-Ray diffraction experiment     3. Determine the crystal structure </a:t>
            </a:r>
          </a:p>
        </p:txBody>
      </p:sp>
    </p:spTree>
  </p:cSld>
  <p:clrMapOvr>
    <a:masterClrMapping/>
  </p:clrMapOvr>
  <p:transition spd="slow">
    <p:pull dir="rd"/>
  </p:transition>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8066" name="Picture 2"/>
          <p:cNvPicPr>
            <a:picLocks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23825" y="1357313"/>
            <a:ext cx="3152775" cy="1385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8067" name="Rectangle 3"/>
          <p:cNvSpPr>
            <a:spLocks noChangeArrowheads="1"/>
          </p:cNvSpPr>
          <p:nvPr/>
        </p:nvSpPr>
        <p:spPr bwMode="auto">
          <a:xfrm>
            <a:off x="76200" y="2438400"/>
            <a:ext cx="42672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lvl1pPr marL="342900" indent="-342900"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r>
              <a:rPr lang="en-US" altLang="en-US" sz="2200"/>
              <a:t>Experiment yields reflections and associated intensities.</a:t>
            </a:r>
          </a:p>
          <a:p>
            <a:r>
              <a:rPr lang="en-US" altLang="en-US" sz="2200"/>
              <a:t>Underlying atomic arrangement is related to the reflections by a 3-D Fourier transform.</a:t>
            </a:r>
          </a:p>
          <a:p>
            <a:r>
              <a:rPr lang="en-US" altLang="en-US" sz="2200" i="1"/>
              <a:t>Phase angles are lost in experiment.</a:t>
            </a:r>
          </a:p>
          <a:p>
            <a:r>
              <a:rPr lang="en-US" altLang="en-US" sz="2200" i="1"/>
              <a:t>Phase Problem</a:t>
            </a:r>
            <a:r>
              <a:rPr lang="en-US" altLang="en-US" sz="2200"/>
              <a:t>: Determine the set of phases corresponding to the reflections.</a:t>
            </a:r>
          </a:p>
        </p:txBody>
      </p:sp>
      <p:grpSp>
        <p:nvGrpSpPr>
          <p:cNvPr id="88068" name="Group 4"/>
          <p:cNvGrpSpPr>
            <a:grpSpLocks/>
          </p:cNvGrpSpPr>
          <p:nvPr/>
        </p:nvGrpSpPr>
        <p:grpSpPr bwMode="auto">
          <a:xfrm>
            <a:off x="4271963" y="2286000"/>
            <a:ext cx="4733925" cy="3776663"/>
            <a:chOff x="1386" y="1296"/>
            <a:chExt cx="2982" cy="2379"/>
          </a:xfrm>
        </p:grpSpPr>
        <p:sp>
          <p:nvSpPr>
            <p:cNvPr id="88072" name="Oval 5"/>
            <p:cNvSpPr>
              <a:spLocks noChangeArrowheads="1"/>
            </p:cNvSpPr>
            <p:nvPr/>
          </p:nvSpPr>
          <p:spPr bwMode="auto">
            <a:xfrm>
              <a:off x="1392" y="1296"/>
              <a:ext cx="1104" cy="1776"/>
            </a:xfrm>
            <a:prstGeom prst="ellipse">
              <a:avLst/>
            </a:prstGeom>
            <a:solidFill>
              <a:srgbClr val="A2C1FE"/>
            </a:solidFill>
            <a:ln>
              <a:noFill/>
            </a:ln>
            <a:effectLst/>
            <a:extLst>
              <a:ext uri="{91240B29-F687-4F45-9708-019B960494DF}">
                <a14:hiddenLine xmlns:a14="http://schemas.microsoft.com/office/drawing/2010/main" w="12700">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073" name="Oval 6"/>
            <p:cNvSpPr>
              <a:spLocks noChangeArrowheads="1"/>
            </p:cNvSpPr>
            <p:nvPr/>
          </p:nvSpPr>
          <p:spPr bwMode="auto">
            <a:xfrm>
              <a:off x="3264" y="1296"/>
              <a:ext cx="1104" cy="1776"/>
            </a:xfrm>
            <a:prstGeom prst="ellipse">
              <a:avLst/>
            </a:prstGeom>
            <a:solidFill>
              <a:srgbClr val="A2C1FE"/>
            </a:solidFill>
            <a:ln>
              <a:noFill/>
            </a:ln>
            <a:effectLst/>
            <a:extLst>
              <a:ext uri="{91240B29-F687-4F45-9708-019B960494DF}">
                <a14:hiddenLine xmlns:a14="http://schemas.microsoft.com/office/drawing/2010/main" w="12700">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074" name="Rectangle 7"/>
            <p:cNvSpPr>
              <a:spLocks noChangeArrowheads="1"/>
            </p:cNvSpPr>
            <p:nvPr/>
          </p:nvSpPr>
          <p:spPr bwMode="auto">
            <a:xfrm>
              <a:off x="1386" y="3159"/>
              <a:ext cx="1107" cy="2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2400" b="0" i="1">
                  <a:solidFill>
                    <a:schemeClr val="tx1"/>
                  </a:solidFill>
                  <a:latin typeface="Arial" charset="0"/>
                </a:rPr>
                <a:t>X-Ray Data</a:t>
              </a:r>
            </a:p>
          </p:txBody>
        </p:sp>
        <p:sp>
          <p:nvSpPr>
            <p:cNvPr id="88075" name="Rectangle 8"/>
            <p:cNvSpPr>
              <a:spLocks noChangeArrowheads="1"/>
            </p:cNvSpPr>
            <p:nvPr/>
          </p:nvSpPr>
          <p:spPr bwMode="auto">
            <a:xfrm>
              <a:off x="3345" y="3159"/>
              <a:ext cx="1001" cy="5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2400" b="0" i="1">
                  <a:solidFill>
                    <a:srgbClr val="CC0000"/>
                  </a:solidFill>
                  <a:latin typeface="Arial" charset="0"/>
                </a:rPr>
                <a:t>Molecular </a:t>
              </a:r>
            </a:p>
            <a:p>
              <a:pPr algn="ctr">
                <a:spcBef>
                  <a:spcPct val="0"/>
                </a:spcBef>
                <a:buClrTx/>
                <a:buFontTx/>
                <a:buNone/>
              </a:pPr>
              <a:r>
                <a:rPr lang="en-US" altLang="en-US" sz="2400" b="0" i="1">
                  <a:solidFill>
                    <a:srgbClr val="CC0000"/>
                  </a:solidFill>
                  <a:latin typeface="Arial" charset="0"/>
                </a:rPr>
                <a:t>Structure</a:t>
              </a:r>
            </a:p>
          </p:txBody>
        </p:sp>
        <p:sp>
          <p:nvSpPr>
            <p:cNvPr id="88076" name="Line 9"/>
            <p:cNvSpPr>
              <a:spLocks noChangeShapeType="1"/>
            </p:cNvSpPr>
            <p:nvPr/>
          </p:nvSpPr>
          <p:spPr bwMode="auto">
            <a:xfrm>
              <a:off x="2196" y="2606"/>
              <a:ext cx="1338" cy="0"/>
            </a:xfrm>
            <a:prstGeom prst="line">
              <a:avLst/>
            </a:prstGeom>
            <a:noFill/>
            <a:ln w="50800">
              <a:solidFill>
                <a:schemeClr val="tx2"/>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88077" name="Rectangle 10"/>
            <p:cNvSpPr>
              <a:spLocks noChangeArrowheads="1"/>
            </p:cNvSpPr>
            <p:nvPr/>
          </p:nvSpPr>
          <p:spPr bwMode="auto">
            <a:xfrm>
              <a:off x="2671" y="1544"/>
              <a:ext cx="408" cy="2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2000">
                  <a:solidFill>
                    <a:schemeClr val="tx2"/>
                  </a:solidFill>
                  <a:latin typeface="Arial" charset="0"/>
                </a:rPr>
                <a:t>FFT</a:t>
              </a:r>
            </a:p>
          </p:txBody>
        </p:sp>
        <p:sp>
          <p:nvSpPr>
            <p:cNvPr id="88078" name="Rectangle 11"/>
            <p:cNvSpPr>
              <a:spLocks noChangeArrowheads="1"/>
            </p:cNvSpPr>
            <p:nvPr/>
          </p:nvSpPr>
          <p:spPr bwMode="auto">
            <a:xfrm>
              <a:off x="2634" y="2329"/>
              <a:ext cx="501" cy="2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2000">
                  <a:solidFill>
                    <a:schemeClr val="tx2"/>
                  </a:solidFill>
                  <a:latin typeface="Arial" charset="0"/>
                </a:rPr>
                <a:t>FFT</a:t>
              </a:r>
              <a:r>
                <a:rPr lang="en-US" altLang="en-US" sz="2000" baseline="30000">
                  <a:solidFill>
                    <a:schemeClr val="tx2"/>
                  </a:solidFill>
                  <a:latin typeface="Arial" charset="0"/>
                </a:rPr>
                <a:t>-1</a:t>
              </a:r>
            </a:p>
          </p:txBody>
        </p:sp>
        <p:sp>
          <p:nvSpPr>
            <p:cNvPr id="88079" name="Line 12"/>
            <p:cNvSpPr>
              <a:spLocks noChangeShapeType="1"/>
            </p:cNvSpPr>
            <p:nvPr/>
          </p:nvSpPr>
          <p:spPr bwMode="auto">
            <a:xfrm>
              <a:off x="2200" y="1800"/>
              <a:ext cx="1344" cy="0"/>
            </a:xfrm>
            <a:prstGeom prst="line">
              <a:avLst/>
            </a:prstGeom>
            <a:noFill/>
            <a:ln w="50800">
              <a:solidFill>
                <a:schemeClr val="tx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88080" name="Line 13"/>
            <p:cNvSpPr>
              <a:spLocks noChangeShapeType="1"/>
            </p:cNvSpPr>
            <p:nvPr/>
          </p:nvSpPr>
          <p:spPr bwMode="auto">
            <a:xfrm flipH="1">
              <a:off x="3905" y="1816"/>
              <a:ext cx="62" cy="172"/>
            </a:xfrm>
            <a:prstGeom prst="line">
              <a:avLst/>
            </a:prstGeom>
            <a:noFill/>
            <a:ln w="12700">
              <a:solidFill>
                <a:srgbClr val="CC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88081" name="Rectangle 14"/>
            <p:cNvSpPr>
              <a:spLocks noChangeArrowheads="1"/>
            </p:cNvSpPr>
            <p:nvPr/>
          </p:nvSpPr>
          <p:spPr bwMode="auto">
            <a:xfrm>
              <a:off x="1637" y="1454"/>
              <a:ext cx="570" cy="2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082" name="Rectangle 15"/>
            <p:cNvSpPr>
              <a:spLocks noChangeArrowheads="1"/>
            </p:cNvSpPr>
            <p:nvPr/>
          </p:nvSpPr>
          <p:spPr bwMode="auto">
            <a:xfrm>
              <a:off x="1505" y="1964"/>
              <a:ext cx="852" cy="404"/>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083" name="Oval 16"/>
            <p:cNvSpPr>
              <a:spLocks noChangeArrowheads="1"/>
            </p:cNvSpPr>
            <p:nvPr/>
          </p:nvSpPr>
          <p:spPr bwMode="auto">
            <a:xfrm>
              <a:off x="1828" y="2068"/>
              <a:ext cx="184" cy="184"/>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084" name="Oval 17"/>
            <p:cNvSpPr>
              <a:spLocks noChangeArrowheads="1"/>
            </p:cNvSpPr>
            <p:nvPr/>
          </p:nvSpPr>
          <p:spPr bwMode="auto">
            <a:xfrm>
              <a:off x="1732" y="1636"/>
              <a:ext cx="40" cy="40"/>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085" name="Oval 18"/>
            <p:cNvSpPr>
              <a:spLocks noChangeArrowheads="1"/>
            </p:cNvSpPr>
            <p:nvPr/>
          </p:nvSpPr>
          <p:spPr bwMode="auto">
            <a:xfrm>
              <a:off x="1732" y="1732"/>
              <a:ext cx="40" cy="40"/>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086" name="Oval 19"/>
            <p:cNvSpPr>
              <a:spLocks noChangeArrowheads="1"/>
            </p:cNvSpPr>
            <p:nvPr/>
          </p:nvSpPr>
          <p:spPr bwMode="auto">
            <a:xfrm>
              <a:off x="1732" y="1924"/>
              <a:ext cx="40" cy="40"/>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087" name="Oval 20"/>
            <p:cNvSpPr>
              <a:spLocks noChangeArrowheads="1"/>
            </p:cNvSpPr>
            <p:nvPr/>
          </p:nvSpPr>
          <p:spPr bwMode="auto">
            <a:xfrm>
              <a:off x="1540" y="1828"/>
              <a:ext cx="40" cy="40"/>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088" name="Oval 21"/>
            <p:cNvSpPr>
              <a:spLocks noChangeArrowheads="1"/>
            </p:cNvSpPr>
            <p:nvPr/>
          </p:nvSpPr>
          <p:spPr bwMode="auto">
            <a:xfrm>
              <a:off x="1732" y="1828"/>
              <a:ext cx="40" cy="40"/>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089" name="Oval 22"/>
            <p:cNvSpPr>
              <a:spLocks noChangeArrowheads="1"/>
            </p:cNvSpPr>
            <p:nvPr/>
          </p:nvSpPr>
          <p:spPr bwMode="auto">
            <a:xfrm>
              <a:off x="1732" y="1540"/>
              <a:ext cx="40" cy="40"/>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090" name="Oval 23"/>
            <p:cNvSpPr>
              <a:spLocks noChangeArrowheads="1"/>
            </p:cNvSpPr>
            <p:nvPr/>
          </p:nvSpPr>
          <p:spPr bwMode="auto">
            <a:xfrm>
              <a:off x="1636" y="1828"/>
              <a:ext cx="40" cy="40"/>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091" name="Oval 24"/>
            <p:cNvSpPr>
              <a:spLocks noChangeArrowheads="1"/>
            </p:cNvSpPr>
            <p:nvPr/>
          </p:nvSpPr>
          <p:spPr bwMode="auto">
            <a:xfrm>
              <a:off x="1828" y="1828"/>
              <a:ext cx="40" cy="40"/>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092" name="Oval 25"/>
            <p:cNvSpPr>
              <a:spLocks noChangeArrowheads="1"/>
            </p:cNvSpPr>
            <p:nvPr/>
          </p:nvSpPr>
          <p:spPr bwMode="auto">
            <a:xfrm>
              <a:off x="1828" y="1924"/>
              <a:ext cx="40" cy="40"/>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093" name="Oval 26"/>
            <p:cNvSpPr>
              <a:spLocks noChangeArrowheads="1"/>
            </p:cNvSpPr>
            <p:nvPr/>
          </p:nvSpPr>
          <p:spPr bwMode="auto">
            <a:xfrm>
              <a:off x="1636" y="2020"/>
              <a:ext cx="40" cy="40"/>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094" name="Oval 27"/>
            <p:cNvSpPr>
              <a:spLocks noChangeArrowheads="1"/>
            </p:cNvSpPr>
            <p:nvPr/>
          </p:nvSpPr>
          <p:spPr bwMode="auto">
            <a:xfrm>
              <a:off x="1540" y="2020"/>
              <a:ext cx="40" cy="40"/>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095" name="Oval 28"/>
            <p:cNvSpPr>
              <a:spLocks noChangeArrowheads="1"/>
            </p:cNvSpPr>
            <p:nvPr/>
          </p:nvSpPr>
          <p:spPr bwMode="auto">
            <a:xfrm>
              <a:off x="1444" y="2020"/>
              <a:ext cx="40" cy="40"/>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096" name="Oval 29"/>
            <p:cNvSpPr>
              <a:spLocks noChangeArrowheads="1"/>
            </p:cNvSpPr>
            <p:nvPr/>
          </p:nvSpPr>
          <p:spPr bwMode="auto">
            <a:xfrm>
              <a:off x="2020" y="1828"/>
              <a:ext cx="40" cy="40"/>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097" name="Oval 30"/>
            <p:cNvSpPr>
              <a:spLocks noChangeArrowheads="1"/>
            </p:cNvSpPr>
            <p:nvPr/>
          </p:nvSpPr>
          <p:spPr bwMode="auto">
            <a:xfrm>
              <a:off x="2116" y="1828"/>
              <a:ext cx="40" cy="40"/>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098" name="Oval 31"/>
            <p:cNvSpPr>
              <a:spLocks noChangeArrowheads="1"/>
            </p:cNvSpPr>
            <p:nvPr/>
          </p:nvSpPr>
          <p:spPr bwMode="auto">
            <a:xfrm>
              <a:off x="2212" y="1828"/>
              <a:ext cx="40" cy="40"/>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099" name="Oval 32"/>
            <p:cNvSpPr>
              <a:spLocks noChangeArrowheads="1"/>
            </p:cNvSpPr>
            <p:nvPr/>
          </p:nvSpPr>
          <p:spPr bwMode="auto">
            <a:xfrm>
              <a:off x="2308" y="1828"/>
              <a:ext cx="40" cy="40"/>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00" name="Oval 33"/>
            <p:cNvSpPr>
              <a:spLocks noChangeArrowheads="1"/>
            </p:cNvSpPr>
            <p:nvPr/>
          </p:nvSpPr>
          <p:spPr bwMode="auto">
            <a:xfrm>
              <a:off x="2020" y="1924"/>
              <a:ext cx="40" cy="40"/>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01" name="Oval 34"/>
            <p:cNvSpPr>
              <a:spLocks noChangeArrowheads="1"/>
            </p:cNvSpPr>
            <p:nvPr/>
          </p:nvSpPr>
          <p:spPr bwMode="auto">
            <a:xfrm>
              <a:off x="2020" y="1732"/>
              <a:ext cx="40" cy="40"/>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02" name="Oval 35"/>
            <p:cNvSpPr>
              <a:spLocks noChangeArrowheads="1"/>
            </p:cNvSpPr>
            <p:nvPr/>
          </p:nvSpPr>
          <p:spPr bwMode="auto">
            <a:xfrm>
              <a:off x="2020" y="1636"/>
              <a:ext cx="40" cy="40"/>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03" name="Oval 36"/>
            <p:cNvSpPr>
              <a:spLocks noChangeArrowheads="1"/>
            </p:cNvSpPr>
            <p:nvPr/>
          </p:nvSpPr>
          <p:spPr bwMode="auto">
            <a:xfrm>
              <a:off x="2116" y="1732"/>
              <a:ext cx="40" cy="40"/>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04" name="Oval 37"/>
            <p:cNvSpPr>
              <a:spLocks noChangeArrowheads="1"/>
            </p:cNvSpPr>
            <p:nvPr/>
          </p:nvSpPr>
          <p:spPr bwMode="auto">
            <a:xfrm>
              <a:off x="2116" y="1636"/>
              <a:ext cx="40" cy="40"/>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05" name="Oval 38"/>
            <p:cNvSpPr>
              <a:spLocks noChangeArrowheads="1"/>
            </p:cNvSpPr>
            <p:nvPr/>
          </p:nvSpPr>
          <p:spPr bwMode="auto">
            <a:xfrm>
              <a:off x="2116" y="1540"/>
              <a:ext cx="40" cy="40"/>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06" name="Oval 39"/>
            <p:cNvSpPr>
              <a:spLocks noChangeArrowheads="1"/>
            </p:cNvSpPr>
            <p:nvPr/>
          </p:nvSpPr>
          <p:spPr bwMode="auto">
            <a:xfrm>
              <a:off x="1732" y="2356"/>
              <a:ext cx="40" cy="40"/>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07" name="Oval 40"/>
            <p:cNvSpPr>
              <a:spLocks noChangeArrowheads="1"/>
            </p:cNvSpPr>
            <p:nvPr/>
          </p:nvSpPr>
          <p:spPr bwMode="auto">
            <a:xfrm>
              <a:off x="1732" y="2260"/>
              <a:ext cx="40" cy="40"/>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08" name="Oval 41"/>
            <p:cNvSpPr>
              <a:spLocks noChangeArrowheads="1"/>
            </p:cNvSpPr>
            <p:nvPr/>
          </p:nvSpPr>
          <p:spPr bwMode="auto">
            <a:xfrm>
              <a:off x="1732" y="2452"/>
              <a:ext cx="40" cy="40"/>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09" name="Oval 42"/>
            <p:cNvSpPr>
              <a:spLocks noChangeArrowheads="1"/>
            </p:cNvSpPr>
            <p:nvPr/>
          </p:nvSpPr>
          <p:spPr bwMode="auto">
            <a:xfrm>
              <a:off x="1732" y="2548"/>
              <a:ext cx="40" cy="40"/>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10" name="Oval 43"/>
            <p:cNvSpPr>
              <a:spLocks noChangeArrowheads="1"/>
            </p:cNvSpPr>
            <p:nvPr/>
          </p:nvSpPr>
          <p:spPr bwMode="auto">
            <a:xfrm>
              <a:off x="1636" y="2356"/>
              <a:ext cx="40" cy="40"/>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11" name="Oval 44"/>
            <p:cNvSpPr>
              <a:spLocks noChangeArrowheads="1"/>
            </p:cNvSpPr>
            <p:nvPr/>
          </p:nvSpPr>
          <p:spPr bwMode="auto">
            <a:xfrm>
              <a:off x="1540" y="2356"/>
              <a:ext cx="40" cy="40"/>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12" name="Oval 45"/>
            <p:cNvSpPr>
              <a:spLocks noChangeArrowheads="1"/>
            </p:cNvSpPr>
            <p:nvPr/>
          </p:nvSpPr>
          <p:spPr bwMode="auto">
            <a:xfrm>
              <a:off x="1444" y="2356"/>
              <a:ext cx="40" cy="40"/>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13" name="Oval 46"/>
            <p:cNvSpPr>
              <a:spLocks noChangeArrowheads="1"/>
            </p:cNvSpPr>
            <p:nvPr/>
          </p:nvSpPr>
          <p:spPr bwMode="auto">
            <a:xfrm>
              <a:off x="1828" y="2356"/>
              <a:ext cx="40" cy="40"/>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14" name="Oval 47"/>
            <p:cNvSpPr>
              <a:spLocks noChangeArrowheads="1"/>
            </p:cNvSpPr>
            <p:nvPr/>
          </p:nvSpPr>
          <p:spPr bwMode="auto">
            <a:xfrm>
              <a:off x="1828" y="2452"/>
              <a:ext cx="40" cy="40"/>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15" name="Oval 48"/>
            <p:cNvSpPr>
              <a:spLocks noChangeArrowheads="1"/>
            </p:cNvSpPr>
            <p:nvPr/>
          </p:nvSpPr>
          <p:spPr bwMode="auto">
            <a:xfrm>
              <a:off x="1828" y="2548"/>
              <a:ext cx="40" cy="40"/>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16" name="Oval 49"/>
            <p:cNvSpPr>
              <a:spLocks noChangeArrowheads="1"/>
            </p:cNvSpPr>
            <p:nvPr/>
          </p:nvSpPr>
          <p:spPr bwMode="auto">
            <a:xfrm>
              <a:off x="1828" y="2644"/>
              <a:ext cx="40" cy="40"/>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17" name="Oval 50"/>
            <p:cNvSpPr>
              <a:spLocks noChangeArrowheads="1"/>
            </p:cNvSpPr>
            <p:nvPr/>
          </p:nvSpPr>
          <p:spPr bwMode="auto">
            <a:xfrm>
              <a:off x="1828" y="2740"/>
              <a:ext cx="40" cy="40"/>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18" name="Oval 51"/>
            <p:cNvSpPr>
              <a:spLocks noChangeArrowheads="1"/>
            </p:cNvSpPr>
            <p:nvPr/>
          </p:nvSpPr>
          <p:spPr bwMode="auto">
            <a:xfrm>
              <a:off x="1828" y="2836"/>
              <a:ext cx="40" cy="40"/>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19" name="Oval 52"/>
            <p:cNvSpPr>
              <a:spLocks noChangeArrowheads="1"/>
            </p:cNvSpPr>
            <p:nvPr/>
          </p:nvSpPr>
          <p:spPr bwMode="auto">
            <a:xfrm>
              <a:off x="2068" y="2260"/>
              <a:ext cx="40" cy="40"/>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20" name="Oval 53"/>
            <p:cNvSpPr>
              <a:spLocks noChangeArrowheads="1"/>
            </p:cNvSpPr>
            <p:nvPr/>
          </p:nvSpPr>
          <p:spPr bwMode="auto">
            <a:xfrm>
              <a:off x="2068" y="2356"/>
              <a:ext cx="40" cy="40"/>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21" name="Oval 54"/>
            <p:cNvSpPr>
              <a:spLocks noChangeArrowheads="1"/>
            </p:cNvSpPr>
            <p:nvPr/>
          </p:nvSpPr>
          <p:spPr bwMode="auto">
            <a:xfrm>
              <a:off x="2260" y="2356"/>
              <a:ext cx="40" cy="40"/>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22" name="Oval 55"/>
            <p:cNvSpPr>
              <a:spLocks noChangeArrowheads="1"/>
            </p:cNvSpPr>
            <p:nvPr/>
          </p:nvSpPr>
          <p:spPr bwMode="auto">
            <a:xfrm>
              <a:off x="2356" y="2356"/>
              <a:ext cx="40" cy="40"/>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23" name="Oval 56"/>
            <p:cNvSpPr>
              <a:spLocks noChangeArrowheads="1"/>
            </p:cNvSpPr>
            <p:nvPr/>
          </p:nvSpPr>
          <p:spPr bwMode="auto">
            <a:xfrm>
              <a:off x="2068" y="2548"/>
              <a:ext cx="40" cy="40"/>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24" name="Oval 57"/>
            <p:cNvSpPr>
              <a:spLocks noChangeArrowheads="1"/>
            </p:cNvSpPr>
            <p:nvPr/>
          </p:nvSpPr>
          <p:spPr bwMode="auto">
            <a:xfrm>
              <a:off x="2068" y="2644"/>
              <a:ext cx="40" cy="40"/>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25" name="Oval 58"/>
            <p:cNvSpPr>
              <a:spLocks noChangeArrowheads="1"/>
            </p:cNvSpPr>
            <p:nvPr/>
          </p:nvSpPr>
          <p:spPr bwMode="auto">
            <a:xfrm>
              <a:off x="2068" y="2740"/>
              <a:ext cx="40" cy="40"/>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26" name="Oval 59"/>
            <p:cNvSpPr>
              <a:spLocks noChangeArrowheads="1"/>
            </p:cNvSpPr>
            <p:nvPr/>
          </p:nvSpPr>
          <p:spPr bwMode="auto">
            <a:xfrm>
              <a:off x="2164" y="2548"/>
              <a:ext cx="40" cy="40"/>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27" name="Oval 60"/>
            <p:cNvSpPr>
              <a:spLocks noChangeArrowheads="1"/>
            </p:cNvSpPr>
            <p:nvPr/>
          </p:nvSpPr>
          <p:spPr bwMode="auto">
            <a:xfrm>
              <a:off x="2260" y="2740"/>
              <a:ext cx="40" cy="40"/>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28" name="Oval 61"/>
            <p:cNvSpPr>
              <a:spLocks noChangeArrowheads="1"/>
            </p:cNvSpPr>
            <p:nvPr/>
          </p:nvSpPr>
          <p:spPr bwMode="auto">
            <a:xfrm>
              <a:off x="2164" y="2836"/>
              <a:ext cx="40" cy="40"/>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29" name="Oval 62"/>
            <p:cNvSpPr>
              <a:spLocks noChangeArrowheads="1"/>
            </p:cNvSpPr>
            <p:nvPr/>
          </p:nvSpPr>
          <p:spPr bwMode="auto">
            <a:xfrm>
              <a:off x="2164" y="2644"/>
              <a:ext cx="40" cy="40"/>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30" name="Oval 63"/>
            <p:cNvSpPr>
              <a:spLocks noChangeArrowheads="1"/>
            </p:cNvSpPr>
            <p:nvPr/>
          </p:nvSpPr>
          <p:spPr bwMode="auto">
            <a:xfrm>
              <a:off x="2164" y="2740"/>
              <a:ext cx="40" cy="40"/>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31" name="Oval 64"/>
            <p:cNvSpPr>
              <a:spLocks noChangeArrowheads="1"/>
            </p:cNvSpPr>
            <p:nvPr/>
          </p:nvSpPr>
          <p:spPr bwMode="auto">
            <a:xfrm>
              <a:off x="3940" y="1492"/>
              <a:ext cx="40" cy="40"/>
            </a:xfrm>
            <a:prstGeom prst="ellipse">
              <a:avLst/>
            </a:prstGeom>
            <a:solidFill>
              <a:srgbClr val="CC0000"/>
            </a:solidFill>
            <a:ln w="12700">
              <a:solidFill>
                <a:srgbClr val="CC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32" name="Oval 65"/>
            <p:cNvSpPr>
              <a:spLocks noChangeArrowheads="1"/>
            </p:cNvSpPr>
            <p:nvPr/>
          </p:nvSpPr>
          <p:spPr bwMode="auto">
            <a:xfrm>
              <a:off x="3892" y="1636"/>
              <a:ext cx="40" cy="40"/>
            </a:xfrm>
            <a:prstGeom prst="ellipse">
              <a:avLst/>
            </a:prstGeom>
            <a:solidFill>
              <a:srgbClr val="CC0000"/>
            </a:solidFill>
            <a:ln w="12700">
              <a:solidFill>
                <a:srgbClr val="CC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33" name="Oval 66"/>
            <p:cNvSpPr>
              <a:spLocks noChangeArrowheads="1"/>
            </p:cNvSpPr>
            <p:nvPr/>
          </p:nvSpPr>
          <p:spPr bwMode="auto">
            <a:xfrm>
              <a:off x="3892" y="1780"/>
              <a:ext cx="40" cy="40"/>
            </a:xfrm>
            <a:prstGeom prst="ellipse">
              <a:avLst/>
            </a:prstGeom>
            <a:solidFill>
              <a:srgbClr val="CC0000"/>
            </a:solidFill>
            <a:ln w="12700">
              <a:solidFill>
                <a:srgbClr val="CC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34" name="Oval 67"/>
            <p:cNvSpPr>
              <a:spLocks noChangeArrowheads="1"/>
            </p:cNvSpPr>
            <p:nvPr/>
          </p:nvSpPr>
          <p:spPr bwMode="auto">
            <a:xfrm>
              <a:off x="3940" y="1780"/>
              <a:ext cx="40" cy="40"/>
            </a:xfrm>
            <a:prstGeom prst="ellipse">
              <a:avLst/>
            </a:prstGeom>
            <a:solidFill>
              <a:srgbClr val="CC0000"/>
            </a:solidFill>
            <a:ln w="12700">
              <a:solidFill>
                <a:srgbClr val="CC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35" name="Oval 68"/>
            <p:cNvSpPr>
              <a:spLocks noChangeArrowheads="1"/>
            </p:cNvSpPr>
            <p:nvPr/>
          </p:nvSpPr>
          <p:spPr bwMode="auto">
            <a:xfrm>
              <a:off x="3844" y="1636"/>
              <a:ext cx="40" cy="40"/>
            </a:xfrm>
            <a:prstGeom prst="ellipse">
              <a:avLst/>
            </a:prstGeom>
            <a:solidFill>
              <a:srgbClr val="CC0000"/>
            </a:solidFill>
            <a:ln w="12700">
              <a:solidFill>
                <a:srgbClr val="CC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36" name="Oval 69"/>
            <p:cNvSpPr>
              <a:spLocks noChangeArrowheads="1"/>
            </p:cNvSpPr>
            <p:nvPr/>
          </p:nvSpPr>
          <p:spPr bwMode="auto">
            <a:xfrm>
              <a:off x="3892" y="1972"/>
              <a:ext cx="40" cy="40"/>
            </a:xfrm>
            <a:prstGeom prst="ellipse">
              <a:avLst/>
            </a:prstGeom>
            <a:solidFill>
              <a:srgbClr val="CC0000"/>
            </a:solidFill>
            <a:ln w="12700">
              <a:solidFill>
                <a:srgbClr val="CC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37" name="Oval 70"/>
            <p:cNvSpPr>
              <a:spLocks noChangeArrowheads="1"/>
            </p:cNvSpPr>
            <p:nvPr/>
          </p:nvSpPr>
          <p:spPr bwMode="auto">
            <a:xfrm>
              <a:off x="3556" y="1780"/>
              <a:ext cx="40" cy="40"/>
            </a:xfrm>
            <a:prstGeom prst="ellipse">
              <a:avLst/>
            </a:prstGeom>
            <a:solidFill>
              <a:srgbClr val="CC0000"/>
            </a:solidFill>
            <a:ln w="12700">
              <a:solidFill>
                <a:srgbClr val="CC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38" name="Oval 71"/>
            <p:cNvSpPr>
              <a:spLocks noChangeArrowheads="1"/>
            </p:cNvSpPr>
            <p:nvPr/>
          </p:nvSpPr>
          <p:spPr bwMode="auto">
            <a:xfrm>
              <a:off x="3748" y="1876"/>
              <a:ext cx="40" cy="40"/>
            </a:xfrm>
            <a:prstGeom prst="ellipse">
              <a:avLst/>
            </a:prstGeom>
            <a:solidFill>
              <a:srgbClr val="CC0000"/>
            </a:solidFill>
            <a:ln w="12700">
              <a:solidFill>
                <a:srgbClr val="CC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39" name="Oval 72"/>
            <p:cNvSpPr>
              <a:spLocks noChangeArrowheads="1"/>
            </p:cNvSpPr>
            <p:nvPr/>
          </p:nvSpPr>
          <p:spPr bwMode="auto">
            <a:xfrm>
              <a:off x="3604" y="2068"/>
              <a:ext cx="40" cy="40"/>
            </a:xfrm>
            <a:prstGeom prst="ellipse">
              <a:avLst/>
            </a:prstGeom>
            <a:solidFill>
              <a:srgbClr val="CC0000"/>
            </a:solidFill>
            <a:ln w="12700">
              <a:solidFill>
                <a:srgbClr val="CC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40" name="Oval 73"/>
            <p:cNvSpPr>
              <a:spLocks noChangeArrowheads="1"/>
            </p:cNvSpPr>
            <p:nvPr/>
          </p:nvSpPr>
          <p:spPr bwMode="auto">
            <a:xfrm>
              <a:off x="3748" y="2068"/>
              <a:ext cx="40" cy="40"/>
            </a:xfrm>
            <a:prstGeom prst="ellipse">
              <a:avLst/>
            </a:prstGeom>
            <a:solidFill>
              <a:srgbClr val="CC0000"/>
            </a:solidFill>
            <a:ln w="12700">
              <a:solidFill>
                <a:srgbClr val="CC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41" name="Oval 74"/>
            <p:cNvSpPr>
              <a:spLocks noChangeArrowheads="1"/>
            </p:cNvSpPr>
            <p:nvPr/>
          </p:nvSpPr>
          <p:spPr bwMode="auto">
            <a:xfrm>
              <a:off x="3796" y="2212"/>
              <a:ext cx="40" cy="40"/>
            </a:xfrm>
            <a:prstGeom prst="ellipse">
              <a:avLst/>
            </a:prstGeom>
            <a:solidFill>
              <a:srgbClr val="CC0000"/>
            </a:solidFill>
            <a:ln w="12700">
              <a:solidFill>
                <a:srgbClr val="CC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42" name="Oval 75"/>
            <p:cNvSpPr>
              <a:spLocks noChangeArrowheads="1"/>
            </p:cNvSpPr>
            <p:nvPr/>
          </p:nvSpPr>
          <p:spPr bwMode="auto">
            <a:xfrm>
              <a:off x="3652" y="2212"/>
              <a:ext cx="40" cy="40"/>
            </a:xfrm>
            <a:prstGeom prst="ellipse">
              <a:avLst/>
            </a:prstGeom>
            <a:solidFill>
              <a:srgbClr val="CC0000"/>
            </a:solidFill>
            <a:ln w="12700">
              <a:solidFill>
                <a:srgbClr val="CC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43" name="Oval 76"/>
            <p:cNvSpPr>
              <a:spLocks noChangeArrowheads="1"/>
            </p:cNvSpPr>
            <p:nvPr/>
          </p:nvSpPr>
          <p:spPr bwMode="auto">
            <a:xfrm>
              <a:off x="3556" y="2404"/>
              <a:ext cx="40" cy="40"/>
            </a:xfrm>
            <a:prstGeom prst="ellipse">
              <a:avLst/>
            </a:prstGeom>
            <a:solidFill>
              <a:srgbClr val="CC0000"/>
            </a:solidFill>
            <a:ln w="12700">
              <a:solidFill>
                <a:srgbClr val="CC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44" name="Oval 77"/>
            <p:cNvSpPr>
              <a:spLocks noChangeArrowheads="1"/>
            </p:cNvSpPr>
            <p:nvPr/>
          </p:nvSpPr>
          <p:spPr bwMode="auto">
            <a:xfrm>
              <a:off x="3700" y="2404"/>
              <a:ext cx="40" cy="40"/>
            </a:xfrm>
            <a:prstGeom prst="ellipse">
              <a:avLst/>
            </a:prstGeom>
            <a:solidFill>
              <a:srgbClr val="CC0000"/>
            </a:solidFill>
            <a:ln w="12700">
              <a:solidFill>
                <a:srgbClr val="CC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45" name="Oval 78"/>
            <p:cNvSpPr>
              <a:spLocks noChangeArrowheads="1"/>
            </p:cNvSpPr>
            <p:nvPr/>
          </p:nvSpPr>
          <p:spPr bwMode="auto">
            <a:xfrm>
              <a:off x="3700" y="2596"/>
              <a:ext cx="40" cy="40"/>
            </a:xfrm>
            <a:prstGeom prst="ellipse">
              <a:avLst/>
            </a:prstGeom>
            <a:solidFill>
              <a:srgbClr val="CC0000"/>
            </a:solidFill>
            <a:ln w="12700">
              <a:solidFill>
                <a:srgbClr val="CC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46" name="Oval 79"/>
            <p:cNvSpPr>
              <a:spLocks noChangeArrowheads="1"/>
            </p:cNvSpPr>
            <p:nvPr/>
          </p:nvSpPr>
          <p:spPr bwMode="auto">
            <a:xfrm>
              <a:off x="3796" y="2548"/>
              <a:ext cx="40" cy="40"/>
            </a:xfrm>
            <a:prstGeom prst="ellipse">
              <a:avLst/>
            </a:prstGeom>
            <a:solidFill>
              <a:srgbClr val="CC0000"/>
            </a:solidFill>
            <a:ln w="12700">
              <a:solidFill>
                <a:srgbClr val="CC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47" name="Oval 80"/>
            <p:cNvSpPr>
              <a:spLocks noChangeArrowheads="1"/>
            </p:cNvSpPr>
            <p:nvPr/>
          </p:nvSpPr>
          <p:spPr bwMode="auto">
            <a:xfrm>
              <a:off x="3748" y="2740"/>
              <a:ext cx="40" cy="40"/>
            </a:xfrm>
            <a:prstGeom prst="ellipse">
              <a:avLst/>
            </a:prstGeom>
            <a:solidFill>
              <a:srgbClr val="CC0000"/>
            </a:solidFill>
            <a:ln w="12700">
              <a:solidFill>
                <a:srgbClr val="CC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48" name="Oval 81"/>
            <p:cNvSpPr>
              <a:spLocks noChangeArrowheads="1"/>
            </p:cNvSpPr>
            <p:nvPr/>
          </p:nvSpPr>
          <p:spPr bwMode="auto">
            <a:xfrm>
              <a:off x="3748" y="2884"/>
              <a:ext cx="40" cy="40"/>
            </a:xfrm>
            <a:prstGeom prst="ellipse">
              <a:avLst/>
            </a:prstGeom>
            <a:solidFill>
              <a:srgbClr val="CC0000"/>
            </a:solidFill>
            <a:ln w="12700">
              <a:solidFill>
                <a:srgbClr val="CC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49" name="Line 82"/>
            <p:cNvSpPr>
              <a:spLocks noChangeShapeType="1"/>
            </p:cNvSpPr>
            <p:nvPr/>
          </p:nvSpPr>
          <p:spPr bwMode="auto">
            <a:xfrm flipH="1">
              <a:off x="3914" y="1519"/>
              <a:ext cx="53" cy="145"/>
            </a:xfrm>
            <a:prstGeom prst="line">
              <a:avLst/>
            </a:prstGeom>
            <a:noFill/>
            <a:ln w="12700">
              <a:solidFill>
                <a:srgbClr val="CC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88150" name="Line 83"/>
            <p:cNvSpPr>
              <a:spLocks noChangeShapeType="1"/>
            </p:cNvSpPr>
            <p:nvPr/>
          </p:nvSpPr>
          <p:spPr bwMode="auto">
            <a:xfrm>
              <a:off x="3868" y="1663"/>
              <a:ext cx="28" cy="145"/>
            </a:xfrm>
            <a:prstGeom prst="line">
              <a:avLst/>
            </a:prstGeom>
            <a:noFill/>
            <a:ln w="12700">
              <a:solidFill>
                <a:srgbClr val="CC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88151" name="Line 84"/>
            <p:cNvSpPr>
              <a:spLocks noChangeShapeType="1"/>
            </p:cNvSpPr>
            <p:nvPr/>
          </p:nvSpPr>
          <p:spPr bwMode="auto">
            <a:xfrm>
              <a:off x="3580" y="1807"/>
              <a:ext cx="181" cy="91"/>
            </a:xfrm>
            <a:prstGeom prst="line">
              <a:avLst/>
            </a:prstGeom>
            <a:noFill/>
            <a:ln w="12700">
              <a:solidFill>
                <a:srgbClr val="CC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88152" name="Line 85"/>
            <p:cNvSpPr>
              <a:spLocks noChangeShapeType="1"/>
            </p:cNvSpPr>
            <p:nvPr/>
          </p:nvSpPr>
          <p:spPr bwMode="auto">
            <a:xfrm>
              <a:off x="3913" y="1807"/>
              <a:ext cx="46" cy="1"/>
            </a:xfrm>
            <a:prstGeom prst="line">
              <a:avLst/>
            </a:prstGeom>
            <a:noFill/>
            <a:ln w="12700">
              <a:solidFill>
                <a:srgbClr val="CC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88153" name="Line 86"/>
            <p:cNvSpPr>
              <a:spLocks noChangeShapeType="1"/>
            </p:cNvSpPr>
            <p:nvPr/>
          </p:nvSpPr>
          <p:spPr bwMode="auto">
            <a:xfrm flipH="1">
              <a:off x="3761" y="1816"/>
              <a:ext cx="143" cy="82"/>
            </a:xfrm>
            <a:prstGeom prst="line">
              <a:avLst/>
            </a:prstGeom>
            <a:noFill/>
            <a:ln w="12700">
              <a:solidFill>
                <a:srgbClr val="CC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88154" name="Line 87"/>
            <p:cNvSpPr>
              <a:spLocks noChangeShapeType="1"/>
            </p:cNvSpPr>
            <p:nvPr/>
          </p:nvSpPr>
          <p:spPr bwMode="auto">
            <a:xfrm flipH="1">
              <a:off x="3770" y="2005"/>
              <a:ext cx="143" cy="82"/>
            </a:xfrm>
            <a:prstGeom prst="line">
              <a:avLst/>
            </a:prstGeom>
            <a:noFill/>
            <a:ln w="12700">
              <a:solidFill>
                <a:srgbClr val="CC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88155" name="Line 88"/>
            <p:cNvSpPr>
              <a:spLocks noChangeShapeType="1"/>
            </p:cNvSpPr>
            <p:nvPr/>
          </p:nvSpPr>
          <p:spPr bwMode="auto">
            <a:xfrm flipH="1">
              <a:off x="3617" y="1897"/>
              <a:ext cx="161" cy="190"/>
            </a:xfrm>
            <a:prstGeom prst="line">
              <a:avLst/>
            </a:prstGeom>
            <a:noFill/>
            <a:ln w="12700">
              <a:solidFill>
                <a:srgbClr val="CC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88156" name="Line 89"/>
            <p:cNvSpPr>
              <a:spLocks noChangeShapeType="1"/>
            </p:cNvSpPr>
            <p:nvPr/>
          </p:nvSpPr>
          <p:spPr bwMode="auto">
            <a:xfrm>
              <a:off x="3778" y="2104"/>
              <a:ext cx="37" cy="127"/>
            </a:xfrm>
            <a:prstGeom prst="line">
              <a:avLst/>
            </a:prstGeom>
            <a:noFill/>
            <a:ln w="12700">
              <a:solidFill>
                <a:srgbClr val="CC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88157" name="Line 90"/>
            <p:cNvSpPr>
              <a:spLocks noChangeShapeType="1"/>
            </p:cNvSpPr>
            <p:nvPr/>
          </p:nvSpPr>
          <p:spPr bwMode="auto">
            <a:xfrm>
              <a:off x="3625" y="2095"/>
              <a:ext cx="46" cy="136"/>
            </a:xfrm>
            <a:prstGeom prst="line">
              <a:avLst/>
            </a:prstGeom>
            <a:noFill/>
            <a:ln w="12700">
              <a:solidFill>
                <a:srgbClr val="CC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88158" name="Line 91"/>
            <p:cNvSpPr>
              <a:spLocks noChangeShapeType="1"/>
            </p:cNvSpPr>
            <p:nvPr/>
          </p:nvSpPr>
          <p:spPr bwMode="auto">
            <a:xfrm flipH="1">
              <a:off x="3671" y="2095"/>
              <a:ext cx="107" cy="136"/>
            </a:xfrm>
            <a:prstGeom prst="line">
              <a:avLst/>
            </a:prstGeom>
            <a:noFill/>
            <a:ln w="12700">
              <a:solidFill>
                <a:srgbClr val="CC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88159" name="Line 92"/>
            <p:cNvSpPr>
              <a:spLocks noChangeShapeType="1"/>
            </p:cNvSpPr>
            <p:nvPr/>
          </p:nvSpPr>
          <p:spPr bwMode="auto">
            <a:xfrm flipH="1">
              <a:off x="3572" y="2424"/>
              <a:ext cx="161" cy="0"/>
            </a:xfrm>
            <a:prstGeom prst="line">
              <a:avLst/>
            </a:prstGeom>
            <a:noFill/>
            <a:ln w="12700">
              <a:solidFill>
                <a:srgbClr val="CC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88160" name="Line 93"/>
            <p:cNvSpPr>
              <a:spLocks noChangeShapeType="1"/>
            </p:cNvSpPr>
            <p:nvPr/>
          </p:nvSpPr>
          <p:spPr bwMode="auto">
            <a:xfrm>
              <a:off x="3670" y="2239"/>
              <a:ext cx="46" cy="181"/>
            </a:xfrm>
            <a:prstGeom prst="line">
              <a:avLst/>
            </a:prstGeom>
            <a:noFill/>
            <a:ln w="12700">
              <a:solidFill>
                <a:srgbClr val="CC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88161" name="Line 94"/>
            <p:cNvSpPr>
              <a:spLocks noChangeShapeType="1"/>
            </p:cNvSpPr>
            <p:nvPr/>
          </p:nvSpPr>
          <p:spPr bwMode="auto">
            <a:xfrm>
              <a:off x="3814" y="2239"/>
              <a:ext cx="1" cy="334"/>
            </a:xfrm>
            <a:prstGeom prst="line">
              <a:avLst/>
            </a:prstGeom>
            <a:noFill/>
            <a:ln w="12700">
              <a:solidFill>
                <a:srgbClr val="CC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88162" name="Line 95"/>
            <p:cNvSpPr>
              <a:spLocks noChangeShapeType="1"/>
            </p:cNvSpPr>
            <p:nvPr/>
          </p:nvSpPr>
          <p:spPr bwMode="auto">
            <a:xfrm>
              <a:off x="3711" y="2428"/>
              <a:ext cx="0" cy="190"/>
            </a:xfrm>
            <a:prstGeom prst="line">
              <a:avLst/>
            </a:prstGeom>
            <a:noFill/>
            <a:ln w="12700">
              <a:solidFill>
                <a:srgbClr val="CC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88163" name="Line 96"/>
            <p:cNvSpPr>
              <a:spLocks noChangeShapeType="1"/>
            </p:cNvSpPr>
            <p:nvPr/>
          </p:nvSpPr>
          <p:spPr bwMode="auto">
            <a:xfrm flipH="1">
              <a:off x="3770" y="2581"/>
              <a:ext cx="44" cy="190"/>
            </a:xfrm>
            <a:prstGeom prst="line">
              <a:avLst/>
            </a:prstGeom>
            <a:noFill/>
            <a:ln w="12700">
              <a:solidFill>
                <a:srgbClr val="CC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88164" name="Line 97"/>
            <p:cNvSpPr>
              <a:spLocks noChangeShapeType="1"/>
            </p:cNvSpPr>
            <p:nvPr/>
          </p:nvSpPr>
          <p:spPr bwMode="auto">
            <a:xfrm>
              <a:off x="3715" y="2626"/>
              <a:ext cx="55" cy="136"/>
            </a:xfrm>
            <a:prstGeom prst="line">
              <a:avLst/>
            </a:prstGeom>
            <a:noFill/>
            <a:ln w="12700">
              <a:solidFill>
                <a:srgbClr val="CC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88165" name="Line 98"/>
            <p:cNvSpPr>
              <a:spLocks noChangeShapeType="1"/>
            </p:cNvSpPr>
            <p:nvPr/>
          </p:nvSpPr>
          <p:spPr bwMode="auto">
            <a:xfrm>
              <a:off x="3765" y="2770"/>
              <a:ext cx="0" cy="145"/>
            </a:xfrm>
            <a:prstGeom prst="line">
              <a:avLst/>
            </a:prstGeom>
            <a:noFill/>
            <a:ln w="12700">
              <a:solidFill>
                <a:srgbClr val="CC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88166" name="Oval 99"/>
            <p:cNvSpPr>
              <a:spLocks noChangeArrowheads="1"/>
            </p:cNvSpPr>
            <p:nvPr/>
          </p:nvSpPr>
          <p:spPr bwMode="auto">
            <a:xfrm>
              <a:off x="3805" y="2401"/>
              <a:ext cx="28" cy="28"/>
            </a:xfrm>
            <a:prstGeom prst="ellipse">
              <a:avLst/>
            </a:prstGeom>
            <a:solidFill>
              <a:srgbClr val="CC0000"/>
            </a:solidFill>
            <a:ln w="12700">
              <a:solidFill>
                <a:srgbClr val="CC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88167" name="Line 100"/>
            <p:cNvSpPr>
              <a:spLocks noChangeShapeType="1"/>
            </p:cNvSpPr>
            <p:nvPr/>
          </p:nvSpPr>
          <p:spPr bwMode="auto">
            <a:xfrm>
              <a:off x="3724" y="2428"/>
              <a:ext cx="91" cy="145"/>
            </a:xfrm>
            <a:prstGeom prst="line">
              <a:avLst/>
            </a:prstGeom>
            <a:noFill/>
            <a:ln w="12700">
              <a:solidFill>
                <a:srgbClr val="CC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sp>
        <p:nvSpPr>
          <p:cNvPr id="88069" name="Rectangle 101"/>
          <p:cNvSpPr>
            <a:spLocks noGrp="1" noChangeArrowheads="1"/>
          </p:cNvSpPr>
          <p:nvPr>
            <p:ph type="title"/>
          </p:nvPr>
        </p:nvSpPr>
        <p:spPr/>
        <p:txBody>
          <a:bodyPr/>
          <a:lstStyle/>
          <a:p>
            <a:r>
              <a:rPr lang="en-US" altLang="en-US"/>
              <a:t>X-Ray Data &amp; Corresponding Molecular Structure</a:t>
            </a:r>
          </a:p>
        </p:txBody>
      </p:sp>
      <p:sp>
        <p:nvSpPr>
          <p:cNvPr id="88070" name="Text Box 102"/>
          <p:cNvSpPr txBox="1">
            <a:spLocks noChangeArrowheads="1"/>
          </p:cNvSpPr>
          <p:nvPr/>
        </p:nvSpPr>
        <p:spPr bwMode="auto">
          <a:xfrm>
            <a:off x="4038600" y="1447800"/>
            <a:ext cx="1979613"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2400" b="0">
                <a:solidFill>
                  <a:schemeClr val="tx1"/>
                </a:solidFill>
              </a:rPr>
              <a:t>Reciprocal or “Phase” Space</a:t>
            </a:r>
          </a:p>
        </p:txBody>
      </p:sp>
      <p:sp>
        <p:nvSpPr>
          <p:cNvPr id="88071" name="Text Box 103"/>
          <p:cNvSpPr txBox="1">
            <a:spLocks noChangeArrowheads="1"/>
          </p:cNvSpPr>
          <p:nvPr/>
        </p:nvSpPr>
        <p:spPr bwMode="auto">
          <a:xfrm>
            <a:off x="7278688" y="1676400"/>
            <a:ext cx="186531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2400" b="0">
                <a:solidFill>
                  <a:srgbClr val="CC0000"/>
                </a:solidFill>
              </a:rPr>
              <a:t>Real Space</a:t>
            </a:r>
          </a:p>
        </p:txBody>
      </p:sp>
    </p:spTree>
  </p:cSld>
  <p:clrMapOvr>
    <a:masterClrMapping/>
  </p:clrMapOvr>
  <p:transition spd="slow">
    <p:pull dir="rd"/>
  </p:transition>
</p:sld>
</file>

<file path=ppt/slides/slide8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9091" name="Rectangle 3"/>
          <p:cNvSpPr>
            <a:spLocks noGrp="1" noChangeArrowheads="1"/>
          </p:cNvSpPr>
          <p:nvPr>
            <p:ph type="title"/>
          </p:nvPr>
        </p:nvSpPr>
        <p:spPr/>
        <p:txBody>
          <a:bodyPr/>
          <a:lstStyle/>
          <a:p>
            <a:r>
              <a:rPr lang="en-US" altLang="en-US"/>
              <a:t>The Phase Problem</a:t>
            </a:r>
          </a:p>
        </p:txBody>
      </p:sp>
      <p:sp>
        <p:nvSpPr>
          <p:cNvPr id="89090" name="Rectangle 2"/>
          <p:cNvSpPr>
            <a:spLocks noGrp="1" noChangeArrowheads="1"/>
          </p:cNvSpPr>
          <p:nvPr>
            <p:ph idx="1"/>
          </p:nvPr>
        </p:nvSpPr>
        <p:spPr>
          <a:xfrm>
            <a:off x="614363" y="1624013"/>
            <a:ext cx="7772400" cy="4114800"/>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US" altLang="en-US" sz="2600"/>
              <a:t>Experiment yields:</a:t>
            </a:r>
          </a:p>
          <a:p>
            <a:pPr lvl="1">
              <a:buSzPct val="75000"/>
              <a:buFont typeface="Monotype Sorts" pitchFamily="2" charset="2"/>
              <a:buChar char="o"/>
            </a:pPr>
            <a:r>
              <a:rPr lang="en-US" altLang="en-US" sz="2200" b="0"/>
              <a:t>reflections</a:t>
            </a:r>
          </a:p>
          <a:p>
            <a:pPr lvl="1">
              <a:buSzPct val="75000"/>
              <a:buFont typeface="Monotype Sorts" pitchFamily="2" charset="2"/>
              <a:buChar char="o"/>
            </a:pPr>
            <a:r>
              <a:rPr lang="en-US" altLang="en-US" sz="2200" b="0"/>
              <a:t>associated intensities</a:t>
            </a:r>
          </a:p>
          <a:p>
            <a:r>
              <a:rPr lang="en-US" altLang="en-US" sz="2600" i="1"/>
              <a:t>Phase angles are lost in experiment.</a:t>
            </a:r>
          </a:p>
          <a:p>
            <a:r>
              <a:rPr lang="en-US" altLang="en-US" sz="2600"/>
              <a:t>Underlying atomic arrangement is related to the reflections by a 3-D Fourier transform.</a:t>
            </a:r>
          </a:p>
          <a:p>
            <a:r>
              <a:rPr lang="en-US" altLang="en-US" sz="2600" i="1"/>
              <a:t>Phase Problem</a:t>
            </a:r>
            <a:r>
              <a:rPr lang="en-US" altLang="en-US" sz="2600"/>
              <a:t>:</a:t>
            </a:r>
            <a:r>
              <a:rPr lang="en-US" altLang="en-US" sz="2600">
                <a:solidFill>
                  <a:srgbClr val="EA1313"/>
                </a:solidFill>
              </a:rPr>
              <a:t> </a:t>
            </a:r>
            <a:r>
              <a:rPr lang="en-US" altLang="en-US" sz="2600"/>
              <a:t>determine the set of phases corresponding to the reflections.</a:t>
            </a:r>
          </a:p>
        </p:txBody>
      </p:sp>
    </p:spTree>
  </p:cSld>
  <p:clrMapOvr>
    <a:masterClrMapping/>
  </p:clrMapOvr>
  <p:transition spd="slow">
    <p:pull dir="rd"/>
  </p:transition>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5" name="Rectangle 3"/>
          <p:cNvSpPr>
            <a:spLocks noGrp="1" noChangeArrowheads="1"/>
          </p:cNvSpPr>
          <p:nvPr>
            <p:ph type="title"/>
          </p:nvPr>
        </p:nvSpPr>
        <p:spPr/>
        <p:txBody>
          <a:bodyPr/>
          <a:lstStyle/>
          <a:p>
            <a:r>
              <a:rPr lang="en-US" altLang="en-US"/>
              <a:t>Overview of Direct Methods</a:t>
            </a:r>
          </a:p>
        </p:txBody>
      </p:sp>
      <p:sp>
        <p:nvSpPr>
          <p:cNvPr id="90114" name="Rectangle 2"/>
          <p:cNvSpPr>
            <a:spLocks noGrp="1" noChangeArrowheads="1"/>
          </p:cNvSpPr>
          <p:nvPr>
            <p:ph idx="1"/>
          </p:nvPr>
        </p:nvSpPr>
        <p:spPr>
          <a:xfrm>
            <a:off x="614363" y="1371600"/>
            <a:ext cx="7772400" cy="4953000"/>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a:lnSpc>
                <a:spcPct val="90000"/>
              </a:lnSpc>
            </a:pPr>
            <a:r>
              <a:rPr lang="en-US" altLang="en-US" sz="2600"/>
              <a:t>Probability theory gives information about certain linear combinations of phases.  </a:t>
            </a:r>
          </a:p>
          <a:p>
            <a:pPr lvl="1">
              <a:lnSpc>
                <a:spcPct val="90000"/>
              </a:lnSpc>
            </a:pPr>
            <a:r>
              <a:rPr lang="en-US" altLang="en-US" sz="2200"/>
              <a:t>In particular, the triples </a:t>
            </a:r>
            <a:r>
              <a:rPr lang="en-US" altLang="en-US" sz="2200">
                <a:sym typeface="Symbol" pitchFamily="18" charset="2"/>
              </a:rPr>
              <a:t></a:t>
            </a:r>
            <a:r>
              <a:rPr lang="en-US" altLang="en-US" sz="2200" baseline="-25000">
                <a:sym typeface="Symbol" pitchFamily="18" charset="2"/>
              </a:rPr>
              <a:t>H</a:t>
            </a:r>
            <a:r>
              <a:rPr lang="en-US" altLang="en-US" sz="2200">
                <a:sym typeface="Symbol" pitchFamily="18" charset="2"/>
              </a:rPr>
              <a:t>+ </a:t>
            </a:r>
            <a:r>
              <a:rPr lang="en-US" altLang="en-US" sz="2200" baseline="-25000">
                <a:sym typeface="Symbol" pitchFamily="18" charset="2"/>
              </a:rPr>
              <a:t>K</a:t>
            </a:r>
            <a:r>
              <a:rPr lang="en-US" altLang="en-US" sz="2200">
                <a:sym typeface="Symbol" pitchFamily="18" charset="2"/>
              </a:rPr>
              <a:t>+ </a:t>
            </a:r>
            <a:r>
              <a:rPr lang="en-US" altLang="en-US" sz="2200" baseline="-25000">
                <a:sym typeface="Symbol" pitchFamily="18" charset="2"/>
              </a:rPr>
              <a:t>-H-K</a:t>
            </a:r>
            <a:r>
              <a:rPr lang="en-US" altLang="en-US" sz="2200">
                <a:sym typeface="Symbol" pitchFamily="18" charset="2"/>
              </a:rPr>
              <a:t>=0 with high probability.</a:t>
            </a:r>
            <a:endParaRPr lang="en-US" altLang="en-US" sz="2200"/>
          </a:p>
          <a:p>
            <a:pPr>
              <a:lnSpc>
                <a:spcPct val="90000"/>
              </a:lnSpc>
            </a:pPr>
            <a:r>
              <a:rPr lang="en-US" altLang="en-US" sz="2600"/>
              <a:t>Probabilistic estimates are expressed in terms of normalized structure factor magnitudes (|E|).</a:t>
            </a:r>
          </a:p>
          <a:p>
            <a:pPr>
              <a:lnSpc>
                <a:spcPct val="90000"/>
              </a:lnSpc>
            </a:pPr>
            <a:r>
              <a:rPr lang="en-US" altLang="en-US" sz="2600"/>
              <a:t>Optimization methods are used to extract the values of individual phases.</a:t>
            </a:r>
          </a:p>
          <a:p>
            <a:pPr>
              <a:lnSpc>
                <a:spcPct val="90000"/>
              </a:lnSpc>
            </a:pPr>
            <a:r>
              <a:rPr lang="en-US" altLang="en-US" sz="2600"/>
              <a:t>A multiple trial approach is used during the optimization process.</a:t>
            </a:r>
          </a:p>
          <a:p>
            <a:pPr>
              <a:lnSpc>
                <a:spcPct val="90000"/>
              </a:lnSpc>
            </a:pPr>
            <a:r>
              <a:rPr lang="en-US" altLang="en-US" sz="2600"/>
              <a:t>A suitable figure-of-merit is used to determine the trials that represent solutions.</a:t>
            </a:r>
          </a:p>
        </p:txBody>
      </p:sp>
    </p:spTree>
  </p:cSld>
  <p:clrMapOvr>
    <a:masterClrMapping/>
  </p:clrMapOvr>
  <p:transition spd="slow">
    <p:pull dir="rd"/>
  </p:transition>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Text Box 3"/>
          <p:cNvSpPr txBox="1">
            <a:spLocks noChangeArrowheads="1"/>
          </p:cNvSpPr>
          <p:nvPr/>
        </p:nvSpPr>
        <p:spPr bwMode="auto">
          <a:xfrm>
            <a:off x="3946525" y="1946275"/>
            <a:ext cx="18415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graphicFrame>
        <p:nvGraphicFramePr>
          <p:cNvPr id="91139" name="Object 4"/>
          <p:cNvGraphicFramePr>
            <a:graphicFrameLocks noChangeAspect="1"/>
          </p:cNvGraphicFramePr>
          <p:nvPr/>
        </p:nvGraphicFramePr>
        <p:xfrm>
          <a:off x="828675" y="1981200"/>
          <a:ext cx="7485063" cy="2316163"/>
        </p:xfrm>
        <a:graphic>
          <a:graphicData uri="http://schemas.openxmlformats.org/presentationml/2006/ole">
            <mc:AlternateContent xmlns:mc="http://schemas.openxmlformats.org/markup-compatibility/2006">
              <mc:Choice xmlns:v="urn:schemas-microsoft-com:vml" Requires="v">
                <p:oleObj spid="_x0000_s91181" name="Equation" r:id="rId3" imgW="3365500" imgH="1041400" progId="Equation.3">
                  <p:embed/>
                </p:oleObj>
              </mc:Choice>
              <mc:Fallback>
                <p:oleObj name="Equation" r:id="rId3" imgW="3365500" imgH="1041400" progId="Equation.3">
                  <p:embed/>
                  <p:pic>
                    <p:nvPicPr>
                      <p:cNvPr id="0"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8675" y="1981200"/>
                        <a:ext cx="7485063" cy="2316163"/>
                      </a:xfrm>
                      <a:prstGeom prst="rect">
                        <a:avLst/>
                      </a:prstGeom>
                      <a:noFill/>
                      <a:ln>
                        <a:noFill/>
                      </a:ln>
                      <a:effectLst/>
                      <a:extLst>
                        <a:ext uri="{909E8E84-426E-40DD-AFC4-6F175D3DCCD1}">
                          <a14:hiddenFill xmlns:a14="http://schemas.microsoft.com/office/drawing/2010/main">
                            <a:solidFill>
                              <a:schemeClr val="accent2"/>
                            </a:solidFill>
                          </a14:hiddenFill>
                        </a:ext>
                        <a:ext uri="{91240B29-F687-4F45-9708-019B960494DF}">
                          <a14:hiddenLine xmlns:a14="http://schemas.microsoft.com/office/drawing/2010/main" w="9525">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91140" name="Text Box 5"/>
          <p:cNvSpPr txBox="1">
            <a:spLocks noChangeArrowheads="1"/>
          </p:cNvSpPr>
          <p:nvPr/>
        </p:nvSpPr>
        <p:spPr bwMode="auto">
          <a:xfrm>
            <a:off x="228600" y="4603750"/>
            <a:ext cx="8732838" cy="11874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Char char="•"/>
            </a:pPr>
            <a:r>
              <a:rPr lang="en-US" altLang="en-US" sz="2400">
                <a:sym typeface="Symbol" pitchFamily="18" charset="2"/>
              </a:rPr>
              <a:t> </a:t>
            </a:r>
            <a:r>
              <a:rPr lang="en-US" altLang="en-US" sz="2400"/>
              <a:t>|E|</a:t>
            </a:r>
            <a:r>
              <a:rPr lang="en-US" altLang="en-US" sz="2400">
                <a:sym typeface="Symbol" pitchFamily="18" charset="2"/>
              </a:rPr>
              <a:t></a:t>
            </a:r>
            <a:r>
              <a:rPr lang="en-US" altLang="en-US" sz="2400"/>
              <a:t> constant for concentric resolution shells.</a:t>
            </a:r>
          </a:p>
          <a:p>
            <a:pPr>
              <a:spcBef>
                <a:spcPct val="0"/>
              </a:spcBef>
              <a:buClrTx/>
              <a:buFontTx/>
              <a:buChar char="•"/>
            </a:pPr>
            <a:r>
              <a:rPr lang="en-US" altLang="en-US" sz="2400"/>
              <a:t> </a:t>
            </a:r>
            <a:r>
              <a:rPr lang="en-US" altLang="en-US" sz="2400">
                <a:sym typeface="Symbol" pitchFamily="18" charset="2"/>
              </a:rPr>
              <a:t></a:t>
            </a:r>
            <a:r>
              <a:rPr lang="en-US" altLang="en-US" sz="2400"/>
              <a:t>|E|</a:t>
            </a:r>
            <a:r>
              <a:rPr lang="en-US" altLang="en-US" sz="2400">
                <a:sym typeface="Symbol" pitchFamily="18" charset="2"/>
              </a:rPr>
              <a:t></a:t>
            </a:r>
            <a:r>
              <a:rPr lang="en-US" altLang="en-US" sz="2400"/>
              <a:t> constant regardless of reflection class (</a:t>
            </a:r>
            <a:r>
              <a:rPr lang="en-US" altLang="en-US" sz="2400">
                <a:sym typeface="Symbol" pitchFamily="18" charset="2"/>
              </a:rPr>
              <a:t></a:t>
            </a:r>
            <a:r>
              <a:rPr lang="en-US" altLang="en-US" sz="2400" baseline="-25000">
                <a:sym typeface="Symbol" pitchFamily="18" charset="2"/>
              </a:rPr>
              <a:t>H</a:t>
            </a:r>
            <a:r>
              <a:rPr lang="en-US" altLang="en-US" sz="2400">
                <a:sym typeface="Symbol" pitchFamily="18" charset="2"/>
              </a:rPr>
              <a:t> correction factor).</a:t>
            </a:r>
          </a:p>
          <a:p>
            <a:pPr>
              <a:spcBef>
                <a:spcPct val="0"/>
              </a:spcBef>
              <a:buClrTx/>
              <a:buFontTx/>
              <a:buChar char="•"/>
            </a:pPr>
            <a:r>
              <a:rPr lang="en-US" altLang="en-US" sz="2400">
                <a:sym typeface="Symbol" pitchFamily="18" charset="2"/>
              </a:rPr>
              <a:t> The </a:t>
            </a:r>
            <a:r>
              <a:rPr lang="en-US" altLang="en-US" sz="2400" i="1">
                <a:sym typeface="Symbol" pitchFamily="18" charset="2"/>
              </a:rPr>
              <a:t>renormalization </a:t>
            </a:r>
            <a:r>
              <a:rPr lang="en-US" altLang="en-US" sz="2400">
                <a:sym typeface="Symbol" pitchFamily="18" charset="2"/>
              </a:rPr>
              <a:t>condition, |E|</a:t>
            </a:r>
            <a:r>
              <a:rPr lang="en-US" altLang="en-US" sz="2400" baseline="30000">
                <a:sym typeface="Symbol" pitchFamily="18" charset="2"/>
              </a:rPr>
              <a:t>2</a:t>
            </a:r>
            <a:r>
              <a:rPr lang="en-US" altLang="en-US" sz="2400">
                <a:sym typeface="Symbol" pitchFamily="18" charset="2"/>
              </a:rPr>
              <a:t>=1 is always imposed</a:t>
            </a:r>
          </a:p>
        </p:txBody>
      </p:sp>
      <p:sp>
        <p:nvSpPr>
          <p:cNvPr id="91141" name="Rectangle 6"/>
          <p:cNvSpPr>
            <a:spLocks noChangeArrowheads="1"/>
          </p:cNvSpPr>
          <p:nvPr/>
        </p:nvSpPr>
        <p:spPr bwMode="auto">
          <a:xfrm>
            <a:off x="0" y="0"/>
            <a:ext cx="9144000" cy="1277938"/>
          </a:xfrm>
          <a:prstGeom prst="rect">
            <a:avLst/>
          </a:prstGeom>
          <a:gradFill rotWithShape="1">
            <a:gsLst>
              <a:gs pos="0">
                <a:srgbClr val="000047"/>
              </a:gs>
              <a:gs pos="50000">
                <a:srgbClr val="000099"/>
              </a:gs>
              <a:gs pos="100000">
                <a:srgbClr val="000047"/>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4000" b="0">
                <a:solidFill>
                  <a:schemeClr val="bg1"/>
                </a:solidFill>
                <a:latin typeface="Arial Black" pitchFamily="34" charset="0"/>
              </a:rPr>
              <a:t>Normalized Structure-Factor Magnitudes: |E</a:t>
            </a:r>
            <a:r>
              <a:rPr lang="en-US" altLang="en-US" sz="4000" b="0" baseline="-25000">
                <a:solidFill>
                  <a:schemeClr val="bg1"/>
                </a:solidFill>
                <a:latin typeface="Arial Black" pitchFamily="34" charset="0"/>
              </a:rPr>
              <a:t>H</a:t>
            </a:r>
            <a:r>
              <a:rPr lang="en-US" altLang="en-US" sz="4000" b="0">
                <a:solidFill>
                  <a:schemeClr val="bg1"/>
                </a:solidFill>
                <a:latin typeface="Arial Black" pitchFamily="34" charset="0"/>
              </a:rPr>
              <a:t>|</a:t>
            </a:r>
          </a:p>
        </p:txBody>
      </p:sp>
    </p:spTree>
  </p:cSld>
  <p:clrMapOvr>
    <a:masterClrMapping/>
  </p:clrMapOvr>
  <p:transition spd="slow">
    <p:pull dir="rd"/>
  </p:transition>
</p:sld>
</file>

<file path=ppt/slides/slide8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2162" name="Line 3"/>
          <p:cNvSpPr>
            <a:spLocks noChangeShapeType="1"/>
          </p:cNvSpPr>
          <p:nvPr/>
        </p:nvSpPr>
        <p:spPr bwMode="auto">
          <a:xfrm>
            <a:off x="2133600" y="1828800"/>
            <a:ext cx="0" cy="3733800"/>
          </a:xfrm>
          <a:prstGeom prst="line">
            <a:avLst/>
          </a:prstGeom>
          <a:noFill/>
          <a:ln w="2857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92163" name="Line 4"/>
          <p:cNvSpPr>
            <a:spLocks noChangeShapeType="1"/>
          </p:cNvSpPr>
          <p:nvPr/>
        </p:nvSpPr>
        <p:spPr bwMode="auto">
          <a:xfrm>
            <a:off x="6858000" y="1828800"/>
            <a:ext cx="0" cy="3733800"/>
          </a:xfrm>
          <a:prstGeom prst="line">
            <a:avLst/>
          </a:prstGeom>
          <a:noFill/>
          <a:ln w="2857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92164" name="Line 5"/>
          <p:cNvSpPr>
            <a:spLocks noChangeShapeType="1"/>
          </p:cNvSpPr>
          <p:nvPr/>
        </p:nvSpPr>
        <p:spPr bwMode="auto">
          <a:xfrm>
            <a:off x="2133600" y="5562600"/>
            <a:ext cx="4724400" cy="0"/>
          </a:xfrm>
          <a:prstGeom prst="line">
            <a:avLst/>
          </a:prstGeom>
          <a:noFill/>
          <a:ln w="2857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92165" name="Line 6"/>
          <p:cNvSpPr>
            <a:spLocks noChangeShapeType="1"/>
          </p:cNvSpPr>
          <p:nvPr/>
        </p:nvSpPr>
        <p:spPr bwMode="auto">
          <a:xfrm>
            <a:off x="2133600" y="3886200"/>
            <a:ext cx="4724400" cy="0"/>
          </a:xfrm>
          <a:prstGeom prst="line">
            <a:avLst/>
          </a:prstGeom>
          <a:noFill/>
          <a:ln w="57150">
            <a:solidFill>
              <a:srgbClr val="CC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92166" name="Text Box 7"/>
          <p:cNvSpPr txBox="1">
            <a:spLocks noChangeArrowheads="1"/>
          </p:cNvSpPr>
          <p:nvPr/>
        </p:nvSpPr>
        <p:spPr bwMode="auto">
          <a:xfrm>
            <a:off x="590550" y="3524250"/>
            <a:ext cx="1265238" cy="5794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3200"/>
              <a:t>&lt;F</a:t>
            </a:r>
            <a:r>
              <a:rPr lang="en-US" altLang="en-US" sz="3200" baseline="-25000"/>
              <a:t>hkl</a:t>
            </a:r>
            <a:r>
              <a:rPr lang="en-US" altLang="en-US" sz="3200"/>
              <a:t>&gt;</a:t>
            </a:r>
            <a:endParaRPr lang="en-US" altLang="en-US" sz="3200" baseline="-25000"/>
          </a:p>
        </p:txBody>
      </p:sp>
      <p:sp>
        <p:nvSpPr>
          <p:cNvPr id="92167" name="Text Box 8"/>
          <p:cNvSpPr txBox="1">
            <a:spLocks noChangeArrowheads="1"/>
          </p:cNvSpPr>
          <p:nvPr/>
        </p:nvSpPr>
        <p:spPr bwMode="auto">
          <a:xfrm>
            <a:off x="6940550" y="2971800"/>
            <a:ext cx="1289050" cy="5794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3200">
                <a:solidFill>
                  <a:srgbClr val="CC0000"/>
                </a:solidFill>
              </a:rPr>
              <a:t>&lt;E</a:t>
            </a:r>
            <a:r>
              <a:rPr lang="en-US" altLang="en-US" sz="3200" baseline="-25000">
                <a:solidFill>
                  <a:srgbClr val="CC0000"/>
                </a:solidFill>
              </a:rPr>
              <a:t>hkl</a:t>
            </a:r>
            <a:r>
              <a:rPr lang="en-US" altLang="en-US" sz="3200">
                <a:solidFill>
                  <a:srgbClr val="CC0000"/>
                </a:solidFill>
              </a:rPr>
              <a:t>&gt;</a:t>
            </a:r>
            <a:endParaRPr lang="en-US" altLang="en-US" sz="2400" baseline="-25000">
              <a:solidFill>
                <a:srgbClr val="CC0000"/>
              </a:solidFill>
            </a:endParaRPr>
          </a:p>
        </p:txBody>
      </p:sp>
      <p:sp>
        <p:nvSpPr>
          <p:cNvPr id="92168" name="Text Box 9"/>
          <p:cNvSpPr txBox="1">
            <a:spLocks noChangeArrowheads="1"/>
          </p:cNvSpPr>
          <p:nvPr/>
        </p:nvSpPr>
        <p:spPr bwMode="auto">
          <a:xfrm>
            <a:off x="3789363" y="5680075"/>
            <a:ext cx="1573212"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2400"/>
              <a:t>Resolution</a:t>
            </a:r>
          </a:p>
        </p:txBody>
      </p:sp>
      <p:sp>
        <p:nvSpPr>
          <p:cNvPr id="92169" name="Freeform 10"/>
          <p:cNvSpPr>
            <a:spLocks/>
          </p:cNvSpPr>
          <p:nvPr/>
        </p:nvSpPr>
        <p:spPr bwMode="auto">
          <a:xfrm>
            <a:off x="2133600" y="2362200"/>
            <a:ext cx="4724400" cy="2667000"/>
          </a:xfrm>
          <a:custGeom>
            <a:avLst/>
            <a:gdLst>
              <a:gd name="T0" fmla="*/ 0 w 3168"/>
              <a:gd name="T1" fmla="*/ 0 h 1824"/>
              <a:gd name="T2" fmla="*/ 2147483647 w 3168"/>
              <a:gd name="T3" fmla="*/ 2147483647 h 1824"/>
              <a:gd name="T4" fmla="*/ 2147483647 w 3168"/>
              <a:gd name="T5" fmla="*/ 2147483647 h 1824"/>
              <a:gd name="T6" fmla="*/ 2147483647 w 3168"/>
              <a:gd name="T7" fmla="*/ 2147483647 h 1824"/>
              <a:gd name="T8" fmla="*/ 2147483647 w 3168"/>
              <a:gd name="T9" fmla="*/ 2147483647 h 1824"/>
              <a:gd name="T10" fmla="*/ 2147483647 w 3168"/>
              <a:gd name="T11" fmla="*/ 2147483647 h 1824"/>
              <a:gd name="T12" fmla="*/ 2147483647 w 3168"/>
              <a:gd name="T13" fmla="*/ 2147483647 h 1824"/>
              <a:gd name="T14" fmla="*/ 2147483647 w 3168"/>
              <a:gd name="T15" fmla="*/ 2147483647 h 1824"/>
              <a:gd name="T16" fmla="*/ 2147483647 w 3168"/>
              <a:gd name="T17" fmla="*/ 2147483647 h 1824"/>
              <a:gd name="T18" fmla="*/ 2147483647 w 3168"/>
              <a:gd name="T19" fmla="*/ 2147483647 h 1824"/>
              <a:gd name="T20" fmla="*/ 2147483647 w 3168"/>
              <a:gd name="T21" fmla="*/ 2147483647 h 182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3168" h="1824">
                <a:moveTo>
                  <a:pt x="0" y="0"/>
                </a:moveTo>
                <a:cubicBezTo>
                  <a:pt x="132" y="52"/>
                  <a:pt x="264" y="104"/>
                  <a:pt x="384" y="192"/>
                </a:cubicBezTo>
                <a:cubicBezTo>
                  <a:pt x="504" y="280"/>
                  <a:pt x="632" y="424"/>
                  <a:pt x="720" y="528"/>
                </a:cubicBezTo>
                <a:cubicBezTo>
                  <a:pt x="808" y="632"/>
                  <a:pt x="848" y="728"/>
                  <a:pt x="912" y="816"/>
                </a:cubicBezTo>
                <a:cubicBezTo>
                  <a:pt x="976" y="904"/>
                  <a:pt x="1016" y="976"/>
                  <a:pt x="1104" y="1056"/>
                </a:cubicBezTo>
                <a:cubicBezTo>
                  <a:pt x="1192" y="1136"/>
                  <a:pt x="1320" y="1224"/>
                  <a:pt x="1440" y="1296"/>
                </a:cubicBezTo>
                <a:cubicBezTo>
                  <a:pt x="1560" y="1368"/>
                  <a:pt x="1696" y="1432"/>
                  <a:pt x="1824" y="1488"/>
                </a:cubicBezTo>
                <a:cubicBezTo>
                  <a:pt x="1952" y="1544"/>
                  <a:pt x="2080" y="1592"/>
                  <a:pt x="2208" y="1632"/>
                </a:cubicBezTo>
                <a:cubicBezTo>
                  <a:pt x="2336" y="1672"/>
                  <a:pt x="2480" y="1704"/>
                  <a:pt x="2592" y="1728"/>
                </a:cubicBezTo>
                <a:cubicBezTo>
                  <a:pt x="2704" y="1752"/>
                  <a:pt x="2784" y="1760"/>
                  <a:pt x="2880" y="1776"/>
                </a:cubicBezTo>
                <a:cubicBezTo>
                  <a:pt x="2976" y="1792"/>
                  <a:pt x="3128" y="1816"/>
                  <a:pt x="3168" y="1824"/>
                </a:cubicBezTo>
              </a:path>
            </a:pathLst>
          </a:custGeom>
          <a:noFill/>
          <a:ln w="57150" cap="flat" cmpd="sng">
            <a:solidFill>
              <a:schemeClr val="accent2"/>
            </a:solidFill>
            <a:prstDash val="solid"/>
            <a:round/>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92170" name="Text Box 11"/>
          <p:cNvSpPr txBox="1">
            <a:spLocks noChangeArrowheads="1"/>
          </p:cNvSpPr>
          <p:nvPr/>
        </p:nvSpPr>
        <p:spPr bwMode="auto">
          <a:xfrm>
            <a:off x="7219950" y="3657600"/>
            <a:ext cx="71755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2400">
                <a:solidFill>
                  <a:srgbClr val="CC0000"/>
                </a:solidFill>
              </a:rPr>
              <a:t>0.87</a:t>
            </a:r>
            <a:endParaRPr lang="en-US" altLang="en-US" sz="2400" baseline="-25000">
              <a:solidFill>
                <a:srgbClr val="CC0000"/>
              </a:solidFill>
            </a:endParaRPr>
          </a:p>
        </p:txBody>
      </p:sp>
      <p:sp>
        <p:nvSpPr>
          <p:cNvPr id="92171" name="Rectangle 12"/>
          <p:cNvSpPr>
            <a:spLocks noChangeArrowheads="1"/>
          </p:cNvSpPr>
          <p:nvPr/>
        </p:nvSpPr>
        <p:spPr bwMode="auto">
          <a:xfrm>
            <a:off x="0" y="0"/>
            <a:ext cx="9144000" cy="1277938"/>
          </a:xfrm>
          <a:prstGeom prst="rect">
            <a:avLst/>
          </a:prstGeom>
          <a:gradFill rotWithShape="1">
            <a:gsLst>
              <a:gs pos="0">
                <a:srgbClr val="000047"/>
              </a:gs>
              <a:gs pos="50000">
                <a:srgbClr val="000099"/>
              </a:gs>
              <a:gs pos="100000">
                <a:srgbClr val="000047"/>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3600" b="0">
                <a:solidFill>
                  <a:schemeClr val="bg1"/>
                </a:solidFill>
                <a:latin typeface="Arial Black" pitchFamily="34" charset="0"/>
              </a:rPr>
              <a:t>Average Magnitudes vs Resolution</a:t>
            </a:r>
          </a:p>
        </p:txBody>
      </p:sp>
    </p:spTree>
  </p:cSld>
  <p:clrMapOvr>
    <a:masterClrMapping/>
  </p:clrMapOvr>
  <p:transition spd="slow">
    <p:pull dir="rd"/>
  </p:transition>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Text Box 2"/>
          <p:cNvSpPr txBox="1">
            <a:spLocks noChangeArrowheads="1"/>
          </p:cNvSpPr>
          <p:nvPr/>
        </p:nvSpPr>
        <p:spPr bwMode="auto">
          <a:xfrm>
            <a:off x="5943600" y="4191000"/>
            <a:ext cx="304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50000"/>
              </a:spcBef>
              <a:buClrTx/>
              <a:buFontTx/>
              <a:buNone/>
            </a:pPr>
            <a:endParaRPr lang="en-US" altLang="en-US" sz="2400" b="0">
              <a:solidFill>
                <a:schemeClr val="tx1"/>
              </a:solidFill>
              <a:latin typeface="Times" pitchFamily="18" charset="0"/>
            </a:endParaRPr>
          </a:p>
        </p:txBody>
      </p:sp>
      <p:sp>
        <p:nvSpPr>
          <p:cNvPr id="93187" name="Text Box 3"/>
          <p:cNvSpPr txBox="1">
            <a:spLocks noChangeArrowheads="1"/>
          </p:cNvSpPr>
          <p:nvPr/>
        </p:nvSpPr>
        <p:spPr bwMode="auto">
          <a:xfrm>
            <a:off x="5257800" y="1676400"/>
            <a:ext cx="3886200" cy="381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nSpc>
                <a:spcPct val="85000"/>
              </a:lnSpc>
              <a:spcBef>
                <a:spcPct val="50000"/>
              </a:spcBef>
              <a:buClrTx/>
              <a:buFontTx/>
              <a:buChar char="•"/>
            </a:pPr>
            <a:r>
              <a:rPr lang="en-US" altLang="en-US" sz="2200" i="1">
                <a:latin typeface="Times" pitchFamily="18" charset="0"/>
              </a:rPr>
              <a:t>N</a:t>
            </a:r>
            <a:r>
              <a:rPr lang="en-US" altLang="en-US" sz="2200">
                <a:latin typeface="Times" pitchFamily="18" charset="0"/>
              </a:rPr>
              <a:t>=non-H atoms in unit cell</a:t>
            </a:r>
          </a:p>
          <a:p>
            <a:pPr>
              <a:lnSpc>
                <a:spcPct val="85000"/>
              </a:lnSpc>
              <a:spcBef>
                <a:spcPct val="50000"/>
              </a:spcBef>
              <a:buClrTx/>
              <a:buFontTx/>
              <a:buChar char="•"/>
            </a:pPr>
            <a:r>
              <a:rPr lang="en-US" altLang="en-US" sz="2200">
                <a:latin typeface="Times" pitchFamily="18" charset="0"/>
              </a:rPr>
              <a:t>Each triplet of phases or structure invariant, </a:t>
            </a:r>
            <a:r>
              <a:rPr lang="en-US" altLang="en-US" sz="2400">
                <a:latin typeface="Times" pitchFamily="18" charset="0"/>
                <a:sym typeface="Symbol" pitchFamily="18" charset="2"/>
              </a:rPr>
              <a:t></a:t>
            </a:r>
            <a:r>
              <a:rPr lang="en-US" altLang="en-US" sz="1800" baseline="-25000">
                <a:latin typeface="Times" pitchFamily="18" charset="0"/>
                <a:sym typeface="Symbol" pitchFamily="18" charset="2"/>
              </a:rPr>
              <a:t>HK</a:t>
            </a:r>
            <a:r>
              <a:rPr lang="en-US" altLang="en-US" sz="2200">
                <a:latin typeface="Times" pitchFamily="18" charset="0"/>
                <a:sym typeface="Symbol" pitchFamily="18" charset="2"/>
              </a:rPr>
              <a:t>, has an associated parameter</a:t>
            </a:r>
          </a:p>
          <a:p>
            <a:pPr algn="ctr">
              <a:lnSpc>
                <a:spcPct val="85000"/>
              </a:lnSpc>
              <a:spcBef>
                <a:spcPct val="50000"/>
              </a:spcBef>
              <a:buClrTx/>
              <a:buFontTx/>
              <a:buNone/>
            </a:pPr>
            <a:r>
              <a:rPr lang="en-US" altLang="en-US" sz="2400">
                <a:latin typeface="Times" pitchFamily="18" charset="0"/>
              </a:rPr>
              <a:t>A</a:t>
            </a:r>
            <a:r>
              <a:rPr lang="en-US" altLang="en-US" sz="2400" baseline="-25000">
                <a:latin typeface="Times" pitchFamily="18" charset="0"/>
              </a:rPr>
              <a:t>HK</a:t>
            </a:r>
            <a:r>
              <a:rPr lang="en-US" altLang="en-US" sz="2400">
                <a:latin typeface="Times" pitchFamily="18" charset="0"/>
              </a:rPr>
              <a:t>=2|E</a:t>
            </a:r>
            <a:r>
              <a:rPr lang="en-US" altLang="en-US" sz="2400" baseline="-25000">
                <a:latin typeface="Times" pitchFamily="18" charset="0"/>
              </a:rPr>
              <a:t>H</a:t>
            </a:r>
            <a:r>
              <a:rPr lang="en-US" altLang="en-US" sz="2400">
                <a:latin typeface="Times" pitchFamily="18" charset="0"/>
              </a:rPr>
              <a:t>E</a:t>
            </a:r>
            <a:r>
              <a:rPr lang="en-US" altLang="en-US" sz="2400" baseline="-25000">
                <a:latin typeface="Times" pitchFamily="18" charset="0"/>
              </a:rPr>
              <a:t>K</a:t>
            </a:r>
            <a:r>
              <a:rPr lang="en-US" altLang="en-US" sz="2400">
                <a:latin typeface="Times" pitchFamily="18" charset="0"/>
              </a:rPr>
              <a:t>E</a:t>
            </a:r>
            <a:r>
              <a:rPr lang="en-US" altLang="en-US" sz="2400" baseline="-25000">
                <a:latin typeface="Times" pitchFamily="18" charset="0"/>
              </a:rPr>
              <a:t>-H-K</a:t>
            </a:r>
            <a:r>
              <a:rPr lang="en-US" altLang="en-US" sz="2400">
                <a:latin typeface="Times" pitchFamily="18" charset="0"/>
              </a:rPr>
              <a:t>|/N</a:t>
            </a:r>
            <a:r>
              <a:rPr lang="en-US" altLang="en-US" sz="2400" baseline="30000">
                <a:latin typeface="Times" pitchFamily="18" charset="0"/>
              </a:rPr>
              <a:t>1/2</a:t>
            </a:r>
          </a:p>
          <a:p>
            <a:pPr>
              <a:lnSpc>
                <a:spcPct val="85000"/>
              </a:lnSpc>
              <a:spcBef>
                <a:spcPct val="50000"/>
              </a:spcBef>
              <a:buClrTx/>
              <a:buFontTx/>
              <a:buChar char="•"/>
            </a:pPr>
            <a:r>
              <a:rPr lang="en-US" altLang="en-US" sz="2200" i="1">
                <a:latin typeface="Times" pitchFamily="18" charset="0"/>
              </a:rPr>
              <a:t>A</a:t>
            </a:r>
            <a:r>
              <a:rPr lang="en-US" altLang="en-US" sz="2600" i="1" baseline="-25000">
                <a:latin typeface="Times" pitchFamily="18" charset="0"/>
              </a:rPr>
              <a:t>HK</a:t>
            </a:r>
            <a:r>
              <a:rPr lang="en-US" altLang="en-US" sz="2200" i="1">
                <a:latin typeface="Times" pitchFamily="18" charset="0"/>
              </a:rPr>
              <a:t> </a:t>
            </a:r>
            <a:r>
              <a:rPr lang="en-US" altLang="en-US" sz="2200">
                <a:latin typeface="Times" pitchFamily="18" charset="0"/>
              </a:rPr>
              <a:t>is large if</a:t>
            </a:r>
            <a:endParaRPr lang="en-US" altLang="en-US" sz="2400">
              <a:latin typeface="Times" pitchFamily="18" charset="0"/>
            </a:endParaRPr>
          </a:p>
          <a:p>
            <a:pPr lvl="1">
              <a:lnSpc>
                <a:spcPct val="85000"/>
              </a:lnSpc>
              <a:spcBef>
                <a:spcPct val="50000"/>
              </a:spcBef>
              <a:buClrTx/>
              <a:buFontTx/>
              <a:buChar char="•"/>
            </a:pPr>
            <a:r>
              <a:rPr lang="en-US" altLang="en-US" sz="2400">
                <a:latin typeface="Times" pitchFamily="18" charset="0"/>
              </a:rPr>
              <a:t>|</a:t>
            </a:r>
            <a:r>
              <a:rPr lang="en-US" altLang="en-US" sz="2200">
                <a:latin typeface="Times" pitchFamily="18" charset="0"/>
              </a:rPr>
              <a:t>E</a:t>
            </a:r>
            <a:r>
              <a:rPr lang="en-US" altLang="en-US" sz="2400" baseline="-25000">
                <a:latin typeface="Times" pitchFamily="18" charset="0"/>
              </a:rPr>
              <a:t>H</a:t>
            </a:r>
            <a:r>
              <a:rPr lang="en-US" altLang="en-US" sz="2400">
                <a:latin typeface="Times" pitchFamily="18" charset="0"/>
              </a:rPr>
              <a:t>|</a:t>
            </a:r>
            <a:r>
              <a:rPr lang="en-US" altLang="en-US" sz="2200">
                <a:latin typeface="Times" pitchFamily="18" charset="0"/>
              </a:rPr>
              <a:t>, </a:t>
            </a:r>
            <a:r>
              <a:rPr lang="en-US" altLang="en-US" sz="2400">
                <a:latin typeface="Times" pitchFamily="18" charset="0"/>
              </a:rPr>
              <a:t>|</a:t>
            </a:r>
            <a:r>
              <a:rPr lang="en-US" altLang="en-US" sz="2200">
                <a:latin typeface="Times" pitchFamily="18" charset="0"/>
              </a:rPr>
              <a:t>E</a:t>
            </a:r>
            <a:r>
              <a:rPr lang="en-US" altLang="en-US" sz="2400" baseline="-25000">
                <a:latin typeface="Times" pitchFamily="18" charset="0"/>
              </a:rPr>
              <a:t>K</a:t>
            </a:r>
            <a:r>
              <a:rPr lang="en-US" altLang="en-US" sz="2400">
                <a:latin typeface="Times" pitchFamily="18" charset="0"/>
              </a:rPr>
              <a:t>|</a:t>
            </a:r>
            <a:r>
              <a:rPr lang="en-US" altLang="en-US" sz="2200">
                <a:latin typeface="Times" pitchFamily="18" charset="0"/>
              </a:rPr>
              <a:t>, </a:t>
            </a:r>
            <a:r>
              <a:rPr lang="en-US" altLang="en-US" sz="2400">
                <a:latin typeface="Times" pitchFamily="18" charset="0"/>
              </a:rPr>
              <a:t>|</a:t>
            </a:r>
            <a:r>
              <a:rPr lang="en-US" altLang="en-US" sz="2200">
                <a:latin typeface="Times" pitchFamily="18" charset="0"/>
              </a:rPr>
              <a:t>E</a:t>
            </a:r>
            <a:r>
              <a:rPr lang="en-US" altLang="en-US" sz="2400" baseline="-25000">
                <a:latin typeface="Times" pitchFamily="18" charset="0"/>
              </a:rPr>
              <a:t>-H-K</a:t>
            </a:r>
            <a:r>
              <a:rPr lang="en-US" altLang="en-US" sz="2400">
                <a:latin typeface="Times" pitchFamily="18" charset="0"/>
              </a:rPr>
              <a:t>| </a:t>
            </a:r>
            <a:r>
              <a:rPr lang="en-US" altLang="en-US" sz="2200">
                <a:latin typeface="Times" pitchFamily="18" charset="0"/>
              </a:rPr>
              <a:t>are large</a:t>
            </a:r>
            <a:r>
              <a:rPr lang="en-US" altLang="en-US" sz="2200" i="1">
                <a:latin typeface="Times" pitchFamily="18" charset="0"/>
              </a:rPr>
              <a:t> </a:t>
            </a:r>
          </a:p>
          <a:p>
            <a:pPr lvl="1">
              <a:lnSpc>
                <a:spcPct val="85000"/>
              </a:lnSpc>
              <a:spcBef>
                <a:spcPct val="50000"/>
              </a:spcBef>
              <a:buClrTx/>
              <a:buFontTx/>
              <a:buChar char="•"/>
            </a:pPr>
            <a:r>
              <a:rPr lang="en-US" altLang="en-US" sz="2200" i="1">
                <a:latin typeface="Times" pitchFamily="18" charset="0"/>
              </a:rPr>
              <a:t>N </a:t>
            </a:r>
            <a:r>
              <a:rPr lang="en-US" altLang="en-US" sz="2200">
                <a:latin typeface="Times" pitchFamily="18" charset="0"/>
              </a:rPr>
              <a:t>is small</a:t>
            </a:r>
            <a:endParaRPr lang="en-US" altLang="en-US" sz="2400">
              <a:latin typeface="Times" pitchFamily="18" charset="0"/>
            </a:endParaRPr>
          </a:p>
          <a:p>
            <a:pPr>
              <a:lnSpc>
                <a:spcPct val="85000"/>
              </a:lnSpc>
              <a:spcBef>
                <a:spcPct val="50000"/>
              </a:spcBef>
              <a:buClrTx/>
              <a:buFontTx/>
              <a:buChar char="•"/>
            </a:pPr>
            <a:r>
              <a:rPr lang="en-US" altLang="en-US" sz="2200">
                <a:latin typeface="Times" pitchFamily="18" charset="0"/>
              </a:rPr>
              <a:t>If </a:t>
            </a:r>
            <a:r>
              <a:rPr lang="en-US" altLang="en-US" sz="2200" i="1">
                <a:latin typeface="Times" pitchFamily="18" charset="0"/>
              </a:rPr>
              <a:t>A</a:t>
            </a:r>
            <a:r>
              <a:rPr lang="en-US" altLang="en-US" sz="2400" baseline="-25000">
                <a:latin typeface="Times" pitchFamily="18" charset="0"/>
              </a:rPr>
              <a:t>HK</a:t>
            </a:r>
            <a:r>
              <a:rPr lang="en-US" altLang="en-US" sz="2400">
                <a:latin typeface="Times" pitchFamily="18" charset="0"/>
              </a:rPr>
              <a:t> </a:t>
            </a:r>
            <a:r>
              <a:rPr lang="en-US" altLang="en-US" sz="2200">
                <a:latin typeface="Times" pitchFamily="18" charset="0"/>
              </a:rPr>
              <a:t>is large, </a:t>
            </a:r>
            <a:r>
              <a:rPr lang="en-US" altLang="en-US" sz="2400">
                <a:latin typeface="Times" pitchFamily="18" charset="0"/>
                <a:sym typeface="Symbol" pitchFamily="18" charset="2"/>
              </a:rPr>
              <a:t></a:t>
            </a:r>
            <a:r>
              <a:rPr lang="en-US" altLang="en-US" sz="2400" baseline="-25000">
                <a:latin typeface="Times" pitchFamily="18" charset="0"/>
                <a:sym typeface="Symbol" pitchFamily="18" charset="2"/>
              </a:rPr>
              <a:t>HK</a:t>
            </a:r>
            <a:r>
              <a:rPr lang="en-US" altLang="en-US" sz="2400">
                <a:latin typeface="Symbol" pitchFamily="18" charset="2"/>
                <a:sym typeface="Symbol" pitchFamily="18" charset="2"/>
              </a:rPr>
              <a:t></a:t>
            </a:r>
            <a:r>
              <a:rPr lang="en-US" altLang="en-US" sz="2400">
                <a:latin typeface="Times" pitchFamily="18" charset="0"/>
                <a:sym typeface="Symbol" pitchFamily="18" charset="2"/>
              </a:rPr>
              <a:t> 0</a:t>
            </a:r>
          </a:p>
        </p:txBody>
      </p:sp>
      <p:sp>
        <p:nvSpPr>
          <p:cNvPr id="93188" name="Text Box 4"/>
          <p:cNvSpPr txBox="1">
            <a:spLocks noChangeArrowheads="1"/>
          </p:cNvSpPr>
          <p:nvPr/>
        </p:nvSpPr>
        <p:spPr bwMode="auto">
          <a:xfrm>
            <a:off x="5562600" y="4648200"/>
            <a:ext cx="31242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50000"/>
              </a:spcBef>
              <a:buClrTx/>
              <a:buFontTx/>
              <a:buNone/>
            </a:pPr>
            <a:endParaRPr lang="en-US" altLang="en-US" sz="2400" b="0">
              <a:solidFill>
                <a:schemeClr val="tx1"/>
              </a:solidFill>
              <a:latin typeface="Times" pitchFamily="18" charset="0"/>
            </a:endParaRPr>
          </a:p>
        </p:txBody>
      </p:sp>
      <p:grpSp>
        <p:nvGrpSpPr>
          <p:cNvPr id="93189" name="Group 6"/>
          <p:cNvGrpSpPr>
            <a:grpSpLocks/>
          </p:cNvGrpSpPr>
          <p:nvPr/>
        </p:nvGrpSpPr>
        <p:grpSpPr bwMode="auto">
          <a:xfrm>
            <a:off x="0" y="1504950"/>
            <a:ext cx="5257800" cy="4667250"/>
            <a:chOff x="0" y="948"/>
            <a:chExt cx="3312" cy="2940"/>
          </a:xfrm>
        </p:grpSpPr>
        <p:pic>
          <p:nvPicPr>
            <p:cNvPr id="93191" name="Picture 7"/>
            <p:cNvPicPr>
              <a:picLocks noChangeAspect="1" noChangeArrowheads="1"/>
            </p:cNvPicPr>
            <p:nvPr/>
          </p:nvPicPr>
          <p:blipFill>
            <a:blip r:embed="rId2">
              <a:extLst>
                <a:ext uri="{28A0092B-C50C-407E-A947-70E740481C1C}">
                  <a14:useLocalDpi xmlns:a14="http://schemas.microsoft.com/office/drawing/2010/main" val="0"/>
                </a:ext>
              </a:extLst>
            </a:blip>
            <a:srcRect t="18361" r="36024" b="9180"/>
            <a:stretch>
              <a:fillRect/>
            </a:stretch>
          </p:blipFill>
          <p:spPr bwMode="auto">
            <a:xfrm>
              <a:off x="0" y="948"/>
              <a:ext cx="3312" cy="2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3192" name="Text Box 8"/>
            <p:cNvSpPr txBox="1">
              <a:spLocks noChangeArrowheads="1"/>
            </p:cNvSpPr>
            <p:nvPr/>
          </p:nvSpPr>
          <p:spPr bwMode="auto">
            <a:xfrm>
              <a:off x="983" y="3600"/>
              <a:ext cx="1720" cy="2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2400">
                  <a:latin typeface="Times" pitchFamily="18" charset="0"/>
                  <a:sym typeface="Symbol" pitchFamily="18" charset="2"/>
                </a:rPr>
                <a:t></a:t>
              </a:r>
              <a:r>
                <a:rPr lang="en-US" altLang="en-US" sz="2400" baseline="-25000"/>
                <a:t>HK</a:t>
              </a:r>
              <a:r>
                <a:rPr lang="en-US" altLang="en-US" sz="2400"/>
                <a:t>=</a:t>
              </a:r>
              <a:r>
                <a:rPr lang="en-US" altLang="en-US" sz="2400">
                  <a:sym typeface="Symbol" pitchFamily="18" charset="2"/>
                </a:rPr>
                <a:t></a:t>
              </a:r>
              <a:r>
                <a:rPr lang="en-US" altLang="en-US" sz="2400" baseline="-25000"/>
                <a:t>H</a:t>
              </a:r>
              <a:r>
                <a:rPr lang="en-US" altLang="en-US" sz="2400"/>
                <a:t>+ </a:t>
              </a:r>
              <a:r>
                <a:rPr lang="en-US" altLang="en-US" sz="2400">
                  <a:sym typeface="Symbol" pitchFamily="18" charset="2"/>
                </a:rPr>
                <a:t></a:t>
              </a:r>
              <a:r>
                <a:rPr lang="en-US" altLang="en-US" sz="2400" baseline="-25000"/>
                <a:t>K</a:t>
              </a:r>
              <a:r>
                <a:rPr lang="en-US" altLang="en-US" sz="2400"/>
                <a:t> + </a:t>
              </a:r>
              <a:r>
                <a:rPr lang="en-US" altLang="en-US" sz="2400">
                  <a:sym typeface="Symbol" pitchFamily="18" charset="2"/>
                </a:rPr>
                <a:t></a:t>
              </a:r>
              <a:r>
                <a:rPr lang="en-US" altLang="en-US" sz="2400" baseline="-25000"/>
                <a:t>-H-K</a:t>
              </a:r>
            </a:p>
          </p:txBody>
        </p:sp>
      </p:grpSp>
      <p:sp>
        <p:nvSpPr>
          <p:cNvPr id="93190" name="Rectangle 9"/>
          <p:cNvSpPr>
            <a:spLocks noChangeArrowheads="1"/>
          </p:cNvSpPr>
          <p:nvPr/>
        </p:nvSpPr>
        <p:spPr bwMode="auto">
          <a:xfrm>
            <a:off x="0" y="0"/>
            <a:ext cx="9144000" cy="1277938"/>
          </a:xfrm>
          <a:prstGeom prst="rect">
            <a:avLst/>
          </a:prstGeom>
          <a:gradFill rotWithShape="1">
            <a:gsLst>
              <a:gs pos="0">
                <a:srgbClr val="000047"/>
              </a:gs>
              <a:gs pos="50000">
                <a:srgbClr val="000099"/>
              </a:gs>
              <a:gs pos="100000">
                <a:srgbClr val="000047"/>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3600" b="0">
                <a:solidFill>
                  <a:schemeClr val="bg1"/>
                </a:solidFill>
                <a:latin typeface="Arial Black" pitchFamily="34" charset="0"/>
              </a:rPr>
              <a:t>Cochran Distribution</a:t>
            </a:r>
          </a:p>
        </p:txBody>
      </p:sp>
    </p:spTree>
  </p:cSld>
  <p:clrMapOvr>
    <a:masterClrMapping/>
  </p:clrMapOvr>
  <p:transition spd="slow">
    <p:pull dir="rd"/>
  </p:transition>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4210" name="Group 2"/>
          <p:cNvGrpSpPr>
            <a:grpSpLocks/>
          </p:cNvGrpSpPr>
          <p:nvPr/>
        </p:nvGrpSpPr>
        <p:grpSpPr bwMode="auto">
          <a:xfrm>
            <a:off x="823913" y="2360613"/>
            <a:ext cx="7815262" cy="3563937"/>
            <a:chOff x="519" y="1344"/>
            <a:chExt cx="4923" cy="2245"/>
          </a:xfrm>
        </p:grpSpPr>
        <p:sp>
          <p:nvSpPr>
            <p:cNvPr id="94212" name="Oval 3"/>
            <p:cNvSpPr>
              <a:spLocks noChangeArrowheads="1"/>
            </p:cNvSpPr>
            <p:nvPr/>
          </p:nvSpPr>
          <p:spPr bwMode="auto">
            <a:xfrm>
              <a:off x="1344" y="1344"/>
              <a:ext cx="1104" cy="1776"/>
            </a:xfrm>
            <a:prstGeom prst="ellipse">
              <a:avLst/>
            </a:prstGeom>
            <a:solidFill>
              <a:srgbClr val="99CCFF"/>
            </a:solidFill>
            <a:ln>
              <a:noFill/>
            </a:ln>
            <a:effectLst/>
            <a:extLst>
              <a:ext uri="{91240B29-F687-4F45-9708-019B960494DF}">
                <a14:hiddenLine xmlns:a14="http://schemas.microsoft.com/office/drawing/2010/main" w="12700">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94213" name="Oval 4"/>
            <p:cNvSpPr>
              <a:spLocks noChangeArrowheads="1"/>
            </p:cNvSpPr>
            <p:nvPr/>
          </p:nvSpPr>
          <p:spPr bwMode="auto">
            <a:xfrm>
              <a:off x="3216" y="1344"/>
              <a:ext cx="1104" cy="1776"/>
            </a:xfrm>
            <a:prstGeom prst="ellipse">
              <a:avLst/>
            </a:prstGeom>
            <a:solidFill>
              <a:srgbClr val="99CCFF"/>
            </a:solidFill>
            <a:ln>
              <a:noFill/>
            </a:ln>
            <a:effectLst/>
            <a:extLst>
              <a:ext uri="{91240B29-F687-4F45-9708-019B960494DF}">
                <a14:hiddenLine xmlns:a14="http://schemas.microsoft.com/office/drawing/2010/main" w="12700">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94214" name="Line 5"/>
            <p:cNvSpPr>
              <a:spLocks noChangeShapeType="1"/>
            </p:cNvSpPr>
            <p:nvPr/>
          </p:nvSpPr>
          <p:spPr bwMode="auto">
            <a:xfrm>
              <a:off x="4332" y="2217"/>
              <a:ext cx="629"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94215" name="Line 6"/>
            <p:cNvSpPr>
              <a:spLocks noChangeShapeType="1"/>
            </p:cNvSpPr>
            <p:nvPr/>
          </p:nvSpPr>
          <p:spPr bwMode="auto">
            <a:xfrm>
              <a:off x="709" y="2172"/>
              <a:ext cx="629" cy="0"/>
            </a:xfrm>
            <a:prstGeom prst="line">
              <a:avLst/>
            </a:prstGeom>
            <a:noFill/>
            <a:ln w="254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94216" name="Rectangle 7"/>
            <p:cNvSpPr>
              <a:spLocks noChangeArrowheads="1"/>
            </p:cNvSpPr>
            <p:nvPr/>
          </p:nvSpPr>
          <p:spPr bwMode="auto">
            <a:xfrm>
              <a:off x="2623" y="1592"/>
              <a:ext cx="408" cy="2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2000" b="0">
                  <a:solidFill>
                    <a:schemeClr val="tx2"/>
                  </a:solidFill>
                  <a:latin typeface="Arial" charset="0"/>
                </a:rPr>
                <a:t>FFT</a:t>
              </a:r>
            </a:p>
          </p:txBody>
        </p:sp>
        <p:sp>
          <p:nvSpPr>
            <p:cNvPr id="94217" name="Line 8"/>
            <p:cNvSpPr>
              <a:spLocks noChangeShapeType="1"/>
            </p:cNvSpPr>
            <p:nvPr/>
          </p:nvSpPr>
          <p:spPr bwMode="auto">
            <a:xfrm>
              <a:off x="2152" y="1848"/>
              <a:ext cx="1432" cy="0"/>
            </a:xfrm>
            <a:prstGeom prst="line">
              <a:avLst/>
            </a:prstGeom>
            <a:noFill/>
            <a:ln w="50800">
              <a:solidFill>
                <a:schemeClr val="tx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94218" name="Rectangle 9"/>
            <p:cNvSpPr>
              <a:spLocks noChangeArrowheads="1"/>
            </p:cNvSpPr>
            <p:nvPr/>
          </p:nvSpPr>
          <p:spPr bwMode="auto">
            <a:xfrm>
              <a:off x="519" y="1873"/>
              <a:ext cx="754" cy="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800">
                  <a:solidFill>
                    <a:schemeClr val="tx2"/>
                  </a:solidFill>
                  <a:latin typeface="Arial" charset="0"/>
                </a:rPr>
                <a:t>Trial</a:t>
              </a:r>
            </a:p>
            <a:p>
              <a:pPr algn="ctr">
                <a:spcBef>
                  <a:spcPct val="0"/>
                </a:spcBef>
                <a:buClrTx/>
                <a:buFontTx/>
                <a:buNone/>
              </a:pPr>
              <a:endParaRPr lang="en-US" altLang="en-US" sz="1800">
                <a:solidFill>
                  <a:schemeClr val="tx2"/>
                </a:solidFill>
                <a:latin typeface="Arial" charset="0"/>
              </a:endParaRPr>
            </a:p>
            <a:p>
              <a:pPr algn="ctr">
                <a:spcBef>
                  <a:spcPct val="0"/>
                </a:spcBef>
                <a:buClrTx/>
                <a:buFontTx/>
                <a:buNone/>
              </a:pPr>
              <a:r>
                <a:rPr lang="en-US" altLang="en-US" sz="1800">
                  <a:solidFill>
                    <a:schemeClr val="tx2"/>
                  </a:solidFill>
                  <a:latin typeface="Arial" charset="0"/>
                </a:rPr>
                <a:t>Phases</a:t>
              </a:r>
            </a:p>
          </p:txBody>
        </p:sp>
        <p:sp>
          <p:nvSpPr>
            <p:cNvPr id="94219" name="Rectangle 10"/>
            <p:cNvSpPr>
              <a:spLocks noChangeArrowheads="1"/>
            </p:cNvSpPr>
            <p:nvPr/>
          </p:nvSpPr>
          <p:spPr bwMode="auto">
            <a:xfrm>
              <a:off x="4599" y="2612"/>
              <a:ext cx="843" cy="2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2000">
                  <a:solidFill>
                    <a:schemeClr val="tx2"/>
                  </a:solidFill>
                  <a:latin typeface="Arial" charset="0"/>
                </a:rPr>
                <a:t>Solutions</a:t>
              </a:r>
              <a:endParaRPr lang="en-US" altLang="en-US" sz="2000">
                <a:solidFill>
                  <a:srgbClr val="FC0128"/>
                </a:solidFill>
                <a:latin typeface="Arial" charset="0"/>
              </a:endParaRPr>
            </a:p>
          </p:txBody>
        </p:sp>
        <p:sp>
          <p:nvSpPr>
            <p:cNvPr id="94220" name="Line 11"/>
            <p:cNvSpPr>
              <a:spLocks noChangeShapeType="1"/>
            </p:cNvSpPr>
            <p:nvPr/>
          </p:nvSpPr>
          <p:spPr bwMode="auto">
            <a:xfrm flipV="1">
              <a:off x="4944" y="2208"/>
              <a:ext cx="0" cy="400"/>
            </a:xfrm>
            <a:prstGeom prst="line">
              <a:avLst/>
            </a:prstGeom>
            <a:noFill/>
            <a:ln w="254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94221" name="Rectangle 12"/>
            <p:cNvSpPr>
              <a:spLocks noChangeArrowheads="1"/>
            </p:cNvSpPr>
            <p:nvPr/>
          </p:nvSpPr>
          <p:spPr bwMode="auto">
            <a:xfrm>
              <a:off x="4503" y="1911"/>
              <a:ext cx="231" cy="2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2400">
                  <a:solidFill>
                    <a:schemeClr val="tx2"/>
                  </a:solidFill>
                  <a:latin typeface="Arial" charset="0"/>
                </a:rPr>
                <a:t>?</a:t>
              </a:r>
              <a:endParaRPr lang="en-US" altLang="en-US" sz="2400">
                <a:solidFill>
                  <a:srgbClr val="FC0128"/>
                </a:solidFill>
                <a:latin typeface="Arial" charset="0"/>
              </a:endParaRPr>
            </a:p>
          </p:txBody>
        </p:sp>
        <p:sp>
          <p:nvSpPr>
            <p:cNvPr id="94222" name="Rectangle 13"/>
            <p:cNvSpPr>
              <a:spLocks noChangeArrowheads="1"/>
            </p:cNvSpPr>
            <p:nvPr/>
          </p:nvSpPr>
          <p:spPr bwMode="auto">
            <a:xfrm>
              <a:off x="1434" y="2013"/>
              <a:ext cx="898" cy="4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800">
                  <a:solidFill>
                    <a:srgbClr val="081D58"/>
                  </a:solidFill>
                  <a:latin typeface="Arial" charset="0"/>
                </a:rPr>
                <a:t>Phase</a:t>
              </a:r>
            </a:p>
            <a:p>
              <a:pPr algn="ctr">
                <a:spcBef>
                  <a:spcPct val="0"/>
                </a:spcBef>
                <a:buClrTx/>
                <a:buFontTx/>
                <a:buNone/>
              </a:pPr>
              <a:r>
                <a:rPr lang="en-US" altLang="en-US" sz="1800">
                  <a:solidFill>
                    <a:srgbClr val="081D58"/>
                  </a:solidFill>
                  <a:latin typeface="Arial" charset="0"/>
                </a:rPr>
                <a:t>Refinement</a:t>
              </a:r>
            </a:p>
          </p:txBody>
        </p:sp>
        <p:sp>
          <p:nvSpPr>
            <p:cNvPr id="94223" name="Rectangle 14"/>
            <p:cNvSpPr>
              <a:spLocks noChangeArrowheads="1"/>
            </p:cNvSpPr>
            <p:nvPr/>
          </p:nvSpPr>
          <p:spPr bwMode="auto">
            <a:xfrm>
              <a:off x="3228" y="2008"/>
              <a:ext cx="1098" cy="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800">
                  <a:solidFill>
                    <a:srgbClr val="081D58"/>
                  </a:solidFill>
                  <a:latin typeface="Arial" charset="0"/>
                </a:rPr>
                <a:t>Density</a:t>
              </a:r>
            </a:p>
            <a:p>
              <a:pPr algn="ctr">
                <a:spcBef>
                  <a:spcPct val="0"/>
                </a:spcBef>
                <a:buClrTx/>
                <a:buFontTx/>
                <a:buNone/>
              </a:pPr>
              <a:r>
                <a:rPr lang="en-US" altLang="en-US" sz="1800">
                  <a:solidFill>
                    <a:srgbClr val="081D58"/>
                  </a:solidFill>
                  <a:latin typeface="Arial" charset="0"/>
                </a:rPr>
                <a:t>Modification</a:t>
              </a:r>
            </a:p>
            <a:p>
              <a:pPr algn="ctr">
                <a:spcBef>
                  <a:spcPct val="0"/>
                </a:spcBef>
                <a:buClrTx/>
                <a:buFontTx/>
                <a:buNone/>
              </a:pPr>
              <a:r>
                <a:rPr lang="en-US" altLang="en-US" sz="1800">
                  <a:solidFill>
                    <a:srgbClr val="081D58"/>
                  </a:solidFill>
                  <a:latin typeface="Arial" charset="0"/>
                </a:rPr>
                <a:t>(Peak Picking)</a:t>
              </a:r>
            </a:p>
          </p:txBody>
        </p:sp>
        <p:sp>
          <p:nvSpPr>
            <p:cNvPr id="94224" name="Rectangle 15"/>
            <p:cNvSpPr>
              <a:spLocks noChangeArrowheads="1"/>
            </p:cNvSpPr>
            <p:nvPr/>
          </p:nvSpPr>
          <p:spPr bwMode="auto">
            <a:xfrm>
              <a:off x="1628" y="1647"/>
              <a:ext cx="530" cy="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400">
                  <a:solidFill>
                    <a:srgbClr val="081D58"/>
                  </a:solidFill>
                </a:rPr>
                <a:t>Tangent</a:t>
              </a:r>
            </a:p>
            <a:p>
              <a:pPr algn="ctr">
                <a:spcBef>
                  <a:spcPct val="0"/>
                </a:spcBef>
                <a:buClrTx/>
                <a:buFontTx/>
                <a:buNone/>
              </a:pPr>
              <a:r>
                <a:rPr lang="en-US" altLang="en-US" sz="1400">
                  <a:solidFill>
                    <a:srgbClr val="081D58"/>
                  </a:solidFill>
                </a:rPr>
                <a:t>Formula</a:t>
              </a:r>
              <a:endParaRPr lang="en-US" altLang="en-US" sz="1400" b="0">
                <a:solidFill>
                  <a:srgbClr val="081D58"/>
                </a:solidFill>
              </a:endParaRPr>
            </a:p>
          </p:txBody>
        </p:sp>
        <p:grpSp>
          <p:nvGrpSpPr>
            <p:cNvPr id="94225" name="Group 16"/>
            <p:cNvGrpSpPr>
              <a:grpSpLocks/>
            </p:cNvGrpSpPr>
            <p:nvPr/>
          </p:nvGrpSpPr>
          <p:grpSpPr bwMode="auto">
            <a:xfrm>
              <a:off x="1047" y="3303"/>
              <a:ext cx="3336" cy="286"/>
              <a:chOff x="1047" y="3303"/>
              <a:chExt cx="3336" cy="286"/>
            </a:xfrm>
          </p:grpSpPr>
          <p:sp>
            <p:nvSpPr>
              <p:cNvPr id="94226" name="Rectangle 17"/>
              <p:cNvSpPr>
                <a:spLocks noChangeArrowheads="1"/>
              </p:cNvSpPr>
              <p:nvPr/>
            </p:nvSpPr>
            <p:spPr bwMode="auto">
              <a:xfrm>
                <a:off x="1047" y="3303"/>
                <a:ext cx="1715" cy="2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2400" i="1">
                    <a:solidFill>
                      <a:schemeClr val="tx2"/>
                    </a:solidFill>
                    <a:latin typeface="Arial" charset="0"/>
                  </a:rPr>
                  <a:t>Reciprocal Space</a:t>
                </a:r>
                <a:endParaRPr lang="en-US" altLang="en-US" sz="2400" b="0" i="1">
                  <a:solidFill>
                    <a:srgbClr val="FC0128"/>
                  </a:solidFill>
                  <a:latin typeface="Arial" charset="0"/>
                </a:endParaRPr>
              </a:p>
            </p:txBody>
          </p:sp>
          <p:sp>
            <p:nvSpPr>
              <p:cNvPr id="94227" name="Rectangle 18"/>
              <p:cNvSpPr>
                <a:spLocks noChangeArrowheads="1"/>
              </p:cNvSpPr>
              <p:nvPr/>
            </p:nvSpPr>
            <p:spPr bwMode="auto">
              <a:xfrm>
                <a:off x="3244" y="3303"/>
                <a:ext cx="1139" cy="2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2400" i="1">
                    <a:solidFill>
                      <a:schemeClr val="tx2"/>
                    </a:solidFill>
                    <a:latin typeface="Arial" charset="0"/>
                  </a:rPr>
                  <a:t>Real Space</a:t>
                </a:r>
                <a:endParaRPr lang="en-US" altLang="en-US" sz="2400" b="0" i="1">
                  <a:solidFill>
                    <a:srgbClr val="FC0128"/>
                  </a:solidFill>
                  <a:latin typeface="Arial" charset="0"/>
                </a:endParaRPr>
              </a:p>
            </p:txBody>
          </p:sp>
        </p:grpSp>
      </p:grpSp>
      <p:sp>
        <p:nvSpPr>
          <p:cNvPr id="94211" name="Rectangle 19"/>
          <p:cNvSpPr>
            <a:spLocks noGrp="1" noChangeArrowheads="1"/>
          </p:cNvSpPr>
          <p:nvPr>
            <p:ph type="title"/>
          </p:nvPr>
        </p:nvSpPr>
        <p:spPr/>
        <p:txBody>
          <a:bodyPr/>
          <a:lstStyle/>
          <a:p>
            <a:r>
              <a:rPr lang="en-US" altLang="en-US"/>
              <a:t>Conventional Direct Methods</a:t>
            </a:r>
          </a:p>
        </p:txBody>
      </p:sp>
    </p:spTree>
  </p:cSld>
  <p:clrMapOvr>
    <a:masterClrMapping/>
  </p:clrMapOvr>
  <p:transition spd="slow">
    <p:pull dir="rd"/>
  </p:transition>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Oval 3"/>
          <p:cNvSpPr>
            <a:spLocks noChangeArrowheads="1"/>
          </p:cNvSpPr>
          <p:nvPr/>
        </p:nvSpPr>
        <p:spPr bwMode="auto">
          <a:xfrm>
            <a:off x="2133600" y="2362200"/>
            <a:ext cx="1752600" cy="2819400"/>
          </a:xfrm>
          <a:prstGeom prst="ellipse">
            <a:avLst/>
          </a:prstGeom>
          <a:solidFill>
            <a:srgbClr val="99CCFF"/>
          </a:solidFill>
          <a:ln>
            <a:noFill/>
          </a:ln>
          <a:effectLst/>
          <a:extLst>
            <a:ext uri="{91240B29-F687-4F45-9708-019B960494DF}">
              <a14:hiddenLine xmlns:a14="http://schemas.microsoft.com/office/drawing/2010/main" w="12700">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95235" name="Oval 4"/>
          <p:cNvSpPr>
            <a:spLocks noChangeArrowheads="1"/>
          </p:cNvSpPr>
          <p:nvPr/>
        </p:nvSpPr>
        <p:spPr bwMode="auto">
          <a:xfrm>
            <a:off x="5105400" y="2362200"/>
            <a:ext cx="1752600" cy="2819400"/>
          </a:xfrm>
          <a:prstGeom prst="ellipse">
            <a:avLst/>
          </a:prstGeom>
          <a:solidFill>
            <a:srgbClr val="99CCFF"/>
          </a:solidFill>
          <a:ln>
            <a:noFill/>
          </a:ln>
          <a:effectLst/>
          <a:extLst>
            <a:ext uri="{91240B29-F687-4F45-9708-019B960494DF}">
              <a14:hiddenLine xmlns:a14="http://schemas.microsoft.com/office/drawing/2010/main" w="12700">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95236" name="Line 5"/>
          <p:cNvSpPr>
            <a:spLocks noChangeShapeType="1"/>
          </p:cNvSpPr>
          <p:nvPr/>
        </p:nvSpPr>
        <p:spPr bwMode="auto">
          <a:xfrm>
            <a:off x="6877050" y="3748088"/>
            <a:ext cx="998538"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95237" name="Line 6"/>
          <p:cNvSpPr>
            <a:spLocks noChangeShapeType="1"/>
          </p:cNvSpPr>
          <p:nvPr/>
        </p:nvSpPr>
        <p:spPr bwMode="auto">
          <a:xfrm>
            <a:off x="990600" y="3676650"/>
            <a:ext cx="1133475" cy="0"/>
          </a:xfrm>
          <a:prstGeom prst="line">
            <a:avLst/>
          </a:prstGeom>
          <a:noFill/>
          <a:ln w="254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95238" name="Rectangle 7"/>
          <p:cNvSpPr>
            <a:spLocks noChangeArrowheads="1"/>
          </p:cNvSpPr>
          <p:nvPr/>
        </p:nvSpPr>
        <p:spPr bwMode="auto">
          <a:xfrm>
            <a:off x="4164013" y="2755900"/>
            <a:ext cx="647700" cy="393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2000" b="0">
                <a:solidFill>
                  <a:schemeClr val="tx2"/>
                </a:solidFill>
                <a:latin typeface="Arial" charset="0"/>
              </a:rPr>
              <a:t>FFT</a:t>
            </a:r>
          </a:p>
        </p:txBody>
      </p:sp>
      <p:sp>
        <p:nvSpPr>
          <p:cNvPr id="95239" name="Line 8"/>
          <p:cNvSpPr>
            <a:spLocks noChangeShapeType="1"/>
          </p:cNvSpPr>
          <p:nvPr/>
        </p:nvSpPr>
        <p:spPr bwMode="auto">
          <a:xfrm>
            <a:off x="3416300" y="3162300"/>
            <a:ext cx="2273300" cy="0"/>
          </a:xfrm>
          <a:prstGeom prst="line">
            <a:avLst/>
          </a:prstGeom>
          <a:noFill/>
          <a:ln w="508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95240" name="Rectangle 9"/>
          <p:cNvSpPr>
            <a:spLocks noChangeArrowheads="1"/>
          </p:cNvSpPr>
          <p:nvPr/>
        </p:nvSpPr>
        <p:spPr bwMode="auto">
          <a:xfrm>
            <a:off x="838200" y="3200400"/>
            <a:ext cx="1196975" cy="912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800">
                <a:solidFill>
                  <a:schemeClr val="tx2"/>
                </a:solidFill>
                <a:latin typeface="Arial" charset="0"/>
              </a:rPr>
              <a:t>Trial</a:t>
            </a:r>
          </a:p>
          <a:p>
            <a:pPr algn="ctr">
              <a:spcBef>
                <a:spcPct val="0"/>
              </a:spcBef>
              <a:buClrTx/>
              <a:buFontTx/>
              <a:buNone/>
            </a:pPr>
            <a:endParaRPr lang="en-US" altLang="en-US" sz="1800">
              <a:solidFill>
                <a:schemeClr val="tx2"/>
              </a:solidFill>
              <a:latin typeface="Arial" charset="0"/>
            </a:endParaRPr>
          </a:p>
          <a:p>
            <a:pPr algn="ctr">
              <a:spcBef>
                <a:spcPct val="0"/>
              </a:spcBef>
              <a:buClrTx/>
              <a:buFontTx/>
              <a:buNone/>
            </a:pPr>
            <a:r>
              <a:rPr lang="en-US" altLang="en-US" sz="1800">
                <a:solidFill>
                  <a:schemeClr val="tx2"/>
                </a:solidFill>
                <a:latin typeface="Arial" charset="0"/>
              </a:rPr>
              <a:t>Phases</a:t>
            </a:r>
            <a:endParaRPr lang="en-US" altLang="en-US" sz="1800">
              <a:solidFill>
                <a:srgbClr val="FC0128"/>
              </a:solidFill>
              <a:latin typeface="Arial" charset="0"/>
            </a:endParaRPr>
          </a:p>
        </p:txBody>
      </p:sp>
      <p:sp>
        <p:nvSpPr>
          <p:cNvPr id="95241" name="Rectangle 10"/>
          <p:cNvSpPr>
            <a:spLocks noChangeArrowheads="1"/>
          </p:cNvSpPr>
          <p:nvPr/>
        </p:nvSpPr>
        <p:spPr bwMode="auto">
          <a:xfrm>
            <a:off x="7300913" y="4375150"/>
            <a:ext cx="1338262" cy="393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2000">
                <a:solidFill>
                  <a:schemeClr val="tx2"/>
                </a:solidFill>
                <a:latin typeface="Arial" charset="0"/>
              </a:rPr>
              <a:t>Solutions</a:t>
            </a:r>
            <a:endParaRPr lang="en-US" altLang="en-US" sz="2000">
              <a:solidFill>
                <a:srgbClr val="FC0128"/>
              </a:solidFill>
              <a:latin typeface="Arial" charset="0"/>
            </a:endParaRPr>
          </a:p>
        </p:txBody>
      </p:sp>
      <p:sp>
        <p:nvSpPr>
          <p:cNvPr id="95242" name="Line 11"/>
          <p:cNvSpPr>
            <a:spLocks noChangeShapeType="1"/>
          </p:cNvSpPr>
          <p:nvPr/>
        </p:nvSpPr>
        <p:spPr bwMode="auto">
          <a:xfrm flipV="1">
            <a:off x="7848600" y="3733800"/>
            <a:ext cx="0" cy="635000"/>
          </a:xfrm>
          <a:prstGeom prst="line">
            <a:avLst/>
          </a:prstGeom>
          <a:noFill/>
          <a:ln w="254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95243" name="Rectangle 12"/>
          <p:cNvSpPr>
            <a:spLocks noChangeArrowheads="1"/>
          </p:cNvSpPr>
          <p:nvPr/>
        </p:nvSpPr>
        <p:spPr bwMode="auto">
          <a:xfrm>
            <a:off x="7148513" y="3262313"/>
            <a:ext cx="366712" cy="45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2400">
                <a:solidFill>
                  <a:schemeClr val="tx2"/>
                </a:solidFill>
                <a:latin typeface="Arial" charset="0"/>
              </a:rPr>
              <a:t>?</a:t>
            </a:r>
            <a:endParaRPr lang="en-US" altLang="en-US" sz="2400">
              <a:solidFill>
                <a:srgbClr val="FC0128"/>
              </a:solidFill>
              <a:latin typeface="Arial" charset="0"/>
            </a:endParaRPr>
          </a:p>
        </p:txBody>
      </p:sp>
      <p:sp>
        <p:nvSpPr>
          <p:cNvPr id="95244" name="Rectangle 13"/>
          <p:cNvSpPr>
            <a:spLocks noChangeArrowheads="1"/>
          </p:cNvSpPr>
          <p:nvPr/>
        </p:nvSpPr>
        <p:spPr bwMode="auto">
          <a:xfrm>
            <a:off x="2276475" y="3424238"/>
            <a:ext cx="1425575" cy="638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800">
                <a:solidFill>
                  <a:srgbClr val="081D58"/>
                </a:solidFill>
                <a:latin typeface="Arial" charset="0"/>
              </a:rPr>
              <a:t>Phase</a:t>
            </a:r>
          </a:p>
          <a:p>
            <a:pPr algn="ctr">
              <a:spcBef>
                <a:spcPct val="0"/>
              </a:spcBef>
              <a:buClrTx/>
              <a:buFontTx/>
              <a:buNone/>
            </a:pPr>
            <a:r>
              <a:rPr lang="en-US" altLang="en-US" sz="1800">
                <a:solidFill>
                  <a:srgbClr val="081D58"/>
                </a:solidFill>
                <a:latin typeface="Arial" charset="0"/>
              </a:rPr>
              <a:t>Refinement</a:t>
            </a:r>
          </a:p>
        </p:txBody>
      </p:sp>
      <p:sp>
        <p:nvSpPr>
          <p:cNvPr id="95245" name="Rectangle 14"/>
          <p:cNvSpPr>
            <a:spLocks noChangeArrowheads="1"/>
          </p:cNvSpPr>
          <p:nvPr/>
        </p:nvSpPr>
        <p:spPr bwMode="auto">
          <a:xfrm>
            <a:off x="2584450" y="2843213"/>
            <a:ext cx="841375" cy="514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400">
                <a:solidFill>
                  <a:srgbClr val="081D58"/>
                </a:solidFill>
              </a:rPr>
              <a:t>Tangent</a:t>
            </a:r>
          </a:p>
          <a:p>
            <a:pPr algn="ctr">
              <a:spcBef>
                <a:spcPct val="0"/>
              </a:spcBef>
              <a:buClrTx/>
              <a:buFontTx/>
              <a:buNone/>
            </a:pPr>
            <a:r>
              <a:rPr lang="en-US" altLang="en-US" sz="1400">
                <a:solidFill>
                  <a:srgbClr val="081D58"/>
                </a:solidFill>
              </a:rPr>
              <a:t>Formula</a:t>
            </a:r>
            <a:endParaRPr lang="en-US" altLang="en-US" sz="1400" b="0">
              <a:solidFill>
                <a:srgbClr val="081D58"/>
              </a:solidFill>
            </a:endParaRPr>
          </a:p>
        </p:txBody>
      </p:sp>
      <p:grpSp>
        <p:nvGrpSpPr>
          <p:cNvPr id="95246" name="Group 15"/>
          <p:cNvGrpSpPr>
            <a:grpSpLocks/>
          </p:cNvGrpSpPr>
          <p:nvPr/>
        </p:nvGrpSpPr>
        <p:grpSpPr bwMode="auto">
          <a:xfrm>
            <a:off x="1662113" y="5472113"/>
            <a:ext cx="5295900" cy="454025"/>
            <a:chOff x="1047" y="3303"/>
            <a:chExt cx="3336" cy="286"/>
          </a:xfrm>
        </p:grpSpPr>
        <p:sp>
          <p:nvSpPr>
            <p:cNvPr id="95261" name="Rectangle 16"/>
            <p:cNvSpPr>
              <a:spLocks noChangeArrowheads="1"/>
            </p:cNvSpPr>
            <p:nvPr/>
          </p:nvSpPr>
          <p:spPr bwMode="auto">
            <a:xfrm>
              <a:off x="1047" y="3303"/>
              <a:ext cx="1715" cy="2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2400" i="1">
                  <a:solidFill>
                    <a:schemeClr val="tx2"/>
                  </a:solidFill>
                  <a:latin typeface="Arial" charset="0"/>
                </a:rPr>
                <a:t>Reciprocal Space</a:t>
              </a:r>
            </a:p>
          </p:txBody>
        </p:sp>
        <p:sp>
          <p:nvSpPr>
            <p:cNvPr id="95262" name="Rectangle 17"/>
            <p:cNvSpPr>
              <a:spLocks noChangeArrowheads="1"/>
            </p:cNvSpPr>
            <p:nvPr/>
          </p:nvSpPr>
          <p:spPr bwMode="auto">
            <a:xfrm>
              <a:off x="3244" y="3303"/>
              <a:ext cx="1139" cy="2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2400" i="1">
                  <a:solidFill>
                    <a:schemeClr val="tx2"/>
                  </a:solidFill>
                  <a:latin typeface="Arial" charset="0"/>
                </a:rPr>
                <a:t>Real Space</a:t>
              </a:r>
            </a:p>
          </p:txBody>
        </p:sp>
      </p:grpSp>
      <p:sp>
        <p:nvSpPr>
          <p:cNvPr id="95247" name="Rectangle 18"/>
          <p:cNvSpPr>
            <a:spLocks noChangeArrowheads="1"/>
          </p:cNvSpPr>
          <p:nvPr/>
        </p:nvSpPr>
        <p:spPr bwMode="auto">
          <a:xfrm>
            <a:off x="2119313" y="5805488"/>
            <a:ext cx="1647825" cy="576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3200">
                <a:solidFill>
                  <a:srgbClr val="FC0128"/>
                </a:solidFill>
              </a:rPr>
              <a:t>“Shake”</a:t>
            </a:r>
          </a:p>
        </p:txBody>
      </p:sp>
      <p:sp>
        <p:nvSpPr>
          <p:cNvPr id="95248" name="Rectangle 19"/>
          <p:cNvSpPr>
            <a:spLocks noChangeArrowheads="1"/>
          </p:cNvSpPr>
          <p:nvPr/>
        </p:nvSpPr>
        <p:spPr bwMode="auto">
          <a:xfrm>
            <a:off x="5243513" y="5805488"/>
            <a:ext cx="1468437" cy="576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3200">
                <a:solidFill>
                  <a:srgbClr val="FC0128"/>
                </a:solidFill>
              </a:rPr>
              <a:t>“Bake”</a:t>
            </a:r>
          </a:p>
        </p:txBody>
      </p:sp>
      <p:sp>
        <p:nvSpPr>
          <p:cNvPr id="95249" name="Rectangle 20"/>
          <p:cNvSpPr>
            <a:spLocks noChangeArrowheads="1"/>
          </p:cNvSpPr>
          <p:nvPr/>
        </p:nvSpPr>
        <p:spPr bwMode="auto">
          <a:xfrm>
            <a:off x="2276475" y="3424238"/>
            <a:ext cx="1425575" cy="638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800">
                <a:solidFill>
                  <a:schemeClr val="tx2"/>
                </a:solidFill>
                <a:latin typeface="Arial" charset="0"/>
              </a:rPr>
              <a:t>Phase</a:t>
            </a:r>
          </a:p>
          <a:p>
            <a:pPr algn="ctr">
              <a:spcBef>
                <a:spcPct val="0"/>
              </a:spcBef>
              <a:buClrTx/>
              <a:buFontTx/>
              <a:buNone/>
            </a:pPr>
            <a:r>
              <a:rPr lang="en-US" altLang="en-US" sz="1800">
                <a:solidFill>
                  <a:schemeClr val="tx2"/>
                </a:solidFill>
                <a:latin typeface="Arial" charset="0"/>
              </a:rPr>
              <a:t>Refinement</a:t>
            </a:r>
            <a:endParaRPr lang="en-US" altLang="en-US" sz="1800">
              <a:solidFill>
                <a:schemeClr val="bg1"/>
              </a:solidFill>
              <a:latin typeface="Arial" charset="0"/>
            </a:endParaRPr>
          </a:p>
        </p:txBody>
      </p:sp>
      <p:sp>
        <p:nvSpPr>
          <p:cNvPr id="95250" name="Line 21"/>
          <p:cNvSpPr>
            <a:spLocks noChangeShapeType="1"/>
          </p:cNvSpPr>
          <p:nvPr/>
        </p:nvSpPr>
        <p:spPr bwMode="auto">
          <a:xfrm>
            <a:off x="3409950" y="4594225"/>
            <a:ext cx="2124075" cy="0"/>
          </a:xfrm>
          <a:prstGeom prst="line">
            <a:avLst/>
          </a:prstGeom>
          <a:noFill/>
          <a:ln w="50800">
            <a:solidFill>
              <a:srgbClr val="FC0128"/>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95251" name="Rectangle 22"/>
          <p:cNvSpPr>
            <a:spLocks noChangeArrowheads="1"/>
          </p:cNvSpPr>
          <p:nvPr/>
        </p:nvSpPr>
        <p:spPr bwMode="auto">
          <a:xfrm>
            <a:off x="4105275" y="4154488"/>
            <a:ext cx="795338" cy="393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2000">
                <a:solidFill>
                  <a:srgbClr val="FC0128"/>
                </a:solidFill>
                <a:latin typeface="Arial" charset="0"/>
              </a:rPr>
              <a:t>FFT</a:t>
            </a:r>
            <a:r>
              <a:rPr lang="en-US" altLang="en-US" sz="2000" baseline="30000">
                <a:solidFill>
                  <a:srgbClr val="FC0128"/>
                </a:solidFill>
                <a:latin typeface="Arial" charset="0"/>
              </a:rPr>
              <a:t>-1</a:t>
            </a:r>
          </a:p>
        </p:txBody>
      </p:sp>
      <p:sp>
        <p:nvSpPr>
          <p:cNvPr id="95252" name="Rectangle 23"/>
          <p:cNvSpPr>
            <a:spLocks noChangeArrowheads="1"/>
          </p:cNvSpPr>
          <p:nvPr/>
        </p:nvSpPr>
        <p:spPr bwMode="auto">
          <a:xfrm>
            <a:off x="2362200" y="4191000"/>
            <a:ext cx="1222375" cy="638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800">
                <a:solidFill>
                  <a:srgbClr val="FC0128"/>
                </a:solidFill>
              </a:rPr>
              <a:t>Parameter</a:t>
            </a:r>
          </a:p>
          <a:p>
            <a:pPr algn="ctr">
              <a:spcBef>
                <a:spcPct val="0"/>
              </a:spcBef>
              <a:buClrTx/>
              <a:buFontTx/>
              <a:buNone/>
            </a:pPr>
            <a:r>
              <a:rPr lang="en-US" altLang="en-US" sz="1800">
                <a:solidFill>
                  <a:srgbClr val="FC0128"/>
                </a:solidFill>
              </a:rPr>
              <a:t>Shift</a:t>
            </a:r>
            <a:endParaRPr lang="en-US" altLang="en-US" sz="1800" b="0">
              <a:solidFill>
                <a:srgbClr val="FC0128"/>
              </a:solidFill>
            </a:endParaRPr>
          </a:p>
        </p:txBody>
      </p:sp>
      <p:sp>
        <p:nvSpPr>
          <p:cNvPr id="95253" name="Rectangle 24"/>
          <p:cNvSpPr>
            <a:spLocks noChangeArrowheads="1"/>
          </p:cNvSpPr>
          <p:nvPr/>
        </p:nvSpPr>
        <p:spPr bwMode="auto">
          <a:xfrm>
            <a:off x="5124450" y="3416300"/>
            <a:ext cx="1743075" cy="1187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800">
                <a:solidFill>
                  <a:schemeClr val="tx2"/>
                </a:solidFill>
                <a:latin typeface="Arial" charset="0"/>
              </a:rPr>
              <a:t>Density</a:t>
            </a:r>
          </a:p>
          <a:p>
            <a:pPr algn="ctr">
              <a:spcBef>
                <a:spcPct val="0"/>
              </a:spcBef>
              <a:buClrTx/>
              <a:buFontTx/>
              <a:buNone/>
            </a:pPr>
            <a:r>
              <a:rPr lang="en-US" altLang="en-US" sz="1800">
                <a:solidFill>
                  <a:schemeClr val="tx2"/>
                </a:solidFill>
                <a:latin typeface="Arial" charset="0"/>
              </a:rPr>
              <a:t>Modification</a:t>
            </a:r>
            <a:endParaRPr lang="en-US" altLang="en-US" sz="1800">
              <a:solidFill>
                <a:srgbClr val="081D58"/>
              </a:solidFill>
              <a:latin typeface="Arial" charset="0"/>
            </a:endParaRPr>
          </a:p>
          <a:p>
            <a:pPr algn="ctr">
              <a:spcBef>
                <a:spcPct val="0"/>
              </a:spcBef>
              <a:buClrTx/>
              <a:buFontTx/>
              <a:buNone/>
            </a:pPr>
            <a:r>
              <a:rPr lang="en-US" altLang="en-US" sz="1800">
                <a:solidFill>
                  <a:srgbClr val="081D58"/>
                </a:solidFill>
                <a:latin typeface="Arial" charset="0"/>
              </a:rPr>
              <a:t>(Peak Picking)</a:t>
            </a:r>
          </a:p>
          <a:p>
            <a:pPr algn="ctr">
              <a:spcBef>
                <a:spcPct val="0"/>
              </a:spcBef>
              <a:buClrTx/>
              <a:buFontTx/>
              <a:buNone/>
            </a:pPr>
            <a:r>
              <a:rPr lang="en-US" altLang="en-US" sz="1800">
                <a:solidFill>
                  <a:srgbClr val="FC0128"/>
                </a:solidFill>
                <a:latin typeface="Arial" charset="0"/>
              </a:rPr>
              <a:t>(LDE)</a:t>
            </a:r>
          </a:p>
        </p:txBody>
      </p:sp>
      <p:sp>
        <p:nvSpPr>
          <p:cNvPr id="95254" name="Rectangle 25"/>
          <p:cNvSpPr>
            <a:spLocks noChangeArrowheads="1"/>
          </p:cNvSpPr>
          <p:nvPr/>
        </p:nvSpPr>
        <p:spPr bwMode="auto">
          <a:xfrm>
            <a:off x="381000" y="1524000"/>
            <a:ext cx="1292225" cy="577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600">
                <a:solidFill>
                  <a:srgbClr val="CC0000"/>
                </a:solidFill>
                <a:latin typeface="Arial" charset="0"/>
              </a:rPr>
              <a:t>Trial Structures</a:t>
            </a:r>
            <a:endParaRPr lang="en-US" altLang="en-US" sz="1800">
              <a:solidFill>
                <a:srgbClr val="CC0000"/>
              </a:solidFill>
              <a:latin typeface="Arial" charset="0"/>
            </a:endParaRPr>
          </a:p>
        </p:txBody>
      </p:sp>
      <p:sp>
        <p:nvSpPr>
          <p:cNvPr id="95255" name="Text Box 26"/>
          <p:cNvSpPr txBox="1">
            <a:spLocks noChangeArrowheads="1"/>
          </p:cNvSpPr>
          <p:nvPr/>
        </p:nvSpPr>
        <p:spPr bwMode="auto">
          <a:xfrm>
            <a:off x="2667000" y="1676400"/>
            <a:ext cx="37401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3600" i="1">
                <a:solidFill>
                  <a:srgbClr val="FC0128"/>
                </a:solidFill>
                <a:latin typeface="Arial" charset="0"/>
              </a:rPr>
              <a:t>Shake-and-Bake</a:t>
            </a:r>
            <a:endParaRPr lang="en-US" altLang="en-US" sz="3600" b="0" i="1">
              <a:solidFill>
                <a:srgbClr val="FC0128"/>
              </a:solidFill>
              <a:latin typeface="Arial" charset="0"/>
            </a:endParaRPr>
          </a:p>
        </p:txBody>
      </p:sp>
      <p:sp>
        <p:nvSpPr>
          <p:cNvPr id="95256" name="Line 27"/>
          <p:cNvSpPr>
            <a:spLocks noChangeShapeType="1"/>
          </p:cNvSpPr>
          <p:nvPr/>
        </p:nvSpPr>
        <p:spPr bwMode="auto">
          <a:xfrm flipV="1">
            <a:off x="990600" y="2057400"/>
            <a:ext cx="0" cy="1600200"/>
          </a:xfrm>
          <a:prstGeom prst="line">
            <a:avLst/>
          </a:prstGeom>
          <a:noFill/>
          <a:ln w="12700">
            <a:solidFill>
              <a:srgbClr val="FC0128"/>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nvGrpSpPr>
          <p:cNvPr id="95257" name="Group 28"/>
          <p:cNvGrpSpPr>
            <a:grpSpLocks/>
          </p:cNvGrpSpPr>
          <p:nvPr/>
        </p:nvGrpSpPr>
        <p:grpSpPr bwMode="auto">
          <a:xfrm>
            <a:off x="381000" y="2514600"/>
            <a:ext cx="1281113" cy="533400"/>
            <a:chOff x="384" y="1536"/>
            <a:chExt cx="528" cy="336"/>
          </a:xfrm>
        </p:grpSpPr>
        <p:sp>
          <p:nvSpPr>
            <p:cNvPr id="95259" name="Rectangle 29"/>
            <p:cNvSpPr>
              <a:spLocks noChangeArrowheads="1"/>
            </p:cNvSpPr>
            <p:nvPr/>
          </p:nvSpPr>
          <p:spPr bwMode="auto">
            <a:xfrm>
              <a:off x="384" y="1536"/>
              <a:ext cx="528" cy="336"/>
            </a:xfrm>
            <a:prstGeom prst="rect">
              <a:avLst/>
            </a:prstGeom>
            <a:solidFill>
              <a:schemeClr val="bg1"/>
            </a:solidFill>
            <a:ln>
              <a:noFill/>
            </a:ln>
            <a:effectLst/>
            <a:extLst>
              <a:ext uri="{91240B29-F687-4F45-9708-019B960494DF}">
                <a14:hiddenLine xmlns:a14="http://schemas.microsoft.com/office/drawing/2010/main" w="28575">
                  <a:solidFill>
                    <a:srgbClr val="FC0128"/>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95260" name="Text Box 30"/>
            <p:cNvSpPr txBox="1">
              <a:spLocks noChangeArrowheads="1"/>
            </p:cNvSpPr>
            <p:nvPr/>
          </p:nvSpPr>
          <p:spPr bwMode="auto">
            <a:xfrm>
              <a:off x="384" y="1536"/>
              <a:ext cx="528" cy="326"/>
            </a:xfrm>
            <a:prstGeom prst="rect">
              <a:avLst/>
            </a:prstGeom>
            <a:solidFill>
              <a:schemeClr val="bg1"/>
            </a:solidFill>
            <a:ln>
              <a:noFill/>
            </a:ln>
            <a:effectLst/>
            <a:extLst>
              <a:ext uri="{91240B29-F687-4F45-9708-019B960494DF}">
                <a14:hiddenLine xmlns:a14="http://schemas.microsoft.com/office/drawing/2010/main" w="12700">
                  <a:solidFill>
                    <a:srgbClr val="FC0128"/>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400">
                  <a:solidFill>
                    <a:srgbClr val="CC0000"/>
                  </a:solidFill>
                  <a:latin typeface="Arial" charset="0"/>
                </a:rPr>
                <a:t>Structure</a:t>
              </a:r>
            </a:p>
            <a:p>
              <a:pPr algn="ctr">
                <a:spcBef>
                  <a:spcPct val="0"/>
                </a:spcBef>
                <a:buClrTx/>
                <a:buFontTx/>
                <a:buNone/>
              </a:pPr>
              <a:r>
                <a:rPr lang="en-US" altLang="en-US" sz="1400">
                  <a:solidFill>
                    <a:srgbClr val="CC0000"/>
                  </a:solidFill>
                  <a:latin typeface="Arial" charset="0"/>
                </a:rPr>
                <a:t>Factors</a:t>
              </a:r>
              <a:endParaRPr lang="en-US" altLang="en-US" sz="2400" b="0">
                <a:solidFill>
                  <a:srgbClr val="CC0000"/>
                </a:solidFill>
                <a:latin typeface="Arial" charset="0"/>
              </a:endParaRPr>
            </a:p>
          </p:txBody>
        </p:sp>
      </p:grpSp>
      <p:sp>
        <p:nvSpPr>
          <p:cNvPr id="95258" name="Rectangle 31"/>
          <p:cNvSpPr>
            <a:spLocks noChangeArrowheads="1"/>
          </p:cNvSpPr>
          <p:nvPr/>
        </p:nvSpPr>
        <p:spPr bwMode="auto">
          <a:xfrm>
            <a:off x="0" y="0"/>
            <a:ext cx="9144000" cy="1277938"/>
          </a:xfrm>
          <a:prstGeom prst="rect">
            <a:avLst/>
          </a:prstGeom>
          <a:gradFill rotWithShape="1">
            <a:gsLst>
              <a:gs pos="0">
                <a:srgbClr val="000047"/>
              </a:gs>
              <a:gs pos="50000">
                <a:srgbClr val="000099"/>
              </a:gs>
              <a:gs pos="100000">
                <a:srgbClr val="000047"/>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4000" b="0" i="1">
                <a:solidFill>
                  <a:schemeClr val="bg1"/>
                </a:solidFill>
                <a:latin typeface="Arial Black" pitchFamily="34" charset="0"/>
              </a:rPr>
              <a:t>Shake-and-Bake</a:t>
            </a:r>
            <a:r>
              <a:rPr lang="en-US" altLang="en-US" sz="4000" b="0">
                <a:solidFill>
                  <a:schemeClr val="bg1"/>
                </a:solidFill>
                <a:latin typeface="Arial Black" pitchFamily="34" charset="0"/>
              </a:rPr>
              <a:t> Method:</a:t>
            </a:r>
            <a:br>
              <a:rPr lang="en-US" altLang="en-US" sz="4000" b="0">
                <a:solidFill>
                  <a:schemeClr val="bg1"/>
                </a:solidFill>
                <a:latin typeface="Arial Black" pitchFamily="34" charset="0"/>
              </a:rPr>
            </a:br>
            <a:r>
              <a:rPr lang="en-US" altLang="en-US" sz="4000" b="0">
                <a:solidFill>
                  <a:schemeClr val="bg1"/>
                </a:solidFill>
                <a:latin typeface="Arial Black" pitchFamily="34" charset="0"/>
              </a:rPr>
              <a:t>		  Dual-Space Refinement</a:t>
            </a:r>
          </a:p>
        </p:txBody>
      </p:sp>
    </p:spTree>
  </p:cSld>
  <p:clrMapOvr>
    <a:masterClrMapping/>
  </p:clrMapOvr>
  <p:transition spd="slow"/>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6258" name="Group 2"/>
          <p:cNvGrpSpPr>
            <a:grpSpLocks/>
          </p:cNvGrpSpPr>
          <p:nvPr/>
        </p:nvGrpSpPr>
        <p:grpSpPr bwMode="auto">
          <a:xfrm>
            <a:off x="0" y="1219200"/>
            <a:ext cx="9144000" cy="5710238"/>
            <a:chOff x="0" y="768"/>
            <a:chExt cx="5473" cy="3418"/>
          </a:xfrm>
        </p:grpSpPr>
        <p:pic>
          <p:nvPicPr>
            <p:cNvPr id="96260"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768"/>
              <a:ext cx="5473" cy="34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6261" name="Text Box 4"/>
            <p:cNvSpPr txBox="1">
              <a:spLocks noChangeArrowheads="1"/>
            </p:cNvSpPr>
            <p:nvPr/>
          </p:nvSpPr>
          <p:spPr bwMode="auto">
            <a:xfrm>
              <a:off x="1632" y="2256"/>
              <a:ext cx="1392" cy="2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50000"/>
                </a:spcBef>
                <a:buClrTx/>
                <a:buFontTx/>
                <a:buNone/>
              </a:pPr>
              <a:r>
                <a:rPr lang="en-US" altLang="en-US" sz="2000" i="1">
                  <a:solidFill>
                    <a:srgbClr val="FF0000"/>
                  </a:solidFill>
                  <a:latin typeface="Times" pitchFamily="18" charset="0"/>
                </a:rPr>
                <a:t>Shake-and-Bake</a:t>
              </a:r>
              <a:endParaRPr lang="en-US" altLang="en-US" sz="2400" b="0">
                <a:solidFill>
                  <a:schemeClr val="tx1"/>
                </a:solidFill>
                <a:latin typeface="Times" pitchFamily="18" charset="0"/>
              </a:endParaRPr>
            </a:p>
          </p:txBody>
        </p:sp>
      </p:grpSp>
      <p:sp>
        <p:nvSpPr>
          <p:cNvPr id="96259" name="Rectangle 6"/>
          <p:cNvSpPr>
            <a:spLocks noChangeArrowheads="1"/>
          </p:cNvSpPr>
          <p:nvPr/>
        </p:nvSpPr>
        <p:spPr bwMode="auto">
          <a:xfrm>
            <a:off x="0" y="0"/>
            <a:ext cx="9144000" cy="1277938"/>
          </a:xfrm>
          <a:prstGeom prst="rect">
            <a:avLst/>
          </a:prstGeom>
          <a:gradFill rotWithShape="1">
            <a:gsLst>
              <a:gs pos="0">
                <a:srgbClr val="000047"/>
              </a:gs>
              <a:gs pos="50000">
                <a:srgbClr val="000099"/>
              </a:gs>
              <a:gs pos="100000">
                <a:srgbClr val="000047"/>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4400" b="0">
                <a:solidFill>
                  <a:schemeClr val="bg1"/>
                </a:solidFill>
                <a:latin typeface="Arial Black" pitchFamily="34" charset="0"/>
              </a:rPr>
              <a:t>A Direct Methods Flowchart</a:t>
            </a:r>
          </a:p>
        </p:txBody>
      </p:sp>
    </p:spTree>
  </p:cSld>
  <p:clrMapOvr>
    <a:masterClrMapping/>
  </p:clrMapOvr>
  <p:transition spd="slow">
    <p:pull dir="rd"/>
  </p:transition>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88867" name="Group 3"/>
          <p:cNvGraphicFramePr>
            <a:graphicFrameLocks noGrp="1"/>
          </p:cNvGraphicFramePr>
          <p:nvPr/>
        </p:nvGraphicFramePr>
        <p:xfrm>
          <a:off x="725488" y="1676400"/>
          <a:ext cx="3541712" cy="4267200"/>
        </p:xfrm>
        <a:graphic>
          <a:graphicData uri="http://schemas.openxmlformats.org/drawingml/2006/table">
            <a:tbl>
              <a:tblPr/>
              <a:tblGrid>
                <a:gridCol w="1295400">
                  <a:extLst>
                    <a:ext uri="{9D8B030D-6E8A-4147-A177-3AD203B41FA5}">
                      <a16:colId xmlns:a16="http://schemas.microsoft.com/office/drawing/2014/main" val="20000"/>
                    </a:ext>
                  </a:extLst>
                </a:gridCol>
                <a:gridCol w="533400">
                  <a:extLst>
                    <a:ext uri="{9D8B030D-6E8A-4147-A177-3AD203B41FA5}">
                      <a16:colId xmlns:a16="http://schemas.microsoft.com/office/drawing/2014/main" val="20001"/>
                    </a:ext>
                  </a:extLst>
                </a:gridCol>
                <a:gridCol w="533400">
                  <a:extLst>
                    <a:ext uri="{9D8B030D-6E8A-4147-A177-3AD203B41FA5}">
                      <a16:colId xmlns:a16="http://schemas.microsoft.com/office/drawing/2014/main" val="20002"/>
                    </a:ext>
                  </a:extLst>
                </a:gridCol>
                <a:gridCol w="471487">
                  <a:extLst>
                    <a:ext uri="{9D8B030D-6E8A-4147-A177-3AD203B41FA5}">
                      <a16:colId xmlns:a16="http://schemas.microsoft.com/office/drawing/2014/main" val="20003"/>
                    </a:ext>
                  </a:extLst>
                </a:gridCol>
                <a:gridCol w="708025">
                  <a:extLst>
                    <a:ext uri="{9D8B030D-6E8A-4147-A177-3AD203B41FA5}">
                      <a16:colId xmlns:a16="http://schemas.microsoft.com/office/drawing/2014/main" val="20004"/>
                    </a:ext>
                  </a:extLst>
                </a:gridCol>
              </a:tblGrid>
              <a:tr h="322263">
                <a:tc>
                  <a:txBody>
                    <a:bodyPr/>
                    <a:lstStyle/>
                    <a:p>
                      <a:pPr marL="0" marR="0" lvl="0" indent="0" algn="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none" strike="noStrike" cap="none" normalizeH="0" baseline="0">
                          <a:ln>
                            <a:noFill/>
                          </a:ln>
                          <a:solidFill>
                            <a:schemeClr val="accent2"/>
                          </a:solidFill>
                          <a:effectLst/>
                          <a:latin typeface="Times New Roman" pitchFamily="18" charset="0"/>
                        </a:rPr>
                        <a:t>Rank</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none" strike="noStrike" cap="none" normalizeH="0" baseline="0">
                          <a:ln>
                            <a:noFill/>
                          </a:ln>
                          <a:solidFill>
                            <a:schemeClr val="accent2"/>
                          </a:solidFill>
                          <a:effectLst/>
                          <a:latin typeface="Times New Roman" pitchFamily="18" charset="0"/>
                        </a:rPr>
                        <a:t>h</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none" strike="noStrike" cap="none" normalizeH="0" baseline="0">
                          <a:ln>
                            <a:noFill/>
                          </a:ln>
                          <a:solidFill>
                            <a:schemeClr val="accent2"/>
                          </a:solidFill>
                          <a:effectLst/>
                          <a:latin typeface="Times New Roman" pitchFamily="18" charset="0"/>
                        </a:rPr>
                        <a:t>k</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none" strike="noStrike" cap="none" normalizeH="0" baseline="0">
                          <a:ln>
                            <a:noFill/>
                          </a:ln>
                          <a:solidFill>
                            <a:schemeClr val="accent2"/>
                          </a:solidFill>
                          <a:effectLst/>
                          <a:latin typeface="Times New Roman" pitchFamily="18" charset="0"/>
                        </a:rPr>
                        <a:t>l</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none" strike="noStrike" cap="none" normalizeH="0" baseline="0">
                          <a:ln>
                            <a:noFill/>
                          </a:ln>
                          <a:solidFill>
                            <a:schemeClr val="accent2"/>
                          </a:solidFill>
                          <a:effectLst/>
                          <a:latin typeface="Times New Roman" pitchFamily="18" charset="0"/>
                        </a:rPr>
                        <a:t>|E|</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323850">
                <a:tc>
                  <a:txBody>
                    <a:bodyPr/>
                    <a:lstStyle/>
                    <a:p>
                      <a:pPr marL="0" marR="0" lvl="0" indent="0" algn="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none" strike="noStrike" cap="none" normalizeH="0" baseline="0">
                          <a:ln>
                            <a:noFill/>
                          </a:ln>
                          <a:solidFill>
                            <a:schemeClr val="accent2"/>
                          </a:solidFill>
                          <a:effectLst/>
                          <a:latin typeface="Times New Roman" pitchFamily="18" charset="0"/>
                        </a:rPr>
                        <a:t>1</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none" strike="noStrike" cap="none" normalizeH="0" baseline="0">
                          <a:ln>
                            <a:noFill/>
                          </a:ln>
                          <a:solidFill>
                            <a:schemeClr val="accent2"/>
                          </a:solidFill>
                          <a:effectLst/>
                          <a:latin typeface="Times New Roman" pitchFamily="18" charset="0"/>
                        </a:rPr>
                        <a:t>0</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none" strike="noStrike" cap="none" normalizeH="0" baseline="0">
                          <a:ln>
                            <a:noFill/>
                          </a:ln>
                          <a:solidFill>
                            <a:schemeClr val="accent2"/>
                          </a:solidFill>
                          <a:effectLst/>
                          <a:latin typeface="Times New Roman" pitchFamily="18" charset="0"/>
                        </a:rPr>
                        <a:t>3</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none" strike="noStrike" cap="none" normalizeH="0" baseline="0">
                          <a:ln>
                            <a:noFill/>
                          </a:ln>
                          <a:solidFill>
                            <a:schemeClr val="accent2"/>
                          </a:solidFill>
                          <a:effectLst/>
                          <a:latin typeface="Times New Roman" pitchFamily="18" charset="0"/>
                        </a:rPr>
                        <a:t>4</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none" strike="noStrike" cap="none" normalizeH="0" baseline="0">
                          <a:ln>
                            <a:noFill/>
                          </a:ln>
                          <a:solidFill>
                            <a:schemeClr val="accent2"/>
                          </a:solidFill>
                          <a:effectLst/>
                          <a:latin typeface="Times New Roman" pitchFamily="18" charset="0"/>
                        </a:rPr>
                        <a:t>4.65</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322263">
                <a:tc>
                  <a:txBody>
                    <a:bodyPr/>
                    <a:lstStyle/>
                    <a:p>
                      <a:pPr marL="0" marR="0" lvl="0" indent="0" algn="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none" strike="noStrike" cap="none" normalizeH="0" baseline="0">
                          <a:ln>
                            <a:noFill/>
                          </a:ln>
                          <a:solidFill>
                            <a:schemeClr val="accent2"/>
                          </a:solidFill>
                          <a:effectLst/>
                          <a:latin typeface="Times New Roman" pitchFamily="18" charset="0"/>
                        </a:rPr>
                        <a:t>2</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none" strike="noStrike" cap="none" normalizeH="0" baseline="0">
                          <a:ln>
                            <a:noFill/>
                          </a:ln>
                          <a:solidFill>
                            <a:schemeClr val="accent2"/>
                          </a:solidFill>
                          <a:effectLst/>
                          <a:latin typeface="Times New Roman" pitchFamily="18" charset="0"/>
                        </a:rPr>
                        <a:t>0</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none" strike="noStrike" cap="none" normalizeH="0" baseline="0">
                          <a:ln>
                            <a:noFill/>
                          </a:ln>
                          <a:solidFill>
                            <a:schemeClr val="accent2"/>
                          </a:solidFill>
                          <a:effectLst/>
                          <a:latin typeface="Times New Roman" pitchFamily="18" charset="0"/>
                        </a:rPr>
                        <a:t>7</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none" strike="noStrike" cap="none" normalizeH="0" baseline="0">
                          <a:ln>
                            <a:noFill/>
                          </a:ln>
                          <a:solidFill>
                            <a:schemeClr val="accent2"/>
                          </a:solidFill>
                          <a:effectLst/>
                          <a:latin typeface="Times New Roman" pitchFamily="18" charset="0"/>
                        </a:rPr>
                        <a:t>30</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none" strike="noStrike" cap="none" normalizeH="0" baseline="0">
                          <a:ln>
                            <a:noFill/>
                          </a:ln>
                          <a:solidFill>
                            <a:schemeClr val="accent2"/>
                          </a:solidFill>
                          <a:effectLst/>
                          <a:latin typeface="Times New Roman" pitchFamily="18" charset="0"/>
                        </a:rPr>
                        <a:t>3.67</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323850">
                <a:tc>
                  <a:txBody>
                    <a:bodyPr/>
                    <a:lstStyle/>
                    <a:p>
                      <a:pPr marL="0" marR="0" lvl="0" indent="0" algn="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none" strike="noStrike" cap="none" normalizeH="0" baseline="0">
                          <a:ln>
                            <a:noFill/>
                          </a:ln>
                          <a:solidFill>
                            <a:schemeClr val="accent2"/>
                          </a:solidFill>
                          <a:effectLst/>
                          <a:latin typeface="Times New Roman" pitchFamily="18" charset="0"/>
                        </a:rPr>
                        <a:t>3</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none" strike="noStrike" cap="none" normalizeH="0" baseline="0">
                          <a:ln>
                            <a:noFill/>
                          </a:ln>
                          <a:solidFill>
                            <a:schemeClr val="accent2"/>
                          </a:solidFill>
                          <a:effectLst/>
                          <a:latin typeface="Times New Roman" pitchFamily="18" charset="0"/>
                        </a:rPr>
                        <a:t>5</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none" strike="noStrike" cap="none" normalizeH="0" baseline="0">
                          <a:ln>
                            <a:noFill/>
                          </a:ln>
                          <a:solidFill>
                            <a:schemeClr val="accent2"/>
                          </a:solidFill>
                          <a:effectLst/>
                          <a:latin typeface="Times New Roman" pitchFamily="18" charset="0"/>
                        </a:rPr>
                        <a:t>1</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none" strike="noStrike" cap="none" normalizeH="0" baseline="0">
                          <a:ln>
                            <a:noFill/>
                          </a:ln>
                          <a:solidFill>
                            <a:schemeClr val="accent2"/>
                          </a:solidFill>
                          <a:effectLst/>
                          <a:latin typeface="Times New Roman" pitchFamily="18" charset="0"/>
                        </a:rPr>
                        <a:t>1</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none" strike="noStrike" cap="none" normalizeH="0" baseline="0">
                          <a:ln>
                            <a:noFill/>
                          </a:ln>
                          <a:solidFill>
                            <a:schemeClr val="accent2"/>
                          </a:solidFill>
                          <a:effectLst/>
                          <a:latin typeface="Times New Roman" pitchFamily="18" charset="0"/>
                        </a:rPr>
                        <a:t>3.67</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322263">
                <a:tc>
                  <a:txBody>
                    <a:bodyPr/>
                    <a:lstStyle/>
                    <a:p>
                      <a:pPr marL="0" marR="0" lvl="0" indent="0" algn="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none" strike="noStrike" cap="none" normalizeH="0" baseline="0">
                          <a:ln>
                            <a:noFill/>
                          </a:ln>
                          <a:solidFill>
                            <a:schemeClr val="accent2"/>
                          </a:solidFill>
                          <a:effectLst/>
                          <a:latin typeface="Times New Roman" pitchFamily="18" charset="0"/>
                        </a:rPr>
                        <a:t>4</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none" strike="noStrike" cap="none" normalizeH="0" baseline="0">
                          <a:ln>
                            <a:noFill/>
                          </a:ln>
                          <a:solidFill>
                            <a:schemeClr val="accent2"/>
                          </a:solidFill>
                          <a:effectLst/>
                          <a:latin typeface="Times New Roman" pitchFamily="18" charset="0"/>
                        </a:rPr>
                        <a:t>8</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none" strike="noStrike" cap="none" normalizeH="0" baseline="0">
                          <a:ln>
                            <a:noFill/>
                          </a:ln>
                          <a:solidFill>
                            <a:schemeClr val="accent2"/>
                          </a:solidFill>
                          <a:effectLst/>
                          <a:latin typeface="Times New Roman" pitchFamily="18" charset="0"/>
                        </a:rPr>
                        <a:t>8</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none" strike="noStrike" cap="none" normalizeH="0" baseline="0">
                          <a:ln>
                            <a:noFill/>
                          </a:ln>
                          <a:solidFill>
                            <a:schemeClr val="accent2"/>
                          </a:solidFill>
                          <a:effectLst/>
                          <a:latin typeface="Times New Roman" pitchFamily="18" charset="0"/>
                        </a:rPr>
                        <a:t>5</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none" strike="noStrike" cap="none" normalizeH="0" baseline="0">
                          <a:ln>
                            <a:noFill/>
                          </a:ln>
                          <a:solidFill>
                            <a:schemeClr val="accent2"/>
                          </a:solidFill>
                          <a:effectLst/>
                          <a:latin typeface="Times New Roman" pitchFamily="18" charset="0"/>
                        </a:rPr>
                        <a:t>3.26</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322263">
                <a:tc>
                  <a:txBody>
                    <a:bodyPr/>
                    <a:lstStyle/>
                    <a:p>
                      <a:pPr marL="0" marR="0" lvl="0" indent="0" algn="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none" strike="noStrike" cap="none" normalizeH="0" baseline="0">
                          <a:ln>
                            <a:noFill/>
                          </a:ln>
                          <a:solidFill>
                            <a:schemeClr val="accent2"/>
                          </a:solidFill>
                          <a:effectLst/>
                          <a:latin typeface="Times New Roman" pitchFamily="18" charset="0"/>
                        </a:rPr>
                        <a:t>5</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none" strike="noStrike" cap="none" normalizeH="0" baseline="0">
                          <a:ln>
                            <a:noFill/>
                          </a:ln>
                          <a:solidFill>
                            <a:schemeClr val="accent2"/>
                          </a:solidFill>
                          <a:effectLst/>
                          <a:latin typeface="Times New Roman" pitchFamily="18" charset="0"/>
                        </a:rPr>
                        <a:t>6</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none" strike="noStrike" cap="none" normalizeH="0" baseline="0">
                          <a:ln>
                            <a:noFill/>
                          </a:ln>
                          <a:solidFill>
                            <a:schemeClr val="accent2"/>
                          </a:solidFill>
                          <a:effectLst/>
                          <a:latin typeface="Times New Roman" pitchFamily="18" charset="0"/>
                        </a:rPr>
                        <a:t>0</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none" strike="noStrike" cap="none" normalizeH="0" baseline="0">
                          <a:ln>
                            <a:noFill/>
                          </a:ln>
                          <a:solidFill>
                            <a:schemeClr val="accent2"/>
                          </a:solidFill>
                          <a:effectLst/>
                          <a:latin typeface="Times New Roman" pitchFamily="18" charset="0"/>
                        </a:rPr>
                        <a:t>1</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none" strike="noStrike" cap="none" normalizeH="0" baseline="0">
                          <a:ln>
                            <a:noFill/>
                          </a:ln>
                          <a:solidFill>
                            <a:schemeClr val="accent2"/>
                          </a:solidFill>
                          <a:effectLst/>
                          <a:latin typeface="Times New Roman" pitchFamily="18" charset="0"/>
                        </a:rPr>
                        <a:t>3.15</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323850">
                <a:tc>
                  <a:txBody>
                    <a:bodyPr/>
                    <a:lstStyle/>
                    <a:p>
                      <a:pPr marL="0" marR="0" lvl="0" indent="0" algn="r" defTabSz="914400" rtl="0" eaLnBrk="0" fontAlgn="base" latinLnBrk="0" hangingPunct="0">
                        <a:lnSpc>
                          <a:spcPct val="100000"/>
                        </a:lnSpc>
                        <a:spcBef>
                          <a:spcPct val="20000"/>
                        </a:spcBef>
                        <a:spcAft>
                          <a:spcPct val="0"/>
                        </a:spcAft>
                        <a:buClr>
                          <a:srgbClr val="CC0000"/>
                        </a:buClr>
                        <a:buSzTx/>
                        <a:buFont typeface="Wingdings" pitchFamily="2" charset="2"/>
                        <a:buNone/>
                        <a:tabLst/>
                      </a:pPr>
                      <a:endParaRPr kumimoji="0" lang="en-US" sz="2200" b="1" i="0" u="none" strike="noStrike" cap="none" normalizeH="0" baseline="0">
                        <a:ln>
                          <a:noFill/>
                        </a:ln>
                        <a:solidFill>
                          <a:schemeClr val="accent2"/>
                        </a:solidFill>
                        <a:effectLst/>
                        <a:latin typeface="Times New Roman" pitchFamily="18"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endParaRPr kumimoji="0" lang="en-US" sz="2200" b="1" i="0" u="none" strike="noStrike" cap="none" normalizeH="0" baseline="0">
                        <a:ln>
                          <a:noFill/>
                        </a:ln>
                        <a:solidFill>
                          <a:schemeClr val="accent2"/>
                        </a:solidFill>
                        <a:effectLst/>
                        <a:latin typeface="Times New Roman" pitchFamily="18"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endParaRPr kumimoji="0" lang="en-US" sz="2200" b="1" i="0" u="none" strike="noStrike" cap="none" normalizeH="0" baseline="0">
                        <a:ln>
                          <a:noFill/>
                        </a:ln>
                        <a:solidFill>
                          <a:schemeClr val="accent2"/>
                        </a:solidFill>
                        <a:effectLst/>
                        <a:latin typeface="Times New Roman" pitchFamily="18"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endParaRPr kumimoji="0" lang="en-US" sz="2200" b="1" i="0" u="none" strike="noStrike" cap="none" normalizeH="0" baseline="0">
                        <a:ln>
                          <a:noFill/>
                        </a:ln>
                        <a:solidFill>
                          <a:schemeClr val="accent2"/>
                        </a:solidFill>
                        <a:effectLst/>
                        <a:latin typeface="Times New Roman" pitchFamily="18"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endParaRPr kumimoji="0" lang="en-US" sz="2200" b="1" i="0" u="none" strike="noStrike" cap="none" normalizeH="0" baseline="0">
                        <a:ln>
                          <a:noFill/>
                        </a:ln>
                        <a:solidFill>
                          <a:schemeClr val="accent2"/>
                        </a:solidFill>
                        <a:effectLst/>
                        <a:latin typeface="Times New Roman" pitchFamily="18"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322263">
                <a:tc>
                  <a:txBody>
                    <a:bodyPr/>
                    <a:lstStyle/>
                    <a:p>
                      <a:pPr marL="0" marR="0" lvl="0" indent="0" algn="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none" strike="noStrike" cap="none" normalizeH="0" baseline="0">
                          <a:ln>
                            <a:noFill/>
                          </a:ln>
                          <a:solidFill>
                            <a:schemeClr val="accent2"/>
                          </a:solidFill>
                          <a:effectLst/>
                          <a:latin typeface="Times New Roman" pitchFamily="18" charset="0"/>
                        </a:rPr>
                        <a:t>10n=840</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none" strike="noStrike" cap="none" normalizeH="0" baseline="0">
                          <a:ln>
                            <a:noFill/>
                          </a:ln>
                          <a:solidFill>
                            <a:schemeClr val="accent2"/>
                          </a:solidFill>
                          <a:effectLst/>
                          <a:latin typeface="Times New Roman" pitchFamily="18" charset="0"/>
                        </a:rPr>
                        <a:t>7</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none" strike="noStrike" cap="none" normalizeH="0" baseline="0">
                          <a:ln>
                            <a:noFill/>
                          </a:ln>
                          <a:solidFill>
                            <a:schemeClr val="accent2"/>
                          </a:solidFill>
                          <a:effectLst/>
                          <a:latin typeface="Times New Roman" pitchFamily="18" charset="0"/>
                        </a:rPr>
                        <a:t>0</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none" strike="noStrike" cap="none" normalizeH="0" baseline="0">
                          <a:ln>
                            <a:noFill/>
                          </a:ln>
                          <a:solidFill>
                            <a:schemeClr val="accent2"/>
                          </a:solidFill>
                          <a:effectLst/>
                          <a:latin typeface="Times New Roman" pitchFamily="18" charset="0"/>
                        </a:rPr>
                        <a:t>3</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none" strike="noStrike" cap="none" normalizeH="0" baseline="0">
                          <a:ln>
                            <a:noFill/>
                          </a:ln>
                          <a:solidFill>
                            <a:schemeClr val="accent2"/>
                          </a:solidFill>
                          <a:effectLst/>
                          <a:latin typeface="Times New Roman" pitchFamily="18" charset="0"/>
                        </a:rPr>
                        <a:t>1.33</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323850">
                <a:tc>
                  <a:txBody>
                    <a:bodyPr/>
                    <a:lstStyle/>
                    <a:p>
                      <a:pPr marL="0" marR="0" lvl="0" indent="0" algn="r" defTabSz="914400" rtl="0" eaLnBrk="0" fontAlgn="base" latinLnBrk="0" hangingPunct="0">
                        <a:lnSpc>
                          <a:spcPct val="100000"/>
                        </a:lnSpc>
                        <a:spcBef>
                          <a:spcPct val="20000"/>
                        </a:spcBef>
                        <a:spcAft>
                          <a:spcPct val="0"/>
                        </a:spcAft>
                        <a:buClr>
                          <a:srgbClr val="CC0000"/>
                        </a:buClr>
                        <a:buSzTx/>
                        <a:buFont typeface="Wingdings" pitchFamily="2" charset="2"/>
                        <a:buNone/>
                        <a:tabLst/>
                      </a:pPr>
                      <a:endParaRPr kumimoji="0" lang="en-US" sz="2200" b="1" i="0" u="none" strike="noStrike" cap="none" normalizeH="0" baseline="0">
                        <a:ln>
                          <a:noFill/>
                        </a:ln>
                        <a:solidFill>
                          <a:schemeClr val="accent2"/>
                        </a:solidFill>
                        <a:effectLst/>
                        <a:latin typeface="Times New Roman" pitchFamily="18"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endParaRPr kumimoji="0" lang="en-US" sz="2200" b="1" i="0" u="none" strike="noStrike" cap="none" normalizeH="0" baseline="0">
                        <a:ln>
                          <a:noFill/>
                        </a:ln>
                        <a:solidFill>
                          <a:schemeClr val="accent2"/>
                        </a:solidFill>
                        <a:effectLst/>
                        <a:latin typeface="Times New Roman" pitchFamily="18"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endParaRPr kumimoji="0" lang="en-US" sz="2200" b="1" i="0" u="none" strike="noStrike" cap="none" normalizeH="0" baseline="0">
                        <a:ln>
                          <a:noFill/>
                        </a:ln>
                        <a:solidFill>
                          <a:schemeClr val="accent2"/>
                        </a:solidFill>
                        <a:effectLst/>
                        <a:latin typeface="Times New Roman" pitchFamily="18"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endParaRPr kumimoji="0" lang="en-US" sz="2200" b="1" i="0" u="none" strike="noStrike" cap="none" normalizeH="0" baseline="0">
                        <a:ln>
                          <a:noFill/>
                        </a:ln>
                        <a:solidFill>
                          <a:schemeClr val="accent2"/>
                        </a:solidFill>
                        <a:effectLst/>
                        <a:latin typeface="Times New Roman" pitchFamily="18"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endParaRPr kumimoji="0" lang="en-US" sz="2200" b="1" i="0" u="none" strike="noStrike" cap="none" normalizeH="0" baseline="0">
                        <a:ln>
                          <a:noFill/>
                        </a:ln>
                        <a:solidFill>
                          <a:schemeClr val="accent2"/>
                        </a:solidFill>
                        <a:effectLst/>
                        <a:latin typeface="Times New Roman" pitchFamily="18"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8"/>
                  </a:ext>
                </a:extLst>
              </a:tr>
              <a:tr h="322263">
                <a:tc>
                  <a:txBody>
                    <a:bodyPr/>
                    <a:lstStyle/>
                    <a:p>
                      <a:pPr marL="0" marR="0" lvl="0" indent="0" algn="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none" strike="noStrike" cap="none" normalizeH="0" baseline="0">
                          <a:ln>
                            <a:noFill/>
                          </a:ln>
                          <a:solidFill>
                            <a:schemeClr val="accent2"/>
                          </a:solidFill>
                          <a:effectLst/>
                          <a:latin typeface="Times New Roman" pitchFamily="18" charset="0"/>
                        </a:rPr>
                        <a:t>841</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none" strike="noStrike" cap="none" normalizeH="0" baseline="0">
                          <a:ln>
                            <a:noFill/>
                          </a:ln>
                          <a:solidFill>
                            <a:schemeClr val="accent2"/>
                          </a:solidFill>
                          <a:effectLst/>
                          <a:latin typeface="Times New Roman" pitchFamily="18" charset="0"/>
                        </a:rPr>
                        <a:t>2</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none" strike="noStrike" cap="none" normalizeH="0" baseline="0">
                          <a:ln>
                            <a:noFill/>
                          </a:ln>
                          <a:solidFill>
                            <a:schemeClr val="accent2"/>
                          </a:solidFill>
                          <a:effectLst/>
                          <a:latin typeface="Times New Roman" pitchFamily="18" charset="0"/>
                        </a:rPr>
                        <a:t>4</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none" strike="noStrike" cap="none" normalizeH="0" baseline="0">
                          <a:ln>
                            <a:noFill/>
                          </a:ln>
                          <a:solidFill>
                            <a:schemeClr val="accent2"/>
                          </a:solidFill>
                          <a:effectLst/>
                          <a:latin typeface="Times New Roman" pitchFamily="18" charset="0"/>
                        </a:rPr>
                        <a:t>30</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none" strike="noStrike" cap="none" normalizeH="0" baseline="0">
                          <a:ln>
                            <a:noFill/>
                          </a:ln>
                          <a:solidFill>
                            <a:schemeClr val="accent2"/>
                          </a:solidFill>
                          <a:effectLst/>
                          <a:latin typeface="Times New Roman" pitchFamily="18" charset="0"/>
                        </a:rPr>
                        <a:t>1.33</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9"/>
                  </a:ext>
                </a:extLst>
              </a:tr>
            </a:tbl>
          </a:graphicData>
        </a:graphic>
      </p:graphicFrame>
      <p:sp>
        <p:nvSpPr>
          <p:cNvPr id="97350" name="Text Box 71"/>
          <p:cNvSpPr txBox="1">
            <a:spLocks noChangeArrowheads="1"/>
          </p:cNvSpPr>
          <p:nvPr/>
        </p:nvSpPr>
        <p:spPr bwMode="auto">
          <a:xfrm>
            <a:off x="2476500" y="5835650"/>
            <a:ext cx="40005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50000"/>
              </a:spcBef>
              <a:buClrTx/>
              <a:buFontTx/>
              <a:buNone/>
            </a:pPr>
            <a:r>
              <a:rPr lang="en-US" altLang="en-US" sz="3600" b="0" i="1">
                <a:latin typeface="Times" pitchFamily="18" charset="0"/>
              </a:rPr>
              <a:t>n</a:t>
            </a:r>
            <a:r>
              <a:rPr lang="en-US" altLang="en-US" sz="3600" b="0">
                <a:latin typeface="Times" pitchFamily="18" charset="0"/>
              </a:rPr>
              <a:t> = 84 unique atoms</a:t>
            </a:r>
          </a:p>
        </p:txBody>
      </p:sp>
      <p:sp>
        <p:nvSpPr>
          <p:cNvPr id="97351" name="Text Box 72"/>
          <p:cNvSpPr txBox="1">
            <a:spLocks noChangeArrowheads="1"/>
          </p:cNvSpPr>
          <p:nvPr/>
        </p:nvSpPr>
        <p:spPr bwMode="auto">
          <a:xfrm>
            <a:off x="685800" y="1143000"/>
            <a:ext cx="35814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3600" b="0">
                <a:latin typeface="Times" pitchFamily="18" charset="0"/>
              </a:rPr>
              <a:t>Reflections</a:t>
            </a:r>
          </a:p>
        </p:txBody>
      </p:sp>
      <p:sp>
        <p:nvSpPr>
          <p:cNvPr id="97352" name="Text Box 73"/>
          <p:cNvSpPr txBox="1">
            <a:spLocks noChangeArrowheads="1"/>
          </p:cNvSpPr>
          <p:nvPr/>
        </p:nvSpPr>
        <p:spPr bwMode="auto">
          <a:xfrm>
            <a:off x="4876800" y="1143000"/>
            <a:ext cx="38862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3600" b="0">
                <a:latin typeface="Times" pitchFamily="18" charset="0"/>
              </a:rPr>
              <a:t>Triplets</a:t>
            </a:r>
          </a:p>
        </p:txBody>
      </p:sp>
      <p:sp>
        <p:nvSpPr>
          <p:cNvPr id="97353" name="Line 74"/>
          <p:cNvSpPr>
            <a:spLocks noChangeShapeType="1"/>
          </p:cNvSpPr>
          <p:nvPr/>
        </p:nvSpPr>
        <p:spPr bwMode="auto">
          <a:xfrm>
            <a:off x="4495800" y="3657600"/>
            <a:ext cx="1066800" cy="0"/>
          </a:xfrm>
          <a:prstGeom prst="line">
            <a:avLst/>
          </a:prstGeom>
          <a:noFill/>
          <a:ln w="76200">
            <a:solidFill>
              <a:srgbClr val="CC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97354" name="Line 75"/>
          <p:cNvSpPr>
            <a:spLocks noChangeShapeType="1"/>
          </p:cNvSpPr>
          <p:nvPr/>
        </p:nvSpPr>
        <p:spPr bwMode="auto">
          <a:xfrm>
            <a:off x="1828800" y="4267200"/>
            <a:ext cx="0" cy="381000"/>
          </a:xfrm>
          <a:prstGeom prst="line">
            <a:avLst/>
          </a:prstGeom>
          <a:noFill/>
          <a:ln w="38100">
            <a:solidFill>
              <a:schemeClr val="accent2"/>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97355" name="Line 76"/>
          <p:cNvSpPr>
            <a:spLocks noChangeShapeType="1"/>
          </p:cNvSpPr>
          <p:nvPr/>
        </p:nvSpPr>
        <p:spPr bwMode="auto">
          <a:xfrm>
            <a:off x="6096000" y="4191000"/>
            <a:ext cx="0" cy="457200"/>
          </a:xfrm>
          <a:prstGeom prst="line">
            <a:avLst/>
          </a:prstGeom>
          <a:noFill/>
          <a:ln w="38100">
            <a:solidFill>
              <a:schemeClr val="accent2"/>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97356" name="Line 77"/>
          <p:cNvSpPr>
            <a:spLocks noChangeShapeType="1"/>
          </p:cNvSpPr>
          <p:nvPr/>
        </p:nvSpPr>
        <p:spPr bwMode="auto">
          <a:xfrm>
            <a:off x="6477000" y="4191000"/>
            <a:ext cx="0" cy="457200"/>
          </a:xfrm>
          <a:prstGeom prst="line">
            <a:avLst/>
          </a:prstGeom>
          <a:noFill/>
          <a:ln w="38100">
            <a:solidFill>
              <a:schemeClr val="accent2"/>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97357" name="Line 78"/>
          <p:cNvSpPr>
            <a:spLocks noChangeShapeType="1"/>
          </p:cNvSpPr>
          <p:nvPr/>
        </p:nvSpPr>
        <p:spPr bwMode="auto">
          <a:xfrm>
            <a:off x="7086600" y="4191000"/>
            <a:ext cx="0" cy="457200"/>
          </a:xfrm>
          <a:prstGeom prst="line">
            <a:avLst/>
          </a:prstGeom>
          <a:noFill/>
          <a:ln w="38100">
            <a:solidFill>
              <a:schemeClr val="accent2"/>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97358" name="Line 79"/>
          <p:cNvSpPr>
            <a:spLocks noChangeShapeType="1"/>
          </p:cNvSpPr>
          <p:nvPr/>
        </p:nvSpPr>
        <p:spPr bwMode="auto">
          <a:xfrm>
            <a:off x="7696200" y="4191000"/>
            <a:ext cx="0" cy="457200"/>
          </a:xfrm>
          <a:prstGeom prst="line">
            <a:avLst/>
          </a:prstGeom>
          <a:noFill/>
          <a:ln w="38100">
            <a:solidFill>
              <a:schemeClr val="accent2"/>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97359" name="Line 80"/>
          <p:cNvSpPr>
            <a:spLocks noChangeShapeType="1"/>
          </p:cNvSpPr>
          <p:nvPr/>
        </p:nvSpPr>
        <p:spPr bwMode="auto">
          <a:xfrm>
            <a:off x="8382000" y="4191000"/>
            <a:ext cx="0" cy="457200"/>
          </a:xfrm>
          <a:prstGeom prst="line">
            <a:avLst/>
          </a:prstGeom>
          <a:noFill/>
          <a:ln w="38100">
            <a:solidFill>
              <a:schemeClr val="accent2"/>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97360" name="Line 81"/>
          <p:cNvSpPr>
            <a:spLocks noChangeShapeType="1"/>
          </p:cNvSpPr>
          <p:nvPr/>
        </p:nvSpPr>
        <p:spPr bwMode="auto">
          <a:xfrm>
            <a:off x="2286000" y="4267200"/>
            <a:ext cx="0" cy="381000"/>
          </a:xfrm>
          <a:prstGeom prst="line">
            <a:avLst/>
          </a:prstGeom>
          <a:noFill/>
          <a:ln w="38100">
            <a:solidFill>
              <a:schemeClr val="accent2"/>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97361" name="Line 82"/>
          <p:cNvSpPr>
            <a:spLocks noChangeShapeType="1"/>
          </p:cNvSpPr>
          <p:nvPr/>
        </p:nvSpPr>
        <p:spPr bwMode="auto">
          <a:xfrm>
            <a:off x="2819400" y="4267200"/>
            <a:ext cx="0" cy="381000"/>
          </a:xfrm>
          <a:prstGeom prst="line">
            <a:avLst/>
          </a:prstGeom>
          <a:noFill/>
          <a:ln w="38100">
            <a:solidFill>
              <a:schemeClr val="accent2"/>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97362" name="Line 83"/>
          <p:cNvSpPr>
            <a:spLocks noChangeShapeType="1"/>
          </p:cNvSpPr>
          <p:nvPr/>
        </p:nvSpPr>
        <p:spPr bwMode="auto">
          <a:xfrm>
            <a:off x="3352800" y="4267200"/>
            <a:ext cx="0" cy="381000"/>
          </a:xfrm>
          <a:prstGeom prst="line">
            <a:avLst/>
          </a:prstGeom>
          <a:noFill/>
          <a:ln w="38100">
            <a:solidFill>
              <a:schemeClr val="accent2"/>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97363" name="Line 84"/>
          <p:cNvSpPr>
            <a:spLocks noChangeShapeType="1"/>
          </p:cNvSpPr>
          <p:nvPr/>
        </p:nvSpPr>
        <p:spPr bwMode="auto">
          <a:xfrm>
            <a:off x="3886200" y="4267200"/>
            <a:ext cx="0" cy="381000"/>
          </a:xfrm>
          <a:prstGeom prst="line">
            <a:avLst/>
          </a:prstGeom>
          <a:noFill/>
          <a:ln w="38100">
            <a:solidFill>
              <a:schemeClr val="accent2"/>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97364" name="Line 85"/>
          <p:cNvSpPr>
            <a:spLocks noChangeShapeType="1"/>
          </p:cNvSpPr>
          <p:nvPr/>
        </p:nvSpPr>
        <p:spPr bwMode="auto">
          <a:xfrm>
            <a:off x="762000" y="5257800"/>
            <a:ext cx="3505200" cy="0"/>
          </a:xfrm>
          <a:prstGeom prst="line">
            <a:avLst/>
          </a:prstGeom>
          <a:noFill/>
          <a:ln w="38100">
            <a:solidFill>
              <a:srgbClr val="CC0000"/>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97365" name="Line 86"/>
          <p:cNvSpPr>
            <a:spLocks noChangeShapeType="1"/>
          </p:cNvSpPr>
          <p:nvPr/>
        </p:nvSpPr>
        <p:spPr bwMode="auto">
          <a:xfrm>
            <a:off x="4876800" y="5257800"/>
            <a:ext cx="3886200" cy="0"/>
          </a:xfrm>
          <a:prstGeom prst="line">
            <a:avLst/>
          </a:prstGeom>
          <a:noFill/>
          <a:ln w="38100">
            <a:solidFill>
              <a:srgbClr val="CC0000"/>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pic>
        <p:nvPicPr>
          <p:cNvPr id="97366" name="Picture 87" descr="BS00439_"/>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5105400"/>
            <a:ext cx="762000" cy="71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7367" name="Picture 88" descr="BS00439_"/>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343400" y="5105400"/>
            <a:ext cx="762000" cy="71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7368" name="Line 89"/>
          <p:cNvSpPr>
            <a:spLocks noChangeShapeType="1"/>
          </p:cNvSpPr>
          <p:nvPr/>
        </p:nvSpPr>
        <p:spPr bwMode="auto">
          <a:xfrm>
            <a:off x="4495800" y="2286000"/>
            <a:ext cx="0" cy="2743200"/>
          </a:xfrm>
          <a:prstGeom prst="line">
            <a:avLst/>
          </a:prstGeom>
          <a:noFill/>
          <a:ln w="57150">
            <a:solidFill>
              <a:srgbClr val="CC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97369" name="Line 90"/>
          <p:cNvSpPr>
            <a:spLocks noChangeShapeType="1"/>
          </p:cNvSpPr>
          <p:nvPr/>
        </p:nvSpPr>
        <p:spPr bwMode="auto">
          <a:xfrm>
            <a:off x="4267200" y="5029200"/>
            <a:ext cx="228600" cy="0"/>
          </a:xfrm>
          <a:prstGeom prst="line">
            <a:avLst/>
          </a:prstGeom>
          <a:noFill/>
          <a:ln w="57150">
            <a:solidFill>
              <a:srgbClr val="CC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97370" name="Line 91"/>
          <p:cNvSpPr>
            <a:spLocks noChangeShapeType="1"/>
          </p:cNvSpPr>
          <p:nvPr/>
        </p:nvSpPr>
        <p:spPr bwMode="auto">
          <a:xfrm>
            <a:off x="4267200" y="2286000"/>
            <a:ext cx="228600" cy="0"/>
          </a:xfrm>
          <a:prstGeom prst="line">
            <a:avLst/>
          </a:prstGeom>
          <a:noFill/>
          <a:ln w="57150">
            <a:solidFill>
              <a:srgbClr val="CC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graphicFrame>
        <p:nvGraphicFramePr>
          <p:cNvPr id="1188956" name="Group 92"/>
          <p:cNvGraphicFramePr>
            <a:graphicFrameLocks noGrp="1"/>
          </p:cNvGraphicFramePr>
          <p:nvPr/>
        </p:nvGraphicFramePr>
        <p:xfrm>
          <a:off x="4840288" y="1676400"/>
          <a:ext cx="3922712" cy="4267202"/>
        </p:xfrm>
        <a:graphic>
          <a:graphicData uri="http://schemas.openxmlformats.org/drawingml/2006/table">
            <a:tbl>
              <a:tblPr/>
              <a:tblGrid>
                <a:gridCol w="1377950">
                  <a:extLst>
                    <a:ext uri="{9D8B030D-6E8A-4147-A177-3AD203B41FA5}">
                      <a16:colId xmlns:a16="http://schemas.microsoft.com/office/drawing/2014/main" val="20000"/>
                    </a:ext>
                  </a:extLst>
                </a:gridCol>
                <a:gridCol w="568325">
                  <a:extLst>
                    <a:ext uri="{9D8B030D-6E8A-4147-A177-3AD203B41FA5}">
                      <a16:colId xmlns:a16="http://schemas.microsoft.com/office/drawing/2014/main" val="20001"/>
                    </a:ext>
                  </a:extLst>
                </a:gridCol>
                <a:gridCol w="566737">
                  <a:extLst>
                    <a:ext uri="{9D8B030D-6E8A-4147-A177-3AD203B41FA5}">
                      <a16:colId xmlns:a16="http://schemas.microsoft.com/office/drawing/2014/main" val="20002"/>
                    </a:ext>
                  </a:extLst>
                </a:gridCol>
                <a:gridCol w="723900">
                  <a:extLst>
                    <a:ext uri="{9D8B030D-6E8A-4147-A177-3AD203B41FA5}">
                      <a16:colId xmlns:a16="http://schemas.microsoft.com/office/drawing/2014/main" val="20003"/>
                    </a:ext>
                  </a:extLst>
                </a:gridCol>
                <a:gridCol w="685800">
                  <a:extLst>
                    <a:ext uri="{9D8B030D-6E8A-4147-A177-3AD203B41FA5}">
                      <a16:colId xmlns:a16="http://schemas.microsoft.com/office/drawing/2014/main" val="20004"/>
                    </a:ext>
                  </a:extLst>
                </a:gridCol>
              </a:tblGrid>
              <a:tr h="381000">
                <a:tc>
                  <a:txBody>
                    <a:bodyPr/>
                    <a:lstStyle/>
                    <a:p>
                      <a:pPr marL="0" marR="0" lvl="0" indent="0" algn="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1800" b="1" i="0" u="none" strike="noStrike" cap="none" normalizeH="0" baseline="0">
                          <a:ln>
                            <a:noFill/>
                          </a:ln>
                          <a:solidFill>
                            <a:schemeClr val="accent2"/>
                          </a:solidFill>
                          <a:effectLst/>
                          <a:latin typeface="Times New Roman" pitchFamily="18" charset="0"/>
                        </a:rPr>
                        <a:t>Rank</a:t>
                      </a:r>
                    </a:p>
                  </a:txBody>
                  <a:tcPr horzOverflow="overflow">
                    <a:lnL cap="flat">
                      <a:noFill/>
                    </a:lnL>
                    <a:lnR>
                      <a:noFill/>
                    </a:lnR>
                    <a:lnT cap="flat">
                      <a:noFill/>
                    </a:lnT>
                    <a:lnB>
                      <a:noFill/>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1800" b="1" i="0" u="none" strike="noStrike" cap="none" normalizeH="0" baseline="0">
                          <a:ln>
                            <a:noFill/>
                          </a:ln>
                          <a:solidFill>
                            <a:schemeClr val="accent2"/>
                          </a:solidFill>
                          <a:effectLst/>
                          <a:latin typeface="Times New Roman" pitchFamily="18" charset="0"/>
                        </a:rPr>
                        <a:t>H</a:t>
                      </a:r>
                    </a:p>
                  </a:txBody>
                  <a:tcPr horzOverflow="overflow">
                    <a:lnL>
                      <a:noFill/>
                    </a:lnL>
                    <a:lnR>
                      <a:noFill/>
                    </a:lnR>
                    <a:lnT cap="flat">
                      <a:noFill/>
                    </a:lnT>
                    <a:lnB>
                      <a:noFill/>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1800" b="1" i="0" u="none" strike="noStrike" cap="none" normalizeH="0" baseline="0">
                          <a:ln>
                            <a:noFill/>
                          </a:ln>
                          <a:solidFill>
                            <a:schemeClr val="accent2"/>
                          </a:solidFill>
                          <a:effectLst/>
                          <a:latin typeface="Times New Roman" pitchFamily="18" charset="0"/>
                        </a:rPr>
                        <a:t>K</a:t>
                      </a:r>
                    </a:p>
                  </a:txBody>
                  <a:tcPr horzOverflow="overflow">
                    <a:lnL>
                      <a:noFill/>
                    </a:lnL>
                    <a:lnR>
                      <a:noFill/>
                    </a:lnR>
                    <a:lnT cap="flat">
                      <a:noFill/>
                    </a:lnT>
                    <a:lnB>
                      <a:noFill/>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1800" b="1" i="0" u="none" strike="noStrike" cap="none" normalizeH="0" baseline="0">
                          <a:ln>
                            <a:noFill/>
                          </a:ln>
                          <a:solidFill>
                            <a:schemeClr val="accent2"/>
                          </a:solidFill>
                          <a:effectLst/>
                          <a:latin typeface="Times New Roman" pitchFamily="18" charset="0"/>
                        </a:rPr>
                        <a:t>-H-K</a:t>
                      </a:r>
                    </a:p>
                  </a:txBody>
                  <a:tcPr horzOverflow="overflow">
                    <a:lnL>
                      <a:noFill/>
                    </a:lnL>
                    <a:lnR>
                      <a:noFill/>
                    </a:lnR>
                    <a:lnT cap="flat">
                      <a:noFill/>
                    </a:lnT>
                    <a:lnB>
                      <a:noFill/>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1800" b="1" i="0" u="none" strike="noStrike" cap="none" normalizeH="0" baseline="0">
                          <a:ln>
                            <a:noFill/>
                          </a:ln>
                          <a:solidFill>
                            <a:schemeClr val="accent2"/>
                          </a:solidFill>
                          <a:effectLst/>
                          <a:latin typeface="Times New Roman" pitchFamily="18" charset="0"/>
                        </a:rPr>
                        <a:t>A</a:t>
                      </a:r>
                    </a:p>
                  </a:txBody>
                  <a:tcPr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10000"/>
                  </a:ext>
                </a:extLst>
              </a:tr>
              <a:tr h="388938">
                <a:tc>
                  <a:txBody>
                    <a:bodyPr/>
                    <a:lstStyle/>
                    <a:p>
                      <a:pPr marL="0" marR="0" lvl="0" indent="0" algn="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1800" b="1" i="0" u="none" strike="noStrike" cap="none" normalizeH="0" baseline="0">
                          <a:ln>
                            <a:noFill/>
                          </a:ln>
                          <a:solidFill>
                            <a:schemeClr val="accent2"/>
                          </a:solidFill>
                          <a:effectLst/>
                          <a:latin typeface="Times New Roman" pitchFamily="18" charset="0"/>
                        </a:rPr>
                        <a:t>1</a:t>
                      </a:r>
                    </a:p>
                  </a:txBody>
                  <a:tcPr horzOverflow="overflow">
                    <a:lnL cap="flat">
                      <a:noFill/>
                    </a:lnL>
                    <a:lnR>
                      <a:noFill/>
                    </a:lnR>
                    <a:lnT>
                      <a:noFill/>
                    </a:lnT>
                    <a:lnB>
                      <a:noFill/>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1800" b="1" i="0" u="none" strike="noStrike" cap="none" normalizeH="0" baseline="0">
                          <a:ln>
                            <a:noFill/>
                          </a:ln>
                          <a:solidFill>
                            <a:schemeClr val="accent2"/>
                          </a:solidFill>
                          <a:effectLst/>
                          <a:latin typeface="Times New Roman" pitchFamily="18" charset="0"/>
                        </a:rPr>
                        <a:t>1</a:t>
                      </a:r>
                    </a:p>
                  </a:txBody>
                  <a:tcPr horzOverflow="overflow">
                    <a:lnL>
                      <a:noFill/>
                    </a:lnL>
                    <a:lnR>
                      <a:noFill/>
                    </a:lnR>
                    <a:lnT>
                      <a:noFill/>
                    </a:lnT>
                    <a:lnB>
                      <a:noFill/>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1800" b="1" i="0" u="none" strike="noStrike" cap="none" normalizeH="0" baseline="0">
                          <a:ln>
                            <a:noFill/>
                          </a:ln>
                          <a:solidFill>
                            <a:schemeClr val="accent2"/>
                          </a:solidFill>
                          <a:effectLst/>
                          <a:latin typeface="Times New Roman" pitchFamily="18" charset="0"/>
                        </a:rPr>
                        <a:t>4</a:t>
                      </a:r>
                    </a:p>
                  </a:txBody>
                  <a:tcPr horzOverflow="overflow">
                    <a:lnL>
                      <a:noFill/>
                    </a:lnL>
                    <a:lnR>
                      <a:noFill/>
                    </a:lnR>
                    <a:lnT>
                      <a:noFill/>
                    </a:lnT>
                    <a:lnB>
                      <a:noFill/>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1800" b="1" i="0" u="none" strike="noStrike" cap="none" normalizeH="0" baseline="0">
                          <a:ln>
                            <a:noFill/>
                          </a:ln>
                          <a:solidFill>
                            <a:schemeClr val="accent2"/>
                          </a:solidFill>
                          <a:effectLst/>
                          <a:latin typeface="Times New Roman" pitchFamily="18" charset="0"/>
                        </a:rPr>
                        <a:t>45</a:t>
                      </a:r>
                    </a:p>
                  </a:txBody>
                  <a:tcPr horzOverflow="overflow">
                    <a:lnL>
                      <a:noFill/>
                    </a:lnL>
                    <a:lnR>
                      <a:noFill/>
                    </a:lnR>
                    <a:lnT>
                      <a:noFill/>
                    </a:lnT>
                    <a:lnB>
                      <a:noFill/>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1800" b="1" i="0" u="none" strike="noStrike" cap="none" normalizeH="0" baseline="0">
                          <a:ln>
                            <a:noFill/>
                          </a:ln>
                          <a:solidFill>
                            <a:schemeClr val="accent2"/>
                          </a:solidFill>
                          <a:effectLst/>
                          <a:latin typeface="Times New Roman" pitchFamily="18" charset="0"/>
                        </a:rPr>
                        <a:t>3.90</a:t>
                      </a: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449263">
                <a:tc>
                  <a:txBody>
                    <a:bodyPr/>
                    <a:lstStyle/>
                    <a:p>
                      <a:pPr marL="0" marR="0" lvl="0" indent="0" algn="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1800" b="1" i="0" u="none" strike="noStrike" cap="none" normalizeH="0" baseline="0">
                          <a:ln>
                            <a:noFill/>
                          </a:ln>
                          <a:solidFill>
                            <a:schemeClr val="accent2"/>
                          </a:solidFill>
                          <a:effectLst/>
                          <a:latin typeface="Times New Roman" pitchFamily="18" charset="0"/>
                        </a:rPr>
                        <a:t>2</a:t>
                      </a:r>
                    </a:p>
                  </a:txBody>
                  <a:tcPr horzOverflow="overflow">
                    <a:lnL cap="flat">
                      <a:noFill/>
                    </a:lnL>
                    <a:lnR>
                      <a:noFill/>
                    </a:lnR>
                    <a:lnT>
                      <a:noFill/>
                    </a:lnT>
                    <a:lnB>
                      <a:noFill/>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1800" b="1" i="0" u="none" strike="noStrike" cap="none" normalizeH="0" baseline="0">
                          <a:ln>
                            <a:noFill/>
                          </a:ln>
                          <a:solidFill>
                            <a:schemeClr val="accent2"/>
                          </a:solidFill>
                          <a:effectLst/>
                          <a:latin typeface="Times New Roman" pitchFamily="18" charset="0"/>
                        </a:rPr>
                        <a:t>1</a:t>
                      </a:r>
                    </a:p>
                  </a:txBody>
                  <a:tcPr horzOverflow="overflow">
                    <a:lnL>
                      <a:noFill/>
                    </a:lnL>
                    <a:lnR>
                      <a:noFill/>
                    </a:lnR>
                    <a:lnT>
                      <a:noFill/>
                    </a:lnT>
                    <a:lnB>
                      <a:noFill/>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1800" b="1" i="0" u="none" strike="noStrike" cap="none" normalizeH="0" baseline="0">
                          <a:ln>
                            <a:noFill/>
                          </a:ln>
                          <a:solidFill>
                            <a:schemeClr val="accent2"/>
                          </a:solidFill>
                          <a:effectLst/>
                          <a:latin typeface="Times New Roman" pitchFamily="18" charset="0"/>
                        </a:rPr>
                        <a:t>3</a:t>
                      </a:r>
                    </a:p>
                  </a:txBody>
                  <a:tcPr horzOverflow="overflow">
                    <a:lnL>
                      <a:noFill/>
                    </a:lnL>
                    <a:lnR>
                      <a:noFill/>
                    </a:lnR>
                    <a:lnT>
                      <a:noFill/>
                    </a:lnT>
                    <a:lnB>
                      <a:noFill/>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1800" b="1" i="0" u="none" strike="noStrike" cap="none" normalizeH="0" baseline="0">
                          <a:ln>
                            <a:noFill/>
                          </a:ln>
                          <a:solidFill>
                            <a:schemeClr val="accent2"/>
                          </a:solidFill>
                          <a:effectLst/>
                          <a:latin typeface="Times New Roman" pitchFamily="18" charset="0"/>
                        </a:rPr>
                        <a:t>165</a:t>
                      </a:r>
                    </a:p>
                  </a:txBody>
                  <a:tcPr horzOverflow="overflow">
                    <a:lnL>
                      <a:noFill/>
                    </a:lnL>
                    <a:lnR>
                      <a:noFill/>
                    </a:lnR>
                    <a:lnT>
                      <a:noFill/>
                    </a:lnT>
                    <a:lnB>
                      <a:noFill/>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1800" b="1" i="0" u="none" strike="noStrike" cap="none" normalizeH="0" baseline="0">
                          <a:ln>
                            <a:noFill/>
                          </a:ln>
                          <a:solidFill>
                            <a:schemeClr val="accent2"/>
                          </a:solidFill>
                          <a:effectLst/>
                          <a:latin typeface="Times New Roman" pitchFamily="18" charset="0"/>
                        </a:rPr>
                        <a:t>3.52</a:t>
                      </a: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387350">
                <a:tc>
                  <a:txBody>
                    <a:bodyPr/>
                    <a:lstStyle/>
                    <a:p>
                      <a:pPr marL="0" marR="0" lvl="0" indent="0" algn="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1800" b="1" i="0" u="none" strike="noStrike" cap="none" normalizeH="0" baseline="0">
                          <a:ln>
                            <a:noFill/>
                          </a:ln>
                          <a:solidFill>
                            <a:schemeClr val="accent2"/>
                          </a:solidFill>
                          <a:effectLst/>
                          <a:latin typeface="Times New Roman" pitchFamily="18" charset="0"/>
                        </a:rPr>
                        <a:t>3</a:t>
                      </a:r>
                    </a:p>
                  </a:txBody>
                  <a:tcPr horzOverflow="overflow">
                    <a:lnL cap="flat">
                      <a:noFill/>
                    </a:lnL>
                    <a:lnR>
                      <a:noFill/>
                    </a:lnR>
                    <a:lnT>
                      <a:noFill/>
                    </a:lnT>
                    <a:lnB>
                      <a:noFill/>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1800" b="1" i="0" u="none" strike="noStrike" cap="none" normalizeH="0" baseline="0">
                          <a:ln>
                            <a:noFill/>
                          </a:ln>
                          <a:solidFill>
                            <a:schemeClr val="accent2"/>
                          </a:solidFill>
                          <a:effectLst/>
                          <a:latin typeface="Times New Roman" pitchFamily="18" charset="0"/>
                        </a:rPr>
                        <a:t>3</a:t>
                      </a:r>
                    </a:p>
                  </a:txBody>
                  <a:tcPr horzOverflow="overflow">
                    <a:lnL>
                      <a:noFill/>
                    </a:lnL>
                    <a:lnR>
                      <a:noFill/>
                    </a:lnR>
                    <a:lnT>
                      <a:noFill/>
                    </a:lnT>
                    <a:lnB>
                      <a:noFill/>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1800" b="1" i="0" u="none" strike="noStrike" cap="none" normalizeH="0" baseline="0">
                          <a:ln>
                            <a:noFill/>
                          </a:ln>
                          <a:solidFill>
                            <a:schemeClr val="accent2"/>
                          </a:solidFill>
                          <a:effectLst/>
                          <a:latin typeface="Times New Roman" pitchFamily="18" charset="0"/>
                        </a:rPr>
                        <a:t>5</a:t>
                      </a:r>
                    </a:p>
                  </a:txBody>
                  <a:tcPr horzOverflow="overflow">
                    <a:lnL>
                      <a:noFill/>
                    </a:lnL>
                    <a:lnR>
                      <a:noFill/>
                    </a:lnR>
                    <a:lnT>
                      <a:noFill/>
                    </a:lnT>
                    <a:lnB>
                      <a:noFill/>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1800" b="1" i="0" u="none" strike="noStrike" cap="none" normalizeH="0" baseline="0">
                          <a:ln>
                            <a:noFill/>
                          </a:ln>
                          <a:solidFill>
                            <a:schemeClr val="accent2"/>
                          </a:solidFill>
                          <a:effectLst/>
                          <a:latin typeface="Times New Roman" pitchFamily="18" charset="0"/>
                        </a:rPr>
                        <a:t>17</a:t>
                      </a:r>
                    </a:p>
                  </a:txBody>
                  <a:tcPr horzOverflow="overflow">
                    <a:lnL>
                      <a:noFill/>
                    </a:lnL>
                    <a:lnR>
                      <a:noFill/>
                    </a:lnR>
                    <a:lnT>
                      <a:noFill/>
                    </a:lnT>
                    <a:lnB>
                      <a:noFill/>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1800" b="1" i="0" u="none" strike="noStrike" cap="none" normalizeH="0" baseline="0">
                          <a:ln>
                            <a:noFill/>
                          </a:ln>
                          <a:solidFill>
                            <a:schemeClr val="accent2"/>
                          </a:solidFill>
                          <a:effectLst/>
                          <a:latin typeface="Times New Roman" pitchFamily="18" charset="0"/>
                        </a:rPr>
                        <a:t>3.37</a:t>
                      </a: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3"/>
                  </a:ext>
                </a:extLst>
              </a:tr>
              <a:tr h="450850">
                <a:tc>
                  <a:txBody>
                    <a:bodyPr/>
                    <a:lstStyle/>
                    <a:p>
                      <a:pPr marL="0" marR="0" lvl="0" indent="0" algn="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1800" b="1" i="0" u="none" strike="noStrike" cap="none" normalizeH="0" baseline="0">
                          <a:ln>
                            <a:noFill/>
                          </a:ln>
                          <a:solidFill>
                            <a:schemeClr val="accent2"/>
                          </a:solidFill>
                          <a:effectLst/>
                          <a:latin typeface="Times New Roman" pitchFamily="18" charset="0"/>
                        </a:rPr>
                        <a:t>4</a:t>
                      </a:r>
                    </a:p>
                  </a:txBody>
                  <a:tcPr horzOverflow="overflow">
                    <a:lnL cap="flat">
                      <a:noFill/>
                    </a:lnL>
                    <a:lnR>
                      <a:noFill/>
                    </a:lnR>
                    <a:lnT>
                      <a:noFill/>
                    </a:lnT>
                    <a:lnB>
                      <a:noFill/>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1800" b="1" i="0" u="none" strike="noStrike" cap="none" normalizeH="0" baseline="0">
                          <a:ln>
                            <a:noFill/>
                          </a:ln>
                          <a:solidFill>
                            <a:schemeClr val="accent2"/>
                          </a:solidFill>
                          <a:effectLst/>
                          <a:latin typeface="Times New Roman" pitchFamily="18" charset="0"/>
                        </a:rPr>
                        <a:t>1</a:t>
                      </a:r>
                    </a:p>
                  </a:txBody>
                  <a:tcPr horzOverflow="overflow">
                    <a:lnL>
                      <a:noFill/>
                    </a:lnL>
                    <a:lnR>
                      <a:noFill/>
                    </a:lnR>
                    <a:lnT>
                      <a:noFill/>
                    </a:lnT>
                    <a:lnB>
                      <a:noFill/>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1800" b="1" i="0" u="none" strike="noStrike" cap="none" normalizeH="0" baseline="0">
                          <a:ln>
                            <a:noFill/>
                          </a:ln>
                          <a:solidFill>
                            <a:schemeClr val="accent2"/>
                          </a:solidFill>
                          <a:effectLst/>
                          <a:latin typeface="Times New Roman" pitchFamily="18" charset="0"/>
                        </a:rPr>
                        <a:t>3</a:t>
                      </a:r>
                    </a:p>
                  </a:txBody>
                  <a:tcPr horzOverflow="overflow">
                    <a:lnL>
                      <a:noFill/>
                    </a:lnL>
                    <a:lnR>
                      <a:noFill/>
                    </a:lnR>
                    <a:lnT>
                      <a:noFill/>
                    </a:lnT>
                    <a:lnB>
                      <a:noFill/>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1800" b="1" i="0" u="none" strike="noStrike" cap="none" normalizeH="0" baseline="0">
                          <a:ln>
                            <a:noFill/>
                          </a:ln>
                          <a:solidFill>
                            <a:schemeClr val="accent2"/>
                          </a:solidFill>
                          <a:effectLst/>
                          <a:latin typeface="Times New Roman" pitchFamily="18" charset="0"/>
                        </a:rPr>
                        <a:t>289</a:t>
                      </a:r>
                    </a:p>
                  </a:txBody>
                  <a:tcPr horzOverflow="overflow">
                    <a:lnL>
                      <a:noFill/>
                    </a:lnL>
                    <a:lnR>
                      <a:noFill/>
                    </a:lnR>
                    <a:lnT>
                      <a:noFill/>
                    </a:lnT>
                    <a:lnB>
                      <a:noFill/>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1800" b="1" i="0" u="none" strike="noStrike" cap="none" normalizeH="0" baseline="0">
                          <a:ln>
                            <a:noFill/>
                          </a:ln>
                          <a:solidFill>
                            <a:schemeClr val="accent2"/>
                          </a:solidFill>
                          <a:effectLst/>
                          <a:latin typeface="Times New Roman" pitchFamily="18" charset="0"/>
                        </a:rPr>
                        <a:t>3.16</a:t>
                      </a: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4"/>
                  </a:ext>
                </a:extLst>
              </a:tr>
              <a:tr h="457200">
                <a:tc>
                  <a:txBody>
                    <a:bodyPr/>
                    <a:lstStyle/>
                    <a:p>
                      <a:pPr marL="0" marR="0" lvl="0" indent="0" algn="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1800" b="1" i="0" u="none" strike="noStrike" cap="none" normalizeH="0" baseline="0">
                          <a:ln>
                            <a:noFill/>
                          </a:ln>
                          <a:solidFill>
                            <a:schemeClr val="accent2"/>
                          </a:solidFill>
                          <a:effectLst/>
                          <a:latin typeface="Times New Roman" pitchFamily="18" charset="0"/>
                        </a:rPr>
                        <a:t>5</a:t>
                      </a:r>
                    </a:p>
                  </a:txBody>
                  <a:tcPr horzOverflow="overflow">
                    <a:lnL cap="flat">
                      <a:noFill/>
                    </a:lnL>
                    <a:lnR>
                      <a:noFill/>
                    </a:lnR>
                    <a:lnT>
                      <a:noFill/>
                    </a:lnT>
                    <a:lnB>
                      <a:noFill/>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1800" b="1" i="0" u="none" strike="noStrike" cap="none" normalizeH="0" baseline="0">
                          <a:ln>
                            <a:noFill/>
                          </a:ln>
                          <a:solidFill>
                            <a:schemeClr val="accent2"/>
                          </a:solidFill>
                          <a:effectLst/>
                          <a:latin typeface="Times New Roman" pitchFamily="18" charset="0"/>
                        </a:rPr>
                        <a:t>1</a:t>
                      </a:r>
                    </a:p>
                  </a:txBody>
                  <a:tcPr horzOverflow="overflow">
                    <a:lnL>
                      <a:noFill/>
                    </a:lnL>
                    <a:lnR>
                      <a:noFill/>
                    </a:lnR>
                    <a:lnT>
                      <a:noFill/>
                    </a:lnT>
                    <a:lnB>
                      <a:noFill/>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1800" b="1" i="0" u="none" strike="noStrike" cap="none" normalizeH="0" baseline="0">
                          <a:ln>
                            <a:noFill/>
                          </a:ln>
                          <a:solidFill>
                            <a:schemeClr val="accent2"/>
                          </a:solidFill>
                          <a:effectLst/>
                          <a:latin typeface="Times New Roman" pitchFamily="18" charset="0"/>
                        </a:rPr>
                        <a:t>28</a:t>
                      </a:r>
                    </a:p>
                  </a:txBody>
                  <a:tcPr horzOverflow="overflow">
                    <a:lnL>
                      <a:noFill/>
                    </a:lnL>
                    <a:lnR>
                      <a:noFill/>
                    </a:lnR>
                    <a:lnT>
                      <a:noFill/>
                    </a:lnT>
                    <a:lnB>
                      <a:noFill/>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1800" b="1" i="0" u="none" strike="noStrike" cap="none" normalizeH="0" baseline="0">
                          <a:ln>
                            <a:noFill/>
                          </a:ln>
                          <a:solidFill>
                            <a:schemeClr val="accent2"/>
                          </a:solidFill>
                          <a:effectLst/>
                          <a:latin typeface="Times New Roman" pitchFamily="18" charset="0"/>
                        </a:rPr>
                        <a:t>40</a:t>
                      </a:r>
                    </a:p>
                  </a:txBody>
                  <a:tcPr horzOverflow="overflow">
                    <a:lnL>
                      <a:noFill/>
                    </a:lnL>
                    <a:lnR>
                      <a:noFill/>
                    </a:lnR>
                    <a:lnT>
                      <a:noFill/>
                    </a:lnT>
                    <a:lnB>
                      <a:noFill/>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1800" b="1" i="0" u="none" strike="noStrike" cap="none" normalizeH="0" baseline="0">
                          <a:ln>
                            <a:noFill/>
                          </a:ln>
                          <a:solidFill>
                            <a:schemeClr val="accent2"/>
                          </a:solidFill>
                          <a:effectLst/>
                          <a:latin typeface="Times New Roman" pitchFamily="18" charset="0"/>
                        </a:rPr>
                        <a:t>3.09</a:t>
                      </a: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5"/>
                  </a:ext>
                </a:extLst>
              </a:tr>
              <a:tr h="457200">
                <a:tc>
                  <a:txBody>
                    <a:bodyPr/>
                    <a:lstStyle/>
                    <a:p>
                      <a:pPr marL="0" marR="0" lvl="0" indent="0" algn="r" defTabSz="914400" rtl="0" eaLnBrk="0" fontAlgn="base" latinLnBrk="0" hangingPunct="0">
                        <a:lnSpc>
                          <a:spcPct val="100000"/>
                        </a:lnSpc>
                        <a:spcBef>
                          <a:spcPct val="20000"/>
                        </a:spcBef>
                        <a:spcAft>
                          <a:spcPct val="0"/>
                        </a:spcAft>
                        <a:buClr>
                          <a:srgbClr val="CC0000"/>
                        </a:buClr>
                        <a:buSzTx/>
                        <a:buFont typeface="Wingdings" pitchFamily="2" charset="2"/>
                        <a:buNone/>
                        <a:tabLst/>
                      </a:pPr>
                      <a:endParaRPr kumimoji="0" lang="en-US" sz="1800" b="1" i="0" u="none" strike="noStrike" cap="none" normalizeH="0" baseline="0">
                        <a:ln>
                          <a:noFill/>
                        </a:ln>
                        <a:solidFill>
                          <a:schemeClr val="accent2"/>
                        </a:solidFill>
                        <a:effectLst/>
                        <a:latin typeface="Times New Roman" pitchFamily="18"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endParaRPr kumimoji="0" lang="en-US" sz="1800" b="1" i="0" u="none" strike="noStrike" cap="none" normalizeH="0" baseline="0">
                        <a:ln>
                          <a:noFill/>
                        </a:ln>
                        <a:solidFill>
                          <a:schemeClr val="accent2"/>
                        </a:solidFill>
                        <a:effectLst/>
                        <a:latin typeface="Times New Roman" pitchFamily="18" charset="0"/>
                      </a:endParaRPr>
                    </a:p>
                  </a:txBody>
                  <a:tcPr horzOverflow="overflow">
                    <a:lnL>
                      <a:noFill/>
                    </a:lnL>
                    <a:lnR>
                      <a:noFill/>
                    </a:lnR>
                    <a:lnT>
                      <a:noFill/>
                    </a:lnT>
                    <a:lnB>
                      <a:noFill/>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endParaRPr kumimoji="0" lang="en-US" sz="1800" b="1" i="0" u="none" strike="noStrike" cap="none" normalizeH="0" baseline="0">
                        <a:ln>
                          <a:noFill/>
                        </a:ln>
                        <a:solidFill>
                          <a:schemeClr val="accent2"/>
                        </a:solidFill>
                        <a:effectLst/>
                        <a:latin typeface="Times New Roman" pitchFamily="18" charset="0"/>
                      </a:endParaRPr>
                    </a:p>
                  </a:txBody>
                  <a:tcPr horzOverflow="overflow">
                    <a:lnL>
                      <a:noFill/>
                    </a:lnL>
                    <a:lnR>
                      <a:noFill/>
                    </a:lnR>
                    <a:lnT>
                      <a:noFill/>
                    </a:lnT>
                    <a:lnB>
                      <a:noFill/>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endParaRPr kumimoji="0" lang="en-US" sz="1800" b="1" i="0" u="none" strike="noStrike" cap="none" normalizeH="0" baseline="0">
                        <a:ln>
                          <a:noFill/>
                        </a:ln>
                        <a:solidFill>
                          <a:schemeClr val="accent2"/>
                        </a:solidFill>
                        <a:effectLst/>
                        <a:latin typeface="Times New Roman" pitchFamily="18" charset="0"/>
                      </a:endParaRPr>
                    </a:p>
                  </a:txBody>
                  <a:tcPr horzOverflow="overflow">
                    <a:lnL>
                      <a:noFill/>
                    </a:lnL>
                    <a:lnR>
                      <a:noFill/>
                    </a:lnR>
                    <a:lnT>
                      <a:noFill/>
                    </a:lnT>
                    <a:lnB>
                      <a:noFill/>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endParaRPr kumimoji="0" lang="en-US" sz="1800" b="1" i="0" u="none" strike="noStrike" cap="none" normalizeH="0" baseline="0">
                        <a:ln>
                          <a:noFill/>
                        </a:ln>
                        <a:solidFill>
                          <a:schemeClr val="accent2"/>
                        </a:solidFill>
                        <a:effectLst/>
                        <a:latin typeface="Times New Roman" pitchFamily="18" charset="0"/>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6"/>
                  </a:ext>
                </a:extLst>
              </a:tr>
              <a:tr h="457200">
                <a:tc>
                  <a:txBody>
                    <a:bodyPr/>
                    <a:lstStyle/>
                    <a:p>
                      <a:pPr marL="0" marR="0" lvl="0" indent="0" algn="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1800" b="1" i="0" u="none" strike="noStrike" cap="none" normalizeH="0" baseline="0">
                          <a:ln>
                            <a:noFill/>
                          </a:ln>
                          <a:solidFill>
                            <a:schemeClr val="accent2"/>
                          </a:solidFill>
                          <a:effectLst/>
                          <a:latin typeface="Times New Roman" pitchFamily="18" charset="0"/>
                        </a:rPr>
                        <a:t>100n=840</a:t>
                      </a:r>
                    </a:p>
                  </a:txBody>
                  <a:tcPr horzOverflow="overflow">
                    <a:lnL cap="flat">
                      <a:noFill/>
                    </a:lnL>
                    <a:lnR>
                      <a:noFill/>
                    </a:lnR>
                    <a:lnT>
                      <a:noFill/>
                    </a:lnT>
                    <a:lnB>
                      <a:noFill/>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1800" b="1" i="0" u="none" strike="noStrike" cap="none" normalizeH="0" baseline="0">
                          <a:ln>
                            <a:noFill/>
                          </a:ln>
                          <a:solidFill>
                            <a:schemeClr val="accent2"/>
                          </a:solidFill>
                          <a:effectLst/>
                          <a:latin typeface="Times New Roman" pitchFamily="18" charset="0"/>
                        </a:rPr>
                        <a:t>19</a:t>
                      </a:r>
                    </a:p>
                  </a:txBody>
                  <a:tcPr horzOverflow="overflow">
                    <a:lnL>
                      <a:noFill/>
                    </a:lnL>
                    <a:lnR>
                      <a:noFill/>
                    </a:lnR>
                    <a:lnT>
                      <a:noFill/>
                    </a:lnT>
                    <a:lnB>
                      <a:noFill/>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1800" b="1" i="0" u="none" strike="noStrike" cap="none" normalizeH="0" baseline="0">
                          <a:ln>
                            <a:noFill/>
                          </a:ln>
                          <a:solidFill>
                            <a:schemeClr val="accent2"/>
                          </a:solidFill>
                          <a:effectLst/>
                          <a:latin typeface="Times New Roman" pitchFamily="18" charset="0"/>
                        </a:rPr>
                        <a:t>259</a:t>
                      </a:r>
                    </a:p>
                  </a:txBody>
                  <a:tcPr horzOverflow="overflow">
                    <a:lnL>
                      <a:noFill/>
                    </a:lnL>
                    <a:lnR>
                      <a:noFill/>
                    </a:lnR>
                    <a:lnT>
                      <a:noFill/>
                    </a:lnT>
                    <a:lnB>
                      <a:noFill/>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1800" b="1" i="0" u="none" strike="noStrike" cap="none" normalizeH="0" baseline="0">
                          <a:ln>
                            <a:noFill/>
                          </a:ln>
                          <a:solidFill>
                            <a:schemeClr val="accent2"/>
                          </a:solidFill>
                          <a:effectLst/>
                          <a:latin typeface="Times New Roman" pitchFamily="18" charset="0"/>
                        </a:rPr>
                        <a:t>734</a:t>
                      </a:r>
                    </a:p>
                  </a:txBody>
                  <a:tcPr horzOverflow="overflow">
                    <a:lnL>
                      <a:noFill/>
                    </a:lnL>
                    <a:lnR>
                      <a:noFill/>
                    </a:lnR>
                    <a:lnT>
                      <a:noFill/>
                    </a:lnT>
                    <a:lnB>
                      <a:noFill/>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1800" b="1" i="0" u="none" strike="noStrike" cap="none" normalizeH="0" baseline="0">
                          <a:ln>
                            <a:noFill/>
                          </a:ln>
                          <a:solidFill>
                            <a:schemeClr val="accent2"/>
                          </a:solidFill>
                          <a:effectLst/>
                          <a:latin typeface="Times New Roman" pitchFamily="18" charset="0"/>
                        </a:rPr>
                        <a:t>0.71</a:t>
                      </a: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7"/>
                  </a:ext>
                </a:extLst>
              </a:tr>
              <a:tr h="388938">
                <a:tc>
                  <a:txBody>
                    <a:bodyPr/>
                    <a:lstStyle/>
                    <a:p>
                      <a:pPr marL="0" marR="0" lvl="0" indent="0" algn="r" defTabSz="914400" rtl="0" eaLnBrk="0" fontAlgn="base" latinLnBrk="0" hangingPunct="0">
                        <a:lnSpc>
                          <a:spcPct val="100000"/>
                        </a:lnSpc>
                        <a:spcBef>
                          <a:spcPct val="20000"/>
                        </a:spcBef>
                        <a:spcAft>
                          <a:spcPct val="0"/>
                        </a:spcAft>
                        <a:buClr>
                          <a:srgbClr val="CC0000"/>
                        </a:buClr>
                        <a:buSzTx/>
                        <a:buFont typeface="Wingdings" pitchFamily="2" charset="2"/>
                        <a:buNone/>
                        <a:tabLst/>
                      </a:pPr>
                      <a:endParaRPr kumimoji="0" lang="en-US" sz="1800" b="1" i="0" u="none" strike="noStrike" cap="none" normalizeH="0" baseline="0">
                        <a:ln>
                          <a:noFill/>
                        </a:ln>
                        <a:solidFill>
                          <a:schemeClr val="accent2"/>
                        </a:solidFill>
                        <a:effectLst/>
                        <a:latin typeface="Times New Roman" pitchFamily="18"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endParaRPr kumimoji="0" lang="en-US" sz="1800" b="1" i="0" u="none" strike="noStrike" cap="none" normalizeH="0" baseline="0">
                        <a:ln>
                          <a:noFill/>
                        </a:ln>
                        <a:solidFill>
                          <a:schemeClr val="accent2"/>
                        </a:solidFill>
                        <a:effectLst/>
                        <a:latin typeface="Times New Roman" pitchFamily="18" charset="0"/>
                      </a:endParaRPr>
                    </a:p>
                  </a:txBody>
                  <a:tcPr horzOverflow="overflow">
                    <a:lnL>
                      <a:noFill/>
                    </a:lnL>
                    <a:lnR>
                      <a:noFill/>
                    </a:lnR>
                    <a:lnT>
                      <a:noFill/>
                    </a:lnT>
                    <a:lnB>
                      <a:noFill/>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endParaRPr kumimoji="0" lang="en-US" sz="1800" b="1" i="0" u="none" strike="noStrike" cap="none" normalizeH="0" baseline="0">
                        <a:ln>
                          <a:noFill/>
                        </a:ln>
                        <a:solidFill>
                          <a:schemeClr val="accent2"/>
                        </a:solidFill>
                        <a:effectLst/>
                        <a:latin typeface="Times New Roman" pitchFamily="18" charset="0"/>
                      </a:endParaRPr>
                    </a:p>
                  </a:txBody>
                  <a:tcPr horzOverflow="overflow">
                    <a:lnL>
                      <a:noFill/>
                    </a:lnL>
                    <a:lnR>
                      <a:noFill/>
                    </a:lnR>
                    <a:lnT>
                      <a:noFill/>
                    </a:lnT>
                    <a:lnB>
                      <a:noFill/>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endParaRPr kumimoji="0" lang="en-US" sz="1800" b="1" i="0" u="none" strike="noStrike" cap="none" normalizeH="0" baseline="0">
                        <a:ln>
                          <a:noFill/>
                        </a:ln>
                        <a:solidFill>
                          <a:schemeClr val="accent2"/>
                        </a:solidFill>
                        <a:effectLst/>
                        <a:latin typeface="Times New Roman" pitchFamily="18" charset="0"/>
                      </a:endParaRPr>
                    </a:p>
                  </a:txBody>
                  <a:tcPr horzOverflow="overflow">
                    <a:lnL>
                      <a:noFill/>
                    </a:lnL>
                    <a:lnR>
                      <a:noFill/>
                    </a:lnR>
                    <a:lnT>
                      <a:noFill/>
                    </a:lnT>
                    <a:lnB>
                      <a:noFill/>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endParaRPr kumimoji="0" lang="en-US" sz="1800" b="1" i="0" u="none" strike="noStrike" cap="none" normalizeH="0" baseline="0">
                        <a:ln>
                          <a:noFill/>
                        </a:ln>
                        <a:solidFill>
                          <a:schemeClr val="accent2"/>
                        </a:solidFill>
                        <a:effectLst/>
                        <a:latin typeface="Times New Roman" pitchFamily="18" charset="0"/>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8"/>
                  </a:ext>
                </a:extLst>
              </a:tr>
              <a:tr h="449263">
                <a:tc>
                  <a:txBody>
                    <a:bodyPr/>
                    <a:lstStyle/>
                    <a:p>
                      <a:pPr marL="0" marR="0" lvl="0" indent="0" algn="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1800" b="1" i="0" u="none" strike="noStrike" cap="none" normalizeH="0" baseline="0">
                          <a:ln>
                            <a:noFill/>
                          </a:ln>
                          <a:solidFill>
                            <a:schemeClr val="accent2"/>
                          </a:solidFill>
                          <a:effectLst/>
                          <a:latin typeface="Times New Roman" pitchFamily="18" charset="0"/>
                        </a:rPr>
                        <a:t>8401</a:t>
                      </a:r>
                    </a:p>
                  </a:txBody>
                  <a:tcPr horzOverflow="overflow">
                    <a:lnL cap="flat">
                      <a:noFill/>
                    </a:lnL>
                    <a:lnR>
                      <a:noFill/>
                    </a:lnR>
                    <a:lnT>
                      <a:noFill/>
                    </a:lnT>
                    <a:lnB cap="flat">
                      <a:noFill/>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1800" b="1" i="0" u="none" strike="noStrike" cap="none" normalizeH="0" baseline="0">
                          <a:ln>
                            <a:noFill/>
                          </a:ln>
                          <a:solidFill>
                            <a:schemeClr val="accent2"/>
                          </a:solidFill>
                          <a:effectLst/>
                          <a:latin typeface="Times New Roman" pitchFamily="18" charset="0"/>
                        </a:rPr>
                        <a:t>142</a:t>
                      </a:r>
                    </a:p>
                  </a:txBody>
                  <a:tcPr horzOverflow="overflow">
                    <a:lnL>
                      <a:noFill/>
                    </a:lnL>
                    <a:lnR>
                      <a:noFill/>
                    </a:lnR>
                    <a:lnT>
                      <a:noFill/>
                    </a:lnT>
                    <a:lnB cap="flat">
                      <a:noFill/>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1800" b="1" i="0" u="none" strike="noStrike" cap="none" normalizeH="0" baseline="0">
                          <a:ln>
                            <a:noFill/>
                          </a:ln>
                          <a:solidFill>
                            <a:schemeClr val="accent2"/>
                          </a:solidFill>
                          <a:effectLst/>
                          <a:latin typeface="Times New Roman" pitchFamily="18" charset="0"/>
                        </a:rPr>
                        <a:t>179</a:t>
                      </a:r>
                    </a:p>
                  </a:txBody>
                  <a:tcPr horzOverflow="overflow">
                    <a:lnL>
                      <a:noFill/>
                    </a:lnL>
                    <a:lnR>
                      <a:noFill/>
                    </a:lnR>
                    <a:lnT>
                      <a:noFill/>
                    </a:lnT>
                    <a:lnB cap="flat">
                      <a:noFill/>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1800" b="1" i="0" u="none" strike="noStrike" cap="none" normalizeH="0" baseline="0">
                          <a:ln>
                            <a:noFill/>
                          </a:ln>
                          <a:solidFill>
                            <a:schemeClr val="accent2"/>
                          </a:solidFill>
                          <a:effectLst/>
                          <a:latin typeface="Times New Roman" pitchFamily="18" charset="0"/>
                        </a:rPr>
                        <a:t>283</a:t>
                      </a:r>
                    </a:p>
                  </a:txBody>
                  <a:tcPr horzOverflow="overflow">
                    <a:lnL>
                      <a:noFill/>
                    </a:lnL>
                    <a:lnR>
                      <a:noFill/>
                    </a:lnR>
                    <a:lnT>
                      <a:noFill/>
                    </a:lnT>
                    <a:lnB cap="flat">
                      <a:noFill/>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1800" b="1" i="0" u="none" strike="noStrike" cap="none" normalizeH="0" baseline="0">
                          <a:ln>
                            <a:noFill/>
                          </a:ln>
                          <a:solidFill>
                            <a:schemeClr val="accent2"/>
                          </a:solidFill>
                          <a:effectLst/>
                          <a:latin typeface="Times New Roman" pitchFamily="18" charset="0"/>
                        </a:rPr>
                        <a:t>0.71</a:t>
                      </a:r>
                    </a:p>
                  </a:txBody>
                  <a:tcPr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10009"/>
                  </a:ext>
                </a:extLst>
              </a:tr>
            </a:tbl>
          </a:graphicData>
        </a:graphic>
      </p:graphicFrame>
      <p:sp>
        <p:nvSpPr>
          <p:cNvPr id="97422" name="Rectangle 173"/>
          <p:cNvSpPr>
            <a:spLocks noChangeArrowheads="1"/>
          </p:cNvSpPr>
          <p:nvPr/>
        </p:nvSpPr>
        <p:spPr bwMode="auto">
          <a:xfrm>
            <a:off x="0" y="0"/>
            <a:ext cx="9144000" cy="1277938"/>
          </a:xfrm>
          <a:prstGeom prst="rect">
            <a:avLst/>
          </a:prstGeom>
          <a:gradFill rotWithShape="1">
            <a:gsLst>
              <a:gs pos="0">
                <a:srgbClr val="000047"/>
              </a:gs>
              <a:gs pos="50000">
                <a:srgbClr val="000099"/>
              </a:gs>
              <a:gs pos="100000">
                <a:srgbClr val="000047"/>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3600" b="0">
                <a:solidFill>
                  <a:schemeClr val="bg1"/>
                </a:solidFill>
                <a:latin typeface="Arial Black" pitchFamily="34" charset="0"/>
              </a:rPr>
              <a:t>Generate Triplet Invariants</a:t>
            </a:r>
          </a:p>
        </p:txBody>
      </p:sp>
    </p:spTree>
  </p:cSld>
  <p:clrMapOvr>
    <a:masterClrMapping/>
  </p:clrMapOvr>
  <p:transition spd="slow">
    <p:pull dir="rd"/>
  </p:transition>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Oval 2"/>
          <p:cNvSpPr>
            <a:spLocks noChangeArrowheads="1"/>
          </p:cNvSpPr>
          <p:nvPr/>
        </p:nvSpPr>
        <p:spPr bwMode="auto">
          <a:xfrm>
            <a:off x="6096000" y="1295400"/>
            <a:ext cx="2819400" cy="2286000"/>
          </a:xfrm>
          <a:prstGeom prst="ellipse">
            <a:avLst/>
          </a:prstGeom>
          <a:solidFill>
            <a:srgbClr val="CC0000"/>
          </a:solidFill>
          <a:ln>
            <a:noFill/>
          </a:ln>
          <a:effectLst/>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pic>
        <p:nvPicPr>
          <p:cNvPr id="98307" name="Picture 4" descr="BD04897_"/>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631950"/>
            <a:ext cx="3429000" cy="2555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8308" name="Text Box 5"/>
          <p:cNvSpPr txBox="1">
            <a:spLocks noChangeArrowheads="1"/>
          </p:cNvSpPr>
          <p:nvPr/>
        </p:nvSpPr>
        <p:spPr bwMode="auto">
          <a:xfrm>
            <a:off x="838200" y="1219200"/>
            <a:ext cx="2463800" cy="8223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r">
              <a:spcBef>
                <a:spcPct val="0"/>
              </a:spcBef>
              <a:buClrTx/>
              <a:buFontTx/>
              <a:buNone/>
            </a:pPr>
            <a:r>
              <a:rPr lang="en-US" altLang="en-US" sz="2400"/>
              <a:t>Random Number</a:t>
            </a:r>
          </a:p>
          <a:p>
            <a:pPr algn="r">
              <a:spcBef>
                <a:spcPct val="0"/>
              </a:spcBef>
              <a:buClrTx/>
              <a:buFontTx/>
              <a:buNone/>
            </a:pPr>
            <a:r>
              <a:rPr lang="en-US" altLang="en-US" sz="2400"/>
              <a:t>Generator</a:t>
            </a:r>
          </a:p>
        </p:txBody>
      </p:sp>
      <p:sp>
        <p:nvSpPr>
          <p:cNvPr id="98309" name="Text Box 6"/>
          <p:cNvSpPr txBox="1">
            <a:spLocks noChangeArrowheads="1"/>
          </p:cNvSpPr>
          <p:nvPr/>
        </p:nvSpPr>
        <p:spPr bwMode="auto">
          <a:xfrm>
            <a:off x="3670300" y="2149475"/>
            <a:ext cx="2274888" cy="8223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2400" i="1"/>
              <a:t>n </a:t>
            </a:r>
            <a:r>
              <a:rPr lang="en-US" altLang="en-US" sz="2400"/>
              <a:t>= 10 atoms</a:t>
            </a:r>
          </a:p>
          <a:p>
            <a:pPr algn="ctr">
              <a:spcBef>
                <a:spcPct val="0"/>
              </a:spcBef>
              <a:buClrTx/>
              <a:buFontTx/>
              <a:buNone/>
            </a:pPr>
            <a:r>
              <a:rPr lang="en-US" altLang="en-US" sz="2400"/>
              <a:t>(30 coordinates)</a:t>
            </a:r>
          </a:p>
        </p:txBody>
      </p:sp>
      <p:sp>
        <p:nvSpPr>
          <p:cNvPr id="98310" name="Text Box 7"/>
          <p:cNvSpPr txBox="1">
            <a:spLocks noChangeArrowheads="1"/>
          </p:cNvSpPr>
          <p:nvPr/>
        </p:nvSpPr>
        <p:spPr bwMode="auto">
          <a:xfrm>
            <a:off x="3405188" y="4114800"/>
            <a:ext cx="908050" cy="2209800"/>
          </a:xfrm>
          <a:prstGeom prst="rect">
            <a:avLst/>
          </a:prstGeom>
          <a:solidFill>
            <a:srgbClr val="FFFF00"/>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buClrTx/>
              <a:buFontTx/>
              <a:buNone/>
            </a:pPr>
            <a:r>
              <a:rPr lang="en-US" altLang="en-US" sz="2400" b="0">
                <a:sym typeface="Symbol" pitchFamily="18" charset="2"/>
              </a:rPr>
              <a:t></a:t>
            </a:r>
            <a:r>
              <a:rPr lang="en-US" altLang="en-US" sz="2400" b="0" baseline="-25000">
                <a:sym typeface="Symbol" pitchFamily="18" charset="2"/>
              </a:rPr>
              <a:t>1  </a:t>
            </a:r>
            <a:r>
              <a:rPr lang="en-US" altLang="en-US" sz="2400" b="0">
                <a:sym typeface="Symbol" pitchFamily="18" charset="2"/>
              </a:rPr>
              <a:t></a:t>
            </a:r>
            <a:r>
              <a:rPr lang="en-US" altLang="en-US" sz="2400" b="0" baseline="-25000">
                <a:sym typeface="Symbol" pitchFamily="18" charset="2"/>
              </a:rPr>
              <a:t>2</a:t>
            </a:r>
          </a:p>
          <a:p>
            <a:pPr algn="ctr">
              <a:buClrTx/>
              <a:buFontTx/>
              <a:buNone/>
            </a:pPr>
            <a:r>
              <a:rPr lang="en-US" altLang="en-US" sz="2400" b="0">
                <a:sym typeface="Symbol" pitchFamily="18" charset="2"/>
              </a:rPr>
              <a:t></a:t>
            </a:r>
            <a:r>
              <a:rPr lang="en-US" altLang="en-US" sz="2400" b="0" baseline="-25000">
                <a:sym typeface="Symbol" pitchFamily="18" charset="2"/>
              </a:rPr>
              <a:t>3  </a:t>
            </a:r>
            <a:r>
              <a:rPr lang="en-US" altLang="en-US" sz="2400" b="0">
                <a:sym typeface="Symbol" pitchFamily="18" charset="2"/>
              </a:rPr>
              <a:t></a:t>
            </a:r>
            <a:r>
              <a:rPr lang="en-US" altLang="en-US" sz="2400" b="0" baseline="-25000">
                <a:sym typeface="Symbol" pitchFamily="18" charset="2"/>
              </a:rPr>
              <a:t>4</a:t>
            </a:r>
          </a:p>
          <a:p>
            <a:pPr algn="ctr">
              <a:buClrTx/>
              <a:buFontTx/>
              <a:buNone/>
            </a:pPr>
            <a:r>
              <a:rPr lang="en-US" altLang="en-US" sz="2400" b="0">
                <a:sym typeface="Symbol" pitchFamily="18" charset="2"/>
              </a:rPr>
              <a:t></a:t>
            </a:r>
            <a:r>
              <a:rPr lang="en-US" altLang="en-US" sz="2400" b="0" baseline="-25000">
                <a:sym typeface="Symbol" pitchFamily="18" charset="2"/>
              </a:rPr>
              <a:t>5  </a:t>
            </a:r>
            <a:r>
              <a:rPr lang="en-US" altLang="en-US" sz="2400" b="0">
                <a:sym typeface="Symbol" pitchFamily="18" charset="2"/>
              </a:rPr>
              <a:t></a:t>
            </a:r>
            <a:r>
              <a:rPr lang="en-US" altLang="en-US" sz="2400" b="0" baseline="-25000">
                <a:sym typeface="Symbol" pitchFamily="18" charset="2"/>
              </a:rPr>
              <a:t>6</a:t>
            </a:r>
          </a:p>
          <a:p>
            <a:pPr algn="ctr">
              <a:buClrTx/>
              <a:buFontTx/>
              <a:buNone/>
            </a:pPr>
            <a:r>
              <a:rPr lang="en-US" altLang="en-US" sz="2400" b="0">
                <a:sym typeface="Symbol" pitchFamily="18" charset="2"/>
              </a:rPr>
              <a:t></a:t>
            </a:r>
            <a:r>
              <a:rPr lang="en-US" altLang="en-US" sz="2400" b="0" baseline="-25000">
                <a:sym typeface="Symbol" pitchFamily="18" charset="2"/>
              </a:rPr>
              <a:t>7  </a:t>
            </a:r>
            <a:r>
              <a:rPr lang="en-US" altLang="en-US" sz="2400" b="0">
                <a:sym typeface="Symbol" pitchFamily="18" charset="2"/>
              </a:rPr>
              <a:t></a:t>
            </a:r>
            <a:r>
              <a:rPr lang="en-US" altLang="en-US" sz="2400" b="0" baseline="-25000">
                <a:sym typeface="Symbol" pitchFamily="18" charset="2"/>
              </a:rPr>
              <a:t>8</a:t>
            </a:r>
          </a:p>
          <a:p>
            <a:pPr algn="ctr">
              <a:buClrTx/>
              <a:buFontTx/>
              <a:buNone/>
            </a:pPr>
            <a:r>
              <a:rPr lang="en-US" altLang="en-US" sz="2400" b="0">
                <a:sym typeface="Symbol" pitchFamily="18" charset="2"/>
              </a:rPr>
              <a:t></a:t>
            </a:r>
            <a:r>
              <a:rPr lang="en-US" altLang="en-US" sz="2400" b="0" baseline="-25000">
                <a:sym typeface="Symbol" pitchFamily="18" charset="2"/>
              </a:rPr>
              <a:t>9  </a:t>
            </a:r>
            <a:r>
              <a:rPr lang="en-US" altLang="en-US" sz="2400" b="0">
                <a:sym typeface="Symbol" pitchFamily="18" charset="2"/>
              </a:rPr>
              <a:t></a:t>
            </a:r>
            <a:r>
              <a:rPr lang="en-US" altLang="en-US" sz="2400" b="0" baseline="-25000">
                <a:sym typeface="Symbol" pitchFamily="18" charset="2"/>
              </a:rPr>
              <a:t>10</a:t>
            </a:r>
          </a:p>
        </p:txBody>
      </p:sp>
      <p:grpSp>
        <p:nvGrpSpPr>
          <p:cNvPr id="98311" name="Group 8"/>
          <p:cNvGrpSpPr>
            <a:grpSpLocks/>
          </p:cNvGrpSpPr>
          <p:nvPr/>
        </p:nvGrpSpPr>
        <p:grpSpPr bwMode="auto">
          <a:xfrm rot="-1685153">
            <a:off x="4038600" y="4130675"/>
            <a:ext cx="3581400" cy="822325"/>
            <a:chOff x="2256" y="3370"/>
            <a:chExt cx="2256" cy="518"/>
          </a:xfrm>
        </p:grpSpPr>
        <p:sp>
          <p:nvSpPr>
            <p:cNvPr id="98324" name="Text Box 9"/>
            <p:cNvSpPr txBox="1">
              <a:spLocks noChangeArrowheads="1"/>
            </p:cNvSpPr>
            <p:nvPr/>
          </p:nvSpPr>
          <p:spPr bwMode="auto">
            <a:xfrm>
              <a:off x="2750" y="3370"/>
              <a:ext cx="1496" cy="51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2400"/>
                <a:t>Structure Factor</a:t>
              </a:r>
            </a:p>
            <a:p>
              <a:pPr algn="ctr">
                <a:spcBef>
                  <a:spcPct val="0"/>
                </a:spcBef>
                <a:buClrTx/>
                <a:buFontTx/>
                <a:buNone/>
              </a:pPr>
              <a:r>
                <a:rPr lang="en-US" altLang="en-US" sz="2400"/>
                <a:t>Calculation</a:t>
              </a:r>
            </a:p>
          </p:txBody>
        </p:sp>
        <p:sp>
          <p:nvSpPr>
            <p:cNvPr id="98325" name="Line 10"/>
            <p:cNvSpPr>
              <a:spLocks noChangeShapeType="1"/>
            </p:cNvSpPr>
            <p:nvPr/>
          </p:nvSpPr>
          <p:spPr bwMode="auto">
            <a:xfrm>
              <a:off x="2256" y="3632"/>
              <a:ext cx="2256" cy="0"/>
            </a:xfrm>
            <a:prstGeom prst="line">
              <a:avLst/>
            </a:prstGeom>
            <a:noFill/>
            <a:ln w="28575">
              <a:solidFill>
                <a:schemeClr val="accent2"/>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grpSp>
      <p:sp>
        <p:nvSpPr>
          <p:cNvPr id="98312" name="Line 11"/>
          <p:cNvSpPr>
            <a:spLocks noChangeShapeType="1"/>
          </p:cNvSpPr>
          <p:nvPr/>
        </p:nvSpPr>
        <p:spPr bwMode="auto">
          <a:xfrm>
            <a:off x="3505200" y="2590800"/>
            <a:ext cx="2590800" cy="0"/>
          </a:xfrm>
          <a:prstGeom prst="line">
            <a:avLst/>
          </a:prstGeom>
          <a:noFill/>
          <a:ln w="28575">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98313" name="Oval 12"/>
          <p:cNvSpPr>
            <a:spLocks noChangeArrowheads="1"/>
          </p:cNvSpPr>
          <p:nvPr/>
        </p:nvSpPr>
        <p:spPr bwMode="auto">
          <a:xfrm>
            <a:off x="6477000" y="1600200"/>
            <a:ext cx="609600" cy="609600"/>
          </a:xfrm>
          <a:prstGeom prst="ellipse">
            <a:avLst/>
          </a:prstGeom>
          <a:solidFill>
            <a:srgbClr val="FFFF00"/>
          </a:solidFill>
          <a:ln>
            <a:noFill/>
          </a:ln>
          <a:effectLst/>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4400"/>
              <a:t>5</a:t>
            </a:r>
          </a:p>
        </p:txBody>
      </p:sp>
      <p:sp>
        <p:nvSpPr>
          <p:cNvPr id="98314" name="Oval 13"/>
          <p:cNvSpPr>
            <a:spLocks noChangeArrowheads="1"/>
          </p:cNvSpPr>
          <p:nvPr/>
        </p:nvSpPr>
        <p:spPr bwMode="auto">
          <a:xfrm>
            <a:off x="7772400" y="1447800"/>
            <a:ext cx="381000" cy="381000"/>
          </a:xfrm>
          <a:prstGeom prst="ellipse">
            <a:avLst/>
          </a:prstGeom>
          <a:solidFill>
            <a:srgbClr val="FFFF00"/>
          </a:solidFill>
          <a:ln>
            <a:noFill/>
          </a:ln>
          <a:effectLst/>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2200"/>
              <a:t>2</a:t>
            </a:r>
          </a:p>
        </p:txBody>
      </p:sp>
      <p:sp>
        <p:nvSpPr>
          <p:cNvPr id="98315" name="Oval 14"/>
          <p:cNvSpPr>
            <a:spLocks noChangeArrowheads="1"/>
          </p:cNvSpPr>
          <p:nvPr/>
        </p:nvSpPr>
        <p:spPr bwMode="auto">
          <a:xfrm>
            <a:off x="6781800" y="2209800"/>
            <a:ext cx="381000" cy="381000"/>
          </a:xfrm>
          <a:prstGeom prst="ellipse">
            <a:avLst/>
          </a:prstGeom>
          <a:solidFill>
            <a:srgbClr val="FFFF00"/>
          </a:solidFill>
          <a:ln>
            <a:noFill/>
          </a:ln>
          <a:effectLst/>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2400"/>
              <a:t>4</a:t>
            </a:r>
          </a:p>
        </p:txBody>
      </p:sp>
      <p:sp>
        <p:nvSpPr>
          <p:cNvPr id="98316" name="Oval 15"/>
          <p:cNvSpPr>
            <a:spLocks noChangeArrowheads="1"/>
          </p:cNvSpPr>
          <p:nvPr/>
        </p:nvSpPr>
        <p:spPr bwMode="auto">
          <a:xfrm>
            <a:off x="6477000" y="2286000"/>
            <a:ext cx="228600" cy="228600"/>
          </a:xfrm>
          <a:prstGeom prst="ellipse">
            <a:avLst/>
          </a:prstGeom>
          <a:solidFill>
            <a:srgbClr val="FFFF00"/>
          </a:solidFill>
          <a:ln>
            <a:noFill/>
          </a:ln>
          <a:effectLst/>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200"/>
              <a:t>9</a:t>
            </a:r>
          </a:p>
        </p:txBody>
      </p:sp>
      <p:sp>
        <p:nvSpPr>
          <p:cNvPr id="98317" name="Oval 16"/>
          <p:cNvSpPr>
            <a:spLocks noChangeArrowheads="1"/>
          </p:cNvSpPr>
          <p:nvPr/>
        </p:nvSpPr>
        <p:spPr bwMode="auto">
          <a:xfrm>
            <a:off x="7391400" y="2743200"/>
            <a:ext cx="381000" cy="381000"/>
          </a:xfrm>
          <a:prstGeom prst="ellipse">
            <a:avLst/>
          </a:prstGeom>
          <a:solidFill>
            <a:srgbClr val="FFFF00"/>
          </a:solidFill>
          <a:ln>
            <a:noFill/>
          </a:ln>
          <a:effectLst/>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2400"/>
              <a:t>6</a:t>
            </a:r>
          </a:p>
        </p:txBody>
      </p:sp>
      <p:sp>
        <p:nvSpPr>
          <p:cNvPr id="98318" name="Oval 17"/>
          <p:cNvSpPr>
            <a:spLocks noChangeArrowheads="1"/>
          </p:cNvSpPr>
          <p:nvPr/>
        </p:nvSpPr>
        <p:spPr bwMode="auto">
          <a:xfrm>
            <a:off x="6400800" y="2743200"/>
            <a:ext cx="533400" cy="533400"/>
          </a:xfrm>
          <a:prstGeom prst="ellipse">
            <a:avLst/>
          </a:prstGeom>
          <a:solidFill>
            <a:srgbClr val="FFFF00"/>
          </a:solidFill>
          <a:ln>
            <a:noFill/>
          </a:ln>
          <a:effectLst/>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2800"/>
              <a:t>10</a:t>
            </a:r>
          </a:p>
        </p:txBody>
      </p:sp>
      <p:sp>
        <p:nvSpPr>
          <p:cNvPr id="98319" name="Oval 18"/>
          <p:cNvSpPr>
            <a:spLocks noChangeArrowheads="1"/>
          </p:cNvSpPr>
          <p:nvPr/>
        </p:nvSpPr>
        <p:spPr bwMode="auto">
          <a:xfrm>
            <a:off x="7239000" y="1600200"/>
            <a:ext cx="304800" cy="304800"/>
          </a:xfrm>
          <a:prstGeom prst="ellipse">
            <a:avLst/>
          </a:prstGeom>
          <a:solidFill>
            <a:srgbClr val="FFFF00"/>
          </a:solidFill>
          <a:ln>
            <a:noFill/>
          </a:ln>
          <a:effectLst/>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800"/>
              <a:t>8</a:t>
            </a:r>
          </a:p>
        </p:txBody>
      </p:sp>
      <p:sp>
        <p:nvSpPr>
          <p:cNvPr id="98320" name="Oval 19"/>
          <p:cNvSpPr>
            <a:spLocks noChangeArrowheads="1"/>
          </p:cNvSpPr>
          <p:nvPr/>
        </p:nvSpPr>
        <p:spPr bwMode="auto">
          <a:xfrm>
            <a:off x="7620000" y="2133600"/>
            <a:ext cx="152400" cy="152400"/>
          </a:xfrm>
          <a:prstGeom prst="ellipse">
            <a:avLst/>
          </a:prstGeom>
          <a:solidFill>
            <a:srgbClr val="FFFF00"/>
          </a:solidFill>
          <a:ln>
            <a:noFill/>
          </a:ln>
          <a:effectLst/>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200"/>
              <a:t>7</a:t>
            </a:r>
          </a:p>
        </p:txBody>
      </p:sp>
      <p:sp>
        <p:nvSpPr>
          <p:cNvPr id="98321" name="Oval 20"/>
          <p:cNvSpPr>
            <a:spLocks noChangeArrowheads="1"/>
          </p:cNvSpPr>
          <p:nvPr/>
        </p:nvSpPr>
        <p:spPr bwMode="auto">
          <a:xfrm>
            <a:off x="7010400" y="2667000"/>
            <a:ext cx="304800" cy="304800"/>
          </a:xfrm>
          <a:prstGeom prst="ellipse">
            <a:avLst/>
          </a:prstGeom>
          <a:solidFill>
            <a:srgbClr val="FFFF00"/>
          </a:solidFill>
          <a:ln>
            <a:noFill/>
          </a:ln>
          <a:effectLst/>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800"/>
              <a:t>1</a:t>
            </a:r>
          </a:p>
        </p:txBody>
      </p:sp>
      <p:sp>
        <p:nvSpPr>
          <p:cNvPr id="98322" name="Oval 21"/>
          <p:cNvSpPr>
            <a:spLocks noChangeArrowheads="1"/>
          </p:cNvSpPr>
          <p:nvPr/>
        </p:nvSpPr>
        <p:spPr bwMode="auto">
          <a:xfrm>
            <a:off x="8305800" y="1828800"/>
            <a:ext cx="304800" cy="304800"/>
          </a:xfrm>
          <a:prstGeom prst="ellipse">
            <a:avLst/>
          </a:prstGeom>
          <a:solidFill>
            <a:srgbClr val="FFFF00"/>
          </a:solidFill>
          <a:ln>
            <a:noFill/>
          </a:ln>
          <a:effectLst/>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800"/>
              <a:t>3</a:t>
            </a:r>
          </a:p>
        </p:txBody>
      </p:sp>
      <p:sp>
        <p:nvSpPr>
          <p:cNvPr id="98323" name="Rectangle 22"/>
          <p:cNvSpPr>
            <a:spLocks noChangeArrowheads="1"/>
          </p:cNvSpPr>
          <p:nvPr/>
        </p:nvSpPr>
        <p:spPr bwMode="auto">
          <a:xfrm>
            <a:off x="0" y="0"/>
            <a:ext cx="9144000" cy="1277938"/>
          </a:xfrm>
          <a:prstGeom prst="rect">
            <a:avLst/>
          </a:prstGeom>
          <a:gradFill rotWithShape="1">
            <a:gsLst>
              <a:gs pos="0">
                <a:srgbClr val="000047"/>
              </a:gs>
              <a:gs pos="50000">
                <a:srgbClr val="000099"/>
              </a:gs>
              <a:gs pos="100000">
                <a:srgbClr val="000047"/>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3600" b="0">
                <a:solidFill>
                  <a:schemeClr val="bg1"/>
                </a:solidFill>
                <a:latin typeface="Arial Black" pitchFamily="34" charset="0"/>
              </a:rPr>
              <a:t>Getting Started: Random Atoms</a:t>
            </a:r>
          </a:p>
        </p:txBody>
      </p:sp>
    </p:spTree>
  </p:cSld>
  <p:clrMapOvr>
    <a:masterClrMapping/>
  </p:clrMapOvr>
  <p:transition spd="slow">
    <p:pull dir="rd"/>
  </p:transition>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p:txBody>
          <a:bodyPr/>
          <a:lstStyle/>
          <a:p>
            <a:r>
              <a:rPr lang="en-US" altLang="en-US"/>
              <a:t>Useful Relationships for Multiple Trial Phasing</a:t>
            </a:r>
          </a:p>
        </p:txBody>
      </p:sp>
      <p:grpSp>
        <p:nvGrpSpPr>
          <p:cNvPr id="99331" name="Group 3"/>
          <p:cNvGrpSpPr>
            <a:grpSpLocks/>
          </p:cNvGrpSpPr>
          <p:nvPr/>
        </p:nvGrpSpPr>
        <p:grpSpPr bwMode="auto">
          <a:xfrm>
            <a:off x="0" y="1524000"/>
            <a:ext cx="8940800" cy="4500563"/>
            <a:chOff x="0" y="960"/>
            <a:chExt cx="5632" cy="2835"/>
          </a:xfrm>
        </p:grpSpPr>
        <p:graphicFrame>
          <p:nvGraphicFramePr>
            <p:cNvPr id="99332" name="Object 4"/>
            <p:cNvGraphicFramePr>
              <a:graphicFrameLocks noChangeAspect="1"/>
            </p:cNvGraphicFramePr>
            <p:nvPr/>
          </p:nvGraphicFramePr>
          <p:xfrm>
            <a:off x="1309" y="960"/>
            <a:ext cx="4323" cy="2835"/>
          </p:xfrm>
          <a:graphic>
            <a:graphicData uri="http://schemas.openxmlformats.org/presentationml/2006/ole">
              <mc:AlternateContent xmlns:mc="http://schemas.openxmlformats.org/markup-compatibility/2006">
                <mc:Choice xmlns:v="urn:schemas-microsoft-com:vml" Requires="v">
                  <p:oleObj spid="_x0000_s99374" name="Equation" r:id="rId3" imgW="3038455" imgH="1981200" progId="Equation.3">
                    <p:embed/>
                  </p:oleObj>
                </mc:Choice>
                <mc:Fallback>
                  <p:oleObj name="Equation" r:id="rId3" imgW="3038455" imgH="1981200" progId="Equation.3">
                    <p:embed/>
                    <p:pic>
                      <p:nvPicPr>
                        <p:cNvPr id="0"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09" y="960"/>
                          <a:ext cx="4323" cy="283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99333" name="Text Box 5"/>
            <p:cNvSpPr txBox="1">
              <a:spLocks noChangeArrowheads="1"/>
            </p:cNvSpPr>
            <p:nvPr/>
          </p:nvSpPr>
          <p:spPr bwMode="auto">
            <a:xfrm>
              <a:off x="480" y="1248"/>
              <a:ext cx="684"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r">
                <a:spcBef>
                  <a:spcPct val="0"/>
                </a:spcBef>
                <a:buClrTx/>
                <a:buFontTx/>
                <a:buNone/>
              </a:pPr>
              <a:r>
                <a:rPr lang="en-US" altLang="en-US" sz="1800">
                  <a:latin typeface="Arial" charset="0"/>
                </a:rPr>
                <a:t>Tangent</a:t>
              </a:r>
            </a:p>
            <a:p>
              <a:pPr algn="r">
                <a:spcBef>
                  <a:spcPct val="0"/>
                </a:spcBef>
                <a:buClrTx/>
                <a:buFontTx/>
                <a:buNone/>
              </a:pPr>
              <a:r>
                <a:rPr lang="en-US" altLang="en-US" sz="1800">
                  <a:latin typeface="Arial" charset="0"/>
                </a:rPr>
                <a:t>Formula</a:t>
              </a:r>
              <a:endParaRPr lang="en-US" altLang="en-US" sz="2400" b="0">
                <a:latin typeface="Arial" charset="0"/>
              </a:endParaRPr>
            </a:p>
          </p:txBody>
        </p:sp>
        <p:sp>
          <p:nvSpPr>
            <p:cNvPr id="99334" name="Text Box 6"/>
            <p:cNvSpPr txBox="1">
              <a:spLocks noChangeArrowheads="1"/>
            </p:cNvSpPr>
            <p:nvPr/>
          </p:nvSpPr>
          <p:spPr bwMode="auto">
            <a:xfrm>
              <a:off x="0" y="2075"/>
              <a:ext cx="1180"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r">
                <a:spcBef>
                  <a:spcPct val="0"/>
                </a:spcBef>
                <a:buClrTx/>
                <a:buFontTx/>
                <a:buNone/>
              </a:pPr>
              <a:r>
                <a:rPr lang="en-US" altLang="en-US" sz="1800">
                  <a:latin typeface="Arial" charset="0"/>
                </a:rPr>
                <a:t>Parameter Shift</a:t>
              </a:r>
            </a:p>
            <a:p>
              <a:pPr algn="r">
                <a:spcBef>
                  <a:spcPct val="0"/>
                </a:spcBef>
                <a:buClrTx/>
                <a:buFontTx/>
                <a:buNone/>
              </a:pPr>
              <a:r>
                <a:rPr lang="en-US" altLang="en-US" sz="1800">
                  <a:latin typeface="Arial" charset="0"/>
                </a:rPr>
                <a:t>Optimization</a:t>
              </a:r>
              <a:endParaRPr lang="en-US" altLang="en-US" sz="2400" b="0">
                <a:latin typeface="Arial" charset="0"/>
              </a:endParaRPr>
            </a:p>
          </p:txBody>
        </p:sp>
      </p:grpSp>
    </p:spTree>
  </p:cSld>
  <p:clrMapOvr>
    <a:masterClrMapping/>
  </p:clrMapOvr>
  <p:transition spd="slow">
    <p:pull dir="rd"/>
  </p:transition>
</p:sld>
</file>

<file path=ppt/slides/slide9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0354" name="Text Box 2"/>
          <p:cNvSpPr txBox="1">
            <a:spLocks noChangeArrowheads="1"/>
          </p:cNvSpPr>
          <p:nvPr/>
        </p:nvSpPr>
        <p:spPr bwMode="auto">
          <a:xfrm>
            <a:off x="419100" y="2133600"/>
            <a:ext cx="8343900" cy="1073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nSpc>
                <a:spcPct val="115000"/>
              </a:lnSpc>
              <a:spcBef>
                <a:spcPct val="50000"/>
              </a:spcBef>
              <a:buClrTx/>
              <a:buFontTx/>
              <a:buNone/>
            </a:pPr>
            <a:r>
              <a:rPr lang="en-US" altLang="en-US" sz="2800" b="0">
                <a:solidFill>
                  <a:schemeClr val="tx2"/>
                </a:solidFill>
                <a:latin typeface="Times" pitchFamily="18" charset="0"/>
              </a:rPr>
              <a:t>Let          be the number of triplets,                                  </a:t>
            </a:r>
            <a:r>
              <a:rPr lang="en-US" altLang="en-US" sz="2800" b="0">
                <a:solidFill>
                  <a:schemeClr val="tx2"/>
                </a:solidFill>
                <a:latin typeface="Times" pitchFamily="18" charset="0"/>
                <a:sym typeface="Symbol" pitchFamily="18" charset="2"/>
              </a:rPr>
              <a:t>,  whose values are within the interval [a,b]. Then,</a:t>
            </a:r>
            <a:endParaRPr lang="en-US" altLang="en-US" sz="2600" b="0" baseline="-15000">
              <a:solidFill>
                <a:schemeClr val="tx2"/>
              </a:solidFill>
              <a:latin typeface="Times" pitchFamily="18" charset="0"/>
              <a:sym typeface="Symbol" pitchFamily="18" charset="2"/>
            </a:endParaRPr>
          </a:p>
        </p:txBody>
      </p:sp>
      <p:graphicFrame>
        <p:nvGraphicFramePr>
          <p:cNvPr id="100355" name="Object 3"/>
          <p:cNvGraphicFramePr>
            <a:graphicFrameLocks noChangeAspect="1"/>
          </p:cNvGraphicFramePr>
          <p:nvPr/>
        </p:nvGraphicFramePr>
        <p:xfrm>
          <a:off x="2514600" y="3740150"/>
          <a:ext cx="1676400" cy="496888"/>
        </p:xfrm>
        <a:graphic>
          <a:graphicData uri="http://schemas.openxmlformats.org/presentationml/2006/ole">
            <mc:AlternateContent xmlns:mc="http://schemas.openxmlformats.org/markup-compatibility/2006">
              <mc:Choice xmlns:v="urn:schemas-microsoft-com:vml" Requires="v">
                <p:oleObj spid="_x0000_s100516" name="Equation" r:id="rId3" imgW="685800" imgH="203200" progId="Equation.DSMT4">
                  <p:embed/>
                </p:oleObj>
              </mc:Choice>
              <mc:Fallback>
                <p:oleObj name="Equation" r:id="rId3" imgW="685800" imgH="203200" progId="Equation.DSMT4">
                  <p:embed/>
                  <p:pic>
                    <p:nvPicPr>
                      <p:cNvPr id="0"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14600" y="3740150"/>
                        <a:ext cx="167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00356" name="Object 4"/>
          <p:cNvGraphicFramePr>
            <a:graphicFrameLocks noChangeAspect="1"/>
          </p:cNvGraphicFramePr>
          <p:nvPr/>
        </p:nvGraphicFramePr>
        <p:xfrm>
          <a:off x="4121150" y="3340100"/>
          <a:ext cx="1970088" cy="1314450"/>
        </p:xfrm>
        <a:graphic>
          <a:graphicData uri="http://schemas.openxmlformats.org/presentationml/2006/ole">
            <mc:AlternateContent xmlns:mc="http://schemas.openxmlformats.org/markup-compatibility/2006">
              <mc:Choice xmlns:v="urn:schemas-microsoft-com:vml" Requires="v">
                <p:oleObj spid="_x0000_s100517" name="Equation" r:id="rId5" imgW="533169" imgH="355446" progId="Equation.DSMT4">
                  <p:embed/>
                </p:oleObj>
              </mc:Choice>
              <mc:Fallback>
                <p:oleObj name="Equation" r:id="rId5" imgW="533169" imgH="355446" progId="Equation.DSMT4">
                  <p:embed/>
                  <p:pic>
                    <p:nvPicPr>
                      <p:cNvPr id="0" name="Object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121150" y="3340100"/>
                        <a:ext cx="1970088" cy="1314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00357" name="Object 5"/>
          <p:cNvGraphicFramePr>
            <a:graphicFrameLocks noChangeAspect="1"/>
          </p:cNvGraphicFramePr>
          <p:nvPr/>
        </p:nvGraphicFramePr>
        <p:xfrm>
          <a:off x="1066800" y="2289175"/>
          <a:ext cx="762000" cy="536575"/>
        </p:xfrm>
        <a:graphic>
          <a:graphicData uri="http://schemas.openxmlformats.org/presentationml/2006/ole">
            <mc:AlternateContent xmlns:mc="http://schemas.openxmlformats.org/markup-compatibility/2006">
              <mc:Choice xmlns:v="urn:schemas-microsoft-com:vml" Requires="v">
                <p:oleObj spid="_x0000_s100518" name="Equation" r:id="rId7" imgW="342751" imgH="241195" progId="Equation.DSMT4">
                  <p:embed/>
                </p:oleObj>
              </mc:Choice>
              <mc:Fallback>
                <p:oleObj name="Equation" r:id="rId7" imgW="342751" imgH="241195" progId="Equation.DSMT4">
                  <p:embed/>
                  <p:pic>
                    <p:nvPicPr>
                      <p:cNvPr id="0" name="Object 5"/>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66800" y="2289175"/>
                        <a:ext cx="762000" cy="5365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100358" name="Object 6"/>
          <p:cNvGraphicFramePr>
            <a:graphicFrameLocks noChangeAspect="1"/>
          </p:cNvGraphicFramePr>
          <p:nvPr/>
        </p:nvGraphicFramePr>
        <p:xfrm>
          <a:off x="5486400" y="2257425"/>
          <a:ext cx="2971800" cy="492125"/>
        </p:xfrm>
        <a:graphic>
          <a:graphicData uri="http://schemas.openxmlformats.org/presentationml/2006/ole">
            <mc:AlternateContent xmlns:mc="http://schemas.openxmlformats.org/markup-compatibility/2006">
              <mc:Choice xmlns:v="urn:schemas-microsoft-com:vml" Requires="v">
                <p:oleObj spid="_x0000_s100519" name="Equation" r:id="rId9" imgW="1384300" imgH="228600" progId="Equation.DSMT4">
                  <p:embed/>
                </p:oleObj>
              </mc:Choice>
              <mc:Fallback>
                <p:oleObj name="Equation" r:id="rId9" imgW="1384300" imgH="228600" progId="Equation.DSMT4">
                  <p:embed/>
                  <p:pic>
                    <p:nvPicPr>
                      <p:cNvPr id="0" name="Object 6"/>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486400" y="2257425"/>
                        <a:ext cx="2971800" cy="4921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100359" name="Rectangle 8"/>
          <p:cNvSpPr>
            <a:spLocks noChangeArrowheads="1"/>
          </p:cNvSpPr>
          <p:nvPr/>
        </p:nvSpPr>
        <p:spPr bwMode="auto">
          <a:xfrm>
            <a:off x="0" y="0"/>
            <a:ext cx="9144000" cy="1277938"/>
          </a:xfrm>
          <a:prstGeom prst="rect">
            <a:avLst/>
          </a:prstGeom>
          <a:gradFill rotWithShape="1">
            <a:gsLst>
              <a:gs pos="0">
                <a:srgbClr val="000047"/>
              </a:gs>
              <a:gs pos="50000">
                <a:srgbClr val="000099"/>
              </a:gs>
              <a:gs pos="100000">
                <a:srgbClr val="000047"/>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3600" b="0">
                <a:solidFill>
                  <a:schemeClr val="bg1"/>
                </a:solidFill>
                <a:latin typeface="Arial Black" pitchFamily="34" charset="0"/>
              </a:rPr>
              <a:t>Phase Refinement: </a:t>
            </a:r>
            <a:br>
              <a:rPr lang="en-US" altLang="en-US" sz="3600" b="0">
                <a:solidFill>
                  <a:schemeClr val="bg1"/>
                </a:solidFill>
                <a:latin typeface="Arial Black" pitchFamily="34" charset="0"/>
              </a:rPr>
            </a:br>
            <a:r>
              <a:rPr lang="en-US" altLang="en-US" sz="3600" b="0">
                <a:solidFill>
                  <a:schemeClr val="bg1"/>
                </a:solidFill>
                <a:latin typeface="Arial Black" pitchFamily="34" charset="0"/>
              </a:rPr>
              <a:t>The Statistical Minimal Function</a:t>
            </a:r>
          </a:p>
        </p:txBody>
      </p:sp>
    </p:spTree>
  </p:cSld>
  <p:clrMapOvr>
    <a:masterClrMapping/>
  </p:clrMapOvr>
  <p:transition spd="slow">
    <p:pull dir="rd"/>
  </p:transition>
</p:sld>
</file>

<file path=ppt/slides/slide9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01378"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076450" y="1839913"/>
            <a:ext cx="4991100" cy="4484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1379" name="Text Box 4"/>
          <p:cNvSpPr txBox="1">
            <a:spLocks noChangeArrowheads="1"/>
          </p:cNvSpPr>
          <p:nvPr/>
        </p:nvSpPr>
        <p:spPr bwMode="auto">
          <a:xfrm>
            <a:off x="0" y="1219200"/>
            <a:ext cx="91440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2400" b="0">
                <a:latin typeface="Times" pitchFamily="18" charset="0"/>
                <a:sym typeface="Symbol" pitchFamily="18" charset="2"/>
              </a:rPr>
              <a:t></a:t>
            </a:r>
            <a:r>
              <a:rPr lang="en-US" altLang="en-US" sz="2400" b="0" baseline="-25000">
                <a:latin typeface="Times" pitchFamily="18" charset="0"/>
                <a:sym typeface="Symbol" pitchFamily="18" charset="2"/>
              </a:rPr>
              <a:t>H</a:t>
            </a:r>
            <a:r>
              <a:rPr lang="en-US" altLang="en-US" sz="2400" b="0">
                <a:latin typeface="Times" pitchFamily="18" charset="0"/>
                <a:sym typeface="Symbol" pitchFamily="18" charset="2"/>
              </a:rPr>
              <a:t> (new) = </a:t>
            </a:r>
            <a:r>
              <a:rPr lang="en-US" altLang="en-US" sz="2400" b="0" baseline="-25000">
                <a:latin typeface="Times" pitchFamily="18" charset="0"/>
                <a:sym typeface="Symbol" pitchFamily="18" charset="2"/>
              </a:rPr>
              <a:t>H</a:t>
            </a:r>
            <a:r>
              <a:rPr lang="en-US" altLang="en-US" sz="2400" b="0">
                <a:latin typeface="Times" pitchFamily="18" charset="0"/>
                <a:sym typeface="Symbol" pitchFamily="18" charset="2"/>
              </a:rPr>
              <a:t> (old) + 90º</a:t>
            </a:r>
            <a:r>
              <a:rPr lang="en-US" altLang="en-US" sz="2800" b="0">
                <a:latin typeface="Times" pitchFamily="18" charset="0"/>
                <a:sym typeface="Symbol" pitchFamily="18" charset="2"/>
              </a:rPr>
              <a:t> </a:t>
            </a:r>
          </a:p>
        </p:txBody>
      </p:sp>
      <p:sp>
        <p:nvSpPr>
          <p:cNvPr id="101380" name="Rectangle 5"/>
          <p:cNvSpPr>
            <a:spLocks noChangeArrowheads="1"/>
          </p:cNvSpPr>
          <p:nvPr/>
        </p:nvSpPr>
        <p:spPr bwMode="auto">
          <a:xfrm>
            <a:off x="0" y="0"/>
            <a:ext cx="9144000" cy="1277938"/>
          </a:xfrm>
          <a:prstGeom prst="rect">
            <a:avLst/>
          </a:prstGeom>
          <a:gradFill rotWithShape="1">
            <a:gsLst>
              <a:gs pos="0">
                <a:srgbClr val="000047"/>
              </a:gs>
              <a:gs pos="50000">
                <a:srgbClr val="000099"/>
              </a:gs>
              <a:gs pos="100000">
                <a:srgbClr val="000047"/>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3600" b="0">
                <a:solidFill>
                  <a:schemeClr val="bg1"/>
                </a:solidFill>
                <a:latin typeface="Arial Black" pitchFamily="34" charset="0"/>
              </a:rPr>
              <a:t>Statistical Minimal Function Optimization by Parameter Shift</a:t>
            </a:r>
          </a:p>
        </p:txBody>
      </p:sp>
    </p:spTree>
  </p:cSld>
  <p:clrMapOvr>
    <a:masterClrMapping/>
  </p:clrMapOvr>
  <p:transition spd="slow">
    <p:pull dir="rd"/>
  </p:transition>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0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00200" y="1309688"/>
            <a:ext cx="5942013" cy="5091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03" name="Rectangle 5"/>
          <p:cNvSpPr>
            <a:spLocks noChangeArrowheads="1"/>
          </p:cNvSpPr>
          <p:nvPr/>
        </p:nvSpPr>
        <p:spPr bwMode="auto">
          <a:xfrm>
            <a:off x="0" y="0"/>
            <a:ext cx="9144000" cy="1277938"/>
          </a:xfrm>
          <a:prstGeom prst="rect">
            <a:avLst/>
          </a:prstGeom>
          <a:gradFill rotWithShape="1">
            <a:gsLst>
              <a:gs pos="0">
                <a:srgbClr val="000047"/>
              </a:gs>
              <a:gs pos="50000">
                <a:srgbClr val="000099"/>
              </a:gs>
              <a:gs pos="100000">
                <a:srgbClr val="000047"/>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3600" b="0">
                <a:solidFill>
                  <a:schemeClr val="bg1"/>
                </a:solidFill>
                <a:latin typeface="Arial Black" pitchFamily="34" charset="0"/>
              </a:rPr>
              <a:t>Peak Picking</a:t>
            </a:r>
          </a:p>
        </p:txBody>
      </p:sp>
    </p:spTree>
  </p:cSld>
  <p:clrMapOvr>
    <a:masterClrMapping/>
  </p:clrMapOvr>
  <p:transition spd="slow">
    <p:pull dir="rd"/>
  </p:transition>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4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1966913"/>
            <a:ext cx="8686800" cy="3748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427" name="Rectangle 4"/>
          <p:cNvSpPr>
            <a:spLocks noChangeArrowheads="1"/>
          </p:cNvSpPr>
          <p:nvPr/>
        </p:nvSpPr>
        <p:spPr bwMode="auto">
          <a:xfrm>
            <a:off x="0" y="0"/>
            <a:ext cx="9144000" cy="1277938"/>
          </a:xfrm>
          <a:prstGeom prst="rect">
            <a:avLst/>
          </a:prstGeom>
          <a:gradFill rotWithShape="1">
            <a:gsLst>
              <a:gs pos="0">
                <a:srgbClr val="000047"/>
              </a:gs>
              <a:gs pos="50000">
                <a:srgbClr val="000099"/>
              </a:gs>
              <a:gs pos="100000">
                <a:srgbClr val="000047"/>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3600" b="0">
                <a:solidFill>
                  <a:schemeClr val="bg1"/>
                </a:solidFill>
                <a:latin typeface="Arial Black" pitchFamily="34" charset="0"/>
              </a:rPr>
              <a:t>Sorted Trials</a:t>
            </a:r>
          </a:p>
        </p:txBody>
      </p:sp>
    </p:spTree>
  </p:cSld>
  <p:clrMapOvr>
    <a:masterClrMapping/>
  </p:clrMapOvr>
  <p:transition spd="slow">
    <p:pull dir="rd"/>
  </p:transition>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4450" name="Picture 2"/>
          <p:cNvPicPr>
            <a:picLocks noChangeAspect="1" noChangeArrowheads="1"/>
          </p:cNvPicPr>
          <p:nvPr/>
        </p:nvPicPr>
        <p:blipFill>
          <a:blip r:embed="rId2">
            <a:extLst>
              <a:ext uri="{28A0092B-C50C-407E-A947-70E740481C1C}">
                <a14:useLocalDpi xmlns:a14="http://schemas.microsoft.com/office/drawing/2010/main" val="0"/>
              </a:ext>
            </a:extLst>
          </a:blip>
          <a:srcRect t="16685"/>
          <a:stretch>
            <a:fillRect/>
          </a:stretch>
        </p:blipFill>
        <p:spPr bwMode="auto">
          <a:xfrm>
            <a:off x="455613" y="1524000"/>
            <a:ext cx="8231187" cy="476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4451" name="Rectangle 4"/>
          <p:cNvSpPr>
            <a:spLocks noChangeArrowheads="1"/>
          </p:cNvSpPr>
          <p:nvPr/>
        </p:nvSpPr>
        <p:spPr bwMode="auto">
          <a:xfrm>
            <a:off x="0" y="0"/>
            <a:ext cx="9144000" cy="1277938"/>
          </a:xfrm>
          <a:prstGeom prst="rect">
            <a:avLst/>
          </a:prstGeom>
          <a:gradFill rotWithShape="1">
            <a:gsLst>
              <a:gs pos="0">
                <a:srgbClr val="000047"/>
              </a:gs>
              <a:gs pos="50000">
                <a:srgbClr val="000099"/>
              </a:gs>
              <a:gs pos="100000">
                <a:srgbClr val="000047"/>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3600" b="0">
                <a:solidFill>
                  <a:schemeClr val="bg1"/>
                </a:solidFill>
                <a:latin typeface="Arial Black" pitchFamily="34" charset="0"/>
              </a:rPr>
              <a:t>Scoring Trial Structures: </a:t>
            </a:r>
            <a:br>
              <a:rPr lang="en-US" altLang="en-US" sz="3600" b="0">
                <a:solidFill>
                  <a:schemeClr val="bg1"/>
                </a:solidFill>
                <a:latin typeface="Arial Black" pitchFamily="34" charset="0"/>
              </a:rPr>
            </a:br>
            <a:r>
              <a:rPr lang="en-US" altLang="en-US" sz="3600" b="0" i="1">
                <a:solidFill>
                  <a:schemeClr val="bg1"/>
                </a:solidFill>
                <a:latin typeface="Arial Black" pitchFamily="34" charset="0"/>
              </a:rPr>
              <a:t>SnB </a:t>
            </a:r>
            <a:r>
              <a:rPr lang="en-US" altLang="en-US" sz="3600" b="0">
                <a:solidFill>
                  <a:schemeClr val="bg1"/>
                </a:solidFill>
                <a:latin typeface="Arial Black" pitchFamily="34" charset="0"/>
              </a:rPr>
              <a:t>FOMs</a:t>
            </a:r>
          </a:p>
        </p:txBody>
      </p:sp>
    </p:spTree>
  </p:cSld>
  <p:clrMapOvr>
    <a:masterClrMapping/>
  </p:clrMapOvr>
  <p:transition spd="slow">
    <p:pull dir="rd"/>
  </p:transition>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p:txBody>
          <a:bodyPr/>
          <a:lstStyle/>
          <a:p>
            <a:r>
              <a:rPr lang="en-US" altLang="en-US"/>
              <a:t>Ph8755: </a:t>
            </a:r>
            <a:r>
              <a:rPr lang="en-US" altLang="en-US" i="1"/>
              <a:t>SnB </a:t>
            </a:r>
            <a:r>
              <a:rPr lang="en-US" altLang="en-US"/>
              <a:t>Histogram</a:t>
            </a:r>
          </a:p>
        </p:txBody>
      </p:sp>
      <p:pic>
        <p:nvPicPr>
          <p:cNvPr id="10547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1313" y="1306513"/>
            <a:ext cx="8459787" cy="5094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pull dir="rd"/>
  </p:transition>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p:cNvSpPr>
            <a:spLocks noChangeArrowheads="1"/>
          </p:cNvSpPr>
          <p:nvPr/>
        </p:nvSpPr>
        <p:spPr bwMode="auto">
          <a:xfrm>
            <a:off x="2576513" y="1281113"/>
            <a:ext cx="4813300" cy="1733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endParaRPr lang="en-US" altLang="en-US" sz="2400">
              <a:latin typeface="Arial" charset="0"/>
            </a:endParaRPr>
          </a:p>
          <a:p>
            <a:pPr>
              <a:spcBef>
                <a:spcPct val="0"/>
              </a:spcBef>
              <a:buClrTx/>
              <a:buFontTx/>
              <a:buNone/>
            </a:pPr>
            <a:r>
              <a:rPr lang="en-US" altLang="en-US" sz="2000">
                <a:solidFill>
                  <a:schemeClr val="tx2"/>
                </a:solidFill>
                <a:latin typeface="Arial" charset="0"/>
              </a:rPr>
              <a:t>Atoms: 74		Phases:  740</a:t>
            </a:r>
          </a:p>
          <a:p>
            <a:pPr>
              <a:spcBef>
                <a:spcPct val="0"/>
              </a:spcBef>
              <a:buClrTx/>
              <a:buFontTx/>
              <a:buNone/>
            </a:pPr>
            <a:r>
              <a:rPr lang="en-US" altLang="en-US" sz="2000">
                <a:solidFill>
                  <a:schemeClr val="tx2"/>
                </a:solidFill>
                <a:latin typeface="Arial" charset="0"/>
              </a:rPr>
              <a:t>Space Group: P1	Triples:  7,400</a:t>
            </a:r>
            <a:r>
              <a:rPr lang="en-US" altLang="en-US" sz="2000">
                <a:latin typeface="Arial" charset="0"/>
              </a:rPr>
              <a:t>				</a:t>
            </a:r>
          </a:p>
          <a:p>
            <a:pPr>
              <a:spcBef>
                <a:spcPct val="0"/>
              </a:spcBef>
              <a:buClrTx/>
              <a:buFontTx/>
              <a:buNone/>
            </a:pPr>
            <a:r>
              <a:rPr lang="en-US" altLang="en-US" sz="2000">
                <a:latin typeface="Arial" charset="0"/>
              </a:rPr>
              <a:t>			</a:t>
            </a:r>
            <a:r>
              <a:rPr lang="en-US" altLang="en-US" sz="2400">
                <a:latin typeface="Arial" charset="0"/>
              </a:rPr>
              <a:t>	</a:t>
            </a:r>
            <a:r>
              <a:rPr lang="en-US" altLang="en-US" sz="2400" b="0">
                <a:latin typeface="Arial" charset="0"/>
              </a:rPr>
              <a:t>	</a:t>
            </a:r>
          </a:p>
        </p:txBody>
      </p:sp>
      <p:sp>
        <p:nvSpPr>
          <p:cNvPr id="106503" name="Rectangle 7"/>
          <p:cNvSpPr>
            <a:spLocks noGrp="1" noChangeArrowheads="1"/>
          </p:cNvSpPr>
          <p:nvPr>
            <p:ph type="title"/>
          </p:nvPr>
        </p:nvSpPr>
        <p:spPr/>
        <p:txBody>
          <a:bodyPr/>
          <a:lstStyle/>
          <a:p>
            <a:r>
              <a:rPr lang="en-US" altLang="en-US"/>
              <a:t>Ph8755: </a:t>
            </a:r>
            <a:r>
              <a:rPr lang="en-US" altLang="en-US" i="1"/>
              <a:t>SnB </a:t>
            </a:r>
            <a:r>
              <a:rPr lang="en-US" altLang="en-US"/>
              <a:t>Histogram</a:t>
            </a:r>
          </a:p>
        </p:txBody>
      </p:sp>
      <p:graphicFrame>
        <p:nvGraphicFramePr>
          <p:cNvPr id="106499" name="Object 3">
            <a:hlinkClick r:id="" action="ppaction://ole?verb=0"/>
          </p:cNvPr>
          <p:cNvGraphicFramePr>
            <a:graphicFrameLocks noGrp="1"/>
          </p:cNvGraphicFramePr>
          <p:nvPr>
            <p:ph type="chart" idx="1"/>
          </p:nvPr>
        </p:nvGraphicFramePr>
        <p:xfrm>
          <a:off x="1076325" y="2181225"/>
          <a:ext cx="6467475" cy="4014788"/>
        </p:xfrm>
        <a:graphic>
          <a:graphicData uri="http://schemas.openxmlformats.org/presentationml/2006/ole">
            <mc:AlternateContent xmlns:mc="http://schemas.openxmlformats.org/markup-compatibility/2006">
              <mc:Choice xmlns:v="urn:schemas-microsoft-com:vml" Requires="v">
                <p:oleObj spid="_x0000_s106543" name="Chart" r:id="rId3" imgW="6652177" imgH="4137605" progId="MSGraph.Chart.8">
                  <p:embed followColorScheme="full"/>
                </p:oleObj>
              </mc:Choice>
              <mc:Fallback>
                <p:oleObj name="Chart" r:id="rId3" imgW="6652177" imgH="4137605" progId="MSGraph.Chart.8">
                  <p:embed followColorScheme="full"/>
                  <p:pic>
                    <p:nvPicPr>
                      <p:cNvPr id="0" name="Object 3"/>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6325" y="2181225"/>
                        <a:ext cx="6467475" cy="40147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06500" name="Rectangle 4"/>
          <p:cNvSpPr>
            <a:spLocks noChangeArrowheads="1"/>
          </p:cNvSpPr>
          <p:nvPr/>
        </p:nvSpPr>
        <p:spPr bwMode="auto">
          <a:xfrm>
            <a:off x="6005513" y="2622550"/>
            <a:ext cx="1435100" cy="393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2000">
                <a:solidFill>
                  <a:schemeClr val="tx2"/>
                </a:solidFill>
                <a:latin typeface="Arial" charset="0"/>
              </a:rPr>
              <a:t>Trials: 100</a:t>
            </a:r>
          </a:p>
        </p:txBody>
      </p:sp>
      <p:sp>
        <p:nvSpPr>
          <p:cNvPr id="106501" name="Rectangle 5"/>
          <p:cNvSpPr>
            <a:spLocks noChangeArrowheads="1"/>
          </p:cNvSpPr>
          <p:nvPr/>
        </p:nvSpPr>
        <p:spPr bwMode="auto">
          <a:xfrm>
            <a:off x="6005513" y="3155950"/>
            <a:ext cx="1436687" cy="393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2000">
                <a:solidFill>
                  <a:schemeClr val="tx2"/>
                </a:solidFill>
                <a:latin typeface="Arial" charset="0"/>
              </a:rPr>
              <a:t>Cycles: 40</a:t>
            </a:r>
          </a:p>
        </p:txBody>
      </p:sp>
      <p:sp>
        <p:nvSpPr>
          <p:cNvPr id="106502" name="Rectangle 6"/>
          <p:cNvSpPr>
            <a:spLocks noChangeArrowheads="1"/>
          </p:cNvSpPr>
          <p:nvPr/>
        </p:nvSpPr>
        <p:spPr bwMode="auto">
          <a:xfrm>
            <a:off x="2957513" y="4222750"/>
            <a:ext cx="3225800" cy="393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2000">
                <a:solidFill>
                  <a:schemeClr val="tx2"/>
                </a:solidFill>
                <a:latin typeface="Arial" charset="0"/>
              </a:rPr>
              <a:t>Rmin range: 0.243 - 0.429</a:t>
            </a:r>
          </a:p>
        </p:txBody>
      </p:sp>
    </p:spTree>
  </p:cSld>
  <p:clrMapOvr>
    <a:masterClrMapping/>
  </p:clrMapOvr>
  <p:transition spd="slow">
    <p:pull dir="rd"/>
  </p:transition>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7522"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4013" y="2039938"/>
            <a:ext cx="8435975" cy="3217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7523" name="Rectangle 4"/>
          <p:cNvSpPr>
            <a:spLocks noChangeArrowheads="1"/>
          </p:cNvSpPr>
          <p:nvPr/>
        </p:nvSpPr>
        <p:spPr bwMode="auto">
          <a:xfrm>
            <a:off x="0" y="0"/>
            <a:ext cx="9144000" cy="1277938"/>
          </a:xfrm>
          <a:prstGeom prst="rect">
            <a:avLst/>
          </a:prstGeom>
          <a:gradFill rotWithShape="1">
            <a:gsLst>
              <a:gs pos="0">
                <a:srgbClr val="000047"/>
              </a:gs>
              <a:gs pos="50000">
                <a:srgbClr val="000099"/>
              </a:gs>
              <a:gs pos="100000">
                <a:srgbClr val="000047"/>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4400" b="0">
                <a:solidFill>
                  <a:schemeClr val="bg1"/>
                </a:solidFill>
                <a:latin typeface="Arial Black" pitchFamily="34" charset="0"/>
              </a:rPr>
              <a:t>Minimal Function Traces</a:t>
            </a:r>
          </a:p>
        </p:txBody>
      </p:sp>
    </p:spTree>
  </p:cSld>
  <p:clrMapOvr>
    <a:masterClrMapping/>
  </p:clrMapOvr>
  <p:transition spd="slow">
    <p:pull dir="rd"/>
  </p:transition>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8546" name="Object 3">
            <a:hlinkClick r:id="" action="ppaction://ole?verb=0"/>
          </p:cNvPr>
          <p:cNvGraphicFramePr>
            <a:graphicFrameLocks/>
          </p:cNvGraphicFramePr>
          <p:nvPr/>
        </p:nvGraphicFramePr>
        <p:xfrm>
          <a:off x="1763713" y="1739900"/>
          <a:ext cx="6954837" cy="4662488"/>
        </p:xfrm>
        <a:graphic>
          <a:graphicData uri="http://schemas.openxmlformats.org/presentationml/2006/ole">
            <mc:AlternateContent xmlns:mc="http://schemas.openxmlformats.org/markup-compatibility/2006">
              <mc:Choice xmlns:v="urn:schemas-microsoft-com:vml" Requires="v">
                <p:oleObj spid="_x0000_s108590" name="Chart" r:id="rId3" imgW="6057872" imgH="4069246" progId="MSGraph.Chart.8">
                  <p:embed followColorScheme="full"/>
                </p:oleObj>
              </mc:Choice>
              <mc:Fallback>
                <p:oleObj name="Chart" r:id="rId3" imgW="6057872" imgH="4069246" progId="MSGraph.Chart.8">
                  <p:embed followColorScheme="full"/>
                  <p:pic>
                    <p:nvPicPr>
                      <p:cNvPr id="0" name="Object 3"/>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63713" y="1739900"/>
                        <a:ext cx="6954837" cy="4662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08547" name="Rectangle 4"/>
          <p:cNvSpPr>
            <a:spLocks noChangeArrowheads="1"/>
          </p:cNvSpPr>
          <p:nvPr/>
        </p:nvSpPr>
        <p:spPr bwMode="auto">
          <a:xfrm>
            <a:off x="3070225" y="2260600"/>
            <a:ext cx="1285875" cy="3635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1800">
                <a:solidFill>
                  <a:schemeClr val="tx2"/>
                </a:solidFill>
                <a:latin typeface="Arial" charset="0"/>
              </a:rPr>
              <a:t>Atoms: 74</a:t>
            </a:r>
          </a:p>
        </p:txBody>
      </p:sp>
      <p:sp>
        <p:nvSpPr>
          <p:cNvPr id="108548" name="Rectangle 5"/>
          <p:cNvSpPr>
            <a:spLocks noChangeArrowheads="1"/>
          </p:cNvSpPr>
          <p:nvPr/>
        </p:nvSpPr>
        <p:spPr bwMode="auto">
          <a:xfrm>
            <a:off x="4910138" y="2260600"/>
            <a:ext cx="2022475" cy="3635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1800">
                <a:solidFill>
                  <a:schemeClr val="tx2"/>
                </a:solidFill>
                <a:latin typeface="Arial" charset="0"/>
              </a:rPr>
              <a:t>Space Group: P1</a:t>
            </a:r>
          </a:p>
        </p:txBody>
      </p:sp>
      <p:sp>
        <p:nvSpPr>
          <p:cNvPr id="108549" name="Rectangle 6"/>
          <p:cNvSpPr>
            <a:spLocks noChangeArrowheads="1"/>
          </p:cNvSpPr>
          <p:nvPr/>
        </p:nvSpPr>
        <p:spPr bwMode="auto">
          <a:xfrm>
            <a:off x="4910138" y="2908300"/>
            <a:ext cx="1831975" cy="3635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1800" i="1">
                <a:solidFill>
                  <a:schemeClr val="tx2"/>
                </a:solidFill>
                <a:latin typeface="Arial" charset="0"/>
              </a:rPr>
              <a:t>SnB</a:t>
            </a:r>
            <a:r>
              <a:rPr lang="en-US" altLang="en-US" sz="1800">
                <a:solidFill>
                  <a:schemeClr val="tx2"/>
                </a:solidFill>
                <a:latin typeface="Arial" charset="0"/>
              </a:rPr>
              <a:t> Cycles: 40</a:t>
            </a:r>
          </a:p>
        </p:txBody>
      </p:sp>
      <p:sp>
        <p:nvSpPr>
          <p:cNvPr id="108550" name="Rectangle 7"/>
          <p:cNvSpPr>
            <a:spLocks noChangeArrowheads="1"/>
          </p:cNvSpPr>
          <p:nvPr/>
        </p:nvSpPr>
        <p:spPr bwMode="auto">
          <a:xfrm>
            <a:off x="0" y="0"/>
            <a:ext cx="9144000" cy="1277938"/>
          </a:xfrm>
          <a:prstGeom prst="rect">
            <a:avLst/>
          </a:prstGeom>
          <a:gradFill rotWithShape="1">
            <a:gsLst>
              <a:gs pos="0">
                <a:srgbClr val="000047"/>
              </a:gs>
              <a:gs pos="50000">
                <a:srgbClr val="000099"/>
              </a:gs>
              <a:gs pos="100000">
                <a:srgbClr val="000047"/>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4400" b="0">
                <a:solidFill>
                  <a:schemeClr val="bg1"/>
                </a:solidFill>
                <a:latin typeface="Arial Black" pitchFamily="34" charset="0"/>
              </a:rPr>
              <a:t>Ph8755: Trace of </a:t>
            </a:r>
            <a:r>
              <a:rPr lang="en-US" altLang="en-US" sz="4400" b="0" i="1">
                <a:solidFill>
                  <a:schemeClr val="bg1"/>
                </a:solidFill>
                <a:latin typeface="Arial Black" pitchFamily="34" charset="0"/>
              </a:rPr>
              <a:t>SnB Solution</a:t>
            </a:r>
          </a:p>
        </p:txBody>
      </p:sp>
    </p:spTree>
  </p:cSld>
  <p:clrMapOvr>
    <a:masterClrMapping/>
  </p:clrMapOvr>
  <p:transition spd="slow">
    <p:pull dir="rd"/>
  </p:transition>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01154" name="Group 2"/>
          <p:cNvGraphicFramePr>
            <a:graphicFrameLocks noGrp="1"/>
          </p:cNvGraphicFramePr>
          <p:nvPr/>
        </p:nvGraphicFramePr>
        <p:xfrm>
          <a:off x="914400" y="1295400"/>
          <a:ext cx="7315200" cy="5181601"/>
        </p:xfrm>
        <a:graphic>
          <a:graphicData uri="http://schemas.openxmlformats.org/drawingml/2006/table">
            <a:tbl>
              <a:tblPr/>
              <a:tblGrid>
                <a:gridCol w="2641600">
                  <a:extLst>
                    <a:ext uri="{9D8B030D-6E8A-4147-A177-3AD203B41FA5}">
                      <a16:colId xmlns:a16="http://schemas.microsoft.com/office/drawing/2014/main" val="20000"/>
                    </a:ext>
                  </a:extLst>
                </a:gridCol>
                <a:gridCol w="2463800">
                  <a:extLst>
                    <a:ext uri="{9D8B030D-6E8A-4147-A177-3AD203B41FA5}">
                      <a16:colId xmlns:a16="http://schemas.microsoft.com/office/drawing/2014/main" val="20001"/>
                    </a:ext>
                  </a:extLst>
                </a:gridCol>
                <a:gridCol w="2209800">
                  <a:extLst>
                    <a:ext uri="{9D8B030D-6E8A-4147-A177-3AD203B41FA5}">
                      <a16:colId xmlns:a16="http://schemas.microsoft.com/office/drawing/2014/main" val="20002"/>
                    </a:ext>
                  </a:extLst>
                </a:gridCol>
              </a:tblGrid>
              <a:tr h="914400">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sng" strike="noStrike" cap="none" normalizeH="0" baseline="0">
                          <a:ln>
                            <a:noFill/>
                          </a:ln>
                          <a:solidFill>
                            <a:schemeClr val="accent2"/>
                          </a:solidFill>
                          <a:effectLst/>
                          <a:latin typeface="Times New Roman" pitchFamily="18" charset="0"/>
                        </a:rPr>
                        <a:t>Parameter</a:t>
                      </a:r>
                      <a:endParaRPr kumimoji="0" lang="en-US" sz="2200" b="1" i="0" u="none" strike="noStrike" cap="none" normalizeH="0" baseline="0">
                        <a:ln>
                          <a:noFill/>
                        </a:ln>
                        <a:solidFill>
                          <a:schemeClr val="accent2"/>
                        </a:solidFill>
                        <a:effectLst/>
                        <a:latin typeface="Times New Roman" pitchFamily="18" charset="0"/>
                      </a:endParaRPr>
                    </a:p>
                  </a:txBody>
                  <a:tcPr anchor="ctr" horzOverflow="overflow">
                    <a:lnL cap="flat">
                      <a:noFill/>
                    </a:lnL>
                    <a:lnR>
                      <a:noFill/>
                    </a:lnR>
                    <a:lnT cap="flat">
                      <a:noFill/>
                    </a:lnT>
                    <a:lnB>
                      <a:noFill/>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sng" strike="noStrike" cap="none" normalizeH="0" baseline="0">
                          <a:ln>
                            <a:noFill/>
                          </a:ln>
                          <a:solidFill>
                            <a:schemeClr val="accent2"/>
                          </a:solidFill>
                          <a:effectLst/>
                          <a:latin typeface="Times New Roman" pitchFamily="18" charset="0"/>
                        </a:rPr>
                        <a:t>Full Structures</a:t>
                      </a:r>
                      <a:endParaRPr kumimoji="0" lang="en-US" sz="2600" b="1" i="0" u="none" strike="noStrike" cap="none" normalizeH="0" baseline="0">
                        <a:ln>
                          <a:noFill/>
                        </a:ln>
                        <a:solidFill>
                          <a:schemeClr val="accent2"/>
                        </a:solidFill>
                        <a:effectLst/>
                        <a:latin typeface="Times New Roman" pitchFamily="18" charset="0"/>
                      </a:endParaRPr>
                    </a:p>
                  </a:txBody>
                  <a:tcPr anchor="ctr" horzOverflow="overflow">
                    <a:lnL>
                      <a:noFill/>
                    </a:lnL>
                    <a:lnR>
                      <a:noFill/>
                    </a:lnR>
                    <a:lnT cap="flat">
                      <a:noFill/>
                    </a:lnT>
                    <a:lnB>
                      <a:noFill/>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sng" strike="noStrike" cap="none" normalizeH="0" baseline="0">
                          <a:ln>
                            <a:noFill/>
                          </a:ln>
                          <a:solidFill>
                            <a:schemeClr val="accent2"/>
                          </a:solidFill>
                          <a:effectLst/>
                          <a:latin typeface="Times New Roman" pitchFamily="18" charset="0"/>
                        </a:rPr>
                        <a:t>Substructures</a:t>
                      </a:r>
                      <a:endParaRPr kumimoji="0" lang="en-US" sz="2600" b="1" i="0" u="none" strike="noStrike" cap="none" normalizeH="0" baseline="0">
                        <a:ln>
                          <a:noFill/>
                        </a:ln>
                        <a:solidFill>
                          <a:schemeClr val="accent2"/>
                        </a:solidFill>
                        <a:effectLst/>
                        <a:latin typeface="Times New Roman" pitchFamily="18" charset="0"/>
                      </a:endParaRPr>
                    </a:p>
                  </a:txBody>
                  <a:tcPr anchor="ctr"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10000"/>
                  </a:ext>
                </a:extLst>
              </a:tr>
              <a:tr h="685800">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none" strike="noStrike" cap="none" normalizeH="0" baseline="0">
                          <a:ln>
                            <a:noFill/>
                          </a:ln>
                          <a:solidFill>
                            <a:schemeClr val="accent2"/>
                          </a:solidFill>
                          <a:effectLst/>
                          <a:latin typeface="Times New Roman" pitchFamily="18" charset="0"/>
                        </a:rPr>
                        <a:t>Phases</a:t>
                      </a:r>
                    </a:p>
                  </a:txBody>
                  <a:tcPr anchor="ctr" horzOverflow="overflow">
                    <a:lnL cap="flat">
                      <a:noFill/>
                    </a:lnL>
                    <a:lnR>
                      <a:noFill/>
                    </a:lnR>
                    <a:lnT>
                      <a:noFill/>
                    </a:lnT>
                    <a:lnB>
                      <a:noFill/>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none" strike="noStrike" cap="none" normalizeH="0" baseline="0">
                          <a:ln>
                            <a:noFill/>
                          </a:ln>
                          <a:solidFill>
                            <a:schemeClr val="accent2"/>
                          </a:solidFill>
                          <a:effectLst/>
                          <a:latin typeface="Times New Roman" pitchFamily="18" charset="0"/>
                        </a:rPr>
                        <a:t>10</a:t>
                      </a:r>
                      <a:r>
                        <a:rPr kumimoji="0" lang="en-US" sz="2200" b="1" i="1" u="none" strike="noStrike" cap="none" normalizeH="0" baseline="0">
                          <a:ln>
                            <a:noFill/>
                          </a:ln>
                          <a:solidFill>
                            <a:schemeClr val="accent2"/>
                          </a:solidFill>
                          <a:effectLst/>
                          <a:latin typeface="Times New Roman" pitchFamily="18" charset="0"/>
                        </a:rPr>
                        <a:t>n</a:t>
                      </a:r>
                      <a:endParaRPr kumimoji="0" lang="en-US" sz="2600" b="1" i="1" u="none" strike="noStrike" cap="none" normalizeH="0" baseline="0">
                        <a:ln>
                          <a:noFill/>
                        </a:ln>
                        <a:solidFill>
                          <a:schemeClr val="accent2"/>
                        </a:solidFill>
                        <a:effectLst/>
                        <a:latin typeface="Times New Roman" pitchFamily="18"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none" strike="noStrike" cap="none" normalizeH="0" baseline="0">
                          <a:ln>
                            <a:noFill/>
                          </a:ln>
                          <a:solidFill>
                            <a:schemeClr val="accent2"/>
                          </a:solidFill>
                          <a:effectLst/>
                          <a:latin typeface="Times New Roman" pitchFamily="18" charset="0"/>
                        </a:rPr>
                        <a:t>30</a:t>
                      </a:r>
                      <a:r>
                        <a:rPr kumimoji="0" lang="en-US" sz="2200" b="1" i="1" u="none" strike="noStrike" cap="none" normalizeH="0" baseline="0">
                          <a:ln>
                            <a:noFill/>
                          </a:ln>
                          <a:solidFill>
                            <a:schemeClr val="accent2"/>
                          </a:solidFill>
                          <a:effectLst/>
                          <a:latin typeface="Times New Roman" pitchFamily="18" charset="0"/>
                        </a:rPr>
                        <a:t>n</a:t>
                      </a:r>
                      <a:endParaRPr kumimoji="0" lang="en-US" sz="2600" b="1" i="1" u="none" strike="noStrike" cap="none" normalizeH="0" baseline="0">
                        <a:ln>
                          <a:noFill/>
                        </a:ln>
                        <a:solidFill>
                          <a:schemeClr val="accent2"/>
                        </a:solidFill>
                        <a:effectLst/>
                        <a:latin typeface="Times New Roman" pitchFamily="18" charset="0"/>
                      </a:endParaRPr>
                    </a:p>
                  </a:txBody>
                  <a:tcPr anchor="ct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812800">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none" strike="noStrike" cap="none" normalizeH="0" baseline="0">
                          <a:ln>
                            <a:noFill/>
                          </a:ln>
                          <a:solidFill>
                            <a:schemeClr val="accent2"/>
                          </a:solidFill>
                          <a:effectLst/>
                          <a:latin typeface="Times New Roman" pitchFamily="18" charset="0"/>
                        </a:rPr>
                        <a:t>Triplet Invariants</a:t>
                      </a:r>
                      <a:endParaRPr kumimoji="0" lang="en-US" sz="2600" b="1" i="0" u="none" strike="noStrike" cap="none" normalizeH="0" baseline="0">
                        <a:ln>
                          <a:noFill/>
                        </a:ln>
                        <a:solidFill>
                          <a:schemeClr val="accent2"/>
                        </a:solidFill>
                        <a:effectLst/>
                        <a:latin typeface="Times New Roman" pitchFamily="18" charset="0"/>
                      </a:endParaRPr>
                    </a:p>
                  </a:txBody>
                  <a:tcPr anchor="ctr" horzOverflow="overflow">
                    <a:lnL cap="flat">
                      <a:noFill/>
                    </a:lnL>
                    <a:lnR>
                      <a:noFill/>
                    </a:lnR>
                    <a:lnT>
                      <a:noFill/>
                    </a:lnT>
                    <a:lnB>
                      <a:noFill/>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none" strike="noStrike" cap="none" normalizeH="0" baseline="0">
                          <a:ln>
                            <a:noFill/>
                          </a:ln>
                          <a:solidFill>
                            <a:schemeClr val="accent2"/>
                          </a:solidFill>
                          <a:effectLst/>
                          <a:latin typeface="Times New Roman" pitchFamily="18" charset="0"/>
                        </a:rPr>
                        <a:t>100</a:t>
                      </a:r>
                      <a:r>
                        <a:rPr kumimoji="0" lang="en-US" sz="2200" b="1" i="1" u="none" strike="noStrike" cap="none" normalizeH="0" baseline="0">
                          <a:ln>
                            <a:noFill/>
                          </a:ln>
                          <a:solidFill>
                            <a:schemeClr val="accent2"/>
                          </a:solidFill>
                          <a:effectLst/>
                          <a:latin typeface="Times New Roman" pitchFamily="18" charset="0"/>
                        </a:rPr>
                        <a:t>n</a:t>
                      </a:r>
                      <a:endParaRPr kumimoji="0" lang="en-US" sz="2600" b="1" i="1" u="none" strike="noStrike" cap="none" normalizeH="0" baseline="0">
                        <a:ln>
                          <a:noFill/>
                        </a:ln>
                        <a:solidFill>
                          <a:schemeClr val="accent2"/>
                        </a:solidFill>
                        <a:effectLst/>
                        <a:latin typeface="Times New Roman" pitchFamily="18"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none" strike="noStrike" cap="none" normalizeH="0" baseline="0">
                          <a:ln>
                            <a:noFill/>
                          </a:ln>
                          <a:solidFill>
                            <a:schemeClr val="accent2"/>
                          </a:solidFill>
                          <a:effectLst/>
                          <a:latin typeface="Times New Roman" pitchFamily="18" charset="0"/>
                        </a:rPr>
                        <a:t>300</a:t>
                      </a:r>
                      <a:r>
                        <a:rPr kumimoji="0" lang="en-US" sz="2200" b="1" i="1" u="none" strike="noStrike" cap="none" normalizeH="0" baseline="0">
                          <a:ln>
                            <a:noFill/>
                          </a:ln>
                          <a:solidFill>
                            <a:schemeClr val="accent2"/>
                          </a:solidFill>
                          <a:effectLst/>
                          <a:latin typeface="Times New Roman" pitchFamily="18" charset="0"/>
                        </a:rPr>
                        <a:t>n</a:t>
                      </a:r>
                      <a:endParaRPr kumimoji="0" lang="en-US" sz="2600" b="1" i="1" u="none" strike="noStrike" cap="none" normalizeH="0" baseline="0">
                        <a:ln>
                          <a:noFill/>
                        </a:ln>
                        <a:solidFill>
                          <a:schemeClr val="accent2"/>
                        </a:solidFill>
                        <a:effectLst/>
                        <a:latin typeface="Times New Roman" pitchFamily="18" charset="0"/>
                      </a:endParaRPr>
                    </a:p>
                  </a:txBody>
                  <a:tcPr anchor="ct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1258888">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none" strike="noStrike" cap="none" normalizeH="0" baseline="0">
                          <a:ln>
                            <a:noFill/>
                          </a:ln>
                          <a:solidFill>
                            <a:schemeClr val="accent2"/>
                          </a:solidFill>
                          <a:effectLst/>
                          <a:latin typeface="Times New Roman" pitchFamily="18" charset="0"/>
                        </a:rPr>
                        <a:t>Cycles</a:t>
                      </a:r>
                    </a:p>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1" u="none" strike="noStrike" cap="none" normalizeH="0" baseline="0">
                          <a:ln>
                            <a:noFill/>
                          </a:ln>
                          <a:solidFill>
                            <a:schemeClr val="accent2"/>
                          </a:solidFill>
                          <a:effectLst/>
                          <a:latin typeface="Times New Roman" pitchFamily="18" charset="0"/>
                        </a:rPr>
                        <a:t>n</a:t>
                      </a:r>
                      <a:r>
                        <a:rPr kumimoji="0" lang="en-US" sz="2200" b="1" i="0" u="none" strike="noStrike" cap="none" normalizeH="0" baseline="0">
                          <a:ln>
                            <a:noFill/>
                          </a:ln>
                          <a:solidFill>
                            <a:schemeClr val="accent2"/>
                          </a:solidFill>
                          <a:effectLst/>
                          <a:latin typeface="Times New Roman" pitchFamily="18" charset="0"/>
                        </a:rPr>
                        <a:t>&lt;100</a:t>
                      </a:r>
                    </a:p>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1" u="none" strike="noStrike" cap="none" normalizeH="0" baseline="0">
                          <a:ln>
                            <a:noFill/>
                          </a:ln>
                          <a:solidFill>
                            <a:schemeClr val="accent2"/>
                          </a:solidFill>
                          <a:effectLst/>
                          <a:latin typeface="Times New Roman" pitchFamily="18" charset="0"/>
                        </a:rPr>
                        <a:t>n</a:t>
                      </a:r>
                      <a:r>
                        <a:rPr kumimoji="0" lang="en-US" sz="2200" b="1" i="0" u="none" strike="noStrike" cap="none" normalizeH="0" baseline="0">
                          <a:ln>
                            <a:noFill/>
                          </a:ln>
                          <a:solidFill>
                            <a:schemeClr val="accent2"/>
                          </a:solidFill>
                          <a:effectLst/>
                          <a:latin typeface="Times New Roman" pitchFamily="18" charset="0"/>
                        </a:rPr>
                        <a:t>&gt;100</a:t>
                      </a:r>
                      <a:endParaRPr kumimoji="0" lang="en-US" sz="2600" b="1" i="0" u="none" strike="noStrike" cap="none" normalizeH="0" baseline="0">
                        <a:ln>
                          <a:noFill/>
                        </a:ln>
                        <a:solidFill>
                          <a:schemeClr val="accent2"/>
                        </a:solidFill>
                        <a:effectLst/>
                        <a:latin typeface="Times New Roman" pitchFamily="18" charset="0"/>
                      </a:endParaRPr>
                    </a:p>
                  </a:txBody>
                  <a:tcPr anchor="ctr" horzOverflow="overflow">
                    <a:lnL cap="flat">
                      <a:noFill/>
                    </a:lnL>
                    <a:lnR>
                      <a:noFill/>
                    </a:lnR>
                    <a:lnT>
                      <a:noFill/>
                    </a:lnT>
                    <a:lnB>
                      <a:noFill/>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endParaRPr kumimoji="0" lang="en-US" sz="2200" b="1" i="0" u="none" strike="noStrike" cap="none" normalizeH="0" baseline="0">
                        <a:ln>
                          <a:noFill/>
                        </a:ln>
                        <a:solidFill>
                          <a:schemeClr val="accent2"/>
                        </a:solidFill>
                        <a:effectLst/>
                        <a:latin typeface="Times New Roman" pitchFamily="18" charset="0"/>
                      </a:endParaRPr>
                    </a:p>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1" u="none" strike="noStrike" cap="none" normalizeH="0" baseline="0">
                          <a:ln>
                            <a:noFill/>
                          </a:ln>
                          <a:solidFill>
                            <a:schemeClr val="accent2"/>
                          </a:solidFill>
                          <a:effectLst/>
                          <a:latin typeface="Times New Roman" pitchFamily="18" charset="0"/>
                        </a:rPr>
                        <a:t>n</a:t>
                      </a:r>
                      <a:r>
                        <a:rPr kumimoji="0" lang="en-US" sz="2200" b="1" i="0" u="none" strike="noStrike" cap="none" normalizeH="0" baseline="0">
                          <a:ln>
                            <a:noFill/>
                          </a:ln>
                          <a:solidFill>
                            <a:schemeClr val="accent2"/>
                          </a:solidFill>
                          <a:effectLst/>
                          <a:latin typeface="Times New Roman" pitchFamily="18" charset="0"/>
                        </a:rPr>
                        <a:t>/2</a:t>
                      </a:r>
                      <a:br>
                        <a:rPr kumimoji="0" lang="en-US" sz="2200" b="1" i="0" u="none" strike="noStrike" cap="none" normalizeH="0" baseline="0">
                          <a:ln>
                            <a:noFill/>
                          </a:ln>
                          <a:solidFill>
                            <a:schemeClr val="accent2"/>
                          </a:solidFill>
                          <a:effectLst/>
                          <a:latin typeface="Times New Roman" pitchFamily="18" charset="0"/>
                        </a:rPr>
                      </a:br>
                      <a:r>
                        <a:rPr kumimoji="0" lang="en-US" sz="2200" b="1" i="1" u="none" strike="noStrike" cap="none" normalizeH="0" baseline="0">
                          <a:ln>
                            <a:noFill/>
                          </a:ln>
                          <a:solidFill>
                            <a:schemeClr val="accent2"/>
                          </a:solidFill>
                          <a:effectLst/>
                          <a:latin typeface="Times New Roman" pitchFamily="18" charset="0"/>
                        </a:rPr>
                        <a:t>n</a:t>
                      </a:r>
                      <a:endParaRPr kumimoji="0" lang="en-US" sz="2600" b="1" i="1" u="none" strike="noStrike" cap="none" normalizeH="0" baseline="0">
                        <a:ln>
                          <a:noFill/>
                        </a:ln>
                        <a:solidFill>
                          <a:schemeClr val="accent2"/>
                        </a:solidFill>
                        <a:effectLst/>
                        <a:latin typeface="Times New Roman" pitchFamily="18"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endParaRPr kumimoji="0" lang="en-US" sz="2200" b="1" i="0" u="none" strike="noStrike" cap="none" normalizeH="0" baseline="0">
                        <a:ln>
                          <a:noFill/>
                        </a:ln>
                        <a:solidFill>
                          <a:schemeClr val="accent2"/>
                        </a:solidFill>
                        <a:effectLst/>
                        <a:latin typeface="Times New Roman" pitchFamily="18" charset="0"/>
                      </a:endParaRPr>
                    </a:p>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none" strike="noStrike" cap="none" normalizeH="0" baseline="0">
                          <a:ln>
                            <a:noFill/>
                          </a:ln>
                          <a:solidFill>
                            <a:schemeClr val="accent2"/>
                          </a:solidFill>
                          <a:effectLst/>
                          <a:latin typeface="Times New Roman" pitchFamily="18" charset="0"/>
                        </a:rPr>
                        <a:t>2</a:t>
                      </a:r>
                      <a:r>
                        <a:rPr kumimoji="0" lang="en-US" sz="2200" b="1" i="1" u="none" strike="noStrike" cap="none" normalizeH="0" baseline="0">
                          <a:ln>
                            <a:noFill/>
                          </a:ln>
                          <a:solidFill>
                            <a:schemeClr val="accent2"/>
                          </a:solidFill>
                          <a:effectLst/>
                          <a:latin typeface="Times New Roman" pitchFamily="18" charset="0"/>
                        </a:rPr>
                        <a:t>n</a:t>
                      </a:r>
                      <a:br>
                        <a:rPr kumimoji="0" lang="en-US" sz="2200" b="1" i="0" u="none" strike="noStrike" cap="none" normalizeH="0" baseline="0">
                          <a:ln>
                            <a:noFill/>
                          </a:ln>
                          <a:solidFill>
                            <a:schemeClr val="accent2"/>
                          </a:solidFill>
                          <a:effectLst/>
                          <a:latin typeface="Times New Roman" pitchFamily="18" charset="0"/>
                        </a:rPr>
                      </a:br>
                      <a:r>
                        <a:rPr kumimoji="0" lang="en-US" sz="2200" b="1" i="0" u="none" strike="noStrike" cap="none" normalizeH="0" baseline="0">
                          <a:ln>
                            <a:noFill/>
                          </a:ln>
                          <a:solidFill>
                            <a:schemeClr val="accent2"/>
                          </a:solidFill>
                          <a:effectLst/>
                          <a:latin typeface="Times New Roman" pitchFamily="18" charset="0"/>
                        </a:rPr>
                        <a:t>2</a:t>
                      </a:r>
                      <a:r>
                        <a:rPr kumimoji="0" lang="en-US" sz="2200" b="1" i="1" u="none" strike="noStrike" cap="none" normalizeH="0" baseline="0">
                          <a:ln>
                            <a:noFill/>
                          </a:ln>
                          <a:solidFill>
                            <a:schemeClr val="accent2"/>
                          </a:solidFill>
                          <a:effectLst/>
                          <a:latin typeface="Times New Roman" pitchFamily="18" charset="0"/>
                        </a:rPr>
                        <a:t>n</a:t>
                      </a:r>
                      <a:endParaRPr kumimoji="0" lang="en-US" sz="2600" b="1" i="1" u="none" strike="noStrike" cap="none" normalizeH="0" baseline="0">
                        <a:ln>
                          <a:noFill/>
                        </a:ln>
                        <a:solidFill>
                          <a:schemeClr val="accent2"/>
                        </a:solidFill>
                        <a:effectLst/>
                        <a:latin typeface="Times New Roman" pitchFamily="18" charset="0"/>
                      </a:endParaRPr>
                    </a:p>
                  </a:txBody>
                  <a:tcPr anchor="ct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3"/>
                  </a:ext>
                </a:extLst>
              </a:tr>
              <a:tr h="1509713">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0" u="none" strike="noStrike" cap="none" normalizeH="0" baseline="0">
                          <a:ln>
                            <a:noFill/>
                          </a:ln>
                          <a:solidFill>
                            <a:schemeClr val="accent2"/>
                          </a:solidFill>
                          <a:effectLst/>
                          <a:latin typeface="Times New Roman" pitchFamily="18" charset="0"/>
                        </a:rPr>
                        <a:t>Peaks</a:t>
                      </a:r>
                    </a:p>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1" u="none" strike="noStrike" cap="none" normalizeH="0" baseline="0">
                          <a:ln>
                            <a:noFill/>
                          </a:ln>
                          <a:solidFill>
                            <a:schemeClr val="accent2"/>
                          </a:solidFill>
                          <a:effectLst/>
                          <a:latin typeface="Times New Roman" pitchFamily="18" charset="0"/>
                        </a:rPr>
                        <a:t>n</a:t>
                      </a:r>
                      <a:r>
                        <a:rPr kumimoji="0" lang="en-US" sz="2200" b="1" i="0" u="none" strike="noStrike" cap="none" normalizeH="0" baseline="0">
                          <a:ln>
                            <a:noFill/>
                          </a:ln>
                          <a:solidFill>
                            <a:schemeClr val="accent2"/>
                          </a:solidFill>
                          <a:effectLst/>
                          <a:latin typeface="Times New Roman" pitchFamily="18" charset="0"/>
                        </a:rPr>
                        <a:t>&lt;100</a:t>
                      </a:r>
                    </a:p>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1" u="none" strike="noStrike" cap="none" normalizeH="0" baseline="0">
                          <a:ln>
                            <a:noFill/>
                          </a:ln>
                          <a:solidFill>
                            <a:schemeClr val="accent2"/>
                          </a:solidFill>
                          <a:effectLst/>
                          <a:latin typeface="Times New Roman" pitchFamily="18" charset="0"/>
                        </a:rPr>
                        <a:t>n</a:t>
                      </a:r>
                      <a:r>
                        <a:rPr kumimoji="0" lang="en-US" sz="2200" b="1" i="0" u="none" strike="noStrike" cap="none" normalizeH="0" baseline="0">
                          <a:ln>
                            <a:noFill/>
                          </a:ln>
                          <a:solidFill>
                            <a:schemeClr val="accent2"/>
                          </a:solidFill>
                          <a:effectLst/>
                          <a:latin typeface="Times New Roman" pitchFamily="18" charset="0"/>
                        </a:rPr>
                        <a:t>&gt;100</a:t>
                      </a:r>
                      <a:endParaRPr kumimoji="0" lang="en-US" sz="2600" b="1" i="0" u="none" strike="noStrike" cap="none" normalizeH="0" baseline="0">
                        <a:ln>
                          <a:noFill/>
                        </a:ln>
                        <a:solidFill>
                          <a:schemeClr val="accent2"/>
                        </a:solidFill>
                        <a:effectLst/>
                        <a:latin typeface="Times New Roman" pitchFamily="18" charset="0"/>
                      </a:endParaRPr>
                    </a:p>
                  </a:txBody>
                  <a:tcPr anchor="ctr" horzOverflow="overflow">
                    <a:lnL cap="flat">
                      <a:noFill/>
                    </a:lnL>
                    <a:lnR>
                      <a:noFill/>
                    </a:lnR>
                    <a:lnT>
                      <a:noFill/>
                    </a:lnT>
                    <a:lnB cap="flat">
                      <a:noFill/>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endParaRPr kumimoji="0" lang="en-US" sz="2200" b="1" i="0" u="none" strike="noStrike" cap="none" normalizeH="0" baseline="0">
                        <a:ln>
                          <a:noFill/>
                        </a:ln>
                        <a:solidFill>
                          <a:schemeClr val="accent2"/>
                        </a:solidFill>
                        <a:effectLst/>
                        <a:latin typeface="Times New Roman" pitchFamily="18" charset="0"/>
                      </a:endParaRPr>
                    </a:p>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1" u="none" strike="noStrike" cap="none" normalizeH="0" baseline="0">
                          <a:ln>
                            <a:noFill/>
                          </a:ln>
                          <a:solidFill>
                            <a:schemeClr val="accent2"/>
                          </a:solidFill>
                          <a:effectLst/>
                          <a:latin typeface="Times New Roman" pitchFamily="18" charset="0"/>
                        </a:rPr>
                        <a:t>n</a:t>
                      </a:r>
                      <a:br>
                        <a:rPr kumimoji="0" lang="en-US" sz="2200" b="1" i="0" u="none" strike="noStrike" cap="none" normalizeH="0" baseline="0">
                          <a:ln>
                            <a:noFill/>
                          </a:ln>
                          <a:solidFill>
                            <a:schemeClr val="accent2"/>
                          </a:solidFill>
                          <a:effectLst/>
                          <a:latin typeface="Times New Roman" pitchFamily="18" charset="0"/>
                        </a:rPr>
                      </a:br>
                      <a:r>
                        <a:rPr kumimoji="0" lang="en-US" sz="2200" b="1" i="0" u="none" strike="noStrike" cap="none" normalizeH="0" baseline="0">
                          <a:ln>
                            <a:noFill/>
                          </a:ln>
                          <a:solidFill>
                            <a:schemeClr val="accent2"/>
                          </a:solidFill>
                          <a:effectLst/>
                          <a:latin typeface="Times New Roman" pitchFamily="18" charset="0"/>
                        </a:rPr>
                        <a:t>0.8</a:t>
                      </a:r>
                      <a:r>
                        <a:rPr kumimoji="0" lang="en-US" sz="2200" b="1" i="1" u="none" strike="noStrike" cap="none" normalizeH="0" baseline="0">
                          <a:ln>
                            <a:noFill/>
                          </a:ln>
                          <a:solidFill>
                            <a:schemeClr val="accent2"/>
                          </a:solidFill>
                          <a:effectLst/>
                          <a:latin typeface="Times New Roman" pitchFamily="18" charset="0"/>
                        </a:rPr>
                        <a:t>n</a:t>
                      </a:r>
                      <a:endParaRPr kumimoji="0" lang="en-US" sz="2600" b="1" i="1" u="none" strike="noStrike" cap="none" normalizeH="0" baseline="0">
                        <a:ln>
                          <a:noFill/>
                        </a:ln>
                        <a:solidFill>
                          <a:schemeClr val="accent2"/>
                        </a:solidFill>
                        <a:effectLst/>
                        <a:latin typeface="Times New Roman" pitchFamily="18" charset="0"/>
                      </a:endParaRPr>
                    </a:p>
                  </a:txBody>
                  <a:tcPr anchor="ctr" horzOverflow="overflow">
                    <a:lnL>
                      <a:noFill/>
                    </a:lnL>
                    <a:lnR>
                      <a:noFill/>
                    </a:lnR>
                    <a:lnT>
                      <a:noFill/>
                    </a:lnT>
                    <a:lnB cap="flat">
                      <a:noFill/>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endParaRPr kumimoji="0" lang="en-US" sz="2200" b="1" i="0" u="none" strike="noStrike" cap="none" normalizeH="0" baseline="0">
                        <a:ln>
                          <a:noFill/>
                        </a:ln>
                        <a:solidFill>
                          <a:schemeClr val="accent2"/>
                        </a:solidFill>
                        <a:effectLst/>
                        <a:latin typeface="Times New Roman" pitchFamily="18" charset="0"/>
                      </a:endParaRPr>
                    </a:p>
                    <a:p>
                      <a:pPr marL="0" marR="0" lvl="0" indent="0" algn="ctr" defTabSz="914400" rtl="0" eaLnBrk="0" fontAlgn="base" latinLnBrk="0" hangingPunct="0">
                        <a:lnSpc>
                          <a:spcPct val="100000"/>
                        </a:lnSpc>
                        <a:spcBef>
                          <a:spcPct val="20000"/>
                        </a:spcBef>
                        <a:spcAft>
                          <a:spcPct val="0"/>
                        </a:spcAft>
                        <a:buClr>
                          <a:srgbClr val="CC0000"/>
                        </a:buClr>
                        <a:buSzTx/>
                        <a:buFont typeface="Wingdings" pitchFamily="2" charset="2"/>
                        <a:buNone/>
                        <a:tabLst/>
                      </a:pPr>
                      <a:r>
                        <a:rPr kumimoji="0" lang="en-US" sz="2200" b="1" i="1" u="none" strike="noStrike" cap="none" normalizeH="0" baseline="0">
                          <a:ln>
                            <a:noFill/>
                          </a:ln>
                          <a:solidFill>
                            <a:schemeClr val="accent2"/>
                          </a:solidFill>
                          <a:effectLst/>
                          <a:latin typeface="Times New Roman" pitchFamily="18" charset="0"/>
                        </a:rPr>
                        <a:t>n</a:t>
                      </a:r>
                      <a:br>
                        <a:rPr kumimoji="0" lang="en-US" sz="2200" b="1" i="0" u="none" strike="noStrike" cap="none" normalizeH="0" baseline="0">
                          <a:ln>
                            <a:noFill/>
                          </a:ln>
                          <a:solidFill>
                            <a:schemeClr val="accent2"/>
                          </a:solidFill>
                          <a:effectLst/>
                          <a:latin typeface="Times New Roman" pitchFamily="18" charset="0"/>
                        </a:rPr>
                      </a:br>
                      <a:r>
                        <a:rPr kumimoji="0" lang="en-US" sz="2200" b="1" i="0" u="none" strike="noStrike" cap="none" normalizeH="0" baseline="0">
                          <a:ln>
                            <a:noFill/>
                          </a:ln>
                          <a:solidFill>
                            <a:schemeClr val="accent2"/>
                          </a:solidFill>
                          <a:effectLst/>
                          <a:latin typeface="Times New Roman" pitchFamily="18" charset="0"/>
                        </a:rPr>
                        <a:t>0.8</a:t>
                      </a:r>
                      <a:r>
                        <a:rPr kumimoji="0" lang="en-US" sz="2200" b="1" i="1" u="none" strike="noStrike" cap="none" normalizeH="0" baseline="0">
                          <a:ln>
                            <a:noFill/>
                          </a:ln>
                          <a:solidFill>
                            <a:schemeClr val="accent2"/>
                          </a:solidFill>
                          <a:effectLst/>
                          <a:latin typeface="Times New Roman" pitchFamily="18" charset="0"/>
                        </a:rPr>
                        <a:t>n</a:t>
                      </a:r>
                    </a:p>
                  </a:txBody>
                  <a:tcPr anchor="ctr"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10004"/>
                  </a:ext>
                </a:extLst>
              </a:tr>
            </a:tbl>
          </a:graphicData>
        </a:graphic>
      </p:graphicFrame>
      <p:sp>
        <p:nvSpPr>
          <p:cNvPr id="109586" name="Rectangle 35"/>
          <p:cNvSpPr>
            <a:spLocks noChangeArrowheads="1"/>
          </p:cNvSpPr>
          <p:nvPr/>
        </p:nvSpPr>
        <p:spPr bwMode="auto">
          <a:xfrm>
            <a:off x="0" y="0"/>
            <a:ext cx="9144000" cy="1277938"/>
          </a:xfrm>
          <a:prstGeom prst="rect">
            <a:avLst/>
          </a:prstGeom>
          <a:gradFill rotWithShape="1">
            <a:gsLst>
              <a:gs pos="0">
                <a:srgbClr val="000047"/>
              </a:gs>
              <a:gs pos="50000">
                <a:srgbClr val="000099"/>
              </a:gs>
              <a:gs pos="100000">
                <a:srgbClr val="000047"/>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3600" b="0">
                <a:solidFill>
                  <a:schemeClr val="bg1"/>
                </a:solidFill>
                <a:latin typeface="Arial Black" pitchFamily="34" charset="0"/>
              </a:rPr>
              <a:t>Default </a:t>
            </a:r>
            <a:r>
              <a:rPr lang="en-US" altLang="en-US" sz="3600" b="0" i="1">
                <a:solidFill>
                  <a:schemeClr val="bg1"/>
                </a:solidFill>
                <a:latin typeface="Arial Black" pitchFamily="34" charset="0"/>
              </a:rPr>
              <a:t>SnB</a:t>
            </a:r>
            <a:r>
              <a:rPr lang="en-US" altLang="en-US" sz="3600" b="0">
                <a:solidFill>
                  <a:schemeClr val="bg1"/>
                </a:solidFill>
                <a:latin typeface="Arial Black" pitchFamily="34" charset="0"/>
              </a:rPr>
              <a:t> Parameters</a:t>
            </a:r>
            <a:br>
              <a:rPr lang="en-US" altLang="en-US" sz="3600" b="0">
                <a:solidFill>
                  <a:schemeClr val="bg1"/>
                </a:solidFill>
                <a:latin typeface="Arial Black" pitchFamily="34" charset="0"/>
              </a:rPr>
            </a:br>
            <a:r>
              <a:rPr lang="en-US" altLang="en-US" sz="3600" b="0">
                <a:solidFill>
                  <a:schemeClr val="bg1"/>
                </a:solidFill>
                <a:latin typeface="Arial Black" pitchFamily="34" charset="0"/>
              </a:rPr>
              <a:t>(given </a:t>
            </a:r>
            <a:r>
              <a:rPr lang="en-US" altLang="en-US" sz="3600" b="0" i="1">
                <a:solidFill>
                  <a:schemeClr val="bg1"/>
                </a:solidFill>
                <a:latin typeface="Arial Black" pitchFamily="34" charset="0"/>
              </a:rPr>
              <a:t>n</a:t>
            </a:r>
            <a:r>
              <a:rPr lang="en-US" altLang="en-US" sz="3600" b="0">
                <a:solidFill>
                  <a:schemeClr val="bg1"/>
                </a:solidFill>
                <a:latin typeface="Arial Black" pitchFamily="34" charset="0"/>
              </a:rPr>
              <a:t> atoms)</a:t>
            </a:r>
          </a:p>
        </p:txBody>
      </p:sp>
    </p:spTree>
  </p:cSld>
  <p:clrMapOvr>
    <a:masterClrMapping/>
  </p:clrMapOvr>
  <p:transition spd="slow">
    <p:pull dir="rd"/>
  </p:transition>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0594" name="Group 2"/>
          <p:cNvGrpSpPr>
            <a:grpSpLocks/>
          </p:cNvGrpSpPr>
          <p:nvPr/>
        </p:nvGrpSpPr>
        <p:grpSpPr bwMode="auto">
          <a:xfrm>
            <a:off x="219075" y="1719263"/>
            <a:ext cx="8021638" cy="4419600"/>
            <a:chOff x="336" y="1056"/>
            <a:chExt cx="5053" cy="2784"/>
          </a:xfrm>
        </p:grpSpPr>
        <p:sp>
          <p:nvSpPr>
            <p:cNvPr id="110596" name="Line 3"/>
            <p:cNvSpPr>
              <a:spLocks noChangeShapeType="1"/>
            </p:cNvSpPr>
            <p:nvPr/>
          </p:nvSpPr>
          <p:spPr bwMode="auto">
            <a:xfrm>
              <a:off x="2688" y="1296"/>
              <a:ext cx="1152" cy="0"/>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10597" name="Line 4"/>
            <p:cNvSpPr>
              <a:spLocks noChangeShapeType="1"/>
            </p:cNvSpPr>
            <p:nvPr/>
          </p:nvSpPr>
          <p:spPr bwMode="auto">
            <a:xfrm>
              <a:off x="1488" y="3168"/>
              <a:ext cx="3264"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10598" name="Line 5"/>
            <p:cNvSpPr>
              <a:spLocks noChangeShapeType="1"/>
            </p:cNvSpPr>
            <p:nvPr/>
          </p:nvSpPr>
          <p:spPr bwMode="auto">
            <a:xfrm>
              <a:off x="1488" y="3024"/>
              <a:ext cx="0" cy="288"/>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10599" name="Line 6"/>
            <p:cNvSpPr>
              <a:spLocks noChangeShapeType="1"/>
            </p:cNvSpPr>
            <p:nvPr/>
          </p:nvSpPr>
          <p:spPr bwMode="auto">
            <a:xfrm>
              <a:off x="4752" y="3024"/>
              <a:ext cx="0" cy="288"/>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10600" name="Line 7"/>
            <p:cNvSpPr>
              <a:spLocks noChangeShapeType="1"/>
            </p:cNvSpPr>
            <p:nvPr/>
          </p:nvSpPr>
          <p:spPr bwMode="auto">
            <a:xfrm>
              <a:off x="3936" y="3024"/>
              <a:ext cx="0" cy="288"/>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10601" name="Line 8"/>
            <p:cNvSpPr>
              <a:spLocks noChangeShapeType="1"/>
            </p:cNvSpPr>
            <p:nvPr/>
          </p:nvSpPr>
          <p:spPr bwMode="auto">
            <a:xfrm>
              <a:off x="3120" y="3024"/>
              <a:ext cx="0" cy="288"/>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10602" name="Line 9"/>
            <p:cNvSpPr>
              <a:spLocks noChangeShapeType="1"/>
            </p:cNvSpPr>
            <p:nvPr/>
          </p:nvSpPr>
          <p:spPr bwMode="auto">
            <a:xfrm>
              <a:off x="2304" y="3024"/>
              <a:ext cx="0" cy="288"/>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10603" name="Line 10"/>
            <p:cNvSpPr>
              <a:spLocks noChangeShapeType="1"/>
            </p:cNvSpPr>
            <p:nvPr/>
          </p:nvSpPr>
          <p:spPr bwMode="auto">
            <a:xfrm>
              <a:off x="1488" y="2880"/>
              <a:ext cx="816" cy="0"/>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10604" name="Line 11"/>
            <p:cNvSpPr>
              <a:spLocks noChangeShapeType="1"/>
            </p:cNvSpPr>
            <p:nvPr/>
          </p:nvSpPr>
          <p:spPr bwMode="auto">
            <a:xfrm>
              <a:off x="1488" y="2496"/>
              <a:ext cx="1680" cy="0"/>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10605" name="Line 12"/>
            <p:cNvSpPr>
              <a:spLocks noChangeShapeType="1"/>
            </p:cNvSpPr>
            <p:nvPr/>
          </p:nvSpPr>
          <p:spPr bwMode="auto">
            <a:xfrm>
              <a:off x="2688" y="2016"/>
              <a:ext cx="2064" cy="0"/>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10606" name="Line 13"/>
            <p:cNvSpPr>
              <a:spLocks noChangeShapeType="1"/>
            </p:cNvSpPr>
            <p:nvPr/>
          </p:nvSpPr>
          <p:spPr bwMode="auto">
            <a:xfrm>
              <a:off x="2688" y="1680"/>
              <a:ext cx="768" cy="0"/>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10607" name="Text Box 14"/>
            <p:cNvSpPr txBox="1">
              <a:spLocks noChangeArrowheads="1"/>
            </p:cNvSpPr>
            <p:nvPr/>
          </p:nvSpPr>
          <p:spPr bwMode="auto">
            <a:xfrm>
              <a:off x="1776" y="3552"/>
              <a:ext cx="2857"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2400">
                  <a:solidFill>
                    <a:srgbClr val="FC0128"/>
                  </a:solidFill>
                  <a:latin typeface="Arial" charset="0"/>
                </a:rPr>
                <a:t>Number of Atoms in Structure</a:t>
              </a:r>
            </a:p>
          </p:txBody>
        </p:sp>
        <p:sp>
          <p:nvSpPr>
            <p:cNvPr id="110608" name="Text Box 15"/>
            <p:cNvSpPr txBox="1">
              <a:spLocks noChangeArrowheads="1"/>
            </p:cNvSpPr>
            <p:nvPr/>
          </p:nvSpPr>
          <p:spPr bwMode="auto">
            <a:xfrm>
              <a:off x="1392" y="3312"/>
              <a:ext cx="3699"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2000">
                  <a:solidFill>
                    <a:srgbClr val="FC0128"/>
                  </a:solidFill>
                  <a:latin typeface="Arial" charset="0"/>
                </a:rPr>
                <a:t>0              100           1,000        10,000       100,000</a:t>
              </a:r>
            </a:p>
          </p:txBody>
        </p:sp>
        <p:sp>
          <p:nvSpPr>
            <p:cNvPr id="110609" name="Text Box 16"/>
            <p:cNvSpPr txBox="1">
              <a:spLocks noChangeArrowheads="1"/>
            </p:cNvSpPr>
            <p:nvPr/>
          </p:nvSpPr>
          <p:spPr bwMode="auto">
            <a:xfrm>
              <a:off x="336" y="2640"/>
              <a:ext cx="2170"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2000" b="0">
                  <a:latin typeface="Arial" charset="0"/>
                </a:rPr>
                <a:t>Conventional Direct Methods</a:t>
              </a:r>
            </a:p>
          </p:txBody>
        </p:sp>
        <p:sp>
          <p:nvSpPr>
            <p:cNvPr id="110610" name="Text Box 17"/>
            <p:cNvSpPr txBox="1">
              <a:spLocks noChangeArrowheads="1"/>
            </p:cNvSpPr>
            <p:nvPr/>
          </p:nvSpPr>
          <p:spPr bwMode="auto">
            <a:xfrm>
              <a:off x="1680" y="2256"/>
              <a:ext cx="1308"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2000" b="0" i="1">
                  <a:latin typeface="Arial" charset="0"/>
                </a:rPr>
                <a:t>Shake-and-Bake</a:t>
              </a:r>
              <a:endParaRPr lang="en-US" altLang="en-US" sz="2000" b="0">
                <a:latin typeface="Arial" charset="0"/>
              </a:endParaRPr>
            </a:p>
          </p:txBody>
        </p:sp>
        <p:sp>
          <p:nvSpPr>
            <p:cNvPr id="110611" name="Text Box 18"/>
            <p:cNvSpPr txBox="1">
              <a:spLocks noChangeArrowheads="1"/>
            </p:cNvSpPr>
            <p:nvPr/>
          </p:nvSpPr>
          <p:spPr bwMode="auto">
            <a:xfrm>
              <a:off x="2112" y="1776"/>
              <a:ext cx="2623"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2000" b="0">
                  <a:latin typeface="Arial" charset="0"/>
                </a:rPr>
                <a:t>Multiple Isomorphous Replacement</a:t>
              </a:r>
              <a:endParaRPr lang="en-US" altLang="en-US" sz="2000" b="0">
                <a:solidFill>
                  <a:schemeClr val="tx1"/>
                </a:solidFill>
                <a:latin typeface="Arial" charset="0"/>
              </a:endParaRPr>
            </a:p>
          </p:txBody>
        </p:sp>
        <p:sp>
          <p:nvSpPr>
            <p:cNvPr id="110612" name="Text Box 19"/>
            <p:cNvSpPr txBox="1">
              <a:spLocks noChangeArrowheads="1"/>
            </p:cNvSpPr>
            <p:nvPr/>
          </p:nvSpPr>
          <p:spPr bwMode="auto">
            <a:xfrm>
              <a:off x="2784" y="1440"/>
              <a:ext cx="631"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2000" b="0">
                  <a:latin typeface="Arial" charset="0"/>
                </a:rPr>
                <a:t>Se-Met</a:t>
              </a:r>
              <a:endParaRPr lang="en-US" altLang="en-US" sz="2000" b="0">
                <a:solidFill>
                  <a:schemeClr val="tx1"/>
                </a:solidFill>
                <a:latin typeface="Arial" charset="0"/>
              </a:endParaRPr>
            </a:p>
          </p:txBody>
        </p:sp>
        <p:sp>
          <p:nvSpPr>
            <p:cNvPr id="110613" name="Text Box 20"/>
            <p:cNvSpPr txBox="1">
              <a:spLocks noChangeArrowheads="1"/>
            </p:cNvSpPr>
            <p:nvPr/>
          </p:nvSpPr>
          <p:spPr bwMode="auto">
            <a:xfrm>
              <a:off x="1680" y="1056"/>
              <a:ext cx="2196"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2000" b="0">
                  <a:latin typeface="Arial" charset="0"/>
                </a:rPr>
                <a:t>Se-Met with </a:t>
              </a:r>
              <a:r>
                <a:rPr lang="en-US" altLang="en-US" sz="2000" b="0" i="1">
                  <a:latin typeface="Arial" charset="0"/>
                </a:rPr>
                <a:t>Shake-and-Bake</a:t>
              </a:r>
              <a:endParaRPr lang="en-US" altLang="en-US" sz="2000" b="0">
                <a:solidFill>
                  <a:schemeClr val="tx2"/>
                </a:solidFill>
                <a:latin typeface="Arial" charset="0"/>
              </a:endParaRPr>
            </a:p>
          </p:txBody>
        </p:sp>
        <p:sp>
          <p:nvSpPr>
            <p:cNvPr id="110614" name="Line 21"/>
            <p:cNvSpPr>
              <a:spLocks noChangeShapeType="1"/>
            </p:cNvSpPr>
            <p:nvPr/>
          </p:nvSpPr>
          <p:spPr bwMode="auto">
            <a:xfrm>
              <a:off x="2304" y="2496"/>
              <a:ext cx="384" cy="0"/>
            </a:xfrm>
            <a:prstGeom prst="line">
              <a:avLst/>
            </a:prstGeom>
            <a:noFill/>
            <a:ln w="57150">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10615" name="Line 22"/>
            <p:cNvSpPr>
              <a:spLocks noChangeShapeType="1"/>
            </p:cNvSpPr>
            <p:nvPr/>
          </p:nvSpPr>
          <p:spPr bwMode="auto">
            <a:xfrm>
              <a:off x="3456" y="1296"/>
              <a:ext cx="384" cy="0"/>
            </a:xfrm>
            <a:prstGeom prst="line">
              <a:avLst/>
            </a:prstGeom>
            <a:noFill/>
            <a:ln w="57150">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10616" name="Text Box 23"/>
            <p:cNvSpPr txBox="1">
              <a:spLocks noChangeArrowheads="1"/>
            </p:cNvSpPr>
            <p:nvPr/>
          </p:nvSpPr>
          <p:spPr bwMode="auto">
            <a:xfrm>
              <a:off x="2736" y="2640"/>
              <a:ext cx="1059"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2000">
                  <a:solidFill>
                    <a:srgbClr val="FC0128"/>
                  </a:solidFill>
                  <a:latin typeface="Arial" charset="0"/>
                </a:rPr>
                <a:t>Vancomycin</a:t>
              </a:r>
            </a:p>
          </p:txBody>
        </p:sp>
        <p:sp>
          <p:nvSpPr>
            <p:cNvPr id="110617" name="Line 24"/>
            <p:cNvSpPr>
              <a:spLocks noChangeShapeType="1"/>
            </p:cNvSpPr>
            <p:nvPr/>
          </p:nvSpPr>
          <p:spPr bwMode="auto">
            <a:xfrm>
              <a:off x="2544" y="2544"/>
              <a:ext cx="192" cy="192"/>
            </a:xfrm>
            <a:prstGeom prst="line">
              <a:avLst/>
            </a:prstGeom>
            <a:noFill/>
            <a:ln w="28575">
              <a:solidFill>
                <a:srgbClr val="FF0000"/>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nvGrpSpPr>
            <p:cNvPr id="110618" name="Group 25"/>
            <p:cNvGrpSpPr>
              <a:grpSpLocks/>
            </p:cNvGrpSpPr>
            <p:nvPr/>
          </p:nvGrpSpPr>
          <p:grpSpPr bwMode="auto">
            <a:xfrm>
              <a:off x="3840" y="1392"/>
              <a:ext cx="1522" cy="394"/>
              <a:chOff x="4272" y="1392"/>
              <a:chExt cx="1522" cy="394"/>
            </a:xfrm>
          </p:grpSpPr>
          <p:sp>
            <p:nvSpPr>
              <p:cNvPr id="110623" name="Text Box 26"/>
              <p:cNvSpPr txBox="1">
                <a:spLocks noChangeArrowheads="1"/>
              </p:cNvSpPr>
              <p:nvPr/>
            </p:nvSpPr>
            <p:spPr bwMode="auto">
              <a:xfrm>
                <a:off x="4416" y="1536"/>
                <a:ext cx="1378"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2000">
                    <a:solidFill>
                      <a:srgbClr val="FC0128"/>
                    </a:solidFill>
                    <a:latin typeface="Arial" charset="0"/>
                  </a:rPr>
                  <a:t>567 kDa (160 Se)</a:t>
                </a:r>
              </a:p>
            </p:txBody>
          </p:sp>
          <p:sp>
            <p:nvSpPr>
              <p:cNvPr id="110624" name="Line 27"/>
              <p:cNvSpPr>
                <a:spLocks noChangeShapeType="1"/>
              </p:cNvSpPr>
              <p:nvPr/>
            </p:nvSpPr>
            <p:spPr bwMode="auto">
              <a:xfrm>
                <a:off x="4272" y="1392"/>
                <a:ext cx="192" cy="192"/>
              </a:xfrm>
              <a:prstGeom prst="line">
                <a:avLst/>
              </a:prstGeom>
              <a:noFill/>
              <a:ln w="28575">
                <a:solidFill>
                  <a:srgbClr val="FF0000"/>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sp>
          <p:nvSpPr>
            <p:cNvPr id="110619" name="Text Box 28"/>
            <p:cNvSpPr txBox="1">
              <a:spLocks noChangeArrowheads="1"/>
            </p:cNvSpPr>
            <p:nvPr/>
          </p:nvSpPr>
          <p:spPr bwMode="auto">
            <a:xfrm>
              <a:off x="5184" y="1872"/>
              <a:ext cx="205"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2000" b="0">
                  <a:solidFill>
                    <a:schemeClr val="tx1"/>
                  </a:solidFill>
                  <a:latin typeface="Arial" charset="0"/>
                </a:rPr>
                <a:t>?</a:t>
              </a:r>
              <a:endParaRPr lang="en-US" altLang="en-US" sz="2400" b="0">
                <a:solidFill>
                  <a:schemeClr val="tx1"/>
                </a:solidFill>
                <a:latin typeface="Arial" charset="0"/>
              </a:endParaRPr>
            </a:p>
          </p:txBody>
        </p:sp>
        <p:sp>
          <p:nvSpPr>
            <p:cNvPr id="110620" name="Text Box 29"/>
            <p:cNvSpPr txBox="1">
              <a:spLocks noChangeArrowheads="1"/>
            </p:cNvSpPr>
            <p:nvPr/>
          </p:nvSpPr>
          <p:spPr bwMode="auto">
            <a:xfrm>
              <a:off x="4272" y="1152"/>
              <a:ext cx="205"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2000" b="0">
                  <a:solidFill>
                    <a:srgbClr val="FF0000"/>
                  </a:solidFill>
                  <a:latin typeface="Arial" charset="0"/>
                </a:rPr>
                <a:t>?</a:t>
              </a:r>
              <a:endParaRPr lang="en-US" altLang="en-US" sz="2400" b="0">
                <a:solidFill>
                  <a:schemeClr val="tx1"/>
                </a:solidFill>
                <a:latin typeface="Arial" charset="0"/>
              </a:endParaRPr>
            </a:p>
          </p:txBody>
        </p:sp>
        <p:sp>
          <p:nvSpPr>
            <p:cNvPr id="110621" name="Line 30"/>
            <p:cNvSpPr>
              <a:spLocks noChangeShapeType="1"/>
            </p:cNvSpPr>
            <p:nvPr/>
          </p:nvSpPr>
          <p:spPr bwMode="auto">
            <a:xfrm>
              <a:off x="3840" y="1296"/>
              <a:ext cx="480" cy="0"/>
            </a:xfrm>
            <a:prstGeom prst="line">
              <a:avLst/>
            </a:prstGeom>
            <a:noFill/>
            <a:ln w="57150" cap="rnd">
              <a:solidFill>
                <a:srgbClr val="FF0000"/>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10622" name="Line 31"/>
            <p:cNvSpPr>
              <a:spLocks noChangeShapeType="1"/>
            </p:cNvSpPr>
            <p:nvPr/>
          </p:nvSpPr>
          <p:spPr bwMode="auto">
            <a:xfrm>
              <a:off x="4752" y="2016"/>
              <a:ext cx="480" cy="0"/>
            </a:xfrm>
            <a:prstGeom prst="line">
              <a:avLst/>
            </a:prstGeom>
            <a:noFill/>
            <a:ln w="57150" cap="rnd">
              <a:solidFill>
                <a:schemeClr val="tx1"/>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sp>
        <p:nvSpPr>
          <p:cNvPr id="110595" name="Rectangle 33"/>
          <p:cNvSpPr>
            <a:spLocks noGrp="1" noChangeArrowheads="1"/>
          </p:cNvSpPr>
          <p:nvPr>
            <p:ph type="title"/>
          </p:nvPr>
        </p:nvSpPr>
        <p:spPr/>
        <p:txBody>
          <a:bodyPr/>
          <a:lstStyle/>
          <a:p>
            <a:r>
              <a:rPr lang="en-US" altLang="en-US"/>
              <a:t>Phasing and Structure Size</a:t>
            </a:r>
          </a:p>
        </p:txBody>
      </p:sp>
    </p:spTree>
  </p:cSld>
  <p:clrMapOvr>
    <a:masterClrMapping/>
  </p:clrMapOvr>
  <p:transition spd="slow">
    <p:pull dir="rd"/>
  </p:transition>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9" name="Rectangle 3"/>
          <p:cNvSpPr>
            <a:spLocks noGrp="1" noChangeArrowheads="1"/>
          </p:cNvSpPr>
          <p:nvPr>
            <p:ph type="title"/>
          </p:nvPr>
        </p:nvSpPr>
        <p:spPr/>
        <p:txBody>
          <a:bodyPr/>
          <a:lstStyle/>
          <a:p>
            <a:r>
              <a:rPr lang="en-US" altLang="en-US" sz="3600" i="1"/>
              <a:t>Shake-and-Bake</a:t>
            </a:r>
            <a:r>
              <a:rPr lang="en-US" altLang="en-US" sz="3600"/>
              <a:t> Applications: Structure Size and Data Resolution</a:t>
            </a:r>
          </a:p>
        </p:txBody>
      </p:sp>
      <p:sp>
        <p:nvSpPr>
          <p:cNvPr id="111618" name="Rectangle 2"/>
          <p:cNvSpPr>
            <a:spLocks noGrp="1" noChangeArrowheads="1"/>
          </p:cNvSpPr>
          <p:nvPr>
            <p:ph idx="1"/>
          </p:nvPr>
        </p:nvSpPr>
        <p:spPr>
          <a:xfrm>
            <a:off x="533400" y="1676400"/>
            <a:ext cx="8229600" cy="4114800"/>
          </a:xfrm>
        </p:spPr>
        <p:txBody>
          <a:bodyPr/>
          <a:lstStyle/>
          <a:p>
            <a:pPr>
              <a:lnSpc>
                <a:spcPct val="90000"/>
              </a:lnSpc>
            </a:pPr>
            <a:r>
              <a:rPr lang="en-US" altLang="en-US"/>
              <a:t>Basic Data (Full Structure)</a:t>
            </a:r>
          </a:p>
          <a:p>
            <a:pPr lvl="1">
              <a:lnSpc>
                <a:spcPct val="90000"/>
              </a:lnSpc>
            </a:pPr>
            <a:r>
              <a:rPr lang="en-US" altLang="en-US"/>
              <a:t>~750 unique non-H atoms (equal)</a:t>
            </a:r>
          </a:p>
          <a:p>
            <a:pPr lvl="1">
              <a:lnSpc>
                <a:spcPct val="90000"/>
              </a:lnSpc>
            </a:pPr>
            <a:r>
              <a:rPr lang="en-US" altLang="en-US"/>
              <a:t>~2000 such atoms including 8 Fe’s</a:t>
            </a:r>
          </a:p>
          <a:p>
            <a:pPr lvl="1">
              <a:lnSpc>
                <a:spcPct val="90000"/>
              </a:lnSpc>
            </a:pPr>
            <a:r>
              <a:rPr lang="en-US" altLang="en-US"/>
              <a:t>1.1-1.2</a:t>
            </a:r>
            <a:r>
              <a:rPr lang="en-US" altLang="en-US">
                <a:cs typeface="Times New Roman" pitchFamily="18" charset="0"/>
              </a:rPr>
              <a:t>Å</a:t>
            </a:r>
            <a:r>
              <a:rPr lang="en-US" altLang="en-US"/>
              <a:t> data (equal atom)</a:t>
            </a:r>
          </a:p>
          <a:p>
            <a:pPr lvl="1">
              <a:lnSpc>
                <a:spcPct val="90000"/>
              </a:lnSpc>
            </a:pPr>
            <a:r>
              <a:rPr lang="en-US" altLang="en-US"/>
              <a:t>1.3-1.4</a:t>
            </a:r>
            <a:r>
              <a:rPr lang="en-US" altLang="en-US">
                <a:cs typeface="Times New Roman" pitchFamily="18" charset="0"/>
              </a:rPr>
              <a:t>Å</a:t>
            </a:r>
            <a:r>
              <a:rPr lang="en-US" altLang="en-US"/>
              <a:t> data (unequal atoms, sometimes)</a:t>
            </a:r>
          </a:p>
          <a:p>
            <a:pPr>
              <a:lnSpc>
                <a:spcPct val="90000"/>
              </a:lnSpc>
            </a:pPr>
            <a:r>
              <a:rPr lang="en-US" altLang="en-US"/>
              <a:t>SAS or SIR Difference Data (substructures)</a:t>
            </a:r>
          </a:p>
          <a:p>
            <a:pPr lvl="1">
              <a:lnSpc>
                <a:spcPct val="90000"/>
              </a:lnSpc>
            </a:pPr>
            <a:r>
              <a:rPr lang="en-US" altLang="en-US"/>
              <a:t>160 Se (567 kDa / ASU)</a:t>
            </a:r>
          </a:p>
          <a:p>
            <a:pPr lvl="1">
              <a:lnSpc>
                <a:spcPct val="90000"/>
              </a:lnSpc>
            </a:pPr>
            <a:r>
              <a:rPr lang="en-US" altLang="en-US"/>
              <a:t>3-4</a:t>
            </a:r>
            <a:r>
              <a:rPr lang="en-US" altLang="en-US">
                <a:cs typeface="Times New Roman" pitchFamily="18" charset="0"/>
              </a:rPr>
              <a:t>Å</a:t>
            </a:r>
            <a:r>
              <a:rPr lang="en-US" altLang="en-US"/>
              <a:t> data</a:t>
            </a:r>
          </a:p>
          <a:p>
            <a:pPr lvl="1">
              <a:lnSpc>
                <a:spcPct val="90000"/>
              </a:lnSpc>
            </a:pPr>
            <a:r>
              <a:rPr lang="en-US" altLang="en-US"/>
              <a:t>5</a:t>
            </a:r>
            <a:r>
              <a:rPr lang="en-US" altLang="en-US">
                <a:cs typeface="Times New Roman" pitchFamily="18" charset="0"/>
              </a:rPr>
              <a:t>Å</a:t>
            </a:r>
            <a:r>
              <a:rPr lang="en-US" altLang="en-US"/>
              <a:t> truncated data have also worked</a:t>
            </a:r>
          </a:p>
        </p:txBody>
      </p:sp>
    </p:spTree>
  </p:cSld>
  <p:clrMapOvr>
    <a:masterClrMapping/>
  </p:clrMapOvr>
  <p:transition spd="slow">
    <p:pull dir="rd"/>
  </p:transition>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2642" name="Object 2"/>
          <p:cNvGraphicFramePr>
            <a:graphicFrameLocks noChangeAspect="1"/>
          </p:cNvGraphicFramePr>
          <p:nvPr/>
        </p:nvGraphicFramePr>
        <p:xfrm>
          <a:off x="6324600" y="3846513"/>
          <a:ext cx="2819400" cy="2420937"/>
        </p:xfrm>
        <a:graphic>
          <a:graphicData uri="http://schemas.openxmlformats.org/presentationml/2006/ole">
            <mc:AlternateContent xmlns:mc="http://schemas.openxmlformats.org/markup-compatibility/2006">
              <mc:Choice xmlns:v="urn:schemas-microsoft-com:vml" Requires="v">
                <p:oleObj spid="_x0000_s112724" name="Photo Editor Photo" r:id="rId4" imgW="4990476" imgH="4285714" progId="MSPhotoEd.3">
                  <p:embed/>
                </p:oleObj>
              </mc:Choice>
              <mc:Fallback>
                <p:oleObj name="Photo Editor Photo" r:id="rId4" imgW="4990476" imgH="4285714" progId="MSPhotoEd.3">
                  <p:embed/>
                  <p:pic>
                    <p:nvPicPr>
                      <p:cNvPr id="0" name="Object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24600" y="3846513"/>
                        <a:ext cx="2819400" cy="24209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112644" name="Rectangle 4"/>
          <p:cNvSpPr>
            <a:spLocks noGrp="1" noChangeArrowheads="1"/>
          </p:cNvSpPr>
          <p:nvPr>
            <p:ph type="title"/>
          </p:nvPr>
        </p:nvSpPr>
        <p:spPr/>
        <p:txBody>
          <a:bodyPr/>
          <a:lstStyle/>
          <a:p>
            <a:r>
              <a:rPr lang="en-US" altLang="en-US"/>
              <a:t>Vancomycin</a:t>
            </a:r>
          </a:p>
        </p:txBody>
      </p:sp>
      <p:sp>
        <p:nvSpPr>
          <p:cNvPr id="112643" name="Rectangle 3"/>
          <p:cNvSpPr>
            <a:spLocks noGrp="1" noChangeArrowheads="1"/>
          </p:cNvSpPr>
          <p:nvPr>
            <p:ph idx="1"/>
          </p:nvPr>
        </p:nvSpPr>
        <p:spPr>
          <a:xfrm>
            <a:off x="533400" y="1295400"/>
            <a:ext cx="8229600" cy="4114800"/>
          </a:xfrm>
        </p:spPr>
        <p:txBody>
          <a:bodyPr/>
          <a:lstStyle/>
          <a:p>
            <a:r>
              <a:rPr lang="en-US" altLang="en-US" sz="2600"/>
              <a:t>Interferes with formation of bacterial walls</a:t>
            </a:r>
            <a:endParaRPr lang="en-US" altLang="en-US" sz="2600" i="1"/>
          </a:p>
          <a:p>
            <a:r>
              <a:rPr lang="en-US" altLang="en-US" sz="2600" i="1"/>
              <a:t>Last line of defense</a:t>
            </a:r>
            <a:r>
              <a:rPr lang="en-US" altLang="en-US" sz="2600"/>
              <a:t> against deadly</a:t>
            </a:r>
          </a:p>
          <a:p>
            <a:pPr lvl="1"/>
            <a:r>
              <a:rPr lang="en-US" altLang="en-US" sz="2000"/>
              <a:t>streptococcal and staphylococcal bacteria strains</a:t>
            </a:r>
            <a:endParaRPr lang="en-US" altLang="en-US" sz="2000" b="0"/>
          </a:p>
          <a:p>
            <a:r>
              <a:rPr lang="en-US" altLang="en-US" sz="2600"/>
              <a:t>Vancomycin resistance exists (Michigan)</a:t>
            </a:r>
          </a:p>
          <a:p>
            <a:r>
              <a:rPr lang="en-US" altLang="en-US" sz="2600"/>
              <a:t>Can’t just synthesize variants and test</a:t>
            </a:r>
          </a:p>
          <a:p>
            <a:r>
              <a:rPr lang="en-US" altLang="en-US" sz="2600"/>
              <a:t>Need structure-based approach to predict</a:t>
            </a:r>
          </a:p>
          <a:p>
            <a:r>
              <a:rPr lang="en-US" altLang="en-US" sz="2600"/>
              <a:t>Solution with </a:t>
            </a:r>
            <a:r>
              <a:rPr lang="en-US" altLang="en-US" sz="2600" i="1"/>
              <a:t>SnB</a:t>
            </a:r>
            <a:r>
              <a:rPr lang="en-US" altLang="en-US" sz="2600"/>
              <a:t> (</a:t>
            </a:r>
            <a:r>
              <a:rPr lang="en-US" altLang="en-US" sz="2600" i="1"/>
              <a:t>Shake-and-Bake</a:t>
            </a:r>
            <a:r>
              <a:rPr lang="en-US" altLang="en-US" sz="2600"/>
              <a:t>)</a:t>
            </a:r>
          </a:p>
          <a:p>
            <a:pPr lvl="1"/>
            <a:r>
              <a:rPr lang="en-US" altLang="en-US" sz="2200"/>
              <a:t>Pat Loll </a:t>
            </a:r>
          </a:p>
          <a:p>
            <a:pPr lvl="1"/>
            <a:r>
              <a:rPr lang="en-US" altLang="en-US" sz="2200"/>
              <a:t>George Sheldrick</a:t>
            </a:r>
          </a:p>
        </p:txBody>
      </p:sp>
      <p:graphicFrame>
        <p:nvGraphicFramePr>
          <p:cNvPr id="112645" name="Object 5"/>
          <p:cNvGraphicFramePr>
            <a:graphicFrameLocks noChangeAspect="1"/>
          </p:cNvGraphicFramePr>
          <p:nvPr/>
        </p:nvGraphicFramePr>
        <p:xfrm>
          <a:off x="3657600" y="4576763"/>
          <a:ext cx="2452688" cy="1665287"/>
        </p:xfrm>
        <a:graphic>
          <a:graphicData uri="http://schemas.openxmlformats.org/presentationml/2006/ole">
            <mc:AlternateContent xmlns:mc="http://schemas.openxmlformats.org/markup-compatibility/2006">
              <mc:Choice xmlns:v="urn:schemas-microsoft-com:vml" Requires="v">
                <p:oleObj spid="_x0000_s112725" name="Photo Editor Photo" r:id="rId6" imgW="4277322" imgH="2905531" progId="MSPhotoEd.3">
                  <p:embed/>
                </p:oleObj>
              </mc:Choice>
              <mc:Fallback>
                <p:oleObj name="Photo Editor Photo" r:id="rId6" imgW="4277322" imgH="2905531" progId="MSPhotoEd.3">
                  <p:embed/>
                  <p:pic>
                    <p:nvPicPr>
                      <p:cNvPr id="0" name="Object 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657600" y="4576763"/>
                        <a:ext cx="2452688" cy="16652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cSld>
  <p:clrMapOvr>
    <a:masterClrMapping/>
  </p:clrMapOvr>
  <p:transition spd="slow">
    <p:pull dir="rd"/>
  </p:transition>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p:cNvSpPr>
            <a:spLocks noGrp="1" noChangeArrowheads="1"/>
          </p:cNvSpPr>
          <p:nvPr>
            <p:ph type="title"/>
          </p:nvPr>
        </p:nvSpPr>
        <p:spPr/>
        <p:txBody>
          <a:bodyPr/>
          <a:lstStyle/>
          <a:p>
            <a:r>
              <a:rPr lang="en-US" altLang="en-US"/>
              <a:t>Vancomycin Crystal</a:t>
            </a:r>
            <a:br>
              <a:rPr lang="en-US" altLang="en-US"/>
            </a:br>
            <a:r>
              <a:rPr lang="en-US" altLang="en-US" sz="3600"/>
              <a:t>(courtesy of P. Loll)</a:t>
            </a:r>
            <a:endParaRPr lang="en-US" altLang="en-US"/>
          </a:p>
        </p:txBody>
      </p:sp>
      <p:graphicFrame>
        <p:nvGraphicFramePr>
          <p:cNvPr id="113667" name="Object 3"/>
          <p:cNvGraphicFramePr>
            <a:graphicFrameLocks noChangeAspect="1"/>
          </p:cNvGraphicFramePr>
          <p:nvPr/>
        </p:nvGraphicFramePr>
        <p:xfrm>
          <a:off x="1395413" y="1766888"/>
          <a:ext cx="6176962" cy="4195762"/>
        </p:xfrm>
        <a:graphic>
          <a:graphicData uri="http://schemas.openxmlformats.org/presentationml/2006/ole">
            <mc:AlternateContent xmlns:mc="http://schemas.openxmlformats.org/markup-compatibility/2006">
              <mc:Choice xmlns:v="urn:schemas-microsoft-com:vml" Requires="v">
                <p:oleObj spid="_x0000_s113707" name="Photo Editor Photo" r:id="rId3" imgW="4277322" imgH="2905531" progId="MSPhotoEd.3">
                  <p:embed/>
                </p:oleObj>
              </mc:Choice>
              <mc:Fallback>
                <p:oleObj name="Photo Editor Photo" r:id="rId3" imgW="4277322" imgH="2905531" progId="MSPhotoEd.3">
                  <p:embed/>
                  <p:pic>
                    <p:nvPicPr>
                      <p:cNvPr id="0"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95413" y="1766888"/>
                        <a:ext cx="6176962" cy="41957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cSld>
  <p:clrMapOvr>
    <a:masterClrMapping/>
  </p:clrMapOvr>
  <p:transition spd="slow">
    <p:pull dir="rd"/>
  </p:transition>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p:cNvSpPr>
            <a:spLocks noGrp="1" noChangeArrowheads="1"/>
          </p:cNvSpPr>
          <p:nvPr>
            <p:ph type="title"/>
          </p:nvPr>
        </p:nvSpPr>
        <p:spPr/>
        <p:txBody>
          <a:bodyPr/>
          <a:lstStyle/>
          <a:p>
            <a:r>
              <a:rPr lang="en-US" altLang="en-US" sz="3200"/>
              <a:t>Vancomycin Crystal Structure Views</a:t>
            </a:r>
            <a:br>
              <a:rPr lang="en-US" altLang="en-US" sz="3200"/>
            </a:br>
            <a:r>
              <a:rPr lang="en-US" altLang="en-US" sz="3200"/>
              <a:t>(courtesy of P. Loll &amp; P. Axelsen)</a:t>
            </a:r>
            <a:endParaRPr lang="en-US" altLang="en-US"/>
          </a:p>
        </p:txBody>
      </p:sp>
      <p:graphicFrame>
        <p:nvGraphicFramePr>
          <p:cNvPr id="114691" name="Object 3"/>
          <p:cNvGraphicFramePr>
            <a:graphicFrameLocks noChangeAspect="1"/>
          </p:cNvGraphicFramePr>
          <p:nvPr/>
        </p:nvGraphicFramePr>
        <p:xfrm>
          <a:off x="2057400" y="1981200"/>
          <a:ext cx="4991100" cy="4286250"/>
        </p:xfrm>
        <a:graphic>
          <a:graphicData uri="http://schemas.openxmlformats.org/presentationml/2006/ole">
            <mc:AlternateContent xmlns:mc="http://schemas.openxmlformats.org/markup-compatibility/2006">
              <mc:Choice xmlns:v="urn:schemas-microsoft-com:vml" Requires="v">
                <p:oleObj spid="_x0000_s114731" name="Photo Editor Photo" r:id="rId3" imgW="4990476" imgH="4285714" progId="MSPhotoEd.3">
                  <p:embed/>
                </p:oleObj>
              </mc:Choice>
              <mc:Fallback>
                <p:oleObj name="Photo Editor Photo" r:id="rId3" imgW="4990476" imgH="4285714" progId="MSPhotoEd.3">
                  <p:embed/>
                  <p:pic>
                    <p:nvPicPr>
                      <p:cNvPr id="0"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57400" y="1981200"/>
                        <a:ext cx="4991100" cy="42862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cSld>
  <p:clrMapOvr>
    <a:masterClrMapping/>
  </p:clrMapOvr>
  <p:transition spd="slow">
    <p:pull dir="rd"/>
  </p:transition>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5714" name="Picture 1043" descr="OS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3600" y="5486400"/>
            <a:ext cx="1905000" cy="885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115715" name="Object 1026"/>
          <p:cNvGraphicFramePr>
            <a:graphicFrameLocks noChangeAspect="1"/>
          </p:cNvGraphicFramePr>
          <p:nvPr/>
        </p:nvGraphicFramePr>
        <p:xfrm>
          <a:off x="4924425" y="5029200"/>
          <a:ext cx="3762375" cy="676275"/>
        </p:xfrm>
        <a:graphic>
          <a:graphicData uri="http://schemas.openxmlformats.org/presentationml/2006/ole">
            <mc:AlternateContent xmlns:mc="http://schemas.openxmlformats.org/markup-compatibility/2006">
              <mc:Choice xmlns:v="urn:schemas-microsoft-com:vml" Requires="v">
                <p:oleObj spid="_x0000_s115770" name="Bitmap Image" r:id="rId4" imgW="3761905" imgH="676369" progId="Paint.Picture">
                  <p:embed/>
                </p:oleObj>
              </mc:Choice>
              <mc:Fallback>
                <p:oleObj name="Bitmap Image" r:id="rId4" imgW="3761905" imgH="676369" progId="Paint.Picture">
                  <p:embed/>
                  <p:pic>
                    <p:nvPicPr>
                      <p:cNvPr id="0" name="Object 102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24425" y="5029200"/>
                        <a:ext cx="3762375" cy="676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pic>
        <p:nvPicPr>
          <p:cNvPr id="115716" name="Picture 1027" descr="ggf-logo"/>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207250" y="1447800"/>
            <a:ext cx="1905000" cy="1368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5717" name="Picture 1028"/>
          <p:cNvPicPr>
            <a:picLocks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905000" y="2735263"/>
            <a:ext cx="1600200" cy="137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5718" name="Picture 1029" descr="griph8_small"/>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09600" y="2662238"/>
            <a:ext cx="1295400"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5719" name="Picture 1030" descr="data_grid_logo"/>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162550" y="1833563"/>
            <a:ext cx="1905000" cy="1104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5720" name="Picture 1031" descr="home_title"/>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466850" y="1328738"/>
            <a:ext cx="3886200" cy="1312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5726" name="Rectangle 1040"/>
          <p:cNvSpPr>
            <a:spLocks noGrp="1" noChangeArrowheads="1"/>
          </p:cNvSpPr>
          <p:nvPr>
            <p:ph type="title"/>
          </p:nvPr>
        </p:nvSpPr>
        <p:spPr/>
        <p:txBody>
          <a:bodyPr/>
          <a:lstStyle/>
          <a:p>
            <a:r>
              <a:rPr lang="en-US" altLang="en-US"/>
              <a:t>Grid Computing</a:t>
            </a:r>
          </a:p>
        </p:txBody>
      </p:sp>
      <p:pic>
        <p:nvPicPr>
          <p:cNvPr id="115721" name="Picture 1032" descr="PACIall"/>
          <p:cNvPicPr>
            <a:picLocks noGrp="1" noChangeAspect="1" noChangeArrowheads="1"/>
          </p:cNvPicPr>
          <p:nvPr>
            <p:ph idx="1"/>
          </p:nvPr>
        </p:nvPicPr>
        <p:blipFill>
          <a:blip r:embed="rId11">
            <a:lum bright="22000" contrast="40000"/>
            <a:extLst>
              <a:ext uri="{28A0092B-C50C-407E-A947-70E740481C1C}">
                <a14:useLocalDpi xmlns:a14="http://schemas.microsoft.com/office/drawing/2010/main" val="0"/>
              </a:ext>
            </a:extLst>
          </a:blip>
          <a:srcRect/>
          <a:stretch>
            <a:fillRect/>
          </a:stretch>
        </p:blipFill>
        <p:spPr>
          <a:xfrm>
            <a:off x="6389688" y="2819400"/>
            <a:ext cx="2679700" cy="15525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15722" name="Picture 1033"/>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3590925" y="2986088"/>
            <a:ext cx="2514600" cy="1600200"/>
          </a:xfrm>
          <a:prstGeom prst="rect">
            <a:avLst/>
          </a:prstGeom>
          <a:solidFill>
            <a:schemeClr val="bg1">
              <a:alpha val="50195"/>
            </a:schemeClr>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115723" name="Picture 1034" descr="iVDGL Logo"/>
          <p:cNvPicPr>
            <a:picLocks noChangeAspect="1" noChangeArrowheads="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57150" y="1376363"/>
            <a:ext cx="1249363" cy="1249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15724" name="Group 1036"/>
          <p:cNvGrpSpPr>
            <a:grpSpLocks/>
          </p:cNvGrpSpPr>
          <p:nvPr/>
        </p:nvGrpSpPr>
        <p:grpSpPr bwMode="auto">
          <a:xfrm>
            <a:off x="152400" y="4400550"/>
            <a:ext cx="1752600" cy="1846263"/>
            <a:chOff x="192" y="2592"/>
            <a:chExt cx="1104" cy="1163"/>
          </a:xfrm>
        </p:grpSpPr>
        <p:pic>
          <p:nvPicPr>
            <p:cNvPr id="115729" name="Picture 1037" descr="ribo2"/>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92" y="2592"/>
              <a:ext cx="1104" cy="1163"/>
            </a:xfrm>
            <a:prstGeom prst="rect">
              <a:avLst/>
            </a:prstGeom>
            <a:solidFill>
              <a:srgbClr val="FFFF00"/>
            </a:solidFill>
            <a:ln w="9525">
              <a:solidFill>
                <a:schemeClr val="tx1"/>
              </a:solidFill>
              <a:miter lim="800000"/>
              <a:headEnd/>
              <a:tailEnd/>
            </a:ln>
          </p:spPr>
        </p:pic>
        <p:pic>
          <p:nvPicPr>
            <p:cNvPr id="115730" name="Picture 1038" descr="pdb-mini"/>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336" y="3408"/>
              <a:ext cx="850" cy="309"/>
            </a:xfrm>
            <a:prstGeom prst="rect">
              <a:avLst/>
            </a:prstGeom>
            <a:solidFill>
              <a:srgbClr val="FFFF00"/>
            </a:solidFill>
            <a:ln>
              <a:noFill/>
            </a:ln>
            <a:extLst>
              <a:ext uri="{91240B29-F687-4F45-9708-019B960494DF}">
                <a14:hiddenLine xmlns:a14="http://schemas.microsoft.com/office/drawing/2010/main" w="9525">
                  <a:solidFill>
                    <a:srgbClr val="000000"/>
                  </a:solidFill>
                  <a:miter lim="800000"/>
                  <a:headEnd/>
                  <a:tailEnd/>
                </a14:hiddenLine>
              </a:ext>
            </a:extLst>
          </p:spPr>
        </p:pic>
      </p:grpSp>
      <p:pic>
        <p:nvPicPr>
          <p:cNvPr id="115725" name="Picture 1039" descr="vologoinv"/>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2057400" y="4572000"/>
            <a:ext cx="2667000" cy="1003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5727" name="Picture 1041" descr="EUROGRID"/>
          <p:cNvPicPr>
            <a:picLocks noChangeAspect="1" noChangeArrowheads="1"/>
          </p:cNvPicPr>
          <p:nvPr/>
        </p:nvPicPr>
        <p:blipFill>
          <a:blip r:embed="rId17" cstate="print">
            <a:extLst>
              <a:ext uri="{28A0092B-C50C-407E-A947-70E740481C1C}">
                <a14:useLocalDpi xmlns:a14="http://schemas.microsoft.com/office/drawing/2010/main" val="0"/>
              </a:ext>
            </a:extLst>
          </a:blip>
          <a:srcRect/>
          <a:stretch>
            <a:fillRect/>
          </a:stretch>
        </p:blipFill>
        <p:spPr bwMode="auto">
          <a:xfrm>
            <a:off x="6172200" y="4419600"/>
            <a:ext cx="2922588" cy="665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5728" name="Picture 1042" descr="grid-logo-1"/>
          <p:cNvPicPr>
            <a:picLocks noChangeAspect="1" noChangeArrowheads="1" noCrop="1"/>
          </p:cNvPicPr>
          <p:nvPr/>
        </p:nvPicPr>
        <p:blipFill>
          <a:blip r:embed="rId18">
            <a:extLst>
              <a:ext uri="{28A0092B-C50C-407E-A947-70E740481C1C}">
                <a14:useLocalDpi xmlns:a14="http://schemas.microsoft.com/office/drawing/2010/main" val="0"/>
              </a:ext>
            </a:extLst>
          </a:blip>
          <a:srcRect/>
          <a:stretch>
            <a:fillRect/>
          </a:stretch>
        </p:blipFill>
        <p:spPr bwMode="auto">
          <a:xfrm>
            <a:off x="3841750" y="5410200"/>
            <a:ext cx="5302250" cy="942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pull dir="rd"/>
  </p:transition>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1026"/>
          <p:cNvSpPr>
            <a:spLocks noGrp="1" noChangeArrowheads="1"/>
          </p:cNvSpPr>
          <p:nvPr>
            <p:ph type="title"/>
          </p:nvPr>
        </p:nvSpPr>
        <p:spPr/>
        <p:txBody>
          <a:bodyPr/>
          <a:lstStyle/>
          <a:p>
            <a:r>
              <a:rPr lang="en-US" altLang="en-US"/>
              <a:t>Grid Computing Overview </a:t>
            </a:r>
          </a:p>
        </p:txBody>
      </p:sp>
      <p:sp>
        <p:nvSpPr>
          <p:cNvPr id="116739" name="Rectangle 1027"/>
          <p:cNvSpPr>
            <a:spLocks noGrp="1" noChangeArrowheads="1"/>
          </p:cNvSpPr>
          <p:nvPr>
            <p:ph idx="1"/>
          </p:nvPr>
        </p:nvSpPr>
        <p:spPr>
          <a:xfrm>
            <a:off x="549275" y="4408488"/>
            <a:ext cx="8181975" cy="2049462"/>
          </a:xfrm>
        </p:spPr>
        <p:txBody>
          <a:bodyPr/>
          <a:lstStyle/>
          <a:p>
            <a:pPr>
              <a:lnSpc>
                <a:spcPct val="90000"/>
              </a:lnSpc>
            </a:pPr>
            <a:r>
              <a:rPr lang="en-US" altLang="en-US" sz="2000"/>
              <a:t>Coordinate Computing Resources, People, Instruments in Dynamic Geographically-Distributed Multi-Institutional Environment</a:t>
            </a:r>
          </a:p>
          <a:p>
            <a:pPr>
              <a:lnSpc>
                <a:spcPct val="90000"/>
              </a:lnSpc>
            </a:pPr>
            <a:r>
              <a:rPr lang="en-US" altLang="en-US" sz="2000"/>
              <a:t>Treat Computing Resources like Commodities</a:t>
            </a:r>
          </a:p>
          <a:p>
            <a:pPr lvl="1">
              <a:lnSpc>
                <a:spcPct val="90000"/>
              </a:lnSpc>
            </a:pPr>
            <a:r>
              <a:rPr lang="en-US" altLang="en-US" sz="1800"/>
              <a:t>Compute cycles, data storage, instruments </a:t>
            </a:r>
          </a:p>
          <a:p>
            <a:pPr lvl="1">
              <a:lnSpc>
                <a:spcPct val="90000"/>
              </a:lnSpc>
            </a:pPr>
            <a:r>
              <a:rPr lang="en-US" altLang="en-US" sz="1800"/>
              <a:t>Human communication environments</a:t>
            </a:r>
          </a:p>
          <a:p>
            <a:pPr>
              <a:lnSpc>
                <a:spcPct val="90000"/>
              </a:lnSpc>
            </a:pPr>
            <a:r>
              <a:rPr lang="en-US" altLang="en-US" sz="2000"/>
              <a:t>No Central Control; No Trust</a:t>
            </a:r>
          </a:p>
        </p:txBody>
      </p:sp>
      <p:sp>
        <p:nvSpPr>
          <p:cNvPr id="116740" name="Line 1028"/>
          <p:cNvSpPr>
            <a:spLocks noChangeShapeType="1"/>
          </p:cNvSpPr>
          <p:nvPr/>
        </p:nvSpPr>
        <p:spPr bwMode="auto">
          <a:xfrm flipV="1">
            <a:off x="631825" y="2806700"/>
            <a:ext cx="7758113" cy="0"/>
          </a:xfrm>
          <a:prstGeom prst="line">
            <a:avLst/>
          </a:prstGeom>
          <a:noFill/>
          <a:ln w="50800">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16741" name="Line 1029"/>
          <p:cNvSpPr>
            <a:spLocks noChangeShapeType="1"/>
          </p:cNvSpPr>
          <p:nvPr/>
        </p:nvSpPr>
        <p:spPr bwMode="auto">
          <a:xfrm>
            <a:off x="1260475" y="2312988"/>
            <a:ext cx="3175" cy="503237"/>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16742" name="Rectangle 1030"/>
          <p:cNvSpPr>
            <a:spLocks noChangeArrowheads="1"/>
          </p:cNvSpPr>
          <p:nvPr/>
        </p:nvSpPr>
        <p:spPr bwMode="auto">
          <a:xfrm>
            <a:off x="-158750" y="4089400"/>
            <a:ext cx="2338388" cy="260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7" tIns="44450" rIns="90487" bIns="44450">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lnSpc>
                <a:spcPct val="70000"/>
              </a:lnSpc>
              <a:spcBef>
                <a:spcPct val="0"/>
              </a:spcBef>
              <a:buClrTx/>
              <a:buFontTx/>
              <a:buNone/>
            </a:pPr>
            <a:r>
              <a:rPr lang="en-US" altLang="en-US" sz="1600"/>
              <a:t>Imaging Instruments</a:t>
            </a:r>
          </a:p>
        </p:txBody>
      </p:sp>
      <p:sp>
        <p:nvSpPr>
          <p:cNvPr id="116743" name="Line 1031"/>
          <p:cNvSpPr>
            <a:spLocks noChangeShapeType="1"/>
          </p:cNvSpPr>
          <p:nvPr/>
        </p:nvSpPr>
        <p:spPr bwMode="auto">
          <a:xfrm>
            <a:off x="4608513" y="2433638"/>
            <a:ext cx="0" cy="350837"/>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16744" name="Rectangle 1032"/>
          <p:cNvSpPr>
            <a:spLocks noChangeArrowheads="1"/>
          </p:cNvSpPr>
          <p:nvPr/>
        </p:nvSpPr>
        <p:spPr bwMode="auto">
          <a:xfrm>
            <a:off x="6161088" y="4192588"/>
            <a:ext cx="2724150" cy="263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lnSpc>
                <a:spcPct val="70000"/>
              </a:lnSpc>
              <a:spcBef>
                <a:spcPct val="0"/>
              </a:spcBef>
              <a:buClrTx/>
              <a:buFontTx/>
              <a:buNone/>
            </a:pPr>
            <a:r>
              <a:rPr lang="en-US" altLang="en-US" sz="1600"/>
              <a:t>Large-Scale Databases</a:t>
            </a:r>
          </a:p>
        </p:txBody>
      </p:sp>
      <p:sp>
        <p:nvSpPr>
          <p:cNvPr id="116745" name="Line 1033"/>
          <p:cNvSpPr>
            <a:spLocks noChangeShapeType="1"/>
          </p:cNvSpPr>
          <p:nvPr/>
        </p:nvSpPr>
        <p:spPr bwMode="auto">
          <a:xfrm>
            <a:off x="7502525" y="2816225"/>
            <a:ext cx="0" cy="27940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16746" name="Line 1034"/>
          <p:cNvSpPr>
            <a:spLocks noChangeShapeType="1"/>
          </p:cNvSpPr>
          <p:nvPr/>
        </p:nvSpPr>
        <p:spPr bwMode="auto">
          <a:xfrm flipH="1">
            <a:off x="5345113" y="2806700"/>
            <a:ext cx="0" cy="288925"/>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16747" name="Line 1035"/>
          <p:cNvSpPr>
            <a:spLocks noChangeShapeType="1"/>
          </p:cNvSpPr>
          <p:nvPr/>
        </p:nvSpPr>
        <p:spPr bwMode="auto">
          <a:xfrm flipH="1">
            <a:off x="7912100" y="2533650"/>
            <a:ext cx="0" cy="269875"/>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16748" name="Rectangle 1036"/>
          <p:cNvSpPr>
            <a:spLocks noChangeArrowheads="1"/>
          </p:cNvSpPr>
          <p:nvPr/>
        </p:nvSpPr>
        <p:spPr bwMode="auto">
          <a:xfrm>
            <a:off x="517525" y="2439988"/>
            <a:ext cx="2043113" cy="263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lnSpc>
                <a:spcPct val="70000"/>
              </a:lnSpc>
              <a:spcBef>
                <a:spcPct val="0"/>
              </a:spcBef>
              <a:buClrTx/>
              <a:buFontTx/>
              <a:buNone/>
            </a:pPr>
            <a:r>
              <a:rPr lang="en-US" altLang="en-US" sz="1600"/>
              <a:t>Data   Acquisition</a:t>
            </a:r>
          </a:p>
        </p:txBody>
      </p:sp>
      <p:sp>
        <p:nvSpPr>
          <p:cNvPr id="116749" name="Rectangle 1037"/>
          <p:cNvSpPr>
            <a:spLocks noChangeArrowheads="1"/>
          </p:cNvSpPr>
          <p:nvPr/>
        </p:nvSpPr>
        <p:spPr bwMode="auto">
          <a:xfrm>
            <a:off x="6765925" y="2532063"/>
            <a:ext cx="1268413" cy="263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lnSpc>
                <a:spcPct val="70000"/>
              </a:lnSpc>
              <a:spcBef>
                <a:spcPct val="0"/>
              </a:spcBef>
              <a:buClrTx/>
              <a:buFontTx/>
              <a:buNone/>
            </a:pPr>
            <a:r>
              <a:rPr lang="en-US" altLang="en-US" sz="1600"/>
              <a:t>Analysis</a:t>
            </a:r>
          </a:p>
        </p:txBody>
      </p:sp>
      <p:sp>
        <p:nvSpPr>
          <p:cNvPr id="116750" name="Rectangle 1038"/>
          <p:cNvSpPr>
            <a:spLocks noChangeArrowheads="1"/>
          </p:cNvSpPr>
          <p:nvPr/>
        </p:nvSpPr>
        <p:spPr bwMode="auto">
          <a:xfrm>
            <a:off x="3211513" y="2439988"/>
            <a:ext cx="2849562" cy="263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lnSpc>
                <a:spcPct val="70000"/>
              </a:lnSpc>
              <a:spcBef>
                <a:spcPct val="0"/>
              </a:spcBef>
              <a:buClrTx/>
              <a:buFontTx/>
              <a:buNone/>
            </a:pPr>
            <a:r>
              <a:rPr lang="en-US" altLang="en-US" sz="1600"/>
              <a:t>    Advanced   Visualization</a:t>
            </a:r>
          </a:p>
        </p:txBody>
      </p:sp>
      <p:pic>
        <p:nvPicPr>
          <p:cNvPr id="116751" name="Picture 103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97675" y="2955925"/>
            <a:ext cx="1449388" cy="1231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6752" name="Line 1040"/>
          <p:cNvSpPr>
            <a:spLocks noChangeShapeType="1"/>
          </p:cNvSpPr>
          <p:nvPr/>
        </p:nvSpPr>
        <p:spPr bwMode="auto">
          <a:xfrm>
            <a:off x="1009650" y="2806700"/>
            <a:ext cx="0" cy="24765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pic>
        <p:nvPicPr>
          <p:cNvPr id="116753" name="Picture 1041" descr="russ_grid_wall"/>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11975" y="1420813"/>
            <a:ext cx="1492250" cy="1119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116754" name="Object 1042"/>
          <p:cNvGraphicFramePr>
            <a:graphicFrameLocks noChangeAspect="1"/>
          </p:cNvGraphicFramePr>
          <p:nvPr/>
        </p:nvGraphicFramePr>
        <p:xfrm>
          <a:off x="3995738" y="1363663"/>
          <a:ext cx="1250950" cy="1076325"/>
        </p:xfrm>
        <a:graphic>
          <a:graphicData uri="http://schemas.openxmlformats.org/presentationml/2006/ole">
            <mc:AlternateContent xmlns:mc="http://schemas.openxmlformats.org/markup-compatibility/2006">
              <mc:Choice xmlns:v="urn:schemas-microsoft-com:vml" Requires="v">
                <p:oleObj spid="_x0000_s116804" name="Photo Editor Photo" r:id="rId5" imgW="1905165" imgH="1638442" progId="MSPhotoEd.3">
                  <p:embed/>
                </p:oleObj>
              </mc:Choice>
              <mc:Fallback>
                <p:oleObj name="Photo Editor Photo" r:id="rId5" imgW="1905165" imgH="1638442" progId="MSPhotoEd.3">
                  <p:embed/>
                  <p:pic>
                    <p:nvPicPr>
                      <p:cNvPr id="0" name="Object 104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995738" y="1363663"/>
                        <a:ext cx="1250950" cy="10763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116755" name="Line 1043"/>
          <p:cNvSpPr>
            <a:spLocks noChangeShapeType="1"/>
          </p:cNvSpPr>
          <p:nvPr/>
        </p:nvSpPr>
        <p:spPr bwMode="auto">
          <a:xfrm flipH="1">
            <a:off x="3140075" y="2786063"/>
            <a:ext cx="0" cy="22860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nvGrpSpPr>
          <p:cNvPr id="116756" name="Group 1044"/>
          <p:cNvGrpSpPr>
            <a:grpSpLocks/>
          </p:cNvGrpSpPr>
          <p:nvPr/>
        </p:nvGrpSpPr>
        <p:grpSpPr bwMode="auto">
          <a:xfrm>
            <a:off x="4383088" y="3054350"/>
            <a:ext cx="1931987" cy="1260475"/>
            <a:chOff x="2527" y="1924"/>
            <a:chExt cx="1217" cy="794"/>
          </a:xfrm>
        </p:grpSpPr>
        <p:grpSp>
          <p:nvGrpSpPr>
            <p:cNvPr id="116761" name="Group 1045"/>
            <p:cNvGrpSpPr>
              <a:grpSpLocks/>
            </p:cNvGrpSpPr>
            <p:nvPr/>
          </p:nvGrpSpPr>
          <p:grpSpPr bwMode="auto">
            <a:xfrm>
              <a:off x="2527" y="1924"/>
              <a:ext cx="1217" cy="794"/>
              <a:chOff x="124" y="2197"/>
              <a:chExt cx="2794" cy="1824"/>
            </a:xfrm>
          </p:grpSpPr>
          <p:pic>
            <p:nvPicPr>
              <p:cNvPr id="116763" name="Picture 1046" descr="cluster3"/>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521" y="2197"/>
                <a:ext cx="1397" cy="1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6764" name="Picture 1047" descr="cluster2"/>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24" y="2197"/>
                <a:ext cx="1397" cy="1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16762" name="Rectangle 1048"/>
            <p:cNvSpPr>
              <a:spLocks noChangeArrowheads="1"/>
            </p:cNvSpPr>
            <p:nvPr/>
          </p:nvSpPr>
          <p:spPr bwMode="auto">
            <a:xfrm>
              <a:off x="2536" y="2408"/>
              <a:ext cx="1198" cy="2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lnSpc>
                  <a:spcPct val="70000"/>
                </a:lnSpc>
                <a:spcBef>
                  <a:spcPct val="0"/>
                </a:spcBef>
                <a:buClrTx/>
                <a:buFontTx/>
                <a:buNone/>
              </a:pPr>
              <a:r>
                <a:rPr lang="en-US" altLang="en-US" sz="1600">
                  <a:solidFill>
                    <a:srgbClr val="FFFF00"/>
                  </a:solidFill>
                </a:rPr>
                <a:t>Computational Resources</a:t>
              </a:r>
            </a:p>
          </p:txBody>
        </p:sp>
      </p:grpSp>
      <p:pic>
        <p:nvPicPr>
          <p:cNvPr id="116757" name="Picture 1049" descr="stereomicroscope-hwi"/>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52425" y="2955925"/>
            <a:ext cx="1317625" cy="116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6758" name="Picture 1050" descr="colima7"/>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38125" y="1316038"/>
            <a:ext cx="2600325" cy="1089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6759" name="Picture 1051" descr="SMALLERfrigo_virtual_original"/>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220913" y="3028950"/>
            <a:ext cx="1838325" cy="1228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6760" name="Text Box 1052"/>
          <p:cNvSpPr txBox="1">
            <a:spLocks noChangeArrowheads="1"/>
          </p:cNvSpPr>
          <p:nvPr/>
        </p:nvSpPr>
        <p:spPr bwMode="auto">
          <a:xfrm>
            <a:off x="3419475" y="3873500"/>
            <a:ext cx="623888"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600">
                <a:solidFill>
                  <a:srgbClr val="FFFF00"/>
                </a:solidFill>
              </a:rPr>
              <a:t>LHC</a:t>
            </a:r>
          </a:p>
        </p:txBody>
      </p:sp>
    </p:spTree>
  </p:cSld>
  <p:clrMapOvr>
    <a:masterClrMapping/>
  </p:clrMapOvr>
  <p:transition spd="slow">
    <p:pull dir="rd"/>
  </p:transition>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ChangeArrowheads="1"/>
          </p:cNvSpPr>
          <p:nvPr>
            <p:ph type="title"/>
          </p:nvPr>
        </p:nvSpPr>
        <p:spPr/>
        <p:txBody>
          <a:bodyPr/>
          <a:lstStyle/>
          <a:p>
            <a:r>
              <a:rPr lang="en-US" altLang="en-US"/>
              <a:t>“Middleware”</a:t>
            </a:r>
          </a:p>
        </p:txBody>
      </p:sp>
      <p:sp>
        <p:nvSpPr>
          <p:cNvPr id="117763" name="Rectangle 3"/>
          <p:cNvSpPr>
            <a:spLocks noGrp="1" noChangeArrowheads="1"/>
          </p:cNvSpPr>
          <p:nvPr>
            <p:ph idx="1"/>
          </p:nvPr>
        </p:nvSpPr>
        <p:spPr>
          <a:xfrm>
            <a:off x="685800" y="1430338"/>
            <a:ext cx="7924800" cy="4970462"/>
          </a:xfrm>
        </p:spPr>
        <p:txBody>
          <a:bodyPr/>
          <a:lstStyle/>
          <a:p>
            <a:pPr>
              <a:lnSpc>
                <a:spcPct val="80000"/>
              </a:lnSpc>
            </a:pPr>
            <a:r>
              <a:rPr lang="en-US" altLang="en-US" sz="2600"/>
              <a:t>Intermediate Software Layer between Application Codes and Grid Resources</a:t>
            </a:r>
          </a:p>
          <a:p>
            <a:pPr>
              <a:lnSpc>
                <a:spcPct val="80000"/>
              </a:lnSpc>
            </a:pPr>
            <a:r>
              <a:rPr lang="en-US" altLang="en-US" sz="2600"/>
              <a:t>Required for applications, users, and resource providers to operate effectively in a manner transparent to the user</a:t>
            </a:r>
          </a:p>
          <a:p>
            <a:pPr>
              <a:lnSpc>
                <a:spcPct val="80000"/>
              </a:lnSpc>
            </a:pPr>
            <a:r>
              <a:rPr lang="en-US" altLang="en-US" sz="2600"/>
              <a:t>Security; Resource Management; Data Access; Policies; Accounting; </a:t>
            </a:r>
          </a:p>
          <a:p>
            <a:pPr>
              <a:lnSpc>
                <a:spcPct val="80000"/>
              </a:lnSpc>
            </a:pPr>
            <a:r>
              <a:rPr lang="en-US" altLang="en-US" sz="2600"/>
              <a:t>Globus; Condor</a:t>
            </a:r>
          </a:p>
          <a:p>
            <a:pPr>
              <a:lnSpc>
                <a:spcPct val="80000"/>
              </a:lnSpc>
            </a:pPr>
            <a:r>
              <a:rPr lang="en-US" altLang="en-US" sz="2600"/>
              <a:t>Checks availability of Resources</a:t>
            </a:r>
          </a:p>
          <a:p>
            <a:pPr lvl="1">
              <a:lnSpc>
                <a:spcPct val="80000"/>
              </a:lnSpc>
            </a:pPr>
            <a:r>
              <a:rPr lang="en-US" altLang="en-US" sz="2200"/>
              <a:t>CPUs; Storage; Networking; Render Farms; etc.</a:t>
            </a:r>
          </a:p>
          <a:p>
            <a:pPr>
              <a:lnSpc>
                <a:spcPct val="80000"/>
              </a:lnSpc>
            </a:pPr>
            <a:r>
              <a:rPr lang="en-US" altLang="en-US" sz="2600"/>
              <a:t>Scheduling / Workload Management System</a:t>
            </a:r>
          </a:p>
          <a:p>
            <a:pPr>
              <a:lnSpc>
                <a:spcPct val="80000"/>
              </a:lnSpc>
            </a:pPr>
            <a:r>
              <a:rPr lang="en-US" altLang="en-US" sz="2600"/>
              <a:t>Resource Broker</a:t>
            </a:r>
          </a:p>
          <a:p>
            <a:pPr lvl="1">
              <a:lnSpc>
                <a:spcPct val="80000"/>
              </a:lnSpc>
            </a:pPr>
            <a:r>
              <a:rPr lang="en-US" altLang="en-US" sz="2200"/>
              <a:t>Evaluates Job and Breaks Up/Submits</a:t>
            </a:r>
          </a:p>
          <a:p>
            <a:pPr>
              <a:lnSpc>
                <a:spcPct val="80000"/>
              </a:lnSpc>
            </a:pPr>
            <a:endParaRPr lang="en-US" altLang="en-US" sz="2600"/>
          </a:p>
        </p:txBody>
      </p:sp>
    </p:spTree>
  </p:cSld>
  <p:clrMapOvr>
    <a:masterClrMapping/>
  </p:clrMapOvr>
  <p:transition spd="slow">
    <p:pull dir="rd"/>
  </p:transition>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2"/>
          <p:cNvSpPr>
            <a:spLocks noGrp="1" noChangeArrowheads="1"/>
          </p:cNvSpPr>
          <p:nvPr>
            <p:ph type="title"/>
          </p:nvPr>
        </p:nvSpPr>
        <p:spPr/>
        <p:txBody>
          <a:bodyPr/>
          <a:lstStyle/>
          <a:p>
            <a:r>
              <a:rPr lang="en-US" altLang="en-US" sz="4000"/>
              <a:t>NSF Middleware Initiative (NMI)</a:t>
            </a:r>
          </a:p>
        </p:txBody>
      </p:sp>
      <p:sp>
        <p:nvSpPr>
          <p:cNvPr id="118787" name="Rectangle 3"/>
          <p:cNvSpPr>
            <a:spLocks noGrp="1" noChangeArrowheads="1"/>
          </p:cNvSpPr>
          <p:nvPr>
            <p:ph idx="1"/>
          </p:nvPr>
        </p:nvSpPr>
        <p:spPr>
          <a:xfrm>
            <a:off x="685800" y="1430338"/>
            <a:ext cx="7924800" cy="4970462"/>
          </a:xfrm>
        </p:spPr>
        <p:txBody>
          <a:bodyPr/>
          <a:lstStyle/>
          <a:p>
            <a:pPr>
              <a:lnSpc>
                <a:spcPct val="90000"/>
              </a:lnSpc>
            </a:pPr>
            <a:r>
              <a:rPr lang="en-US" altLang="en-US"/>
              <a:t>Develop, improve, and deploy a suite of reusable software components for use in national-scale “cyberinfrastructure”.</a:t>
            </a:r>
          </a:p>
          <a:p>
            <a:pPr>
              <a:lnSpc>
                <a:spcPct val="90000"/>
              </a:lnSpc>
            </a:pPr>
            <a:r>
              <a:rPr lang="en-US" altLang="en-US"/>
              <a:t>APST, Condor, CPM, DataCutter, DataCutter STORM, Globus Toolkit, GPT, Gridconfig, GridPort, GridSolve, GSI OpenSSH, Inca, KX.509/KCA, Look, MPICH-G2, MyProxy, Network Weather Service, OpenSAML, PERMIS, PyGlobus, Shibboleth, SRB Client, UberFTP, and WebISO (Web Initial Sign-on). </a:t>
            </a:r>
          </a:p>
        </p:txBody>
      </p:sp>
    </p:spTree>
  </p:cSld>
  <p:clrMapOvr>
    <a:masterClrMapping/>
  </p:clrMapOvr>
  <p:transition spd="slow">
    <p:pull dir="rd"/>
  </p:transition>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p:cNvSpPr>
            <a:spLocks noGrp="1" noChangeArrowheads="1"/>
          </p:cNvSpPr>
          <p:nvPr>
            <p:ph type="title"/>
          </p:nvPr>
        </p:nvSpPr>
        <p:spPr/>
        <p:txBody>
          <a:bodyPr/>
          <a:lstStyle/>
          <a:p>
            <a:r>
              <a:rPr lang="en-US" altLang="en-US"/>
              <a:t>Grid Issues</a:t>
            </a:r>
          </a:p>
        </p:txBody>
      </p:sp>
      <p:sp>
        <p:nvSpPr>
          <p:cNvPr id="119811" name="Rectangle 3"/>
          <p:cNvSpPr>
            <a:spLocks noGrp="1" noChangeArrowheads="1"/>
          </p:cNvSpPr>
          <p:nvPr>
            <p:ph idx="1"/>
          </p:nvPr>
        </p:nvSpPr>
        <p:spPr>
          <a:xfrm>
            <a:off x="685800" y="1371600"/>
            <a:ext cx="7772400" cy="4876800"/>
          </a:xfrm>
        </p:spPr>
        <p:txBody>
          <a:bodyPr/>
          <a:lstStyle/>
          <a:p>
            <a:pPr>
              <a:lnSpc>
                <a:spcPct val="90000"/>
              </a:lnSpc>
            </a:pPr>
            <a:r>
              <a:rPr lang="en-US" altLang="en-US" sz="2600"/>
              <a:t>High-Throughput Computing</a:t>
            </a:r>
          </a:p>
          <a:p>
            <a:pPr>
              <a:lnSpc>
                <a:spcPct val="90000"/>
              </a:lnSpc>
            </a:pPr>
            <a:r>
              <a:rPr lang="en-US" altLang="en-US" sz="2600"/>
              <a:t>Transparent Integration of Data, Computing, Sensors/Devices, Networking</a:t>
            </a:r>
          </a:p>
          <a:p>
            <a:pPr>
              <a:lnSpc>
                <a:spcPct val="90000"/>
              </a:lnSpc>
            </a:pPr>
            <a:r>
              <a:rPr lang="en-US" altLang="en-US" sz="2600"/>
              <a:t>Heterogeneous Resources</a:t>
            </a:r>
          </a:p>
          <a:p>
            <a:pPr>
              <a:lnSpc>
                <a:spcPct val="90000"/>
              </a:lnSpc>
            </a:pPr>
            <a:r>
              <a:rPr lang="en-US" altLang="en-US" sz="2600"/>
              <a:t>Standards (Grid, Data)</a:t>
            </a:r>
          </a:p>
          <a:p>
            <a:pPr>
              <a:lnSpc>
                <a:spcPct val="90000"/>
              </a:lnSpc>
            </a:pPr>
            <a:r>
              <a:rPr lang="en-US" altLang="en-US" sz="2600"/>
              <a:t>Major User Communities</a:t>
            </a:r>
          </a:p>
          <a:p>
            <a:pPr lvl="1">
              <a:lnSpc>
                <a:spcPct val="90000"/>
              </a:lnSpc>
            </a:pPr>
            <a:r>
              <a:rPr lang="en-US" altLang="en-US" sz="2200"/>
              <a:t>High-Energy Physics and Astrophysics</a:t>
            </a:r>
          </a:p>
          <a:p>
            <a:pPr lvl="1">
              <a:lnSpc>
                <a:spcPct val="90000"/>
              </a:lnSpc>
            </a:pPr>
            <a:r>
              <a:rPr lang="en-US" altLang="en-US" sz="2200"/>
              <a:t>Medicine and Biological Sciences</a:t>
            </a:r>
          </a:p>
          <a:p>
            <a:pPr lvl="1">
              <a:lnSpc>
                <a:spcPct val="90000"/>
              </a:lnSpc>
            </a:pPr>
            <a:r>
              <a:rPr lang="en-US" altLang="en-US" sz="2200"/>
              <a:t>Earth Sciences</a:t>
            </a:r>
          </a:p>
          <a:p>
            <a:pPr>
              <a:lnSpc>
                <a:spcPct val="90000"/>
              </a:lnSpc>
            </a:pPr>
            <a:r>
              <a:rPr lang="en-US" altLang="en-US" sz="2600"/>
              <a:t>Public Funding Still Critical</a:t>
            </a:r>
          </a:p>
          <a:p>
            <a:pPr>
              <a:lnSpc>
                <a:spcPct val="90000"/>
              </a:lnSpc>
            </a:pPr>
            <a:r>
              <a:rPr lang="en-US" altLang="en-US" sz="2600"/>
              <a:t>Grids are in their Infancy</a:t>
            </a:r>
          </a:p>
          <a:p>
            <a:pPr>
              <a:lnSpc>
                <a:spcPct val="90000"/>
              </a:lnSpc>
            </a:pPr>
            <a:endParaRPr lang="en-US" altLang="en-US" sz="2600"/>
          </a:p>
        </p:txBody>
      </p:sp>
    </p:spTree>
  </p:cSld>
  <p:clrMapOvr>
    <a:masterClrMapping/>
  </p:clrMapOvr>
  <p:transition spd="slow">
    <p:pull dir="rd"/>
  </p:transition>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2"/>
          <p:cNvSpPr>
            <a:spLocks noGrp="1" noChangeArrowheads="1"/>
          </p:cNvSpPr>
          <p:nvPr>
            <p:ph type="title"/>
          </p:nvPr>
        </p:nvSpPr>
        <p:spPr/>
        <p:txBody>
          <a:bodyPr/>
          <a:lstStyle/>
          <a:p>
            <a:r>
              <a:rPr lang="en-US" altLang="en-US"/>
              <a:t>Major Grid Initiatives</a:t>
            </a:r>
          </a:p>
        </p:txBody>
      </p:sp>
      <p:sp>
        <p:nvSpPr>
          <p:cNvPr id="120835" name="Rectangle 3"/>
          <p:cNvSpPr>
            <a:spLocks noGrp="1" noChangeArrowheads="1"/>
          </p:cNvSpPr>
          <p:nvPr>
            <p:ph idx="1"/>
          </p:nvPr>
        </p:nvSpPr>
        <p:spPr>
          <a:xfrm>
            <a:off x="685800" y="1219200"/>
            <a:ext cx="7772400" cy="5257800"/>
          </a:xfrm>
        </p:spPr>
        <p:txBody>
          <a:bodyPr/>
          <a:lstStyle/>
          <a:p>
            <a:pPr>
              <a:lnSpc>
                <a:spcPct val="80000"/>
              </a:lnSpc>
            </a:pPr>
            <a:r>
              <a:rPr lang="en-US" altLang="en-US" sz="2100"/>
              <a:t>TeraGrid (NSF)</a:t>
            </a:r>
          </a:p>
          <a:p>
            <a:pPr lvl="1">
              <a:lnSpc>
                <a:spcPct val="80000"/>
              </a:lnSpc>
            </a:pPr>
            <a:r>
              <a:rPr lang="en-US" altLang="en-US" sz="2000"/>
              <a:t>Integrates High-End Resources</a:t>
            </a:r>
          </a:p>
          <a:p>
            <a:pPr lvl="1">
              <a:lnSpc>
                <a:spcPct val="80000"/>
              </a:lnSpc>
            </a:pPr>
            <a:r>
              <a:rPr lang="en-US" altLang="en-US" sz="2000"/>
              <a:t>High-Performance (Dedicated) Networks</a:t>
            </a:r>
          </a:p>
          <a:p>
            <a:pPr lvl="1">
              <a:lnSpc>
                <a:spcPct val="80000"/>
              </a:lnSpc>
            </a:pPr>
            <a:r>
              <a:rPr lang="en-US" altLang="en-US" sz="2000"/>
              <a:t>9 Sites (?); 250TF &amp; 30PB (?)</a:t>
            </a:r>
          </a:p>
          <a:p>
            <a:pPr lvl="1">
              <a:lnSpc>
                <a:spcPct val="80000"/>
              </a:lnSpc>
            </a:pPr>
            <a:r>
              <a:rPr lang="en-US" altLang="en-US" sz="2000"/>
              <a:t>100+ Databases Available</a:t>
            </a:r>
          </a:p>
          <a:p>
            <a:pPr>
              <a:lnSpc>
                <a:spcPct val="80000"/>
              </a:lnSpc>
            </a:pPr>
            <a:r>
              <a:rPr lang="en-US" altLang="en-US" sz="2100"/>
              <a:t>OSG (DOE, NSF)</a:t>
            </a:r>
          </a:p>
          <a:p>
            <a:pPr lvl="1">
              <a:lnSpc>
                <a:spcPct val="80000"/>
              </a:lnSpc>
            </a:pPr>
            <a:r>
              <a:rPr lang="en-US" altLang="en-US" sz="2000"/>
              <a:t>High-Throughput Distributed Facility</a:t>
            </a:r>
          </a:p>
          <a:p>
            <a:pPr lvl="1">
              <a:lnSpc>
                <a:spcPct val="80000"/>
              </a:lnSpc>
            </a:pPr>
            <a:r>
              <a:rPr lang="en-US" altLang="en-US" sz="2000"/>
              <a:t>Open &amp; Heterogeneous</a:t>
            </a:r>
          </a:p>
          <a:p>
            <a:pPr lvl="1">
              <a:lnSpc>
                <a:spcPct val="80000"/>
              </a:lnSpc>
            </a:pPr>
            <a:r>
              <a:rPr lang="en-US" altLang="en-US" sz="2000"/>
              <a:t>Biology, Computer Science, Astrophysics, LHC</a:t>
            </a:r>
          </a:p>
          <a:p>
            <a:pPr lvl="1">
              <a:lnSpc>
                <a:spcPct val="80000"/>
              </a:lnSpc>
            </a:pPr>
            <a:r>
              <a:rPr lang="en-US" altLang="en-US" sz="2000"/>
              <a:t>57 Compute Sites; 11 Storage Sites; </a:t>
            </a:r>
          </a:p>
          <a:p>
            <a:pPr lvl="1">
              <a:lnSpc>
                <a:spcPct val="80000"/>
              </a:lnSpc>
            </a:pPr>
            <a:r>
              <a:rPr lang="en-US" altLang="en-US" sz="2000"/>
              <a:t>10K CPUS; 6PB</a:t>
            </a:r>
          </a:p>
          <a:p>
            <a:pPr>
              <a:lnSpc>
                <a:spcPct val="80000"/>
              </a:lnSpc>
            </a:pPr>
            <a:r>
              <a:rPr lang="en-US" altLang="en-US" sz="2100"/>
              <a:t>EGEE: Enabling Grids for E-SciencE (European Commision)</a:t>
            </a:r>
          </a:p>
          <a:p>
            <a:pPr lvl="1">
              <a:lnSpc>
                <a:spcPct val="80000"/>
              </a:lnSpc>
            </a:pPr>
            <a:r>
              <a:rPr lang="en-US" altLang="en-US" sz="2000"/>
              <a:t>Initial Focus on CERN (5PB of Data/Year)</a:t>
            </a:r>
          </a:p>
          <a:p>
            <a:pPr lvl="2">
              <a:lnSpc>
                <a:spcPct val="80000"/>
              </a:lnSpc>
            </a:pPr>
            <a:r>
              <a:rPr lang="en-US" altLang="en-US" sz="1800"/>
              <a:t>High-Energy Physics and Life Sciences</a:t>
            </a:r>
          </a:p>
          <a:p>
            <a:pPr lvl="1">
              <a:lnSpc>
                <a:spcPct val="80000"/>
              </a:lnSpc>
            </a:pPr>
            <a:r>
              <a:rPr lang="en-US" altLang="en-US" sz="2000"/>
              <a:t>Expanded Focus Includes Virtually All Scientific Domains</a:t>
            </a:r>
          </a:p>
          <a:p>
            <a:pPr lvl="1">
              <a:lnSpc>
                <a:spcPct val="80000"/>
              </a:lnSpc>
            </a:pPr>
            <a:r>
              <a:rPr lang="en-US" altLang="en-US" sz="2000"/>
              <a:t>200 Institutions; 40 Countries</a:t>
            </a:r>
          </a:p>
          <a:p>
            <a:pPr lvl="1">
              <a:lnSpc>
                <a:spcPct val="80000"/>
              </a:lnSpc>
            </a:pPr>
            <a:r>
              <a:rPr lang="en-US" altLang="en-US" sz="2000"/>
              <a:t>20K+ CPUs; 5PB; 25,000 jobs per day!</a:t>
            </a:r>
          </a:p>
        </p:txBody>
      </p:sp>
    </p:spTree>
  </p:cSld>
  <p:clrMapOvr>
    <a:masterClrMapping/>
  </p:clrMapOvr>
  <p:transition spd="slow">
    <p:pull dir="rd"/>
  </p:transition>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p:cNvSpPr>
            <a:spLocks noGrp="1" noChangeArrowheads="1"/>
          </p:cNvSpPr>
          <p:nvPr>
            <p:ph type="title"/>
          </p:nvPr>
        </p:nvSpPr>
        <p:spPr/>
        <p:txBody>
          <a:bodyPr/>
          <a:lstStyle/>
          <a:p>
            <a:r>
              <a:rPr lang="en-US" altLang="en-US"/>
              <a:t>Open Science Grid</a:t>
            </a:r>
          </a:p>
        </p:txBody>
      </p:sp>
      <p:sp>
        <p:nvSpPr>
          <p:cNvPr id="121859" name="Rectangle 3"/>
          <p:cNvSpPr>
            <a:spLocks noGrp="1" noChangeArrowheads="1"/>
          </p:cNvSpPr>
          <p:nvPr>
            <p:ph idx="1"/>
          </p:nvPr>
        </p:nvSpPr>
        <p:spPr/>
        <p:txBody>
          <a:bodyPr/>
          <a:lstStyle/>
          <a:p>
            <a:r>
              <a:rPr lang="en-US" altLang="en-US"/>
              <a:t>EGEE</a:t>
            </a:r>
          </a:p>
          <a:p>
            <a:pPr lvl="1"/>
            <a:r>
              <a:rPr lang="en-US" altLang="en-US"/>
              <a:t>Focus on CERN (5EB of Data/Year)</a:t>
            </a:r>
          </a:p>
          <a:p>
            <a:r>
              <a:rPr lang="en-US" altLang="en-US"/>
              <a:t>OSG</a:t>
            </a:r>
          </a:p>
          <a:p>
            <a:pPr lvl="1"/>
            <a:endParaRPr lang="en-US" altLang="en-US"/>
          </a:p>
          <a:p>
            <a:r>
              <a:rPr lang="en-US" altLang="en-US"/>
              <a:t>TeraGrid</a:t>
            </a:r>
          </a:p>
          <a:p>
            <a:pPr lvl="1"/>
            <a:endParaRPr lang="en-US" altLang="en-US"/>
          </a:p>
        </p:txBody>
      </p:sp>
      <p:pic>
        <p:nvPicPr>
          <p:cNvPr id="121860"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3200" y="1295400"/>
            <a:ext cx="8343900" cy="50022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1861" name="Text Box 5"/>
          <p:cNvSpPr txBox="1">
            <a:spLocks noChangeArrowheads="1"/>
          </p:cNvSpPr>
          <p:nvPr/>
        </p:nvSpPr>
        <p:spPr bwMode="auto">
          <a:xfrm>
            <a:off x="6413500" y="1295400"/>
            <a:ext cx="2730500" cy="3968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2000"/>
              <a:t>Courtesy of Paul Avery</a:t>
            </a:r>
          </a:p>
        </p:txBody>
      </p:sp>
    </p:spTree>
  </p:cSld>
  <p:clrMapOvr>
    <a:masterClrMapping/>
  </p:clrMapOvr>
  <p:transition spd="slow">
    <p:pull dir="rd"/>
  </p:transition>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2"/>
          <p:cNvSpPr>
            <a:spLocks noGrp="1" noChangeArrowheads="1"/>
          </p:cNvSpPr>
          <p:nvPr>
            <p:ph type="title"/>
          </p:nvPr>
        </p:nvSpPr>
        <p:spPr/>
        <p:txBody>
          <a:bodyPr/>
          <a:lstStyle/>
          <a:p>
            <a:r>
              <a:rPr lang="en-US" altLang="en-US" sz="4000"/>
              <a:t>Cyberinfrastructure</a:t>
            </a:r>
          </a:p>
        </p:txBody>
      </p:sp>
      <p:sp>
        <p:nvSpPr>
          <p:cNvPr id="122883" name="Rectangle 3"/>
          <p:cNvSpPr>
            <a:spLocks noGrp="1" noChangeArrowheads="1"/>
          </p:cNvSpPr>
          <p:nvPr>
            <p:ph idx="1"/>
          </p:nvPr>
        </p:nvSpPr>
        <p:spPr>
          <a:xfrm>
            <a:off x="685800" y="1447800"/>
            <a:ext cx="8153400" cy="5029200"/>
          </a:xfrm>
        </p:spPr>
        <p:txBody>
          <a:bodyPr/>
          <a:lstStyle/>
          <a:p>
            <a:pPr>
              <a:lnSpc>
                <a:spcPct val="80000"/>
              </a:lnSpc>
            </a:pPr>
            <a:r>
              <a:rPr lang="en-US" altLang="en-US" sz="2500"/>
              <a:t>Foster &amp; Kesselman: “a domain-independent computational infrastructure designed to support science.” </a:t>
            </a:r>
          </a:p>
          <a:p>
            <a:pPr>
              <a:lnSpc>
                <a:spcPct val="80000"/>
              </a:lnSpc>
            </a:pPr>
            <a:r>
              <a:rPr lang="en-US" altLang="en-US" sz="2500"/>
              <a:t>NSF: “comprehensive phenomenon that involves creation, dissemination, preservation, and application of knowledge”</a:t>
            </a:r>
          </a:p>
          <a:p>
            <a:pPr>
              <a:lnSpc>
                <a:spcPct val="80000"/>
              </a:lnSpc>
            </a:pPr>
            <a:r>
              <a:rPr lang="en-US" altLang="en-US" sz="2500"/>
              <a:t>Generic: transparent and ubiquitous application of technologies central to contemporary engineering and science</a:t>
            </a:r>
          </a:p>
          <a:p>
            <a:pPr>
              <a:lnSpc>
                <a:spcPct val="80000"/>
              </a:lnSpc>
            </a:pPr>
            <a:r>
              <a:rPr lang="en-US" altLang="en-US" sz="2500"/>
              <a:t>NSF Cyberinfrastructure (OCI)</a:t>
            </a:r>
          </a:p>
          <a:p>
            <a:pPr lvl="1">
              <a:lnSpc>
                <a:spcPct val="80000"/>
              </a:lnSpc>
            </a:pPr>
            <a:r>
              <a:rPr lang="en-US" altLang="en-US" sz="2400"/>
              <a:t>HPC Hardware and Software</a:t>
            </a:r>
          </a:p>
          <a:p>
            <a:pPr lvl="1">
              <a:lnSpc>
                <a:spcPct val="80000"/>
              </a:lnSpc>
            </a:pPr>
            <a:r>
              <a:rPr lang="en-US" altLang="en-US" sz="2400"/>
              <a:t>Data Collections</a:t>
            </a:r>
          </a:p>
          <a:p>
            <a:pPr lvl="1">
              <a:lnSpc>
                <a:spcPct val="80000"/>
              </a:lnSpc>
            </a:pPr>
            <a:r>
              <a:rPr lang="en-US" altLang="en-US" sz="2400"/>
              <a:t>Science Gateways/Virtual Organizations</a:t>
            </a:r>
          </a:p>
          <a:p>
            <a:pPr lvl="1">
              <a:lnSpc>
                <a:spcPct val="80000"/>
              </a:lnSpc>
            </a:pPr>
            <a:r>
              <a:rPr lang="en-US" altLang="en-US" sz="2400"/>
              <a:t>Support of Next Generation Observing Systems</a:t>
            </a:r>
          </a:p>
          <a:p>
            <a:pPr>
              <a:lnSpc>
                <a:spcPct val="80000"/>
              </a:lnSpc>
            </a:pPr>
            <a:endParaRPr lang="en-US" altLang="en-US" sz="2500"/>
          </a:p>
        </p:txBody>
      </p:sp>
    </p:spTree>
  </p:cSld>
  <p:clrMapOvr>
    <a:masterClrMapping/>
  </p:clrMapOvr>
  <p:transition spd="slow">
    <p:pull dir="rd"/>
  </p:transition>
</p:sld>
</file>

<file path=ppt/slides/slide120.xml><?xml version="1.0" encoding="utf-8"?>
<p:sld xmlns:a="http://schemas.openxmlformats.org/drawingml/2006/main" xmlns:r="http://schemas.openxmlformats.org/officeDocument/2006/relationships" xmlns:p="http://schemas.openxmlformats.org/presentationml/2006/main" showMasterSp="0" show="0">
  <p:cSld>
    <p:bg>
      <p:bgPr>
        <a:solidFill>
          <a:schemeClr val="tx1"/>
        </a:solidFill>
        <a:effectLst/>
      </p:bgPr>
    </p:bg>
    <p:spTree>
      <p:nvGrpSpPr>
        <p:cNvPr id="1" name=""/>
        <p:cNvGrpSpPr/>
        <p:nvPr/>
      </p:nvGrpSpPr>
      <p:grpSpPr>
        <a:xfrm>
          <a:off x="0" y="0"/>
          <a:ext cx="0" cy="0"/>
          <a:chOff x="0" y="0"/>
          <a:chExt cx="0" cy="0"/>
        </a:xfrm>
      </p:grpSpPr>
      <p:pic>
        <p:nvPicPr>
          <p:cNvPr id="123906" name="Picture 4"/>
          <p:cNvPicPr>
            <a:picLocks noChangeAspect="1" noChangeArrowheads="1"/>
          </p:cNvPicPr>
          <p:nvPr/>
        </p:nvPicPr>
        <p:blipFill>
          <a:blip r:embed="rId2">
            <a:extLst>
              <a:ext uri="{28A0092B-C50C-407E-A947-70E740481C1C}">
                <a14:useLocalDpi xmlns:a14="http://schemas.microsoft.com/office/drawing/2010/main" val="0"/>
              </a:ext>
            </a:extLst>
          </a:blip>
          <a:srcRect b="8415"/>
          <a:stretch>
            <a:fillRect/>
          </a:stretch>
        </p:blipFill>
        <p:spPr bwMode="auto">
          <a:xfrm>
            <a:off x="762000" y="0"/>
            <a:ext cx="7620000" cy="6858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slow">
    <p:pull dir="rd"/>
  </p:transition>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2"/>
          <p:cNvSpPr>
            <a:spLocks noGrp="1" noChangeArrowheads="1"/>
          </p:cNvSpPr>
          <p:nvPr>
            <p:ph type="title"/>
          </p:nvPr>
        </p:nvSpPr>
        <p:spPr/>
        <p:txBody>
          <a:bodyPr/>
          <a:lstStyle/>
          <a:p>
            <a:r>
              <a:rPr lang="en-US" altLang="en-US" sz="4000"/>
              <a:t>Miller’s Cyberinfrastructure Lab</a:t>
            </a:r>
          </a:p>
        </p:txBody>
      </p:sp>
      <p:sp>
        <p:nvSpPr>
          <p:cNvPr id="124931" name="Rectangle 3"/>
          <p:cNvSpPr>
            <a:spLocks noGrp="1" noChangeArrowheads="1"/>
          </p:cNvSpPr>
          <p:nvPr>
            <p:ph idx="1"/>
          </p:nvPr>
        </p:nvSpPr>
        <p:spPr>
          <a:xfrm>
            <a:off x="685800" y="1447800"/>
            <a:ext cx="7772400" cy="5181600"/>
          </a:xfrm>
        </p:spPr>
        <p:txBody>
          <a:bodyPr/>
          <a:lstStyle/>
          <a:p>
            <a:pPr>
              <a:lnSpc>
                <a:spcPct val="80000"/>
              </a:lnSpc>
            </a:pPr>
            <a:r>
              <a:rPr lang="en-US" altLang="en-US" sz="2600"/>
              <a:t>CI sits at core of modern simulation &amp; modeling</a:t>
            </a:r>
          </a:p>
          <a:p>
            <a:pPr>
              <a:lnSpc>
                <a:spcPct val="80000"/>
              </a:lnSpc>
            </a:pPr>
            <a:r>
              <a:rPr lang="en-US" altLang="en-US" sz="2600"/>
              <a:t>CI allows for new methods of investigation to address previously unsolvable problems</a:t>
            </a:r>
          </a:p>
          <a:p>
            <a:pPr>
              <a:lnSpc>
                <a:spcPct val="80000"/>
              </a:lnSpc>
            </a:pPr>
            <a:r>
              <a:rPr lang="en-US" altLang="en-US" sz="2600"/>
              <a:t>Focus on development of </a:t>
            </a:r>
            <a:r>
              <a:rPr lang="en-US" altLang="en-US" sz="2600" i="1"/>
              <a:t>algorithms</a:t>
            </a:r>
            <a:r>
              <a:rPr lang="en-US" altLang="en-US" sz="2600"/>
              <a:t>, </a:t>
            </a:r>
            <a:r>
              <a:rPr lang="en-US" altLang="en-US" sz="2600" i="1"/>
              <a:t>portals</a:t>
            </a:r>
            <a:r>
              <a:rPr lang="en-US" altLang="en-US" sz="2600"/>
              <a:t>, </a:t>
            </a:r>
            <a:r>
              <a:rPr lang="en-US" altLang="en-US" sz="2600" i="1"/>
              <a:t>interfaces</a:t>
            </a:r>
            <a:r>
              <a:rPr lang="en-US" altLang="en-US" sz="2600"/>
              <a:t>, </a:t>
            </a:r>
            <a:r>
              <a:rPr lang="en-US" altLang="en-US" sz="2600" i="1"/>
              <a:t>middleware</a:t>
            </a:r>
          </a:p>
          <a:p>
            <a:pPr>
              <a:lnSpc>
                <a:spcPct val="80000"/>
              </a:lnSpc>
            </a:pPr>
            <a:r>
              <a:rPr lang="en-US" altLang="en-US" sz="2600"/>
              <a:t>Free end-users to do disciplinary work</a:t>
            </a:r>
          </a:p>
          <a:p>
            <a:pPr>
              <a:lnSpc>
                <a:spcPct val="80000"/>
              </a:lnSpc>
            </a:pPr>
            <a:r>
              <a:rPr lang="en-US" altLang="en-US" sz="2600"/>
              <a:t>Funding (2001-pres): NSF ITR, NSF CRI, NSF MRI, NYS, Fed</a:t>
            </a:r>
          </a:p>
          <a:p>
            <a:pPr>
              <a:lnSpc>
                <a:spcPct val="80000"/>
              </a:lnSpc>
            </a:pPr>
            <a:r>
              <a:rPr lang="en-US" altLang="en-US" sz="2600"/>
              <a:t>Experimental Equipment (Dell/Lenovo): 1.25 TF Clusters, 140 Cores (Intel/AMD), 4 TB Internal Storage, GigE, IB, Condor Flock (35 Intel/AMD), 22 TB Storage (2)</a:t>
            </a:r>
          </a:p>
          <a:p>
            <a:pPr>
              <a:lnSpc>
                <a:spcPct val="80000"/>
              </a:lnSpc>
            </a:pPr>
            <a:r>
              <a:rPr lang="en-US" altLang="en-US" sz="2600"/>
              <a:t>Production Equipment (Dell): Workstations, 15 TB Storage, CCR equipment</a:t>
            </a:r>
          </a:p>
        </p:txBody>
      </p:sp>
    </p:spTree>
  </p:cSld>
  <p:clrMapOvr>
    <a:masterClrMapping/>
  </p:clrMapOvr>
  <p:transition spd="slow">
    <p:pull dir="rd"/>
  </p:transition>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2"/>
          <p:cNvSpPr>
            <a:spLocks noGrp="1" noChangeArrowheads="1"/>
          </p:cNvSpPr>
          <p:nvPr>
            <p:ph type="title"/>
          </p:nvPr>
        </p:nvSpPr>
        <p:spPr/>
        <p:txBody>
          <a:bodyPr/>
          <a:lstStyle/>
          <a:p>
            <a:r>
              <a:rPr lang="en-US" altLang="en-US"/>
              <a:t>Evolution of CI Lab Projects</a:t>
            </a:r>
          </a:p>
        </p:txBody>
      </p:sp>
      <p:sp>
        <p:nvSpPr>
          <p:cNvPr id="125955" name="Rectangle 3"/>
          <p:cNvSpPr>
            <a:spLocks noGrp="1" noChangeArrowheads="1"/>
          </p:cNvSpPr>
          <p:nvPr>
            <p:ph idx="1"/>
          </p:nvPr>
        </p:nvSpPr>
        <p:spPr>
          <a:xfrm>
            <a:off x="685800" y="1371600"/>
            <a:ext cx="8305800" cy="4953000"/>
          </a:xfrm>
        </p:spPr>
        <p:txBody>
          <a:bodyPr/>
          <a:lstStyle/>
          <a:p>
            <a:pPr>
              <a:lnSpc>
                <a:spcPct val="90000"/>
              </a:lnSpc>
            </a:pPr>
            <a:r>
              <a:rPr lang="en-US" altLang="en-US" sz="2100"/>
              <a:t>ACDC-Grid</a:t>
            </a:r>
          </a:p>
          <a:p>
            <a:pPr lvl="1">
              <a:lnSpc>
                <a:spcPct val="90000"/>
              </a:lnSpc>
            </a:pPr>
            <a:r>
              <a:rPr lang="en-US" altLang="en-US" sz="2000"/>
              <a:t>Experimental Grid: Globus &amp; Condor</a:t>
            </a:r>
          </a:p>
          <a:p>
            <a:pPr lvl="1">
              <a:lnSpc>
                <a:spcPct val="90000"/>
              </a:lnSpc>
            </a:pPr>
            <a:r>
              <a:rPr lang="en-US" altLang="en-US" sz="2000"/>
              <a:t>Integrate Data &amp; Compute, Monitor, Portal, Node Swapping, Predictive Scheduling/Resource Management</a:t>
            </a:r>
          </a:p>
          <a:p>
            <a:pPr lvl="1">
              <a:lnSpc>
                <a:spcPct val="90000"/>
              </a:lnSpc>
            </a:pPr>
            <a:r>
              <a:rPr lang="en-US" altLang="en-US" sz="2000"/>
              <a:t>GRASE VO: Structural Biology, Groundwater Modeling, Earthquake Eng, Comp Chemistry, GIS/BioHazards</a:t>
            </a:r>
          </a:p>
          <a:p>
            <a:pPr lvl="1">
              <a:lnSpc>
                <a:spcPct val="90000"/>
              </a:lnSpc>
            </a:pPr>
            <a:r>
              <a:rPr lang="en-US" altLang="en-US" sz="2000"/>
              <a:t>Buffalo, Buffalo State, Canisius, Hauptman-Woodward</a:t>
            </a:r>
          </a:p>
          <a:p>
            <a:pPr>
              <a:lnSpc>
                <a:spcPct val="90000"/>
              </a:lnSpc>
            </a:pPr>
            <a:r>
              <a:rPr lang="en-US" altLang="en-US" sz="2100"/>
              <a:t>WNY Grid</a:t>
            </a:r>
          </a:p>
          <a:p>
            <a:pPr lvl="1">
              <a:lnSpc>
                <a:spcPct val="90000"/>
              </a:lnSpc>
            </a:pPr>
            <a:r>
              <a:rPr lang="en-US" altLang="en-US" sz="2000"/>
              <a:t>Heterogeneous System: Hardware, Networking, Utilization</a:t>
            </a:r>
          </a:p>
          <a:p>
            <a:pPr lvl="1">
              <a:lnSpc>
                <a:spcPct val="90000"/>
              </a:lnSpc>
            </a:pPr>
            <a:r>
              <a:rPr lang="en-US" altLang="en-US" sz="2000"/>
              <a:t>Buffalo, Geneseo, Hauptman-Woodward, Niagara</a:t>
            </a:r>
          </a:p>
          <a:p>
            <a:pPr>
              <a:lnSpc>
                <a:spcPct val="90000"/>
              </a:lnSpc>
            </a:pPr>
            <a:r>
              <a:rPr lang="en-US" altLang="en-US" sz="2100"/>
              <a:t>NYS Grid</a:t>
            </a:r>
          </a:p>
          <a:p>
            <a:pPr lvl="1">
              <a:lnSpc>
                <a:spcPct val="90000"/>
              </a:lnSpc>
            </a:pPr>
            <a:r>
              <a:rPr lang="en-US" altLang="en-US" sz="2000"/>
              <a:t>Extension to Hardened Production-Level System State-Wide</a:t>
            </a:r>
          </a:p>
          <a:p>
            <a:pPr lvl="1">
              <a:lnSpc>
                <a:spcPct val="90000"/>
              </a:lnSpc>
            </a:pPr>
            <a:r>
              <a:rPr lang="en-US" altLang="en-US" sz="2000"/>
              <a:t>Albany, Binghamton, Buffalo, Geneseo, Canisius, Columbia, HWI, Niagara, [Cornell, NYU, RIT, Rochester, Syracuse, Marist], {Stony Brook, RPI, Iona}</a:t>
            </a:r>
          </a:p>
        </p:txBody>
      </p:sp>
    </p:spTree>
  </p:cSld>
  <p:clrMapOvr>
    <a:masterClrMapping/>
  </p:clrMapOvr>
  <p:transition spd="slow">
    <p:pull dir="rd"/>
  </p:transition>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2"/>
          <p:cNvSpPr>
            <a:spLocks noGrp="1" noChangeArrowheads="1"/>
          </p:cNvSpPr>
          <p:nvPr>
            <p:ph type="title"/>
          </p:nvPr>
        </p:nvSpPr>
        <p:spPr/>
        <p:txBody>
          <a:bodyPr/>
          <a:lstStyle/>
          <a:p>
            <a:r>
              <a:rPr lang="en-US" altLang="en-US"/>
              <a:t>NYS Grid Resources</a:t>
            </a:r>
          </a:p>
        </p:txBody>
      </p:sp>
      <p:sp>
        <p:nvSpPr>
          <p:cNvPr id="126979" name="Rectangle 3"/>
          <p:cNvSpPr>
            <a:spLocks noGrp="1" noChangeArrowheads="1"/>
          </p:cNvSpPr>
          <p:nvPr>
            <p:ph sz="half" idx="1"/>
          </p:nvPr>
        </p:nvSpPr>
        <p:spPr>
          <a:xfrm>
            <a:off x="304800" y="1371600"/>
            <a:ext cx="8610600" cy="5105400"/>
          </a:xfrm>
        </p:spPr>
        <p:txBody>
          <a:bodyPr/>
          <a:lstStyle/>
          <a:p>
            <a:pPr>
              <a:lnSpc>
                <a:spcPct val="90000"/>
              </a:lnSpc>
            </a:pPr>
            <a:r>
              <a:rPr lang="en-US" altLang="en-US" sz="2600"/>
              <a:t>Albany: 8 Dual-Processor Xeon Nodes</a:t>
            </a:r>
          </a:p>
          <a:p>
            <a:pPr>
              <a:lnSpc>
                <a:spcPct val="90000"/>
              </a:lnSpc>
            </a:pPr>
            <a:r>
              <a:rPr lang="en-US" altLang="en-US" sz="2600"/>
              <a:t>Binghamton: 15 Dual-Processor Xeon Nodes</a:t>
            </a:r>
          </a:p>
          <a:p>
            <a:pPr>
              <a:lnSpc>
                <a:spcPct val="90000"/>
              </a:lnSpc>
            </a:pPr>
            <a:r>
              <a:rPr lang="en-US" altLang="en-US" sz="2600"/>
              <a:t>Buffalo: 1050 Dual-Processor Xeon Nodes</a:t>
            </a:r>
          </a:p>
          <a:p>
            <a:pPr>
              <a:lnSpc>
                <a:spcPct val="90000"/>
              </a:lnSpc>
            </a:pPr>
            <a:r>
              <a:rPr lang="en-US" altLang="en-US" sz="2600"/>
              <a:t>Cornell: 30 Dual-Processor Xeon Nodes</a:t>
            </a:r>
          </a:p>
          <a:p>
            <a:pPr>
              <a:lnSpc>
                <a:spcPct val="90000"/>
              </a:lnSpc>
            </a:pPr>
            <a:r>
              <a:rPr lang="en-US" altLang="en-US" sz="2600"/>
              <a:t>Geneseo State: Sun/AMD with 128 Compute Cores</a:t>
            </a:r>
          </a:p>
          <a:p>
            <a:pPr>
              <a:lnSpc>
                <a:spcPct val="90000"/>
              </a:lnSpc>
            </a:pPr>
            <a:r>
              <a:rPr lang="en-US" altLang="en-US" sz="2600"/>
              <a:t>Hauptman-Woodward Institute: 50 Dual-Core G5 Nodes</a:t>
            </a:r>
          </a:p>
          <a:p>
            <a:pPr>
              <a:lnSpc>
                <a:spcPct val="90000"/>
              </a:lnSpc>
            </a:pPr>
            <a:r>
              <a:rPr lang="en-US" altLang="en-US" sz="2600"/>
              <a:t>Marist: 9 P4 Nodes</a:t>
            </a:r>
          </a:p>
          <a:p>
            <a:pPr>
              <a:lnSpc>
                <a:spcPct val="90000"/>
              </a:lnSpc>
            </a:pPr>
            <a:r>
              <a:rPr lang="en-US" altLang="en-US" sz="2600"/>
              <a:t>Niagara University: 64 Dual-Processor Xeon Nodes</a:t>
            </a:r>
          </a:p>
          <a:p>
            <a:pPr>
              <a:lnSpc>
                <a:spcPct val="90000"/>
              </a:lnSpc>
            </a:pPr>
            <a:r>
              <a:rPr lang="en-US" altLang="en-US" sz="2600"/>
              <a:t>NYU: 58 Dual-Processor PowerPC Nodes</a:t>
            </a:r>
          </a:p>
          <a:p>
            <a:pPr>
              <a:lnSpc>
                <a:spcPct val="90000"/>
              </a:lnSpc>
            </a:pPr>
            <a:r>
              <a:rPr lang="en-US" altLang="en-US" sz="2600"/>
              <a:t>RIT: 4 Dual-Processor Xeon Nodes</a:t>
            </a:r>
          </a:p>
          <a:p>
            <a:pPr>
              <a:lnSpc>
                <a:spcPct val="90000"/>
              </a:lnSpc>
            </a:pPr>
            <a:r>
              <a:rPr lang="en-US" altLang="en-US" sz="2600"/>
              <a:t>Syracuse: 8 Dual-Processor Xeon Nodes</a:t>
            </a:r>
          </a:p>
        </p:txBody>
      </p:sp>
    </p:spTree>
  </p:cSld>
  <p:clrMapOvr>
    <a:masterClrMapping/>
  </p:clrMapOvr>
  <p:transition spd="slow">
    <p:pull dir="rd"/>
  </p:transition>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8002" name="Picture 2" descr="russ_grid_wal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14738" y="1716088"/>
            <a:ext cx="5457825" cy="4094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8003" name="Rectangle 3"/>
          <p:cNvSpPr>
            <a:spLocks noGrp="1" noChangeArrowheads="1"/>
          </p:cNvSpPr>
          <p:nvPr>
            <p:ph type="title"/>
          </p:nvPr>
        </p:nvSpPr>
        <p:spPr/>
        <p:txBody>
          <a:bodyPr/>
          <a:lstStyle/>
          <a:p>
            <a:r>
              <a:rPr lang="en-US" altLang="en-US"/>
              <a:t>CI Lab Collaborations</a:t>
            </a:r>
          </a:p>
        </p:txBody>
      </p:sp>
      <p:sp>
        <p:nvSpPr>
          <p:cNvPr id="128004" name="Rectangle 4"/>
          <p:cNvSpPr>
            <a:spLocks noGrp="1" noChangeArrowheads="1"/>
          </p:cNvSpPr>
          <p:nvPr>
            <p:ph idx="1"/>
          </p:nvPr>
        </p:nvSpPr>
        <p:spPr>
          <a:xfrm>
            <a:off x="71438" y="1311275"/>
            <a:ext cx="8361362" cy="5165725"/>
          </a:xfrm>
        </p:spPr>
        <p:txBody>
          <a:bodyPr/>
          <a:lstStyle/>
          <a:p>
            <a:pPr>
              <a:lnSpc>
                <a:spcPct val="80000"/>
              </a:lnSpc>
            </a:pPr>
            <a:r>
              <a:rPr lang="en-US" altLang="en-US" sz="2400"/>
              <a:t>High-Performance Networking Infrastructure</a:t>
            </a:r>
          </a:p>
          <a:p>
            <a:pPr>
              <a:lnSpc>
                <a:spcPct val="80000"/>
              </a:lnSpc>
            </a:pPr>
            <a:r>
              <a:rPr lang="en-US" altLang="en-US" sz="2400"/>
              <a:t>Grid3+ Collaboration</a:t>
            </a:r>
          </a:p>
          <a:p>
            <a:pPr>
              <a:lnSpc>
                <a:spcPct val="80000"/>
              </a:lnSpc>
            </a:pPr>
            <a:r>
              <a:rPr lang="en-US" altLang="en-US" sz="2400"/>
              <a:t>iVDGL Member</a:t>
            </a:r>
          </a:p>
          <a:p>
            <a:pPr lvl="1">
              <a:lnSpc>
                <a:spcPct val="80000"/>
              </a:lnSpc>
            </a:pPr>
            <a:r>
              <a:rPr lang="en-US" altLang="en-US" sz="2000"/>
              <a:t>Only External Member</a:t>
            </a:r>
          </a:p>
          <a:p>
            <a:pPr>
              <a:lnSpc>
                <a:spcPct val="80000"/>
              </a:lnSpc>
            </a:pPr>
            <a:r>
              <a:rPr lang="en-US" altLang="en-US" sz="2400"/>
              <a:t>Open Science Grid</a:t>
            </a:r>
          </a:p>
          <a:p>
            <a:pPr lvl="1">
              <a:lnSpc>
                <a:spcPct val="80000"/>
              </a:lnSpc>
            </a:pPr>
            <a:r>
              <a:rPr lang="en-US" altLang="en-US" sz="2000"/>
              <a:t>GRASE VO</a:t>
            </a:r>
          </a:p>
          <a:p>
            <a:pPr>
              <a:lnSpc>
                <a:spcPct val="80000"/>
              </a:lnSpc>
            </a:pPr>
            <a:r>
              <a:rPr lang="en-US" altLang="en-US" sz="2400"/>
              <a:t>NYSGrid.org</a:t>
            </a:r>
          </a:p>
          <a:p>
            <a:pPr lvl="1">
              <a:lnSpc>
                <a:spcPct val="80000"/>
              </a:lnSpc>
            </a:pPr>
            <a:r>
              <a:rPr lang="en-US" altLang="en-US" sz="2100"/>
              <a:t>NYS CI Initiative</a:t>
            </a:r>
          </a:p>
          <a:p>
            <a:pPr lvl="1">
              <a:lnSpc>
                <a:spcPct val="80000"/>
              </a:lnSpc>
            </a:pPr>
            <a:r>
              <a:rPr lang="en-US" altLang="en-US" sz="2100"/>
              <a:t>Executive Director</a:t>
            </a:r>
          </a:p>
          <a:p>
            <a:pPr lvl="1">
              <a:lnSpc>
                <a:spcPct val="80000"/>
              </a:lnSpc>
            </a:pPr>
            <a:r>
              <a:rPr lang="en-US" altLang="en-US" sz="2100"/>
              <a:t>Various WGs</a:t>
            </a:r>
          </a:p>
          <a:p>
            <a:pPr>
              <a:lnSpc>
                <a:spcPct val="80000"/>
              </a:lnSpc>
            </a:pPr>
            <a:r>
              <a:rPr lang="en-US" altLang="en-US" sz="2400"/>
              <a:t>Grid-Lite: Campus Grid</a:t>
            </a:r>
          </a:p>
          <a:p>
            <a:pPr lvl="1">
              <a:lnSpc>
                <a:spcPct val="80000"/>
              </a:lnSpc>
            </a:pPr>
            <a:r>
              <a:rPr lang="en-US" altLang="en-US" sz="2000"/>
              <a:t>HP Labs Collaboration</a:t>
            </a:r>
          </a:p>
          <a:p>
            <a:pPr>
              <a:lnSpc>
                <a:spcPct val="80000"/>
              </a:lnSpc>
            </a:pPr>
            <a:r>
              <a:rPr lang="en-US" altLang="en-US" sz="2400"/>
              <a:t>Innovative Laboratory Prototype</a:t>
            </a:r>
          </a:p>
          <a:p>
            <a:pPr lvl="1">
              <a:lnSpc>
                <a:spcPct val="80000"/>
              </a:lnSpc>
            </a:pPr>
            <a:r>
              <a:rPr lang="en-US" altLang="en-US" sz="2000"/>
              <a:t>Dell Collaboration</a:t>
            </a:r>
          </a:p>
        </p:txBody>
      </p:sp>
    </p:spTree>
  </p:cSld>
  <p:clrMapOvr>
    <a:masterClrMapping/>
  </p:clrMapOvr>
  <p:transition spd="slow">
    <p:pull dir="rd"/>
  </p:transition>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2"/>
          <p:cNvSpPr>
            <a:spLocks noGrp="1" noChangeArrowheads="1"/>
          </p:cNvSpPr>
          <p:nvPr>
            <p:ph type="title"/>
          </p:nvPr>
        </p:nvSpPr>
        <p:spPr/>
        <p:txBody>
          <a:bodyPr/>
          <a:lstStyle/>
          <a:p>
            <a:r>
              <a:rPr lang="en-US" altLang="en-US"/>
              <a:t>ACDC-Grid Collaborations II</a:t>
            </a:r>
          </a:p>
        </p:txBody>
      </p:sp>
      <p:sp>
        <p:nvSpPr>
          <p:cNvPr id="129027" name="Rectangle 3"/>
          <p:cNvSpPr>
            <a:spLocks noGrp="1" noChangeArrowheads="1"/>
          </p:cNvSpPr>
          <p:nvPr>
            <p:ph sz="half" idx="1"/>
          </p:nvPr>
        </p:nvSpPr>
        <p:spPr>
          <a:xfrm>
            <a:off x="304800" y="1371600"/>
            <a:ext cx="4343400" cy="5105400"/>
          </a:xfrm>
        </p:spPr>
        <p:txBody>
          <a:bodyPr/>
          <a:lstStyle/>
          <a:p>
            <a:r>
              <a:rPr lang="en-US" altLang="en-US" sz="2600"/>
              <a:t>Grass Roots NYS Grid (pre-NYSGrid.org)</a:t>
            </a:r>
          </a:p>
          <a:p>
            <a:pPr lvl="1"/>
            <a:r>
              <a:rPr lang="en-US" altLang="en-US" sz="2200"/>
              <a:t>SUNY-Albany</a:t>
            </a:r>
          </a:p>
          <a:p>
            <a:pPr lvl="1"/>
            <a:r>
              <a:rPr lang="en-US" altLang="en-US" sz="2200"/>
              <a:t>SUNY-Binghamton</a:t>
            </a:r>
          </a:p>
          <a:p>
            <a:pPr lvl="1"/>
            <a:r>
              <a:rPr lang="en-US" altLang="en-US" sz="2200"/>
              <a:t>SUNY-Buffalo</a:t>
            </a:r>
          </a:p>
          <a:p>
            <a:pPr lvl="1"/>
            <a:r>
              <a:rPr lang="en-US" altLang="en-US" sz="2200"/>
              <a:t>SUNY-Geneseo</a:t>
            </a:r>
          </a:p>
          <a:p>
            <a:pPr lvl="1"/>
            <a:r>
              <a:rPr lang="en-US" altLang="en-US" sz="2200"/>
              <a:t>Canisius College</a:t>
            </a:r>
          </a:p>
          <a:p>
            <a:pPr lvl="1"/>
            <a:r>
              <a:rPr lang="en-US" altLang="en-US" sz="2200"/>
              <a:t>Columbia </a:t>
            </a:r>
          </a:p>
          <a:p>
            <a:pPr lvl="1"/>
            <a:r>
              <a:rPr lang="en-US" altLang="en-US" sz="2200"/>
              <a:t>Hauptman-Woodward Inst.</a:t>
            </a:r>
          </a:p>
          <a:p>
            <a:pPr lvl="1"/>
            <a:r>
              <a:rPr lang="en-US" altLang="en-US" sz="2200"/>
              <a:t>Niagara University</a:t>
            </a:r>
          </a:p>
          <a:p>
            <a:endParaRPr lang="en-US" altLang="en-US" sz="2600"/>
          </a:p>
          <a:p>
            <a:endParaRPr lang="en-US" altLang="en-US" sz="2600"/>
          </a:p>
        </p:txBody>
      </p:sp>
      <p:sp>
        <p:nvSpPr>
          <p:cNvPr id="129028" name="Rectangle 4"/>
          <p:cNvSpPr>
            <a:spLocks noGrp="1" noChangeArrowheads="1"/>
          </p:cNvSpPr>
          <p:nvPr>
            <p:ph sz="half" idx="2"/>
          </p:nvPr>
        </p:nvSpPr>
        <p:spPr>
          <a:xfrm>
            <a:off x="4648200" y="1371600"/>
            <a:ext cx="4343400" cy="4814888"/>
          </a:xfrm>
        </p:spPr>
        <p:txBody>
          <a:bodyPr/>
          <a:lstStyle/>
          <a:p>
            <a:r>
              <a:rPr lang="en-US" altLang="en-US" sz="2600"/>
              <a:t>GRASE VO: Grid Resources for Advanced Science and Engineering Virtual Organization</a:t>
            </a:r>
          </a:p>
          <a:p>
            <a:pPr lvl="1"/>
            <a:r>
              <a:rPr lang="en-US" altLang="en-US" sz="2200"/>
              <a:t>(Non-Physics Research)</a:t>
            </a:r>
          </a:p>
          <a:p>
            <a:pPr lvl="1"/>
            <a:r>
              <a:rPr lang="en-US" altLang="en-US" sz="2200"/>
              <a:t>Structural Biology</a:t>
            </a:r>
          </a:p>
          <a:p>
            <a:pPr lvl="1"/>
            <a:r>
              <a:rPr lang="en-US" altLang="en-US" sz="2200"/>
              <a:t>Groundwater Modeling</a:t>
            </a:r>
          </a:p>
          <a:p>
            <a:pPr lvl="1"/>
            <a:r>
              <a:rPr lang="en-US" altLang="en-US" sz="2200"/>
              <a:t>Earthquake Engineering</a:t>
            </a:r>
          </a:p>
          <a:p>
            <a:pPr lvl="1"/>
            <a:r>
              <a:rPr lang="en-US" altLang="en-US" sz="2200"/>
              <a:t>Computational Chemistry</a:t>
            </a:r>
          </a:p>
          <a:p>
            <a:pPr lvl="1"/>
            <a:r>
              <a:rPr lang="en-US" altLang="en-US" sz="2200"/>
              <a:t>GIS/BioHazards</a:t>
            </a:r>
          </a:p>
          <a:p>
            <a:endParaRPr lang="en-US" altLang="en-US" sz="2600"/>
          </a:p>
          <a:p>
            <a:endParaRPr lang="en-US" altLang="en-US" sz="2600"/>
          </a:p>
          <a:p>
            <a:endParaRPr lang="en-US" altLang="en-US" sz="2600"/>
          </a:p>
        </p:txBody>
      </p:sp>
    </p:spTree>
  </p:cSld>
  <p:clrMapOvr>
    <a:masterClrMapping/>
  </p:clrMapOvr>
  <p:transition spd="slow">
    <p:pull dir="rd"/>
  </p:transition>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0050" name="Picture 1026"/>
          <p:cNvPicPr>
            <a:picLocks noChangeAspect="1" noChangeArrowheads="1"/>
          </p:cNvPicPr>
          <p:nvPr/>
        </p:nvPicPr>
        <p:blipFill>
          <a:blip r:embed="rId2">
            <a:extLst>
              <a:ext uri="{28A0092B-C50C-407E-A947-70E740481C1C}">
                <a14:useLocalDpi xmlns:a14="http://schemas.microsoft.com/office/drawing/2010/main" val="0"/>
              </a:ext>
            </a:extLst>
          </a:blip>
          <a:srcRect l="15804" t="60352" r="10661" b="17101"/>
          <a:stretch>
            <a:fillRect/>
          </a:stretch>
        </p:blipFill>
        <p:spPr bwMode="auto">
          <a:xfrm>
            <a:off x="2876550" y="4799013"/>
            <a:ext cx="6211888" cy="1428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30051" name="Rectangle 1027"/>
          <p:cNvSpPr>
            <a:spLocks noGrp="1" noChangeArrowheads="1"/>
          </p:cNvSpPr>
          <p:nvPr>
            <p:ph type="title"/>
          </p:nvPr>
        </p:nvSpPr>
        <p:spPr>
          <a:xfrm>
            <a:off x="0" y="0"/>
            <a:ext cx="9144000" cy="1247775"/>
          </a:xfrm>
        </p:spPr>
        <p:txBody>
          <a:bodyPr/>
          <a:lstStyle/>
          <a:p>
            <a:r>
              <a:rPr lang="en-US" altLang="en-US"/>
              <a:t>ACDC Data Grid Overview</a:t>
            </a:r>
            <a:br>
              <a:rPr lang="en-US" altLang="en-US"/>
            </a:br>
            <a:r>
              <a:rPr lang="en-US" altLang="en-US" sz="3200"/>
              <a:t>(Grid-Available Data Repositories</a:t>
            </a:r>
            <a:r>
              <a:rPr lang="en-US" altLang="en-US" sz="2800"/>
              <a:t>)</a:t>
            </a:r>
          </a:p>
        </p:txBody>
      </p:sp>
      <p:grpSp>
        <p:nvGrpSpPr>
          <p:cNvPr id="130052" name="Group 1028"/>
          <p:cNvGrpSpPr>
            <a:grpSpLocks/>
          </p:cNvGrpSpPr>
          <p:nvPr/>
        </p:nvGrpSpPr>
        <p:grpSpPr bwMode="auto">
          <a:xfrm>
            <a:off x="-19050" y="1651000"/>
            <a:ext cx="2895600" cy="1122363"/>
            <a:chOff x="-12" y="1040"/>
            <a:chExt cx="1824" cy="707"/>
          </a:xfrm>
        </p:grpSpPr>
        <p:pic>
          <p:nvPicPr>
            <p:cNvPr id="130097" name="Picture 1029" descr="jopli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52" y="1200"/>
              <a:ext cx="576" cy="5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0098" name="Rectangle 1030"/>
            <p:cNvSpPr>
              <a:spLocks noChangeArrowheads="1"/>
            </p:cNvSpPr>
            <p:nvPr/>
          </p:nvSpPr>
          <p:spPr bwMode="auto">
            <a:xfrm>
              <a:off x="58" y="1040"/>
              <a:ext cx="1680" cy="701"/>
            </a:xfrm>
            <a:prstGeom prst="rect">
              <a:avLst/>
            </a:prstGeom>
            <a:noFill/>
            <a:ln w="38100" cmpd="dbl">
              <a:solidFill>
                <a:srgbClr val="000099"/>
              </a:solidFill>
              <a:miter lim="800000"/>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30099" name="Text Box 1031"/>
            <p:cNvSpPr txBox="1">
              <a:spLocks noChangeArrowheads="1"/>
            </p:cNvSpPr>
            <p:nvPr/>
          </p:nvSpPr>
          <p:spPr bwMode="auto">
            <a:xfrm>
              <a:off x="59" y="1229"/>
              <a:ext cx="1144"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5400">
                  <a:solidFill>
                    <a:srgbClr val="FF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1200">
                  <a:solidFill>
                    <a:schemeClr val="tx1"/>
                  </a:solidFill>
                  <a:latin typeface="Arial" charset="0"/>
                </a:rPr>
                <a:t>300 Dual Processor</a:t>
              </a:r>
            </a:p>
            <a:p>
              <a:pPr>
                <a:spcBef>
                  <a:spcPct val="0"/>
                </a:spcBef>
                <a:buClrTx/>
                <a:buFontTx/>
                <a:buNone/>
              </a:pPr>
              <a:r>
                <a:rPr lang="en-US" altLang="en-US" sz="1200">
                  <a:solidFill>
                    <a:schemeClr val="tx1"/>
                  </a:solidFill>
                  <a:latin typeface="Arial" charset="0"/>
                </a:rPr>
                <a:t>2.4 GHz Intel Xeon</a:t>
              </a:r>
            </a:p>
            <a:p>
              <a:pPr>
                <a:spcBef>
                  <a:spcPct val="0"/>
                </a:spcBef>
                <a:buClrTx/>
                <a:buFontTx/>
                <a:buNone/>
              </a:pPr>
              <a:r>
                <a:rPr lang="en-US" altLang="en-US" sz="1200">
                  <a:solidFill>
                    <a:schemeClr val="tx1"/>
                  </a:solidFill>
                  <a:latin typeface="Arial" charset="0"/>
                </a:rPr>
                <a:t>RedHat Linux 7.3</a:t>
              </a:r>
            </a:p>
            <a:p>
              <a:pPr>
                <a:spcBef>
                  <a:spcPct val="0"/>
                </a:spcBef>
                <a:buClrTx/>
                <a:buFontTx/>
                <a:buNone/>
              </a:pPr>
              <a:r>
                <a:rPr lang="en-US" altLang="en-US" sz="1200">
                  <a:solidFill>
                    <a:schemeClr val="tx1"/>
                  </a:solidFill>
                  <a:latin typeface="Arial" charset="0"/>
                </a:rPr>
                <a:t>38.7 TB Scratch Space</a:t>
              </a:r>
            </a:p>
          </p:txBody>
        </p:sp>
        <p:sp>
          <p:nvSpPr>
            <p:cNvPr id="130100" name="Text Box 1032"/>
            <p:cNvSpPr txBox="1">
              <a:spLocks noChangeArrowheads="1"/>
            </p:cNvSpPr>
            <p:nvPr/>
          </p:nvSpPr>
          <p:spPr bwMode="auto">
            <a:xfrm>
              <a:off x="-12" y="1052"/>
              <a:ext cx="1824" cy="1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defTabSz="987425">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defTabSz="987425">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defTabSz="987425">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defTabSz="987425">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defTabSz="987425">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defTabSz="987425"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defTabSz="987425"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defTabSz="987425"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defTabSz="987425"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lnSpc>
                  <a:spcPct val="90000"/>
                </a:lnSpc>
                <a:buClrTx/>
                <a:buFont typeface="Arial" charset="0"/>
                <a:buNone/>
              </a:pPr>
              <a:r>
                <a:rPr lang="en-US" altLang="en-US" sz="1400">
                  <a:solidFill>
                    <a:srgbClr val="CC0000"/>
                  </a:solidFill>
                  <a:latin typeface="Arial" charset="0"/>
                </a:rPr>
                <a:t>Joplin: </a:t>
              </a:r>
              <a:r>
                <a:rPr lang="en-US" altLang="en-US" sz="1400" b="0">
                  <a:solidFill>
                    <a:srgbClr val="CC0000"/>
                  </a:solidFill>
                  <a:latin typeface="Arial" charset="0"/>
                </a:rPr>
                <a:t>Compute Cluster</a:t>
              </a:r>
            </a:p>
          </p:txBody>
        </p:sp>
      </p:grpSp>
      <p:grpSp>
        <p:nvGrpSpPr>
          <p:cNvPr id="130053" name="Group 1033"/>
          <p:cNvGrpSpPr>
            <a:grpSpLocks/>
          </p:cNvGrpSpPr>
          <p:nvPr/>
        </p:nvGrpSpPr>
        <p:grpSpPr bwMode="auto">
          <a:xfrm>
            <a:off x="3217863" y="1320800"/>
            <a:ext cx="2784475" cy="1112838"/>
            <a:chOff x="2026" y="832"/>
            <a:chExt cx="1755" cy="701"/>
          </a:xfrm>
        </p:grpSpPr>
        <p:pic>
          <p:nvPicPr>
            <p:cNvPr id="130093" name="Picture 1034" descr="sgicluste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00" y="944"/>
              <a:ext cx="560" cy="5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0094" name="Rectangle 1035"/>
            <p:cNvSpPr>
              <a:spLocks noChangeArrowheads="1"/>
            </p:cNvSpPr>
            <p:nvPr/>
          </p:nvSpPr>
          <p:spPr bwMode="auto">
            <a:xfrm>
              <a:off x="2026" y="832"/>
              <a:ext cx="1680" cy="701"/>
            </a:xfrm>
            <a:prstGeom prst="rect">
              <a:avLst/>
            </a:prstGeom>
            <a:noFill/>
            <a:ln w="38100" cmpd="dbl">
              <a:solidFill>
                <a:srgbClr val="000099"/>
              </a:solidFill>
              <a:miter lim="800000"/>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30095" name="Text Box 1036"/>
            <p:cNvSpPr txBox="1">
              <a:spLocks noChangeArrowheads="1"/>
            </p:cNvSpPr>
            <p:nvPr/>
          </p:nvSpPr>
          <p:spPr bwMode="auto">
            <a:xfrm>
              <a:off x="2591" y="1015"/>
              <a:ext cx="1190"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5400">
                  <a:solidFill>
                    <a:srgbClr val="FF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1200">
                  <a:solidFill>
                    <a:schemeClr val="tx1"/>
                  </a:solidFill>
                  <a:latin typeface="Arial" charset="0"/>
                </a:rPr>
                <a:t>75 Dual Processor</a:t>
              </a:r>
            </a:p>
            <a:p>
              <a:pPr>
                <a:spcBef>
                  <a:spcPct val="0"/>
                </a:spcBef>
                <a:buClrTx/>
                <a:buFontTx/>
                <a:buNone/>
              </a:pPr>
              <a:r>
                <a:rPr lang="en-US" altLang="en-US" sz="1200">
                  <a:solidFill>
                    <a:schemeClr val="tx1"/>
                  </a:solidFill>
                  <a:latin typeface="Arial" charset="0"/>
                </a:rPr>
                <a:t>1 GHz Pentium III</a:t>
              </a:r>
            </a:p>
            <a:p>
              <a:pPr>
                <a:spcBef>
                  <a:spcPct val="0"/>
                </a:spcBef>
                <a:buClrTx/>
                <a:buFontTx/>
                <a:buNone/>
              </a:pPr>
              <a:r>
                <a:rPr lang="en-US" altLang="en-US" sz="1200">
                  <a:solidFill>
                    <a:schemeClr val="tx1"/>
                  </a:solidFill>
                  <a:latin typeface="Arial" charset="0"/>
                </a:rPr>
                <a:t>RedHat Linux 7.3</a:t>
              </a:r>
            </a:p>
            <a:p>
              <a:pPr>
                <a:spcBef>
                  <a:spcPct val="0"/>
                </a:spcBef>
                <a:buClrTx/>
                <a:buFontTx/>
                <a:buNone/>
              </a:pPr>
              <a:r>
                <a:rPr lang="en-US" altLang="en-US" sz="1200">
                  <a:solidFill>
                    <a:schemeClr val="tx1"/>
                  </a:solidFill>
                  <a:latin typeface="Arial" charset="0"/>
                </a:rPr>
                <a:t>1.8 TB Scratch Space</a:t>
              </a:r>
            </a:p>
          </p:txBody>
        </p:sp>
        <p:sp>
          <p:nvSpPr>
            <p:cNvPr id="130096" name="Text Box 1037"/>
            <p:cNvSpPr txBox="1">
              <a:spLocks noChangeArrowheads="1"/>
            </p:cNvSpPr>
            <p:nvPr/>
          </p:nvSpPr>
          <p:spPr bwMode="auto">
            <a:xfrm>
              <a:off x="2243" y="832"/>
              <a:ext cx="1441" cy="1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defTabSz="987425">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defTabSz="987425">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defTabSz="987425">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defTabSz="987425">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defTabSz="987425">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defTabSz="987425"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defTabSz="987425"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defTabSz="987425"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defTabSz="987425"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r">
                <a:lnSpc>
                  <a:spcPct val="90000"/>
                </a:lnSpc>
                <a:buClrTx/>
                <a:buFont typeface="Arial" charset="0"/>
                <a:buNone/>
              </a:pPr>
              <a:r>
                <a:rPr lang="en-US" altLang="en-US" sz="1400">
                  <a:solidFill>
                    <a:srgbClr val="CC0000"/>
                  </a:solidFill>
                  <a:latin typeface="Arial" charset="0"/>
                </a:rPr>
                <a:t>Nash: </a:t>
              </a:r>
              <a:r>
                <a:rPr lang="en-US" altLang="en-US" sz="1400" b="0">
                  <a:solidFill>
                    <a:srgbClr val="CC0000"/>
                  </a:solidFill>
                  <a:latin typeface="Arial" charset="0"/>
                </a:rPr>
                <a:t>Compute Cluster</a:t>
              </a:r>
            </a:p>
          </p:txBody>
        </p:sp>
      </p:grpSp>
      <p:cxnSp>
        <p:nvCxnSpPr>
          <p:cNvPr id="130054" name="AutoShape 1038"/>
          <p:cNvCxnSpPr>
            <a:cxnSpLocks noChangeShapeType="1"/>
            <a:stCxn id="130050" idx="0"/>
            <a:endCxn id="130077" idx="2"/>
          </p:cNvCxnSpPr>
          <p:nvPr/>
        </p:nvCxnSpPr>
        <p:spPr bwMode="auto">
          <a:xfrm rot="5400000" flipH="1">
            <a:off x="4829969" y="3645694"/>
            <a:ext cx="873125" cy="1433513"/>
          </a:xfrm>
          <a:prstGeom prst="bentConnector3">
            <a:avLst>
              <a:gd name="adj1" fmla="val 51093"/>
            </a:avLst>
          </a:prstGeom>
          <a:noFill/>
          <a:ln w="38100">
            <a:solidFill>
              <a:schemeClr val="accent2"/>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0055" name="AutoShape 1039"/>
          <p:cNvCxnSpPr>
            <a:cxnSpLocks noChangeShapeType="1"/>
            <a:stCxn id="130092" idx="0"/>
            <a:endCxn id="130077" idx="3"/>
          </p:cNvCxnSpPr>
          <p:nvPr/>
        </p:nvCxnSpPr>
        <p:spPr bwMode="auto">
          <a:xfrm rot="5400000" flipH="1">
            <a:off x="6695281" y="2558257"/>
            <a:ext cx="185737" cy="1771650"/>
          </a:xfrm>
          <a:prstGeom prst="bentConnector2">
            <a:avLst/>
          </a:prstGeom>
          <a:noFill/>
          <a:ln w="38100">
            <a:solidFill>
              <a:schemeClr val="accent2"/>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grpSp>
        <p:nvGrpSpPr>
          <p:cNvPr id="130056" name="Group 1040"/>
          <p:cNvGrpSpPr>
            <a:grpSpLocks/>
          </p:cNvGrpSpPr>
          <p:nvPr/>
        </p:nvGrpSpPr>
        <p:grpSpPr bwMode="auto">
          <a:xfrm>
            <a:off x="6229350" y="3556000"/>
            <a:ext cx="2895600" cy="1127125"/>
            <a:chOff x="3936" y="2544"/>
            <a:chExt cx="1824" cy="710"/>
          </a:xfrm>
        </p:grpSpPr>
        <p:pic>
          <p:nvPicPr>
            <p:cNvPr id="130089" name="Picture 1041" descr="origin3800"/>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88" y="2672"/>
              <a:ext cx="576" cy="5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0090" name="Text Box 1042"/>
            <p:cNvSpPr txBox="1">
              <a:spLocks noChangeArrowheads="1"/>
            </p:cNvSpPr>
            <p:nvPr/>
          </p:nvSpPr>
          <p:spPr bwMode="auto">
            <a:xfrm>
              <a:off x="3936" y="2556"/>
              <a:ext cx="1824" cy="1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defTabSz="987425">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defTabSz="987425">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defTabSz="987425">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defTabSz="987425">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defTabSz="987425">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defTabSz="987425"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defTabSz="987425"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defTabSz="987425"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defTabSz="987425"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lnSpc>
                  <a:spcPct val="90000"/>
                </a:lnSpc>
                <a:buClrTx/>
                <a:buFont typeface="Arial" charset="0"/>
                <a:buNone/>
              </a:pPr>
              <a:r>
                <a:rPr lang="en-US" altLang="en-US" sz="1400">
                  <a:solidFill>
                    <a:srgbClr val="CC0000"/>
                  </a:solidFill>
                  <a:latin typeface="Arial" charset="0"/>
                </a:rPr>
                <a:t>Crosby: </a:t>
              </a:r>
              <a:r>
                <a:rPr lang="en-US" altLang="en-US" sz="1400" b="0">
                  <a:solidFill>
                    <a:srgbClr val="CC0000"/>
                  </a:solidFill>
                  <a:latin typeface="Arial" charset="0"/>
                </a:rPr>
                <a:t>Compute Cluster</a:t>
              </a:r>
            </a:p>
          </p:txBody>
        </p:sp>
        <p:sp>
          <p:nvSpPr>
            <p:cNvPr id="130091" name="Text Box 1043"/>
            <p:cNvSpPr txBox="1">
              <a:spLocks noChangeArrowheads="1"/>
            </p:cNvSpPr>
            <p:nvPr/>
          </p:nvSpPr>
          <p:spPr bwMode="auto">
            <a:xfrm>
              <a:off x="4032" y="2736"/>
              <a:ext cx="1133"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5400">
                  <a:solidFill>
                    <a:srgbClr val="FF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1200">
                  <a:solidFill>
                    <a:schemeClr val="tx1"/>
                  </a:solidFill>
                  <a:latin typeface="Arial" charset="0"/>
                </a:rPr>
                <a:t>SGI Origin 3800</a:t>
              </a:r>
            </a:p>
            <a:p>
              <a:pPr>
                <a:spcBef>
                  <a:spcPct val="0"/>
                </a:spcBef>
                <a:buClrTx/>
                <a:buFontTx/>
                <a:buNone/>
              </a:pPr>
              <a:r>
                <a:rPr lang="en-US" altLang="en-US" sz="1200">
                  <a:solidFill>
                    <a:schemeClr val="tx1"/>
                  </a:solidFill>
                  <a:latin typeface="Arial" charset="0"/>
                </a:rPr>
                <a:t>64 - 400 MHz IP35</a:t>
              </a:r>
            </a:p>
            <a:p>
              <a:pPr>
                <a:spcBef>
                  <a:spcPct val="0"/>
                </a:spcBef>
                <a:buClrTx/>
                <a:buFontTx/>
                <a:buNone/>
              </a:pPr>
              <a:r>
                <a:rPr lang="en-US" altLang="en-US" sz="1200">
                  <a:solidFill>
                    <a:schemeClr val="tx1"/>
                  </a:solidFill>
                  <a:latin typeface="Arial" charset="0"/>
                </a:rPr>
                <a:t>IRIX 6.5.14m</a:t>
              </a:r>
            </a:p>
            <a:p>
              <a:pPr>
                <a:spcBef>
                  <a:spcPct val="0"/>
                </a:spcBef>
                <a:buClrTx/>
                <a:buFontTx/>
                <a:buNone/>
              </a:pPr>
              <a:r>
                <a:rPr lang="en-US" altLang="en-US" sz="1200">
                  <a:solidFill>
                    <a:schemeClr val="tx1"/>
                  </a:solidFill>
                  <a:latin typeface="Arial" charset="0"/>
                </a:rPr>
                <a:t>360 GB Scratch Space</a:t>
              </a:r>
            </a:p>
          </p:txBody>
        </p:sp>
        <p:sp>
          <p:nvSpPr>
            <p:cNvPr id="130092" name="Rectangle 1044"/>
            <p:cNvSpPr>
              <a:spLocks noChangeArrowheads="1"/>
            </p:cNvSpPr>
            <p:nvPr/>
          </p:nvSpPr>
          <p:spPr bwMode="auto">
            <a:xfrm>
              <a:off x="4006" y="2544"/>
              <a:ext cx="1680" cy="701"/>
            </a:xfrm>
            <a:prstGeom prst="rect">
              <a:avLst/>
            </a:prstGeom>
            <a:noFill/>
            <a:ln w="38100" cmpd="dbl">
              <a:solidFill>
                <a:srgbClr val="000099"/>
              </a:solidFill>
              <a:miter lim="800000"/>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grpSp>
      <p:cxnSp>
        <p:nvCxnSpPr>
          <p:cNvPr id="130057" name="AutoShape 1045"/>
          <p:cNvCxnSpPr>
            <a:cxnSpLocks noChangeShapeType="1"/>
            <a:stCxn id="130088" idx="2"/>
            <a:endCxn id="130077" idx="3"/>
          </p:cNvCxnSpPr>
          <p:nvPr/>
        </p:nvCxnSpPr>
        <p:spPr bwMode="auto">
          <a:xfrm rot="5400000">
            <a:off x="6503987" y="2181226"/>
            <a:ext cx="568325" cy="1771650"/>
          </a:xfrm>
          <a:prstGeom prst="bentConnector2">
            <a:avLst/>
          </a:prstGeom>
          <a:noFill/>
          <a:ln w="38100">
            <a:solidFill>
              <a:schemeClr val="accent2"/>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grpSp>
        <p:nvGrpSpPr>
          <p:cNvPr id="130058" name="Group 1046"/>
          <p:cNvGrpSpPr>
            <a:grpSpLocks/>
          </p:cNvGrpSpPr>
          <p:nvPr/>
        </p:nvGrpSpPr>
        <p:grpSpPr bwMode="auto">
          <a:xfrm>
            <a:off x="6229350" y="1651000"/>
            <a:ext cx="2895600" cy="1127125"/>
            <a:chOff x="3924" y="1040"/>
            <a:chExt cx="1824" cy="710"/>
          </a:xfrm>
        </p:grpSpPr>
        <p:pic>
          <p:nvPicPr>
            <p:cNvPr id="130085" name="Picture 1047" descr="mama"/>
            <p:cNvPicPr>
              <a:picLocks noChangeAspect="1" noChangeArrowheads="1"/>
            </p:cNvPicPr>
            <p:nvPr/>
          </p:nvPicPr>
          <p:blipFill>
            <a:blip r:embed="rId6">
              <a:extLst>
                <a:ext uri="{28A0092B-C50C-407E-A947-70E740481C1C}">
                  <a14:useLocalDpi xmlns:a14="http://schemas.microsoft.com/office/drawing/2010/main" val="0"/>
                </a:ext>
              </a:extLst>
            </a:blip>
            <a:srcRect b="6104"/>
            <a:stretch>
              <a:fillRect/>
            </a:stretch>
          </p:blipFill>
          <p:spPr bwMode="auto">
            <a:xfrm>
              <a:off x="5058" y="1171"/>
              <a:ext cx="610" cy="5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0086" name="Text Box 1048"/>
            <p:cNvSpPr txBox="1">
              <a:spLocks noChangeArrowheads="1"/>
            </p:cNvSpPr>
            <p:nvPr/>
          </p:nvSpPr>
          <p:spPr bwMode="auto">
            <a:xfrm>
              <a:off x="4020" y="1232"/>
              <a:ext cx="1133"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5400">
                  <a:solidFill>
                    <a:srgbClr val="FF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1200">
                  <a:solidFill>
                    <a:schemeClr val="tx1"/>
                  </a:solidFill>
                  <a:latin typeface="Arial" charset="0"/>
                </a:rPr>
                <a:t>9 Dual Processor</a:t>
              </a:r>
            </a:p>
            <a:p>
              <a:pPr>
                <a:spcBef>
                  <a:spcPct val="0"/>
                </a:spcBef>
                <a:buClrTx/>
                <a:buFontTx/>
                <a:buNone/>
              </a:pPr>
              <a:r>
                <a:rPr lang="en-US" altLang="en-US" sz="1200">
                  <a:solidFill>
                    <a:schemeClr val="tx1"/>
                  </a:solidFill>
                  <a:latin typeface="Arial" charset="0"/>
                </a:rPr>
                <a:t>1 GHz Pentium III</a:t>
              </a:r>
            </a:p>
            <a:p>
              <a:pPr>
                <a:spcBef>
                  <a:spcPct val="0"/>
                </a:spcBef>
                <a:buClrTx/>
                <a:buFontTx/>
                <a:buNone/>
              </a:pPr>
              <a:r>
                <a:rPr lang="en-US" altLang="en-US" sz="1200">
                  <a:solidFill>
                    <a:schemeClr val="tx1"/>
                  </a:solidFill>
                  <a:latin typeface="Arial" charset="0"/>
                </a:rPr>
                <a:t>RedHat Linux 7.3</a:t>
              </a:r>
            </a:p>
            <a:p>
              <a:pPr>
                <a:spcBef>
                  <a:spcPct val="0"/>
                </a:spcBef>
                <a:buClrTx/>
                <a:buFontTx/>
                <a:buNone/>
              </a:pPr>
              <a:r>
                <a:rPr lang="en-US" altLang="en-US" sz="1200">
                  <a:solidFill>
                    <a:schemeClr val="tx1"/>
                  </a:solidFill>
                  <a:latin typeface="Arial" charset="0"/>
                </a:rPr>
                <a:t>315 GB Scratch Space</a:t>
              </a:r>
            </a:p>
          </p:txBody>
        </p:sp>
        <p:sp>
          <p:nvSpPr>
            <p:cNvPr id="130087" name="Text Box 1049"/>
            <p:cNvSpPr txBox="1">
              <a:spLocks noChangeArrowheads="1"/>
            </p:cNvSpPr>
            <p:nvPr/>
          </p:nvSpPr>
          <p:spPr bwMode="auto">
            <a:xfrm>
              <a:off x="3924" y="1052"/>
              <a:ext cx="1824" cy="1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defTabSz="987425">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defTabSz="987425">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defTabSz="987425">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defTabSz="987425">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defTabSz="987425">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defTabSz="987425"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defTabSz="987425"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defTabSz="987425"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defTabSz="987425"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lnSpc>
                  <a:spcPct val="90000"/>
                </a:lnSpc>
                <a:buClrTx/>
                <a:buFont typeface="Arial" charset="0"/>
                <a:buNone/>
              </a:pPr>
              <a:r>
                <a:rPr lang="en-US" altLang="en-US" sz="1400">
                  <a:solidFill>
                    <a:srgbClr val="CC0000"/>
                  </a:solidFill>
                  <a:latin typeface="Arial" charset="0"/>
                </a:rPr>
                <a:t>Mama: </a:t>
              </a:r>
              <a:r>
                <a:rPr lang="en-US" altLang="en-US" sz="1400" b="0">
                  <a:solidFill>
                    <a:srgbClr val="CC0000"/>
                  </a:solidFill>
                  <a:latin typeface="Arial" charset="0"/>
                </a:rPr>
                <a:t>Compute Cluster</a:t>
              </a:r>
            </a:p>
          </p:txBody>
        </p:sp>
        <p:sp>
          <p:nvSpPr>
            <p:cNvPr id="130088" name="Rectangle 1050"/>
            <p:cNvSpPr>
              <a:spLocks noChangeArrowheads="1"/>
            </p:cNvSpPr>
            <p:nvPr/>
          </p:nvSpPr>
          <p:spPr bwMode="auto">
            <a:xfrm>
              <a:off x="3994" y="1040"/>
              <a:ext cx="1680" cy="701"/>
            </a:xfrm>
            <a:prstGeom prst="rect">
              <a:avLst/>
            </a:prstGeom>
            <a:noFill/>
            <a:ln w="38100" cmpd="dbl">
              <a:solidFill>
                <a:srgbClr val="000099"/>
              </a:solidFill>
              <a:miter lim="800000"/>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grpSp>
      <p:cxnSp>
        <p:nvCxnSpPr>
          <p:cNvPr id="130059" name="AutoShape 1051"/>
          <p:cNvCxnSpPr>
            <a:cxnSpLocks noChangeShapeType="1"/>
            <a:stCxn id="130094" idx="2"/>
            <a:endCxn id="130077" idx="0"/>
          </p:cNvCxnSpPr>
          <p:nvPr/>
        </p:nvCxnSpPr>
        <p:spPr bwMode="auto">
          <a:xfrm rot="5400000">
            <a:off x="4389438" y="2613025"/>
            <a:ext cx="322262" cy="1588"/>
          </a:xfrm>
          <a:prstGeom prst="bentConnector3">
            <a:avLst>
              <a:gd name="adj1" fmla="val 49755"/>
            </a:avLst>
          </a:prstGeom>
          <a:noFill/>
          <a:ln w="38100">
            <a:solidFill>
              <a:schemeClr val="accent2"/>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0060" name="AutoShape 1052"/>
          <p:cNvCxnSpPr>
            <a:cxnSpLocks noChangeShapeType="1"/>
            <a:stCxn id="130077" idx="1"/>
            <a:endCxn id="130084" idx="0"/>
          </p:cNvCxnSpPr>
          <p:nvPr/>
        </p:nvCxnSpPr>
        <p:spPr bwMode="auto">
          <a:xfrm rot="10800000" flipV="1">
            <a:off x="1425575" y="3351213"/>
            <a:ext cx="1771650" cy="185737"/>
          </a:xfrm>
          <a:prstGeom prst="bentConnector2">
            <a:avLst/>
          </a:prstGeom>
          <a:noFill/>
          <a:ln w="38100">
            <a:solidFill>
              <a:schemeClr val="accent2"/>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0061" name="AutoShape 1053"/>
          <p:cNvCxnSpPr>
            <a:cxnSpLocks noChangeShapeType="1"/>
            <a:stCxn id="130077" idx="1"/>
            <a:endCxn id="130098" idx="2"/>
          </p:cNvCxnSpPr>
          <p:nvPr/>
        </p:nvCxnSpPr>
        <p:spPr bwMode="auto">
          <a:xfrm rot="10800000">
            <a:off x="1425575" y="2782888"/>
            <a:ext cx="1771650" cy="568325"/>
          </a:xfrm>
          <a:prstGeom prst="bentConnector2">
            <a:avLst/>
          </a:prstGeom>
          <a:noFill/>
          <a:ln w="38100">
            <a:solidFill>
              <a:schemeClr val="accent2"/>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grpSp>
        <p:nvGrpSpPr>
          <p:cNvPr id="130062" name="Group 1054"/>
          <p:cNvGrpSpPr>
            <a:grpSpLocks/>
          </p:cNvGrpSpPr>
          <p:nvPr/>
        </p:nvGrpSpPr>
        <p:grpSpPr bwMode="auto">
          <a:xfrm>
            <a:off x="-19050" y="3556000"/>
            <a:ext cx="2895600" cy="1127125"/>
            <a:chOff x="-12" y="2240"/>
            <a:chExt cx="1824" cy="710"/>
          </a:xfrm>
        </p:grpSpPr>
        <p:pic>
          <p:nvPicPr>
            <p:cNvPr id="130081" name="Picture 1055" descr="suncluster"/>
            <p:cNvPicPr>
              <a:picLocks noChangeAspect="1" noChangeArrowheads="1"/>
            </p:cNvPicPr>
            <p:nvPr/>
          </p:nvPicPr>
          <p:blipFill>
            <a:blip r:embed="rId7">
              <a:extLst>
                <a:ext uri="{28A0092B-C50C-407E-A947-70E740481C1C}">
                  <a14:useLocalDpi xmlns:a14="http://schemas.microsoft.com/office/drawing/2010/main" val="0"/>
                </a:ext>
              </a:extLst>
            </a:blip>
            <a:srcRect b="11792"/>
            <a:stretch>
              <a:fillRect/>
            </a:stretch>
          </p:blipFill>
          <p:spPr bwMode="auto">
            <a:xfrm>
              <a:off x="1104" y="2352"/>
              <a:ext cx="653" cy="5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0082" name="Text Box 1056"/>
            <p:cNvSpPr txBox="1">
              <a:spLocks noChangeArrowheads="1"/>
            </p:cNvSpPr>
            <p:nvPr/>
          </p:nvSpPr>
          <p:spPr bwMode="auto">
            <a:xfrm>
              <a:off x="84" y="2432"/>
              <a:ext cx="1133"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5400">
                  <a:solidFill>
                    <a:srgbClr val="FF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1200">
                  <a:solidFill>
                    <a:schemeClr val="tx1"/>
                  </a:solidFill>
                  <a:latin typeface="Arial" charset="0"/>
                </a:rPr>
                <a:t>16 Dual Sun Blades</a:t>
              </a:r>
            </a:p>
            <a:p>
              <a:pPr>
                <a:spcBef>
                  <a:spcPct val="0"/>
                </a:spcBef>
                <a:buClrTx/>
                <a:buFontTx/>
                <a:buNone/>
              </a:pPr>
              <a:r>
                <a:rPr lang="en-US" altLang="en-US" sz="1200">
                  <a:solidFill>
                    <a:schemeClr val="tx1"/>
                  </a:solidFill>
                  <a:latin typeface="Arial" charset="0"/>
                </a:rPr>
                <a:t>47 Sun Ultra5</a:t>
              </a:r>
            </a:p>
            <a:p>
              <a:pPr>
                <a:spcBef>
                  <a:spcPct val="0"/>
                </a:spcBef>
                <a:buClrTx/>
                <a:buFontTx/>
                <a:buNone/>
              </a:pPr>
              <a:r>
                <a:rPr lang="en-US" altLang="en-US" sz="1200">
                  <a:solidFill>
                    <a:schemeClr val="tx1"/>
                  </a:solidFill>
                  <a:latin typeface="Arial" charset="0"/>
                </a:rPr>
                <a:t>Solaris 8</a:t>
              </a:r>
            </a:p>
            <a:p>
              <a:pPr>
                <a:spcBef>
                  <a:spcPct val="0"/>
                </a:spcBef>
                <a:buClrTx/>
                <a:buFontTx/>
                <a:buNone/>
              </a:pPr>
              <a:r>
                <a:rPr lang="en-US" altLang="en-US" sz="1200">
                  <a:solidFill>
                    <a:schemeClr val="tx1"/>
                  </a:solidFill>
                  <a:latin typeface="Arial" charset="0"/>
                </a:rPr>
                <a:t>770 GB Scratch Space</a:t>
              </a:r>
            </a:p>
          </p:txBody>
        </p:sp>
        <p:sp>
          <p:nvSpPr>
            <p:cNvPr id="130083" name="Text Box 1057"/>
            <p:cNvSpPr txBox="1">
              <a:spLocks noChangeArrowheads="1"/>
            </p:cNvSpPr>
            <p:nvPr/>
          </p:nvSpPr>
          <p:spPr bwMode="auto">
            <a:xfrm>
              <a:off x="-12" y="2252"/>
              <a:ext cx="1824" cy="1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defTabSz="987425">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defTabSz="987425">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defTabSz="987425">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defTabSz="987425">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defTabSz="987425">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defTabSz="987425"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defTabSz="987425"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defTabSz="987425"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defTabSz="987425"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lnSpc>
                  <a:spcPct val="90000"/>
                </a:lnSpc>
                <a:buClrTx/>
                <a:buFont typeface="Arial" charset="0"/>
                <a:buNone/>
              </a:pPr>
              <a:r>
                <a:rPr lang="en-US" altLang="en-US" sz="1400">
                  <a:solidFill>
                    <a:srgbClr val="CC0000"/>
                  </a:solidFill>
                  <a:latin typeface="Arial" charset="0"/>
                </a:rPr>
                <a:t>Young: </a:t>
              </a:r>
              <a:r>
                <a:rPr lang="en-US" altLang="en-US" sz="1400" b="0">
                  <a:solidFill>
                    <a:srgbClr val="CC0000"/>
                  </a:solidFill>
                  <a:latin typeface="Arial" charset="0"/>
                </a:rPr>
                <a:t>Compute Cluster</a:t>
              </a:r>
            </a:p>
          </p:txBody>
        </p:sp>
        <p:sp>
          <p:nvSpPr>
            <p:cNvPr id="130084" name="Rectangle 1058"/>
            <p:cNvSpPr>
              <a:spLocks noChangeArrowheads="1"/>
            </p:cNvSpPr>
            <p:nvPr/>
          </p:nvSpPr>
          <p:spPr bwMode="auto">
            <a:xfrm>
              <a:off x="58" y="2240"/>
              <a:ext cx="1680" cy="701"/>
            </a:xfrm>
            <a:prstGeom prst="rect">
              <a:avLst/>
            </a:prstGeom>
            <a:noFill/>
            <a:ln w="38100" cmpd="dbl">
              <a:solidFill>
                <a:srgbClr val="000099"/>
              </a:solidFill>
              <a:miter lim="800000"/>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grpSp>
      <p:sp>
        <p:nvSpPr>
          <p:cNvPr id="130063" name="Text Box 1059"/>
          <p:cNvSpPr txBox="1">
            <a:spLocks noChangeArrowheads="1"/>
          </p:cNvSpPr>
          <p:nvPr/>
        </p:nvSpPr>
        <p:spPr bwMode="auto">
          <a:xfrm>
            <a:off x="2622550" y="6188075"/>
            <a:ext cx="3860800"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000" b="0">
                <a:solidFill>
                  <a:schemeClr val="tx1"/>
                </a:solidFill>
                <a:latin typeface="Arial" charset="0"/>
              </a:rPr>
              <a:t>Note: Network connections are 100 Mbps unless otherwise noted.</a:t>
            </a:r>
          </a:p>
        </p:txBody>
      </p:sp>
      <p:cxnSp>
        <p:nvCxnSpPr>
          <p:cNvPr id="130064" name="AutoShape 1060"/>
          <p:cNvCxnSpPr>
            <a:cxnSpLocks noChangeShapeType="1"/>
            <a:stCxn id="130077" idx="2"/>
            <a:endCxn id="130070" idx="1"/>
          </p:cNvCxnSpPr>
          <p:nvPr/>
        </p:nvCxnSpPr>
        <p:spPr bwMode="auto">
          <a:xfrm rot="5400000">
            <a:off x="3907631" y="3953670"/>
            <a:ext cx="669925" cy="614362"/>
          </a:xfrm>
          <a:prstGeom prst="bentConnector3">
            <a:avLst>
              <a:gd name="adj1" fmla="val 48579"/>
            </a:avLst>
          </a:prstGeom>
          <a:noFill/>
          <a:ln w="38100">
            <a:solidFill>
              <a:schemeClr val="accent2"/>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30065" name="AutoShape 1061"/>
          <p:cNvSpPr>
            <a:spLocks noChangeArrowheads="1"/>
          </p:cNvSpPr>
          <p:nvPr/>
        </p:nvSpPr>
        <p:spPr bwMode="auto">
          <a:xfrm>
            <a:off x="71438" y="1247775"/>
            <a:ext cx="1355725" cy="385763"/>
          </a:xfrm>
          <a:prstGeom prst="flowChartMagneticDisk">
            <a:avLst/>
          </a:prstGeom>
          <a:solidFill>
            <a:srgbClr val="FFCC00">
              <a:alpha val="50195"/>
            </a:srgbClr>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200">
                <a:solidFill>
                  <a:schemeClr val="tx1"/>
                </a:solidFill>
                <a:latin typeface="Arial" charset="0"/>
              </a:rPr>
              <a:t>182 GB Storage</a:t>
            </a:r>
          </a:p>
        </p:txBody>
      </p:sp>
      <p:sp>
        <p:nvSpPr>
          <p:cNvPr id="130066" name="AutoShape 1062"/>
          <p:cNvSpPr>
            <a:spLocks noChangeArrowheads="1"/>
          </p:cNvSpPr>
          <p:nvPr/>
        </p:nvSpPr>
        <p:spPr bwMode="auto">
          <a:xfrm>
            <a:off x="7734300" y="3151188"/>
            <a:ext cx="1354138" cy="385762"/>
          </a:xfrm>
          <a:prstGeom prst="flowChartMagneticDisk">
            <a:avLst/>
          </a:prstGeom>
          <a:solidFill>
            <a:srgbClr val="FFCC00">
              <a:alpha val="50195"/>
            </a:srgbClr>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200">
                <a:solidFill>
                  <a:schemeClr val="tx1"/>
                </a:solidFill>
                <a:latin typeface="Arial" charset="0"/>
              </a:rPr>
              <a:t>100 GB Storage</a:t>
            </a:r>
          </a:p>
        </p:txBody>
      </p:sp>
      <p:sp>
        <p:nvSpPr>
          <p:cNvPr id="130067" name="AutoShape 1063"/>
          <p:cNvSpPr>
            <a:spLocks noChangeArrowheads="1"/>
          </p:cNvSpPr>
          <p:nvPr/>
        </p:nvSpPr>
        <p:spPr bwMode="auto">
          <a:xfrm>
            <a:off x="71438" y="3170238"/>
            <a:ext cx="1355725" cy="385762"/>
          </a:xfrm>
          <a:prstGeom prst="flowChartMagneticDisk">
            <a:avLst/>
          </a:prstGeom>
          <a:solidFill>
            <a:srgbClr val="FFCC00">
              <a:alpha val="50195"/>
            </a:srgbClr>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200">
                <a:solidFill>
                  <a:schemeClr val="tx1"/>
                </a:solidFill>
                <a:latin typeface="Arial" charset="0"/>
              </a:rPr>
              <a:t>56 GB Storage</a:t>
            </a:r>
          </a:p>
        </p:txBody>
      </p:sp>
      <p:sp>
        <p:nvSpPr>
          <p:cNvPr id="130068" name="AutoShape 1064"/>
          <p:cNvSpPr>
            <a:spLocks noChangeArrowheads="1"/>
          </p:cNvSpPr>
          <p:nvPr/>
        </p:nvSpPr>
        <p:spPr bwMode="auto">
          <a:xfrm>
            <a:off x="4875213" y="2408238"/>
            <a:ext cx="1354137" cy="385762"/>
          </a:xfrm>
          <a:prstGeom prst="flowChartMagneticDisk">
            <a:avLst/>
          </a:prstGeom>
          <a:solidFill>
            <a:srgbClr val="FFCC00">
              <a:alpha val="50195"/>
            </a:srgbClr>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200">
                <a:solidFill>
                  <a:schemeClr val="tx1"/>
                </a:solidFill>
                <a:latin typeface="Arial" charset="0"/>
              </a:rPr>
              <a:t>100 GB Storage</a:t>
            </a:r>
          </a:p>
        </p:txBody>
      </p:sp>
      <p:sp>
        <p:nvSpPr>
          <p:cNvPr id="130069" name="AutoShape 1065"/>
          <p:cNvSpPr>
            <a:spLocks noChangeArrowheads="1"/>
          </p:cNvSpPr>
          <p:nvPr/>
        </p:nvSpPr>
        <p:spPr bwMode="auto">
          <a:xfrm>
            <a:off x="7734300" y="1265238"/>
            <a:ext cx="1354138" cy="385762"/>
          </a:xfrm>
          <a:prstGeom prst="flowChartMagneticDisk">
            <a:avLst/>
          </a:prstGeom>
          <a:solidFill>
            <a:srgbClr val="FFCC00">
              <a:alpha val="50195"/>
            </a:srgbClr>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200">
                <a:solidFill>
                  <a:schemeClr val="tx1"/>
                </a:solidFill>
                <a:latin typeface="Arial" charset="0"/>
              </a:rPr>
              <a:t>70 GB Storage</a:t>
            </a:r>
          </a:p>
        </p:txBody>
      </p:sp>
      <p:sp>
        <p:nvSpPr>
          <p:cNvPr id="130070" name="AutoShape 1066"/>
          <p:cNvSpPr>
            <a:spLocks noChangeArrowheads="1"/>
          </p:cNvSpPr>
          <p:nvPr/>
        </p:nvSpPr>
        <p:spPr bwMode="auto">
          <a:xfrm>
            <a:off x="3257550" y="4595813"/>
            <a:ext cx="1354138" cy="890587"/>
          </a:xfrm>
          <a:prstGeom prst="flowChartMagneticDisk">
            <a:avLst/>
          </a:prstGeom>
          <a:solidFill>
            <a:srgbClr val="FFCC00">
              <a:alpha val="50195"/>
            </a:srgbClr>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1200">
              <a:solidFill>
                <a:schemeClr val="tx1"/>
              </a:solidFill>
              <a:latin typeface="Arial" charset="0"/>
            </a:endParaRPr>
          </a:p>
          <a:p>
            <a:pPr algn="ctr">
              <a:spcBef>
                <a:spcPct val="0"/>
              </a:spcBef>
              <a:buClrTx/>
              <a:buFontTx/>
              <a:buNone/>
            </a:pPr>
            <a:r>
              <a:rPr lang="en-US" altLang="en-US" sz="1200">
                <a:solidFill>
                  <a:schemeClr val="tx1"/>
                </a:solidFill>
                <a:latin typeface="Arial" charset="0"/>
              </a:rPr>
              <a:t>Network Attached</a:t>
            </a:r>
          </a:p>
          <a:p>
            <a:pPr algn="ctr">
              <a:spcBef>
                <a:spcPct val="0"/>
              </a:spcBef>
              <a:buClrTx/>
              <a:buFontTx/>
              <a:buNone/>
            </a:pPr>
            <a:r>
              <a:rPr lang="en-US" altLang="en-US" sz="1200">
                <a:solidFill>
                  <a:schemeClr val="tx1"/>
                </a:solidFill>
                <a:latin typeface="Arial" charset="0"/>
              </a:rPr>
              <a:t>Storage</a:t>
            </a:r>
          </a:p>
          <a:p>
            <a:pPr algn="ctr">
              <a:spcBef>
                <a:spcPct val="0"/>
              </a:spcBef>
              <a:buClrTx/>
              <a:buFontTx/>
              <a:buNone/>
            </a:pPr>
            <a:r>
              <a:rPr lang="en-US" altLang="en-US" sz="1200">
                <a:solidFill>
                  <a:schemeClr val="tx1"/>
                </a:solidFill>
                <a:latin typeface="Arial" charset="0"/>
              </a:rPr>
              <a:t>1.2 TB</a:t>
            </a:r>
          </a:p>
        </p:txBody>
      </p:sp>
      <p:sp>
        <p:nvSpPr>
          <p:cNvPr id="130071" name="AutoShape 1067"/>
          <p:cNvSpPr>
            <a:spLocks noChangeArrowheads="1"/>
          </p:cNvSpPr>
          <p:nvPr/>
        </p:nvSpPr>
        <p:spPr bwMode="auto">
          <a:xfrm>
            <a:off x="495300" y="5410200"/>
            <a:ext cx="1751013" cy="917575"/>
          </a:xfrm>
          <a:prstGeom prst="flowChartMagneticDisk">
            <a:avLst/>
          </a:prstGeom>
          <a:solidFill>
            <a:srgbClr val="FFCC00">
              <a:alpha val="50195"/>
            </a:srgbClr>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1200">
              <a:solidFill>
                <a:schemeClr val="tx1"/>
              </a:solidFill>
              <a:latin typeface="Arial" charset="0"/>
            </a:endParaRPr>
          </a:p>
          <a:p>
            <a:pPr algn="ctr">
              <a:spcBef>
                <a:spcPct val="0"/>
              </a:spcBef>
              <a:buClrTx/>
              <a:buFontTx/>
              <a:buNone/>
            </a:pPr>
            <a:r>
              <a:rPr lang="en-US" altLang="en-US" sz="1200">
                <a:solidFill>
                  <a:schemeClr val="tx1"/>
                </a:solidFill>
                <a:latin typeface="Arial" charset="0"/>
              </a:rPr>
              <a:t>Storage Area Network</a:t>
            </a:r>
          </a:p>
          <a:p>
            <a:pPr algn="ctr">
              <a:spcBef>
                <a:spcPct val="0"/>
              </a:spcBef>
              <a:buClrTx/>
              <a:buFontTx/>
              <a:buNone/>
            </a:pPr>
            <a:r>
              <a:rPr lang="en-US" altLang="en-US" sz="1200">
                <a:solidFill>
                  <a:schemeClr val="tx1"/>
                </a:solidFill>
                <a:latin typeface="Arial" charset="0"/>
              </a:rPr>
              <a:t>75 TB</a:t>
            </a:r>
          </a:p>
        </p:txBody>
      </p:sp>
      <p:cxnSp>
        <p:nvCxnSpPr>
          <p:cNvPr id="130072" name="AutoShape 1068"/>
          <p:cNvCxnSpPr>
            <a:cxnSpLocks noChangeShapeType="1"/>
          </p:cNvCxnSpPr>
          <p:nvPr/>
        </p:nvCxnSpPr>
        <p:spPr bwMode="auto">
          <a:xfrm rot="10800000" flipV="1">
            <a:off x="2270125" y="3351213"/>
            <a:ext cx="1065213" cy="2517775"/>
          </a:xfrm>
          <a:prstGeom prst="bentConnector3">
            <a:avLst>
              <a:gd name="adj1" fmla="val 49032"/>
            </a:avLst>
          </a:prstGeom>
          <a:noFill/>
          <a:ln w="38100">
            <a:solidFill>
              <a:schemeClr val="accent2"/>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30073" name="AutoShape 1069"/>
          <p:cNvSpPr>
            <a:spLocks noChangeArrowheads="1"/>
          </p:cNvSpPr>
          <p:nvPr/>
        </p:nvSpPr>
        <p:spPr bwMode="auto">
          <a:xfrm>
            <a:off x="4875213" y="3925888"/>
            <a:ext cx="1354137" cy="385762"/>
          </a:xfrm>
          <a:prstGeom prst="flowChartMagneticDisk">
            <a:avLst/>
          </a:prstGeom>
          <a:solidFill>
            <a:srgbClr val="FFCC00">
              <a:alpha val="50195"/>
            </a:srgbClr>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200">
                <a:solidFill>
                  <a:schemeClr val="tx1"/>
                </a:solidFill>
                <a:latin typeface="Arial" charset="0"/>
              </a:rPr>
              <a:t>136 GB Storage</a:t>
            </a:r>
          </a:p>
        </p:txBody>
      </p:sp>
      <p:sp>
        <p:nvSpPr>
          <p:cNvPr id="130074" name="AutoShape 1070"/>
          <p:cNvSpPr>
            <a:spLocks noChangeArrowheads="1"/>
          </p:cNvSpPr>
          <p:nvPr/>
        </p:nvSpPr>
        <p:spPr bwMode="auto">
          <a:xfrm>
            <a:off x="495300" y="4724400"/>
            <a:ext cx="1751013" cy="669925"/>
          </a:xfrm>
          <a:prstGeom prst="flowChartMagneticDisk">
            <a:avLst/>
          </a:prstGeom>
          <a:solidFill>
            <a:srgbClr val="FFCC00">
              <a:alpha val="50195"/>
            </a:srgbClr>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1200">
              <a:solidFill>
                <a:schemeClr val="tx1"/>
              </a:solidFill>
              <a:latin typeface="Arial" charset="0"/>
            </a:endParaRPr>
          </a:p>
          <a:p>
            <a:pPr algn="ctr">
              <a:spcBef>
                <a:spcPct val="0"/>
              </a:spcBef>
              <a:buClrTx/>
              <a:buFontTx/>
              <a:buNone/>
            </a:pPr>
            <a:r>
              <a:rPr lang="en-US" altLang="en-US" sz="1200">
                <a:solidFill>
                  <a:schemeClr val="tx1"/>
                </a:solidFill>
                <a:latin typeface="Arial" charset="0"/>
              </a:rPr>
              <a:t>CSE Multi-Store</a:t>
            </a:r>
          </a:p>
          <a:p>
            <a:pPr algn="ctr">
              <a:spcBef>
                <a:spcPct val="0"/>
              </a:spcBef>
              <a:buClrTx/>
              <a:buFontTx/>
              <a:buNone/>
            </a:pPr>
            <a:r>
              <a:rPr lang="en-US" altLang="en-US" sz="1200">
                <a:solidFill>
                  <a:schemeClr val="tx1"/>
                </a:solidFill>
                <a:latin typeface="Arial" charset="0"/>
              </a:rPr>
              <a:t>40 TB</a:t>
            </a:r>
          </a:p>
        </p:txBody>
      </p:sp>
      <p:cxnSp>
        <p:nvCxnSpPr>
          <p:cNvPr id="130075" name="AutoShape 1071"/>
          <p:cNvCxnSpPr>
            <a:cxnSpLocks noChangeShapeType="1"/>
          </p:cNvCxnSpPr>
          <p:nvPr/>
        </p:nvCxnSpPr>
        <p:spPr bwMode="auto">
          <a:xfrm rot="10800000" flipV="1">
            <a:off x="2270125" y="3351213"/>
            <a:ext cx="1065213" cy="1708150"/>
          </a:xfrm>
          <a:prstGeom prst="bentConnector3">
            <a:avLst>
              <a:gd name="adj1" fmla="val 49032"/>
            </a:avLst>
          </a:prstGeom>
          <a:noFill/>
          <a:ln w="38100">
            <a:solidFill>
              <a:schemeClr val="accent2"/>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grpSp>
        <p:nvGrpSpPr>
          <p:cNvPr id="130076" name="Group 1072"/>
          <p:cNvGrpSpPr>
            <a:grpSpLocks/>
          </p:cNvGrpSpPr>
          <p:nvPr/>
        </p:nvGrpSpPr>
        <p:grpSpPr bwMode="auto">
          <a:xfrm>
            <a:off x="3105150" y="2794000"/>
            <a:ext cx="2895600" cy="1127125"/>
            <a:chOff x="1956" y="1760"/>
            <a:chExt cx="1824" cy="710"/>
          </a:xfrm>
        </p:grpSpPr>
        <p:sp>
          <p:nvSpPr>
            <p:cNvPr id="130077" name="Rectangle 1073"/>
            <p:cNvSpPr>
              <a:spLocks noChangeArrowheads="1"/>
            </p:cNvSpPr>
            <p:nvPr/>
          </p:nvSpPr>
          <p:spPr bwMode="auto">
            <a:xfrm>
              <a:off x="2026" y="1760"/>
              <a:ext cx="1680" cy="701"/>
            </a:xfrm>
            <a:prstGeom prst="rect">
              <a:avLst/>
            </a:prstGeom>
            <a:solidFill>
              <a:srgbClr val="FFFF00"/>
            </a:solidFill>
            <a:ln w="38100" cmpd="dbl">
              <a:solidFill>
                <a:srgbClr val="000099"/>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pic>
          <p:nvPicPr>
            <p:cNvPr id="130078" name="Picture 1074" descr="pedge_6650"/>
            <p:cNvPicPr>
              <a:picLocks noChangeAspect="1" noChangeArrowheads="1"/>
            </p:cNvPicPr>
            <p:nvPr/>
          </p:nvPicPr>
          <p:blipFill>
            <a:blip r:embed="rId8">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3012" y="2151"/>
              <a:ext cx="671" cy="2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0079" name="Text Box 1075"/>
            <p:cNvSpPr txBox="1">
              <a:spLocks noChangeArrowheads="1"/>
            </p:cNvSpPr>
            <p:nvPr/>
          </p:nvSpPr>
          <p:spPr bwMode="auto">
            <a:xfrm>
              <a:off x="2052" y="1952"/>
              <a:ext cx="1106"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5400">
                  <a:solidFill>
                    <a:srgbClr val="FF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1200">
                  <a:solidFill>
                    <a:schemeClr val="tx1"/>
                  </a:solidFill>
                  <a:latin typeface="Arial" charset="0"/>
                </a:rPr>
                <a:t>4 Processor Dell 6650</a:t>
              </a:r>
            </a:p>
            <a:p>
              <a:pPr>
                <a:spcBef>
                  <a:spcPct val="0"/>
                </a:spcBef>
                <a:buClrTx/>
                <a:buFontTx/>
                <a:buNone/>
              </a:pPr>
              <a:r>
                <a:rPr lang="en-US" altLang="en-US" sz="1200">
                  <a:solidFill>
                    <a:schemeClr val="tx1"/>
                  </a:solidFill>
                  <a:latin typeface="Arial" charset="0"/>
                </a:rPr>
                <a:t>1.6 GHz Intel Xeon</a:t>
              </a:r>
            </a:p>
            <a:p>
              <a:pPr>
                <a:spcBef>
                  <a:spcPct val="0"/>
                </a:spcBef>
                <a:buClrTx/>
                <a:buFontTx/>
                <a:buNone/>
              </a:pPr>
              <a:r>
                <a:rPr lang="en-US" altLang="en-US" sz="1200">
                  <a:solidFill>
                    <a:schemeClr val="tx1"/>
                  </a:solidFill>
                  <a:latin typeface="Arial" charset="0"/>
                </a:rPr>
                <a:t>RedHat Linux 9.0</a:t>
              </a:r>
            </a:p>
            <a:p>
              <a:pPr>
                <a:spcBef>
                  <a:spcPct val="0"/>
                </a:spcBef>
                <a:buClrTx/>
                <a:buFontTx/>
                <a:buNone/>
              </a:pPr>
              <a:r>
                <a:rPr lang="en-US" altLang="en-US" sz="1200">
                  <a:solidFill>
                    <a:schemeClr val="tx1"/>
                  </a:solidFill>
                  <a:latin typeface="Arial" charset="0"/>
                </a:rPr>
                <a:t>66 GB Scratch Space</a:t>
              </a:r>
            </a:p>
          </p:txBody>
        </p:sp>
        <p:sp>
          <p:nvSpPr>
            <p:cNvPr id="130080" name="Text Box 1076"/>
            <p:cNvSpPr txBox="1">
              <a:spLocks noChangeArrowheads="1"/>
            </p:cNvSpPr>
            <p:nvPr/>
          </p:nvSpPr>
          <p:spPr bwMode="auto">
            <a:xfrm>
              <a:off x="1956" y="1772"/>
              <a:ext cx="1824" cy="1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defTabSz="987425">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defTabSz="987425">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defTabSz="987425">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defTabSz="987425">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defTabSz="987425">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defTabSz="987425"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defTabSz="987425"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defTabSz="987425"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defTabSz="987425"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lnSpc>
                  <a:spcPct val="90000"/>
                </a:lnSpc>
                <a:buClrTx/>
                <a:buFont typeface="Arial" charset="0"/>
                <a:buNone/>
              </a:pPr>
              <a:r>
                <a:rPr lang="en-US" altLang="en-US" sz="1400">
                  <a:solidFill>
                    <a:srgbClr val="CC0000"/>
                  </a:solidFill>
                  <a:latin typeface="Arial" charset="0"/>
                </a:rPr>
                <a:t>ACDC: </a:t>
              </a:r>
              <a:r>
                <a:rPr lang="en-US" altLang="en-US" sz="1400" b="0" u="sng">
                  <a:latin typeface="Arial" charset="0"/>
                </a:rPr>
                <a:t>Grid Portal</a:t>
              </a:r>
            </a:p>
          </p:txBody>
        </p:sp>
      </p:grpSp>
    </p:spTree>
  </p:cSld>
  <p:clrMapOvr>
    <a:masterClrMapping/>
  </p:clrMapOvr>
  <p:transition spd="slow">
    <p:pull dir="rd"/>
  </p:transition>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2"/>
          <p:cNvSpPr>
            <a:spLocks noGrp="1" noChangeArrowheads="1"/>
          </p:cNvSpPr>
          <p:nvPr>
            <p:ph type="title"/>
          </p:nvPr>
        </p:nvSpPr>
        <p:spPr/>
        <p:txBody>
          <a:bodyPr/>
          <a:lstStyle/>
          <a:p>
            <a:r>
              <a:rPr lang="en-US" altLang="en-US"/>
              <a:t>CI Lab Projects </a:t>
            </a:r>
          </a:p>
        </p:txBody>
      </p:sp>
      <p:sp>
        <p:nvSpPr>
          <p:cNvPr id="131075" name="Rectangle 3"/>
          <p:cNvSpPr>
            <a:spLocks noGrp="1" noChangeArrowheads="1"/>
          </p:cNvSpPr>
          <p:nvPr>
            <p:ph idx="1"/>
          </p:nvPr>
        </p:nvSpPr>
        <p:spPr>
          <a:xfrm>
            <a:off x="685800" y="1438275"/>
            <a:ext cx="8001000" cy="4886325"/>
          </a:xfrm>
        </p:spPr>
        <p:txBody>
          <a:bodyPr/>
          <a:lstStyle/>
          <a:p>
            <a:pPr>
              <a:lnSpc>
                <a:spcPct val="80000"/>
              </a:lnSpc>
            </a:pPr>
            <a:r>
              <a:rPr lang="en-US" altLang="en-US" sz="2600"/>
              <a:t>Lightweight Grid Monitor (Dashboard)</a:t>
            </a:r>
          </a:p>
          <a:p>
            <a:pPr>
              <a:lnSpc>
                <a:spcPct val="80000"/>
              </a:lnSpc>
            </a:pPr>
            <a:r>
              <a:rPr lang="en-US" altLang="en-US" sz="2600"/>
              <a:t>Predictive Scheduler</a:t>
            </a:r>
          </a:p>
          <a:p>
            <a:pPr lvl="1">
              <a:lnSpc>
                <a:spcPct val="80000"/>
              </a:lnSpc>
            </a:pPr>
            <a:r>
              <a:rPr lang="en-US" altLang="en-US" sz="2200"/>
              <a:t>Define quality of service estimates of job completion, by better estimating job runtimes by profiling users.</a:t>
            </a:r>
          </a:p>
          <a:p>
            <a:pPr>
              <a:lnSpc>
                <a:spcPct val="80000"/>
              </a:lnSpc>
            </a:pPr>
            <a:r>
              <a:rPr lang="en-US" altLang="en-US" sz="2600"/>
              <a:t>Dynamic Resource Allocation</a:t>
            </a:r>
          </a:p>
          <a:p>
            <a:pPr lvl="1">
              <a:lnSpc>
                <a:spcPct val="80000"/>
              </a:lnSpc>
            </a:pPr>
            <a:r>
              <a:rPr lang="en-US" altLang="en-US" sz="2200"/>
              <a:t>Develop automated procedures for dynamic computational resource allocation.</a:t>
            </a:r>
          </a:p>
          <a:p>
            <a:pPr>
              <a:lnSpc>
                <a:spcPct val="80000"/>
              </a:lnSpc>
            </a:pPr>
            <a:r>
              <a:rPr lang="en-US" altLang="en-US" sz="2600"/>
              <a:t>High-Performance Grid-Enabled Data Repositories</a:t>
            </a:r>
          </a:p>
          <a:p>
            <a:pPr lvl="1">
              <a:lnSpc>
                <a:spcPct val="80000"/>
              </a:lnSpc>
            </a:pPr>
            <a:r>
              <a:rPr lang="en-US" altLang="en-US" sz="2200"/>
              <a:t>Develop automated procedures for dynamic data repository creation and deletion.</a:t>
            </a:r>
          </a:p>
          <a:p>
            <a:pPr>
              <a:lnSpc>
                <a:spcPct val="80000"/>
              </a:lnSpc>
            </a:pPr>
            <a:r>
              <a:rPr lang="en-US" altLang="en-US" sz="2600"/>
              <a:t>Integrated Data Grid</a:t>
            </a:r>
          </a:p>
          <a:p>
            <a:pPr lvl="1">
              <a:lnSpc>
                <a:spcPct val="80000"/>
              </a:lnSpc>
            </a:pPr>
            <a:r>
              <a:rPr lang="en-US" altLang="en-US" sz="2200"/>
              <a:t>Automated Data File Migration based on profiling users.</a:t>
            </a:r>
          </a:p>
          <a:p>
            <a:pPr>
              <a:lnSpc>
                <a:spcPct val="80000"/>
              </a:lnSpc>
            </a:pPr>
            <a:r>
              <a:rPr lang="en-US" altLang="en-US" sz="2600"/>
              <a:t>Grid Portal</a:t>
            </a:r>
          </a:p>
          <a:p>
            <a:pPr lvl="1">
              <a:lnSpc>
                <a:spcPct val="80000"/>
              </a:lnSpc>
            </a:pPr>
            <a:endParaRPr lang="en-US" altLang="en-US" sz="2200"/>
          </a:p>
        </p:txBody>
      </p:sp>
    </p:spTree>
  </p:cSld>
  <p:clrMapOvr>
    <a:masterClrMapping/>
  </p:clrMapOvr>
  <p:transition spd="slow">
    <p:pull dir="rd"/>
  </p:transition>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2"/>
          <p:cNvSpPr>
            <a:spLocks noGrp="1" noChangeArrowheads="1"/>
          </p:cNvSpPr>
          <p:nvPr>
            <p:ph type="title"/>
          </p:nvPr>
        </p:nvSpPr>
        <p:spPr/>
        <p:txBody>
          <a:bodyPr/>
          <a:lstStyle/>
          <a:p>
            <a:r>
              <a:rPr lang="en-US" altLang="en-US"/>
              <a:t>ACDC-Grid System Architecture</a:t>
            </a:r>
          </a:p>
        </p:txBody>
      </p:sp>
      <p:sp>
        <p:nvSpPr>
          <p:cNvPr id="132099" name="AutoShape 3"/>
          <p:cNvSpPr>
            <a:spLocks noChangeArrowheads="1"/>
          </p:cNvSpPr>
          <p:nvPr/>
        </p:nvSpPr>
        <p:spPr bwMode="auto">
          <a:xfrm>
            <a:off x="5461000" y="4846638"/>
            <a:ext cx="2846388" cy="1111250"/>
          </a:xfrm>
          <a:prstGeom prst="cloudCallout">
            <a:avLst>
              <a:gd name="adj1" fmla="val -27634"/>
              <a:gd name="adj2" fmla="val -114713"/>
            </a:avLst>
          </a:prstGeom>
          <a:solidFill>
            <a:schemeClr val="hlink"/>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600" b="0">
                <a:solidFill>
                  <a:schemeClr val="tx1"/>
                </a:solidFill>
              </a:rPr>
              <a:t>Campus Grid Infrastructure</a:t>
            </a:r>
            <a:endParaRPr lang="en-US" altLang="en-US" sz="2400" b="0">
              <a:solidFill>
                <a:schemeClr val="tx1"/>
              </a:solidFill>
            </a:endParaRPr>
          </a:p>
        </p:txBody>
      </p:sp>
      <p:sp>
        <p:nvSpPr>
          <p:cNvPr id="132100" name="AutoShape 4"/>
          <p:cNvSpPr>
            <a:spLocks noChangeArrowheads="1"/>
          </p:cNvSpPr>
          <p:nvPr/>
        </p:nvSpPr>
        <p:spPr bwMode="auto">
          <a:xfrm>
            <a:off x="392113" y="4872038"/>
            <a:ext cx="2919412" cy="1085850"/>
          </a:xfrm>
          <a:prstGeom prst="cloudCallout">
            <a:avLst>
              <a:gd name="adj1" fmla="val 24551"/>
              <a:gd name="adj2" fmla="val -119005"/>
            </a:avLst>
          </a:prstGeom>
          <a:solidFill>
            <a:schemeClr val="hlink"/>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600" b="0">
                <a:solidFill>
                  <a:schemeClr val="tx1"/>
                </a:solidFill>
              </a:rPr>
              <a:t>Data Grid Infrastructure</a:t>
            </a:r>
            <a:endParaRPr lang="en-US" altLang="en-US" sz="2400" b="0">
              <a:solidFill>
                <a:schemeClr val="tx1"/>
              </a:solidFill>
            </a:endParaRPr>
          </a:p>
        </p:txBody>
      </p:sp>
      <p:sp>
        <p:nvSpPr>
          <p:cNvPr id="132101" name="AutoShape 5"/>
          <p:cNvSpPr>
            <a:spLocks noChangeArrowheads="1"/>
          </p:cNvSpPr>
          <p:nvPr/>
        </p:nvSpPr>
        <p:spPr bwMode="auto">
          <a:xfrm>
            <a:off x="1401763" y="1506538"/>
            <a:ext cx="2592387" cy="1111250"/>
          </a:xfrm>
          <a:prstGeom prst="cloudCallout">
            <a:avLst>
              <a:gd name="adj1" fmla="val 68495"/>
              <a:gd name="adj2" fmla="val 68144"/>
            </a:avLst>
          </a:prstGeom>
          <a:solidFill>
            <a:schemeClr val="hlink"/>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600" b="0">
                <a:solidFill>
                  <a:schemeClr val="tx1"/>
                </a:solidFill>
              </a:rPr>
              <a:t>Grid Portal</a:t>
            </a:r>
          </a:p>
          <a:p>
            <a:pPr algn="ctr">
              <a:spcBef>
                <a:spcPct val="0"/>
              </a:spcBef>
              <a:buClrTx/>
              <a:buFontTx/>
              <a:buNone/>
            </a:pPr>
            <a:r>
              <a:rPr lang="en-US" altLang="en-US" sz="1600" b="0">
                <a:solidFill>
                  <a:schemeClr val="tx1"/>
                </a:solidFill>
              </a:rPr>
              <a:t>Applications and</a:t>
            </a:r>
          </a:p>
          <a:p>
            <a:pPr algn="ctr">
              <a:spcBef>
                <a:spcPct val="0"/>
              </a:spcBef>
              <a:buClrTx/>
              <a:buFontTx/>
              <a:buNone/>
            </a:pPr>
            <a:r>
              <a:rPr lang="en-US" altLang="en-US" sz="1600" b="0">
                <a:solidFill>
                  <a:schemeClr val="tx1"/>
                </a:solidFill>
              </a:rPr>
              <a:t>Administration</a:t>
            </a:r>
            <a:endParaRPr lang="en-US" altLang="en-US" sz="2400" b="0">
              <a:solidFill>
                <a:schemeClr val="tx1"/>
              </a:solidFill>
            </a:endParaRPr>
          </a:p>
        </p:txBody>
      </p:sp>
      <p:sp>
        <p:nvSpPr>
          <p:cNvPr id="132102" name="AutoShape 6"/>
          <p:cNvSpPr>
            <a:spLocks noChangeArrowheads="1"/>
          </p:cNvSpPr>
          <p:nvPr/>
        </p:nvSpPr>
        <p:spPr bwMode="auto">
          <a:xfrm>
            <a:off x="6184900" y="1506538"/>
            <a:ext cx="2592388" cy="938212"/>
          </a:xfrm>
          <a:prstGeom prst="cloudCallout">
            <a:avLst>
              <a:gd name="adj1" fmla="val -50185"/>
              <a:gd name="adj2" fmla="val 89255"/>
            </a:avLst>
          </a:prstGeom>
          <a:solidFill>
            <a:schemeClr val="hlink"/>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600" b="0">
                <a:solidFill>
                  <a:schemeClr val="tx1"/>
                </a:solidFill>
              </a:rPr>
              <a:t>Grid Collaborations</a:t>
            </a:r>
            <a:endParaRPr lang="en-US" altLang="en-US" sz="2400" b="0">
              <a:solidFill>
                <a:schemeClr val="tx1"/>
              </a:solidFill>
            </a:endParaRPr>
          </a:p>
        </p:txBody>
      </p:sp>
      <p:sp>
        <p:nvSpPr>
          <p:cNvPr id="132103" name="Rectangle 7"/>
          <p:cNvSpPr>
            <a:spLocks noChangeArrowheads="1"/>
          </p:cNvSpPr>
          <p:nvPr/>
        </p:nvSpPr>
        <p:spPr bwMode="auto">
          <a:xfrm>
            <a:off x="5322888" y="2787650"/>
            <a:ext cx="1450975" cy="328613"/>
          </a:xfrm>
          <a:prstGeom prst="rect">
            <a:avLst/>
          </a:prstGeom>
          <a:solidFill>
            <a:schemeClr val="hlink">
              <a:alpha val="56862"/>
            </a:schemeClr>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grpSp>
        <p:nvGrpSpPr>
          <p:cNvPr id="132104" name="Group 8"/>
          <p:cNvGrpSpPr>
            <a:grpSpLocks/>
          </p:cNvGrpSpPr>
          <p:nvPr/>
        </p:nvGrpSpPr>
        <p:grpSpPr bwMode="auto">
          <a:xfrm>
            <a:off x="11113" y="2711450"/>
            <a:ext cx="9144000" cy="1447800"/>
            <a:chOff x="7" y="1708"/>
            <a:chExt cx="5760" cy="912"/>
          </a:xfrm>
        </p:grpSpPr>
        <p:grpSp>
          <p:nvGrpSpPr>
            <p:cNvPr id="132105" name="Group 9"/>
            <p:cNvGrpSpPr>
              <a:grpSpLocks/>
            </p:cNvGrpSpPr>
            <p:nvPr/>
          </p:nvGrpSpPr>
          <p:grpSpPr bwMode="auto">
            <a:xfrm>
              <a:off x="7" y="2013"/>
              <a:ext cx="3253" cy="600"/>
              <a:chOff x="7" y="2013"/>
              <a:chExt cx="3253" cy="600"/>
            </a:xfrm>
          </p:grpSpPr>
          <p:sp>
            <p:nvSpPr>
              <p:cNvPr id="132112" name="Rectangle 10"/>
              <p:cNvSpPr>
                <a:spLocks noChangeArrowheads="1"/>
              </p:cNvSpPr>
              <p:nvPr/>
            </p:nvSpPr>
            <p:spPr bwMode="auto">
              <a:xfrm>
                <a:off x="1153" y="2013"/>
                <a:ext cx="933" cy="400"/>
              </a:xfrm>
              <a:prstGeom prst="rect">
                <a:avLst/>
              </a:prstGeom>
              <a:solidFill>
                <a:schemeClr val="hlink">
                  <a:alpha val="65881"/>
                </a:schemeClr>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32113" name="Rectangle 11"/>
              <p:cNvSpPr>
                <a:spLocks noChangeArrowheads="1"/>
              </p:cNvSpPr>
              <p:nvPr/>
            </p:nvSpPr>
            <p:spPr bwMode="auto">
              <a:xfrm>
                <a:off x="7" y="2400"/>
                <a:ext cx="3253" cy="213"/>
              </a:xfrm>
              <a:prstGeom prst="rect">
                <a:avLst/>
              </a:prstGeom>
              <a:solidFill>
                <a:schemeClr val="hlink">
                  <a:alpha val="65881"/>
                </a:schemeClr>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grpSp>
        <p:sp>
          <p:nvSpPr>
            <p:cNvPr id="132106" name="Rectangle 12"/>
            <p:cNvSpPr>
              <a:spLocks noChangeArrowheads="1"/>
            </p:cNvSpPr>
            <p:nvPr/>
          </p:nvSpPr>
          <p:spPr bwMode="auto">
            <a:xfrm>
              <a:off x="2420" y="1756"/>
              <a:ext cx="933" cy="207"/>
            </a:xfrm>
            <a:prstGeom prst="rect">
              <a:avLst/>
            </a:prstGeom>
            <a:solidFill>
              <a:schemeClr val="hlink">
                <a:alpha val="61176"/>
              </a:schemeClr>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grpSp>
          <p:nvGrpSpPr>
            <p:cNvPr id="132107" name="Group 13"/>
            <p:cNvGrpSpPr>
              <a:grpSpLocks/>
            </p:cNvGrpSpPr>
            <p:nvPr/>
          </p:nvGrpSpPr>
          <p:grpSpPr bwMode="auto">
            <a:xfrm>
              <a:off x="3295" y="1999"/>
              <a:ext cx="1534" cy="621"/>
              <a:chOff x="3295" y="1999"/>
              <a:chExt cx="1534" cy="621"/>
            </a:xfrm>
          </p:grpSpPr>
          <p:sp>
            <p:nvSpPr>
              <p:cNvPr id="132109" name="Rectangle 14"/>
              <p:cNvSpPr>
                <a:spLocks noChangeArrowheads="1"/>
              </p:cNvSpPr>
              <p:nvPr/>
            </p:nvSpPr>
            <p:spPr bwMode="auto">
              <a:xfrm>
                <a:off x="3896" y="1999"/>
                <a:ext cx="933" cy="207"/>
              </a:xfrm>
              <a:prstGeom prst="rect">
                <a:avLst/>
              </a:prstGeom>
              <a:solidFill>
                <a:schemeClr val="hlink">
                  <a:alpha val="61176"/>
                </a:schemeClr>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32110" name="Rectangle 15"/>
              <p:cNvSpPr>
                <a:spLocks noChangeArrowheads="1"/>
              </p:cNvSpPr>
              <p:nvPr/>
            </p:nvSpPr>
            <p:spPr bwMode="auto">
              <a:xfrm>
                <a:off x="3295" y="2193"/>
                <a:ext cx="875" cy="220"/>
              </a:xfrm>
              <a:prstGeom prst="rect">
                <a:avLst/>
              </a:prstGeom>
              <a:solidFill>
                <a:schemeClr val="hlink">
                  <a:alpha val="61176"/>
                </a:schemeClr>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32111" name="Rectangle 16"/>
              <p:cNvSpPr>
                <a:spLocks noChangeArrowheads="1"/>
              </p:cNvSpPr>
              <p:nvPr/>
            </p:nvSpPr>
            <p:spPr bwMode="auto">
              <a:xfrm>
                <a:off x="3295" y="2413"/>
                <a:ext cx="875" cy="207"/>
              </a:xfrm>
              <a:prstGeom prst="rect">
                <a:avLst/>
              </a:prstGeom>
              <a:solidFill>
                <a:schemeClr val="hlink">
                  <a:alpha val="61176"/>
                </a:schemeClr>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grpSp>
        <p:graphicFrame>
          <p:nvGraphicFramePr>
            <p:cNvPr id="132108" name="Object 17"/>
            <p:cNvGraphicFramePr>
              <a:graphicFrameLocks noChangeAspect="1"/>
            </p:cNvGraphicFramePr>
            <p:nvPr/>
          </p:nvGraphicFramePr>
          <p:xfrm>
            <a:off x="7" y="1708"/>
            <a:ext cx="5760" cy="875"/>
          </p:xfrm>
          <a:graphic>
            <a:graphicData uri="http://schemas.openxmlformats.org/presentationml/2006/ole">
              <mc:AlternateContent xmlns:mc="http://schemas.openxmlformats.org/markup-compatibility/2006">
                <mc:Choice xmlns:v="urn:schemas-microsoft-com:vml" Requires="v">
                  <p:oleObj spid="_x0000_s132153" name="MS Org Chart" r:id="rId4" imgW="15888467" imgH="2417944" progId="OrgPlusWOPX.4">
                    <p:embed followColorScheme="full"/>
                  </p:oleObj>
                </mc:Choice>
                <mc:Fallback>
                  <p:oleObj name="MS Org Chart" r:id="rId4" imgW="15888467" imgH="2417944" progId="OrgPlusWOPX.4">
                    <p:embed followColorScheme="full"/>
                    <p:pic>
                      <p:nvPicPr>
                        <p:cNvPr id="0" name="Object 1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 y="1708"/>
                          <a:ext cx="5760" cy="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grpSp>
    </p:spTree>
  </p:cSld>
  <p:clrMapOvr>
    <a:masterClrMapping/>
  </p:clrMapOvr>
  <p:transition spd="slow">
    <p:pull dir="rd"/>
  </p:transition>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ChangeArrowheads="1"/>
          </p:cNvSpPr>
          <p:nvPr/>
        </p:nvSpPr>
        <p:spPr bwMode="auto">
          <a:xfrm>
            <a:off x="0" y="5791200"/>
            <a:ext cx="9144000" cy="1066800"/>
          </a:xfrm>
          <a:prstGeom prst="rect">
            <a:avLst/>
          </a:prstGeom>
          <a:solidFill>
            <a:schemeClr val="bg1"/>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33123" name="Rectangle 3"/>
          <p:cNvSpPr>
            <a:spLocks noGrp="1" noChangeArrowheads="1"/>
          </p:cNvSpPr>
          <p:nvPr>
            <p:ph type="title"/>
          </p:nvPr>
        </p:nvSpPr>
        <p:spPr/>
        <p:txBody>
          <a:bodyPr/>
          <a:lstStyle/>
          <a:p>
            <a:r>
              <a:rPr lang="en-US" altLang="en-US"/>
              <a:t>Initial ACDC Campus Grid</a:t>
            </a:r>
          </a:p>
        </p:txBody>
      </p:sp>
      <p:sp>
        <p:nvSpPr>
          <p:cNvPr id="133124" name="Rectangle 4"/>
          <p:cNvSpPr>
            <a:spLocks noGrp="1" noChangeArrowheads="1"/>
          </p:cNvSpPr>
          <p:nvPr>
            <p:ph idx="1"/>
          </p:nvPr>
        </p:nvSpPr>
        <p:spPr/>
        <p:txBody>
          <a:bodyPr/>
          <a:lstStyle/>
          <a:p>
            <a:endParaRPr lang="en-US" altLang="en-US"/>
          </a:p>
        </p:txBody>
      </p:sp>
      <p:pic>
        <p:nvPicPr>
          <p:cNvPr id="133125" name="Picture 5" descr="ACDC-Grid_logical_network_layou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0725" y="1306513"/>
            <a:ext cx="7702550" cy="5551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pull dir="rd"/>
  </p:transition>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12"/>
          <p:cNvSpPr>
            <a:spLocks noChangeArrowheads="1"/>
          </p:cNvSpPr>
          <p:nvPr/>
        </p:nvSpPr>
        <p:spPr bwMode="auto">
          <a:xfrm>
            <a:off x="0" y="0"/>
            <a:ext cx="9144000" cy="1277938"/>
          </a:xfrm>
          <a:prstGeom prst="rect">
            <a:avLst/>
          </a:prstGeom>
          <a:gradFill rotWithShape="1">
            <a:gsLst>
              <a:gs pos="0">
                <a:srgbClr val="000047"/>
              </a:gs>
              <a:gs pos="50000">
                <a:srgbClr val="000099"/>
              </a:gs>
              <a:gs pos="100000">
                <a:srgbClr val="000047"/>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4400" b="0">
                <a:solidFill>
                  <a:schemeClr val="bg1"/>
                </a:solidFill>
                <a:latin typeface="Arial Black" pitchFamily="34" charset="0"/>
              </a:rPr>
              <a:t>Network Connections</a:t>
            </a:r>
          </a:p>
        </p:txBody>
      </p:sp>
      <p:graphicFrame>
        <p:nvGraphicFramePr>
          <p:cNvPr id="134147" name="Object 2"/>
          <p:cNvGraphicFramePr>
            <a:graphicFrameLocks noChangeAspect="1"/>
          </p:cNvGraphicFramePr>
          <p:nvPr/>
        </p:nvGraphicFramePr>
        <p:xfrm>
          <a:off x="901700" y="1712913"/>
          <a:ext cx="7094538" cy="4308475"/>
        </p:xfrm>
        <a:graphic>
          <a:graphicData uri="http://schemas.openxmlformats.org/presentationml/2006/ole">
            <mc:AlternateContent xmlns:mc="http://schemas.openxmlformats.org/markup-compatibility/2006">
              <mc:Choice xmlns:v="urn:schemas-microsoft-com:vml" Requires="v">
                <p:oleObj spid="_x0000_s134311" name="Visio" r:id="rId3" imgW="10062464" imgH="6055415" progId="Visio.Drawing.6">
                  <p:embed/>
                </p:oleObj>
              </mc:Choice>
              <mc:Fallback>
                <p:oleObj name="Visio" r:id="rId3" imgW="10062464" imgH="6055415" progId="Visio.Drawing.6">
                  <p:embed/>
                  <p:pic>
                    <p:nvPicPr>
                      <p:cNvPr id="0" name="Object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1700" y="1712913"/>
                        <a:ext cx="7094538" cy="4308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34148" name="Object 3"/>
          <p:cNvGraphicFramePr>
            <a:graphicFrameLocks noChangeAspect="1"/>
          </p:cNvGraphicFramePr>
          <p:nvPr/>
        </p:nvGraphicFramePr>
        <p:xfrm>
          <a:off x="2362200" y="5229225"/>
          <a:ext cx="685800" cy="592138"/>
        </p:xfrm>
        <a:graphic>
          <a:graphicData uri="http://schemas.openxmlformats.org/presentationml/2006/ole">
            <mc:AlternateContent xmlns:mc="http://schemas.openxmlformats.org/markup-compatibility/2006">
              <mc:Choice xmlns:v="urn:schemas-microsoft-com:vml" Requires="v">
                <p:oleObj spid="_x0000_s134312" name="Visio" r:id="rId5" imgW="744184" imgH="629118" progId="Visio.Drawing.6">
                  <p:embed/>
                </p:oleObj>
              </mc:Choice>
              <mc:Fallback>
                <p:oleObj name="Visio" r:id="rId5" imgW="744184" imgH="629118" progId="Visio.Drawing.6">
                  <p:embed/>
                  <p:pic>
                    <p:nvPicPr>
                      <p:cNvPr id="0" name="Object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362200" y="5229225"/>
                        <a:ext cx="685800" cy="592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34149" name="Object 4"/>
          <p:cNvGraphicFramePr>
            <a:graphicFrameLocks noChangeAspect="1"/>
          </p:cNvGraphicFramePr>
          <p:nvPr/>
        </p:nvGraphicFramePr>
        <p:xfrm>
          <a:off x="6083300" y="1685925"/>
          <a:ext cx="1182688" cy="398463"/>
        </p:xfrm>
        <a:graphic>
          <a:graphicData uri="http://schemas.openxmlformats.org/presentationml/2006/ole">
            <mc:AlternateContent xmlns:mc="http://schemas.openxmlformats.org/markup-compatibility/2006">
              <mc:Choice xmlns:v="urn:schemas-microsoft-com:vml" Requires="v">
                <p:oleObj spid="_x0000_s134313" name="Visio" r:id="rId7" imgW="1188246" imgH="391789" progId="Visio.Drawing.6">
                  <p:embed/>
                </p:oleObj>
              </mc:Choice>
              <mc:Fallback>
                <p:oleObj name="Visio" r:id="rId7" imgW="1188246" imgH="391789" progId="Visio.Drawing.6">
                  <p:embed/>
                  <p:pic>
                    <p:nvPicPr>
                      <p:cNvPr id="0" name="Object 4"/>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083300" y="1685925"/>
                        <a:ext cx="1182688" cy="398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34150" name="Object 5"/>
          <p:cNvGraphicFramePr>
            <a:graphicFrameLocks noChangeAspect="1"/>
          </p:cNvGraphicFramePr>
          <p:nvPr/>
        </p:nvGraphicFramePr>
        <p:xfrm>
          <a:off x="257175" y="3343275"/>
          <a:ext cx="727075" cy="914400"/>
        </p:xfrm>
        <a:graphic>
          <a:graphicData uri="http://schemas.openxmlformats.org/presentationml/2006/ole">
            <mc:AlternateContent xmlns:mc="http://schemas.openxmlformats.org/markup-compatibility/2006">
              <mc:Choice xmlns:v="urn:schemas-microsoft-com:vml" Requires="v">
                <p:oleObj spid="_x0000_s134314" name="Visio" r:id="rId9" imgW="1585732" imgH="1081212" progId="Visio.Drawing.6">
                  <p:embed/>
                </p:oleObj>
              </mc:Choice>
              <mc:Fallback>
                <p:oleObj name="Visio" r:id="rId9" imgW="1585732" imgH="1081212" progId="Visio.Drawing.6">
                  <p:embed/>
                  <p:pic>
                    <p:nvPicPr>
                      <p:cNvPr id="0" name="Object 5"/>
                      <p:cNvPicPr>
                        <a:picLocks noChangeAspect="1" noChangeArrowheads="1"/>
                      </p:cNvPicPr>
                      <p:nvPr/>
                    </p:nvPicPr>
                    <p:blipFill>
                      <a:blip r:embed="rId10">
                        <a:extLst>
                          <a:ext uri="{28A0092B-C50C-407E-A947-70E740481C1C}">
                            <a14:useLocalDpi xmlns:a14="http://schemas.microsoft.com/office/drawing/2010/main" val="0"/>
                          </a:ext>
                        </a:extLst>
                      </a:blip>
                      <a:srcRect l="21414" t="16232" r="32121"/>
                      <a:stretch>
                        <a:fillRect/>
                      </a:stretch>
                    </p:blipFill>
                    <p:spPr bwMode="auto">
                      <a:xfrm>
                        <a:off x="257175" y="3343275"/>
                        <a:ext cx="727075"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34151" name="Rectangle 6"/>
          <p:cNvSpPr>
            <a:spLocks noChangeArrowheads="1"/>
          </p:cNvSpPr>
          <p:nvPr/>
        </p:nvSpPr>
        <p:spPr bwMode="auto">
          <a:xfrm>
            <a:off x="1295400" y="4876800"/>
            <a:ext cx="914400" cy="457200"/>
          </a:xfrm>
          <a:prstGeom prst="rect">
            <a:avLst/>
          </a:prstGeom>
          <a:gradFill rotWithShape="0">
            <a:gsLst>
              <a:gs pos="0">
                <a:srgbClr val="66CCFF"/>
              </a:gs>
              <a:gs pos="100000">
                <a:srgbClr val="CCECFF"/>
              </a:gs>
            </a:gsLst>
            <a:lin ang="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eaLnBrk="1" hangingPunct="1">
              <a:spcBef>
                <a:spcPct val="0"/>
              </a:spcBef>
              <a:buClrTx/>
              <a:buFontTx/>
              <a:buNone/>
            </a:pPr>
            <a:r>
              <a:rPr lang="en-US" altLang="en-US" sz="1800" b="0">
                <a:solidFill>
                  <a:schemeClr val="tx1"/>
                </a:solidFill>
                <a:latin typeface="Arial" charset="0"/>
              </a:rPr>
              <a:t>BCOEB</a:t>
            </a:r>
          </a:p>
        </p:txBody>
      </p:sp>
      <p:pic>
        <p:nvPicPr>
          <p:cNvPr id="134152" name="Picture 7" descr="ccr_logo_black">
            <a:hlinkClick r:id="rId11"/>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2908300" y="1616075"/>
            <a:ext cx="1314450" cy="417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4153" name="Picture 8" descr="2line_color"/>
          <p:cNvPicPr>
            <a:picLocks noChangeAspect="1" noChangeArrowheads="1"/>
          </p:cNvPicPr>
          <p:nvPr/>
        </p:nvPicPr>
        <p:blipFill>
          <a:blip r:embed="rId13" cstate="print">
            <a:clrChange>
              <a:clrFrom>
                <a:srgbClr val="FFFFFF"/>
              </a:clrFrom>
              <a:clrTo>
                <a:srgbClr val="FFFFFF">
                  <a:alpha val="0"/>
                </a:srgbClr>
              </a:clrTo>
            </a:clrChange>
            <a:extLst>
              <a:ext uri="{28A0092B-C50C-407E-A947-70E740481C1C}">
                <a14:useLocalDpi xmlns:a14="http://schemas.microsoft.com/office/drawing/2010/main" val="0"/>
              </a:ext>
            </a:extLst>
          </a:blip>
          <a:srcRect r="70967"/>
          <a:stretch>
            <a:fillRect/>
          </a:stretch>
        </p:blipFill>
        <p:spPr bwMode="auto">
          <a:xfrm>
            <a:off x="4171950" y="2800350"/>
            <a:ext cx="838200"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4154" name="Text Box 9"/>
          <p:cNvSpPr txBox="1">
            <a:spLocks noChangeArrowheads="1"/>
          </p:cNvSpPr>
          <p:nvPr/>
        </p:nvSpPr>
        <p:spPr bwMode="auto">
          <a:xfrm>
            <a:off x="5381625" y="3857625"/>
            <a:ext cx="1020763"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spcBef>
                <a:spcPct val="0"/>
              </a:spcBef>
              <a:buClrTx/>
              <a:buFontTx/>
              <a:buNone/>
            </a:pPr>
            <a:r>
              <a:rPr lang="en-US" altLang="en-US" sz="1000" b="0">
                <a:solidFill>
                  <a:schemeClr val="tx1"/>
                </a:solidFill>
                <a:latin typeface="Arial" charset="0"/>
              </a:rPr>
              <a:t>Medical/Dental</a:t>
            </a:r>
          </a:p>
        </p:txBody>
      </p:sp>
    </p:spTree>
  </p:cSld>
  <p:clrMapOvr>
    <a:masterClrMapping/>
  </p:clrMapOvr>
  <p:transition spd="slow">
    <p:pull dir="rd"/>
  </p:transition>
</p:sld>
</file>

<file path=ppt/slides/slide1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35170" name="Rectangle 2"/>
          <p:cNvSpPr>
            <a:spLocks noGrp="1" noChangeArrowheads="1"/>
          </p:cNvSpPr>
          <p:nvPr>
            <p:ph type="title"/>
          </p:nvPr>
        </p:nvSpPr>
        <p:spPr/>
        <p:txBody>
          <a:bodyPr/>
          <a:lstStyle/>
          <a:p>
            <a:r>
              <a:rPr lang="en-US" altLang="en-US"/>
              <a:t>Notes	</a:t>
            </a:r>
          </a:p>
        </p:txBody>
      </p:sp>
      <p:sp>
        <p:nvSpPr>
          <p:cNvPr id="135171" name="Rectangle 3"/>
          <p:cNvSpPr>
            <a:spLocks noGrp="1" noChangeArrowheads="1"/>
          </p:cNvSpPr>
          <p:nvPr>
            <p:ph idx="1"/>
          </p:nvPr>
        </p:nvSpPr>
        <p:spPr>
          <a:xfrm>
            <a:off x="685800" y="1295400"/>
            <a:ext cx="7772400" cy="4860925"/>
          </a:xfrm>
        </p:spPr>
        <p:txBody>
          <a:bodyPr/>
          <a:lstStyle/>
          <a:p>
            <a:pPr>
              <a:lnSpc>
                <a:spcPct val="90000"/>
              </a:lnSpc>
            </a:pPr>
            <a:r>
              <a:rPr lang="en-US" altLang="en-US" sz="2600" dirty="0"/>
              <a:t>Apache – web portal server</a:t>
            </a:r>
          </a:p>
          <a:p>
            <a:pPr>
              <a:lnSpc>
                <a:spcPct val="90000"/>
              </a:lnSpc>
            </a:pPr>
            <a:r>
              <a:rPr lang="en-US" altLang="en-US" sz="2600" dirty="0"/>
              <a:t>PHP - used by apache server for dynamic web portal pages</a:t>
            </a:r>
          </a:p>
          <a:p>
            <a:pPr>
              <a:lnSpc>
                <a:spcPct val="90000"/>
              </a:lnSpc>
            </a:pPr>
            <a:r>
              <a:rPr lang="en-US" altLang="en-US" sz="2600" dirty="0"/>
              <a:t>MDS – traditional to use MDS with LDAP but we use MDS with </a:t>
            </a:r>
            <a:r>
              <a:rPr lang="en-US" altLang="en-US" sz="2600" dirty="0" err="1"/>
              <a:t>MYSql</a:t>
            </a:r>
            <a:r>
              <a:rPr lang="en-US" altLang="en-US" sz="2600" dirty="0"/>
              <a:t> grid portal database to keep information of available resources (we poll every 15 mins)</a:t>
            </a:r>
          </a:p>
          <a:p>
            <a:pPr>
              <a:lnSpc>
                <a:spcPct val="90000"/>
              </a:lnSpc>
            </a:pPr>
            <a:r>
              <a:rPr lang="en-US" altLang="en-US" sz="2600" dirty="0"/>
              <a:t>GRAM – Globus Resource Allocation Manager – API for requesting </a:t>
            </a:r>
            <a:r>
              <a:rPr lang="en-US" altLang="en-US" sz="2600" dirty="0" err="1"/>
              <a:t>comptuational</a:t>
            </a:r>
            <a:r>
              <a:rPr lang="en-US" altLang="en-US" sz="2600" dirty="0"/>
              <a:t> jobs</a:t>
            </a:r>
          </a:p>
          <a:p>
            <a:pPr>
              <a:lnSpc>
                <a:spcPct val="90000"/>
              </a:lnSpc>
            </a:pPr>
            <a:r>
              <a:rPr lang="en-US" altLang="en-US" sz="2600" dirty="0"/>
              <a:t>GASS – Global Access to Secondary Storage – API for accessing files stored on various platforms</a:t>
            </a:r>
          </a:p>
          <a:p>
            <a:pPr>
              <a:lnSpc>
                <a:spcPct val="90000"/>
              </a:lnSpc>
            </a:pPr>
            <a:r>
              <a:rPr lang="en-US" altLang="en-US" sz="2600" dirty="0"/>
              <a:t>Stork – Condor module for transporting job files within a flock</a:t>
            </a:r>
          </a:p>
          <a:p>
            <a:pPr>
              <a:lnSpc>
                <a:spcPct val="90000"/>
              </a:lnSpc>
            </a:pPr>
            <a:endParaRPr lang="en-US" altLang="en-US" sz="2600" dirty="0"/>
          </a:p>
          <a:p>
            <a:pPr>
              <a:lnSpc>
                <a:spcPct val="90000"/>
              </a:lnSpc>
            </a:pPr>
            <a:endParaRPr lang="en-US" altLang="en-US" sz="2600" dirty="0"/>
          </a:p>
        </p:txBody>
      </p:sp>
    </p:spTree>
  </p:cSld>
  <p:clrMapOvr>
    <a:masterClrMapping/>
  </p:clrMapOvr>
  <p:transition spd="slow">
    <p:pull dir="rd"/>
  </p:transition>
</p:sld>
</file>

<file path=ppt/slides/slide132.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pic>
        <p:nvPicPr>
          <p:cNvPr id="136194" name="Picture 2" descr="os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6858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6195" name="Text Box 3"/>
          <p:cNvSpPr txBox="1">
            <a:spLocks noChangeArrowheads="1"/>
          </p:cNvSpPr>
          <p:nvPr/>
        </p:nvSpPr>
        <p:spPr bwMode="auto">
          <a:xfrm>
            <a:off x="5943600" y="0"/>
            <a:ext cx="3200400" cy="2041525"/>
          </a:xfrm>
          <a:prstGeom prst="rect">
            <a:avLst/>
          </a:prstGeom>
          <a:solidFill>
            <a:schemeClr val="tx2"/>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r">
              <a:spcBef>
                <a:spcPct val="0"/>
              </a:spcBef>
              <a:buClrTx/>
              <a:buFontTx/>
              <a:buNone/>
            </a:pPr>
            <a:r>
              <a:rPr lang="en-US" altLang="en-US" sz="3200">
                <a:solidFill>
                  <a:srgbClr val="CC0000"/>
                </a:solidFill>
              </a:rPr>
              <a:t>ACDC-Grid Monitoring:</a:t>
            </a:r>
          </a:p>
          <a:p>
            <a:pPr algn="r">
              <a:spcBef>
                <a:spcPct val="0"/>
              </a:spcBef>
              <a:buClrTx/>
              <a:buFontTx/>
              <a:buNone/>
            </a:pPr>
            <a:r>
              <a:rPr lang="en-US" altLang="en-US" sz="3200">
                <a:solidFill>
                  <a:srgbClr val="CC0000"/>
                </a:solidFill>
              </a:rPr>
              <a:t>The ACDC-Grid</a:t>
            </a:r>
          </a:p>
          <a:p>
            <a:pPr algn="r">
              <a:spcBef>
                <a:spcPct val="0"/>
              </a:spcBef>
              <a:buClrTx/>
              <a:buFontTx/>
              <a:buNone/>
            </a:pPr>
            <a:r>
              <a:rPr lang="en-US" altLang="en-US" sz="3200">
                <a:solidFill>
                  <a:srgbClr val="CC0000"/>
                </a:solidFill>
              </a:rPr>
              <a:t>DASHBOARD</a:t>
            </a:r>
          </a:p>
        </p:txBody>
      </p:sp>
      <p:sp>
        <p:nvSpPr>
          <p:cNvPr id="136196" name="Text Box 4"/>
          <p:cNvSpPr txBox="1">
            <a:spLocks noChangeArrowheads="1"/>
          </p:cNvSpPr>
          <p:nvPr/>
        </p:nvSpPr>
        <p:spPr bwMode="auto">
          <a:xfrm>
            <a:off x="4572000" y="6278563"/>
            <a:ext cx="4572000" cy="579437"/>
          </a:xfrm>
          <a:prstGeom prst="rect">
            <a:avLst/>
          </a:prstGeom>
          <a:solidFill>
            <a:schemeClr val="tx2"/>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r">
              <a:spcBef>
                <a:spcPct val="0"/>
              </a:spcBef>
              <a:buClrTx/>
              <a:buFontTx/>
              <a:buNone/>
            </a:pPr>
            <a:r>
              <a:rPr lang="en-US" altLang="en-US" sz="3200">
                <a:solidFill>
                  <a:srgbClr val="CC0000"/>
                </a:solidFill>
              </a:rPr>
              <a:t>http://osg.ccr.buffalo.edu</a:t>
            </a:r>
          </a:p>
        </p:txBody>
      </p:sp>
    </p:spTree>
  </p:cSld>
  <p:clrMapOvr>
    <a:masterClrMapping/>
  </p:clrMapOvr>
  <p:transition spd="slow">
    <p:pull dir="rd"/>
  </p:transition>
</p:sld>
</file>

<file path=ppt/slides/slide133.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grpSp>
        <p:nvGrpSpPr>
          <p:cNvPr id="137218" name="Group 10"/>
          <p:cNvGrpSpPr>
            <a:grpSpLocks/>
          </p:cNvGrpSpPr>
          <p:nvPr/>
        </p:nvGrpSpPr>
        <p:grpSpPr bwMode="auto">
          <a:xfrm>
            <a:off x="609600" y="-76200"/>
            <a:ext cx="8153400" cy="6934200"/>
            <a:chOff x="384" y="0"/>
            <a:chExt cx="5136" cy="4416"/>
          </a:xfrm>
        </p:grpSpPr>
        <p:pic>
          <p:nvPicPr>
            <p:cNvPr id="137220" name="Picture 7"/>
            <p:cNvPicPr>
              <a:picLocks noChangeAspect="1" noChangeArrowheads="1"/>
            </p:cNvPicPr>
            <p:nvPr/>
          </p:nvPicPr>
          <p:blipFill>
            <a:blip r:embed="rId2">
              <a:extLst>
                <a:ext uri="{28A0092B-C50C-407E-A947-70E740481C1C}">
                  <a14:useLocalDpi xmlns:a14="http://schemas.microsoft.com/office/drawing/2010/main" val="0"/>
                </a:ext>
              </a:extLst>
            </a:blip>
            <a:srcRect t="15118" b="12213"/>
            <a:stretch>
              <a:fillRect/>
            </a:stretch>
          </p:blipFill>
          <p:spPr bwMode="auto">
            <a:xfrm>
              <a:off x="384" y="0"/>
              <a:ext cx="5136" cy="26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37221" name="Picture 8"/>
            <p:cNvPicPr>
              <a:picLocks noChangeAspect="1" noChangeArrowheads="1"/>
            </p:cNvPicPr>
            <p:nvPr/>
          </p:nvPicPr>
          <p:blipFill>
            <a:blip r:embed="rId3">
              <a:extLst>
                <a:ext uri="{28A0092B-C50C-407E-A947-70E740481C1C}">
                  <a14:useLocalDpi xmlns:a14="http://schemas.microsoft.com/office/drawing/2010/main" val="0"/>
                </a:ext>
              </a:extLst>
            </a:blip>
            <a:srcRect t="47476" b="4077"/>
            <a:stretch>
              <a:fillRect/>
            </a:stretch>
          </p:blipFill>
          <p:spPr bwMode="auto">
            <a:xfrm>
              <a:off x="384" y="2650"/>
              <a:ext cx="5136" cy="176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grpSp>
      <p:sp>
        <p:nvSpPr>
          <p:cNvPr id="137219" name="Text Box 11"/>
          <p:cNvSpPr txBox="1">
            <a:spLocks noChangeArrowheads="1"/>
          </p:cNvSpPr>
          <p:nvPr/>
        </p:nvSpPr>
        <p:spPr bwMode="auto">
          <a:xfrm>
            <a:off x="2238375" y="6365875"/>
            <a:ext cx="6524625"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2400">
                <a:solidFill>
                  <a:srgbClr val="CC0000"/>
                </a:solidFill>
              </a:rPr>
              <a:t>CI Lab Grid Monitor: http://osg.ccr.buffalo.edu/</a:t>
            </a:r>
          </a:p>
        </p:txBody>
      </p:sp>
    </p:spTree>
  </p:cSld>
  <p:clrMapOvr>
    <a:masterClrMapping/>
  </p:clrMapOvr>
  <p:transition spd="slow">
    <p:pull dir="rd"/>
  </p:transition>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Rectangle 2"/>
          <p:cNvSpPr>
            <a:spLocks noGrp="1" noChangeArrowheads="1"/>
          </p:cNvSpPr>
          <p:nvPr>
            <p:ph type="title"/>
          </p:nvPr>
        </p:nvSpPr>
        <p:spPr/>
        <p:txBody>
          <a:bodyPr/>
          <a:lstStyle/>
          <a:p>
            <a:r>
              <a:rPr lang="en-US" altLang="en-US" sz="4000"/>
              <a:t>ACDC Monitor </a:t>
            </a:r>
            <a:br>
              <a:rPr lang="en-US" altLang="en-US" sz="4000"/>
            </a:br>
            <a:r>
              <a:rPr lang="en-US" altLang="en-US" sz="1800"/>
              <a:t>http://osg.ccr.buffalo.edu/operations-dashboard.php?grids=3&amp;vos=10</a:t>
            </a:r>
          </a:p>
        </p:txBody>
      </p:sp>
      <p:pic>
        <p:nvPicPr>
          <p:cNvPr id="138243" name="Picture 3" descr="acdc-screen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2150" y="1282700"/>
            <a:ext cx="7759700" cy="5118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pull dir="rd"/>
  </p:transition>
</p:sld>
</file>

<file path=ppt/slides/slide135.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pic>
        <p:nvPicPr>
          <p:cNvPr id="1068038" name="Picture 6"/>
          <p:cNvPicPr>
            <a:picLocks noChangeAspect="1" noChangeArrowheads="1"/>
          </p:cNvPicPr>
          <p:nvPr/>
        </p:nvPicPr>
        <p:blipFill>
          <a:blip r:embed="rId2">
            <a:extLst>
              <a:ext uri="{28A0092B-C50C-407E-A947-70E740481C1C}">
                <a14:useLocalDpi xmlns:a14="http://schemas.microsoft.com/office/drawing/2010/main" val="0"/>
              </a:ext>
            </a:extLst>
          </a:blip>
          <a:srcRect l="13756" t="15503" r="3023" b="1170"/>
          <a:stretch>
            <a:fillRect/>
          </a:stretch>
        </p:blipFill>
        <p:spPr bwMode="auto">
          <a:xfrm>
            <a:off x="0" y="0"/>
            <a:ext cx="9144000" cy="64992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068039" name="Picture 7"/>
          <p:cNvPicPr>
            <a:picLocks noChangeAspect="1" noChangeArrowheads="1"/>
          </p:cNvPicPr>
          <p:nvPr/>
        </p:nvPicPr>
        <p:blipFill>
          <a:blip r:embed="rId3">
            <a:extLst>
              <a:ext uri="{28A0092B-C50C-407E-A947-70E740481C1C}">
                <a14:useLocalDpi xmlns:a14="http://schemas.microsoft.com/office/drawing/2010/main" val="0"/>
              </a:ext>
            </a:extLst>
          </a:blip>
          <a:srcRect l="13541" t="15118" b="18996"/>
          <a:stretch>
            <a:fillRect/>
          </a:stretch>
        </p:blipFill>
        <p:spPr bwMode="auto">
          <a:xfrm>
            <a:off x="0" y="685800"/>
            <a:ext cx="9144000" cy="49466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068037" name="Picture 5"/>
          <p:cNvPicPr>
            <a:picLocks noChangeAspect="1" noChangeArrowheads="1"/>
          </p:cNvPicPr>
          <p:nvPr/>
        </p:nvPicPr>
        <p:blipFill>
          <a:blip r:embed="rId4">
            <a:extLst>
              <a:ext uri="{28A0092B-C50C-407E-A947-70E740481C1C}">
                <a14:useLocalDpi xmlns:a14="http://schemas.microsoft.com/office/drawing/2010/main" val="0"/>
              </a:ext>
            </a:extLst>
          </a:blip>
          <a:srcRect l="13541" t="14149" b="1607"/>
          <a:stretch>
            <a:fillRect/>
          </a:stretch>
        </p:blipFill>
        <p:spPr bwMode="auto">
          <a:xfrm>
            <a:off x="0" y="0"/>
            <a:ext cx="9144000" cy="63246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39269" name="Text Box 8"/>
          <p:cNvSpPr txBox="1">
            <a:spLocks noChangeArrowheads="1"/>
          </p:cNvSpPr>
          <p:nvPr/>
        </p:nvSpPr>
        <p:spPr bwMode="auto">
          <a:xfrm>
            <a:off x="2493963" y="6400800"/>
            <a:ext cx="4175125"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2400">
                <a:solidFill>
                  <a:srgbClr val="FFFF00"/>
                </a:solidFill>
              </a:rPr>
              <a:t>CI Lab Operations Dashboard</a:t>
            </a:r>
          </a:p>
        </p:txBody>
      </p:sp>
    </p:spTree>
  </p:cSld>
  <p:clrMapOvr>
    <a:masterClrMapping/>
  </p:clrMapOvr>
  <p:transition spd="slow">
    <p:pull dir="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withEffect">
                                  <p:stCondLst>
                                    <p:cond delay="0"/>
                                  </p:stCondLst>
                                  <p:childTnLst>
                                    <p:set>
                                      <p:cBhvr>
                                        <p:cTn id="6" dur="1" fill="hold">
                                          <p:stCondLst>
                                            <p:cond delay="0"/>
                                          </p:stCondLst>
                                        </p:cTn>
                                        <p:tgtEl>
                                          <p:spTgt spid="1068037"/>
                                        </p:tgtEl>
                                        <p:attrNameLst>
                                          <p:attrName>style.visibility</p:attrName>
                                        </p:attrNameLst>
                                      </p:cBhvr>
                                      <p:to>
                                        <p:strVal val="visible"/>
                                      </p:to>
                                    </p:set>
                                  </p:childTnLst>
                                  <p:subTnLst>
                                    <p:set>
                                      <p:cBhvr override="childStyle">
                                        <p:cTn dur="1" fill="hold" display="0" masterRel="nextClick" afterEffect="1"/>
                                        <p:tgtEl>
                                          <p:spTgt spid="1068037"/>
                                        </p:tgtEl>
                                        <p:attrNameLst>
                                          <p:attrName>style.visibility</p:attrName>
                                        </p:attrNameLst>
                                      </p:cBhvr>
                                      <p:to>
                                        <p:strVal val="hidden"/>
                                      </p:to>
                                    </p:set>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068038"/>
                                        </p:tgtEl>
                                        <p:attrNameLst>
                                          <p:attrName>style.visibility</p:attrName>
                                        </p:attrNameLst>
                                      </p:cBhvr>
                                      <p:to>
                                        <p:strVal val="visible"/>
                                      </p:to>
                                    </p:set>
                                  </p:childTnLst>
                                  <p:subTnLst>
                                    <p:set>
                                      <p:cBhvr override="childStyle">
                                        <p:cTn dur="1" fill="hold" display="0" masterRel="nextClick" afterEffect="1"/>
                                        <p:tgtEl>
                                          <p:spTgt spid="1068038"/>
                                        </p:tgtEl>
                                        <p:attrNameLst>
                                          <p:attrName>style.visibility</p:attrName>
                                        </p:attrNameLst>
                                      </p:cBhvr>
                                      <p:to>
                                        <p:strVal val="hidden"/>
                                      </p:to>
                                    </p:set>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06803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Rectangle 2"/>
          <p:cNvSpPr>
            <a:spLocks noGrp="1" noChangeArrowheads="1"/>
          </p:cNvSpPr>
          <p:nvPr>
            <p:ph type="title"/>
          </p:nvPr>
        </p:nvSpPr>
        <p:spPr>
          <a:xfrm>
            <a:off x="0" y="0"/>
            <a:ext cx="9144000" cy="909638"/>
          </a:xfrm>
        </p:spPr>
        <p:txBody>
          <a:bodyPr/>
          <a:lstStyle/>
          <a:p>
            <a:r>
              <a:rPr lang="en-US" altLang="en-US"/>
              <a:t>ACDC-Grid</a:t>
            </a:r>
          </a:p>
        </p:txBody>
      </p:sp>
      <p:pic>
        <p:nvPicPr>
          <p:cNvPr id="14029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949325"/>
            <a:ext cx="4302125" cy="3394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40292" name="Group 4"/>
          <p:cNvGrpSpPr>
            <a:grpSpLocks/>
          </p:cNvGrpSpPr>
          <p:nvPr/>
        </p:nvGrpSpPr>
        <p:grpSpPr bwMode="auto">
          <a:xfrm>
            <a:off x="4297363" y="695325"/>
            <a:ext cx="4714875" cy="3392488"/>
            <a:chOff x="240" y="78"/>
            <a:chExt cx="5280" cy="4164"/>
          </a:xfrm>
        </p:grpSpPr>
        <p:pic>
          <p:nvPicPr>
            <p:cNvPr id="140295"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0" y="78"/>
              <a:ext cx="5280" cy="41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40296" name="AutoShape 6"/>
            <p:cNvSpPr>
              <a:spLocks noChangeArrowheads="1"/>
            </p:cNvSpPr>
            <p:nvPr/>
          </p:nvSpPr>
          <p:spPr bwMode="auto">
            <a:xfrm>
              <a:off x="2976" y="1824"/>
              <a:ext cx="2304" cy="1536"/>
            </a:xfrm>
            <a:prstGeom prst="cloudCallout">
              <a:avLst>
                <a:gd name="adj1" fmla="val -75130"/>
                <a:gd name="adj2" fmla="val -7745"/>
              </a:avLst>
            </a:prstGeom>
            <a:solidFill>
              <a:srgbClr val="FFFF99">
                <a:alpha val="50195"/>
              </a:srgbClr>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eaLnBrk="1" hangingPunct="1">
                <a:spcBef>
                  <a:spcPct val="0"/>
                </a:spcBef>
                <a:buClrTx/>
                <a:buFontTx/>
                <a:buNone/>
              </a:pPr>
              <a:r>
                <a:rPr lang="en-US" altLang="en-US" sz="1200" b="0">
                  <a:solidFill>
                    <a:schemeClr val="tx1"/>
                  </a:solidFill>
                  <a:latin typeface="Arial" charset="0"/>
                </a:rPr>
                <a:t>Browser view of “miller” group files published by user “rappleye”</a:t>
              </a:r>
            </a:p>
          </p:txBody>
        </p:sp>
      </p:grpSp>
      <p:pic>
        <p:nvPicPr>
          <p:cNvPr id="140293"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2313" y="3273425"/>
            <a:ext cx="3948112" cy="3114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0294"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73600" y="2865438"/>
            <a:ext cx="4457700" cy="3516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spd="slow">
    <p:pull dir="rd"/>
  </p:transition>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Rectangle 2"/>
          <p:cNvSpPr>
            <a:spLocks noGrp="1" noChangeArrowheads="1"/>
          </p:cNvSpPr>
          <p:nvPr>
            <p:ph type="title"/>
          </p:nvPr>
        </p:nvSpPr>
        <p:spPr/>
        <p:txBody>
          <a:bodyPr/>
          <a:lstStyle/>
          <a:p>
            <a:r>
              <a:rPr lang="en-US" altLang="en-US" sz="4000"/>
              <a:t>Predictive Scheduler </a:t>
            </a:r>
          </a:p>
        </p:txBody>
      </p:sp>
      <p:sp>
        <p:nvSpPr>
          <p:cNvPr id="141315" name="Rectangle 3"/>
          <p:cNvSpPr>
            <a:spLocks noGrp="1" noChangeArrowheads="1"/>
          </p:cNvSpPr>
          <p:nvPr>
            <p:ph idx="1"/>
          </p:nvPr>
        </p:nvSpPr>
        <p:spPr>
          <a:xfrm>
            <a:off x="457200" y="1600200"/>
            <a:ext cx="8534400" cy="4800600"/>
          </a:xfrm>
        </p:spPr>
        <p:txBody>
          <a:bodyPr/>
          <a:lstStyle/>
          <a:p>
            <a:r>
              <a:rPr lang="en-US" altLang="en-US"/>
              <a:t>Build profiles based on statistical analysis of logs of past jobs </a:t>
            </a:r>
          </a:p>
          <a:p>
            <a:pPr lvl="1"/>
            <a:r>
              <a:rPr lang="en-US" altLang="en-US"/>
              <a:t>Per User/Group </a:t>
            </a:r>
          </a:p>
          <a:p>
            <a:pPr lvl="1"/>
            <a:r>
              <a:rPr lang="en-US" altLang="en-US"/>
              <a:t>Per Resource</a:t>
            </a:r>
          </a:p>
          <a:p>
            <a:r>
              <a:rPr lang="en-US" altLang="en-US"/>
              <a:t>Use these profiles to predict runtimes of new jobs</a:t>
            </a:r>
          </a:p>
          <a:p>
            <a:r>
              <a:rPr lang="en-US" altLang="en-US"/>
              <a:t>Make use of these predictions to determine </a:t>
            </a:r>
          </a:p>
          <a:p>
            <a:pPr lvl="1"/>
            <a:r>
              <a:rPr lang="en-US" altLang="en-US"/>
              <a:t>Resources to be utilized</a:t>
            </a:r>
          </a:p>
          <a:p>
            <a:pPr lvl="1"/>
            <a:r>
              <a:rPr lang="en-US" altLang="en-US"/>
              <a:t>Availability of Backfill</a:t>
            </a:r>
          </a:p>
        </p:txBody>
      </p:sp>
    </p:spTree>
  </p:cSld>
  <p:clrMapOvr>
    <a:masterClrMapping/>
  </p:clrMapOvr>
  <p:transition spd="slow">
    <p:pull dir="rd"/>
  </p:transition>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3075"/>
          <p:cNvSpPr>
            <a:spLocks noChangeArrowheads="1"/>
          </p:cNvSpPr>
          <p:nvPr/>
        </p:nvSpPr>
        <p:spPr bwMode="auto">
          <a:xfrm>
            <a:off x="457200" y="1981200"/>
            <a:ext cx="1828800" cy="4572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2339" name="Rectangle 3076"/>
          <p:cNvSpPr>
            <a:spLocks noChangeArrowheads="1"/>
          </p:cNvSpPr>
          <p:nvPr/>
        </p:nvSpPr>
        <p:spPr bwMode="auto">
          <a:xfrm>
            <a:off x="457200" y="2971800"/>
            <a:ext cx="1828800" cy="4572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2340" name="Rectangle 3077"/>
          <p:cNvSpPr>
            <a:spLocks noChangeArrowheads="1"/>
          </p:cNvSpPr>
          <p:nvPr/>
        </p:nvSpPr>
        <p:spPr bwMode="auto">
          <a:xfrm>
            <a:off x="457200" y="4648200"/>
            <a:ext cx="1828800" cy="4572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2341" name="Oval 3078"/>
          <p:cNvSpPr>
            <a:spLocks noChangeArrowheads="1"/>
          </p:cNvSpPr>
          <p:nvPr/>
        </p:nvSpPr>
        <p:spPr bwMode="auto">
          <a:xfrm>
            <a:off x="2971800" y="5257800"/>
            <a:ext cx="762000" cy="533400"/>
          </a:xfrm>
          <a:prstGeom prst="ellipse">
            <a:avLst/>
          </a:prstGeom>
          <a:solidFill>
            <a:srgbClr val="FF505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2342" name="Oval 3079"/>
          <p:cNvSpPr>
            <a:spLocks noChangeArrowheads="1"/>
          </p:cNvSpPr>
          <p:nvPr/>
        </p:nvSpPr>
        <p:spPr bwMode="auto">
          <a:xfrm>
            <a:off x="4038600" y="5257800"/>
            <a:ext cx="762000" cy="533400"/>
          </a:xfrm>
          <a:prstGeom prst="ellipse">
            <a:avLst/>
          </a:prstGeom>
          <a:solidFill>
            <a:srgbClr val="FF505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2343" name="Oval 3080"/>
          <p:cNvSpPr>
            <a:spLocks noChangeArrowheads="1"/>
          </p:cNvSpPr>
          <p:nvPr/>
        </p:nvSpPr>
        <p:spPr bwMode="auto">
          <a:xfrm>
            <a:off x="5867400" y="5257800"/>
            <a:ext cx="762000" cy="533400"/>
          </a:xfrm>
          <a:prstGeom prst="ellipse">
            <a:avLst/>
          </a:prstGeom>
          <a:solidFill>
            <a:srgbClr val="FF505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2344" name="Oval 3081"/>
          <p:cNvSpPr>
            <a:spLocks noChangeArrowheads="1"/>
          </p:cNvSpPr>
          <p:nvPr/>
        </p:nvSpPr>
        <p:spPr bwMode="auto">
          <a:xfrm>
            <a:off x="1295400" y="3810000"/>
            <a:ext cx="76200" cy="76200"/>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2345" name="Oval 3082"/>
          <p:cNvSpPr>
            <a:spLocks noChangeArrowheads="1"/>
          </p:cNvSpPr>
          <p:nvPr/>
        </p:nvSpPr>
        <p:spPr bwMode="auto">
          <a:xfrm>
            <a:off x="1295400" y="3962400"/>
            <a:ext cx="76200" cy="76200"/>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2346" name="Oval 3083"/>
          <p:cNvSpPr>
            <a:spLocks noChangeArrowheads="1"/>
          </p:cNvSpPr>
          <p:nvPr/>
        </p:nvSpPr>
        <p:spPr bwMode="auto">
          <a:xfrm>
            <a:off x="1295400" y="4114800"/>
            <a:ext cx="76200" cy="76200"/>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2347" name="Oval 3084"/>
          <p:cNvSpPr>
            <a:spLocks noChangeArrowheads="1"/>
          </p:cNvSpPr>
          <p:nvPr/>
        </p:nvSpPr>
        <p:spPr bwMode="auto">
          <a:xfrm>
            <a:off x="5181600" y="5486400"/>
            <a:ext cx="76200" cy="76200"/>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2348" name="Oval 3085"/>
          <p:cNvSpPr>
            <a:spLocks noChangeArrowheads="1"/>
          </p:cNvSpPr>
          <p:nvPr/>
        </p:nvSpPr>
        <p:spPr bwMode="auto">
          <a:xfrm>
            <a:off x="5334000" y="5486400"/>
            <a:ext cx="76200" cy="76200"/>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2349" name="Oval 3086"/>
          <p:cNvSpPr>
            <a:spLocks noChangeArrowheads="1"/>
          </p:cNvSpPr>
          <p:nvPr/>
        </p:nvSpPr>
        <p:spPr bwMode="auto">
          <a:xfrm>
            <a:off x="5486400" y="5486400"/>
            <a:ext cx="76200" cy="76200"/>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2350" name="Text Box 3087"/>
          <p:cNvSpPr txBox="1">
            <a:spLocks noChangeArrowheads="1"/>
          </p:cNvSpPr>
          <p:nvPr/>
        </p:nvSpPr>
        <p:spPr bwMode="auto">
          <a:xfrm>
            <a:off x="582613" y="2025650"/>
            <a:ext cx="14478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50000"/>
              </a:spcBef>
              <a:buClrTx/>
              <a:buFontTx/>
              <a:buNone/>
            </a:pPr>
            <a:r>
              <a:rPr lang="en-US" altLang="en-US" sz="1800">
                <a:solidFill>
                  <a:schemeClr val="tx1"/>
                </a:solidFill>
                <a:latin typeface="Garamond" pitchFamily="18" charset="0"/>
              </a:rPr>
              <a:t>Resource 1</a:t>
            </a:r>
          </a:p>
        </p:txBody>
      </p:sp>
      <p:sp>
        <p:nvSpPr>
          <p:cNvPr id="142351" name="Text Box 3088"/>
          <p:cNvSpPr txBox="1">
            <a:spLocks noChangeArrowheads="1"/>
          </p:cNvSpPr>
          <p:nvPr/>
        </p:nvSpPr>
        <p:spPr bwMode="auto">
          <a:xfrm>
            <a:off x="588963" y="3013075"/>
            <a:ext cx="14478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50000"/>
              </a:spcBef>
              <a:buClrTx/>
              <a:buFontTx/>
              <a:buNone/>
            </a:pPr>
            <a:r>
              <a:rPr lang="en-US" altLang="en-US" sz="1800">
                <a:solidFill>
                  <a:schemeClr val="tx1"/>
                </a:solidFill>
                <a:latin typeface="Garamond" pitchFamily="18" charset="0"/>
              </a:rPr>
              <a:t>Resource 2</a:t>
            </a:r>
          </a:p>
        </p:txBody>
      </p:sp>
      <p:sp>
        <p:nvSpPr>
          <p:cNvPr id="142352" name="Text Box 3089"/>
          <p:cNvSpPr txBox="1">
            <a:spLocks noChangeArrowheads="1"/>
          </p:cNvSpPr>
          <p:nvPr/>
        </p:nvSpPr>
        <p:spPr bwMode="auto">
          <a:xfrm>
            <a:off x="609600" y="4689475"/>
            <a:ext cx="14478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50000"/>
              </a:spcBef>
              <a:buClrTx/>
              <a:buFontTx/>
              <a:buNone/>
            </a:pPr>
            <a:r>
              <a:rPr lang="en-US" altLang="en-US" sz="1800">
                <a:solidFill>
                  <a:schemeClr val="tx1"/>
                </a:solidFill>
                <a:latin typeface="Garamond" pitchFamily="18" charset="0"/>
              </a:rPr>
              <a:t>Resource n</a:t>
            </a:r>
          </a:p>
        </p:txBody>
      </p:sp>
      <p:sp>
        <p:nvSpPr>
          <p:cNvPr id="142353" name="Text Box 3090"/>
          <p:cNvSpPr txBox="1">
            <a:spLocks noChangeArrowheads="1"/>
          </p:cNvSpPr>
          <p:nvPr/>
        </p:nvSpPr>
        <p:spPr bwMode="auto">
          <a:xfrm>
            <a:off x="2971800" y="5334000"/>
            <a:ext cx="10668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50000"/>
              </a:spcBef>
              <a:buClrTx/>
              <a:buFontTx/>
              <a:buNone/>
            </a:pPr>
            <a:r>
              <a:rPr lang="en-US" altLang="en-US" sz="1800">
                <a:solidFill>
                  <a:schemeClr val="tx1"/>
                </a:solidFill>
                <a:latin typeface="Garamond" pitchFamily="18" charset="0"/>
              </a:rPr>
              <a:t>User 1</a:t>
            </a:r>
          </a:p>
        </p:txBody>
      </p:sp>
      <p:sp>
        <p:nvSpPr>
          <p:cNvPr id="142354" name="Text Box 3091"/>
          <p:cNvSpPr txBox="1">
            <a:spLocks noChangeArrowheads="1"/>
          </p:cNvSpPr>
          <p:nvPr/>
        </p:nvSpPr>
        <p:spPr bwMode="auto">
          <a:xfrm>
            <a:off x="4003675" y="5334000"/>
            <a:ext cx="10668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50000"/>
              </a:spcBef>
              <a:buClrTx/>
              <a:buFontTx/>
              <a:buNone/>
            </a:pPr>
            <a:r>
              <a:rPr lang="en-US" altLang="en-US" sz="1800">
                <a:solidFill>
                  <a:schemeClr val="tx1"/>
                </a:solidFill>
                <a:latin typeface="Garamond" pitchFamily="18" charset="0"/>
              </a:rPr>
              <a:t>User 2</a:t>
            </a:r>
          </a:p>
        </p:txBody>
      </p:sp>
      <p:sp>
        <p:nvSpPr>
          <p:cNvPr id="142355" name="Text Box 3092"/>
          <p:cNvSpPr txBox="1">
            <a:spLocks noChangeArrowheads="1"/>
          </p:cNvSpPr>
          <p:nvPr/>
        </p:nvSpPr>
        <p:spPr bwMode="auto">
          <a:xfrm>
            <a:off x="5821363" y="5334000"/>
            <a:ext cx="10668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50000"/>
              </a:spcBef>
              <a:buClrTx/>
              <a:buFontTx/>
              <a:buNone/>
            </a:pPr>
            <a:r>
              <a:rPr lang="en-US" altLang="en-US" sz="1800">
                <a:solidFill>
                  <a:schemeClr val="tx1"/>
                </a:solidFill>
                <a:latin typeface="Garamond" pitchFamily="18" charset="0"/>
              </a:rPr>
              <a:t>User m</a:t>
            </a:r>
          </a:p>
        </p:txBody>
      </p:sp>
      <p:sp>
        <p:nvSpPr>
          <p:cNvPr id="142356" name="Rectangle 3093"/>
          <p:cNvSpPr>
            <a:spLocks noChangeArrowheads="1"/>
          </p:cNvSpPr>
          <p:nvPr/>
        </p:nvSpPr>
        <p:spPr bwMode="auto">
          <a:xfrm>
            <a:off x="4572000" y="2514600"/>
            <a:ext cx="1981200" cy="2057400"/>
          </a:xfrm>
          <a:prstGeom prst="rect">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2357" name="Rectangle 3094"/>
          <p:cNvSpPr>
            <a:spLocks noChangeArrowheads="1"/>
          </p:cNvSpPr>
          <p:nvPr/>
        </p:nvSpPr>
        <p:spPr bwMode="auto">
          <a:xfrm>
            <a:off x="3048000" y="1524000"/>
            <a:ext cx="1447800" cy="685800"/>
          </a:xfrm>
          <a:prstGeom prst="rect">
            <a:avLst/>
          </a:prstGeom>
          <a:solidFill>
            <a:schemeClr val="hlink"/>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2358" name="Text Box 3095"/>
          <p:cNvSpPr txBox="1">
            <a:spLocks noChangeArrowheads="1"/>
          </p:cNvSpPr>
          <p:nvPr/>
        </p:nvSpPr>
        <p:spPr bwMode="auto">
          <a:xfrm>
            <a:off x="3200400" y="1524000"/>
            <a:ext cx="11430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50000"/>
              </a:spcBef>
              <a:buClrTx/>
              <a:buFontTx/>
              <a:buNone/>
            </a:pPr>
            <a:r>
              <a:rPr lang="en-US" altLang="en-US" sz="1800">
                <a:solidFill>
                  <a:schemeClr val="tx1"/>
                </a:solidFill>
                <a:latin typeface="Garamond" pitchFamily="18" charset="0"/>
              </a:rPr>
              <a:t>SQL Database</a:t>
            </a:r>
          </a:p>
        </p:txBody>
      </p:sp>
      <p:sp>
        <p:nvSpPr>
          <p:cNvPr id="142359" name="Line 3096"/>
          <p:cNvSpPr>
            <a:spLocks noChangeShapeType="1"/>
          </p:cNvSpPr>
          <p:nvPr/>
        </p:nvSpPr>
        <p:spPr bwMode="auto">
          <a:xfrm flipV="1">
            <a:off x="2286000" y="1828800"/>
            <a:ext cx="762000" cy="3810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42360" name="Line 3097"/>
          <p:cNvSpPr>
            <a:spLocks noChangeShapeType="1"/>
          </p:cNvSpPr>
          <p:nvPr/>
        </p:nvSpPr>
        <p:spPr bwMode="auto">
          <a:xfrm flipV="1">
            <a:off x="2286000" y="1981200"/>
            <a:ext cx="762000" cy="12192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42361" name="Line 3098"/>
          <p:cNvSpPr>
            <a:spLocks noChangeShapeType="1"/>
          </p:cNvSpPr>
          <p:nvPr/>
        </p:nvSpPr>
        <p:spPr bwMode="auto">
          <a:xfrm flipV="1">
            <a:off x="2286000" y="2209800"/>
            <a:ext cx="762000" cy="26670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42362" name="Line 3099"/>
          <p:cNvSpPr>
            <a:spLocks noChangeShapeType="1"/>
          </p:cNvSpPr>
          <p:nvPr/>
        </p:nvSpPr>
        <p:spPr bwMode="auto">
          <a:xfrm>
            <a:off x="4495800" y="2209800"/>
            <a:ext cx="381000" cy="3048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42363" name="Line 3100"/>
          <p:cNvSpPr>
            <a:spLocks noChangeShapeType="1"/>
          </p:cNvSpPr>
          <p:nvPr/>
        </p:nvSpPr>
        <p:spPr bwMode="auto">
          <a:xfrm>
            <a:off x="2286000" y="2209800"/>
            <a:ext cx="2286000" cy="7620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42364" name="Line 3101"/>
          <p:cNvSpPr>
            <a:spLocks noChangeShapeType="1"/>
          </p:cNvSpPr>
          <p:nvPr/>
        </p:nvSpPr>
        <p:spPr bwMode="auto">
          <a:xfrm>
            <a:off x="2286000" y="3200400"/>
            <a:ext cx="22860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42365" name="Line 3102"/>
          <p:cNvSpPr>
            <a:spLocks noChangeShapeType="1"/>
          </p:cNvSpPr>
          <p:nvPr/>
        </p:nvSpPr>
        <p:spPr bwMode="auto">
          <a:xfrm flipV="1">
            <a:off x="2286000" y="3429000"/>
            <a:ext cx="2286000" cy="14478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42366" name="Text Box 3103"/>
          <p:cNvSpPr txBox="1">
            <a:spLocks noChangeArrowheads="1"/>
          </p:cNvSpPr>
          <p:nvPr/>
        </p:nvSpPr>
        <p:spPr bwMode="auto">
          <a:xfrm>
            <a:off x="4876800" y="3048000"/>
            <a:ext cx="16002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50000"/>
              </a:spcBef>
              <a:buClrTx/>
              <a:buFontTx/>
              <a:buNone/>
            </a:pPr>
            <a:r>
              <a:rPr lang="en-US" altLang="en-US" sz="1800">
                <a:solidFill>
                  <a:schemeClr val="tx1"/>
                </a:solidFill>
                <a:latin typeface="Garamond" pitchFamily="18" charset="0"/>
              </a:rPr>
              <a:t>Predictive Scheduler</a:t>
            </a:r>
          </a:p>
        </p:txBody>
      </p:sp>
      <p:sp>
        <p:nvSpPr>
          <p:cNvPr id="142367" name="Line 3104"/>
          <p:cNvSpPr>
            <a:spLocks noChangeShapeType="1"/>
          </p:cNvSpPr>
          <p:nvPr/>
        </p:nvSpPr>
        <p:spPr bwMode="auto">
          <a:xfrm flipV="1">
            <a:off x="3352800" y="2209800"/>
            <a:ext cx="0" cy="30480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42368" name="Line 3105"/>
          <p:cNvSpPr>
            <a:spLocks noChangeShapeType="1"/>
          </p:cNvSpPr>
          <p:nvPr/>
        </p:nvSpPr>
        <p:spPr bwMode="auto">
          <a:xfrm flipV="1">
            <a:off x="4419600" y="2209800"/>
            <a:ext cx="0" cy="30480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42369" name="Line 3106"/>
          <p:cNvSpPr>
            <a:spLocks noChangeShapeType="1"/>
          </p:cNvSpPr>
          <p:nvPr/>
        </p:nvSpPr>
        <p:spPr bwMode="auto">
          <a:xfrm flipV="1">
            <a:off x="3886200" y="2209800"/>
            <a:ext cx="0" cy="27432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42370" name="Line 3107"/>
          <p:cNvSpPr>
            <a:spLocks noChangeShapeType="1"/>
          </p:cNvSpPr>
          <p:nvPr/>
        </p:nvSpPr>
        <p:spPr bwMode="auto">
          <a:xfrm>
            <a:off x="3886200" y="4953000"/>
            <a:ext cx="2286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42371" name="Line 3108"/>
          <p:cNvSpPr>
            <a:spLocks noChangeShapeType="1"/>
          </p:cNvSpPr>
          <p:nvPr/>
        </p:nvSpPr>
        <p:spPr bwMode="auto">
          <a:xfrm>
            <a:off x="6172200" y="4953000"/>
            <a:ext cx="0" cy="3048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42372" name="Line 3109"/>
          <p:cNvSpPr>
            <a:spLocks noChangeShapeType="1"/>
          </p:cNvSpPr>
          <p:nvPr/>
        </p:nvSpPr>
        <p:spPr bwMode="auto">
          <a:xfrm>
            <a:off x="6553200" y="3352800"/>
            <a:ext cx="5334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42373" name="Rectangle 3110"/>
          <p:cNvSpPr>
            <a:spLocks noChangeArrowheads="1"/>
          </p:cNvSpPr>
          <p:nvPr/>
        </p:nvSpPr>
        <p:spPr bwMode="auto">
          <a:xfrm>
            <a:off x="7226300" y="2971800"/>
            <a:ext cx="1536700" cy="2514600"/>
          </a:xfrm>
          <a:prstGeom prst="rect">
            <a:avLst/>
          </a:prstGeom>
          <a:solidFill>
            <a:schemeClr val="tx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2374" name="Text Box 3111"/>
          <p:cNvSpPr txBox="1">
            <a:spLocks noChangeArrowheads="1"/>
          </p:cNvSpPr>
          <p:nvPr/>
        </p:nvSpPr>
        <p:spPr bwMode="auto">
          <a:xfrm>
            <a:off x="7086600" y="2743200"/>
            <a:ext cx="1600200" cy="2703513"/>
          </a:xfrm>
          <a:prstGeom prst="rect">
            <a:avLst/>
          </a:prstGeom>
          <a:solidFill>
            <a:srgbClr val="FFFF0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50000"/>
              </a:spcBef>
              <a:buClrTx/>
              <a:buFontTx/>
              <a:buNone/>
            </a:pPr>
            <a:r>
              <a:rPr lang="en-US" altLang="en-US" sz="1800">
                <a:latin typeface="Garamond" pitchFamily="18" charset="0"/>
              </a:rPr>
              <a:t>Maintain Profiles and Predict </a:t>
            </a:r>
          </a:p>
          <a:p>
            <a:pPr>
              <a:spcBef>
                <a:spcPct val="50000"/>
              </a:spcBef>
              <a:buClrTx/>
              <a:buFontTx/>
              <a:buChar char="•"/>
            </a:pPr>
            <a:r>
              <a:rPr lang="en-US" altLang="en-US" sz="1800">
                <a:latin typeface="Garamond" pitchFamily="18" charset="0"/>
              </a:rPr>
              <a:t> running time</a:t>
            </a:r>
          </a:p>
          <a:p>
            <a:pPr>
              <a:spcBef>
                <a:spcPct val="50000"/>
              </a:spcBef>
              <a:buClrTx/>
              <a:buFontTx/>
              <a:buChar char="•"/>
            </a:pPr>
            <a:r>
              <a:rPr lang="en-US" altLang="en-US" sz="1800">
                <a:latin typeface="Garamond" pitchFamily="18" charset="0"/>
              </a:rPr>
              <a:t> backfill on resources</a:t>
            </a:r>
          </a:p>
          <a:p>
            <a:pPr>
              <a:spcBef>
                <a:spcPct val="50000"/>
              </a:spcBef>
              <a:buClrTx/>
              <a:buFontTx/>
              <a:buChar char="•"/>
            </a:pPr>
            <a:r>
              <a:rPr lang="en-US" altLang="en-US" sz="1800">
                <a:latin typeface="Garamond" pitchFamily="18" charset="0"/>
              </a:rPr>
              <a:t> grid load and utilization</a:t>
            </a:r>
          </a:p>
        </p:txBody>
      </p:sp>
      <p:sp>
        <p:nvSpPr>
          <p:cNvPr id="142375" name="Rectangle 3112"/>
          <p:cNvSpPr>
            <a:spLocks noChangeArrowheads="1"/>
          </p:cNvSpPr>
          <p:nvPr/>
        </p:nvSpPr>
        <p:spPr bwMode="auto">
          <a:xfrm>
            <a:off x="0" y="0"/>
            <a:ext cx="9144000" cy="1277938"/>
          </a:xfrm>
          <a:prstGeom prst="rect">
            <a:avLst/>
          </a:prstGeom>
          <a:gradFill rotWithShape="1">
            <a:gsLst>
              <a:gs pos="0">
                <a:srgbClr val="000047"/>
              </a:gs>
              <a:gs pos="50000">
                <a:srgbClr val="000099"/>
              </a:gs>
              <a:gs pos="100000">
                <a:srgbClr val="000047"/>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4000" b="0">
                <a:solidFill>
                  <a:schemeClr val="bg1"/>
                </a:solidFill>
                <a:latin typeface="Arial Black" pitchFamily="34" charset="0"/>
              </a:rPr>
              <a:t>System Diagram</a:t>
            </a:r>
          </a:p>
        </p:txBody>
      </p:sp>
      <p:sp>
        <p:nvSpPr>
          <p:cNvPr id="142376" name="Rectangle 3113"/>
          <p:cNvSpPr>
            <a:spLocks noGrp="1" noChangeArrowheads="1"/>
          </p:cNvSpPr>
          <p:nvPr>
            <p:ph type="title"/>
          </p:nvPr>
        </p:nvSpPr>
        <p:spPr/>
        <p:txBody>
          <a:bodyPr/>
          <a:lstStyle/>
          <a:p>
            <a:r>
              <a:rPr lang="en-US" altLang="en-US"/>
              <a:t>System Diagram</a:t>
            </a:r>
          </a:p>
        </p:txBody>
      </p:sp>
    </p:spTree>
  </p:cSld>
  <p:clrMapOvr>
    <a:masterClrMapping/>
  </p:clrMapOvr>
  <p:transition spd="slow">
    <p:pull dir="rd"/>
  </p:transition>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2" name="Rectangle 2"/>
          <p:cNvSpPr>
            <a:spLocks noGrp="1" noChangeArrowheads="1"/>
          </p:cNvSpPr>
          <p:nvPr>
            <p:ph type="title"/>
          </p:nvPr>
        </p:nvSpPr>
        <p:spPr/>
        <p:txBody>
          <a:bodyPr/>
          <a:lstStyle/>
          <a:p>
            <a:r>
              <a:rPr lang="en-US" altLang="en-US"/>
              <a:t>Preliminary GA results</a:t>
            </a:r>
          </a:p>
        </p:txBody>
      </p:sp>
      <p:graphicFrame>
        <p:nvGraphicFramePr>
          <p:cNvPr id="143363" name="Object 3"/>
          <p:cNvGraphicFramePr>
            <a:graphicFrameLocks noGrp="1" noChangeAspect="1"/>
          </p:cNvGraphicFramePr>
          <p:nvPr>
            <p:ph sz="half" idx="1"/>
          </p:nvPr>
        </p:nvGraphicFramePr>
        <p:xfrm>
          <a:off x="228600" y="1447800"/>
          <a:ext cx="5181600" cy="2382838"/>
        </p:xfrm>
        <a:graphic>
          <a:graphicData uri="http://schemas.openxmlformats.org/presentationml/2006/ole">
            <mc:AlternateContent xmlns:mc="http://schemas.openxmlformats.org/markup-compatibility/2006">
              <mc:Choice xmlns:v="urn:schemas-microsoft-com:vml" Requires="v">
                <p:oleObj spid="_x0000_s143447" name="Bitmap Image" r:id="rId3" imgW="6752381" imgH="3104762" progId="Paint.Picture">
                  <p:embed/>
                </p:oleObj>
              </mc:Choice>
              <mc:Fallback>
                <p:oleObj name="Bitmap Image" r:id="rId3" imgW="6752381" imgH="3104762" progId="Paint.Picture">
                  <p:embed/>
                  <p:pic>
                    <p:nvPicPr>
                      <p:cNvPr id="0"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1447800"/>
                        <a:ext cx="5181600" cy="23828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43368" name="Object 8"/>
          <p:cNvGraphicFramePr>
            <a:graphicFrameLocks noGrp="1" noChangeAspect="1"/>
          </p:cNvGraphicFramePr>
          <p:nvPr>
            <p:ph sz="half" idx="2"/>
          </p:nvPr>
        </p:nvGraphicFramePr>
        <p:xfrm>
          <a:off x="3659188" y="3962400"/>
          <a:ext cx="5178425" cy="2419350"/>
        </p:xfrm>
        <a:graphic>
          <a:graphicData uri="http://schemas.openxmlformats.org/presentationml/2006/ole">
            <mc:AlternateContent xmlns:mc="http://schemas.openxmlformats.org/markup-compatibility/2006">
              <mc:Choice xmlns:v="urn:schemas-microsoft-com:vml" Requires="v">
                <p:oleObj spid="_x0000_s143448" name="Bitmap Image" r:id="rId5" imgW="6647619" imgH="3104762" progId="Paint.Picture">
                  <p:embed/>
                </p:oleObj>
              </mc:Choice>
              <mc:Fallback>
                <p:oleObj name="Bitmap Image" r:id="rId5" imgW="6647619" imgH="3104762" progId="Paint.Picture">
                  <p:embed/>
                  <p:pic>
                    <p:nvPicPr>
                      <p:cNvPr id="0" name="Object 8"/>
                      <p:cNvPicPr>
                        <a:picLocks noGrp="1"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659188" y="3962400"/>
                        <a:ext cx="5178425" cy="2419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43364" name="Text Box 4"/>
          <p:cNvSpPr txBox="1">
            <a:spLocks noChangeArrowheads="1"/>
          </p:cNvSpPr>
          <p:nvPr/>
        </p:nvSpPr>
        <p:spPr bwMode="auto">
          <a:xfrm>
            <a:off x="5638800" y="2133600"/>
            <a:ext cx="3352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r">
              <a:spcBef>
                <a:spcPct val="50000"/>
              </a:spcBef>
              <a:buClrTx/>
              <a:buFontTx/>
              <a:buNone/>
            </a:pPr>
            <a:r>
              <a:rPr lang="en-US" altLang="en-US" sz="2200">
                <a:latin typeface="Garamond" pitchFamily="18" charset="0"/>
              </a:rPr>
              <a:t>Percent of estimates within 5% of actual values</a:t>
            </a:r>
          </a:p>
        </p:txBody>
      </p:sp>
      <p:sp>
        <p:nvSpPr>
          <p:cNvPr id="143365" name="Line 5"/>
          <p:cNvSpPr>
            <a:spLocks noChangeShapeType="1"/>
          </p:cNvSpPr>
          <p:nvPr/>
        </p:nvSpPr>
        <p:spPr bwMode="auto">
          <a:xfrm flipH="1">
            <a:off x="5181600" y="2514600"/>
            <a:ext cx="1143000" cy="0"/>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43366" name="Text Box 6"/>
          <p:cNvSpPr txBox="1">
            <a:spLocks noChangeArrowheads="1"/>
          </p:cNvSpPr>
          <p:nvPr/>
        </p:nvSpPr>
        <p:spPr bwMode="auto">
          <a:xfrm>
            <a:off x="152400" y="4876800"/>
            <a:ext cx="35052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50000"/>
              </a:spcBef>
              <a:buClrTx/>
              <a:buFontTx/>
              <a:buNone/>
            </a:pPr>
            <a:r>
              <a:rPr lang="en-US" altLang="en-US" sz="2200">
                <a:latin typeface="Garamond" pitchFamily="18" charset="0"/>
              </a:rPr>
              <a:t>Percent of estimates within 20% of actual values</a:t>
            </a:r>
          </a:p>
        </p:txBody>
      </p:sp>
      <p:sp>
        <p:nvSpPr>
          <p:cNvPr id="143367" name="Line 7"/>
          <p:cNvSpPr>
            <a:spLocks noChangeShapeType="1"/>
          </p:cNvSpPr>
          <p:nvPr/>
        </p:nvSpPr>
        <p:spPr bwMode="auto">
          <a:xfrm>
            <a:off x="2743200" y="5257800"/>
            <a:ext cx="914400" cy="0"/>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Tree>
  </p:cSld>
  <p:clrMapOvr>
    <a:masterClrMapping/>
  </p:clrMapOvr>
  <p:transition spd="slow">
    <p:pull dir="rd"/>
  </p:transition>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7" name="Rectangle 4"/>
          <p:cNvSpPr>
            <a:spLocks noGrp="1" noChangeArrowheads="1"/>
          </p:cNvSpPr>
          <p:nvPr>
            <p:ph type="title"/>
          </p:nvPr>
        </p:nvSpPr>
        <p:spPr/>
        <p:txBody>
          <a:bodyPr/>
          <a:lstStyle/>
          <a:p>
            <a:r>
              <a:rPr lang="en-US" altLang="en-US" sz="3600"/>
              <a:t>ACDC-Grid Dynamic Resource Allocation at SC03 with Grid3</a:t>
            </a:r>
          </a:p>
        </p:txBody>
      </p:sp>
      <p:sp>
        <p:nvSpPr>
          <p:cNvPr id="144386" name="Rectangle 2"/>
          <p:cNvSpPr>
            <a:spLocks noGrp="1" noChangeArrowheads="1"/>
          </p:cNvSpPr>
          <p:nvPr>
            <p:ph idx="1"/>
          </p:nvPr>
        </p:nvSpPr>
        <p:spPr>
          <a:xfrm>
            <a:off x="685800" y="1560513"/>
            <a:ext cx="7772400" cy="4687887"/>
          </a:xfrm>
        </p:spPr>
        <p:txBody>
          <a:bodyPr/>
          <a:lstStyle/>
          <a:p>
            <a:r>
              <a:rPr lang="en-US" altLang="en-US"/>
              <a:t>Small number (40) of CPUs were dedicated at night</a:t>
            </a:r>
          </a:p>
          <a:p>
            <a:r>
              <a:rPr lang="en-US" altLang="en-US"/>
              <a:t>An additional 400 CPUs were dynamically allocated during the day</a:t>
            </a:r>
          </a:p>
          <a:p>
            <a:r>
              <a:rPr lang="en-US" altLang="en-US"/>
              <a:t>No human intervention was required</a:t>
            </a:r>
          </a:p>
          <a:p>
            <a:r>
              <a:rPr lang="en-US" altLang="en-US"/>
              <a:t>Grid applications were able to utilize the resources and surpassed the Grid3 goals</a:t>
            </a:r>
          </a:p>
        </p:txBody>
      </p:sp>
    </p:spTree>
  </p:cSld>
  <p:clrMapOvr>
    <a:masterClrMapping/>
  </p:clrMapOvr>
  <p:transition spd="slow">
    <p:pull dir="rd"/>
  </p:transition>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5410" name="Group 2"/>
          <p:cNvGrpSpPr>
            <a:grpSpLocks/>
          </p:cNvGrpSpPr>
          <p:nvPr/>
        </p:nvGrpSpPr>
        <p:grpSpPr bwMode="auto">
          <a:xfrm>
            <a:off x="385763" y="1252538"/>
            <a:ext cx="8377237" cy="5353050"/>
            <a:chOff x="243" y="789"/>
            <a:chExt cx="5277" cy="3372"/>
          </a:xfrm>
        </p:grpSpPr>
        <p:sp>
          <p:nvSpPr>
            <p:cNvPr id="145412" name="Text Box 3"/>
            <p:cNvSpPr txBox="1">
              <a:spLocks noChangeArrowheads="1"/>
            </p:cNvSpPr>
            <p:nvPr/>
          </p:nvSpPr>
          <p:spPr bwMode="auto">
            <a:xfrm>
              <a:off x="3840" y="3551"/>
              <a:ext cx="1440" cy="4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eaLnBrk="1" hangingPunct="1">
                <a:lnSpc>
                  <a:spcPct val="90000"/>
                </a:lnSpc>
                <a:spcBef>
                  <a:spcPct val="50000"/>
                </a:spcBef>
                <a:buClrTx/>
                <a:buFontTx/>
                <a:buNone/>
              </a:pPr>
              <a:r>
                <a:rPr lang="en-US" altLang="en-US" sz="1200" b="0">
                  <a:solidFill>
                    <a:schemeClr val="tx1"/>
                  </a:solidFill>
                </a:rPr>
                <a:t>GigE and Myrinet connection</a:t>
              </a:r>
            </a:p>
            <a:p>
              <a:pPr eaLnBrk="1" hangingPunct="1">
                <a:lnSpc>
                  <a:spcPct val="90000"/>
                </a:lnSpc>
                <a:spcBef>
                  <a:spcPct val="50000"/>
                </a:spcBef>
                <a:buClrTx/>
                <a:buFontTx/>
                <a:buNone/>
              </a:pPr>
              <a:r>
                <a:rPr lang="en-US" altLang="en-US" sz="1200" b="0">
                  <a:solidFill>
                    <a:schemeClr val="tx1"/>
                  </a:solidFill>
                </a:rPr>
                <a:t>GigE connection</a:t>
              </a:r>
            </a:p>
            <a:p>
              <a:pPr eaLnBrk="1" hangingPunct="1">
                <a:lnSpc>
                  <a:spcPct val="90000"/>
                </a:lnSpc>
                <a:spcBef>
                  <a:spcPct val="50000"/>
                </a:spcBef>
                <a:buClrTx/>
                <a:buFontTx/>
                <a:buNone/>
              </a:pPr>
              <a:r>
                <a:rPr lang="en-US" altLang="en-US" sz="1200" b="0">
                  <a:solidFill>
                    <a:schemeClr val="tx1"/>
                  </a:solidFill>
                </a:rPr>
                <a:t>73 GB hard drive</a:t>
              </a:r>
            </a:p>
          </p:txBody>
        </p:sp>
        <p:grpSp>
          <p:nvGrpSpPr>
            <p:cNvPr id="145413" name="Group 4"/>
            <p:cNvGrpSpPr>
              <a:grpSpLocks/>
            </p:cNvGrpSpPr>
            <p:nvPr/>
          </p:nvGrpSpPr>
          <p:grpSpPr bwMode="auto">
            <a:xfrm>
              <a:off x="243" y="789"/>
              <a:ext cx="5277" cy="3372"/>
              <a:chOff x="243" y="789"/>
              <a:chExt cx="5277" cy="3372"/>
            </a:xfrm>
          </p:grpSpPr>
          <p:sp>
            <p:nvSpPr>
              <p:cNvPr id="145415" name="AutoShape 5"/>
              <p:cNvSpPr>
                <a:spLocks noChangeArrowheads="1"/>
              </p:cNvSpPr>
              <p:nvPr/>
            </p:nvSpPr>
            <p:spPr bwMode="auto">
              <a:xfrm>
                <a:off x="931" y="1296"/>
                <a:ext cx="890" cy="467"/>
              </a:xfrm>
              <a:prstGeom prst="lightningBolt">
                <a:avLst/>
              </a:prstGeom>
              <a:solidFill>
                <a:schemeClr val="accent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5416" name="Rectangle 6"/>
              <p:cNvSpPr>
                <a:spLocks noChangeArrowheads="1"/>
              </p:cNvSpPr>
              <p:nvPr/>
            </p:nvSpPr>
            <p:spPr bwMode="auto">
              <a:xfrm>
                <a:off x="1757" y="1729"/>
                <a:ext cx="1449" cy="1420"/>
              </a:xfrm>
              <a:prstGeom prst="rect">
                <a:avLst/>
              </a:prstGeom>
              <a:solidFill>
                <a:srgbClr val="0099FF"/>
              </a:solidFill>
              <a:ln>
                <a:noFill/>
              </a:ln>
              <a:effectLst>
                <a:prstShdw prst="shdw17" dist="17961" dir="2700000">
                  <a:srgbClr val="005C99"/>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eaLnBrk="1" hangingPunct="1">
                  <a:spcBef>
                    <a:spcPct val="0"/>
                  </a:spcBef>
                  <a:buClrTx/>
                  <a:buFontTx/>
                  <a:buNone/>
                </a:pPr>
                <a:r>
                  <a:rPr lang="en-US" altLang="en-US" sz="1200" b="0">
                    <a:solidFill>
                      <a:schemeClr val="tx1"/>
                    </a:solidFill>
                  </a:rPr>
                  <a:t>292 – Dell 2650</a:t>
                </a:r>
              </a:p>
              <a:p>
                <a:pPr algn="ctr" eaLnBrk="1" hangingPunct="1">
                  <a:spcBef>
                    <a:spcPct val="0"/>
                  </a:spcBef>
                  <a:buClrTx/>
                  <a:buFontTx/>
                  <a:buNone/>
                </a:pPr>
                <a:r>
                  <a:rPr lang="en-US" altLang="en-US" sz="1200" b="0">
                    <a:solidFill>
                      <a:schemeClr val="tx1"/>
                    </a:solidFill>
                  </a:rPr>
                  <a:t>production nodes</a:t>
                </a:r>
              </a:p>
            </p:txBody>
          </p:sp>
          <p:cxnSp>
            <p:nvCxnSpPr>
              <p:cNvPr id="145417" name="AutoShape 7"/>
              <p:cNvCxnSpPr>
                <a:cxnSpLocks noChangeShapeType="1"/>
                <a:stCxn id="145416" idx="3"/>
                <a:endCxn id="920623" idx="1"/>
              </p:cNvCxnSpPr>
              <p:nvPr/>
            </p:nvCxnSpPr>
            <p:spPr bwMode="auto">
              <a:xfrm flipV="1">
                <a:off x="3206" y="1731"/>
                <a:ext cx="337" cy="708"/>
              </a:xfrm>
              <a:prstGeom prst="bentConnector3">
                <a:avLst>
                  <a:gd name="adj1" fmla="val 49870"/>
                </a:avLst>
              </a:prstGeom>
              <a:noFill/>
              <a:ln w="38100">
                <a:solidFill>
                  <a:srgbClr val="FF0000"/>
                </a:solidFill>
                <a:prstDash val="sysDot"/>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45418" name="AutoShape 8"/>
              <p:cNvCxnSpPr>
                <a:cxnSpLocks noChangeShapeType="1"/>
                <a:stCxn id="145416" idx="3"/>
                <a:endCxn id="920624" idx="1"/>
              </p:cNvCxnSpPr>
              <p:nvPr/>
            </p:nvCxnSpPr>
            <p:spPr bwMode="auto">
              <a:xfrm>
                <a:off x="3206" y="2439"/>
                <a:ext cx="335" cy="0"/>
              </a:xfrm>
              <a:prstGeom prst="straightConnector1">
                <a:avLst/>
              </a:prstGeom>
              <a:noFill/>
              <a:ln w="38100">
                <a:solidFill>
                  <a:srgbClr val="FF0000"/>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45419" name="AutoShape 9"/>
              <p:cNvCxnSpPr>
                <a:cxnSpLocks noChangeShapeType="1"/>
                <a:stCxn id="145416" idx="3"/>
                <a:endCxn id="920625" idx="1"/>
              </p:cNvCxnSpPr>
              <p:nvPr/>
            </p:nvCxnSpPr>
            <p:spPr bwMode="auto">
              <a:xfrm>
                <a:off x="3206" y="2439"/>
                <a:ext cx="338" cy="725"/>
              </a:xfrm>
              <a:prstGeom prst="bentConnector3">
                <a:avLst>
                  <a:gd name="adj1" fmla="val 50000"/>
                </a:avLst>
              </a:prstGeom>
              <a:noFill/>
              <a:ln w="38100">
                <a:solidFill>
                  <a:srgbClr val="FF0000"/>
                </a:solidFill>
                <a:prstDash val="sysDot"/>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45420" name="AutoShape 10"/>
              <p:cNvCxnSpPr>
                <a:cxnSpLocks noChangeShapeType="1"/>
                <a:stCxn id="920617" idx="3"/>
                <a:endCxn id="145416" idx="1"/>
              </p:cNvCxnSpPr>
              <p:nvPr/>
            </p:nvCxnSpPr>
            <p:spPr bwMode="auto">
              <a:xfrm flipV="1">
                <a:off x="1331" y="2439"/>
                <a:ext cx="426" cy="420"/>
              </a:xfrm>
              <a:prstGeom prst="bentConnector3">
                <a:avLst>
                  <a:gd name="adj1" fmla="val 49898"/>
                </a:avLst>
              </a:prstGeom>
              <a:noFill/>
              <a:ln w="38100">
                <a:solidFill>
                  <a:srgbClr val="FF0000"/>
                </a:solidFill>
                <a:prstDash val="sysDot"/>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45421" name="AutoShape 11"/>
              <p:cNvCxnSpPr>
                <a:cxnSpLocks noChangeShapeType="1"/>
                <a:stCxn id="145416" idx="1"/>
                <a:endCxn id="145469" idx="3"/>
              </p:cNvCxnSpPr>
              <p:nvPr/>
            </p:nvCxnSpPr>
            <p:spPr bwMode="auto">
              <a:xfrm rot="10800000">
                <a:off x="1237" y="2222"/>
                <a:ext cx="520" cy="217"/>
              </a:xfrm>
              <a:prstGeom prst="bentConnector3">
                <a:avLst>
                  <a:gd name="adj1" fmla="val 49917"/>
                </a:avLst>
              </a:prstGeom>
              <a:noFill/>
              <a:ln w="38100">
                <a:solidFill>
                  <a:schemeClr val="tx1"/>
                </a:solidFill>
                <a:prstDash val="sysDot"/>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45422" name="AutoShape 12"/>
              <p:cNvCxnSpPr>
                <a:cxnSpLocks noChangeShapeType="1"/>
                <a:stCxn id="145442" idx="0"/>
                <a:endCxn id="145416" idx="2"/>
              </p:cNvCxnSpPr>
              <p:nvPr/>
            </p:nvCxnSpPr>
            <p:spPr bwMode="auto">
              <a:xfrm rot="-5400000">
                <a:off x="2151" y="3224"/>
                <a:ext cx="406" cy="255"/>
              </a:xfrm>
              <a:prstGeom prst="bentConnector3">
                <a:avLst>
                  <a:gd name="adj1" fmla="val 49898"/>
                </a:avLst>
              </a:prstGeom>
              <a:noFill/>
              <a:ln w="38100">
                <a:solidFill>
                  <a:srgbClr val="FF0000"/>
                </a:solidFill>
                <a:prstDash val="sysDot"/>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45423" name="AutoShape 13"/>
              <p:cNvCxnSpPr>
                <a:cxnSpLocks noChangeShapeType="1"/>
                <a:stCxn id="145424" idx="2"/>
                <a:endCxn id="145416" idx="0"/>
              </p:cNvCxnSpPr>
              <p:nvPr/>
            </p:nvCxnSpPr>
            <p:spPr bwMode="auto">
              <a:xfrm rot="5400000">
                <a:off x="2376" y="1421"/>
                <a:ext cx="413" cy="203"/>
              </a:xfrm>
              <a:prstGeom prst="bentConnector3">
                <a:avLst>
                  <a:gd name="adj1" fmla="val 49898"/>
                </a:avLst>
              </a:prstGeom>
              <a:noFill/>
              <a:ln w="38100">
                <a:solidFill>
                  <a:srgbClr val="FF0000"/>
                </a:solidFill>
                <a:prstDash val="sysDot"/>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5424" name="Rectangle 14"/>
              <p:cNvSpPr>
                <a:spLocks noChangeArrowheads="1"/>
              </p:cNvSpPr>
              <p:nvPr/>
            </p:nvSpPr>
            <p:spPr bwMode="auto">
              <a:xfrm>
                <a:off x="1959" y="1153"/>
                <a:ext cx="1449" cy="163"/>
              </a:xfrm>
              <a:prstGeom prst="rect">
                <a:avLst/>
              </a:prstGeom>
              <a:solidFill>
                <a:srgbClr val="66FFFF"/>
              </a:solidFill>
              <a:ln>
                <a:noFill/>
              </a:ln>
              <a:effectLst>
                <a:prstShdw prst="shdw17" dist="17961" dir="2700000">
                  <a:srgbClr val="3D9999"/>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eaLnBrk="1" hangingPunct="1">
                  <a:spcBef>
                    <a:spcPct val="0"/>
                  </a:spcBef>
                  <a:buClrTx/>
                  <a:buFontTx/>
                  <a:buNone/>
                </a:pPr>
                <a:r>
                  <a:rPr lang="en-US" altLang="en-US" sz="1100" b="0">
                    <a:solidFill>
                      <a:schemeClr val="tx1"/>
                    </a:solidFill>
                  </a:rPr>
                  <a:t>4 node Dell 2650 PVFS server (1096 GB)</a:t>
                </a:r>
                <a:endParaRPr lang="en-US" altLang="en-US" sz="1200" b="0">
                  <a:solidFill>
                    <a:schemeClr val="tx1"/>
                  </a:solidFill>
                </a:endParaRPr>
              </a:p>
            </p:txBody>
          </p:sp>
          <p:sp>
            <p:nvSpPr>
              <p:cNvPr id="145425" name="AutoShape 15"/>
              <p:cNvSpPr>
                <a:spLocks noChangeArrowheads="1"/>
              </p:cNvSpPr>
              <p:nvPr/>
            </p:nvSpPr>
            <p:spPr bwMode="auto">
              <a:xfrm>
                <a:off x="1894" y="793"/>
                <a:ext cx="178" cy="100"/>
              </a:xfrm>
              <a:prstGeom prst="can">
                <a:avLst>
                  <a:gd name="adj" fmla="val 25000"/>
                </a:avLst>
              </a:prstGeom>
              <a:solidFill>
                <a:srgbClr val="FF9933"/>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5426" name="AutoShape 16"/>
              <p:cNvSpPr>
                <a:spLocks noChangeArrowheads="1"/>
              </p:cNvSpPr>
              <p:nvPr/>
            </p:nvSpPr>
            <p:spPr bwMode="auto">
              <a:xfrm>
                <a:off x="1977" y="874"/>
                <a:ext cx="178" cy="100"/>
              </a:xfrm>
              <a:prstGeom prst="can">
                <a:avLst>
                  <a:gd name="adj" fmla="val 25000"/>
                </a:avLst>
              </a:prstGeom>
              <a:solidFill>
                <a:srgbClr val="FF9933"/>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5427" name="AutoShape 17"/>
              <p:cNvSpPr>
                <a:spLocks noChangeArrowheads="1"/>
              </p:cNvSpPr>
              <p:nvPr/>
            </p:nvSpPr>
            <p:spPr bwMode="auto">
              <a:xfrm>
                <a:off x="2059" y="955"/>
                <a:ext cx="179" cy="100"/>
              </a:xfrm>
              <a:prstGeom prst="can">
                <a:avLst>
                  <a:gd name="adj" fmla="val 25000"/>
                </a:avLst>
              </a:prstGeom>
              <a:solidFill>
                <a:srgbClr val="FF99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5428" name="AutoShape 18"/>
              <p:cNvSpPr>
                <a:spLocks noChangeArrowheads="1"/>
              </p:cNvSpPr>
              <p:nvPr/>
            </p:nvSpPr>
            <p:spPr bwMode="auto">
              <a:xfrm>
                <a:off x="2142" y="1036"/>
                <a:ext cx="179" cy="100"/>
              </a:xfrm>
              <a:prstGeom prst="can">
                <a:avLst>
                  <a:gd name="adj" fmla="val 25000"/>
                </a:avLst>
              </a:prstGeom>
              <a:solidFill>
                <a:srgbClr val="FF99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5429" name="AutoShape 19"/>
              <p:cNvSpPr>
                <a:spLocks noChangeArrowheads="1"/>
              </p:cNvSpPr>
              <p:nvPr/>
            </p:nvSpPr>
            <p:spPr bwMode="auto">
              <a:xfrm>
                <a:off x="2258" y="791"/>
                <a:ext cx="178" cy="100"/>
              </a:xfrm>
              <a:prstGeom prst="can">
                <a:avLst>
                  <a:gd name="adj" fmla="val 25000"/>
                </a:avLst>
              </a:prstGeom>
              <a:solidFill>
                <a:srgbClr val="FF9933"/>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5430" name="AutoShape 20"/>
              <p:cNvSpPr>
                <a:spLocks noChangeArrowheads="1"/>
              </p:cNvSpPr>
              <p:nvPr/>
            </p:nvSpPr>
            <p:spPr bwMode="auto">
              <a:xfrm>
                <a:off x="2341" y="872"/>
                <a:ext cx="178" cy="101"/>
              </a:xfrm>
              <a:prstGeom prst="can">
                <a:avLst>
                  <a:gd name="adj" fmla="val 25000"/>
                </a:avLst>
              </a:prstGeom>
              <a:solidFill>
                <a:srgbClr val="FF9933"/>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5431" name="AutoShape 21"/>
              <p:cNvSpPr>
                <a:spLocks noChangeArrowheads="1"/>
              </p:cNvSpPr>
              <p:nvPr/>
            </p:nvSpPr>
            <p:spPr bwMode="auto">
              <a:xfrm>
                <a:off x="2423" y="953"/>
                <a:ext cx="179" cy="101"/>
              </a:xfrm>
              <a:prstGeom prst="can">
                <a:avLst>
                  <a:gd name="adj" fmla="val 25000"/>
                </a:avLst>
              </a:prstGeom>
              <a:solidFill>
                <a:srgbClr val="FF99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5432" name="AutoShape 22"/>
              <p:cNvSpPr>
                <a:spLocks noChangeArrowheads="1"/>
              </p:cNvSpPr>
              <p:nvPr/>
            </p:nvSpPr>
            <p:spPr bwMode="auto">
              <a:xfrm>
                <a:off x="2506" y="1034"/>
                <a:ext cx="179" cy="101"/>
              </a:xfrm>
              <a:prstGeom prst="can">
                <a:avLst>
                  <a:gd name="adj" fmla="val 25000"/>
                </a:avLst>
              </a:prstGeom>
              <a:solidFill>
                <a:srgbClr val="FF99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5433" name="AutoShape 23"/>
              <p:cNvSpPr>
                <a:spLocks noChangeArrowheads="1"/>
              </p:cNvSpPr>
              <p:nvPr/>
            </p:nvSpPr>
            <p:spPr bwMode="auto">
              <a:xfrm>
                <a:off x="2622" y="789"/>
                <a:ext cx="178" cy="101"/>
              </a:xfrm>
              <a:prstGeom prst="can">
                <a:avLst>
                  <a:gd name="adj" fmla="val 25000"/>
                </a:avLst>
              </a:prstGeom>
              <a:solidFill>
                <a:srgbClr val="FF9933"/>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5434" name="AutoShape 24"/>
              <p:cNvSpPr>
                <a:spLocks noChangeArrowheads="1"/>
              </p:cNvSpPr>
              <p:nvPr/>
            </p:nvSpPr>
            <p:spPr bwMode="auto">
              <a:xfrm>
                <a:off x="2704" y="870"/>
                <a:ext cx="179" cy="101"/>
              </a:xfrm>
              <a:prstGeom prst="can">
                <a:avLst>
                  <a:gd name="adj" fmla="val 25000"/>
                </a:avLst>
              </a:prstGeom>
              <a:solidFill>
                <a:srgbClr val="FF9933"/>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5435" name="AutoShape 25"/>
              <p:cNvSpPr>
                <a:spLocks noChangeArrowheads="1"/>
              </p:cNvSpPr>
              <p:nvPr/>
            </p:nvSpPr>
            <p:spPr bwMode="auto">
              <a:xfrm>
                <a:off x="2787" y="951"/>
                <a:ext cx="179" cy="101"/>
              </a:xfrm>
              <a:prstGeom prst="can">
                <a:avLst>
                  <a:gd name="adj" fmla="val 25000"/>
                </a:avLst>
              </a:prstGeom>
              <a:solidFill>
                <a:srgbClr val="FF99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5436" name="AutoShape 26"/>
              <p:cNvSpPr>
                <a:spLocks noChangeArrowheads="1"/>
              </p:cNvSpPr>
              <p:nvPr/>
            </p:nvSpPr>
            <p:spPr bwMode="auto">
              <a:xfrm>
                <a:off x="2870" y="1033"/>
                <a:ext cx="179" cy="100"/>
              </a:xfrm>
              <a:prstGeom prst="can">
                <a:avLst>
                  <a:gd name="adj" fmla="val 25000"/>
                </a:avLst>
              </a:prstGeom>
              <a:solidFill>
                <a:srgbClr val="FF99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5437" name="AutoShape 27"/>
              <p:cNvSpPr>
                <a:spLocks noChangeArrowheads="1"/>
              </p:cNvSpPr>
              <p:nvPr/>
            </p:nvSpPr>
            <p:spPr bwMode="auto">
              <a:xfrm>
                <a:off x="2986" y="798"/>
                <a:ext cx="179" cy="100"/>
              </a:xfrm>
              <a:prstGeom prst="can">
                <a:avLst>
                  <a:gd name="adj" fmla="val 25000"/>
                </a:avLst>
              </a:prstGeom>
              <a:solidFill>
                <a:srgbClr val="FF9933"/>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5438" name="AutoShape 28"/>
              <p:cNvSpPr>
                <a:spLocks noChangeArrowheads="1"/>
              </p:cNvSpPr>
              <p:nvPr/>
            </p:nvSpPr>
            <p:spPr bwMode="auto">
              <a:xfrm>
                <a:off x="3069" y="879"/>
                <a:ext cx="179" cy="100"/>
              </a:xfrm>
              <a:prstGeom prst="can">
                <a:avLst>
                  <a:gd name="adj" fmla="val 25000"/>
                </a:avLst>
              </a:prstGeom>
              <a:solidFill>
                <a:srgbClr val="FF9933"/>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5439" name="AutoShape 29"/>
              <p:cNvSpPr>
                <a:spLocks noChangeArrowheads="1"/>
              </p:cNvSpPr>
              <p:nvPr/>
            </p:nvSpPr>
            <p:spPr bwMode="auto">
              <a:xfrm>
                <a:off x="3152" y="960"/>
                <a:ext cx="179" cy="100"/>
              </a:xfrm>
              <a:prstGeom prst="can">
                <a:avLst>
                  <a:gd name="adj" fmla="val 25000"/>
                </a:avLst>
              </a:prstGeom>
              <a:solidFill>
                <a:srgbClr val="FF99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5440" name="AutoShape 30"/>
              <p:cNvSpPr>
                <a:spLocks noChangeArrowheads="1"/>
              </p:cNvSpPr>
              <p:nvPr/>
            </p:nvSpPr>
            <p:spPr bwMode="auto">
              <a:xfrm>
                <a:off x="3235" y="1041"/>
                <a:ext cx="178" cy="101"/>
              </a:xfrm>
              <a:prstGeom prst="can">
                <a:avLst>
                  <a:gd name="adj" fmla="val 25000"/>
                </a:avLst>
              </a:prstGeom>
              <a:solidFill>
                <a:srgbClr val="FF99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5441" name="AutoShape 31"/>
              <p:cNvSpPr>
                <a:spLocks noChangeArrowheads="1"/>
              </p:cNvSpPr>
              <p:nvPr/>
            </p:nvSpPr>
            <p:spPr bwMode="auto">
              <a:xfrm>
                <a:off x="3621" y="3885"/>
                <a:ext cx="179" cy="100"/>
              </a:xfrm>
              <a:prstGeom prst="can">
                <a:avLst>
                  <a:gd name="adj" fmla="val 25000"/>
                </a:avLst>
              </a:prstGeom>
              <a:solidFill>
                <a:srgbClr val="FF99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5442" name="Rectangle 32"/>
              <p:cNvSpPr>
                <a:spLocks noChangeArrowheads="1"/>
              </p:cNvSpPr>
              <p:nvPr/>
            </p:nvSpPr>
            <p:spPr bwMode="auto">
              <a:xfrm>
                <a:off x="1501" y="3555"/>
                <a:ext cx="1449" cy="162"/>
              </a:xfrm>
              <a:prstGeom prst="rect">
                <a:avLst/>
              </a:prstGeom>
              <a:solidFill>
                <a:srgbClr val="99FFCC"/>
              </a:solidFill>
              <a:ln>
                <a:noFill/>
              </a:ln>
              <a:effectLst>
                <a:prstShdw prst="shdw17" dist="17961" dir="2700000">
                  <a:srgbClr val="5C997A"/>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eaLnBrk="1" hangingPunct="1">
                  <a:spcBef>
                    <a:spcPct val="0"/>
                  </a:spcBef>
                  <a:buClrTx/>
                  <a:buFontTx/>
                  <a:buNone/>
                </a:pPr>
                <a:r>
                  <a:rPr lang="en-US" altLang="en-US" sz="1200" b="0">
                    <a:solidFill>
                      <a:schemeClr val="tx1"/>
                    </a:solidFill>
                  </a:rPr>
                  <a:t>1 node Dell 2650 NFS server (342 GB)</a:t>
                </a:r>
              </a:p>
            </p:txBody>
          </p:sp>
          <p:sp>
            <p:nvSpPr>
              <p:cNvPr id="145443" name="AutoShape 33"/>
              <p:cNvSpPr>
                <a:spLocks noChangeArrowheads="1"/>
              </p:cNvSpPr>
              <p:nvPr/>
            </p:nvSpPr>
            <p:spPr bwMode="auto">
              <a:xfrm>
                <a:off x="2007" y="3736"/>
                <a:ext cx="178" cy="100"/>
              </a:xfrm>
              <a:prstGeom prst="can">
                <a:avLst>
                  <a:gd name="adj" fmla="val 25000"/>
                </a:avLst>
              </a:prstGeom>
              <a:solidFill>
                <a:srgbClr val="FF99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5444" name="AutoShape 34"/>
              <p:cNvSpPr>
                <a:spLocks noChangeArrowheads="1"/>
              </p:cNvSpPr>
              <p:nvPr/>
            </p:nvSpPr>
            <p:spPr bwMode="auto">
              <a:xfrm>
                <a:off x="2090" y="3817"/>
                <a:ext cx="178" cy="101"/>
              </a:xfrm>
              <a:prstGeom prst="can">
                <a:avLst>
                  <a:gd name="adj" fmla="val 25000"/>
                </a:avLst>
              </a:prstGeom>
              <a:solidFill>
                <a:srgbClr val="FF99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5445" name="AutoShape 35"/>
              <p:cNvSpPr>
                <a:spLocks noChangeArrowheads="1"/>
              </p:cNvSpPr>
              <p:nvPr/>
            </p:nvSpPr>
            <p:spPr bwMode="auto">
              <a:xfrm>
                <a:off x="2172" y="3898"/>
                <a:ext cx="179" cy="101"/>
              </a:xfrm>
              <a:prstGeom prst="can">
                <a:avLst>
                  <a:gd name="adj" fmla="val 25000"/>
                </a:avLst>
              </a:prstGeom>
              <a:solidFill>
                <a:srgbClr val="FF99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5446" name="AutoShape 36"/>
              <p:cNvSpPr>
                <a:spLocks noChangeArrowheads="1"/>
              </p:cNvSpPr>
              <p:nvPr/>
            </p:nvSpPr>
            <p:spPr bwMode="auto">
              <a:xfrm>
                <a:off x="2255" y="3979"/>
                <a:ext cx="179" cy="101"/>
              </a:xfrm>
              <a:prstGeom prst="can">
                <a:avLst>
                  <a:gd name="adj" fmla="val 25000"/>
                </a:avLst>
              </a:prstGeom>
              <a:solidFill>
                <a:srgbClr val="FF99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5447" name="AutoShape 37"/>
              <p:cNvSpPr>
                <a:spLocks noChangeArrowheads="1"/>
              </p:cNvSpPr>
              <p:nvPr/>
            </p:nvSpPr>
            <p:spPr bwMode="auto">
              <a:xfrm>
                <a:off x="2338" y="4060"/>
                <a:ext cx="178" cy="101"/>
              </a:xfrm>
              <a:prstGeom prst="can">
                <a:avLst>
                  <a:gd name="adj" fmla="val 25000"/>
                </a:avLst>
              </a:prstGeom>
              <a:solidFill>
                <a:srgbClr val="FF99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5448" name="Line 38"/>
              <p:cNvSpPr>
                <a:spLocks noChangeShapeType="1"/>
              </p:cNvSpPr>
              <p:nvPr/>
            </p:nvSpPr>
            <p:spPr bwMode="auto">
              <a:xfrm>
                <a:off x="3591" y="3794"/>
                <a:ext cx="234" cy="0"/>
              </a:xfrm>
              <a:prstGeom prst="line">
                <a:avLst/>
              </a:prstGeom>
              <a:noFill/>
              <a:ln w="38100">
                <a:solidFill>
                  <a:schemeClr val="tx1"/>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nvGrpSpPr>
              <p:cNvPr id="145449" name="Group 39"/>
              <p:cNvGrpSpPr>
                <a:grpSpLocks/>
              </p:cNvGrpSpPr>
              <p:nvPr/>
            </p:nvGrpSpPr>
            <p:grpSpPr bwMode="auto">
              <a:xfrm>
                <a:off x="243" y="1930"/>
                <a:ext cx="1088" cy="1394"/>
                <a:chOff x="154" y="1464"/>
                <a:chExt cx="1262" cy="1649"/>
              </a:xfrm>
            </p:grpSpPr>
            <p:sp>
              <p:nvSpPr>
                <p:cNvPr id="145469" name="Rectangle 40"/>
                <p:cNvSpPr>
                  <a:spLocks noChangeArrowheads="1"/>
                </p:cNvSpPr>
                <p:nvPr/>
              </p:nvSpPr>
              <p:spPr bwMode="auto">
                <a:xfrm>
                  <a:off x="154" y="1713"/>
                  <a:ext cx="1152" cy="192"/>
                </a:xfrm>
                <a:prstGeom prst="rect">
                  <a:avLst/>
                </a:prstGeom>
                <a:solidFill>
                  <a:srgbClr val="00FFCC"/>
                </a:solidFill>
                <a:ln>
                  <a:noFill/>
                </a:ln>
                <a:effectLst>
                  <a:prstShdw prst="shdw17" dist="17961" dir="2700000">
                    <a:srgbClr val="00997A"/>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eaLnBrk="1" hangingPunct="1">
                    <a:spcBef>
                      <a:spcPct val="0"/>
                    </a:spcBef>
                    <a:buClrTx/>
                    <a:buFontTx/>
                    <a:buNone/>
                  </a:pPr>
                  <a:r>
                    <a:rPr lang="en-US" altLang="en-US" sz="1200" b="0">
                      <a:solidFill>
                        <a:schemeClr val="tx1"/>
                      </a:solidFill>
                    </a:rPr>
                    <a:t>Dell 2650 backup front-end</a:t>
                  </a:r>
                </a:p>
              </p:txBody>
            </p:sp>
            <p:sp>
              <p:nvSpPr>
                <p:cNvPr id="920617" name="Rectangle 41"/>
                <p:cNvSpPr>
                  <a:spLocks noChangeArrowheads="1"/>
                </p:cNvSpPr>
                <p:nvPr/>
              </p:nvSpPr>
              <p:spPr bwMode="auto">
                <a:xfrm>
                  <a:off x="264" y="2275"/>
                  <a:ext cx="1152" cy="576"/>
                </a:xfrm>
                <a:prstGeom prst="rect">
                  <a:avLst/>
                </a:prstGeom>
                <a:solidFill>
                  <a:schemeClr val="accent1"/>
                </a:solidFill>
                <a:ln>
                  <a:noFill/>
                </a:ln>
                <a:effectLst>
                  <a:prstShdw prst="shdw17" dist="17961" dir="2700000">
                    <a:schemeClr val="accent1">
                      <a:gamma/>
                      <a:shade val="60000"/>
                      <a:invGamma/>
                    </a:schemeClr>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p>
                  <a:pPr eaLnBrk="1" hangingPunct="1">
                    <a:defRPr/>
                  </a:pPr>
                  <a:r>
                    <a:rPr lang="en-US" sz="1200"/>
                    <a:t>Dell 6650 4-way</a:t>
                  </a:r>
                </a:p>
                <a:p>
                  <a:pPr eaLnBrk="1" hangingPunct="1">
                    <a:defRPr/>
                  </a:pPr>
                  <a:r>
                    <a:rPr lang="en-US" sz="1200"/>
                    <a:t>front-end</a:t>
                  </a:r>
                </a:p>
              </p:txBody>
            </p:sp>
            <p:sp>
              <p:nvSpPr>
                <p:cNvPr id="145471" name="AutoShape 42"/>
                <p:cNvSpPr>
                  <a:spLocks noChangeArrowheads="1"/>
                </p:cNvSpPr>
                <p:nvPr/>
              </p:nvSpPr>
              <p:spPr bwMode="auto">
                <a:xfrm>
                  <a:off x="517" y="1464"/>
                  <a:ext cx="207" cy="119"/>
                </a:xfrm>
                <a:prstGeom prst="can">
                  <a:avLst>
                    <a:gd name="adj" fmla="val 25000"/>
                  </a:avLst>
                </a:prstGeom>
                <a:solidFill>
                  <a:srgbClr val="FF99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5472" name="AutoShape 43"/>
                <p:cNvSpPr>
                  <a:spLocks noChangeArrowheads="1"/>
                </p:cNvSpPr>
                <p:nvPr/>
              </p:nvSpPr>
              <p:spPr bwMode="auto">
                <a:xfrm>
                  <a:off x="613" y="1560"/>
                  <a:ext cx="207" cy="119"/>
                </a:xfrm>
                <a:prstGeom prst="can">
                  <a:avLst>
                    <a:gd name="adj" fmla="val 25000"/>
                  </a:avLst>
                </a:prstGeom>
                <a:solidFill>
                  <a:srgbClr val="FF99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5473" name="AutoShape 44"/>
                <p:cNvSpPr>
                  <a:spLocks noChangeArrowheads="1"/>
                </p:cNvSpPr>
                <p:nvPr/>
              </p:nvSpPr>
              <p:spPr bwMode="auto">
                <a:xfrm>
                  <a:off x="713" y="2898"/>
                  <a:ext cx="207" cy="119"/>
                </a:xfrm>
                <a:prstGeom prst="can">
                  <a:avLst>
                    <a:gd name="adj" fmla="val 25000"/>
                  </a:avLst>
                </a:prstGeom>
                <a:solidFill>
                  <a:srgbClr val="FF99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5474" name="AutoShape 45"/>
                <p:cNvSpPr>
                  <a:spLocks noChangeArrowheads="1"/>
                </p:cNvSpPr>
                <p:nvPr/>
              </p:nvSpPr>
              <p:spPr bwMode="auto">
                <a:xfrm>
                  <a:off x="809" y="2994"/>
                  <a:ext cx="207" cy="119"/>
                </a:xfrm>
                <a:prstGeom prst="can">
                  <a:avLst>
                    <a:gd name="adj" fmla="val 25000"/>
                  </a:avLst>
                </a:prstGeom>
                <a:solidFill>
                  <a:srgbClr val="FF99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grpSp>
          <p:sp>
            <p:nvSpPr>
              <p:cNvPr id="145450" name="Line 46"/>
              <p:cNvSpPr>
                <a:spLocks noChangeShapeType="1"/>
              </p:cNvSpPr>
              <p:nvPr/>
            </p:nvSpPr>
            <p:spPr bwMode="auto">
              <a:xfrm>
                <a:off x="3591" y="3666"/>
                <a:ext cx="234" cy="0"/>
              </a:xfrm>
              <a:prstGeom prst="line">
                <a:avLst/>
              </a:prstGeom>
              <a:noFill/>
              <a:ln w="38100">
                <a:solidFill>
                  <a:srgbClr val="FF0000"/>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920623" name="Rectangle 47"/>
              <p:cNvSpPr>
                <a:spLocks noChangeArrowheads="1"/>
              </p:cNvSpPr>
              <p:nvPr/>
            </p:nvSpPr>
            <p:spPr bwMode="auto">
              <a:xfrm>
                <a:off x="3543" y="1488"/>
                <a:ext cx="993" cy="487"/>
              </a:xfrm>
              <a:prstGeom prst="rect">
                <a:avLst/>
              </a:prstGeom>
              <a:solidFill>
                <a:schemeClr val="hlink"/>
              </a:solidFill>
              <a:ln>
                <a:noFill/>
              </a:ln>
              <a:effectLst>
                <a:prstShdw prst="shdw17" dist="17961" dir="2700000">
                  <a:schemeClr val="hlink">
                    <a:gamma/>
                    <a:shade val="60000"/>
                    <a:invGamma/>
                  </a:schemeClr>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p>
                <a:pPr eaLnBrk="1" hangingPunct="1">
                  <a:defRPr/>
                </a:pPr>
                <a:r>
                  <a:rPr lang="en-US" sz="1200"/>
                  <a:t>Dell 6650 4-way</a:t>
                </a:r>
              </a:p>
              <a:p>
                <a:pPr eaLnBrk="1" hangingPunct="1">
                  <a:defRPr/>
                </a:pPr>
                <a:r>
                  <a:rPr lang="en-US" sz="1200"/>
                  <a:t>(ACDC)</a:t>
                </a:r>
              </a:p>
            </p:txBody>
          </p:sp>
          <p:sp>
            <p:nvSpPr>
              <p:cNvPr id="920624" name="Rectangle 48"/>
              <p:cNvSpPr>
                <a:spLocks noChangeArrowheads="1"/>
              </p:cNvSpPr>
              <p:nvPr/>
            </p:nvSpPr>
            <p:spPr bwMode="auto">
              <a:xfrm>
                <a:off x="3541" y="2195"/>
                <a:ext cx="994" cy="487"/>
              </a:xfrm>
              <a:prstGeom prst="rect">
                <a:avLst/>
              </a:prstGeom>
              <a:solidFill>
                <a:schemeClr val="hlink"/>
              </a:solidFill>
              <a:ln>
                <a:noFill/>
              </a:ln>
              <a:effectLst>
                <a:prstShdw prst="shdw17" dist="17961" dir="2700000">
                  <a:schemeClr val="hlink">
                    <a:gamma/>
                    <a:shade val="60000"/>
                    <a:invGamma/>
                  </a:schemeClr>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p>
                <a:pPr eaLnBrk="1" hangingPunct="1">
                  <a:defRPr/>
                </a:pPr>
                <a:r>
                  <a:rPr lang="en-US" sz="1200"/>
                  <a:t>Dell 6650 4-way</a:t>
                </a:r>
              </a:p>
              <a:p>
                <a:pPr eaLnBrk="1" hangingPunct="1">
                  <a:defRPr/>
                </a:pPr>
                <a:r>
                  <a:rPr lang="en-US" sz="1200"/>
                  <a:t>(GRID)</a:t>
                </a:r>
              </a:p>
            </p:txBody>
          </p:sp>
          <p:sp>
            <p:nvSpPr>
              <p:cNvPr id="920625" name="Rectangle 49"/>
              <p:cNvSpPr>
                <a:spLocks noChangeArrowheads="1"/>
              </p:cNvSpPr>
              <p:nvPr/>
            </p:nvSpPr>
            <p:spPr bwMode="auto">
              <a:xfrm>
                <a:off x="3544" y="2920"/>
                <a:ext cx="993" cy="487"/>
              </a:xfrm>
              <a:prstGeom prst="rect">
                <a:avLst/>
              </a:prstGeom>
              <a:solidFill>
                <a:schemeClr val="hlink"/>
              </a:solidFill>
              <a:ln>
                <a:noFill/>
              </a:ln>
              <a:effectLst>
                <a:prstShdw prst="shdw17" dist="17961" dir="2700000">
                  <a:schemeClr val="hlink">
                    <a:gamma/>
                    <a:shade val="60000"/>
                    <a:invGamma/>
                  </a:schemeClr>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p>
                <a:pPr eaLnBrk="1" hangingPunct="1">
                  <a:defRPr/>
                </a:pPr>
                <a:r>
                  <a:rPr lang="en-US" sz="1200"/>
                  <a:t>Dell 6650 4-way</a:t>
                </a:r>
              </a:p>
              <a:p>
                <a:pPr eaLnBrk="1" hangingPunct="1">
                  <a:defRPr/>
                </a:pPr>
                <a:r>
                  <a:rPr lang="en-US" sz="1200"/>
                  <a:t>(EAGLES)</a:t>
                </a:r>
              </a:p>
            </p:txBody>
          </p:sp>
          <p:sp>
            <p:nvSpPr>
              <p:cNvPr id="145454" name="AutoShape 50"/>
              <p:cNvSpPr>
                <a:spLocks noChangeArrowheads="1"/>
              </p:cNvSpPr>
              <p:nvPr/>
            </p:nvSpPr>
            <p:spPr bwMode="auto">
              <a:xfrm>
                <a:off x="4562" y="1639"/>
                <a:ext cx="179" cy="101"/>
              </a:xfrm>
              <a:prstGeom prst="can">
                <a:avLst>
                  <a:gd name="adj" fmla="val 25000"/>
                </a:avLst>
              </a:prstGeom>
              <a:solidFill>
                <a:srgbClr val="FF99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5455" name="AutoShape 51"/>
              <p:cNvSpPr>
                <a:spLocks noChangeArrowheads="1"/>
              </p:cNvSpPr>
              <p:nvPr/>
            </p:nvSpPr>
            <p:spPr bwMode="auto">
              <a:xfrm>
                <a:off x="4645" y="1720"/>
                <a:ext cx="179" cy="101"/>
              </a:xfrm>
              <a:prstGeom prst="can">
                <a:avLst>
                  <a:gd name="adj" fmla="val 25000"/>
                </a:avLst>
              </a:prstGeom>
              <a:solidFill>
                <a:srgbClr val="FF99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5456" name="AutoShape 52"/>
              <p:cNvSpPr>
                <a:spLocks noChangeArrowheads="1"/>
              </p:cNvSpPr>
              <p:nvPr/>
            </p:nvSpPr>
            <p:spPr bwMode="auto">
              <a:xfrm>
                <a:off x="4573" y="2358"/>
                <a:ext cx="178" cy="100"/>
              </a:xfrm>
              <a:prstGeom prst="can">
                <a:avLst>
                  <a:gd name="adj" fmla="val 25000"/>
                </a:avLst>
              </a:prstGeom>
              <a:solidFill>
                <a:srgbClr val="FF99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5457" name="AutoShape 53"/>
              <p:cNvSpPr>
                <a:spLocks noChangeArrowheads="1"/>
              </p:cNvSpPr>
              <p:nvPr/>
            </p:nvSpPr>
            <p:spPr bwMode="auto">
              <a:xfrm>
                <a:off x="4655" y="2439"/>
                <a:ext cx="179" cy="100"/>
              </a:xfrm>
              <a:prstGeom prst="can">
                <a:avLst>
                  <a:gd name="adj" fmla="val 25000"/>
                </a:avLst>
              </a:prstGeom>
              <a:solidFill>
                <a:srgbClr val="FF99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5458" name="AutoShape 54"/>
              <p:cNvSpPr>
                <a:spLocks noChangeArrowheads="1"/>
              </p:cNvSpPr>
              <p:nvPr/>
            </p:nvSpPr>
            <p:spPr bwMode="auto">
              <a:xfrm>
                <a:off x="4573" y="3100"/>
                <a:ext cx="178" cy="100"/>
              </a:xfrm>
              <a:prstGeom prst="can">
                <a:avLst>
                  <a:gd name="adj" fmla="val 25000"/>
                </a:avLst>
              </a:prstGeom>
              <a:solidFill>
                <a:srgbClr val="FF99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5459" name="AutoShape 55"/>
              <p:cNvSpPr>
                <a:spLocks noChangeArrowheads="1"/>
              </p:cNvSpPr>
              <p:nvPr/>
            </p:nvSpPr>
            <p:spPr bwMode="auto">
              <a:xfrm>
                <a:off x="4738" y="2520"/>
                <a:ext cx="179" cy="100"/>
              </a:xfrm>
              <a:prstGeom prst="can">
                <a:avLst>
                  <a:gd name="adj" fmla="val 25000"/>
                </a:avLst>
              </a:prstGeom>
              <a:solidFill>
                <a:srgbClr val="FF99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5460" name="AutoShape 56"/>
              <p:cNvSpPr>
                <a:spLocks noChangeArrowheads="1"/>
              </p:cNvSpPr>
              <p:nvPr/>
            </p:nvSpPr>
            <p:spPr bwMode="auto">
              <a:xfrm>
                <a:off x="4728" y="1802"/>
                <a:ext cx="178" cy="100"/>
              </a:xfrm>
              <a:prstGeom prst="can">
                <a:avLst>
                  <a:gd name="adj" fmla="val 25000"/>
                </a:avLst>
              </a:prstGeom>
              <a:solidFill>
                <a:srgbClr val="FF99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5461" name="AutoShape 57"/>
              <p:cNvSpPr>
                <a:spLocks noChangeArrowheads="1"/>
              </p:cNvSpPr>
              <p:nvPr/>
            </p:nvSpPr>
            <p:spPr bwMode="auto">
              <a:xfrm>
                <a:off x="4655" y="3181"/>
                <a:ext cx="179" cy="100"/>
              </a:xfrm>
              <a:prstGeom prst="can">
                <a:avLst>
                  <a:gd name="adj" fmla="val 25000"/>
                </a:avLst>
              </a:prstGeom>
              <a:solidFill>
                <a:srgbClr val="FF99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5462" name="AutoShape 58"/>
              <p:cNvSpPr>
                <a:spLocks noChangeArrowheads="1"/>
              </p:cNvSpPr>
              <p:nvPr/>
            </p:nvSpPr>
            <p:spPr bwMode="auto">
              <a:xfrm>
                <a:off x="4738" y="3262"/>
                <a:ext cx="179" cy="100"/>
              </a:xfrm>
              <a:prstGeom prst="can">
                <a:avLst>
                  <a:gd name="adj" fmla="val 25000"/>
                </a:avLst>
              </a:prstGeom>
              <a:solidFill>
                <a:srgbClr val="FF99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5463" name="Text Box 59"/>
              <p:cNvSpPr txBox="1">
                <a:spLocks noChangeArrowheads="1"/>
              </p:cNvSpPr>
              <p:nvPr/>
            </p:nvSpPr>
            <p:spPr bwMode="auto">
              <a:xfrm>
                <a:off x="3681" y="864"/>
                <a:ext cx="1839"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eaLnBrk="1" hangingPunct="1">
                  <a:spcBef>
                    <a:spcPct val="0"/>
                  </a:spcBef>
                  <a:buClrTx/>
                  <a:buFontTx/>
                  <a:buNone/>
                </a:pPr>
                <a:r>
                  <a:rPr lang="en-US" altLang="en-US" sz="2400"/>
                  <a:t>Joplin Configuration</a:t>
                </a:r>
              </a:p>
              <a:p>
                <a:pPr algn="ctr" eaLnBrk="1" hangingPunct="1">
                  <a:spcBef>
                    <a:spcPct val="0"/>
                  </a:spcBef>
                  <a:buClrTx/>
                  <a:buFontTx/>
                  <a:buNone/>
                </a:pPr>
                <a:r>
                  <a:rPr lang="en-US" altLang="en-US" sz="2400"/>
                  <a:t>Diagram</a:t>
                </a:r>
              </a:p>
            </p:txBody>
          </p:sp>
          <p:grpSp>
            <p:nvGrpSpPr>
              <p:cNvPr id="145464" name="Group 60"/>
              <p:cNvGrpSpPr>
                <a:grpSpLocks/>
              </p:cNvGrpSpPr>
              <p:nvPr/>
            </p:nvGrpSpPr>
            <p:grpSpPr bwMode="auto">
              <a:xfrm>
                <a:off x="455" y="938"/>
                <a:ext cx="994" cy="487"/>
                <a:chOff x="412" y="531"/>
                <a:chExt cx="1152" cy="576"/>
              </a:xfrm>
            </p:grpSpPr>
            <p:sp>
              <p:nvSpPr>
                <p:cNvPr id="920637" name="Rectangle 61"/>
                <p:cNvSpPr>
                  <a:spLocks noChangeArrowheads="1"/>
                </p:cNvSpPr>
                <p:nvPr/>
              </p:nvSpPr>
              <p:spPr bwMode="auto">
                <a:xfrm>
                  <a:off x="412" y="531"/>
                  <a:ext cx="1152" cy="576"/>
                </a:xfrm>
                <a:prstGeom prst="rect">
                  <a:avLst/>
                </a:prstGeom>
                <a:solidFill>
                  <a:schemeClr val="accent1"/>
                </a:solidFill>
                <a:ln>
                  <a:noFill/>
                </a:ln>
                <a:effectLst>
                  <a:prstShdw prst="shdw17" dist="17961" dir="2700000">
                    <a:schemeClr val="accent1">
                      <a:gamma/>
                      <a:shade val="60000"/>
                      <a:invGamma/>
                    </a:schemeClr>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p>
                  <a:pPr eaLnBrk="1" hangingPunct="1">
                    <a:defRPr/>
                  </a:pPr>
                  <a:endParaRPr lang="en-US" sz="1200"/>
                </a:p>
                <a:p>
                  <a:pPr eaLnBrk="1" hangingPunct="1">
                    <a:defRPr/>
                  </a:pPr>
                  <a:endParaRPr lang="en-US" sz="1200"/>
                </a:p>
                <a:p>
                  <a:pPr eaLnBrk="1" hangingPunct="1">
                    <a:defRPr/>
                  </a:pPr>
                  <a:endParaRPr lang="en-US" sz="1200"/>
                </a:p>
                <a:p>
                  <a:pPr eaLnBrk="1" hangingPunct="1">
                    <a:defRPr/>
                  </a:pPr>
                  <a:r>
                    <a:rPr lang="en-US" sz="1100"/>
                    <a:t>Node scratch space (120 GB)</a:t>
                  </a:r>
                  <a:endParaRPr lang="en-US" sz="1200"/>
                </a:p>
              </p:txBody>
            </p:sp>
            <p:grpSp>
              <p:nvGrpSpPr>
                <p:cNvPr id="145466" name="Group 62"/>
                <p:cNvGrpSpPr>
                  <a:grpSpLocks/>
                </p:cNvGrpSpPr>
                <p:nvPr/>
              </p:nvGrpSpPr>
              <p:grpSpPr bwMode="auto">
                <a:xfrm>
                  <a:off x="706" y="566"/>
                  <a:ext cx="495" cy="383"/>
                  <a:chOff x="538" y="446"/>
                  <a:chExt cx="303" cy="215"/>
                </a:xfrm>
              </p:grpSpPr>
              <p:sp>
                <p:nvSpPr>
                  <p:cNvPr id="145467" name="AutoShape 63"/>
                  <p:cNvSpPr>
                    <a:spLocks noChangeArrowheads="1"/>
                  </p:cNvSpPr>
                  <p:nvPr/>
                </p:nvSpPr>
                <p:spPr bwMode="auto">
                  <a:xfrm>
                    <a:off x="538" y="446"/>
                    <a:ext cx="207" cy="119"/>
                  </a:xfrm>
                  <a:prstGeom prst="can">
                    <a:avLst>
                      <a:gd name="adj" fmla="val 25000"/>
                    </a:avLst>
                  </a:prstGeom>
                  <a:solidFill>
                    <a:srgbClr val="FF99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45468" name="AutoShape 64"/>
                  <p:cNvSpPr>
                    <a:spLocks noChangeArrowheads="1"/>
                  </p:cNvSpPr>
                  <p:nvPr/>
                </p:nvSpPr>
                <p:spPr bwMode="auto">
                  <a:xfrm>
                    <a:off x="634" y="542"/>
                    <a:ext cx="207" cy="119"/>
                  </a:xfrm>
                  <a:prstGeom prst="can">
                    <a:avLst>
                      <a:gd name="adj" fmla="val 25000"/>
                    </a:avLst>
                  </a:prstGeom>
                  <a:solidFill>
                    <a:srgbClr val="FF99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grpSp>
          </p:grpSp>
        </p:grpSp>
        <p:sp>
          <p:nvSpPr>
            <p:cNvPr id="145414" name="Rectangle 65"/>
            <p:cNvSpPr>
              <a:spLocks noChangeArrowheads="1"/>
            </p:cNvSpPr>
            <p:nvPr/>
          </p:nvSpPr>
          <p:spPr bwMode="auto">
            <a:xfrm>
              <a:off x="2684" y="1731"/>
              <a:ext cx="521" cy="491"/>
            </a:xfrm>
            <a:prstGeom prst="rect">
              <a:avLst/>
            </a:prstGeom>
            <a:noFill/>
            <a:ln w="38100">
              <a:solidFill>
                <a:schemeClr val="accent2"/>
              </a:solidFill>
              <a:prstDash val="sysDot"/>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grpSp>
      <p:sp>
        <p:nvSpPr>
          <p:cNvPr id="145411" name="Rectangle 67"/>
          <p:cNvSpPr>
            <a:spLocks noChangeArrowheads="1"/>
          </p:cNvSpPr>
          <p:nvPr/>
        </p:nvSpPr>
        <p:spPr bwMode="auto">
          <a:xfrm>
            <a:off x="0" y="0"/>
            <a:ext cx="9144000" cy="1277938"/>
          </a:xfrm>
          <a:prstGeom prst="rect">
            <a:avLst/>
          </a:prstGeom>
          <a:gradFill rotWithShape="1">
            <a:gsLst>
              <a:gs pos="0">
                <a:srgbClr val="000047"/>
              </a:gs>
              <a:gs pos="50000">
                <a:srgbClr val="000099"/>
              </a:gs>
              <a:gs pos="100000">
                <a:srgbClr val="000047"/>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4400" b="0">
                <a:solidFill>
                  <a:schemeClr val="bg1"/>
                </a:solidFill>
                <a:latin typeface="Arial Black" pitchFamily="34" charset="0"/>
              </a:rPr>
              <a:t>ACDC-Grid Dynamic Resource Allocation</a:t>
            </a:r>
          </a:p>
        </p:txBody>
      </p:sp>
    </p:spTree>
  </p:cSld>
  <p:clrMapOvr>
    <a:masterClrMapping/>
  </p:clrMapOvr>
  <p:transition spd="slow">
    <p:pull dir="rd"/>
  </p:transition>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46434" name="Object 2"/>
          <p:cNvGraphicFramePr>
            <a:graphicFrameLocks noChangeAspect="1"/>
          </p:cNvGraphicFramePr>
          <p:nvPr/>
        </p:nvGraphicFramePr>
        <p:xfrm>
          <a:off x="217488" y="2381250"/>
          <a:ext cx="5476875" cy="3951288"/>
        </p:xfrm>
        <a:graphic>
          <a:graphicData uri="http://schemas.openxmlformats.org/presentationml/2006/ole">
            <mc:AlternateContent xmlns:mc="http://schemas.openxmlformats.org/markup-compatibility/2006">
              <mc:Choice xmlns:v="urn:schemas-microsoft-com:vml" Requires="v">
                <p:oleObj spid="_x0000_s146516" name="Document" r:id="rId4" imgW="5477256" imgH="3950208" progId="Word.Document.8">
                  <p:embed/>
                </p:oleObj>
              </mc:Choice>
              <mc:Fallback>
                <p:oleObj name="Document" r:id="rId4" imgW="5477256" imgH="3950208" progId="Word.Document.8">
                  <p:embed/>
                  <p:pic>
                    <p:nvPicPr>
                      <p:cNvPr id="0" name="Object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7488" y="2381250"/>
                        <a:ext cx="5476875" cy="3951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46435" name="Rectangle 3"/>
          <p:cNvSpPr>
            <a:spLocks noGrp="1" noChangeArrowheads="1"/>
          </p:cNvSpPr>
          <p:nvPr>
            <p:ph type="title"/>
          </p:nvPr>
        </p:nvSpPr>
        <p:spPr/>
        <p:txBody>
          <a:bodyPr/>
          <a:lstStyle/>
          <a:p>
            <a:r>
              <a:rPr lang="en-US" altLang="en-US" sz="4000"/>
              <a:t>ACDC-Grid Portal Condor Flock</a:t>
            </a:r>
          </a:p>
        </p:txBody>
      </p:sp>
      <p:sp>
        <p:nvSpPr>
          <p:cNvPr id="146436" name="Rectangle 4"/>
          <p:cNvSpPr>
            <a:spLocks noGrp="1" noChangeArrowheads="1"/>
          </p:cNvSpPr>
          <p:nvPr>
            <p:ph sz="half" idx="1"/>
          </p:nvPr>
        </p:nvSpPr>
        <p:spPr>
          <a:xfrm>
            <a:off x="217488" y="1277938"/>
            <a:ext cx="3232150" cy="1103312"/>
          </a:xfrm>
        </p:spPr>
        <p:txBody>
          <a:bodyPr/>
          <a:lstStyle/>
          <a:p>
            <a:r>
              <a:rPr lang="en-US" altLang="en-US" sz="2000"/>
              <a:t>CondorView integrated into ACDC-Grid Portal</a:t>
            </a:r>
          </a:p>
        </p:txBody>
      </p:sp>
      <p:graphicFrame>
        <p:nvGraphicFramePr>
          <p:cNvPr id="146437" name="Object 5"/>
          <p:cNvGraphicFramePr>
            <a:graphicFrameLocks noChangeAspect="1"/>
          </p:cNvGraphicFramePr>
          <p:nvPr/>
        </p:nvGraphicFramePr>
        <p:xfrm>
          <a:off x="3667125" y="1277938"/>
          <a:ext cx="5476875" cy="5054600"/>
        </p:xfrm>
        <a:graphic>
          <a:graphicData uri="http://schemas.openxmlformats.org/presentationml/2006/ole">
            <mc:AlternateContent xmlns:mc="http://schemas.openxmlformats.org/markup-compatibility/2006">
              <mc:Choice xmlns:v="urn:schemas-microsoft-com:vml" Requires="v">
                <p:oleObj spid="_x0000_s146517" name="Document" r:id="rId6" imgW="5477256" imgH="5055108" progId="Word.Document.8">
                  <p:embed/>
                </p:oleObj>
              </mc:Choice>
              <mc:Fallback>
                <p:oleObj name="Document" r:id="rId6" imgW="5477256" imgH="5055108" progId="Word.Document.8">
                  <p:embed/>
                  <p:pic>
                    <p:nvPicPr>
                      <p:cNvPr id="0" name="Object 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667125" y="1277938"/>
                        <a:ext cx="5476875" cy="5054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spd="slow">
    <p:pull dir="rd"/>
  </p:transition>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1026"/>
          <p:cNvSpPr>
            <a:spLocks noGrp="1" noChangeArrowheads="1"/>
          </p:cNvSpPr>
          <p:nvPr>
            <p:ph type="title"/>
          </p:nvPr>
        </p:nvSpPr>
        <p:spPr/>
        <p:txBody>
          <a:bodyPr/>
          <a:lstStyle/>
          <a:p>
            <a:r>
              <a:rPr lang="en-US" altLang="en-US"/>
              <a:t>Grid Administration</a:t>
            </a:r>
          </a:p>
        </p:txBody>
      </p:sp>
      <p:sp>
        <p:nvSpPr>
          <p:cNvPr id="147459" name="Rectangle 1027"/>
          <p:cNvSpPr>
            <a:spLocks noGrp="1" noChangeArrowheads="1"/>
          </p:cNvSpPr>
          <p:nvPr>
            <p:ph sz="half" idx="1"/>
          </p:nvPr>
        </p:nvSpPr>
        <p:spPr/>
        <p:txBody>
          <a:bodyPr/>
          <a:lstStyle/>
          <a:p>
            <a:endParaRPr lang="en-US" altLang="en-US" sz="2600"/>
          </a:p>
        </p:txBody>
      </p:sp>
      <p:graphicFrame>
        <p:nvGraphicFramePr>
          <p:cNvPr id="147460" name="Object 1028"/>
          <p:cNvGraphicFramePr>
            <a:graphicFrameLocks noGrp="1" noChangeAspect="1"/>
          </p:cNvGraphicFramePr>
          <p:nvPr>
            <p:ph sz="half" idx="2"/>
          </p:nvPr>
        </p:nvGraphicFramePr>
        <p:xfrm>
          <a:off x="5334000" y="944563"/>
          <a:ext cx="3810000" cy="2928937"/>
        </p:xfrm>
        <a:graphic>
          <a:graphicData uri="http://schemas.openxmlformats.org/presentationml/2006/ole">
            <mc:AlternateContent xmlns:mc="http://schemas.openxmlformats.org/markup-compatibility/2006">
              <mc:Choice xmlns:v="urn:schemas-microsoft-com:vml" Requires="v">
                <p:oleObj spid="_x0000_s147620" name="Document" r:id="rId3" imgW="5477256" imgH="4210812" progId="Word.Document.8">
                  <p:embed/>
                </p:oleObj>
              </mc:Choice>
              <mc:Fallback>
                <p:oleObj name="Document" r:id="rId3" imgW="5477256" imgH="4210812" progId="Word.Document.8">
                  <p:embed/>
                  <p:pic>
                    <p:nvPicPr>
                      <p:cNvPr id="0" name="Object 102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34000" y="944563"/>
                        <a:ext cx="3810000" cy="2928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47461" name="Object 1029"/>
          <p:cNvGraphicFramePr>
            <a:graphicFrameLocks noChangeAspect="1"/>
          </p:cNvGraphicFramePr>
          <p:nvPr/>
        </p:nvGraphicFramePr>
        <p:xfrm>
          <a:off x="0" y="1323975"/>
          <a:ext cx="5476875" cy="4210050"/>
        </p:xfrm>
        <a:graphic>
          <a:graphicData uri="http://schemas.openxmlformats.org/presentationml/2006/ole">
            <mc:AlternateContent xmlns:mc="http://schemas.openxmlformats.org/markup-compatibility/2006">
              <mc:Choice xmlns:v="urn:schemas-microsoft-com:vml" Requires="v">
                <p:oleObj spid="_x0000_s147621" name="Document" r:id="rId5" imgW="5477256" imgH="4210812" progId="Word.Document.8">
                  <p:embed/>
                </p:oleObj>
              </mc:Choice>
              <mc:Fallback>
                <p:oleObj name="Document" r:id="rId5" imgW="5477256" imgH="4210812" progId="Word.Document.8">
                  <p:embed/>
                  <p:pic>
                    <p:nvPicPr>
                      <p:cNvPr id="0" name="Object 102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1323975"/>
                        <a:ext cx="5476875" cy="4210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47462" name="Object 1030"/>
          <p:cNvGraphicFramePr>
            <a:graphicFrameLocks noChangeAspect="1"/>
          </p:cNvGraphicFramePr>
          <p:nvPr/>
        </p:nvGraphicFramePr>
        <p:xfrm>
          <a:off x="1230313" y="3873500"/>
          <a:ext cx="3792537" cy="2328863"/>
        </p:xfrm>
        <a:graphic>
          <a:graphicData uri="http://schemas.openxmlformats.org/presentationml/2006/ole">
            <mc:AlternateContent xmlns:mc="http://schemas.openxmlformats.org/markup-compatibility/2006">
              <mc:Choice xmlns:v="urn:schemas-microsoft-com:vml" Requires="v">
                <p:oleObj spid="_x0000_s147622" name="Document" r:id="rId7" imgW="5471160" imgH="4352544" progId="Word.Document.8">
                  <p:embed/>
                </p:oleObj>
              </mc:Choice>
              <mc:Fallback>
                <p:oleObj name="Document" r:id="rId7" imgW="5471160" imgH="4352544" progId="Word.Document.8">
                  <p:embed/>
                  <p:pic>
                    <p:nvPicPr>
                      <p:cNvPr id="0" name="Object 1030"/>
                      <p:cNvPicPr>
                        <a:picLocks noChangeAspect="1" noChangeArrowheads="1"/>
                      </p:cNvPicPr>
                      <p:nvPr/>
                    </p:nvPicPr>
                    <p:blipFill>
                      <a:blip r:embed="rId8">
                        <a:extLst>
                          <a:ext uri="{28A0092B-C50C-407E-A947-70E740481C1C}">
                            <a14:useLocalDpi xmlns:a14="http://schemas.microsoft.com/office/drawing/2010/main" val="0"/>
                          </a:ext>
                        </a:extLst>
                      </a:blip>
                      <a:srcRect b="22749"/>
                      <a:stretch>
                        <a:fillRect/>
                      </a:stretch>
                    </p:blipFill>
                    <p:spPr bwMode="auto">
                      <a:xfrm>
                        <a:off x="1230313" y="3873500"/>
                        <a:ext cx="3792537" cy="2328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47463" name="Object 1031"/>
          <p:cNvGraphicFramePr>
            <a:graphicFrameLocks noChangeAspect="1"/>
          </p:cNvGraphicFramePr>
          <p:nvPr/>
        </p:nvGraphicFramePr>
        <p:xfrm>
          <a:off x="4267200" y="2743200"/>
          <a:ext cx="4640263" cy="3636963"/>
        </p:xfrm>
        <a:graphic>
          <a:graphicData uri="http://schemas.openxmlformats.org/presentationml/2006/ole">
            <mc:AlternateContent xmlns:mc="http://schemas.openxmlformats.org/markup-compatibility/2006">
              <mc:Choice xmlns:v="urn:schemas-microsoft-com:vml" Requires="v">
                <p:oleObj spid="_x0000_s147623" name="Document" r:id="rId9" imgW="5477256" imgH="4293108" progId="Word.Document.8">
                  <p:embed/>
                </p:oleObj>
              </mc:Choice>
              <mc:Fallback>
                <p:oleObj name="Document" r:id="rId9" imgW="5477256" imgH="4293108" progId="Word.Document.8">
                  <p:embed/>
                  <p:pic>
                    <p:nvPicPr>
                      <p:cNvPr id="0" name="Object 1031"/>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267200" y="2743200"/>
                        <a:ext cx="4640263" cy="3636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spd="slow">
    <p:pull dir="rd"/>
  </p:transition>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Rectangle 2"/>
          <p:cNvSpPr>
            <a:spLocks noGrp="1" noChangeArrowheads="1"/>
          </p:cNvSpPr>
          <p:nvPr>
            <p:ph type="title"/>
          </p:nvPr>
        </p:nvSpPr>
        <p:spPr/>
        <p:txBody>
          <a:bodyPr/>
          <a:lstStyle/>
          <a:p>
            <a:r>
              <a:rPr lang="en-US" altLang="en-US"/>
              <a:t>Data Grid</a:t>
            </a:r>
          </a:p>
        </p:txBody>
      </p:sp>
      <p:sp>
        <p:nvSpPr>
          <p:cNvPr id="148483" name="Rectangle 3"/>
          <p:cNvSpPr>
            <a:spLocks noGrp="1" noChangeArrowheads="1"/>
          </p:cNvSpPr>
          <p:nvPr>
            <p:ph idx="1"/>
          </p:nvPr>
        </p:nvSpPr>
        <p:spPr>
          <a:xfrm>
            <a:off x="685800" y="1516063"/>
            <a:ext cx="7772400" cy="4913312"/>
          </a:xfrm>
        </p:spPr>
        <p:txBody>
          <a:bodyPr/>
          <a:lstStyle/>
          <a:p>
            <a:r>
              <a:rPr lang="en-US" altLang="en-US" sz="2600">
                <a:cs typeface="Times New Roman" pitchFamily="18" charset="0"/>
              </a:rPr>
              <a:t>Motivation:</a:t>
            </a:r>
          </a:p>
          <a:p>
            <a:pPr lvl="1"/>
            <a:r>
              <a:rPr lang="en-US" altLang="en-US" sz="2200">
                <a:cs typeface="Times New Roman" pitchFamily="18" charset="0"/>
              </a:rPr>
              <a:t>Large data collections are emerging as important community resources. </a:t>
            </a:r>
          </a:p>
          <a:p>
            <a:pPr lvl="1"/>
            <a:r>
              <a:rPr lang="en-US" altLang="en-US" sz="2200">
                <a:cs typeface="Times New Roman" pitchFamily="18" charset="0"/>
              </a:rPr>
              <a:t>Data Grids complement Computational Grids.</a:t>
            </a:r>
          </a:p>
          <a:p>
            <a:r>
              <a:rPr lang="en-US" altLang="en-US" sz="2600">
                <a:cs typeface="Times New Roman" pitchFamily="18" charset="0"/>
              </a:rPr>
              <a:t>Definition:</a:t>
            </a:r>
            <a:r>
              <a:rPr lang="en-US" altLang="en-US" sz="2600" i="1">
                <a:cs typeface="Times New Roman" pitchFamily="18" charset="0"/>
              </a:rPr>
              <a:t> A data grid is a network of distributed storage resources, including archival systems, caches, and databases, which are linked logically to create a sense of global persistence.</a:t>
            </a:r>
            <a:r>
              <a:rPr lang="en-US" altLang="en-US" sz="2600">
                <a:cs typeface="Times New Roman" pitchFamily="18" charset="0"/>
              </a:rPr>
              <a:t> </a:t>
            </a:r>
          </a:p>
          <a:p>
            <a:r>
              <a:rPr lang="en-US" altLang="en-US" sz="2600">
                <a:cs typeface="Times New Roman" pitchFamily="18" charset="0"/>
              </a:rPr>
              <a:t>Goal: Design and implement transparent management of data distributed across heterogeneous resources.</a:t>
            </a:r>
          </a:p>
          <a:p>
            <a:endParaRPr lang="en-US" altLang="en-US" sz="2600"/>
          </a:p>
        </p:txBody>
      </p:sp>
    </p:spTree>
  </p:cSld>
  <p:clrMapOvr>
    <a:masterClrMapping/>
  </p:clrMapOvr>
  <p:transition spd="slow">
    <p:pull dir="rd"/>
  </p:transition>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Rectangle 2"/>
          <p:cNvSpPr>
            <a:spLocks noGrp="1" noChangeArrowheads="1"/>
          </p:cNvSpPr>
          <p:nvPr>
            <p:ph type="title"/>
          </p:nvPr>
        </p:nvSpPr>
        <p:spPr/>
        <p:txBody>
          <a:bodyPr/>
          <a:lstStyle/>
          <a:p>
            <a:r>
              <a:rPr lang="en-US" altLang="en-US"/>
              <a:t>ACDC-Grid Data Grid</a:t>
            </a:r>
          </a:p>
        </p:txBody>
      </p:sp>
      <p:grpSp>
        <p:nvGrpSpPr>
          <p:cNvPr id="149507" name="Group 3"/>
          <p:cNvGrpSpPr>
            <a:grpSpLocks/>
          </p:cNvGrpSpPr>
          <p:nvPr/>
        </p:nvGrpSpPr>
        <p:grpSpPr bwMode="auto">
          <a:xfrm>
            <a:off x="1019175" y="1287463"/>
            <a:ext cx="7107238" cy="5113337"/>
            <a:chOff x="240" y="78"/>
            <a:chExt cx="5280" cy="4164"/>
          </a:xfrm>
        </p:grpSpPr>
        <p:pic>
          <p:nvPicPr>
            <p:cNvPr id="14950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0" y="78"/>
              <a:ext cx="5280" cy="41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49509" name="AutoShape 5"/>
            <p:cNvSpPr>
              <a:spLocks noChangeArrowheads="1"/>
            </p:cNvSpPr>
            <p:nvPr/>
          </p:nvSpPr>
          <p:spPr bwMode="auto">
            <a:xfrm>
              <a:off x="2976" y="1824"/>
              <a:ext cx="2304" cy="1536"/>
            </a:xfrm>
            <a:prstGeom prst="cloudCallout">
              <a:avLst>
                <a:gd name="adj1" fmla="val -75130"/>
                <a:gd name="adj2" fmla="val -7745"/>
              </a:avLst>
            </a:prstGeom>
            <a:solidFill>
              <a:srgbClr val="FFFF99">
                <a:alpha val="50195"/>
              </a:srgbClr>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eaLnBrk="1" hangingPunct="1">
                <a:spcBef>
                  <a:spcPct val="0"/>
                </a:spcBef>
                <a:buClrTx/>
                <a:buFontTx/>
                <a:buNone/>
              </a:pPr>
              <a:r>
                <a:rPr lang="en-US" altLang="en-US" sz="1200" b="0">
                  <a:solidFill>
                    <a:schemeClr val="tx1"/>
                  </a:solidFill>
                  <a:latin typeface="Arial" charset="0"/>
                </a:rPr>
                <a:t>Browser view of “miller” group files published by user “rappleye”</a:t>
              </a:r>
            </a:p>
          </p:txBody>
        </p:sp>
      </p:grpSp>
    </p:spTree>
  </p:cSld>
  <p:clrMapOvr>
    <a:masterClrMapping/>
  </p:clrMapOvr>
  <p:transition spd="slow">
    <p:pull dir="rd"/>
  </p:transition>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2"/>
          <p:cNvSpPr>
            <a:spLocks noGrp="1" noChangeArrowheads="1"/>
          </p:cNvSpPr>
          <p:nvPr>
            <p:ph type="title"/>
          </p:nvPr>
        </p:nvSpPr>
        <p:spPr/>
        <p:txBody>
          <a:bodyPr/>
          <a:lstStyle/>
          <a:p>
            <a:r>
              <a:rPr lang="en-US" altLang="en-US"/>
              <a:t>ACDC-Grid Data Grid Functionality</a:t>
            </a:r>
          </a:p>
        </p:txBody>
      </p:sp>
      <p:sp>
        <p:nvSpPr>
          <p:cNvPr id="150531" name="Rectangle 3"/>
          <p:cNvSpPr>
            <a:spLocks noGrp="1" noChangeArrowheads="1"/>
          </p:cNvSpPr>
          <p:nvPr>
            <p:ph idx="1"/>
          </p:nvPr>
        </p:nvSpPr>
        <p:spPr>
          <a:xfrm>
            <a:off x="685800" y="1571625"/>
            <a:ext cx="8001000" cy="4524375"/>
          </a:xfrm>
        </p:spPr>
        <p:txBody>
          <a:bodyPr/>
          <a:lstStyle/>
          <a:p>
            <a:r>
              <a:rPr lang="en-US" altLang="en-US" sz="2600">
                <a:cs typeface="Times New Roman" pitchFamily="18" charset="0"/>
              </a:rPr>
              <a:t>Basic file management functions are accessible via a platform-independent web interface.</a:t>
            </a:r>
            <a:r>
              <a:rPr lang="en-US" altLang="en-US" sz="2600"/>
              <a:t> </a:t>
            </a:r>
          </a:p>
          <a:p>
            <a:r>
              <a:rPr lang="en-US" altLang="en-US" sz="2600">
                <a:cs typeface="Times New Roman" pitchFamily="18" charset="0"/>
              </a:rPr>
              <a:t>User-friendly menus/interface.</a:t>
            </a:r>
            <a:r>
              <a:rPr lang="en-US" altLang="en-US" sz="2600"/>
              <a:t> </a:t>
            </a:r>
          </a:p>
          <a:p>
            <a:r>
              <a:rPr lang="en-US" altLang="en-US" sz="2600">
                <a:cs typeface="Times New Roman" pitchFamily="18" charset="0"/>
              </a:rPr>
              <a:t>File Upload/Download to/from the Data Grid Portal.</a:t>
            </a:r>
            <a:r>
              <a:rPr lang="en-US" altLang="en-US" sz="2600"/>
              <a:t> </a:t>
            </a:r>
          </a:p>
          <a:p>
            <a:r>
              <a:rPr lang="en-US" altLang="en-US" sz="2600">
                <a:cs typeface="Times New Roman" pitchFamily="18" charset="0"/>
              </a:rPr>
              <a:t>Simple Web-based file editor.</a:t>
            </a:r>
            <a:endParaRPr lang="en-US" altLang="en-US" sz="2600"/>
          </a:p>
          <a:p>
            <a:r>
              <a:rPr lang="en-US" altLang="en-US" sz="2600">
                <a:cs typeface="Times New Roman" pitchFamily="18" charset="0"/>
              </a:rPr>
              <a:t>Efficient search utility.</a:t>
            </a:r>
            <a:r>
              <a:rPr lang="en-US" altLang="en-US" sz="2600"/>
              <a:t> </a:t>
            </a:r>
          </a:p>
          <a:p>
            <a:r>
              <a:rPr lang="en-US" altLang="en-US" sz="2600">
                <a:cs typeface="Times New Roman" pitchFamily="18" charset="0"/>
              </a:rPr>
              <a:t>Logical display of files (user/ group/ public).</a:t>
            </a:r>
          </a:p>
          <a:p>
            <a:r>
              <a:rPr lang="en-US" altLang="en-US" sz="2600">
                <a:cs typeface="Times New Roman" pitchFamily="18" charset="0"/>
              </a:rPr>
              <a:t>Ability to logically display files based on metadata (file name, size, modification date, etc.)</a:t>
            </a:r>
            <a:r>
              <a:rPr lang="en-US" altLang="en-US" sz="2600"/>
              <a:t> </a:t>
            </a:r>
          </a:p>
        </p:txBody>
      </p:sp>
    </p:spTree>
  </p:cSld>
  <p:clrMapOvr>
    <a:masterClrMapping/>
  </p:clrMapOvr>
  <p:transition spd="slow">
    <p:pull dir="rd"/>
  </p:transition>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Rectangle 2"/>
          <p:cNvSpPr>
            <a:spLocks noGrp="1" noChangeArrowheads="1"/>
          </p:cNvSpPr>
          <p:nvPr>
            <p:ph type="title"/>
          </p:nvPr>
        </p:nvSpPr>
        <p:spPr/>
        <p:txBody>
          <a:bodyPr/>
          <a:lstStyle/>
          <a:p>
            <a:r>
              <a:rPr lang="en-US" altLang="en-US"/>
              <a:t>ACDC-Grid </a:t>
            </a:r>
            <a:br>
              <a:rPr lang="en-US" altLang="en-US"/>
            </a:br>
            <a:r>
              <a:rPr lang="en-US" altLang="en-US"/>
              <a:t>Data Grid File Migration</a:t>
            </a:r>
          </a:p>
        </p:txBody>
      </p:sp>
      <p:sp>
        <p:nvSpPr>
          <p:cNvPr id="151555" name="Rectangle 3"/>
          <p:cNvSpPr>
            <a:spLocks noGrp="1" noChangeArrowheads="1"/>
          </p:cNvSpPr>
          <p:nvPr>
            <p:ph idx="1"/>
          </p:nvPr>
        </p:nvSpPr>
        <p:spPr/>
        <p:txBody>
          <a:bodyPr/>
          <a:lstStyle/>
          <a:p>
            <a:r>
              <a:rPr lang="en-US" altLang="en-US">
                <a:cs typeface="Times New Roman" pitchFamily="18" charset="0"/>
              </a:rPr>
              <a:t>Migration Algorithm dependent on</a:t>
            </a:r>
          </a:p>
          <a:p>
            <a:pPr lvl="1"/>
            <a:r>
              <a:rPr lang="en-US" altLang="en-US">
                <a:cs typeface="Times New Roman" pitchFamily="18" charset="0"/>
              </a:rPr>
              <a:t>User access time</a:t>
            </a:r>
          </a:p>
          <a:p>
            <a:pPr lvl="1"/>
            <a:r>
              <a:rPr lang="en-US" altLang="en-US">
                <a:cs typeface="Times New Roman" pitchFamily="18" charset="0"/>
              </a:rPr>
              <a:t>Network capacity at time of migration</a:t>
            </a:r>
          </a:p>
          <a:p>
            <a:pPr lvl="1"/>
            <a:r>
              <a:rPr lang="en-US" altLang="en-US">
                <a:cs typeface="Times New Roman" pitchFamily="18" charset="0"/>
              </a:rPr>
              <a:t>User profile</a:t>
            </a:r>
          </a:p>
          <a:p>
            <a:pPr lvl="1"/>
            <a:r>
              <a:rPr lang="en-US" altLang="en-US">
                <a:cs typeface="Times New Roman" pitchFamily="18" charset="0"/>
              </a:rPr>
              <a:t>User disk quotas on various resources</a:t>
            </a:r>
          </a:p>
          <a:p>
            <a:endParaRPr lang="en-US" altLang="en-US"/>
          </a:p>
        </p:txBody>
      </p:sp>
    </p:spTree>
  </p:cSld>
  <p:clrMapOvr>
    <a:masterClrMapping/>
  </p:clrMapOvr>
  <p:transition spd="slow">
    <p:pull dir="rd"/>
  </p:transition>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Rectangle 2"/>
          <p:cNvSpPr>
            <a:spLocks noGrp="1" noChangeArrowheads="1"/>
          </p:cNvSpPr>
          <p:nvPr>
            <p:ph type="title"/>
          </p:nvPr>
        </p:nvSpPr>
        <p:spPr/>
        <p:txBody>
          <a:bodyPr/>
          <a:lstStyle/>
          <a:p>
            <a:r>
              <a:rPr lang="en-US" altLang="en-US"/>
              <a:t>Data Grid File Aging</a:t>
            </a:r>
          </a:p>
        </p:txBody>
      </p:sp>
      <p:sp>
        <p:nvSpPr>
          <p:cNvPr id="152579" name="Rectangle 3"/>
          <p:cNvSpPr>
            <a:spLocks noGrp="1" noChangeArrowheads="1"/>
          </p:cNvSpPr>
          <p:nvPr>
            <p:ph idx="1"/>
          </p:nvPr>
        </p:nvSpPr>
        <p:spPr/>
        <p:txBody>
          <a:bodyPr/>
          <a:lstStyle/>
          <a:p>
            <a:pPr>
              <a:lnSpc>
                <a:spcPct val="70000"/>
              </a:lnSpc>
            </a:pPr>
            <a:r>
              <a:rPr lang="en-US" altLang="en-US" sz="2600">
                <a:cs typeface="Times New Roman" pitchFamily="18" charset="0"/>
              </a:rPr>
              <a:t>For a given user, the average of the file_aging_local_param attributes of all files should be close to 1.</a:t>
            </a:r>
          </a:p>
          <a:p>
            <a:pPr lvl="1">
              <a:lnSpc>
                <a:spcPct val="70000"/>
              </a:lnSpc>
            </a:pPr>
            <a:r>
              <a:rPr lang="en-US" altLang="en-US" sz="2200">
                <a:cs typeface="Times New Roman" pitchFamily="18" charset="0"/>
              </a:rPr>
              <a:t>Operating tolerance before action is taken is within the range of 0.9 – 1.1. </a:t>
            </a:r>
          </a:p>
          <a:p>
            <a:pPr>
              <a:lnSpc>
                <a:spcPct val="70000"/>
              </a:lnSpc>
            </a:pPr>
            <a:r>
              <a:rPr lang="en-US" altLang="en-US" sz="2600">
                <a:cs typeface="Times New Roman" pitchFamily="18" charset="0"/>
              </a:rPr>
              <a:t>In this way, the user file_aging_global_param can be a function of this average.  </a:t>
            </a:r>
          </a:p>
          <a:p>
            <a:pPr lvl="1">
              <a:lnSpc>
                <a:spcPct val="70000"/>
              </a:lnSpc>
            </a:pPr>
            <a:r>
              <a:rPr lang="en-US" altLang="en-US" sz="2200">
                <a:cs typeface="Times New Roman" pitchFamily="18" charset="0"/>
              </a:rPr>
              <a:t>If the average file_aging_local_param attribute &gt; 1.1, then files of the user are being held to long before being migrated. </a:t>
            </a:r>
          </a:p>
          <a:p>
            <a:pPr lvl="2">
              <a:lnSpc>
                <a:spcPct val="70000"/>
              </a:lnSpc>
            </a:pPr>
            <a:r>
              <a:rPr lang="en-US" altLang="en-US" sz="2000">
                <a:cs typeface="Times New Roman" pitchFamily="18" charset="0"/>
              </a:rPr>
              <a:t>The file_aging_global_param value should be decreased.</a:t>
            </a:r>
          </a:p>
          <a:p>
            <a:pPr lvl="1">
              <a:lnSpc>
                <a:spcPct val="70000"/>
              </a:lnSpc>
            </a:pPr>
            <a:r>
              <a:rPr lang="en-US" altLang="en-US" sz="2200">
                <a:cs typeface="Times New Roman" pitchFamily="18" charset="0"/>
              </a:rPr>
              <a:t>If the average file_aging_local_param attribute &lt; 0.9, then files of the user are being accessed at a higher frequency than the file_aging_global_param value.</a:t>
            </a:r>
          </a:p>
          <a:p>
            <a:pPr lvl="2">
              <a:lnSpc>
                <a:spcPct val="70000"/>
              </a:lnSpc>
            </a:pPr>
            <a:r>
              <a:rPr lang="en-US" altLang="en-US" sz="2000">
                <a:cs typeface="Times New Roman" pitchFamily="18" charset="0"/>
              </a:rPr>
              <a:t>The file_aging_global_param value should be increased.</a:t>
            </a:r>
          </a:p>
          <a:p>
            <a:pPr>
              <a:lnSpc>
                <a:spcPct val="90000"/>
              </a:lnSpc>
            </a:pPr>
            <a:endParaRPr lang="en-US" altLang="en-US" sz="2600"/>
          </a:p>
        </p:txBody>
      </p:sp>
    </p:spTree>
  </p:cSld>
  <p:clrMapOvr>
    <a:masterClrMapping/>
  </p:clrMapOvr>
  <p:transition spd="slow">
    <p:pull dir="rd"/>
  </p:transition>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2"/>
          <p:cNvSpPr>
            <a:spLocks noGrp="1" noChangeArrowheads="1"/>
          </p:cNvSpPr>
          <p:nvPr>
            <p:ph type="title"/>
          </p:nvPr>
        </p:nvSpPr>
        <p:spPr/>
        <p:txBody>
          <a:bodyPr/>
          <a:lstStyle/>
          <a:p>
            <a:r>
              <a:rPr lang="en-US" altLang="en-US"/>
              <a:t>Data Grid Resource Info</a:t>
            </a:r>
          </a:p>
        </p:txBody>
      </p:sp>
      <p:grpSp>
        <p:nvGrpSpPr>
          <p:cNvPr id="153603" name="Group 3"/>
          <p:cNvGrpSpPr>
            <a:grpSpLocks/>
          </p:cNvGrpSpPr>
          <p:nvPr/>
        </p:nvGrpSpPr>
        <p:grpSpPr bwMode="auto">
          <a:xfrm>
            <a:off x="1031875" y="1277938"/>
            <a:ext cx="7408863" cy="5005387"/>
            <a:chOff x="192" y="96"/>
            <a:chExt cx="5472" cy="4080"/>
          </a:xfrm>
        </p:grpSpPr>
        <p:pic>
          <p:nvPicPr>
            <p:cNvPr id="153604" name="Picture 4" descr="joplin_nw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2" y="1200"/>
              <a:ext cx="5342" cy="1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05" name="Picture 5" descr="talking_nw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2" y="2736"/>
              <a:ext cx="5342" cy="1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06" name="AutoShape 6"/>
            <p:cNvSpPr>
              <a:spLocks noChangeArrowheads="1"/>
            </p:cNvSpPr>
            <p:nvPr/>
          </p:nvSpPr>
          <p:spPr bwMode="auto">
            <a:xfrm>
              <a:off x="2880" y="96"/>
              <a:ext cx="2784" cy="1344"/>
            </a:xfrm>
            <a:prstGeom prst="cloudCallout">
              <a:avLst>
                <a:gd name="adj1" fmla="val -85023"/>
                <a:gd name="adj2" fmla="val 63023"/>
              </a:avLst>
            </a:prstGeom>
            <a:solidFill>
              <a:srgbClr val="FFFF99">
                <a:alpha val="50195"/>
              </a:srgbClr>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eaLnBrk="1" hangingPunct="1">
                <a:spcBef>
                  <a:spcPct val="0"/>
                </a:spcBef>
                <a:buClrTx/>
                <a:buFontTx/>
                <a:buNone/>
              </a:pPr>
              <a:r>
                <a:rPr lang="en-US" altLang="en-US" sz="1800" b="0">
                  <a:solidFill>
                    <a:schemeClr val="tx1"/>
                  </a:solidFill>
                  <a:latin typeface="Arial" charset="0"/>
                </a:rPr>
                <a:t>Both platforms have reduced bandwidth available for additional transfers</a:t>
              </a:r>
            </a:p>
          </p:txBody>
        </p:sp>
      </p:grpSp>
    </p:spTree>
  </p:cSld>
  <p:clrMapOvr>
    <a:masterClrMapping/>
  </p:clrMapOvr>
  <p:transition spd="slow">
    <p:pull dir="rd"/>
  </p:transition>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ChangeArrowheads="1"/>
          </p:cNvSpPr>
          <p:nvPr>
            <p:ph type="title"/>
          </p:nvPr>
        </p:nvSpPr>
        <p:spPr/>
        <p:txBody>
          <a:bodyPr/>
          <a:lstStyle/>
          <a:p>
            <a:r>
              <a:rPr lang="en-US" altLang="en-US" sz="4000"/>
              <a:t>Grid Services and Applications</a:t>
            </a:r>
          </a:p>
        </p:txBody>
      </p:sp>
      <p:sp>
        <p:nvSpPr>
          <p:cNvPr id="154627" name="Cloud"/>
          <p:cNvSpPr>
            <a:spLocks noChangeAspect="1" noEditPoints="1" noChangeArrowheads="1"/>
          </p:cNvSpPr>
          <p:nvPr/>
        </p:nvSpPr>
        <p:spPr bwMode="auto">
          <a:xfrm>
            <a:off x="76200" y="1447800"/>
            <a:ext cx="3944938" cy="1857375"/>
          </a:xfrm>
          <a:custGeom>
            <a:avLst/>
            <a:gdLst>
              <a:gd name="T0" fmla="*/ 408176343 w 21600"/>
              <a:gd name="T1" fmla="*/ 2147483647 h 21600"/>
              <a:gd name="T2" fmla="*/ 2147483647 w 21600"/>
              <a:gd name="T3" fmla="*/ 2147483647 h 21600"/>
              <a:gd name="T4" fmla="*/ 2147483647 w 21600"/>
              <a:gd name="T5" fmla="*/ 2147483647 h 21600"/>
              <a:gd name="T6" fmla="*/ 2147483647 w 21600"/>
              <a:gd name="T7" fmla="*/ 785242773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9900"/>
          </a:solidFill>
          <a:ln w="9525">
            <a:solidFill>
              <a:srgbClr val="000000"/>
            </a:solidFill>
            <a:miter lim="800000"/>
            <a:headEnd/>
            <a:tailEnd/>
          </a:ln>
          <a:effectLst>
            <a:outerShdw dist="107763" dir="2700000" algn="ctr" rotWithShape="0">
              <a:srgbClr val="808080"/>
            </a:outerShdw>
          </a:effec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2400">
                <a:solidFill>
                  <a:schemeClr val="tx1"/>
                </a:solidFill>
                <a:latin typeface="Arial" charset="0"/>
              </a:rPr>
              <a:t>ACDC-Grid Computational Resources</a:t>
            </a:r>
          </a:p>
        </p:txBody>
      </p:sp>
      <p:sp>
        <p:nvSpPr>
          <p:cNvPr id="154628" name="Cloud"/>
          <p:cNvSpPr>
            <a:spLocks noChangeAspect="1" noEditPoints="1" noChangeArrowheads="1"/>
          </p:cNvSpPr>
          <p:nvPr/>
        </p:nvSpPr>
        <p:spPr bwMode="auto">
          <a:xfrm>
            <a:off x="5999163" y="3551238"/>
            <a:ext cx="3095625" cy="2465387"/>
          </a:xfrm>
          <a:custGeom>
            <a:avLst/>
            <a:gdLst>
              <a:gd name="T0" fmla="*/ 197219976 w 21600"/>
              <a:gd name="T1" fmla="*/ 2147483647 h 21600"/>
              <a:gd name="T2" fmla="*/ 2147483647 w 21600"/>
              <a:gd name="T3" fmla="*/ 2147483647 h 21600"/>
              <a:gd name="T4" fmla="*/ 2147483647 w 21600"/>
              <a:gd name="T5" fmla="*/ 2147483647 h 21600"/>
              <a:gd name="T6" fmla="*/ 2147483647 w 21600"/>
              <a:gd name="T7" fmla="*/ 1836376265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33CCCC"/>
          </a:solidFill>
          <a:ln w="9525">
            <a:solidFill>
              <a:srgbClr val="000000"/>
            </a:solidFill>
            <a:miter lim="800000"/>
            <a:headEnd/>
            <a:tailEnd/>
          </a:ln>
          <a:effectLst>
            <a:outerShdw dist="107763" dir="2700000" algn="ctr" rotWithShape="0">
              <a:srgbClr val="808080"/>
            </a:outerShdw>
          </a:effectLst>
        </p:spPr>
        <p:txBody>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2400">
                <a:solidFill>
                  <a:schemeClr val="tx1"/>
                </a:solidFill>
                <a:latin typeface="Arial" charset="0"/>
              </a:rPr>
              <a:t>ACDC-Grid</a:t>
            </a:r>
          </a:p>
          <a:p>
            <a:pPr algn="ctr">
              <a:spcBef>
                <a:spcPct val="0"/>
              </a:spcBef>
              <a:buClrTx/>
              <a:buFontTx/>
              <a:buNone/>
            </a:pPr>
            <a:r>
              <a:rPr lang="en-US" altLang="en-US" sz="2400">
                <a:solidFill>
                  <a:schemeClr val="tx1"/>
                </a:solidFill>
                <a:latin typeface="Arial" charset="0"/>
              </a:rPr>
              <a:t>Data Resources</a:t>
            </a:r>
          </a:p>
        </p:txBody>
      </p:sp>
      <p:sp>
        <p:nvSpPr>
          <p:cNvPr id="154629" name="AutoShape 5"/>
          <p:cNvSpPr>
            <a:spLocks noChangeArrowheads="1"/>
          </p:cNvSpPr>
          <p:nvPr/>
        </p:nvSpPr>
        <p:spPr bwMode="auto">
          <a:xfrm>
            <a:off x="4800600" y="1447800"/>
            <a:ext cx="3897313" cy="512763"/>
          </a:xfrm>
          <a:prstGeom prst="roundRect">
            <a:avLst>
              <a:gd name="adj" fmla="val 16667"/>
            </a:avLst>
          </a:prstGeom>
          <a:solidFill>
            <a:srgbClr val="FFFF00"/>
          </a:solidFill>
          <a:ln w="9525">
            <a:round/>
            <a:headEnd/>
            <a:tailEnd/>
          </a:ln>
          <a:effectLst/>
          <a:scene3d>
            <a:camera prst="legacyObliqueTopRight"/>
            <a:lightRig rig="legacyFlat3" dir="b"/>
          </a:scene3d>
          <a:sp3d extrusionH="430200" prstMaterial="legacyMatte">
            <a:bevelT w="13500" h="13500" prst="angle"/>
            <a:bevelB w="13500" h="13500" prst="angle"/>
            <a:extrusionClr>
              <a:srgbClr val="FFFF00"/>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54630" name="Text Box 6"/>
          <p:cNvSpPr txBox="1">
            <a:spLocks noChangeArrowheads="1"/>
          </p:cNvSpPr>
          <p:nvPr/>
        </p:nvSpPr>
        <p:spPr bwMode="auto">
          <a:xfrm>
            <a:off x="6172200" y="1371600"/>
            <a:ext cx="1416050" cy="274638"/>
          </a:xfrm>
          <a:prstGeom prst="rect">
            <a:avLst/>
          </a:prstGeom>
          <a:noFill/>
          <a:ln>
            <a:noFill/>
          </a:ln>
          <a:effectLst/>
          <a:extLst>
            <a:ext uri="{909E8E84-426E-40DD-AFC4-6F175D3DCCD1}">
              <a14:hiddenFill xmlns:a14="http://schemas.microsoft.com/office/drawing/2010/main">
                <a:solidFill>
                  <a:srgbClr val="FF00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1200">
                <a:solidFill>
                  <a:schemeClr val="tx1"/>
                </a:solidFill>
                <a:latin typeface="Verdana" pitchFamily="34" charset="0"/>
              </a:rPr>
              <a:t>Applications</a:t>
            </a:r>
          </a:p>
        </p:txBody>
      </p:sp>
      <p:sp>
        <p:nvSpPr>
          <p:cNvPr id="154631" name="AutoShape 7"/>
          <p:cNvSpPr>
            <a:spLocks noChangeArrowheads="1"/>
          </p:cNvSpPr>
          <p:nvPr/>
        </p:nvSpPr>
        <p:spPr bwMode="auto">
          <a:xfrm>
            <a:off x="76200" y="5181600"/>
            <a:ext cx="5622925" cy="893763"/>
          </a:xfrm>
          <a:prstGeom prst="roundRect">
            <a:avLst>
              <a:gd name="adj" fmla="val 16667"/>
            </a:avLst>
          </a:prstGeom>
          <a:solidFill>
            <a:srgbClr val="FF99FF"/>
          </a:solidFill>
          <a:ln w="9525">
            <a:round/>
            <a:headEnd/>
            <a:tailEnd/>
          </a:ln>
          <a:effectLst/>
          <a:scene3d>
            <a:camera prst="legacyObliqueTopRight"/>
            <a:lightRig rig="legacyFlat3" dir="b"/>
          </a:scene3d>
          <a:sp3d extrusionH="430200" prstMaterial="legacyMatte">
            <a:bevelT w="13500" h="13500" prst="angle"/>
            <a:bevelB w="13500" h="13500" prst="angle"/>
            <a:extrusionClr>
              <a:srgbClr val="FF99FF"/>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54632" name="Text Box 8"/>
          <p:cNvSpPr txBox="1">
            <a:spLocks noChangeArrowheads="1"/>
          </p:cNvSpPr>
          <p:nvPr/>
        </p:nvSpPr>
        <p:spPr bwMode="auto">
          <a:xfrm>
            <a:off x="2246313" y="5249863"/>
            <a:ext cx="1643062" cy="274637"/>
          </a:xfrm>
          <a:prstGeom prst="rect">
            <a:avLst/>
          </a:prstGeom>
          <a:noFill/>
          <a:ln>
            <a:noFill/>
          </a:ln>
          <a:effectLst/>
          <a:extLst>
            <a:ext uri="{909E8E84-426E-40DD-AFC4-6F175D3DCCD1}">
              <a14:hiddenFill xmlns:a14="http://schemas.microsoft.com/office/drawing/2010/main">
                <a:solidFill>
                  <a:srgbClr val="FF99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1200">
                <a:solidFill>
                  <a:schemeClr val="tx1"/>
                </a:solidFill>
                <a:latin typeface="Verdana" pitchFamily="34" charset="0"/>
              </a:rPr>
              <a:t>Local Services</a:t>
            </a:r>
          </a:p>
        </p:txBody>
      </p:sp>
      <p:sp>
        <p:nvSpPr>
          <p:cNvPr id="154633" name="Text Box 9"/>
          <p:cNvSpPr txBox="1">
            <a:spLocks noChangeArrowheads="1"/>
          </p:cNvSpPr>
          <p:nvPr/>
        </p:nvSpPr>
        <p:spPr bwMode="auto">
          <a:xfrm>
            <a:off x="254000" y="5730875"/>
            <a:ext cx="533400" cy="198438"/>
          </a:xfrm>
          <a:prstGeom prst="rect">
            <a:avLst/>
          </a:prstGeom>
          <a:solidFill>
            <a:srgbClr val="FF9900"/>
          </a:solidFill>
          <a:ln w="9525">
            <a:miter lim="800000"/>
            <a:headEnd/>
            <a:tailEnd/>
          </a:ln>
          <a:effectLst/>
          <a:scene3d>
            <a:camera prst="legacyObliqueTopRight"/>
            <a:lightRig rig="legacyFlat3" dir="b"/>
          </a:scene3d>
          <a:sp3d extrusionH="125400" prstMaterial="legacyMatte">
            <a:bevelT w="13500" h="13500" prst="angle"/>
            <a:bevelB w="13500" h="13500" prst="angle"/>
            <a:extrusionClr>
              <a:srgbClr val="FF9900"/>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a:solidFill>
                  <a:schemeClr val="tx1"/>
                </a:solidFill>
                <a:latin typeface="Verdana" pitchFamily="34" charset="0"/>
              </a:rPr>
              <a:t>LSF</a:t>
            </a:r>
          </a:p>
        </p:txBody>
      </p:sp>
      <p:sp>
        <p:nvSpPr>
          <p:cNvPr id="154634" name="Text Box 10"/>
          <p:cNvSpPr txBox="1">
            <a:spLocks noChangeArrowheads="1"/>
          </p:cNvSpPr>
          <p:nvPr/>
        </p:nvSpPr>
        <p:spPr bwMode="auto">
          <a:xfrm>
            <a:off x="254000" y="5321300"/>
            <a:ext cx="592138" cy="198438"/>
          </a:xfrm>
          <a:prstGeom prst="rect">
            <a:avLst/>
          </a:prstGeom>
          <a:gradFill rotWithShape="0">
            <a:gsLst>
              <a:gs pos="0">
                <a:srgbClr val="FF9900"/>
              </a:gs>
              <a:gs pos="100000">
                <a:srgbClr val="99CCFF"/>
              </a:gs>
            </a:gsLst>
            <a:lin ang="0" scaled="1"/>
          </a:gradFill>
          <a:ln w="9525">
            <a:miter lim="800000"/>
            <a:headEnd/>
            <a:tailEnd/>
          </a:ln>
          <a:effectLst/>
          <a:scene3d>
            <a:camera prst="legacyObliqueTopRight"/>
            <a:lightRig rig="legacyFlat3" dir="b"/>
          </a:scene3d>
          <a:sp3d extrusionH="125400" prstMaterial="legacyMatte">
            <a:bevelT w="13500" h="13500" prst="angle"/>
            <a:bevelB w="13500" h="13500" prst="angle"/>
            <a:extrusionClr>
              <a:srgbClr val="FF9900"/>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a:solidFill>
                  <a:schemeClr val="tx1"/>
                </a:solidFill>
                <a:latin typeface="Verdana" pitchFamily="34" charset="0"/>
              </a:rPr>
              <a:t>Condor</a:t>
            </a:r>
          </a:p>
        </p:txBody>
      </p:sp>
      <p:sp>
        <p:nvSpPr>
          <p:cNvPr id="154635" name="Text Box 11"/>
          <p:cNvSpPr txBox="1">
            <a:spLocks noChangeArrowheads="1"/>
          </p:cNvSpPr>
          <p:nvPr/>
        </p:nvSpPr>
        <p:spPr bwMode="auto">
          <a:xfrm>
            <a:off x="1577975" y="5326063"/>
            <a:ext cx="534988" cy="198437"/>
          </a:xfrm>
          <a:prstGeom prst="rect">
            <a:avLst/>
          </a:prstGeom>
          <a:solidFill>
            <a:srgbClr val="FF9900"/>
          </a:solidFill>
          <a:ln w="9525">
            <a:miter lim="800000"/>
            <a:headEnd/>
            <a:tailEnd/>
          </a:ln>
          <a:effectLst/>
          <a:scene3d>
            <a:camera prst="legacyObliqueTopRight"/>
            <a:lightRig rig="legacyFlat3" dir="b"/>
          </a:scene3d>
          <a:sp3d extrusionH="125400" prstMaterial="legacyMatte">
            <a:bevelT w="13500" h="13500" prst="angle"/>
            <a:bevelB w="13500" h="13500" prst="angle"/>
            <a:extrusionClr>
              <a:srgbClr val="FF9900"/>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a:solidFill>
                  <a:schemeClr val="tx1"/>
                </a:solidFill>
                <a:latin typeface="Verdana" pitchFamily="34" charset="0"/>
              </a:rPr>
              <a:t>MPI</a:t>
            </a:r>
          </a:p>
        </p:txBody>
      </p:sp>
      <p:sp>
        <p:nvSpPr>
          <p:cNvPr id="154636" name="Text Box 12"/>
          <p:cNvSpPr txBox="1">
            <a:spLocks noChangeArrowheads="1"/>
          </p:cNvSpPr>
          <p:nvPr/>
        </p:nvSpPr>
        <p:spPr bwMode="auto">
          <a:xfrm>
            <a:off x="2895600" y="5708650"/>
            <a:ext cx="534988" cy="198438"/>
          </a:xfrm>
          <a:prstGeom prst="rect">
            <a:avLst/>
          </a:prstGeom>
          <a:gradFill rotWithShape="0">
            <a:gsLst>
              <a:gs pos="0">
                <a:srgbClr val="FF9900"/>
              </a:gs>
              <a:gs pos="100000">
                <a:srgbClr val="99CCFF"/>
              </a:gs>
            </a:gsLst>
            <a:lin ang="0" scaled="1"/>
          </a:gradFill>
          <a:ln w="9525">
            <a:miter lim="800000"/>
            <a:headEnd/>
            <a:tailEnd/>
          </a:ln>
          <a:effectLst/>
          <a:scene3d>
            <a:camera prst="legacyObliqueTopRight"/>
            <a:lightRig rig="legacyFlat3" dir="b"/>
          </a:scene3d>
          <a:sp3d extrusionH="125400" prstMaterial="legacyMatte">
            <a:bevelT w="13500" h="13500" prst="angle"/>
            <a:bevelB w="13500" h="13500" prst="angle"/>
            <a:extrusionClr>
              <a:srgbClr val="FF9900"/>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a:solidFill>
                  <a:schemeClr val="tx1"/>
                </a:solidFill>
                <a:latin typeface="Verdana" pitchFamily="34" charset="0"/>
              </a:rPr>
              <a:t>TCP</a:t>
            </a:r>
          </a:p>
        </p:txBody>
      </p:sp>
      <p:sp>
        <p:nvSpPr>
          <p:cNvPr id="154637" name="Text Box 13"/>
          <p:cNvSpPr txBox="1">
            <a:spLocks noChangeArrowheads="1"/>
          </p:cNvSpPr>
          <p:nvPr/>
        </p:nvSpPr>
        <p:spPr bwMode="auto">
          <a:xfrm>
            <a:off x="4935538" y="5715000"/>
            <a:ext cx="652462" cy="198438"/>
          </a:xfrm>
          <a:prstGeom prst="rect">
            <a:avLst/>
          </a:prstGeom>
          <a:gradFill rotWithShape="0">
            <a:gsLst>
              <a:gs pos="0">
                <a:srgbClr val="FF9900"/>
              </a:gs>
              <a:gs pos="100000">
                <a:srgbClr val="99CCFF"/>
              </a:gs>
            </a:gsLst>
            <a:lin ang="0" scaled="1"/>
          </a:gradFill>
          <a:ln w="9525">
            <a:miter lim="800000"/>
            <a:headEnd/>
            <a:tailEnd/>
          </a:ln>
          <a:effectLst/>
          <a:scene3d>
            <a:camera prst="legacyObliqueTopRight"/>
            <a:lightRig rig="legacyFlat3" dir="b"/>
          </a:scene3d>
          <a:sp3d extrusionH="125400" prstMaterial="legacyMatte">
            <a:bevelT w="13500" h="13500" prst="angle"/>
            <a:bevelB w="13500" h="13500" prst="angle"/>
            <a:extrusionClr>
              <a:srgbClr val="FF9900"/>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a:solidFill>
                  <a:schemeClr val="tx1"/>
                </a:solidFill>
                <a:latin typeface="Verdana" pitchFamily="34" charset="0"/>
              </a:rPr>
              <a:t>Solaris</a:t>
            </a:r>
          </a:p>
        </p:txBody>
      </p:sp>
      <p:sp>
        <p:nvSpPr>
          <p:cNvPr id="154638" name="Text Box 14"/>
          <p:cNvSpPr txBox="1">
            <a:spLocks noChangeArrowheads="1"/>
          </p:cNvSpPr>
          <p:nvPr/>
        </p:nvSpPr>
        <p:spPr bwMode="auto">
          <a:xfrm>
            <a:off x="4267200" y="5715000"/>
            <a:ext cx="533400" cy="198438"/>
          </a:xfrm>
          <a:prstGeom prst="rect">
            <a:avLst/>
          </a:prstGeom>
          <a:gradFill rotWithShape="0">
            <a:gsLst>
              <a:gs pos="0">
                <a:srgbClr val="FF9900"/>
              </a:gs>
              <a:gs pos="100000">
                <a:srgbClr val="99CCFF"/>
              </a:gs>
            </a:gsLst>
            <a:lin ang="0" scaled="1"/>
          </a:gradFill>
          <a:ln w="9525">
            <a:miter lim="800000"/>
            <a:headEnd/>
            <a:tailEnd/>
          </a:ln>
          <a:effectLst/>
          <a:scene3d>
            <a:camera prst="legacyObliqueTopRight"/>
            <a:lightRig rig="legacyFlat3" dir="b"/>
          </a:scene3d>
          <a:sp3d extrusionH="125400" prstMaterial="legacyMatte">
            <a:bevelT w="13500" h="13500" prst="angle"/>
            <a:bevelB w="13500" h="13500" prst="angle"/>
            <a:extrusionClr>
              <a:srgbClr val="FF9900"/>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a:solidFill>
                  <a:schemeClr val="tx1"/>
                </a:solidFill>
                <a:latin typeface="Verdana" pitchFamily="34" charset="0"/>
              </a:rPr>
              <a:t>Irix</a:t>
            </a:r>
          </a:p>
        </p:txBody>
      </p:sp>
      <p:sp>
        <p:nvSpPr>
          <p:cNvPr id="154639" name="Text Box 15"/>
          <p:cNvSpPr txBox="1">
            <a:spLocks noChangeArrowheads="1"/>
          </p:cNvSpPr>
          <p:nvPr/>
        </p:nvSpPr>
        <p:spPr bwMode="auto">
          <a:xfrm>
            <a:off x="4946650" y="5321300"/>
            <a:ext cx="630238" cy="198438"/>
          </a:xfrm>
          <a:prstGeom prst="rect">
            <a:avLst/>
          </a:prstGeom>
          <a:gradFill rotWithShape="0">
            <a:gsLst>
              <a:gs pos="0">
                <a:srgbClr val="FF9900"/>
              </a:gs>
              <a:gs pos="100000">
                <a:srgbClr val="99CCFF"/>
              </a:gs>
            </a:gsLst>
            <a:lin ang="0" scaled="1"/>
          </a:gradFill>
          <a:ln w="9525">
            <a:miter lim="800000"/>
            <a:headEnd/>
            <a:tailEnd/>
          </a:ln>
          <a:effectLst/>
          <a:scene3d>
            <a:camera prst="legacyObliqueTopRight"/>
            <a:lightRig rig="legacyFlat3" dir="b"/>
          </a:scene3d>
          <a:sp3d extrusionH="125400" prstMaterial="legacyMatte">
            <a:bevelT w="13500" h="13500" prst="angle"/>
            <a:bevelB w="13500" h="13500" prst="angle"/>
            <a:extrusionClr>
              <a:srgbClr val="FF9900"/>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a:solidFill>
                  <a:schemeClr val="tx1"/>
                </a:solidFill>
                <a:latin typeface="Verdana" pitchFamily="34" charset="0"/>
              </a:rPr>
              <a:t>WINNT</a:t>
            </a:r>
          </a:p>
        </p:txBody>
      </p:sp>
      <p:sp>
        <p:nvSpPr>
          <p:cNvPr id="154640" name="Text Box 16"/>
          <p:cNvSpPr txBox="1">
            <a:spLocks noChangeArrowheads="1"/>
          </p:cNvSpPr>
          <p:nvPr/>
        </p:nvSpPr>
        <p:spPr bwMode="auto">
          <a:xfrm>
            <a:off x="3567113" y="5715000"/>
            <a:ext cx="531812" cy="198438"/>
          </a:xfrm>
          <a:prstGeom prst="rect">
            <a:avLst/>
          </a:prstGeom>
          <a:gradFill rotWithShape="0">
            <a:gsLst>
              <a:gs pos="0">
                <a:srgbClr val="FF9900"/>
              </a:gs>
              <a:gs pos="100000">
                <a:srgbClr val="99CCFF"/>
              </a:gs>
            </a:gsLst>
            <a:lin ang="0" scaled="1"/>
          </a:gradFill>
          <a:ln w="9525">
            <a:miter lim="800000"/>
            <a:headEnd/>
            <a:tailEnd/>
          </a:ln>
          <a:effectLst/>
          <a:scene3d>
            <a:camera prst="legacyObliqueTopRight"/>
            <a:lightRig rig="legacyFlat3" dir="b"/>
          </a:scene3d>
          <a:sp3d extrusionH="125400" prstMaterial="legacyMatte">
            <a:bevelT w="13500" h="13500" prst="angle"/>
            <a:bevelB w="13500" h="13500" prst="angle"/>
            <a:extrusionClr>
              <a:srgbClr val="FF9900"/>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a:solidFill>
                  <a:schemeClr val="tx1"/>
                </a:solidFill>
                <a:latin typeface="Verdana" pitchFamily="34" charset="0"/>
              </a:rPr>
              <a:t>UDP</a:t>
            </a:r>
          </a:p>
        </p:txBody>
      </p:sp>
      <p:sp>
        <p:nvSpPr>
          <p:cNvPr id="154641" name="AutoShape 17"/>
          <p:cNvSpPr>
            <a:spLocks noChangeArrowheads="1"/>
          </p:cNvSpPr>
          <p:nvPr/>
        </p:nvSpPr>
        <p:spPr bwMode="auto">
          <a:xfrm>
            <a:off x="4267200" y="2363788"/>
            <a:ext cx="4156075" cy="893762"/>
          </a:xfrm>
          <a:prstGeom prst="roundRect">
            <a:avLst>
              <a:gd name="adj" fmla="val 16667"/>
            </a:avLst>
          </a:prstGeom>
          <a:solidFill>
            <a:schemeClr val="accent1"/>
          </a:solidFill>
          <a:ln w="9525">
            <a:round/>
            <a:headEnd/>
            <a:tailEnd/>
          </a:ln>
          <a:effectLst/>
          <a:scene3d>
            <a:camera prst="legacyObliqueTopRight"/>
            <a:lightRig rig="legacyFlat3" dir="b"/>
          </a:scene3d>
          <a:sp3d extrusionH="430200" prstMaterial="legacyMatte">
            <a:bevelT w="13500" h="13500" prst="angle"/>
            <a:bevelB w="13500" h="13500" prst="angle"/>
            <a:extrusionClr>
              <a:schemeClr val="accent1"/>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54642" name="Text Box 18"/>
          <p:cNvSpPr txBox="1">
            <a:spLocks noChangeArrowheads="1"/>
          </p:cNvSpPr>
          <p:nvPr/>
        </p:nvSpPr>
        <p:spPr bwMode="auto">
          <a:xfrm>
            <a:off x="5492750" y="2433638"/>
            <a:ext cx="19637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1200">
                <a:solidFill>
                  <a:schemeClr val="tx1"/>
                </a:solidFill>
                <a:latin typeface="Verdana" pitchFamily="34" charset="0"/>
              </a:rPr>
              <a:t>High-level Services and Tools</a:t>
            </a:r>
          </a:p>
        </p:txBody>
      </p:sp>
      <p:sp>
        <p:nvSpPr>
          <p:cNvPr id="154643" name="Text Box 19"/>
          <p:cNvSpPr txBox="1">
            <a:spLocks noChangeArrowheads="1"/>
          </p:cNvSpPr>
          <p:nvPr/>
        </p:nvSpPr>
        <p:spPr bwMode="auto">
          <a:xfrm>
            <a:off x="4557713" y="2433638"/>
            <a:ext cx="608012" cy="304800"/>
          </a:xfrm>
          <a:prstGeom prst="rect">
            <a:avLst/>
          </a:prstGeom>
          <a:gradFill rotWithShape="0">
            <a:gsLst>
              <a:gs pos="0">
                <a:srgbClr val="FF9900"/>
              </a:gs>
              <a:gs pos="100000">
                <a:srgbClr val="99CCFF"/>
              </a:gs>
            </a:gsLst>
            <a:lin ang="0" scaled="1"/>
          </a:gradFill>
          <a:ln w="9525">
            <a:miter lim="800000"/>
            <a:headEnd/>
            <a:tailEnd/>
          </a:ln>
          <a:effectLst/>
          <a:scene3d>
            <a:camera prst="legacyObliqueTopRight"/>
            <a:lightRig rig="legacyFlat3" dir="b"/>
          </a:scene3d>
          <a:sp3d extrusionH="125400" prstMaterial="legacyMatte">
            <a:bevelT w="13500" h="13500" prst="angle"/>
            <a:bevelB w="13500" h="13500" prst="angle"/>
            <a:extrusionClr>
              <a:srgbClr val="FF9900"/>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a:solidFill>
                  <a:schemeClr val="tx1"/>
                </a:solidFill>
                <a:latin typeface="Verdana" pitchFamily="34" charset="0"/>
              </a:rPr>
              <a:t>Globus Toolkit</a:t>
            </a:r>
          </a:p>
        </p:txBody>
      </p:sp>
      <p:sp>
        <p:nvSpPr>
          <p:cNvPr id="154644" name="Text Box 20"/>
          <p:cNvSpPr txBox="1">
            <a:spLocks noChangeArrowheads="1"/>
          </p:cNvSpPr>
          <p:nvPr/>
        </p:nvSpPr>
        <p:spPr bwMode="auto">
          <a:xfrm>
            <a:off x="7456488" y="2895600"/>
            <a:ext cx="736600" cy="198438"/>
          </a:xfrm>
          <a:prstGeom prst="rect">
            <a:avLst/>
          </a:prstGeom>
          <a:gradFill rotWithShape="0">
            <a:gsLst>
              <a:gs pos="0">
                <a:srgbClr val="FF9900"/>
              </a:gs>
              <a:gs pos="100000">
                <a:srgbClr val="99CCFF"/>
              </a:gs>
            </a:gsLst>
            <a:lin ang="0" scaled="1"/>
          </a:gradFill>
          <a:ln w="9525">
            <a:miter lim="800000"/>
            <a:headEnd/>
            <a:tailEnd/>
          </a:ln>
          <a:effectLst/>
          <a:scene3d>
            <a:camera prst="legacyObliqueTopRight"/>
            <a:lightRig rig="legacyFlat3" dir="b"/>
          </a:scene3d>
          <a:sp3d extrusionH="125400" prstMaterial="legacyMatte">
            <a:bevelT w="13500" h="13500" prst="angle"/>
            <a:bevelB w="13500" h="13500" prst="angle"/>
            <a:extrusionClr>
              <a:srgbClr val="FF9900"/>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a:solidFill>
                  <a:schemeClr val="tx1"/>
                </a:solidFill>
                <a:latin typeface="Verdana" pitchFamily="34" charset="0"/>
              </a:rPr>
              <a:t>globusrun</a:t>
            </a:r>
          </a:p>
        </p:txBody>
      </p:sp>
      <p:sp>
        <p:nvSpPr>
          <p:cNvPr id="154645" name="Text Box 21"/>
          <p:cNvSpPr txBox="1">
            <a:spLocks noChangeArrowheads="1"/>
          </p:cNvSpPr>
          <p:nvPr/>
        </p:nvSpPr>
        <p:spPr bwMode="auto">
          <a:xfrm>
            <a:off x="4572000" y="2890838"/>
            <a:ext cx="400050" cy="198437"/>
          </a:xfrm>
          <a:prstGeom prst="rect">
            <a:avLst/>
          </a:prstGeom>
          <a:solidFill>
            <a:srgbClr val="FF9900"/>
          </a:solidFill>
          <a:ln w="9525">
            <a:miter lim="800000"/>
            <a:headEnd/>
            <a:tailEnd/>
          </a:ln>
          <a:effectLst/>
          <a:scene3d>
            <a:camera prst="legacyObliqueTopRight"/>
            <a:lightRig rig="legacyFlat3" dir="b"/>
          </a:scene3d>
          <a:sp3d extrusionH="125400" prstMaterial="legacyMatte">
            <a:bevelT w="13500" h="13500" prst="angle"/>
            <a:bevelB w="13500" h="13500" prst="angle"/>
            <a:extrusionClr>
              <a:srgbClr val="FF9900"/>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a:solidFill>
                  <a:schemeClr val="tx1"/>
                </a:solidFill>
                <a:latin typeface="Verdana" pitchFamily="34" charset="0"/>
              </a:rPr>
              <a:t>MPI</a:t>
            </a:r>
          </a:p>
        </p:txBody>
      </p:sp>
      <p:sp>
        <p:nvSpPr>
          <p:cNvPr id="154646" name="Text Box 22"/>
          <p:cNvSpPr txBox="1">
            <a:spLocks noChangeArrowheads="1"/>
          </p:cNvSpPr>
          <p:nvPr/>
        </p:nvSpPr>
        <p:spPr bwMode="auto">
          <a:xfrm>
            <a:off x="7620000" y="2514600"/>
            <a:ext cx="527050" cy="198438"/>
          </a:xfrm>
          <a:prstGeom prst="rect">
            <a:avLst/>
          </a:prstGeom>
          <a:solidFill>
            <a:srgbClr val="00FFFF"/>
          </a:solidFill>
          <a:ln w="9525">
            <a:miter lim="800000"/>
            <a:headEnd/>
            <a:tailEnd/>
          </a:ln>
          <a:effectLst/>
          <a:scene3d>
            <a:camera prst="legacyObliqueTopRight"/>
            <a:lightRig rig="legacyFlat3" dir="b"/>
          </a:scene3d>
          <a:sp3d extrusionH="125400" prstMaterial="legacyMatte">
            <a:bevelT w="13500" h="13500" prst="angle"/>
            <a:bevelB w="13500" h="13500" prst="angle"/>
            <a:extrusionClr>
              <a:srgbClr val="00FFFF"/>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a:solidFill>
                  <a:schemeClr val="tx1"/>
                </a:solidFill>
                <a:latin typeface="Verdana" pitchFamily="34" charset="0"/>
              </a:rPr>
              <a:t>NWS</a:t>
            </a:r>
          </a:p>
        </p:txBody>
      </p:sp>
      <p:sp>
        <p:nvSpPr>
          <p:cNvPr id="154647" name="Text Box 23"/>
          <p:cNvSpPr txBox="1">
            <a:spLocks noChangeArrowheads="1"/>
          </p:cNvSpPr>
          <p:nvPr/>
        </p:nvSpPr>
        <p:spPr bwMode="auto">
          <a:xfrm>
            <a:off x="5210175" y="2895600"/>
            <a:ext cx="565150" cy="198438"/>
          </a:xfrm>
          <a:prstGeom prst="rect">
            <a:avLst/>
          </a:prstGeom>
          <a:solidFill>
            <a:srgbClr val="FF9900"/>
          </a:solidFill>
          <a:ln w="9525">
            <a:miter lim="800000"/>
            <a:headEnd/>
            <a:tailEnd/>
          </a:ln>
          <a:effectLst/>
          <a:scene3d>
            <a:camera prst="legacyObliqueTopRight"/>
            <a:lightRig rig="legacyFlat3" dir="b"/>
          </a:scene3d>
          <a:sp3d extrusionH="125400" prstMaterial="legacyMatte">
            <a:bevelT w="13500" h="13500" prst="angle"/>
            <a:bevelB w="13500" h="13500" prst="angle"/>
            <a:extrusionClr>
              <a:srgbClr val="FF9900"/>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a:solidFill>
                  <a:schemeClr val="tx1"/>
                </a:solidFill>
                <a:latin typeface="Verdana" pitchFamily="34" charset="0"/>
              </a:rPr>
              <a:t>MPI-IO</a:t>
            </a:r>
          </a:p>
        </p:txBody>
      </p:sp>
      <p:sp>
        <p:nvSpPr>
          <p:cNvPr id="154648" name="AutoShape 24"/>
          <p:cNvSpPr>
            <a:spLocks noChangeArrowheads="1"/>
          </p:cNvSpPr>
          <p:nvPr/>
        </p:nvSpPr>
        <p:spPr bwMode="auto">
          <a:xfrm>
            <a:off x="1736725" y="3787775"/>
            <a:ext cx="4141788" cy="892175"/>
          </a:xfrm>
          <a:prstGeom prst="roundRect">
            <a:avLst>
              <a:gd name="adj" fmla="val 16667"/>
            </a:avLst>
          </a:prstGeom>
          <a:solidFill>
            <a:srgbClr val="00CCFF"/>
          </a:solidFill>
          <a:ln w="9525">
            <a:round/>
            <a:headEnd/>
            <a:tailEnd/>
          </a:ln>
          <a:effectLst/>
          <a:scene3d>
            <a:camera prst="legacyObliqueTopRight"/>
            <a:lightRig rig="legacyFlat3" dir="b"/>
          </a:scene3d>
          <a:sp3d extrusionH="430200" prstMaterial="legacyMatte">
            <a:bevelT w="13500" h="13500" prst="angle"/>
            <a:bevelB w="13500" h="13500" prst="angle"/>
            <a:extrusionClr>
              <a:srgbClr val="00CCFF"/>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tIns="0">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200">
                <a:solidFill>
                  <a:schemeClr val="tx1"/>
                </a:solidFill>
                <a:latin typeface="Verdana" pitchFamily="34" charset="0"/>
              </a:rPr>
              <a:t>   Core Services</a:t>
            </a:r>
            <a:endParaRPr lang="en-US" altLang="en-US" sz="2000">
              <a:solidFill>
                <a:schemeClr val="tx1"/>
              </a:solidFill>
              <a:latin typeface="Verdana" pitchFamily="34" charset="0"/>
            </a:endParaRPr>
          </a:p>
        </p:txBody>
      </p:sp>
      <p:sp>
        <p:nvSpPr>
          <p:cNvPr id="154649" name="Text Box 25"/>
          <p:cNvSpPr txBox="1">
            <a:spLocks noChangeArrowheads="1"/>
          </p:cNvSpPr>
          <p:nvPr/>
        </p:nvSpPr>
        <p:spPr bwMode="auto">
          <a:xfrm>
            <a:off x="1928813" y="4132263"/>
            <a:ext cx="966787" cy="411162"/>
          </a:xfrm>
          <a:prstGeom prst="rect">
            <a:avLst/>
          </a:prstGeom>
          <a:gradFill rotWithShape="0">
            <a:gsLst>
              <a:gs pos="0">
                <a:srgbClr val="FF9900"/>
              </a:gs>
              <a:gs pos="100000">
                <a:srgbClr val="99CCFF"/>
              </a:gs>
            </a:gsLst>
            <a:lin ang="0" scaled="1"/>
          </a:gradFill>
          <a:ln w="9525">
            <a:miter lim="800000"/>
            <a:headEnd/>
            <a:tailEnd/>
          </a:ln>
          <a:effectLst/>
          <a:scene3d>
            <a:camera prst="legacyObliqueTopRight"/>
            <a:lightRig rig="legacyFlat3" dir="b"/>
          </a:scene3d>
          <a:sp3d extrusionH="125400" prstMaterial="legacyMatte">
            <a:bevelT w="13500" h="13500" prst="angle"/>
            <a:bevelB w="13500" h="13500" prst="angle"/>
            <a:extrusionClr>
              <a:srgbClr val="FF9900"/>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a:solidFill>
                  <a:schemeClr val="tx1"/>
                </a:solidFill>
                <a:latin typeface="Verdana" pitchFamily="34" charset="0"/>
              </a:rPr>
              <a:t>Metacomputing Directory Service</a:t>
            </a:r>
          </a:p>
        </p:txBody>
      </p:sp>
      <p:sp>
        <p:nvSpPr>
          <p:cNvPr id="154650" name="Text Box 26"/>
          <p:cNvSpPr txBox="1">
            <a:spLocks noChangeArrowheads="1"/>
          </p:cNvSpPr>
          <p:nvPr/>
        </p:nvSpPr>
        <p:spPr bwMode="auto">
          <a:xfrm>
            <a:off x="4098925" y="4276725"/>
            <a:ext cx="633413" cy="198438"/>
          </a:xfrm>
          <a:prstGeom prst="rect">
            <a:avLst/>
          </a:prstGeom>
          <a:gradFill rotWithShape="0">
            <a:gsLst>
              <a:gs pos="0">
                <a:srgbClr val="FF9900"/>
              </a:gs>
              <a:gs pos="100000">
                <a:srgbClr val="99CCFF"/>
              </a:gs>
            </a:gsLst>
            <a:lin ang="0" scaled="1"/>
          </a:gradFill>
          <a:ln w="9525">
            <a:miter lim="800000"/>
            <a:headEnd/>
            <a:tailEnd/>
          </a:ln>
          <a:effectLst/>
          <a:scene3d>
            <a:camera prst="legacyObliqueTopRight"/>
            <a:lightRig rig="legacyFlat3" dir="b"/>
          </a:scene3d>
          <a:sp3d extrusionH="125400" prstMaterial="legacyMatte">
            <a:bevelT w="13500" h="13500" prst="angle"/>
            <a:bevelB w="13500" h="13500" prst="angle"/>
            <a:extrusionClr>
              <a:srgbClr val="FF9900"/>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a:solidFill>
                  <a:schemeClr val="tx1"/>
                </a:solidFill>
                <a:latin typeface="Verdana" pitchFamily="34" charset="0"/>
              </a:rPr>
              <a:t>GRAM</a:t>
            </a:r>
          </a:p>
        </p:txBody>
      </p:sp>
      <p:sp>
        <p:nvSpPr>
          <p:cNvPr id="154651" name="Text Box 27"/>
          <p:cNvSpPr txBox="1">
            <a:spLocks noChangeArrowheads="1"/>
          </p:cNvSpPr>
          <p:nvPr/>
        </p:nvSpPr>
        <p:spPr bwMode="auto">
          <a:xfrm>
            <a:off x="3068638" y="4132263"/>
            <a:ext cx="677862" cy="411162"/>
          </a:xfrm>
          <a:prstGeom prst="rect">
            <a:avLst/>
          </a:prstGeom>
          <a:gradFill rotWithShape="0">
            <a:gsLst>
              <a:gs pos="0">
                <a:srgbClr val="FF9900"/>
              </a:gs>
              <a:gs pos="100000">
                <a:srgbClr val="99CCFF"/>
              </a:gs>
            </a:gsLst>
            <a:lin ang="0" scaled="1"/>
          </a:gradFill>
          <a:ln w="9525">
            <a:miter lim="800000"/>
            <a:headEnd/>
            <a:tailEnd/>
          </a:ln>
          <a:effectLst/>
          <a:scene3d>
            <a:camera prst="legacyObliqueTopRight"/>
            <a:lightRig rig="legacyFlat3" dir="b"/>
          </a:scene3d>
          <a:sp3d extrusionH="125400" prstMaterial="legacyMatte">
            <a:bevelT w="13500" h="13500" prst="angle"/>
            <a:bevelB w="13500" h="13500" prst="angle"/>
            <a:extrusionClr>
              <a:srgbClr val="FF9900"/>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a:solidFill>
                  <a:schemeClr val="tx1"/>
                </a:solidFill>
                <a:latin typeface="Verdana" pitchFamily="34" charset="0"/>
              </a:rPr>
              <a:t>Globus Security Interface</a:t>
            </a:r>
          </a:p>
        </p:txBody>
      </p:sp>
      <p:sp>
        <p:nvSpPr>
          <p:cNvPr id="154652" name="Text Box 28"/>
          <p:cNvSpPr txBox="1">
            <a:spLocks noChangeArrowheads="1"/>
          </p:cNvSpPr>
          <p:nvPr/>
        </p:nvSpPr>
        <p:spPr bwMode="auto">
          <a:xfrm>
            <a:off x="4972050" y="4276725"/>
            <a:ext cx="633413" cy="198438"/>
          </a:xfrm>
          <a:prstGeom prst="rect">
            <a:avLst/>
          </a:prstGeom>
          <a:gradFill rotWithShape="0">
            <a:gsLst>
              <a:gs pos="0">
                <a:srgbClr val="FF9900"/>
              </a:gs>
              <a:gs pos="100000">
                <a:srgbClr val="99CCFF"/>
              </a:gs>
            </a:gsLst>
            <a:lin ang="0" scaled="1"/>
          </a:gradFill>
          <a:ln w="9525">
            <a:miter lim="800000"/>
            <a:headEnd/>
            <a:tailEnd/>
          </a:ln>
          <a:effectLst/>
          <a:scene3d>
            <a:camera prst="legacyObliqueTopRight"/>
            <a:lightRig rig="legacyFlat3" dir="b"/>
          </a:scene3d>
          <a:sp3d extrusionH="125400" prstMaterial="legacyMatte">
            <a:bevelT w="13500" h="13500" prst="angle"/>
            <a:bevelB w="13500" h="13500" prst="angle"/>
            <a:extrusionClr>
              <a:srgbClr val="FF9900"/>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a:solidFill>
                  <a:schemeClr val="tx1"/>
                </a:solidFill>
                <a:latin typeface="Verdana" pitchFamily="34" charset="0"/>
              </a:rPr>
              <a:t>GASS</a:t>
            </a:r>
          </a:p>
        </p:txBody>
      </p:sp>
      <p:sp>
        <p:nvSpPr>
          <p:cNvPr id="154653" name="Text Box 29"/>
          <p:cNvSpPr txBox="1">
            <a:spLocks noChangeArrowheads="1"/>
          </p:cNvSpPr>
          <p:nvPr/>
        </p:nvSpPr>
        <p:spPr bwMode="auto">
          <a:xfrm>
            <a:off x="5999163" y="2890838"/>
            <a:ext cx="1296987" cy="198437"/>
          </a:xfrm>
          <a:prstGeom prst="rect">
            <a:avLst/>
          </a:prstGeom>
          <a:gradFill rotWithShape="0">
            <a:gsLst>
              <a:gs pos="0">
                <a:srgbClr val="FF9900"/>
              </a:gs>
              <a:gs pos="100000">
                <a:srgbClr val="99CCFF"/>
              </a:gs>
            </a:gsLst>
            <a:lin ang="0" scaled="1"/>
          </a:gradFill>
          <a:ln w="9525">
            <a:miter lim="800000"/>
            <a:headEnd/>
            <a:tailEnd/>
          </a:ln>
          <a:effectLst/>
          <a:scene3d>
            <a:camera prst="legacyObliqueTopRight"/>
            <a:lightRig rig="legacyFlat3" dir="b"/>
          </a:scene3d>
          <a:sp3d extrusionH="125400" prstMaterial="legacyMatte">
            <a:bevelT w="13500" h="13500" prst="angle"/>
            <a:bevelB w="13500" h="13500" prst="angle"/>
            <a:extrusionClr>
              <a:srgbClr val="FF9900"/>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a:solidFill>
                  <a:schemeClr val="tx1"/>
                </a:solidFill>
                <a:latin typeface="Verdana" pitchFamily="34" charset="0"/>
              </a:rPr>
              <a:t>C, C++, Fortran, PHP</a:t>
            </a:r>
          </a:p>
        </p:txBody>
      </p:sp>
      <p:sp>
        <p:nvSpPr>
          <p:cNvPr id="154654" name="Text Box 30"/>
          <p:cNvSpPr txBox="1">
            <a:spLocks noChangeArrowheads="1"/>
          </p:cNvSpPr>
          <p:nvPr/>
        </p:nvSpPr>
        <p:spPr bwMode="auto">
          <a:xfrm>
            <a:off x="4935538" y="1720850"/>
            <a:ext cx="1146175" cy="198438"/>
          </a:xfrm>
          <a:prstGeom prst="rect">
            <a:avLst/>
          </a:prstGeom>
          <a:gradFill rotWithShape="0">
            <a:gsLst>
              <a:gs pos="0">
                <a:srgbClr val="FF9900"/>
              </a:gs>
              <a:gs pos="100000">
                <a:srgbClr val="99CCFF"/>
              </a:gs>
            </a:gsLst>
            <a:lin ang="0" scaled="1"/>
          </a:gradFill>
          <a:ln w="9525">
            <a:miter lim="800000"/>
            <a:headEnd/>
            <a:tailEnd/>
          </a:ln>
          <a:effectLst/>
          <a:scene3d>
            <a:camera prst="legacyObliqueTopRight"/>
            <a:lightRig rig="legacyFlat3" dir="b"/>
          </a:scene3d>
          <a:sp3d extrusionH="125400" prstMaterial="legacyMatte">
            <a:bevelT w="13500" h="13500" prst="angle"/>
            <a:bevelB w="13500" h="13500" prst="angle"/>
            <a:extrusionClr>
              <a:srgbClr val="FF9900"/>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i="1">
                <a:solidFill>
                  <a:schemeClr val="tx1"/>
                </a:solidFill>
                <a:latin typeface="Verdana" pitchFamily="34" charset="0"/>
              </a:rPr>
              <a:t>Shake-and-Bake</a:t>
            </a:r>
          </a:p>
        </p:txBody>
      </p:sp>
      <p:sp>
        <p:nvSpPr>
          <p:cNvPr id="154655" name="Text Box 31"/>
          <p:cNvSpPr txBox="1">
            <a:spLocks noChangeArrowheads="1"/>
          </p:cNvSpPr>
          <p:nvPr/>
        </p:nvSpPr>
        <p:spPr bwMode="auto">
          <a:xfrm>
            <a:off x="8001000" y="1719263"/>
            <a:ext cx="608013" cy="198437"/>
          </a:xfrm>
          <a:prstGeom prst="rect">
            <a:avLst/>
          </a:prstGeom>
          <a:gradFill rotWithShape="0">
            <a:gsLst>
              <a:gs pos="0">
                <a:srgbClr val="FF9900"/>
              </a:gs>
              <a:gs pos="100000">
                <a:srgbClr val="99CCFF"/>
              </a:gs>
            </a:gsLst>
            <a:lin ang="0" scaled="1"/>
          </a:gradFill>
          <a:ln w="9525">
            <a:miter lim="800000"/>
            <a:headEnd/>
            <a:tailEnd/>
          </a:ln>
          <a:effectLst/>
          <a:scene3d>
            <a:camera prst="legacyObliqueTopRight"/>
            <a:lightRig rig="legacyFlat3" dir="b"/>
          </a:scene3d>
          <a:sp3d extrusionH="125400" prstMaterial="legacyMatte">
            <a:bevelT w="13500" h="13500" prst="angle"/>
            <a:bevelB w="13500" h="13500" prst="angle"/>
            <a:extrusionClr>
              <a:srgbClr val="FF9900"/>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a:solidFill>
                  <a:schemeClr val="tx1"/>
                </a:solidFill>
                <a:latin typeface="Verdana" pitchFamily="34" charset="0"/>
              </a:rPr>
              <a:t>Oracle</a:t>
            </a:r>
          </a:p>
        </p:txBody>
      </p:sp>
      <p:sp>
        <p:nvSpPr>
          <p:cNvPr id="154656" name="Text Box 32"/>
          <p:cNvSpPr txBox="1">
            <a:spLocks noChangeArrowheads="1"/>
          </p:cNvSpPr>
          <p:nvPr/>
        </p:nvSpPr>
        <p:spPr bwMode="auto">
          <a:xfrm>
            <a:off x="7192963" y="1720850"/>
            <a:ext cx="608012" cy="198438"/>
          </a:xfrm>
          <a:prstGeom prst="rect">
            <a:avLst/>
          </a:prstGeom>
          <a:gradFill rotWithShape="0">
            <a:gsLst>
              <a:gs pos="0">
                <a:srgbClr val="FF9900"/>
              </a:gs>
              <a:gs pos="100000">
                <a:srgbClr val="99CCFF"/>
              </a:gs>
            </a:gsLst>
            <a:lin ang="0" scaled="1"/>
          </a:gradFill>
          <a:ln w="9525">
            <a:miter lim="800000"/>
            <a:headEnd/>
            <a:tailEnd/>
          </a:ln>
          <a:effectLst/>
          <a:scene3d>
            <a:camera prst="legacyObliqueTopRight"/>
            <a:lightRig rig="legacyFlat3" dir="b"/>
          </a:scene3d>
          <a:sp3d extrusionH="125400" prstMaterial="legacyMatte">
            <a:bevelT w="13500" h="13500" prst="angle"/>
            <a:bevelB w="13500" h="13500" prst="angle"/>
            <a:extrusionClr>
              <a:srgbClr val="FF9900"/>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a:solidFill>
                  <a:schemeClr val="tx1"/>
                </a:solidFill>
                <a:latin typeface="Verdana" pitchFamily="34" charset="0"/>
              </a:rPr>
              <a:t>MySQL</a:t>
            </a:r>
          </a:p>
        </p:txBody>
      </p:sp>
      <p:sp>
        <p:nvSpPr>
          <p:cNvPr id="154657" name="Text Box 33"/>
          <p:cNvSpPr txBox="1">
            <a:spLocks noChangeArrowheads="1"/>
          </p:cNvSpPr>
          <p:nvPr/>
        </p:nvSpPr>
        <p:spPr bwMode="auto">
          <a:xfrm>
            <a:off x="6326188" y="1719263"/>
            <a:ext cx="608012" cy="198437"/>
          </a:xfrm>
          <a:prstGeom prst="rect">
            <a:avLst/>
          </a:prstGeom>
          <a:gradFill rotWithShape="0">
            <a:gsLst>
              <a:gs pos="0">
                <a:srgbClr val="FF9900"/>
              </a:gs>
              <a:gs pos="100000">
                <a:srgbClr val="99CCFF"/>
              </a:gs>
            </a:gsLst>
            <a:lin ang="0" scaled="1"/>
          </a:gradFill>
          <a:ln w="9525">
            <a:miter lim="800000"/>
            <a:headEnd/>
            <a:tailEnd/>
          </a:ln>
          <a:effectLst/>
          <a:scene3d>
            <a:camera prst="legacyObliqueTopRight"/>
            <a:lightRig rig="legacyFlat3" dir="b"/>
          </a:scene3d>
          <a:sp3d extrusionH="125400" prstMaterial="legacyMatte">
            <a:bevelT w="13500" h="13500" prst="angle"/>
            <a:bevelB w="13500" h="13500" prst="angle"/>
            <a:extrusionClr>
              <a:srgbClr val="FF9900"/>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a:solidFill>
                  <a:schemeClr val="tx1"/>
                </a:solidFill>
                <a:latin typeface="Verdana" pitchFamily="34" charset="0"/>
              </a:rPr>
              <a:t>Apache</a:t>
            </a:r>
          </a:p>
        </p:txBody>
      </p:sp>
      <p:sp>
        <p:nvSpPr>
          <p:cNvPr id="154658" name="Text Box 34"/>
          <p:cNvSpPr txBox="1">
            <a:spLocks noChangeArrowheads="1"/>
          </p:cNvSpPr>
          <p:nvPr/>
        </p:nvSpPr>
        <p:spPr bwMode="auto">
          <a:xfrm>
            <a:off x="914400" y="5715000"/>
            <a:ext cx="534988" cy="198438"/>
          </a:xfrm>
          <a:prstGeom prst="rect">
            <a:avLst/>
          </a:prstGeom>
          <a:solidFill>
            <a:srgbClr val="FF9900"/>
          </a:solidFill>
          <a:ln w="9525">
            <a:miter lim="800000"/>
            <a:headEnd/>
            <a:tailEnd/>
          </a:ln>
          <a:effectLst/>
          <a:scene3d>
            <a:camera prst="legacyObliqueTopRight"/>
            <a:lightRig rig="legacyFlat3" dir="b"/>
          </a:scene3d>
          <a:sp3d extrusionH="125400" prstMaterial="legacyMatte">
            <a:bevelT w="13500" h="13500" prst="angle"/>
            <a:bevelB w="13500" h="13500" prst="angle"/>
            <a:extrusionClr>
              <a:srgbClr val="FF9900"/>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a:solidFill>
                  <a:schemeClr val="tx1"/>
                </a:solidFill>
                <a:latin typeface="Verdana" pitchFamily="34" charset="0"/>
              </a:rPr>
              <a:t>PBS</a:t>
            </a:r>
          </a:p>
        </p:txBody>
      </p:sp>
      <p:sp>
        <p:nvSpPr>
          <p:cNvPr id="154659" name="Text Box 35"/>
          <p:cNvSpPr txBox="1">
            <a:spLocks noChangeArrowheads="1"/>
          </p:cNvSpPr>
          <p:nvPr/>
        </p:nvSpPr>
        <p:spPr bwMode="auto">
          <a:xfrm>
            <a:off x="1577975" y="5708650"/>
            <a:ext cx="1058863" cy="198438"/>
          </a:xfrm>
          <a:prstGeom prst="rect">
            <a:avLst/>
          </a:prstGeom>
          <a:solidFill>
            <a:srgbClr val="FF9900"/>
          </a:solidFill>
          <a:ln w="9525">
            <a:miter lim="800000"/>
            <a:headEnd/>
            <a:tailEnd/>
          </a:ln>
          <a:effectLst/>
          <a:scene3d>
            <a:camera prst="legacyObliqueTopRight"/>
            <a:lightRig rig="legacyFlat3" dir="b"/>
          </a:scene3d>
          <a:sp3d extrusionH="125400" prstMaterial="legacyMatte">
            <a:bevelT w="13500" h="13500" prst="angle"/>
            <a:bevelB w="13500" h="13500" prst="angle"/>
            <a:extrusionClr>
              <a:srgbClr val="FF9900"/>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a:solidFill>
                  <a:schemeClr val="tx1"/>
                </a:solidFill>
                <a:latin typeface="Verdana" pitchFamily="34" charset="0"/>
              </a:rPr>
              <a:t>Maui Scheduler</a:t>
            </a:r>
          </a:p>
        </p:txBody>
      </p:sp>
      <p:sp>
        <p:nvSpPr>
          <p:cNvPr id="154660" name="Text Box 36"/>
          <p:cNvSpPr txBox="1">
            <a:spLocks noChangeArrowheads="1"/>
          </p:cNvSpPr>
          <p:nvPr/>
        </p:nvSpPr>
        <p:spPr bwMode="auto">
          <a:xfrm>
            <a:off x="3944938" y="5326063"/>
            <a:ext cx="917575" cy="198437"/>
          </a:xfrm>
          <a:prstGeom prst="rect">
            <a:avLst/>
          </a:prstGeom>
          <a:gradFill rotWithShape="0">
            <a:gsLst>
              <a:gs pos="0">
                <a:srgbClr val="FF9900"/>
              </a:gs>
              <a:gs pos="100000">
                <a:srgbClr val="99CCFF"/>
              </a:gs>
            </a:gsLst>
            <a:lin ang="0" scaled="1"/>
          </a:gradFill>
          <a:ln w="9525">
            <a:miter lim="800000"/>
            <a:headEnd/>
            <a:tailEnd/>
          </a:ln>
          <a:effectLst/>
          <a:scene3d>
            <a:camera prst="legacyObliqueTopRight"/>
            <a:lightRig rig="legacyFlat3" dir="b"/>
          </a:scene3d>
          <a:sp3d extrusionH="125400" prstMaterial="legacyMatte">
            <a:bevelT w="13500" h="13500" prst="angle"/>
            <a:bevelB w="13500" h="13500" prst="angle"/>
            <a:extrusionClr>
              <a:srgbClr val="FF9900"/>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a:solidFill>
                  <a:schemeClr val="tx1"/>
                </a:solidFill>
                <a:latin typeface="Verdana" pitchFamily="34" charset="0"/>
              </a:rPr>
              <a:t>RedHat Linux</a:t>
            </a:r>
          </a:p>
        </p:txBody>
      </p:sp>
      <p:sp>
        <p:nvSpPr>
          <p:cNvPr id="154661" name="Text Box 37"/>
          <p:cNvSpPr txBox="1">
            <a:spLocks noChangeArrowheads="1"/>
          </p:cNvSpPr>
          <p:nvPr/>
        </p:nvSpPr>
        <p:spPr bwMode="auto">
          <a:xfrm>
            <a:off x="914400" y="5321300"/>
            <a:ext cx="592138" cy="198438"/>
          </a:xfrm>
          <a:prstGeom prst="rect">
            <a:avLst/>
          </a:prstGeom>
          <a:solidFill>
            <a:srgbClr val="00FFFF"/>
          </a:solidFill>
          <a:ln w="9525">
            <a:miter lim="800000"/>
            <a:headEnd/>
            <a:tailEnd/>
          </a:ln>
          <a:effectLst/>
          <a:scene3d>
            <a:camera prst="legacyObliqueTopRight"/>
            <a:lightRig rig="legacyFlat3" dir="b"/>
          </a:scene3d>
          <a:sp3d extrusionH="125400" prstMaterial="legacyMatte">
            <a:bevelT w="13500" h="13500" prst="angle"/>
            <a:bevelB w="13500" h="13500" prst="angle"/>
            <a:extrusionClr>
              <a:srgbClr val="00FFFF"/>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a:solidFill>
                  <a:schemeClr val="tx1"/>
                </a:solidFill>
                <a:latin typeface="Verdana" pitchFamily="34" charset="0"/>
              </a:rPr>
              <a:t>Stork</a:t>
            </a:r>
          </a:p>
        </p:txBody>
      </p:sp>
      <p:sp>
        <p:nvSpPr>
          <p:cNvPr id="154662" name="Text Box 38"/>
          <p:cNvSpPr txBox="1">
            <a:spLocks noChangeArrowheads="1"/>
          </p:cNvSpPr>
          <p:nvPr/>
        </p:nvSpPr>
        <p:spPr bwMode="auto">
          <a:xfrm>
            <a:off x="1219200" y="6096000"/>
            <a:ext cx="374015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400" b="0">
                <a:solidFill>
                  <a:schemeClr val="tx1"/>
                </a:solidFill>
                <a:latin typeface="Arial" charset="0"/>
              </a:rPr>
              <a:t>Adapted from Ian Foster and Carl Kesselman</a:t>
            </a:r>
          </a:p>
        </p:txBody>
      </p:sp>
      <p:pic>
        <p:nvPicPr>
          <p:cNvPr id="154663" name="Picture 39" descr="pile_of_electrical_chips_md_cl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2687638" y="1719263"/>
            <a:ext cx="1255712" cy="54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4664" name="Picture 40" descr="file_cabinet_squirm_md_cl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7264400" y="5138738"/>
            <a:ext cx="646113" cy="592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pull dir="rd"/>
  </p:transition>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1" name="Rectangle 3"/>
          <p:cNvSpPr>
            <a:spLocks noGrp="1" noChangeArrowheads="1"/>
          </p:cNvSpPr>
          <p:nvPr>
            <p:ph type="title"/>
          </p:nvPr>
        </p:nvSpPr>
        <p:spPr/>
        <p:txBody>
          <a:bodyPr/>
          <a:lstStyle/>
          <a:p>
            <a:r>
              <a:rPr lang="en-US" altLang="en-US"/>
              <a:t>Grid-Enabling Application Templates (GATs)</a:t>
            </a:r>
          </a:p>
        </p:txBody>
      </p:sp>
      <p:sp>
        <p:nvSpPr>
          <p:cNvPr id="155650" name="Rectangle 2"/>
          <p:cNvSpPr>
            <a:spLocks noGrp="1" noChangeArrowheads="1"/>
          </p:cNvSpPr>
          <p:nvPr>
            <p:ph idx="1"/>
          </p:nvPr>
        </p:nvSpPr>
        <p:spPr>
          <a:xfrm>
            <a:off x="152400" y="1371600"/>
            <a:ext cx="8458200" cy="4114800"/>
          </a:xfrm>
        </p:spPr>
        <p:txBody>
          <a:bodyPr/>
          <a:lstStyle/>
          <a:p>
            <a:pPr>
              <a:lnSpc>
                <a:spcPct val="90000"/>
              </a:lnSpc>
            </a:pPr>
            <a:r>
              <a:rPr lang="en-US" altLang="en-US" sz="2200">
                <a:cs typeface="Times New Roman" pitchFamily="18" charset="0"/>
              </a:rPr>
              <a:t>Structural Biology</a:t>
            </a:r>
          </a:p>
          <a:p>
            <a:pPr lvl="1">
              <a:lnSpc>
                <a:spcPct val="90000"/>
              </a:lnSpc>
            </a:pPr>
            <a:r>
              <a:rPr lang="en-US" altLang="en-US" sz="2000" i="1">
                <a:cs typeface="Times New Roman" pitchFamily="18" charset="0"/>
              </a:rPr>
              <a:t>SnB </a:t>
            </a:r>
            <a:r>
              <a:rPr lang="en-US" altLang="en-US" sz="2000">
                <a:cs typeface="Times New Roman" pitchFamily="18" charset="0"/>
              </a:rPr>
              <a:t>and</a:t>
            </a:r>
            <a:r>
              <a:rPr lang="en-US" altLang="en-US" sz="2000" i="1">
                <a:cs typeface="Times New Roman" pitchFamily="18" charset="0"/>
              </a:rPr>
              <a:t> BnP </a:t>
            </a:r>
            <a:r>
              <a:rPr lang="en-US" altLang="en-US" sz="2000">
                <a:cs typeface="Times New Roman" pitchFamily="18" charset="0"/>
              </a:rPr>
              <a:t>for Molecular Structure Determination/Phasing</a:t>
            </a:r>
            <a:endParaRPr lang="en-US" altLang="en-US" sz="2000" i="1">
              <a:cs typeface="Times New Roman" pitchFamily="18" charset="0"/>
            </a:endParaRPr>
          </a:p>
          <a:p>
            <a:pPr>
              <a:lnSpc>
                <a:spcPct val="90000"/>
              </a:lnSpc>
            </a:pPr>
            <a:r>
              <a:rPr lang="en-US" altLang="en-US" sz="2200">
                <a:cs typeface="Times New Roman" pitchFamily="18" charset="0"/>
              </a:rPr>
              <a:t>Groundwater Modeling</a:t>
            </a:r>
          </a:p>
          <a:p>
            <a:pPr lvl="1">
              <a:lnSpc>
                <a:spcPct val="90000"/>
              </a:lnSpc>
            </a:pPr>
            <a:r>
              <a:rPr lang="en-US" altLang="en-US" sz="2000" i="1">
                <a:cs typeface="Times New Roman" pitchFamily="18" charset="0"/>
              </a:rPr>
              <a:t>Ostrich</a:t>
            </a:r>
            <a:r>
              <a:rPr lang="en-US" altLang="en-US" sz="2000">
                <a:cs typeface="Times New Roman" pitchFamily="18" charset="0"/>
              </a:rPr>
              <a:t>: Optimization and Parameter Estimation Tool</a:t>
            </a:r>
          </a:p>
          <a:p>
            <a:pPr lvl="1">
              <a:lnSpc>
                <a:spcPct val="90000"/>
              </a:lnSpc>
            </a:pPr>
            <a:r>
              <a:rPr lang="en-US" altLang="en-US" sz="2000" i="1">
                <a:cs typeface="Times New Roman" pitchFamily="18" charset="0"/>
              </a:rPr>
              <a:t>POMGL</a:t>
            </a:r>
            <a:r>
              <a:rPr lang="en-US" altLang="en-US" sz="2000">
                <a:cs typeface="Times New Roman" pitchFamily="18" charset="0"/>
              </a:rPr>
              <a:t>: Princeton Ocean Model Great Lakes for Hydrodynamic Circulation</a:t>
            </a:r>
          </a:p>
          <a:p>
            <a:pPr lvl="1">
              <a:lnSpc>
                <a:spcPct val="90000"/>
              </a:lnSpc>
            </a:pPr>
            <a:r>
              <a:rPr lang="en-US" altLang="en-US" sz="2000" i="1">
                <a:cs typeface="Times New Roman" pitchFamily="18" charset="0"/>
              </a:rPr>
              <a:t>Split</a:t>
            </a:r>
            <a:r>
              <a:rPr lang="en-US" altLang="en-US" sz="2000">
                <a:cs typeface="Times New Roman" pitchFamily="18" charset="0"/>
              </a:rPr>
              <a:t>: Modeling Groundwater Flow with Analytic Element Method</a:t>
            </a:r>
            <a:endParaRPr lang="en-US" altLang="en-US" sz="2000" i="1">
              <a:cs typeface="Times New Roman" pitchFamily="18" charset="0"/>
            </a:endParaRPr>
          </a:p>
          <a:p>
            <a:pPr>
              <a:lnSpc>
                <a:spcPct val="90000"/>
              </a:lnSpc>
            </a:pPr>
            <a:r>
              <a:rPr lang="en-US" altLang="en-US" sz="2200">
                <a:cs typeface="Times New Roman" pitchFamily="18" charset="0"/>
              </a:rPr>
              <a:t>Earthquake Engineering</a:t>
            </a:r>
          </a:p>
          <a:p>
            <a:pPr lvl="1">
              <a:lnSpc>
                <a:spcPct val="90000"/>
              </a:lnSpc>
            </a:pPr>
            <a:r>
              <a:rPr lang="en-US" altLang="en-US" sz="2000" i="1">
                <a:cs typeface="Times New Roman" pitchFamily="18" charset="0"/>
              </a:rPr>
              <a:t>EADR</a:t>
            </a:r>
            <a:r>
              <a:rPr lang="en-US" altLang="en-US" sz="2000">
                <a:cs typeface="Times New Roman" pitchFamily="18" charset="0"/>
              </a:rPr>
              <a:t>: Evolutionary Aseismic Design and Retrofit; Passive Energy Dissipation System for Designing Earthquake Resilient Structures</a:t>
            </a:r>
            <a:endParaRPr lang="en-US" altLang="en-US" sz="2000" i="1">
              <a:cs typeface="Times New Roman" pitchFamily="18" charset="0"/>
            </a:endParaRPr>
          </a:p>
          <a:p>
            <a:pPr>
              <a:lnSpc>
                <a:spcPct val="90000"/>
              </a:lnSpc>
            </a:pPr>
            <a:r>
              <a:rPr lang="en-US" altLang="en-US" sz="2200">
                <a:cs typeface="Times New Roman" pitchFamily="18" charset="0"/>
              </a:rPr>
              <a:t>Computational Chemistry</a:t>
            </a:r>
          </a:p>
          <a:p>
            <a:pPr lvl="1">
              <a:lnSpc>
                <a:spcPct val="90000"/>
              </a:lnSpc>
            </a:pPr>
            <a:r>
              <a:rPr lang="en-US" altLang="en-US" sz="2000" i="1">
                <a:cs typeface="Times New Roman" pitchFamily="18" charset="0"/>
              </a:rPr>
              <a:t>Q-Chem</a:t>
            </a:r>
            <a:r>
              <a:rPr lang="en-US" altLang="en-US" sz="2000">
                <a:cs typeface="Times New Roman" pitchFamily="18" charset="0"/>
              </a:rPr>
              <a:t>: Quantum Chemistry Package</a:t>
            </a:r>
            <a:endParaRPr lang="en-US" altLang="en-US" sz="2000" i="1">
              <a:cs typeface="Times New Roman" pitchFamily="18" charset="0"/>
            </a:endParaRPr>
          </a:p>
          <a:p>
            <a:pPr>
              <a:lnSpc>
                <a:spcPct val="90000"/>
              </a:lnSpc>
            </a:pPr>
            <a:r>
              <a:rPr lang="en-US" altLang="en-US" sz="2200">
                <a:cs typeface="Times New Roman" pitchFamily="18" charset="0"/>
              </a:rPr>
              <a:t>Geographic Information Systems &amp; BioHazards</a:t>
            </a:r>
          </a:p>
          <a:p>
            <a:pPr lvl="1">
              <a:lnSpc>
                <a:spcPct val="90000"/>
              </a:lnSpc>
            </a:pPr>
            <a:r>
              <a:rPr lang="en-US" altLang="en-US" sz="2000" i="1">
                <a:cs typeface="Times New Roman" pitchFamily="18" charset="0"/>
              </a:rPr>
              <a:t>Titan</a:t>
            </a:r>
            <a:r>
              <a:rPr lang="en-US" altLang="en-US" sz="2000">
                <a:cs typeface="Times New Roman" pitchFamily="18" charset="0"/>
              </a:rPr>
              <a:t>: Computational Modeling of Hazardous Geophysical Mass Flows</a:t>
            </a:r>
            <a:endParaRPr lang="en-US" altLang="en-US" sz="2200">
              <a:cs typeface="Times New Roman" pitchFamily="18" charset="0"/>
            </a:endParaRPr>
          </a:p>
        </p:txBody>
      </p:sp>
    </p:spTree>
  </p:cSld>
  <p:clrMapOvr>
    <a:masterClrMapping/>
  </p:clrMapOvr>
  <p:transition spd="slow">
    <p:pull dir="rd"/>
  </p:transition>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Rectangle 2"/>
          <p:cNvSpPr>
            <a:spLocks noGrp="1" noChangeArrowheads="1"/>
          </p:cNvSpPr>
          <p:nvPr>
            <p:ph type="title"/>
          </p:nvPr>
        </p:nvSpPr>
        <p:spPr>
          <a:xfrm>
            <a:off x="0" y="0"/>
            <a:ext cx="9144000" cy="1247775"/>
          </a:xfrm>
        </p:spPr>
        <p:txBody>
          <a:bodyPr/>
          <a:lstStyle/>
          <a:p>
            <a:r>
              <a:rPr lang="en-US" altLang="en-US"/>
              <a:t>Grid Enabled </a:t>
            </a:r>
            <a:r>
              <a:rPr lang="en-US" altLang="en-US" i="1"/>
              <a:t>SnB</a:t>
            </a:r>
          </a:p>
        </p:txBody>
      </p:sp>
      <p:sp>
        <p:nvSpPr>
          <p:cNvPr id="156675" name="Rectangle 3"/>
          <p:cNvSpPr>
            <a:spLocks noGrp="1" noChangeArrowheads="1"/>
          </p:cNvSpPr>
          <p:nvPr>
            <p:ph idx="1"/>
          </p:nvPr>
        </p:nvSpPr>
        <p:spPr>
          <a:xfrm>
            <a:off x="279400" y="1435100"/>
            <a:ext cx="8661400" cy="4918075"/>
          </a:xfrm>
          <a:noFill/>
        </p:spPr>
        <p:txBody>
          <a:bodyPr/>
          <a:lstStyle/>
          <a:p>
            <a:pPr>
              <a:lnSpc>
                <a:spcPct val="90000"/>
              </a:lnSpc>
            </a:pPr>
            <a:r>
              <a:rPr lang="en-US" altLang="en-US" sz="2600"/>
              <a:t> Problem Statement</a:t>
            </a:r>
          </a:p>
          <a:p>
            <a:pPr lvl="1">
              <a:lnSpc>
                <a:spcPct val="90000"/>
              </a:lnSpc>
            </a:pPr>
            <a:r>
              <a:rPr lang="en-US" altLang="en-US" sz="2200"/>
              <a:t>Use all available resources for determining a single structure</a:t>
            </a:r>
          </a:p>
          <a:p>
            <a:pPr>
              <a:lnSpc>
                <a:spcPct val="90000"/>
              </a:lnSpc>
            </a:pPr>
            <a:r>
              <a:rPr lang="en-US" altLang="en-US" sz="2600"/>
              <a:t>Grid Enabling Criteria</a:t>
            </a:r>
          </a:p>
          <a:p>
            <a:pPr lvl="1">
              <a:lnSpc>
                <a:spcPct val="90000"/>
              </a:lnSpc>
            </a:pPr>
            <a:r>
              <a:rPr lang="en-US" altLang="en-US" sz="2200"/>
              <a:t>Run on heterogeneous set of resources</a:t>
            </a:r>
          </a:p>
          <a:p>
            <a:pPr lvl="1">
              <a:lnSpc>
                <a:spcPct val="90000"/>
              </a:lnSpc>
            </a:pPr>
            <a:r>
              <a:rPr lang="en-US" altLang="en-US" sz="2200"/>
              <a:t>Store results in </a:t>
            </a:r>
            <a:r>
              <a:rPr lang="en-US" altLang="en-US" sz="2200" i="1"/>
              <a:t>SnB</a:t>
            </a:r>
            <a:r>
              <a:rPr lang="en-US" altLang="en-US" sz="2200"/>
              <a:t> database</a:t>
            </a:r>
          </a:p>
          <a:p>
            <a:pPr lvl="1">
              <a:lnSpc>
                <a:spcPct val="90000"/>
              </a:lnSpc>
            </a:pPr>
            <a:r>
              <a:rPr lang="en-US" altLang="en-US" sz="2200"/>
              <a:t>Mine database (and automagically deploy new jobs) to improve parameter settings</a:t>
            </a:r>
          </a:p>
          <a:p>
            <a:pPr>
              <a:lnSpc>
                <a:spcPct val="90000"/>
              </a:lnSpc>
            </a:pPr>
            <a:r>
              <a:rPr lang="en-US" altLang="en-US" sz="2600"/>
              <a:t>Runtime Parameters Transparent to User</a:t>
            </a:r>
          </a:p>
          <a:p>
            <a:pPr lvl="1">
              <a:lnSpc>
                <a:spcPct val="90000"/>
              </a:lnSpc>
            </a:pPr>
            <a:r>
              <a:rPr lang="en-US" altLang="en-US" sz="2200"/>
              <a:t>Assembling Necessary Files</a:t>
            </a:r>
          </a:p>
          <a:p>
            <a:pPr lvl="1">
              <a:lnSpc>
                <a:spcPct val="90000"/>
              </a:lnSpc>
            </a:pPr>
            <a:r>
              <a:rPr lang="en-US" altLang="en-US" sz="2200"/>
              <a:t>Number of Processors</a:t>
            </a:r>
          </a:p>
          <a:p>
            <a:pPr lvl="1">
              <a:lnSpc>
                <a:spcPct val="90000"/>
              </a:lnSpc>
            </a:pPr>
            <a:r>
              <a:rPr lang="en-US" altLang="en-US" sz="2200"/>
              <a:t>Trials per Processor</a:t>
            </a:r>
          </a:p>
          <a:p>
            <a:pPr lvl="1">
              <a:lnSpc>
                <a:spcPct val="90000"/>
              </a:lnSpc>
            </a:pPr>
            <a:r>
              <a:rPr lang="en-US" altLang="en-US" sz="2200"/>
              <a:t>Appropriate Queue and Running Times</a:t>
            </a:r>
          </a:p>
        </p:txBody>
      </p:sp>
    </p:spTree>
  </p:cSld>
  <p:clrMapOvr>
    <a:masterClrMapping/>
  </p:clrMapOvr>
  <p:transition spd="slow">
    <p:pull dir="rd"/>
  </p:transition>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698" name="Rectangle 2"/>
          <p:cNvSpPr>
            <a:spLocks noGrp="1" noChangeArrowheads="1"/>
          </p:cNvSpPr>
          <p:nvPr>
            <p:ph type="title"/>
          </p:nvPr>
        </p:nvSpPr>
        <p:spPr/>
        <p:txBody>
          <a:bodyPr/>
          <a:lstStyle/>
          <a:p>
            <a:r>
              <a:rPr lang="en-US" altLang="en-US"/>
              <a:t>Middleware</a:t>
            </a:r>
          </a:p>
        </p:txBody>
      </p:sp>
      <p:sp>
        <p:nvSpPr>
          <p:cNvPr id="157699" name="Rectangle 3"/>
          <p:cNvSpPr>
            <a:spLocks noGrp="1" noChangeArrowheads="1"/>
          </p:cNvSpPr>
          <p:nvPr>
            <p:ph idx="1"/>
          </p:nvPr>
        </p:nvSpPr>
        <p:spPr>
          <a:xfrm>
            <a:off x="496888" y="1338263"/>
            <a:ext cx="8647112" cy="5003800"/>
          </a:xfrm>
          <a:extLst>
            <a:ext uri="{91240B29-F687-4F45-9708-019B960494DF}">
              <a14:hiddenLine xmlns:a14="http://schemas.microsoft.com/office/drawing/2010/main" w="19050" cmpd="sng">
                <a:solidFill>
                  <a:schemeClr val="tx1"/>
                </a:solidFill>
                <a:miter lim="800000"/>
                <a:headEnd/>
                <a:tailEnd/>
              </a14:hiddenLine>
            </a:ext>
          </a:extLst>
        </p:spPr>
        <p:txBody>
          <a:bodyPr/>
          <a:lstStyle/>
          <a:p>
            <a:r>
              <a:rPr lang="en-US" altLang="en-US" sz="2600"/>
              <a:t>Grid (Computational and Data)</a:t>
            </a:r>
          </a:p>
          <a:p>
            <a:pPr lvl="1"/>
            <a:r>
              <a:rPr lang="en-US" altLang="en-US" sz="2200"/>
              <a:t>Globus Toolkit 2.2.4 </a:t>
            </a:r>
            <a:r>
              <a:rPr lang="en-US" altLang="en-US" sz="2200">
                <a:sym typeface="Symbol" pitchFamily="18" charset="2"/>
              </a:rPr>
              <a:t></a:t>
            </a:r>
            <a:r>
              <a:rPr lang="en-US" altLang="en-US" sz="2200">
                <a:sym typeface="Wingdings" pitchFamily="2" charset="2"/>
              </a:rPr>
              <a:t> direct upgrade WSRF</a:t>
            </a:r>
            <a:endParaRPr lang="en-US" altLang="en-US" sz="2200"/>
          </a:p>
          <a:p>
            <a:pPr lvl="1"/>
            <a:r>
              <a:rPr lang="en-US" altLang="en-US" sz="2200"/>
              <a:t>Condor 6.6.0</a:t>
            </a:r>
          </a:p>
          <a:p>
            <a:pPr lvl="1"/>
            <a:r>
              <a:rPr lang="en-US" altLang="en-US" sz="2200"/>
              <a:t>Network Weather Service 2.6</a:t>
            </a:r>
          </a:p>
          <a:p>
            <a:pPr lvl="1"/>
            <a:r>
              <a:rPr lang="en-US" altLang="en-US" sz="2200"/>
              <a:t>Apache2 HTTP Server </a:t>
            </a:r>
          </a:p>
          <a:p>
            <a:pPr lvl="1"/>
            <a:r>
              <a:rPr lang="en-US" altLang="en-US" sz="2200"/>
              <a:t>PHP 4.3.0</a:t>
            </a:r>
          </a:p>
          <a:p>
            <a:pPr lvl="1"/>
            <a:r>
              <a:rPr lang="en-US" altLang="en-US" sz="2200"/>
              <a:t>MySQL 3.23</a:t>
            </a:r>
          </a:p>
          <a:p>
            <a:pPr lvl="1"/>
            <a:r>
              <a:rPr lang="en-US" altLang="en-US" sz="2200"/>
              <a:t>phpMyAdmin 2.5.1</a:t>
            </a:r>
          </a:p>
          <a:p>
            <a:r>
              <a:rPr lang="en-US" altLang="en-US" sz="2600"/>
              <a:t>Collaboratory</a:t>
            </a:r>
          </a:p>
          <a:p>
            <a:pPr lvl="1"/>
            <a:r>
              <a:rPr lang="en-US" altLang="en-US" sz="2200"/>
              <a:t>OpenGL (LibDMS, DevIL, GLUT)</a:t>
            </a:r>
          </a:p>
          <a:p>
            <a:pPr lvl="1"/>
            <a:r>
              <a:rPr lang="en-US" altLang="en-US" sz="2200"/>
              <a:t>Windows, IRIX, Mac OS X, Linux</a:t>
            </a:r>
          </a:p>
          <a:p>
            <a:pPr lvl="1"/>
            <a:r>
              <a:rPr lang="en-US" altLang="en-US" sz="2200"/>
              <a:t>CAVE, Desktop</a:t>
            </a:r>
          </a:p>
          <a:p>
            <a:endParaRPr lang="en-US" altLang="en-US" sz="2600"/>
          </a:p>
        </p:txBody>
      </p:sp>
    </p:spTree>
  </p:cSld>
  <p:clrMapOvr>
    <a:masterClrMapping/>
  </p:clrMapOvr>
  <p:transition spd="slow">
    <p:pull dir="rd"/>
  </p:transition>
</p:sld>
</file>

<file path=ppt/slides/slide15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8722" name="Rectangle 1026"/>
          <p:cNvSpPr>
            <a:spLocks noGrp="1" noChangeArrowheads="1"/>
          </p:cNvSpPr>
          <p:nvPr>
            <p:ph type="title"/>
          </p:nvPr>
        </p:nvSpPr>
        <p:spPr/>
        <p:txBody>
          <a:bodyPr/>
          <a:lstStyle/>
          <a:p>
            <a:r>
              <a:rPr lang="en-US" altLang="en-US"/>
              <a:t>Notes	</a:t>
            </a:r>
          </a:p>
        </p:txBody>
      </p:sp>
      <p:sp>
        <p:nvSpPr>
          <p:cNvPr id="158723" name="Rectangle 1027"/>
          <p:cNvSpPr>
            <a:spLocks noGrp="1" noChangeArrowheads="1"/>
          </p:cNvSpPr>
          <p:nvPr>
            <p:ph idx="1"/>
          </p:nvPr>
        </p:nvSpPr>
        <p:spPr>
          <a:xfrm>
            <a:off x="685800" y="1466850"/>
            <a:ext cx="7772400" cy="4860925"/>
          </a:xfrm>
        </p:spPr>
        <p:txBody>
          <a:bodyPr/>
          <a:lstStyle/>
          <a:p>
            <a:pPr>
              <a:lnSpc>
                <a:spcPct val="90000"/>
              </a:lnSpc>
            </a:pPr>
            <a:r>
              <a:rPr lang="en-US" altLang="en-US" sz="2600"/>
              <a:t>Apache – web portal server</a:t>
            </a:r>
          </a:p>
          <a:p>
            <a:pPr>
              <a:lnSpc>
                <a:spcPct val="90000"/>
              </a:lnSpc>
            </a:pPr>
            <a:r>
              <a:rPr lang="en-US" altLang="en-US" sz="2600"/>
              <a:t>PHP - used by apache server for dynamic web portal pages</a:t>
            </a:r>
          </a:p>
          <a:p>
            <a:pPr>
              <a:lnSpc>
                <a:spcPct val="90000"/>
              </a:lnSpc>
            </a:pPr>
            <a:r>
              <a:rPr lang="en-US" altLang="en-US" sz="2600"/>
              <a:t>MDS – traditional to use MDS with LDAP but we use MDS with MYSql grid portal database to keep information of available resources (we poll every 15 mins)</a:t>
            </a:r>
          </a:p>
          <a:p>
            <a:pPr>
              <a:lnSpc>
                <a:spcPct val="90000"/>
              </a:lnSpc>
            </a:pPr>
            <a:r>
              <a:rPr lang="en-US" altLang="en-US" sz="2600"/>
              <a:t>GRAM – Globus Resource Allocation Manager – API for requesting comptuational jobs</a:t>
            </a:r>
          </a:p>
          <a:p>
            <a:pPr>
              <a:lnSpc>
                <a:spcPct val="90000"/>
              </a:lnSpc>
            </a:pPr>
            <a:r>
              <a:rPr lang="en-US" altLang="en-US" sz="2600"/>
              <a:t>GASS – Global Access to Secondary Storage – API for accessing files stored on various platforms</a:t>
            </a:r>
          </a:p>
          <a:p>
            <a:pPr>
              <a:lnSpc>
                <a:spcPct val="90000"/>
              </a:lnSpc>
            </a:pPr>
            <a:r>
              <a:rPr lang="en-US" altLang="en-US" sz="2600"/>
              <a:t>Stork – Condor module for transporting job files within a flock</a:t>
            </a:r>
          </a:p>
          <a:p>
            <a:pPr>
              <a:lnSpc>
                <a:spcPct val="90000"/>
              </a:lnSpc>
            </a:pPr>
            <a:endParaRPr lang="en-US" altLang="en-US" sz="2600"/>
          </a:p>
          <a:p>
            <a:pPr>
              <a:lnSpc>
                <a:spcPct val="90000"/>
              </a:lnSpc>
            </a:pPr>
            <a:endParaRPr lang="en-US" altLang="en-US" sz="2600"/>
          </a:p>
        </p:txBody>
      </p:sp>
    </p:spTree>
  </p:cSld>
  <p:clrMapOvr>
    <a:masterClrMapping/>
  </p:clrMapOvr>
  <p:transition spd="slow">
    <p:pull dir="rd"/>
  </p:transition>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Rectangle 2"/>
          <p:cNvSpPr>
            <a:spLocks noGrp="1" noChangeArrowheads="1"/>
          </p:cNvSpPr>
          <p:nvPr>
            <p:ph type="title"/>
          </p:nvPr>
        </p:nvSpPr>
        <p:spPr>
          <a:xfrm>
            <a:off x="0" y="0"/>
            <a:ext cx="9144000" cy="1247775"/>
          </a:xfrm>
        </p:spPr>
        <p:txBody>
          <a:bodyPr/>
          <a:lstStyle/>
          <a:p>
            <a:r>
              <a:rPr lang="en-US" altLang="en-US"/>
              <a:t>Grid Enabled </a:t>
            </a:r>
            <a:r>
              <a:rPr lang="en-US" altLang="en-US" i="1"/>
              <a:t>SnB</a:t>
            </a:r>
          </a:p>
        </p:txBody>
      </p:sp>
      <p:sp>
        <p:nvSpPr>
          <p:cNvPr id="159747" name="Rectangle 3"/>
          <p:cNvSpPr>
            <a:spLocks noGrp="1" noChangeArrowheads="1"/>
          </p:cNvSpPr>
          <p:nvPr>
            <p:ph idx="1"/>
          </p:nvPr>
        </p:nvSpPr>
        <p:spPr>
          <a:xfrm>
            <a:off x="279400" y="1435100"/>
            <a:ext cx="8661400" cy="4918075"/>
          </a:xfrm>
          <a:noFill/>
        </p:spPr>
        <p:txBody>
          <a:bodyPr/>
          <a:lstStyle/>
          <a:p>
            <a:r>
              <a:rPr lang="en-US" altLang="en-US" sz="2600"/>
              <a:t> Required Layered Grid Services</a:t>
            </a:r>
          </a:p>
          <a:p>
            <a:pPr lvl="1"/>
            <a:r>
              <a:rPr lang="en-US" altLang="en-US" sz="2200"/>
              <a:t> Grid-enabled Application Layer</a:t>
            </a:r>
          </a:p>
          <a:p>
            <a:pPr lvl="2"/>
            <a:r>
              <a:rPr lang="en-US" altLang="en-US" sz="2000"/>
              <a:t> </a:t>
            </a:r>
            <a:r>
              <a:rPr lang="en-US" altLang="en-US" sz="2000" i="1"/>
              <a:t>Shake – and – Bake</a:t>
            </a:r>
            <a:r>
              <a:rPr lang="en-US" altLang="en-US" sz="2000"/>
              <a:t> application</a:t>
            </a:r>
          </a:p>
          <a:p>
            <a:pPr lvl="2"/>
            <a:r>
              <a:rPr lang="en-US" altLang="en-US" sz="2000"/>
              <a:t> Apache web server</a:t>
            </a:r>
          </a:p>
          <a:p>
            <a:pPr lvl="2"/>
            <a:r>
              <a:rPr lang="en-US" altLang="en-US" sz="2000"/>
              <a:t> MySQL database</a:t>
            </a:r>
          </a:p>
          <a:p>
            <a:pPr lvl="1"/>
            <a:r>
              <a:rPr lang="en-US" altLang="en-US" sz="2200"/>
              <a:t> High-level Service Layer</a:t>
            </a:r>
          </a:p>
          <a:p>
            <a:pPr lvl="2"/>
            <a:r>
              <a:rPr lang="en-US" altLang="en-US" sz="2000"/>
              <a:t> Globus, NWS, PHP, Fortran, and C</a:t>
            </a:r>
          </a:p>
          <a:p>
            <a:pPr lvl="1"/>
            <a:r>
              <a:rPr lang="en-US" altLang="en-US" sz="2200"/>
              <a:t> Core Service Layer</a:t>
            </a:r>
          </a:p>
          <a:p>
            <a:pPr lvl="2"/>
            <a:r>
              <a:rPr lang="en-US" altLang="en-US" sz="2000"/>
              <a:t> Metacomputing Directory Service, Globus Security Interface, GRAM, GASS</a:t>
            </a:r>
          </a:p>
          <a:p>
            <a:pPr lvl="1"/>
            <a:r>
              <a:rPr lang="en-US" altLang="en-US" sz="2200"/>
              <a:t> Local Service Layer</a:t>
            </a:r>
          </a:p>
          <a:p>
            <a:pPr lvl="2"/>
            <a:r>
              <a:rPr lang="en-US" altLang="en-US" sz="2000"/>
              <a:t> Condor, MPI, PBS, Maui, WINNT, IRIX, Solaris, RedHat Linux</a:t>
            </a:r>
          </a:p>
          <a:p>
            <a:pPr lvl="1"/>
            <a:endParaRPr lang="en-US" altLang="en-US" sz="2200"/>
          </a:p>
        </p:txBody>
      </p:sp>
    </p:spTree>
  </p:cSld>
  <p:clrMapOvr>
    <a:masterClrMapping/>
  </p:clrMapOvr>
  <p:transition spd="slow">
    <p:pull dir="rd"/>
  </p:transition>
</p:sld>
</file>

<file path=ppt/slides/slide15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0770" name="Rectangle 1026"/>
          <p:cNvSpPr>
            <a:spLocks noGrp="1" noChangeArrowheads="1"/>
          </p:cNvSpPr>
          <p:nvPr>
            <p:ph type="title"/>
          </p:nvPr>
        </p:nvSpPr>
        <p:spPr>
          <a:xfrm>
            <a:off x="0" y="0"/>
            <a:ext cx="9144000" cy="1247775"/>
          </a:xfrm>
        </p:spPr>
        <p:txBody>
          <a:bodyPr/>
          <a:lstStyle/>
          <a:p>
            <a:r>
              <a:rPr lang="en-US" altLang="en-US"/>
              <a:t>Required Grid Services</a:t>
            </a:r>
            <a:endParaRPr lang="en-US" altLang="en-US" i="1"/>
          </a:p>
        </p:txBody>
      </p:sp>
      <p:sp>
        <p:nvSpPr>
          <p:cNvPr id="160772" name="Rectangle 1061"/>
          <p:cNvSpPr>
            <a:spLocks noGrp="1" noChangeArrowheads="1"/>
          </p:cNvSpPr>
          <p:nvPr>
            <p:ph idx="1"/>
          </p:nvPr>
        </p:nvSpPr>
        <p:spPr>
          <a:xfrm>
            <a:off x="93663" y="1435100"/>
            <a:ext cx="4273550" cy="4918075"/>
          </a:xfrm>
          <a:noFill/>
        </p:spPr>
        <p:txBody>
          <a:bodyPr/>
          <a:lstStyle/>
          <a:p>
            <a:pPr>
              <a:lnSpc>
                <a:spcPct val="90000"/>
              </a:lnSpc>
            </a:pPr>
            <a:r>
              <a:rPr lang="en-US" altLang="en-US" sz="2400">
                <a:solidFill>
                  <a:srgbClr val="CCCC00"/>
                </a:solidFill>
              </a:rPr>
              <a:t>Application Layer</a:t>
            </a:r>
          </a:p>
          <a:p>
            <a:pPr lvl="1">
              <a:lnSpc>
                <a:spcPct val="90000"/>
              </a:lnSpc>
            </a:pPr>
            <a:r>
              <a:rPr lang="en-US" altLang="en-US" sz="2000" i="1">
                <a:solidFill>
                  <a:srgbClr val="CCCC00"/>
                </a:solidFill>
              </a:rPr>
              <a:t>Shake-and-Bake</a:t>
            </a:r>
            <a:endParaRPr lang="en-US" altLang="en-US" sz="2000">
              <a:solidFill>
                <a:srgbClr val="CCCC00"/>
              </a:solidFill>
            </a:endParaRPr>
          </a:p>
          <a:p>
            <a:pPr lvl="1">
              <a:lnSpc>
                <a:spcPct val="90000"/>
              </a:lnSpc>
            </a:pPr>
            <a:r>
              <a:rPr lang="en-US" altLang="en-US" sz="2000">
                <a:solidFill>
                  <a:srgbClr val="CCCC00"/>
                </a:solidFill>
              </a:rPr>
              <a:t>Apache web server</a:t>
            </a:r>
          </a:p>
          <a:p>
            <a:pPr lvl="1">
              <a:lnSpc>
                <a:spcPct val="90000"/>
              </a:lnSpc>
            </a:pPr>
            <a:r>
              <a:rPr lang="en-US" altLang="en-US" sz="2000">
                <a:solidFill>
                  <a:srgbClr val="CCCC00"/>
                </a:solidFill>
              </a:rPr>
              <a:t>MySQL database</a:t>
            </a:r>
          </a:p>
          <a:p>
            <a:pPr>
              <a:lnSpc>
                <a:spcPct val="90000"/>
              </a:lnSpc>
            </a:pPr>
            <a:r>
              <a:rPr lang="en-US" altLang="en-US" sz="2400">
                <a:solidFill>
                  <a:srgbClr val="009999"/>
                </a:solidFill>
              </a:rPr>
              <a:t>High-level Services</a:t>
            </a:r>
          </a:p>
          <a:p>
            <a:pPr lvl="1">
              <a:lnSpc>
                <a:spcPct val="90000"/>
              </a:lnSpc>
            </a:pPr>
            <a:r>
              <a:rPr lang="en-US" altLang="en-US" sz="2000">
                <a:solidFill>
                  <a:srgbClr val="009999"/>
                </a:solidFill>
              </a:rPr>
              <a:t>Globus, PHP, Fortran, C</a:t>
            </a:r>
          </a:p>
          <a:p>
            <a:pPr>
              <a:lnSpc>
                <a:spcPct val="90000"/>
              </a:lnSpc>
            </a:pPr>
            <a:r>
              <a:rPr lang="en-US" altLang="en-US" sz="2400">
                <a:solidFill>
                  <a:srgbClr val="0099CC"/>
                </a:solidFill>
              </a:rPr>
              <a:t>Core Services</a:t>
            </a:r>
          </a:p>
          <a:p>
            <a:pPr lvl="1">
              <a:lnSpc>
                <a:spcPct val="90000"/>
              </a:lnSpc>
            </a:pPr>
            <a:r>
              <a:rPr lang="en-US" altLang="en-US" sz="2000">
                <a:solidFill>
                  <a:srgbClr val="0099CC"/>
                </a:solidFill>
              </a:rPr>
              <a:t>Metacomputing Directory Service, Globus Security Interface, GRAM, GASS</a:t>
            </a:r>
          </a:p>
          <a:p>
            <a:pPr>
              <a:lnSpc>
                <a:spcPct val="90000"/>
              </a:lnSpc>
            </a:pPr>
            <a:r>
              <a:rPr lang="en-US" altLang="en-US" sz="2400">
                <a:solidFill>
                  <a:srgbClr val="CC00CC"/>
                </a:solidFill>
              </a:rPr>
              <a:t> Local Services</a:t>
            </a:r>
          </a:p>
          <a:p>
            <a:pPr lvl="1">
              <a:lnSpc>
                <a:spcPct val="90000"/>
              </a:lnSpc>
            </a:pPr>
            <a:r>
              <a:rPr lang="en-US" altLang="en-US" sz="2000">
                <a:solidFill>
                  <a:srgbClr val="CC00CC"/>
                </a:solidFill>
              </a:rPr>
              <a:t>Condor, MPI, PBS, Maui, WINNT, IRIX, Solaris, RedHat Linux</a:t>
            </a:r>
          </a:p>
          <a:p>
            <a:pPr lvl="1">
              <a:lnSpc>
                <a:spcPct val="90000"/>
              </a:lnSpc>
            </a:pPr>
            <a:endParaRPr lang="en-US" altLang="en-US" sz="2000">
              <a:solidFill>
                <a:srgbClr val="CC00CC"/>
              </a:solidFill>
            </a:endParaRPr>
          </a:p>
        </p:txBody>
      </p:sp>
      <p:grpSp>
        <p:nvGrpSpPr>
          <p:cNvPr id="160771" name="Group 1027"/>
          <p:cNvGrpSpPr>
            <a:grpSpLocks/>
          </p:cNvGrpSpPr>
          <p:nvPr/>
        </p:nvGrpSpPr>
        <p:grpSpPr bwMode="auto">
          <a:xfrm>
            <a:off x="3643313" y="1981200"/>
            <a:ext cx="5319712" cy="3905250"/>
            <a:chOff x="2295" y="1248"/>
            <a:chExt cx="3351" cy="2460"/>
          </a:xfrm>
        </p:grpSpPr>
        <p:sp>
          <p:nvSpPr>
            <p:cNvPr id="160774" name="AutoShape 1028"/>
            <p:cNvSpPr>
              <a:spLocks noChangeArrowheads="1"/>
            </p:cNvSpPr>
            <p:nvPr/>
          </p:nvSpPr>
          <p:spPr bwMode="auto">
            <a:xfrm>
              <a:off x="2295" y="1248"/>
              <a:ext cx="3351" cy="198"/>
            </a:xfrm>
            <a:prstGeom prst="roundRect">
              <a:avLst>
                <a:gd name="adj" fmla="val 16667"/>
              </a:avLst>
            </a:prstGeom>
            <a:solidFill>
              <a:srgbClr val="FFFF00"/>
            </a:solidFill>
            <a:ln w="9525">
              <a:round/>
              <a:headEnd/>
              <a:tailEnd/>
            </a:ln>
            <a:effectLst/>
            <a:scene3d>
              <a:camera prst="legacyObliqueTopRight"/>
              <a:lightRig rig="legacyFlat3" dir="b"/>
            </a:scene3d>
            <a:sp3d extrusionH="430200" prstMaterial="legacyMatte">
              <a:bevelT w="13500" h="13500" prst="angle"/>
              <a:bevelB w="13500" h="13500" prst="angle"/>
              <a:extrusionClr>
                <a:srgbClr val="FFFF00"/>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60775" name="Text Box 1029"/>
            <p:cNvSpPr txBox="1">
              <a:spLocks noChangeArrowheads="1"/>
            </p:cNvSpPr>
            <p:nvPr/>
          </p:nvSpPr>
          <p:spPr bwMode="auto">
            <a:xfrm>
              <a:off x="3526" y="1248"/>
              <a:ext cx="855" cy="173"/>
            </a:xfrm>
            <a:prstGeom prst="rect">
              <a:avLst/>
            </a:prstGeom>
            <a:noFill/>
            <a:ln>
              <a:noFill/>
            </a:ln>
            <a:effectLst/>
            <a:extLst>
              <a:ext uri="{909E8E84-426E-40DD-AFC4-6F175D3DCCD1}">
                <a14:hiddenFill xmlns:a14="http://schemas.microsoft.com/office/drawing/2010/main">
                  <a:solidFill>
                    <a:srgbClr val="FF00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1200">
                  <a:solidFill>
                    <a:schemeClr val="tx1"/>
                  </a:solidFill>
                  <a:latin typeface="Verdana" pitchFamily="34" charset="0"/>
                </a:rPr>
                <a:t>Applications</a:t>
              </a:r>
            </a:p>
          </p:txBody>
        </p:sp>
        <p:sp>
          <p:nvSpPr>
            <p:cNvPr id="160776" name="AutoShape 1030"/>
            <p:cNvSpPr>
              <a:spLocks noChangeArrowheads="1"/>
            </p:cNvSpPr>
            <p:nvPr/>
          </p:nvSpPr>
          <p:spPr bwMode="auto">
            <a:xfrm>
              <a:off x="2295" y="2359"/>
              <a:ext cx="3351" cy="595"/>
            </a:xfrm>
            <a:prstGeom prst="roundRect">
              <a:avLst>
                <a:gd name="adj" fmla="val 16667"/>
              </a:avLst>
            </a:prstGeom>
            <a:solidFill>
              <a:srgbClr val="00CCFF"/>
            </a:solidFill>
            <a:ln w="9525">
              <a:round/>
              <a:headEnd/>
              <a:tailEnd/>
            </a:ln>
            <a:effectLst/>
            <a:scene3d>
              <a:camera prst="legacyObliqueTopRight"/>
              <a:lightRig rig="legacyFlat3" dir="b"/>
            </a:scene3d>
            <a:sp3d extrusionH="430200" prstMaterial="legacyMatte">
              <a:bevelT w="13500" h="13500" prst="angle"/>
              <a:bevelB w="13500" h="13500" prst="angle"/>
              <a:extrusionClr>
                <a:srgbClr val="00CCFF"/>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tIns="0">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200">
                  <a:solidFill>
                    <a:schemeClr val="tx1"/>
                  </a:solidFill>
                  <a:latin typeface="Verdana" pitchFamily="34" charset="0"/>
                </a:rPr>
                <a:t>Core Services</a:t>
              </a:r>
              <a:endParaRPr lang="en-US" altLang="en-US" sz="2000">
                <a:solidFill>
                  <a:schemeClr val="tx1"/>
                </a:solidFill>
                <a:latin typeface="Verdana" pitchFamily="34" charset="0"/>
              </a:endParaRPr>
            </a:p>
          </p:txBody>
        </p:sp>
        <p:sp>
          <p:nvSpPr>
            <p:cNvPr id="160777" name="Text Box 1031"/>
            <p:cNvSpPr txBox="1">
              <a:spLocks noChangeArrowheads="1"/>
            </p:cNvSpPr>
            <p:nvPr/>
          </p:nvSpPr>
          <p:spPr bwMode="auto">
            <a:xfrm>
              <a:off x="2980" y="2558"/>
              <a:ext cx="613" cy="259"/>
            </a:xfrm>
            <a:prstGeom prst="rect">
              <a:avLst/>
            </a:prstGeom>
            <a:solidFill>
              <a:srgbClr val="00CCFF"/>
            </a:solidFill>
            <a:ln w="9525">
              <a:miter lim="800000"/>
              <a:headEnd/>
              <a:tailEnd/>
            </a:ln>
            <a:effectLst/>
            <a:scene3d>
              <a:camera prst="legacyObliqueTopRight"/>
              <a:lightRig rig="legacyFlat3" dir="b"/>
            </a:scene3d>
            <a:sp3d extrusionH="125400" prstMaterial="legacyMatte">
              <a:bevelT w="13500" h="13500" prst="angle"/>
              <a:bevelB w="13500" h="13500" prst="angle"/>
              <a:extrusionClr>
                <a:srgbClr val="00CCFF"/>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a:solidFill>
                    <a:schemeClr val="tx1"/>
                  </a:solidFill>
                  <a:latin typeface="Verdana" pitchFamily="34" charset="0"/>
                </a:rPr>
                <a:t>Metacomputing Directory Service</a:t>
              </a:r>
            </a:p>
          </p:txBody>
        </p:sp>
        <p:sp>
          <p:nvSpPr>
            <p:cNvPr id="160778" name="Text Box 1032"/>
            <p:cNvSpPr txBox="1">
              <a:spLocks noChangeArrowheads="1"/>
            </p:cNvSpPr>
            <p:nvPr/>
          </p:nvSpPr>
          <p:spPr bwMode="auto">
            <a:xfrm>
              <a:off x="4928" y="2518"/>
              <a:ext cx="513" cy="125"/>
            </a:xfrm>
            <a:prstGeom prst="rect">
              <a:avLst/>
            </a:prstGeom>
            <a:solidFill>
              <a:schemeClr val="bg1"/>
            </a:solidFill>
            <a:ln w="9525">
              <a:miter lim="800000"/>
              <a:headEnd/>
              <a:tailEnd/>
            </a:ln>
            <a:effectLst/>
            <a:scene3d>
              <a:camera prst="legacyObliqueTopRight"/>
              <a:lightRig rig="legacyFlat3" dir="b"/>
            </a:scene3d>
            <a:sp3d extrusionH="125400" prstMaterial="legacyMatte">
              <a:bevelT w="13500" h="13500" prst="angle"/>
              <a:bevelB w="13500" h="13500" prst="angle"/>
              <a:extrusionClr>
                <a:schemeClr val="bg1"/>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a:solidFill>
                    <a:schemeClr val="tx1"/>
                  </a:solidFill>
                  <a:latin typeface="Verdana" pitchFamily="34" charset="0"/>
                </a:rPr>
                <a:t>GRAM</a:t>
              </a:r>
            </a:p>
          </p:txBody>
        </p:sp>
        <p:sp>
          <p:nvSpPr>
            <p:cNvPr id="160779" name="Text Box 1033"/>
            <p:cNvSpPr txBox="1">
              <a:spLocks noChangeArrowheads="1"/>
            </p:cNvSpPr>
            <p:nvPr/>
          </p:nvSpPr>
          <p:spPr bwMode="auto">
            <a:xfrm>
              <a:off x="3696" y="2582"/>
              <a:ext cx="549" cy="259"/>
            </a:xfrm>
            <a:prstGeom prst="rect">
              <a:avLst/>
            </a:prstGeom>
            <a:solidFill>
              <a:schemeClr val="bg1"/>
            </a:solidFill>
            <a:ln w="9525">
              <a:miter lim="800000"/>
              <a:headEnd/>
              <a:tailEnd/>
            </a:ln>
            <a:effectLst/>
            <a:scene3d>
              <a:camera prst="legacyObliqueTopRight"/>
              <a:lightRig rig="legacyFlat3" dir="b"/>
            </a:scene3d>
            <a:sp3d extrusionH="125400" prstMaterial="legacyMatte">
              <a:bevelT w="13500" h="13500" prst="angle"/>
              <a:bevelB w="13500" h="13500" prst="angle"/>
              <a:extrusionClr>
                <a:schemeClr val="bg1"/>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a:solidFill>
                    <a:schemeClr val="tx1"/>
                  </a:solidFill>
                  <a:latin typeface="Verdana" pitchFamily="34" charset="0"/>
                </a:rPr>
                <a:t>Globus Security Interface</a:t>
              </a:r>
            </a:p>
          </p:txBody>
        </p:sp>
        <p:sp>
          <p:nvSpPr>
            <p:cNvPr id="160780" name="Text Box 1034"/>
            <p:cNvSpPr txBox="1">
              <a:spLocks noChangeArrowheads="1"/>
            </p:cNvSpPr>
            <p:nvPr/>
          </p:nvSpPr>
          <p:spPr bwMode="auto">
            <a:xfrm>
              <a:off x="4381" y="2637"/>
              <a:ext cx="444" cy="192"/>
            </a:xfrm>
            <a:prstGeom prst="rect">
              <a:avLst/>
            </a:prstGeom>
            <a:solidFill>
              <a:srgbClr val="00CCFF"/>
            </a:solidFill>
            <a:ln w="9525">
              <a:miter lim="800000"/>
              <a:headEnd/>
              <a:tailEnd/>
            </a:ln>
            <a:effectLst/>
            <a:scene3d>
              <a:camera prst="legacyObliqueTopRight"/>
              <a:lightRig rig="legacyFlat3" dir="b"/>
            </a:scene3d>
            <a:sp3d extrusionH="125400" prstMaterial="legacyMatte">
              <a:bevelT w="13500" h="13500" prst="angle"/>
              <a:bevelB w="13500" h="13500" prst="angle"/>
              <a:extrusionClr>
                <a:srgbClr val="00CCFF"/>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a:solidFill>
                    <a:schemeClr val="tx1"/>
                  </a:solidFill>
                  <a:latin typeface="Verdana" pitchFamily="34" charset="0"/>
                </a:rPr>
                <a:t>Heartbeat Monitor</a:t>
              </a:r>
            </a:p>
          </p:txBody>
        </p:sp>
        <p:sp>
          <p:nvSpPr>
            <p:cNvPr id="160781" name="Text Box 1035"/>
            <p:cNvSpPr txBox="1">
              <a:spLocks noChangeArrowheads="1"/>
            </p:cNvSpPr>
            <p:nvPr/>
          </p:nvSpPr>
          <p:spPr bwMode="auto">
            <a:xfrm>
              <a:off x="2432" y="2518"/>
              <a:ext cx="445" cy="125"/>
            </a:xfrm>
            <a:prstGeom prst="rect">
              <a:avLst/>
            </a:prstGeom>
            <a:solidFill>
              <a:schemeClr val="bg1"/>
            </a:solidFill>
            <a:ln w="9525">
              <a:miter lim="800000"/>
              <a:headEnd/>
              <a:tailEnd/>
            </a:ln>
            <a:effectLst/>
            <a:scene3d>
              <a:camera prst="legacyObliqueTopRight"/>
              <a:lightRig rig="legacyFlat3" dir="b"/>
            </a:scene3d>
            <a:sp3d extrusionH="125400" prstMaterial="legacyMatte">
              <a:bevelT w="13500" h="13500" prst="angle"/>
              <a:bevelB w="13500" h="13500" prst="angle"/>
              <a:extrusionClr>
                <a:schemeClr val="bg1"/>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a:solidFill>
                    <a:schemeClr val="tx1"/>
                  </a:solidFill>
                  <a:latin typeface="Verdana" pitchFamily="34" charset="0"/>
                </a:rPr>
                <a:t>Nexus</a:t>
              </a:r>
            </a:p>
          </p:txBody>
        </p:sp>
        <p:sp>
          <p:nvSpPr>
            <p:cNvPr id="160782" name="Text Box 1036"/>
            <p:cNvSpPr txBox="1">
              <a:spLocks noChangeArrowheads="1"/>
            </p:cNvSpPr>
            <p:nvPr/>
          </p:nvSpPr>
          <p:spPr bwMode="auto">
            <a:xfrm>
              <a:off x="2432" y="2757"/>
              <a:ext cx="445" cy="125"/>
            </a:xfrm>
            <a:prstGeom prst="rect">
              <a:avLst/>
            </a:prstGeom>
            <a:solidFill>
              <a:srgbClr val="00CCFF"/>
            </a:solidFill>
            <a:ln w="9525">
              <a:miter lim="800000"/>
              <a:headEnd/>
              <a:tailEnd/>
            </a:ln>
            <a:effectLst/>
            <a:scene3d>
              <a:camera prst="legacyObliqueTopRight"/>
              <a:lightRig rig="legacyFlat3" dir="b"/>
            </a:scene3d>
            <a:sp3d extrusionH="125400" prstMaterial="legacyMatte">
              <a:bevelT w="13500" h="13500" prst="angle"/>
              <a:bevelB w="13500" h="13500" prst="angle"/>
              <a:extrusionClr>
                <a:srgbClr val="00CCFF"/>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a:solidFill>
                    <a:schemeClr val="tx1"/>
                  </a:solidFill>
                  <a:latin typeface="Verdana" pitchFamily="34" charset="0"/>
                </a:rPr>
                <a:t>Gloperf</a:t>
              </a:r>
            </a:p>
          </p:txBody>
        </p:sp>
        <p:grpSp>
          <p:nvGrpSpPr>
            <p:cNvPr id="160783" name="Group 1037"/>
            <p:cNvGrpSpPr>
              <a:grpSpLocks/>
            </p:cNvGrpSpPr>
            <p:nvPr/>
          </p:nvGrpSpPr>
          <p:grpSpPr bwMode="auto">
            <a:xfrm>
              <a:off x="2295" y="3192"/>
              <a:ext cx="3351" cy="516"/>
              <a:chOff x="2295" y="3192"/>
              <a:chExt cx="3351" cy="516"/>
            </a:xfrm>
          </p:grpSpPr>
          <p:sp>
            <p:nvSpPr>
              <p:cNvPr id="160795" name="AutoShape 1038"/>
              <p:cNvSpPr>
                <a:spLocks noChangeArrowheads="1"/>
              </p:cNvSpPr>
              <p:nvPr/>
            </p:nvSpPr>
            <p:spPr bwMode="auto">
              <a:xfrm>
                <a:off x="2295" y="3192"/>
                <a:ext cx="3351" cy="516"/>
              </a:xfrm>
              <a:prstGeom prst="roundRect">
                <a:avLst>
                  <a:gd name="adj" fmla="val 16667"/>
                </a:avLst>
              </a:prstGeom>
              <a:solidFill>
                <a:srgbClr val="FF99FF"/>
              </a:solidFill>
              <a:ln w="9525">
                <a:round/>
                <a:headEnd/>
                <a:tailEnd/>
              </a:ln>
              <a:effectLst/>
              <a:scene3d>
                <a:camera prst="legacyObliqueTopRight"/>
                <a:lightRig rig="legacyFlat3" dir="b"/>
              </a:scene3d>
              <a:sp3d extrusionH="430200" prstMaterial="legacyMatte">
                <a:bevelT w="13500" h="13500" prst="angle"/>
                <a:bevelB w="13500" h="13500" prst="angle"/>
                <a:extrusionClr>
                  <a:srgbClr val="FF99FF"/>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60796" name="Text Box 1039"/>
              <p:cNvSpPr txBox="1">
                <a:spLocks noChangeArrowheads="1"/>
              </p:cNvSpPr>
              <p:nvPr/>
            </p:nvSpPr>
            <p:spPr bwMode="auto">
              <a:xfrm>
                <a:off x="3594" y="3232"/>
                <a:ext cx="720" cy="288"/>
              </a:xfrm>
              <a:prstGeom prst="rect">
                <a:avLst/>
              </a:prstGeom>
              <a:noFill/>
              <a:ln>
                <a:noFill/>
              </a:ln>
              <a:effectLst/>
              <a:extLst>
                <a:ext uri="{909E8E84-426E-40DD-AFC4-6F175D3DCCD1}">
                  <a14:hiddenFill xmlns:a14="http://schemas.microsoft.com/office/drawing/2010/main">
                    <a:solidFill>
                      <a:srgbClr val="FF99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1200">
                    <a:solidFill>
                      <a:schemeClr val="tx1"/>
                    </a:solidFill>
                    <a:latin typeface="Verdana" pitchFamily="34" charset="0"/>
                  </a:rPr>
                  <a:t>Local Services</a:t>
                </a:r>
              </a:p>
            </p:txBody>
          </p:sp>
          <p:sp>
            <p:nvSpPr>
              <p:cNvPr id="160797" name="Text Box 1040"/>
              <p:cNvSpPr txBox="1">
                <a:spLocks noChangeArrowheads="1"/>
              </p:cNvSpPr>
              <p:nvPr/>
            </p:nvSpPr>
            <p:spPr bwMode="auto">
              <a:xfrm>
                <a:off x="2398" y="3509"/>
                <a:ext cx="308" cy="125"/>
              </a:xfrm>
              <a:prstGeom prst="rect">
                <a:avLst/>
              </a:prstGeom>
              <a:solidFill>
                <a:srgbClr val="FF99FF"/>
              </a:solidFill>
              <a:ln w="9525">
                <a:miter lim="800000"/>
                <a:headEnd/>
                <a:tailEnd/>
              </a:ln>
              <a:effectLst/>
              <a:scene3d>
                <a:camera prst="legacyObliqueTopRight"/>
                <a:lightRig rig="legacyFlat3" dir="b"/>
              </a:scene3d>
              <a:sp3d extrusionH="125400" prstMaterial="legacyMatte">
                <a:bevelT w="13500" h="13500" prst="angle"/>
                <a:bevelB w="13500" h="13500" prst="angle"/>
                <a:extrusionClr>
                  <a:srgbClr val="FF99FF"/>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a:solidFill>
                      <a:schemeClr val="tx1"/>
                    </a:solidFill>
                    <a:latin typeface="Verdana" pitchFamily="34" charset="0"/>
                  </a:rPr>
                  <a:t>LSF</a:t>
                </a:r>
              </a:p>
            </p:txBody>
          </p:sp>
          <p:sp>
            <p:nvSpPr>
              <p:cNvPr id="160798" name="Text Box 1041"/>
              <p:cNvSpPr txBox="1">
                <a:spLocks noChangeArrowheads="1"/>
              </p:cNvSpPr>
              <p:nvPr/>
            </p:nvSpPr>
            <p:spPr bwMode="auto">
              <a:xfrm>
                <a:off x="2398" y="3272"/>
                <a:ext cx="342" cy="125"/>
              </a:xfrm>
              <a:prstGeom prst="rect">
                <a:avLst/>
              </a:prstGeom>
              <a:solidFill>
                <a:srgbClr val="FF99FF"/>
              </a:solidFill>
              <a:ln w="9525">
                <a:miter lim="800000"/>
                <a:headEnd/>
                <a:tailEnd/>
              </a:ln>
              <a:effectLst/>
              <a:scene3d>
                <a:camera prst="legacyObliqueTopRight"/>
                <a:lightRig rig="legacyFlat3" dir="b"/>
              </a:scene3d>
              <a:sp3d extrusionH="125400" prstMaterial="legacyMatte">
                <a:bevelT w="13500" h="13500" prst="angle"/>
                <a:bevelB w="13500" h="13500" prst="angle"/>
                <a:extrusionClr>
                  <a:srgbClr val="FF99FF"/>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a:solidFill>
                      <a:schemeClr val="tx1"/>
                    </a:solidFill>
                    <a:latin typeface="Verdana" pitchFamily="34" charset="0"/>
                  </a:rPr>
                  <a:t>Condor</a:t>
                </a:r>
              </a:p>
            </p:txBody>
          </p:sp>
          <p:sp>
            <p:nvSpPr>
              <p:cNvPr id="160799" name="Text Box 1042"/>
              <p:cNvSpPr txBox="1">
                <a:spLocks noChangeArrowheads="1"/>
              </p:cNvSpPr>
              <p:nvPr/>
            </p:nvSpPr>
            <p:spPr bwMode="auto">
              <a:xfrm>
                <a:off x="2807" y="3272"/>
                <a:ext cx="309" cy="125"/>
              </a:xfrm>
              <a:prstGeom prst="rect">
                <a:avLst/>
              </a:prstGeom>
              <a:solidFill>
                <a:srgbClr val="FF99FF"/>
              </a:solidFill>
              <a:ln w="9525">
                <a:miter lim="800000"/>
                <a:headEnd/>
                <a:tailEnd/>
              </a:ln>
              <a:effectLst/>
              <a:scene3d>
                <a:camera prst="legacyObliqueTopRight"/>
                <a:lightRig rig="legacyFlat3" dir="b"/>
              </a:scene3d>
              <a:sp3d extrusionH="125400" prstMaterial="legacyMatte">
                <a:bevelT w="13500" h="13500" prst="angle"/>
                <a:bevelB w="13500" h="13500" prst="angle"/>
                <a:extrusionClr>
                  <a:srgbClr val="FF99FF"/>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a:solidFill>
                      <a:schemeClr val="tx1"/>
                    </a:solidFill>
                    <a:latin typeface="Verdana" pitchFamily="34" charset="0"/>
                  </a:rPr>
                  <a:t>MPI</a:t>
                </a:r>
              </a:p>
            </p:txBody>
          </p:sp>
          <p:sp>
            <p:nvSpPr>
              <p:cNvPr id="160800" name="Text Box 1043"/>
              <p:cNvSpPr txBox="1">
                <a:spLocks noChangeArrowheads="1"/>
              </p:cNvSpPr>
              <p:nvPr/>
            </p:nvSpPr>
            <p:spPr bwMode="auto">
              <a:xfrm>
                <a:off x="3218" y="3511"/>
                <a:ext cx="308" cy="125"/>
              </a:xfrm>
              <a:prstGeom prst="rect">
                <a:avLst/>
              </a:prstGeom>
              <a:solidFill>
                <a:srgbClr val="FF99FF"/>
              </a:solidFill>
              <a:ln w="9525">
                <a:miter lim="800000"/>
                <a:headEnd/>
                <a:tailEnd/>
              </a:ln>
              <a:effectLst/>
              <a:scene3d>
                <a:camera prst="legacyObliqueTopRight"/>
                <a:lightRig rig="legacyFlat3" dir="b"/>
              </a:scene3d>
              <a:sp3d extrusionH="125400" prstMaterial="legacyMatte">
                <a:bevelT w="13500" h="13500" prst="angle"/>
                <a:bevelB w="13500" h="13500" prst="angle"/>
                <a:extrusionClr>
                  <a:srgbClr val="FF99FF"/>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a:solidFill>
                      <a:schemeClr val="tx1"/>
                    </a:solidFill>
                    <a:latin typeface="Verdana" pitchFamily="34" charset="0"/>
                  </a:rPr>
                  <a:t>NQE</a:t>
                </a:r>
              </a:p>
            </p:txBody>
          </p:sp>
          <p:sp>
            <p:nvSpPr>
              <p:cNvPr id="160801" name="Text Box 1044"/>
              <p:cNvSpPr txBox="1">
                <a:spLocks noChangeArrowheads="1"/>
              </p:cNvSpPr>
              <p:nvPr/>
            </p:nvSpPr>
            <p:spPr bwMode="auto">
              <a:xfrm>
                <a:off x="2807" y="3511"/>
                <a:ext cx="309" cy="125"/>
              </a:xfrm>
              <a:prstGeom prst="rect">
                <a:avLst/>
              </a:prstGeom>
              <a:solidFill>
                <a:srgbClr val="FF99FF"/>
              </a:solidFill>
              <a:ln w="9525">
                <a:miter lim="800000"/>
                <a:headEnd/>
                <a:tailEnd/>
              </a:ln>
              <a:effectLst/>
              <a:scene3d>
                <a:camera prst="legacyObliqueTopRight"/>
                <a:lightRig rig="legacyFlat3" dir="b"/>
              </a:scene3d>
              <a:sp3d extrusionH="125400" prstMaterial="legacyMatte">
                <a:bevelT w="13500" h="13500" prst="angle"/>
                <a:bevelB w="13500" h="13500" prst="angle"/>
                <a:extrusionClr>
                  <a:srgbClr val="FF99FF"/>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a:solidFill>
                      <a:schemeClr val="tx1"/>
                    </a:solidFill>
                    <a:latin typeface="Verdana" pitchFamily="34" charset="0"/>
                  </a:rPr>
                  <a:t>Easy</a:t>
                </a:r>
              </a:p>
            </p:txBody>
          </p:sp>
          <p:sp>
            <p:nvSpPr>
              <p:cNvPr id="160802" name="Text Box 1045"/>
              <p:cNvSpPr txBox="1">
                <a:spLocks noChangeArrowheads="1"/>
              </p:cNvSpPr>
              <p:nvPr/>
            </p:nvSpPr>
            <p:spPr bwMode="auto">
              <a:xfrm>
                <a:off x="4825" y="3272"/>
                <a:ext cx="309" cy="125"/>
              </a:xfrm>
              <a:prstGeom prst="rect">
                <a:avLst/>
              </a:prstGeom>
              <a:solidFill>
                <a:srgbClr val="FF99FF"/>
              </a:solidFill>
              <a:ln w="9525">
                <a:miter lim="800000"/>
                <a:headEnd/>
                <a:tailEnd/>
              </a:ln>
              <a:effectLst/>
              <a:scene3d>
                <a:camera prst="legacyObliqueTopRight"/>
                <a:lightRig rig="legacyFlat3" dir="b"/>
              </a:scene3d>
              <a:sp3d extrusionH="125400" prstMaterial="legacyMatte">
                <a:bevelT w="13500" h="13500" prst="angle"/>
                <a:bevelB w="13500" h="13500" prst="angle"/>
                <a:extrusionClr>
                  <a:srgbClr val="FF99FF"/>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a:solidFill>
                      <a:schemeClr val="tx1"/>
                    </a:solidFill>
                    <a:latin typeface="Verdana" pitchFamily="34" charset="0"/>
                  </a:rPr>
                  <a:t>TCP</a:t>
                </a:r>
              </a:p>
            </p:txBody>
          </p:sp>
          <p:sp>
            <p:nvSpPr>
              <p:cNvPr id="160803" name="Text Box 1046"/>
              <p:cNvSpPr txBox="1">
                <a:spLocks noChangeArrowheads="1"/>
              </p:cNvSpPr>
              <p:nvPr/>
            </p:nvSpPr>
            <p:spPr bwMode="auto">
              <a:xfrm>
                <a:off x="5235" y="3511"/>
                <a:ext cx="377" cy="125"/>
              </a:xfrm>
              <a:prstGeom prst="rect">
                <a:avLst/>
              </a:prstGeom>
              <a:solidFill>
                <a:srgbClr val="FF99FF"/>
              </a:solidFill>
              <a:ln w="9525">
                <a:miter lim="800000"/>
                <a:headEnd/>
                <a:tailEnd/>
              </a:ln>
              <a:effectLst/>
              <a:scene3d>
                <a:camera prst="legacyObliqueTopRight"/>
                <a:lightRig rig="legacyFlat3" dir="b"/>
              </a:scene3d>
              <a:sp3d extrusionH="125400" prstMaterial="legacyMatte">
                <a:bevelT w="13500" h="13500" prst="angle"/>
                <a:bevelB w="13500" h="13500" prst="angle"/>
                <a:extrusionClr>
                  <a:srgbClr val="FF99FF"/>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a:solidFill>
                      <a:schemeClr val="tx1"/>
                    </a:solidFill>
                    <a:latin typeface="Verdana" pitchFamily="34" charset="0"/>
                  </a:rPr>
                  <a:t>Solaris</a:t>
                </a:r>
              </a:p>
            </p:txBody>
          </p:sp>
          <p:sp>
            <p:nvSpPr>
              <p:cNvPr id="160804" name="Text Box 1047"/>
              <p:cNvSpPr txBox="1">
                <a:spLocks noChangeArrowheads="1"/>
              </p:cNvSpPr>
              <p:nvPr/>
            </p:nvSpPr>
            <p:spPr bwMode="auto">
              <a:xfrm>
                <a:off x="4825" y="3509"/>
                <a:ext cx="309" cy="125"/>
              </a:xfrm>
              <a:prstGeom prst="rect">
                <a:avLst/>
              </a:prstGeom>
              <a:solidFill>
                <a:srgbClr val="FF99FF"/>
              </a:solidFill>
              <a:ln w="9525">
                <a:miter lim="800000"/>
                <a:headEnd/>
                <a:tailEnd/>
              </a:ln>
              <a:effectLst/>
              <a:scene3d>
                <a:camera prst="legacyObliqueTopRight"/>
                <a:lightRig rig="legacyFlat3" dir="b"/>
              </a:scene3d>
              <a:sp3d extrusionH="125400" prstMaterial="legacyMatte">
                <a:bevelT w="13500" h="13500" prst="angle"/>
                <a:bevelB w="13500" h="13500" prst="angle"/>
                <a:extrusionClr>
                  <a:srgbClr val="FF99FF"/>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a:solidFill>
                      <a:schemeClr val="tx1"/>
                    </a:solidFill>
                    <a:latin typeface="Verdana" pitchFamily="34" charset="0"/>
                  </a:rPr>
                  <a:t>Irix</a:t>
                </a:r>
              </a:p>
            </p:txBody>
          </p:sp>
          <p:sp>
            <p:nvSpPr>
              <p:cNvPr id="160805" name="Text Box 1048"/>
              <p:cNvSpPr txBox="1">
                <a:spLocks noChangeArrowheads="1"/>
              </p:cNvSpPr>
              <p:nvPr/>
            </p:nvSpPr>
            <p:spPr bwMode="auto">
              <a:xfrm>
                <a:off x="4415" y="3509"/>
                <a:ext cx="308" cy="125"/>
              </a:xfrm>
              <a:prstGeom prst="rect">
                <a:avLst/>
              </a:prstGeom>
              <a:solidFill>
                <a:srgbClr val="FF99FF"/>
              </a:solidFill>
              <a:ln w="9525">
                <a:miter lim="800000"/>
                <a:headEnd/>
                <a:tailEnd/>
              </a:ln>
              <a:effectLst/>
              <a:scene3d>
                <a:camera prst="legacyObliqueTopRight"/>
                <a:lightRig rig="legacyFlat3" dir="b"/>
              </a:scene3d>
              <a:sp3d extrusionH="125400" prstMaterial="legacyMatte">
                <a:bevelT w="13500" h="13500" prst="angle"/>
                <a:bevelB w="13500" h="13500" prst="angle"/>
                <a:extrusionClr>
                  <a:srgbClr val="FF99FF"/>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a:solidFill>
                      <a:schemeClr val="tx1"/>
                    </a:solidFill>
                    <a:latin typeface="Verdana" pitchFamily="34" charset="0"/>
                  </a:rPr>
                  <a:t>AIX</a:t>
                </a:r>
              </a:p>
            </p:txBody>
          </p:sp>
          <p:sp>
            <p:nvSpPr>
              <p:cNvPr id="160806" name="Text Box 1049"/>
              <p:cNvSpPr txBox="1">
                <a:spLocks noChangeArrowheads="1"/>
              </p:cNvSpPr>
              <p:nvPr/>
            </p:nvSpPr>
            <p:spPr bwMode="auto">
              <a:xfrm>
                <a:off x="5235" y="3272"/>
                <a:ext cx="308" cy="125"/>
              </a:xfrm>
              <a:prstGeom prst="rect">
                <a:avLst/>
              </a:prstGeom>
              <a:solidFill>
                <a:srgbClr val="FF99FF"/>
              </a:solidFill>
              <a:ln w="9525">
                <a:miter lim="800000"/>
                <a:headEnd/>
                <a:tailEnd/>
              </a:ln>
              <a:effectLst/>
              <a:scene3d>
                <a:camera prst="legacyObliqueTopRight"/>
                <a:lightRig rig="legacyFlat3" dir="b"/>
              </a:scene3d>
              <a:sp3d extrusionH="125400" prstMaterial="legacyMatte">
                <a:bevelT w="13500" h="13500" prst="angle"/>
                <a:bevelB w="13500" h="13500" prst="angle"/>
                <a:extrusionClr>
                  <a:srgbClr val="FF99FF"/>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a:solidFill>
                      <a:schemeClr val="tx1"/>
                    </a:solidFill>
                    <a:latin typeface="Verdana" pitchFamily="34" charset="0"/>
                  </a:rPr>
                  <a:t>UDP</a:t>
                </a:r>
              </a:p>
            </p:txBody>
          </p:sp>
        </p:grpSp>
        <p:sp>
          <p:nvSpPr>
            <p:cNvPr id="160784" name="AutoShape 1050"/>
            <p:cNvSpPr>
              <a:spLocks noChangeArrowheads="1"/>
            </p:cNvSpPr>
            <p:nvPr/>
          </p:nvSpPr>
          <p:spPr bwMode="auto">
            <a:xfrm>
              <a:off x="2295" y="1605"/>
              <a:ext cx="3351" cy="516"/>
            </a:xfrm>
            <a:prstGeom prst="roundRect">
              <a:avLst>
                <a:gd name="adj" fmla="val 16667"/>
              </a:avLst>
            </a:prstGeom>
            <a:solidFill>
              <a:schemeClr val="accent1"/>
            </a:solidFill>
            <a:ln w="9525">
              <a:round/>
              <a:headEnd/>
              <a:tailEnd/>
            </a:ln>
            <a:effectLst/>
            <a:scene3d>
              <a:camera prst="legacyObliqueTopRight"/>
              <a:lightRig rig="legacyFlat3" dir="b"/>
            </a:scene3d>
            <a:sp3d extrusionH="430200" prstMaterial="legacyMatte">
              <a:bevelT w="13500" h="13500" prst="angle"/>
              <a:bevelB w="13500" h="13500" prst="angle"/>
              <a:extrusionClr>
                <a:schemeClr val="accent1"/>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60785" name="Text Box 1051"/>
            <p:cNvSpPr txBox="1">
              <a:spLocks noChangeArrowheads="1"/>
            </p:cNvSpPr>
            <p:nvPr/>
          </p:nvSpPr>
          <p:spPr bwMode="auto">
            <a:xfrm>
              <a:off x="2994" y="1645"/>
              <a:ext cx="1776" cy="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1200">
                  <a:solidFill>
                    <a:schemeClr val="tx1"/>
                  </a:solidFill>
                  <a:latin typeface="Verdana" pitchFamily="34" charset="0"/>
                </a:rPr>
                <a:t>High-level Services and Tools</a:t>
              </a:r>
            </a:p>
          </p:txBody>
        </p:sp>
        <p:sp>
          <p:nvSpPr>
            <p:cNvPr id="160786" name="Text Box 1052"/>
            <p:cNvSpPr txBox="1">
              <a:spLocks noChangeArrowheads="1"/>
            </p:cNvSpPr>
            <p:nvPr/>
          </p:nvSpPr>
          <p:spPr bwMode="auto">
            <a:xfrm>
              <a:off x="2430" y="1923"/>
              <a:ext cx="377" cy="125"/>
            </a:xfrm>
            <a:prstGeom prst="rect">
              <a:avLst/>
            </a:prstGeom>
            <a:solidFill>
              <a:schemeClr val="bg1"/>
            </a:solidFill>
            <a:ln w="9525">
              <a:miter lim="800000"/>
              <a:headEnd/>
              <a:tailEnd/>
            </a:ln>
            <a:effectLst/>
            <a:scene3d>
              <a:camera prst="legacyObliqueTopRight"/>
              <a:lightRig rig="legacyFlat3" dir="b"/>
            </a:scene3d>
            <a:sp3d extrusionH="125400" prstMaterial="legacyMatte">
              <a:bevelT w="13500" h="13500" prst="angle"/>
              <a:bevelB w="13500" h="13500" prst="angle"/>
              <a:extrusionClr>
                <a:schemeClr val="bg1"/>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a:solidFill>
                    <a:schemeClr val="tx1"/>
                  </a:solidFill>
                  <a:latin typeface="Verdana" pitchFamily="34" charset="0"/>
                </a:rPr>
                <a:t>DUROC</a:t>
              </a:r>
            </a:p>
          </p:txBody>
        </p:sp>
        <p:sp>
          <p:nvSpPr>
            <p:cNvPr id="160787" name="Text Box 1053"/>
            <p:cNvSpPr txBox="1">
              <a:spLocks noChangeArrowheads="1"/>
            </p:cNvSpPr>
            <p:nvPr/>
          </p:nvSpPr>
          <p:spPr bwMode="auto">
            <a:xfrm>
              <a:off x="5031" y="1923"/>
              <a:ext cx="443" cy="125"/>
            </a:xfrm>
            <a:prstGeom prst="rect">
              <a:avLst/>
            </a:prstGeom>
            <a:solidFill>
              <a:schemeClr val="bg1"/>
            </a:solidFill>
            <a:ln w="9525">
              <a:miter lim="800000"/>
              <a:headEnd/>
              <a:tailEnd/>
            </a:ln>
            <a:effectLst/>
            <a:scene3d>
              <a:camera prst="legacyObliqueTopRight"/>
              <a:lightRig rig="legacyFlat3" dir="b"/>
            </a:scene3d>
            <a:sp3d extrusionH="125400" prstMaterial="legacyMatte">
              <a:bevelT w="13500" h="13500" prst="angle"/>
              <a:bevelB w="13500" h="13500" prst="angle"/>
              <a:extrusionClr>
                <a:schemeClr val="bg1"/>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a:solidFill>
                    <a:schemeClr val="tx1"/>
                  </a:solidFill>
                  <a:latin typeface="Verdana" pitchFamily="34" charset="0"/>
                </a:rPr>
                <a:t>globusrun</a:t>
              </a:r>
            </a:p>
          </p:txBody>
        </p:sp>
        <p:sp>
          <p:nvSpPr>
            <p:cNvPr id="160788" name="Text Box 1054"/>
            <p:cNvSpPr txBox="1">
              <a:spLocks noChangeArrowheads="1"/>
            </p:cNvSpPr>
            <p:nvPr/>
          </p:nvSpPr>
          <p:spPr bwMode="auto">
            <a:xfrm>
              <a:off x="2980" y="1923"/>
              <a:ext cx="305" cy="125"/>
            </a:xfrm>
            <a:prstGeom prst="rect">
              <a:avLst/>
            </a:prstGeom>
            <a:solidFill>
              <a:schemeClr val="bg1"/>
            </a:solidFill>
            <a:ln w="9525">
              <a:miter lim="800000"/>
              <a:headEnd/>
              <a:tailEnd/>
            </a:ln>
            <a:effectLst/>
            <a:scene3d>
              <a:camera prst="legacyObliqueTopRight"/>
              <a:lightRig rig="legacyFlat3" dir="b"/>
            </a:scene3d>
            <a:sp3d extrusionH="125400" prstMaterial="legacyMatte">
              <a:bevelT w="13500" h="13500" prst="angle"/>
              <a:bevelB w="13500" h="13500" prst="angle"/>
              <a:extrusionClr>
                <a:schemeClr val="bg1"/>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a:solidFill>
                    <a:schemeClr val="tx1"/>
                  </a:solidFill>
                  <a:latin typeface="Verdana" pitchFamily="34" charset="0"/>
                </a:rPr>
                <a:t>MPI</a:t>
              </a:r>
            </a:p>
          </p:txBody>
        </p:sp>
        <p:sp>
          <p:nvSpPr>
            <p:cNvPr id="160789" name="Text Box 1055"/>
            <p:cNvSpPr txBox="1">
              <a:spLocks noChangeArrowheads="1"/>
            </p:cNvSpPr>
            <p:nvPr/>
          </p:nvSpPr>
          <p:spPr bwMode="auto">
            <a:xfrm>
              <a:off x="4483" y="1923"/>
              <a:ext cx="478" cy="125"/>
            </a:xfrm>
            <a:prstGeom prst="rect">
              <a:avLst/>
            </a:prstGeom>
            <a:solidFill>
              <a:schemeClr val="accent1"/>
            </a:solidFill>
            <a:ln w="9525">
              <a:miter lim="800000"/>
              <a:headEnd/>
              <a:tailEnd/>
            </a:ln>
            <a:effectLst/>
            <a:scene3d>
              <a:camera prst="legacyObliqueTopRight"/>
              <a:lightRig rig="legacyFlat3" dir="b"/>
            </a:scene3d>
            <a:sp3d extrusionH="125400" prstMaterial="legacyMatte">
              <a:bevelT w="13500" h="13500" prst="angle"/>
              <a:bevelB w="13500" h="13500" prst="angle"/>
              <a:extrusionClr>
                <a:schemeClr val="accent1"/>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a:solidFill>
                    <a:schemeClr val="tx1"/>
                  </a:solidFill>
                  <a:latin typeface="Verdana" pitchFamily="34" charset="0"/>
                </a:rPr>
                <a:t>Nimrod/G</a:t>
              </a:r>
            </a:p>
          </p:txBody>
        </p:sp>
        <p:sp>
          <p:nvSpPr>
            <p:cNvPr id="160790" name="Text Box 1056"/>
            <p:cNvSpPr txBox="1">
              <a:spLocks noChangeArrowheads="1"/>
            </p:cNvSpPr>
            <p:nvPr/>
          </p:nvSpPr>
          <p:spPr bwMode="auto">
            <a:xfrm>
              <a:off x="3425" y="1923"/>
              <a:ext cx="375" cy="125"/>
            </a:xfrm>
            <a:prstGeom prst="rect">
              <a:avLst/>
            </a:prstGeom>
            <a:solidFill>
              <a:schemeClr val="accent1"/>
            </a:solidFill>
            <a:ln w="9525">
              <a:miter lim="800000"/>
              <a:headEnd/>
              <a:tailEnd/>
            </a:ln>
            <a:effectLst/>
            <a:scene3d>
              <a:camera prst="legacyObliqueTopRight"/>
              <a:lightRig rig="legacyFlat3" dir="b"/>
            </a:scene3d>
            <a:sp3d extrusionH="125400" prstMaterial="legacyMatte">
              <a:bevelT w="13500" h="13500" prst="angle"/>
              <a:bevelB w="13500" h="13500" prst="angle"/>
              <a:extrusionClr>
                <a:schemeClr val="accent1"/>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a:solidFill>
                    <a:schemeClr val="tx1"/>
                  </a:solidFill>
                  <a:latin typeface="Verdana" pitchFamily="34" charset="0"/>
                </a:rPr>
                <a:t>MPI-IO</a:t>
              </a:r>
            </a:p>
          </p:txBody>
        </p:sp>
        <p:sp>
          <p:nvSpPr>
            <p:cNvPr id="160791" name="Text Box 1057"/>
            <p:cNvSpPr txBox="1">
              <a:spLocks noChangeArrowheads="1"/>
            </p:cNvSpPr>
            <p:nvPr/>
          </p:nvSpPr>
          <p:spPr bwMode="auto">
            <a:xfrm>
              <a:off x="4040" y="1923"/>
              <a:ext cx="308" cy="125"/>
            </a:xfrm>
            <a:prstGeom prst="rect">
              <a:avLst/>
            </a:prstGeom>
            <a:solidFill>
              <a:schemeClr val="accent1"/>
            </a:solidFill>
            <a:ln w="9525">
              <a:miter lim="800000"/>
              <a:headEnd/>
              <a:tailEnd/>
            </a:ln>
            <a:effectLst/>
            <a:scene3d>
              <a:camera prst="legacyObliqueTopRight"/>
              <a:lightRig rig="legacyFlat3" dir="b"/>
            </a:scene3d>
            <a:sp3d extrusionH="125400" prstMaterial="legacyMatte">
              <a:bevelT w="13500" h="13500" prst="angle"/>
              <a:bevelB w="13500" h="13500" prst="angle"/>
              <a:extrusionClr>
                <a:schemeClr val="accent1"/>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a:solidFill>
                    <a:schemeClr val="tx1"/>
                  </a:solidFill>
                  <a:latin typeface="Verdana" pitchFamily="34" charset="0"/>
                </a:rPr>
                <a:t>CC++</a:t>
              </a:r>
            </a:p>
          </p:txBody>
        </p:sp>
        <p:sp>
          <p:nvSpPr>
            <p:cNvPr id="160792" name="Text Box 1058"/>
            <p:cNvSpPr txBox="1">
              <a:spLocks noChangeArrowheads="1"/>
            </p:cNvSpPr>
            <p:nvPr/>
          </p:nvSpPr>
          <p:spPr bwMode="auto">
            <a:xfrm>
              <a:off x="2432" y="1684"/>
              <a:ext cx="513" cy="125"/>
            </a:xfrm>
            <a:prstGeom prst="rect">
              <a:avLst/>
            </a:prstGeom>
            <a:solidFill>
              <a:schemeClr val="accent1"/>
            </a:solidFill>
            <a:ln w="9525">
              <a:miter lim="800000"/>
              <a:headEnd/>
              <a:tailEnd/>
            </a:ln>
            <a:effectLst/>
            <a:scene3d>
              <a:camera prst="legacyObliqueTopRight"/>
              <a:lightRig rig="legacyFlat3" dir="b"/>
            </a:scene3d>
            <a:sp3d extrusionH="125400" prstMaterial="legacyMatte">
              <a:bevelT w="13500" h="13500" prst="angle"/>
              <a:bevelB w="13500" h="13500" prst="angle"/>
              <a:extrusionClr>
                <a:schemeClr val="accent1"/>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a:solidFill>
                    <a:schemeClr val="tx1"/>
                  </a:solidFill>
                  <a:latin typeface="Verdana" pitchFamily="34" charset="0"/>
                </a:rPr>
                <a:t>GlobusView</a:t>
              </a:r>
            </a:p>
          </p:txBody>
        </p:sp>
        <p:sp>
          <p:nvSpPr>
            <p:cNvPr id="160793" name="Text Box 1059"/>
            <p:cNvSpPr txBox="1">
              <a:spLocks noChangeArrowheads="1"/>
            </p:cNvSpPr>
            <p:nvPr/>
          </p:nvSpPr>
          <p:spPr bwMode="auto">
            <a:xfrm>
              <a:off x="4858" y="1684"/>
              <a:ext cx="653" cy="125"/>
            </a:xfrm>
            <a:prstGeom prst="rect">
              <a:avLst/>
            </a:prstGeom>
            <a:solidFill>
              <a:schemeClr val="accent1"/>
            </a:solidFill>
            <a:ln w="9525">
              <a:miter lim="800000"/>
              <a:headEnd/>
              <a:tailEnd/>
            </a:ln>
            <a:effectLst/>
            <a:scene3d>
              <a:camera prst="legacyObliqueTopRight"/>
              <a:lightRig rig="legacyFlat3" dir="b"/>
            </a:scene3d>
            <a:sp3d extrusionH="125400" prstMaterial="legacyMatte">
              <a:bevelT w="13500" h="13500" prst="angle"/>
              <a:bevelB w="13500" h="13500" prst="angle"/>
              <a:extrusionClr>
                <a:schemeClr val="accent1"/>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a:solidFill>
                    <a:schemeClr val="tx1"/>
                  </a:solidFill>
                  <a:latin typeface="Verdana" pitchFamily="34" charset="0"/>
                </a:rPr>
                <a:t>Testbed Status</a:t>
              </a:r>
            </a:p>
          </p:txBody>
        </p:sp>
        <p:sp>
          <p:nvSpPr>
            <p:cNvPr id="160794" name="Text Box 1060"/>
            <p:cNvSpPr txBox="1">
              <a:spLocks noChangeArrowheads="1"/>
            </p:cNvSpPr>
            <p:nvPr/>
          </p:nvSpPr>
          <p:spPr bwMode="auto">
            <a:xfrm>
              <a:off x="4928" y="2757"/>
              <a:ext cx="513" cy="125"/>
            </a:xfrm>
            <a:prstGeom prst="rect">
              <a:avLst/>
            </a:prstGeom>
            <a:solidFill>
              <a:schemeClr val="bg1"/>
            </a:solidFill>
            <a:ln w="9525">
              <a:miter lim="800000"/>
              <a:headEnd/>
              <a:tailEnd/>
            </a:ln>
            <a:effectLst/>
            <a:scene3d>
              <a:camera prst="legacyObliqueTopRight"/>
              <a:lightRig rig="legacyFlat3" dir="b"/>
            </a:scene3d>
            <a:sp3d extrusionH="125400" prstMaterial="legacyMatte">
              <a:bevelT w="13500" h="13500" prst="angle"/>
              <a:bevelB w="13500" h="13500" prst="angle"/>
              <a:extrusionClr>
                <a:schemeClr val="bg1"/>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50000"/>
                </a:spcBef>
                <a:buClrTx/>
                <a:buFontTx/>
                <a:buNone/>
              </a:pPr>
              <a:r>
                <a:rPr lang="en-US" altLang="en-US" sz="700">
                  <a:solidFill>
                    <a:schemeClr val="tx1"/>
                  </a:solidFill>
                  <a:latin typeface="Verdana" pitchFamily="34" charset="0"/>
                </a:rPr>
                <a:t>GASS</a:t>
              </a:r>
            </a:p>
          </p:txBody>
        </p:sp>
      </p:grpSp>
      <p:sp>
        <p:nvSpPr>
          <p:cNvPr id="160773" name="Text Box 1062"/>
          <p:cNvSpPr txBox="1">
            <a:spLocks noChangeArrowheads="1"/>
          </p:cNvSpPr>
          <p:nvPr/>
        </p:nvSpPr>
        <p:spPr bwMode="auto">
          <a:xfrm>
            <a:off x="3932238" y="1431925"/>
            <a:ext cx="50419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1800">
                <a:solidFill>
                  <a:srgbClr val="CC0000"/>
                </a:solidFill>
              </a:rPr>
              <a:t>Grid Implementation as a Layered Set of Services</a:t>
            </a:r>
          </a:p>
        </p:txBody>
      </p:sp>
    </p:spTree>
  </p:cSld>
  <p:clrMapOvr>
    <a:masterClrMapping/>
  </p:clrMapOvr>
  <p:transition spd="slow">
    <p:pull dir="rd"/>
  </p:transition>
</p:sld>
</file>

<file path=ppt/slides/slide15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1794" name="Rectangle 2"/>
          <p:cNvSpPr>
            <a:spLocks noGrp="1" noChangeArrowheads="1"/>
          </p:cNvSpPr>
          <p:nvPr>
            <p:ph type="title"/>
          </p:nvPr>
        </p:nvSpPr>
        <p:spPr>
          <a:xfrm>
            <a:off x="0" y="0"/>
            <a:ext cx="9144000" cy="1247775"/>
          </a:xfrm>
        </p:spPr>
        <p:txBody>
          <a:bodyPr/>
          <a:lstStyle/>
          <a:p>
            <a:r>
              <a:rPr lang="en-US" altLang="en-US"/>
              <a:t>Grid Enabled </a:t>
            </a:r>
            <a:r>
              <a:rPr lang="en-US" altLang="en-US" i="1"/>
              <a:t>SnB </a:t>
            </a:r>
            <a:r>
              <a:rPr lang="en-US" altLang="en-US"/>
              <a:t>Execution</a:t>
            </a:r>
          </a:p>
        </p:txBody>
      </p:sp>
      <p:sp>
        <p:nvSpPr>
          <p:cNvPr id="161795" name="Rectangle 3"/>
          <p:cNvSpPr>
            <a:spLocks noGrp="1" noChangeArrowheads="1"/>
          </p:cNvSpPr>
          <p:nvPr>
            <p:ph idx="1"/>
          </p:nvPr>
        </p:nvSpPr>
        <p:spPr>
          <a:xfrm>
            <a:off x="0" y="1349375"/>
            <a:ext cx="8940800" cy="4918075"/>
          </a:xfrm>
          <a:noFill/>
        </p:spPr>
        <p:txBody>
          <a:bodyPr/>
          <a:lstStyle/>
          <a:p>
            <a:pPr lvl="1">
              <a:lnSpc>
                <a:spcPct val="80000"/>
              </a:lnSpc>
            </a:pPr>
            <a:r>
              <a:rPr lang="en-US" altLang="en-US" sz="2200"/>
              <a:t>User </a:t>
            </a:r>
          </a:p>
          <a:p>
            <a:pPr lvl="2">
              <a:lnSpc>
                <a:spcPct val="80000"/>
              </a:lnSpc>
            </a:pPr>
            <a:r>
              <a:rPr lang="en-US" altLang="en-US" sz="2000"/>
              <a:t>defines Grid-enabled </a:t>
            </a:r>
            <a:r>
              <a:rPr lang="en-US" altLang="en-US" sz="2000" i="1"/>
              <a:t>SnB</a:t>
            </a:r>
            <a:r>
              <a:rPr lang="en-US" altLang="en-US" sz="2000"/>
              <a:t> job using Grid Portal or </a:t>
            </a:r>
            <a:r>
              <a:rPr lang="en-US" altLang="en-US" sz="2000" i="1"/>
              <a:t>SnB</a:t>
            </a:r>
            <a:endParaRPr lang="en-US" altLang="en-US" sz="2000"/>
          </a:p>
          <a:p>
            <a:pPr lvl="2">
              <a:lnSpc>
                <a:spcPct val="80000"/>
              </a:lnSpc>
            </a:pPr>
            <a:r>
              <a:rPr lang="en-US" altLang="en-US" sz="2000"/>
              <a:t>supplies location of data files from Data Grid</a:t>
            </a:r>
          </a:p>
          <a:p>
            <a:pPr lvl="2">
              <a:lnSpc>
                <a:spcPct val="80000"/>
              </a:lnSpc>
            </a:pPr>
            <a:r>
              <a:rPr lang="en-US" altLang="en-US" sz="2000"/>
              <a:t>supplies </a:t>
            </a:r>
            <a:r>
              <a:rPr lang="en-US" altLang="en-US" sz="2000" i="1"/>
              <a:t>SnB </a:t>
            </a:r>
            <a:r>
              <a:rPr lang="en-US" altLang="en-US" sz="2000"/>
              <a:t>mode of operation</a:t>
            </a:r>
          </a:p>
          <a:p>
            <a:pPr lvl="1">
              <a:lnSpc>
                <a:spcPct val="80000"/>
              </a:lnSpc>
            </a:pPr>
            <a:r>
              <a:rPr lang="en-US" altLang="en-US" sz="2200"/>
              <a:t>Grid Portal </a:t>
            </a:r>
          </a:p>
          <a:p>
            <a:pPr lvl="2">
              <a:lnSpc>
                <a:spcPct val="80000"/>
              </a:lnSpc>
            </a:pPr>
            <a:r>
              <a:rPr lang="en-US" altLang="en-US" sz="2000"/>
              <a:t>assembles required </a:t>
            </a:r>
            <a:r>
              <a:rPr lang="en-US" altLang="en-US" sz="2000" i="1"/>
              <a:t>SnB</a:t>
            </a:r>
            <a:r>
              <a:rPr lang="en-US" altLang="en-US" sz="2000"/>
              <a:t> data and supporting files, execution scripts, database tables.</a:t>
            </a:r>
          </a:p>
          <a:p>
            <a:pPr lvl="2">
              <a:lnSpc>
                <a:spcPct val="80000"/>
              </a:lnSpc>
            </a:pPr>
            <a:r>
              <a:rPr lang="en-US" altLang="en-US" sz="2000"/>
              <a:t>determines available ACDC-Grid resources.</a:t>
            </a:r>
          </a:p>
          <a:p>
            <a:pPr lvl="1">
              <a:lnSpc>
                <a:spcPct val="80000"/>
              </a:lnSpc>
            </a:pPr>
            <a:r>
              <a:rPr lang="en-US" altLang="en-US" sz="2200"/>
              <a:t>ACDC-Grid job management includes:</a:t>
            </a:r>
          </a:p>
          <a:p>
            <a:pPr lvl="2">
              <a:lnSpc>
                <a:spcPct val="80000"/>
              </a:lnSpc>
            </a:pPr>
            <a:r>
              <a:rPr lang="en-US" altLang="en-US" sz="2000"/>
              <a:t>automatic determination of appropriate execution times, number of trials, and number/location of processors,</a:t>
            </a:r>
          </a:p>
          <a:p>
            <a:pPr lvl="2">
              <a:lnSpc>
                <a:spcPct val="80000"/>
              </a:lnSpc>
            </a:pPr>
            <a:r>
              <a:rPr lang="en-US" altLang="en-US" sz="2000"/>
              <a:t>logging/status of concurrently executing resource jobs, &amp;</a:t>
            </a:r>
          </a:p>
          <a:p>
            <a:pPr lvl="2">
              <a:lnSpc>
                <a:spcPct val="80000"/>
              </a:lnSpc>
            </a:pPr>
            <a:r>
              <a:rPr lang="en-US" altLang="en-US" sz="2000"/>
              <a:t>automatic incorporation of </a:t>
            </a:r>
            <a:r>
              <a:rPr lang="en-US" altLang="en-US" sz="2000" i="1"/>
              <a:t>SnB</a:t>
            </a:r>
            <a:r>
              <a:rPr lang="en-US" altLang="en-US" sz="2000"/>
              <a:t> trial results into the molecular structure database.</a:t>
            </a:r>
          </a:p>
        </p:txBody>
      </p:sp>
    </p:spTree>
  </p:cSld>
  <p:clrMapOvr>
    <a:masterClrMapping/>
  </p:clrMapOvr>
  <p:transition spd="slow">
    <p:pull dir="rd"/>
  </p:transition>
</p:sld>
</file>

<file path=ppt/slides/slide158.xml><?xml version="1.0" encoding="utf-8"?>
<p:sld xmlns:a="http://schemas.openxmlformats.org/drawingml/2006/main" xmlns:r="http://schemas.openxmlformats.org/officeDocument/2006/relationships" xmlns:p="http://schemas.openxmlformats.org/presentationml/2006/main" showMasterSp="0" show="0">
  <p:cSld>
    <p:spTree>
      <p:nvGrpSpPr>
        <p:cNvPr id="1" name=""/>
        <p:cNvGrpSpPr/>
        <p:nvPr/>
      </p:nvGrpSpPr>
      <p:grpSpPr>
        <a:xfrm>
          <a:off x="0" y="0"/>
          <a:ext cx="0" cy="0"/>
          <a:chOff x="0" y="0"/>
          <a:chExt cx="0" cy="0"/>
        </a:xfrm>
      </p:grpSpPr>
      <p:sp>
        <p:nvSpPr>
          <p:cNvPr id="162818" name="Rectangle 2051"/>
          <p:cNvSpPr>
            <a:spLocks noChangeArrowheads="1"/>
          </p:cNvSpPr>
          <p:nvPr/>
        </p:nvSpPr>
        <p:spPr bwMode="auto">
          <a:xfrm>
            <a:off x="962025" y="719138"/>
            <a:ext cx="9144000" cy="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pic>
        <p:nvPicPr>
          <p:cNvPr id="162819" name="Picture 205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175"/>
            <a:ext cx="9144000" cy="686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2820" name="Text Box 2052"/>
          <p:cNvSpPr txBox="1">
            <a:spLocks noChangeArrowheads="1"/>
          </p:cNvSpPr>
          <p:nvPr/>
        </p:nvSpPr>
        <p:spPr bwMode="auto">
          <a:xfrm>
            <a:off x="0" y="6019800"/>
            <a:ext cx="91440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2400">
                <a:solidFill>
                  <a:srgbClr val="CC0000"/>
                </a:solidFill>
                <a:cs typeface="Times New Roman" pitchFamily="18" charset="0"/>
              </a:rPr>
              <a:t>Startup Screen for ACDC-Grid Job Submission</a:t>
            </a:r>
            <a:r>
              <a:rPr lang="en-US" altLang="en-US" sz="2400">
                <a:solidFill>
                  <a:srgbClr val="CC0000"/>
                </a:solidFill>
              </a:rPr>
              <a:t> </a:t>
            </a:r>
          </a:p>
        </p:txBody>
      </p:sp>
    </p:spTree>
  </p:cSld>
  <p:clrMapOvr>
    <a:masterClrMapping/>
  </p:clrMapOvr>
  <p:transition spd="slow">
    <p:pull dir="rd"/>
  </p:transition>
</p:sld>
</file>

<file path=ppt/slides/slide159.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163842" name="Rectangle 2"/>
          <p:cNvSpPr>
            <a:spLocks noChangeArrowheads="1"/>
          </p:cNvSpPr>
          <p:nvPr/>
        </p:nvSpPr>
        <p:spPr bwMode="auto">
          <a:xfrm>
            <a:off x="962025" y="719138"/>
            <a:ext cx="9144000" cy="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63843" name="Text Box 4"/>
          <p:cNvSpPr txBox="1">
            <a:spLocks noChangeArrowheads="1"/>
          </p:cNvSpPr>
          <p:nvPr/>
        </p:nvSpPr>
        <p:spPr bwMode="auto">
          <a:xfrm>
            <a:off x="0" y="6400800"/>
            <a:ext cx="91440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2400">
                <a:solidFill>
                  <a:srgbClr val="FFFF00"/>
                </a:solidFill>
                <a:cs typeface="Times New Roman" pitchFamily="18" charset="0"/>
              </a:rPr>
              <a:t>Startup Screen for CI Lab Grid Job Submission</a:t>
            </a:r>
            <a:r>
              <a:rPr lang="en-US" altLang="en-US" sz="2400">
                <a:solidFill>
                  <a:srgbClr val="FFFF00"/>
                </a:solidFill>
              </a:rPr>
              <a:t> </a:t>
            </a:r>
          </a:p>
        </p:txBody>
      </p:sp>
      <p:pic>
        <p:nvPicPr>
          <p:cNvPr id="163844" name="Picture 5"/>
          <p:cNvPicPr>
            <a:picLocks noChangeAspect="1" noChangeArrowheads="1"/>
          </p:cNvPicPr>
          <p:nvPr/>
        </p:nvPicPr>
        <p:blipFill>
          <a:blip r:embed="rId2">
            <a:extLst>
              <a:ext uri="{28A0092B-C50C-407E-A947-70E740481C1C}">
                <a14:useLocalDpi xmlns:a14="http://schemas.microsoft.com/office/drawing/2010/main" val="0"/>
              </a:ext>
            </a:extLst>
          </a:blip>
          <a:srcRect t="5792" r="23250"/>
          <a:stretch>
            <a:fillRect/>
          </a:stretch>
        </p:blipFill>
        <p:spPr bwMode="auto">
          <a:xfrm>
            <a:off x="381000" y="0"/>
            <a:ext cx="8526463" cy="6477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slow">
    <p:pull dir="rd"/>
  </p:transition>
</p:sld>
</file>

<file path=ppt/slides/slide160.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164866" name="Rectangle 3"/>
          <p:cNvSpPr>
            <a:spLocks noChangeArrowheads="1"/>
          </p:cNvSpPr>
          <p:nvPr/>
        </p:nvSpPr>
        <p:spPr bwMode="auto">
          <a:xfrm>
            <a:off x="962025" y="719138"/>
            <a:ext cx="9144000" cy="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pic>
        <p:nvPicPr>
          <p:cNvPr id="164867" name="Picture 2"/>
          <p:cNvPicPr>
            <a:picLocks noChangeAspect="1" noChangeArrowheads="1"/>
          </p:cNvPicPr>
          <p:nvPr/>
        </p:nvPicPr>
        <p:blipFill>
          <a:blip r:embed="rId2">
            <a:extLst>
              <a:ext uri="{28A0092B-C50C-407E-A947-70E740481C1C}">
                <a14:useLocalDpi xmlns:a14="http://schemas.microsoft.com/office/drawing/2010/main" val="0"/>
              </a:ext>
            </a:extLst>
          </a:blip>
          <a:srcRect t="11148" b="5597"/>
          <a:stretch>
            <a:fillRect/>
          </a:stretch>
        </p:blipFill>
        <p:spPr bwMode="auto">
          <a:xfrm>
            <a:off x="0" y="152400"/>
            <a:ext cx="91440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4868" name="Text Box 4"/>
          <p:cNvSpPr txBox="1">
            <a:spLocks noChangeArrowheads="1"/>
          </p:cNvSpPr>
          <p:nvPr/>
        </p:nvSpPr>
        <p:spPr bwMode="auto">
          <a:xfrm>
            <a:off x="0" y="5943600"/>
            <a:ext cx="91440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2400">
                <a:solidFill>
                  <a:srgbClr val="FFFF00"/>
                </a:solidFill>
                <a:cs typeface="Times New Roman" pitchFamily="18" charset="0"/>
              </a:rPr>
              <a:t>Instructions and Description for Running a Job on ACDC-Grid</a:t>
            </a:r>
            <a:r>
              <a:rPr lang="en-US" altLang="en-US" sz="2400">
                <a:solidFill>
                  <a:srgbClr val="FFFF00"/>
                </a:solidFill>
              </a:rPr>
              <a:t> </a:t>
            </a:r>
          </a:p>
        </p:txBody>
      </p:sp>
    </p:spTree>
  </p:cSld>
  <p:clrMapOvr>
    <a:masterClrMapping/>
  </p:clrMapOvr>
  <p:transition spd="slow">
    <p:pull dir="rd"/>
  </p:transition>
</p:sld>
</file>

<file path=ppt/slides/slide161.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165890" name="Rectangle 3075"/>
          <p:cNvSpPr>
            <a:spLocks noChangeArrowheads="1"/>
          </p:cNvSpPr>
          <p:nvPr/>
        </p:nvSpPr>
        <p:spPr bwMode="auto">
          <a:xfrm>
            <a:off x="962025" y="719138"/>
            <a:ext cx="9144000" cy="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pic>
        <p:nvPicPr>
          <p:cNvPr id="165891" name="Picture 3074"/>
          <p:cNvPicPr>
            <a:picLocks noChangeAspect="1" noChangeArrowheads="1"/>
          </p:cNvPicPr>
          <p:nvPr/>
        </p:nvPicPr>
        <p:blipFill>
          <a:blip r:embed="rId2">
            <a:extLst>
              <a:ext uri="{28A0092B-C50C-407E-A947-70E740481C1C}">
                <a14:useLocalDpi xmlns:a14="http://schemas.microsoft.com/office/drawing/2010/main" val="0"/>
              </a:ext>
            </a:extLst>
          </a:blip>
          <a:srcRect t="27798" b="31128"/>
          <a:stretch>
            <a:fillRect/>
          </a:stretch>
        </p:blipFill>
        <p:spPr bwMode="auto">
          <a:xfrm>
            <a:off x="0" y="0"/>
            <a:ext cx="9144000" cy="281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5892" name="Text Box 3076"/>
          <p:cNvSpPr txBox="1">
            <a:spLocks noChangeArrowheads="1"/>
          </p:cNvSpPr>
          <p:nvPr/>
        </p:nvSpPr>
        <p:spPr bwMode="auto">
          <a:xfrm>
            <a:off x="0" y="2895600"/>
            <a:ext cx="91440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2400">
                <a:solidFill>
                  <a:srgbClr val="FFFF00"/>
                </a:solidFill>
                <a:cs typeface="Times New Roman" pitchFamily="18" charset="0"/>
              </a:rPr>
              <a:t>Software Package Selection</a:t>
            </a:r>
            <a:r>
              <a:rPr lang="en-US" altLang="en-US" sz="2400">
                <a:solidFill>
                  <a:srgbClr val="FFFF00"/>
                </a:solidFill>
              </a:rPr>
              <a:t> </a:t>
            </a:r>
          </a:p>
        </p:txBody>
      </p:sp>
      <p:pic>
        <p:nvPicPr>
          <p:cNvPr id="165893" name="Picture 3077"/>
          <p:cNvPicPr>
            <a:picLocks noChangeAspect="1" noChangeArrowheads="1"/>
          </p:cNvPicPr>
          <p:nvPr/>
        </p:nvPicPr>
        <p:blipFill>
          <a:blip r:embed="rId3">
            <a:extLst>
              <a:ext uri="{28A0092B-C50C-407E-A947-70E740481C1C}">
                <a14:useLocalDpi xmlns:a14="http://schemas.microsoft.com/office/drawing/2010/main" val="0"/>
              </a:ext>
            </a:extLst>
          </a:blip>
          <a:srcRect t="27798" b="32239"/>
          <a:stretch>
            <a:fillRect/>
          </a:stretch>
        </p:blipFill>
        <p:spPr bwMode="auto">
          <a:xfrm>
            <a:off x="0" y="3657600"/>
            <a:ext cx="9144000"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5894" name="Text Box 3078"/>
          <p:cNvSpPr txBox="1">
            <a:spLocks noChangeArrowheads="1"/>
          </p:cNvSpPr>
          <p:nvPr/>
        </p:nvSpPr>
        <p:spPr bwMode="auto">
          <a:xfrm>
            <a:off x="0" y="6400800"/>
            <a:ext cx="91440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2400">
                <a:solidFill>
                  <a:srgbClr val="FFFF00"/>
                </a:solidFill>
                <a:cs typeface="Times New Roman" pitchFamily="18" charset="0"/>
              </a:rPr>
              <a:t>Full Structure / Substructure Template Selection</a:t>
            </a:r>
            <a:r>
              <a:rPr lang="en-US" altLang="en-US" sz="2400">
                <a:solidFill>
                  <a:srgbClr val="FFFF00"/>
                </a:solidFill>
              </a:rPr>
              <a:t> </a:t>
            </a:r>
          </a:p>
        </p:txBody>
      </p:sp>
    </p:spTree>
  </p:cSld>
  <p:clrMapOvr>
    <a:masterClrMapping/>
  </p:clrMapOvr>
  <p:transition spd="slow">
    <p:pull dir="rd"/>
  </p:transition>
</p:sld>
</file>

<file path=ppt/slides/slide16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6914" name="Rectangle 3"/>
          <p:cNvSpPr>
            <a:spLocks noChangeArrowheads="1"/>
          </p:cNvSpPr>
          <p:nvPr/>
        </p:nvSpPr>
        <p:spPr bwMode="auto">
          <a:xfrm>
            <a:off x="962025" y="719138"/>
            <a:ext cx="9144000" cy="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pic>
        <p:nvPicPr>
          <p:cNvPr id="16691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175"/>
            <a:ext cx="9144000" cy="686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6916" name="Text Box 4"/>
          <p:cNvSpPr txBox="1">
            <a:spLocks noChangeArrowheads="1"/>
          </p:cNvSpPr>
          <p:nvPr/>
        </p:nvSpPr>
        <p:spPr bwMode="auto">
          <a:xfrm>
            <a:off x="0" y="6019800"/>
            <a:ext cx="91440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2400">
                <a:solidFill>
                  <a:srgbClr val="CC0000"/>
                </a:solidFill>
                <a:cs typeface="Times New Roman" pitchFamily="18" charset="0"/>
              </a:rPr>
              <a:t>Full Structure / Substructure Template Selection</a:t>
            </a:r>
            <a:r>
              <a:rPr lang="en-US" altLang="en-US" sz="2400">
                <a:solidFill>
                  <a:srgbClr val="CC0000"/>
                </a:solidFill>
              </a:rPr>
              <a:t> </a:t>
            </a:r>
          </a:p>
        </p:txBody>
      </p:sp>
    </p:spTree>
  </p:cSld>
  <p:clrMapOvr>
    <a:masterClrMapping/>
  </p:clrMapOvr>
  <p:transition spd="slow">
    <p:pull dir="rd"/>
  </p:transition>
</p:sld>
</file>

<file path=ppt/slides/slide163.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167938" name="Rectangle 3"/>
          <p:cNvSpPr>
            <a:spLocks noChangeArrowheads="1"/>
          </p:cNvSpPr>
          <p:nvPr/>
        </p:nvSpPr>
        <p:spPr bwMode="auto">
          <a:xfrm>
            <a:off x="962025" y="719138"/>
            <a:ext cx="9144000" cy="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pic>
        <p:nvPicPr>
          <p:cNvPr id="167939" name="Picture 2"/>
          <p:cNvPicPr>
            <a:picLocks noChangeAspect="1" noChangeArrowheads="1"/>
          </p:cNvPicPr>
          <p:nvPr/>
        </p:nvPicPr>
        <p:blipFill>
          <a:blip r:embed="rId2">
            <a:extLst>
              <a:ext uri="{28A0092B-C50C-407E-A947-70E740481C1C}">
                <a14:useLocalDpi xmlns:a14="http://schemas.microsoft.com/office/drawing/2010/main" val="0"/>
              </a:ext>
            </a:extLst>
          </a:blip>
          <a:srcRect t="11147" b="5597"/>
          <a:stretch>
            <a:fillRect/>
          </a:stretch>
        </p:blipFill>
        <p:spPr bwMode="auto">
          <a:xfrm>
            <a:off x="0" y="152400"/>
            <a:ext cx="91440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7940" name="Text Box 4"/>
          <p:cNvSpPr txBox="1">
            <a:spLocks noChangeArrowheads="1"/>
          </p:cNvSpPr>
          <p:nvPr/>
        </p:nvSpPr>
        <p:spPr bwMode="auto">
          <a:xfrm>
            <a:off x="76200" y="6019800"/>
            <a:ext cx="9067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2400">
                <a:solidFill>
                  <a:srgbClr val="FFFF00"/>
                </a:solidFill>
                <a:cs typeface="Times New Roman" pitchFamily="18" charset="0"/>
              </a:rPr>
              <a:t>Default Parameters Based on Template</a:t>
            </a:r>
            <a:r>
              <a:rPr lang="en-US" altLang="en-US" sz="2400">
                <a:solidFill>
                  <a:srgbClr val="FFFF00"/>
                </a:solidFill>
              </a:rPr>
              <a:t> </a:t>
            </a:r>
          </a:p>
        </p:txBody>
      </p:sp>
    </p:spTree>
  </p:cSld>
  <p:clrMapOvr>
    <a:masterClrMapping/>
  </p:clrMapOvr>
  <p:transition spd="slow">
    <p:pull dir="rd"/>
  </p:transition>
</p:sld>
</file>

<file path=ppt/slides/slide164.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168962" name="Rectangle 3"/>
          <p:cNvSpPr>
            <a:spLocks noChangeArrowheads="1"/>
          </p:cNvSpPr>
          <p:nvPr/>
        </p:nvSpPr>
        <p:spPr bwMode="auto">
          <a:xfrm>
            <a:off x="962025" y="719138"/>
            <a:ext cx="9144000" cy="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pic>
        <p:nvPicPr>
          <p:cNvPr id="168963" name="Picture 2"/>
          <p:cNvPicPr>
            <a:picLocks noChangeAspect="1" noChangeArrowheads="1"/>
          </p:cNvPicPr>
          <p:nvPr/>
        </p:nvPicPr>
        <p:blipFill>
          <a:blip r:embed="rId2">
            <a:extLst>
              <a:ext uri="{28A0092B-C50C-407E-A947-70E740481C1C}">
                <a14:useLocalDpi xmlns:a14="http://schemas.microsoft.com/office/drawing/2010/main" val="0"/>
              </a:ext>
            </a:extLst>
          </a:blip>
          <a:srcRect b="16698"/>
          <a:stretch>
            <a:fillRect/>
          </a:stretch>
        </p:blipFill>
        <p:spPr bwMode="auto">
          <a:xfrm>
            <a:off x="0" y="-3175"/>
            <a:ext cx="9144000" cy="571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8964" name="Text Box 4"/>
          <p:cNvSpPr txBox="1">
            <a:spLocks noChangeArrowheads="1"/>
          </p:cNvSpPr>
          <p:nvPr/>
        </p:nvSpPr>
        <p:spPr bwMode="auto">
          <a:xfrm>
            <a:off x="0" y="5867400"/>
            <a:ext cx="91440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2400">
                <a:solidFill>
                  <a:srgbClr val="CC0000"/>
                </a:solidFill>
                <a:cs typeface="Times New Roman" pitchFamily="18" charset="0"/>
              </a:rPr>
              <a:t>Default Parameters (cont’d)</a:t>
            </a:r>
            <a:r>
              <a:rPr lang="en-US" altLang="en-US" sz="2400">
                <a:solidFill>
                  <a:srgbClr val="CC0000"/>
                </a:solidFill>
              </a:rPr>
              <a:t> </a:t>
            </a:r>
          </a:p>
        </p:txBody>
      </p:sp>
    </p:spTree>
  </p:cSld>
  <p:clrMapOvr>
    <a:masterClrMapping/>
  </p:clrMapOvr>
  <p:transition spd="slow">
    <p:pull dir="rd"/>
  </p:transition>
</p:sld>
</file>

<file path=ppt/slides/slide16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9986" name="Rectangle 3"/>
          <p:cNvSpPr>
            <a:spLocks noChangeArrowheads="1"/>
          </p:cNvSpPr>
          <p:nvPr/>
        </p:nvSpPr>
        <p:spPr bwMode="auto">
          <a:xfrm>
            <a:off x="962025" y="719138"/>
            <a:ext cx="9144000" cy="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pic>
        <p:nvPicPr>
          <p:cNvPr id="169987"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175"/>
            <a:ext cx="9144000" cy="686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9988" name="Text Box 4"/>
          <p:cNvSpPr txBox="1">
            <a:spLocks noChangeArrowheads="1"/>
          </p:cNvSpPr>
          <p:nvPr/>
        </p:nvSpPr>
        <p:spPr bwMode="auto">
          <a:xfrm>
            <a:off x="0" y="6019800"/>
            <a:ext cx="91440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2400">
                <a:solidFill>
                  <a:srgbClr val="CC0000"/>
                </a:solidFill>
                <a:cs typeface="Times New Roman" pitchFamily="18" charset="0"/>
              </a:rPr>
              <a:t>Generating Reflections (Drear)</a:t>
            </a:r>
            <a:endParaRPr lang="en-US" altLang="en-US" sz="2400">
              <a:solidFill>
                <a:srgbClr val="CC0000"/>
              </a:solidFill>
            </a:endParaRPr>
          </a:p>
        </p:txBody>
      </p:sp>
    </p:spTree>
  </p:cSld>
  <p:clrMapOvr>
    <a:masterClrMapping/>
  </p:clrMapOvr>
  <p:transition spd="slow">
    <p:pull dir="rd"/>
  </p:transition>
</p:sld>
</file>

<file path=ppt/slides/slide16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1010" name="Rectangle 3"/>
          <p:cNvSpPr>
            <a:spLocks noChangeArrowheads="1"/>
          </p:cNvSpPr>
          <p:nvPr/>
        </p:nvSpPr>
        <p:spPr bwMode="auto">
          <a:xfrm>
            <a:off x="962025" y="719138"/>
            <a:ext cx="9144000" cy="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pic>
        <p:nvPicPr>
          <p:cNvPr id="171011"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175"/>
            <a:ext cx="9144000" cy="686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1012" name="Text Box 4"/>
          <p:cNvSpPr txBox="1">
            <a:spLocks noChangeArrowheads="1"/>
          </p:cNvSpPr>
          <p:nvPr/>
        </p:nvSpPr>
        <p:spPr bwMode="auto">
          <a:xfrm>
            <a:off x="0" y="6019800"/>
            <a:ext cx="91440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2400">
                <a:solidFill>
                  <a:srgbClr val="CC0000"/>
                </a:solidFill>
                <a:cs typeface="Times New Roman" pitchFamily="18" charset="0"/>
              </a:rPr>
              <a:t>Invariant Generation</a:t>
            </a:r>
            <a:r>
              <a:rPr lang="en-US" altLang="en-US" sz="2400">
                <a:solidFill>
                  <a:srgbClr val="CC0000"/>
                </a:solidFill>
              </a:rPr>
              <a:t> </a:t>
            </a:r>
          </a:p>
        </p:txBody>
      </p:sp>
    </p:spTree>
  </p:cSld>
  <p:clrMapOvr>
    <a:masterClrMapping/>
  </p:clrMapOvr>
  <p:transition spd="slow">
    <p:pull dir="rd"/>
  </p:transition>
</p:sld>
</file>

<file path=ppt/slides/slide16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2034" name="Rectangle 3"/>
          <p:cNvSpPr>
            <a:spLocks noChangeArrowheads="1"/>
          </p:cNvSpPr>
          <p:nvPr/>
        </p:nvSpPr>
        <p:spPr bwMode="auto">
          <a:xfrm>
            <a:off x="962025" y="719138"/>
            <a:ext cx="9144000" cy="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pic>
        <p:nvPicPr>
          <p:cNvPr id="17203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175"/>
            <a:ext cx="9144000" cy="686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2036" name="Text Box 4"/>
          <p:cNvSpPr txBox="1">
            <a:spLocks noChangeArrowheads="1"/>
          </p:cNvSpPr>
          <p:nvPr/>
        </p:nvSpPr>
        <p:spPr bwMode="auto">
          <a:xfrm>
            <a:off x="0" y="6019800"/>
            <a:ext cx="9021763"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2400" i="1">
                <a:solidFill>
                  <a:srgbClr val="CC0000"/>
                </a:solidFill>
                <a:cs typeface="Times New Roman" pitchFamily="18" charset="0"/>
              </a:rPr>
              <a:t>SnB</a:t>
            </a:r>
            <a:r>
              <a:rPr lang="en-US" altLang="en-US" sz="2400">
                <a:solidFill>
                  <a:srgbClr val="CC0000"/>
                </a:solidFill>
                <a:cs typeface="Times New Roman" pitchFamily="18" charset="0"/>
              </a:rPr>
              <a:t> Setup</a:t>
            </a:r>
            <a:r>
              <a:rPr lang="en-US" altLang="en-US" sz="2400">
                <a:solidFill>
                  <a:srgbClr val="CC0000"/>
                </a:solidFill>
              </a:rPr>
              <a:t> </a:t>
            </a:r>
          </a:p>
        </p:txBody>
      </p:sp>
    </p:spTree>
  </p:cSld>
  <p:clrMapOvr>
    <a:masterClrMapping/>
  </p:clrMapOvr>
  <p:transition spd="slow">
    <p:pull dir="rd"/>
  </p:transition>
</p:sld>
</file>

<file path=ppt/slides/slide16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3058" name="Rectangle 3"/>
          <p:cNvSpPr>
            <a:spLocks noChangeArrowheads="1"/>
          </p:cNvSpPr>
          <p:nvPr/>
        </p:nvSpPr>
        <p:spPr bwMode="auto">
          <a:xfrm>
            <a:off x="962025" y="719138"/>
            <a:ext cx="9144000" cy="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pic>
        <p:nvPicPr>
          <p:cNvPr id="173059"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175"/>
            <a:ext cx="9144000" cy="686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3060" name="Text Box 4"/>
          <p:cNvSpPr txBox="1">
            <a:spLocks noChangeArrowheads="1"/>
          </p:cNvSpPr>
          <p:nvPr/>
        </p:nvSpPr>
        <p:spPr bwMode="auto">
          <a:xfrm>
            <a:off x="0" y="6019800"/>
            <a:ext cx="91440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2400" i="1">
                <a:solidFill>
                  <a:srgbClr val="CC0000"/>
                </a:solidFill>
                <a:cs typeface="Times New Roman" pitchFamily="18" charset="0"/>
              </a:rPr>
              <a:t>SnB</a:t>
            </a:r>
            <a:r>
              <a:rPr lang="en-US" altLang="en-US" sz="2400">
                <a:solidFill>
                  <a:srgbClr val="CC0000"/>
                </a:solidFill>
                <a:cs typeface="Times New Roman" pitchFamily="18" charset="0"/>
              </a:rPr>
              <a:t> Setup (cont’d)</a:t>
            </a:r>
            <a:r>
              <a:rPr lang="en-US" altLang="en-US" sz="2400">
                <a:solidFill>
                  <a:srgbClr val="CC0000"/>
                </a:solidFill>
              </a:rPr>
              <a:t> </a:t>
            </a:r>
          </a:p>
        </p:txBody>
      </p:sp>
    </p:spTree>
  </p:cSld>
  <p:clrMapOvr>
    <a:masterClrMapping/>
  </p:clrMapOvr>
  <p:transition spd="slow">
    <p:pull dir="rd"/>
  </p:transition>
</p:sld>
</file>

<file path=ppt/slides/slide169.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174082" name="Rectangle 3"/>
          <p:cNvSpPr>
            <a:spLocks noChangeArrowheads="1"/>
          </p:cNvSpPr>
          <p:nvPr/>
        </p:nvSpPr>
        <p:spPr bwMode="auto">
          <a:xfrm>
            <a:off x="962025" y="719138"/>
            <a:ext cx="9144000" cy="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pic>
        <p:nvPicPr>
          <p:cNvPr id="174083" name="Picture 2"/>
          <p:cNvPicPr>
            <a:picLocks noChangeAspect="1" noChangeArrowheads="1"/>
          </p:cNvPicPr>
          <p:nvPr/>
        </p:nvPicPr>
        <p:blipFill>
          <a:blip r:embed="rId2">
            <a:extLst>
              <a:ext uri="{28A0092B-C50C-407E-A947-70E740481C1C}">
                <a14:useLocalDpi xmlns:a14="http://schemas.microsoft.com/office/drawing/2010/main" val="0"/>
              </a:ext>
            </a:extLst>
          </a:blip>
          <a:srcRect t="11147" b="5597"/>
          <a:stretch>
            <a:fillRect/>
          </a:stretch>
        </p:blipFill>
        <p:spPr bwMode="auto">
          <a:xfrm>
            <a:off x="0" y="152400"/>
            <a:ext cx="91440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084" name="Text Box 4"/>
          <p:cNvSpPr txBox="1">
            <a:spLocks noChangeArrowheads="1"/>
          </p:cNvSpPr>
          <p:nvPr/>
        </p:nvSpPr>
        <p:spPr bwMode="auto">
          <a:xfrm>
            <a:off x="0" y="6019800"/>
            <a:ext cx="91440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2400" i="1">
                <a:solidFill>
                  <a:srgbClr val="FFFF00"/>
                </a:solidFill>
                <a:cs typeface="Times New Roman" pitchFamily="18" charset="0"/>
              </a:rPr>
              <a:t>SnB</a:t>
            </a:r>
            <a:r>
              <a:rPr lang="en-US" altLang="en-US" sz="2400">
                <a:solidFill>
                  <a:srgbClr val="FFFF00"/>
                </a:solidFill>
                <a:cs typeface="Times New Roman" pitchFamily="18" charset="0"/>
              </a:rPr>
              <a:t> Review (Grid job ID: 447)</a:t>
            </a:r>
            <a:r>
              <a:rPr lang="en-US" altLang="en-US" sz="2400">
                <a:solidFill>
                  <a:srgbClr val="FFFF00"/>
                </a:solidFill>
              </a:rPr>
              <a:t> </a:t>
            </a:r>
          </a:p>
        </p:txBody>
      </p:sp>
    </p:spTree>
  </p:cSld>
  <p:clrMapOvr>
    <a:masterClrMapping/>
  </p:clrMapOvr>
  <p:transition spd="slow">
    <p:pull dir="rd"/>
  </p:transition>
</p:sld>
</file>

<file path=ppt/slides/slide170.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175106" name="Rectangle 3075"/>
          <p:cNvSpPr>
            <a:spLocks noChangeArrowheads="1"/>
          </p:cNvSpPr>
          <p:nvPr/>
        </p:nvSpPr>
        <p:spPr bwMode="auto">
          <a:xfrm>
            <a:off x="962025" y="719138"/>
            <a:ext cx="9144000" cy="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pic>
        <p:nvPicPr>
          <p:cNvPr id="175107" name="Picture 3074"/>
          <p:cNvPicPr>
            <a:picLocks noChangeAspect="1" noChangeArrowheads="1"/>
          </p:cNvPicPr>
          <p:nvPr/>
        </p:nvPicPr>
        <p:blipFill>
          <a:blip r:embed="rId2">
            <a:extLst>
              <a:ext uri="{28A0092B-C50C-407E-A947-70E740481C1C}">
                <a14:useLocalDpi xmlns:a14="http://schemas.microsoft.com/office/drawing/2010/main" val="0"/>
              </a:ext>
            </a:extLst>
          </a:blip>
          <a:srcRect t="27798" b="28909"/>
          <a:stretch>
            <a:fillRect/>
          </a:stretch>
        </p:blipFill>
        <p:spPr bwMode="auto">
          <a:xfrm>
            <a:off x="0" y="0"/>
            <a:ext cx="9144000" cy="297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5108" name="Text Box 3076"/>
          <p:cNvSpPr txBox="1">
            <a:spLocks noChangeArrowheads="1"/>
          </p:cNvSpPr>
          <p:nvPr/>
        </p:nvSpPr>
        <p:spPr bwMode="auto">
          <a:xfrm>
            <a:off x="0" y="2971800"/>
            <a:ext cx="91440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2400">
                <a:solidFill>
                  <a:srgbClr val="FFFF00"/>
                </a:solidFill>
                <a:cs typeface="Times New Roman" pitchFamily="18" charset="0"/>
              </a:rPr>
              <a:t>Graphical Representation of Intermediate Job Status</a:t>
            </a:r>
            <a:r>
              <a:rPr lang="en-US" altLang="en-US" sz="2400">
                <a:solidFill>
                  <a:srgbClr val="FFFF00"/>
                </a:solidFill>
              </a:rPr>
              <a:t> </a:t>
            </a:r>
          </a:p>
        </p:txBody>
      </p:sp>
      <p:pic>
        <p:nvPicPr>
          <p:cNvPr id="175109" name="Picture 3077"/>
          <p:cNvPicPr>
            <a:picLocks noChangeAspect="1" noChangeArrowheads="1"/>
          </p:cNvPicPr>
          <p:nvPr/>
        </p:nvPicPr>
        <p:blipFill>
          <a:blip r:embed="rId3">
            <a:extLst>
              <a:ext uri="{28A0092B-C50C-407E-A947-70E740481C1C}">
                <a14:useLocalDpi xmlns:a14="http://schemas.microsoft.com/office/drawing/2010/main" val="0"/>
              </a:ext>
            </a:extLst>
          </a:blip>
          <a:srcRect t="28908" b="31129"/>
          <a:stretch>
            <a:fillRect/>
          </a:stretch>
        </p:blipFill>
        <p:spPr bwMode="auto">
          <a:xfrm>
            <a:off x="0" y="3657600"/>
            <a:ext cx="9144000"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5110" name="Text Box 3078"/>
          <p:cNvSpPr txBox="1">
            <a:spLocks noChangeArrowheads="1"/>
          </p:cNvSpPr>
          <p:nvPr/>
        </p:nvSpPr>
        <p:spPr bwMode="auto">
          <a:xfrm>
            <a:off x="0" y="6400800"/>
            <a:ext cx="91440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2400">
                <a:solidFill>
                  <a:srgbClr val="FFFF00"/>
                </a:solidFill>
                <a:cs typeface="Times New Roman" pitchFamily="18" charset="0"/>
              </a:rPr>
              <a:t>Histogram of Completed Trial Structures</a:t>
            </a:r>
            <a:r>
              <a:rPr lang="en-US" altLang="en-US" sz="2400">
                <a:solidFill>
                  <a:srgbClr val="FFFF00"/>
                </a:solidFill>
              </a:rPr>
              <a:t> </a:t>
            </a:r>
          </a:p>
        </p:txBody>
      </p:sp>
    </p:spTree>
  </p:cSld>
  <p:clrMapOvr>
    <a:masterClrMapping/>
  </p:clrMapOvr>
  <p:transition spd="slow">
    <p:pull dir="rd"/>
  </p:transition>
</p:sld>
</file>

<file path=ppt/slides/slide171.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176130" name="Rectangle 4099"/>
          <p:cNvSpPr>
            <a:spLocks noChangeArrowheads="1"/>
          </p:cNvSpPr>
          <p:nvPr/>
        </p:nvSpPr>
        <p:spPr bwMode="auto">
          <a:xfrm>
            <a:off x="962025" y="719138"/>
            <a:ext cx="9144000" cy="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pic>
        <p:nvPicPr>
          <p:cNvPr id="176131" name="Picture 4098"/>
          <p:cNvPicPr>
            <a:picLocks noChangeAspect="1" noChangeArrowheads="1"/>
          </p:cNvPicPr>
          <p:nvPr/>
        </p:nvPicPr>
        <p:blipFill>
          <a:blip r:embed="rId2">
            <a:extLst>
              <a:ext uri="{28A0092B-C50C-407E-A947-70E740481C1C}">
                <a14:useLocalDpi xmlns:a14="http://schemas.microsoft.com/office/drawing/2010/main" val="0"/>
              </a:ext>
            </a:extLst>
          </a:blip>
          <a:srcRect t="27798" b="31128"/>
          <a:stretch>
            <a:fillRect/>
          </a:stretch>
        </p:blipFill>
        <p:spPr bwMode="auto">
          <a:xfrm>
            <a:off x="0" y="1905000"/>
            <a:ext cx="9144000" cy="281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6132" name="Text Box 4100"/>
          <p:cNvSpPr txBox="1">
            <a:spLocks noChangeArrowheads="1"/>
          </p:cNvSpPr>
          <p:nvPr/>
        </p:nvSpPr>
        <p:spPr bwMode="auto">
          <a:xfrm>
            <a:off x="0" y="5029200"/>
            <a:ext cx="91440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2400">
                <a:solidFill>
                  <a:srgbClr val="CC0000"/>
                </a:solidFill>
                <a:cs typeface="Times New Roman" pitchFamily="18" charset="0"/>
              </a:rPr>
              <a:t>Walltime Summary Chart</a:t>
            </a:r>
            <a:r>
              <a:rPr lang="en-US" altLang="en-US" sz="2400">
                <a:solidFill>
                  <a:srgbClr val="CC0000"/>
                </a:solidFill>
              </a:rPr>
              <a:t> </a:t>
            </a:r>
          </a:p>
        </p:txBody>
      </p:sp>
    </p:spTree>
  </p:cSld>
  <p:clrMapOvr>
    <a:masterClrMapping/>
  </p:clrMapOvr>
  <p:transition spd="slow">
    <p:pull dir="rd"/>
  </p:transition>
</p:sld>
</file>

<file path=ppt/slides/slide172.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177154" name="Rectangle 3"/>
          <p:cNvSpPr>
            <a:spLocks noChangeArrowheads="1"/>
          </p:cNvSpPr>
          <p:nvPr/>
        </p:nvSpPr>
        <p:spPr bwMode="auto">
          <a:xfrm>
            <a:off x="962025" y="719138"/>
            <a:ext cx="9144000" cy="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pic>
        <p:nvPicPr>
          <p:cNvPr id="177155" name="Picture 2"/>
          <p:cNvPicPr>
            <a:picLocks noChangeAspect="1" noChangeArrowheads="1"/>
          </p:cNvPicPr>
          <p:nvPr/>
        </p:nvPicPr>
        <p:blipFill>
          <a:blip r:embed="rId2">
            <a:extLst>
              <a:ext uri="{28A0092B-C50C-407E-A947-70E740481C1C}">
                <a14:useLocalDpi xmlns:a14="http://schemas.microsoft.com/office/drawing/2010/main" val="0"/>
              </a:ext>
            </a:extLst>
          </a:blip>
          <a:srcRect t="13367" b="5597"/>
          <a:stretch>
            <a:fillRect/>
          </a:stretch>
        </p:blipFill>
        <p:spPr bwMode="auto">
          <a:xfrm>
            <a:off x="0" y="76200"/>
            <a:ext cx="9144000" cy="556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7156" name="Text Box 4"/>
          <p:cNvSpPr txBox="1">
            <a:spLocks noChangeArrowheads="1"/>
          </p:cNvSpPr>
          <p:nvPr/>
        </p:nvSpPr>
        <p:spPr bwMode="auto">
          <a:xfrm>
            <a:off x="0" y="6019800"/>
            <a:ext cx="91440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2400">
                <a:solidFill>
                  <a:srgbClr val="FFFF00"/>
                </a:solidFill>
                <a:cs typeface="Times New Roman" pitchFamily="18" charset="0"/>
              </a:rPr>
              <a:t>Status of Jobs</a:t>
            </a:r>
            <a:r>
              <a:rPr lang="en-US" altLang="en-US" sz="2400">
                <a:solidFill>
                  <a:srgbClr val="FFFF00"/>
                </a:solidFill>
              </a:rPr>
              <a:t> </a:t>
            </a:r>
          </a:p>
        </p:txBody>
      </p:sp>
    </p:spTree>
  </p:cSld>
  <p:clrMapOvr>
    <a:masterClrMapping/>
  </p:clrMapOvr>
  <p:transition spd="slow">
    <p:pull dir="rd"/>
  </p:transition>
</p:sld>
</file>

<file path=ppt/slides/slide173.xml><?xml version="1.0" encoding="utf-8"?>
<p:sld xmlns:a="http://schemas.openxmlformats.org/drawingml/2006/main" xmlns:r="http://schemas.openxmlformats.org/officeDocument/2006/relationships" xmlns:p="http://schemas.openxmlformats.org/presentationml/2006/main" showMasterSp="0">
  <p:cSld>
    <p:bg>
      <p:bgPr>
        <a:solidFill>
          <a:schemeClr val="tx2"/>
        </a:solidFill>
        <a:effectLst/>
      </p:bgPr>
    </p:bg>
    <p:spTree>
      <p:nvGrpSpPr>
        <p:cNvPr id="1" name=""/>
        <p:cNvGrpSpPr/>
        <p:nvPr/>
      </p:nvGrpSpPr>
      <p:grpSpPr>
        <a:xfrm>
          <a:off x="0" y="0"/>
          <a:ext cx="0" cy="0"/>
          <a:chOff x="0" y="0"/>
          <a:chExt cx="0" cy="0"/>
        </a:xfrm>
      </p:grpSpPr>
      <p:pic>
        <p:nvPicPr>
          <p:cNvPr id="178178" name="Picture 2" descr="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3900" y="409575"/>
            <a:ext cx="7696200" cy="6038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8179" name="Text Box 3"/>
          <p:cNvSpPr txBox="1">
            <a:spLocks noChangeArrowheads="1"/>
          </p:cNvSpPr>
          <p:nvPr/>
        </p:nvSpPr>
        <p:spPr bwMode="auto">
          <a:xfrm>
            <a:off x="0" y="6375400"/>
            <a:ext cx="91440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2400" b="0">
                <a:solidFill>
                  <a:schemeClr val="bg1"/>
                </a:solidFill>
              </a:rPr>
              <a:t>User starts up – default image of structure.</a:t>
            </a:r>
          </a:p>
        </p:txBody>
      </p:sp>
      <p:sp>
        <p:nvSpPr>
          <p:cNvPr id="178180" name="Text Box 4"/>
          <p:cNvSpPr txBox="1">
            <a:spLocks noChangeArrowheads="1"/>
          </p:cNvSpPr>
          <p:nvPr/>
        </p:nvSpPr>
        <p:spPr bwMode="auto">
          <a:xfrm>
            <a:off x="0" y="-9525"/>
            <a:ext cx="9144000" cy="5191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2800">
                <a:solidFill>
                  <a:srgbClr val="FFFF00"/>
                </a:solidFill>
              </a:rPr>
              <a:t>Heterogeneous Back-End Interactive Collaboratory</a:t>
            </a:r>
          </a:p>
        </p:txBody>
      </p:sp>
    </p:spTree>
  </p:cSld>
  <p:clrMapOvr>
    <a:masterClrMapping/>
  </p:clrMapOvr>
  <p:transition spd="slow">
    <p:pull dir="rd"/>
  </p:transition>
</p:sld>
</file>

<file path=ppt/slides/slide174.xml><?xml version="1.0" encoding="utf-8"?>
<p:sld xmlns:a="http://schemas.openxmlformats.org/drawingml/2006/main" xmlns:r="http://schemas.openxmlformats.org/officeDocument/2006/relationships" xmlns:p="http://schemas.openxmlformats.org/presentationml/2006/main" showMasterSp="0">
  <p:cSld>
    <p:bg>
      <p:bgPr>
        <a:solidFill>
          <a:schemeClr val="tx2"/>
        </a:solidFill>
        <a:effectLst/>
      </p:bgPr>
    </p:bg>
    <p:spTree>
      <p:nvGrpSpPr>
        <p:cNvPr id="1" name=""/>
        <p:cNvGrpSpPr/>
        <p:nvPr/>
      </p:nvGrpSpPr>
      <p:grpSpPr>
        <a:xfrm>
          <a:off x="0" y="0"/>
          <a:ext cx="0" cy="0"/>
          <a:chOff x="0" y="0"/>
          <a:chExt cx="0" cy="0"/>
        </a:xfrm>
      </p:grpSpPr>
      <p:pic>
        <p:nvPicPr>
          <p:cNvPr id="179202" name="Picture 2" descr="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3900" y="409575"/>
            <a:ext cx="7696200" cy="6038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9203" name="Text Box 3"/>
          <p:cNvSpPr txBox="1">
            <a:spLocks noChangeArrowheads="1"/>
          </p:cNvSpPr>
          <p:nvPr/>
        </p:nvSpPr>
        <p:spPr bwMode="auto">
          <a:xfrm>
            <a:off x="0" y="6375400"/>
            <a:ext cx="91440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2400" b="0">
                <a:solidFill>
                  <a:schemeClr val="bg1"/>
                </a:solidFill>
              </a:rPr>
              <a:t>Molecule scaled, rotated, and labeled.</a:t>
            </a:r>
          </a:p>
        </p:txBody>
      </p:sp>
    </p:spTree>
  </p:cSld>
  <p:clrMapOvr>
    <a:masterClrMapping/>
  </p:clrMapOvr>
  <p:transition spd="slow">
    <p:pull dir="rd"/>
  </p:transition>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26" name="Rectangle 2"/>
          <p:cNvSpPr>
            <a:spLocks noGrp="1" noChangeArrowheads="1"/>
          </p:cNvSpPr>
          <p:nvPr>
            <p:ph type="title"/>
          </p:nvPr>
        </p:nvSpPr>
        <p:spPr/>
        <p:txBody>
          <a:bodyPr/>
          <a:lstStyle/>
          <a:p>
            <a:r>
              <a:rPr lang="en-US" altLang="en-US"/>
              <a:t>NYSGrid.org</a:t>
            </a:r>
          </a:p>
        </p:txBody>
      </p:sp>
      <p:sp>
        <p:nvSpPr>
          <p:cNvPr id="180227" name="Rectangle 3"/>
          <p:cNvSpPr>
            <a:spLocks noGrp="1" noChangeArrowheads="1"/>
          </p:cNvSpPr>
          <p:nvPr>
            <p:ph idx="1"/>
          </p:nvPr>
        </p:nvSpPr>
        <p:spPr>
          <a:xfrm>
            <a:off x="685800" y="1524000"/>
            <a:ext cx="7772400" cy="4800600"/>
          </a:xfrm>
        </p:spPr>
        <p:txBody>
          <a:bodyPr/>
          <a:lstStyle/>
          <a:p>
            <a:pPr>
              <a:lnSpc>
                <a:spcPct val="90000"/>
              </a:lnSpc>
            </a:pPr>
            <a:r>
              <a:rPr lang="en-US" altLang="en-US" sz="2600"/>
              <a:t>Grass-Roots Cyberinfrastructure Initiative in NYS</a:t>
            </a:r>
          </a:p>
          <a:p>
            <a:pPr>
              <a:lnSpc>
                <a:spcPct val="90000"/>
              </a:lnSpc>
            </a:pPr>
            <a:r>
              <a:rPr lang="en-US" altLang="en-US" sz="2600"/>
              <a:t>Open to academic, research, government, and industrial organizations.</a:t>
            </a:r>
          </a:p>
          <a:p>
            <a:pPr>
              <a:lnSpc>
                <a:spcPct val="90000"/>
              </a:lnSpc>
            </a:pPr>
            <a:r>
              <a:rPr lang="en-US" altLang="en-US" sz="2600"/>
              <a:t>Goal is to allow transparent collection, management, organization, analysis, and visualization of data, while ignoring location.</a:t>
            </a:r>
          </a:p>
          <a:p>
            <a:pPr>
              <a:lnSpc>
                <a:spcPct val="90000"/>
              </a:lnSpc>
            </a:pPr>
            <a:r>
              <a:rPr lang="en-US" altLang="en-US" sz="2600"/>
              <a:t>Enable Research, Scholarship, and Economic Development in NYS.</a:t>
            </a:r>
          </a:p>
          <a:p>
            <a:pPr>
              <a:lnSpc>
                <a:spcPct val="90000"/>
              </a:lnSpc>
            </a:pPr>
            <a:r>
              <a:rPr lang="en-US" altLang="en-US" sz="2600"/>
              <a:t>Mission Stmt: To create and advance collaborative technological infrastructure that supports and enhances the research and educational missions of institutions in NYS.</a:t>
            </a:r>
          </a:p>
          <a:p>
            <a:pPr>
              <a:lnSpc>
                <a:spcPct val="90000"/>
              </a:lnSpc>
            </a:pPr>
            <a:endParaRPr lang="en-US" altLang="en-US" sz="2600"/>
          </a:p>
        </p:txBody>
      </p:sp>
    </p:spTree>
  </p:cSld>
  <p:clrMapOvr>
    <a:masterClrMapping/>
  </p:clrMapOvr>
  <p:transition spd="slow">
    <p:pull dir="rd"/>
  </p:transition>
</p:sld>
</file>

<file path=ppt/slides/slide17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1250" name="Rectangle 3"/>
          <p:cNvSpPr>
            <a:spLocks noGrp="1" noChangeArrowheads="1"/>
          </p:cNvSpPr>
          <p:nvPr>
            <p:ph idx="1"/>
          </p:nvPr>
        </p:nvSpPr>
        <p:spPr/>
        <p:txBody>
          <a:bodyPr/>
          <a:lstStyle/>
          <a:p>
            <a:endParaRPr lang="en-US" altLang="en-US"/>
          </a:p>
        </p:txBody>
      </p:sp>
      <p:pic>
        <p:nvPicPr>
          <p:cNvPr id="181251" name="Picture 4"/>
          <p:cNvPicPr>
            <a:picLocks noChangeAspect="1" noChangeArrowheads="1"/>
          </p:cNvPicPr>
          <p:nvPr/>
        </p:nvPicPr>
        <p:blipFill>
          <a:blip r:embed="rId2">
            <a:extLst>
              <a:ext uri="{28A0092B-C50C-407E-A947-70E740481C1C}">
                <a14:useLocalDpi xmlns:a14="http://schemas.microsoft.com/office/drawing/2010/main" val="0"/>
              </a:ext>
            </a:extLst>
          </a:blip>
          <a:srcRect b="21288"/>
          <a:stretch>
            <a:fillRect/>
          </a:stretch>
        </p:blipFill>
        <p:spPr bwMode="auto">
          <a:xfrm>
            <a:off x="0" y="12700"/>
            <a:ext cx="9144000" cy="68453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slow">
    <p:pull dir="rd"/>
  </p:transition>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274" name="Rectangle 2"/>
          <p:cNvSpPr>
            <a:spLocks noGrp="1" noChangeArrowheads="1"/>
          </p:cNvSpPr>
          <p:nvPr>
            <p:ph type="title"/>
          </p:nvPr>
        </p:nvSpPr>
        <p:spPr/>
        <p:txBody>
          <a:bodyPr/>
          <a:lstStyle/>
          <a:p>
            <a:r>
              <a:rPr lang="en-US" altLang="en-US" sz="4000"/>
              <a:t>Current NYS Grid Participation</a:t>
            </a:r>
          </a:p>
        </p:txBody>
      </p:sp>
      <p:sp>
        <p:nvSpPr>
          <p:cNvPr id="182275" name="Rectangle 3"/>
          <p:cNvSpPr>
            <a:spLocks noGrp="1" noChangeArrowheads="1"/>
          </p:cNvSpPr>
          <p:nvPr>
            <p:ph sz="half" idx="1"/>
          </p:nvPr>
        </p:nvSpPr>
        <p:spPr>
          <a:xfrm>
            <a:off x="685800" y="1371600"/>
            <a:ext cx="3810000" cy="4114800"/>
          </a:xfrm>
        </p:spPr>
        <p:txBody>
          <a:bodyPr/>
          <a:lstStyle/>
          <a:p>
            <a:r>
              <a:rPr lang="en-US" altLang="en-US" sz="2200"/>
              <a:t>Albany </a:t>
            </a:r>
            <a:r>
              <a:rPr lang="en-US" altLang="en-US" sz="2200">
                <a:cs typeface="Times New Roman" pitchFamily="18" charset="0"/>
              </a:rPr>
              <a:t>• </a:t>
            </a:r>
            <a:r>
              <a:rPr lang="en-US" altLang="en-US" sz="2200" b="0">
                <a:solidFill>
                  <a:srgbClr val="FF0000"/>
                </a:solidFill>
                <a:cs typeface="Times New Roman" pitchFamily="18" charset="0"/>
              </a:rPr>
              <a:t>√</a:t>
            </a:r>
          </a:p>
          <a:p>
            <a:r>
              <a:rPr lang="en-US" altLang="en-US" sz="2200"/>
              <a:t>Alfred</a:t>
            </a:r>
          </a:p>
          <a:p>
            <a:r>
              <a:rPr lang="en-US" altLang="en-US" sz="2200"/>
              <a:t>Binghamton </a:t>
            </a:r>
            <a:r>
              <a:rPr lang="en-US" altLang="en-US" sz="2200">
                <a:cs typeface="Times New Roman" pitchFamily="18" charset="0"/>
              </a:rPr>
              <a:t>• </a:t>
            </a:r>
            <a:r>
              <a:rPr lang="en-US" altLang="en-US" sz="2200" b="0">
                <a:solidFill>
                  <a:srgbClr val="FF0000"/>
                </a:solidFill>
                <a:cs typeface="Times New Roman" pitchFamily="18" charset="0"/>
              </a:rPr>
              <a:t>√</a:t>
            </a:r>
            <a:endParaRPr lang="en-US" altLang="en-US" sz="2200" b="0"/>
          </a:p>
          <a:p>
            <a:r>
              <a:rPr lang="en-US" altLang="en-US" sz="2200"/>
              <a:t>Brookhaven</a:t>
            </a:r>
          </a:p>
          <a:p>
            <a:r>
              <a:rPr lang="en-US" altLang="en-US" sz="2200"/>
              <a:t>Buffalo </a:t>
            </a:r>
            <a:r>
              <a:rPr lang="en-US" altLang="en-US" sz="2200">
                <a:cs typeface="Times New Roman" pitchFamily="18" charset="0"/>
              </a:rPr>
              <a:t>• </a:t>
            </a:r>
            <a:r>
              <a:rPr lang="en-US" altLang="en-US" sz="2200" b="0">
                <a:solidFill>
                  <a:srgbClr val="FF0000"/>
                </a:solidFill>
                <a:cs typeface="Times New Roman" pitchFamily="18" charset="0"/>
              </a:rPr>
              <a:t>√</a:t>
            </a:r>
            <a:endParaRPr lang="en-US" altLang="en-US" sz="2200" b="0"/>
          </a:p>
          <a:p>
            <a:r>
              <a:rPr lang="en-US" altLang="en-US" sz="2200"/>
              <a:t>Columbia </a:t>
            </a:r>
            <a:r>
              <a:rPr lang="en-US" altLang="en-US" sz="2200">
                <a:cs typeface="Times New Roman" pitchFamily="18" charset="0"/>
              </a:rPr>
              <a:t>•</a:t>
            </a:r>
            <a:endParaRPr lang="en-US" altLang="en-US" sz="2200"/>
          </a:p>
          <a:p>
            <a:r>
              <a:rPr lang="en-US" altLang="en-US" sz="2200"/>
              <a:t>Cornell </a:t>
            </a:r>
            <a:r>
              <a:rPr lang="en-US" altLang="en-US" sz="2200">
                <a:cs typeface="Times New Roman" pitchFamily="18" charset="0"/>
              </a:rPr>
              <a:t>• </a:t>
            </a:r>
            <a:r>
              <a:rPr lang="en-US" altLang="en-US" sz="2200" b="0">
                <a:solidFill>
                  <a:srgbClr val="FF0000"/>
                </a:solidFill>
                <a:cs typeface="Times New Roman" pitchFamily="18" charset="0"/>
              </a:rPr>
              <a:t>√</a:t>
            </a:r>
            <a:endParaRPr lang="en-US" altLang="en-US" sz="2200" b="0"/>
          </a:p>
          <a:p>
            <a:r>
              <a:rPr lang="en-US" altLang="en-US" sz="2200"/>
              <a:t>Geneseo </a:t>
            </a:r>
            <a:r>
              <a:rPr lang="en-US" altLang="en-US" sz="2200">
                <a:cs typeface="Times New Roman" pitchFamily="18" charset="0"/>
              </a:rPr>
              <a:t>• </a:t>
            </a:r>
            <a:r>
              <a:rPr lang="en-US" altLang="en-US" sz="2200" b="0">
                <a:solidFill>
                  <a:srgbClr val="FF0000"/>
                </a:solidFill>
                <a:cs typeface="Times New Roman" pitchFamily="18" charset="0"/>
              </a:rPr>
              <a:t>√</a:t>
            </a:r>
            <a:endParaRPr lang="en-US" altLang="en-US" sz="2200" b="0"/>
          </a:p>
          <a:p>
            <a:r>
              <a:rPr lang="en-US" altLang="en-US" sz="2200"/>
              <a:t>Hauptman-Woodward </a:t>
            </a:r>
            <a:r>
              <a:rPr lang="en-US" altLang="en-US" sz="2200">
                <a:cs typeface="Times New Roman" pitchFamily="18" charset="0"/>
              </a:rPr>
              <a:t>• </a:t>
            </a:r>
            <a:r>
              <a:rPr lang="en-US" altLang="en-US" sz="2200" b="0">
                <a:solidFill>
                  <a:srgbClr val="FF0000"/>
                </a:solidFill>
                <a:cs typeface="Times New Roman" pitchFamily="18" charset="0"/>
              </a:rPr>
              <a:t>√</a:t>
            </a:r>
            <a:endParaRPr lang="en-US" altLang="en-US" sz="2200" b="0"/>
          </a:p>
          <a:p>
            <a:r>
              <a:rPr lang="en-US" altLang="en-US" sz="2200"/>
              <a:t>Iona </a:t>
            </a:r>
            <a:r>
              <a:rPr lang="en-US" altLang="en-US" sz="2200">
                <a:cs typeface="Times New Roman" pitchFamily="18" charset="0"/>
              </a:rPr>
              <a:t>•</a:t>
            </a:r>
            <a:endParaRPr lang="en-US" altLang="en-US" sz="2200" b="0">
              <a:solidFill>
                <a:srgbClr val="FF0000"/>
              </a:solidFill>
              <a:cs typeface="Times New Roman" pitchFamily="18" charset="0"/>
            </a:endParaRPr>
          </a:p>
        </p:txBody>
      </p:sp>
      <p:sp>
        <p:nvSpPr>
          <p:cNvPr id="182276" name="Rectangle 4"/>
          <p:cNvSpPr>
            <a:spLocks noGrp="1" noChangeArrowheads="1"/>
          </p:cNvSpPr>
          <p:nvPr>
            <p:ph sz="half" idx="2"/>
          </p:nvPr>
        </p:nvSpPr>
        <p:spPr>
          <a:xfrm>
            <a:off x="4648200" y="1371600"/>
            <a:ext cx="3810000" cy="4114800"/>
          </a:xfrm>
        </p:spPr>
        <p:txBody>
          <a:bodyPr/>
          <a:lstStyle/>
          <a:p>
            <a:r>
              <a:rPr lang="en-US" altLang="en-US" sz="2200"/>
              <a:t>Marist </a:t>
            </a:r>
            <a:r>
              <a:rPr lang="en-US" altLang="en-US" sz="2200">
                <a:cs typeface="Times New Roman" pitchFamily="18" charset="0"/>
              </a:rPr>
              <a:t>• </a:t>
            </a:r>
            <a:r>
              <a:rPr lang="en-US" altLang="en-US" sz="2200" b="0">
                <a:solidFill>
                  <a:srgbClr val="FF0000"/>
                </a:solidFill>
                <a:cs typeface="Times New Roman" pitchFamily="18" charset="0"/>
              </a:rPr>
              <a:t>√</a:t>
            </a:r>
          </a:p>
          <a:p>
            <a:r>
              <a:rPr lang="en-US" altLang="en-US" sz="2200"/>
              <a:t>Memorial Sloan-Kettering</a:t>
            </a:r>
          </a:p>
          <a:p>
            <a:r>
              <a:rPr lang="en-US" altLang="en-US" sz="2200"/>
              <a:t>NYU </a:t>
            </a:r>
            <a:r>
              <a:rPr lang="en-US" altLang="en-US" sz="2200">
                <a:cs typeface="Times New Roman" pitchFamily="18" charset="0"/>
              </a:rPr>
              <a:t>• </a:t>
            </a:r>
            <a:r>
              <a:rPr lang="en-US" altLang="en-US" sz="2200" b="0">
                <a:solidFill>
                  <a:srgbClr val="FF0000"/>
                </a:solidFill>
                <a:cs typeface="Times New Roman" pitchFamily="18" charset="0"/>
              </a:rPr>
              <a:t>√</a:t>
            </a:r>
            <a:endParaRPr lang="en-US" altLang="en-US" sz="2200" b="0"/>
          </a:p>
          <a:p>
            <a:r>
              <a:rPr lang="en-US" altLang="en-US" sz="2200"/>
              <a:t>Niagara </a:t>
            </a:r>
            <a:r>
              <a:rPr lang="en-US" altLang="en-US" sz="2200">
                <a:cs typeface="Times New Roman" pitchFamily="18" charset="0"/>
              </a:rPr>
              <a:t>• </a:t>
            </a:r>
            <a:r>
              <a:rPr lang="en-US" altLang="en-US" sz="2200" b="0">
                <a:solidFill>
                  <a:srgbClr val="FF0000"/>
                </a:solidFill>
                <a:cs typeface="Times New Roman" pitchFamily="18" charset="0"/>
              </a:rPr>
              <a:t>√</a:t>
            </a:r>
            <a:endParaRPr lang="en-US" altLang="en-US" sz="2200" b="0"/>
          </a:p>
          <a:p>
            <a:r>
              <a:rPr lang="en-US" altLang="en-US" sz="2200"/>
              <a:t>RIT </a:t>
            </a:r>
            <a:r>
              <a:rPr lang="en-US" altLang="en-US" sz="2200">
                <a:cs typeface="Times New Roman" pitchFamily="18" charset="0"/>
              </a:rPr>
              <a:t>• </a:t>
            </a:r>
            <a:r>
              <a:rPr lang="en-US" altLang="en-US" sz="2200" b="0">
                <a:solidFill>
                  <a:srgbClr val="FF0000"/>
                </a:solidFill>
                <a:cs typeface="Times New Roman" pitchFamily="18" charset="0"/>
              </a:rPr>
              <a:t>√</a:t>
            </a:r>
            <a:endParaRPr lang="en-US" altLang="en-US" sz="2200" b="0"/>
          </a:p>
          <a:p>
            <a:r>
              <a:rPr lang="en-US" altLang="en-US" sz="2200"/>
              <a:t>Rochester </a:t>
            </a:r>
            <a:r>
              <a:rPr lang="en-US" altLang="en-US" sz="2200">
                <a:cs typeface="Times New Roman" pitchFamily="18" charset="0"/>
              </a:rPr>
              <a:t>• </a:t>
            </a:r>
            <a:r>
              <a:rPr lang="en-US" altLang="en-US" sz="2200" b="0">
                <a:solidFill>
                  <a:srgbClr val="FF0000"/>
                </a:solidFill>
                <a:cs typeface="Times New Roman" pitchFamily="18" charset="0"/>
              </a:rPr>
              <a:t>√</a:t>
            </a:r>
            <a:endParaRPr lang="en-US" altLang="en-US" sz="2200" b="0"/>
          </a:p>
          <a:p>
            <a:r>
              <a:rPr lang="en-US" altLang="en-US" sz="2200"/>
              <a:t>RPI </a:t>
            </a:r>
            <a:r>
              <a:rPr lang="en-US" altLang="en-US" sz="2200">
                <a:cs typeface="Times New Roman" pitchFamily="18" charset="0"/>
              </a:rPr>
              <a:t>•</a:t>
            </a:r>
            <a:endParaRPr lang="en-US" altLang="en-US" sz="2200"/>
          </a:p>
          <a:p>
            <a:r>
              <a:rPr lang="en-US" altLang="en-US" sz="2200"/>
              <a:t>Stony Brook </a:t>
            </a:r>
            <a:r>
              <a:rPr lang="en-US" altLang="en-US" sz="2200">
                <a:cs typeface="Times New Roman" pitchFamily="18" charset="0"/>
              </a:rPr>
              <a:t>• </a:t>
            </a:r>
            <a:r>
              <a:rPr lang="en-US" altLang="en-US" sz="2200" b="0">
                <a:solidFill>
                  <a:srgbClr val="FF0000"/>
                </a:solidFill>
                <a:cs typeface="Times New Roman" pitchFamily="18" charset="0"/>
              </a:rPr>
              <a:t>√</a:t>
            </a:r>
            <a:endParaRPr lang="en-US" altLang="en-US" sz="2200" b="0"/>
          </a:p>
          <a:p>
            <a:r>
              <a:rPr lang="en-US" altLang="en-US" sz="2200"/>
              <a:t>Syracuse </a:t>
            </a:r>
            <a:r>
              <a:rPr lang="en-US" altLang="en-US" sz="2200">
                <a:cs typeface="Times New Roman" pitchFamily="18" charset="0"/>
              </a:rPr>
              <a:t>• </a:t>
            </a:r>
            <a:r>
              <a:rPr lang="en-US" altLang="en-US" sz="2200" b="0">
                <a:solidFill>
                  <a:srgbClr val="FF0000"/>
                </a:solidFill>
                <a:cs typeface="Times New Roman" pitchFamily="18" charset="0"/>
              </a:rPr>
              <a:t>√</a:t>
            </a:r>
            <a:endParaRPr lang="en-US" altLang="en-US" sz="2200" b="0"/>
          </a:p>
          <a:p>
            <a:r>
              <a:rPr lang="en-US" altLang="en-US" sz="2200"/>
              <a:t>NYSERNet</a:t>
            </a:r>
          </a:p>
        </p:txBody>
      </p:sp>
      <p:sp>
        <p:nvSpPr>
          <p:cNvPr id="182277" name="Text Box 6"/>
          <p:cNvSpPr txBox="1">
            <a:spLocks noChangeArrowheads="1"/>
          </p:cNvSpPr>
          <p:nvPr/>
        </p:nvSpPr>
        <p:spPr bwMode="auto">
          <a:xfrm>
            <a:off x="2209800" y="5562600"/>
            <a:ext cx="4724400" cy="8223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2400"/>
              <a:t>• - expressed interest in NYS Grid</a:t>
            </a:r>
          </a:p>
          <a:p>
            <a:pPr>
              <a:spcBef>
                <a:spcPct val="0"/>
              </a:spcBef>
              <a:buClrTx/>
              <a:buFontTx/>
              <a:buNone/>
            </a:pPr>
            <a:r>
              <a:rPr lang="en-US" altLang="en-US" sz="2400" b="0">
                <a:solidFill>
                  <a:srgbClr val="FF0000"/>
                </a:solidFill>
              </a:rPr>
              <a:t>√</a:t>
            </a:r>
            <a:r>
              <a:rPr lang="en-US" altLang="en-US" sz="2400"/>
              <a:t> - on NYS Grid</a:t>
            </a:r>
            <a:endParaRPr lang="en-US" altLang="en-US" sz="2400" b="0">
              <a:solidFill>
                <a:schemeClr val="tx1"/>
              </a:solidFill>
            </a:endParaRPr>
          </a:p>
        </p:txBody>
      </p:sp>
    </p:spTree>
  </p:cSld>
  <p:clrMapOvr>
    <a:masterClrMapping/>
  </p:clrMapOvr>
  <p:transition spd="slow">
    <p:pull dir="rd"/>
  </p:transition>
</p:sld>
</file>

<file path=ppt/slides/slide17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pSp>
        <p:nvGrpSpPr>
          <p:cNvPr id="1043458" name="Group 2"/>
          <p:cNvGrpSpPr>
            <a:grpSpLocks/>
          </p:cNvGrpSpPr>
          <p:nvPr/>
        </p:nvGrpSpPr>
        <p:grpSpPr bwMode="auto">
          <a:xfrm>
            <a:off x="0" y="0"/>
            <a:ext cx="9296400" cy="7010400"/>
            <a:chOff x="0" y="0"/>
            <a:chExt cx="5856" cy="4416"/>
          </a:xfrm>
        </p:grpSpPr>
        <p:grpSp>
          <p:nvGrpSpPr>
            <p:cNvPr id="183299" name="Group 3"/>
            <p:cNvGrpSpPr>
              <a:grpSpLocks/>
            </p:cNvGrpSpPr>
            <p:nvPr/>
          </p:nvGrpSpPr>
          <p:grpSpPr bwMode="auto">
            <a:xfrm>
              <a:off x="0" y="0"/>
              <a:ext cx="5856" cy="4416"/>
              <a:chOff x="0" y="0"/>
              <a:chExt cx="5856" cy="4416"/>
            </a:xfrm>
          </p:grpSpPr>
          <p:sp>
            <p:nvSpPr>
              <p:cNvPr id="183301" name="Rectangle 4"/>
              <p:cNvSpPr>
                <a:spLocks noChangeArrowheads="1"/>
              </p:cNvSpPr>
              <p:nvPr/>
            </p:nvSpPr>
            <p:spPr bwMode="auto">
              <a:xfrm>
                <a:off x="0" y="0"/>
                <a:ext cx="5856" cy="4416"/>
              </a:xfrm>
              <a:prstGeom prst="rect">
                <a:avLst/>
              </a:prstGeom>
              <a:solidFill>
                <a:schemeClr val="bg1"/>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grpSp>
            <p:nvGrpSpPr>
              <p:cNvPr id="183302" name="Group 5"/>
              <p:cNvGrpSpPr>
                <a:grpSpLocks/>
              </p:cNvGrpSpPr>
              <p:nvPr/>
            </p:nvGrpSpPr>
            <p:grpSpPr bwMode="auto">
              <a:xfrm>
                <a:off x="65" y="292"/>
                <a:ext cx="5695" cy="3472"/>
                <a:chOff x="135" y="367"/>
                <a:chExt cx="5528" cy="3369"/>
              </a:xfrm>
            </p:grpSpPr>
            <p:pic>
              <p:nvPicPr>
                <p:cNvPr id="183303" name="Picture 6" descr="ny10"/>
                <p:cNvPicPr>
                  <a:picLocks noChangeAspect="1" noChangeArrowheads="1"/>
                </p:cNvPicPr>
                <p:nvPr/>
              </p:nvPicPr>
              <p:blipFill>
                <a:blip r:embed="rId2">
                  <a:extLst>
                    <a:ext uri="{28A0092B-C50C-407E-A947-70E740481C1C}">
                      <a14:useLocalDpi xmlns:a14="http://schemas.microsoft.com/office/drawing/2010/main" val="0"/>
                    </a:ext>
                  </a:extLst>
                </a:blip>
                <a:srcRect l="14560" t="2515" r="3120" b="4228"/>
                <a:stretch>
                  <a:fillRect/>
                </a:stretch>
              </p:blipFill>
              <p:spPr bwMode="auto">
                <a:xfrm>
                  <a:off x="672" y="432"/>
                  <a:ext cx="3922" cy="3139"/>
                </a:xfrm>
                <a:prstGeom prst="rect">
                  <a:avLst/>
                </a:prstGeom>
                <a:gradFill rotWithShape="0">
                  <a:gsLst>
                    <a:gs pos="0">
                      <a:srgbClr val="666666"/>
                    </a:gs>
                    <a:gs pos="100000">
                      <a:srgbClr val="DDDDDD"/>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83304" name="Group 7"/>
                <p:cNvGrpSpPr>
                  <a:grpSpLocks/>
                </p:cNvGrpSpPr>
                <p:nvPr/>
              </p:nvGrpSpPr>
              <p:grpSpPr bwMode="auto">
                <a:xfrm>
                  <a:off x="4628" y="2775"/>
                  <a:ext cx="815" cy="572"/>
                  <a:chOff x="4326" y="2516"/>
                  <a:chExt cx="815" cy="572"/>
                </a:xfrm>
              </p:grpSpPr>
              <p:grpSp>
                <p:nvGrpSpPr>
                  <p:cNvPr id="183503" name="Group 8"/>
                  <p:cNvGrpSpPr>
                    <a:grpSpLocks/>
                  </p:cNvGrpSpPr>
                  <p:nvPr/>
                </p:nvGrpSpPr>
                <p:grpSpPr bwMode="auto">
                  <a:xfrm>
                    <a:off x="4326" y="2516"/>
                    <a:ext cx="815" cy="572"/>
                    <a:chOff x="3120" y="2946"/>
                    <a:chExt cx="815" cy="572"/>
                  </a:xfrm>
                </p:grpSpPr>
                <p:sp>
                  <p:nvSpPr>
                    <p:cNvPr id="183505" name="Oval 9"/>
                    <p:cNvSpPr>
                      <a:spLocks noChangeArrowheads="1"/>
                    </p:cNvSpPr>
                    <p:nvPr/>
                  </p:nvSpPr>
                  <p:spPr bwMode="auto">
                    <a:xfrm>
                      <a:off x="3120" y="3301"/>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506" name="Oval 10"/>
                    <p:cNvSpPr>
                      <a:spLocks noChangeArrowheads="1"/>
                    </p:cNvSpPr>
                    <p:nvPr/>
                  </p:nvSpPr>
                  <p:spPr bwMode="auto">
                    <a:xfrm>
                      <a:off x="3276" y="3303"/>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507" name="Oval 11"/>
                    <p:cNvSpPr>
                      <a:spLocks noChangeArrowheads="1"/>
                    </p:cNvSpPr>
                    <p:nvPr/>
                  </p:nvSpPr>
                  <p:spPr bwMode="auto">
                    <a:xfrm>
                      <a:off x="3396" y="3294"/>
                      <a:ext cx="264"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508" name="Oval 12"/>
                    <p:cNvSpPr>
                      <a:spLocks noChangeArrowheads="1"/>
                    </p:cNvSpPr>
                    <p:nvPr/>
                  </p:nvSpPr>
                  <p:spPr bwMode="auto">
                    <a:xfrm>
                      <a:off x="3619" y="3303"/>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509" name="Oval 13"/>
                    <p:cNvSpPr>
                      <a:spLocks noChangeArrowheads="1"/>
                    </p:cNvSpPr>
                    <p:nvPr/>
                  </p:nvSpPr>
                  <p:spPr bwMode="auto">
                    <a:xfrm>
                      <a:off x="3233" y="3217"/>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510" name="Oval 14"/>
                    <p:cNvSpPr>
                      <a:spLocks noChangeArrowheads="1"/>
                    </p:cNvSpPr>
                    <p:nvPr/>
                  </p:nvSpPr>
                  <p:spPr bwMode="auto">
                    <a:xfrm>
                      <a:off x="3421" y="3225"/>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511" name="Oval 15"/>
                    <p:cNvSpPr>
                      <a:spLocks noChangeArrowheads="1"/>
                    </p:cNvSpPr>
                    <p:nvPr/>
                  </p:nvSpPr>
                  <p:spPr bwMode="auto">
                    <a:xfrm>
                      <a:off x="3713" y="3175"/>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512" name="Oval 16"/>
                    <p:cNvSpPr>
                      <a:spLocks noChangeArrowheads="1"/>
                    </p:cNvSpPr>
                    <p:nvPr/>
                  </p:nvSpPr>
                  <p:spPr bwMode="auto">
                    <a:xfrm>
                      <a:off x="3526" y="3184"/>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513" name="Oval 17"/>
                    <p:cNvSpPr>
                      <a:spLocks noChangeArrowheads="1"/>
                    </p:cNvSpPr>
                    <p:nvPr/>
                  </p:nvSpPr>
                  <p:spPr bwMode="auto">
                    <a:xfrm>
                      <a:off x="3491" y="3236"/>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514" name="Oval 18"/>
                    <p:cNvSpPr>
                      <a:spLocks noChangeArrowheads="1"/>
                    </p:cNvSpPr>
                    <p:nvPr/>
                  </p:nvSpPr>
                  <p:spPr bwMode="auto">
                    <a:xfrm>
                      <a:off x="3164" y="3122"/>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515" name="Oval 19"/>
                    <p:cNvSpPr>
                      <a:spLocks noChangeArrowheads="1"/>
                    </p:cNvSpPr>
                    <p:nvPr/>
                  </p:nvSpPr>
                  <p:spPr bwMode="auto">
                    <a:xfrm>
                      <a:off x="3320" y="3055"/>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516" name="Oval 20"/>
                    <p:cNvSpPr>
                      <a:spLocks noChangeArrowheads="1"/>
                    </p:cNvSpPr>
                    <p:nvPr/>
                  </p:nvSpPr>
                  <p:spPr bwMode="auto">
                    <a:xfrm>
                      <a:off x="3485" y="2946"/>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517" name="Oval 21"/>
                    <p:cNvSpPr>
                      <a:spLocks noChangeArrowheads="1"/>
                    </p:cNvSpPr>
                    <p:nvPr/>
                  </p:nvSpPr>
                  <p:spPr bwMode="auto">
                    <a:xfrm>
                      <a:off x="3581" y="3042"/>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518" name="Oval 22"/>
                    <p:cNvSpPr>
                      <a:spLocks noChangeArrowheads="1"/>
                    </p:cNvSpPr>
                    <p:nvPr/>
                  </p:nvSpPr>
                  <p:spPr bwMode="auto">
                    <a:xfrm>
                      <a:off x="3236" y="3202"/>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519" name="Oval 23"/>
                    <p:cNvSpPr>
                      <a:spLocks noChangeArrowheads="1"/>
                    </p:cNvSpPr>
                    <p:nvPr/>
                  </p:nvSpPr>
                  <p:spPr bwMode="auto">
                    <a:xfrm>
                      <a:off x="3424" y="3100"/>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520" name="Oval 24"/>
                    <p:cNvSpPr>
                      <a:spLocks noChangeArrowheads="1"/>
                    </p:cNvSpPr>
                    <p:nvPr/>
                  </p:nvSpPr>
                  <p:spPr bwMode="auto">
                    <a:xfrm>
                      <a:off x="3570" y="3194"/>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grpSp>
              <p:sp>
                <p:nvSpPr>
                  <p:cNvPr id="183504" name="Text Box 25"/>
                  <p:cNvSpPr txBox="1">
                    <a:spLocks noChangeArrowheads="1"/>
                  </p:cNvSpPr>
                  <p:nvPr/>
                </p:nvSpPr>
                <p:spPr bwMode="auto">
                  <a:xfrm>
                    <a:off x="4515" y="2774"/>
                    <a:ext cx="432" cy="168"/>
                  </a:xfrm>
                  <a:prstGeom prst="rect">
                    <a:avLst/>
                  </a:prstGeom>
                  <a:solidFill>
                    <a:srgbClr val="FFFFFF"/>
                  </a:solidFill>
                  <a:ln>
                    <a:noFill/>
                  </a:ln>
                  <a:effectLst/>
                  <a:extLst>
                    <a:ext uri="{91240B29-F687-4F45-9708-019B960494DF}">
                      <a14:hiddenLine xmlns:a14="http://schemas.microsoft.com/office/drawing/2010/main" w="28575">
                        <a:solidFill>
                          <a:schemeClr val="bg1"/>
                        </a:solidFill>
                        <a:prstDash val="sysDot"/>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200" b="0" i="1">
                        <a:solidFill>
                          <a:schemeClr val="tx1"/>
                        </a:solidFill>
                        <a:latin typeface="Trebuchet MS" pitchFamily="34" charset="0"/>
                      </a:rPr>
                      <a:t>Abilene</a:t>
                    </a:r>
                    <a:endParaRPr lang="en-US" altLang="en-US" sz="1400">
                      <a:solidFill>
                        <a:schemeClr val="tx1"/>
                      </a:solidFill>
                      <a:latin typeface="Trebuchet MS" pitchFamily="34" charset="0"/>
                    </a:endParaRPr>
                  </a:p>
                </p:txBody>
              </p:sp>
            </p:grpSp>
            <p:grpSp>
              <p:nvGrpSpPr>
                <p:cNvPr id="183305" name="Group 26"/>
                <p:cNvGrpSpPr>
                  <a:grpSpLocks/>
                </p:cNvGrpSpPr>
                <p:nvPr/>
              </p:nvGrpSpPr>
              <p:grpSpPr bwMode="auto">
                <a:xfrm>
                  <a:off x="4224" y="2112"/>
                  <a:ext cx="815" cy="572"/>
                  <a:chOff x="4652" y="1882"/>
                  <a:chExt cx="815" cy="572"/>
                </a:xfrm>
              </p:grpSpPr>
              <p:grpSp>
                <p:nvGrpSpPr>
                  <p:cNvPr id="183485" name="Group 27"/>
                  <p:cNvGrpSpPr>
                    <a:grpSpLocks/>
                  </p:cNvGrpSpPr>
                  <p:nvPr/>
                </p:nvGrpSpPr>
                <p:grpSpPr bwMode="auto">
                  <a:xfrm>
                    <a:off x="4652" y="1882"/>
                    <a:ext cx="815" cy="572"/>
                    <a:chOff x="3120" y="2946"/>
                    <a:chExt cx="815" cy="572"/>
                  </a:xfrm>
                </p:grpSpPr>
                <p:sp>
                  <p:nvSpPr>
                    <p:cNvPr id="183487" name="Oval 28"/>
                    <p:cNvSpPr>
                      <a:spLocks noChangeArrowheads="1"/>
                    </p:cNvSpPr>
                    <p:nvPr/>
                  </p:nvSpPr>
                  <p:spPr bwMode="auto">
                    <a:xfrm>
                      <a:off x="3120" y="3301"/>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88" name="Oval 29"/>
                    <p:cNvSpPr>
                      <a:spLocks noChangeArrowheads="1"/>
                    </p:cNvSpPr>
                    <p:nvPr/>
                  </p:nvSpPr>
                  <p:spPr bwMode="auto">
                    <a:xfrm>
                      <a:off x="3276" y="3303"/>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89" name="Oval 30"/>
                    <p:cNvSpPr>
                      <a:spLocks noChangeArrowheads="1"/>
                    </p:cNvSpPr>
                    <p:nvPr/>
                  </p:nvSpPr>
                  <p:spPr bwMode="auto">
                    <a:xfrm>
                      <a:off x="3396" y="3294"/>
                      <a:ext cx="264"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90" name="Oval 31"/>
                    <p:cNvSpPr>
                      <a:spLocks noChangeArrowheads="1"/>
                    </p:cNvSpPr>
                    <p:nvPr/>
                  </p:nvSpPr>
                  <p:spPr bwMode="auto">
                    <a:xfrm>
                      <a:off x="3619" y="3303"/>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91" name="Oval 32"/>
                    <p:cNvSpPr>
                      <a:spLocks noChangeArrowheads="1"/>
                    </p:cNvSpPr>
                    <p:nvPr/>
                  </p:nvSpPr>
                  <p:spPr bwMode="auto">
                    <a:xfrm>
                      <a:off x="3233" y="3217"/>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92" name="Oval 33"/>
                    <p:cNvSpPr>
                      <a:spLocks noChangeArrowheads="1"/>
                    </p:cNvSpPr>
                    <p:nvPr/>
                  </p:nvSpPr>
                  <p:spPr bwMode="auto">
                    <a:xfrm>
                      <a:off x="3421" y="3225"/>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93" name="Oval 34"/>
                    <p:cNvSpPr>
                      <a:spLocks noChangeArrowheads="1"/>
                    </p:cNvSpPr>
                    <p:nvPr/>
                  </p:nvSpPr>
                  <p:spPr bwMode="auto">
                    <a:xfrm>
                      <a:off x="3713" y="3175"/>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94" name="Oval 35"/>
                    <p:cNvSpPr>
                      <a:spLocks noChangeArrowheads="1"/>
                    </p:cNvSpPr>
                    <p:nvPr/>
                  </p:nvSpPr>
                  <p:spPr bwMode="auto">
                    <a:xfrm>
                      <a:off x="3526" y="3184"/>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95" name="Oval 36"/>
                    <p:cNvSpPr>
                      <a:spLocks noChangeArrowheads="1"/>
                    </p:cNvSpPr>
                    <p:nvPr/>
                  </p:nvSpPr>
                  <p:spPr bwMode="auto">
                    <a:xfrm>
                      <a:off x="3491" y="3236"/>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96" name="Oval 37"/>
                    <p:cNvSpPr>
                      <a:spLocks noChangeArrowheads="1"/>
                    </p:cNvSpPr>
                    <p:nvPr/>
                  </p:nvSpPr>
                  <p:spPr bwMode="auto">
                    <a:xfrm>
                      <a:off x="3164" y="3122"/>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97" name="Oval 38"/>
                    <p:cNvSpPr>
                      <a:spLocks noChangeArrowheads="1"/>
                    </p:cNvSpPr>
                    <p:nvPr/>
                  </p:nvSpPr>
                  <p:spPr bwMode="auto">
                    <a:xfrm>
                      <a:off x="3320" y="3055"/>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98" name="Oval 39"/>
                    <p:cNvSpPr>
                      <a:spLocks noChangeArrowheads="1"/>
                    </p:cNvSpPr>
                    <p:nvPr/>
                  </p:nvSpPr>
                  <p:spPr bwMode="auto">
                    <a:xfrm>
                      <a:off x="3485" y="2946"/>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99" name="Oval 40"/>
                    <p:cNvSpPr>
                      <a:spLocks noChangeArrowheads="1"/>
                    </p:cNvSpPr>
                    <p:nvPr/>
                  </p:nvSpPr>
                  <p:spPr bwMode="auto">
                    <a:xfrm>
                      <a:off x="3581" y="3042"/>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500" name="Oval 41"/>
                    <p:cNvSpPr>
                      <a:spLocks noChangeArrowheads="1"/>
                    </p:cNvSpPr>
                    <p:nvPr/>
                  </p:nvSpPr>
                  <p:spPr bwMode="auto">
                    <a:xfrm>
                      <a:off x="3236" y="3202"/>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501" name="Oval 42"/>
                    <p:cNvSpPr>
                      <a:spLocks noChangeArrowheads="1"/>
                    </p:cNvSpPr>
                    <p:nvPr/>
                  </p:nvSpPr>
                  <p:spPr bwMode="auto">
                    <a:xfrm>
                      <a:off x="3424" y="3100"/>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502" name="Oval 43"/>
                    <p:cNvSpPr>
                      <a:spLocks noChangeArrowheads="1"/>
                    </p:cNvSpPr>
                    <p:nvPr/>
                  </p:nvSpPr>
                  <p:spPr bwMode="auto">
                    <a:xfrm>
                      <a:off x="3570" y="3194"/>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grpSp>
              <p:sp>
                <p:nvSpPr>
                  <p:cNvPr id="183486" name="Text Box 44"/>
                  <p:cNvSpPr txBox="1">
                    <a:spLocks noChangeArrowheads="1"/>
                  </p:cNvSpPr>
                  <p:nvPr/>
                </p:nvSpPr>
                <p:spPr bwMode="auto">
                  <a:xfrm>
                    <a:off x="4815" y="2158"/>
                    <a:ext cx="493" cy="168"/>
                  </a:xfrm>
                  <a:prstGeom prst="rect">
                    <a:avLst/>
                  </a:prstGeom>
                  <a:solidFill>
                    <a:srgbClr val="FFFFFF"/>
                  </a:solidFill>
                  <a:ln>
                    <a:noFill/>
                  </a:ln>
                  <a:effectLst/>
                  <a:extLst>
                    <a:ext uri="{91240B29-F687-4F45-9708-019B960494DF}">
                      <a14:hiddenLine xmlns:a14="http://schemas.microsoft.com/office/drawing/2010/main" w="28575">
                        <a:solidFill>
                          <a:schemeClr val="bg1"/>
                        </a:solidFill>
                        <a:prstDash val="sysDot"/>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200" b="0" i="1">
                        <a:solidFill>
                          <a:schemeClr val="tx1"/>
                        </a:solidFill>
                        <a:latin typeface="Trebuchet MS" pitchFamily="34" charset="0"/>
                      </a:rPr>
                      <a:t>MAN LAN</a:t>
                    </a:r>
                    <a:endParaRPr lang="en-US" altLang="en-US" sz="1400">
                      <a:solidFill>
                        <a:schemeClr val="tx1"/>
                      </a:solidFill>
                      <a:latin typeface="Trebuchet MS" pitchFamily="34" charset="0"/>
                    </a:endParaRPr>
                  </a:p>
                </p:txBody>
              </p:sp>
            </p:grpSp>
            <p:cxnSp>
              <p:nvCxnSpPr>
                <p:cNvPr id="183306" name="AutoShape 45"/>
                <p:cNvCxnSpPr>
                  <a:cxnSpLocks noChangeShapeType="1"/>
                  <a:endCxn id="183507" idx="4"/>
                </p:cNvCxnSpPr>
                <p:nvPr/>
              </p:nvCxnSpPr>
              <p:spPr bwMode="auto">
                <a:xfrm flipV="1">
                  <a:off x="3889" y="3338"/>
                  <a:ext cx="1147" cy="163"/>
                </a:xfrm>
                <a:prstGeom prst="curvedConnector2">
                  <a:avLst/>
                </a:prstGeom>
                <a:noFill/>
                <a:ln w="28575">
                  <a:solidFill>
                    <a:schemeClr val="hlink"/>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83307" name="AutoShape 46"/>
                <p:cNvCxnSpPr>
                  <a:cxnSpLocks noChangeShapeType="1"/>
                  <a:stCxn id="183366" idx="3"/>
                  <a:endCxn id="183489" idx="4"/>
                </p:cNvCxnSpPr>
                <p:nvPr/>
              </p:nvCxnSpPr>
              <p:spPr bwMode="auto">
                <a:xfrm flipV="1">
                  <a:off x="3886" y="2675"/>
                  <a:ext cx="746" cy="817"/>
                </a:xfrm>
                <a:prstGeom prst="curvedConnector2">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83308" name="Text Box 47"/>
                <p:cNvSpPr txBox="1">
                  <a:spLocks noChangeArrowheads="1"/>
                </p:cNvSpPr>
                <p:nvPr/>
              </p:nvSpPr>
              <p:spPr bwMode="auto">
                <a:xfrm>
                  <a:off x="937" y="2179"/>
                  <a:ext cx="308" cy="151"/>
                </a:xfrm>
                <a:prstGeom prst="rect">
                  <a:avLst/>
                </a:prstGeom>
                <a:solidFill>
                  <a:srgbClr val="FFFFFF"/>
                </a:solidFill>
                <a:ln w="3175">
                  <a:solidFill>
                    <a:schemeClr val="tx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45720" rIns="45720" anchor="ct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000" b="0">
                      <a:solidFill>
                        <a:schemeClr val="tx1"/>
                      </a:solidFill>
                      <a:latin typeface="Trebuchet MS" pitchFamily="34" charset="0"/>
                    </a:rPr>
                    <a:t>Buffalo</a:t>
                  </a:r>
                  <a:endParaRPr lang="en-US" altLang="en-US" sz="1200" b="0">
                    <a:solidFill>
                      <a:schemeClr val="tx1"/>
                    </a:solidFill>
                    <a:latin typeface="Trebuchet MS" pitchFamily="34" charset="0"/>
                  </a:endParaRPr>
                </a:p>
              </p:txBody>
            </p:sp>
            <p:sp>
              <p:nvSpPr>
                <p:cNvPr id="183309" name="Text Box 48"/>
                <p:cNvSpPr txBox="1">
                  <a:spLocks noChangeArrowheads="1"/>
                </p:cNvSpPr>
                <p:nvPr/>
              </p:nvSpPr>
              <p:spPr bwMode="auto">
                <a:xfrm>
                  <a:off x="1688" y="2047"/>
                  <a:ext cx="405" cy="151"/>
                </a:xfrm>
                <a:prstGeom prst="rect">
                  <a:avLst/>
                </a:prstGeom>
                <a:solidFill>
                  <a:srgbClr val="FFFFFF"/>
                </a:solidFill>
                <a:ln w="3175">
                  <a:solidFill>
                    <a:schemeClr val="tx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45720" rIns="45720" anchor="ct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000" b="0">
                      <a:solidFill>
                        <a:schemeClr val="tx1"/>
                      </a:solidFill>
                      <a:latin typeface="Trebuchet MS" pitchFamily="34" charset="0"/>
                    </a:rPr>
                    <a:t>Rochester</a:t>
                  </a:r>
                </a:p>
              </p:txBody>
            </p:sp>
            <p:sp>
              <p:nvSpPr>
                <p:cNvPr id="183310" name="Text Box 49"/>
                <p:cNvSpPr txBox="1">
                  <a:spLocks noChangeArrowheads="1"/>
                </p:cNvSpPr>
                <p:nvPr/>
              </p:nvSpPr>
              <p:spPr bwMode="auto">
                <a:xfrm>
                  <a:off x="3402" y="2155"/>
                  <a:ext cx="292" cy="152"/>
                </a:xfrm>
                <a:prstGeom prst="rect">
                  <a:avLst/>
                </a:prstGeom>
                <a:solidFill>
                  <a:srgbClr val="FFFFFF"/>
                </a:solidFill>
                <a:ln w="3175">
                  <a:solidFill>
                    <a:schemeClr val="tx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45720" rIns="45720" anchor="ct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000" b="0">
                      <a:solidFill>
                        <a:schemeClr val="tx1"/>
                      </a:solidFill>
                      <a:latin typeface="Trebuchet MS" pitchFamily="34" charset="0"/>
                    </a:rPr>
                    <a:t>Albany</a:t>
                  </a:r>
                </a:p>
              </p:txBody>
            </p:sp>
            <p:sp>
              <p:nvSpPr>
                <p:cNvPr id="183311" name="Text Box 50"/>
                <p:cNvSpPr txBox="1">
                  <a:spLocks noChangeArrowheads="1"/>
                </p:cNvSpPr>
                <p:nvPr/>
              </p:nvSpPr>
              <p:spPr bwMode="auto">
                <a:xfrm>
                  <a:off x="3993" y="3585"/>
                  <a:ext cx="296" cy="151"/>
                </a:xfrm>
                <a:prstGeom prst="rect">
                  <a:avLst/>
                </a:prstGeom>
                <a:solidFill>
                  <a:srgbClr val="FFFFFF"/>
                </a:solidFill>
                <a:ln w="3175">
                  <a:solidFill>
                    <a:schemeClr val="tx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45720" rIns="45720" anchor="ct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000" b="0">
                      <a:solidFill>
                        <a:schemeClr val="tx1"/>
                      </a:solidFill>
                      <a:latin typeface="Trebuchet MS" pitchFamily="34" charset="0"/>
                    </a:rPr>
                    <a:t>32 AoA</a:t>
                  </a:r>
                </a:p>
              </p:txBody>
            </p:sp>
            <p:grpSp>
              <p:nvGrpSpPr>
                <p:cNvPr id="183312" name="Group 51"/>
                <p:cNvGrpSpPr>
                  <a:grpSpLocks/>
                </p:cNvGrpSpPr>
                <p:nvPr/>
              </p:nvGrpSpPr>
              <p:grpSpPr bwMode="auto">
                <a:xfrm>
                  <a:off x="135" y="1466"/>
                  <a:ext cx="815" cy="572"/>
                  <a:chOff x="135" y="1466"/>
                  <a:chExt cx="815" cy="572"/>
                </a:xfrm>
              </p:grpSpPr>
              <p:grpSp>
                <p:nvGrpSpPr>
                  <p:cNvPr id="183467" name="Group 52"/>
                  <p:cNvGrpSpPr>
                    <a:grpSpLocks/>
                  </p:cNvGrpSpPr>
                  <p:nvPr/>
                </p:nvGrpSpPr>
                <p:grpSpPr bwMode="auto">
                  <a:xfrm>
                    <a:off x="135" y="1466"/>
                    <a:ext cx="815" cy="572"/>
                    <a:chOff x="3120" y="2946"/>
                    <a:chExt cx="815" cy="572"/>
                  </a:xfrm>
                </p:grpSpPr>
                <p:sp>
                  <p:nvSpPr>
                    <p:cNvPr id="183469" name="Oval 53"/>
                    <p:cNvSpPr>
                      <a:spLocks noChangeArrowheads="1"/>
                    </p:cNvSpPr>
                    <p:nvPr/>
                  </p:nvSpPr>
                  <p:spPr bwMode="auto">
                    <a:xfrm>
                      <a:off x="3120" y="3301"/>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70" name="Oval 54"/>
                    <p:cNvSpPr>
                      <a:spLocks noChangeArrowheads="1"/>
                    </p:cNvSpPr>
                    <p:nvPr/>
                  </p:nvSpPr>
                  <p:spPr bwMode="auto">
                    <a:xfrm>
                      <a:off x="3276" y="3303"/>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71" name="Oval 55"/>
                    <p:cNvSpPr>
                      <a:spLocks noChangeArrowheads="1"/>
                    </p:cNvSpPr>
                    <p:nvPr/>
                  </p:nvSpPr>
                  <p:spPr bwMode="auto">
                    <a:xfrm>
                      <a:off x="3396" y="3294"/>
                      <a:ext cx="264"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72" name="Oval 56"/>
                    <p:cNvSpPr>
                      <a:spLocks noChangeArrowheads="1"/>
                    </p:cNvSpPr>
                    <p:nvPr/>
                  </p:nvSpPr>
                  <p:spPr bwMode="auto">
                    <a:xfrm>
                      <a:off x="3619" y="3303"/>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73" name="Oval 57"/>
                    <p:cNvSpPr>
                      <a:spLocks noChangeArrowheads="1"/>
                    </p:cNvSpPr>
                    <p:nvPr/>
                  </p:nvSpPr>
                  <p:spPr bwMode="auto">
                    <a:xfrm>
                      <a:off x="3233" y="3217"/>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74" name="Oval 58"/>
                    <p:cNvSpPr>
                      <a:spLocks noChangeArrowheads="1"/>
                    </p:cNvSpPr>
                    <p:nvPr/>
                  </p:nvSpPr>
                  <p:spPr bwMode="auto">
                    <a:xfrm>
                      <a:off x="3421" y="3225"/>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75" name="Oval 59"/>
                    <p:cNvSpPr>
                      <a:spLocks noChangeArrowheads="1"/>
                    </p:cNvSpPr>
                    <p:nvPr/>
                  </p:nvSpPr>
                  <p:spPr bwMode="auto">
                    <a:xfrm>
                      <a:off x="3713" y="3175"/>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76" name="Oval 60"/>
                    <p:cNvSpPr>
                      <a:spLocks noChangeArrowheads="1"/>
                    </p:cNvSpPr>
                    <p:nvPr/>
                  </p:nvSpPr>
                  <p:spPr bwMode="auto">
                    <a:xfrm>
                      <a:off x="3526" y="3184"/>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77" name="Oval 61"/>
                    <p:cNvSpPr>
                      <a:spLocks noChangeArrowheads="1"/>
                    </p:cNvSpPr>
                    <p:nvPr/>
                  </p:nvSpPr>
                  <p:spPr bwMode="auto">
                    <a:xfrm>
                      <a:off x="3491" y="3236"/>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78" name="Oval 62"/>
                    <p:cNvSpPr>
                      <a:spLocks noChangeArrowheads="1"/>
                    </p:cNvSpPr>
                    <p:nvPr/>
                  </p:nvSpPr>
                  <p:spPr bwMode="auto">
                    <a:xfrm>
                      <a:off x="3164" y="3122"/>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79" name="Oval 63"/>
                    <p:cNvSpPr>
                      <a:spLocks noChangeArrowheads="1"/>
                    </p:cNvSpPr>
                    <p:nvPr/>
                  </p:nvSpPr>
                  <p:spPr bwMode="auto">
                    <a:xfrm>
                      <a:off x="3320" y="3055"/>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80" name="Oval 64"/>
                    <p:cNvSpPr>
                      <a:spLocks noChangeArrowheads="1"/>
                    </p:cNvSpPr>
                    <p:nvPr/>
                  </p:nvSpPr>
                  <p:spPr bwMode="auto">
                    <a:xfrm>
                      <a:off x="3485" y="2946"/>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81" name="Oval 65"/>
                    <p:cNvSpPr>
                      <a:spLocks noChangeArrowheads="1"/>
                    </p:cNvSpPr>
                    <p:nvPr/>
                  </p:nvSpPr>
                  <p:spPr bwMode="auto">
                    <a:xfrm>
                      <a:off x="3581" y="3042"/>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82" name="Oval 66"/>
                    <p:cNvSpPr>
                      <a:spLocks noChangeArrowheads="1"/>
                    </p:cNvSpPr>
                    <p:nvPr/>
                  </p:nvSpPr>
                  <p:spPr bwMode="auto">
                    <a:xfrm>
                      <a:off x="3236" y="3202"/>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83" name="Oval 67"/>
                    <p:cNvSpPr>
                      <a:spLocks noChangeArrowheads="1"/>
                    </p:cNvSpPr>
                    <p:nvPr/>
                  </p:nvSpPr>
                  <p:spPr bwMode="auto">
                    <a:xfrm>
                      <a:off x="3424" y="3100"/>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84" name="Oval 68"/>
                    <p:cNvSpPr>
                      <a:spLocks noChangeArrowheads="1"/>
                    </p:cNvSpPr>
                    <p:nvPr/>
                  </p:nvSpPr>
                  <p:spPr bwMode="auto">
                    <a:xfrm>
                      <a:off x="3570" y="3194"/>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grpSp>
              <p:sp>
                <p:nvSpPr>
                  <p:cNvPr id="183468" name="Text Box 69"/>
                  <p:cNvSpPr txBox="1">
                    <a:spLocks noChangeArrowheads="1"/>
                  </p:cNvSpPr>
                  <p:nvPr/>
                </p:nvSpPr>
                <p:spPr bwMode="auto">
                  <a:xfrm>
                    <a:off x="325" y="1723"/>
                    <a:ext cx="431" cy="168"/>
                  </a:xfrm>
                  <a:prstGeom prst="rect">
                    <a:avLst/>
                  </a:prstGeom>
                  <a:solidFill>
                    <a:srgbClr val="FFFFFF"/>
                  </a:solidFill>
                  <a:ln>
                    <a:noFill/>
                  </a:ln>
                  <a:effectLst/>
                  <a:extLst>
                    <a:ext uri="{91240B29-F687-4F45-9708-019B960494DF}">
                      <a14:hiddenLine xmlns:a14="http://schemas.microsoft.com/office/drawing/2010/main" w="28575">
                        <a:solidFill>
                          <a:schemeClr val="bg1"/>
                        </a:solidFill>
                        <a:prstDash val="sysDot"/>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200" b="0" i="1">
                        <a:solidFill>
                          <a:schemeClr val="tx1"/>
                        </a:solidFill>
                        <a:latin typeface="Trebuchet MS" pitchFamily="34" charset="0"/>
                      </a:rPr>
                      <a:t>Abilene</a:t>
                    </a:r>
                    <a:endParaRPr lang="en-US" altLang="en-US" sz="1400">
                      <a:solidFill>
                        <a:schemeClr val="tx1"/>
                      </a:solidFill>
                      <a:latin typeface="Trebuchet MS" pitchFamily="34" charset="0"/>
                    </a:endParaRPr>
                  </a:p>
                </p:txBody>
              </p:sp>
            </p:grpSp>
            <p:cxnSp>
              <p:nvCxnSpPr>
                <p:cNvPr id="183313" name="AutoShape 70"/>
                <p:cNvCxnSpPr>
                  <a:cxnSpLocks noChangeShapeType="1"/>
                  <a:endCxn id="183471" idx="4"/>
                </p:cNvCxnSpPr>
                <p:nvPr/>
              </p:nvCxnSpPr>
              <p:spPr bwMode="auto">
                <a:xfrm rot="10800000" flipV="1">
                  <a:off x="543" y="2023"/>
                  <a:ext cx="698" cy="6"/>
                </a:xfrm>
                <a:prstGeom prst="curvedConnector4">
                  <a:avLst>
                    <a:gd name="adj1" fmla="val 41116"/>
                    <a:gd name="adj2" fmla="val 1316667"/>
                  </a:avLst>
                </a:prstGeom>
                <a:noFill/>
                <a:ln w="28575">
                  <a:solidFill>
                    <a:srgbClr val="CC9900"/>
                  </a:solidFill>
                  <a:prstDash val="sysDot"/>
                  <a:round/>
                  <a:headEnd type="none" w="med" len="sm"/>
                  <a:tailEnd type="none"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grpSp>
              <p:nvGrpSpPr>
                <p:cNvPr id="183314" name="Group 71"/>
                <p:cNvGrpSpPr>
                  <a:grpSpLocks/>
                </p:cNvGrpSpPr>
                <p:nvPr/>
              </p:nvGrpSpPr>
              <p:grpSpPr bwMode="auto">
                <a:xfrm>
                  <a:off x="4848" y="1584"/>
                  <a:ext cx="815" cy="572"/>
                  <a:chOff x="4326" y="2516"/>
                  <a:chExt cx="815" cy="572"/>
                </a:xfrm>
              </p:grpSpPr>
              <p:grpSp>
                <p:nvGrpSpPr>
                  <p:cNvPr id="183449" name="Group 72"/>
                  <p:cNvGrpSpPr>
                    <a:grpSpLocks/>
                  </p:cNvGrpSpPr>
                  <p:nvPr/>
                </p:nvGrpSpPr>
                <p:grpSpPr bwMode="auto">
                  <a:xfrm>
                    <a:off x="4326" y="2516"/>
                    <a:ext cx="815" cy="572"/>
                    <a:chOff x="3120" y="2946"/>
                    <a:chExt cx="815" cy="572"/>
                  </a:xfrm>
                </p:grpSpPr>
                <p:sp>
                  <p:nvSpPr>
                    <p:cNvPr id="183451" name="Oval 73"/>
                    <p:cNvSpPr>
                      <a:spLocks noChangeArrowheads="1"/>
                    </p:cNvSpPr>
                    <p:nvPr/>
                  </p:nvSpPr>
                  <p:spPr bwMode="auto">
                    <a:xfrm>
                      <a:off x="3120" y="3301"/>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52" name="Oval 74"/>
                    <p:cNvSpPr>
                      <a:spLocks noChangeArrowheads="1"/>
                    </p:cNvSpPr>
                    <p:nvPr/>
                  </p:nvSpPr>
                  <p:spPr bwMode="auto">
                    <a:xfrm>
                      <a:off x="3276" y="3303"/>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53" name="Oval 75"/>
                    <p:cNvSpPr>
                      <a:spLocks noChangeArrowheads="1"/>
                    </p:cNvSpPr>
                    <p:nvPr/>
                  </p:nvSpPr>
                  <p:spPr bwMode="auto">
                    <a:xfrm>
                      <a:off x="3396" y="3294"/>
                      <a:ext cx="264"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54" name="Oval 76"/>
                    <p:cNvSpPr>
                      <a:spLocks noChangeArrowheads="1"/>
                    </p:cNvSpPr>
                    <p:nvPr/>
                  </p:nvSpPr>
                  <p:spPr bwMode="auto">
                    <a:xfrm>
                      <a:off x="3619" y="3303"/>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55" name="Oval 77"/>
                    <p:cNvSpPr>
                      <a:spLocks noChangeArrowheads="1"/>
                    </p:cNvSpPr>
                    <p:nvPr/>
                  </p:nvSpPr>
                  <p:spPr bwMode="auto">
                    <a:xfrm>
                      <a:off x="3233" y="3217"/>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56" name="Oval 78"/>
                    <p:cNvSpPr>
                      <a:spLocks noChangeArrowheads="1"/>
                    </p:cNvSpPr>
                    <p:nvPr/>
                  </p:nvSpPr>
                  <p:spPr bwMode="auto">
                    <a:xfrm>
                      <a:off x="3421" y="3225"/>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57" name="Oval 79"/>
                    <p:cNvSpPr>
                      <a:spLocks noChangeArrowheads="1"/>
                    </p:cNvSpPr>
                    <p:nvPr/>
                  </p:nvSpPr>
                  <p:spPr bwMode="auto">
                    <a:xfrm>
                      <a:off x="3713" y="3175"/>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58" name="Oval 80"/>
                    <p:cNvSpPr>
                      <a:spLocks noChangeArrowheads="1"/>
                    </p:cNvSpPr>
                    <p:nvPr/>
                  </p:nvSpPr>
                  <p:spPr bwMode="auto">
                    <a:xfrm>
                      <a:off x="3526" y="3184"/>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59" name="Oval 81"/>
                    <p:cNvSpPr>
                      <a:spLocks noChangeArrowheads="1"/>
                    </p:cNvSpPr>
                    <p:nvPr/>
                  </p:nvSpPr>
                  <p:spPr bwMode="auto">
                    <a:xfrm>
                      <a:off x="3491" y="3236"/>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60" name="Oval 82"/>
                    <p:cNvSpPr>
                      <a:spLocks noChangeArrowheads="1"/>
                    </p:cNvSpPr>
                    <p:nvPr/>
                  </p:nvSpPr>
                  <p:spPr bwMode="auto">
                    <a:xfrm>
                      <a:off x="3164" y="3122"/>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61" name="Oval 83"/>
                    <p:cNvSpPr>
                      <a:spLocks noChangeArrowheads="1"/>
                    </p:cNvSpPr>
                    <p:nvPr/>
                  </p:nvSpPr>
                  <p:spPr bwMode="auto">
                    <a:xfrm>
                      <a:off x="3320" y="3055"/>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62" name="Oval 84"/>
                    <p:cNvSpPr>
                      <a:spLocks noChangeArrowheads="1"/>
                    </p:cNvSpPr>
                    <p:nvPr/>
                  </p:nvSpPr>
                  <p:spPr bwMode="auto">
                    <a:xfrm>
                      <a:off x="3485" y="2946"/>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63" name="Oval 85"/>
                    <p:cNvSpPr>
                      <a:spLocks noChangeArrowheads="1"/>
                    </p:cNvSpPr>
                    <p:nvPr/>
                  </p:nvSpPr>
                  <p:spPr bwMode="auto">
                    <a:xfrm>
                      <a:off x="3581" y="3042"/>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64" name="Oval 86"/>
                    <p:cNvSpPr>
                      <a:spLocks noChangeArrowheads="1"/>
                    </p:cNvSpPr>
                    <p:nvPr/>
                  </p:nvSpPr>
                  <p:spPr bwMode="auto">
                    <a:xfrm>
                      <a:off x="3236" y="3202"/>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65" name="Oval 87"/>
                    <p:cNvSpPr>
                      <a:spLocks noChangeArrowheads="1"/>
                    </p:cNvSpPr>
                    <p:nvPr/>
                  </p:nvSpPr>
                  <p:spPr bwMode="auto">
                    <a:xfrm>
                      <a:off x="3424" y="3100"/>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66" name="Oval 88"/>
                    <p:cNvSpPr>
                      <a:spLocks noChangeArrowheads="1"/>
                    </p:cNvSpPr>
                    <p:nvPr/>
                  </p:nvSpPr>
                  <p:spPr bwMode="auto">
                    <a:xfrm>
                      <a:off x="3570" y="3194"/>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grpSp>
              <p:sp>
                <p:nvSpPr>
                  <p:cNvPr id="183450" name="Text Box 89"/>
                  <p:cNvSpPr txBox="1">
                    <a:spLocks noChangeArrowheads="1"/>
                  </p:cNvSpPr>
                  <p:nvPr/>
                </p:nvSpPr>
                <p:spPr bwMode="auto">
                  <a:xfrm>
                    <a:off x="4520" y="2773"/>
                    <a:ext cx="420" cy="168"/>
                  </a:xfrm>
                  <a:prstGeom prst="rect">
                    <a:avLst/>
                  </a:prstGeom>
                  <a:solidFill>
                    <a:srgbClr val="FFFFFF"/>
                  </a:solidFill>
                  <a:ln>
                    <a:noFill/>
                  </a:ln>
                  <a:effectLst/>
                  <a:extLst>
                    <a:ext uri="{91240B29-F687-4F45-9708-019B960494DF}">
                      <a14:hiddenLine xmlns:a14="http://schemas.microsoft.com/office/drawing/2010/main" w="28575">
                        <a:solidFill>
                          <a:schemeClr val="bg1"/>
                        </a:solidFill>
                        <a:prstDash val="sysDot"/>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200" b="0" i="1">
                        <a:solidFill>
                          <a:schemeClr val="tx1"/>
                        </a:solidFill>
                        <a:latin typeface="Trebuchet MS" pitchFamily="34" charset="0"/>
                      </a:rPr>
                      <a:t>HEAnet</a:t>
                    </a:r>
                    <a:endParaRPr lang="en-US" altLang="en-US" sz="1400">
                      <a:solidFill>
                        <a:schemeClr val="tx1"/>
                      </a:solidFill>
                      <a:latin typeface="Trebuchet MS" pitchFamily="34" charset="0"/>
                    </a:endParaRPr>
                  </a:p>
                </p:txBody>
              </p:sp>
            </p:grpSp>
            <p:grpSp>
              <p:nvGrpSpPr>
                <p:cNvPr id="183315" name="Group 90"/>
                <p:cNvGrpSpPr>
                  <a:grpSpLocks/>
                </p:cNvGrpSpPr>
                <p:nvPr/>
              </p:nvGrpSpPr>
              <p:grpSpPr bwMode="auto">
                <a:xfrm>
                  <a:off x="3936" y="816"/>
                  <a:ext cx="815" cy="572"/>
                  <a:chOff x="4652" y="1882"/>
                  <a:chExt cx="815" cy="572"/>
                </a:xfrm>
              </p:grpSpPr>
              <p:grpSp>
                <p:nvGrpSpPr>
                  <p:cNvPr id="183431" name="Group 91"/>
                  <p:cNvGrpSpPr>
                    <a:grpSpLocks/>
                  </p:cNvGrpSpPr>
                  <p:nvPr/>
                </p:nvGrpSpPr>
                <p:grpSpPr bwMode="auto">
                  <a:xfrm>
                    <a:off x="4652" y="1882"/>
                    <a:ext cx="815" cy="572"/>
                    <a:chOff x="3120" y="2946"/>
                    <a:chExt cx="815" cy="572"/>
                  </a:xfrm>
                </p:grpSpPr>
                <p:sp>
                  <p:nvSpPr>
                    <p:cNvPr id="183433" name="Oval 92"/>
                    <p:cNvSpPr>
                      <a:spLocks noChangeArrowheads="1"/>
                    </p:cNvSpPr>
                    <p:nvPr/>
                  </p:nvSpPr>
                  <p:spPr bwMode="auto">
                    <a:xfrm>
                      <a:off x="3120" y="3301"/>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34" name="Oval 93"/>
                    <p:cNvSpPr>
                      <a:spLocks noChangeArrowheads="1"/>
                    </p:cNvSpPr>
                    <p:nvPr/>
                  </p:nvSpPr>
                  <p:spPr bwMode="auto">
                    <a:xfrm>
                      <a:off x="3276" y="3303"/>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35" name="Oval 94"/>
                    <p:cNvSpPr>
                      <a:spLocks noChangeArrowheads="1"/>
                    </p:cNvSpPr>
                    <p:nvPr/>
                  </p:nvSpPr>
                  <p:spPr bwMode="auto">
                    <a:xfrm>
                      <a:off x="3396" y="3294"/>
                      <a:ext cx="264"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36" name="Oval 95"/>
                    <p:cNvSpPr>
                      <a:spLocks noChangeArrowheads="1"/>
                    </p:cNvSpPr>
                    <p:nvPr/>
                  </p:nvSpPr>
                  <p:spPr bwMode="auto">
                    <a:xfrm>
                      <a:off x="3619" y="3303"/>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37" name="Oval 96"/>
                    <p:cNvSpPr>
                      <a:spLocks noChangeArrowheads="1"/>
                    </p:cNvSpPr>
                    <p:nvPr/>
                  </p:nvSpPr>
                  <p:spPr bwMode="auto">
                    <a:xfrm>
                      <a:off x="3233" y="3217"/>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38" name="Oval 97"/>
                    <p:cNvSpPr>
                      <a:spLocks noChangeArrowheads="1"/>
                    </p:cNvSpPr>
                    <p:nvPr/>
                  </p:nvSpPr>
                  <p:spPr bwMode="auto">
                    <a:xfrm>
                      <a:off x="3421" y="3225"/>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39" name="Oval 98"/>
                    <p:cNvSpPr>
                      <a:spLocks noChangeArrowheads="1"/>
                    </p:cNvSpPr>
                    <p:nvPr/>
                  </p:nvSpPr>
                  <p:spPr bwMode="auto">
                    <a:xfrm>
                      <a:off x="3713" y="3175"/>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40" name="Oval 99"/>
                    <p:cNvSpPr>
                      <a:spLocks noChangeArrowheads="1"/>
                    </p:cNvSpPr>
                    <p:nvPr/>
                  </p:nvSpPr>
                  <p:spPr bwMode="auto">
                    <a:xfrm>
                      <a:off x="3526" y="3184"/>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41" name="Oval 100"/>
                    <p:cNvSpPr>
                      <a:spLocks noChangeArrowheads="1"/>
                    </p:cNvSpPr>
                    <p:nvPr/>
                  </p:nvSpPr>
                  <p:spPr bwMode="auto">
                    <a:xfrm>
                      <a:off x="3491" y="3236"/>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42" name="Oval 101"/>
                    <p:cNvSpPr>
                      <a:spLocks noChangeArrowheads="1"/>
                    </p:cNvSpPr>
                    <p:nvPr/>
                  </p:nvSpPr>
                  <p:spPr bwMode="auto">
                    <a:xfrm>
                      <a:off x="3164" y="3122"/>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43" name="Oval 102"/>
                    <p:cNvSpPr>
                      <a:spLocks noChangeArrowheads="1"/>
                    </p:cNvSpPr>
                    <p:nvPr/>
                  </p:nvSpPr>
                  <p:spPr bwMode="auto">
                    <a:xfrm>
                      <a:off x="3320" y="3055"/>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44" name="Oval 103"/>
                    <p:cNvSpPr>
                      <a:spLocks noChangeArrowheads="1"/>
                    </p:cNvSpPr>
                    <p:nvPr/>
                  </p:nvSpPr>
                  <p:spPr bwMode="auto">
                    <a:xfrm>
                      <a:off x="3485" y="2946"/>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45" name="Oval 104"/>
                    <p:cNvSpPr>
                      <a:spLocks noChangeArrowheads="1"/>
                    </p:cNvSpPr>
                    <p:nvPr/>
                  </p:nvSpPr>
                  <p:spPr bwMode="auto">
                    <a:xfrm>
                      <a:off x="3581" y="3042"/>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46" name="Oval 105"/>
                    <p:cNvSpPr>
                      <a:spLocks noChangeArrowheads="1"/>
                    </p:cNvSpPr>
                    <p:nvPr/>
                  </p:nvSpPr>
                  <p:spPr bwMode="auto">
                    <a:xfrm>
                      <a:off x="3236" y="3202"/>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47" name="Oval 106"/>
                    <p:cNvSpPr>
                      <a:spLocks noChangeArrowheads="1"/>
                    </p:cNvSpPr>
                    <p:nvPr/>
                  </p:nvSpPr>
                  <p:spPr bwMode="auto">
                    <a:xfrm>
                      <a:off x="3424" y="3100"/>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48" name="Oval 107"/>
                    <p:cNvSpPr>
                      <a:spLocks noChangeArrowheads="1"/>
                    </p:cNvSpPr>
                    <p:nvPr/>
                  </p:nvSpPr>
                  <p:spPr bwMode="auto">
                    <a:xfrm>
                      <a:off x="3570" y="3194"/>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grpSp>
              <p:sp>
                <p:nvSpPr>
                  <p:cNvPr id="183432" name="Text Box 108"/>
                  <p:cNvSpPr txBox="1">
                    <a:spLocks noChangeArrowheads="1"/>
                  </p:cNvSpPr>
                  <p:nvPr/>
                </p:nvSpPr>
                <p:spPr bwMode="auto">
                  <a:xfrm>
                    <a:off x="4866" y="2158"/>
                    <a:ext cx="399" cy="168"/>
                  </a:xfrm>
                  <a:prstGeom prst="rect">
                    <a:avLst/>
                  </a:prstGeom>
                  <a:solidFill>
                    <a:srgbClr val="FFFFFF"/>
                  </a:solidFill>
                  <a:ln>
                    <a:noFill/>
                  </a:ln>
                  <a:effectLst/>
                  <a:extLst>
                    <a:ext uri="{91240B29-F687-4F45-9708-019B960494DF}">
                      <a14:hiddenLine xmlns:a14="http://schemas.microsoft.com/office/drawing/2010/main" w="28575">
                        <a:solidFill>
                          <a:schemeClr val="bg1"/>
                        </a:solidFill>
                        <a:prstDash val="sysDot"/>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200" b="0" i="1">
                        <a:solidFill>
                          <a:schemeClr val="tx1"/>
                        </a:solidFill>
                        <a:latin typeface="Trebuchet MS" pitchFamily="34" charset="0"/>
                      </a:rPr>
                      <a:t>CA*net</a:t>
                    </a:r>
                    <a:endParaRPr lang="en-US" altLang="en-US" sz="1400">
                      <a:solidFill>
                        <a:schemeClr val="tx1"/>
                      </a:solidFill>
                      <a:latin typeface="Trebuchet MS" pitchFamily="34" charset="0"/>
                    </a:endParaRPr>
                  </a:p>
                </p:txBody>
              </p:sp>
            </p:grpSp>
            <p:cxnSp>
              <p:nvCxnSpPr>
                <p:cNvPr id="183316" name="AutoShape 109"/>
                <p:cNvCxnSpPr>
                  <a:cxnSpLocks noChangeShapeType="1"/>
                  <a:stCxn id="183498" idx="2"/>
                  <a:endCxn id="183435" idx="4"/>
                </p:cNvCxnSpPr>
                <p:nvPr/>
              </p:nvCxnSpPr>
              <p:spPr bwMode="auto">
                <a:xfrm rot="10800000">
                  <a:off x="4344" y="1379"/>
                  <a:ext cx="245" cy="841"/>
                </a:xfrm>
                <a:prstGeom prst="curvedConnector2">
                  <a:avLst/>
                </a:prstGeom>
                <a:noFill/>
                <a:ln w="28575">
                  <a:solidFill>
                    <a:schemeClr val="hlink"/>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83317" name="AutoShape 110"/>
                <p:cNvCxnSpPr>
                  <a:cxnSpLocks noChangeShapeType="1"/>
                  <a:stCxn id="183499" idx="6"/>
                  <a:endCxn id="183453" idx="4"/>
                </p:cNvCxnSpPr>
                <p:nvPr/>
              </p:nvCxnSpPr>
              <p:spPr bwMode="auto">
                <a:xfrm flipV="1">
                  <a:off x="4907" y="2147"/>
                  <a:ext cx="349" cy="169"/>
                </a:xfrm>
                <a:prstGeom prst="curvedConnector2">
                  <a:avLst/>
                </a:prstGeom>
                <a:noFill/>
                <a:ln w="28575">
                  <a:solidFill>
                    <a:schemeClr val="hlink"/>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83318" name="AutoShape 111"/>
                <p:cNvCxnSpPr>
                  <a:cxnSpLocks noChangeShapeType="1"/>
                </p:cNvCxnSpPr>
                <p:nvPr/>
              </p:nvCxnSpPr>
              <p:spPr bwMode="auto">
                <a:xfrm flipV="1">
                  <a:off x="1403" y="1915"/>
                  <a:ext cx="631" cy="108"/>
                </a:xfrm>
                <a:prstGeom prst="straightConnector1">
                  <a:avLst/>
                </a:prstGeom>
                <a:noFill/>
                <a:ln w="28575">
                  <a:solidFill>
                    <a:schemeClr val="accent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83319" name="AutoShape 112"/>
                <p:cNvCxnSpPr>
                  <a:cxnSpLocks noChangeShapeType="1"/>
                </p:cNvCxnSpPr>
                <p:nvPr/>
              </p:nvCxnSpPr>
              <p:spPr bwMode="auto">
                <a:xfrm>
                  <a:off x="2196" y="1915"/>
                  <a:ext cx="439" cy="183"/>
                </a:xfrm>
                <a:prstGeom prst="straightConnector1">
                  <a:avLst/>
                </a:prstGeom>
                <a:noFill/>
                <a:ln w="28575">
                  <a:solidFill>
                    <a:schemeClr val="accent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83320" name="AutoShape 113"/>
                <p:cNvCxnSpPr>
                  <a:cxnSpLocks noChangeShapeType="1"/>
                </p:cNvCxnSpPr>
                <p:nvPr/>
              </p:nvCxnSpPr>
              <p:spPr bwMode="auto">
                <a:xfrm flipV="1">
                  <a:off x="2797" y="2057"/>
                  <a:ext cx="940" cy="41"/>
                </a:xfrm>
                <a:prstGeom prst="straightConnector1">
                  <a:avLst/>
                </a:prstGeom>
                <a:noFill/>
                <a:ln w="28575">
                  <a:solidFill>
                    <a:schemeClr val="accent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83321" name="AutoShape 114"/>
                <p:cNvCxnSpPr>
                  <a:cxnSpLocks noChangeShapeType="1"/>
                </p:cNvCxnSpPr>
                <p:nvPr/>
              </p:nvCxnSpPr>
              <p:spPr bwMode="auto">
                <a:xfrm>
                  <a:off x="3818" y="2138"/>
                  <a:ext cx="47" cy="1282"/>
                </a:xfrm>
                <a:prstGeom prst="straightConnector1">
                  <a:avLst/>
                </a:prstGeom>
                <a:noFill/>
                <a:ln w="28575">
                  <a:solidFill>
                    <a:schemeClr val="accent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83322" name="AutoShape 115"/>
                <p:cNvCxnSpPr>
                  <a:cxnSpLocks noChangeShapeType="1"/>
                </p:cNvCxnSpPr>
                <p:nvPr/>
              </p:nvCxnSpPr>
              <p:spPr bwMode="auto">
                <a:xfrm rot="-5400000">
                  <a:off x="1665" y="1491"/>
                  <a:ext cx="108" cy="793"/>
                </a:xfrm>
                <a:prstGeom prst="curvedConnector3">
                  <a:avLst>
                    <a:gd name="adj1" fmla="val 111106"/>
                  </a:avLst>
                </a:prstGeom>
                <a:noFill/>
                <a:ln w="28575">
                  <a:solidFill>
                    <a:schemeClr val="hlink"/>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83323" name="AutoShape 116"/>
                <p:cNvCxnSpPr>
                  <a:cxnSpLocks noChangeShapeType="1"/>
                </p:cNvCxnSpPr>
                <p:nvPr/>
              </p:nvCxnSpPr>
              <p:spPr bwMode="auto">
                <a:xfrm rot="5400000" flipV="1">
                  <a:off x="2324" y="1625"/>
                  <a:ext cx="183" cy="601"/>
                </a:xfrm>
                <a:prstGeom prst="curvedConnector3">
                  <a:avLst>
                    <a:gd name="adj1" fmla="val 173222"/>
                  </a:avLst>
                </a:prstGeom>
                <a:noFill/>
                <a:ln w="28575">
                  <a:solidFill>
                    <a:schemeClr val="hlink"/>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83324" name="AutoShape 117"/>
                <p:cNvCxnSpPr>
                  <a:cxnSpLocks noChangeShapeType="1"/>
                </p:cNvCxnSpPr>
                <p:nvPr/>
              </p:nvCxnSpPr>
              <p:spPr bwMode="auto">
                <a:xfrm rot="-5400000">
                  <a:off x="3246" y="1446"/>
                  <a:ext cx="41" cy="1102"/>
                </a:xfrm>
                <a:prstGeom prst="curvedConnector3">
                  <a:avLst>
                    <a:gd name="adj1" fmla="val 258532"/>
                  </a:avLst>
                </a:prstGeom>
                <a:noFill/>
                <a:ln w="28575">
                  <a:solidFill>
                    <a:schemeClr val="hlink"/>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83325" name="AutoShape 118"/>
                <p:cNvCxnSpPr>
                  <a:cxnSpLocks noChangeShapeType="1"/>
                </p:cNvCxnSpPr>
                <p:nvPr/>
              </p:nvCxnSpPr>
              <p:spPr bwMode="auto">
                <a:xfrm>
                  <a:off x="3899" y="2057"/>
                  <a:ext cx="47" cy="1444"/>
                </a:xfrm>
                <a:prstGeom prst="curvedConnector3">
                  <a:avLst>
                    <a:gd name="adj1" fmla="val 387236"/>
                  </a:avLst>
                </a:prstGeom>
                <a:noFill/>
                <a:ln w="28575">
                  <a:solidFill>
                    <a:schemeClr val="hlink"/>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83326" name="Text Box 119"/>
                <p:cNvSpPr txBox="1">
                  <a:spLocks noChangeArrowheads="1"/>
                </p:cNvSpPr>
                <p:nvPr/>
              </p:nvSpPr>
              <p:spPr bwMode="auto">
                <a:xfrm>
                  <a:off x="2849" y="2116"/>
                  <a:ext cx="359" cy="152"/>
                </a:xfrm>
                <a:prstGeom prst="rect">
                  <a:avLst/>
                </a:prstGeom>
                <a:solidFill>
                  <a:srgbClr val="FFFFFF"/>
                </a:solidFill>
                <a:ln w="3175">
                  <a:solidFill>
                    <a:schemeClr val="tx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45720" rIns="45720" anchor="ct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000" b="0">
                      <a:solidFill>
                        <a:schemeClr val="tx1"/>
                      </a:solidFill>
                      <a:latin typeface="Trebuchet MS" pitchFamily="34" charset="0"/>
                    </a:rPr>
                    <a:t>Syracuse</a:t>
                  </a:r>
                </a:p>
              </p:txBody>
            </p:sp>
            <p:sp>
              <p:nvSpPr>
                <p:cNvPr id="183327" name="Rectangle 120"/>
                <p:cNvSpPr>
                  <a:spLocks noChangeArrowheads="1"/>
                </p:cNvSpPr>
                <p:nvPr/>
              </p:nvSpPr>
              <p:spPr bwMode="auto">
                <a:xfrm>
                  <a:off x="925" y="367"/>
                  <a:ext cx="1280" cy="111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83328" name="Line 121"/>
                <p:cNvSpPr>
                  <a:spLocks noChangeShapeType="1"/>
                </p:cNvSpPr>
                <p:nvPr/>
              </p:nvSpPr>
              <p:spPr bwMode="auto">
                <a:xfrm>
                  <a:off x="1397" y="682"/>
                  <a:ext cx="549" cy="0"/>
                </a:xfrm>
                <a:prstGeom prst="line">
                  <a:avLst/>
                </a:prstGeom>
                <a:noFill/>
                <a:ln w="28575">
                  <a:solidFill>
                    <a:srgbClr val="CC9900"/>
                  </a:solidFill>
                  <a:prstDash val="sysDot"/>
                  <a:round/>
                  <a:headEnd type="none" w="med" len="sm"/>
                  <a:tailEnd type="none"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83329" name="Text Box 122"/>
                <p:cNvSpPr txBox="1">
                  <a:spLocks noChangeArrowheads="1"/>
                </p:cNvSpPr>
                <p:nvPr/>
              </p:nvSpPr>
              <p:spPr bwMode="auto">
                <a:xfrm>
                  <a:off x="960" y="588"/>
                  <a:ext cx="362" cy="16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1200" b="0">
                      <a:solidFill>
                        <a:schemeClr val="tx1"/>
                      </a:solidFill>
                      <a:latin typeface="Trebuchet MS" pitchFamily="34" charset="0"/>
                    </a:rPr>
                    <a:t>OC-12</a:t>
                  </a:r>
                </a:p>
              </p:txBody>
            </p:sp>
            <p:sp>
              <p:nvSpPr>
                <p:cNvPr id="183330" name="Text Box 123"/>
                <p:cNvSpPr txBox="1">
                  <a:spLocks noChangeArrowheads="1"/>
                </p:cNvSpPr>
                <p:nvPr/>
              </p:nvSpPr>
              <p:spPr bwMode="auto">
                <a:xfrm>
                  <a:off x="960" y="724"/>
                  <a:ext cx="298" cy="16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1200" b="0">
                      <a:solidFill>
                        <a:schemeClr val="tx1"/>
                      </a:solidFill>
                      <a:latin typeface="Trebuchet MS" pitchFamily="34" charset="0"/>
                    </a:rPr>
                    <a:t>GigE</a:t>
                  </a:r>
                </a:p>
              </p:txBody>
            </p:sp>
            <p:sp>
              <p:nvSpPr>
                <p:cNvPr id="183331" name="Text Box 124"/>
                <p:cNvSpPr txBox="1">
                  <a:spLocks noChangeArrowheads="1"/>
                </p:cNvSpPr>
                <p:nvPr/>
              </p:nvSpPr>
              <p:spPr bwMode="auto">
                <a:xfrm>
                  <a:off x="965" y="370"/>
                  <a:ext cx="403" cy="16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1200">
                      <a:solidFill>
                        <a:schemeClr val="tx1"/>
                      </a:solidFill>
                      <a:latin typeface="Trebuchet MS" pitchFamily="34" charset="0"/>
                    </a:rPr>
                    <a:t>legend</a:t>
                  </a:r>
                  <a:endParaRPr lang="en-US" altLang="en-US" sz="1200" b="0">
                    <a:solidFill>
                      <a:schemeClr val="tx1"/>
                    </a:solidFill>
                    <a:latin typeface="Trebuchet MS" pitchFamily="34" charset="0"/>
                  </a:endParaRPr>
                </a:p>
              </p:txBody>
            </p:sp>
            <p:sp>
              <p:nvSpPr>
                <p:cNvPr id="183332" name="Text Box 125"/>
                <p:cNvSpPr txBox="1">
                  <a:spLocks noChangeArrowheads="1"/>
                </p:cNvSpPr>
                <p:nvPr/>
              </p:nvSpPr>
              <p:spPr bwMode="auto">
                <a:xfrm>
                  <a:off x="965" y="1148"/>
                  <a:ext cx="704" cy="16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1200" b="0">
                      <a:solidFill>
                        <a:schemeClr val="tx1"/>
                      </a:solidFill>
                      <a:latin typeface="Trebuchet MS" pitchFamily="34" charset="0"/>
                    </a:rPr>
                    <a:t>NYSERNet PoP</a:t>
                  </a:r>
                </a:p>
              </p:txBody>
            </p:sp>
            <p:sp>
              <p:nvSpPr>
                <p:cNvPr id="183333" name="Line 126"/>
                <p:cNvSpPr>
                  <a:spLocks noChangeShapeType="1"/>
                </p:cNvSpPr>
                <p:nvPr/>
              </p:nvSpPr>
              <p:spPr bwMode="auto">
                <a:xfrm>
                  <a:off x="1021" y="536"/>
                  <a:ext cx="1096"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83334" name="Line 127"/>
                <p:cNvSpPr>
                  <a:spLocks noChangeShapeType="1"/>
                </p:cNvSpPr>
                <p:nvPr/>
              </p:nvSpPr>
              <p:spPr bwMode="auto">
                <a:xfrm>
                  <a:off x="1397" y="954"/>
                  <a:ext cx="549"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83335" name="Text Box 128"/>
                <p:cNvSpPr txBox="1">
                  <a:spLocks noChangeArrowheads="1"/>
                </p:cNvSpPr>
                <p:nvPr/>
              </p:nvSpPr>
              <p:spPr bwMode="auto">
                <a:xfrm>
                  <a:off x="960" y="860"/>
                  <a:ext cx="423" cy="16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1200" b="0">
                      <a:solidFill>
                        <a:schemeClr val="tx1"/>
                      </a:solidFill>
                      <a:latin typeface="Trebuchet MS" pitchFamily="34" charset="0"/>
                    </a:rPr>
                    <a:t>10 GigE</a:t>
                  </a:r>
                </a:p>
              </p:txBody>
            </p:sp>
            <p:grpSp>
              <p:nvGrpSpPr>
                <p:cNvPr id="183336" name="Group 129"/>
                <p:cNvGrpSpPr>
                  <a:grpSpLocks/>
                </p:cNvGrpSpPr>
                <p:nvPr/>
              </p:nvGrpSpPr>
              <p:grpSpPr bwMode="auto">
                <a:xfrm>
                  <a:off x="1853" y="1300"/>
                  <a:ext cx="180" cy="126"/>
                  <a:chOff x="3120" y="2946"/>
                  <a:chExt cx="815" cy="572"/>
                </a:xfrm>
              </p:grpSpPr>
              <p:sp>
                <p:nvSpPr>
                  <p:cNvPr id="183415" name="Oval 130"/>
                  <p:cNvSpPr>
                    <a:spLocks noChangeArrowheads="1"/>
                  </p:cNvSpPr>
                  <p:nvPr/>
                </p:nvSpPr>
                <p:spPr bwMode="auto">
                  <a:xfrm>
                    <a:off x="3120" y="3301"/>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16" name="Oval 131"/>
                  <p:cNvSpPr>
                    <a:spLocks noChangeArrowheads="1"/>
                  </p:cNvSpPr>
                  <p:nvPr/>
                </p:nvSpPr>
                <p:spPr bwMode="auto">
                  <a:xfrm>
                    <a:off x="3276" y="3303"/>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17" name="Oval 132"/>
                  <p:cNvSpPr>
                    <a:spLocks noChangeArrowheads="1"/>
                  </p:cNvSpPr>
                  <p:nvPr/>
                </p:nvSpPr>
                <p:spPr bwMode="auto">
                  <a:xfrm>
                    <a:off x="3396" y="3294"/>
                    <a:ext cx="264"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18" name="Oval 133"/>
                  <p:cNvSpPr>
                    <a:spLocks noChangeArrowheads="1"/>
                  </p:cNvSpPr>
                  <p:nvPr/>
                </p:nvSpPr>
                <p:spPr bwMode="auto">
                  <a:xfrm>
                    <a:off x="3619" y="3303"/>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19" name="Oval 134"/>
                  <p:cNvSpPr>
                    <a:spLocks noChangeArrowheads="1"/>
                  </p:cNvSpPr>
                  <p:nvPr/>
                </p:nvSpPr>
                <p:spPr bwMode="auto">
                  <a:xfrm>
                    <a:off x="3233" y="3217"/>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20" name="Oval 135"/>
                  <p:cNvSpPr>
                    <a:spLocks noChangeArrowheads="1"/>
                  </p:cNvSpPr>
                  <p:nvPr/>
                </p:nvSpPr>
                <p:spPr bwMode="auto">
                  <a:xfrm>
                    <a:off x="3421" y="3225"/>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21" name="Oval 136"/>
                  <p:cNvSpPr>
                    <a:spLocks noChangeArrowheads="1"/>
                  </p:cNvSpPr>
                  <p:nvPr/>
                </p:nvSpPr>
                <p:spPr bwMode="auto">
                  <a:xfrm>
                    <a:off x="3713" y="3175"/>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22" name="Oval 137"/>
                  <p:cNvSpPr>
                    <a:spLocks noChangeArrowheads="1"/>
                  </p:cNvSpPr>
                  <p:nvPr/>
                </p:nvSpPr>
                <p:spPr bwMode="auto">
                  <a:xfrm>
                    <a:off x="3526" y="3184"/>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23" name="Oval 138"/>
                  <p:cNvSpPr>
                    <a:spLocks noChangeArrowheads="1"/>
                  </p:cNvSpPr>
                  <p:nvPr/>
                </p:nvSpPr>
                <p:spPr bwMode="auto">
                  <a:xfrm>
                    <a:off x="3491" y="3236"/>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24" name="Oval 139"/>
                  <p:cNvSpPr>
                    <a:spLocks noChangeArrowheads="1"/>
                  </p:cNvSpPr>
                  <p:nvPr/>
                </p:nvSpPr>
                <p:spPr bwMode="auto">
                  <a:xfrm>
                    <a:off x="3164" y="3122"/>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25" name="Oval 140"/>
                  <p:cNvSpPr>
                    <a:spLocks noChangeArrowheads="1"/>
                  </p:cNvSpPr>
                  <p:nvPr/>
                </p:nvSpPr>
                <p:spPr bwMode="auto">
                  <a:xfrm>
                    <a:off x="3320" y="3055"/>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26" name="Oval 141"/>
                  <p:cNvSpPr>
                    <a:spLocks noChangeArrowheads="1"/>
                  </p:cNvSpPr>
                  <p:nvPr/>
                </p:nvSpPr>
                <p:spPr bwMode="auto">
                  <a:xfrm>
                    <a:off x="3485" y="2946"/>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27" name="Oval 142"/>
                  <p:cNvSpPr>
                    <a:spLocks noChangeArrowheads="1"/>
                  </p:cNvSpPr>
                  <p:nvPr/>
                </p:nvSpPr>
                <p:spPr bwMode="auto">
                  <a:xfrm>
                    <a:off x="3581" y="3042"/>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28" name="Oval 143"/>
                  <p:cNvSpPr>
                    <a:spLocks noChangeArrowheads="1"/>
                  </p:cNvSpPr>
                  <p:nvPr/>
                </p:nvSpPr>
                <p:spPr bwMode="auto">
                  <a:xfrm>
                    <a:off x="3236" y="3202"/>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29" name="Oval 144"/>
                  <p:cNvSpPr>
                    <a:spLocks noChangeArrowheads="1"/>
                  </p:cNvSpPr>
                  <p:nvPr/>
                </p:nvSpPr>
                <p:spPr bwMode="auto">
                  <a:xfrm>
                    <a:off x="3424" y="3100"/>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30" name="Oval 145"/>
                  <p:cNvSpPr>
                    <a:spLocks noChangeArrowheads="1"/>
                  </p:cNvSpPr>
                  <p:nvPr/>
                </p:nvSpPr>
                <p:spPr bwMode="auto">
                  <a:xfrm>
                    <a:off x="3570" y="3194"/>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grpSp>
            <p:sp>
              <p:nvSpPr>
                <p:cNvPr id="183337" name="Text Box 146"/>
                <p:cNvSpPr txBox="1">
                  <a:spLocks noChangeArrowheads="1"/>
                </p:cNvSpPr>
                <p:nvPr/>
              </p:nvSpPr>
              <p:spPr bwMode="auto">
                <a:xfrm>
                  <a:off x="954" y="1289"/>
                  <a:ext cx="659" cy="168"/>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1200" b="0">
                      <a:solidFill>
                        <a:schemeClr val="tx1"/>
                      </a:solidFill>
                      <a:latin typeface="Trebuchet MS" pitchFamily="34" charset="0"/>
                    </a:rPr>
                    <a:t>R&amp;E Network</a:t>
                  </a:r>
                </a:p>
              </p:txBody>
            </p:sp>
            <p:sp>
              <p:nvSpPr>
                <p:cNvPr id="183338" name="Line 147"/>
                <p:cNvSpPr>
                  <a:spLocks noChangeShapeType="1"/>
                </p:cNvSpPr>
                <p:nvPr/>
              </p:nvSpPr>
              <p:spPr bwMode="auto">
                <a:xfrm>
                  <a:off x="1396" y="815"/>
                  <a:ext cx="550" cy="0"/>
                </a:xfrm>
                <a:prstGeom prst="line">
                  <a:avLst/>
                </a:prstGeom>
                <a:noFill/>
                <a:ln w="28575">
                  <a:solidFill>
                    <a:schemeClr val="hlink"/>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83339" name="Line 148"/>
                <p:cNvSpPr>
                  <a:spLocks noChangeShapeType="1"/>
                </p:cNvSpPr>
                <p:nvPr/>
              </p:nvSpPr>
              <p:spPr bwMode="auto">
                <a:xfrm>
                  <a:off x="1392" y="1098"/>
                  <a:ext cx="549" cy="0"/>
                </a:xfrm>
                <a:prstGeom prst="line">
                  <a:avLst/>
                </a:prstGeom>
                <a:noFill/>
                <a:ln w="28575">
                  <a:solidFill>
                    <a:schemeClr val="accent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83340" name="Text Box 149"/>
                <p:cNvSpPr txBox="1">
                  <a:spLocks noChangeArrowheads="1"/>
                </p:cNvSpPr>
                <p:nvPr/>
              </p:nvSpPr>
              <p:spPr bwMode="auto">
                <a:xfrm>
                  <a:off x="960" y="1004"/>
                  <a:ext cx="373" cy="16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1200" b="0">
                      <a:solidFill>
                        <a:schemeClr val="tx1"/>
                      </a:solidFill>
                      <a:latin typeface="Trebuchet MS" pitchFamily="34" charset="0"/>
                    </a:rPr>
                    <a:t>DWDM</a:t>
                  </a:r>
                </a:p>
              </p:txBody>
            </p:sp>
            <p:grpSp>
              <p:nvGrpSpPr>
                <p:cNvPr id="183341" name="Group 150"/>
                <p:cNvGrpSpPr>
                  <a:grpSpLocks/>
                </p:cNvGrpSpPr>
                <p:nvPr/>
              </p:nvGrpSpPr>
              <p:grpSpPr bwMode="auto">
                <a:xfrm>
                  <a:off x="1685" y="1148"/>
                  <a:ext cx="144" cy="144"/>
                  <a:chOff x="1488" y="720"/>
                  <a:chExt cx="144" cy="144"/>
                </a:xfrm>
              </p:grpSpPr>
              <p:sp>
                <p:nvSpPr>
                  <p:cNvPr id="183411" name="Rectangle 151"/>
                  <p:cNvSpPr>
                    <a:spLocks noChangeArrowheads="1"/>
                  </p:cNvSpPr>
                  <p:nvPr/>
                </p:nvSpPr>
                <p:spPr bwMode="auto">
                  <a:xfrm>
                    <a:off x="1488" y="720"/>
                    <a:ext cx="144" cy="144"/>
                  </a:xfrm>
                  <a:prstGeom prst="rect">
                    <a:avLst/>
                  </a:prstGeom>
                  <a:solidFill>
                    <a:srgbClr val="FFFFFF"/>
                  </a:solidFill>
                  <a:ln w="28575">
                    <a:solidFill>
                      <a:srgbClr val="38427E"/>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83412" name="Line 152"/>
                  <p:cNvSpPr>
                    <a:spLocks noChangeShapeType="1"/>
                  </p:cNvSpPr>
                  <p:nvPr/>
                </p:nvSpPr>
                <p:spPr bwMode="auto">
                  <a:xfrm>
                    <a:off x="1488" y="768"/>
                    <a:ext cx="144" cy="0"/>
                  </a:xfrm>
                  <a:prstGeom prst="line">
                    <a:avLst/>
                  </a:prstGeom>
                  <a:noFill/>
                  <a:ln w="19050">
                    <a:solidFill>
                      <a:srgbClr val="38427E"/>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83413" name="Line 153"/>
                  <p:cNvSpPr>
                    <a:spLocks noChangeShapeType="1"/>
                  </p:cNvSpPr>
                  <p:nvPr/>
                </p:nvSpPr>
                <p:spPr bwMode="auto">
                  <a:xfrm>
                    <a:off x="1488" y="816"/>
                    <a:ext cx="144" cy="0"/>
                  </a:xfrm>
                  <a:prstGeom prst="line">
                    <a:avLst/>
                  </a:prstGeom>
                  <a:noFill/>
                  <a:ln w="19050">
                    <a:solidFill>
                      <a:srgbClr val="38427E"/>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83414" name="Rectangle 154"/>
                  <p:cNvSpPr>
                    <a:spLocks noChangeArrowheads="1"/>
                  </p:cNvSpPr>
                  <p:nvPr/>
                </p:nvSpPr>
                <p:spPr bwMode="auto">
                  <a:xfrm>
                    <a:off x="1536" y="768"/>
                    <a:ext cx="48" cy="48"/>
                  </a:xfrm>
                  <a:prstGeom prst="rect">
                    <a:avLst/>
                  </a:prstGeom>
                  <a:solidFill>
                    <a:srgbClr val="38427E"/>
                  </a:solidFill>
                  <a:ln w="9525">
                    <a:solidFill>
                      <a:srgbClr val="38427E"/>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grpSp>
            <p:grpSp>
              <p:nvGrpSpPr>
                <p:cNvPr id="183342" name="Group 155"/>
                <p:cNvGrpSpPr>
                  <a:grpSpLocks/>
                </p:cNvGrpSpPr>
                <p:nvPr/>
              </p:nvGrpSpPr>
              <p:grpSpPr bwMode="auto">
                <a:xfrm>
                  <a:off x="2315" y="2950"/>
                  <a:ext cx="815" cy="572"/>
                  <a:chOff x="4326" y="2516"/>
                  <a:chExt cx="815" cy="572"/>
                </a:xfrm>
              </p:grpSpPr>
              <p:grpSp>
                <p:nvGrpSpPr>
                  <p:cNvPr id="183393" name="Group 156"/>
                  <p:cNvGrpSpPr>
                    <a:grpSpLocks/>
                  </p:cNvGrpSpPr>
                  <p:nvPr/>
                </p:nvGrpSpPr>
                <p:grpSpPr bwMode="auto">
                  <a:xfrm>
                    <a:off x="4326" y="2516"/>
                    <a:ext cx="815" cy="572"/>
                    <a:chOff x="3120" y="2946"/>
                    <a:chExt cx="815" cy="572"/>
                  </a:xfrm>
                </p:grpSpPr>
                <p:sp>
                  <p:nvSpPr>
                    <p:cNvPr id="183395" name="Oval 157"/>
                    <p:cNvSpPr>
                      <a:spLocks noChangeArrowheads="1"/>
                    </p:cNvSpPr>
                    <p:nvPr/>
                  </p:nvSpPr>
                  <p:spPr bwMode="auto">
                    <a:xfrm>
                      <a:off x="3120" y="3301"/>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396" name="Oval 158"/>
                    <p:cNvSpPr>
                      <a:spLocks noChangeArrowheads="1"/>
                    </p:cNvSpPr>
                    <p:nvPr/>
                  </p:nvSpPr>
                  <p:spPr bwMode="auto">
                    <a:xfrm>
                      <a:off x="3276" y="3303"/>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397" name="Oval 159"/>
                    <p:cNvSpPr>
                      <a:spLocks noChangeArrowheads="1"/>
                    </p:cNvSpPr>
                    <p:nvPr/>
                  </p:nvSpPr>
                  <p:spPr bwMode="auto">
                    <a:xfrm>
                      <a:off x="3396" y="3294"/>
                      <a:ext cx="264"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398" name="Oval 160"/>
                    <p:cNvSpPr>
                      <a:spLocks noChangeArrowheads="1"/>
                    </p:cNvSpPr>
                    <p:nvPr/>
                  </p:nvSpPr>
                  <p:spPr bwMode="auto">
                    <a:xfrm>
                      <a:off x="3619" y="3303"/>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399" name="Oval 161"/>
                    <p:cNvSpPr>
                      <a:spLocks noChangeArrowheads="1"/>
                    </p:cNvSpPr>
                    <p:nvPr/>
                  </p:nvSpPr>
                  <p:spPr bwMode="auto">
                    <a:xfrm>
                      <a:off x="3233" y="3217"/>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00" name="Oval 162"/>
                    <p:cNvSpPr>
                      <a:spLocks noChangeArrowheads="1"/>
                    </p:cNvSpPr>
                    <p:nvPr/>
                  </p:nvSpPr>
                  <p:spPr bwMode="auto">
                    <a:xfrm>
                      <a:off x="3421" y="3225"/>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01" name="Oval 163"/>
                    <p:cNvSpPr>
                      <a:spLocks noChangeArrowheads="1"/>
                    </p:cNvSpPr>
                    <p:nvPr/>
                  </p:nvSpPr>
                  <p:spPr bwMode="auto">
                    <a:xfrm>
                      <a:off x="3713" y="3175"/>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02" name="Oval 164"/>
                    <p:cNvSpPr>
                      <a:spLocks noChangeArrowheads="1"/>
                    </p:cNvSpPr>
                    <p:nvPr/>
                  </p:nvSpPr>
                  <p:spPr bwMode="auto">
                    <a:xfrm>
                      <a:off x="3526" y="3184"/>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03" name="Oval 165"/>
                    <p:cNvSpPr>
                      <a:spLocks noChangeArrowheads="1"/>
                    </p:cNvSpPr>
                    <p:nvPr/>
                  </p:nvSpPr>
                  <p:spPr bwMode="auto">
                    <a:xfrm>
                      <a:off x="3491" y="3236"/>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04" name="Oval 166"/>
                    <p:cNvSpPr>
                      <a:spLocks noChangeArrowheads="1"/>
                    </p:cNvSpPr>
                    <p:nvPr/>
                  </p:nvSpPr>
                  <p:spPr bwMode="auto">
                    <a:xfrm>
                      <a:off x="3164" y="3122"/>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05" name="Oval 167"/>
                    <p:cNvSpPr>
                      <a:spLocks noChangeArrowheads="1"/>
                    </p:cNvSpPr>
                    <p:nvPr/>
                  </p:nvSpPr>
                  <p:spPr bwMode="auto">
                    <a:xfrm>
                      <a:off x="3320" y="3055"/>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06" name="Oval 168"/>
                    <p:cNvSpPr>
                      <a:spLocks noChangeArrowheads="1"/>
                    </p:cNvSpPr>
                    <p:nvPr/>
                  </p:nvSpPr>
                  <p:spPr bwMode="auto">
                    <a:xfrm>
                      <a:off x="3485" y="2946"/>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07" name="Oval 169"/>
                    <p:cNvSpPr>
                      <a:spLocks noChangeArrowheads="1"/>
                    </p:cNvSpPr>
                    <p:nvPr/>
                  </p:nvSpPr>
                  <p:spPr bwMode="auto">
                    <a:xfrm>
                      <a:off x="3581" y="3042"/>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08" name="Oval 170"/>
                    <p:cNvSpPr>
                      <a:spLocks noChangeArrowheads="1"/>
                    </p:cNvSpPr>
                    <p:nvPr/>
                  </p:nvSpPr>
                  <p:spPr bwMode="auto">
                    <a:xfrm>
                      <a:off x="3236" y="3202"/>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09" name="Oval 171"/>
                    <p:cNvSpPr>
                      <a:spLocks noChangeArrowheads="1"/>
                    </p:cNvSpPr>
                    <p:nvPr/>
                  </p:nvSpPr>
                  <p:spPr bwMode="auto">
                    <a:xfrm>
                      <a:off x="3424" y="3100"/>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410" name="Oval 172"/>
                    <p:cNvSpPr>
                      <a:spLocks noChangeArrowheads="1"/>
                    </p:cNvSpPr>
                    <p:nvPr/>
                  </p:nvSpPr>
                  <p:spPr bwMode="auto">
                    <a:xfrm>
                      <a:off x="3570" y="3194"/>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grpSp>
              <p:sp>
                <p:nvSpPr>
                  <p:cNvPr id="183394" name="Text Box 173"/>
                  <p:cNvSpPr txBox="1">
                    <a:spLocks noChangeArrowheads="1"/>
                  </p:cNvSpPr>
                  <p:nvPr/>
                </p:nvSpPr>
                <p:spPr bwMode="auto">
                  <a:xfrm>
                    <a:off x="4593" y="2773"/>
                    <a:ext cx="274" cy="168"/>
                  </a:xfrm>
                  <a:prstGeom prst="rect">
                    <a:avLst/>
                  </a:prstGeom>
                  <a:solidFill>
                    <a:srgbClr val="FFFFFF"/>
                  </a:solidFill>
                  <a:ln>
                    <a:noFill/>
                  </a:ln>
                  <a:effectLst/>
                  <a:extLst>
                    <a:ext uri="{91240B29-F687-4F45-9708-019B960494DF}">
                      <a14:hiddenLine xmlns:a14="http://schemas.microsoft.com/office/drawing/2010/main" w="28575">
                        <a:solidFill>
                          <a:schemeClr val="bg1"/>
                        </a:solidFill>
                        <a:prstDash val="sysDot"/>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200" b="0" i="1">
                        <a:solidFill>
                          <a:schemeClr val="tx1"/>
                        </a:solidFill>
                        <a:latin typeface="Trebuchet MS" pitchFamily="34" charset="0"/>
                      </a:rPr>
                      <a:t>NLR</a:t>
                    </a:r>
                    <a:endParaRPr lang="en-US" altLang="en-US" sz="1400">
                      <a:solidFill>
                        <a:schemeClr val="tx1"/>
                      </a:solidFill>
                      <a:latin typeface="Trebuchet MS" pitchFamily="34" charset="0"/>
                    </a:endParaRPr>
                  </a:p>
                </p:txBody>
              </p:sp>
            </p:grpSp>
            <p:cxnSp>
              <p:nvCxnSpPr>
                <p:cNvPr id="183343" name="AutoShape 174"/>
                <p:cNvCxnSpPr>
                  <a:cxnSpLocks noChangeShapeType="1"/>
                  <a:stCxn id="183363" idx="1"/>
                  <a:endCxn id="183401" idx="5"/>
                </p:cNvCxnSpPr>
                <p:nvPr/>
              </p:nvCxnSpPr>
              <p:spPr bwMode="auto">
                <a:xfrm rot="10800000">
                  <a:off x="3097" y="3363"/>
                  <a:ext cx="684" cy="129"/>
                </a:xfrm>
                <a:prstGeom prst="curvedConnector2">
                  <a:avLst/>
                </a:prstGeom>
                <a:noFill/>
                <a:ln w="28575">
                  <a:solidFill>
                    <a:schemeClr val="accent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grpSp>
              <p:nvGrpSpPr>
                <p:cNvPr id="183344" name="Group 175"/>
                <p:cNvGrpSpPr>
                  <a:grpSpLocks/>
                </p:cNvGrpSpPr>
                <p:nvPr/>
              </p:nvGrpSpPr>
              <p:grpSpPr bwMode="auto">
                <a:xfrm>
                  <a:off x="4752" y="528"/>
                  <a:ext cx="815" cy="572"/>
                  <a:chOff x="4652" y="1882"/>
                  <a:chExt cx="815" cy="572"/>
                </a:xfrm>
              </p:grpSpPr>
              <p:grpSp>
                <p:nvGrpSpPr>
                  <p:cNvPr id="183375" name="Group 176"/>
                  <p:cNvGrpSpPr>
                    <a:grpSpLocks/>
                  </p:cNvGrpSpPr>
                  <p:nvPr/>
                </p:nvGrpSpPr>
                <p:grpSpPr bwMode="auto">
                  <a:xfrm>
                    <a:off x="4652" y="1882"/>
                    <a:ext cx="815" cy="572"/>
                    <a:chOff x="3120" y="2946"/>
                    <a:chExt cx="815" cy="572"/>
                  </a:xfrm>
                </p:grpSpPr>
                <p:sp>
                  <p:nvSpPr>
                    <p:cNvPr id="183377" name="Oval 177"/>
                    <p:cNvSpPr>
                      <a:spLocks noChangeArrowheads="1"/>
                    </p:cNvSpPr>
                    <p:nvPr/>
                  </p:nvSpPr>
                  <p:spPr bwMode="auto">
                    <a:xfrm>
                      <a:off x="3120" y="3301"/>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378" name="Oval 178"/>
                    <p:cNvSpPr>
                      <a:spLocks noChangeArrowheads="1"/>
                    </p:cNvSpPr>
                    <p:nvPr/>
                  </p:nvSpPr>
                  <p:spPr bwMode="auto">
                    <a:xfrm>
                      <a:off x="3276" y="3303"/>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379" name="Oval 179"/>
                    <p:cNvSpPr>
                      <a:spLocks noChangeArrowheads="1"/>
                    </p:cNvSpPr>
                    <p:nvPr/>
                  </p:nvSpPr>
                  <p:spPr bwMode="auto">
                    <a:xfrm>
                      <a:off x="3396" y="3294"/>
                      <a:ext cx="264"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380" name="Oval 180"/>
                    <p:cNvSpPr>
                      <a:spLocks noChangeArrowheads="1"/>
                    </p:cNvSpPr>
                    <p:nvPr/>
                  </p:nvSpPr>
                  <p:spPr bwMode="auto">
                    <a:xfrm>
                      <a:off x="3619" y="3303"/>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381" name="Oval 181"/>
                    <p:cNvSpPr>
                      <a:spLocks noChangeArrowheads="1"/>
                    </p:cNvSpPr>
                    <p:nvPr/>
                  </p:nvSpPr>
                  <p:spPr bwMode="auto">
                    <a:xfrm>
                      <a:off x="3233" y="3217"/>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382" name="Oval 182"/>
                    <p:cNvSpPr>
                      <a:spLocks noChangeArrowheads="1"/>
                    </p:cNvSpPr>
                    <p:nvPr/>
                  </p:nvSpPr>
                  <p:spPr bwMode="auto">
                    <a:xfrm>
                      <a:off x="3421" y="3225"/>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383" name="Oval 183"/>
                    <p:cNvSpPr>
                      <a:spLocks noChangeArrowheads="1"/>
                    </p:cNvSpPr>
                    <p:nvPr/>
                  </p:nvSpPr>
                  <p:spPr bwMode="auto">
                    <a:xfrm>
                      <a:off x="3713" y="3175"/>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384" name="Oval 184"/>
                    <p:cNvSpPr>
                      <a:spLocks noChangeArrowheads="1"/>
                    </p:cNvSpPr>
                    <p:nvPr/>
                  </p:nvSpPr>
                  <p:spPr bwMode="auto">
                    <a:xfrm>
                      <a:off x="3526" y="3184"/>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385" name="Oval 185"/>
                    <p:cNvSpPr>
                      <a:spLocks noChangeArrowheads="1"/>
                    </p:cNvSpPr>
                    <p:nvPr/>
                  </p:nvSpPr>
                  <p:spPr bwMode="auto">
                    <a:xfrm>
                      <a:off x="3491" y="3236"/>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386" name="Oval 186"/>
                    <p:cNvSpPr>
                      <a:spLocks noChangeArrowheads="1"/>
                    </p:cNvSpPr>
                    <p:nvPr/>
                  </p:nvSpPr>
                  <p:spPr bwMode="auto">
                    <a:xfrm>
                      <a:off x="3164" y="3122"/>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387" name="Oval 187"/>
                    <p:cNvSpPr>
                      <a:spLocks noChangeArrowheads="1"/>
                    </p:cNvSpPr>
                    <p:nvPr/>
                  </p:nvSpPr>
                  <p:spPr bwMode="auto">
                    <a:xfrm>
                      <a:off x="3320" y="3055"/>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388" name="Oval 188"/>
                    <p:cNvSpPr>
                      <a:spLocks noChangeArrowheads="1"/>
                    </p:cNvSpPr>
                    <p:nvPr/>
                  </p:nvSpPr>
                  <p:spPr bwMode="auto">
                    <a:xfrm>
                      <a:off x="3485" y="2946"/>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389" name="Oval 189"/>
                    <p:cNvSpPr>
                      <a:spLocks noChangeArrowheads="1"/>
                    </p:cNvSpPr>
                    <p:nvPr/>
                  </p:nvSpPr>
                  <p:spPr bwMode="auto">
                    <a:xfrm>
                      <a:off x="3581" y="3042"/>
                      <a:ext cx="222" cy="215"/>
                    </a:xfrm>
                    <a:prstGeom prst="ellipse">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390" name="Oval 190"/>
                    <p:cNvSpPr>
                      <a:spLocks noChangeArrowheads="1"/>
                    </p:cNvSpPr>
                    <p:nvPr/>
                  </p:nvSpPr>
                  <p:spPr bwMode="auto">
                    <a:xfrm>
                      <a:off x="3236" y="3202"/>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391" name="Oval 191"/>
                    <p:cNvSpPr>
                      <a:spLocks noChangeArrowheads="1"/>
                    </p:cNvSpPr>
                    <p:nvPr/>
                  </p:nvSpPr>
                  <p:spPr bwMode="auto">
                    <a:xfrm>
                      <a:off x="3424" y="3100"/>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sp>
                  <p:nvSpPr>
                    <p:cNvPr id="183392" name="Oval 192"/>
                    <p:cNvSpPr>
                      <a:spLocks noChangeArrowheads="1"/>
                    </p:cNvSpPr>
                    <p:nvPr/>
                  </p:nvSpPr>
                  <p:spPr bwMode="auto">
                    <a:xfrm>
                      <a:off x="3570" y="3194"/>
                      <a:ext cx="222" cy="215"/>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latin typeface="Trebuchet MS" pitchFamily="34" charset="0"/>
                      </a:endParaRPr>
                    </a:p>
                  </p:txBody>
                </p:sp>
              </p:grpSp>
              <p:sp>
                <p:nvSpPr>
                  <p:cNvPr id="183376" name="Text Box 193"/>
                  <p:cNvSpPr txBox="1">
                    <a:spLocks noChangeArrowheads="1"/>
                  </p:cNvSpPr>
                  <p:nvPr/>
                </p:nvSpPr>
                <p:spPr bwMode="auto">
                  <a:xfrm>
                    <a:off x="4891" y="2158"/>
                    <a:ext cx="346" cy="168"/>
                  </a:xfrm>
                  <a:prstGeom prst="rect">
                    <a:avLst/>
                  </a:prstGeom>
                  <a:solidFill>
                    <a:srgbClr val="FFFFFF"/>
                  </a:solidFill>
                  <a:ln>
                    <a:noFill/>
                  </a:ln>
                  <a:effectLst/>
                  <a:extLst>
                    <a:ext uri="{91240B29-F687-4F45-9708-019B960494DF}">
                      <a14:hiddenLine xmlns:a14="http://schemas.microsoft.com/office/drawing/2010/main" w="28575">
                        <a:solidFill>
                          <a:schemeClr val="bg1"/>
                        </a:solidFill>
                        <a:prstDash val="sysDot"/>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1200" b="0" i="1">
                        <a:solidFill>
                          <a:schemeClr val="tx1"/>
                        </a:solidFill>
                        <a:latin typeface="Trebuchet MS" pitchFamily="34" charset="0"/>
                      </a:rPr>
                      <a:t>ESnet</a:t>
                    </a:r>
                    <a:endParaRPr lang="en-US" altLang="en-US" sz="1400">
                      <a:solidFill>
                        <a:schemeClr val="tx1"/>
                      </a:solidFill>
                      <a:latin typeface="Trebuchet MS" pitchFamily="34" charset="0"/>
                    </a:endParaRPr>
                  </a:p>
                </p:txBody>
              </p:sp>
            </p:grpSp>
            <p:cxnSp>
              <p:nvCxnSpPr>
                <p:cNvPr id="183345" name="AutoShape 194"/>
                <p:cNvCxnSpPr>
                  <a:cxnSpLocks noChangeShapeType="1"/>
                  <a:stCxn id="183358" idx="2"/>
                  <a:endCxn id="183370" idx="2"/>
                </p:cNvCxnSpPr>
                <p:nvPr/>
              </p:nvCxnSpPr>
              <p:spPr bwMode="auto">
                <a:xfrm rot="16200000" flipH="1">
                  <a:off x="1982" y="1396"/>
                  <a:ext cx="80" cy="1392"/>
                </a:xfrm>
                <a:prstGeom prst="curvedConnector3">
                  <a:avLst>
                    <a:gd name="adj1" fmla="val 280000"/>
                  </a:avLst>
                </a:prstGeom>
                <a:noFill/>
                <a:ln w="28575">
                  <a:solidFill>
                    <a:schemeClr val="hlink"/>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83346" name="AutoShape 195"/>
                <p:cNvCxnSpPr>
                  <a:cxnSpLocks noChangeShapeType="1"/>
                  <a:stCxn id="183370" idx="1"/>
                  <a:endCxn id="183366" idx="0"/>
                </p:cNvCxnSpPr>
                <p:nvPr/>
              </p:nvCxnSpPr>
              <p:spPr bwMode="auto">
                <a:xfrm rot="10800000" flipH="1" flipV="1">
                  <a:off x="2694" y="2108"/>
                  <a:ext cx="1168" cy="1360"/>
                </a:xfrm>
                <a:prstGeom prst="curvedConnector4">
                  <a:avLst>
                    <a:gd name="adj1" fmla="val 7444"/>
                    <a:gd name="adj2" fmla="val 24704"/>
                  </a:avLst>
                </a:prstGeom>
                <a:noFill/>
                <a:ln w="28575">
                  <a:solidFill>
                    <a:schemeClr val="hlink"/>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83347" name="AutoShape 196"/>
                <p:cNvCxnSpPr>
                  <a:cxnSpLocks noChangeShapeType="1"/>
                  <a:stCxn id="183374" idx="0"/>
                  <a:endCxn id="183366" idx="3"/>
                </p:cNvCxnSpPr>
                <p:nvPr/>
              </p:nvCxnSpPr>
              <p:spPr bwMode="auto">
                <a:xfrm rot="5400000" flipV="1">
                  <a:off x="2186" y="1792"/>
                  <a:ext cx="1624" cy="1776"/>
                </a:xfrm>
                <a:prstGeom prst="curvedConnector4">
                  <a:avLst>
                    <a:gd name="adj1" fmla="val -18537"/>
                    <a:gd name="adj2" fmla="val 115764"/>
                  </a:avLst>
                </a:prstGeom>
                <a:noFill/>
                <a:ln w="28575">
                  <a:solidFill>
                    <a:schemeClr val="hlink"/>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83348" name="AutoShape 197"/>
                <p:cNvCxnSpPr>
                  <a:cxnSpLocks noChangeShapeType="1"/>
                  <a:stCxn id="183498" idx="0"/>
                  <a:endCxn id="183379" idx="4"/>
                </p:cNvCxnSpPr>
                <p:nvPr/>
              </p:nvCxnSpPr>
              <p:spPr bwMode="auto">
                <a:xfrm rot="-5400000">
                  <a:off x="4419" y="1372"/>
                  <a:ext cx="1021" cy="460"/>
                </a:xfrm>
                <a:prstGeom prst="curvedConnector3">
                  <a:avLst>
                    <a:gd name="adj1" fmla="val 49949"/>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grpSp>
              <p:nvGrpSpPr>
                <p:cNvPr id="183349" name="Group 198"/>
                <p:cNvGrpSpPr>
                  <a:grpSpLocks/>
                </p:cNvGrpSpPr>
                <p:nvPr/>
              </p:nvGrpSpPr>
              <p:grpSpPr bwMode="auto">
                <a:xfrm>
                  <a:off x="2038" y="1820"/>
                  <a:ext cx="144" cy="144"/>
                  <a:chOff x="1488" y="720"/>
                  <a:chExt cx="144" cy="144"/>
                </a:xfrm>
              </p:grpSpPr>
              <p:sp>
                <p:nvSpPr>
                  <p:cNvPr id="183371" name="Rectangle 199"/>
                  <p:cNvSpPr>
                    <a:spLocks noChangeArrowheads="1"/>
                  </p:cNvSpPr>
                  <p:nvPr/>
                </p:nvSpPr>
                <p:spPr bwMode="auto">
                  <a:xfrm>
                    <a:off x="1488" y="720"/>
                    <a:ext cx="144" cy="144"/>
                  </a:xfrm>
                  <a:prstGeom prst="rect">
                    <a:avLst/>
                  </a:prstGeom>
                  <a:solidFill>
                    <a:srgbClr val="FFFFFF"/>
                  </a:solidFill>
                  <a:ln w="28575">
                    <a:solidFill>
                      <a:srgbClr val="38427E"/>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83372" name="Line 200"/>
                  <p:cNvSpPr>
                    <a:spLocks noChangeShapeType="1"/>
                  </p:cNvSpPr>
                  <p:nvPr/>
                </p:nvSpPr>
                <p:spPr bwMode="auto">
                  <a:xfrm>
                    <a:off x="1488" y="768"/>
                    <a:ext cx="144" cy="0"/>
                  </a:xfrm>
                  <a:prstGeom prst="line">
                    <a:avLst/>
                  </a:prstGeom>
                  <a:noFill/>
                  <a:ln w="19050">
                    <a:solidFill>
                      <a:srgbClr val="38427E"/>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83373" name="Line 201"/>
                  <p:cNvSpPr>
                    <a:spLocks noChangeShapeType="1"/>
                  </p:cNvSpPr>
                  <p:nvPr/>
                </p:nvSpPr>
                <p:spPr bwMode="auto">
                  <a:xfrm>
                    <a:off x="1488" y="816"/>
                    <a:ext cx="144" cy="0"/>
                  </a:xfrm>
                  <a:prstGeom prst="line">
                    <a:avLst/>
                  </a:prstGeom>
                  <a:noFill/>
                  <a:ln w="19050">
                    <a:solidFill>
                      <a:srgbClr val="38427E"/>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83374" name="Rectangle 202"/>
                  <p:cNvSpPr>
                    <a:spLocks noChangeArrowheads="1"/>
                  </p:cNvSpPr>
                  <p:nvPr/>
                </p:nvSpPr>
                <p:spPr bwMode="auto">
                  <a:xfrm>
                    <a:off x="1536" y="768"/>
                    <a:ext cx="48" cy="48"/>
                  </a:xfrm>
                  <a:prstGeom prst="rect">
                    <a:avLst/>
                  </a:prstGeom>
                  <a:solidFill>
                    <a:srgbClr val="38427E"/>
                  </a:solidFill>
                  <a:ln w="9525">
                    <a:solidFill>
                      <a:srgbClr val="38427E"/>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grpSp>
            <p:grpSp>
              <p:nvGrpSpPr>
                <p:cNvPr id="183350" name="Group 203"/>
                <p:cNvGrpSpPr>
                  <a:grpSpLocks/>
                </p:cNvGrpSpPr>
                <p:nvPr/>
              </p:nvGrpSpPr>
              <p:grpSpPr bwMode="auto">
                <a:xfrm>
                  <a:off x="2646" y="2036"/>
                  <a:ext cx="144" cy="144"/>
                  <a:chOff x="1488" y="720"/>
                  <a:chExt cx="144" cy="144"/>
                </a:xfrm>
              </p:grpSpPr>
              <p:sp>
                <p:nvSpPr>
                  <p:cNvPr id="183367" name="Rectangle 204"/>
                  <p:cNvSpPr>
                    <a:spLocks noChangeArrowheads="1"/>
                  </p:cNvSpPr>
                  <p:nvPr/>
                </p:nvSpPr>
                <p:spPr bwMode="auto">
                  <a:xfrm>
                    <a:off x="1488" y="720"/>
                    <a:ext cx="144" cy="144"/>
                  </a:xfrm>
                  <a:prstGeom prst="rect">
                    <a:avLst/>
                  </a:prstGeom>
                  <a:solidFill>
                    <a:srgbClr val="FFFFFF"/>
                  </a:solidFill>
                  <a:ln w="28575">
                    <a:solidFill>
                      <a:srgbClr val="38427E"/>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83368" name="Line 205"/>
                  <p:cNvSpPr>
                    <a:spLocks noChangeShapeType="1"/>
                  </p:cNvSpPr>
                  <p:nvPr/>
                </p:nvSpPr>
                <p:spPr bwMode="auto">
                  <a:xfrm>
                    <a:off x="1488" y="768"/>
                    <a:ext cx="144" cy="0"/>
                  </a:xfrm>
                  <a:prstGeom prst="line">
                    <a:avLst/>
                  </a:prstGeom>
                  <a:noFill/>
                  <a:ln w="19050">
                    <a:solidFill>
                      <a:srgbClr val="38427E"/>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83369" name="Line 206"/>
                  <p:cNvSpPr>
                    <a:spLocks noChangeShapeType="1"/>
                  </p:cNvSpPr>
                  <p:nvPr/>
                </p:nvSpPr>
                <p:spPr bwMode="auto">
                  <a:xfrm>
                    <a:off x="1488" y="816"/>
                    <a:ext cx="144" cy="0"/>
                  </a:xfrm>
                  <a:prstGeom prst="line">
                    <a:avLst/>
                  </a:prstGeom>
                  <a:noFill/>
                  <a:ln w="19050">
                    <a:solidFill>
                      <a:srgbClr val="38427E"/>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83370" name="Rectangle 207"/>
                  <p:cNvSpPr>
                    <a:spLocks noChangeArrowheads="1"/>
                  </p:cNvSpPr>
                  <p:nvPr/>
                </p:nvSpPr>
                <p:spPr bwMode="auto">
                  <a:xfrm>
                    <a:off x="1536" y="768"/>
                    <a:ext cx="48" cy="48"/>
                  </a:xfrm>
                  <a:prstGeom prst="rect">
                    <a:avLst/>
                  </a:prstGeom>
                  <a:solidFill>
                    <a:srgbClr val="38427E"/>
                  </a:solidFill>
                  <a:ln w="9525">
                    <a:solidFill>
                      <a:srgbClr val="38427E"/>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grpSp>
            <p:grpSp>
              <p:nvGrpSpPr>
                <p:cNvPr id="183351" name="Group 208"/>
                <p:cNvGrpSpPr>
                  <a:grpSpLocks/>
                </p:cNvGrpSpPr>
                <p:nvPr/>
              </p:nvGrpSpPr>
              <p:grpSpPr bwMode="auto">
                <a:xfrm>
                  <a:off x="3790" y="3420"/>
                  <a:ext cx="144" cy="144"/>
                  <a:chOff x="1488" y="720"/>
                  <a:chExt cx="144" cy="144"/>
                </a:xfrm>
              </p:grpSpPr>
              <p:sp>
                <p:nvSpPr>
                  <p:cNvPr id="183363" name="Rectangle 209"/>
                  <p:cNvSpPr>
                    <a:spLocks noChangeArrowheads="1"/>
                  </p:cNvSpPr>
                  <p:nvPr/>
                </p:nvSpPr>
                <p:spPr bwMode="auto">
                  <a:xfrm>
                    <a:off x="1488" y="720"/>
                    <a:ext cx="144" cy="144"/>
                  </a:xfrm>
                  <a:prstGeom prst="rect">
                    <a:avLst/>
                  </a:prstGeom>
                  <a:solidFill>
                    <a:srgbClr val="FFFFFF"/>
                  </a:solidFill>
                  <a:ln w="28575">
                    <a:solidFill>
                      <a:srgbClr val="38427E"/>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83364" name="Line 210"/>
                  <p:cNvSpPr>
                    <a:spLocks noChangeShapeType="1"/>
                  </p:cNvSpPr>
                  <p:nvPr/>
                </p:nvSpPr>
                <p:spPr bwMode="auto">
                  <a:xfrm>
                    <a:off x="1488" y="768"/>
                    <a:ext cx="144" cy="0"/>
                  </a:xfrm>
                  <a:prstGeom prst="line">
                    <a:avLst/>
                  </a:prstGeom>
                  <a:noFill/>
                  <a:ln w="19050">
                    <a:solidFill>
                      <a:srgbClr val="38427E"/>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83365" name="Line 211"/>
                  <p:cNvSpPr>
                    <a:spLocks noChangeShapeType="1"/>
                  </p:cNvSpPr>
                  <p:nvPr/>
                </p:nvSpPr>
                <p:spPr bwMode="auto">
                  <a:xfrm>
                    <a:off x="1488" y="816"/>
                    <a:ext cx="144" cy="0"/>
                  </a:xfrm>
                  <a:prstGeom prst="line">
                    <a:avLst/>
                  </a:prstGeom>
                  <a:noFill/>
                  <a:ln w="19050">
                    <a:solidFill>
                      <a:srgbClr val="38427E"/>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83366" name="Rectangle 212"/>
                  <p:cNvSpPr>
                    <a:spLocks noChangeArrowheads="1"/>
                  </p:cNvSpPr>
                  <p:nvPr/>
                </p:nvSpPr>
                <p:spPr bwMode="auto">
                  <a:xfrm>
                    <a:off x="1536" y="768"/>
                    <a:ext cx="48" cy="48"/>
                  </a:xfrm>
                  <a:prstGeom prst="rect">
                    <a:avLst/>
                  </a:prstGeom>
                  <a:solidFill>
                    <a:srgbClr val="38427E"/>
                  </a:solidFill>
                  <a:ln w="9525">
                    <a:solidFill>
                      <a:srgbClr val="38427E"/>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grpSp>
            <p:cxnSp>
              <p:nvCxnSpPr>
                <p:cNvPr id="183352" name="AutoShape 213"/>
                <p:cNvCxnSpPr>
                  <a:cxnSpLocks noChangeShapeType="1"/>
                  <a:stCxn id="183358" idx="0"/>
                  <a:endCxn id="183362" idx="2"/>
                </p:cNvCxnSpPr>
                <p:nvPr/>
              </p:nvCxnSpPr>
              <p:spPr bwMode="auto">
                <a:xfrm rot="5400000" flipV="1">
                  <a:off x="2530" y="800"/>
                  <a:ext cx="80" cy="2488"/>
                </a:xfrm>
                <a:prstGeom prst="curvedConnector5">
                  <a:avLst>
                    <a:gd name="adj1" fmla="val -462505"/>
                    <a:gd name="adj2" fmla="val 50759"/>
                    <a:gd name="adj3" fmla="val -352505"/>
                  </a:avLst>
                </a:prstGeom>
                <a:noFill/>
                <a:ln w="28575">
                  <a:solidFill>
                    <a:schemeClr val="hlink"/>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grpSp>
              <p:nvGrpSpPr>
                <p:cNvPr id="183353" name="Group 214"/>
                <p:cNvGrpSpPr>
                  <a:grpSpLocks/>
                </p:cNvGrpSpPr>
                <p:nvPr/>
              </p:nvGrpSpPr>
              <p:grpSpPr bwMode="auto">
                <a:xfrm>
                  <a:off x="3742" y="1988"/>
                  <a:ext cx="144" cy="144"/>
                  <a:chOff x="1488" y="720"/>
                  <a:chExt cx="144" cy="144"/>
                </a:xfrm>
              </p:grpSpPr>
              <p:sp>
                <p:nvSpPr>
                  <p:cNvPr id="183359" name="Rectangle 215"/>
                  <p:cNvSpPr>
                    <a:spLocks noChangeArrowheads="1"/>
                  </p:cNvSpPr>
                  <p:nvPr/>
                </p:nvSpPr>
                <p:spPr bwMode="auto">
                  <a:xfrm>
                    <a:off x="1488" y="720"/>
                    <a:ext cx="144" cy="144"/>
                  </a:xfrm>
                  <a:prstGeom prst="rect">
                    <a:avLst/>
                  </a:prstGeom>
                  <a:solidFill>
                    <a:srgbClr val="FFFFFF"/>
                  </a:solidFill>
                  <a:ln w="28575">
                    <a:solidFill>
                      <a:srgbClr val="38427E"/>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83360" name="Line 216"/>
                  <p:cNvSpPr>
                    <a:spLocks noChangeShapeType="1"/>
                  </p:cNvSpPr>
                  <p:nvPr/>
                </p:nvSpPr>
                <p:spPr bwMode="auto">
                  <a:xfrm>
                    <a:off x="1488" y="768"/>
                    <a:ext cx="144" cy="0"/>
                  </a:xfrm>
                  <a:prstGeom prst="line">
                    <a:avLst/>
                  </a:prstGeom>
                  <a:noFill/>
                  <a:ln w="19050">
                    <a:solidFill>
                      <a:srgbClr val="38427E"/>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83361" name="Line 217"/>
                  <p:cNvSpPr>
                    <a:spLocks noChangeShapeType="1"/>
                  </p:cNvSpPr>
                  <p:nvPr/>
                </p:nvSpPr>
                <p:spPr bwMode="auto">
                  <a:xfrm>
                    <a:off x="1488" y="816"/>
                    <a:ext cx="144" cy="0"/>
                  </a:xfrm>
                  <a:prstGeom prst="line">
                    <a:avLst/>
                  </a:prstGeom>
                  <a:noFill/>
                  <a:ln w="19050">
                    <a:solidFill>
                      <a:srgbClr val="38427E"/>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83362" name="Rectangle 218"/>
                  <p:cNvSpPr>
                    <a:spLocks noChangeArrowheads="1"/>
                  </p:cNvSpPr>
                  <p:nvPr/>
                </p:nvSpPr>
                <p:spPr bwMode="auto">
                  <a:xfrm>
                    <a:off x="1536" y="768"/>
                    <a:ext cx="48" cy="48"/>
                  </a:xfrm>
                  <a:prstGeom prst="rect">
                    <a:avLst/>
                  </a:prstGeom>
                  <a:solidFill>
                    <a:srgbClr val="38427E"/>
                  </a:solidFill>
                  <a:ln w="9525">
                    <a:solidFill>
                      <a:srgbClr val="38427E"/>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grpSp>
            <p:grpSp>
              <p:nvGrpSpPr>
                <p:cNvPr id="183354" name="Group 219"/>
                <p:cNvGrpSpPr>
                  <a:grpSpLocks/>
                </p:cNvGrpSpPr>
                <p:nvPr/>
              </p:nvGrpSpPr>
              <p:grpSpPr bwMode="auto">
                <a:xfrm>
                  <a:off x="1254" y="1956"/>
                  <a:ext cx="144" cy="144"/>
                  <a:chOff x="1488" y="720"/>
                  <a:chExt cx="144" cy="144"/>
                </a:xfrm>
              </p:grpSpPr>
              <p:sp>
                <p:nvSpPr>
                  <p:cNvPr id="183355" name="Rectangle 220"/>
                  <p:cNvSpPr>
                    <a:spLocks noChangeArrowheads="1"/>
                  </p:cNvSpPr>
                  <p:nvPr/>
                </p:nvSpPr>
                <p:spPr bwMode="auto">
                  <a:xfrm>
                    <a:off x="1488" y="720"/>
                    <a:ext cx="144" cy="144"/>
                  </a:xfrm>
                  <a:prstGeom prst="rect">
                    <a:avLst/>
                  </a:prstGeom>
                  <a:solidFill>
                    <a:srgbClr val="FFFFFF"/>
                  </a:solidFill>
                  <a:ln w="28575">
                    <a:solidFill>
                      <a:srgbClr val="38427E"/>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83356" name="Line 221"/>
                  <p:cNvSpPr>
                    <a:spLocks noChangeShapeType="1"/>
                  </p:cNvSpPr>
                  <p:nvPr/>
                </p:nvSpPr>
                <p:spPr bwMode="auto">
                  <a:xfrm>
                    <a:off x="1488" y="768"/>
                    <a:ext cx="144" cy="0"/>
                  </a:xfrm>
                  <a:prstGeom prst="line">
                    <a:avLst/>
                  </a:prstGeom>
                  <a:noFill/>
                  <a:ln w="19050">
                    <a:solidFill>
                      <a:srgbClr val="38427E"/>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83357" name="Line 222"/>
                  <p:cNvSpPr>
                    <a:spLocks noChangeShapeType="1"/>
                  </p:cNvSpPr>
                  <p:nvPr/>
                </p:nvSpPr>
                <p:spPr bwMode="auto">
                  <a:xfrm>
                    <a:off x="1488" y="816"/>
                    <a:ext cx="144" cy="0"/>
                  </a:xfrm>
                  <a:prstGeom prst="line">
                    <a:avLst/>
                  </a:prstGeom>
                  <a:noFill/>
                  <a:ln w="19050">
                    <a:solidFill>
                      <a:srgbClr val="38427E"/>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83358" name="Rectangle 223"/>
                  <p:cNvSpPr>
                    <a:spLocks noChangeArrowheads="1"/>
                  </p:cNvSpPr>
                  <p:nvPr/>
                </p:nvSpPr>
                <p:spPr bwMode="auto">
                  <a:xfrm>
                    <a:off x="1536" y="768"/>
                    <a:ext cx="48" cy="48"/>
                  </a:xfrm>
                  <a:prstGeom prst="rect">
                    <a:avLst/>
                  </a:prstGeom>
                  <a:solidFill>
                    <a:srgbClr val="38427E"/>
                  </a:solidFill>
                  <a:ln w="9525">
                    <a:solidFill>
                      <a:srgbClr val="38427E"/>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grpSp>
          </p:grpSp>
        </p:grpSp>
        <p:sp>
          <p:nvSpPr>
            <p:cNvPr id="183300" name="Text Box 224"/>
            <p:cNvSpPr txBox="1">
              <a:spLocks noChangeArrowheads="1"/>
            </p:cNvSpPr>
            <p:nvPr/>
          </p:nvSpPr>
          <p:spPr bwMode="auto">
            <a:xfrm>
              <a:off x="68" y="4032"/>
              <a:ext cx="1961" cy="2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2400" b="0"/>
                <a:t>Courtesy of NYSER</a:t>
              </a:r>
              <a:r>
                <a:rPr lang="en-US" altLang="en-US" sz="2400" b="0" i="1"/>
                <a:t>Net</a:t>
              </a:r>
            </a:p>
          </p:txBody>
        </p:sp>
      </p:grpSp>
    </p:spTree>
  </p:cSld>
  <p:clrMapOvr>
    <a:masterClrMapping/>
  </p:clrMapOvr>
  <p:transition spd="slow">
    <p:pull dir="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withEffect">
                                  <p:stCondLst>
                                    <p:cond delay="0"/>
                                  </p:stCondLst>
                                  <p:childTnLst>
                                    <p:set>
                                      <p:cBhvr>
                                        <p:cTn id="6" dur="1" fill="hold">
                                          <p:stCondLst>
                                            <p:cond delay="0"/>
                                          </p:stCondLst>
                                        </p:cTn>
                                        <p:tgtEl>
                                          <p:spTgt spid="1043458"/>
                                        </p:tgtEl>
                                        <p:attrNameLst>
                                          <p:attrName>style.visibility</p:attrName>
                                        </p:attrNameLst>
                                      </p:cBhvr>
                                      <p:to>
                                        <p:strVal val="visible"/>
                                      </p:to>
                                    </p:set>
                                    <p:animEffect transition="in" filter="dissolve">
                                      <p:cBhvr>
                                        <p:cTn id="7" dur="500"/>
                                        <p:tgtEl>
                                          <p:spTgt spid="10434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22" name="Rectangle 2"/>
          <p:cNvSpPr>
            <a:spLocks noChangeArrowheads="1"/>
          </p:cNvSpPr>
          <p:nvPr/>
        </p:nvSpPr>
        <p:spPr bwMode="auto">
          <a:xfrm>
            <a:off x="0" y="1219200"/>
            <a:ext cx="9144000" cy="5791200"/>
          </a:xfrm>
          <a:prstGeom prst="rect">
            <a:avLst/>
          </a:prstGeom>
          <a:solidFill>
            <a:schemeClr val="tx1"/>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84323" name="Rectangle 3"/>
          <p:cNvSpPr>
            <a:spLocks noGrp="1" noChangeArrowheads="1"/>
          </p:cNvSpPr>
          <p:nvPr>
            <p:ph type="title"/>
          </p:nvPr>
        </p:nvSpPr>
        <p:spPr/>
        <p:txBody>
          <a:bodyPr/>
          <a:lstStyle/>
          <a:p>
            <a:r>
              <a:rPr lang="en-US" altLang="en-US" sz="4000"/>
              <a:t>NYSGrid.org Organization</a:t>
            </a:r>
          </a:p>
        </p:txBody>
      </p:sp>
      <p:sp>
        <p:nvSpPr>
          <p:cNvPr id="184324" name="Line 4"/>
          <p:cNvSpPr>
            <a:spLocks noChangeShapeType="1"/>
          </p:cNvSpPr>
          <p:nvPr/>
        </p:nvSpPr>
        <p:spPr bwMode="auto">
          <a:xfrm>
            <a:off x="4629150" y="2057400"/>
            <a:ext cx="0" cy="533400"/>
          </a:xfrm>
          <a:prstGeom prst="line">
            <a:avLst/>
          </a:prstGeom>
          <a:noFill/>
          <a:ln w="38100">
            <a:solidFill>
              <a:srgbClr val="FFFF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184325" name="Line 5"/>
          <p:cNvSpPr>
            <a:spLocks noChangeShapeType="1"/>
          </p:cNvSpPr>
          <p:nvPr/>
        </p:nvSpPr>
        <p:spPr bwMode="auto">
          <a:xfrm>
            <a:off x="1066800" y="2590800"/>
            <a:ext cx="7019925" cy="0"/>
          </a:xfrm>
          <a:prstGeom prst="line">
            <a:avLst/>
          </a:prstGeom>
          <a:noFill/>
          <a:ln w="38100">
            <a:solidFill>
              <a:srgbClr val="FFFF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184326" name="Line 6"/>
          <p:cNvSpPr>
            <a:spLocks noChangeShapeType="1"/>
          </p:cNvSpPr>
          <p:nvPr/>
        </p:nvSpPr>
        <p:spPr bwMode="auto">
          <a:xfrm>
            <a:off x="1284288" y="2590800"/>
            <a:ext cx="0" cy="533400"/>
          </a:xfrm>
          <a:prstGeom prst="line">
            <a:avLst/>
          </a:prstGeom>
          <a:noFill/>
          <a:ln w="38100">
            <a:solidFill>
              <a:srgbClr val="FFFF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184327" name="Line 7"/>
          <p:cNvSpPr>
            <a:spLocks noChangeShapeType="1"/>
          </p:cNvSpPr>
          <p:nvPr/>
        </p:nvSpPr>
        <p:spPr bwMode="auto">
          <a:xfrm>
            <a:off x="7427913" y="2579688"/>
            <a:ext cx="0" cy="533400"/>
          </a:xfrm>
          <a:prstGeom prst="line">
            <a:avLst/>
          </a:prstGeom>
          <a:noFill/>
          <a:ln w="38100">
            <a:solidFill>
              <a:srgbClr val="FFFF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184328" name="Line 8"/>
          <p:cNvSpPr>
            <a:spLocks noChangeShapeType="1"/>
          </p:cNvSpPr>
          <p:nvPr/>
        </p:nvSpPr>
        <p:spPr bwMode="auto">
          <a:xfrm>
            <a:off x="4629150" y="2579688"/>
            <a:ext cx="0" cy="533400"/>
          </a:xfrm>
          <a:prstGeom prst="line">
            <a:avLst/>
          </a:prstGeom>
          <a:noFill/>
          <a:ln w="38100">
            <a:solidFill>
              <a:srgbClr val="FFFF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184329" name="AutoShape 9"/>
          <p:cNvSpPr>
            <a:spLocks noChangeArrowheads="1"/>
          </p:cNvSpPr>
          <p:nvPr/>
        </p:nvSpPr>
        <p:spPr bwMode="auto">
          <a:xfrm>
            <a:off x="3638550" y="1295400"/>
            <a:ext cx="1981200" cy="869950"/>
          </a:xfrm>
          <a:prstGeom prst="roundRect">
            <a:avLst>
              <a:gd name="adj" fmla="val 16667"/>
            </a:avLst>
          </a:prstGeom>
          <a:solidFill>
            <a:srgbClr val="FFFF00"/>
          </a:solidFill>
          <a:ln w="38100">
            <a:solidFill>
              <a:schemeClr val="tx1"/>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endParaRPr lang="en-US" altLang="en-US" sz="2400" b="0">
              <a:solidFill>
                <a:schemeClr val="tx1"/>
              </a:solidFill>
            </a:endParaRPr>
          </a:p>
        </p:txBody>
      </p:sp>
      <p:sp>
        <p:nvSpPr>
          <p:cNvPr id="184330" name="Text Box 10"/>
          <p:cNvSpPr txBox="1">
            <a:spLocks noChangeArrowheads="1"/>
          </p:cNvSpPr>
          <p:nvPr/>
        </p:nvSpPr>
        <p:spPr bwMode="auto">
          <a:xfrm>
            <a:off x="3581400" y="1524000"/>
            <a:ext cx="2081213" cy="3968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2000"/>
              <a:t>NYSGrid</a:t>
            </a:r>
          </a:p>
        </p:txBody>
      </p:sp>
      <p:sp>
        <p:nvSpPr>
          <p:cNvPr id="184331" name="Cloud"/>
          <p:cNvSpPr>
            <a:spLocks noChangeAspect="1" noEditPoints="1" noChangeArrowheads="1"/>
          </p:cNvSpPr>
          <p:nvPr/>
        </p:nvSpPr>
        <p:spPr bwMode="auto">
          <a:xfrm>
            <a:off x="228600" y="3003550"/>
            <a:ext cx="2362200" cy="2635250"/>
          </a:xfrm>
          <a:custGeom>
            <a:avLst/>
            <a:gdLst>
              <a:gd name="T0" fmla="*/ 87629855 w 21600"/>
              <a:gd name="T1" fmla="*/ 2147483647 h 21600"/>
              <a:gd name="T2" fmla="*/ 2147483647 w 21600"/>
              <a:gd name="T3" fmla="*/ 2147483647 h 21600"/>
              <a:gd name="T4" fmla="*/ 2147483647 w 21600"/>
              <a:gd name="T5" fmla="*/ 2147483647 h 21600"/>
              <a:gd name="T6" fmla="*/ 2147483647 w 21600"/>
              <a:gd name="T7" fmla="*/ 2147483647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endParaRPr lang="en-US"/>
          </a:p>
        </p:txBody>
      </p:sp>
      <p:pic>
        <p:nvPicPr>
          <p:cNvPr id="184332" name="Picture 12" descr="nysbannerba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4400" y="2362200"/>
            <a:ext cx="7172325" cy="48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33" name="tower"/>
          <p:cNvSpPr>
            <a:spLocks noEditPoints="1" noChangeArrowheads="1"/>
          </p:cNvSpPr>
          <p:nvPr/>
        </p:nvSpPr>
        <p:spPr bwMode="auto">
          <a:xfrm>
            <a:off x="3714750" y="3124200"/>
            <a:ext cx="1847850" cy="2514600"/>
          </a:xfrm>
          <a:custGeom>
            <a:avLst/>
            <a:gdLst>
              <a:gd name="T0" fmla="*/ 0 w 21600"/>
              <a:gd name="T1" fmla="*/ 2147483647 h 21600"/>
              <a:gd name="T2" fmla="*/ 2147483647 w 21600"/>
              <a:gd name="T3" fmla="*/ 0 h 21600"/>
              <a:gd name="T4" fmla="*/ 2147483647 w 21600"/>
              <a:gd name="T5" fmla="*/ 0 h 21600"/>
              <a:gd name="T6" fmla="*/ 2147483647 w 21600"/>
              <a:gd name="T7" fmla="*/ 0 h 21600"/>
              <a:gd name="T8" fmla="*/ 2147483647 w 21600"/>
              <a:gd name="T9" fmla="*/ 2147483647 h 21600"/>
              <a:gd name="T10" fmla="*/ 2147483647 w 21600"/>
              <a:gd name="T11" fmla="*/ 2147483647 h 21600"/>
              <a:gd name="T12" fmla="*/ 2147483647 w 21600"/>
              <a:gd name="T13" fmla="*/ 2147483647 h 21600"/>
              <a:gd name="T14" fmla="*/ 2147483647 w 21600"/>
              <a:gd name="T15" fmla="*/ 2147483647 h 21600"/>
              <a:gd name="T16" fmla="*/ 0 w 21600"/>
              <a:gd name="T17" fmla="*/ 2147483647 h 21600"/>
              <a:gd name="T18" fmla="*/ 0 w 21600"/>
              <a:gd name="T19" fmla="*/ 2147483647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459 w 21600"/>
              <a:gd name="T31" fmla="*/ 22540 h 21600"/>
              <a:gd name="T32" fmla="*/ 21485 w 21600"/>
              <a:gd name="T33" fmla="*/ 27000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0" y="2184"/>
                </a:moveTo>
                <a:lnTo>
                  <a:pt x="6664" y="0"/>
                </a:lnTo>
                <a:lnTo>
                  <a:pt x="10800" y="0"/>
                </a:lnTo>
                <a:lnTo>
                  <a:pt x="21600" y="0"/>
                </a:lnTo>
                <a:lnTo>
                  <a:pt x="21600" y="11649"/>
                </a:lnTo>
                <a:lnTo>
                  <a:pt x="21600" y="19416"/>
                </a:lnTo>
                <a:lnTo>
                  <a:pt x="15166" y="21600"/>
                </a:lnTo>
                <a:lnTo>
                  <a:pt x="10570" y="21600"/>
                </a:lnTo>
                <a:lnTo>
                  <a:pt x="0" y="21600"/>
                </a:lnTo>
                <a:lnTo>
                  <a:pt x="0" y="11528"/>
                </a:lnTo>
                <a:lnTo>
                  <a:pt x="0" y="2184"/>
                </a:lnTo>
                <a:close/>
              </a:path>
              <a:path w="21600" h="21600" extrusionOk="0">
                <a:moveTo>
                  <a:pt x="0" y="2184"/>
                </a:moveTo>
                <a:lnTo>
                  <a:pt x="0" y="2184"/>
                </a:lnTo>
                <a:lnTo>
                  <a:pt x="14706" y="2184"/>
                </a:lnTo>
                <a:lnTo>
                  <a:pt x="21600" y="0"/>
                </a:lnTo>
                <a:moveTo>
                  <a:pt x="0" y="2184"/>
                </a:moveTo>
                <a:lnTo>
                  <a:pt x="14706" y="2184"/>
                </a:lnTo>
                <a:lnTo>
                  <a:pt x="14706" y="5339"/>
                </a:lnTo>
                <a:lnTo>
                  <a:pt x="14706" y="17474"/>
                </a:lnTo>
                <a:lnTo>
                  <a:pt x="14706" y="21600"/>
                </a:lnTo>
                <a:moveTo>
                  <a:pt x="1149" y="3034"/>
                </a:moveTo>
                <a:lnTo>
                  <a:pt x="13328" y="3034"/>
                </a:lnTo>
                <a:lnTo>
                  <a:pt x="13328" y="3519"/>
                </a:lnTo>
                <a:lnTo>
                  <a:pt x="1149" y="3519"/>
                </a:lnTo>
                <a:lnTo>
                  <a:pt x="1149" y="3034"/>
                </a:lnTo>
                <a:moveTo>
                  <a:pt x="1149" y="4490"/>
                </a:moveTo>
                <a:lnTo>
                  <a:pt x="13328" y="4490"/>
                </a:lnTo>
                <a:lnTo>
                  <a:pt x="13328" y="4854"/>
                </a:lnTo>
                <a:lnTo>
                  <a:pt x="1149" y="4854"/>
                </a:lnTo>
                <a:lnTo>
                  <a:pt x="1149" y="4490"/>
                </a:lnTo>
                <a:moveTo>
                  <a:pt x="1149" y="5946"/>
                </a:moveTo>
                <a:lnTo>
                  <a:pt x="13328" y="5946"/>
                </a:lnTo>
                <a:lnTo>
                  <a:pt x="13328" y="6310"/>
                </a:lnTo>
                <a:lnTo>
                  <a:pt x="1149" y="6310"/>
                </a:lnTo>
                <a:lnTo>
                  <a:pt x="1149" y="5946"/>
                </a:lnTo>
              </a:path>
            </a:pathLst>
          </a:custGeom>
          <a:solidFill>
            <a:srgbClr val="FFFFCC"/>
          </a:solidFill>
          <a:ln w="9525">
            <a:solidFill>
              <a:srgbClr val="000000"/>
            </a:solidFill>
            <a:miter lim="800000"/>
            <a:headEnd/>
            <a:tailEnd/>
          </a:ln>
        </p:spPr>
        <p:txBody>
          <a:bodyPr/>
          <a:lstStyle/>
          <a:p>
            <a:endParaRPr lang="en-US"/>
          </a:p>
        </p:txBody>
      </p:sp>
      <p:sp>
        <p:nvSpPr>
          <p:cNvPr id="184334" name="Text Box 14"/>
          <p:cNvSpPr txBox="1">
            <a:spLocks noChangeArrowheads="1"/>
          </p:cNvSpPr>
          <p:nvPr/>
        </p:nvSpPr>
        <p:spPr bwMode="auto">
          <a:xfrm>
            <a:off x="3830638" y="3124200"/>
            <a:ext cx="1674812" cy="2286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2400"/>
              <a:t>  NYS CSE</a:t>
            </a:r>
          </a:p>
          <a:p>
            <a:pPr>
              <a:spcBef>
                <a:spcPct val="0"/>
              </a:spcBef>
              <a:buClrTx/>
              <a:buFontTx/>
              <a:buChar char="•"/>
            </a:pPr>
            <a:endParaRPr lang="en-US" altLang="en-US" sz="2000">
              <a:solidFill>
                <a:schemeClr val="tx1"/>
              </a:solidFill>
            </a:endParaRPr>
          </a:p>
          <a:p>
            <a:pPr>
              <a:spcBef>
                <a:spcPct val="0"/>
              </a:spcBef>
              <a:buClrTx/>
              <a:buFontTx/>
              <a:buChar char="•"/>
            </a:pPr>
            <a:r>
              <a:rPr lang="en-US" altLang="en-US" sz="2000">
                <a:solidFill>
                  <a:schemeClr val="tx1"/>
                </a:solidFill>
              </a:rPr>
              <a:t>MultiScale</a:t>
            </a:r>
          </a:p>
          <a:p>
            <a:pPr>
              <a:spcBef>
                <a:spcPct val="0"/>
              </a:spcBef>
              <a:buClrTx/>
              <a:buFontTx/>
              <a:buChar char="•"/>
            </a:pPr>
            <a:r>
              <a:rPr lang="en-US" altLang="en-US" sz="2000">
                <a:solidFill>
                  <a:schemeClr val="tx1"/>
                </a:solidFill>
              </a:rPr>
              <a:t>Sciences</a:t>
            </a:r>
          </a:p>
          <a:p>
            <a:pPr>
              <a:spcBef>
                <a:spcPct val="0"/>
              </a:spcBef>
              <a:buClrTx/>
              <a:buFontTx/>
              <a:buChar char="•"/>
            </a:pPr>
            <a:r>
              <a:rPr lang="en-US" altLang="en-US" sz="2000">
                <a:solidFill>
                  <a:schemeClr val="tx1"/>
                </a:solidFill>
              </a:rPr>
              <a:t>Engineering</a:t>
            </a:r>
          </a:p>
          <a:p>
            <a:pPr>
              <a:spcBef>
                <a:spcPct val="0"/>
              </a:spcBef>
              <a:buClrTx/>
              <a:buFontTx/>
              <a:buChar char="•"/>
            </a:pPr>
            <a:r>
              <a:rPr lang="en-US" altLang="en-US" sz="2000">
                <a:solidFill>
                  <a:schemeClr val="tx1"/>
                </a:solidFill>
              </a:rPr>
              <a:t>Life Sciences</a:t>
            </a:r>
          </a:p>
          <a:p>
            <a:pPr>
              <a:spcBef>
                <a:spcPct val="0"/>
              </a:spcBef>
              <a:buClrTx/>
              <a:buFontTx/>
              <a:buChar char="•"/>
            </a:pPr>
            <a:r>
              <a:rPr lang="en-US" altLang="en-US" sz="2000">
                <a:solidFill>
                  <a:schemeClr val="tx1"/>
                </a:solidFill>
              </a:rPr>
              <a:t>Media</a:t>
            </a:r>
          </a:p>
        </p:txBody>
      </p:sp>
      <p:sp>
        <p:nvSpPr>
          <p:cNvPr id="184335" name="laptop"/>
          <p:cNvSpPr>
            <a:spLocks noEditPoints="1" noChangeArrowheads="1"/>
          </p:cNvSpPr>
          <p:nvPr/>
        </p:nvSpPr>
        <p:spPr bwMode="auto">
          <a:xfrm>
            <a:off x="5943600" y="3124200"/>
            <a:ext cx="3151188" cy="2371725"/>
          </a:xfrm>
          <a:custGeom>
            <a:avLst/>
            <a:gdLst>
              <a:gd name="T0" fmla="*/ 2147483647 w 21600"/>
              <a:gd name="T1" fmla="*/ 0 h 21600"/>
              <a:gd name="T2" fmla="*/ 2147483647 w 21600"/>
              <a:gd name="T3" fmla="*/ 2147483647 h 21600"/>
              <a:gd name="T4" fmla="*/ 2147483647 w 21600"/>
              <a:gd name="T5" fmla="*/ 0 h 21600"/>
              <a:gd name="T6" fmla="*/ 2147483647 w 21600"/>
              <a:gd name="T7" fmla="*/ 2147483647 h 21600"/>
              <a:gd name="T8" fmla="*/ 2147483647 w 21600"/>
              <a:gd name="T9" fmla="*/ 0 h 21600"/>
              <a:gd name="T10" fmla="*/ 2147483647 w 21600"/>
              <a:gd name="T11" fmla="*/ 2147483647 h 21600"/>
              <a:gd name="T12" fmla="*/ 0 w 21600"/>
              <a:gd name="T13" fmla="*/ 2147483647 h 21600"/>
              <a:gd name="T14" fmla="*/ 2147483647 w 21600"/>
              <a:gd name="T15" fmla="*/ 2147483647 h 21600"/>
              <a:gd name="T16" fmla="*/ 0 60000 65536"/>
              <a:gd name="T17" fmla="*/ 0 60000 65536"/>
              <a:gd name="T18" fmla="*/ 0 60000 65536"/>
              <a:gd name="T19" fmla="*/ 0 60000 65536"/>
              <a:gd name="T20" fmla="*/ 0 60000 65536"/>
              <a:gd name="T21" fmla="*/ 0 60000 65536"/>
              <a:gd name="T22" fmla="*/ 0 60000 65536"/>
              <a:gd name="T23" fmla="*/ 0 60000 65536"/>
              <a:gd name="T24" fmla="*/ 4445 w 21600"/>
              <a:gd name="T25" fmla="*/ 1858 h 21600"/>
              <a:gd name="T26" fmla="*/ 17311 w 21600"/>
              <a:gd name="T27" fmla="*/ 12323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extrusionOk="0">
                <a:moveTo>
                  <a:pt x="3362" y="0"/>
                </a:moveTo>
                <a:lnTo>
                  <a:pt x="18327" y="0"/>
                </a:lnTo>
                <a:lnTo>
                  <a:pt x="18327" y="14347"/>
                </a:lnTo>
                <a:lnTo>
                  <a:pt x="3362" y="14347"/>
                </a:lnTo>
                <a:lnTo>
                  <a:pt x="3362" y="0"/>
                </a:lnTo>
                <a:close/>
              </a:path>
              <a:path w="21600" h="21600" extrusionOk="0">
                <a:moveTo>
                  <a:pt x="3340" y="15068"/>
                </a:moveTo>
                <a:lnTo>
                  <a:pt x="0" y="19877"/>
                </a:lnTo>
                <a:lnTo>
                  <a:pt x="21600" y="19877"/>
                </a:lnTo>
                <a:lnTo>
                  <a:pt x="18327" y="15068"/>
                </a:lnTo>
                <a:lnTo>
                  <a:pt x="3340" y="15068"/>
                </a:lnTo>
                <a:close/>
              </a:path>
              <a:path w="21600" h="21600" extrusionOk="0">
                <a:moveTo>
                  <a:pt x="0" y="19877"/>
                </a:moveTo>
                <a:lnTo>
                  <a:pt x="0" y="21600"/>
                </a:lnTo>
                <a:lnTo>
                  <a:pt x="21600" y="21600"/>
                </a:lnTo>
                <a:lnTo>
                  <a:pt x="21600" y="19877"/>
                </a:lnTo>
                <a:lnTo>
                  <a:pt x="0" y="19877"/>
                </a:lnTo>
                <a:close/>
              </a:path>
              <a:path w="21600" h="21600" extrusionOk="0">
                <a:moveTo>
                  <a:pt x="4186" y="1523"/>
                </a:moveTo>
                <a:lnTo>
                  <a:pt x="17547" y="1523"/>
                </a:lnTo>
                <a:lnTo>
                  <a:pt x="17547" y="12744"/>
                </a:lnTo>
                <a:lnTo>
                  <a:pt x="4186" y="12744"/>
                </a:lnTo>
                <a:lnTo>
                  <a:pt x="4186" y="1523"/>
                </a:lnTo>
                <a:close/>
              </a:path>
              <a:path w="21600" h="21600" extrusionOk="0">
                <a:moveTo>
                  <a:pt x="3318" y="15549"/>
                </a:moveTo>
                <a:lnTo>
                  <a:pt x="2917" y="16110"/>
                </a:lnTo>
                <a:lnTo>
                  <a:pt x="18727" y="16110"/>
                </a:lnTo>
                <a:lnTo>
                  <a:pt x="18327" y="15549"/>
                </a:lnTo>
                <a:lnTo>
                  <a:pt x="3318" y="15549"/>
                </a:lnTo>
                <a:close/>
              </a:path>
              <a:path w="21600" h="21600" extrusionOk="0">
                <a:moveTo>
                  <a:pt x="6213" y="18314"/>
                </a:moveTo>
                <a:lnTo>
                  <a:pt x="5946" y="18875"/>
                </a:lnTo>
                <a:lnTo>
                  <a:pt x="15766" y="18875"/>
                </a:lnTo>
                <a:lnTo>
                  <a:pt x="15499" y="18314"/>
                </a:lnTo>
                <a:lnTo>
                  <a:pt x="6213" y="18314"/>
                </a:lnTo>
                <a:close/>
              </a:path>
              <a:path w="21600" h="21600" extrusionOk="0">
                <a:moveTo>
                  <a:pt x="2828" y="16471"/>
                </a:moveTo>
                <a:lnTo>
                  <a:pt x="2405" y="17072"/>
                </a:lnTo>
                <a:lnTo>
                  <a:pt x="19284" y="17072"/>
                </a:lnTo>
                <a:lnTo>
                  <a:pt x="18839" y="16471"/>
                </a:lnTo>
                <a:lnTo>
                  <a:pt x="2828" y="16471"/>
                </a:lnTo>
                <a:close/>
              </a:path>
              <a:path w="21600" h="21600" extrusionOk="0">
                <a:moveTo>
                  <a:pt x="2316" y="17352"/>
                </a:moveTo>
                <a:lnTo>
                  <a:pt x="1871" y="17953"/>
                </a:lnTo>
                <a:lnTo>
                  <a:pt x="19863" y="17953"/>
                </a:lnTo>
                <a:lnTo>
                  <a:pt x="19395" y="17352"/>
                </a:lnTo>
                <a:lnTo>
                  <a:pt x="2316" y="17352"/>
                </a:lnTo>
                <a:close/>
              </a:path>
            </a:pathLst>
          </a:custGeom>
          <a:solidFill>
            <a:srgbClr val="C0C0C0"/>
          </a:solidFill>
          <a:ln w="9525">
            <a:solidFill>
              <a:srgbClr val="000000"/>
            </a:solidFill>
            <a:miter lim="800000"/>
            <a:headEnd/>
            <a:tailEnd/>
          </a:ln>
        </p:spPr>
        <p:txBody>
          <a:bodyPr/>
          <a:lstStyle/>
          <a:p>
            <a:endParaRPr lang="en-US"/>
          </a:p>
        </p:txBody>
      </p:sp>
      <p:sp>
        <p:nvSpPr>
          <p:cNvPr id="184336" name="Text Box 16"/>
          <p:cNvSpPr txBox="1">
            <a:spLocks noChangeArrowheads="1"/>
          </p:cNvSpPr>
          <p:nvPr/>
        </p:nvSpPr>
        <p:spPr bwMode="auto">
          <a:xfrm>
            <a:off x="6734175" y="3046413"/>
            <a:ext cx="1419225" cy="15557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2400"/>
              <a:t>NYS CS</a:t>
            </a:r>
          </a:p>
          <a:p>
            <a:pPr algn="ctr">
              <a:spcBef>
                <a:spcPct val="0"/>
              </a:spcBef>
              <a:buClrTx/>
              <a:buFontTx/>
              <a:buChar char="•"/>
            </a:pPr>
            <a:r>
              <a:rPr lang="en-US" altLang="en-US" sz="1800">
                <a:solidFill>
                  <a:schemeClr val="tx1"/>
                </a:solidFill>
              </a:rPr>
              <a:t>Scheduling</a:t>
            </a:r>
          </a:p>
          <a:p>
            <a:pPr algn="ctr">
              <a:spcBef>
                <a:spcPct val="0"/>
              </a:spcBef>
              <a:buClrTx/>
              <a:buFontTx/>
              <a:buChar char="•"/>
            </a:pPr>
            <a:r>
              <a:rPr lang="en-US" altLang="en-US" sz="1800">
                <a:solidFill>
                  <a:schemeClr val="tx1"/>
                </a:solidFill>
              </a:rPr>
              <a:t>Monitoring</a:t>
            </a:r>
          </a:p>
          <a:p>
            <a:pPr algn="ctr">
              <a:spcBef>
                <a:spcPct val="0"/>
              </a:spcBef>
              <a:buClrTx/>
              <a:buFontTx/>
              <a:buChar char="•"/>
            </a:pPr>
            <a:r>
              <a:rPr lang="en-US" altLang="en-US" sz="1800">
                <a:solidFill>
                  <a:schemeClr val="tx1"/>
                </a:solidFill>
              </a:rPr>
              <a:t>Networking</a:t>
            </a:r>
          </a:p>
          <a:p>
            <a:pPr algn="ctr">
              <a:spcBef>
                <a:spcPct val="0"/>
              </a:spcBef>
              <a:buClrTx/>
              <a:buFontTx/>
              <a:buChar char="•"/>
            </a:pPr>
            <a:r>
              <a:rPr lang="en-US" altLang="en-US" sz="1800">
                <a:solidFill>
                  <a:schemeClr val="tx1"/>
                </a:solidFill>
              </a:rPr>
              <a:t>Security</a:t>
            </a:r>
          </a:p>
        </p:txBody>
      </p:sp>
      <p:sp>
        <p:nvSpPr>
          <p:cNvPr id="184337" name="Text Box 17"/>
          <p:cNvSpPr txBox="1">
            <a:spLocks noChangeArrowheads="1"/>
          </p:cNvSpPr>
          <p:nvPr/>
        </p:nvSpPr>
        <p:spPr bwMode="auto">
          <a:xfrm>
            <a:off x="581025" y="3184525"/>
            <a:ext cx="1857375" cy="22256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0"/>
              </a:spcBef>
              <a:buClrTx/>
              <a:buFontTx/>
              <a:buNone/>
            </a:pPr>
            <a:r>
              <a:rPr lang="en-US" altLang="en-US" sz="2000"/>
              <a:t>NYS Resources</a:t>
            </a:r>
          </a:p>
          <a:p>
            <a:pPr>
              <a:spcBef>
                <a:spcPct val="0"/>
              </a:spcBef>
              <a:buClrTx/>
              <a:buFontTx/>
              <a:buChar char="•"/>
            </a:pPr>
            <a:r>
              <a:rPr lang="en-US" altLang="en-US" sz="2000">
                <a:solidFill>
                  <a:schemeClr val="tx1"/>
                </a:solidFill>
              </a:rPr>
              <a:t>Computing</a:t>
            </a:r>
          </a:p>
          <a:p>
            <a:pPr>
              <a:spcBef>
                <a:spcPct val="0"/>
              </a:spcBef>
              <a:buClrTx/>
              <a:buFontTx/>
              <a:buChar char="•"/>
            </a:pPr>
            <a:r>
              <a:rPr lang="en-US" altLang="en-US" sz="2000">
                <a:solidFill>
                  <a:schemeClr val="tx1"/>
                </a:solidFill>
              </a:rPr>
              <a:t>Data Storage</a:t>
            </a:r>
          </a:p>
          <a:p>
            <a:pPr>
              <a:spcBef>
                <a:spcPct val="0"/>
              </a:spcBef>
              <a:buClrTx/>
              <a:buFontTx/>
              <a:buChar char="•"/>
            </a:pPr>
            <a:r>
              <a:rPr lang="en-US" altLang="en-US" sz="2000">
                <a:solidFill>
                  <a:schemeClr val="tx1"/>
                </a:solidFill>
              </a:rPr>
              <a:t>Networking</a:t>
            </a:r>
          </a:p>
          <a:p>
            <a:pPr>
              <a:spcBef>
                <a:spcPct val="0"/>
              </a:spcBef>
              <a:buClrTx/>
              <a:buFontTx/>
              <a:buChar char="•"/>
            </a:pPr>
            <a:r>
              <a:rPr lang="en-US" altLang="en-US" sz="2000">
                <a:solidFill>
                  <a:schemeClr val="tx1"/>
                </a:solidFill>
              </a:rPr>
              <a:t>Rendering</a:t>
            </a:r>
          </a:p>
          <a:p>
            <a:pPr>
              <a:spcBef>
                <a:spcPct val="0"/>
              </a:spcBef>
              <a:buClrTx/>
              <a:buFontTx/>
              <a:buChar char="•"/>
            </a:pPr>
            <a:r>
              <a:rPr lang="en-US" altLang="en-US" sz="2000">
                <a:solidFill>
                  <a:schemeClr val="tx1"/>
                </a:solidFill>
              </a:rPr>
              <a:t>Sensors</a:t>
            </a:r>
          </a:p>
          <a:p>
            <a:pPr>
              <a:spcBef>
                <a:spcPct val="0"/>
              </a:spcBef>
              <a:buClrTx/>
              <a:buFontTx/>
              <a:buChar char="•"/>
            </a:pPr>
            <a:r>
              <a:rPr lang="en-US" altLang="en-US" sz="2000">
                <a:solidFill>
                  <a:schemeClr val="tx1"/>
                </a:solidFill>
              </a:rPr>
              <a:t>Instruments</a:t>
            </a:r>
          </a:p>
        </p:txBody>
      </p:sp>
      <p:sp>
        <p:nvSpPr>
          <p:cNvPr id="184338" name="Text Box 18"/>
          <p:cNvSpPr txBox="1">
            <a:spLocks noChangeArrowheads="1"/>
          </p:cNvSpPr>
          <p:nvPr/>
        </p:nvSpPr>
        <p:spPr bwMode="auto">
          <a:xfrm>
            <a:off x="0" y="5715000"/>
            <a:ext cx="9144000" cy="11874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spcBef>
                <a:spcPct val="50000"/>
              </a:spcBef>
              <a:buClrTx/>
              <a:buFontTx/>
              <a:buNone/>
            </a:pPr>
            <a:r>
              <a:rPr lang="en-US" altLang="en-US" sz="2400" b="0" i="1">
                <a:solidFill>
                  <a:schemeClr val="bg1"/>
                </a:solidFill>
              </a:rPr>
              <a:t>NSF Director Arden L. Bement: “leadership in cyberinfrastructure may determine  America's continued ability to innovate – and thus our ability to compete successfully in the global arena.”</a:t>
            </a:r>
          </a:p>
        </p:txBody>
      </p:sp>
    </p:spTree>
  </p:cSld>
  <p:clrMapOvr>
    <a:masterClrMapping/>
  </p:clrMapOvr>
  <p:transition spd="slow">
    <p:pull dir="rd"/>
  </p:transition>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6" name="Rectangle 2"/>
          <p:cNvSpPr>
            <a:spLocks noGrp="1" noChangeArrowheads="1"/>
          </p:cNvSpPr>
          <p:nvPr>
            <p:ph type="title"/>
          </p:nvPr>
        </p:nvSpPr>
        <p:spPr/>
        <p:txBody>
          <a:bodyPr/>
          <a:lstStyle/>
          <a:p>
            <a:r>
              <a:rPr lang="en-US" altLang="en-US" sz="3600"/>
              <a:t>NYS Grid Implementation Details</a:t>
            </a:r>
          </a:p>
        </p:txBody>
      </p:sp>
      <p:graphicFrame>
        <p:nvGraphicFramePr>
          <p:cNvPr id="2" name="Diagram 1"/>
          <p:cNvGraphicFramePr/>
          <p:nvPr/>
        </p:nvGraphicFramePr>
        <p:xfrm>
          <a:off x="0" y="1484313"/>
          <a:ext cx="9144000" cy="48402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47" name="Text Box 23"/>
          <p:cNvSpPr txBox="1">
            <a:spLocks noChangeArrowheads="1"/>
          </p:cNvSpPr>
          <p:nvPr/>
        </p:nvSpPr>
        <p:spPr bwMode="auto">
          <a:xfrm>
            <a:off x="152400" y="1524000"/>
            <a:ext cx="4757738" cy="3968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2000"/>
              <a:t>Figure Courtesy of Jon Bednasz, CCR/UB</a:t>
            </a:r>
          </a:p>
        </p:txBody>
      </p:sp>
    </p:spTree>
  </p:cSld>
  <p:clrMapOvr>
    <a:masterClrMapping/>
  </p:clrMapOvr>
  <p:transition spd="slow">
    <p:pull dir="rd"/>
  </p:transition>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Rectangle 2"/>
          <p:cNvSpPr>
            <a:spLocks noGrp="1" noChangeArrowheads="1"/>
          </p:cNvSpPr>
          <p:nvPr>
            <p:ph type="title"/>
          </p:nvPr>
        </p:nvSpPr>
        <p:spPr/>
        <p:txBody>
          <a:bodyPr/>
          <a:lstStyle/>
          <a:p>
            <a:r>
              <a:rPr lang="en-US" altLang="en-US" sz="4000"/>
              <a:t>Getting Started</a:t>
            </a:r>
            <a:br>
              <a:rPr lang="en-US" altLang="en-US" sz="4000"/>
            </a:br>
            <a:r>
              <a:rPr lang="en-US" altLang="en-US" sz="2400"/>
              <a:t>(Courtesy of Jon Bednasz &amp; Steve Gallo, CCR/UB)</a:t>
            </a:r>
          </a:p>
        </p:txBody>
      </p:sp>
      <p:sp>
        <p:nvSpPr>
          <p:cNvPr id="185347" name="Rectangle 3"/>
          <p:cNvSpPr>
            <a:spLocks noGrp="1" noChangeArrowheads="1"/>
          </p:cNvSpPr>
          <p:nvPr>
            <p:ph idx="1"/>
          </p:nvPr>
        </p:nvSpPr>
        <p:spPr>
          <a:xfrm>
            <a:off x="685800" y="1447800"/>
            <a:ext cx="7772400" cy="4572000"/>
          </a:xfrm>
        </p:spPr>
        <p:txBody>
          <a:bodyPr/>
          <a:lstStyle/>
          <a:p>
            <a:pPr>
              <a:lnSpc>
                <a:spcPct val="90000"/>
              </a:lnSpc>
            </a:pPr>
            <a:r>
              <a:rPr lang="en-US" altLang="en-US" sz="2500"/>
              <a:t>Physically build a cluster</a:t>
            </a:r>
          </a:p>
          <a:p>
            <a:pPr lvl="1">
              <a:lnSpc>
                <a:spcPct val="90000"/>
              </a:lnSpc>
            </a:pPr>
            <a:r>
              <a:rPr lang="en-US" altLang="en-US" sz="2000"/>
              <a:t>1 head node</a:t>
            </a:r>
          </a:p>
          <a:p>
            <a:pPr lvl="1">
              <a:lnSpc>
                <a:spcPct val="90000"/>
              </a:lnSpc>
            </a:pPr>
            <a:r>
              <a:rPr lang="en-US" altLang="en-US" sz="2000"/>
              <a:t>4+ compute nodes</a:t>
            </a:r>
          </a:p>
          <a:p>
            <a:pPr>
              <a:lnSpc>
                <a:spcPct val="90000"/>
              </a:lnSpc>
            </a:pPr>
            <a:r>
              <a:rPr lang="en-US" altLang="en-US" sz="2500"/>
              <a:t>Install Cluster Software</a:t>
            </a:r>
          </a:p>
          <a:p>
            <a:pPr lvl="1">
              <a:lnSpc>
                <a:spcPct val="90000"/>
              </a:lnSpc>
            </a:pPr>
            <a:r>
              <a:rPr lang="en-US" altLang="en-US" sz="2000"/>
              <a:t>Operating System (Red Hat)</a:t>
            </a:r>
          </a:p>
          <a:p>
            <a:pPr lvl="1">
              <a:lnSpc>
                <a:spcPct val="90000"/>
              </a:lnSpc>
            </a:pPr>
            <a:r>
              <a:rPr lang="en-US" altLang="en-US" sz="2000"/>
              <a:t>Drivers for Interconnect (Myrinet, Infiniband, etc.)</a:t>
            </a:r>
          </a:p>
          <a:p>
            <a:pPr lvl="1">
              <a:lnSpc>
                <a:spcPct val="90000"/>
              </a:lnSpc>
            </a:pPr>
            <a:r>
              <a:rPr lang="en-US" altLang="en-US" sz="2000"/>
              <a:t>Resource Manager (PBS, LSF, Condor, SGE)</a:t>
            </a:r>
          </a:p>
          <a:p>
            <a:pPr>
              <a:lnSpc>
                <a:spcPct val="90000"/>
              </a:lnSpc>
            </a:pPr>
            <a:r>
              <a:rPr lang="en-US" altLang="en-US" sz="2500"/>
              <a:t>Identify Gatekeeper Node for OSG Software</a:t>
            </a:r>
          </a:p>
          <a:p>
            <a:pPr lvl="1">
              <a:lnSpc>
                <a:spcPct val="90000"/>
              </a:lnSpc>
            </a:pPr>
            <a:r>
              <a:rPr lang="en-US" altLang="en-US" sz="2000"/>
              <a:t>Either stand alone machine or co-resident on Head Node</a:t>
            </a:r>
          </a:p>
          <a:p>
            <a:pPr lvl="1">
              <a:lnSpc>
                <a:spcPct val="90000"/>
              </a:lnSpc>
            </a:pPr>
            <a:r>
              <a:rPr lang="en-US" altLang="en-US" sz="2000"/>
              <a:t>5GB of space in /opt/grid</a:t>
            </a:r>
          </a:p>
          <a:p>
            <a:pPr lvl="1">
              <a:lnSpc>
                <a:spcPct val="90000"/>
              </a:lnSpc>
            </a:pPr>
            <a:r>
              <a:rPr lang="en-US" altLang="en-US" sz="2000"/>
              <a:t>5GB of space in /grid-tmp</a:t>
            </a:r>
          </a:p>
          <a:p>
            <a:pPr>
              <a:lnSpc>
                <a:spcPct val="90000"/>
              </a:lnSpc>
            </a:pPr>
            <a:r>
              <a:rPr lang="en-US" altLang="en-US" sz="2500"/>
              <a:t>Need to have ability to adjust firewalls</a:t>
            </a:r>
          </a:p>
          <a:p>
            <a:pPr>
              <a:lnSpc>
                <a:spcPct val="90000"/>
              </a:lnSpc>
            </a:pPr>
            <a:r>
              <a:rPr lang="en-US" altLang="en-US" sz="2500"/>
              <a:t>Need to have ability to add users</a:t>
            </a:r>
          </a:p>
        </p:txBody>
      </p:sp>
    </p:spTree>
  </p:cSld>
  <p:clrMapOvr>
    <a:masterClrMapping/>
  </p:clrMapOvr>
  <p:transition spd="slow">
    <p:pull dir="rd"/>
  </p:transition>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0" name="Rectangle 2"/>
          <p:cNvSpPr>
            <a:spLocks noGrp="1" noChangeArrowheads="1"/>
          </p:cNvSpPr>
          <p:nvPr>
            <p:ph type="title"/>
          </p:nvPr>
        </p:nvSpPr>
        <p:spPr/>
        <p:txBody>
          <a:bodyPr/>
          <a:lstStyle/>
          <a:p>
            <a:r>
              <a:rPr lang="en-US" altLang="en-US" sz="3200"/>
              <a:t>Installing OSG Stack on Gatekeeper</a:t>
            </a:r>
          </a:p>
        </p:txBody>
      </p:sp>
      <p:sp>
        <p:nvSpPr>
          <p:cNvPr id="186371" name="Rectangle 3"/>
          <p:cNvSpPr>
            <a:spLocks noGrp="1" noChangeArrowheads="1"/>
          </p:cNvSpPr>
          <p:nvPr>
            <p:ph idx="1"/>
          </p:nvPr>
        </p:nvSpPr>
        <p:spPr>
          <a:xfrm>
            <a:off x="685800" y="1752600"/>
            <a:ext cx="8305800" cy="4114800"/>
          </a:xfrm>
        </p:spPr>
        <p:txBody>
          <a:bodyPr/>
          <a:lstStyle/>
          <a:p>
            <a:pPr>
              <a:lnSpc>
                <a:spcPct val="90000"/>
              </a:lnSpc>
            </a:pPr>
            <a:r>
              <a:rPr lang="en-US" altLang="en-US"/>
              <a:t>Installs are done via PACMAN </a:t>
            </a:r>
          </a:p>
          <a:p>
            <a:pPr lvl="1">
              <a:lnSpc>
                <a:spcPct val="90000"/>
              </a:lnSpc>
            </a:pPr>
            <a:r>
              <a:rPr lang="en-US" altLang="en-US" sz="1500"/>
              <a:t>wget http://physics.bu.edu/pacman/sample_cache/tarballs/pacman-3.16.1.tar.gz</a:t>
            </a:r>
          </a:p>
          <a:p>
            <a:pPr>
              <a:lnSpc>
                <a:spcPct val="90000"/>
              </a:lnSpc>
            </a:pPr>
            <a:r>
              <a:rPr lang="en-US" altLang="en-US"/>
              <a:t>Install OSG software</a:t>
            </a:r>
          </a:p>
          <a:p>
            <a:pPr lvl="1">
              <a:lnSpc>
                <a:spcPct val="90000"/>
              </a:lnSpc>
            </a:pPr>
            <a:r>
              <a:rPr lang="en-US" altLang="en-US"/>
              <a:t>pacman -get OSG:ce </a:t>
            </a:r>
          </a:p>
          <a:p>
            <a:pPr>
              <a:lnSpc>
                <a:spcPct val="90000"/>
              </a:lnSpc>
            </a:pPr>
            <a:r>
              <a:rPr lang="en-US" altLang="en-US"/>
              <a:t>Install (1) Package for your Resource Manager</a:t>
            </a:r>
          </a:p>
          <a:p>
            <a:pPr lvl="1">
              <a:lnSpc>
                <a:spcPct val="90000"/>
              </a:lnSpc>
            </a:pPr>
            <a:r>
              <a:rPr lang="en-US" altLang="en-US"/>
              <a:t>pacman -get OSG:Globus-Condor-Setup</a:t>
            </a:r>
          </a:p>
          <a:p>
            <a:pPr lvl="1">
              <a:lnSpc>
                <a:spcPct val="90000"/>
              </a:lnSpc>
            </a:pPr>
            <a:r>
              <a:rPr lang="en-US" altLang="en-US"/>
              <a:t>pacman -get OSG:Globus-PBS-Setup  </a:t>
            </a:r>
          </a:p>
          <a:p>
            <a:pPr lvl="1">
              <a:lnSpc>
                <a:spcPct val="90000"/>
              </a:lnSpc>
            </a:pPr>
            <a:r>
              <a:rPr lang="en-US" altLang="en-US"/>
              <a:t>pacman -get OSG:Globus-LSF-Setup  </a:t>
            </a:r>
          </a:p>
          <a:p>
            <a:pPr lvl="1">
              <a:lnSpc>
                <a:spcPct val="90000"/>
              </a:lnSpc>
            </a:pPr>
            <a:r>
              <a:rPr lang="en-US" altLang="en-US"/>
              <a:t>pacman -get OSG:Globus-SGE-Setup </a:t>
            </a:r>
          </a:p>
        </p:txBody>
      </p:sp>
    </p:spTree>
  </p:cSld>
  <p:clrMapOvr>
    <a:masterClrMapping/>
  </p:clrMapOvr>
  <p:transition spd="slow">
    <p:pull dir="rd"/>
  </p:transition>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2"/>
          <p:cNvSpPr>
            <a:spLocks noGrp="1" noChangeArrowheads="1"/>
          </p:cNvSpPr>
          <p:nvPr>
            <p:ph type="title"/>
          </p:nvPr>
        </p:nvSpPr>
        <p:spPr/>
        <p:txBody>
          <a:bodyPr/>
          <a:lstStyle/>
          <a:p>
            <a:r>
              <a:rPr lang="en-US" altLang="en-US" sz="4000"/>
              <a:t>NYSGrid.org Technical Group</a:t>
            </a:r>
          </a:p>
        </p:txBody>
      </p:sp>
      <p:sp>
        <p:nvSpPr>
          <p:cNvPr id="187395" name="Rectangle 3"/>
          <p:cNvSpPr>
            <a:spLocks noGrp="1" noChangeArrowheads="1"/>
          </p:cNvSpPr>
          <p:nvPr>
            <p:ph sz="half" idx="1"/>
          </p:nvPr>
        </p:nvSpPr>
        <p:spPr>
          <a:xfrm>
            <a:off x="76200" y="1524000"/>
            <a:ext cx="5334000" cy="4114800"/>
          </a:xfrm>
        </p:spPr>
        <p:txBody>
          <a:bodyPr/>
          <a:lstStyle/>
          <a:p>
            <a:r>
              <a:rPr lang="en-US" altLang="en-US" sz="2200" u="sng"/>
              <a:t>Jon Bednasz</a:t>
            </a:r>
            <a:r>
              <a:rPr lang="en-US" altLang="en-US" sz="2200"/>
              <a:t>, Buffalo, Chair</a:t>
            </a:r>
          </a:p>
          <a:p>
            <a:r>
              <a:rPr lang="en-US" altLang="en-US" sz="2200" u="sng"/>
              <a:t>Steve Gallo</a:t>
            </a:r>
            <a:r>
              <a:rPr lang="en-US" altLang="en-US" sz="2200"/>
              <a:t>, Buffalo</a:t>
            </a:r>
          </a:p>
          <a:p>
            <a:r>
              <a:rPr lang="en-US" altLang="en-US" sz="2200"/>
              <a:t>Eric Warnke, Albany</a:t>
            </a:r>
          </a:p>
          <a:p>
            <a:r>
              <a:rPr lang="en-US" altLang="en-US" sz="2200"/>
              <a:t>Steaphan Greene, Binghamton</a:t>
            </a:r>
          </a:p>
          <a:p>
            <a:r>
              <a:rPr lang="en-US" altLang="en-US" sz="2200"/>
              <a:t>Ken Smith, Columbia</a:t>
            </a:r>
          </a:p>
          <a:p>
            <a:r>
              <a:rPr lang="en-US" altLang="en-US" sz="2200"/>
              <a:t>Resa Alvord, Cornell</a:t>
            </a:r>
          </a:p>
          <a:p>
            <a:r>
              <a:rPr lang="en-US" altLang="en-US" sz="2200"/>
              <a:t>Kirk Anne, Geneseo</a:t>
            </a:r>
          </a:p>
          <a:p>
            <a:r>
              <a:rPr lang="en-US" altLang="en-US" sz="2200"/>
              <a:t>Steve Potter, Hauptman-Woodward</a:t>
            </a:r>
          </a:p>
          <a:p>
            <a:r>
              <a:rPr lang="en-US" altLang="en-US" sz="2200"/>
              <a:t>Robert Schiaffino, Iona</a:t>
            </a:r>
          </a:p>
        </p:txBody>
      </p:sp>
      <p:sp>
        <p:nvSpPr>
          <p:cNvPr id="187396" name="Rectangle 6"/>
          <p:cNvSpPr>
            <a:spLocks noGrp="1" noChangeArrowheads="1"/>
          </p:cNvSpPr>
          <p:nvPr>
            <p:ph sz="half" idx="2"/>
          </p:nvPr>
        </p:nvSpPr>
        <p:spPr>
          <a:xfrm>
            <a:off x="5257800" y="1524000"/>
            <a:ext cx="3810000" cy="4114800"/>
          </a:xfrm>
        </p:spPr>
        <p:txBody>
          <a:bodyPr/>
          <a:lstStyle/>
          <a:p>
            <a:r>
              <a:rPr lang="en-US" altLang="en-US" sz="2200"/>
              <a:t>Earle Nietzel, Marist</a:t>
            </a:r>
          </a:p>
          <a:p>
            <a:r>
              <a:rPr lang="en-US" altLang="en-US" sz="2200"/>
              <a:t>Ann Rensel, Niagara</a:t>
            </a:r>
          </a:p>
          <a:p>
            <a:r>
              <a:rPr lang="en-US" altLang="en-US" sz="2200"/>
              <a:t>Chris Grim, NYU</a:t>
            </a:r>
          </a:p>
          <a:p>
            <a:r>
              <a:rPr lang="en-US" altLang="en-US" sz="2200"/>
              <a:t>Rick Bohn, RIT</a:t>
            </a:r>
          </a:p>
          <a:p>
            <a:r>
              <a:rPr lang="en-US" altLang="en-US" sz="2200"/>
              <a:t>Bill Webster, Rochester</a:t>
            </a:r>
          </a:p>
          <a:p>
            <a:r>
              <a:rPr lang="en-US" altLang="en-US" sz="2200"/>
              <a:t>Lindsay Todd, RPI</a:t>
            </a:r>
          </a:p>
          <a:p>
            <a:r>
              <a:rPr lang="en-US" altLang="en-US" sz="2200"/>
              <a:t>Ajay Gupta, Stony Brook</a:t>
            </a:r>
          </a:p>
          <a:p>
            <a:r>
              <a:rPr lang="en-US" altLang="en-US" sz="2200"/>
              <a:t>Jorge Gonz</a:t>
            </a:r>
            <a:r>
              <a:rPr lang="en-US" altLang="en-US" sz="2200">
                <a:cs typeface="Times New Roman" pitchFamily="18" charset="0"/>
              </a:rPr>
              <a:t>á</a:t>
            </a:r>
            <a:r>
              <a:rPr lang="en-US" altLang="en-US" sz="2200"/>
              <a:t>lez Outeiri</a:t>
            </a:r>
            <a:r>
              <a:rPr lang="en-US" altLang="en-US" sz="2200">
                <a:cs typeface="Times New Roman" pitchFamily="18" charset="0"/>
              </a:rPr>
              <a:t>ñ</a:t>
            </a:r>
            <a:r>
              <a:rPr lang="en-US" altLang="en-US" sz="2200"/>
              <a:t>o, Syracuse</a:t>
            </a:r>
          </a:p>
        </p:txBody>
      </p:sp>
    </p:spTree>
  </p:cSld>
  <p:clrMapOvr>
    <a:masterClrMapping/>
  </p:clrMapOvr>
  <p:transition spd="slow">
    <p:pull dir="rd"/>
  </p:transition>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418" name="Rectangle 2"/>
          <p:cNvSpPr>
            <a:spLocks noGrp="1" noChangeArrowheads="1"/>
          </p:cNvSpPr>
          <p:nvPr>
            <p:ph type="title"/>
          </p:nvPr>
        </p:nvSpPr>
        <p:spPr/>
        <p:txBody>
          <a:bodyPr/>
          <a:lstStyle/>
          <a:p>
            <a:r>
              <a:rPr lang="en-US" altLang="en-US" sz="3200"/>
              <a:t>NYSGrid.org Activities &amp; Board</a:t>
            </a:r>
          </a:p>
        </p:txBody>
      </p:sp>
      <p:sp>
        <p:nvSpPr>
          <p:cNvPr id="188419" name="Rectangle 3"/>
          <p:cNvSpPr>
            <a:spLocks noGrp="1" noChangeArrowheads="1"/>
          </p:cNvSpPr>
          <p:nvPr>
            <p:ph sz="half" idx="1"/>
          </p:nvPr>
        </p:nvSpPr>
        <p:spPr>
          <a:xfrm>
            <a:off x="228600" y="1981200"/>
            <a:ext cx="4495800" cy="4114800"/>
          </a:xfrm>
        </p:spPr>
        <p:txBody>
          <a:bodyPr/>
          <a:lstStyle/>
          <a:p>
            <a:r>
              <a:rPr lang="en-US" altLang="en-US" sz="2600"/>
              <a:t>Technical Working Group</a:t>
            </a:r>
          </a:p>
          <a:p>
            <a:r>
              <a:rPr lang="en-US" altLang="en-US" sz="2600"/>
              <a:t>Middleware</a:t>
            </a:r>
          </a:p>
          <a:p>
            <a:r>
              <a:rPr lang="en-US" altLang="en-US" sz="2600"/>
              <a:t>User Support and Services / EOT</a:t>
            </a:r>
          </a:p>
          <a:p>
            <a:r>
              <a:rPr lang="en-US" altLang="en-US" sz="2600"/>
              <a:t>Communications</a:t>
            </a:r>
          </a:p>
          <a:p>
            <a:r>
              <a:rPr lang="en-US" altLang="en-US" sz="2600"/>
              <a:t>Infrastructure</a:t>
            </a:r>
          </a:p>
          <a:p>
            <a:r>
              <a:rPr lang="en-US" altLang="en-US" sz="2600"/>
              <a:t>Resource Providers</a:t>
            </a:r>
          </a:p>
          <a:p>
            <a:r>
              <a:rPr lang="en-US" altLang="en-US" sz="2600"/>
              <a:t>Funding</a:t>
            </a:r>
          </a:p>
          <a:p>
            <a:endParaRPr lang="en-US" altLang="en-US" sz="2600"/>
          </a:p>
        </p:txBody>
      </p:sp>
      <p:sp>
        <p:nvSpPr>
          <p:cNvPr id="188420" name="Rectangle 4"/>
          <p:cNvSpPr>
            <a:spLocks noGrp="1" noChangeArrowheads="1"/>
          </p:cNvSpPr>
          <p:nvPr>
            <p:ph sz="half" idx="2"/>
          </p:nvPr>
        </p:nvSpPr>
        <p:spPr>
          <a:xfrm>
            <a:off x="4876800" y="1981200"/>
            <a:ext cx="3810000" cy="4114800"/>
          </a:xfrm>
        </p:spPr>
        <p:txBody>
          <a:bodyPr/>
          <a:lstStyle/>
          <a:p>
            <a:r>
              <a:rPr lang="en-US" altLang="en-US" sz="2600"/>
              <a:t>Russ Miller</a:t>
            </a:r>
          </a:p>
          <a:p>
            <a:r>
              <a:rPr lang="en-US" altLang="en-US" sz="2600"/>
              <a:t>Gurcharan Khanna</a:t>
            </a:r>
          </a:p>
          <a:p>
            <a:r>
              <a:rPr lang="en-US" altLang="en-US" sz="2600"/>
              <a:t>Linda Callahan</a:t>
            </a:r>
          </a:p>
          <a:p>
            <a:r>
              <a:rPr lang="en-US" altLang="en-US" sz="2600"/>
              <a:t>Mark Shephard</a:t>
            </a:r>
          </a:p>
          <a:p>
            <a:r>
              <a:rPr lang="en-US" altLang="en-US" sz="2600"/>
              <a:t>Tim Lance</a:t>
            </a:r>
          </a:p>
          <a:p>
            <a:r>
              <a:rPr lang="en-US" altLang="en-US" sz="2600"/>
              <a:t>(Heather Stewart)</a:t>
            </a:r>
          </a:p>
          <a:p>
            <a:r>
              <a:rPr lang="en-US" altLang="en-US" sz="2600"/>
              <a:t>Jim Davenport</a:t>
            </a:r>
          </a:p>
          <a:p>
            <a:r>
              <a:rPr lang="en-US" altLang="en-US" sz="2600"/>
              <a:t>Chris Haile</a:t>
            </a:r>
          </a:p>
          <a:p>
            <a:endParaRPr lang="en-US" altLang="en-US" sz="2600"/>
          </a:p>
        </p:txBody>
      </p:sp>
      <p:sp>
        <p:nvSpPr>
          <p:cNvPr id="188421" name="Text Box 5"/>
          <p:cNvSpPr txBox="1">
            <a:spLocks noChangeArrowheads="1"/>
          </p:cNvSpPr>
          <p:nvPr/>
        </p:nvSpPr>
        <p:spPr bwMode="auto">
          <a:xfrm>
            <a:off x="1303338" y="1349375"/>
            <a:ext cx="1809750" cy="5794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3200">
                <a:solidFill>
                  <a:srgbClr val="CC0000"/>
                </a:solidFill>
              </a:rPr>
              <a:t>Activities</a:t>
            </a:r>
          </a:p>
        </p:txBody>
      </p:sp>
      <p:sp>
        <p:nvSpPr>
          <p:cNvPr id="188422" name="Text Box 6"/>
          <p:cNvSpPr txBox="1">
            <a:spLocks noChangeArrowheads="1"/>
          </p:cNvSpPr>
          <p:nvPr/>
        </p:nvSpPr>
        <p:spPr bwMode="auto">
          <a:xfrm>
            <a:off x="5530850" y="1349375"/>
            <a:ext cx="1268413" cy="5794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lgn="l">
              <a:spcBef>
                <a:spcPct val="20000"/>
              </a:spcBef>
              <a:buClr>
                <a:srgbClr val="CC0000"/>
              </a:buClr>
              <a:buFont typeface="Wingdings" pitchFamily="2" charset="2"/>
              <a:buChar char="n"/>
              <a:defRPr sz="3000" b="1">
                <a:solidFill>
                  <a:schemeClr val="accent2"/>
                </a:solidFill>
                <a:latin typeface="Times New Roman" pitchFamily="18" charset="0"/>
              </a:defRPr>
            </a:lvl1pPr>
            <a:lvl2pPr marL="742950" indent="-285750" algn="l">
              <a:spcBef>
                <a:spcPct val="20000"/>
              </a:spcBef>
              <a:buClr>
                <a:srgbClr val="CC0000"/>
              </a:buClr>
              <a:buFont typeface="Wingdings" pitchFamily="2" charset="2"/>
              <a:buChar char="q"/>
              <a:defRPr sz="2600" b="1">
                <a:solidFill>
                  <a:schemeClr val="accent2"/>
                </a:solidFill>
                <a:latin typeface="Times New Roman" pitchFamily="18" charset="0"/>
              </a:defRPr>
            </a:lvl2pPr>
            <a:lvl3pPr marL="1143000" indent="-228600" algn="l">
              <a:spcBef>
                <a:spcPct val="20000"/>
              </a:spcBef>
              <a:buClr>
                <a:srgbClr val="CC0000"/>
              </a:buClr>
              <a:buFont typeface="Wingdings" pitchFamily="2" charset="2"/>
              <a:buChar char="m"/>
              <a:defRPr sz="2400" b="1">
                <a:solidFill>
                  <a:schemeClr val="accent2"/>
                </a:solidFill>
                <a:latin typeface="Times New Roman" pitchFamily="18" charset="0"/>
              </a:defRPr>
            </a:lvl3pPr>
            <a:lvl4pPr marL="1600200" indent="-228600" algn="l">
              <a:spcBef>
                <a:spcPct val="20000"/>
              </a:spcBef>
              <a:buClr>
                <a:srgbClr val="CC0000"/>
              </a:buClr>
              <a:buFont typeface="Wingdings 2" pitchFamily="18" charset="2"/>
              <a:buChar char="¢"/>
              <a:defRPr sz="2000">
                <a:solidFill>
                  <a:schemeClr val="accent2"/>
                </a:solidFill>
                <a:latin typeface="Times New Roman" pitchFamily="18" charset="0"/>
              </a:defRPr>
            </a:lvl4pPr>
            <a:lvl5pPr marL="2057400" indent="-228600" algn="l">
              <a:spcBef>
                <a:spcPct val="20000"/>
              </a:spcBef>
              <a:buClr>
                <a:srgbClr val="CC0000"/>
              </a:buClr>
              <a:buFont typeface="Wingdings 2" pitchFamily="18" charset="2"/>
              <a:buChar char="¢"/>
              <a:defRPr sz="2000">
                <a:solidFill>
                  <a:schemeClr val="accent2"/>
                </a:solidFill>
                <a:latin typeface="Times New Roman" pitchFamily="18" charset="0"/>
              </a:defRPr>
            </a:lvl5pPr>
            <a:lvl6pPr marL="25146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6pPr>
            <a:lvl7pPr marL="29718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7pPr>
            <a:lvl8pPr marL="34290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8pPr>
            <a:lvl9pPr marL="3886200" indent="-228600" eaLnBrk="0" fontAlgn="base" hangingPunct="0">
              <a:spcBef>
                <a:spcPct val="20000"/>
              </a:spcBef>
              <a:spcAft>
                <a:spcPct val="0"/>
              </a:spcAft>
              <a:buClr>
                <a:srgbClr val="CC0000"/>
              </a:buClr>
              <a:buFont typeface="Wingdings 2" pitchFamily="18" charset="2"/>
              <a:buChar char="¢"/>
              <a:defRPr sz="2000">
                <a:solidFill>
                  <a:schemeClr val="accent2"/>
                </a:solidFill>
                <a:latin typeface="Times New Roman" pitchFamily="18" charset="0"/>
              </a:defRPr>
            </a:lvl9pPr>
          </a:lstStyle>
          <a:p>
            <a:pPr algn="ctr">
              <a:spcBef>
                <a:spcPct val="0"/>
              </a:spcBef>
              <a:buClrTx/>
              <a:buFontTx/>
              <a:buNone/>
            </a:pPr>
            <a:r>
              <a:rPr lang="en-US" altLang="en-US" sz="3200">
                <a:solidFill>
                  <a:srgbClr val="CC0000"/>
                </a:solidFill>
              </a:rPr>
              <a:t>Board</a:t>
            </a:r>
          </a:p>
        </p:txBody>
      </p:sp>
    </p:spTree>
  </p:cSld>
  <p:clrMapOvr>
    <a:masterClrMapping/>
  </p:clrMapOvr>
  <p:transition spd="slow">
    <p:pull dir="rd"/>
  </p:transition>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442" name="Rectangle 2"/>
          <p:cNvSpPr>
            <a:spLocks noGrp="1" noChangeArrowheads="1"/>
          </p:cNvSpPr>
          <p:nvPr>
            <p:ph type="title"/>
          </p:nvPr>
        </p:nvSpPr>
        <p:spPr/>
        <p:txBody>
          <a:bodyPr/>
          <a:lstStyle/>
          <a:p>
            <a:r>
              <a:rPr lang="en-US" altLang="en-US" sz="3200"/>
              <a:t>Technical WG Current Efforts</a:t>
            </a:r>
            <a:br>
              <a:rPr lang="en-US" altLang="en-US" sz="3200"/>
            </a:br>
            <a:r>
              <a:rPr lang="en-US" altLang="en-US" sz="2400"/>
              <a:t>(Led by Steve Gallo and Jon Bednasz)</a:t>
            </a:r>
          </a:p>
        </p:txBody>
      </p:sp>
      <p:sp>
        <p:nvSpPr>
          <p:cNvPr id="189443" name="Rectangle 3"/>
          <p:cNvSpPr>
            <a:spLocks noGrp="1" noChangeArrowheads="1"/>
          </p:cNvSpPr>
          <p:nvPr>
            <p:ph idx="1"/>
          </p:nvPr>
        </p:nvSpPr>
        <p:spPr>
          <a:xfrm>
            <a:off x="685800" y="1676400"/>
            <a:ext cx="7772400" cy="4495800"/>
          </a:xfrm>
        </p:spPr>
        <p:txBody>
          <a:bodyPr/>
          <a:lstStyle/>
          <a:p>
            <a:pPr marL="571500" indent="-571500">
              <a:lnSpc>
                <a:spcPct val="90000"/>
              </a:lnSpc>
            </a:pPr>
            <a:r>
              <a:rPr lang="en-US" altLang="en-US"/>
              <a:t>NYS Grid is Available</a:t>
            </a:r>
          </a:p>
          <a:p>
            <a:pPr marL="571500" indent="-571500">
              <a:lnSpc>
                <a:spcPct val="90000"/>
              </a:lnSpc>
            </a:pPr>
            <a:r>
              <a:rPr lang="en-US" altLang="en-US"/>
              <a:t>OSG Jobs Running on NYS Grid</a:t>
            </a:r>
          </a:p>
          <a:p>
            <a:pPr marL="571500" indent="-571500">
              <a:lnSpc>
                <a:spcPct val="90000"/>
              </a:lnSpc>
            </a:pPr>
            <a:r>
              <a:rPr lang="en-US" altLang="en-US"/>
              <a:t>CCR/UB &amp; CTC/Cornell</a:t>
            </a:r>
          </a:p>
          <a:p>
            <a:pPr marL="952500" lvl="1" indent="-495300">
              <a:lnSpc>
                <a:spcPct val="90000"/>
              </a:lnSpc>
            </a:pPr>
            <a:r>
              <a:rPr lang="en-US" altLang="en-US"/>
              <a:t>Streamline bringing users onto NYS Grid</a:t>
            </a:r>
          </a:p>
          <a:p>
            <a:pPr marL="1371600" lvl="2" indent="-457200">
              <a:lnSpc>
                <a:spcPct val="90000"/>
              </a:lnSpc>
            </a:pPr>
            <a:r>
              <a:rPr lang="en-US" altLang="en-US"/>
              <a:t>Documentation</a:t>
            </a:r>
          </a:p>
          <a:p>
            <a:pPr marL="1371600" lvl="2" indent="-457200">
              <a:lnSpc>
                <a:spcPct val="90000"/>
              </a:lnSpc>
            </a:pPr>
            <a:r>
              <a:rPr lang="en-US" altLang="en-US"/>
              <a:t>Recommendations</a:t>
            </a:r>
          </a:p>
          <a:p>
            <a:pPr marL="571500" indent="-571500">
              <a:lnSpc>
                <a:spcPct val="90000"/>
              </a:lnSpc>
            </a:pPr>
            <a:r>
              <a:rPr lang="en-US" altLang="en-US"/>
              <a:t>Need Early Adopters</a:t>
            </a:r>
          </a:p>
          <a:p>
            <a:pPr marL="952500" lvl="1" indent="-495300">
              <a:lnSpc>
                <a:spcPct val="90000"/>
              </a:lnSpc>
              <a:buFont typeface="Wingdings" pitchFamily="2" charset="2"/>
              <a:buAutoNum type="arabicPeriod"/>
            </a:pPr>
            <a:r>
              <a:rPr lang="en-US" altLang="en-US"/>
              <a:t>Current Grid Users</a:t>
            </a:r>
          </a:p>
          <a:p>
            <a:pPr marL="952500" lvl="1" indent="-495300">
              <a:lnSpc>
                <a:spcPct val="90000"/>
              </a:lnSpc>
              <a:buFont typeface="Wingdings" pitchFamily="2" charset="2"/>
              <a:buAutoNum type="arabicPeriod"/>
            </a:pPr>
            <a:r>
              <a:rPr lang="en-US" altLang="en-US"/>
              <a:t>New Users to Grid with HPC Needs</a:t>
            </a:r>
          </a:p>
        </p:txBody>
      </p:sp>
    </p:spTree>
  </p:cSld>
  <p:clrMapOvr>
    <a:masterClrMapping/>
  </p:clrMapOvr>
  <p:transition spd="slow">
    <p:pull dir="rd"/>
  </p:transition>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466" name="Rectangle 2"/>
          <p:cNvSpPr>
            <a:spLocks noGrp="1" noChangeArrowheads="1"/>
          </p:cNvSpPr>
          <p:nvPr>
            <p:ph type="title"/>
          </p:nvPr>
        </p:nvSpPr>
        <p:spPr/>
        <p:txBody>
          <a:bodyPr/>
          <a:lstStyle/>
          <a:p>
            <a:r>
              <a:rPr lang="en-US" altLang="en-US" sz="3200"/>
              <a:t>Middleware WG Current Efforts</a:t>
            </a:r>
            <a:endParaRPr lang="en-US" altLang="en-US" sz="2400"/>
          </a:p>
        </p:txBody>
      </p:sp>
      <p:sp>
        <p:nvSpPr>
          <p:cNvPr id="190467" name="Rectangle 3"/>
          <p:cNvSpPr>
            <a:spLocks noGrp="1" noChangeArrowheads="1"/>
          </p:cNvSpPr>
          <p:nvPr>
            <p:ph idx="1"/>
          </p:nvPr>
        </p:nvSpPr>
        <p:spPr>
          <a:xfrm>
            <a:off x="685800" y="1676400"/>
            <a:ext cx="7772400" cy="4114800"/>
          </a:xfrm>
        </p:spPr>
        <p:txBody>
          <a:bodyPr/>
          <a:lstStyle/>
          <a:p>
            <a:pPr marL="571500" indent="-571500"/>
            <a:r>
              <a:rPr lang="en-US" altLang="en-US"/>
              <a:t>Discussions on current state of Middleware at Buffalo, Binghamton, &amp; RPI</a:t>
            </a:r>
          </a:p>
          <a:p>
            <a:pPr marL="952500" lvl="1" indent="-495300"/>
            <a:r>
              <a:rPr lang="en-US" altLang="en-US"/>
              <a:t>Scheduling</a:t>
            </a:r>
          </a:p>
          <a:p>
            <a:pPr marL="952500" lvl="1" indent="-495300"/>
            <a:r>
              <a:rPr lang="en-US" altLang="en-US"/>
              <a:t>Portals</a:t>
            </a:r>
          </a:p>
          <a:p>
            <a:pPr marL="952500" lvl="1" indent="-495300"/>
            <a:r>
              <a:rPr lang="en-US" altLang="en-US"/>
              <a:t>Monitoring</a:t>
            </a:r>
          </a:p>
          <a:p>
            <a:pPr marL="952500" lvl="1" indent="-495300"/>
            <a:r>
              <a:rPr lang="en-US" altLang="en-US"/>
              <a:t>Fault Tolerance</a:t>
            </a:r>
          </a:p>
          <a:p>
            <a:pPr marL="952500" lvl="1" indent="-495300"/>
            <a:r>
              <a:rPr lang="en-US" altLang="en-US"/>
              <a:t>Checkpoint/Restart</a:t>
            </a:r>
          </a:p>
        </p:txBody>
      </p:sp>
    </p:spTree>
  </p:cSld>
  <p:clrMapOvr>
    <a:masterClrMapping/>
  </p:clrMapOvr>
  <p:transition spd="slow">
    <p:pull dir="rd"/>
  </p:transition>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1490" name="Rectangle 2"/>
          <p:cNvSpPr>
            <a:spLocks noGrp="1" noChangeArrowheads="1"/>
          </p:cNvSpPr>
          <p:nvPr>
            <p:ph type="title"/>
          </p:nvPr>
        </p:nvSpPr>
        <p:spPr/>
        <p:txBody>
          <a:bodyPr/>
          <a:lstStyle/>
          <a:p>
            <a:r>
              <a:rPr lang="en-US" altLang="en-US" dirty="0"/>
              <a:t>CCR Outreach</a:t>
            </a:r>
          </a:p>
        </p:txBody>
      </p:sp>
      <p:sp>
        <p:nvSpPr>
          <p:cNvPr id="191491" name="Rectangle 3"/>
          <p:cNvSpPr>
            <a:spLocks noGrp="1" noChangeArrowheads="1"/>
          </p:cNvSpPr>
          <p:nvPr>
            <p:ph idx="1"/>
          </p:nvPr>
        </p:nvSpPr>
        <p:spPr>
          <a:xfrm>
            <a:off x="0" y="1524000"/>
            <a:ext cx="9144000" cy="2209800"/>
          </a:xfrm>
        </p:spPr>
        <p:txBody>
          <a:bodyPr/>
          <a:lstStyle/>
          <a:p>
            <a:pPr>
              <a:lnSpc>
                <a:spcPct val="90000"/>
              </a:lnSpc>
            </a:pPr>
            <a:r>
              <a:rPr lang="en-US" altLang="en-US"/>
              <a:t>HS Summer Workshops in Computational Science</a:t>
            </a:r>
          </a:p>
          <a:p>
            <a:pPr lvl="1">
              <a:lnSpc>
                <a:spcPct val="90000"/>
              </a:lnSpc>
            </a:pPr>
            <a:r>
              <a:rPr lang="en-US" altLang="en-US"/>
              <a:t>Chemistry, Visualization, Bioinformatics </a:t>
            </a:r>
          </a:p>
          <a:p>
            <a:pPr lvl="1">
              <a:lnSpc>
                <a:spcPct val="90000"/>
              </a:lnSpc>
            </a:pPr>
            <a:r>
              <a:rPr lang="en-US" altLang="en-US"/>
              <a:t>10-14 HS Students Participate Each Summer for 2 weeks</a:t>
            </a:r>
          </a:p>
          <a:p>
            <a:pPr lvl="1">
              <a:lnSpc>
                <a:spcPct val="90000"/>
              </a:lnSpc>
            </a:pPr>
            <a:r>
              <a:rPr lang="en-US" altLang="en-US"/>
              <a:t>Project-Based Program </a:t>
            </a:r>
          </a:p>
          <a:p>
            <a:pPr>
              <a:lnSpc>
                <a:spcPct val="90000"/>
              </a:lnSpc>
            </a:pPr>
            <a:endParaRPr lang="en-US" altLang="en-US"/>
          </a:p>
          <a:p>
            <a:pPr lvl="2">
              <a:lnSpc>
                <a:spcPct val="90000"/>
              </a:lnSpc>
            </a:pPr>
            <a:endParaRPr lang="en-US" altLang="en-US"/>
          </a:p>
        </p:txBody>
      </p:sp>
      <p:pic>
        <p:nvPicPr>
          <p:cNvPr id="191492" name="Picture 4" descr="jul9-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57800" y="3048000"/>
            <a:ext cx="3657600" cy="243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1493" name="Picture 5" descr="jul6-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0600" y="3657600"/>
            <a:ext cx="3657600" cy="243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pull dir="rd"/>
  </p:transition>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4" name="Rectangle 2"/>
          <p:cNvSpPr>
            <a:spLocks noGrp="1" noChangeArrowheads="1"/>
          </p:cNvSpPr>
          <p:nvPr>
            <p:ph type="title"/>
          </p:nvPr>
        </p:nvSpPr>
        <p:spPr/>
        <p:txBody>
          <a:bodyPr/>
          <a:lstStyle/>
          <a:p>
            <a:r>
              <a:rPr lang="en-US" altLang="en-US" dirty="0"/>
              <a:t>CCR Outreach</a:t>
            </a:r>
          </a:p>
        </p:txBody>
      </p:sp>
      <p:sp>
        <p:nvSpPr>
          <p:cNvPr id="192515" name="Rectangle 3"/>
          <p:cNvSpPr>
            <a:spLocks noGrp="1" noChangeArrowheads="1"/>
          </p:cNvSpPr>
          <p:nvPr>
            <p:ph idx="1"/>
          </p:nvPr>
        </p:nvSpPr>
        <p:spPr>
          <a:xfrm>
            <a:off x="228600" y="1219200"/>
            <a:ext cx="8763000" cy="5181600"/>
          </a:xfrm>
        </p:spPr>
        <p:txBody>
          <a:bodyPr/>
          <a:lstStyle/>
          <a:p>
            <a:pPr>
              <a:lnSpc>
                <a:spcPct val="90000"/>
              </a:lnSpc>
            </a:pPr>
            <a:r>
              <a:rPr lang="en-US" altLang="en-US"/>
              <a:t>Pilot HS Program in Computational Science</a:t>
            </a:r>
          </a:p>
          <a:p>
            <a:pPr lvl="1">
              <a:lnSpc>
                <a:spcPct val="90000"/>
              </a:lnSpc>
            </a:pPr>
            <a:r>
              <a:rPr lang="en-US" altLang="en-US"/>
              <a:t>Year long extracurricular activity at Mount St. Mary’s, City Honors, and Orchard Park HS</a:t>
            </a:r>
          </a:p>
          <a:p>
            <a:pPr lvl="1">
              <a:lnSpc>
                <a:spcPct val="90000"/>
              </a:lnSpc>
            </a:pPr>
            <a:r>
              <a:rPr lang="en-US" altLang="en-US"/>
              <a:t>Produce next generation scientists and engineers</a:t>
            </a:r>
          </a:p>
          <a:p>
            <a:pPr lvl="1">
              <a:lnSpc>
                <a:spcPct val="90000"/>
              </a:lnSpc>
            </a:pPr>
            <a:r>
              <a:rPr lang="en-US" altLang="en-US"/>
              <a:t>Students learn Perl, SQL, Bioinformatics</a:t>
            </a:r>
          </a:p>
          <a:p>
            <a:pPr lvl="1">
              <a:lnSpc>
                <a:spcPct val="90000"/>
              </a:lnSpc>
            </a:pPr>
            <a:r>
              <a:rPr lang="en-US" altLang="en-US"/>
              <a:t>$50,000 startup funding from Verizon, PC’s from HP</a:t>
            </a:r>
          </a:p>
          <a:p>
            <a:pPr lvl="2">
              <a:lnSpc>
                <a:spcPct val="90000"/>
              </a:lnSpc>
            </a:pPr>
            <a:endParaRPr lang="en-US" altLang="en-US"/>
          </a:p>
        </p:txBody>
      </p:sp>
      <p:pic>
        <p:nvPicPr>
          <p:cNvPr id="192516" name="Picture 4" descr="bioinf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29200" y="3733800"/>
            <a:ext cx="3581400" cy="2614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2517" name="Picture 5" descr="russmill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3000" y="3733800"/>
            <a:ext cx="3505200" cy="2628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pull dir="rd"/>
  </p:transition>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538" name="Rectangle 2"/>
          <p:cNvSpPr>
            <a:spLocks noGrp="1" noChangeArrowheads="1"/>
          </p:cNvSpPr>
          <p:nvPr>
            <p:ph type="title"/>
          </p:nvPr>
        </p:nvSpPr>
        <p:spPr/>
        <p:txBody>
          <a:bodyPr/>
          <a:lstStyle/>
          <a:p>
            <a:r>
              <a:rPr lang="en-US" altLang="en-US"/>
              <a:t>Acknowledgments</a:t>
            </a:r>
          </a:p>
        </p:txBody>
      </p:sp>
      <p:sp>
        <p:nvSpPr>
          <p:cNvPr id="193539" name="Rectangle 3"/>
          <p:cNvSpPr>
            <a:spLocks noGrp="1" noChangeArrowheads="1"/>
          </p:cNvSpPr>
          <p:nvPr>
            <p:ph sz="half" idx="1"/>
          </p:nvPr>
        </p:nvSpPr>
        <p:spPr>
          <a:xfrm>
            <a:off x="685800" y="1738313"/>
            <a:ext cx="3810000" cy="4546600"/>
          </a:xfrm>
        </p:spPr>
        <p:txBody>
          <a:bodyPr/>
          <a:lstStyle/>
          <a:p>
            <a:pPr>
              <a:lnSpc>
                <a:spcPct val="80000"/>
              </a:lnSpc>
            </a:pPr>
            <a:r>
              <a:rPr lang="en-US" altLang="en-US" sz="1700"/>
              <a:t>Mark Green</a:t>
            </a:r>
          </a:p>
          <a:p>
            <a:pPr>
              <a:lnSpc>
                <a:spcPct val="80000"/>
              </a:lnSpc>
            </a:pPr>
            <a:r>
              <a:rPr lang="en-US" altLang="en-US" sz="1700"/>
              <a:t>Cathy Ruby</a:t>
            </a:r>
          </a:p>
          <a:p>
            <a:pPr>
              <a:lnSpc>
                <a:spcPct val="80000"/>
              </a:lnSpc>
            </a:pPr>
            <a:r>
              <a:rPr lang="en-US" altLang="en-US" sz="1700"/>
              <a:t>Amin Ghadersohi</a:t>
            </a:r>
          </a:p>
          <a:p>
            <a:pPr>
              <a:lnSpc>
                <a:spcPct val="80000"/>
              </a:lnSpc>
            </a:pPr>
            <a:r>
              <a:rPr lang="en-US" altLang="en-US" sz="1700"/>
              <a:t>Naimesh Shah</a:t>
            </a:r>
          </a:p>
          <a:p>
            <a:pPr>
              <a:lnSpc>
                <a:spcPct val="80000"/>
              </a:lnSpc>
            </a:pPr>
            <a:r>
              <a:rPr lang="en-US" altLang="en-US" sz="1700"/>
              <a:t>Steve Gallo</a:t>
            </a:r>
          </a:p>
          <a:p>
            <a:pPr>
              <a:lnSpc>
                <a:spcPct val="80000"/>
              </a:lnSpc>
            </a:pPr>
            <a:r>
              <a:rPr lang="en-US" altLang="en-US" sz="1700"/>
              <a:t>Jason Rappleye</a:t>
            </a:r>
          </a:p>
          <a:p>
            <a:pPr>
              <a:lnSpc>
                <a:spcPct val="80000"/>
              </a:lnSpc>
            </a:pPr>
            <a:r>
              <a:rPr lang="en-US" altLang="en-US" sz="1700"/>
              <a:t>Jon Bednasz</a:t>
            </a:r>
          </a:p>
          <a:p>
            <a:pPr>
              <a:lnSpc>
                <a:spcPct val="80000"/>
              </a:lnSpc>
            </a:pPr>
            <a:r>
              <a:rPr lang="en-US" altLang="en-US" sz="1700"/>
              <a:t>Sam Guercio</a:t>
            </a:r>
          </a:p>
          <a:p>
            <a:pPr>
              <a:lnSpc>
                <a:spcPct val="80000"/>
              </a:lnSpc>
            </a:pPr>
            <a:r>
              <a:rPr lang="en-US" altLang="en-US" sz="1700"/>
              <a:t>Martins Innus</a:t>
            </a:r>
          </a:p>
          <a:p>
            <a:pPr>
              <a:lnSpc>
                <a:spcPct val="80000"/>
              </a:lnSpc>
            </a:pPr>
            <a:r>
              <a:rPr lang="en-US" altLang="en-US" sz="1700"/>
              <a:t>Cynthia Cornelius</a:t>
            </a:r>
          </a:p>
          <a:p>
            <a:pPr>
              <a:lnSpc>
                <a:spcPct val="80000"/>
              </a:lnSpc>
            </a:pPr>
            <a:endParaRPr lang="en-US" altLang="en-US" sz="1700"/>
          </a:p>
          <a:p>
            <a:pPr>
              <a:lnSpc>
                <a:spcPct val="80000"/>
              </a:lnSpc>
            </a:pPr>
            <a:r>
              <a:rPr lang="en-US" altLang="en-US" sz="1700"/>
              <a:t>George DeTitta</a:t>
            </a:r>
          </a:p>
          <a:p>
            <a:pPr>
              <a:lnSpc>
                <a:spcPct val="80000"/>
              </a:lnSpc>
            </a:pPr>
            <a:r>
              <a:rPr lang="en-US" altLang="en-US" sz="1700"/>
              <a:t>Herb Hauptman</a:t>
            </a:r>
          </a:p>
          <a:p>
            <a:pPr>
              <a:lnSpc>
                <a:spcPct val="80000"/>
              </a:lnSpc>
            </a:pPr>
            <a:r>
              <a:rPr lang="en-US" altLang="en-US" sz="1700"/>
              <a:t>Charles Weeks</a:t>
            </a:r>
          </a:p>
          <a:p>
            <a:pPr>
              <a:lnSpc>
                <a:spcPct val="80000"/>
              </a:lnSpc>
            </a:pPr>
            <a:r>
              <a:rPr lang="en-US" altLang="en-US" sz="1700"/>
              <a:t>Steve Potter</a:t>
            </a:r>
          </a:p>
        </p:txBody>
      </p:sp>
      <p:sp>
        <p:nvSpPr>
          <p:cNvPr id="193540" name="Rectangle 4"/>
          <p:cNvSpPr>
            <a:spLocks noGrp="1" noChangeArrowheads="1"/>
          </p:cNvSpPr>
          <p:nvPr>
            <p:ph sz="half" idx="2"/>
          </p:nvPr>
        </p:nvSpPr>
        <p:spPr>
          <a:xfrm>
            <a:off x="4648200" y="1738313"/>
            <a:ext cx="3810000" cy="4814887"/>
          </a:xfrm>
        </p:spPr>
        <p:txBody>
          <a:bodyPr/>
          <a:lstStyle/>
          <a:p>
            <a:pPr>
              <a:lnSpc>
                <a:spcPct val="80000"/>
              </a:lnSpc>
            </a:pPr>
            <a:r>
              <a:rPr lang="en-US" altLang="en-US" sz="1700"/>
              <a:t>Alan Rabideau</a:t>
            </a:r>
          </a:p>
          <a:p>
            <a:pPr>
              <a:lnSpc>
                <a:spcPct val="80000"/>
              </a:lnSpc>
            </a:pPr>
            <a:r>
              <a:rPr lang="en-US" altLang="en-US" sz="1700"/>
              <a:t>Igor Janckovic</a:t>
            </a:r>
          </a:p>
          <a:p>
            <a:pPr>
              <a:lnSpc>
                <a:spcPct val="80000"/>
              </a:lnSpc>
            </a:pPr>
            <a:r>
              <a:rPr lang="en-US" altLang="en-US" sz="1700"/>
              <a:t>Michael Sheridan </a:t>
            </a:r>
          </a:p>
          <a:p>
            <a:pPr>
              <a:lnSpc>
                <a:spcPct val="80000"/>
              </a:lnSpc>
            </a:pPr>
            <a:r>
              <a:rPr lang="en-US" altLang="en-US" sz="1700"/>
              <a:t>Abani Patra</a:t>
            </a:r>
          </a:p>
          <a:p>
            <a:pPr>
              <a:lnSpc>
                <a:spcPct val="80000"/>
              </a:lnSpc>
            </a:pPr>
            <a:r>
              <a:rPr lang="en-US" altLang="en-US" sz="1700"/>
              <a:t>Matt Jones</a:t>
            </a:r>
          </a:p>
          <a:p>
            <a:pPr>
              <a:lnSpc>
                <a:spcPct val="80000"/>
              </a:lnSpc>
            </a:pPr>
            <a:endParaRPr lang="en-US" altLang="en-US" sz="1700"/>
          </a:p>
          <a:p>
            <a:pPr>
              <a:lnSpc>
                <a:spcPct val="80000"/>
              </a:lnSpc>
            </a:pPr>
            <a:r>
              <a:rPr lang="en-US" altLang="en-US" sz="1700"/>
              <a:t>NSF ITR</a:t>
            </a:r>
          </a:p>
          <a:p>
            <a:pPr>
              <a:lnSpc>
                <a:spcPct val="80000"/>
              </a:lnSpc>
            </a:pPr>
            <a:r>
              <a:rPr lang="en-US" altLang="en-US" sz="1700"/>
              <a:t>NSF CRI</a:t>
            </a:r>
          </a:p>
          <a:p>
            <a:pPr>
              <a:lnSpc>
                <a:spcPct val="80000"/>
              </a:lnSpc>
            </a:pPr>
            <a:r>
              <a:rPr lang="en-US" altLang="en-US" sz="1700"/>
              <a:t>NSF MRI</a:t>
            </a:r>
          </a:p>
          <a:p>
            <a:pPr>
              <a:lnSpc>
                <a:spcPct val="80000"/>
              </a:lnSpc>
            </a:pPr>
            <a:r>
              <a:rPr lang="en-US" altLang="en-US" sz="1700"/>
              <a:t>NYS</a:t>
            </a:r>
          </a:p>
          <a:p>
            <a:pPr>
              <a:lnSpc>
                <a:spcPct val="80000"/>
              </a:lnSpc>
            </a:pPr>
            <a:r>
              <a:rPr lang="en-US" altLang="en-US" sz="1700"/>
              <a:t>CCR</a:t>
            </a:r>
          </a:p>
        </p:txBody>
      </p:sp>
    </p:spTree>
  </p:cSld>
  <p:clrMapOvr>
    <a:masterClrMapping/>
  </p:clrMapOvr>
  <p:transition spd="slow">
    <p:pull dir="rd"/>
  </p:transition>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62" name="Picture 2" descr="12_10_01_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0638" y="2597150"/>
            <a:ext cx="2773362" cy="184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563" name="Picture 3" descr="2-8-01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03450" y="0"/>
            <a:ext cx="4108450" cy="274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564" name="Picture 4" descr="Img005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85825" y="3008313"/>
            <a:ext cx="3235325" cy="2155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565" name="Picture 5" descr="10-17-01c"/>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251325" y="2762250"/>
            <a:ext cx="2828925" cy="1885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566" name="Picture 6" descr="04_03_02_n4"/>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562600" y="4217988"/>
            <a:ext cx="2589213" cy="1725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194567" name="Object 7"/>
          <p:cNvGraphicFramePr>
            <a:graphicFrameLocks noChangeAspect="1"/>
          </p:cNvGraphicFramePr>
          <p:nvPr/>
        </p:nvGraphicFramePr>
        <p:xfrm>
          <a:off x="7161213" y="5029200"/>
          <a:ext cx="2033587" cy="2171700"/>
        </p:xfrm>
        <a:graphic>
          <a:graphicData uri="http://schemas.openxmlformats.org/presentationml/2006/ole">
            <mc:AlternateContent xmlns:mc="http://schemas.openxmlformats.org/markup-compatibility/2006">
              <mc:Choice xmlns:v="urn:schemas-microsoft-com:vml" Requires="v">
                <p:oleObj spid="_x0000_s194621" name="Bitmap Image" r:id="rId8" imgW="1809524" imgH="1933333" progId="Paint.Picture">
                  <p:embed/>
                </p:oleObj>
              </mc:Choice>
              <mc:Fallback>
                <p:oleObj name="Bitmap Image" r:id="rId8" imgW="1809524" imgH="1933333" progId="Paint.Picture">
                  <p:embed/>
                  <p:pic>
                    <p:nvPicPr>
                      <p:cNvPr id="0" name="Object 7"/>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161213" y="5029200"/>
                        <a:ext cx="2033587" cy="2171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pic>
        <p:nvPicPr>
          <p:cNvPr id="194568" name="Picture 8"/>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151813" y="3640138"/>
            <a:ext cx="1042987" cy="139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94569" name="Picture 9"/>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6719888" y="0"/>
            <a:ext cx="2424112" cy="2424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94570" name="Picture 10" descr="06_21_02_m8"/>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1254125"/>
            <a:ext cx="3192463" cy="2127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571" name="Picture 11" descr="10-25-01c"/>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701800" y="3089275"/>
            <a:ext cx="2921000" cy="1947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572" name="Picture 12" descr="stu_g"/>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2728913" y="4217988"/>
            <a:ext cx="3308350" cy="2205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573" name="Picture 13" descr="08-15-02-n863"/>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0" y="5037138"/>
            <a:ext cx="2728913" cy="182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574" name="Picture 14" descr="ubday_dc_u"/>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2592388" y="5451475"/>
            <a:ext cx="2108200" cy="140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575" name="Picture 15" descr="ubday17"/>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7127875" y="1260475"/>
            <a:ext cx="2016125" cy="1344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576" name="Picture 16" descr="Img0104"/>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5365750" y="1246188"/>
            <a:ext cx="2700338" cy="1801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577" name="Picture 17" descr="06_24_02_n7"/>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4700588" y="5076825"/>
            <a:ext cx="2671762" cy="178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578" name="Picture 18" descr="jan27-00-03s"/>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0" y="0"/>
            <a:ext cx="2222500" cy="148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579" name="Picture 19"/>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3167063" y="1243013"/>
            <a:ext cx="2276475" cy="20431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94580" name="Rectangle 20"/>
          <p:cNvSpPr>
            <a:spLocks noGrp="1" noChangeArrowheads="1"/>
          </p:cNvSpPr>
          <p:nvPr>
            <p:ph type="title"/>
          </p:nvPr>
        </p:nvSpPr>
        <p:spPr>
          <a:xfrm>
            <a:off x="0" y="2151063"/>
            <a:ext cx="9144000" cy="1277937"/>
          </a:xfrm>
          <a:noFill/>
          <a:extLst>
            <a:ext uri="{909E8E84-426E-40DD-AFC4-6F175D3DCCD1}">
              <a14:hiddenFill xmlns:a14="http://schemas.microsoft.com/office/drawing/2010/main">
                <a:gradFill rotWithShape="1">
                  <a:gsLst>
                    <a:gs pos="0">
                      <a:srgbClr val="000047"/>
                    </a:gs>
                    <a:gs pos="50000">
                      <a:srgbClr val="000099"/>
                    </a:gs>
                    <a:gs pos="100000">
                      <a:srgbClr val="000047"/>
                    </a:gs>
                  </a:gsLst>
                  <a:lin ang="5400000" scaled="1"/>
                </a:gradFill>
              </a14:hiddenFill>
            </a:ext>
          </a:extLst>
        </p:spPr>
        <p:txBody>
          <a:bodyPr/>
          <a:lstStyle/>
          <a:p>
            <a:r>
              <a:rPr lang="en-US" altLang="en-US" sz="3600">
                <a:solidFill>
                  <a:srgbClr val="FFFF00"/>
                </a:solidFill>
              </a:rPr>
              <a:t>www.cse.buffalo.edu/faculty/miller</a:t>
            </a:r>
          </a:p>
        </p:txBody>
      </p:sp>
      <p:pic>
        <p:nvPicPr>
          <p:cNvPr id="194581" name="Picture 21" descr="discoverUB-mascot"/>
          <p:cNvPicPr>
            <a:picLocks noChangeAspect="1" noChangeArrowheads="1"/>
          </p:cNvPicPr>
          <p:nvPr/>
        </p:nvPicPr>
        <p:blipFill>
          <a:blip r:embed="rId22" cstate="print">
            <a:extLst>
              <a:ext uri="{28A0092B-C50C-407E-A947-70E740481C1C}">
                <a14:useLocalDpi xmlns:a14="http://schemas.microsoft.com/office/drawing/2010/main" val="0"/>
              </a:ext>
            </a:extLst>
          </a:blip>
          <a:srcRect/>
          <a:stretch>
            <a:fillRect/>
          </a:stretch>
        </p:blipFill>
        <p:spPr bwMode="auto">
          <a:xfrm>
            <a:off x="4813300" y="0"/>
            <a:ext cx="1917700" cy="1439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pull dir="rd"/>
  </p:transition>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Arial Black"/>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18125</TotalTime>
  <Words>8553</Words>
  <Application>Microsoft Macintosh PowerPoint</Application>
  <PresentationFormat>On-screen Show (4:3)</PresentationFormat>
  <Paragraphs>1836</Paragraphs>
  <Slides>190</Slides>
  <Notes>23</Notes>
  <HiddenSlides>12</HiddenSlides>
  <MMClips>17</MMClips>
  <ScaleCrop>false</ScaleCrop>
  <HeadingPairs>
    <vt:vector size="8" baseType="variant">
      <vt:variant>
        <vt:lpstr>Fonts Used</vt:lpstr>
      </vt:variant>
      <vt:variant>
        <vt:i4>15</vt:i4>
      </vt:variant>
      <vt:variant>
        <vt:lpstr>Theme</vt:lpstr>
      </vt:variant>
      <vt:variant>
        <vt:i4>1</vt:i4>
      </vt:variant>
      <vt:variant>
        <vt:lpstr>Embedded OLE Servers</vt:lpstr>
      </vt:variant>
      <vt:variant>
        <vt:i4>8</vt:i4>
      </vt:variant>
      <vt:variant>
        <vt:lpstr>Slide Titles</vt:lpstr>
      </vt:variant>
      <vt:variant>
        <vt:i4>190</vt:i4>
      </vt:variant>
    </vt:vector>
  </HeadingPairs>
  <TitlesOfParts>
    <vt:vector size="214" baseType="lpstr">
      <vt:lpstr>굴림</vt:lpstr>
      <vt:lpstr>宋体</vt:lpstr>
      <vt:lpstr>Arial</vt:lpstr>
      <vt:lpstr>Arial Black</vt:lpstr>
      <vt:lpstr>Century Gothic</vt:lpstr>
      <vt:lpstr>Futura</vt:lpstr>
      <vt:lpstr>Garamond</vt:lpstr>
      <vt:lpstr>Monotype Sorts</vt:lpstr>
      <vt:lpstr>Symbol</vt:lpstr>
      <vt:lpstr>Times</vt:lpstr>
      <vt:lpstr>Times New Roman</vt:lpstr>
      <vt:lpstr>Trebuchet MS</vt:lpstr>
      <vt:lpstr>Verdana</vt:lpstr>
      <vt:lpstr>Wingdings</vt:lpstr>
      <vt:lpstr>Wingdings 2</vt:lpstr>
      <vt:lpstr>Default Design</vt:lpstr>
      <vt:lpstr>Photo Editor Photo</vt:lpstr>
      <vt:lpstr>Image</vt:lpstr>
      <vt:lpstr>Bitmap Image</vt:lpstr>
      <vt:lpstr>Equation</vt:lpstr>
      <vt:lpstr>Chart</vt:lpstr>
      <vt:lpstr>MS Org Chart</vt:lpstr>
      <vt:lpstr>Visio</vt:lpstr>
      <vt:lpstr>Document</vt:lpstr>
      <vt:lpstr>HPC, Computational Science &amp; Engineering, Shake-and-Bake,  and 21st Century Academia  Russ Miller Cyberinfrastructure Lab The State University of New York at Buffalo</vt:lpstr>
      <vt:lpstr>Academia in the 21st Century: High-Level View</vt:lpstr>
      <vt:lpstr>Academia in the 21st Century: Medium-Level View</vt:lpstr>
      <vt:lpstr>NSF Integrated CI</vt:lpstr>
      <vt:lpstr>Academic Computing Initiative: Inverted Umbrella (Sample)</vt:lpstr>
      <vt:lpstr>Academic Computing Initiative: Organization</vt:lpstr>
      <vt:lpstr>Center for Computational Research (CCR)</vt:lpstr>
      <vt:lpstr>CCR Highlights (1998-2006)</vt:lpstr>
      <vt:lpstr>CCR Research &amp; Projects</vt:lpstr>
      <vt:lpstr>Real-Time Visualization</vt:lpstr>
      <vt:lpstr>StreetScenes: Real-Time 3D Traffic Simulation</vt:lpstr>
      <vt:lpstr>Real-time Simulation</vt:lpstr>
      <vt:lpstr>Animation &amp; Simulation</vt:lpstr>
      <vt:lpstr>Visualization in Planning Studies </vt:lpstr>
      <vt:lpstr>Williamsville Toll Barrier Improvement Project</vt:lpstr>
      <vt:lpstr>Peace Bridge Visualization: Animation &amp; Simulation</vt:lpstr>
      <vt:lpstr>Peace Bridge Visualization: Animation &amp; Simulation</vt:lpstr>
      <vt:lpstr> Thruway HOT Lanes Animation</vt:lpstr>
      <vt:lpstr>Urban Modeling &amp; Visualization</vt:lpstr>
      <vt:lpstr>CCR Model Development</vt:lpstr>
      <vt:lpstr>Urban Modeling &amp; Visualization</vt:lpstr>
      <vt:lpstr>Accident Reconstruction</vt:lpstr>
      <vt:lpstr>The Accident</vt:lpstr>
      <vt:lpstr>Accident Animation  (Driver’s View)</vt:lpstr>
      <vt:lpstr> StreetScenes®  3D Traffic Simulation</vt:lpstr>
      <vt:lpstr>Song: I’m OK (I Promise) Band: Chemical Romance Gaming Environment: Death Jr.</vt:lpstr>
      <vt:lpstr>Public Forum</vt:lpstr>
      <vt:lpstr>Virtual Reality</vt:lpstr>
      <vt:lpstr>Alive on the Grid: PAAPAB</vt:lpstr>
      <vt:lpstr>The Thing Growing</vt:lpstr>
      <vt:lpstr>VR-Fact!</vt:lpstr>
      <vt:lpstr> Collaborative Visualization Environments</vt:lpstr>
      <vt:lpstr>Western New York</vt:lpstr>
      <vt:lpstr>Buffalo, New York</vt:lpstr>
      <vt:lpstr>Recent Biomedical Advances (Buffalo, NY)</vt:lpstr>
      <vt:lpstr>Scientific Visualization</vt:lpstr>
      <vt:lpstr>Multiple Sclerosis Project</vt:lpstr>
      <vt:lpstr>Multiple Sclerosis Project</vt:lpstr>
      <vt:lpstr>3D Medical Visualization</vt:lpstr>
      <vt:lpstr>Mapping Brain Activity</vt:lpstr>
      <vt:lpstr>Mapping Brain Activity</vt:lpstr>
      <vt:lpstr>Confocal Microscopy</vt:lpstr>
      <vt:lpstr>Science &amp; Engineering</vt:lpstr>
      <vt:lpstr>Groundwater Flow Modeling</vt:lpstr>
      <vt:lpstr>Avalanches, Volcanic and Mud Flows</vt:lpstr>
      <vt:lpstr>Cardiac Arrhythmia</vt:lpstr>
      <vt:lpstr>Cardiovascular Research</vt:lpstr>
      <vt:lpstr>Cerebral Aneurysm: Virtual Intervention</vt:lpstr>
      <vt:lpstr>Vascular Dementia Imaging</vt:lpstr>
      <vt:lpstr>Theoretical and Computational Chemistry</vt:lpstr>
      <vt:lpstr>Understanding How Proteins Work</vt:lpstr>
      <vt:lpstr>Computational Chemistry</vt:lpstr>
      <vt:lpstr>Understanding Large Molecules and Fleeting Species</vt:lpstr>
      <vt:lpstr>PowerPoint Presentation</vt:lpstr>
      <vt:lpstr>    3D Structure of Proteins</vt:lpstr>
      <vt:lpstr>Determining 3D Protein Structure</vt:lpstr>
      <vt:lpstr>Binding in a Drug-Receptor Complex</vt:lpstr>
      <vt:lpstr>Defining Cytokine Signaling Mechanisms</vt:lpstr>
      <vt:lpstr>Computational Biology &amp; Bioinformatics</vt:lpstr>
      <vt:lpstr>Genome-Wide Study of Iron Homeostasis</vt:lpstr>
      <vt:lpstr>Regulation of Gene Expression</vt:lpstr>
      <vt:lpstr>PowerPoint Presentation</vt:lpstr>
      <vt:lpstr>Nuclear Medicine</vt:lpstr>
      <vt:lpstr>Parallel Algorithms</vt:lpstr>
      <vt:lpstr>Literacy &amp; Disability in Canada</vt:lpstr>
      <vt:lpstr>Verberie Paleolithic Site in France</vt:lpstr>
      <vt:lpstr>PowerPoint Presentation</vt:lpstr>
      <vt:lpstr>UB’s Structural Engineering and Earthquake       Simulation Laboratory (SEESL)</vt:lpstr>
      <vt:lpstr>Cyberinfrastructure in STEM Education</vt:lpstr>
      <vt:lpstr>Understanding Combustion</vt:lpstr>
      <vt:lpstr>Molecular Simulation Software</vt:lpstr>
      <vt:lpstr>Computational Materials Science</vt:lpstr>
      <vt:lpstr>Nano Confinement of Fluids</vt:lpstr>
      <vt:lpstr>Aqueous Solutions</vt:lpstr>
      <vt:lpstr>Designing Cellular Phenotypes</vt:lpstr>
      <vt:lpstr> Stem Cells and Tissue Engineering</vt:lpstr>
      <vt:lpstr>Designing New Materials</vt:lpstr>
      <vt:lpstr>PowerPoint Presentation</vt:lpstr>
      <vt:lpstr>PowerPoint Presentation</vt:lpstr>
      <vt:lpstr>      Industrial 3D Flow Analysis</vt:lpstr>
      <vt:lpstr>Shake-and-Bake</vt:lpstr>
      <vt:lpstr>Molecular Structure Determination via Shake-and-Bake</vt:lpstr>
      <vt:lpstr>X-Ray Crystallography</vt:lpstr>
      <vt:lpstr>Molecular Structure Determination via Shake-and-Bake</vt:lpstr>
      <vt:lpstr>X-Ray Data &amp; Corresponding Molecular Structure</vt:lpstr>
      <vt:lpstr>The Phase Problem</vt:lpstr>
      <vt:lpstr>Overview of Direct Methods</vt:lpstr>
      <vt:lpstr>PowerPoint Presentation</vt:lpstr>
      <vt:lpstr>PowerPoint Presentation</vt:lpstr>
      <vt:lpstr>PowerPoint Presentation</vt:lpstr>
      <vt:lpstr>Conventional Direct Methods</vt:lpstr>
      <vt:lpstr>PowerPoint Presentation</vt:lpstr>
      <vt:lpstr>PowerPoint Presentation</vt:lpstr>
      <vt:lpstr>PowerPoint Presentation</vt:lpstr>
      <vt:lpstr>PowerPoint Presentation</vt:lpstr>
      <vt:lpstr>Useful Relationships for Multiple Trial Phasing</vt:lpstr>
      <vt:lpstr>PowerPoint Presentation</vt:lpstr>
      <vt:lpstr>PowerPoint Presentation</vt:lpstr>
      <vt:lpstr>PowerPoint Presentation</vt:lpstr>
      <vt:lpstr>PowerPoint Presentation</vt:lpstr>
      <vt:lpstr>PowerPoint Presentation</vt:lpstr>
      <vt:lpstr>Ph8755: SnB Histogram</vt:lpstr>
      <vt:lpstr>Ph8755: SnB Histogram</vt:lpstr>
      <vt:lpstr>PowerPoint Presentation</vt:lpstr>
      <vt:lpstr>PowerPoint Presentation</vt:lpstr>
      <vt:lpstr>PowerPoint Presentation</vt:lpstr>
      <vt:lpstr>Phasing and Structure Size</vt:lpstr>
      <vt:lpstr>Shake-and-Bake Applications: Structure Size and Data Resolution</vt:lpstr>
      <vt:lpstr>Vancomycin</vt:lpstr>
      <vt:lpstr>Vancomycin Crystal (courtesy of P. Loll)</vt:lpstr>
      <vt:lpstr>Vancomycin Crystal Structure Views (courtesy of P. Loll &amp; P. Axelsen)</vt:lpstr>
      <vt:lpstr>Grid Computing</vt:lpstr>
      <vt:lpstr>Grid Computing Overview </vt:lpstr>
      <vt:lpstr>“Middleware”</vt:lpstr>
      <vt:lpstr>NSF Middleware Initiative (NMI)</vt:lpstr>
      <vt:lpstr>Grid Issues</vt:lpstr>
      <vt:lpstr>Major Grid Initiatives</vt:lpstr>
      <vt:lpstr>Open Science Grid</vt:lpstr>
      <vt:lpstr>Cyberinfrastructure</vt:lpstr>
      <vt:lpstr>PowerPoint Presentation</vt:lpstr>
      <vt:lpstr>Miller’s Cyberinfrastructure Lab</vt:lpstr>
      <vt:lpstr>Evolution of CI Lab Projects</vt:lpstr>
      <vt:lpstr>NYS Grid Resources</vt:lpstr>
      <vt:lpstr>CI Lab Collaborations</vt:lpstr>
      <vt:lpstr>ACDC-Grid Collaborations II</vt:lpstr>
      <vt:lpstr>ACDC Data Grid Overview (Grid-Available Data Repositories)</vt:lpstr>
      <vt:lpstr>CI Lab Projects </vt:lpstr>
      <vt:lpstr>ACDC-Grid System Architecture</vt:lpstr>
      <vt:lpstr>Initial ACDC Campus Grid</vt:lpstr>
      <vt:lpstr>PowerPoint Presentation</vt:lpstr>
      <vt:lpstr>Notes </vt:lpstr>
      <vt:lpstr>PowerPoint Presentation</vt:lpstr>
      <vt:lpstr>PowerPoint Presentation</vt:lpstr>
      <vt:lpstr>ACDC Monitor  http://osg.ccr.buffalo.edu/operations-dashboard.php?grids=3&amp;vos=10</vt:lpstr>
      <vt:lpstr>PowerPoint Presentation</vt:lpstr>
      <vt:lpstr>ACDC-Grid</vt:lpstr>
      <vt:lpstr>Predictive Scheduler </vt:lpstr>
      <vt:lpstr>System Diagram</vt:lpstr>
      <vt:lpstr>Preliminary GA results</vt:lpstr>
      <vt:lpstr>ACDC-Grid Dynamic Resource Allocation at SC03 with Grid3</vt:lpstr>
      <vt:lpstr>PowerPoint Presentation</vt:lpstr>
      <vt:lpstr>ACDC-Grid Portal Condor Flock</vt:lpstr>
      <vt:lpstr>Grid Administration</vt:lpstr>
      <vt:lpstr>Data Grid</vt:lpstr>
      <vt:lpstr>ACDC-Grid Data Grid</vt:lpstr>
      <vt:lpstr>ACDC-Grid Data Grid Functionality</vt:lpstr>
      <vt:lpstr>ACDC-Grid  Data Grid File Migration</vt:lpstr>
      <vt:lpstr>Data Grid File Aging</vt:lpstr>
      <vt:lpstr>Data Grid Resource Info</vt:lpstr>
      <vt:lpstr>Grid Services and Applications</vt:lpstr>
      <vt:lpstr>Grid-Enabling Application Templates (GATs)</vt:lpstr>
      <vt:lpstr>Grid Enabled SnB</vt:lpstr>
      <vt:lpstr>Middleware</vt:lpstr>
      <vt:lpstr>Notes </vt:lpstr>
      <vt:lpstr>Grid Enabled SnB</vt:lpstr>
      <vt:lpstr>Required Grid Services</vt:lpstr>
      <vt:lpstr>Grid Enabled SnB Execution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NYSGrid.org</vt:lpstr>
      <vt:lpstr>PowerPoint Presentation</vt:lpstr>
      <vt:lpstr>Current NYS Grid Participation</vt:lpstr>
      <vt:lpstr>PowerPoint Presentation</vt:lpstr>
      <vt:lpstr>NYSGrid.org Organization</vt:lpstr>
      <vt:lpstr>NYS Grid Implementation Details</vt:lpstr>
      <vt:lpstr>Getting Started (Courtesy of Jon Bednasz &amp; Steve Gallo, CCR/UB)</vt:lpstr>
      <vt:lpstr>Installing OSG Stack on Gatekeeper</vt:lpstr>
      <vt:lpstr>NYSGrid.org Technical Group</vt:lpstr>
      <vt:lpstr>NYSGrid.org Activities &amp; Board</vt:lpstr>
      <vt:lpstr>Technical WG Current Efforts (Led by Steve Gallo and Jon Bednasz)</vt:lpstr>
      <vt:lpstr>Middleware WG Current Efforts</vt:lpstr>
      <vt:lpstr>CCR Outreach</vt:lpstr>
      <vt:lpstr>CCR Outreach</vt:lpstr>
      <vt:lpstr>Acknowledgments</vt:lpstr>
      <vt:lpstr>www.cse.buffalo.edu/faculty/miller</vt:lpstr>
    </vt:vector>
  </TitlesOfParts>
  <LinksUpToDate>false</LinksUpToDate>
  <SharedDoc>false</SharedDoc>
  <HyperlinksChanged>false</HyperlinksChanged>
  <AppVersion>16.0009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SDSC-2005</dc:title>
  <dc:subject>General CCR/SnB/Grid Talk</dc:subject>
  <dc:creator>Russ Miller</dc:creator>
  <cp:lastModifiedBy>Microsoft Office User</cp:lastModifiedBy>
  <cp:revision>709</cp:revision>
  <cp:lastPrinted>2001-04-05T19:06:22Z</cp:lastPrinted>
  <dcterms:created xsi:type="dcterms:W3CDTF">2001-03-22T12:46:03Z</dcterms:created>
  <dcterms:modified xsi:type="dcterms:W3CDTF">2018-01-26T23:59:17Z</dcterms:modified>
</cp:coreProperties>
</file>