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0" r:id="rId2"/>
    <p:sldId id="302" r:id="rId3"/>
    <p:sldId id="305" r:id="rId4"/>
    <p:sldId id="288" r:id="rId5"/>
    <p:sldId id="289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6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32" r:id="rId29"/>
    <p:sldId id="333" r:id="rId30"/>
    <p:sldId id="334" r:id="rId31"/>
    <p:sldId id="335" r:id="rId32"/>
    <p:sldId id="363" r:id="rId33"/>
    <p:sldId id="343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38" r:id="rId53"/>
    <p:sldId id="339" r:id="rId54"/>
    <p:sldId id="341" r:id="rId55"/>
    <p:sldId id="342" r:id="rId56"/>
    <p:sldId id="337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E7C1-D8E4-AD43-BB64-F399D094F036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60D0-3CBF-3A44-A665-BECA993BF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E7C1-D8E4-AD43-BB64-F399D094F036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60D0-3CBF-3A44-A665-BECA993BF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E7C1-D8E4-AD43-BB64-F399D094F036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60D0-3CBF-3A44-A665-BECA993BF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E7C1-D8E4-AD43-BB64-F399D094F036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60D0-3CBF-3A44-A665-BECA993BF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E7C1-D8E4-AD43-BB64-F399D094F036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60D0-3CBF-3A44-A665-BECA993BF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E7C1-D8E4-AD43-BB64-F399D094F036}" type="datetimeFigureOut">
              <a:rPr lang="en-US" smtClean="0"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60D0-3CBF-3A44-A665-BECA993BF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E7C1-D8E4-AD43-BB64-F399D094F036}" type="datetimeFigureOut">
              <a:rPr lang="en-US" smtClean="0"/>
              <a:t>9/29/15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60D0-3CBF-3A44-A665-BECA993BF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E7C1-D8E4-AD43-BB64-F399D094F036}" type="datetimeFigureOut">
              <a:rPr lang="en-US" smtClean="0"/>
              <a:t>9/29/15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60D0-3CBF-3A44-A665-BECA993BF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E7C1-D8E4-AD43-BB64-F399D094F036}" type="datetimeFigureOut">
              <a:rPr lang="en-US" smtClean="0"/>
              <a:t>9/29/15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60D0-3CBF-3A44-A665-BECA993BF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E7C1-D8E4-AD43-BB64-F399D094F036}" type="datetimeFigureOut">
              <a:rPr lang="en-US" smtClean="0"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60D0-3CBF-3A44-A665-BECA993BF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E7C1-D8E4-AD43-BB64-F399D094F036}" type="datetimeFigureOut">
              <a:rPr lang="en-US" smtClean="0"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60D0-3CBF-3A44-A665-BECA993BF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BE7C1-D8E4-AD43-BB64-F399D094F036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60D0-3CBF-3A44-A665-BECA993BF8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Relationship Id="rId3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Relationship Id="rId3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Relationship Id="rId3" Type="http://schemas.openxmlformats.org/officeDocument/2006/relationships/image" Target="../media/image6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7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Separator</a:t>
            </a:r>
            <a:endParaRPr lang="en-US" dirty="0"/>
          </a:p>
        </p:txBody>
      </p:sp>
      <p:pic>
        <p:nvPicPr>
          <p:cNvPr id="3" name="Picture 2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20" y="1417638"/>
            <a:ext cx="4628512" cy="4690779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3984449" y="1417638"/>
            <a:ext cx="348640" cy="4690779"/>
          </a:xfrm>
          <a:prstGeom prst="fram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Screen Shot 2014-10-08 at 11.36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632" y="2341459"/>
            <a:ext cx="2408875" cy="882459"/>
          </a:xfrm>
          <a:prstGeom prst="rect">
            <a:avLst/>
          </a:prstGeom>
        </p:spPr>
      </p:pic>
      <p:pic>
        <p:nvPicPr>
          <p:cNvPr id="4" name="Picture 3" descr="Screen Shot 2014-10-18 at 12.04.4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1" y="3517425"/>
            <a:ext cx="1117094" cy="597515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>
            <a:off x="1316995" y="2092969"/>
            <a:ext cx="270454" cy="351571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5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Proof</a:t>
            </a:r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57" y="1610804"/>
            <a:ext cx="3683000" cy="2197100"/>
          </a:xfrm>
          <a:prstGeom prst="rect">
            <a:avLst/>
          </a:prstGeom>
        </p:spPr>
      </p:pic>
      <p:pic>
        <p:nvPicPr>
          <p:cNvPr id="6" name="Picture 5" descr="Screen Shot 2014-10-17 at 1.10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31" y="1417638"/>
            <a:ext cx="2474869" cy="566060"/>
          </a:xfrm>
          <a:prstGeom prst="rect">
            <a:avLst/>
          </a:prstGeom>
        </p:spPr>
      </p:pic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10" y="2114716"/>
            <a:ext cx="2235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3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</a:t>
            </a:r>
            <a:r>
              <a:rPr lang="en-US" dirty="0" err="1" smtClean="0"/>
              <a:t>Tarjan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proof</a:t>
            </a:r>
          </a:p>
          <a:p>
            <a:pPr lvl="1"/>
            <a:r>
              <a:rPr lang="en-US" dirty="0" smtClean="0"/>
              <a:t>From the book</a:t>
            </a:r>
          </a:p>
          <a:p>
            <a:pPr lvl="1"/>
            <a:r>
              <a:rPr lang="en-US" dirty="0" smtClean="0"/>
              <a:t>Linear time</a:t>
            </a:r>
          </a:p>
          <a:p>
            <a:r>
              <a:rPr lang="en-US" dirty="0" smtClean="0"/>
              <a:t>Many Applications</a:t>
            </a:r>
          </a:p>
          <a:p>
            <a:pPr lvl="1"/>
            <a:r>
              <a:rPr lang="en-US" dirty="0" smtClean="0"/>
              <a:t>Divide and Conquer 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58" y="1789732"/>
            <a:ext cx="17907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6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Meeting</a:t>
            </a:r>
            <a:endParaRPr lang="en-US" dirty="0"/>
          </a:p>
        </p:txBody>
      </p:sp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33" y="1417638"/>
            <a:ext cx="1490184" cy="1972302"/>
          </a:xfrm>
          <a:prstGeom prst="rect">
            <a:avLst/>
          </a:prstGeom>
        </p:spPr>
      </p:pic>
      <p:pic>
        <p:nvPicPr>
          <p:cNvPr id="6" name="Picture 5" descr="Screen Shot 2014-10-05 at 7.49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01" y="4369897"/>
            <a:ext cx="5793316" cy="1589694"/>
          </a:xfrm>
          <a:prstGeom prst="rect">
            <a:avLst/>
          </a:prstGeom>
        </p:spPr>
      </p:pic>
      <p:pic>
        <p:nvPicPr>
          <p:cNvPr id="7" name="Content Placeholder 6" descr="Unknown.jpe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86" r="-54986"/>
          <a:stretch>
            <a:fillRect/>
          </a:stretch>
        </p:blipFill>
        <p:spPr>
          <a:xfrm>
            <a:off x="-1013562" y="1109195"/>
            <a:ext cx="4887975" cy="2688198"/>
          </a:xfrm>
        </p:spPr>
      </p:pic>
    </p:spTree>
    <p:extLst>
      <p:ext uri="{BB962C8B-B14F-4D97-AF65-F5344CB8AC3E}">
        <p14:creationId xmlns:p14="http://schemas.microsoft.com/office/powerpoint/2010/main" val="409910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Separator Theorems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Genus  √</a:t>
            </a:r>
            <a:r>
              <a:rPr lang="en-US" dirty="0" err="1" smtClean="0"/>
              <a:t>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Cycles </a:t>
            </a:r>
            <a:r>
              <a:rPr lang="en-US" dirty="0"/>
              <a:t>O(</a:t>
            </a:r>
            <a:r>
              <a:rPr lang="en-US" dirty="0" smtClean="0"/>
              <a:t>√n</a:t>
            </a:r>
            <a:r>
              <a:rPr lang="en-US" dirty="0"/>
              <a:t>)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7082" y="2502599"/>
            <a:ext cx="5864612" cy="362356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78607" y="1768200"/>
            <a:ext cx="435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4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0134E-6 -7.24873E-6 L 0.00521 0.19893 " pathEditMode="relative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Knuth wanted my full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sent letter back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Signed</a:t>
            </a:r>
            <a:endParaRPr lang="en-US" dirty="0"/>
          </a:p>
        </p:txBody>
      </p:sp>
      <p:pic>
        <p:nvPicPr>
          <p:cNvPr id="4" name="Picture 3" descr="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40" y="3483406"/>
            <a:ext cx="4838700" cy="850900"/>
          </a:xfrm>
          <a:prstGeom prst="rect">
            <a:avLst/>
          </a:prstGeom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61" y="1280198"/>
            <a:ext cx="3822700" cy="2120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76243" y="2094626"/>
            <a:ext cx="2440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Prof Knuth</a:t>
            </a:r>
          </a:p>
          <a:p>
            <a:r>
              <a:rPr lang="en-US" dirty="0"/>
              <a:t>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10237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Throw Away Comments Are Wrong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85" y="1981145"/>
            <a:ext cx="26543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Karp-Lipton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papers said:</a:t>
            </a:r>
          </a:p>
          <a:p>
            <a:pPr lvl="1"/>
            <a:r>
              <a:rPr lang="en-US" dirty="0" smtClean="0"/>
              <a:t>Non-uniform cannot imply uniform</a:t>
            </a:r>
            <a:endParaRPr lang="en-US" dirty="0"/>
          </a:p>
          <a:p>
            <a:r>
              <a:rPr lang="en-US" dirty="0" smtClean="0"/>
              <a:t>P/poly™</a:t>
            </a:r>
          </a:p>
          <a:p>
            <a:r>
              <a:rPr lang="en-US" dirty="0" smtClean="0"/>
              <a:t>Improved</a:t>
            </a:r>
          </a:p>
          <a:p>
            <a:pPr lvl="1"/>
            <a:r>
              <a:rPr lang="en-US" dirty="0" smtClean="0"/>
              <a:t>Can get?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592" y="577985"/>
            <a:ext cx="1562100" cy="2286000"/>
          </a:xfrm>
          <a:prstGeom prst="rect">
            <a:avLst/>
          </a:prstGeom>
        </p:spPr>
      </p:pic>
      <p:pic>
        <p:nvPicPr>
          <p:cNvPr id="5" name="Picture 4" descr="Screen Shot 2014-10-08 at 12.20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69" y="3560590"/>
            <a:ext cx="2598602" cy="135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4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CCC 2010</a:t>
            </a:r>
            <a:endParaRPr lang="en-US" dirty="0"/>
          </a:p>
        </p:txBody>
      </p:sp>
      <p:pic>
        <p:nvPicPr>
          <p:cNvPr id="4" name="Content Placeholder 3" descr="bagproof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76" r="-41776"/>
          <a:stretch>
            <a:fillRect/>
          </a:stretch>
        </p:blipFill>
        <p:spPr>
          <a:xfrm>
            <a:off x="0" y="115759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3551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Think </a:t>
            </a:r>
            <a:r>
              <a:rPr lang="en-US" dirty="0" smtClean="0"/>
              <a:t>In High Dimensions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42" y="1855812"/>
            <a:ext cx="3858836" cy="38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8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  <a:latin typeface="Chalkduster"/>
              </a:rPr>
              <a:t>The Story Behind The </a:t>
            </a:r>
            <a:r>
              <a:rPr lang="en-US" dirty="0" smtClean="0">
                <a:solidFill>
                  <a:srgbClr val="800000"/>
                </a:solidFill>
                <a:latin typeface="Chalkduster"/>
              </a:rPr>
              <a:t>Result</a:t>
            </a:r>
            <a:endParaRPr lang="en-US" dirty="0">
              <a:solidFill>
                <a:srgbClr val="800000"/>
              </a:solidFill>
              <a:latin typeface="Chalkdus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Chalkduster"/>
              </a:rPr>
              <a:t>RJL</a:t>
            </a:r>
            <a:endParaRPr lang="en-US" dirty="0">
              <a:solidFill>
                <a:srgbClr val="800000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21293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in R</a:t>
            </a:r>
            <a:r>
              <a:rPr lang="en-US" baseline="30000" dirty="0"/>
              <a:t>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search space in O(log N)</a:t>
            </a:r>
          </a:p>
          <a:p>
            <a:pPr lvl="1"/>
            <a:r>
              <a:rPr lang="en-US" dirty="0" smtClean="0"/>
              <a:t>N planes</a:t>
            </a:r>
          </a:p>
          <a:p>
            <a:pPr lvl="1"/>
            <a:r>
              <a:rPr lang="en-US" dirty="0" smtClean="0"/>
              <a:t>Fixed d</a:t>
            </a:r>
            <a:endParaRPr lang="en-US" dirty="0"/>
          </a:p>
          <a:p>
            <a:r>
              <a:rPr lang="en-US" dirty="0" smtClean="0"/>
              <a:t>No intuition</a:t>
            </a:r>
            <a:endParaRPr lang="en-US" dirty="0"/>
          </a:p>
        </p:txBody>
      </p:sp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01" y="3087365"/>
            <a:ext cx="3263900" cy="2489200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54" y="1111896"/>
            <a:ext cx="2057199" cy="163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6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Slab Method </a:t>
            </a:r>
            <a:endParaRPr lang="en-US" dirty="0"/>
          </a:p>
        </p:txBody>
      </p:sp>
      <p:pic>
        <p:nvPicPr>
          <p:cNvPr id="4" name="Picture 3" descr="page12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42" y="1417638"/>
            <a:ext cx="504031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age12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6790094" cy="448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45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New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871" y="1804527"/>
            <a:ext cx="6003976" cy="30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7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fr-FR" dirty="0" err="1"/>
              <a:t>June</a:t>
            </a:r>
            <a:r>
              <a:rPr lang="fr-FR" dirty="0"/>
              <a:t> 28, 1974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Yale seminar</a:t>
            </a:r>
            <a:endParaRPr lang="en-US" dirty="0"/>
          </a:p>
        </p:txBody>
      </p:sp>
      <p:pic>
        <p:nvPicPr>
          <p:cNvPr id="4" name="Picture 3" descr="Erdos_head_budapest_fall_19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23" y="1059371"/>
            <a:ext cx="1734797" cy="1960462"/>
          </a:xfrm>
          <a:prstGeom prst="rect">
            <a:avLst/>
          </a:prstGeom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23" y="3154657"/>
            <a:ext cx="1562100" cy="2362200"/>
          </a:xfrm>
          <a:prstGeom prst="rect">
            <a:avLst/>
          </a:prstGeom>
        </p:spPr>
      </p:pic>
      <p:pic>
        <p:nvPicPr>
          <p:cNvPr id="7" name="Picture 6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457" y="1600200"/>
            <a:ext cx="2014182" cy="299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3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4-10-07 at 10.03.0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350" b="-91350"/>
          <a:stretch>
            <a:fillRect/>
          </a:stretch>
        </p:blipFill>
        <p:spPr>
          <a:xfrm>
            <a:off x="457199" y="1600200"/>
            <a:ext cx="3952327" cy="2173628"/>
          </a:xfrm>
        </p:spPr>
      </p:pic>
      <p:pic>
        <p:nvPicPr>
          <p:cNvPr id="3" name="Picture 2" descr="Screen Shot 2014-10-07 at 12.45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6" y="3049928"/>
            <a:ext cx="8166100" cy="723900"/>
          </a:xfrm>
          <a:prstGeom prst="rect">
            <a:avLst/>
          </a:prstGeom>
        </p:spPr>
      </p:pic>
      <p:pic>
        <p:nvPicPr>
          <p:cNvPr id="5" name="Picture 4" descr="Screen Shot 2014-10-17 at 1.24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9144000" cy="13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Jamais</a:t>
            </a:r>
            <a:r>
              <a:rPr lang="en-US" i="1" dirty="0"/>
              <a:t> vu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Extendible Hashing</a:t>
            </a:r>
            <a:endParaRPr lang="en-US" dirty="0"/>
          </a:p>
          <a:p>
            <a:pPr lvl="1"/>
            <a:r>
              <a:rPr lang="en-US" dirty="0" smtClean="0"/>
              <a:t>Could not solve</a:t>
            </a:r>
            <a:endParaRPr lang="en-US" dirty="0"/>
          </a:p>
          <a:p>
            <a:pPr lvl="1"/>
            <a:r>
              <a:rPr lang="en-US" dirty="0" smtClean="0"/>
              <a:t>Then could solve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57" y="2206736"/>
            <a:ext cx="1546022" cy="2009044"/>
          </a:xfrm>
          <a:prstGeom prst="rect">
            <a:avLst/>
          </a:prstGeom>
        </p:spPr>
      </p:pic>
      <p:pic>
        <p:nvPicPr>
          <p:cNvPr id="5" name="Picture 4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58" y="1600200"/>
            <a:ext cx="1239025" cy="186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7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Right</a:t>
            </a:r>
            <a:endParaRPr lang="en-US" dirty="0"/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36" y="1947850"/>
            <a:ext cx="40386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5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NSPACE not closed under complement</a:t>
            </a:r>
            <a:endParaRPr lang="en-US" dirty="0"/>
          </a:p>
          <a:p>
            <a:r>
              <a:rPr lang="en-US" dirty="0" smtClean="0"/>
              <a:t>Bounded width weak</a:t>
            </a:r>
            <a:endParaRPr lang="en-US" dirty="0"/>
          </a:p>
          <a:p>
            <a:r>
              <a:rPr lang="en-US" dirty="0" smtClean="0"/>
              <a:t>Polynomials mod </a:t>
            </a:r>
            <a:r>
              <a:rPr lang="en-US" dirty="0" err="1" smtClean="0"/>
              <a:t>pq</a:t>
            </a:r>
            <a:r>
              <a:rPr lang="en-US" baseline="-25000" dirty="0" smtClean="0"/>
              <a:t> </a:t>
            </a:r>
            <a:r>
              <a:rPr lang="en-US" dirty="0" smtClean="0"/>
              <a:t>are weak</a:t>
            </a:r>
            <a:endParaRPr lang="en-US" dirty="0"/>
          </a:p>
          <a:p>
            <a:r>
              <a:rPr lang="en-US" dirty="0" smtClean="0"/>
              <a:t>P=NP?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0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Give Up…</a:t>
            </a:r>
            <a:endParaRPr lang="en-US" dirty="0"/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18" y="1881209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1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Approximate Nash 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algorithm employs the following simple </a:t>
            </a:r>
            <a:r>
              <a:rPr lang="en-US" dirty="0" smtClean="0"/>
              <a:t>idea”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57" y="3107998"/>
            <a:ext cx="747243" cy="948880"/>
          </a:xfrm>
          <a:prstGeom prst="rect">
            <a:avLst/>
          </a:prstGeom>
        </p:spPr>
      </p:pic>
      <p:pic>
        <p:nvPicPr>
          <p:cNvPr id="5" name="Picture 4" descr="316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723" y="1873439"/>
            <a:ext cx="787400" cy="984250"/>
          </a:xfrm>
          <a:prstGeom prst="rect">
            <a:avLst/>
          </a:prstGeom>
        </p:spPr>
      </p:pic>
      <p:pic>
        <p:nvPicPr>
          <p:cNvPr id="6" name="Picture 5" descr="Screen Shot 2014-10-18 at 7.55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607" y="1979264"/>
            <a:ext cx="2481961" cy="7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9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Movie: </a:t>
            </a:r>
            <a:r>
              <a:rPr lang="en-US" i="1" dirty="0" smtClean="0"/>
              <a:t>The Swingers</a:t>
            </a:r>
            <a:endParaRPr lang="en-US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this, okay? I want you to remember this face, here. Okay? This is the guy behind the guy behind the guy. </a:t>
            </a:r>
          </a:p>
          <a:p>
            <a:endParaRPr lang="en-US" dirty="0"/>
          </a:p>
        </p:txBody>
      </p:sp>
      <p:pic>
        <p:nvPicPr>
          <p:cNvPr id="9" name="Picture 8" descr="Screen Shot 2015-09-25 at 1.08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84" y="3294596"/>
            <a:ext cx="6041648" cy="28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6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There Is An Idea…</a:t>
            </a:r>
            <a:endParaRPr lang="en-US" dirty="0"/>
          </a:p>
        </p:txBody>
      </p:sp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58" y="1587749"/>
            <a:ext cx="3742036" cy="374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3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Poker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attempt SRA</a:t>
            </a:r>
            <a:endParaRPr lang="en-US" dirty="0"/>
          </a:p>
          <a:p>
            <a:r>
              <a:rPr lang="en-US" dirty="0" smtClean="0"/>
              <a:t>The bug</a:t>
            </a:r>
          </a:p>
          <a:p>
            <a:pPr lvl="1"/>
            <a:r>
              <a:rPr lang="en-US" dirty="0" smtClean="0"/>
              <a:t>How to cheat at mental poker 1981</a:t>
            </a:r>
            <a:endParaRPr lang="en-US" dirty="0"/>
          </a:p>
          <a:p>
            <a:r>
              <a:rPr lang="en-US" dirty="0" smtClean="0"/>
              <a:t>E(XY)=E(X)E(Y)</a:t>
            </a:r>
            <a:endParaRPr lang="en-US" dirty="0"/>
          </a:p>
        </p:txBody>
      </p:sp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15" y="3322683"/>
            <a:ext cx="2854320" cy="2274359"/>
          </a:xfrm>
          <a:prstGeom prst="rect">
            <a:avLst/>
          </a:prstGeom>
        </p:spPr>
      </p:pic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91" y="1417638"/>
            <a:ext cx="1625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4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6" y="1273306"/>
            <a:ext cx="5430772" cy="4525643"/>
          </a:xfrm>
          <a:prstGeom prst="rect">
            <a:avLst/>
          </a:prstGeom>
        </p:spPr>
      </p:pic>
      <p:cxnSp>
        <p:nvCxnSpPr>
          <p:cNvPr id="21" name="Curved Connector 20"/>
          <p:cNvCxnSpPr/>
          <p:nvPr/>
        </p:nvCxnSpPr>
        <p:spPr>
          <a:xfrm>
            <a:off x="2281223" y="1846045"/>
            <a:ext cx="2257705" cy="340990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6200000" flipH="1">
            <a:off x="3780552" y="2945410"/>
            <a:ext cx="2669123" cy="1152371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1316995" y="4856156"/>
            <a:ext cx="4374304" cy="270441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0800000">
            <a:off x="564426" y="4973740"/>
            <a:ext cx="752568" cy="152858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02" y="432336"/>
            <a:ext cx="1849949" cy="216123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507294" y="1694051"/>
            <a:ext cx="841025" cy="34098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2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51" y="2389090"/>
            <a:ext cx="3289300" cy="24638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New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9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Computers &gt;&gt; Humans at chess</a:t>
            </a:r>
            <a:endParaRPr lang="en-US" dirty="0"/>
          </a:p>
        </p:txBody>
      </p:sp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964" y="3472810"/>
            <a:ext cx="3225800" cy="2527300"/>
          </a:xfrm>
          <a:prstGeom prst="rect">
            <a:avLst/>
          </a:prstGeom>
        </p:spPr>
      </p:pic>
      <p:pic>
        <p:nvPicPr>
          <p:cNvPr id="6" name="Picture 5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14" y="2596068"/>
            <a:ext cx="3530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4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rate </a:t>
            </a:r>
            <a:r>
              <a:rPr lang="en-US" dirty="0" smtClean="0"/>
              <a:t>&lt; 2850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Computers </a:t>
            </a:r>
            <a:r>
              <a:rPr lang="en-US" dirty="0" smtClean="0"/>
              <a:t>&gt; </a:t>
            </a:r>
            <a:r>
              <a:rPr lang="en-US" dirty="0"/>
              <a:t>3150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Side effect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48681" y="4558414"/>
            <a:ext cx="705858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Chess Cheating Big Now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27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Knights and  Knaves</a:t>
            </a:r>
            <a:endParaRPr lang="en-US" dirty="0"/>
          </a:p>
        </p:txBody>
      </p:sp>
      <p:pic>
        <p:nvPicPr>
          <p:cNvPr id="6" name="Content Placeholder 5" descr="Unknow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088" r="-67088"/>
          <a:stretch>
            <a:fillRect/>
          </a:stretch>
        </p:blipFill>
        <p:spPr>
          <a:xfrm>
            <a:off x="-864411" y="1686007"/>
            <a:ext cx="4236093" cy="2329688"/>
          </a:xfrm>
        </p:spPr>
      </p:pic>
      <p:pic>
        <p:nvPicPr>
          <p:cNvPr id="3" name="Picture 2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989" y="1671339"/>
            <a:ext cx="4582726" cy="453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6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Beat Machines?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+ Chess </a:t>
            </a:r>
            <a:r>
              <a:rPr lang="en-US" dirty="0" smtClean="0"/>
              <a:t>machines</a:t>
            </a:r>
          </a:p>
          <a:p>
            <a:r>
              <a:rPr lang="en-US" dirty="0" smtClean="0"/>
              <a:t>Are </a:t>
            </a:r>
            <a:r>
              <a:rPr lang="en-US" dirty="0" smtClean="0"/>
              <a:t>these better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Yes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Measured </a:t>
            </a:r>
            <a:r>
              <a:rPr lang="en-US" dirty="0"/>
              <a:t>over 3100 in 2007-2008 when computers were &lt; 3000. 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02" y="4229291"/>
            <a:ext cx="3352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6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Chess Machines</a:t>
            </a:r>
            <a:endParaRPr lang="en-US" dirty="0"/>
          </a:p>
        </p:txBody>
      </p:sp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708"/>
            <a:ext cx="2120900" cy="3835400"/>
          </a:xfrm>
          <a:prstGeom prst="rect">
            <a:avLst/>
          </a:prstGeom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964" y="1554708"/>
            <a:ext cx="1917572" cy="1842209"/>
          </a:xfrm>
          <a:prstGeom prst="rect">
            <a:avLst/>
          </a:prstGeom>
        </p:spPr>
      </p:pic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964" y="3827527"/>
            <a:ext cx="2323848" cy="199735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711876" y="2471197"/>
            <a:ext cx="2952169" cy="925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11876" y="3396917"/>
            <a:ext cx="3261117" cy="15283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89" y="358228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Alice has two machines</a:t>
            </a:r>
          </a:p>
          <a:p>
            <a:r>
              <a:rPr lang="en-US" dirty="0" smtClean="0"/>
              <a:t>One plays perfect</a:t>
            </a:r>
          </a:p>
          <a:p>
            <a:r>
              <a:rPr lang="en-US" dirty="0" smtClean="0"/>
              <a:t>One makes </a:t>
            </a:r>
            <a:r>
              <a:rPr lang="en-US" dirty="0" smtClean="0">
                <a:solidFill>
                  <a:srgbClr val="FF0000"/>
                </a:solidFill>
              </a:rPr>
              <a:t>one</a:t>
            </a:r>
            <a:r>
              <a:rPr lang="en-US" dirty="0" smtClean="0"/>
              <a:t> mistake</a:t>
            </a:r>
          </a:p>
          <a:p>
            <a:endParaRPr lang="en-US" dirty="0"/>
          </a:p>
          <a:p>
            <a:r>
              <a:rPr lang="en-US" dirty="0" smtClean="0"/>
              <a:t>How does she proceed?</a:t>
            </a:r>
            <a:endParaRPr lang="en-US" dirty="0"/>
          </a:p>
        </p:txBody>
      </p:sp>
      <p:pic>
        <p:nvPicPr>
          <p:cNvPr id="2" name="Picture 1" descr="200px-George_Pólya_ca_19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33" y="1614043"/>
            <a:ext cx="182880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5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Ideas of Computational Theory</a:t>
            </a:r>
          </a:p>
          <a:p>
            <a:endParaRPr lang="en-US" dirty="0"/>
          </a:p>
          <a:p>
            <a:r>
              <a:rPr lang="en-US" dirty="0" smtClean="0"/>
              <a:t>Avoid complex math notation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3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Alice given two machines make a total of m errors</a:t>
            </a:r>
          </a:p>
          <a:p>
            <a:r>
              <a:rPr lang="en-US" dirty="0" smtClean="0"/>
              <a:t>She can do optimal play in O(m</a:t>
            </a:r>
            <a:r>
              <a:rPr lang="en-US" smtClean="0"/>
              <a:t>) time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0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78" y="29412"/>
            <a:ext cx="4640373" cy="464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7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pic>
        <p:nvPicPr>
          <p:cNvPr id="4" name="Content Placeholder 3" descr="Screen Shot 2015-05-10 at 7.38.0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161" b="-52161"/>
          <a:stretch>
            <a:fillRect/>
          </a:stretch>
        </p:blipFill>
        <p:spPr>
          <a:xfrm>
            <a:off x="457200" y="464853"/>
            <a:ext cx="8229600" cy="4525963"/>
          </a:xfrm>
        </p:spPr>
      </p:pic>
      <p:pic>
        <p:nvPicPr>
          <p:cNvPr id="5" name="Picture 4" descr="Screen Shot 2015-05-10 at 7.39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2" y="4012665"/>
            <a:ext cx="7674346" cy="141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2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Fly 1958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- And we're finishing with crêpes suzette.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- What's all the celebration about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                   </a:t>
            </a:r>
          </a:p>
          <a:p>
            <a:endParaRPr lang="en-US" dirty="0"/>
          </a:p>
          <a:p>
            <a:r>
              <a:rPr lang="en-US" dirty="0"/>
              <a:t>- André wants to show you something.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- In the lab?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/>
              <a:t>Well, what is it? Flat screen?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- It's better. No more questions. Come 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220px-Theflypo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46" y="1694417"/>
            <a:ext cx="2414453" cy="37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Burns and Allen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whole gang is on the Super Chief heading east. </a:t>
            </a:r>
            <a:r>
              <a:rPr lang="en-US" dirty="0" smtClean="0"/>
              <a:t>A </a:t>
            </a:r>
            <a:r>
              <a:rPr lang="en-US" dirty="0"/>
              <a:t>salesman on the train predicts a bright future for 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"</a:t>
            </a:r>
            <a:r>
              <a:rPr lang="en-US" dirty="0"/>
              <a:t>frozen yogurt," but Harry scoffs at the idea. </a:t>
            </a:r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0"/>
            <a:ext cx="25146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8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Predictions</a:t>
            </a:r>
            <a:endParaRPr lang="en-US" dirty="0"/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r="36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004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but…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944" y="3429000"/>
            <a:ext cx="41529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of but…</a:t>
            </a:r>
          </a:p>
          <a:p>
            <a:endParaRPr lang="en-US" dirty="0"/>
          </a:p>
          <a:p>
            <a:r>
              <a:rPr lang="en-US" dirty="0" smtClean="0"/>
              <a:t>Can focus on actions?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1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Speed</a:t>
            </a:r>
            <a:endParaRPr lang="en-US" dirty="0"/>
          </a:p>
        </p:txBody>
      </p:sp>
      <p:pic>
        <p:nvPicPr>
          <p:cNvPr id="6" name="Content Placeholder 5" descr="Screen Shot 2015-05-09 at 9.59.3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85" r="-184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340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Almost Same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 err="1" smtClean="0"/>
              <a:t>Fitts</a:t>
            </a:r>
            <a:r>
              <a:rPr lang="pl-PL" dirty="0" smtClean="0"/>
              <a:t> Law</a:t>
            </a:r>
          </a:p>
          <a:p>
            <a:endParaRPr lang="pl-PL" dirty="0"/>
          </a:p>
          <a:p>
            <a:endParaRPr lang="pl-PL" dirty="0"/>
          </a:p>
          <a:p>
            <a:endParaRPr lang="en-US" dirty="0"/>
          </a:p>
        </p:txBody>
      </p:sp>
      <p:pic>
        <p:nvPicPr>
          <p:cNvPr id="4" name="Picture 3" descr="DEC_VT100_term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64978"/>
            <a:ext cx="2794000" cy="2476500"/>
          </a:xfrm>
          <a:prstGeom prst="rect">
            <a:avLst/>
          </a:prstGeom>
        </p:spPr>
      </p:pic>
      <p:pic>
        <p:nvPicPr>
          <p:cNvPr id="6" name="Picture 5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01" y="2049019"/>
            <a:ext cx="27178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Lemma</a:t>
            </a:r>
            <a:endParaRPr lang="en-US" dirty="0"/>
          </a:p>
        </p:txBody>
      </p:sp>
      <p:pic>
        <p:nvPicPr>
          <p:cNvPr id="4" name="Content Placeholder 3" descr="Screen Shot 2015-05-08 at 2.03.40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957" r="-139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605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 Speed</a:t>
            </a:r>
            <a:endParaRPr lang="en-US" dirty="0"/>
          </a:p>
        </p:txBody>
      </p:sp>
      <p:pic>
        <p:nvPicPr>
          <p:cNvPr id="6" name="Content Placeholder 5" descr="Screen Shot 2015-05-09 at 9.59.3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85" r="-18485"/>
          <a:stretch>
            <a:fillRect/>
          </a:stretch>
        </p:blipFill>
        <p:spPr/>
      </p:pic>
      <p:cxnSp>
        <p:nvCxnSpPr>
          <p:cNvPr id="4" name="Straight Connector 3"/>
          <p:cNvCxnSpPr/>
          <p:nvPr/>
        </p:nvCxnSpPr>
        <p:spPr>
          <a:xfrm flipV="1">
            <a:off x="1459828" y="5270331"/>
            <a:ext cx="6510835" cy="131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42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</a:t>
            </a:r>
            <a:r>
              <a:rPr lang="en-US" dirty="0" err="1" smtClean="0"/>
              <a:t>vs</a:t>
            </a:r>
            <a:r>
              <a:rPr lang="en-US" dirty="0" smtClean="0"/>
              <a:t> 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guess P≠NP</a:t>
            </a:r>
          </a:p>
          <a:p>
            <a:endParaRPr lang="en-US" dirty="0"/>
          </a:p>
          <a:p>
            <a:r>
              <a:rPr lang="en-US" dirty="0" smtClean="0"/>
              <a:t>I guess P=NP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65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7833"/>
            <a:ext cx="4242639" cy="39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1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the tables</a:t>
            </a:r>
          </a:p>
          <a:p>
            <a:endParaRPr lang="en-US" dirty="0"/>
          </a:p>
          <a:p>
            <a:r>
              <a:rPr lang="en-US" dirty="0" smtClean="0"/>
              <a:t>Prove deep math theorem via theory</a:t>
            </a:r>
          </a:p>
          <a:p>
            <a:pPr lvl="1"/>
            <a:r>
              <a:rPr lang="en-US" dirty="0" err="1"/>
              <a:t>Feit</a:t>
            </a:r>
            <a:r>
              <a:rPr lang="en-US" dirty="0"/>
              <a:t> &amp;Thompson via </a:t>
            </a:r>
            <a:r>
              <a:rPr lang="en-US" dirty="0" smtClean="0"/>
              <a:t>…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Riemann Hypothesis via …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1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6847084" cy="51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Result</a:t>
            </a:r>
            <a:endParaRPr lang="en-US" dirty="0"/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02" y="2111617"/>
            <a:ext cx="6458038" cy="21749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47594" y="2899294"/>
            <a:ext cx="18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369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Yale Qualifier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Given expression </a:t>
            </a:r>
          </a:p>
          <a:p>
            <a:pPr lvl="1"/>
            <a:r>
              <a:rPr lang="en-US" dirty="0" smtClean="0">
                <a:sym typeface="Wingdings"/>
              </a:rPr>
              <a:t>Apply rule any order</a:t>
            </a:r>
          </a:p>
          <a:p>
            <a:r>
              <a:rPr lang="en-US" dirty="0" smtClean="0">
                <a:sym typeface="Wingdings"/>
              </a:rPr>
              <a:t>Prove it always stops on any expression</a:t>
            </a:r>
          </a:p>
          <a:p>
            <a:pPr lvl="1"/>
            <a:r>
              <a:rPr lang="en-US" dirty="0" smtClean="0">
                <a:sym typeface="Wingdings"/>
              </a:rPr>
              <a:t>A</a:t>
            </a:r>
            <a:r>
              <a:rPr lang="en-US" dirty="0" smtClean="0"/>
              <a:t>×</a:t>
            </a:r>
            <a:r>
              <a:rPr lang="en-US" dirty="0" smtClean="0">
                <a:sym typeface="Wingdings"/>
              </a:rPr>
              <a:t>(B+(A+C))…</a:t>
            </a:r>
          </a:p>
          <a:p>
            <a:r>
              <a:rPr lang="en-US" dirty="0" smtClean="0">
                <a:sym typeface="Wingdings"/>
              </a:rPr>
              <a:t>Really</a:t>
            </a:r>
            <a:endParaRPr lang="en-US" dirty="0">
              <a:sym typeface="Wingdings"/>
            </a:endParaRPr>
          </a:p>
        </p:txBody>
      </p:sp>
      <p:pic>
        <p:nvPicPr>
          <p:cNvPr id="3" name="Picture 2" descr="Screen Shot 2014-10-14 at 9.03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67" y="1767292"/>
            <a:ext cx="6191891" cy="61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Do Not Have Labels</a:t>
            </a:r>
            <a:endParaRPr lang="en-US" dirty="0"/>
          </a:p>
        </p:txBody>
      </p:sp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16" y="1207397"/>
            <a:ext cx="3591181" cy="30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9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Big Conference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NSF advisor meeting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New meeting?</a:t>
            </a:r>
          </a:p>
          <a:p>
            <a:pPr lvl="1"/>
            <a:r>
              <a:rPr lang="en-US" dirty="0" smtClean="0"/>
              <a:t>Who would go?</a:t>
            </a:r>
            <a:endParaRPr lang="en-US" dirty="0"/>
          </a:p>
        </p:txBody>
      </p:sp>
      <p:pic>
        <p:nvPicPr>
          <p:cNvPr id="5" name="Picture 4" descr="Unknown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03" y="2123468"/>
            <a:ext cx="1111249" cy="1555749"/>
          </a:xfrm>
          <a:prstGeom prst="rect">
            <a:avLst/>
          </a:prstGeom>
        </p:spPr>
      </p:pic>
      <p:pic>
        <p:nvPicPr>
          <p:cNvPr id="6" name="Picture 5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35" y="1600200"/>
            <a:ext cx="11303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5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Federated Computing Research Conference</a:t>
            </a:r>
          </a:p>
        </p:txBody>
      </p:sp>
      <p:pic>
        <p:nvPicPr>
          <p:cNvPr id="4" name="Content Placeholder 3" descr="Screen Shot 2014-10-06 at 10.20.5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r="14965"/>
          <a:stretch>
            <a:fillRect/>
          </a:stretch>
        </p:blipFill>
        <p:spPr>
          <a:xfrm>
            <a:off x="1428410" y="2060928"/>
            <a:ext cx="5879461" cy="3233477"/>
          </a:xfrm>
        </p:spPr>
      </p:pic>
    </p:spTree>
    <p:extLst>
      <p:ext uri="{BB962C8B-B14F-4D97-AF65-F5344CB8AC3E}">
        <p14:creationId xmlns:p14="http://schemas.microsoft.com/office/powerpoint/2010/main" val="211530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First</a:t>
            </a:r>
            <a:endParaRPr lang="en-US" dirty="0"/>
          </a:p>
        </p:txBody>
      </p:sp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190" y="1417638"/>
            <a:ext cx="29591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5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547</Words>
  <Application>Microsoft Macintosh PowerPoint</Application>
  <PresentationFormat>On-screen Show (4:3)</PresentationFormat>
  <Paragraphs>166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PowerPoint Presentation</vt:lpstr>
      <vt:lpstr>The Story Behind The Result</vt:lpstr>
      <vt:lpstr>Movie: The Swingers</vt:lpstr>
      <vt:lpstr>General Talk</vt:lpstr>
      <vt:lpstr>First Lemma</vt:lpstr>
      <vt:lpstr>Problems Do Not Have Labels</vt:lpstr>
      <vt:lpstr>Need Big Conference</vt:lpstr>
      <vt:lpstr>Federated Computing Research Conference</vt:lpstr>
      <vt:lpstr>Applications First</vt:lpstr>
      <vt:lpstr>Planar Separator</vt:lpstr>
      <vt:lpstr>My Proof</vt:lpstr>
      <vt:lpstr>Enter Tarjan</vt:lpstr>
      <vt:lpstr>A Meeting</vt:lpstr>
      <vt:lpstr>Separator Theorems</vt:lpstr>
      <vt:lpstr>Knuth wanted my full name</vt:lpstr>
      <vt:lpstr>Throw Away Comments Are Wrong</vt:lpstr>
      <vt:lpstr>Karp-Lipton</vt:lpstr>
      <vt:lpstr>CCC 2010</vt:lpstr>
      <vt:lpstr>Think In High Dimensions</vt:lpstr>
      <vt:lpstr>Binary Search in Rd</vt:lpstr>
      <vt:lpstr>Slab Method </vt:lpstr>
      <vt:lpstr>Learn New Tools</vt:lpstr>
      <vt:lpstr>Probabilistic method</vt:lpstr>
      <vt:lpstr>PowerPoint Presentation</vt:lpstr>
      <vt:lpstr>Jamais vu</vt:lpstr>
      <vt:lpstr>Guess Right</vt:lpstr>
      <vt:lpstr>Wrong</vt:lpstr>
      <vt:lpstr>Do Not Give Up…</vt:lpstr>
      <vt:lpstr>Example</vt:lpstr>
      <vt:lpstr>Where There Is An Idea…</vt:lpstr>
      <vt:lpstr>Mental Poker</vt:lpstr>
      <vt:lpstr>PowerPoint Presentation</vt:lpstr>
      <vt:lpstr>Something New</vt:lpstr>
      <vt:lpstr>Chess Machines</vt:lpstr>
      <vt:lpstr>Chess Ratings</vt:lpstr>
      <vt:lpstr>Knights and  Knaves</vt:lpstr>
      <vt:lpstr>Beat Machines?</vt:lpstr>
      <vt:lpstr>Two Chess Machines</vt:lpstr>
      <vt:lpstr>Problem</vt:lpstr>
      <vt:lpstr>Main result</vt:lpstr>
      <vt:lpstr>PowerPoint Presentation</vt:lpstr>
      <vt:lpstr>Predictions</vt:lpstr>
      <vt:lpstr>The Fly 1958</vt:lpstr>
      <vt:lpstr>Burns and Allen</vt:lpstr>
      <vt:lpstr>My Predictions</vt:lpstr>
      <vt:lpstr>Big Data</vt:lpstr>
      <vt:lpstr>Privacy</vt:lpstr>
      <vt:lpstr>Compute Speed</vt:lpstr>
      <vt:lpstr>Human Almost Same</vt:lpstr>
      <vt:lpstr>Compute Speed</vt:lpstr>
      <vt:lpstr>P vs NP</vt:lpstr>
      <vt:lpstr>Future </vt:lpstr>
      <vt:lpstr>Dream</vt:lpstr>
      <vt:lpstr>Any Questions?</vt:lpstr>
      <vt:lpstr>My Favorite Result</vt:lpstr>
      <vt:lpstr>Yale Qualifier</vt:lpstr>
    </vt:vector>
  </TitlesOfParts>
  <Company>Georgia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Talk</dc:title>
  <dc:creator>Dick Lipton</dc:creator>
  <cp:lastModifiedBy>Dick Lipton</cp:lastModifiedBy>
  <cp:revision>71</cp:revision>
  <dcterms:created xsi:type="dcterms:W3CDTF">2015-05-08T18:08:51Z</dcterms:created>
  <dcterms:modified xsi:type="dcterms:W3CDTF">2015-09-29T16:55:59Z</dcterms:modified>
</cp:coreProperties>
</file>