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Lst>
  <p:sldSz cy="6858000" cx="12192000"/>
  <p:notesSz cx="6858000" cy="9144000"/>
  <p:embeddedFontLst>
    <p:embeddedFont>
      <p:font typeface="Poppins"/>
      <p:regular r:id="rId53"/>
      <p:bold r:id="rId54"/>
      <p:italic r:id="rId55"/>
      <p:boldItalic r:id="rId56"/>
    </p:embeddedFont>
    <p:embeddedFont>
      <p:font typeface="Poppins Medium"/>
      <p:regular r:id="rId57"/>
      <p:bold r:id="rId58"/>
      <p:italic r:id="rId59"/>
      <p:boldItalic r:id="rId60"/>
    </p:embeddedFont>
    <p:embeddedFont>
      <p:font typeface="Century Gothic"/>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5" roundtripDataSignature="AMtx7mgqpNOjAg85nkI4qsiq1/aAy4tw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CenturyGothic-bold.fntdata"/><Relationship Id="rId61" Type="http://schemas.openxmlformats.org/officeDocument/2006/relationships/font" Target="fonts/CenturyGothic-regular.fntdata"/><Relationship Id="rId20" Type="http://schemas.openxmlformats.org/officeDocument/2006/relationships/slide" Target="slides/slide16.xml"/><Relationship Id="rId64" Type="http://schemas.openxmlformats.org/officeDocument/2006/relationships/font" Target="fonts/CenturyGothic-boldItalic.fntdata"/><Relationship Id="rId63" Type="http://schemas.openxmlformats.org/officeDocument/2006/relationships/font" Target="fonts/CenturyGothic-italic.fntdata"/><Relationship Id="rId22" Type="http://schemas.openxmlformats.org/officeDocument/2006/relationships/slide" Target="slides/slide18.xml"/><Relationship Id="rId21" Type="http://schemas.openxmlformats.org/officeDocument/2006/relationships/slide" Target="slides/slide17.xml"/><Relationship Id="rId65"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PoppinsMedium-bold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font" Target="fonts/Poppins-regular.fntdata"/><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font" Target="fonts/Poppins-italic.fntdata"/><Relationship Id="rId10" Type="http://schemas.openxmlformats.org/officeDocument/2006/relationships/slide" Target="slides/slide6.xml"/><Relationship Id="rId54" Type="http://schemas.openxmlformats.org/officeDocument/2006/relationships/font" Target="fonts/Poppins-bold.fntdata"/><Relationship Id="rId13" Type="http://schemas.openxmlformats.org/officeDocument/2006/relationships/slide" Target="slides/slide9.xml"/><Relationship Id="rId57" Type="http://schemas.openxmlformats.org/officeDocument/2006/relationships/font" Target="fonts/PoppinsMedium-regular.fntdata"/><Relationship Id="rId12" Type="http://schemas.openxmlformats.org/officeDocument/2006/relationships/slide" Target="slides/slide8.xml"/><Relationship Id="rId56" Type="http://schemas.openxmlformats.org/officeDocument/2006/relationships/font" Target="fonts/Poppins-boldItalic.fntdata"/><Relationship Id="rId15" Type="http://schemas.openxmlformats.org/officeDocument/2006/relationships/slide" Target="slides/slide11.xml"/><Relationship Id="rId59" Type="http://schemas.openxmlformats.org/officeDocument/2006/relationships/font" Target="fonts/PoppinsMedium-italic.fntdata"/><Relationship Id="rId14" Type="http://schemas.openxmlformats.org/officeDocument/2006/relationships/slide" Target="slides/slide10.xml"/><Relationship Id="rId58" Type="http://schemas.openxmlformats.org/officeDocument/2006/relationships/font" Target="fonts/PoppinsMedium-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743ebfa9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g3f743ebfa9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743ebfa99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g3f743ebfa99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f43c6af51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g2f43c6af51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0" name="Google Shape;37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rPr lang="en-US"/>
              <a:t>Instructors should bring up the TopHat section at this point and start attendance, so students can see the six-digit code and students with TopHat accounts can enroll and sign in.  Don’t expect the entire class to sign in today, and let them know that’s OK.</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3" name="Google Shape;38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402" name="Google Shape;40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77b5187f6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g277b5187f6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6" name="Google Shape;41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f743ebfa99_0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3f743ebfa99_0_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effe726039_1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g2effe726039_1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5" name="Google Shape;44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3" name="Google Shape;45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3" name="Google Shape;48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77b5187f6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g277b5187f6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77b5187f6f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g277b5187f6f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77b5187f6f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g277b5187f6f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ffe726039_1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effe726039_1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Mention here that technology is only one. And you can feel free to add your own thoughts.  We’ll come back to these throughout the semester, hopefully (TBD on how we do that)</a:t>
            </a:r>
            <a:endParaRPr/>
          </a:p>
        </p:txBody>
      </p:sp>
      <p:sp>
        <p:nvSpPr>
          <p:cNvPr id="123" name="Google Shape;123;g2effe726039_1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rPr lang="en-US"/>
              <a:t>Atri Q: Does this have to be continuous 8 hours? And do students have to be awake :)?</a:t>
            </a:r>
            <a:endParaRPr/>
          </a:p>
          <a:p>
            <a:pPr indent="0" lvl="0" marL="0" rtl="0" algn="l">
              <a:lnSpc>
                <a:spcPct val="100000"/>
              </a:lnSpc>
              <a:spcBef>
                <a:spcPts val="0"/>
              </a:spcBef>
              <a:spcAft>
                <a:spcPts val="0"/>
              </a:spcAft>
              <a:buClr>
                <a:schemeClr val="dk1"/>
              </a:buClr>
              <a:buSzPts val="1100"/>
              <a:buFont typeface="Calibri"/>
              <a:buNone/>
            </a:pPr>
            <a:r>
              <a:rPr lang="en-US"/>
              <a:t>Kenny A: Yes and Yes (You should maybe show them the assignment on the website at this point)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f743ebfa99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g3f743ebfa99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763df70961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7" name="Google Shape;527;g2763df70961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facf0a40d4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facf0a40d4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3facf0a40d4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facf0a40d4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facf0a40d4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g3facf0a40d4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facf0a40d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facf0a40d4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3facf0a40d4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acf0a40d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facf0a40d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3facf0a40d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effe726039_1_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g2effe726039_1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effe726039_1_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g2effe726039_1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Calibri"/>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 name="Google Shape;17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2" name="Shape 12"/>
        <p:cNvGrpSpPr/>
        <p:nvPr/>
      </p:nvGrpSpPr>
      <p:grpSpPr>
        <a:xfrm>
          <a:off x="0" y="0"/>
          <a:ext cx="0" cy="0"/>
          <a:chOff x="0" y="0"/>
          <a:chExt cx="0" cy="0"/>
        </a:xfrm>
      </p:grpSpPr>
      <p:pic>
        <p:nvPicPr>
          <p:cNvPr id="13" name="Google Shape;13;p44"/>
          <p:cNvPicPr preferRelativeResize="0"/>
          <p:nvPr/>
        </p:nvPicPr>
        <p:blipFill rotWithShape="1">
          <a:blip r:embed="rId2">
            <a:alphaModFix/>
          </a:blip>
          <a:srcRect b="0" l="0" r="0" t="0"/>
          <a:stretch/>
        </p:blipFill>
        <p:spPr>
          <a:xfrm>
            <a:off x="0" y="2"/>
            <a:ext cx="12188950" cy="6857998"/>
          </a:xfrm>
          <a:prstGeom prst="rect">
            <a:avLst/>
          </a:prstGeom>
          <a:noFill/>
          <a:ln>
            <a:noFill/>
          </a:ln>
        </p:spPr>
      </p:pic>
      <p:pic>
        <p:nvPicPr>
          <p:cNvPr id="14" name="Google Shape;14;p44"/>
          <p:cNvPicPr preferRelativeResize="0"/>
          <p:nvPr/>
        </p:nvPicPr>
        <p:blipFill rotWithShape="1">
          <a:blip r:embed="rId3">
            <a:alphaModFix/>
          </a:blip>
          <a:srcRect b="0" l="0" r="0" t="0"/>
          <a:stretch/>
        </p:blipFill>
        <p:spPr>
          <a:xfrm>
            <a:off x="658368" y="5383324"/>
            <a:ext cx="3038969" cy="653986"/>
          </a:xfrm>
          <a:prstGeom prst="rect">
            <a:avLst/>
          </a:prstGeom>
          <a:noFill/>
          <a:ln>
            <a:noFill/>
          </a:ln>
        </p:spPr>
      </p:pic>
      <p:sp>
        <p:nvSpPr>
          <p:cNvPr id="15" name="Google Shape;15;p44"/>
          <p:cNvSpPr txBox="1"/>
          <p:nvPr>
            <p:ph idx="1" type="body"/>
          </p:nvPr>
        </p:nvSpPr>
        <p:spPr>
          <a:xfrm>
            <a:off x="658368" y="1483185"/>
            <a:ext cx="6445250" cy="2492375"/>
          </a:xfrm>
          <a:prstGeom prst="rect">
            <a:avLst/>
          </a:prstGeom>
          <a:noFill/>
          <a:ln>
            <a:noFill/>
          </a:ln>
        </p:spPr>
        <p:txBody>
          <a:bodyPr anchorCtr="0" anchor="t" bIns="45700" lIns="91425" spcFirstLastPara="1" rIns="91425" wrap="square" tIns="45700">
            <a:normAutofit/>
          </a:bodyPr>
          <a:lstStyle>
            <a:lvl1pPr indent="-228600" lvl="0" marL="457200" marR="0" algn="l">
              <a:lnSpc>
                <a:spcPct val="207142"/>
              </a:lnSpc>
              <a:spcBef>
                <a:spcPts val="0"/>
              </a:spcBef>
              <a:spcAft>
                <a:spcPts val="0"/>
              </a:spcAft>
              <a:buClr>
                <a:schemeClr val="dk1"/>
              </a:buClr>
              <a:buSzPts val="2800"/>
              <a:buFont typeface="Century Gothic"/>
              <a:buNon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5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oppins Medium"/>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5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sz="3200"/>
            </a:lvl1pPr>
            <a:lvl2pPr indent="-406400" lvl="1" marL="914400" algn="l">
              <a:lnSpc>
                <a:spcPct val="90000"/>
              </a:lnSpc>
              <a:spcBef>
                <a:spcPts val="500"/>
              </a:spcBef>
              <a:spcAft>
                <a:spcPts val="0"/>
              </a:spcAft>
              <a:buSzPts val="2800"/>
              <a:buChar char="▪"/>
              <a:defRPr sz="2800"/>
            </a:lvl2pPr>
            <a:lvl3pPr indent="-381000" lvl="2" marL="1371600" algn="l">
              <a:lnSpc>
                <a:spcPct val="90000"/>
              </a:lnSpc>
              <a:spcBef>
                <a:spcPts val="500"/>
              </a:spcBef>
              <a:spcAft>
                <a:spcPts val="0"/>
              </a:spcAft>
              <a:buSzPts val="2400"/>
              <a:buChar char="▪"/>
              <a:defRPr sz="2400"/>
            </a:lvl3pPr>
            <a:lvl4pPr indent="-355600" lvl="3" marL="1828800" algn="l">
              <a:lnSpc>
                <a:spcPct val="90000"/>
              </a:lnSpc>
              <a:spcBef>
                <a:spcPts val="500"/>
              </a:spcBef>
              <a:spcAft>
                <a:spcPts val="0"/>
              </a:spcAft>
              <a:buSzPts val="2000"/>
              <a:buChar char="▪"/>
              <a:defRPr sz="2000"/>
            </a:lvl4pPr>
            <a:lvl5pPr indent="-355600" lvl="4" marL="2286000" algn="l">
              <a:lnSpc>
                <a:spcPct val="90000"/>
              </a:lnSpc>
              <a:spcBef>
                <a:spcPts val="500"/>
              </a:spcBef>
              <a:spcAft>
                <a:spcPts val="0"/>
              </a:spcAft>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 name="Google Shape;65;p5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53"/>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67" name="Google Shape;67;p53"/>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68" name="Google Shape;68;p53"/>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5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oppins Medium"/>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4"/>
          <p:cNvSpPr/>
          <p:nvPr>
            <p:ph idx="2" type="pic"/>
          </p:nvPr>
        </p:nvSpPr>
        <p:spPr>
          <a:xfrm>
            <a:off x="5183188" y="987425"/>
            <a:ext cx="6172200" cy="4873625"/>
          </a:xfrm>
          <a:prstGeom prst="rect">
            <a:avLst/>
          </a:prstGeom>
          <a:noFill/>
          <a:ln>
            <a:noFill/>
          </a:ln>
        </p:spPr>
      </p:sp>
      <p:sp>
        <p:nvSpPr>
          <p:cNvPr id="72" name="Google Shape;72;p5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54"/>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Google Shape;74;p54"/>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75" name="Google Shape;75;p54"/>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55"/>
          <p:cNvSpPr txBox="1"/>
          <p:nvPr>
            <p:ph type="title"/>
          </p:nvPr>
        </p:nvSpPr>
        <p:spPr>
          <a:xfrm>
            <a:off x="838200" y="365126"/>
            <a:ext cx="10515600" cy="863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5"/>
          <p:cNvSpPr txBox="1"/>
          <p:nvPr>
            <p:ph idx="1" type="body"/>
          </p:nvPr>
        </p:nvSpPr>
        <p:spPr>
          <a:xfrm rot="5400000">
            <a:off x="3920331" y="-132794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55"/>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80" name="Google Shape;80;p55"/>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81" name="Google Shape;81;p55"/>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5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5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56"/>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86" name="Google Shape;86;p56"/>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87" name="Google Shape;87;p56"/>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type="tx">
  <p:cSld name="TITLE_AND_BODY">
    <p:spTree>
      <p:nvGrpSpPr>
        <p:cNvPr id="88" name="Shape 88"/>
        <p:cNvGrpSpPr/>
        <p:nvPr/>
      </p:nvGrpSpPr>
      <p:grpSpPr>
        <a:xfrm>
          <a:off x="0" y="0"/>
          <a:ext cx="0" cy="0"/>
          <a:chOff x="0" y="0"/>
          <a:chExt cx="0" cy="0"/>
        </a:xfrm>
      </p:grpSpPr>
      <p:sp>
        <p:nvSpPr>
          <p:cNvPr id="89" name="Google Shape;89;p57"/>
          <p:cNvSpPr/>
          <p:nvPr/>
        </p:nvSpPr>
        <p:spPr>
          <a:xfrm>
            <a:off x="-3101" y="6564411"/>
            <a:ext cx="12198201" cy="297285"/>
          </a:xfrm>
          <a:prstGeom prst="rect">
            <a:avLst/>
          </a:prstGeom>
          <a:solidFill>
            <a:srgbClr val="2E5394"/>
          </a:solidFill>
          <a:ln>
            <a:noFill/>
          </a:ln>
        </p:spPr>
        <p:txBody>
          <a:bodyPr anchorCtr="0" anchor="ctr" bIns="35700" lIns="35700" spcFirstLastPara="1" rIns="35700" wrap="square" tIns="35700">
            <a:noAutofit/>
          </a:bodyPr>
          <a:lstStyle/>
          <a:p>
            <a:pPr indent="0" lvl="0" marL="0" marR="0" rtl="0" algn="l">
              <a:lnSpc>
                <a:spcPct val="100000"/>
              </a:lnSpc>
              <a:spcBef>
                <a:spcPts val="0"/>
              </a:spcBef>
              <a:spcAft>
                <a:spcPts val="0"/>
              </a:spcAft>
              <a:buClr>
                <a:srgbClr val="000000"/>
              </a:buClr>
              <a:buSzPts val="1406"/>
              <a:buFont typeface="Arial"/>
              <a:buNone/>
            </a:pPr>
            <a:r>
              <a:t/>
            </a:r>
            <a:endParaRPr b="0" i="0" sz="1406" u="none" cap="none" strike="noStrike">
              <a:solidFill>
                <a:schemeClr val="dk1"/>
              </a:solidFill>
              <a:latin typeface="Century Gothic"/>
              <a:ea typeface="Century Gothic"/>
              <a:cs typeface="Century Gothic"/>
              <a:sym typeface="Century Gothic"/>
            </a:endParaRPr>
          </a:p>
        </p:txBody>
      </p:sp>
      <p:cxnSp>
        <p:nvCxnSpPr>
          <p:cNvPr id="90" name="Google Shape;90;p57"/>
          <p:cNvCxnSpPr/>
          <p:nvPr/>
        </p:nvCxnSpPr>
        <p:spPr>
          <a:xfrm>
            <a:off x="-23812" y="6578203"/>
            <a:ext cx="12239626" cy="1"/>
          </a:xfrm>
          <a:prstGeom prst="straightConnector1">
            <a:avLst/>
          </a:prstGeom>
          <a:noFill/>
          <a:ln>
            <a:noFill/>
          </a:ln>
        </p:spPr>
      </p:cxnSp>
      <p:sp>
        <p:nvSpPr>
          <p:cNvPr id="91" name="Google Shape;91;p57"/>
          <p:cNvSpPr txBox="1"/>
          <p:nvPr>
            <p:ph type="title"/>
          </p:nvPr>
        </p:nvSpPr>
        <p:spPr>
          <a:xfrm>
            <a:off x="337344" y="100412"/>
            <a:ext cx="11210480" cy="78362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57"/>
          <p:cNvSpPr txBox="1"/>
          <p:nvPr>
            <p:ph idx="1" type="body"/>
          </p:nvPr>
        </p:nvSpPr>
        <p:spPr>
          <a:xfrm>
            <a:off x="739552" y="1103979"/>
            <a:ext cx="10406063" cy="4035056"/>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Font typeface="Noto Sans Symbols"/>
              <a:buChar char="▪"/>
              <a:defRPr>
                <a:latin typeface="Century Gothic"/>
                <a:ea typeface="Century Gothic"/>
                <a:cs typeface="Century Gothic"/>
                <a:sym typeface="Century Gothic"/>
              </a:defRPr>
            </a:lvl1pPr>
            <a:lvl2pPr indent="-381000" lvl="1" marL="914400" algn="l">
              <a:lnSpc>
                <a:spcPct val="90000"/>
              </a:lnSpc>
              <a:spcBef>
                <a:spcPts val="500"/>
              </a:spcBef>
              <a:spcAft>
                <a:spcPts val="0"/>
              </a:spcAft>
              <a:buSzPts val="2400"/>
              <a:buFont typeface="Noto Sans Symbols"/>
              <a:buChar char="▪"/>
              <a:defRPr>
                <a:latin typeface="Century Gothic"/>
                <a:ea typeface="Century Gothic"/>
                <a:cs typeface="Century Gothic"/>
                <a:sym typeface="Century Gothic"/>
              </a:defRPr>
            </a:lvl2pPr>
            <a:lvl3pPr indent="-355600" lvl="2" marL="1371600" algn="l">
              <a:lnSpc>
                <a:spcPct val="90000"/>
              </a:lnSpc>
              <a:spcBef>
                <a:spcPts val="500"/>
              </a:spcBef>
              <a:spcAft>
                <a:spcPts val="0"/>
              </a:spcAft>
              <a:buSzPts val="2000"/>
              <a:buFont typeface="Noto Sans Symbols"/>
              <a:buChar char="▪"/>
              <a:defRPr>
                <a:latin typeface="Century Gothic"/>
                <a:ea typeface="Century Gothic"/>
                <a:cs typeface="Century Gothic"/>
                <a:sym typeface="Century Gothic"/>
              </a:defRPr>
            </a:lvl3pPr>
            <a:lvl4pPr indent="-342900" lvl="3" marL="1828800" algn="l">
              <a:lnSpc>
                <a:spcPct val="90000"/>
              </a:lnSpc>
              <a:spcBef>
                <a:spcPts val="500"/>
              </a:spcBef>
              <a:spcAft>
                <a:spcPts val="0"/>
              </a:spcAft>
              <a:buSzPts val="1800"/>
              <a:buFont typeface="Noto Sans Symbols"/>
              <a:buChar char="▪"/>
              <a:defRPr>
                <a:latin typeface="Century Gothic"/>
                <a:ea typeface="Century Gothic"/>
                <a:cs typeface="Century Gothic"/>
                <a:sym typeface="Century Gothic"/>
              </a:defRPr>
            </a:lvl4pPr>
            <a:lvl5pPr indent="-342900" lvl="4" marL="2286000" algn="l">
              <a:lnSpc>
                <a:spcPct val="90000"/>
              </a:lnSpc>
              <a:spcBef>
                <a:spcPts val="500"/>
              </a:spcBef>
              <a:spcAft>
                <a:spcPts val="0"/>
              </a:spcAft>
              <a:buSzPts val="1800"/>
              <a:buFont typeface="Noto Sans Symbols"/>
              <a:buChar char="▪"/>
              <a:defRPr>
                <a:latin typeface="Century Gothic"/>
                <a:ea typeface="Century Gothic"/>
                <a:cs typeface="Century Gothic"/>
                <a:sym typeface="Century Gothic"/>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57"/>
          <p:cNvSpPr txBox="1"/>
          <p:nvPr>
            <p:ph idx="12" type="sldNum"/>
          </p:nvPr>
        </p:nvSpPr>
        <p:spPr>
          <a:xfrm>
            <a:off x="6120794" y="6572250"/>
            <a:ext cx="396500" cy="315884"/>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477"/>
              <a:buFont typeface="Arial"/>
              <a:buNone/>
              <a:defRPr b="0" i="0" sz="1477" u="none" cap="none" strike="noStrike">
                <a:solidFill>
                  <a:srgbClr val="FFFFFF"/>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cxnSp>
        <p:nvCxnSpPr>
          <p:cNvPr id="94" name="Google Shape;94;p57"/>
          <p:cNvCxnSpPr/>
          <p:nvPr/>
        </p:nvCxnSpPr>
        <p:spPr>
          <a:xfrm>
            <a:off x="206375" y="937617"/>
            <a:ext cx="12239626" cy="0"/>
          </a:xfrm>
          <a:prstGeom prst="straightConnector1">
            <a:avLst/>
          </a:prstGeom>
          <a:noFill/>
          <a:ln>
            <a:noFill/>
          </a:ln>
        </p:spPr>
      </p:cxnSp>
      <p:sp>
        <p:nvSpPr>
          <p:cNvPr id="95" name="Google Shape;95;p57"/>
          <p:cNvSpPr txBox="1"/>
          <p:nvPr/>
        </p:nvSpPr>
        <p:spPr>
          <a:xfrm>
            <a:off x="73166" y="6572250"/>
            <a:ext cx="2903039" cy="299442"/>
          </a:xfrm>
          <a:prstGeom prst="rect">
            <a:avLst/>
          </a:prstGeom>
          <a:noFill/>
          <a:ln>
            <a:noFill/>
          </a:ln>
        </p:spPr>
        <p:txBody>
          <a:bodyPr anchorCtr="0" anchor="t" bIns="35700" lIns="35700" spcFirstLastPara="1" rIns="35700" wrap="square" tIns="35700">
            <a:spAutoFit/>
          </a:bodyPr>
          <a:lstStyle/>
          <a:p>
            <a:pPr indent="0" lvl="0" marL="0" marR="0" rtl="0" algn="l">
              <a:lnSpc>
                <a:spcPct val="100000"/>
              </a:lnSpc>
              <a:spcBef>
                <a:spcPts val="0"/>
              </a:spcBef>
              <a:spcAft>
                <a:spcPts val="0"/>
              </a:spcAft>
              <a:buClr>
                <a:srgbClr val="000000"/>
              </a:buClr>
              <a:buSzPts val="1477"/>
              <a:buFont typeface="Arial"/>
              <a:buNone/>
            </a:pPr>
            <a:r>
              <a:rPr b="0" i="0" lang="en-US" sz="1477" u="none" cap="none" strike="noStrike">
                <a:solidFill>
                  <a:srgbClr val="FFFFFF"/>
                </a:solidFill>
                <a:latin typeface="Century Gothic"/>
                <a:ea typeface="Century Gothic"/>
                <a:cs typeface="Century Gothic"/>
                <a:sym typeface="Century Gothic"/>
              </a:rPr>
              <a:t>https://cse.buffalo.edu/cse199</a:t>
            </a:r>
            <a:endParaRPr b="0" i="0" sz="1477" u="none" cap="none" strike="noStrike">
              <a:solidFill>
                <a:srgbClr val="FFFFFF"/>
              </a:solidFill>
              <a:latin typeface="Century Gothic"/>
              <a:ea typeface="Century Gothic"/>
              <a:cs typeface="Century Gothic"/>
              <a:sym typeface="Century Gothic"/>
            </a:endParaRPr>
          </a:p>
        </p:txBody>
      </p:sp>
      <p:cxnSp>
        <p:nvCxnSpPr>
          <p:cNvPr id="96" name="Google Shape;96;p57"/>
          <p:cNvCxnSpPr/>
          <p:nvPr/>
        </p:nvCxnSpPr>
        <p:spPr>
          <a:xfrm>
            <a:off x="724771" y="970874"/>
            <a:ext cx="10641181" cy="0"/>
          </a:xfrm>
          <a:prstGeom prst="straightConnector1">
            <a:avLst/>
          </a:prstGeom>
          <a:noFill/>
          <a:ln cap="rnd" cmpd="sng" w="47625">
            <a:solidFill>
              <a:srgbClr val="8DA9DB"/>
            </a:solidFill>
            <a:prstDash val="solid"/>
            <a:miter lim="4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niversity at Buffalo" type="title">
  <p:cSld name="TITLE">
    <p:spTree>
      <p:nvGrpSpPr>
        <p:cNvPr id="97" name="Shape 97"/>
        <p:cNvGrpSpPr/>
        <p:nvPr/>
      </p:nvGrpSpPr>
      <p:grpSpPr>
        <a:xfrm>
          <a:off x="0" y="0"/>
          <a:ext cx="0" cy="0"/>
          <a:chOff x="0" y="0"/>
          <a:chExt cx="0" cy="0"/>
        </a:xfrm>
      </p:grpSpPr>
      <p:sp>
        <p:nvSpPr>
          <p:cNvPr id="98" name="Google Shape;98;p58"/>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5200"/>
              <a:buFont typeface="Poppins Medium"/>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9" name="Google Shape;99;p58"/>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Clr>
                <a:schemeClr val="dk1"/>
              </a:buClr>
              <a:buSzPts val="2800"/>
              <a:buNone/>
              <a:defRPr sz="3733"/>
            </a:lvl6pPr>
            <a:lvl7pPr lvl="6" algn="ctr">
              <a:lnSpc>
                <a:spcPct val="100000"/>
              </a:lnSpc>
              <a:spcBef>
                <a:spcPts val="0"/>
              </a:spcBef>
              <a:spcAft>
                <a:spcPts val="0"/>
              </a:spcAft>
              <a:buClr>
                <a:schemeClr val="dk1"/>
              </a:buClr>
              <a:buSzPts val="2800"/>
              <a:buNone/>
              <a:defRPr sz="3733"/>
            </a:lvl7pPr>
            <a:lvl8pPr lvl="7" algn="ctr">
              <a:lnSpc>
                <a:spcPct val="100000"/>
              </a:lnSpc>
              <a:spcBef>
                <a:spcPts val="0"/>
              </a:spcBef>
              <a:spcAft>
                <a:spcPts val="0"/>
              </a:spcAft>
              <a:buClr>
                <a:schemeClr val="dk1"/>
              </a:buClr>
              <a:buSzPts val="2800"/>
              <a:buNone/>
              <a:defRPr sz="3733"/>
            </a:lvl8pPr>
            <a:lvl9pPr lvl="8" algn="ctr">
              <a:lnSpc>
                <a:spcPct val="100000"/>
              </a:lnSpc>
              <a:spcBef>
                <a:spcPts val="0"/>
              </a:spcBef>
              <a:spcAft>
                <a:spcPts val="0"/>
              </a:spcAft>
              <a:buClr>
                <a:schemeClr val="dk1"/>
              </a:buClr>
              <a:buSzPts val="2800"/>
              <a:buNone/>
              <a:defRPr sz="3733"/>
            </a:lvl9pPr>
          </a:lstStyle>
          <a:p/>
        </p:txBody>
      </p:sp>
      <p:pic>
        <p:nvPicPr>
          <p:cNvPr descr="Crest_BW.png" id="100" name="Google Shape;100;p58"/>
          <p:cNvPicPr preferRelativeResize="0"/>
          <p:nvPr/>
        </p:nvPicPr>
        <p:blipFill rotWithShape="1">
          <a:blip r:embed="rId2">
            <a:alphaModFix amt="10000"/>
          </a:blip>
          <a:srcRect b="0" l="0" r="0" t="0"/>
          <a:stretch/>
        </p:blipFill>
        <p:spPr>
          <a:xfrm>
            <a:off x="3524700" y="992767"/>
            <a:ext cx="5142600" cy="5224867"/>
          </a:xfrm>
          <a:prstGeom prst="rect">
            <a:avLst/>
          </a:prstGeom>
          <a:noFill/>
          <a:ln>
            <a:noFill/>
          </a:ln>
        </p:spPr>
      </p:pic>
      <p:pic>
        <p:nvPicPr>
          <p:cNvPr descr="UB_Horizontal_SUNY.png" id="101" name="Google Shape;101;p58"/>
          <p:cNvPicPr preferRelativeResize="0"/>
          <p:nvPr/>
        </p:nvPicPr>
        <p:blipFill rotWithShape="1">
          <a:blip r:embed="rId3">
            <a:alphaModFix/>
          </a:blip>
          <a:srcRect b="0" l="0" r="0" t="0"/>
          <a:stretch/>
        </p:blipFill>
        <p:spPr>
          <a:xfrm>
            <a:off x="0" y="-3"/>
            <a:ext cx="5142600" cy="67881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pic>
        <p:nvPicPr>
          <p:cNvPr id="17" name="Google Shape;17;p46"/>
          <p:cNvPicPr preferRelativeResize="0"/>
          <p:nvPr/>
        </p:nvPicPr>
        <p:blipFill rotWithShape="1">
          <a:blip r:embed="rId2">
            <a:alphaModFix/>
          </a:blip>
          <a:srcRect b="0" l="0" r="0" t="0"/>
          <a:stretch/>
        </p:blipFill>
        <p:spPr>
          <a:xfrm>
            <a:off x="0" y="31530"/>
            <a:ext cx="12192000" cy="6850064"/>
          </a:xfrm>
          <a:prstGeom prst="rect">
            <a:avLst/>
          </a:prstGeom>
          <a:noFill/>
          <a:ln>
            <a:noFill/>
          </a:ln>
        </p:spPr>
      </p:pic>
      <p:pic>
        <p:nvPicPr>
          <p:cNvPr id="18" name="Google Shape;18;p46"/>
          <p:cNvPicPr preferRelativeResize="0"/>
          <p:nvPr/>
        </p:nvPicPr>
        <p:blipFill rotWithShape="1">
          <a:blip r:embed="rId3">
            <a:alphaModFix/>
          </a:blip>
          <a:srcRect b="0" l="0" r="0" t="0"/>
          <a:stretch/>
        </p:blipFill>
        <p:spPr>
          <a:xfrm>
            <a:off x="25243" y="6356999"/>
            <a:ext cx="2291194" cy="493065"/>
          </a:xfrm>
          <a:prstGeom prst="rect">
            <a:avLst/>
          </a:prstGeom>
          <a:noFill/>
          <a:ln>
            <a:noFill/>
          </a:ln>
        </p:spPr>
      </p:pic>
      <p:sp>
        <p:nvSpPr>
          <p:cNvPr id="19" name="Google Shape;19;p46"/>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6"/>
          <p:cNvSpPr txBox="1"/>
          <p:nvPr>
            <p:ph idx="1" type="body"/>
          </p:nvPr>
        </p:nvSpPr>
        <p:spPr>
          <a:xfrm>
            <a:off x="678079" y="1449408"/>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46"/>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 name="Google Shape;22;p46"/>
          <p:cNvSpPr txBox="1"/>
          <p:nvPr/>
        </p:nvSpPr>
        <p:spPr>
          <a:xfrm>
            <a:off x="7532057" y="6527028"/>
            <a:ext cx="2903039" cy="299442"/>
          </a:xfrm>
          <a:prstGeom prst="rect">
            <a:avLst/>
          </a:prstGeom>
          <a:noFill/>
          <a:ln>
            <a:noFill/>
          </a:ln>
        </p:spPr>
        <p:txBody>
          <a:bodyPr anchorCtr="0" anchor="t" bIns="35700" lIns="35700" spcFirstLastPara="1" rIns="35700" wrap="square" tIns="35700">
            <a:spAutoFit/>
          </a:bodyPr>
          <a:lstStyle/>
          <a:p>
            <a:pPr indent="0" lvl="0" marL="0" marR="0" rtl="0" algn="l">
              <a:lnSpc>
                <a:spcPct val="100000"/>
              </a:lnSpc>
              <a:spcBef>
                <a:spcPts val="0"/>
              </a:spcBef>
              <a:spcAft>
                <a:spcPts val="0"/>
              </a:spcAft>
              <a:buClr>
                <a:srgbClr val="000000"/>
              </a:buClr>
              <a:buSzPts val="1477"/>
              <a:buFont typeface="Arial"/>
              <a:buNone/>
            </a:pPr>
            <a:r>
              <a:rPr b="1" i="0" lang="en-US" sz="1477" u="none" cap="none" strike="noStrike">
                <a:solidFill>
                  <a:schemeClr val="accent1"/>
                </a:solidFill>
                <a:latin typeface="Century Gothic"/>
                <a:ea typeface="Century Gothic"/>
                <a:cs typeface="Century Gothic"/>
                <a:sym typeface="Century Gothic"/>
              </a:rPr>
              <a:t>https://cse.buffalo.edu/cse199</a:t>
            </a:r>
            <a:endParaRPr b="1" i="0" sz="1477" u="none" cap="none" strike="noStrike">
              <a:solidFill>
                <a:schemeClr val="accent1"/>
              </a:solidFill>
              <a:latin typeface="Century Gothic"/>
              <a:ea typeface="Century Gothic"/>
              <a:cs typeface="Century Gothic"/>
              <a:sym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 name="Shape 23"/>
        <p:cNvGrpSpPr/>
        <p:nvPr/>
      </p:nvGrpSpPr>
      <p:grpSpPr>
        <a:xfrm>
          <a:off x="0" y="0"/>
          <a:ext cx="0" cy="0"/>
          <a:chOff x="0" y="0"/>
          <a:chExt cx="0" cy="0"/>
        </a:xfrm>
      </p:grpSpPr>
      <p:sp>
        <p:nvSpPr>
          <p:cNvPr id="24" name="Google Shape;24;p47"/>
          <p:cNvSpPr txBox="1"/>
          <p:nvPr>
            <p:ph idx="10" type="dt"/>
          </p:nvPr>
        </p:nvSpPr>
        <p:spPr>
          <a:xfrm>
            <a:off x="280982" y="648494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9pPr>
          </a:lstStyle>
          <a:p/>
        </p:txBody>
      </p:sp>
      <p:sp>
        <p:nvSpPr>
          <p:cNvPr id="25" name="Google Shape;25;p47"/>
          <p:cNvSpPr txBox="1"/>
          <p:nvPr>
            <p:ph idx="11" type="ftr"/>
          </p:nvPr>
        </p:nvSpPr>
        <p:spPr>
          <a:xfrm>
            <a:off x="4038600" y="648494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chemeClr val="dk1"/>
              </a:buClr>
              <a:buSzPts val="1400"/>
              <a:buFont typeface="Century Gothic"/>
              <a:buNone/>
              <a:defRPr b="0" i="0" sz="1800" u="none" cap="none" strike="noStrike">
                <a:solidFill>
                  <a:schemeClr val="dk1"/>
                </a:solidFill>
                <a:latin typeface="Century Gothic"/>
                <a:ea typeface="Century Gothic"/>
                <a:cs typeface="Century Gothic"/>
                <a:sym typeface="Century Gothic"/>
              </a:defRPr>
            </a:lvl9pPr>
          </a:lstStyle>
          <a:p/>
        </p:txBody>
      </p:sp>
      <p:sp>
        <p:nvSpPr>
          <p:cNvPr id="26" name="Google Shape;26;p47"/>
          <p:cNvSpPr txBox="1"/>
          <p:nvPr>
            <p:ph idx="12" type="sldNum"/>
          </p:nvPr>
        </p:nvSpPr>
        <p:spPr>
          <a:xfrm>
            <a:off x="9339272" y="648494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chemeClr val="dk1"/>
              </a:buClr>
              <a:buSzPts val="1800"/>
              <a:buFont typeface="Century Gothic"/>
              <a:buNone/>
              <a:defRPr b="0" i="0" sz="18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7" name="Shape 27"/>
        <p:cNvGrpSpPr/>
        <p:nvPr/>
      </p:nvGrpSpPr>
      <p:grpSpPr>
        <a:xfrm>
          <a:off x="0" y="0"/>
          <a:ext cx="0" cy="0"/>
          <a:chOff x="0" y="0"/>
          <a:chExt cx="0" cy="0"/>
        </a:xfrm>
      </p:grpSpPr>
      <p:pic>
        <p:nvPicPr>
          <p:cNvPr id="28" name="Google Shape;28;p45"/>
          <p:cNvPicPr preferRelativeResize="0"/>
          <p:nvPr/>
        </p:nvPicPr>
        <p:blipFill rotWithShape="1">
          <a:blip r:embed="rId2">
            <a:alphaModFix/>
          </a:blip>
          <a:srcRect b="0" l="0" r="0" t="0"/>
          <a:stretch/>
        </p:blipFill>
        <p:spPr>
          <a:xfrm>
            <a:off x="0" y="31530"/>
            <a:ext cx="12192000" cy="6850064"/>
          </a:xfrm>
          <a:prstGeom prst="rect">
            <a:avLst/>
          </a:prstGeom>
          <a:noFill/>
          <a:ln>
            <a:noFill/>
          </a:ln>
        </p:spPr>
      </p:pic>
      <p:sp>
        <p:nvSpPr>
          <p:cNvPr id="29" name="Google Shape;29;p45"/>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 name="Google Shape;30;p45"/>
          <p:cNvSpPr/>
          <p:nvPr/>
        </p:nvSpPr>
        <p:spPr>
          <a:xfrm>
            <a:off x="0" y="515815"/>
            <a:ext cx="11816862" cy="110197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1" name="Shape 31"/>
        <p:cNvGrpSpPr/>
        <p:nvPr/>
      </p:nvGrpSpPr>
      <p:grpSpPr>
        <a:xfrm>
          <a:off x="0" y="0"/>
          <a:ext cx="0" cy="0"/>
          <a:chOff x="0" y="0"/>
          <a:chExt cx="0" cy="0"/>
        </a:xfrm>
      </p:grpSpPr>
      <p:pic>
        <p:nvPicPr>
          <p:cNvPr id="32" name="Google Shape;32;p48"/>
          <p:cNvPicPr preferRelativeResize="0"/>
          <p:nvPr/>
        </p:nvPicPr>
        <p:blipFill rotWithShape="1">
          <a:blip r:embed="rId2">
            <a:alphaModFix/>
          </a:blip>
          <a:srcRect b="0" l="0" r="0" t="0"/>
          <a:stretch/>
        </p:blipFill>
        <p:spPr>
          <a:xfrm>
            <a:off x="0" y="2"/>
            <a:ext cx="12188950" cy="6857998"/>
          </a:xfrm>
          <a:prstGeom prst="rect">
            <a:avLst/>
          </a:prstGeom>
          <a:noFill/>
          <a:ln>
            <a:noFill/>
          </a:ln>
        </p:spPr>
      </p:pic>
      <p:pic>
        <p:nvPicPr>
          <p:cNvPr id="33" name="Google Shape;33;p48"/>
          <p:cNvPicPr preferRelativeResize="0"/>
          <p:nvPr/>
        </p:nvPicPr>
        <p:blipFill rotWithShape="1">
          <a:blip r:embed="rId3">
            <a:alphaModFix/>
          </a:blip>
          <a:srcRect b="0" l="0" r="0" t="0"/>
          <a:stretch/>
        </p:blipFill>
        <p:spPr>
          <a:xfrm>
            <a:off x="658368" y="5383324"/>
            <a:ext cx="3038969" cy="653986"/>
          </a:xfrm>
          <a:prstGeom prst="rect">
            <a:avLst/>
          </a:prstGeom>
          <a:noFill/>
          <a:ln>
            <a:noFill/>
          </a:ln>
        </p:spPr>
      </p:pic>
      <p:sp>
        <p:nvSpPr>
          <p:cNvPr id="34" name="Google Shape;34;p48"/>
          <p:cNvSpPr txBox="1"/>
          <p:nvPr>
            <p:ph idx="1" type="body"/>
          </p:nvPr>
        </p:nvSpPr>
        <p:spPr>
          <a:xfrm>
            <a:off x="658368" y="1483185"/>
            <a:ext cx="6445250" cy="2492375"/>
          </a:xfrm>
          <a:prstGeom prst="rect">
            <a:avLst/>
          </a:prstGeom>
          <a:noFill/>
          <a:ln>
            <a:noFill/>
          </a:ln>
        </p:spPr>
        <p:txBody>
          <a:bodyPr anchorCtr="0" anchor="t" bIns="45700" lIns="91425" spcFirstLastPara="1" rIns="91425" wrap="square" tIns="45700">
            <a:normAutofit/>
          </a:bodyPr>
          <a:lstStyle>
            <a:lvl1pPr indent="-228600" lvl="0" marL="457200" marR="0" algn="l">
              <a:lnSpc>
                <a:spcPct val="207142"/>
              </a:lnSpc>
              <a:spcBef>
                <a:spcPts val="0"/>
              </a:spcBef>
              <a:spcAft>
                <a:spcPts val="0"/>
              </a:spcAft>
              <a:buClr>
                <a:schemeClr val="dk1"/>
              </a:buClr>
              <a:buSzPts val="2800"/>
              <a:buFont typeface="Century Gothic"/>
              <a:buNon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4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oppins Medium"/>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400"/>
              <a:buNone/>
              <a:defRPr sz="2400">
                <a:solidFill>
                  <a:srgbClr val="888888"/>
                </a:solidFill>
              </a:defRPr>
            </a:lvl1pPr>
            <a:lvl2pPr indent="-228600" lvl="1" marL="914400" algn="l">
              <a:lnSpc>
                <a:spcPct val="90000"/>
              </a:lnSpc>
              <a:spcBef>
                <a:spcPts val="500"/>
              </a:spcBef>
              <a:spcAft>
                <a:spcPts val="0"/>
              </a:spcAft>
              <a:buSzPts val="2000"/>
              <a:buNone/>
              <a:defRPr sz="2000">
                <a:solidFill>
                  <a:srgbClr val="888888"/>
                </a:solidFill>
              </a:defRPr>
            </a:lvl2pPr>
            <a:lvl3pPr indent="-228600" lvl="2" marL="1371600" algn="l">
              <a:lnSpc>
                <a:spcPct val="90000"/>
              </a:lnSpc>
              <a:spcBef>
                <a:spcPts val="500"/>
              </a:spcBef>
              <a:spcAft>
                <a:spcPts val="0"/>
              </a:spcAft>
              <a:buSzPts val="1800"/>
              <a:buNone/>
              <a:defRPr sz="1800">
                <a:solidFill>
                  <a:srgbClr val="888888"/>
                </a:solidFill>
              </a:defRPr>
            </a:lvl3pPr>
            <a:lvl4pPr indent="-228600" lvl="3" marL="1828800" algn="l">
              <a:lnSpc>
                <a:spcPct val="90000"/>
              </a:lnSpc>
              <a:spcBef>
                <a:spcPts val="500"/>
              </a:spcBef>
              <a:spcAft>
                <a:spcPts val="0"/>
              </a:spcAft>
              <a:buSzPts val="1600"/>
              <a:buNone/>
              <a:defRPr sz="1600">
                <a:solidFill>
                  <a:srgbClr val="888888"/>
                </a:solidFill>
              </a:defRPr>
            </a:lvl4pPr>
            <a:lvl5pPr indent="-228600" lvl="4" marL="2286000" algn="l">
              <a:lnSpc>
                <a:spcPct val="90000"/>
              </a:lnSpc>
              <a:spcBef>
                <a:spcPts val="500"/>
              </a:spcBef>
              <a:spcAft>
                <a:spcPts val="0"/>
              </a:spcAft>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49"/>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39" name="Google Shape;39;p49"/>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40" name="Google Shape;40;p49"/>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50"/>
          <p:cNvSpPr txBox="1"/>
          <p:nvPr>
            <p:ph type="title"/>
          </p:nvPr>
        </p:nvSpPr>
        <p:spPr>
          <a:xfrm>
            <a:off x="838200" y="365126"/>
            <a:ext cx="10515600" cy="863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50"/>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46" name="Google Shape;46;p50"/>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47" name="Google Shape;47;p50"/>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 name="Shape 48"/>
        <p:cNvGrpSpPr/>
        <p:nvPr/>
      </p:nvGrpSpPr>
      <p:grpSpPr>
        <a:xfrm>
          <a:off x="0" y="0"/>
          <a:ext cx="0" cy="0"/>
          <a:chOff x="0" y="0"/>
          <a:chExt cx="0" cy="0"/>
        </a:xfrm>
      </p:grpSpPr>
      <p:sp>
        <p:nvSpPr>
          <p:cNvPr id="49" name="Google Shape;49;p5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5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5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5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5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51"/>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Google Shape;55;p51"/>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Google Shape;56;p51"/>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52"/>
          <p:cNvSpPr txBox="1"/>
          <p:nvPr>
            <p:ph type="title"/>
          </p:nvPr>
        </p:nvSpPr>
        <p:spPr>
          <a:xfrm>
            <a:off x="838200" y="365126"/>
            <a:ext cx="10515600" cy="863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52"/>
          <p:cNvSpPr txBox="1"/>
          <p:nvPr>
            <p:ph idx="10" type="dt"/>
          </p:nvPr>
        </p:nvSpPr>
        <p:spPr>
          <a:xfrm>
            <a:off x="280982" y="648494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60" name="Google Shape;60;p52"/>
          <p:cNvSpPr txBox="1"/>
          <p:nvPr>
            <p:ph idx="11" type="ftr"/>
          </p:nvPr>
        </p:nvSpPr>
        <p:spPr>
          <a:xfrm>
            <a:off x="4038600" y="648494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61" name="Google Shape;61;p52"/>
          <p:cNvSpPr txBox="1"/>
          <p:nvPr>
            <p:ph idx="12" type="sldNum"/>
          </p:nvPr>
        </p:nvSpPr>
        <p:spPr>
          <a:xfrm>
            <a:off x="9339272" y="6484940"/>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entury Gothic"/>
                <a:ea typeface="Century Gothic"/>
                <a:cs typeface="Century Gothic"/>
                <a:sym typeface="Century Gothic"/>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3"/>
          <p:cNvSpPr txBox="1"/>
          <p:nvPr>
            <p:ph type="title"/>
          </p:nvPr>
        </p:nvSpPr>
        <p:spPr>
          <a:xfrm>
            <a:off x="838200" y="365126"/>
            <a:ext cx="10515600" cy="8636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oppins Medium"/>
              <a:buNone/>
              <a:defRPr b="0" i="0" sz="4400" u="none" cap="none" strike="noStrike">
                <a:solidFill>
                  <a:schemeClr val="dk1"/>
                </a:solidFill>
                <a:latin typeface="Poppins Medium"/>
                <a:ea typeface="Poppins Medium"/>
                <a:cs typeface="Poppins Medium"/>
                <a:sym typeface="Poppins Medium"/>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3"/>
          <p:cNvSpPr txBox="1"/>
          <p:nvPr>
            <p:ph idx="1" type="body"/>
          </p:nvPr>
        </p:nvSpPr>
        <p:spPr>
          <a:xfrm>
            <a:off x="838200" y="175418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accent2"/>
              </a:buClr>
              <a:buSzPts val="2800"/>
              <a:buFont typeface="Noto Sans Symbols"/>
              <a:buChar char="▪"/>
              <a:defRPr b="0" i="0" sz="2800" u="none" cap="none" strike="noStrike">
                <a:solidFill>
                  <a:schemeClr val="dk1"/>
                </a:solidFill>
                <a:latin typeface="Century Gothic"/>
                <a:ea typeface="Century Gothic"/>
                <a:cs typeface="Century Gothic"/>
                <a:sym typeface="Century Gothic"/>
              </a:defRPr>
            </a:lvl1pPr>
            <a:lvl2pPr indent="-381000" lvl="1" marL="914400" marR="0" rtl="0" algn="l">
              <a:lnSpc>
                <a:spcPct val="90000"/>
              </a:lnSpc>
              <a:spcBef>
                <a:spcPts val="500"/>
              </a:spcBef>
              <a:spcAft>
                <a:spcPts val="0"/>
              </a:spcAft>
              <a:buClr>
                <a:schemeClr val="accent2"/>
              </a:buClr>
              <a:buSzPts val="2400"/>
              <a:buFont typeface="Noto Sans Symbols"/>
              <a:buChar char="▪"/>
              <a:defRPr b="0" i="0" sz="2400" u="none" cap="none" strike="noStrike">
                <a:solidFill>
                  <a:schemeClr val="dk1"/>
                </a:solidFill>
                <a:latin typeface="Century Gothic"/>
                <a:ea typeface="Century Gothic"/>
                <a:cs typeface="Century Gothic"/>
                <a:sym typeface="Century Gothic"/>
              </a:defRPr>
            </a:lvl2pPr>
            <a:lvl3pPr indent="-355600" lvl="2" marL="1371600" marR="0" rtl="0" algn="l">
              <a:lnSpc>
                <a:spcPct val="90000"/>
              </a:lnSpc>
              <a:spcBef>
                <a:spcPts val="500"/>
              </a:spcBef>
              <a:spcAft>
                <a:spcPts val="0"/>
              </a:spcAft>
              <a:buClr>
                <a:schemeClr val="accent2"/>
              </a:buClr>
              <a:buSzPts val="2000"/>
              <a:buFont typeface="Noto Sans Symbols"/>
              <a:buChar char="▪"/>
              <a:defRPr b="0" i="0" sz="2000" u="none" cap="none" strike="noStrike">
                <a:solidFill>
                  <a:schemeClr val="dk1"/>
                </a:solidFill>
                <a:latin typeface="Century Gothic"/>
                <a:ea typeface="Century Gothic"/>
                <a:cs typeface="Century Gothic"/>
                <a:sym typeface="Century Gothic"/>
              </a:defRPr>
            </a:lvl3pPr>
            <a:lvl4pPr indent="-342900" lvl="3" marL="1828800" marR="0" rtl="0" algn="l">
              <a:lnSpc>
                <a:spcPct val="90000"/>
              </a:lnSpc>
              <a:spcBef>
                <a:spcPts val="500"/>
              </a:spcBef>
              <a:spcAft>
                <a:spcPts val="0"/>
              </a:spcAft>
              <a:buClr>
                <a:schemeClr val="accent2"/>
              </a:buClr>
              <a:buSzPts val="1800"/>
              <a:buFont typeface="Noto Sans Symbols"/>
              <a:buChar char="▪"/>
              <a:defRPr b="0" i="0" sz="1800" u="none" cap="none" strike="noStrike">
                <a:solidFill>
                  <a:schemeClr val="dk1"/>
                </a:solidFill>
                <a:latin typeface="Century Gothic"/>
                <a:ea typeface="Century Gothic"/>
                <a:cs typeface="Century Gothic"/>
                <a:sym typeface="Century Gothic"/>
              </a:defRPr>
            </a:lvl4pPr>
            <a:lvl5pPr indent="-342900" lvl="4" marL="2286000" marR="0" rtl="0" algn="l">
              <a:lnSpc>
                <a:spcPct val="90000"/>
              </a:lnSpc>
              <a:spcBef>
                <a:spcPts val="500"/>
              </a:spcBef>
              <a:spcAft>
                <a:spcPts val="0"/>
              </a:spcAft>
              <a:buClr>
                <a:schemeClr val="accent2"/>
              </a:buClr>
              <a:buSzPts val="1800"/>
              <a:buFont typeface="Noto Sans Symbols"/>
              <a:buChar char="▪"/>
              <a:defRPr b="0" i="0" sz="1800" u="none" cap="none" strike="noStrike">
                <a:solidFill>
                  <a:schemeClr val="dk1"/>
                </a:solidFill>
                <a:latin typeface="Century Gothic"/>
                <a:ea typeface="Century Gothic"/>
                <a:cs typeface="Century Gothic"/>
                <a:sym typeface="Century Gothic"/>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6.jpg"/><Relationship Id="rId5" Type="http://schemas.openxmlformats.org/officeDocument/2006/relationships/image" Target="../media/image17.jpg"/><Relationship Id="rId6"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20.png"/></Relationships>
</file>

<file path=ppt/slides/_rels/slide14.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2.png"/><Relationship Id="rId9" Type="http://schemas.openxmlformats.org/officeDocument/2006/relationships/image" Target="../media/image17.jpg"/><Relationship Id="rId5" Type="http://schemas.openxmlformats.org/officeDocument/2006/relationships/image" Target="../media/image10.png"/><Relationship Id="rId6" Type="http://schemas.openxmlformats.org/officeDocument/2006/relationships/image" Target="../media/image23.png"/><Relationship Id="rId7" Type="http://schemas.openxmlformats.org/officeDocument/2006/relationships/image" Target="../media/image22.png"/><Relationship Id="rId8"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tophat.com/" TargetMode="Externa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5.jp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0.png"/><Relationship Id="rId4" Type="http://schemas.openxmlformats.org/officeDocument/2006/relationships/image" Target="../media/image27.png"/><Relationship Id="rId5"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s://cse.buffalo.edu/~regan/cse199/"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
          <p:cNvSpPr txBox="1"/>
          <p:nvPr/>
        </p:nvSpPr>
        <p:spPr>
          <a:xfrm>
            <a:off x="376310" y="1130857"/>
            <a:ext cx="5180428" cy="34163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72C4"/>
              </a:buClr>
              <a:buSzPts val="5400"/>
              <a:buFont typeface="Century Gothic"/>
              <a:buNone/>
            </a:pPr>
            <a:r>
              <a:rPr b="1" i="0" lang="en-US" sz="5400" u="none" cap="none" strike="noStrike">
                <a:solidFill>
                  <a:srgbClr val="4472C4"/>
                </a:solidFill>
                <a:latin typeface="Century Gothic"/>
                <a:ea typeface="Century Gothic"/>
                <a:cs typeface="Century Gothic"/>
                <a:sym typeface="Century Gothic"/>
              </a:rPr>
              <a:t>CSE 199: Internet, Computing, and Society</a:t>
            </a:r>
            <a:endParaRPr b="1" i="0" sz="8000" u="none" cap="none" strike="noStrike">
              <a:solidFill>
                <a:srgbClr val="4472C4"/>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3f743ebfa99_0_0"/>
          <p:cNvSpPr/>
          <p:nvPr/>
        </p:nvSpPr>
        <p:spPr>
          <a:xfrm>
            <a:off x="280982" y="605118"/>
            <a:ext cx="116601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200" name="Google Shape;200;g3f743ebfa99_0_0"/>
          <p:cNvPicPr preferRelativeResize="0"/>
          <p:nvPr/>
        </p:nvPicPr>
        <p:blipFill rotWithShape="1">
          <a:blip r:embed="rId3">
            <a:alphaModFix/>
          </a:blip>
          <a:srcRect b="0" l="0" r="0" t="0"/>
          <a:stretch/>
        </p:blipFill>
        <p:spPr>
          <a:xfrm>
            <a:off x="827048" y="1605670"/>
            <a:ext cx="1182221" cy="1182221"/>
          </a:xfrm>
          <a:prstGeom prst="rect">
            <a:avLst/>
          </a:prstGeom>
          <a:noFill/>
          <a:ln>
            <a:noFill/>
          </a:ln>
        </p:spPr>
      </p:pic>
      <p:pic>
        <p:nvPicPr>
          <p:cNvPr id="201" name="Google Shape;201;g3f743ebfa99_0_0"/>
          <p:cNvPicPr preferRelativeResize="0"/>
          <p:nvPr/>
        </p:nvPicPr>
        <p:blipFill rotWithShape="1">
          <a:blip r:embed="rId3">
            <a:alphaModFix/>
          </a:blip>
          <a:srcRect b="0" l="0" r="0" t="0"/>
          <a:stretch/>
        </p:blipFill>
        <p:spPr>
          <a:xfrm>
            <a:off x="381251" y="2474734"/>
            <a:ext cx="1182221" cy="1182221"/>
          </a:xfrm>
          <a:prstGeom prst="rect">
            <a:avLst/>
          </a:prstGeom>
          <a:noFill/>
          <a:ln>
            <a:noFill/>
          </a:ln>
        </p:spPr>
      </p:pic>
      <p:pic>
        <p:nvPicPr>
          <p:cNvPr id="202" name="Google Shape;202;g3f743ebfa99_0_0"/>
          <p:cNvPicPr preferRelativeResize="0"/>
          <p:nvPr/>
        </p:nvPicPr>
        <p:blipFill rotWithShape="1">
          <a:blip r:embed="rId3">
            <a:alphaModFix/>
          </a:blip>
          <a:srcRect b="0" l="0" r="0" t="0"/>
          <a:stretch/>
        </p:blipFill>
        <p:spPr>
          <a:xfrm>
            <a:off x="1179110" y="2474734"/>
            <a:ext cx="1182221" cy="1182221"/>
          </a:xfrm>
          <a:prstGeom prst="rect">
            <a:avLst/>
          </a:prstGeom>
          <a:noFill/>
          <a:ln>
            <a:noFill/>
          </a:ln>
        </p:spPr>
      </p:pic>
      <p:sp>
        <p:nvSpPr>
          <p:cNvPr id="203" name="Google Shape;203;g3f743ebfa99_0_0"/>
          <p:cNvSpPr txBox="1"/>
          <p:nvPr/>
        </p:nvSpPr>
        <p:spPr>
          <a:xfrm>
            <a:off x="193986" y="235786"/>
            <a:ext cx="79818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entury Gothic"/>
                <a:ea typeface="Century Gothic"/>
                <a:cs typeface="Century Gothic"/>
                <a:sym typeface="Century Gothic"/>
              </a:rPr>
              <a:t>The basic setup of CSE 199</a:t>
            </a:r>
            <a:endParaRPr b="0" i="0" sz="1400" u="none" cap="none" strike="noStrike">
              <a:solidFill>
                <a:srgbClr val="000000"/>
              </a:solidFill>
              <a:latin typeface="Arial"/>
              <a:ea typeface="Arial"/>
              <a:cs typeface="Arial"/>
              <a:sym typeface="Arial"/>
            </a:endParaRPr>
          </a:p>
        </p:txBody>
      </p:sp>
      <p:sp>
        <p:nvSpPr>
          <p:cNvPr id="204" name="Google Shape;204;g3f743ebfa99_0_0"/>
          <p:cNvSpPr txBox="1"/>
          <p:nvPr/>
        </p:nvSpPr>
        <p:spPr>
          <a:xfrm>
            <a:off x="280982" y="5146577"/>
            <a:ext cx="117087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entury Gothic"/>
                <a:ea typeface="Century Gothic"/>
                <a:cs typeface="Century Gothic"/>
                <a:sym typeface="Century Gothic"/>
              </a:rPr>
              <a:t>Each </a:t>
            </a:r>
            <a:r>
              <a:rPr b="1" i="0" lang="en-US" sz="3200" u="none" cap="none" strike="noStrike">
                <a:solidFill>
                  <a:schemeClr val="dk1"/>
                </a:solidFill>
                <a:latin typeface="Century Gothic"/>
                <a:ea typeface="Century Gothic"/>
                <a:cs typeface="Century Gothic"/>
                <a:sym typeface="Century Gothic"/>
              </a:rPr>
              <a:t>lecture</a:t>
            </a:r>
            <a:r>
              <a:rPr b="0" i="0" lang="en-US" sz="3200" u="none" cap="none" strike="noStrike">
                <a:solidFill>
                  <a:schemeClr val="dk1"/>
                </a:solidFill>
                <a:latin typeface="Century Gothic"/>
                <a:ea typeface="Century Gothic"/>
                <a:cs typeface="Century Gothic"/>
                <a:sym typeface="Century Gothic"/>
              </a:rPr>
              <a:t> has </a:t>
            </a:r>
            <a:r>
              <a:rPr b="1" i="0" lang="en-US" sz="3200" u="none" cap="none" strike="noStrike">
                <a:solidFill>
                  <a:schemeClr val="dk1"/>
                </a:solidFill>
                <a:latin typeface="Century Gothic"/>
                <a:ea typeface="Century Gothic"/>
                <a:cs typeface="Century Gothic"/>
                <a:sym typeface="Century Gothic"/>
              </a:rPr>
              <a:t>three recitation sections. You are in one of them</a:t>
            </a:r>
            <a:r>
              <a:rPr b="0" i="0" lang="en-US" sz="3200" u="none" cap="none" strike="noStrike">
                <a:solidFill>
                  <a:schemeClr val="dk1"/>
                </a:solidFill>
                <a:latin typeface="Century Gothic"/>
                <a:ea typeface="Century Gothic"/>
                <a:cs typeface="Century Gothic"/>
                <a:sym typeface="Century Gothic"/>
              </a:rPr>
              <a:t>! Your </a:t>
            </a:r>
            <a:r>
              <a:rPr b="1" i="0" lang="en-US" sz="3200" u="none" cap="none" strike="noStrike">
                <a:solidFill>
                  <a:schemeClr val="dk1"/>
                </a:solidFill>
                <a:latin typeface="Century Gothic"/>
                <a:ea typeface="Century Gothic"/>
                <a:cs typeface="Century Gothic"/>
                <a:sym typeface="Century Gothic"/>
              </a:rPr>
              <a:t>recitation </a:t>
            </a:r>
            <a:r>
              <a:rPr b="0" i="0" lang="en-US" sz="3200" u="none" cap="none" strike="noStrike">
                <a:solidFill>
                  <a:schemeClr val="dk1"/>
                </a:solidFill>
                <a:latin typeface="Century Gothic"/>
                <a:ea typeface="Century Gothic"/>
                <a:cs typeface="Century Gothic"/>
                <a:sym typeface="Century Gothic"/>
              </a:rPr>
              <a:t>is on Thursday </a:t>
            </a:r>
            <a:r>
              <a:rPr b="1" i="0" lang="en-US" sz="3200" u="none" cap="none" strike="noStrike">
                <a:solidFill>
                  <a:schemeClr val="dk1"/>
                </a:solidFill>
                <a:latin typeface="Century Gothic"/>
                <a:ea typeface="Century Gothic"/>
                <a:cs typeface="Century Gothic"/>
                <a:sym typeface="Century Gothic"/>
              </a:rPr>
              <a:t>or</a:t>
            </a:r>
            <a:r>
              <a:rPr b="0" i="0" lang="en-US" sz="3200" u="none" cap="none" strike="noStrike">
                <a:solidFill>
                  <a:schemeClr val="dk1"/>
                </a:solidFill>
                <a:latin typeface="Century Gothic"/>
                <a:ea typeface="Century Gothic"/>
                <a:cs typeface="Century Gothic"/>
                <a:sym typeface="Century Gothic"/>
              </a:rPr>
              <a:t> Friday. We’ll come back to these in a minute!</a:t>
            </a:r>
            <a:endParaRPr b="0" i="0" sz="1400" u="none" cap="none" strike="noStrike">
              <a:solidFill>
                <a:srgbClr val="000000"/>
              </a:solidFill>
              <a:latin typeface="Arial"/>
              <a:ea typeface="Arial"/>
              <a:cs typeface="Arial"/>
              <a:sym typeface="Arial"/>
            </a:endParaRPr>
          </a:p>
        </p:txBody>
      </p:sp>
      <p:pic>
        <p:nvPicPr>
          <p:cNvPr id="205" name="Google Shape;205;g3f743ebfa99_0_0"/>
          <p:cNvPicPr preferRelativeResize="0"/>
          <p:nvPr/>
        </p:nvPicPr>
        <p:blipFill rotWithShape="1">
          <a:blip r:embed="rId3">
            <a:alphaModFix/>
          </a:blip>
          <a:srcRect b="0" l="0" r="0" t="0"/>
          <a:stretch/>
        </p:blipFill>
        <p:spPr>
          <a:xfrm>
            <a:off x="5238593" y="1495152"/>
            <a:ext cx="1182221" cy="1182221"/>
          </a:xfrm>
          <a:prstGeom prst="rect">
            <a:avLst/>
          </a:prstGeom>
          <a:noFill/>
          <a:ln>
            <a:noFill/>
          </a:ln>
        </p:spPr>
      </p:pic>
      <p:pic>
        <p:nvPicPr>
          <p:cNvPr id="206" name="Google Shape;206;g3f743ebfa99_0_0"/>
          <p:cNvPicPr preferRelativeResize="0"/>
          <p:nvPr/>
        </p:nvPicPr>
        <p:blipFill rotWithShape="1">
          <a:blip r:embed="rId3">
            <a:alphaModFix/>
          </a:blip>
          <a:srcRect b="0" l="0" r="0" t="0"/>
          <a:stretch/>
        </p:blipFill>
        <p:spPr>
          <a:xfrm>
            <a:off x="4792796" y="2364215"/>
            <a:ext cx="1182221" cy="1182221"/>
          </a:xfrm>
          <a:prstGeom prst="rect">
            <a:avLst/>
          </a:prstGeom>
          <a:noFill/>
          <a:ln>
            <a:noFill/>
          </a:ln>
        </p:spPr>
      </p:pic>
      <p:pic>
        <p:nvPicPr>
          <p:cNvPr id="207" name="Google Shape;207;g3f743ebfa99_0_0"/>
          <p:cNvPicPr preferRelativeResize="0"/>
          <p:nvPr/>
        </p:nvPicPr>
        <p:blipFill rotWithShape="1">
          <a:blip r:embed="rId3">
            <a:alphaModFix/>
          </a:blip>
          <a:srcRect b="0" l="0" r="0" t="0"/>
          <a:stretch/>
        </p:blipFill>
        <p:spPr>
          <a:xfrm>
            <a:off x="5590654" y="2364215"/>
            <a:ext cx="1182221" cy="1182221"/>
          </a:xfrm>
          <a:prstGeom prst="rect">
            <a:avLst/>
          </a:prstGeom>
          <a:noFill/>
          <a:ln>
            <a:noFill/>
          </a:ln>
        </p:spPr>
      </p:pic>
      <p:pic>
        <p:nvPicPr>
          <p:cNvPr id="208" name="Google Shape;208;g3f743ebfa99_0_0"/>
          <p:cNvPicPr preferRelativeResize="0"/>
          <p:nvPr/>
        </p:nvPicPr>
        <p:blipFill rotWithShape="1">
          <a:blip r:embed="rId3">
            <a:alphaModFix/>
          </a:blip>
          <a:srcRect b="0" l="0" r="0" t="0"/>
          <a:stretch/>
        </p:blipFill>
        <p:spPr>
          <a:xfrm>
            <a:off x="8991636" y="1542050"/>
            <a:ext cx="1182221" cy="1182221"/>
          </a:xfrm>
          <a:prstGeom prst="rect">
            <a:avLst/>
          </a:prstGeom>
          <a:noFill/>
          <a:ln>
            <a:noFill/>
          </a:ln>
        </p:spPr>
      </p:pic>
      <p:pic>
        <p:nvPicPr>
          <p:cNvPr id="209" name="Google Shape;209;g3f743ebfa99_0_0"/>
          <p:cNvPicPr preferRelativeResize="0"/>
          <p:nvPr/>
        </p:nvPicPr>
        <p:blipFill rotWithShape="1">
          <a:blip r:embed="rId3">
            <a:alphaModFix/>
          </a:blip>
          <a:srcRect b="0" l="0" r="0" t="0"/>
          <a:stretch/>
        </p:blipFill>
        <p:spPr>
          <a:xfrm>
            <a:off x="8545839" y="2411113"/>
            <a:ext cx="1182221" cy="1182221"/>
          </a:xfrm>
          <a:prstGeom prst="rect">
            <a:avLst/>
          </a:prstGeom>
          <a:noFill/>
          <a:ln>
            <a:noFill/>
          </a:ln>
        </p:spPr>
      </p:pic>
      <p:pic>
        <p:nvPicPr>
          <p:cNvPr id="210" name="Google Shape;210;g3f743ebfa99_0_0"/>
          <p:cNvPicPr preferRelativeResize="0"/>
          <p:nvPr/>
        </p:nvPicPr>
        <p:blipFill rotWithShape="1">
          <a:blip r:embed="rId3">
            <a:alphaModFix/>
          </a:blip>
          <a:srcRect b="0" l="0" r="0" t="0"/>
          <a:stretch/>
        </p:blipFill>
        <p:spPr>
          <a:xfrm>
            <a:off x="9343698" y="2411113"/>
            <a:ext cx="1182221" cy="1182221"/>
          </a:xfrm>
          <a:prstGeom prst="rect">
            <a:avLst/>
          </a:prstGeom>
          <a:noFill/>
          <a:ln>
            <a:noFill/>
          </a:ln>
        </p:spPr>
      </p:pic>
      <p:sp>
        <p:nvSpPr>
          <p:cNvPr id="211" name="Google Shape;211;g3f743ebfa99_0_0"/>
          <p:cNvSpPr txBox="1"/>
          <p:nvPr/>
        </p:nvSpPr>
        <p:spPr>
          <a:xfrm>
            <a:off x="465355" y="3570106"/>
            <a:ext cx="168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B1</a:t>
            </a:r>
            <a:endParaRPr b="0" i="0" sz="1400" u="none" cap="none" strike="noStrike">
              <a:solidFill>
                <a:srgbClr val="000000"/>
              </a:solidFill>
              <a:latin typeface="Arial"/>
              <a:ea typeface="Arial"/>
              <a:cs typeface="Arial"/>
              <a:sym typeface="Arial"/>
            </a:endParaRPr>
          </a:p>
        </p:txBody>
      </p:sp>
      <p:sp>
        <p:nvSpPr>
          <p:cNvPr id="212" name="Google Shape;212;g3f743ebfa99_0_0"/>
          <p:cNvSpPr txBox="1"/>
          <p:nvPr/>
        </p:nvSpPr>
        <p:spPr>
          <a:xfrm>
            <a:off x="4986363" y="3428968"/>
            <a:ext cx="1667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B2</a:t>
            </a:r>
            <a:endParaRPr b="0" i="0" sz="1400" u="none" cap="none" strike="noStrike">
              <a:solidFill>
                <a:srgbClr val="000000"/>
              </a:solidFill>
              <a:latin typeface="Arial"/>
              <a:ea typeface="Arial"/>
              <a:cs typeface="Arial"/>
              <a:sym typeface="Arial"/>
            </a:endParaRPr>
          </a:p>
        </p:txBody>
      </p:sp>
      <p:sp>
        <p:nvSpPr>
          <p:cNvPr id="213" name="Google Shape;213;g3f743ebfa99_0_0"/>
          <p:cNvSpPr txBox="1"/>
          <p:nvPr/>
        </p:nvSpPr>
        <p:spPr>
          <a:xfrm>
            <a:off x="8444275" y="3467450"/>
            <a:ext cx="2983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B4 </a:t>
            </a:r>
            <a:r>
              <a:rPr b="0" i="0" lang="en-US" sz="1800" u="none" cap="none" strike="noStrike">
                <a:solidFill>
                  <a:schemeClr val="dk1"/>
                </a:solidFill>
                <a:latin typeface="Century Gothic"/>
                <a:ea typeface="Century Gothic"/>
                <a:cs typeface="Century Gothic"/>
                <a:sym typeface="Century Gothic"/>
              </a:rPr>
              <a:t>(it isn’t 1-3 always. Don’t ask us why, we don’t know)</a:t>
            </a:r>
            <a:endParaRPr b="0" i="0" sz="1400" u="none" cap="none" strike="noStrike">
              <a:solidFill>
                <a:srgbClr val="000000"/>
              </a:solidFill>
              <a:latin typeface="Century Gothic"/>
              <a:ea typeface="Century Gothic"/>
              <a:cs typeface="Century Gothic"/>
              <a:sym typeface="Century Gothic"/>
            </a:endParaRPr>
          </a:p>
        </p:txBody>
      </p:sp>
      <p:sp>
        <p:nvSpPr>
          <p:cNvPr id="214" name="Google Shape;214;g3f743ebfa99_0_0"/>
          <p:cNvSpPr txBox="1"/>
          <p:nvPr/>
        </p:nvSpPr>
        <p:spPr>
          <a:xfrm>
            <a:off x="1763627" y="1576856"/>
            <a:ext cx="9307200" cy="31401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00"/>
              <a:buFont typeface="Arial"/>
              <a:buNone/>
            </a:pPr>
            <a:r>
              <a:rPr b="1" i="0" lang="en-US" sz="6600" u="none" cap="none" strike="noStrike">
                <a:solidFill>
                  <a:srgbClr val="C00000"/>
                </a:solidFill>
                <a:latin typeface="Century Gothic"/>
                <a:ea typeface="Century Gothic"/>
                <a:cs typeface="Century Gothic"/>
                <a:sym typeface="Century Gothic"/>
              </a:rPr>
              <a:t>C</a:t>
            </a:r>
            <a:r>
              <a:rPr b="1" i="0" lang="en-US" sz="6600" u="none" cap="none" strike="noStrike">
                <a:solidFill>
                  <a:srgbClr val="C00000"/>
                </a:solidFill>
                <a:latin typeface="Century Gothic"/>
                <a:ea typeface="Century Gothic"/>
                <a:cs typeface="Century Gothic"/>
                <a:sym typeface="Century Gothic"/>
                <a:extLst>
                  <a:ext uri="http://customooxmlschemas.google.com/">
                    <go:slidesCustomData xmlns:go="http://customooxmlschemas.google.com/" textRoundtripDataId="0"/>
                  </a:ext>
                </a:extLst>
              </a:rPr>
              <a:t>heck HUB</a:t>
            </a:r>
            <a:r>
              <a:rPr b="1" i="0" lang="en-US" sz="6600" u="none" cap="none" strike="noStrike">
                <a:solidFill>
                  <a:srgbClr val="C00000"/>
                </a:solidFill>
                <a:latin typeface="Century Gothic"/>
                <a:ea typeface="Century Gothic"/>
                <a:cs typeface="Century Gothic"/>
                <a:sym typeface="Century Gothic"/>
              </a:rPr>
              <a:t> to see when and where your recitation 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3f743ebfa99_0_19"/>
          <p:cNvSpPr/>
          <p:nvPr/>
        </p:nvSpPr>
        <p:spPr>
          <a:xfrm>
            <a:off x="280982" y="605118"/>
            <a:ext cx="116601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220" name="Google Shape;220;g3f743ebfa99_0_19"/>
          <p:cNvPicPr preferRelativeResize="0"/>
          <p:nvPr/>
        </p:nvPicPr>
        <p:blipFill rotWithShape="1">
          <a:blip r:embed="rId3">
            <a:alphaModFix/>
          </a:blip>
          <a:srcRect b="0" l="0" r="0" t="0"/>
          <a:stretch/>
        </p:blipFill>
        <p:spPr>
          <a:xfrm>
            <a:off x="827048" y="1605670"/>
            <a:ext cx="1182221" cy="1182221"/>
          </a:xfrm>
          <a:prstGeom prst="rect">
            <a:avLst/>
          </a:prstGeom>
          <a:noFill/>
          <a:ln>
            <a:noFill/>
          </a:ln>
        </p:spPr>
      </p:pic>
      <p:pic>
        <p:nvPicPr>
          <p:cNvPr id="221" name="Google Shape;221;g3f743ebfa99_0_19"/>
          <p:cNvPicPr preferRelativeResize="0"/>
          <p:nvPr/>
        </p:nvPicPr>
        <p:blipFill rotWithShape="1">
          <a:blip r:embed="rId3">
            <a:alphaModFix/>
          </a:blip>
          <a:srcRect b="0" l="0" r="0" t="0"/>
          <a:stretch/>
        </p:blipFill>
        <p:spPr>
          <a:xfrm>
            <a:off x="381251" y="2474734"/>
            <a:ext cx="1182221" cy="1182221"/>
          </a:xfrm>
          <a:prstGeom prst="rect">
            <a:avLst/>
          </a:prstGeom>
          <a:noFill/>
          <a:ln>
            <a:noFill/>
          </a:ln>
        </p:spPr>
      </p:pic>
      <p:pic>
        <p:nvPicPr>
          <p:cNvPr id="222" name="Google Shape;222;g3f743ebfa99_0_19"/>
          <p:cNvPicPr preferRelativeResize="0"/>
          <p:nvPr/>
        </p:nvPicPr>
        <p:blipFill rotWithShape="1">
          <a:blip r:embed="rId3">
            <a:alphaModFix/>
          </a:blip>
          <a:srcRect b="0" l="0" r="0" t="0"/>
          <a:stretch/>
        </p:blipFill>
        <p:spPr>
          <a:xfrm>
            <a:off x="1179110" y="2474734"/>
            <a:ext cx="1182221" cy="1182221"/>
          </a:xfrm>
          <a:prstGeom prst="rect">
            <a:avLst/>
          </a:prstGeom>
          <a:noFill/>
          <a:ln>
            <a:noFill/>
          </a:ln>
        </p:spPr>
      </p:pic>
      <p:sp>
        <p:nvSpPr>
          <p:cNvPr id="223" name="Google Shape;223;g3f743ebfa99_0_19"/>
          <p:cNvSpPr txBox="1"/>
          <p:nvPr/>
        </p:nvSpPr>
        <p:spPr>
          <a:xfrm>
            <a:off x="193986" y="235786"/>
            <a:ext cx="79818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entury Gothic"/>
                <a:ea typeface="Century Gothic"/>
                <a:cs typeface="Century Gothic"/>
                <a:sym typeface="Century Gothic"/>
              </a:rPr>
              <a:t>The basic setup of CSE 199</a:t>
            </a:r>
            <a:endParaRPr b="0" i="0" sz="1400" u="none" cap="none" strike="noStrike">
              <a:solidFill>
                <a:srgbClr val="000000"/>
              </a:solidFill>
              <a:latin typeface="Arial"/>
              <a:ea typeface="Arial"/>
              <a:cs typeface="Arial"/>
              <a:sym typeface="Arial"/>
            </a:endParaRPr>
          </a:p>
        </p:txBody>
      </p:sp>
      <p:sp>
        <p:nvSpPr>
          <p:cNvPr id="224" name="Google Shape;224;g3f743ebfa99_0_19"/>
          <p:cNvSpPr txBox="1"/>
          <p:nvPr/>
        </p:nvSpPr>
        <p:spPr>
          <a:xfrm>
            <a:off x="280982" y="5146577"/>
            <a:ext cx="117087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entury Gothic"/>
                <a:ea typeface="Century Gothic"/>
                <a:cs typeface="Century Gothic"/>
                <a:sym typeface="Century Gothic"/>
              </a:rPr>
              <a:t>Each </a:t>
            </a:r>
            <a:r>
              <a:rPr b="1" i="0" lang="en-US" sz="3200" u="none" cap="none" strike="noStrike">
                <a:solidFill>
                  <a:schemeClr val="dk1"/>
                </a:solidFill>
                <a:latin typeface="Century Gothic"/>
                <a:ea typeface="Century Gothic"/>
                <a:cs typeface="Century Gothic"/>
                <a:sym typeface="Century Gothic"/>
              </a:rPr>
              <a:t>lecture</a:t>
            </a:r>
            <a:r>
              <a:rPr b="0" i="0" lang="en-US" sz="3200" u="none" cap="none" strike="noStrike">
                <a:solidFill>
                  <a:schemeClr val="dk1"/>
                </a:solidFill>
                <a:latin typeface="Century Gothic"/>
                <a:ea typeface="Century Gothic"/>
                <a:cs typeface="Century Gothic"/>
                <a:sym typeface="Century Gothic"/>
              </a:rPr>
              <a:t> has </a:t>
            </a:r>
            <a:r>
              <a:rPr b="1" i="0" lang="en-US" sz="3200" u="none" cap="none" strike="noStrike">
                <a:solidFill>
                  <a:schemeClr val="dk1"/>
                </a:solidFill>
                <a:latin typeface="Century Gothic"/>
                <a:ea typeface="Century Gothic"/>
                <a:cs typeface="Century Gothic"/>
                <a:sym typeface="Century Gothic"/>
              </a:rPr>
              <a:t>three recitation sections. You are in one of them</a:t>
            </a:r>
            <a:r>
              <a:rPr b="0" i="0" lang="en-US" sz="3200" u="none" cap="none" strike="noStrike">
                <a:solidFill>
                  <a:schemeClr val="dk1"/>
                </a:solidFill>
                <a:latin typeface="Century Gothic"/>
                <a:ea typeface="Century Gothic"/>
                <a:cs typeface="Century Gothic"/>
                <a:sym typeface="Century Gothic"/>
              </a:rPr>
              <a:t>! Your </a:t>
            </a:r>
            <a:r>
              <a:rPr b="1" i="0" lang="en-US" sz="3200" u="none" cap="none" strike="noStrike">
                <a:solidFill>
                  <a:schemeClr val="dk1"/>
                </a:solidFill>
                <a:latin typeface="Century Gothic"/>
                <a:ea typeface="Century Gothic"/>
                <a:cs typeface="Century Gothic"/>
                <a:sym typeface="Century Gothic"/>
              </a:rPr>
              <a:t>recitation </a:t>
            </a:r>
            <a:r>
              <a:rPr b="0" i="0" lang="en-US" sz="3200" u="none" cap="none" strike="noStrike">
                <a:solidFill>
                  <a:schemeClr val="dk1"/>
                </a:solidFill>
                <a:latin typeface="Century Gothic"/>
                <a:ea typeface="Century Gothic"/>
                <a:cs typeface="Century Gothic"/>
                <a:sym typeface="Century Gothic"/>
              </a:rPr>
              <a:t>is on Thursday </a:t>
            </a:r>
            <a:r>
              <a:rPr b="1" i="0" lang="en-US" sz="3200" u="none" cap="none" strike="noStrike">
                <a:solidFill>
                  <a:schemeClr val="dk1"/>
                </a:solidFill>
                <a:latin typeface="Century Gothic"/>
                <a:ea typeface="Century Gothic"/>
                <a:cs typeface="Century Gothic"/>
                <a:sym typeface="Century Gothic"/>
              </a:rPr>
              <a:t>or</a:t>
            </a:r>
            <a:r>
              <a:rPr b="0" i="0" lang="en-US" sz="3200" u="none" cap="none" strike="noStrike">
                <a:solidFill>
                  <a:schemeClr val="dk1"/>
                </a:solidFill>
                <a:latin typeface="Century Gothic"/>
                <a:ea typeface="Century Gothic"/>
                <a:cs typeface="Century Gothic"/>
                <a:sym typeface="Century Gothic"/>
              </a:rPr>
              <a:t> Friday. We’ll come back to these in a minute!</a:t>
            </a:r>
            <a:endParaRPr b="0" i="0" sz="1400" u="none" cap="none" strike="noStrike">
              <a:solidFill>
                <a:srgbClr val="000000"/>
              </a:solidFill>
              <a:latin typeface="Arial"/>
              <a:ea typeface="Arial"/>
              <a:cs typeface="Arial"/>
              <a:sym typeface="Arial"/>
            </a:endParaRPr>
          </a:p>
        </p:txBody>
      </p:sp>
      <p:pic>
        <p:nvPicPr>
          <p:cNvPr id="225" name="Google Shape;225;g3f743ebfa99_0_19"/>
          <p:cNvPicPr preferRelativeResize="0"/>
          <p:nvPr/>
        </p:nvPicPr>
        <p:blipFill rotWithShape="1">
          <a:blip r:embed="rId3">
            <a:alphaModFix/>
          </a:blip>
          <a:srcRect b="0" l="0" r="0" t="0"/>
          <a:stretch/>
        </p:blipFill>
        <p:spPr>
          <a:xfrm>
            <a:off x="5238593" y="1495152"/>
            <a:ext cx="1182221" cy="1182221"/>
          </a:xfrm>
          <a:prstGeom prst="rect">
            <a:avLst/>
          </a:prstGeom>
          <a:noFill/>
          <a:ln>
            <a:noFill/>
          </a:ln>
        </p:spPr>
      </p:pic>
      <p:pic>
        <p:nvPicPr>
          <p:cNvPr id="226" name="Google Shape;226;g3f743ebfa99_0_19"/>
          <p:cNvPicPr preferRelativeResize="0"/>
          <p:nvPr/>
        </p:nvPicPr>
        <p:blipFill rotWithShape="1">
          <a:blip r:embed="rId3">
            <a:alphaModFix/>
          </a:blip>
          <a:srcRect b="0" l="0" r="0" t="0"/>
          <a:stretch/>
        </p:blipFill>
        <p:spPr>
          <a:xfrm>
            <a:off x="4792796" y="2364215"/>
            <a:ext cx="1182221" cy="1182221"/>
          </a:xfrm>
          <a:prstGeom prst="rect">
            <a:avLst/>
          </a:prstGeom>
          <a:noFill/>
          <a:ln>
            <a:noFill/>
          </a:ln>
        </p:spPr>
      </p:pic>
      <p:pic>
        <p:nvPicPr>
          <p:cNvPr id="227" name="Google Shape;227;g3f743ebfa99_0_19"/>
          <p:cNvPicPr preferRelativeResize="0"/>
          <p:nvPr/>
        </p:nvPicPr>
        <p:blipFill rotWithShape="1">
          <a:blip r:embed="rId3">
            <a:alphaModFix/>
          </a:blip>
          <a:srcRect b="0" l="0" r="0" t="0"/>
          <a:stretch/>
        </p:blipFill>
        <p:spPr>
          <a:xfrm>
            <a:off x="5590654" y="2364215"/>
            <a:ext cx="1182221" cy="1182221"/>
          </a:xfrm>
          <a:prstGeom prst="rect">
            <a:avLst/>
          </a:prstGeom>
          <a:noFill/>
          <a:ln>
            <a:noFill/>
          </a:ln>
        </p:spPr>
      </p:pic>
      <p:pic>
        <p:nvPicPr>
          <p:cNvPr id="228" name="Google Shape;228;g3f743ebfa99_0_19"/>
          <p:cNvPicPr preferRelativeResize="0"/>
          <p:nvPr/>
        </p:nvPicPr>
        <p:blipFill rotWithShape="1">
          <a:blip r:embed="rId3">
            <a:alphaModFix/>
          </a:blip>
          <a:srcRect b="0" l="0" r="0" t="0"/>
          <a:stretch/>
        </p:blipFill>
        <p:spPr>
          <a:xfrm>
            <a:off x="8991636" y="1542050"/>
            <a:ext cx="1182221" cy="1182221"/>
          </a:xfrm>
          <a:prstGeom prst="rect">
            <a:avLst/>
          </a:prstGeom>
          <a:noFill/>
          <a:ln>
            <a:noFill/>
          </a:ln>
        </p:spPr>
      </p:pic>
      <p:pic>
        <p:nvPicPr>
          <p:cNvPr id="229" name="Google Shape;229;g3f743ebfa99_0_19"/>
          <p:cNvPicPr preferRelativeResize="0"/>
          <p:nvPr/>
        </p:nvPicPr>
        <p:blipFill rotWithShape="1">
          <a:blip r:embed="rId3">
            <a:alphaModFix/>
          </a:blip>
          <a:srcRect b="0" l="0" r="0" t="0"/>
          <a:stretch/>
        </p:blipFill>
        <p:spPr>
          <a:xfrm>
            <a:off x="8545839" y="2411113"/>
            <a:ext cx="1182221" cy="1182221"/>
          </a:xfrm>
          <a:prstGeom prst="rect">
            <a:avLst/>
          </a:prstGeom>
          <a:noFill/>
          <a:ln>
            <a:noFill/>
          </a:ln>
        </p:spPr>
      </p:pic>
      <p:pic>
        <p:nvPicPr>
          <p:cNvPr id="230" name="Google Shape;230;g3f743ebfa99_0_19"/>
          <p:cNvPicPr preferRelativeResize="0"/>
          <p:nvPr/>
        </p:nvPicPr>
        <p:blipFill rotWithShape="1">
          <a:blip r:embed="rId3">
            <a:alphaModFix/>
          </a:blip>
          <a:srcRect b="0" l="0" r="0" t="0"/>
          <a:stretch/>
        </p:blipFill>
        <p:spPr>
          <a:xfrm>
            <a:off x="9343698" y="2411113"/>
            <a:ext cx="1182221" cy="1182221"/>
          </a:xfrm>
          <a:prstGeom prst="rect">
            <a:avLst/>
          </a:prstGeom>
          <a:noFill/>
          <a:ln>
            <a:noFill/>
          </a:ln>
        </p:spPr>
      </p:pic>
      <p:sp>
        <p:nvSpPr>
          <p:cNvPr id="231" name="Google Shape;231;g3f743ebfa99_0_19"/>
          <p:cNvSpPr txBox="1"/>
          <p:nvPr/>
        </p:nvSpPr>
        <p:spPr>
          <a:xfrm>
            <a:off x="465355" y="3570106"/>
            <a:ext cx="168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B1</a:t>
            </a:r>
            <a:endParaRPr b="0" i="0" sz="1400" u="none" cap="none" strike="noStrike">
              <a:solidFill>
                <a:srgbClr val="000000"/>
              </a:solidFill>
              <a:latin typeface="Arial"/>
              <a:ea typeface="Arial"/>
              <a:cs typeface="Arial"/>
              <a:sym typeface="Arial"/>
            </a:endParaRPr>
          </a:p>
        </p:txBody>
      </p:sp>
      <p:sp>
        <p:nvSpPr>
          <p:cNvPr id="232" name="Google Shape;232;g3f743ebfa99_0_19"/>
          <p:cNvSpPr txBox="1"/>
          <p:nvPr/>
        </p:nvSpPr>
        <p:spPr>
          <a:xfrm>
            <a:off x="4986363" y="3428968"/>
            <a:ext cx="1667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B2</a:t>
            </a:r>
            <a:endParaRPr b="0" i="0" sz="1400" u="none" cap="none" strike="noStrike">
              <a:solidFill>
                <a:srgbClr val="000000"/>
              </a:solidFill>
              <a:latin typeface="Arial"/>
              <a:ea typeface="Arial"/>
              <a:cs typeface="Arial"/>
              <a:sym typeface="Arial"/>
            </a:endParaRPr>
          </a:p>
        </p:txBody>
      </p:sp>
      <p:sp>
        <p:nvSpPr>
          <p:cNvPr id="233" name="Google Shape;233;g3f743ebfa99_0_19"/>
          <p:cNvSpPr txBox="1"/>
          <p:nvPr/>
        </p:nvSpPr>
        <p:spPr>
          <a:xfrm>
            <a:off x="8444275" y="3467450"/>
            <a:ext cx="2983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B4 </a:t>
            </a:r>
            <a:r>
              <a:rPr b="0" i="0" lang="en-US" sz="1800" u="none" cap="none" strike="noStrike">
                <a:solidFill>
                  <a:schemeClr val="dk1"/>
                </a:solidFill>
                <a:latin typeface="Century Gothic"/>
                <a:ea typeface="Century Gothic"/>
                <a:cs typeface="Century Gothic"/>
                <a:sym typeface="Century Gothic"/>
              </a:rPr>
              <a:t>(it isn’t 1-3 always. Don’t ask us why, we don’t know)</a:t>
            </a:r>
            <a:endParaRPr b="0" i="0" sz="1400" u="none" cap="none" strike="noStrike">
              <a:solidFill>
                <a:srgbClr val="000000"/>
              </a:solidFill>
              <a:latin typeface="Century Gothic"/>
              <a:ea typeface="Century Gothic"/>
              <a:cs typeface="Century Gothic"/>
              <a:sym typeface="Century Gothic"/>
            </a:endParaRPr>
          </a:p>
        </p:txBody>
      </p:sp>
      <p:sp>
        <p:nvSpPr>
          <p:cNvPr id="234" name="Google Shape;234;g3f743ebfa99_0_19"/>
          <p:cNvSpPr txBox="1"/>
          <p:nvPr/>
        </p:nvSpPr>
        <p:spPr>
          <a:xfrm>
            <a:off x="1763627" y="1576856"/>
            <a:ext cx="9307200" cy="41559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00"/>
              <a:buFont typeface="Arial"/>
              <a:buNone/>
            </a:pPr>
            <a:r>
              <a:rPr b="1" i="0" lang="en-US" sz="6600" u="none" cap="none" strike="noStrike">
                <a:solidFill>
                  <a:srgbClr val="C00000"/>
                </a:solidFill>
                <a:latin typeface="Century Gothic"/>
                <a:ea typeface="Century Gothic"/>
                <a:cs typeface="Century Gothic"/>
                <a:sym typeface="Century Gothic"/>
              </a:rPr>
              <a:t>No. You cannot attend a different lecture/recitation and still get credit.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8"/>
          <p:cNvSpPr txBox="1"/>
          <p:nvPr/>
        </p:nvSpPr>
        <p:spPr>
          <a:xfrm>
            <a:off x="3080200" y="3860250"/>
            <a:ext cx="2494200" cy="84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Data and Society </a:t>
            </a:r>
            <a:r>
              <a:rPr b="1" i="0" lang="en-US" sz="2400" u="none" cap="none" strike="noStrike">
                <a:solidFill>
                  <a:srgbClr val="FF0000"/>
                </a:solidFill>
                <a:latin typeface="Century Gothic"/>
                <a:ea typeface="Century Gothic"/>
                <a:cs typeface="Century Gothic"/>
                <a:sym typeface="Century Gothic"/>
              </a:rPr>
              <a:t>and </a:t>
            </a:r>
            <a:r>
              <a:rPr b="1" i="0" lang="en-US" sz="2500" u="none" cap="none" strike="noStrike">
                <a:solidFill>
                  <a:srgbClr val="FF0000"/>
                </a:solidFill>
                <a:latin typeface="Century Gothic"/>
                <a:ea typeface="Century Gothic"/>
                <a:cs typeface="Century Gothic"/>
                <a:sym typeface="Century Gothic"/>
              </a:rPr>
              <a:t>AI</a:t>
            </a:r>
            <a:endParaRPr b="1" i="0" sz="1500" u="none" cap="none" strike="noStrike">
              <a:solidFill>
                <a:srgbClr val="FF0000"/>
              </a:solidFill>
            </a:endParaRPr>
          </a:p>
        </p:txBody>
      </p:sp>
      <p:sp>
        <p:nvSpPr>
          <p:cNvPr id="240" name="Google Shape;240;p8"/>
          <p:cNvSpPr txBox="1"/>
          <p:nvPr/>
        </p:nvSpPr>
        <p:spPr>
          <a:xfrm>
            <a:off x="690920" y="3860249"/>
            <a:ext cx="19215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Embedded Computing</a:t>
            </a:r>
            <a:endParaRPr b="0" i="0" sz="1400" u="none" cap="none" strike="noStrike">
              <a:solidFill>
                <a:srgbClr val="000000"/>
              </a:solidFill>
              <a:latin typeface="Arial"/>
              <a:ea typeface="Arial"/>
              <a:cs typeface="Arial"/>
              <a:sym typeface="Arial"/>
            </a:endParaRPr>
          </a:p>
        </p:txBody>
      </p:sp>
      <p:sp>
        <p:nvSpPr>
          <p:cNvPr id="241" name="Google Shape;241;p8"/>
          <p:cNvSpPr txBox="1"/>
          <p:nvPr/>
        </p:nvSpPr>
        <p:spPr>
          <a:xfrm>
            <a:off x="377440" y="5004560"/>
            <a:ext cx="11534100" cy="1754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entury Gothic"/>
                <a:ea typeface="Century Gothic"/>
                <a:cs typeface="Century Gothic"/>
                <a:sym typeface="Century Gothic"/>
              </a:rPr>
              <a:t>199 has </a:t>
            </a:r>
            <a:r>
              <a:rPr b="1" i="0" lang="en-US" sz="3600" u="none" cap="none" strike="noStrike">
                <a:solidFill>
                  <a:schemeClr val="dk1"/>
                </a:solidFill>
                <a:latin typeface="Century Gothic"/>
                <a:ea typeface="Century Gothic"/>
                <a:cs typeface="Century Gothic"/>
                <a:sym typeface="Century Gothic"/>
              </a:rPr>
              <a:t>5 modules</a:t>
            </a:r>
            <a:r>
              <a:rPr b="0" i="0" lang="en-US" sz="3600" u="none" cap="none" strike="noStrike">
                <a:solidFill>
                  <a:schemeClr val="dk1"/>
                </a:solidFill>
                <a:latin typeface="Century Gothic"/>
                <a:ea typeface="Century Gothic"/>
                <a:cs typeface="Century Gothic"/>
                <a:sym typeface="Century Gothic"/>
              </a:rPr>
              <a:t>; 1 intro (first three weeks) and </a:t>
            </a:r>
            <a:r>
              <a:rPr b="1" i="0" lang="en-US" sz="3600" u="none" cap="none" strike="noStrike">
                <a:solidFill>
                  <a:schemeClr val="dk1"/>
                </a:solidFill>
                <a:latin typeface="Century Gothic"/>
                <a:ea typeface="Century Gothic"/>
                <a:cs typeface="Century Gothic"/>
                <a:sym typeface="Century Gothic"/>
              </a:rPr>
              <a:t>4 content modules </a:t>
            </a:r>
            <a:r>
              <a:rPr b="0" i="0" lang="en-US" sz="3600" u="none" cap="none" strike="noStrike">
                <a:solidFill>
                  <a:schemeClr val="dk1"/>
                </a:solidFill>
                <a:latin typeface="Century Gothic"/>
                <a:ea typeface="Century Gothic"/>
                <a:cs typeface="Century Gothic"/>
                <a:sym typeface="Century Gothic"/>
              </a:rPr>
              <a:t>(3 weeks each). </a:t>
            </a:r>
            <a:endParaRPr b="0" i="0" sz="36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entury Gothic"/>
                <a:ea typeface="Century Gothic"/>
                <a:cs typeface="Century Gothic"/>
                <a:sym typeface="Century Gothic"/>
              </a:rPr>
              <a:t>Content modules are taught by different professors</a:t>
            </a:r>
            <a:endParaRPr b="0" i="0" sz="1400" u="none" cap="none" strike="noStrike">
              <a:solidFill>
                <a:srgbClr val="000000"/>
              </a:solidFill>
              <a:latin typeface="Arial"/>
              <a:ea typeface="Arial"/>
              <a:cs typeface="Arial"/>
              <a:sym typeface="Arial"/>
            </a:endParaRPr>
          </a:p>
        </p:txBody>
      </p:sp>
      <p:pic>
        <p:nvPicPr>
          <p:cNvPr id="242" name="Google Shape;242;p8"/>
          <p:cNvPicPr preferRelativeResize="0"/>
          <p:nvPr/>
        </p:nvPicPr>
        <p:blipFill rotWithShape="1">
          <a:blip r:embed="rId3">
            <a:alphaModFix/>
          </a:blip>
          <a:srcRect b="0" l="8173" r="12481" t="0"/>
          <a:stretch/>
        </p:blipFill>
        <p:spPr>
          <a:xfrm>
            <a:off x="3115075" y="271475"/>
            <a:ext cx="2579674" cy="3489724"/>
          </a:xfrm>
          <a:prstGeom prst="rect">
            <a:avLst/>
          </a:prstGeom>
          <a:noFill/>
          <a:ln>
            <a:noFill/>
          </a:ln>
        </p:spPr>
      </p:pic>
      <p:pic>
        <p:nvPicPr>
          <p:cNvPr id="243" name="Google Shape;243;p8"/>
          <p:cNvPicPr preferRelativeResize="0"/>
          <p:nvPr/>
        </p:nvPicPr>
        <p:blipFill rotWithShape="1">
          <a:blip r:embed="rId4">
            <a:alphaModFix/>
          </a:blip>
          <a:srcRect b="0" l="749" r="758" t="0"/>
          <a:stretch/>
        </p:blipFill>
        <p:spPr>
          <a:xfrm>
            <a:off x="6035325" y="271475"/>
            <a:ext cx="2725192" cy="3489725"/>
          </a:xfrm>
          <a:prstGeom prst="rect">
            <a:avLst/>
          </a:prstGeom>
          <a:noFill/>
          <a:ln>
            <a:noFill/>
          </a:ln>
        </p:spPr>
      </p:pic>
      <p:sp>
        <p:nvSpPr>
          <p:cNvPr id="244" name="Google Shape;244;p8"/>
          <p:cNvSpPr txBox="1"/>
          <p:nvPr/>
        </p:nvSpPr>
        <p:spPr>
          <a:xfrm>
            <a:off x="6200075" y="3939600"/>
            <a:ext cx="24942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Data Management</a:t>
            </a:r>
            <a:endParaRPr b="0" i="0" sz="1400" u="none" cap="none" strike="noStrike">
              <a:solidFill>
                <a:srgbClr val="000000"/>
              </a:solidFill>
              <a:latin typeface="Arial"/>
              <a:ea typeface="Arial"/>
              <a:cs typeface="Arial"/>
              <a:sym typeface="Arial"/>
            </a:endParaRPr>
          </a:p>
        </p:txBody>
      </p:sp>
      <p:pic>
        <p:nvPicPr>
          <p:cNvPr id="245" name="Google Shape;245;p8"/>
          <p:cNvPicPr preferRelativeResize="0"/>
          <p:nvPr/>
        </p:nvPicPr>
        <p:blipFill rotWithShape="1">
          <a:blip r:embed="rId5">
            <a:alphaModFix/>
          </a:blip>
          <a:srcRect b="0" l="11568" r="11568" t="0"/>
          <a:stretch/>
        </p:blipFill>
        <p:spPr>
          <a:xfrm>
            <a:off x="9101100" y="271475"/>
            <a:ext cx="2742961" cy="3489725"/>
          </a:xfrm>
          <a:prstGeom prst="rect">
            <a:avLst/>
          </a:prstGeom>
          <a:noFill/>
          <a:ln>
            <a:noFill/>
          </a:ln>
        </p:spPr>
      </p:pic>
      <p:sp>
        <p:nvSpPr>
          <p:cNvPr id="246" name="Google Shape;246;p8"/>
          <p:cNvSpPr txBox="1"/>
          <p:nvPr/>
        </p:nvSpPr>
        <p:spPr>
          <a:xfrm>
            <a:off x="9337775" y="3754800"/>
            <a:ext cx="2356200" cy="1200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AI-Generated Media and Digital Trust</a:t>
            </a:r>
            <a:endParaRPr b="0" i="0" sz="1400" u="none" cap="none" strike="noStrike">
              <a:solidFill>
                <a:srgbClr val="000000"/>
              </a:solidFill>
              <a:latin typeface="Arial"/>
              <a:ea typeface="Arial"/>
              <a:cs typeface="Arial"/>
              <a:sym typeface="Arial"/>
            </a:endParaRPr>
          </a:p>
        </p:txBody>
      </p:sp>
      <p:pic>
        <p:nvPicPr>
          <p:cNvPr id="247" name="Google Shape;247;p8"/>
          <p:cNvPicPr preferRelativeResize="0"/>
          <p:nvPr/>
        </p:nvPicPr>
        <p:blipFill rotWithShape="1">
          <a:blip r:embed="rId6">
            <a:alphaModFix/>
          </a:blip>
          <a:srcRect b="0" l="14953" r="20036" t="0"/>
          <a:stretch/>
        </p:blipFill>
        <p:spPr>
          <a:xfrm>
            <a:off x="590050" y="271475"/>
            <a:ext cx="2268650" cy="3489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p:nvPr/>
        </p:nvSpPr>
        <p:spPr>
          <a:xfrm>
            <a:off x="-772924" y="605125"/>
            <a:ext cx="127140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254" name="Google Shape;254;p9"/>
          <p:cNvPicPr preferRelativeResize="0"/>
          <p:nvPr/>
        </p:nvPicPr>
        <p:blipFill rotWithShape="1">
          <a:blip r:embed="rId3">
            <a:alphaModFix/>
          </a:blip>
          <a:srcRect b="0" l="0" r="0" t="0"/>
          <a:stretch/>
        </p:blipFill>
        <p:spPr>
          <a:xfrm>
            <a:off x="2246575" y="512549"/>
            <a:ext cx="1296980" cy="1296997"/>
          </a:xfrm>
          <a:prstGeom prst="rect">
            <a:avLst/>
          </a:prstGeom>
          <a:noFill/>
          <a:ln>
            <a:noFill/>
          </a:ln>
        </p:spPr>
      </p:pic>
      <p:pic>
        <p:nvPicPr>
          <p:cNvPr id="255" name="Google Shape;255;p9"/>
          <p:cNvPicPr preferRelativeResize="0"/>
          <p:nvPr/>
        </p:nvPicPr>
        <p:blipFill rotWithShape="1">
          <a:blip r:embed="rId3">
            <a:alphaModFix/>
          </a:blip>
          <a:srcRect b="0" l="0" r="0" t="0"/>
          <a:stretch/>
        </p:blipFill>
        <p:spPr>
          <a:xfrm>
            <a:off x="4882171" y="512550"/>
            <a:ext cx="1296980" cy="1296997"/>
          </a:xfrm>
          <a:prstGeom prst="rect">
            <a:avLst/>
          </a:prstGeom>
          <a:noFill/>
          <a:ln>
            <a:noFill/>
          </a:ln>
        </p:spPr>
      </p:pic>
      <p:pic>
        <p:nvPicPr>
          <p:cNvPr id="256" name="Google Shape;256;p9"/>
          <p:cNvPicPr preferRelativeResize="0"/>
          <p:nvPr/>
        </p:nvPicPr>
        <p:blipFill rotWithShape="1">
          <a:blip r:embed="rId4">
            <a:alphaModFix/>
          </a:blip>
          <a:srcRect b="0" l="0" r="0" t="0"/>
          <a:stretch/>
        </p:blipFill>
        <p:spPr>
          <a:xfrm>
            <a:off x="10083870" y="251189"/>
            <a:ext cx="1296980" cy="1296997"/>
          </a:xfrm>
          <a:prstGeom prst="rect">
            <a:avLst/>
          </a:prstGeom>
          <a:noFill/>
          <a:ln>
            <a:noFill/>
          </a:ln>
        </p:spPr>
      </p:pic>
      <p:pic>
        <p:nvPicPr>
          <p:cNvPr id="257" name="Google Shape;257;p9"/>
          <p:cNvPicPr preferRelativeResize="0"/>
          <p:nvPr/>
        </p:nvPicPr>
        <p:blipFill rotWithShape="1">
          <a:blip r:embed="rId5">
            <a:alphaModFix/>
          </a:blip>
          <a:srcRect b="0" l="0" r="0" t="0"/>
          <a:stretch/>
        </p:blipFill>
        <p:spPr>
          <a:xfrm>
            <a:off x="3835109" y="714170"/>
            <a:ext cx="595009" cy="595009"/>
          </a:xfrm>
          <a:prstGeom prst="rect">
            <a:avLst/>
          </a:prstGeom>
          <a:noFill/>
          <a:ln>
            <a:noFill/>
          </a:ln>
        </p:spPr>
      </p:pic>
      <p:pic>
        <p:nvPicPr>
          <p:cNvPr id="258" name="Google Shape;258;p9"/>
          <p:cNvPicPr preferRelativeResize="0"/>
          <p:nvPr/>
        </p:nvPicPr>
        <p:blipFill rotWithShape="1">
          <a:blip r:embed="rId5">
            <a:alphaModFix/>
          </a:blip>
          <a:srcRect b="0" l="0" r="0" t="0"/>
          <a:stretch/>
        </p:blipFill>
        <p:spPr>
          <a:xfrm>
            <a:off x="6698455" y="812752"/>
            <a:ext cx="595009" cy="595009"/>
          </a:xfrm>
          <a:prstGeom prst="rect">
            <a:avLst/>
          </a:prstGeom>
          <a:noFill/>
          <a:ln>
            <a:noFill/>
          </a:ln>
        </p:spPr>
      </p:pic>
      <p:sp>
        <p:nvSpPr>
          <p:cNvPr id="259" name="Google Shape;259;p9"/>
          <p:cNvSpPr txBox="1"/>
          <p:nvPr/>
        </p:nvSpPr>
        <p:spPr>
          <a:xfrm>
            <a:off x="2104173" y="1809650"/>
            <a:ext cx="1789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1 (M)</a:t>
            </a:r>
            <a:endParaRPr b="0" i="0" sz="1400" u="none" cap="none" strike="noStrike">
              <a:solidFill>
                <a:srgbClr val="000000"/>
              </a:solidFill>
              <a:latin typeface="Arial"/>
              <a:ea typeface="Arial"/>
              <a:cs typeface="Arial"/>
              <a:sym typeface="Arial"/>
            </a:endParaRPr>
          </a:p>
        </p:txBody>
      </p:sp>
      <p:sp>
        <p:nvSpPr>
          <p:cNvPr id="260" name="Google Shape;260;p9"/>
          <p:cNvSpPr txBox="1"/>
          <p:nvPr/>
        </p:nvSpPr>
        <p:spPr>
          <a:xfrm>
            <a:off x="4799442" y="1809647"/>
            <a:ext cx="1694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2 (W)</a:t>
            </a:r>
            <a:endParaRPr b="0" i="0" sz="1400" u="none" cap="none" strike="noStrike">
              <a:solidFill>
                <a:srgbClr val="000000"/>
              </a:solidFill>
              <a:latin typeface="Arial"/>
              <a:ea typeface="Arial"/>
              <a:cs typeface="Arial"/>
              <a:sym typeface="Arial"/>
            </a:endParaRPr>
          </a:p>
        </p:txBody>
      </p:sp>
      <p:sp>
        <p:nvSpPr>
          <p:cNvPr id="261" name="Google Shape;261;p9"/>
          <p:cNvSpPr txBox="1"/>
          <p:nvPr/>
        </p:nvSpPr>
        <p:spPr>
          <a:xfrm>
            <a:off x="9375330" y="1600021"/>
            <a:ext cx="2885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1 (Th or Fr)</a:t>
            </a:r>
            <a:endParaRPr b="0" i="0" sz="1400" u="none" cap="none" strike="noStrike">
              <a:solidFill>
                <a:srgbClr val="000000"/>
              </a:solidFill>
              <a:latin typeface="Arial"/>
              <a:ea typeface="Arial"/>
              <a:cs typeface="Arial"/>
              <a:sym typeface="Arial"/>
            </a:endParaRPr>
          </a:p>
        </p:txBody>
      </p:sp>
      <p:pic>
        <p:nvPicPr>
          <p:cNvPr id="262" name="Google Shape;262;p9"/>
          <p:cNvPicPr preferRelativeResize="0"/>
          <p:nvPr/>
        </p:nvPicPr>
        <p:blipFill rotWithShape="1">
          <a:blip r:embed="rId6">
            <a:alphaModFix/>
          </a:blip>
          <a:srcRect b="0" l="0" r="0" t="0"/>
          <a:stretch/>
        </p:blipFill>
        <p:spPr>
          <a:xfrm>
            <a:off x="7639337" y="2331451"/>
            <a:ext cx="1157325" cy="1157325"/>
          </a:xfrm>
          <a:prstGeom prst="rect">
            <a:avLst/>
          </a:prstGeom>
          <a:noFill/>
          <a:ln>
            <a:noFill/>
          </a:ln>
        </p:spPr>
      </p:pic>
      <p:sp>
        <p:nvSpPr>
          <p:cNvPr id="263" name="Google Shape;263;p9"/>
          <p:cNvSpPr txBox="1"/>
          <p:nvPr/>
        </p:nvSpPr>
        <p:spPr>
          <a:xfrm>
            <a:off x="6908787" y="3489950"/>
            <a:ext cx="26184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Homework</a:t>
            </a:r>
            <a:endParaRPr b="1" i="0" sz="18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(due Weds, 11:59PM)</a:t>
            </a:r>
            <a:endParaRPr b="0" i="0" sz="1400" u="none" cap="none" strike="noStrike">
              <a:solidFill>
                <a:srgbClr val="000000"/>
              </a:solidFill>
              <a:latin typeface="Arial"/>
              <a:ea typeface="Arial"/>
              <a:cs typeface="Arial"/>
              <a:sym typeface="Arial"/>
            </a:endParaRPr>
          </a:p>
        </p:txBody>
      </p:sp>
      <p:sp>
        <p:nvSpPr>
          <p:cNvPr id="264" name="Google Shape;264;p9"/>
          <p:cNvSpPr txBox="1"/>
          <p:nvPr/>
        </p:nvSpPr>
        <p:spPr>
          <a:xfrm>
            <a:off x="406985" y="5942265"/>
            <a:ext cx="11534100" cy="9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US" sz="2800" u="none" cap="none" strike="noStrike">
                <a:solidFill>
                  <a:schemeClr val="dk1"/>
                </a:solidFill>
                <a:latin typeface="Century Gothic"/>
                <a:ea typeface="Century Gothic"/>
                <a:cs typeface="Century Gothic"/>
                <a:sym typeface="Century Gothic"/>
              </a:rPr>
              <a:t>Each (content) </a:t>
            </a:r>
            <a:r>
              <a:rPr b="1" i="0" lang="en-US" sz="2800" u="none" cap="none" strike="noStrike">
                <a:solidFill>
                  <a:schemeClr val="dk1"/>
                </a:solidFill>
                <a:latin typeface="Century Gothic"/>
                <a:ea typeface="Century Gothic"/>
                <a:cs typeface="Century Gothic"/>
                <a:sym typeface="Century Gothic"/>
              </a:rPr>
              <a:t>module</a:t>
            </a:r>
            <a:r>
              <a:rPr b="0" i="0" lang="en-US" sz="2800" u="none" cap="none" strike="noStrike">
                <a:solidFill>
                  <a:schemeClr val="dk1"/>
                </a:solidFill>
                <a:latin typeface="Century Gothic"/>
                <a:ea typeface="Century Gothic"/>
                <a:cs typeface="Century Gothic"/>
                <a:sym typeface="Century Gothic"/>
              </a:rPr>
              <a:t> is three weeks long, and has 6 lectures, 1 HW, and 3 recitations</a:t>
            </a:r>
            <a:endParaRPr b="0" i="0" sz="600" u="none" cap="none" strike="noStrike">
              <a:solidFill>
                <a:srgbClr val="000000"/>
              </a:solidFill>
              <a:latin typeface="Arial"/>
              <a:ea typeface="Arial"/>
              <a:cs typeface="Arial"/>
              <a:sym typeface="Arial"/>
            </a:endParaRPr>
          </a:p>
        </p:txBody>
      </p:sp>
      <p:sp>
        <p:nvSpPr>
          <p:cNvPr id="265" name="Google Shape;265;p9"/>
          <p:cNvSpPr txBox="1"/>
          <p:nvPr/>
        </p:nvSpPr>
        <p:spPr>
          <a:xfrm>
            <a:off x="550950" y="605125"/>
            <a:ext cx="16947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entury Gothic"/>
                <a:ea typeface="Century Gothic"/>
                <a:cs typeface="Century Gothic"/>
                <a:sym typeface="Century Gothic"/>
              </a:rPr>
              <a:t>Week 1</a:t>
            </a:r>
            <a:endParaRPr b="1" i="0" sz="2800" u="none" cap="none" strike="noStrike">
              <a:solidFill>
                <a:schemeClr val="dk1"/>
              </a:solidFill>
              <a:latin typeface="Century Gothic"/>
              <a:ea typeface="Century Gothic"/>
              <a:cs typeface="Century Gothic"/>
              <a:sym typeface="Century Gothic"/>
            </a:endParaRPr>
          </a:p>
        </p:txBody>
      </p:sp>
      <p:pic>
        <p:nvPicPr>
          <p:cNvPr id="266" name="Google Shape;266;p9"/>
          <p:cNvPicPr preferRelativeResize="0"/>
          <p:nvPr/>
        </p:nvPicPr>
        <p:blipFill rotWithShape="1">
          <a:blip r:embed="rId3">
            <a:alphaModFix/>
          </a:blip>
          <a:srcRect b="0" l="0" r="0" t="0"/>
          <a:stretch/>
        </p:blipFill>
        <p:spPr>
          <a:xfrm>
            <a:off x="2257050" y="2331449"/>
            <a:ext cx="1296980" cy="1296997"/>
          </a:xfrm>
          <a:prstGeom prst="rect">
            <a:avLst/>
          </a:prstGeom>
          <a:noFill/>
          <a:ln>
            <a:noFill/>
          </a:ln>
        </p:spPr>
      </p:pic>
      <p:pic>
        <p:nvPicPr>
          <p:cNvPr id="267" name="Google Shape;267;p9"/>
          <p:cNvPicPr preferRelativeResize="0"/>
          <p:nvPr/>
        </p:nvPicPr>
        <p:blipFill rotWithShape="1">
          <a:blip r:embed="rId3">
            <a:alphaModFix/>
          </a:blip>
          <a:srcRect b="0" l="0" r="0" t="0"/>
          <a:stretch/>
        </p:blipFill>
        <p:spPr>
          <a:xfrm>
            <a:off x="4892646" y="2331450"/>
            <a:ext cx="1296980" cy="1296997"/>
          </a:xfrm>
          <a:prstGeom prst="rect">
            <a:avLst/>
          </a:prstGeom>
          <a:noFill/>
          <a:ln>
            <a:noFill/>
          </a:ln>
        </p:spPr>
      </p:pic>
      <p:pic>
        <p:nvPicPr>
          <p:cNvPr id="268" name="Google Shape;268;p9"/>
          <p:cNvPicPr preferRelativeResize="0"/>
          <p:nvPr/>
        </p:nvPicPr>
        <p:blipFill rotWithShape="1">
          <a:blip r:embed="rId5">
            <a:alphaModFix/>
          </a:blip>
          <a:srcRect b="0" l="0" r="0" t="0"/>
          <a:stretch/>
        </p:blipFill>
        <p:spPr>
          <a:xfrm>
            <a:off x="3845584" y="2533070"/>
            <a:ext cx="595009" cy="595009"/>
          </a:xfrm>
          <a:prstGeom prst="rect">
            <a:avLst/>
          </a:prstGeom>
          <a:noFill/>
          <a:ln>
            <a:noFill/>
          </a:ln>
        </p:spPr>
      </p:pic>
      <p:sp>
        <p:nvSpPr>
          <p:cNvPr id="269" name="Google Shape;269;p9"/>
          <p:cNvSpPr txBox="1"/>
          <p:nvPr/>
        </p:nvSpPr>
        <p:spPr>
          <a:xfrm>
            <a:off x="2114648" y="3628550"/>
            <a:ext cx="1789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1 (M)</a:t>
            </a:r>
            <a:endParaRPr b="0" i="0" sz="1400" u="none" cap="none" strike="noStrike">
              <a:solidFill>
                <a:srgbClr val="000000"/>
              </a:solidFill>
              <a:latin typeface="Arial"/>
              <a:ea typeface="Arial"/>
              <a:cs typeface="Arial"/>
              <a:sym typeface="Arial"/>
            </a:endParaRPr>
          </a:p>
        </p:txBody>
      </p:sp>
      <p:sp>
        <p:nvSpPr>
          <p:cNvPr id="270" name="Google Shape;270;p9"/>
          <p:cNvSpPr txBox="1"/>
          <p:nvPr/>
        </p:nvSpPr>
        <p:spPr>
          <a:xfrm>
            <a:off x="4809917" y="3628548"/>
            <a:ext cx="1694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2 (W)</a:t>
            </a:r>
            <a:endParaRPr b="0" i="0" sz="1400" u="none" cap="none" strike="noStrike">
              <a:solidFill>
                <a:srgbClr val="000000"/>
              </a:solidFill>
              <a:latin typeface="Arial"/>
              <a:ea typeface="Arial"/>
              <a:cs typeface="Arial"/>
              <a:sym typeface="Arial"/>
            </a:endParaRPr>
          </a:p>
        </p:txBody>
      </p:sp>
      <p:pic>
        <p:nvPicPr>
          <p:cNvPr id="271" name="Google Shape;271;p9"/>
          <p:cNvPicPr preferRelativeResize="0"/>
          <p:nvPr/>
        </p:nvPicPr>
        <p:blipFill rotWithShape="1">
          <a:blip r:embed="rId3">
            <a:alphaModFix/>
          </a:blip>
          <a:srcRect b="0" l="0" r="0" t="0"/>
          <a:stretch/>
        </p:blipFill>
        <p:spPr>
          <a:xfrm>
            <a:off x="2246575" y="4275774"/>
            <a:ext cx="1296980" cy="1296997"/>
          </a:xfrm>
          <a:prstGeom prst="rect">
            <a:avLst/>
          </a:prstGeom>
          <a:noFill/>
          <a:ln>
            <a:noFill/>
          </a:ln>
        </p:spPr>
      </p:pic>
      <p:pic>
        <p:nvPicPr>
          <p:cNvPr id="272" name="Google Shape;272;p9"/>
          <p:cNvPicPr preferRelativeResize="0"/>
          <p:nvPr/>
        </p:nvPicPr>
        <p:blipFill rotWithShape="1">
          <a:blip r:embed="rId3">
            <a:alphaModFix/>
          </a:blip>
          <a:srcRect b="0" l="0" r="0" t="0"/>
          <a:stretch/>
        </p:blipFill>
        <p:spPr>
          <a:xfrm>
            <a:off x="4882171" y="4275775"/>
            <a:ext cx="1296980" cy="1296997"/>
          </a:xfrm>
          <a:prstGeom prst="rect">
            <a:avLst/>
          </a:prstGeom>
          <a:noFill/>
          <a:ln>
            <a:noFill/>
          </a:ln>
        </p:spPr>
      </p:pic>
      <p:pic>
        <p:nvPicPr>
          <p:cNvPr id="273" name="Google Shape;273;p9"/>
          <p:cNvPicPr preferRelativeResize="0"/>
          <p:nvPr/>
        </p:nvPicPr>
        <p:blipFill rotWithShape="1">
          <a:blip r:embed="rId5">
            <a:alphaModFix/>
          </a:blip>
          <a:srcRect b="0" l="0" r="0" t="0"/>
          <a:stretch/>
        </p:blipFill>
        <p:spPr>
          <a:xfrm>
            <a:off x="3835109" y="4477395"/>
            <a:ext cx="595009" cy="595009"/>
          </a:xfrm>
          <a:prstGeom prst="rect">
            <a:avLst/>
          </a:prstGeom>
          <a:noFill/>
          <a:ln>
            <a:noFill/>
          </a:ln>
        </p:spPr>
      </p:pic>
      <p:sp>
        <p:nvSpPr>
          <p:cNvPr id="274" name="Google Shape;274;p9"/>
          <p:cNvSpPr txBox="1"/>
          <p:nvPr/>
        </p:nvSpPr>
        <p:spPr>
          <a:xfrm>
            <a:off x="2104173" y="5572875"/>
            <a:ext cx="1789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1 (M)</a:t>
            </a:r>
            <a:endParaRPr b="0" i="0" sz="1400" u="none" cap="none" strike="noStrike">
              <a:solidFill>
                <a:srgbClr val="000000"/>
              </a:solidFill>
              <a:latin typeface="Arial"/>
              <a:ea typeface="Arial"/>
              <a:cs typeface="Arial"/>
              <a:sym typeface="Arial"/>
            </a:endParaRPr>
          </a:p>
        </p:txBody>
      </p:sp>
      <p:sp>
        <p:nvSpPr>
          <p:cNvPr id="275" name="Google Shape;275;p9"/>
          <p:cNvSpPr txBox="1"/>
          <p:nvPr/>
        </p:nvSpPr>
        <p:spPr>
          <a:xfrm>
            <a:off x="4799442" y="5558698"/>
            <a:ext cx="1694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Lecture 2 (W)</a:t>
            </a:r>
            <a:endParaRPr b="0" i="0" sz="1400" u="none" cap="none" strike="noStrike">
              <a:solidFill>
                <a:srgbClr val="000000"/>
              </a:solidFill>
              <a:latin typeface="Arial"/>
              <a:ea typeface="Arial"/>
              <a:cs typeface="Arial"/>
              <a:sym typeface="Arial"/>
            </a:endParaRPr>
          </a:p>
        </p:txBody>
      </p:sp>
      <p:pic>
        <p:nvPicPr>
          <p:cNvPr id="276" name="Google Shape;276;p9"/>
          <p:cNvPicPr preferRelativeResize="0"/>
          <p:nvPr/>
        </p:nvPicPr>
        <p:blipFill rotWithShape="1">
          <a:blip r:embed="rId5">
            <a:alphaModFix/>
          </a:blip>
          <a:srcRect b="0" l="0" r="0" t="0"/>
          <a:stretch/>
        </p:blipFill>
        <p:spPr>
          <a:xfrm>
            <a:off x="6698455" y="2565227"/>
            <a:ext cx="595009" cy="595009"/>
          </a:xfrm>
          <a:prstGeom prst="rect">
            <a:avLst/>
          </a:prstGeom>
          <a:noFill/>
          <a:ln>
            <a:noFill/>
          </a:ln>
        </p:spPr>
      </p:pic>
      <p:pic>
        <p:nvPicPr>
          <p:cNvPr id="277" name="Google Shape;277;p9"/>
          <p:cNvPicPr preferRelativeResize="0"/>
          <p:nvPr/>
        </p:nvPicPr>
        <p:blipFill rotWithShape="1">
          <a:blip r:embed="rId5">
            <a:alphaModFix/>
          </a:blip>
          <a:srcRect b="0" l="0" r="0" t="0"/>
          <a:stretch/>
        </p:blipFill>
        <p:spPr>
          <a:xfrm>
            <a:off x="9151456" y="863552"/>
            <a:ext cx="595009" cy="595009"/>
          </a:xfrm>
          <a:prstGeom prst="rect">
            <a:avLst/>
          </a:prstGeom>
          <a:noFill/>
          <a:ln>
            <a:noFill/>
          </a:ln>
        </p:spPr>
      </p:pic>
      <p:pic>
        <p:nvPicPr>
          <p:cNvPr id="278" name="Google Shape;278;p9"/>
          <p:cNvPicPr preferRelativeResize="0"/>
          <p:nvPr/>
        </p:nvPicPr>
        <p:blipFill rotWithShape="1">
          <a:blip r:embed="rId5">
            <a:alphaModFix/>
          </a:blip>
          <a:srcRect b="0" l="0" r="0" t="0"/>
          <a:stretch/>
        </p:blipFill>
        <p:spPr>
          <a:xfrm>
            <a:off x="6698455" y="4400164"/>
            <a:ext cx="595009" cy="595009"/>
          </a:xfrm>
          <a:prstGeom prst="rect">
            <a:avLst/>
          </a:prstGeom>
          <a:noFill/>
          <a:ln>
            <a:noFill/>
          </a:ln>
        </p:spPr>
      </p:pic>
      <p:pic>
        <p:nvPicPr>
          <p:cNvPr id="279" name="Google Shape;279;p9"/>
          <p:cNvPicPr preferRelativeResize="0"/>
          <p:nvPr/>
        </p:nvPicPr>
        <p:blipFill rotWithShape="1">
          <a:blip r:embed="rId4">
            <a:alphaModFix/>
          </a:blip>
          <a:srcRect b="0" l="0" r="0" t="0"/>
          <a:stretch/>
        </p:blipFill>
        <p:spPr>
          <a:xfrm>
            <a:off x="10168945" y="2123126"/>
            <a:ext cx="1296980" cy="1296997"/>
          </a:xfrm>
          <a:prstGeom prst="rect">
            <a:avLst/>
          </a:prstGeom>
          <a:noFill/>
          <a:ln>
            <a:noFill/>
          </a:ln>
        </p:spPr>
      </p:pic>
      <p:sp>
        <p:nvSpPr>
          <p:cNvPr id="280" name="Google Shape;280;p9"/>
          <p:cNvSpPr txBox="1"/>
          <p:nvPr/>
        </p:nvSpPr>
        <p:spPr>
          <a:xfrm>
            <a:off x="9460405" y="3471959"/>
            <a:ext cx="2885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2 (Th or Fr)</a:t>
            </a:r>
            <a:endParaRPr b="0" i="0" sz="1400" u="none" cap="none" strike="noStrike">
              <a:solidFill>
                <a:srgbClr val="000000"/>
              </a:solidFill>
              <a:latin typeface="Arial"/>
              <a:ea typeface="Arial"/>
              <a:cs typeface="Arial"/>
              <a:sym typeface="Arial"/>
            </a:endParaRPr>
          </a:p>
        </p:txBody>
      </p:sp>
      <p:pic>
        <p:nvPicPr>
          <p:cNvPr id="281" name="Google Shape;281;p9"/>
          <p:cNvPicPr preferRelativeResize="0"/>
          <p:nvPr/>
        </p:nvPicPr>
        <p:blipFill rotWithShape="1">
          <a:blip r:embed="rId5">
            <a:alphaModFix/>
          </a:blip>
          <a:srcRect b="0" l="0" r="0" t="0"/>
          <a:stretch/>
        </p:blipFill>
        <p:spPr>
          <a:xfrm>
            <a:off x="9228881" y="2551427"/>
            <a:ext cx="595009" cy="595009"/>
          </a:xfrm>
          <a:prstGeom prst="rect">
            <a:avLst/>
          </a:prstGeom>
          <a:noFill/>
          <a:ln>
            <a:noFill/>
          </a:ln>
        </p:spPr>
      </p:pic>
      <p:pic>
        <p:nvPicPr>
          <p:cNvPr id="282" name="Google Shape;282;p9"/>
          <p:cNvPicPr preferRelativeResize="0"/>
          <p:nvPr/>
        </p:nvPicPr>
        <p:blipFill rotWithShape="1">
          <a:blip r:embed="rId4">
            <a:alphaModFix/>
          </a:blip>
          <a:srcRect b="0" l="0" r="0" t="0"/>
          <a:stretch/>
        </p:blipFill>
        <p:spPr>
          <a:xfrm>
            <a:off x="10168945" y="4071276"/>
            <a:ext cx="1296980" cy="1296997"/>
          </a:xfrm>
          <a:prstGeom prst="rect">
            <a:avLst/>
          </a:prstGeom>
          <a:noFill/>
          <a:ln>
            <a:noFill/>
          </a:ln>
        </p:spPr>
      </p:pic>
      <p:sp>
        <p:nvSpPr>
          <p:cNvPr id="283" name="Google Shape;283;p9"/>
          <p:cNvSpPr txBox="1"/>
          <p:nvPr/>
        </p:nvSpPr>
        <p:spPr>
          <a:xfrm>
            <a:off x="9460405" y="5420109"/>
            <a:ext cx="2885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3 (Th or Fr)</a:t>
            </a:r>
            <a:endParaRPr b="0" i="0" sz="1400" u="none" cap="none" strike="noStrike">
              <a:solidFill>
                <a:srgbClr val="000000"/>
              </a:solidFill>
              <a:latin typeface="Arial"/>
              <a:ea typeface="Arial"/>
              <a:cs typeface="Arial"/>
              <a:sym typeface="Arial"/>
            </a:endParaRPr>
          </a:p>
        </p:txBody>
      </p:sp>
      <p:pic>
        <p:nvPicPr>
          <p:cNvPr id="284" name="Google Shape;284;p9"/>
          <p:cNvPicPr preferRelativeResize="0"/>
          <p:nvPr/>
        </p:nvPicPr>
        <p:blipFill rotWithShape="1">
          <a:blip r:embed="rId5">
            <a:alphaModFix/>
          </a:blip>
          <a:srcRect b="0" l="0" r="0" t="0"/>
          <a:stretch/>
        </p:blipFill>
        <p:spPr>
          <a:xfrm>
            <a:off x="9220481" y="4416202"/>
            <a:ext cx="595009" cy="595009"/>
          </a:xfrm>
          <a:prstGeom prst="rect">
            <a:avLst/>
          </a:prstGeom>
          <a:noFill/>
          <a:ln>
            <a:noFill/>
          </a:ln>
        </p:spPr>
      </p:pic>
      <p:sp>
        <p:nvSpPr>
          <p:cNvPr id="285" name="Google Shape;285;p9"/>
          <p:cNvSpPr txBox="1"/>
          <p:nvPr/>
        </p:nvSpPr>
        <p:spPr>
          <a:xfrm>
            <a:off x="571400" y="2663175"/>
            <a:ext cx="16947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entury Gothic"/>
                <a:ea typeface="Century Gothic"/>
                <a:cs typeface="Century Gothic"/>
                <a:sym typeface="Century Gothic"/>
              </a:rPr>
              <a:t>Week 2</a:t>
            </a:r>
            <a:endParaRPr b="1" i="0" sz="2800" u="none" cap="none" strike="noStrike">
              <a:solidFill>
                <a:schemeClr val="dk1"/>
              </a:solidFill>
              <a:latin typeface="Century Gothic"/>
              <a:ea typeface="Century Gothic"/>
              <a:cs typeface="Century Gothic"/>
              <a:sym typeface="Century Gothic"/>
            </a:endParaRPr>
          </a:p>
        </p:txBody>
      </p:sp>
      <p:sp>
        <p:nvSpPr>
          <p:cNvPr id="286" name="Google Shape;286;p9"/>
          <p:cNvSpPr txBox="1"/>
          <p:nvPr/>
        </p:nvSpPr>
        <p:spPr>
          <a:xfrm>
            <a:off x="625200" y="4663588"/>
            <a:ext cx="16947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entury Gothic"/>
                <a:ea typeface="Century Gothic"/>
                <a:cs typeface="Century Gothic"/>
                <a:sym typeface="Century Gothic"/>
              </a:rPr>
              <a:t>Week 3</a:t>
            </a:r>
            <a:endParaRPr b="1" i="0" sz="2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1"/>
          <p:cNvSpPr txBox="1"/>
          <p:nvPr/>
        </p:nvSpPr>
        <p:spPr>
          <a:xfrm>
            <a:off x="192429" y="5710003"/>
            <a:ext cx="11999700" cy="9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accent1"/>
                </a:solidFill>
                <a:latin typeface="Century Gothic"/>
                <a:ea typeface="Century Gothic"/>
                <a:cs typeface="Century Gothic"/>
                <a:sym typeface="Century Gothic"/>
              </a:rPr>
              <a:t>Each </a:t>
            </a:r>
            <a:r>
              <a:rPr b="1" i="0" lang="en-US" sz="2800" u="none" cap="none" strike="noStrike">
                <a:solidFill>
                  <a:schemeClr val="accent1"/>
                </a:solidFill>
                <a:latin typeface="Century Gothic"/>
                <a:ea typeface="Century Gothic"/>
                <a:cs typeface="Century Gothic"/>
                <a:sym typeface="Century Gothic"/>
              </a:rPr>
              <a:t>lecture </a:t>
            </a:r>
            <a:r>
              <a:rPr b="0" i="0" lang="en-US" sz="2800" u="none" cap="none" strike="noStrike">
                <a:solidFill>
                  <a:schemeClr val="accent1"/>
                </a:solidFill>
                <a:latin typeface="Century Gothic"/>
                <a:ea typeface="Century Gothic"/>
                <a:cs typeface="Century Gothic"/>
                <a:sym typeface="Century Gothic"/>
              </a:rPr>
              <a:t>gets each </a:t>
            </a:r>
            <a:r>
              <a:rPr b="1" i="0" lang="en-US" sz="2800" u="none" cap="none" strike="noStrike">
                <a:solidFill>
                  <a:schemeClr val="accent1"/>
                </a:solidFill>
                <a:latin typeface="Century Gothic"/>
                <a:ea typeface="Century Gothic"/>
                <a:cs typeface="Century Gothic"/>
                <a:sym typeface="Century Gothic"/>
              </a:rPr>
              <a:t>module</a:t>
            </a:r>
            <a:r>
              <a:rPr b="0" i="0" lang="en-US" sz="2800" u="none" cap="none" strike="noStrike">
                <a:solidFill>
                  <a:schemeClr val="accent1"/>
                </a:solidFill>
                <a:latin typeface="Century Gothic"/>
                <a:ea typeface="Century Gothic"/>
                <a:cs typeface="Century Gothic"/>
                <a:sym typeface="Century Gothic"/>
              </a:rPr>
              <a:t> for </a:t>
            </a:r>
            <a:r>
              <a:rPr b="1" i="0" lang="en-US" sz="2800" u="none" cap="none" strike="noStrike">
                <a:solidFill>
                  <a:schemeClr val="accent1"/>
                </a:solidFill>
                <a:latin typeface="Century Gothic"/>
                <a:ea typeface="Century Gothic"/>
                <a:cs typeface="Century Gothic"/>
                <a:sym typeface="Century Gothic"/>
              </a:rPr>
              <a:t>3 weeks </a:t>
            </a:r>
            <a:r>
              <a:rPr b="0" i="0" lang="en-US" sz="2800" u="none" cap="none" strike="noStrike">
                <a:solidFill>
                  <a:schemeClr val="accent1"/>
                </a:solidFill>
                <a:latin typeface="Century Gothic"/>
                <a:ea typeface="Century Gothic"/>
                <a:cs typeface="Century Gothic"/>
                <a:sym typeface="Century Gothic"/>
              </a:rPr>
              <a:t>(ordering depends on which lecture you’re in) </a:t>
            </a:r>
            <a:r>
              <a:rPr b="1" i="0" lang="en-US" sz="2800" u="none" cap="none" strike="noStrike">
                <a:solidFill>
                  <a:schemeClr val="accent1"/>
                </a:solidFill>
                <a:latin typeface="Century Gothic"/>
                <a:ea typeface="Century Gothic"/>
                <a:cs typeface="Century Gothic"/>
                <a:sym typeface="Century Gothic"/>
              </a:rPr>
              <a:t>Every 3 weeks, your lecture prof. changes!</a:t>
            </a:r>
            <a:endParaRPr b="0" i="0" sz="1400" u="none" cap="none" strike="noStrike">
              <a:solidFill>
                <a:srgbClr val="000000"/>
              </a:solidFill>
              <a:latin typeface="Arial"/>
              <a:ea typeface="Arial"/>
              <a:cs typeface="Arial"/>
              <a:sym typeface="Arial"/>
            </a:endParaRPr>
          </a:p>
        </p:txBody>
      </p:sp>
      <p:pic>
        <p:nvPicPr>
          <p:cNvPr id="292" name="Google Shape;292;p11"/>
          <p:cNvPicPr preferRelativeResize="0"/>
          <p:nvPr/>
        </p:nvPicPr>
        <p:blipFill rotWithShape="1">
          <a:blip r:embed="rId3">
            <a:alphaModFix/>
          </a:blip>
          <a:srcRect b="0" l="0" r="0" t="0"/>
          <a:stretch/>
        </p:blipFill>
        <p:spPr>
          <a:xfrm>
            <a:off x="8649659" y="3658720"/>
            <a:ext cx="1182221" cy="1182221"/>
          </a:xfrm>
          <a:prstGeom prst="rect">
            <a:avLst/>
          </a:prstGeom>
          <a:noFill/>
          <a:ln>
            <a:noFill/>
          </a:ln>
        </p:spPr>
      </p:pic>
      <p:pic>
        <p:nvPicPr>
          <p:cNvPr id="293" name="Google Shape;293;p11"/>
          <p:cNvPicPr preferRelativeResize="0"/>
          <p:nvPr/>
        </p:nvPicPr>
        <p:blipFill rotWithShape="1">
          <a:blip r:embed="rId4">
            <a:alphaModFix/>
          </a:blip>
          <a:srcRect b="0" l="0" r="0" t="0"/>
          <a:stretch/>
        </p:blipFill>
        <p:spPr>
          <a:xfrm>
            <a:off x="6641601" y="3658720"/>
            <a:ext cx="1182221" cy="1182221"/>
          </a:xfrm>
          <a:prstGeom prst="rect">
            <a:avLst/>
          </a:prstGeom>
          <a:noFill/>
          <a:ln>
            <a:noFill/>
          </a:ln>
        </p:spPr>
      </p:pic>
      <p:pic>
        <p:nvPicPr>
          <p:cNvPr id="294" name="Google Shape;294;p11"/>
          <p:cNvPicPr preferRelativeResize="0"/>
          <p:nvPr/>
        </p:nvPicPr>
        <p:blipFill rotWithShape="1">
          <a:blip r:embed="rId5">
            <a:alphaModFix/>
          </a:blip>
          <a:srcRect b="0" l="0" r="0" t="0"/>
          <a:stretch/>
        </p:blipFill>
        <p:spPr>
          <a:xfrm>
            <a:off x="2896451" y="3658720"/>
            <a:ext cx="1182221" cy="1182221"/>
          </a:xfrm>
          <a:prstGeom prst="rect">
            <a:avLst/>
          </a:prstGeom>
          <a:noFill/>
          <a:ln>
            <a:noFill/>
          </a:ln>
        </p:spPr>
      </p:pic>
      <p:pic>
        <p:nvPicPr>
          <p:cNvPr id="295" name="Google Shape;295;p11"/>
          <p:cNvPicPr preferRelativeResize="0"/>
          <p:nvPr/>
        </p:nvPicPr>
        <p:blipFill rotWithShape="1">
          <a:blip r:embed="rId6">
            <a:alphaModFix/>
          </a:blip>
          <a:srcRect b="0" l="0" r="0" t="0"/>
          <a:stretch/>
        </p:blipFill>
        <p:spPr>
          <a:xfrm>
            <a:off x="4736601" y="3658720"/>
            <a:ext cx="1182221" cy="1182221"/>
          </a:xfrm>
          <a:prstGeom prst="rect">
            <a:avLst/>
          </a:prstGeom>
          <a:noFill/>
          <a:ln>
            <a:noFill/>
          </a:ln>
        </p:spPr>
      </p:pic>
      <p:pic>
        <p:nvPicPr>
          <p:cNvPr id="296" name="Google Shape;296;p11"/>
          <p:cNvPicPr preferRelativeResize="0"/>
          <p:nvPr/>
        </p:nvPicPr>
        <p:blipFill rotWithShape="1">
          <a:blip r:embed="rId3">
            <a:alphaModFix/>
          </a:blip>
          <a:srcRect b="0" l="0" r="0" t="0"/>
          <a:stretch/>
        </p:blipFill>
        <p:spPr>
          <a:xfrm>
            <a:off x="8203862" y="4527783"/>
            <a:ext cx="1182221" cy="1182221"/>
          </a:xfrm>
          <a:prstGeom prst="rect">
            <a:avLst/>
          </a:prstGeom>
          <a:noFill/>
          <a:ln>
            <a:noFill/>
          </a:ln>
        </p:spPr>
      </p:pic>
      <p:pic>
        <p:nvPicPr>
          <p:cNvPr id="297" name="Google Shape;297;p11"/>
          <p:cNvPicPr preferRelativeResize="0"/>
          <p:nvPr/>
        </p:nvPicPr>
        <p:blipFill rotWithShape="1">
          <a:blip r:embed="rId4">
            <a:alphaModFix/>
          </a:blip>
          <a:srcRect b="0" l="0" r="0" t="0"/>
          <a:stretch/>
        </p:blipFill>
        <p:spPr>
          <a:xfrm>
            <a:off x="6195804" y="4527783"/>
            <a:ext cx="1182221" cy="1182221"/>
          </a:xfrm>
          <a:prstGeom prst="rect">
            <a:avLst/>
          </a:prstGeom>
          <a:noFill/>
          <a:ln>
            <a:noFill/>
          </a:ln>
        </p:spPr>
      </p:pic>
      <p:pic>
        <p:nvPicPr>
          <p:cNvPr id="298" name="Google Shape;298;p11"/>
          <p:cNvPicPr preferRelativeResize="0"/>
          <p:nvPr/>
        </p:nvPicPr>
        <p:blipFill rotWithShape="1">
          <a:blip r:embed="rId5">
            <a:alphaModFix/>
          </a:blip>
          <a:srcRect b="0" l="0" r="0" t="0"/>
          <a:stretch/>
        </p:blipFill>
        <p:spPr>
          <a:xfrm>
            <a:off x="2450654" y="4527783"/>
            <a:ext cx="1182221" cy="1182221"/>
          </a:xfrm>
          <a:prstGeom prst="rect">
            <a:avLst/>
          </a:prstGeom>
          <a:noFill/>
          <a:ln>
            <a:noFill/>
          </a:ln>
        </p:spPr>
      </p:pic>
      <p:pic>
        <p:nvPicPr>
          <p:cNvPr id="299" name="Google Shape;299;p11"/>
          <p:cNvPicPr preferRelativeResize="0"/>
          <p:nvPr/>
        </p:nvPicPr>
        <p:blipFill rotWithShape="1">
          <a:blip r:embed="rId6">
            <a:alphaModFix/>
          </a:blip>
          <a:srcRect b="0" l="0" r="0" t="0"/>
          <a:stretch/>
        </p:blipFill>
        <p:spPr>
          <a:xfrm>
            <a:off x="4290804" y="4527783"/>
            <a:ext cx="1182221" cy="1182221"/>
          </a:xfrm>
          <a:prstGeom prst="rect">
            <a:avLst/>
          </a:prstGeom>
          <a:noFill/>
          <a:ln>
            <a:noFill/>
          </a:ln>
        </p:spPr>
      </p:pic>
      <p:pic>
        <p:nvPicPr>
          <p:cNvPr id="300" name="Google Shape;300;p11"/>
          <p:cNvPicPr preferRelativeResize="0"/>
          <p:nvPr/>
        </p:nvPicPr>
        <p:blipFill rotWithShape="1">
          <a:blip r:embed="rId3">
            <a:alphaModFix/>
          </a:blip>
          <a:srcRect b="0" l="0" r="0" t="0"/>
          <a:stretch/>
        </p:blipFill>
        <p:spPr>
          <a:xfrm>
            <a:off x="9001721" y="4527783"/>
            <a:ext cx="1182221" cy="1182221"/>
          </a:xfrm>
          <a:prstGeom prst="rect">
            <a:avLst/>
          </a:prstGeom>
          <a:noFill/>
          <a:ln>
            <a:noFill/>
          </a:ln>
        </p:spPr>
      </p:pic>
      <p:pic>
        <p:nvPicPr>
          <p:cNvPr id="301" name="Google Shape;301;p11"/>
          <p:cNvPicPr preferRelativeResize="0"/>
          <p:nvPr/>
        </p:nvPicPr>
        <p:blipFill rotWithShape="1">
          <a:blip r:embed="rId4">
            <a:alphaModFix/>
          </a:blip>
          <a:srcRect b="0" l="0" r="0" t="0"/>
          <a:stretch/>
        </p:blipFill>
        <p:spPr>
          <a:xfrm>
            <a:off x="6993663" y="4527783"/>
            <a:ext cx="1182221" cy="1182221"/>
          </a:xfrm>
          <a:prstGeom prst="rect">
            <a:avLst/>
          </a:prstGeom>
          <a:noFill/>
          <a:ln>
            <a:noFill/>
          </a:ln>
        </p:spPr>
      </p:pic>
      <p:pic>
        <p:nvPicPr>
          <p:cNvPr id="302" name="Google Shape;302;p11"/>
          <p:cNvPicPr preferRelativeResize="0"/>
          <p:nvPr/>
        </p:nvPicPr>
        <p:blipFill rotWithShape="1">
          <a:blip r:embed="rId5">
            <a:alphaModFix/>
          </a:blip>
          <a:srcRect b="0" l="0" r="0" t="0"/>
          <a:stretch/>
        </p:blipFill>
        <p:spPr>
          <a:xfrm>
            <a:off x="3248513" y="4527783"/>
            <a:ext cx="1182221" cy="1182221"/>
          </a:xfrm>
          <a:prstGeom prst="rect">
            <a:avLst/>
          </a:prstGeom>
          <a:noFill/>
          <a:ln>
            <a:noFill/>
          </a:ln>
        </p:spPr>
      </p:pic>
      <p:pic>
        <p:nvPicPr>
          <p:cNvPr id="303" name="Google Shape;303;p11"/>
          <p:cNvPicPr preferRelativeResize="0"/>
          <p:nvPr/>
        </p:nvPicPr>
        <p:blipFill rotWithShape="1">
          <a:blip r:embed="rId6">
            <a:alphaModFix/>
          </a:blip>
          <a:srcRect b="0" l="0" r="0" t="0"/>
          <a:stretch/>
        </p:blipFill>
        <p:spPr>
          <a:xfrm>
            <a:off x="5088663" y="4527783"/>
            <a:ext cx="1182221" cy="1182221"/>
          </a:xfrm>
          <a:prstGeom prst="rect">
            <a:avLst/>
          </a:prstGeom>
          <a:noFill/>
          <a:ln>
            <a:noFill/>
          </a:ln>
        </p:spPr>
      </p:pic>
      <p:cxnSp>
        <p:nvCxnSpPr>
          <p:cNvPr id="304" name="Google Shape;304;p11"/>
          <p:cNvCxnSpPr>
            <a:endCxn id="294" idx="0"/>
          </p:cNvCxnSpPr>
          <p:nvPr/>
        </p:nvCxnSpPr>
        <p:spPr>
          <a:xfrm rot="5400000">
            <a:off x="3020162" y="2931520"/>
            <a:ext cx="1194600" cy="259800"/>
          </a:xfrm>
          <a:prstGeom prst="bentConnector3">
            <a:avLst>
              <a:gd fmla="val 982" name="adj1"/>
            </a:avLst>
          </a:prstGeom>
          <a:noFill/>
          <a:ln cap="flat" cmpd="sng" w="50800">
            <a:solidFill>
              <a:schemeClr val="accent1"/>
            </a:solidFill>
            <a:prstDash val="solid"/>
            <a:miter lim="80"/>
            <a:headEnd len="sm" w="sm" type="none"/>
            <a:tailEnd len="med" w="med" type="triangle"/>
          </a:ln>
        </p:spPr>
      </p:cxnSp>
      <p:cxnSp>
        <p:nvCxnSpPr>
          <p:cNvPr id="305" name="Google Shape;305;p11"/>
          <p:cNvCxnSpPr>
            <a:endCxn id="295" idx="0"/>
          </p:cNvCxnSpPr>
          <p:nvPr/>
        </p:nvCxnSpPr>
        <p:spPr>
          <a:xfrm>
            <a:off x="3747612" y="2464120"/>
            <a:ext cx="1580100" cy="1194600"/>
          </a:xfrm>
          <a:prstGeom prst="bentConnector2">
            <a:avLst/>
          </a:prstGeom>
          <a:noFill/>
          <a:ln cap="flat" cmpd="sng" w="50800">
            <a:solidFill>
              <a:schemeClr val="accent1"/>
            </a:solidFill>
            <a:prstDash val="solid"/>
            <a:miter lim="80"/>
            <a:headEnd len="sm" w="sm" type="none"/>
            <a:tailEnd len="med" w="med" type="triangle"/>
          </a:ln>
        </p:spPr>
      </p:cxnSp>
      <p:cxnSp>
        <p:nvCxnSpPr>
          <p:cNvPr id="306" name="Google Shape;306;p11"/>
          <p:cNvCxnSpPr>
            <a:endCxn id="293" idx="0"/>
          </p:cNvCxnSpPr>
          <p:nvPr/>
        </p:nvCxnSpPr>
        <p:spPr>
          <a:xfrm>
            <a:off x="3747612" y="2464120"/>
            <a:ext cx="3485100" cy="1194600"/>
          </a:xfrm>
          <a:prstGeom prst="bentConnector2">
            <a:avLst/>
          </a:prstGeom>
          <a:noFill/>
          <a:ln cap="flat" cmpd="sng" w="50800">
            <a:solidFill>
              <a:schemeClr val="accent1"/>
            </a:solidFill>
            <a:prstDash val="solid"/>
            <a:miter lim="80"/>
            <a:headEnd len="sm" w="sm" type="none"/>
            <a:tailEnd len="med" w="med" type="triangle"/>
          </a:ln>
        </p:spPr>
      </p:cxnSp>
      <p:cxnSp>
        <p:nvCxnSpPr>
          <p:cNvPr id="307" name="Google Shape;307;p11"/>
          <p:cNvCxnSpPr>
            <a:endCxn id="292" idx="0"/>
          </p:cNvCxnSpPr>
          <p:nvPr/>
        </p:nvCxnSpPr>
        <p:spPr>
          <a:xfrm>
            <a:off x="5014370" y="2447020"/>
            <a:ext cx="4226400" cy="1211700"/>
          </a:xfrm>
          <a:prstGeom prst="bentConnector2">
            <a:avLst/>
          </a:prstGeom>
          <a:noFill/>
          <a:ln cap="flat" cmpd="sng" w="50800">
            <a:solidFill>
              <a:schemeClr val="accent1"/>
            </a:solidFill>
            <a:prstDash val="solid"/>
            <a:miter lim="80"/>
            <a:headEnd len="sm" w="sm" type="none"/>
            <a:tailEnd len="med" w="med" type="triangle"/>
          </a:ln>
        </p:spPr>
      </p:cxnSp>
      <p:pic>
        <p:nvPicPr>
          <p:cNvPr id="308" name="Google Shape;308;p11"/>
          <p:cNvPicPr preferRelativeResize="0"/>
          <p:nvPr/>
        </p:nvPicPr>
        <p:blipFill rotWithShape="1">
          <a:blip r:embed="rId7">
            <a:alphaModFix/>
          </a:blip>
          <a:srcRect b="0" l="8173" r="12481" t="0"/>
          <a:stretch/>
        </p:blipFill>
        <p:spPr>
          <a:xfrm>
            <a:off x="4619028" y="228250"/>
            <a:ext cx="1180461" cy="1596901"/>
          </a:xfrm>
          <a:prstGeom prst="rect">
            <a:avLst/>
          </a:prstGeom>
          <a:noFill/>
          <a:ln>
            <a:noFill/>
          </a:ln>
        </p:spPr>
      </p:pic>
      <p:pic>
        <p:nvPicPr>
          <p:cNvPr id="309" name="Google Shape;309;p11"/>
          <p:cNvPicPr preferRelativeResize="0"/>
          <p:nvPr/>
        </p:nvPicPr>
        <p:blipFill rotWithShape="1">
          <a:blip r:embed="rId8">
            <a:alphaModFix/>
          </a:blip>
          <a:srcRect b="0" l="749" r="758" t="0"/>
          <a:stretch/>
        </p:blipFill>
        <p:spPr>
          <a:xfrm>
            <a:off x="6411912" y="199425"/>
            <a:ext cx="1247046" cy="1596897"/>
          </a:xfrm>
          <a:prstGeom prst="rect">
            <a:avLst/>
          </a:prstGeom>
          <a:noFill/>
          <a:ln>
            <a:noFill/>
          </a:ln>
        </p:spPr>
      </p:pic>
      <p:pic>
        <p:nvPicPr>
          <p:cNvPr id="310" name="Google Shape;310;p11"/>
          <p:cNvPicPr preferRelativeResize="0"/>
          <p:nvPr/>
        </p:nvPicPr>
        <p:blipFill rotWithShape="1">
          <a:blip r:embed="rId9">
            <a:alphaModFix/>
          </a:blip>
          <a:srcRect b="0" l="11568" r="11568" t="0"/>
          <a:stretch/>
        </p:blipFill>
        <p:spPr>
          <a:xfrm>
            <a:off x="8203838" y="199425"/>
            <a:ext cx="1255181" cy="1596900"/>
          </a:xfrm>
          <a:prstGeom prst="rect">
            <a:avLst/>
          </a:prstGeom>
          <a:noFill/>
          <a:ln>
            <a:noFill/>
          </a:ln>
        </p:spPr>
      </p:pic>
      <p:pic>
        <p:nvPicPr>
          <p:cNvPr id="311" name="Google Shape;311;p11"/>
          <p:cNvPicPr preferRelativeResize="0"/>
          <p:nvPr/>
        </p:nvPicPr>
        <p:blipFill rotWithShape="1">
          <a:blip r:embed="rId10">
            <a:alphaModFix/>
          </a:blip>
          <a:srcRect b="0" l="14953" r="20036" t="0"/>
          <a:stretch/>
        </p:blipFill>
        <p:spPr>
          <a:xfrm>
            <a:off x="2968500" y="228250"/>
            <a:ext cx="1038137" cy="1596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2"/>
          <p:cNvSpPr/>
          <p:nvPr/>
        </p:nvSpPr>
        <p:spPr>
          <a:xfrm>
            <a:off x="280982" y="605118"/>
            <a:ext cx="11660006"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317" name="Google Shape;317;p12"/>
          <p:cNvPicPr preferRelativeResize="0"/>
          <p:nvPr/>
        </p:nvPicPr>
        <p:blipFill rotWithShape="1">
          <a:blip r:embed="rId3">
            <a:alphaModFix/>
          </a:blip>
          <a:srcRect b="0" l="0" r="0" t="0"/>
          <a:stretch/>
        </p:blipFill>
        <p:spPr>
          <a:xfrm>
            <a:off x="1227448" y="1095233"/>
            <a:ext cx="1182221" cy="1182221"/>
          </a:xfrm>
          <a:prstGeom prst="rect">
            <a:avLst/>
          </a:prstGeom>
          <a:noFill/>
          <a:ln>
            <a:noFill/>
          </a:ln>
        </p:spPr>
      </p:pic>
      <p:pic>
        <p:nvPicPr>
          <p:cNvPr id="318" name="Google Shape;318;p12"/>
          <p:cNvPicPr preferRelativeResize="0"/>
          <p:nvPr/>
        </p:nvPicPr>
        <p:blipFill rotWithShape="1">
          <a:blip r:embed="rId3">
            <a:alphaModFix/>
          </a:blip>
          <a:srcRect b="0" l="0" r="0" t="0"/>
          <a:stretch/>
        </p:blipFill>
        <p:spPr>
          <a:xfrm>
            <a:off x="781651" y="1964296"/>
            <a:ext cx="1182221" cy="1182221"/>
          </a:xfrm>
          <a:prstGeom prst="rect">
            <a:avLst/>
          </a:prstGeom>
          <a:noFill/>
          <a:ln>
            <a:noFill/>
          </a:ln>
        </p:spPr>
      </p:pic>
      <p:pic>
        <p:nvPicPr>
          <p:cNvPr id="319" name="Google Shape;319;p12"/>
          <p:cNvPicPr preferRelativeResize="0"/>
          <p:nvPr/>
        </p:nvPicPr>
        <p:blipFill rotWithShape="1">
          <a:blip r:embed="rId3">
            <a:alphaModFix/>
          </a:blip>
          <a:srcRect b="0" l="0" r="0" t="0"/>
          <a:stretch/>
        </p:blipFill>
        <p:spPr>
          <a:xfrm>
            <a:off x="1579510" y="1964296"/>
            <a:ext cx="1182221" cy="1182221"/>
          </a:xfrm>
          <a:prstGeom prst="rect">
            <a:avLst/>
          </a:prstGeom>
          <a:noFill/>
          <a:ln>
            <a:noFill/>
          </a:ln>
        </p:spPr>
      </p:pic>
      <p:sp>
        <p:nvSpPr>
          <p:cNvPr id="320" name="Google Shape;320;p12"/>
          <p:cNvSpPr txBox="1"/>
          <p:nvPr/>
        </p:nvSpPr>
        <p:spPr>
          <a:xfrm>
            <a:off x="787120" y="5521215"/>
            <a:ext cx="10747006"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entury Gothic"/>
                <a:ea typeface="Century Gothic"/>
                <a:cs typeface="Century Gothic"/>
                <a:sym typeface="Century Gothic"/>
              </a:rPr>
              <a:t>Your recitation instructors and</a:t>
            </a:r>
            <a:r>
              <a:rPr b="1" i="0" lang="en-US" sz="4000" u="none" cap="none" strike="noStrike">
                <a:solidFill>
                  <a:schemeClr val="dk1"/>
                </a:solidFill>
                <a:latin typeface="Century Gothic"/>
                <a:ea typeface="Century Gothic"/>
                <a:cs typeface="Century Gothic"/>
                <a:sym typeface="Century Gothic"/>
              </a:rPr>
              <a:t> </a:t>
            </a:r>
            <a:r>
              <a:rPr b="0" i="0" lang="en-US" sz="4000" u="none" cap="none" strike="noStrike">
                <a:solidFill>
                  <a:schemeClr val="dk1"/>
                </a:solidFill>
                <a:latin typeface="Century Gothic"/>
                <a:ea typeface="Century Gothic"/>
                <a:cs typeface="Century Gothic"/>
                <a:sym typeface="Century Gothic"/>
              </a:rPr>
              <a:t>TAs </a:t>
            </a:r>
            <a:r>
              <a:rPr b="1" i="0" lang="en-US" sz="4000" u="none" cap="none" strike="noStrike">
                <a:solidFill>
                  <a:schemeClr val="dk1"/>
                </a:solidFill>
                <a:latin typeface="Century Gothic"/>
                <a:ea typeface="Century Gothic"/>
                <a:cs typeface="Century Gothic"/>
                <a:sym typeface="Century Gothic"/>
              </a:rPr>
              <a:t>will not change!</a:t>
            </a:r>
            <a:endParaRPr b="0" i="0" sz="4000" u="none" cap="none" strike="noStrike">
              <a:solidFill>
                <a:schemeClr val="dk1"/>
              </a:solidFill>
              <a:latin typeface="Century Gothic"/>
              <a:ea typeface="Century Gothic"/>
              <a:cs typeface="Century Gothic"/>
              <a:sym typeface="Century Gothic"/>
            </a:endParaRPr>
          </a:p>
        </p:txBody>
      </p:sp>
      <p:pic>
        <p:nvPicPr>
          <p:cNvPr id="321" name="Google Shape;321;p12"/>
          <p:cNvPicPr preferRelativeResize="0"/>
          <p:nvPr/>
        </p:nvPicPr>
        <p:blipFill rotWithShape="1">
          <a:blip r:embed="rId3">
            <a:alphaModFix/>
          </a:blip>
          <a:srcRect b="0" l="0" r="0" t="0"/>
          <a:stretch/>
        </p:blipFill>
        <p:spPr>
          <a:xfrm>
            <a:off x="5152827" y="1095233"/>
            <a:ext cx="1182221" cy="1182221"/>
          </a:xfrm>
          <a:prstGeom prst="rect">
            <a:avLst/>
          </a:prstGeom>
          <a:noFill/>
          <a:ln>
            <a:noFill/>
          </a:ln>
        </p:spPr>
      </p:pic>
      <p:pic>
        <p:nvPicPr>
          <p:cNvPr id="322" name="Google Shape;322;p12"/>
          <p:cNvPicPr preferRelativeResize="0"/>
          <p:nvPr/>
        </p:nvPicPr>
        <p:blipFill rotWithShape="1">
          <a:blip r:embed="rId3">
            <a:alphaModFix/>
          </a:blip>
          <a:srcRect b="0" l="0" r="0" t="0"/>
          <a:stretch/>
        </p:blipFill>
        <p:spPr>
          <a:xfrm>
            <a:off x="4707030" y="1964296"/>
            <a:ext cx="1182221" cy="1182221"/>
          </a:xfrm>
          <a:prstGeom prst="rect">
            <a:avLst/>
          </a:prstGeom>
          <a:noFill/>
          <a:ln>
            <a:noFill/>
          </a:ln>
        </p:spPr>
      </p:pic>
      <p:pic>
        <p:nvPicPr>
          <p:cNvPr id="323" name="Google Shape;323;p12"/>
          <p:cNvPicPr preferRelativeResize="0"/>
          <p:nvPr/>
        </p:nvPicPr>
        <p:blipFill rotWithShape="1">
          <a:blip r:embed="rId3">
            <a:alphaModFix/>
          </a:blip>
          <a:srcRect b="0" l="0" r="0" t="0"/>
          <a:stretch/>
        </p:blipFill>
        <p:spPr>
          <a:xfrm>
            <a:off x="5504889" y="1964296"/>
            <a:ext cx="1182221" cy="1182221"/>
          </a:xfrm>
          <a:prstGeom prst="rect">
            <a:avLst/>
          </a:prstGeom>
          <a:noFill/>
          <a:ln>
            <a:noFill/>
          </a:ln>
        </p:spPr>
      </p:pic>
      <p:pic>
        <p:nvPicPr>
          <p:cNvPr id="324" name="Google Shape;324;p12"/>
          <p:cNvPicPr preferRelativeResize="0"/>
          <p:nvPr/>
        </p:nvPicPr>
        <p:blipFill rotWithShape="1">
          <a:blip r:embed="rId3">
            <a:alphaModFix/>
          </a:blip>
          <a:srcRect b="0" l="0" r="0" t="0"/>
          <a:stretch/>
        </p:blipFill>
        <p:spPr>
          <a:xfrm>
            <a:off x="9724395" y="1095233"/>
            <a:ext cx="1182221" cy="1182221"/>
          </a:xfrm>
          <a:prstGeom prst="rect">
            <a:avLst/>
          </a:prstGeom>
          <a:noFill/>
          <a:ln>
            <a:noFill/>
          </a:ln>
        </p:spPr>
      </p:pic>
      <p:pic>
        <p:nvPicPr>
          <p:cNvPr id="325" name="Google Shape;325;p12"/>
          <p:cNvPicPr preferRelativeResize="0"/>
          <p:nvPr/>
        </p:nvPicPr>
        <p:blipFill rotWithShape="1">
          <a:blip r:embed="rId3">
            <a:alphaModFix/>
          </a:blip>
          <a:srcRect b="0" l="0" r="0" t="0"/>
          <a:stretch/>
        </p:blipFill>
        <p:spPr>
          <a:xfrm>
            <a:off x="9278598" y="1964296"/>
            <a:ext cx="1182221" cy="1182221"/>
          </a:xfrm>
          <a:prstGeom prst="rect">
            <a:avLst/>
          </a:prstGeom>
          <a:noFill/>
          <a:ln>
            <a:noFill/>
          </a:ln>
        </p:spPr>
      </p:pic>
      <p:pic>
        <p:nvPicPr>
          <p:cNvPr id="326" name="Google Shape;326;p12"/>
          <p:cNvPicPr preferRelativeResize="0"/>
          <p:nvPr/>
        </p:nvPicPr>
        <p:blipFill rotWithShape="1">
          <a:blip r:embed="rId3">
            <a:alphaModFix/>
          </a:blip>
          <a:srcRect b="0" l="0" r="0" t="0"/>
          <a:stretch/>
        </p:blipFill>
        <p:spPr>
          <a:xfrm>
            <a:off x="10076457" y="1964296"/>
            <a:ext cx="1182221" cy="1182221"/>
          </a:xfrm>
          <a:prstGeom prst="rect">
            <a:avLst/>
          </a:prstGeom>
          <a:noFill/>
          <a:ln>
            <a:noFill/>
          </a:ln>
        </p:spPr>
      </p:pic>
      <p:pic>
        <p:nvPicPr>
          <p:cNvPr id="327" name="Google Shape;327;p12"/>
          <p:cNvPicPr preferRelativeResize="0"/>
          <p:nvPr/>
        </p:nvPicPr>
        <p:blipFill rotWithShape="1">
          <a:blip r:embed="rId3">
            <a:alphaModFix/>
          </a:blip>
          <a:srcRect b="0" l="0" r="0" t="0"/>
          <a:stretch/>
        </p:blipFill>
        <p:spPr>
          <a:xfrm>
            <a:off x="3207528" y="3483207"/>
            <a:ext cx="1182221" cy="1182221"/>
          </a:xfrm>
          <a:prstGeom prst="rect">
            <a:avLst/>
          </a:prstGeom>
          <a:noFill/>
          <a:ln>
            <a:noFill/>
          </a:ln>
        </p:spPr>
      </p:pic>
      <p:pic>
        <p:nvPicPr>
          <p:cNvPr id="328" name="Google Shape;328;p12"/>
          <p:cNvPicPr preferRelativeResize="0"/>
          <p:nvPr/>
        </p:nvPicPr>
        <p:blipFill rotWithShape="1">
          <a:blip r:embed="rId3">
            <a:alphaModFix/>
          </a:blip>
          <a:srcRect b="0" l="0" r="0" t="0"/>
          <a:stretch/>
        </p:blipFill>
        <p:spPr>
          <a:xfrm>
            <a:off x="2761731" y="4352270"/>
            <a:ext cx="1182221" cy="1182221"/>
          </a:xfrm>
          <a:prstGeom prst="rect">
            <a:avLst/>
          </a:prstGeom>
          <a:noFill/>
          <a:ln>
            <a:noFill/>
          </a:ln>
        </p:spPr>
      </p:pic>
      <p:pic>
        <p:nvPicPr>
          <p:cNvPr id="329" name="Google Shape;329;p12"/>
          <p:cNvPicPr preferRelativeResize="0"/>
          <p:nvPr/>
        </p:nvPicPr>
        <p:blipFill rotWithShape="1">
          <a:blip r:embed="rId3">
            <a:alphaModFix/>
          </a:blip>
          <a:srcRect b="0" l="0" r="0" t="0"/>
          <a:stretch/>
        </p:blipFill>
        <p:spPr>
          <a:xfrm>
            <a:off x="3559590" y="4352270"/>
            <a:ext cx="1182221" cy="1182221"/>
          </a:xfrm>
          <a:prstGeom prst="rect">
            <a:avLst/>
          </a:prstGeom>
          <a:noFill/>
          <a:ln>
            <a:noFill/>
          </a:ln>
        </p:spPr>
      </p:pic>
      <p:pic>
        <p:nvPicPr>
          <p:cNvPr id="330" name="Google Shape;330;p12"/>
          <p:cNvPicPr preferRelativeResize="0"/>
          <p:nvPr/>
        </p:nvPicPr>
        <p:blipFill rotWithShape="1">
          <a:blip r:embed="rId3">
            <a:alphaModFix/>
          </a:blip>
          <a:srcRect b="0" l="0" r="0" t="0"/>
          <a:stretch/>
        </p:blipFill>
        <p:spPr>
          <a:xfrm>
            <a:off x="7592294" y="3429000"/>
            <a:ext cx="1182221" cy="1182221"/>
          </a:xfrm>
          <a:prstGeom prst="rect">
            <a:avLst/>
          </a:prstGeom>
          <a:noFill/>
          <a:ln>
            <a:noFill/>
          </a:ln>
        </p:spPr>
      </p:pic>
      <p:pic>
        <p:nvPicPr>
          <p:cNvPr id="331" name="Google Shape;331;p12"/>
          <p:cNvPicPr preferRelativeResize="0"/>
          <p:nvPr/>
        </p:nvPicPr>
        <p:blipFill rotWithShape="1">
          <a:blip r:embed="rId3">
            <a:alphaModFix/>
          </a:blip>
          <a:srcRect b="0" l="0" r="0" t="0"/>
          <a:stretch/>
        </p:blipFill>
        <p:spPr>
          <a:xfrm>
            <a:off x="7146497" y="4298063"/>
            <a:ext cx="1182221" cy="1182221"/>
          </a:xfrm>
          <a:prstGeom prst="rect">
            <a:avLst/>
          </a:prstGeom>
          <a:noFill/>
          <a:ln>
            <a:noFill/>
          </a:ln>
        </p:spPr>
      </p:pic>
      <p:pic>
        <p:nvPicPr>
          <p:cNvPr id="332" name="Google Shape;332;p12"/>
          <p:cNvPicPr preferRelativeResize="0"/>
          <p:nvPr/>
        </p:nvPicPr>
        <p:blipFill rotWithShape="1">
          <a:blip r:embed="rId3">
            <a:alphaModFix/>
          </a:blip>
          <a:srcRect b="0" l="0" r="0" t="0"/>
          <a:stretch/>
        </p:blipFill>
        <p:spPr>
          <a:xfrm>
            <a:off x="7944356" y="4298063"/>
            <a:ext cx="1182221" cy="118222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2f43c6af515_0_0"/>
          <p:cNvSpPr/>
          <p:nvPr/>
        </p:nvSpPr>
        <p:spPr>
          <a:xfrm>
            <a:off x="280982" y="605118"/>
            <a:ext cx="11660100"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338" name="Google Shape;338;g2f43c6af515_0_0"/>
          <p:cNvPicPr preferRelativeResize="0"/>
          <p:nvPr/>
        </p:nvPicPr>
        <p:blipFill rotWithShape="1">
          <a:blip r:embed="rId3">
            <a:alphaModFix/>
          </a:blip>
          <a:srcRect b="0" l="0" r="0" t="0"/>
          <a:stretch/>
        </p:blipFill>
        <p:spPr>
          <a:xfrm>
            <a:off x="1227448" y="1095233"/>
            <a:ext cx="1182221" cy="1182221"/>
          </a:xfrm>
          <a:prstGeom prst="rect">
            <a:avLst/>
          </a:prstGeom>
          <a:noFill/>
          <a:ln>
            <a:noFill/>
          </a:ln>
        </p:spPr>
      </p:pic>
      <p:pic>
        <p:nvPicPr>
          <p:cNvPr id="339" name="Google Shape;339;g2f43c6af515_0_0"/>
          <p:cNvPicPr preferRelativeResize="0"/>
          <p:nvPr/>
        </p:nvPicPr>
        <p:blipFill rotWithShape="1">
          <a:blip r:embed="rId3">
            <a:alphaModFix/>
          </a:blip>
          <a:srcRect b="0" l="0" r="0" t="0"/>
          <a:stretch/>
        </p:blipFill>
        <p:spPr>
          <a:xfrm>
            <a:off x="781651" y="1964296"/>
            <a:ext cx="1182221" cy="1182221"/>
          </a:xfrm>
          <a:prstGeom prst="rect">
            <a:avLst/>
          </a:prstGeom>
          <a:noFill/>
          <a:ln>
            <a:noFill/>
          </a:ln>
        </p:spPr>
      </p:pic>
      <p:pic>
        <p:nvPicPr>
          <p:cNvPr id="340" name="Google Shape;340;g2f43c6af515_0_0"/>
          <p:cNvPicPr preferRelativeResize="0"/>
          <p:nvPr/>
        </p:nvPicPr>
        <p:blipFill rotWithShape="1">
          <a:blip r:embed="rId3">
            <a:alphaModFix/>
          </a:blip>
          <a:srcRect b="0" l="0" r="0" t="0"/>
          <a:stretch/>
        </p:blipFill>
        <p:spPr>
          <a:xfrm>
            <a:off x="1579510" y="1964296"/>
            <a:ext cx="1182221" cy="1182221"/>
          </a:xfrm>
          <a:prstGeom prst="rect">
            <a:avLst/>
          </a:prstGeom>
          <a:noFill/>
          <a:ln>
            <a:noFill/>
          </a:ln>
        </p:spPr>
      </p:pic>
      <p:sp>
        <p:nvSpPr>
          <p:cNvPr id="341" name="Google Shape;341;g2f43c6af515_0_0"/>
          <p:cNvSpPr txBox="1"/>
          <p:nvPr/>
        </p:nvSpPr>
        <p:spPr>
          <a:xfrm>
            <a:off x="781645" y="3709340"/>
            <a:ext cx="10746900" cy="2555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entury Gothic"/>
                <a:ea typeface="Century Gothic"/>
                <a:cs typeface="Century Gothic"/>
                <a:sym typeface="Century Gothic"/>
              </a:rPr>
              <a:t>You will be assigned a </a:t>
            </a:r>
            <a:r>
              <a:rPr b="1" i="0" lang="en-US" sz="4000" u="none" cap="none" strike="noStrike">
                <a:solidFill>
                  <a:schemeClr val="dk1"/>
                </a:solidFill>
                <a:latin typeface="Century Gothic"/>
                <a:ea typeface="Century Gothic"/>
                <a:cs typeface="Century Gothic"/>
                <a:sym typeface="Century Gothic"/>
              </a:rPr>
              <a:t>group in recitation. You cannot change this group. That is how the real world is, too. We are aiming to force you to get used to it</a:t>
            </a:r>
            <a:endParaRPr b="1" i="0" sz="4000" u="none" cap="none" strike="noStrike">
              <a:solidFill>
                <a:schemeClr val="dk1"/>
              </a:solidFill>
              <a:latin typeface="Century Gothic"/>
              <a:ea typeface="Century Gothic"/>
              <a:cs typeface="Century Gothic"/>
              <a:sym typeface="Century Gothic"/>
            </a:endParaRPr>
          </a:p>
        </p:txBody>
      </p:sp>
      <p:pic>
        <p:nvPicPr>
          <p:cNvPr id="342" name="Google Shape;342;g2f43c6af515_0_0"/>
          <p:cNvPicPr preferRelativeResize="0"/>
          <p:nvPr/>
        </p:nvPicPr>
        <p:blipFill rotWithShape="1">
          <a:blip r:embed="rId3">
            <a:alphaModFix/>
          </a:blip>
          <a:srcRect b="0" l="0" r="0" t="0"/>
          <a:stretch/>
        </p:blipFill>
        <p:spPr>
          <a:xfrm>
            <a:off x="5152827" y="1095233"/>
            <a:ext cx="1182221" cy="1182221"/>
          </a:xfrm>
          <a:prstGeom prst="rect">
            <a:avLst/>
          </a:prstGeom>
          <a:noFill/>
          <a:ln>
            <a:noFill/>
          </a:ln>
        </p:spPr>
      </p:pic>
      <p:pic>
        <p:nvPicPr>
          <p:cNvPr id="343" name="Google Shape;343;g2f43c6af515_0_0"/>
          <p:cNvPicPr preferRelativeResize="0"/>
          <p:nvPr/>
        </p:nvPicPr>
        <p:blipFill rotWithShape="1">
          <a:blip r:embed="rId3">
            <a:alphaModFix/>
          </a:blip>
          <a:srcRect b="0" l="0" r="0" t="0"/>
          <a:stretch/>
        </p:blipFill>
        <p:spPr>
          <a:xfrm>
            <a:off x="4707030" y="1964296"/>
            <a:ext cx="1182221" cy="1182221"/>
          </a:xfrm>
          <a:prstGeom prst="rect">
            <a:avLst/>
          </a:prstGeom>
          <a:noFill/>
          <a:ln>
            <a:noFill/>
          </a:ln>
        </p:spPr>
      </p:pic>
      <p:pic>
        <p:nvPicPr>
          <p:cNvPr id="344" name="Google Shape;344;g2f43c6af515_0_0"/>
          <p:cNvPicPr preferRelativeResize="0"/>
          <p:nvPr/>
        </p:nvPicPr>
        <p:blipFill rotWithShape="1">
          <a:blip r:embed="rId3">
            <a:alphaModFix/>
          </a:blip>
          <a:srcRect b="0" l="0" r="0" t="0"/>
          <a:stretch/>
        </p:blipFill>
        <p:spPr>
          <a:xfrm>
            <a:off x="5504889" y="1964296"/>
            <a:ext cx="1182221" cy="1182221"/>
          </a:xfrm>
          <a:prstGeom prst="rect">
            <a:avLst/>
          </a:prstGeom>
          <a:noFill/>
          <a:ln>
            <a:noFill/>
          </a:ln>
        </p:spPr>
      </p:pic>
      <p:pic>
        <p:nvPicPr>
          <p:cNvPr id="345" name="Google Shape;345;g2f43c6af515_0_0"/>
          <p:cNvPicPr preferRelativeResize="0"/>
          <p:nvPr/>
        </p:nvPicPr>
        <p:blipFill rotWithShape="1">
          <a:blip r:embed="rId3">
            <a:alphaModFix/>
          </a:blip>
          <a:srcRect b="0" l="0" r="0" t="0"/>
          <a:stretch/>
        </p:blipFill>
        <p:spPr>
          <a:xfrm>
            <a:off x="9724395" y="1095233"/>
            <a:ext cx="1182221" cy="1182221"/>
          </a:xfrm>
          <a:prstGeom prst="rect">
            <a:avLst/>
          </a:prstGeom>
          <a:noFill/>
          <a:ln>
            <a:noFill/>
          </a:ln>
        </p:spPr>
      </p:pic>
      <p:pic>
        <p:nvPicPr>
          <p:cNvPr id="346" name="Google Shape;346;g2f43c6af515_0_0"/>
          <p:cNvPicPr preferRelativeResize="0"/>
          <p:nvPr/>
        </p:nvPicPr>
        <p:blipFill rotWithShape="1">
          <a:blip r:embed="rId3">
            <a:alphaModFix/>
          </a:blip>
          <a:srcRect b="0" l="0" r="0" t="0"/>
          <a:stretch/>
        </p:blipFill>
        <p:spPr>
          <a:xfrm>
            <a:off x="9278598" y="1964296"/>
            <a:ext cx="1182221" cy="1182221"/>
          </a:xfrm>
          <a:prstGeom prst="rect">
            <a:avLst/>
          </a:prstGeom>
          <a:noFill/>
          <a:ln>
            <a:noFill/>
          </a:ln>
        </p:spPr>
      </p:pic>
      <p:pic>
        <p:nvPicPr>
          <p:cNvPr id="347" name="Google Shape;347;g2f43c6af515_0_0"/>
          <p:cNvPicPr preferRelativeResize="0"/>
          <p:nvPr/>
        </p:nvPicPr>
        <p:blipFill rotWithShape="1">
          <a:blip r:embed="rId3">
            <a:alphaModFix/>
          </a:blip>
          <a:srcRect b="0" l="0" r="0" t="0"/>
          <a:stretch/>
        </p:blipFill>
        <p:spPr>
          <a:xfrm>
            <a:off x="10076457" y="1964296"/>
            <a:ext cx="1182221" cy="118222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3"/>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Your Teaching Assistants (TAs)</a:t>
            </a:r>
            <a:endParaRPr/>
          </a:p>
        </p:txBody>
      </p:sp>
      <p:sp>
        <p:nvSpPr>
          <p:cNvPr id="353" name="Google Shape;353;p13"/>
          <p:cNvSpPr txBox="1"/>
          <p:nvPr>
            <p:ph idx="1" type="body"/>
          </p:nvPr>
        </p:nvSpPr>
        <p:spPr>
          <a:xfrm>
            <a:off x="758687" y="1253331"/>
            <a:ext cx="11068878" cy="4351338"/>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800"/>
              <a:buNone/>
            </a:pPr>
            <a:r>
              <a:rPr lang="en-US"/>
              <a:t>They are also undergraduate students just as you are!</a:t>
            </a:r>
            <a:endParaRPr/>
          </a:p>
          <a:p>
            <a:pPr indent="0" lvl="0" marL="0" rtl="0" algn="l">
              <a:lnSpc>
                <a:spcPct val="115000"/>
              </a:lnSpc>
              <a:spcBef>
                <a:spcPts val="2133"/>
              </a:spcBef>
              <a:spcAft>
                <a:spcPts val="0"/>
              </a:spcAft>
              <a:buSzPts val="1800"/>
              <a:buNone/>
            </a:pPr>
            <a:r>
              <a:rPr lang="en-US"/>
              <a:t>You can also be a UTA (Undergraduate Teaching Assistant)!</a:t>
            </a:r>
            <a:endParaRPr/>
          </a:p>
          <a:p>
            <a:pPr indent="-457188" lvl="0" marL="609585" rtl="0" algn="l">
              <a:lnSpc>
                <a:spcPct val="115000"/>
              </a:lnSpc>
              <a:spcBef>
                <a:spcPts val="2133"/>
              </a:spcBef>
              <a:spcAft>
                <a:spcPts val="0"/>
              </a:spcAft>
              <a:buSzPts val="1800"/>
              <a:buChar char="●"/>
            </a:pPr>
            <a:r>
              <a:rPr lang="en-US"/>
              <a:t>If interested, please talk to an instructor or a TA during the semester.</a:t>
            </a:r>
            <a:endParaRPr/>
          </a:p>
          <a:p>
            <a:pPr indent="-457188" lvl="0" marL="609585" rtl="0" algn="l">
              <a:lnSpc>
                <a:spcPct val="115000"/>
              </a:lnSpc>
              <a:spcBef>
                <a:spcPts val="0"/>
              </a:spcBef>
              <a:spcAft>
                <a:spcPts val="0"/>
              </a:spcAft>
              <a:buSzPts val="1800"/>
              <a:buChar char="●"/>
            </a:pPr>
            <a:r>
              <a:rPr lang="en-US"/>
              <a:t>Paid position (do it for course credit instead, too)</a:t>
            </a:r>
            <a:endParaRPr/>
          </a:p>
          <a:p>
            <a:pPr indent="0" lvl="0" marL="0" rtl="0" algn="l">
              <a:lnSpc>
                <a:spcPct val="115000"/>
              </a:lnSpc>
              <a:spcBef>
                <a:spcPts val="2133"/>
              </a:spcBef>
              <a:spcAft>
                <a:spcPts val="2133"/>
              </a:spcAft>
              <a:buSzPts val="1800"/>
              <a:buNone/>
            </a:pPr>
            <a:r>
              <a:rPr lang="en-US"/>
              <a:t>It is important to understand that for this course, </a:t>
            </a:r>
            <a:r>
              <a:rPr b="1" lang="en-US"/>
              <a:t>they are </a:t>
            </a:r>
            <a:r>
              <a:rPr b="1" lang="en-US">
                <a:solidFill>
                  <a:srgbClr val="FF0000"/>
                </a:solidFill>
              </a:rPr>
              <a:t>not</a:t>
            </a:r>
            <a:r>
              <a:rPr b="1" lang="en-US"/>
              <a:t> your fellow students. They are part of the teaching staff, so approach them appropriately.</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5"/>
          <p:cNvSpPr txBox="1"/>
          <p:nvPr/>
        </p:nvSpPr>
        <p:spPr>
          <a:xfrm>
            <a:off x="194126" y="730500"/>
            <a:ext cx="6032400" cy="563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entury Gothic"/>
                <a:ea typeface="Century Gothic"/>
                <a:cs typeface="Century Gothic"/>
                <a:sym typeface="Century Gothic"/>
                <a:extLst>
                  <a:ext uri="http://customooxmlschemas.google.com/">
                    <go:slidesCustomData xmlns:go="http://customooxmlschemas.google.com/" textRoundtripDataId="1"/>
                  </a:ext>
                </a:extLst>
              </a:rPr>
              <a:t>UBLearns</a:t>
            </a:r>
            <a:r>
              <a:rPr b="1" i="0" lang="en-US" sz="4000" u="none" cap="none" strike="noStrike">
                <a:solidFill>
                  <a:schemeClr val="dk1"/>
                </a:solidFill>
                <a:latin typeface="Century Gothic"/>
                <a:ea typeface="Century Gothic"/>
                <a:cs typeface="Century Gothic"/>
                <a:sym typeface="Century Gothic"/>
              </a:rPr>
              <a:t> -&gt; Place you go to submit stuff and check your grades</a:t>
            </a:r>
            <a:endParaRPr b="1" i="0" sz="40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rgbClr val="C00000"/>
                </a:solidFill>
                <a:latin typeface="Century Gothic"/>
                <a:ea typeface="Century Gothic"/>
                <a:cs typeface="Century Gothic"/>
                <a:sym typeface="Century Gothic"/>
              </a:rPr>
              <a:t>You are responsible for all UBLearns announcement content. Turn on notifications!</a:t>
            </a:r>
            <a:endParaRPr b="1" i="0" sz="4000" u="none" cap="none" strike="noStrike">
              <a:solidFill>
                <a:srgbClr val="C00000"/>
              </a:solidFill>
              <a:latin typeface="Century Gothic"/>
              <a:ea typeface="Century Gothic"/>
              <a:cs typeface="Century Gothic"/>
              <a:sym typeface="Century Gothic"/>
            </a:endParaRPr>
          </a:p>
        </p:txBody>
      </p:sp>
      <p:pic>
        <p:nvPicPr>
          <p:cNvPr id="359" name="Google Shape;359;p15"/>
          <p:cNvPicPr preferRelativeResize="0"/>
          <p:nvPr/>
        </p:nvPicPr>
        <p:blipFill rotWithShape="1">
          <a:blip r:embed="rId3">
            <a:alphaModFix/>
          </a:blip>
          <a:srcRect b="0" l="0" r="0" t="0"/>
          <a:stretch/>
        </p:blipFill>
        <p:spPr>
          <a:xfrm>
            <a:off x="6226526" y="1341625"/>
            <a:ext cx="5660672" cy="40492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6"/>
          <p:cNvSpPr/>
          <p:nvPr/>
        </p:nvSpPr>
        <p:spPr>
          <a:xfrm>
            <a:off x="280982" y="605118"/>
            <a:ext cx="11660006"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365" name="Google Shape;365;p16"/>
          <p:cNvSpPr txBox="1"/>
          <p:nvPr/>
        </p:nvSpPr>
        <p:spPr>
          <a:xfrm>
            <a:off x="886318" y="2828835"/>
            <a:ext cx="798189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Century Gothic"/>
                <a:ea typeface="Century Gothic"/>
                <a:cs typeface="Century Gothic"/>
                <a:sym typeface="Century Gothic"/>
              </a:rPr>
              <a:t>Questions?!</a:t>
            </a:r>
            <a:endParaRPr b="0" i="0" sz="1400" u="none" cap="none" strike="noStrike">
              <a:solidFill>
                <a:srgbClr val="000000"/>
              </a:solidFill>
              <a:latin typeface="Arial"/>
              <a:ea typeface="Arial"/>
              <a:cs typeface="Arial"/>
              <a:sym typeface="Arial"/>
            </a:endParaRPr>
          </a:p>
        </p:txBody>
      </p:sp>
      <p:pic>
        <p:nvPicPr>
          <p:cNvPr id="366" name="Google Shape;366;p16"/>
          <p:cNvPicPr preferRelativeResize="0"/>
          <p:nvPr/>
        </p:nvPicPr>
        <p:blipFill rotWithShape="1">
          <a:blip r:embed="rId3">
            <a:alphaModFix/>
          </a:blip>
          <a:srcRect b="0" l="0" r="0" t="0"/>
          <a:stretch/>
        </p:blipFill>
        <p:spPr>
          <a:xfrm>
            <a:off x="7064377" y="305825"/>
            <a:ext cx="4686208" cy="6246350"/>
          </a:xfrm>
          <a:prstGeom prst="rect">
            <a:avLst/>
          </a:prstGeom>
          <a:noFill/>
          <a:ln>
            <a:noFill/>
          </a:ln>
        </p:spPr>
      </p:pic>
      <p:sp>
        <p:nvSpPr>
          <p:cNvPr id="367" name="Google Shape;367;p16"/>
          <p:cNvSpPr txBox="1"/>
          <p:nvPr/>
        </p:nvSpPr>
        <p:spPr>
          <a:xfrm>
            <a:off x="4375820" y="763352"/>
            <a:ext cx="268855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Josie, Kenny’s dog ---&gt;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Welcome, everyone to CSE 199!</a:t>
            </a:r>
            <a:endParaRPr/>
          </a:p>
        </p:txBody>
      </p:sp>
      <p:sp>
        <p:nvSpPr>
          <p:cNvPr id="112" name="Google Shape;112;p3"/>
          <p:cNvSpPr txBox="1"/>
          <p:nvPr>
            <p:ph idx="1" type="body"/>
          </p:nvPr>
        </p:nvSpPr>
        <p:spPr>
          <a:xfrm>
            <a:off x="678079" y="1449408"/>
            <a:ext cx="10515600" cy="4351338"/>
          </a:xfrm>
          <a:prstGeom prst="rect">
            <a:avLst/>
          </a:prstGeom>
          <a:noFill/>
          <a:ln>
            <a:noFill/>
          </a:ln>
        </p:spPr>
        <p:txBody>
          <a:bodyPr anchorCtr="0" anchor="t" bIns="45700" lIns="91425" spcFirstLastPara="1" rIns="91425" wrap="square" tIns="45700">
            <a:normAutofit fontScale="70000" lnSpcReduction="10000"/>
          </a:bodyPr>
          <a:lstStyle/>
          <a:p>
            <a:pPr indent="0" lvl="0" marL="0" rtl="0" algn="l">
              <a:lnSpc>
                <a:spcPct val="90000"/>
              </a:lnSpc>
              <a:spcBef>
                <a:spcPts val="0"/>
              </a:spcBef>
              <a:spcAft>
                <a:spcPts val="0"/>
              </a:spcAft>
              <a:buSzPct val="64285"/>
              <a:buNone/>
            </a:pPr>
            <a:r>
              <a:rPr lang="en-US" sz="4000"/>
              <a:t>We are so happy you’re here! (All 70-ish of 280-ish of you!)</a:t>
            </a:r>
            <a:endParaRPr sz="4000"/>
          </a:p>
          <a:p>
            <a:pPr indent="0" lvl="0" marL="0" rtl="0" algn="l">
              <a:lnSpc>
                <a:spcPct val="90000"/>
              </a:lnSpc>
              <a:spcBef>
                <a:spcPts val="0"/>
              </a:spcBef>
              <a:spcAft>
                <a:spcPts val="0"/>
              </a:spcAft>
              <a:buSzPct val="64285"/>
              <a:buNone/>
            </a:pPr>
            <a:r>
              <a:t/>
            </a:r>
            <a:endParaRPr sz="4000"/>
          </a:p>
          <a:p>
            <a:pPr indent="-177800" lvl="0" marL="228600" rtl="0" algn="l">
              <a:lnSpc>
                <a:spcPct val="90000"/>
              </a:lnSpc>
              <a:spcBef>
                <a:spcPts val="1000"/>
              </a:spcBef>
              <a:spcAft>
                <a:spcPts val="0"/>
              </a:spcAft>
              <a:buSzPct val="100000"/>
              <a:buChar char="▪"/>
            </a:pPr>
            <a:r>
              <a:rPr lang="en-US" sz="4000"/>
              <a:t> This week’s lecture plan:</a:t>
            </a:r>
            <a:endParaRPr/>
          </a:p>
          <a:p>
            <a:pPr indent="-177164" lvl="1" marL="685800" rtl="0" algn="l">
              <a:lnSpc>
                <a:spcPct val="90000"/>
              </a:lnSpc>
              <a:spcBef>
                <a:spcPts val="500"/>
              </a:spcBef>
              <a:spcAft>
                <a:spcPts val="0"/>
              </a:spcAft>
              <a:buSzPct val="100000"/>
              <a:buChar char="▪"/>
            </a:pPr>
            <a:r>
              <a:rPr lang="en-US" sz="3600"/>
              <a:t> 199 Intro (Today)</a:t>
            </a:r>
            <a:endParaRPr sz="3600"/>
          </a:p>
          <a:p>
            <a:pPr indent="-177164" lvl="1" marL="685800" rtl="0" algn="l">
              <a:lnSpc>
                <a:spcPct val="90000"/>
              </a:lnSpc>
              <a:spcBef>
                <a:spcPts val="500"/>
              </a:spcBef>
              <a:spcAft>
                <a:spcPts val="0"/>
              </a:spcAft>
              <a:buSzPct val="100000"/>
              <a:buChar char="▪"/>
            </a:pPr>
            <a:r>
              <a:rPr lang="en-US" sz="3600"/>
              <a:t> TA Panel (Sections A and </a:t>
            </a:r>
            <a:r>
              <a:rPr b="1" lang="en-US" sz="3600">
                <a:solidFill>
                  <a:srgbClr val="FF0000"/>
                </a:solidFill>
              </a:rPr>
              <a:t>B</a:t>
            </a:r>
            <a:r>
              <a:rPr lang="en-US" sz="3600"/>
              <a:t>), Academic Advising (C and D)</a:t>
            </a:r>
            <a:endParaRPr sz="3600"/>
          </a:p>
          <a:p>
            <a:pPr indent="0" lvl="0" marL="914400" rtl="0" algn="l">
              <a:lnSpc>
                <a:spcPct val="90000"/>
              </a:lnSpc>
              <a:spcBef>
                <a:spcPts val="500"/>
              </a:spcBef>
              <a:spcAft>
                <a:spcPts val="0"/>
              </a:spcAft>
              <a:buSzPct val="71429"/>
              <a:buNone/>
            </a:pPr>
            <a:r>
              <a:t/>
            </a:r>
            <a:endParaRPr sz="3600"/>
          </a:p>
          <a:p>
            <a:pPr indent="-228600" lvl="0" marL="228600" rtl="0" algn="l">
              <a:lnSpc>
                <a:spcPct val="90000"/>
              </a:lnSpc>
              <a:spcBef>
                <a:spcPts val="500"/>
              </a:spcBef>
              <a:spcAft>
                <a:spcPts val="0"/>
              </a:spcAft>
              <a:buSzPct val="100000"/>
              <a:buChar char="▪"/>
            </a:pPr>
            <a:r>
              <a:rPr lang="en-US" sz="3600"/>
              <a:t>In recitation:</a:t>
            </a:r>
            <a:endParaRPr sz="3600"/>
          </a:p>
          <a:p>
            <a:pPr indent="-274319" lvl="1" marL="685800" rtl="0" algn="l">
              <a:lnSpc>
                <a:spcPct val="90000"/>
              </a:lnSpc>
              <a:spcBef>
                <a:spcPts val="500"/>
              </a:spcBef>
              <a:spcAft>
                <a:spcPts val="0"/>
              </a:spcAft>
              <a:buSzPct val="100000"/>
              <a:buChar char="▪"/>
            </a:pPr>
            <a:r>
              <a:rPr b="1" lang="en-US" sz="3600"/>
              <a:t>Attendance</a:t>
            </a:r>
            <a:endParaRPr b="1" sz="3600"/>
          </a:p>
          <a:p>
            <a:pPr indent="-274319" lvl="1" marL="685800" rtl="0" algn="l">
              <a:lnSpc>
                <a:spcPct val="90000"/>
              </a:lnSpc>
              <a:spcBef>
                <a:spcPts val="500"/>
              </a:spcBef>
              <a:spcAft>
                <a:spcPts val="0"/>
              </a:spcAft>
              <a:buSzPct val="100000"/>
              <a:buChar char="▪"/>
            </a:pPr>
            <a:r>
              <a:rPr lang="en-US" sz="3600"/>
              <a:t>Class Icebreakers</a:t>
            </a:r>
            <a:endParaRPr sz="3600"/>
          </a:p>
          <a:p>
            <a:pPr indent="-274319" lvl="1" marL="685800" rtl="0" algn="l">
              <a:lnSpc>
                <a:spcPct val="90000"/>
              </a:lnSpc>
              <a:spcBef>
                <a:spcPts val="500"/>
              </a:spcBef>
              <a:spcAft>
                <a:spcPts val="0"/>
              </a:spcAft>
              <a:buSzPct val="100000"/>
              <a:buChar char="▪"/>
            </a:pPr>
            <a:r>
              <a:rPr lang="en-US" sz="3600"/>
              <a:t>Group Icebreakers</a:t>
            </a:r>
            <a:endParaRPr sz="3600"/>
          </a:p>
          <a:p>
            <a:pPr indent="0" lvl="1" marL="457200" rtl="0" algn="l">
              <a:lnSpc>
                <a:spcPct val="90000"/>
              </a:lnSpc>
              <a:spcBef>
                <a:spcPts val="500"/>
              </a:spcBef>
              <a:spcAft>
                <a:spcPts val="0"/>
              </a:spcAft>
              <a:buSzPct val="100000"/>
              <a:buNone/>
            </a:pPr>
            <a:r>
              <a:t/>
            </a:r>
            <a:endParaRPr sz="3600"/>
          </a:p>
        </p:txBody>
      </p:sp>
      <p:sp>
        <p:nvSpPr>
          <p:cNvPr id="113" name="Google Shape;113;p3"/>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7"/>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Detailed Logistics, Part 1</a:t>
            </a:r>
            <a:endParaRPr/>
          </a:p>
        </p:txBody>
      </p:sp>
      <p:sp>
        <p:nvSpPr>
          <p:cNvPr id="373" name="Google Shape;373;p17"/>
          <p:cNvSpPr txBox="1"/>
          <p:nvPr>
            <p:ph idx="1" type="body"/>
          </p:nvPr>
        </p:nvSpPr>
        <p:spPr>
          <a:xfrm>
            <a:off x="234625" y="1407850"/>
            <a:ext cx="11513400" cy="4351200"/>
          </a:xfrm>
          <a:prstGeom prst="rect">
            <a:avLst/>
          </a:prstGeom>
          <a:noFill/>
          <a:ln>
            <a:noFill/>
          </a:ln>
        </p:spPr>
        <p:txBody>
          <a:bodyPr anchorCtr="0" anchor="t" bIns="121900" lIns="121900" spcFirstLastPara="1" rIns="121900" wrap="square" tIns="121900">
            <a:noAutofit/>
          </a:bodyPr>
          <a:lstStyle/>
          <a:p>
            <a:pPr indent="-457200" lvl="0" marL="601130" rtl="0" algn="l">
              <a:lnSpc>
                <a:spcPct val="150000"/>
              </a:lnSpc>
              <a:spcBef>
                <a:spcPts val="0"/>
              </a:spcBef>
              <a:spcAft>
                <a:spcPts val="0"/>
              </a:spcAft>
              <a:buSzPts val="3936"/>
              <a:buChar char="▪"/>
            </a:pPr>
            <a:r>
              <a:rPr b="1" lang="en-US" sz="3200"/>
              <a:t>Lecture and recitation attendance is mandatory!</a:t>
            </a:r>
            <a:endParaRPr b="1" sz="3200"/>
          </a:p>
          <a:p>
            <a:pPr indent="-342900" lvl="1" marL="1113348" rtl="0" algn="l">
              <a:lnSpc>
                <a:spcPct val="150000"/>
              </a:lnSpc>
              <a:spcBef>
                <a:spcPts val="0"/>
              </a:spcBef>
              <a:spcAft>
                <a:spcPts val="0"/>
              </a:spcAft>
              <a:buSzPts val="3444"/>
              <a:buChar char="▪"/>
            </a:pPr>
            <a:r>
              <a:rPr lang="en-US" sz="2800"/>
              <a:t>We will take lecture attendance and measure participation with </a:t>
            </a:r>
            <a:r>
              <a:rPr b="1" lang="en-US" sz="2800"/>
              <a:t>TopHat </a:t>
            </a:r>
            <a:r>
              <a:rPr lang="en-US" sz="2800"/>
              <a:t>(more later).</a:t>
            </a:r>
            <a:endParaRPr sz="2800"/>
          </a:p>
          <a:p>
            <a:pPr indent="-342900" lvl="1" marL="1113348" rtl="0" algn="l">
              <a:lnSpc>
                <a:spcPct val="150000"/>
              </a:lnSpc>
              <a:spcBef>
                <a:spcPts val="0"/>
              </a:spcBef>
              <a:spcAft>
                <a:spcPts val="0"/>
              </a:spcAft>
              <a:buSzPts val="3444"/>
              <a:buChar char="▪"/>
            </a:pPr>
            <a:r>
              <a:rPr b="1" lang="en-US" sz="2800"/>
              <a:t>Recitation </a:t>
            </a:r>
            <a:r>
              <a:rPr lang="en-US" sz="2800"/>
              <a:t>attendance</a:t>
            </a:r>
            <a:r>
              <a:rPr b="1" lang="en-US" sz="2800"/>
              <a:t> </a:t>
            </a:r>
            <a:r>
              <a:rPr lang="en-US" sz="2800"/>
              <a:t>will be done by TAs</a:t>
            </a:r>
            <a:endParaRPr sz="2800"/>
          </a:p>
          <a:p>
            <a:pPr indent="-457200" lvl="0" marL="601130" rtl="0" algn="l">
              <a:lnSpc>
                <a:spcPct val="150000"/>
              </a:lnSpc>
              <a:spcBef>
                <a:spcPts val="0"/>
              </a:spcBef>
              <a:spcAft>
                <a:spcPts val="0"/>
              </a:spcAft>
              <a:buSzPts val="3936"/>
              <a:buChar char="▪"/>
            </a:pPr>
            <a:r>
              <a:rPr lang="en-US" sz="3200"/>
              <a:t>Module HWs are due certain Wednesdays at 11:59PM, and must be submitted to UBLearns as PDF</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8"/>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Details, Part 2 - Attendance</a:t>
            </a:r>
            <a:endParaRPr/>
          </a:p>
        </p:txBody>
      </p:sp>
      <p:sp>
        <p:nvSpPr>
          <p:cNvPr id="379" name="Google Shape;379;p18"/>
          <p:cNvSpPr txBox="1"/>
          <p:nvPr>
            <p:ph idx="1" type="body"/>
          </p:nvPr>
        </p:nvSpPr>
        <p:spPr>
          <a:xfrm>
            <a:off x="678079" y="1029030"/>
            <a:ext cx="10515600" cy="4351338"/>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800"/>
              <a:buNone/>
            </a:pPr>
            <a:r>
              <a:rPr lang="en-US" sz="2133"/>
              <a:t>We will take attendance now, to show you the process.</a:t>
            </a:r>
            <a:endParaRPr sz="2133"/>
          </a:p>
          <a:p>
            <a:pPr indent="-440255" lvl="0" marL="609585" rtl="0" algn="l">
              <a:lnSpc>
                <a:spcPct val="115000"/>
              </a:lnSpc>
              <a:spcBef>
                <a:spcPts val="2133"/>
              </a:spcBef>
              <a:spcAft>
                <a:spcPts val="0"/>
              </a:spcAft>
              <a:buSzPts val="1600"/>
              <a:buChar char="●"/>
            </a:pPr>
            <a:r>
              <a:rPr lang="en-US" sz="2133"/>
              <a:t>We are using </a:t>
            </a:r>
            <a:r>
              <a:rPr lang="en-US" sz="2133" u="sng">
                <a:solidFill>
                  <a:schemeClr val="hlink"/>
                </a:solidFill>
                <a:hlinkClick r:id="rId3"/>
              </a:rPr>
              <a:t>TopHat</a:t>
            </a:r>
            <a:r>
              <a:rPr lang="en-US" sz="2133"/>
              <a:t> for attendance, and to ask questions periodically during class to confirm your understanding. </a:t>
            </a:r>
            <a:r>
              <a:rPr b="1" lang="en-US" sz="2133"/>
              <a:t>Sign up before next lecture!  You do NOT have to pay for TopHat! You can sign in via SSO, look to UBLearns announcements for details!</a:t>
            </a:r>
            <a:endParaRPr b="1" sz="2133"/>
          </a:p>
          <a:p>
            <a:pPr indent="0" lvl="0" marL="0" rtl="0" algn="l">
              <a:lnSpc>
                <a:spcPct val="115000"/>
              </a:lnSpc>
              <a:spcBef>
                <a:spcPts val="2133"/>
              </a:spcBef>
              <a:spcAft>
                <a:spcPts val="0"/>
              </a:spcAft>
              <a:buSzPts val="1800"/>
              <a:buNone/>
            </a:pPr>
            <a:r>
              <a:rPr lang="en-US" sz="2133"/>
              <a:t>For future lectures, attendance information:</a:t>
            </a:r>
            <a:endParaRPr sz="2133"/>
          </a:p>
          <a:p>
            <a:pPr indent="-440255" lvl="0" marL="609585" rtl="0" algn="l">
              <a:lnSpc>
                <a:spcPct val="115000"/>
              </a:lnSpc>
              <a:spcBef>
                <a:spcPts val="2133"/>
              </a:spcBef>
              <a:spcAft>
                <a:spcPts val="0"/>
              </a:spcAft>
              <a:buSzPts val="1600"/>
              <a:buChar char="●"/>
            </a:pPr>
            <a:r>
              <a:rPr lang="en-US" sz="2133"/>
              <a:t>Will be put up before class starts</a:t>
            </a:r>
            <a:endParaRPr sz="2133"/>
          </a:p>
          <a:p>
            <a:pPr indent="-440255" lvl="0" marL="609585" rtl="0" algn="l">
              <a:lnSpc>
                <a:spcPct val="115000"/>
              </a:lnSpc>
              <a:spcBef>
                <a:spcPts val="0"/>
              </a:spcBef>
              <a:spcAft>
                <a:spcPts val="0"/>
              </a:spcAft>
              <a:buSzPts val="1600"/>
              <a:buChar char="●"/>
            </a:pPr>
            <a:r>
              <a:rPr lang="en-US" sz="2133"/>
              <a:t>Must be entered in the first ten minutes of class. </a:t>
            </a:r>
            <a:r>
              <a:rPr b="1" lang="en-US" sz="2133"/>
              <a:t>You must arrive within the first ten minutes, or be counted absent!</a:t>
            </a:r>
            <a:endParaRPr b="1" sz="2133"/>
          </a:p>
          <a:p>
            <a:pPr indent="0" lvl="0" marL="0" rtl="0" algn="l">
              <a:lnSpc>
                <a:spcPct val="115000"/>
              </a:lnSpc>
              <a:spcBef>
                <a:spcPts val="2133"/>
              </a:spcBef>
              <a:spcAft>
                <a:spcPts val="2133"/>
              </a:spcAft>
              <a:buSzPts val="1800"/>
              <a:buNone/>
            </a:pPr>
            <a:r>
              <a:rPr lang="en-US" sz="2133">
                <a:solidFill>
                  <a:srgbClr val="FF0000"/>
                </a:solidFill>
              </a:rPr>
              <a:t>For every 3 lectures or recitations that you miss, we will downgrade your letter grade by one (e.g., A to A-, then to B+, etc.).</a:t>
            </a:r>
            <a:endParaRPr sz="2133">
              <a:solidFill>
                <a:srgbClr val="FF0000"/>
              </a:solidFill>
            </a:endParaRPr>
          </a:p>
        </p:txBody>
      </p:sp>
      <p:pic>
        <p:nvPicPr>
          <p:cNvPr descr="Related image" id="380" name="Google Shape;380;p18"/>
          <p:cNvPicPr preferRelativeResize="0"/>
          <p:nvPr/>
        </p:nvPicPr>
        <p:blipFill rotWithShape="1">
          <a:blip r:embed="rId4">
            <a:alphaModFix/>
          </a:blip>
          <a:srcRect b="0" l="0" r="0" t="0"/>
          <a:stretch/>
        </p:blipFill>
        <p:spPr>
          <a:xfrm>
            <a:off x="10381932" y="0"/>
            <a:ext cx="1810068" cy="18100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9"/>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Details, Part 3 - Grading</a:t>
            </a:r>
            <a:endParaRPr/>
          </a:p>
        </p:txBody>
      </p:sp>
      <p:sp>
        <p:nvSpPr>
          <p:cNvPr id="386" name="Google Shape;386;p19"/>
          <p:cNvSpPr txBox="1"/>
          <p:nvPr>
            <p:ph idx="1" type="body"/>
          </p:nvPr>
        </p:nvSpPr>
        <p:spPr>
          <a:xfrm>
            <a:off x="678079" y="1449408"/>
            <a:ext cx="10515600" cy="4351338"/>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None/>
            </a:pPr>
            <a:r>
              <a:rPr lang="en-US"/>
              <a:t>Grading will generally use the following scheme:</a:t>
            </a:r>
            <a:endParaRPr/>
          </a:p>
          <a:p>
            <a:pPr indent="-457188" lvl="0" marL="609585" rtl="0" algn="l">
              <a:lnSpc>
                <a:spcPct val="115000"/>
              </a:lnSpc>
              <a:spcBef>
                <a:spcPts val="2133"/>
              </a:spcBef>
              <a:spcAft>
                <a:spcPts val="0"/>
              </a:spcAft>
              <a:buSzPts val="1800"/>
              <a:buChar char="●"/>
            </a:pPr>
            <a:r>
              <a:rPr lang="en-US"/>
              <a:t>0 pts: No submission or no attendance</a:t>
            </a:r>
            <a:endParaRPr/>
          </a:p>
          <a:p>
            <a:pPr indent="-457188" lvl="0" marL="609585" rtl="0" algn="l">
              <a:lnSpc>
                <a:spcPct val="115000"/>
              </a:lnSpc>
              <a:spcBef>
                <a:spcPts val="0"/>
              </a:spcBef>
              <a:spcAft>
                <a:spcPts val="0"/>
              </a:spcAft>
              <a:buSzPts val="1800"/>
              <a:buChar char="●"/>
            </a:pPr>
            <a:r>
              <a:rPr lang="en-US"/>
              <a:t>1 pt: Clearly no effort for the assignment/activity</a:t>
            </a:r>
            <a:endParaRPr/>
          </a:p>
          <a:p>
            <a:pPr indent="-457188" lvl="0" marL="609585" rtl="0" algn="l">
              <a:lnSpc>
                <a:spcPct val="115000"/>
              </a:lnSpc>
              <a:spcBef>
                <a:spcPts val="0"/>
              </a:spcBef>
              <a:spcAft>
                <a:spcPts val="0"/>
              </a:spcAft>
              <a:buSzPts val="1800"/>
              <a:buChar char="●"/>
            </a:pPr>
            <a:r>
              <a:rPr lang="en-US"/>
              <a:t>2 pts: Partial effort</a:t>
            </a:r>
            <a:endParaRPr/>
          </a:p>
          <a:p>
            <a:pPr indent="-457188" lvl="0" marL="609585" rtl="0" algn="l">
              <a:lnSpc>
                <a:spcPct val="115000"/>
              </a:lnSpc>
              <a:spcBef>
                <a:spcPts val="0"/>
              </a:spcBef>
              <a:spcAft>
                <a:spcPts val="0"/>
              </a:spcAft>
              <a:buSzPts val="1800"/>
              <a:buChar char="●"/>
            </a:pPr>
            <a:r>
              <a:rPr lang="en-US"/>
              <a:t>3 pts: Full effort</a:t>
            </a:r>
            <a:endParaRPr/>
          </a:p>
          <a:p>
            <a:pPr indent="0" lvl="0" marL="0" rtl="0" algn="l">
              <a:lnSpc>
                <a:spcPct val="115000"/>
              </a:lnSpc>
              <a:spcBef>
                <a:spcPts val="2133"/>
              </a:spcBef>
              <a:spcAft>
                <a:spcPts val="2133"/>
              </a:spcAft>
              <a:buSzPts val="1800"/>
              <a:buNone/>
            </a:pPr>
            <a:r>
              <a:rPr lang="en-US"/>
              <a:t>(</a:t>
            </a:r>
            <a:r>
              <a:rPr b="1" i="1" lang="en-US">
                <a:solidFill>
                  <a:schemeClr val="accent6"/>
                </a:solidFill>
              </a:rPr>
              <a:t>Leniently</a:t>
            </a:r>
            <a:r>
              <a:rPr lang="en-US"/>
              <a:t> following Bill Rapaport’s scheme: https://www.cse.buffalo.edu/~rapaport/howigrade.html)</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0"/>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Grading, cont.</a:t>
            </a:r>
            <a:endParaRPr/>
          </a:p>
        </p:txBody>
      </p:sp>
      <p:sp>
        <p:nvSpPr>
          <p:cNvPr id="392" name="Google Shape;392;p20"/>
          <p:cNvSpPr txBox="1"/>
          <p:nvPr>
            <p:ph idx="1" type="body"/>
          </p:nvPr>
        </p:nvSpPr>
        <p:spPr>
          <a:xfrm>
            <a:off x="0" y="1013031"/>
            <a:ext cx="13377555" cy="4351338"/>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800"/>
              <a:buNone/>
            </a:pPr>
            <a:r>
              <a:rPr lang="en-US">
                <a:solidFill>
                  <a:srgbClr val="FF0000"/>
                </a:solidFill>
              </a:rPr>
              <a:t>Absolute</a:t>
            </a:r>
            <a:r>
              <a:rPr lang="en-US"/>
              <a:t> based on total points earned (not curved)</a:t>
            </a:r>
            <a:endParaRPr/>
          </a:p>
          <a:p>
            <a:pPr indent="0" lvl="0" marL="0" rtl="0" algn="l">
              <a:lnSpc>
                <a:spcPct val="115000"/>
              </a:lnSpc>
              <a:spcBef>
                <a:spcPts val="2133"/>
              </a:spcBef>
              <a:spcAft>
                <a:spcPts val="0"/>
              </a:spcAft>
              <a:buClr>
                <a:schemeClr val="dk1"/>
              </a:buClr>
              <a:buSzPts val="1100"/>
              <a:buNone/>
            </a:pPr>
            <a:r>
              <a:rPr lang="en-US">
                <a:solidFill>
                  <a:srgbClr val="0000FF"/>
                </a:solidFill>
              </a:rPr>
              <a:t>A</a:t>
            </a:r>
            <a:r>
              <a:rPr lang="en-US"/>
              <a:t>: 92.0% -100.00%		</a:t>
            </a:r>
            <a:r>
              <a:rPr lang="en-US">
                <a:solidFill>
                  <a:srgbClr val="0000FF"/>
                </a:solidFill>
              </a:rPr>
              <a:t>A-</a:t>
            </a:r>
            <a:r>
              <a:rPr lang="en-US"/>
              <a:t>: 88.0% - 91.9%</a:t>
            </a:r>
            <a:endParaRPr/>
          </a:p>
          <a:p>
            <a:pPr indent="0" lvl="0" marL="0" rtl="0" algn="l">
              <a:lnSpc>
                <a:spcPct val="115000"/>
              </a:lnSpc>
              <a:spcBef>
                <a:spcPts val="2133"/>
              </a:spcBef>
              <a:spcAft>
                <a:spcPts val="0"/>
              </a:spcAft>
              <a:buClr>
                <a:schemeClr val="dk1"/>
              </a:buClr>
              <a:buSzPts val="1100"/>
              <a:buNone/>
            </a:pPr>
            <a:r>
              <a:rPr lang="en-US">
                <a:solidFill>
                  <a:srgbClr val="0000FF"/>
                </a:solidFill>
              </a:rPr>
              <a:t>B+</a:t>
            </a:r>
            <a:r>
              <a:rPr lang="en-US"/>
              <a:t>: 84.0% - 87.9%		</a:t>
            </a:r>
            <a:r>
              <a:rPr lang="en-US">
                <a:solidFill>
                  <a:srgbClr val="0000FF"/>
                </a:solidFill>
              </a:rPr>
              <a:t>B</a:t>
            </a:r>
            <a:r>
              <a:rPr lang="en-US"/>
              <a:t>: 80.0% - 83.9%			</a:t>
            </a:r>
            <a:r>
              <a:rPr lang="en-US">
                <a:solidFill>
                  <a:srgbClr val="0000FF"/>
                </a:solidFill>
              </a:rPr>
              <a:t>B-</a:t>
            </a:r>
            <a:r>
              <a:rPr lang="en-US"/>
              <a:t>: 76.0% - 79.9%</a:t>
            </a:r>
            <a:endParaRPr/>
          </a:p>
          <a:p>
            <a:pPr indent="0" lvl="0" marL="0" rtl="0" algn="l">
              <a:lnSpc>
                <a:spcPct val="115000"/>
              </a:lnSpc>
              <a:spcBef>
                <a:spcPts val="2133"/>
              </a:spcBef>
              <a:spcAft>
                <a:spcPts val="0"/>
              </a:spcAft>
              <a:buClr>
                <a:schemeClr val="dk1"/>
              </a:buClr>
              <a:buSzPts val="1100"/>
              <a:buNone/>
            </a:pPr>
            <a:r>
              <a:rPr lang="en-US">
                <a:solidFill>
                  <a:srgbClr val="0000FF"/>
                </a:solidFill>
              </a:rPr>
              <a:t>C+</a:t>
            </a:r>
            <a:r>
              <a:rPr lang="en-US"/>
              <a:t>: 72.0% - 75.9%		</a:t>
            </a:r>
            <a:r>
              <a:rPr lang="en-US">
                <a:solidFill>
                  <a:srgbClr val="0000FF"/>
                </a:solidFill>
              </a:rPr>
              <a:t>C</a:t>
            </a:r>
            <a:r>
              <a:rPr lang="en-US"/>
              <a:t>: 66.0% - 71.9%			</a:t>
            </a:r>
            <a:r>
              <a:rPr lang="en-US">
                <a:solidFill>
                  <a:srgbClr val="0000FF"/>
                </a:solidFill>
              </a:rPr>
              <a:t>C-</a:t>
            </a:r>
            <a:r>
              <a:rPr lang="en-US"/>
              <a:t>: 62.0% - 65.9%</a:t>
            </a:r>
            <a:endParaRPr/>
          </a:p>
          <a:p>
            <a:pPr indent="0" lvl="0" marL="0" rtl="0" algn="l">
              <a:lnSpc>
                <a:spcPct val="115000"/>
              </a:lnSpc>
              <a:spcBef>
                <a:spcPts val="2133"/>
              </a:spcBef>
              <a:spcAft>
                <a:spcPts val="0"/>
              </a:spcAft>
              <a:buClr>
                <a:schemeClr val="dk1"/>
              </a:buClr>
              <a:buSzPts val="1100"/>
              <a:buNone/>
            </a:pPr>
            <a:r>
              <a:rPr lang="en-US">
                <a:solidFill>
                  <a:srgbClr val="0000FF"/>
                </a:solidFill>
              </a:rPr>
              <a:t>D+</a:t>
            </a:r>
            <a:r>
              <a:rPr lang="en-US"/>
              <a:t>: 58.0% - 61.9%		</a:t>
            </a:r>
            <a:r>
              <a:rPr lang="en-US">
                <a:solidFill>
                  <a:srgbClr val="0000FF"/>
                </a:solidFill>
              </a:rPr>
              <a:t>D</a:t>
            </a:r>
            <a:r>
              <a:rPr lang="en-US"/>
              <a:t>: 50.0% - 57.9%</a:t>
            </a:r>
            <a:endParaRPr/>
          </a:p>
          <a:p>
            <a:pPr indent="0" lvl="0" marL="0" rtl="0" algn="l">
              <a:lnSpc>
                <a:spcPct val="115000"/>
              </a:lnSpc>
              <a:spcBef>
                <a:spcPts val="2133"/>
              </a:spcBef>
              <a:spcAft>
                <a:spcPts val="2133"/>
              </a:spcAft>
              <a:buSzPts val="1800"/>
              <a:buNone/>
            </a:pPr>
            <a:r>
              <a:rPr lang="en-US">
                <a:solidFill>
                  <a:srgbClr val="0000FF"/>
                </a:solidFill>
              </a:rPr>
              <a:t>F</a:t>
            </a:r>
            <a:r>
              <a:rPr lang="en-US"/>
              <a:t>: 49.9% or below</a:t>
            </a:r>
            <a:endParaRPr/>
          </a:p>
        </p:txBody>
      </p:sp>
      <p:sp>
        <p:nvSpPr>
          <p:cNvPr id="393" name="Google Shape;393;p20"/>
          <p:cNvSpPr txBox="1"/>
          <p:nvPr/>
        </p:nvSpPr>
        <p:spPr>
          <a:xfrm>
            <a:off x="159200" y="5848800"/>
            <a:ext cx="11579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chemeClr val="accent6"/>
                </a:solidFill>
                <a:latin typeface="Century Gothic"/>
                <a:ea typeface="Century Gothic"/>
                <a:cs typeface="Century Gothic"/>
                <a:sym typeface="Century Gothic"/>
              </a:rPr>
              <a:t>Footnote: UB does not have A+ grade, but you can see its ghost here.</a:t>
            </a:r>
            <a:endParaRPr sz="2600">
              <a:solidFill>
                <a:schemeClr val="accent6"/>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2"/>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Details, Part 4 –Recitation </a:t>
            </a:r>
            <a:endParaRPr/>
          </a:p>
        </p:txBody>
      </p:sp>
      <p:sp>
        <p:nvSpPr>
          <p:cNvPr id="399" name="Google Shape;399;p22"/>
          <p:cNvSpPr txBox="1"/>
          <p:nvPr>
            <p:ph idx="1" type="body"/>
          </p:nvPr>
        </p:nvSpPr>
        <p:spPr>
          <a:xfrm>
            <a:off x="678079" y="144940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 </a:t>
            </a:r>
            <a:r>
              <a:rPr lang="en-US" sz="3200"/>
              <a:t>The structure of recitations is the same each week:</a:t>
            </a:r>
            <a:endParaRPr/>
          </a:p>
          <a:p>
            <a:pPr indent="-228600" lvl="1" marL="685800" rtl="0" algn="l">
              <a:lnSpc>
                <a:spcPct val="90000"/>
              </a:lnSpc>
              <a:spcBef>
                <a:spcPts val="500"/>
              </a:spcBef>
              <a:spcAft>
                <a:spcPts val="0"/>
              </a:spcAft>
              <a:buSzPts val="2800"/>
              <a:buChar char="▪"/>
            </a:pPr>
            <a:r>
              <a:rPr lang="en-US" sz="2800"/>
              <a:t>Enter and </a:t>
            </a:r>
            <a:r>
              <a:rPr b="1" lang="en-US" sz="2800"/>
              <a:t>sit with your group </a:t>
            </a:r>
            <a:r>
              <a:rPr lang="en-US" sz="2800"/>
              <a:t>(you’ll find this out on Thurs/Friday!)</a:t>
            </a:r>
            <a:endParaRPr/>
          </a:p>
          <a:p>
            <a:pPr indent="-228600" lvl="1" marL="685800" rtl="0" algn="l">
              <a:lnSpc>
                <a:spcPct val="90000"/>
              </a:lnSpc>
              <a:spcBef>
                <a:spcPts val="500"/>
              </a:spcBef>
              <a:spcAft>
                <a:spcPts val="0"/>
              </a:spcAft>
              <a:buSzPts val="2800"/>
              <a:buChar char="▪"/>
            </a:pPr>
            <a:r>
              <a:rPr lang="en-US" sz="2800"/>
              <a:t>Open up the </a:t>
            </a:r>
            <a:r>
              <a:rPr b="1" lang="en-US" sz="2800"/>
              <a:t>recitation assignment </a:t>
            </a:r>
            <a:r>
              <a:rPr lang="en-US" sz="2800"/>
              <a:t>(on the course website!)</a:t>
            </a:r>
            <a:endParaRPr/>
          </a:p>
          <a:p>
            <a:pPr indent="-228600" lvl="1" marL="685800" rtl="0" algn="l">
              <a:lnSpc>
                <a:spcPct val="90000"/>
              </a:lnSpc>
              <a:spcBef>
                <a:spcPts val="500"/>
              </a:spcBef>
              <a:spcAft>
                <a:spcPts val="0"/>
              </a:spcAft>
              <a:buSzPts val="2800"/>
              <a:buChar char="▪"/>
            </a:pPr>
            <a:r>
              <a:rPr lang="en-US" sz="2800"/>
              <a:t>Wait for any instructions</a:t>
            </a:r>
            <a:endParaRPr/>
          </a:p>
          <a:p>
            <a:pPr indent="-228600" lvl="1" marL="685800" rtl="0" algn="l">
              <a:lnSpc>
                <a:spcPct val="90000"/>
              </a:lnSpc>
              <a:spcBef>
                <a:spcPts val="500"/>
              </a:spcBef>
              <a:spcAft>
                <a:spcPts val="0"/>
              </a:spcAft>
              <a:buSzPts val="2800"/>
              <a:buChar char="▪"/>
            </a:pPr>
            <a:r>
              <a:rPr lang="en-US" sz="2800"/>
              <a:t>Create a </a:t>
            </a:r>
            <a:r>
              <a:rPr b="1" lang="en-US" sz="2800"/>
              <a:t>shared Doc/Slide deck</a:t>
            </a:r>
            <a:r>
              <a:rPr lang="en-US" sz="2800"/>
              <a:t> and begin working</a:t>
            </a:r>
            <a:endParaRPr/>
          </a:p>
          <a:p>
            <a:pPr indent="-228600" lvl="1" marL="685800" rtl="0" algn="l">
              <a:lnSpc>
                <a:spcPct val="90000"/>
              </a:lnSpc>
              <a:spcBef>
                <a:spcPts val="500"/>
              </a:spcBef>
              <a:spcAft>
                <a:spcPts val="0"/>
              </a:spcAft>
              <a:buSzPts val="2800"/>
              <a:buChar char="▪"/>
            </a:pPr>
            <a:r>
              <a:rPr lang="en-US" sz="2800"/>
              <a:t>With 7 minutes left:</a:t>
            </a:r>
            <a:endParaRPr/>
          </a:p>
          <a:p>
            <a:pPr indent="-228600" lvl="2" marL="1143000" rtl="0" algn="l">
              <a:lnSpc>
                <a:spcPct val="90000"/>
              </a:lnSpc>
              <a:spcBef>
                <a:spcPts val="500"/>
              </a:spcBef>
              <a:spcAft>
                <a:spcPts val="0"/>
              </a:spcAft>
              <a:buSzPts val="2400"/>
              <a:buChar char="▪"/>
            </a:pPr>
            <a:r>
              <a:rPr lang="en-US" sz="2400"/>
              <a:t>Fill out the </a:t>
            </a:r>
            <a:r>
              <a:rPr b="1" lang="en-US" sz="2400"/>
              <a:t>Weekly Reflection </a:t>
            </a:r>
            <a:r>
              <a:rPr lang="en-US" sz="2400"/>
              <a:t>in UBLearns</a:t>
            </a:r>
            <a:endParaRPr/>
          </a:p>
          <a:p>
            <a:pPr indent="-228600" lvl="2" marL="1143000" rtl="0" algn="l">
              <a:lnSpc>
                <a:spcPct val="90000"/>
              </a:lnSpc>
              <a:spcBef>
                <a:spcPts val="500"/>
              </a:spcBef>
              <a:spcAft>
                <a:spcPts val="0"/>
              </a:spcAft>
              <a:buSzPts val="2400"/>
              <a:buChar char="▪"/>
            </a:pPr>
            <a:r>
              <a:rPr b="1" lang="en-US" sz="2400"/>
              <a:t>One group member </a:t>
            </a:r>
            <a:r>
              <a:rPr lang="en-US" sz="2400"/>
              <a:t>submits your recitation work</a:t>
            </a:r>
            <a:endParaRPr b="1" sz="24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3"/>
          <p:cNvSpPr txBox="1"/>
          <p:nvPr>
            <p:ph type="title"/>
          </p:nvPr>
        </p:nvSpPr>
        <p:spPr>
          <a:xfrm>
            <a:off x="678079" y="-103570"/>
            <a:ext cx="110784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Recitation  – Weekly Reflections</a:t>
            </a:r>
            <a:endParaRPr/>
          </a:p>
        </p:txBody>
      </p:sp>
      <p:sp>
        <p:nvSpPr>
          <p:cNvPr id="405" name="Google Shape;405;p23"/>
          <p:cNvSpPr txBox="1"/>
          <p:nvPr>
            <p:ph idx="1" type="body"/>
          </p:nvPr>
        </p:nvSpPr>
        <p:spPr>
          <a:xfrm>
            <a:off x="678075" y="1253325"/>
            <a:ext cx="10515600" cy="4143000"/>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SzPts val="2800"/>
              <a:buChar char="▪"/>
            </a:pPr>
            <a:r>
              <a:rPr lang="en-US"/>
              <a:t>We want to better understand your experience during recitations and how that changes over the semester.</a:t>
            </a:r>
            <a:endParaRPr/>
          </a:p>
          <a:p>
            <a:pPr indent="-50800" lvl="0" marL="228600" rtl="0" algn="l">
              <a:lnSpc>
                <a:spcPct val="90000"/>
              </a:lnSpc>
              <a:spcBef>
                <a:spcPts val="0"/>
              </a:spcBef>
              <a:spcAft>
                <a:spcPts val="0"/>
              </a:spcAft>
              <a:buSzPts val="2800"/>
              <a:buNone/>
            </a:pPr>
            <a:r>
              <a:t/>
            </a:r>
            <a:endParaRPr/>
          </a:p>
          <a:p>
            <a:pPr indent="-228600" lvl="0" marL="228600" rtl="0" algn="l">
              <a:lnSpc>
                <a:spcPct val="90000"/>
              </a:lnSpc>
              <a:spcBef>
                <a:spcPts val="0"/>
              </a:spcBef>
              <a:spcAft>
                <a:spcPts val="0"/>
              </a:spcAft>
              <a:buSzPts val="2800"/>
              <a:buChar char="▪"/>
            </a:pPr>
            <a:r>
              <a:rPr lang="en-US"/>
              <a:t>What you’ll do:</a:t>
            </a:r>
            <a:endParaRPr/>
          </a:p>
          <a:p>
            <a:pPr indent="-228600" lvl="1" marL="685800" rtl="0" algn="l">
              <a:lnSpc>
                <a:spcPct val="90000"/>
              </a:lnSpc>
              <a:spcBef>
                <a:spcPts val="0"/>
              </a:spcBef>
              <a:spcAft>
                <a:spcPts val="0"/>
              </a:spcAft>
              <a:buSzPts val="2800"/>
              <a:buChar char="▪"/>
            </a:pPr>
            <a:r>
              <a:rPr lang="en-US"/>
              <a:t>Complete </a:t>
            </a:r>
            <a:r>
              <a:rPr b="1" lang="en-US"/>
              <a:t>an anonymous</a:t>
            </a:r>
            <a:r>
              <a:rPr lang="en-US"/>
              <a:t> few </a:t>
            </a:r>
            <a:r>
              <a:rPr b="1" lang="en-US">
                <a:solidFill>
                  <a:schemeClr val="accent1"/>
                </a:solidFill>
              </a:rPr>
              <a:t>Likert scale*</a:t>
            </a:r>
            <a:r>
              <a:rPr lang="en-US"/>
              <a:t> responses about your group work experience</a:t>
            </a:r>
            <a:endParaRPr/>
          </a:p>
          <a:p>
            <a:pPr indent="-228600" lvl="1" marL="685800" rtl="0" algn="l">
              <a:lnSpc>
                <a:spcPct val="90000"/>
              </a:lnSpc>
              <a:spcBef>
                <a:spcPts val="0"/>
              </a:spcBef>
              <a:spcAft>
                <a:spcPts val="0"/>
              </a:spcAft>
              <a:buSzPts val="2800"/>
              <a:buChar char="▪"/>
            </a:pPr>
            <a:r>
              <a:rPr lang="en-US"/>
              <a:t>Answer 1-3 </a:t>
            </a:r>
            <a:r>
              <a:rPr b="1" lang="en-US"/>
              <a:t>non-anonymized </a:t>
            </a:r>
            <a:r>
              <a:rPr lang="en-US"/>
              <a:t>responses about your semester. Questions might include:</a:t>
            </a:r>
            <a:endParaRPr/>
          </a:p>
          <a:p>
            <a:pPr indent="-228600" lvl="2" marL="1143000" rtl="0" algn="l">
              <a:lnSpc>
                <a:spcPct val="90000"/>
              </a:lnSpc>
              <a:spcBef>
                <a:spcPts val="0"/>
              </a:spcBef>
              <a:spcAft>
                <a:spcPts val="0"/>
              </a:spcAft>
              <a:buSzPts val="2800"/>
              <a:buChar char="▪"/>
            </a:pPr>
            <a:r>
              <a:rPr lang="en-US"/>
              <a:t>How is CSE 115 going?</a:t>
            </a:r>
            <a:endParaRPr/>
          </a:p>
          <a:p>
            <a:pPr indent="-228600" lvl="2" marL="1143000" rtl="0" algn="l">
              <a:lnSpc>
                <a:spcPct val="90000"/>
              </a:lnSpc>
              <a:spcBef>
                <a:spcPts val="0"/>
              </a:spcBef>
              <a:spcAft>
                <a:spcPts val="0"/>
              </a:spcAft>
              <a:buSzPts val="2800"/>
              <a:buChar char="▪"/>
            </a:pPr>
            <a:r>
              <a:rPr lang="en-US"/>
              <a:t>What did you like least about this recitation?</a:t>
            </a:r>
            <a:endParaRPr/>
          </a:p>
          <a:p>
            <a:pPr indent="-228600" lvl="2" marL="1143000" rtl="0" algn="l">
              <a:lnSpc>
                <a:spcPct val="90000"/>
              </a:lnSpc>
              <a:spcBef>
                <a:spcPts val="0"/>
              </a:spcBef>
              <a:spcAft>
                <a:spcPts val="0"/>
              </a:spcAft>
              <a:buSzPts val="2800"/>
              <a:buChar char="▪"/>
            </a:pPr>
            <a:r>
              <a:rPr lang="en-US"/>
              <a:t>How can we make CSE 199 better?</a:t>
            </a:r>
            <a:endParaRPr/>
          </a:p>
          <a:p>
            <a:pPr indent="-228600" lvl="2" marL="1143000" rtl="0" algn="l">
              <a:lnSpc>
                <a:spcPct val="90000"/>
              </a:lnSpc>
              <a:spcBef>
                <a:spcPts val="0"/>
              </a:spcBef>
              <a:spcAft>
                <a:spcPts val="0"/>
              </a:spcAft>
              <a:buSzPts val="2800"/>
              <a:buChar char="▪"/>
            </a:pPr>
            <a:r>
              <a:rPr lang="en-US"/>
              <a:t>…</a:t>
            </a:r>
            <a:endParaRPr/>
          </a:p>
        </p:txBody>
      </p:sp>
      <p:sp>
        <p:nvSpPr>
          <p:cNvPr id="406" name="Google Shape;406;p23"/>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407" name="Google Shape;407;p23"/>
          <p:cNvSpPr txBox="1"/>
          <p:nvPr/>
        </p:nvSpPr>
        <p:spPr>
          <a:xfrm>
            <a:off x="385500" y="5396325"/>
            <a:ext cx="118065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700">
                <a:solidFill>
                  <a:schemeClr val="accent1"/>
                </a:solidFill>
                <a:latin typeface="Century Gothic"/>
                <a:ea typeface="Century Gothic"/>
                <a:cs typeface="Century Gothic"/>
                <a:sym typeface="Century Gothic"/>
              </a:rPr>
              <a:t>*On a scale of 0-to-10, rate how familiar you are with Likert scales.</a:t>
            </a:r>
            <a:endParaRPr sz="2700">
              <a:solidFill>
                <a:schemeClr val="accent1"/>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277b5187f6f_0_0"/>
          <p:cNvSpPr txBox="1"/>
          <p:nvPr>
            <p:ph type="title"/>
          </p:nvPr>
        </p:nvSpPr>
        <p:spPr>
          <a:xfrm>
            <a:off x="678079" y="165430"/>
            <a:ext cx="105156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sz="3800"/>
              <a:t>Details, Part 5 – 2026 CSE Cohort Survey </a:t>
            </a:r>
            <a:endParaRPr sz="3800"/>
          </a:p>
        </p:txBody>
      </p:sp>
      <p:sp>
        <p:nvSpPr>
          <p:cNvPr id="413" name="Google Shape;413;g277b5187f6f_0_0"/>
          <p:cNvSpPr txBox="1"/>
          <p:nvPr>
            <p:ph idx="1" type="body"/>
          </p:nvPr>
        </p:nvSpPr>
        <p:spPr>
          <a:xfrm>
            <a:off x="678075" y="1343600"/>
            <a:ext cx="10718100" cy="4351200"/>
          </a:xfrm>
          <a:prstGeom prst="rect">
            <a:avLst/>
          </a:prstGeom>
          <a:noFill/>
          <a:ln>
            <a:noFill/>
          </a:ln>
        </p:spPr>
        <p:txBody>
          <a:bodyPr anchorCtr="0" anchor="t" bIns="121900" lIns="121900" spcFirstLastPara="1" rIns="121900" wrap="square" tIns="121900">
            <a:noAutofit/>
          </a:bodyPr>
          <a:lstStyle/>
          <a:p>
            <a:pPr indent="0" lvl="0" marL="0" rtl="0" algn="l">
              <a:lnSpc>
                <a:spcPct val="90000"/>
              </a:lnSpc>
              <a:spcBef>
                <a:spcPts val="1000"/>
              </a:spcBef>
              <a:spcAft>
                <a:spcPts val="0"/>
              </a:spcAft>
              <a:buSzPts val="2400"/>
              <a:buNone/>
            </a:pPr>
            <a:r>
              <a:rPr b="1" lang="en-US" sz="2400"/>
              <a:t>What?</a:t>
            </a:r>
            <a:endParaRPr b="1" sz="2400"/>
          </a:p>
          <a:p>
            <a:pPr indent="-342900" lvl="0" marL="431800" rtl="0" algn="l">
              <a:lnSpc>
                <a:spcPct val="100000"/>
              </a:lnSpc>
              <a:spcBef>
                <a:spcPts val="1000"/>
              </a:spcBef>
              <a:spcAft>
                <a:spcPts val="0"/>
              </a:spcAft>
              <a:buSzPts val="2200"/>
              <a:buChar char="▪"/>
            </a:pPr>
            <a:r>
              <a:rPr b="1" lang="en-US" sz="2200"/>
              <a:t>Three 10-15 minute-surveys </a:t>
            </a:r>
            <a:r>
              <a:rPr lang="en-US" sz="2200"/>
              <a:t>at the beginning, middle, and end of the semester that you can complete anywhere.</a:t>
            </a:r>
            <a:endParaRPr b="1" sz="2200">
              <a:solidFill>
                <a:srgbClr val="FF0000"/>
              </a:solidFill>
            </a:endParaRPr>
          </a:p>
          <a:p>
            <a:pPr indent="-342900" lvl="0" marL="431800" rtl="0" algn="l">
              <a:lnSpc>
                <a:spcPct val="100000"/>
              </a:lnSpc>
              <a:spcBef>
                <a:spcPts val="1000"/>
              </a:spcBef>
              <a:spcAft>
                <a:spcPts val="0"/>
              </a:spcAft>
              <a:buSzPts val="2200"/>
              <a:buChar char="▪"/>
            </a:pPr>
            <a:r>
              <a:rPr b="1" lang="en-US" sz="2200"/>
              <a:t>Anonymous</a:t>
            </a:r>
            <a:r>
              <a:rPr lang="en-US" sz="2200"/>
              <a:t> to the CSE-199 teaching team and all UB faculty. We will </a:t>
            </a:r>
            <a:r>
              <a:rPr b="1" lang="en-US" sz="2200"/>
              <a:t>never</a:t>
            </a:r>
            <a:r>
              <a:rPr lang="en-US" sz="2200"/>
              <a:t> be able to associate responses to an individual student.</a:t>
            </a:r>
            <a:endParaRPr sz="2200"/>
          </a:p>
          <a:p>
            <a:pPr indent="-342900" lvl="0" marL="431800" rtl="0" algn="l">
              <a:lnSpc>
                <a:spcPct val="100000"/>
              </a:lnSpc>
              <a:spcBef>
                <a:spcPts val="1000"/>
              </a:spcBef>
              <a:spcAft>
                <a:spcPts val="0"/>
              </a:spcAft>
              <a:buSzPts val="2200"/>
              <a:buChar char="▪"/>
            </a:pPr>
            <a:r>
              <a:rPr b="1" lang="en-US" sz="2200"/>
              <a:t>Completing the surveys will count toward your grade!</a:t>
            </a:r>
            <a:endParaRPr/>
          </a:p>
          <a:p>
            <a:pPr indent="-342900" lvl="0" marL="431800" rtl="0" algn="l">
              <a:lnSpc>
                <a:spcPct val="100000"/>
              </a:lnSpc>
              <a:spcBef>
                <a:spcPts val="1000"/>
              </a:spcBef>
              <a:spcAft>
                <a:spcPts val="0"/>
              </a:spcAft>
              <a:buSzPts val="2200"/>
              <a:buChar char="▪"/>
            </a:pPr>
            <a:r>
              <a:rPr i="0" lang="en-US" sz="2200" u="none" cap="none" strike="noStrike">
                <a:solidFill>
                  <a:srgbClr val="FF0000"/>
                </a:solidFill>
              </a:rPr>
              <a:t>If &gt;80% of your section finishes all 3 surveys, you all get BONUS POINTS</a:t>
            </a:r>
            <a:endParaRPr sz="1100">
              <a:solidFill>
                <a:srgbClr val="FF0000"/>
              </a:solidFill>
            </a:endParaRPr>
          </a:p>
          <a:p>
            <a:pPr indent="0" lvl="0" marL="0" rtl="0" algn="l">
              <a:lnSpc>
                <a:spcPct val="90000"/>
              </a:lnSpc>
              <a:spcBef>
                <a:spcPts val="1000"/>
              </a:spcBef>
              <a:spcAft>
                <a:spcPts val="0"/>
              </a:spcAft>
              <a:buSzPts val="2400"/>
              <a:buNone/>
            </a:pPr>
            <a:r>
              <a:rPr b="1" lang="en-US" sz="2400"/>
              <a:t>Why?</a:t>
            </a:r>
            <a:endParaRPr b="1" sz="2400"/>
          </a:p>
          <a:p>
            <a:pPr indent="-342900" lvl="0" marL="431800" rtl="0" algn="l">
              <a:lnSpc>
                <a:spcPct val="100000"/>
              </a:lnSpc>
              <a:spcBef>
                <a:spcPts val="1000"/>
              </a:spcBef>
              <a:spcAft>
                <a:spcPts val="0"/>
              </a:spcAft>
              <a:buSzPts val="2200"/>
              <a:buChar char="▪"/>
            </a:pPr>
            <a:r>
              <a:rPr lang="en-US" sz="2200"/>
              <a:t>To learn about your </a:t>
            </a:r>
            <a:r>
              <a:rPr b="1" lang="en-US" sz="2200"/>
              <a:t>goals</a:t>
            </a:r>
            <a:r>
              <a:rPr lang="en-US" sz="2200"/>
              <a:t> for the future, what </a:t>
            </a:r>
            <a:r>
              <a:rPr b="1" lang="en-US" sz="2200"/>
              <a:t>motivated</a:t>
            </a:r>
            <a:r>
              <a:rPr lang="en-US" sz="2200"/>
              <a:t> you to pursue CSE, and what </a:t>
            </a:r>
            <a:r>
              <a:rPr b="1" lang="en-US" sz="2200"/>
              <a:t>challenges</a:t>
            </a:r>
            <a:r>
              <a:rPr lang="en-US" sz="2200"/>
              <a:t> you foresee in the coming years.</a:t>
            </a:r>
            <a:endParaRPr sz="2200"/>
          </a:p>
          <a:p>
            <a:pPr indent="-342900" lvl="0" marL="431800" rtl="0" algn="l">
              <a:lnSpc>
                <a:spcPct val="100000"/>
              </a:lnSpc>
              <a:spcBef>
                <a:spcPts val="0"/>
              </a:spcBef>
              <a:spcAft>
                <a:spcPts val="0"/>
              </a:spcAft>
              <a:buSzPts val="2200"/>
              <a:buChar char="▪"/>
            </a:pPr>
            <a:r>
              <a:rPr lang="en-US" sz="2200"/>
              <a:t>To create a </a:t>
            </a:r>
            <a:r>
              <a:rPr b="1" lang="en-US" sz="2200"/>
              <a:t>welcoming environment for everyone </a:t>
            </a:r>
            <a:r>
              <a:rPr lang="en-US" sz="2200"/>
              <a:t>in CSE.</a:t>
            </a:r>
            <a:endParaRPr sz="23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5"/>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Details, Part 6 – Academic Integrity</a:t>
            </a:r>
            <a:endParaRPr/>
          </a:p>
        </p:txBody>
      </p:sp>
      <p:sp>
        <p:nvSpPr>
          <p:cNvPr id="419" name="Google Shape;419;p25"/>
          <p:cNvSpPr txBox="1"/>
          <p:nvPr>
            <p:ph idx="1" type="body"/>
          </p:nvPr>
        </p:nvSpPr>
        <p:spPr>
          <a:xfrm>
            <a:off x="678079" y="1410793"/>
            <a:ext cx="10515600" cy="4351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800"/>
              <a:buNone/>
            </a:pPr>
            <a:r>
              <a:rPr lang="en-US">
                <a:solidFill>
                  <a:srgbClr val="00A69C"/>
                </a:solidFill>
              </a:rPr>
              <a:t>Academic Integrity (AI) is very important</a:t>
            </a:r>
            <a:r>
              <a:rPr lang="en-US"/>
              <a:t> to the University process!  </a:t>
            </a:r>
            <a:r>
              <a:rPr lang="en-US">
                <a:solidFill>
                  <a:srgbClr val="FF0000"/>
                </a:solidFill>
              </a:rPr>
              <a:t>(Also called AH for Academic Honesty.)</a:t>
            </a:r>
            <a:endParaRPr>
              <a:solidFill>
                <a:srgbClr val="FF0000"/>
              </a:solidFill>
            </a:endParaRPr>
          </a:p>
          <a:p>
            <a:pPr indent="0" lvl="0" marL="0" rtl="0" algn="l">
              <a:lnSpc>
                <a:spcPct val="115000"/>
              </a:lnSpc>
              <a:spcBef>
                <a:spcPts val="2133"/>
              </a:spcBef>
              <a:spcAft>
                <a:spcPts val="0"/>
              </a:spcAft>
              <a:buSzPts val="1800"/>
              <a:buNone/>
            </a:pPr>
            <a:r>
              <a:rPr lang="en-US"/>
              <a:t>In this course, your deliverables are largely:</a:t>
            </a:r>
            <a:endParaRPr/>
          </a:p>
          <a:p>
            <a:pPr indent="-457188" lvl="0" marL="609585" rtl="0" algn="l">
              <a:lnSpc>
                <a:spcPct val="115000"/>
              </a:lnSpc>
              <a:spcBef>
                <a:spcPts val="2133"/>
              </a:spcBef>
              <a:spcAft>
                <a:spcPts val="0"/>
              </a:spcAft>
              <a:buSzPts val="1800"/>
              <a:buChar char="●"/>
            </a:pPr>
            <a:r>
              <a:rPr lang="en-US"/>
              <a:t>Assignments</a:t>
            </a:r>
            <a:endParaRPr/>
          </a:p>
          <a:p>
            <a:pPr indent="-457188" lvl="0" marL="609585" rtl="0" algn="l">
              <a:lnSpc>
                <a:spcPct val="115000"/>
              </a:lnSpc>
              <a:spcBef>
                <a:spcPts val="0"/>
              </a:spcBef>
              <a:spcAft>
                <a:spcPts val="0"/>
              </a:spcAft>
              <a:buSzPts val="1800"/>
              <a:buChar char="●"/>
            </a:pPr>
            <a:r>
              <a:rPr lang="en-US"/>
              <a:t>In-class participation and attendance</a:t>
            </a:r>
            <a:endParaRPr/>
          </a:p>
          <a:p>
            <a:pPr indent="0" lvl="0" marL="0" rtl="0" algn="l">
              <a:lnSpc>
                <a:spcPct val="115000"/>
              </a:lnSpc>
              <a:spcBef>
                <a:spcPts val="2133"/>
              </a:spcBef>
              <a:spcAft>
                <a:spcPts val="0"/>
              </a:spcAft>
              <a:buSzPts val="1800"/>
              <a:buNone/>
            </a:pPr>
            <a:r>
              <a:rPr lang="en-US"/>
              <a:t>Falsifying your attendance, helping another to falsify their attendance, sharing TopHat quiz answers, copying from others for assignments, </a:t>
            </a:r>
            <a:r>
              <a:rPr i="1" lang="en-US"/>
              <a:t>etc.,</a:t>
            </a:r>
            <a:r>
              <a:rPr lang="en-US"/>
              <a:t> are </a:t>
            </a:r>
            <a:r>
              <a:rPr lang="en-US">
                <a:solidFill>
                  <a:srgbClr val="E56A54"/>
                </a:solidFill>
              </a:rPr>
              <a:t>all AI violations</a:t>
            </a:r>
            <a:r>
              <a:rPr lang="en-US"/>
              <a: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6"/>
          <p:cNvSpPr txBox="1"/>
          <p:nvPr>
            <p:ph type="title"/>
          </p:nvPr>
        </p:nvSpPr>
        <p:spPr>
          <a:xfrm>
            <a:off x="678079" y="165430"/>
            <a:ext cx="11313624"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Academic Integrity, cont.</a:t>
            </a:r>
            <a:endParaRPr/>
          </a:p>
        </p:txBody>
      </p:sp>
      <p:sp>
        <p:nvSpPr>
          <p:cNvPr id="425" name="Google Shape;425;p26"/>
          <p:cNvSpPr txBox="1"/>
          <p:nvPr>
            <p:ph idx="1" type="body"/>
          </p:nvPr>
        </p:nvSpPr>
        <p:spPr>
          <a:xfrm>
            <a:off x="678075" y="1029025"/>
            <a:ext cx="10515600" cy="4819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33"/>
              </a:spcBef>
              <a:spcAft>
                <a:spcPts val="0"/>
              </a:spcAft>
              <a:buSzPts val="1800"/>
              <a:buNone/>
            </a:pPr>
            <a:r>
              <a:rPr lang="en-US"/>
              <a:t>AI violations </a:t>
            </a:r>
            <a:r>
              <a:rPr b="1" lang="en-US">
                <a:solidFill>
                  <a:srgbClr val="C00000"/>
                </a:solidFill>
              </a:rPr>
              <a:t>will result in receiving at most a B- in this course. There will be no exceptions.  Can result in an F.</a:t>
            </a:r>
            <a:endParaRPr/>
          </a:p>
          <a:p>
            <a:pPr indent="0" lvl="0" marL="0" rtl="0" algn="l">
              <a:lnSpc>
                <a:spcPct val="115000"/>
              </a:lnSpc>
              <a:spcBef>
                <a:spcPts val="0"/>
              </a:spcBef>
              <a:spcAft>
                <a:spcPts val="0"/>
              </a:spcAft>
              <a:buSzPts val="1800"/>
              <a:buNone/>
            </a:pPr>
            <a:r>
              <a:t/>
            </a:r>
            <a:endParaRPr sz="2800"/>
          </a:p>
          <a:p>
            <a:pPr indent="0" lvl="0" marL="0" rtl="0" algn="l">
              <a:lnSpc>
                <a:spcPct val="115000"/>
              </a:lnSpc>
              <a:spcBef>
                <a:spcPts val="0"/>
              </a:spcBef>
              <a:spcAft>
                <a:spcPts val="0"/>
              </a:spcAft>
              <a:buSzPts val="1800"/>
              <a:buNone/>
            </a:pPr>
            <a:r>
              <a:rPr lang="en-US"/>
              <a:t>Even before GenAI</a:t>
            </a:r>
            <a:r>
              <a:rPr lang="en-US" sz="2800"/>
              <a:t>, </a:t>
            </a:r>
            <a:r>
              <a:rPr b="1" lang="en-US" sz="2800"/>
              <a:t>10-12 students</a:t>
            </a:r>
            <a:r>
              <a:rPr b="1" lang="en-US"/>
              <a:t> per year were</a:t>
            </a:r>
            <a:r>
              <a:rPr b="1" lang="en-US" sz="2800"/>
              <a:t> punished for AI violations in CSE 199. Now that </a:t>
            </a:r>
            <a:r>
              <a:rPr b="1" lang="en-US"/>
              <a:t>number is higher</a:t>
            </a:r>
            <a:r>
              <a:rPr b="1" lang="en-US" sz="2800"/>
              <a:t>. </a:t>
            </a:r>
            <a:r>
              <a:rPr lang="en-US"/>
              <a:t>Note also that p</a:t>
            </a:r>
            <a:r>
              <a:rPr lang="en-US" sz="2800"/>
              <a:t>eople have failed from this course because:</a:t>
            </a:r>
            <a:endParaRPr/>
          </a:p>
          <a:p>
            <a:pPr indent="-448720" lvl="0" marL="609585" rtl="0" algn="l">
              <a:lnSpc>
                <a:spcPct val="115000"/>
              </a:lnSpc>
              <a:spcBef>
                <a:spcPts val="2133"/>
              </a:spcBef>
              <a:spcAft>
                <a:spcPts val="0"/>
              </a:spcAft>
              <a:buSzPts val="1700"/>
              <a:buChar char="●"/>
            </a:pPr>
            <a:r>
              <a:rPr lang="en-US" sz="2800"/>
              <a:t>They shared a TopHat attendance code with someone who was not in class</a:t>
            </a:r>
            <a:endParaRPr/>
          </a:p>
          <a:p>
            <a:pPr indent="-448720" lvl="0" marL="609585" rtl="0" algn="l">
              <a:lnSpc>
                <a:spcPct val="115000"/>
              </a:lnSpc>
              <a:spcBef>
                <a:spcPts val="0"/>
              </a:spcBef>
              <a:spcAft>
                <a:spcPts val="0"/>
              </a:spcAft>
              <a:buSzPts val="1700"/>
              <a:buChar char="●"/>
            </a:pPr>
            <a:r>
              <a:rPr lang="en-US" sz="2800"/>
              <a:t>They copied someone else’s homework</a:t>
            </a:r>
            <a:endParaRPr/>
          </a:p>
          <a:p>
            <a:pPr indent="-448720" lvl="0" marL="609585" rtl="0" algn="l">
              <a:lnSpc>
                <a:spcPct val="115000"/>
              </a:lnSpc>
              <a:spcBef>
                <a:spcPts val="0"/>
              </a:spcBef>
              <a:spcAft>
                <a:spcPts val="0"/>
              </a:spcAft>
              <a:buSzPts val="1700"/>
              <a:buChar char="●"/>
            </a:pPr>
            <a:r>
              <a:rPr lang="en-US"/>
              <a:t>…</a:t>
            </a:r>
            <a:endParaRPr sz="2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g3f743ebfa99_0_44"/>
          <p:cNvSpPr txBox="1"/>
          <p:nvPr>
            <p:ph type="title"/>
          </p:nvPr>
        </p:nvSpPr>
        <p:spPr>
          <a:xfrm>
            <a:off x="678079" y="165430"/>
            <a:ext cx="113136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Academic Integrity, cont.</a:t>
            </a:r>
            <a:endParaRPr/>
          </a:p>
        </p:txBody>
      </p:sp>
      <p:sp>
        <p:nvSpPr>
          <p:cNvPr id="431" name="Google Shape;431;g3f743ebfa99_0_44"/>
          <p:cNvSpPr txBox="1"/>
          <p:nvPr>
            <p:ph idx="1" type="body"/>
          </p:nvPr>
        </p:nvSpPr>
        <p:spPr>
          <a:xfrm>
            <a:off x="678079" y="1411905"/>
            <a:ext cx="10515600" cy="4351200"/>
          </a:xfrm>
          <a:prstGeom prst="rect">
            <a:avLst/>
          </a:prstGeom>
          <a:noFill/>
          <a:ln>
            <a:noFill/>
          </a:ln>
        </p:spPr>
        <p:txBody>
          <a:bodyPr anchorCtr="0" anchor="t" bIns="121900" lIns="121900" spcFirstLastPara="1" rIns="121900" wrap="square" tIns="121900">
            <a:noAutofit/>
          </a:bodyPr>
          <a:lstStyle/>
          <a:p>
            <a:pPr indent="0" lvl="0" marL="457200" rtl="0" algn="l">
              <a:lnSpc>
                <a:spcPct val="115000"/>
              </a:lnSpc>
              <a:spcBef>
                <a:spcPts val="0"/>
              </a:spcBef>
              <a:spcAft>
                <a:spcPts val="0"/>
              </a:spcAft>
              <a:buSzPts val="1800"/>
              <a:buNone/>
            </a:pPr>
            <a:r>
              <a:rPr lang="en-US"/>
              <a:t>This year, we are trying something new!</a:t>
            </a:r>
            <a:endParaRPr/>
          </a:p>
          <a:p>
            <a:pPr indent="0" lvl="0" marL="457200" rtl="0" algn="l">
              <a:lnSpc>
                <a:spcPct val="115000"/>
              </a:lnSpc>
              <a:spcBef>
                <a:spcPts val="0"/>
              </a:spcBef>
              <a:spcAft>
                <a:spcPts val="0"/>
              </a:spcAft>
              <a:buSzPts val="1800"/>
              <a:buNone/>
            </a:pPr>
            <a:r>
              <a:rPr b="1" lang="en-US"/>
              <a:t>We will require (or at least, assign as homework) the academic integrity course on UBLearns.</a:t>
            </a:r>
            <a:endParaRPr b="1"/>
          </a:p>
          <a:p>
            <a:pPr indent="0" lvl="0" marL="457200" rtl="0" algn="l">
              <a:lnSpc>
                <a:spcPct val="115000"/>
              </a:lnSpc>
              <a:spcBef>
                <a:spcPts val="0"/>
              </a:spcBef>
              <a:spcAft>
                <a:spcPts val="0"/>
              </a:spcAft>
              <a:buSzPts val="1800"/>
              <a:buNone/>
            </a:pPr>
            <a:r>
              <a:rPr b="1" lang="en-US"/>
              <a:t>We will also have folks from UB’s Academic Integrity Office come to lecture!</a:t>
            </a:r>
            <a:endParaRPr b="1"/>
          </a:p>
          <a:p>
            <a:pPr indent="0" lvl="0" marL="457200" rtl="0" algn="l">
              <a:lnSpc>
                <a:spcPct val="115000"/>
              </a:lnSpc>
              <a:spcBef>
                <a:spcPts val="0"/>
              </a:spcBef>
              <a:spcAft>
                <a:spcPts val="0"/>
              </a:spcAft>
              <a:buSzPts val="1800"/>
              <a:buNone/>
            </a:pPr>
            <a:r>
              <a:rPr lang="en-US"/>
              <a:t>Details are in your UBLearns announcements!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2effe726039_1_51"/>
          <p:cNvSpPr txBox="1"/>
          <p:nvPr>
            <p:ph type="title"/>
          </p:nvPr>
        </p:nvSpPr>
        <p:spPr>
          <a:xfrm>
            <a:off x="678079" y="165430"/>
            <a:ext cx="105156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“Why am I taking this course?”</a:t>
            </a:r>
            <a:endParaRPr/>
          </a:p>
        </p:txBody>
      </p:sp>
      <p:sp>
        <p:nvSpPr>
          <p:cNvPr id="119" name="Google Shape;119;g2effe726039_1_51"/>
          <p:cNvSpPr txBox="1"/>
          <p:nvPr>
            <p:ph idx="1" type="body"/>
          </p:nvPr>
        </p:nvSpPr>
        <p:spPr>
          <a:xfrm>
            <a:off x="678079" y="1346530"/>
            <a:ext cx="10515600" cy="4351200"/>
          </a:xfrm>
          <a:prstGeom prst="rect">
            <a:avLst/>
          </a:prstGeom>
          <a:noFill/>
          <a:ln>
            <a:noFill/>
          </a:ln>
        </p:spPr>
        <p:txBody>
          <a:bodyPr anchorCtr="0" anchor="t" bIns="121900" lIns="121900" spcFirstLastPara="1" rIns="121900" wrap="square" tIns="121900">
            <a:noAutofit/>
          </a:bodyPr>
          <a:lstStyle/>
          <a:p>
            <a:pPr indent="-376746" lvl="0" marL="457200" rtl="0" algn="l">
              <a:lnSpc>
                <a:spcPct val="115000"/>
              </a:lnSpc>
              <a:spcBef>
                <a:spcPts val="2133"/>
              </a:spcBef>
              <a:spcAft>
                <a:spcPts val="0"/>
              </a:spcAft>
              <a:buSzPts val="2333"/>
              <a:buAutoNum type="arabicPeriod"/>
            </a:pPr>
            <a:r>
              <a:rPr b="1" lang="en-US" sz="2333"/>
              <a:t>Because you [kind of] have to. </a:t>
            </a:r>
            <a:r>
              <a:rPr lang="en-US" sz="2333"/>
              <a:t>Every UB student has to take (and pass) a 199 course. We’re happy you’re with us!</a:t>
            </a:r>
            <a:endParaRPr sz="2333"/>
          </a:p>
          <a:p>
            <a:pPr indent="-376746" lvl="0" marL="457200" rtl="0" algn="l">
              <a:lnSpc>
                <a:spcPct val="115000"/>
              </a:lnSpc>
              <a:spcBef>
                <a:spcPts val="0"/>
              </a:spcBef>
              <a:spcAft>
                <a:spcPts val="0"/>
              </a:spcAft>
              <a:buSzPts val="2333"/>
              <a:buAutoNum type="arabicPeriod"/>
            </a:pPr>
            <a:r>
              <a:rPr b="1" lang="en-US" sz="2333"/>
              <a:t>Because it will help you build skills to succeed. </a:t>
            </a:r>
            <a:r>
              <a:rPr lang="en-US" sz="2333"/>
              <a:t>We’ll cover things like time management and violating academic integrity</a:t>
            </a:r>
            <a:endParaRPr sz="2333"/>
          </a:p>
          <a:p>
            <a:pPr indent="-376746" lvl="0" marL="457200" rtl="0" algn="l">
              <a:lnSpc>
                <a:spcPct val="115000"/>
              </a:lnSpc>
              <a:spcBef>
                <a:spcPts val="0"/>
              </a:spcBef>
              <a:spcAft>
                <a:spcPts val="0"/>
              </a:spcAft>
              <a:buSzPts val="2333"/>
              <a:buAutoNum type="arabicPeriod"/>
            </a:pPr>
            <a:r>
              <a:rPr b="1" lang="en-US" sz="2333"/>
              <a:t>Because you will see different sides of computer science and engineering. </a:t>
            </a:r>
            <a:r>
              <a:rPr lang="en-US" sz="2333"/>
              <a:t>From AI to hardware, we’ll cover many (but not all) areas of a big field</a:t>
            </a:r>
            <a:endParaRPr sz="2333"/>
          </a:p>
          <a:p>
            <a:pPr indent="-376746" lvl="0" marL="457200" rtl="0" algn="l">
              <a:lnSpc>
                <a:spcPct val="115000"/>
              </a:lnSpc>
              <a:spcBef>
                <a:spcPts val="0"/>
              </a:spcBef>
              <a:spcAft>
                <a:spcPts val="0"/>
              </a:spcAft>
              <a:buSzPts val="2333"/>
              <a:buAutoNum type="arabicPeriod"/>
            </a:pPr>
            <a:r>
              <a:rPr b="1" lang="en-US" sz="2333"/>
              <a:t>Because it will help you get a job. </a:t>
            </a:r>
            <a:r>
              <a:rPr lang="en-US" sz="2333"/>
              <a:t>This is not a “technical course.” But </a:t>
            </a:r>
            <a:r>
              <a:rPr b="1" lang="en-US" sz="2333"/>
              <a:t>the #1 thing we hear from potential employers who don’t hire you is </a:t>
            </a:r>
            <a:r>
              <a:rPr lang="en-US" sz="2333"/>
              <a:t>“</a:t>
            </a:r>
            <a:r>
              <a:rPr b="1" lang="en-US" sz="2333"/>
              <a:t>they don’t have the ‘other important skills’</a:t>
            </a:r>
            <a:r>
              <a:rPr lang="en-US" sz="2333"/>
              <a:t>”</a:t>
            </a:r>
            <a:endParaRPr sz="2333"/>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27"/>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The most important part about AI!</a:t>
            </a:r>
            <a:endParaRPr/>
          </a:p>
        </p:txBody>
      </p:sp>
      <p:sp>
        <p:nvSpPr>
          <p:cNvPr id="437" name="Google Shape;437;p27"/>
          <p:cNvSpPr txBox="1"/>
          <p:nvPr>
            <p:ph idx="1" type="body"/>
          </p:nvPr>
        </p:nvSpPr>
        <p:spPr>
          <a:xfrm>
            <a:off x="678079" y="1449408"/>
            <a:ext cx="5508796" cy="478157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6000"/>
              <a:buNone/>
            </a:pPr>
            <a:r>
              <a:rPr lang="en-US" sz="2700"/>
              <a:t>If you’re having trouble, </a:t>
            </a:r>
            <a:r>
              <a:rPr b="1" lang="en-US" sz="2700">
                <a:solidFill>
                  <a:srgbClr val="00A69C"/>
                </a:solidFill>
              </a:rPr>
              <a:t>contact course staff</a:t>
            </a:r>
            <a:r>
              <a:rPr lang="en-US" sz="2700"/>
              <a:t>.  We’re here to help!</a:t>
            </a:r>
            <a:endParaRPr sz="2700"/>
          </a:p>
          <a:p>
            <a:pPr indent="0" lvl="0" marL="0" rtl="0" algn="l">
              <a:lnSpc>
                <a:spcPct val="90000"/>
              </a:lnSpc>
              <a:spcBef>
                <a:spcPts val="1000"/>
              </a:spcBef>
              <a:spcAft>
                <a:spcPts val="0"/>
              </a:spcAft>
              <a:buSzPts val="6000"/>
              <a:buNone/>
            </a:pPr>
            <a:r>
              <a:t/>
            </a:r>
            <a:endParaRPr sz="2700"/>
          </a:p>
          <a:p>
            <a:pPr indent="0" lvl="0" marL="0" rtl="0" algn="l">
              <a:lnSpc>
                <a:spcPct val="90000"/>
              </a:lnSpc>
              <a:spcBef>
                <a:spcPts val="1000"/>
              </a:spcBef>
              <a:spcAft>
                <a:spcPts val="0"/>
              </a:spcAft>
              <a:buSzPts val="6000"/>
              <a:buNone/>
            </a:pPr>
            <a:r>
              <a:rPr b="1" lang="en-US" sz="2700"/>
              <a:t>If the faculty make you nervous, contact the TAs! </a:t>
            </a:r>
            <a:endParaRPr b="1" sz="2700"/>
          </a:p>
          <a:p>
            <a:pPr indent="0" lvl="0" marL="0" rtl="0" algn="l">
              <a:lnSpc>
                <a:spcPct val="90000"/>
              </a:lnSpc>
              <a:spcBef>
                <a:spcPts val="1000"/>
              </a:spcBef>
              <a:spcAft>
                <a:spcPts val="0"/>
              </a:spcAft>
              <a:buSzPts val="6000"/>
              <a:buNone/>
            </a:pPr>
            <a:r>
              <a:t/>
            </a:r>
            <a:endParaRPr b="1" sz="2700"/>
          </a:p>
          <a:p>
            <a:pPr indent="0" lvl="0" marL="0" rtl="0" algn="l">
              <a:lnSpc>
                <a:spcPct val="90000"/>
              </a:lnSpc>
              <a:spcBef>
                <a:spcPts val="1000"/>
              </a:spcBef>
              <a:spcAft>
                <a:spcPts val="0"/>
              </a:spcAft>
              <a:buSzPts val="6000"/>
              <a:buNone/>
            </a:pPr>
            <a:r>
              <a:rPr b="1" lang="en-US" sz="2700"/>
              <a:t>But faculty shouldn’t make you nervous! </a:t>
            </a:r>
            <a:r>
              <a:rPr lang="en-US" sz="2700"/>
              <a:t>We want you to succeed. </a:t>
            </a:r>
            <a:r>
              <a:rPr b="1" lang="en-US" sz="2700"/>
              <a:t>You failing is bad for you, but it is also bad for us.</a:t>
            </a:r>
            <a:endParaRPr b="1" sz="2700"/>
          </a:p>
          <a:p>
            <a:pPr indent="0" lvl="0" marL="228600" rtl="0" algn="l">
              <a:lnSpc>
                <a:spcPct val="90000"/>
              </a:lnSpc>
              <a:spcBef>
                <a:spcPts val="1000"/>
              </a:spcBef>
              <a:spcAft>
                <a:spcPts val="0"/>
              </a:spcAft>
              <a:buSzPts val="6000"/>
              <a:buNone/>
            </a:pPr>
            <a:r>
              <a:t/>
            </a:r>
            <a:endParaRPr sz="2700"/>
          </a:p>
        </p:txBody>
      </p:sp>
      <p:sp>
        <p:nvSpPr>
          <p:cNvPr id="438" name="Google Shape;438;p27"/>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pic>
        <p:nvPicPr>
          <p:cNvPr id="439" name="Google Shape;439;p27"/>
          <p:cNvPicPr preferRelativeResize="0"/>
          <p:nvPr/>
        </p:nvPicPr>
        <p:blipFill rotWithShape="1">
          <a:blip r:embed="rId3">
            <a:alphaModFix/>
          </a:blip>
          <a:srcRect b="0" l="0" r="0" t="0"/>
          <a:stretch/>
        </p:blipFill>
        <p:spPr>
          <a:xfrm>
            <a:off x="6856736" y="1449408"/>
            <a:ext cx="3924300" cy="2946400"/>
          </a:xfrm>
          <a:prstGeom prst="rect">
            <a:avLst/>
          </a:prstGeom>
          <a:noFill/>
          <a:ln>
            <a:noFill/>
          </a:ln>
        </p:spPr>
      </p:pic>
      <p:sp>
        <p:nvSpPr>
          <p:cNvPr id="440" name="Google Shape;440;p27"/>
          <p:cNvSpPr txBox="1"/>
          <p:nvPr/>
        </p:nvSpPr>
        <p:spPr>
          <a:xfrm>
            <a:off x="10745415" y="1894114"/>
            <a:ext cx="14109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&lt; not scary</a:t>
            </a:r>
            <a:endParaRPr b="0" i="0" sz="1400" u="none" cap="none" strike="noStrike">
              <a:solidFill>
                <a:srgbClr val="000000"/>
              </a:solidFill>
              <a:latin typeface="Arial"/>
              <a:ea typeface="Arial"/>
              <a:cs typeface="Arial"/>
              <a:sym typeface="Arial"/>
            </a:endParaRPr>
          </a:p>
        </p:txBody>
      </p:sp>
      <p:sp>
        <p:nvSpPr>
          <p:cNvPr id="441" name="Google Shape;441;p27"/>
          <p:cNvSpPr txBox="1"/>
          <p:nvPr/>
        </p:nvSpPr>
        <p:spPr>
          <a:xfrm>
            <a:off x="6856736" y="5176741"/>
            <a:ext cx="204735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Unintimidating &gt; </a:t>
            </a:r>
            <a:endParaRPr b="0" i="0" sz="1400" u="none" cap="none" strike="noStrike">
              <a:solidFill>
                <a:srgbClr val="000000"/>
              </a:solidFill>
              <a:latin typeface="Arial"/>
              <a:ea typeface="Arial"/>
              <a:cs typeface="Arial"/>
              <a:sym typeface="Arial"/>
            </a:endParaRPr>
          </a:p>
        </p:txBody>
      </p:sp>
      <p:pic>
        <p:nvPicPr>
          <p:cNvPr id="442" name="Google Shape;442;p27"/>
          <p:cNvPicPr preferRelativeResize="0"/>
          <p:nvPr/>
        </p:nvPicPr>
        <p:blipFill rotWithShape="1">
          <a:blip r:embed="rId4">
            <a:alphaModFix/>
          </a:blip>
          <a:srcRect b="0" l="8173" r="12481" t="0"/>
          <a:stretch/>
        </p:blipFill>
        <p:spPr>
          <a:xfrm>
            <a:off x="8844200" y="4530794"/>
            <a:ext cx="1410950" cy="190868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9"/>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(The other) AI, continued.</a:t>
            </a:r>
            <a:endParaRPr/>
          </a:p>
        </p:txBody>
      </p:sp>
      <p:sp>
        <p:nvSpPr>
          <p:cNvPr id="448" name="Google Shape;448;p29"/>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pic>
        <p:nvPicPr>
          <p:cNvPr id="449" name="Google Shape;449;p29"/>
          <p:cNvPicPr preferRelativeResize="0"/>
          <p:nvPr/>
        </p:nvPicPr>
        <p:blipFill rotWithShape="1">
          <a:blip r:embed="rId3">
            <a:alphaModFix/>
          </a:blip>
          <a:srcRect b="0" l="0" r="0" t="0"/>
          <a:stretch/>
        </p:blipFill>
        <p:spPr>
          <a:xfrm>
            <a:off x="236037" y="3922338"/>
            <a:ext cx="13933037" cy="1800134"/>
          </a:xfrm>
          <a:prstGeom prst="rect">
            <a:avLst/>
          </a:prstGeom>
          <a:noFill/>
          <a:ln>
            <a:noFill/>
          </a:ln>
        </p:spPr>
      </p:pic>
      <p:pic>
        <p:nvPicPr>
          <p:cNvPr descr="ChatGPT - Wikipedia" id="450" name="Google Shape;450;p29"/>
          <p:cNvPicPr preferRelativeResize="0"/>
          <p:nvPr/>
        </p:nvPicPr>
        <p:blipFill rotWithShape="1">
          <a:blip r:embed="rId4">
            <a:alphaModFix/>
          </a:blip>
          <a:srcRect b="0" l="0" r="0" t="0"/>
          <a:stretch/>
        </p:blipFill>
        <p:spPr>
          <a:xfrm>
            <a:off x="3948792" y="1135528"/>
            <a:ext cx="2857500" cy="2857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1"/>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Why are we worried about this?</a:t>
            </a:r>
            <a:endParaRPr/>
          </a:p>
        </p:txBody>
      </p:sp>
      <p:sp>
        <p:nvSpPr>
          <p:cNvPr id="456" name="Google Shape;456;p31"/>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57" name="Google Shape;457;p31"/>
          <p:cNvSpPr txBox="1"/>
          <p:nvPr/>
        </p:nvSpPr>
        <p:spPr>
          <a:xfrm>
            <a:off x="6822079" y="1593668"/>
            <a:ext cx="4845594" cy="399064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800"/>
              <a:buFont typeface="Century Gothic"/>
              <a:buNone/>
            </a:pPr>
            <a:r>
              <a:rPr b="0" i="0" lang="en-US" sz="2400" u="none" cap="none" strike="noStrike">
                <a:solidFill>
                  <a:schemeClr val="dk1"/>
                </a:solidFill>
                <a:latin typeface="Century Gothic"/>
                <a:ea typeface="Century Gothic"/>
                <a:cs typeface="Century Gothic"/>
                <a:sym typeface="Century Gothic"/>
              </a:rPr>
              <a:t>Because our job is to train you to go out in the world and do great things. How well we train you </a:t>
            </a:r>
            <a:r>
              <a:rPr b="1" i="0" lang="en-US" sz="2400" u="none" cap="none" strike="noStrike">
                <a:solidFill>
                  <a:schemeClr val="dk1"/>
                </a:solidFill>
                <a:latin typeface="Century Gothic"/>
                <a:ea typeface="Century Gothic"/>
                <a:cs typeface="Century Gothic"/>
                <a:sym typeface="Century Gothic"/>
              </a:rPr>
              <a:t>reflects on you, your peers, UB as a whole, and us.</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2133"/>
              </a:spcBef>
              <a:spcAft>
                <a:spcPts val="0"/>
              </a:spcAft>
              <a:buClr>
                <a:schemeClr val="dk1"/>
              </a:buClr>
              <a:buSzPts val="1800"/>
              <a:buFont typeface="Century Gothic"/>
              <a:buNone/>
            </a:pPr>
            <a:r>
              <a:t/>
            </a:r>
            <a:endParaRPr b="1" i="0" sz="2400" u="none" cap="none" strike="noStrike">
              <a:solidFill>
                <a:schemeClr val="dk1"/>
              </a:solidFill>
              <a:latin typeface="Century Gothic"/>
              <a:ea typeface="Century Gothic"/>
              <a:cs typeface="Century Gothic"/>
              <a:sym typeface="Century Gothic"/>
            </a:endParaRPr>
          </a:p>
          <a:p>
            <a:pPr indent="0" lvl="0" marL="0" marR="0" rtl="0" algn="l">
              <a:lnSpc>
                <a:spcPct val="115000"/>
              </a:lnSpc>
              <a:spcBef>
                <a:spcPts val="2133"/>
              </a:spcBef>
              <a:spcAft>
                <a:spcPts val="0"/>
              </a:spcAft>
              <a:buClr>
                <a:schemeClr val="dk1"/>
              </a:buClr>
              <a:buSzPts val="1800"/>
              <a:buFont typeface="Century Gothic"/>
              <a:buNone/>
            </a:pPr>
            <a:r>
              <a:rPr b="1" i="0" lang="en-US" sz="2400" u="none" cap="none" strike="noStrike">
                <a:solidFill>
                  <a:schemeClr val="dk1"/>
                </a:solidFill>
                <a:latin typeface="Century Gothic"/>
                <a:ea typeface="Century Gothic"/>
                <a:cs typeface="Century Gothic"/>
                <a:sym typeface="Century Gothic"/>
              </a:rPr>
              <a:t>And you will not learn by copy/pasting from GPT</a:t>
            </a:r>
            <a:endParaRPr b="0" i="0" sz="2400" u="none" cap="none" strike="noStrike">
              <a:solidFill>
                <a:schemeClr val="dk1"/>
              </a:solidFill>
              <a:latin typeface="Century Gothic"/>
              <a:ea typeface="Century Gothic"/>
              <a:cs typeface="Century Gothic"/>
              <a:sym typeface="Century Gothic"/>
            </a:endParaRPr>
          </a:p>
        </p:txBody>
      </p:sp>
      <p:pic>
        <p:nvPicPr>
          <p:cNvPr id="458" name="Google Shape;458;p31"/>
          <p:cNvPicPr preferRelativeResize="0"/>
          <p:nvPr/>
        </p:nvPicPr>
        <p:blipFill rotWithShape="1">
          <a:blip r:embed="rId3">
            <a:alphaModFix/>
          </a:blip>
          <a:srcRect b="0" l="0" r="0" t="0"/>
          <a:stretch/>
        </p:blipFill>
        <p:spPr>
          <a:xfrm>
            <a:off x="286193" y="1593668"/>
            <a:ext cx="6299200" cy="1600200"/>
          </a:xfrm>
          <a:prstGeom prst="rect">
            <a:avLst/>
          </a:prstGeom>
          <a:noFill/>
          <a:ln>
            <a:noFill/>
          </a:ln>
        </p:spPr>
      </p:pic>
      <p:pic>
        <p:nvPicPr>
          <p:cNvPr id="459" name="Google Shape;459;p31"/>
          <p:cNvPicPr preferRelativeResize="0"/>
          <p:nvPr/>
        </p:nvPicPr>
        <p:blipFill rotWithShape="1">
          <a:blip r:embed="rId4">
            <a:alphaModFix/>
          </a:blip>
          <a:srcRect b="0" l="0" r="0" t="0"/>
          <a:stretch/>
        </p:blipFill>
        <p:spPr>
          <a:xfrm>
            <a:off x="381443" y="3385233"/>
            <a:ext cx="6108700" cy="1282700"/>
          </a:xfrm>
          <a:prstGeom prst="rect">
            <a:avLst/>
          </a:prstGeom>
          <a:noFill/>
          <a:ln>
            <a:noFill/>
          </a:ln>
        </p:spPr>
      </p:pic>
      <p:pic>
        <p:nvPicPr>
          <p:cNvPr id="460" name="Google Shape;460;p31"/>
          <p:cNvPicPr preferRelativeResize="0"/>
          <p:nvPr/>
        </p:nvPicPr>
        <p:blipFill rotWithShape="1">
          <a:blip r:embed="rId5">
            <a:alphaModFix/>
          </a:blip>
          <a:srcRect b="0" l="0" r="0" t="0"/>
          <a:stretch/>
        </p:blipFill>
        <p:spPr>
          <a:xfrm>
            <a:off x="406843" y="5133673"/>
            <a:ext cx="6083300" cy="952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32"/>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(The other) AI, continued.</a:t>
            </a:r>
            <a:endParaRPr/>
          </a:p>
        </p:txBody>
      </p:sp>
      <p:sp>
        <p:nvSpPr>
          <p:cNvPr id="466" name="Google Shape;466;p32"/>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67" name="Google Shape;467;p32"/>
          <p:cNvSpPr txBox="1"/>
          <p:nvPr/>
        </p:nvSpPr>
        <p:spPr>
          <a:xfrm>
            <a:off x="901337" y="1580605"/>
            <a:ext cx="9760500" cy="4044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800"/>
              <a:buFont typeface="Century Gothic"/>
              <a:buNone/>
            </a:pPr>
            <a:r>
              <a:rPr b="0" i="0" lang="en-US" sz="2800" u="none" cap="none" strike="noStrike">
                <a:solidFill>
                  <a:schemeClr val="dk1"/>
                </a:solidFill>
                <a:latin typeface="Century Gothic"/>
                <a:ea typeface="Century Gothic"/>
                <a:cs typeface="Century Gothic"/>
                <a:sym typeface="Century Gothic"/>
              </a:rPr>
              <a:t>In short:</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2133"/>
              </a:spcBef>
              <a:spcAft>
                <a:spcPts val="0"/>
              </a:spcAft>
              <a:buClr>
                <a:schemeClr val="dk1"/>
              </a:buClr>
              <a:buSzPts val="1800"/>
              <a:buFont typeface="Century Gothic"/>
              <a:buNone/>
            </a:pPr>
            <a:r>
              <a:rPr b="0" i="0" lang="en-US" sz="2800" u="none" cap="none" strike="noStrike">
                <a:solidFill>
                  <a:schemeClr val="dk1"/>
                </a:solidFill>
                <a:latin typeface="Century Gothic"/>
                <a:ea typeface="Century Gothic"/>
                <a:cs typeface="Century Gothic"/>
                <a:sym typeface="Century Gothic"/>
              </a:rPr>
              <a:t>Most of you are in a major where many of the faculty </a:t>
            </a:r>
            <a:r>
              <a:rPr b="1" i="0" lang="en-US" sz="2800" u="none" cap="none" strike="noStrike">
                <a:solidFill>
                  <a:schemeClr val="dk1"/>
                </a:solidFill>
                <a:latin typeface="Century Gothic"/>
                <a:ea typeface="Century Gothic"/>
                <a:cs typeface="Century Gothic"/>
                <a:sym typeface="Century Gothic"/>
              </a:rPr>
              <a:t>are actively developing technologies that use and/or help improve LLMs. We love technology! We think there are great uses of it!</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2133"/>
              </a:spcBef>
              <a:spcAft>
                <a:spcPts val="0"/>
              </a:spcAft>
              <a:buClr>
                <a:schemeClr val="dk1"/>
              </a:buClr>
              <a:buSzPts val="1800"/>
              <a:buFont typeface="Century Gothic"/>
              <a:buNone/>
            </a:pPr>
            <a:r>
              <a:rPr b="1" i="0" lang="en-US" sz="2800" u="none" cap="none" strike="noStrike">
                <a:solidFill>
                  <a:schemeClr val="dk1"/>
                </a:solidFill>
                <a:latin typeface="Century Gothic"/>
                <a:ea typeface="Century Gothic"/>
                <a:cs typeface="Century Gothic"/>
                <a:sym typeface="Century Gothic"/>
              </a:rPr>
              <a:t>But our first priority is that you learn. And you will not learn by copy/pasting from an LLM.</a:t>
            </a:r>
            <a:endParaRPr b="0" i="0" sz="2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33"/>
          <p:cNvSpPr txBox="1"/>
          <p:nvPr>
            <p:ph type="title"/>
          </p:nvPr>
        </p:nvSpPr>
        <p:spPr>
          <a:xfrm>
            <a:off x="678079" y="165430"/>
            <a:ext cx="10515600" cy="863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Please, please don’t cheat</a:t>
            </a:r>
            <a:endParaRPr/>
          </a:p>
        </p:txBody>
      </p:sp>
      <p:sp>
        <p:nvSpPr>
          <p:cNvPr id="473" name="Google Shape;473;p33"/>
          <p:cNvSpPr txBox="1"/>
          <p:nvPr>
            <p:ph idx="12" type="sldNum"/>
          </p:nvPr>
        </p:nvSpPr>
        <p:spPr>
          <a:xfrm>
            <a:off x="5684883" y="6551913"/>
            <a:ext cx="501992" cy="317151"/>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
        <p:nvSpPr>
          <p:cNvPr id="474" name="Google Shape;474;p33"/>
          <p:cNvSpPr txBox="1"/>
          <p:nvPr/>
        </p:nvSpPr>
        <p:spPr>
          <a:xfrm>
            <a:off x="496389" y="1184855"/>
            <a:ext cx="11695500" cy="4402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C00000"/>
              </a:buClr>
              <a:buSzPts val="1800"/>
              <a:buFont typeface="Century Gothic"/>
              <a:buNone/>
            </a:pPr>
            <a:r>
              <a:rPr b="1" i="0" lang="en-US" sz="5000" u="none" cap="none" strike="noStrike">
                <a:solidFill>
                  <a:srgbClr val="C00000"/>
                </a:solidFill>
                <a:latin typeface="Century Gothic"/>
                <a:ea typeface="Century Gothic"/>
                <a:cs typeface="Century Gothic"/>
                <a:sym typeface="Century Gothic"/>
              </a:rPr>
              <a:t>If you cheat, and we catch you, we will make sure it goes on your record, even though we are not scary or mean and we really hate doing it. There will be no exceptions.</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4"/>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Details, Part 7– Days with No Class</a:t>
            </a:r>
            <a:endParaRPr/>
          </a:p>
        </p:txBody>
      </p:sp>
      <p:sp>
        <p:nvSpPr>
          <p:cNvPr id="480" name="Google Shape;480;p34"/>
          <p:cNvSpPr txBox="1"/>
          <p:nvPr>
            <p:ph idx="1" type="body"/>
          </p:nvPr>
        </p:nvSpPr>
        <p:spPr>
          <a:xfrm>
            <a:off x="678079" y="1449408"/>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The UB Academic calendar is now very strange (don’t blame us!). We will </a:t>
            </a:r>
            <a:r>
              <a:rPr b="1" lang="en-US"/>
              <a:t>not have class on the following days:</a:t>
            </a:r>
            <a:endParaRPr b="1"/>
          </a:p>
          <a:p>
            <a:pPr indent="-342900" lvl="1" marL="914400" rtl="0" algn="l">
              <a:lnSpc>
                <a:spcPct val="90000"/>
              </a:lnSpc>
              <a:spcBef>
                <a:spcPts val="0"/>
              </a:spcBef>
              <a:spcAft>
                <a:spcPts val="0"/>
              </a:spcAft>
              <a:buSzPts val="1800"/>
              <a:buChar char="▪"/>
            </a:pPr>
            <a:r>
              <a:rPr lang="en-US"/>
              <a:t>September 7th (Labor Day)</a:t>
            </a:r>
            <a:endParaRPr/>
          </a:p>
          <a:p>
            <a:pPr indent="-342900" lvl="1" marL="914400" rtl="0" algn="l">
              <a:lnSpc>
                <a:spcPct val="90000"/>
              </a:lnSpc>
              <a:spcBef>
                <a:spcPts val="0"/>
              </a:spcBef>
              <a:spcAft>
                <a:spcPts val="0"/>
              </a:spcAft>
              <a:buSzPts val="1800"/>
              <a:buChar char="▪"/>
            </a:pPr>
            <a:r>
              <a:rPr lang="en-US"/>
              <a:t>October 12th (Fall Break)</a:t>
            </a:r>
            <a:endParaRPr/>
          </a:p>
          <a:p>
            <a:pPr indent="-342900" lvl="1" marL="914400" rtl="0" algn="l">
              <a:lnSpc>
                <a:spcPct val="90000"/>
              </a:lnSpc>
              <a:spcBef>
                <a:spcPts val="0"/>
              </a:spcBef>
              <a:spcAft>
                <a:spcPts val="0"/>
              </a:spcAft>
              <a:buSzPts val="1800"/>
              <a:buChar char="▪"/>
            </a:pPr>
            <a:r>
              <a:rPr lang="en-US"/>
              <a:t>November 25th (Thanksgiving Break…although you may have other classes on this day! Check with your instructors!)</a:t>
            </a:r>
            <a:endParaRPr/>
          </a:p>
          <a:p>
            <a:pPr indent="-342900" lvl="1" marL="914400" rtl="0" algn="l">
              <a:lnSpc>
                <a:spcPct val="90000"/>
              </a:lnSpc>
              <a:spcBef>
                <a:spcPts val="0"/>
              </a:spcBef>
              <a:spcAft>
                <a:spcPts val="0"/>
              </a:spcAft>
              <a:buSzPts val="1800"/>
              <a:buChar char="▪"/>
            </a:pPr>
            <a:r>
              <a:rPr lang="en-US"/>
              <a:t>December 7th</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5"/>
          <p:cNvSpPr txBox="1"/>
          <p:nvPr/>
        </p:nvSpPr>
        <p:spPr>
          <a:xfrm>
            <a:off x="886318" y="2828835"/>
            <a:ext cx="798189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Century Gothic"/>
                <a:ea typeface="Century Gothic"/>
                <a:cs typeface="Century Gothic"/>
                <a:sym typeface="Century Gothic"/>
              </a:rPr>
              <a:t>Questions?!</a:t>
            </a:r>
            <a:endParaRPr b="0" i="0" sz="1400" u="none" cap="none" strike="noStrike">
              <a:solidFill>
                <a:srgbClr val="000000"/>
              </a:solidFill>
              <a:latin typeface="Arial"/>
              <a:ea typeface="Arial"/>
              <a:cs typeface="Arial"/>
              <a:sym typeface="Arial"/>
            </a:endParaRPr>
          </a:p>
        </p:txBody>
      </p:sp>
      <p:pic>
        <p:nvPicPr>
          <p:cNvPr id="486" name="Google Shape;486;p35"/>
          <p:cNvPicPr preferRelativeResize="0"/>
          <p:nvPr/>
        </p:nvPicPr>
        <p:blipFill rotWithShape="1">
          <a:blip r:embed="rId3">
            <a:alphaModFix/>
          </a:blip>
          <a:srcRect b="0" l="0" r="0" t="0"/>
          <a:stretch/>
        </p:blipFill>
        <p:spPr>
          <a:xfrm>
            <a:off x="7064377" y="305825"/>
            <a:ext cx="4686208" cy="62463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g277b5187f6f_0_12"/>
          <p:cNvSpPr txBox="1"/>
          <p:nvPr>
            <p:ph type="title"/>
          </p:nvPr>
        </p:nvSpPr>
        <p:spPr>
          <a:xfrm>
            <a:off x="678079" y="165430"/>
            <a:ext cx="105156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Your Four Current TODOs </a:t>
            </a:r>
            <a:endParaRPr/>
          </a:p>
        </p:txBody>
      </p:sp>
      <p:sp>
        <p:nvSpPr>
          <p:cNvPr id="492" name="Google Shape;492;g277b5187f6f_0_12"/>
          <p:cNvSpPr txBox="1"/>
          <p:nvPr>
            <p:ph idx="1" type="body"/>
          </p:nvPr>
        </p:nvSpPr>
        <p:spPr>
          <a:xfrm>
            <a:off x="678075" y="1449400"/>
            <a:ext cx="10515600" cy="4674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sz="3200"/>
              <a:t>You have four</a:t>
            </a:r>
            <a:r>
              <a:rPr b="1" lang="en-US" sz="3200"/>
              <a:t> immediate TODOs</a:t>
            </a:r>
            <a:endParaRPr/>
          </a:p>
          <a:p>
            <a:pPr indent="-228600" lvl="1" marL="685800" rtl="0" algn="l">
              <a:lnSpc>
                <a:spcPct val="90000"/>
              </a:lnSpc>
              <a:spcBef>
                <a:spcPts val="500"/>
              </a:spcBef>
              <a:spcAft>
                <a:spcPts val="0"/>
              </a:spcAft>
              <a:buSzPts val="2800"/>
              <a:buChar char="▪"/>
            </a:pPr>
            <a:r>
              <a:rPr lang="en-US" sz="2800"/>
              <a:t>Get access to TopHat </a:t>
            </a:r>
            <a:r>
              <a:rPr b="1" lang="en-US" sz="2800"/>
              <a:t>(by WEDNESDAY)</a:t>
            </a:r>
            <a:endParaRPr b="1" sz="2800"/>
          </a:p>
          <a:p>
            <a:pPr indent="-292100" lvl="2" marL="1143000" rtl="0" algn="l">
              <a:lnSpc>
                <a:spcPct val="90000"/>
              </a:lnSpc>
              <a:spcBef>
                <a:spcPts val="500"/>
              </a:spcBef>
              <a:spcAft>
                <a:spcPts val="0"/>
              </a:spcAft>
              <a:buSzPts val="2800"/>
              <a:buChar char="▪"/>
            </a:pPr>
            <a:r>
              <a:rPr b="1" lang="en-US" sz="2800"/>
              <a:t>You will get a UBLearns announcement TONIGHT with instructions on how to do so</a:t>
            </a:r>
            <a:endParaRPr b="1" sz="2800"/>
          </a:p>
          <a:p>
            <a:pPr indent="-292100" lvl="2" marL="1143000" rtl="0" algn="l">
              <a:lnSpc>
                <a:spcPct val="90000"/>
              </a:lnSpc>
              <a:spcBef>
                <a:spcPts val="500"/>
              </a:spcBef>
              <a:spcAft>
                <a:spcPts val="0"/>
              </a:spcAft>
              <a:buSzPts val="2800"/>
              <a:buChar char="▪"/>
            </a:pPr>
            <a:r>
              <a:rPr b="1" lang="en-US" sz="2800"/>
              <a:t>It is also in the syllabus!</a:t>
            </a:r>
            <a:endParaRPr b="1" sz="2800"/>
          </a:p>
        </p:txBody>
      </p:sp>
      <p:sp>
        <p:nvSpPr>
          <p:cNvPr id="493" name="Google Shape;493;g277b5187f6f_0_12"/>
          <p:cNvSpPr txBox="1"/>
          <p:nvPr>
            <p:ph idx="12" type="sldNum"/>
          </p:nvPr>
        </p:nvSpPr>
        <p:spPr>
          <a:xfrm>
            <a:off x="5684883" y="6551913"/>
            <a:ext cx="501900" cy="317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494" name="Google Shape;494;g277b5187f6f_0_12"/>
          <p:cNvPicPr preferRelativeResize="0"/>
          <p:nvPr/>
        </p:nvPicPr>
        <p:blipFill rotWithShape="1">
          <a:blip r:embed="rId3">
            <a:alphaModFix/>
          </a:blip>
          <a:srcRect b="0" l="0" r="0" t="0"/>
          <a:stretch/>
        </p:blipFill>
        <p:spPr>
          <a:xfrm>
            <a:off x="9460275" y="0"/>
            <a:ext cx="2346750" cy="23467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g277b5187f6f_0_19"/>
          <p:cNvSpPr txBox="1"/>
          <p:nvPr>
            <p:ph type="title"/>
          </p:nvPr>
        </p:nvSpPr>
        <p:spPr>
          <a:xfrm>
            <a:off x="678079" y="165430"/>
            <a:ext cx="105156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Your Four Current TODOs </a:t>
            </a:r>
            <a:endParaRPr/>
          </a:p>
        </p:txBody>
      </p:sp>
      <p:sp>
        <p:nvSpPr>
          <p:cNvPr id="500" name="Google Shape;500;g277b5187f6f_0_19"/>
          <p:cNvSpPr txBox="1"/>
          <p:nvPr>
            <p:ph idx="1" type="body"/>
          </p:nvPr>
        </p:nvSpPr>
        <p:spPr>
          <a:xfrm>
            <a:off x="678079" y="1449408"/>
            <a:ext cx="10515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sz="3200"/>
              <a:t>You have three </a:t>
            </a:r>
            <a:r>
              <a:rPr b="1" lang="en-US" sz="3200"/>
              <a:t>immediate TODOs</a:t>
            </a:r>
            <a:endParaRPr/>
          </a:p>
          <a:p>
            <a:pPr indent="-228600" lvl="1" marL="685800" rtl="0" algn="l">
              <a:lnSpc>
                <a:spcPct val="90000"/>
              </a:lnSpc>
              <a:spcBef>
                <a:spcPts val="500"/>
              </a:spcBef>
              <a:spcAft>
                <a:spcPts val="0"/>
              </a:spcAft>
              <a:buSzPts val="2800"/>
              <a:buChar char="▪"/>
            </a:pPr>
            <a:r>
              <a:rPr lang="en-US" sz="2800"/>
              <a:t>Get access to TopHat </a:t>
            </a:r>
            <a:r>
              <a:rPr b="1" lang="en-US" sz="2800"/>
              <a:t>(by WEDNESDAY)</a:t>
            </a:r>
            <a:endParaRPr b="1" sz="2800"/>
          </a:p>
          <a:p>
            <a:pPr indent="-228600" lvl="1" marL="685800" rtl="0" algn="l">
              <a:lnSpc>
                <a:spcPct val="90000"/>
              </a:lnSpc>
              <a:spcBef>
                <a:spcPts val="500"/>
              </a:spcBef>
              <a:spcAft>
                <a:spcPts val="0"/>
              </a:spcAft>
              <a:buSzPts val="2800"/>
              <a:buChar char="▪"/>
            </a:pPr>
            <a:r>
              <a:rPr lang="en-US" sz="2800"/>
              <a:t>Complete the first CSE Cohort Study </a:t>
            </a:r>
            <a:r>
              <a:rPr b="1" lang="en-US" sz="2800"/>
              <a:t>(due Sept 1st, next TUESDAY)</a:t>
            </a:r>
            <a:endParaRPr b="1" sz="2800"/>
          </a:p>
          <a:p>
            <a:pPr indent="-292100" lvl="2" marL="1143000" rtl="0" algn="l">
              <a:lnSpc>
                <a:spcPct val="90000"/>
              </a:lnSpc>
              <a:spcBef>
                <a:spcPts val="500"/>
              </a:spcBef>
              <a:spcAft>
                <a:spcPts val="0"/>
              </a:spcAft>
              <a:buSzPts val="2800"/>
              <a:buChar char="▪"/>
            </a:pPr>
            <a:r>
              <a:rPr b="1" lang="en-US" sz="2800"/>
              <a:t>You’ll get information on how to do this on Wednesday</a:t>
            </a:r>
            <a:endParaRPr b="1" sz="2800"/>
          </a:p>
          <a:p>
            <a:pPr indent="-292100" lvl="2" marL="1143000" rtl="0" algn="l">
              <a:lnSpc>
                <a:spcPct val="90000"/>
              </a:lnSpc>
              <a:spcBef>
                <a:spcPts val="500"/>
              </a:spcBef>
              <a:spcAft>
                <a:spcPts val="0"/>
              </a:spcAft>
              <a:buSzPts val="2800"/>
              <a:buChar char="▪"/>
            </a:pPr>
            <a:r>
              <a:rPr b="1" lang="en-US" sz="2800"/>
              <a:t>It is also detailed in UBLearns, under assignments!</a:t>
            </a:r>
            <a:endParaRPr b="1" sz="2800"/>
          </a:p>
        </p:txBody>
      </p:sp>
      <p:sp>
        <p:nvSpPr>
          <p:cNvPr id="501" name="Google Shape;501;g277b5187f6f_0_19"/>
          <p:cNvSpPr txBox="1"/>
          <p:nvPr>
            <p:ph idx="12" type="sldNum"/>
          </p:nvPr>
        </p:nvSpPr>
        <p:spPr>
          <a:xfrm>
            <a:off x="5684883" y="6551913"/>
            <a:ext cx="501900" cy="317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502" name="Google Shape;502;g277b5187f6f_0_19"/>
          <p:cNvPicPr preferRelativeResize="0"/>
          <p:nvPr/>
        </p:nvPicPr>
        <p:blipFill rotWithShape="1">
          <a:blip r:embed="rId3">
            <a:alphaModFix/>
          </a:blip>
          <a:srcRect b="0" l="0" r="0" t="0"/>
          <a:stretch/>
        </p:blipFill>
        <p:spPr>
          <a:xfrm>
            <a:off x="9460275" y="0"/>
            <a:ext cx="2346750" cy="23467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277b5187f6f_0_26"/>
          <p:cNvSpPr txBox="1"/>
          <p:nvPr>
            <p:ph type="title"/>
          </p:nvPr>
        </p:nvSpPr>
        <p:spPr>
          <a:xfrm>
            <a:off x="678079" y="165430"/>
            <a:ext cx="105156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Your Four Current TODOs </a:t>
            </a:r>
            <a:endParaRPr/>
          </a:p>
        </p:txBody>
      </p:sp>
      <p:sp>
        <p:nvSpPr>
          <p:cNvPr id="508" name="Google Shape;508;g277b5187f6f_0_26"/>
          <p:cNvSpPr txBox="1"/>
          <p:nvPr>
            <p:ph idx="1" type="body"/>
          </p:nvPr>
        </p:nvSpPr>
        <p:spPr>
          <a:xfrm>
            <a:off x="678079" y="1449408"/>
            <a:ext cx="10515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sz="3200"/>
              <a:t>You have three </a:t>
            </a:r>
            <a:r>
              <a:rPr b="1" lang="en-US" sz="3200"/>
              <a:t>immediate TODOs</a:t>
            </a:r>
            <a:endParaRPr/>
          </a:p>
          <a:p>
            <a:pPr indent="-228600" lvl="1" marL="685800" rtl="0" algn="l">
              <a:lnSpc>
                <a:spcPct val="90000"/>
              </a:lnSpc>
              <a:spcBef>
                <a:spcPts val="500"/>
              </a:spcBef>
              <a:spcAft>
                <a:spcPts val="0"/>
              </a:spcAft>
              <a:buSzPts val="2800"/>
              <a:buChar char="▪"/>
            </a:pPr>
            <a:r>
              <a:rPr lang="en-US" sz="2800"/>
              <a:t>Get access to TopHat </a:t>
            </a:r>
            <a:r>
              <a:rPr b="1" lang="en-US" sz="2800"/>
              <a:t>(by WEDNESDAY)</a:t>
            </a:r>
            <a:endParaRPr sz="2800"/>
          </a:p>
          <a:p>
            <a:pPr indent="-228600" lvl="1" marL="685800" rtl="0" algn="l">
              <a:lnSpc>
                <a:spcPct val="90000"/>
              </a:lnSpc>
              <a:spcBef>
                <a:spcPts val="500"/>
              </a:spcBef>
              <a:spcAft>
                <a:spcPts val="0"/>
              </a:spcAft>
              <a:buSzPts val="2800"/>
              <a:buChar char="▪"/>
            </a:pPr>
            <a:r>
              <a:rPr lang="en-US" sz="2800"/>
              <a:t>Complete the first CSE Cohort Study </a:t>
            </a:r>
            <a:r>
              <a:rPr b="1" lang="en-US" sz="2800"/>
              <a:t>(due Sept 1st, next TUESDAY)</a:t>
            </a:r>
            <a:endParaRPr b="1" sz="2800"/>
          </a:p>
          <a:p>
            <a:pPr indent="-292100" lvl="1" marL="685800" rtl="0" algn="l">
              <a:lnSpc>
                <a:spcPct val="90000"/>
              </a:lnSpc>
              <a:spcBef>
                <a:spcPts val="500"/>
              </a:spcBef>
              <a:spcAft>
                <a:spcPts val="0"/>
              </a:spcAft>
              <a:buSzPts val="2800"/>
              <a:buChar char="▪"/>
            </a:pPr>
            <a:r>
              <a:rPr lang="en-US" sz="2800"/>
              <a:t>Complete your 8 Hours without the Internet Assignment </a:t>
            </a:r>
            <a:r>
              <a:rPr b="1" lang="en-US" sz="2800"/>
              <a:t>(due Sept 1st, next TUESDAY)</a:t>
            </a:r>
            <a:endParaRPr b="1" sz="2800"/>
          </a:p>
          <a:p>
            <a:pPr indent="-292100" lvl="2" marL="1143000" rtl="0" algn="l">
              <a:lnSpc>
                <a:spcPct val="90000"/>
              </a:lnSpc>
              <a:spcBef>
                <a:spcPts val="500"/>
              </a:spcBef>
              <a:spcAft>
                <a:spcPts val="0"/>
              </a:spcAft>
              <a:buSzPts val="2800"/>
              <a:buChar char="▪"/>
            </a:pPr>
            <a:r>
              <a:rPr lang="en-US" sz="2800"/>
              <a:t>… details on next slide…and on UBLearns</a:t>
            </a:r>
            <a:endParaRPr sz="2800"/>
          </a:p>
        </p:txBody>
      </p:sp>
      <p:sp>
        <p:nvSpPr>
          <p:cNvPr id="509" name="Google Shape;509;g277b5187f6f_0_26"/>
          <p:cNvSpPr txBox="1"/>
          <p:nvPr>
            <p:ph idx="12" type="sldNum"/>
          </p:nvPr>
        </p:nvSpPr>
        <p:spPr>
          <a:xfrm>
            <a:off x="5684883" y="6551913"/>
            <a:ext cx="501900" cy="317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510" name="Google Shape;510;g277b5187f6f_0_26"/>
          <p:cNvPicPr preferRelativeResize="0"/>
          <p:nvPr/>
        </p:nvPicPr>
        <p:blipFill rotWithShape="1">
          <a:blip r:embed="rId3">
            <a:alphaModFix/>
          </a:blip>
          <a:srcRect b="0" l="0" r="0" t="0"/>
          <a:stretch/>
        </p:blipFill>
        <p:spPr>
          <a:xfrm>
            <a:off x="9460275" y="0"/>
            <a:ext cx="2346750" cy="2346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effe726039_1_58"/>
          <p:cNvSpPr txBox="1"/>
          <p:nvPr>
            <p:ph type="title"/>
          </p:nvPr>
        </p:nvSpPr>
        <p:spPr>
          <a:xfrm>
            <a:off x="678079" y="165430"/>
            <a:ext cx="105156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t>The “other important skills”</a:t>
            </a:r>
            <a:endParaRPr/>
          </a:p>
        </p:txBody>
      </p:sp>
      <p:sp>
        <p:nvSpPr>
          <p:cNvPr id="126" name="Google Shape;126;g2effe726039_1_58"/>
          <p:cNvSpPr txBox="1"/>
          <p:nvPr>
            <p:ph idx="12" type="sldNum"/>
          </p:nvPr>
        </p:nvSpPr>
        <p:spPr>
          <a:xfrm>
            <a:off x="5684883" y="6551913"/>
            <a:ext cx="501900" cy="3171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pic>
        <p:nvPicPr>
          <p:cNvPr id="127" name="Google Shape;127;g2effe726039_1_58"/>
          <p:cNvPicPr preferRelativeResize="0"/>
          <p:nvPr/>
        </p:nvPicPr>
        <p:blipFill rotWithShape="1">
          <a:blip r:embed="rId3">
            <a:alphaModFix/>
          </a:blip>
          <a:srcRect b="0" l="0" r="0" t="0"/>
          <a:stretch/>
        </p:blipFill>
        <p:spPr>
          <a:xfrm>
            <a:off x="2810700" y="1118025"/>
            <a:ext cx="5391550" cy="4875150"/>
          </a:xfrm>
          <a:prstGeom prst="rect">
            <a:avLst/>
          </a:prstGeom>
          <a:noFill/>
          <a:ln>
            <a:noFill/>
          </a:ln>
        </p:spPr>
      </p:pic>
      <p:sp>
        <p:nvSpPr>
          <p:cNvPr id="128" name="Google Shape;128;g2effe726039_1_58"/>
          <p:cNvSpPr txBox="1"/>
          <p:nvPr/>
        </p:nvSpPr>
        <p:spPr>
          <a:xfrm>
            <a:off x="293675" y="5857875"/>
            <a:ext cx="10425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https://www.naceweb.org/uploadedFiles/files/2021/resources/nace-career-readiness-competencies-revised-apr-2021.pdf</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7"/>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8 Hours without the Internet </a:t>
            </a:r>
            <a:endParaRPr/>
          </a:p>
        </p:txBody>
      </p:sp>
      <p:sp>
        <p:nvSpPr>
          <p:cNvPr id="516" name="Google Shape;516;p37"/>
          <p:cNvSpPr txBox="1"/>
          <p:nvPr>
            <p:ph idx="1" type="body"/>
          </p:nvPr>
        </p:nvSpPr>
        <p:spPr>
          <a:xfrm>
            <a:off x="648194" y="900768"/>
            <a:ext cx="10895612" cy="4351338"/>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33"/>
              </a:spcBef>
              <a:spcAft>
                <a:spcPts val="0"/>
              </a:spcAft>
              <a:buSzPts val="1800"/>
              <a:buNone/>
            </a:pPr>
            <a:r>
              <a:rPr lang="en-US" sz="2600"/>
              <a:t>For your first assignment (</a:t>
            </a:r>
            <a:r>
              <a:rPr b="1" lang="en-US" sz="2600"/>
              <a:t>due next TUESDAY</a:t>
            </a:r>
            <a:r>
              <a:rPr lang="en-US" sz="2600"/>
              <a:t>), you must:</a:t>
            </a:r>
            <a:endParaRPr sz="2600"/>
          </a:p>
          <a:p>
            <a:pPr indent="-444488" lvl="0" marL="609585" rtl="0" algn="l">
              <a:lnSpc>
                <a:spcPct val="115000"/>
              </a:lnSpc>
              <a:spcBef>
                <a:spcPts val="2133"/>
              </a:spcBef>
              <a:spcAft>
                <a:spcPts val="0"/>
              </a:spcAft>
              <a:buSzPts val="1600"/>
              <a:buChar char="●"/>
            </a:pPr>
            <a:r>
              <a:rPr lang="en-US" sz="2600"/>
              <a:t>Go </a:t>
            </a:r>
            <a:r>
              <a:rPr lang="en-US" sz="2600">
                <a:solidFill>
                  <a:srgbClr val="00A69C"/>
                </a:solidFill>
              </a:rPr>
              <a:t>8 </a:t>
            </a:r>
            <a:r>
              <a:rPr lang="en-US" sz="2600">
                <a:solidFill>
                  <a:srgbClr val="00A69C"/>
                </a:solidFill>
                <a:extLst>
                  <a:ext uri="http://customooxmlschemas.google.com/">
                    <go:slidesCustomData xmlns:go="http://customooxmlschemas.google.com/" textRoundtripDataId="2"/>
                  </a:ext>
                </a:extLst>
              </a:rPr>
              <a:t>hours without using the Internet</a:t>
            </a:r>
            <a:endParaRPr sz="2600">
              <a:solidFill>
                <a:srgbClr val="00A69C"/>
              </a:solidFill>
            </a:endParaRPr>
          </a:p>
          <a:p>
            <a:pPr indent="-444488" lvl="0" marL="609584" rtl="0" algn="l">
              <a:lnSpc>
                <a:spcPct val="115000"/>
              </a:lnSpc>
              <a:spcBef>
                <a:spcPts val="0"/>
              </a:spcBef>
              <a:spcAft>
                <a:spcPts val="0"/>
              </a:spcAft>
              <a:buSzPts val="1600"/>
              <a:buChar char="●"/>
            </a:pPr>
            <a:r>
              <a:rPr lang="en-US" sz="2600"/>
              <a:t>Make a slide deck that includes:</a:t>
            </a:r>
            <a:endParaRPr sz="2600"/>
          </a:p>
          <a:p>
            <a:pPr indent="-215900" lvl="1" marL="685800" rtl="0" algn="l">
              <a:lnSpc>
                <a:spcPct val="115000"/>
              </a:lnSpc>
              <a:spcBef>
                <a:spcPts val="0"/>
              </a:spcBef>
              <a:spcAft>
                <a:spcPts val="0"/>
              </a:spcAft>
              <a:buSzPts val="1600"/>
              <a:buChar char="○"/>
            </a:pPr>
            <a:r>
              <a:rPr lang="en-US" sz="2200"/>
              <a:t>A journal of your time without the ‘net (Slide 1)</a:t>
            </a:r>
            <a:endParaRPr sz="2200"/>
          </a:p>
          <a:p>
            <a:pPr indent="-215900" lvl="1" marL="685800" rtl="0" algn="l">
              <a:lnSpc>
                <a:spcPct val="115000"/>
              </a:lnSpc>
              <a:spcBef>
                <a:spcPts val="0"/>
              </a:spcBef>
              <a:spcAft>
                <a:spcPts val="0"/>
              </a:spcAft>
              <a:buSzPts val="1600"/>
              <a:buChar char="○"/>
            </a:pPr>
            <a:r>
              <a:rPr lang="en-US" sz="2200"/>
              <a:t>A slide you’ll present to the class in Recitation 2 (Slide 2)</a:t>
            </a:r>
            <a:endParaRPr sz="2200"/>
          </a:p>
          <a:p>
            <a:pPr indent="-215900" lvl="1" marL="685800" rtl="0" algn="l">
              <a:lnSpc>
                <a:spcPct val="115000"/>
              </a:lnSpc>
              <a:spcBef>
                <a:spcPts val="0"/>
              </a:spcBef>
              <a:spcAft>
                <a:spcPts val="0"/>
              </a:spcAft>
              <a:buSzPts val="1600"/>
              <a:buChar char="○"/>
            </a:pPr>
            <a:r>
              <a:rPr lang="en-US" sz="2200"/>
              <a:t>A slide with a</a:t>
            </a:r>
            <a:r>
              <a:rPr b="1" lang="en-US" sz="2200"/>
              <a:t> link to your Powerpoint </a:t>
            </a:r>
            <a:r>
              <a:rPr lang="en-US" sz="2200"/>
              <a:t>that is </a:t>
            </a:r>
            <a:r>
              <a:rPr b="1" lang="en-US" sz="2200"/>
              <a:t>accessible by the TAs</a:t>
            </a:r>
            <a:endParaRPr sz="2200"/>
          </a:p>
          <a:p>
            <a:pPr indent="-215900" lvl="0" marL="228600" rtl="0" algn="l">
              <a:lnSpc>
                <a:spcPct val="115000"/>
              </a:lnSpc>
              <a:spcBef>
                <a:spcPts val="0"/>
              </a:spcBef>
              <a:spcAft>
                <a:spcPts val="0"/>
              </a:spcAft>
              <a:buSzPts val="1600"/>
              <a:buChar char="●"/>
            </a:pPr>
            <a:r>
              <a:rPr lang="en-US" sz="2600"/>
              <a:t>Your instructor will now show you how to access the assignment via the website &amp; UBLearns</a:t>
            </a:r>
            <a:endParaRPr sz="2600"/>
          </a:p>
          <a:p>
            <a:pPr indent="0" lvl="0" marL="0" rtl="0" algn="l">
              <a:lnSpc>
                <a:spcPct val="115000"/>
              </a:lnSpc>
              <a:spcBef>
                <a:spcPts val="0"/>
              </a:spcBef>
              <a:spcAft>
                <a:spcPts val="0"/>
              </a:spcAft>
              <a:buSzPts val="1800"/>
              <a:buNone/>
            </a:pPr>
            <a:r>
              <a:t/>
            </a:r>
            <a:endParaRPr sz="26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g3f743ebfa99_0_50"/>
          <p:cNvSpPr txBox="1"/>
          <p:nvPr>
            <p:ph type="title"/>
          </p:nvPr>
        </p:nvSpPr>
        <p:spPr>
          <a:xfrm>
            <a:off x="678079" y="165430"/>
            <a:ext cx="10515600" cy="863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Your Four Current TODOs </a:t>
            </a:r>
            <a:endParaRPr/>
          </a:p>
        </p:txBody>
      </p:sp>
      <p:sp>
        <p:nvSpPr>
          <p:cNvPr id="522" name="Google Shape;522;g3f743ebfa99_0_50"/>
          <p:cNvSpPr txBox="1"/>
          <p:nvPr>
            <p:ph idx="1" type="body"/>
          </p:nvPr>
        </p:nvSpPr>
        <p:spPr>
          <a:xfrm>
            <a:off x="678079" y="1449408"/>
            <a:ext cx="10515600" cy="4351200"/>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SzPts val="3200"/>
              <a:buChar char="▪"/>
            </a:pPr>
            <a:r>
              <a:rPr lang="en-US" sz="3200"/>
              <a:t>You have four </a:t>
            </a:r>
            <a:r>
              <a:rPr b="1" lang="en-US" sz="3200"/>
              <a:t>immediate TODOs</a:t>
            </a:r>
            <a:endParaRPr/>
          </a:p>
          <a:p>
            <a:pPr indent="-228600" lvl="1" marL="685800" rtl="0" algn="l">
              <a:lnSpc>
                <a:spcPct val="90000"/>
              </a:lnSpc>
              <a:spcBef>
                <a:spcPts val="500"/>
              </a:spcBef>
              <a:spcAft>
                <a:spcPts val="0"/>
              </a:spcAft>
              <a:buSzPts val="2800"/>
              <a:buChar char="▪"/>
            </a:pPr>
            <a:r>
              <a:rPr lang="en-US" sz="2800"/>
              <a:t>Get access to TopHat </a:t>
            </a:r>
            <a:r>
              <a:rPr b="1" lang="en-US" sz="2800"/>
              <a:t>(by WEDNESDAY)</a:t>
            </a:r>
            <a:endParaRPr sz="2800"/>
          </a:p>
          <a:p>
            <a:pPr indent="-228600" lvl="1" marL="685800" rtl="0" algn="l">
              <a:lnSpc>
                <a:spcPct val="90000"/>
              </a:lnSpc>
              <a:spcBef>
                <a:spcPts val="500"/>
              </a:spcBef>
              <a:spcAft>
                <a:spcPts val="0"/>
              </a:spcAft>
              <a:buSzPts val="2800"/>
              <a:buChar char="▪"/>
            </a:pPr>
            <a:r>
              <a:rPr lang="en-US" sz="2800"/>
              <a:t>Complete the first CSE Cohort Study </a:t>
            </a:r>
            <a:r>
              <a:rPr b="1" lang="en-US" sz="2800"/>
              <a:t>(due Sept 1st, next TUESDAY)</a:t>
            </a:r>
            <a:endParaRPr b="1" sz="2800"/>
          </a:p>
          <a:p>
            <a:pPr indent="-292100" lvl="1" marL="685800" rtl="0" algn="l">
              <a:lnSpc>
                <a:spcPct val="90000"/>
              </a:lnSpc>
              <a:spcBef>
                <a:spcPts val="500"/>
              </a:spcBef>
              <a:spcAft>
                <a:spcPts val="0"/>
              </a:spcAft>
              <a:buSzPts val="2800"/>
              <a:buChar char="▪"/>
            </a:pPr>
            <a:r>
              <a:rPr lang="en-US" sz="2800"/>
              <a:t>Complete your 8 Hours without the Internet Assignment </a:t>
            </a:r>
            <a:r>
              <a:rPr b="1" lang="en-US" sz="2800"/>
              <a:t>(due NEXT TUESDAY)</a:t>
            </a:r>
            <a:endParaRPr b="1" sz="2800"/>
          </a:p>
          <a:p>
            <a:pPr indent="-292100" lvl="1" marL="685800" rtl="0" algn="l">
              <a:lnSpc>
                <a:spcPct val="90000"/>
              </a:lnSpc>
              <a:spcBef>
                <a:spcPts val="500"/>
              </a:spcBef>
              <a:spcAft>
                <a:spcPts val="0"/>
              </a:spcAft>
              <a:buSzPts val="2800"/>
              <a:buChar char="▪"/>
            </a:pPr>
            <a:r>
              <a:rPr lang="en-US" sz="2800"/>
              <a:t>Complete the Academic Integrity module on UBLearns (due 9/8)</a:t>
            </a:r>
            <a:endParaRPr sz="2800"/>
          </a:p>
          <a:p>
            <a:pPr indent="-406400" lvl="2" marL="1371600" rtl="0" algn="l">
              <a:lnSpc>
                <a:spcPct val="90000"/>
              </a:lnSpc>
              <a:spcBef>
                <a:spcPts val="500"/>
              </a:spcBef>
              <a:spcAft>
                <a:spcPts val="0"/>
              </a:spcAft>
              <a:buSzPts val="2800"/>
              <a:buChar char="▪"/>
            </a:pPr>
            <a:r>
              <a:rPr b="1" lang="en-US" sz="2800"/>
              <a:t>You will get a UBLearns announcement with instructions on how to do so, it is also an assignment in UBLearns</a:t>
            </a:r>
            <a:endParaRPr sz="2800"/>
          </a:p>
        </p:txBody>
      </p:sp>
      <p:sp>
        <p:nvSpPr>
          <p:cNvPr id="523" name="Google Shape;523;g3f743ebfa99_0_50"/>
          <p:cNvSpPr txBox="1"/>
          <p:nvPr>
            <p:ph idx="12" type="sldNum"/>
          </p:nvPr>
        </p:nvSpPr>
        <p:spPr>
          <a:xfrm>
            <a:off x="5684883" y="6551913"/>
            <a:ext cx="501900" cy="317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524" name="Google Shape;524;g3f743ebfa99_0_50"/>
          <p:cNvPicPr preferRelativeResize="0"/>
          <p:nvPr/>
        </p:nvPicPr>
        <p:blipFill rotWithShape="1">
          <a:blip r:embed="rId3">
            <a:alphaModFix/>
          </a:blip>
          <a:srcRect b="0" l="0" r="0" t="0"/>
          <a:stretch/>
        </p:blipFill>
        <p:spPr>
          <a:xfrm>
            <a:off x="9460275" y="0"/>
            <a:ext cx="2346750" cy="23467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2763df70961_0_5"/>
          <p:cNvSpPr txBox="1"/>
          <p:nvPr/>
        </p:nvSpPr>
        <p:spPr>
          <a:xfrm>
            <a:off x="886318" y="2828835"/>
            <a:ext cx="7981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Century Gothic"/>
                <a:ea typeface="Century Gothic"/>
                <a:cs typeface="Century Gothic"/>
                <a:sym typeface="Century Gothic"/>
              </a:rPr>
              <a:t>Questions?!</a:t>
            </a:r>
            <a:endParaRPr b="0" i="0" sz="1400" u="none" cap="none" strike="noStrike">
              <a:solidFill>
                <a:srgbClr val="000000"/>
              </a:solidFill>
              <a:latin typeface="Arial"/>
              <a:ea typeface="Arial"/>
              <a:cs typeface="Arial"/>
              <a:sym typeface="Arial"/>
            </a:endParaRPr>
          </a:p>
        </p:txBody>
      </p:sp>
      <p:pic>
        <p:nvPicPr>
          <p:cNvPr id="530" name="Google Shape;530;g2763df70961_0_5"/>
          <p:cNvPicPr preferRelativeResize="0"/>
          <p:nvPr/>
        </p:nvPicPr>
        <p:blipFill rotWithShape="1">
          <a:blip r:embed="rId3">
            <a:alphaModFix/>
          </a:blip>
          <a:srcRect b="0" l="0" r="0" t="0"/>
          <a:stretch/>
        </p:blipFill>
        <p:spPr>
          <a:xfrm>
            <a:off x="7064377" y="305825"/>
            <a:ext cx="4686208" cy="624635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9"/>
          <p:cNvSpPr txBox="1"/>
          <p:nvPr>
            <p:ph type="title"/>
          </p:nvPr>
        </p:nvSpPr>
        <p:spPr>
          <a:xfrm>
            <a:off x="678075" y="165425"/>
            <a:ext cx="112077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A common question, answered!</a:t>
            </a:r>
            <a:endParaRPr/>
          </a:p>
        </p:txBody>
      </p:sp>
      <p:sp>
        <p:nvSpPr>
          <p:cNvPr id="536" name="Google Shape;536;p39"/>
          <p:cNvSpPr txBox="1"/>
          <p:nvPr>
            <p:ph idx="1" type="body"/>
          </p:nvPr>
        </p:nvSpPr>
        <p:spPr>
          <a:xfrm>
            <a:off x="284900" y="1122700"/>
            <a:ext cx="11387700" cy="4351200"/>
          </a:xfrm>
          <a:prstGeom prst="rect">
            <a:avLst/>
          </a:prstGeom>
          <a:noFill/>
          <a:ln>
            <a:noFill/>
          </a:ln>
        </p:spPr>
        <p:txBody>
          <a:bodyPr anchorCtr="0" anchor="t" bIns="121900" lIns="121900" spcFirstLastPara="1" rIns="121900" wrap="square" tIns="121900">
            <a:noAutofit/>
          </a:bodyPr>
          <a:lstStyle/>
          <a:p>
            <a:pPr indent="0" lvl="0" marL="0" rtl="0" algn="l">
              <a:lnSpc>
                <a:spcPct val="130000"/>
              </a:lnSpc>
              <a:spcBef>
                <a:spcPts val="0"/>
              </a:spcBef>
              <a:spcAft>
                <a:spcPts val="0"/>
              </a:spcAft>
              <a:buClr>
                <a:schemeClr val="dk1"/>
              </a:buClr>
              <a:buSzPts val="1100"/>
              <a:buNone/>
            </a:pPr>
            <a:r>
              <a:rPr b="1" lang="en-US" sz="2667"/>
              <a:t>Why does this course have such a weird structure?</a:t>
            </a:r>
            <a:endParaRPr b="1" sz="2667"/>
          </a:p>
          <a:p>
            <a:pPr indent="-474119" lvl="0" marL="1219170" rtl="0" algn="l">
              <a:lnSpc>
                <a:spcPct val="130000"/>
              </a:lnSpc>
              <a:spcBef>
                <a:spcPts val="0"/>
              </a:spcBef>
              <a:spcAft>
                <a:spcPts val="0"/>
              </a:spcAft>
              <a:buSzPts val="2000"/>
              <a:buChar char="●"/>
            </a:pPr>
            <a:r>
              <a:rPr lang="en-US" sz="2667"/>
              <a:t>We want to expose you to different topics in CSE!</a:t>
            </a:r>
            <a:endParaRPr sz="2667"/>
          </a:p>
          <a:p>
            <a:pPr indent="-474121" lvl="1" marL="1828754" rtl="0" algn="l">
              <a:lnSpc>
                <a:spcPct val="130000"/>
              </a:lnSpc>
              <a:spcBef>
                <a:spcPts val="0"/>
              </a:spcBef>
              <a:spcAft>
                <a:spcPts val="0"/>
              </a:spcAft>
              <a:buSzPts val="2000"/>
              <a:buChar char="○"/>
            </a:pPr>
            <a:r>
              <a:rPr lang="en-US" sz="2667"/>
              <a:t>One day you will have to </a:t>
            </a:r>
            <a:r>
              <a:rPr b="1" lang="en-US" sz="2667"/>
              <a:t>choose electives</a:t>
            </a:r>
            <a:r>
              <a:rPr lang="en-US" sz="2667"/>
              <a:t>; this will help.</a:t>
            </a:r>
            <a:endParaRPr sz="2667"/>
          </a:p>
          <a:p>
            <a:pPr indent="-474121" lvl="1" marL="1828754" rtl="0" algn="l">
              <a:lnSpc>
                <a:spcPct val="130000"/>
              </a:lnSpc>
              <a:spcBef>
                <a:spcPts val="0"/>
              </a:spcBef>
              <a:spcAft>
                <a:spcPts val="0"/>
              </a:spcAft>
              <a:buSzPts val="2000"/>
              <a:buChar char="○"/>
            </a:pPr>
            <a:r>
              <a:rPr lang="en-US" sz="2667"/>
              <a:t>One day you will have to </a:t>
            </a:r>
            <a:r>
              <a:rPr b="1" lang="en-US" sz="2667"/>
              <a:t>work or do research across subdisciplines of CSE</a:t>
            </a:r>
            <a:r>
              <a:rPr lang="en-US" sz="2667"/>
              <a:t>; this will help.</a:t>
            </a:r>
            <a:endParaRPr sz="2667"/>
          </a:p>
          <a:p>
            <a:pPr indent="-474119" lvl="0" marL="1219170" rtl="0" algn="l">
              <a:lnSpc>
                <a:spcPct val="130000"/>
              </a:lnSpc>
              <a:spcBef>
                <a:spcPts val="0"/>
              </a:spcBef>
              <a:spcAft>
                <a:spcPts val="0"/>
              </a:spcAft>
              <a:buSzPts val="2000"/>
              <a:buChar char="●"/>
            </a:pPr>
            <a:r>
              <a:rPr lang="en-US" sz="2667"/>
              <a:t>We want to </a:t>
            </a:r>
            <a:r>
              <a:rPr b="1" lang="en-US" sz="2667"/>
              <a:t>expose you to different teaching styles</a:t>
            </a:r>
            <a:endParaRPr b="1" sz="2667"/>
          </a:p>
          <a:p>
            <a:pPr indent="-474121" lvl="1" marL="1828754" rtl="0" algn="l">
              <a:lnSpc>
                <a:spcPct val="130000"/>
              </a:lnSpc>
              <a:spcBef>
                <a:spcPts val="0"/>
              </a:spcBef>
              <a:spcAft>
                <a:spcPts val="0"/>
              </a:spcAft>
              <a:buSzPts val="2000"/>
              <a:buChar char="○"/>
            </a:pPr>
            <a:r>
              <a:rPr lang="en-US" sz="2667"/>
              <a:t>You will encounter these (and other styles!) later</a:t>
            </a:r>
            <a:endParaRPr sz="2667"/>
          </a:p>
          <a:p>
            <a:pPr indent="-474121" lvl="1" marL="1828754" rtl="0" algn="l">
              <a:lnSpc>
                <a:spcPct val="130000"/>
              </a:lnSpc>
              <a:spcBef>
                <a:spcPts val="0"/>
              </a:spcBef>
              <a:spcAft>
                <a:spcPts val="0"/>
              </a:spcAft>
              <a:buSzPts val="2000"/>
              <a:buChar char="○"/>
            </a:pPr>
            <a:r>
              <a:rPr lang="en-US" sz="2667"/>
              <a:t>Learn what works for you, and how to get what you can out of what doesn’t.</a:t>
            </a:r>
            <a:endParaRPr sz="2667"/>
          </a:p>
          <a:p>
            <a:pPr indent="0" lvl="0" marL="0" rtl="0" algn="l">
              <a:lnSpc>
                <a:spcPct val="115000"/>
              </a:lnSpc>
              <a:spcBef>
                <a:spcPts val="0"/>
              </a:spcBef>
              <a:spcAft>
                <a:spcPts val="2133"/>
              </a:spcAft>
              <a:buSzPts val="1800"/>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g3facf0a40d4_0_13"/>
          <p:cNvSpPr txBox="1"/>
          <p:nvPr>
            <p:ph type="title"/>
          </p:nvPr>
        </p:nvSpPr>
        <p:spPr>
          <a:xfrm>
            <a:off x="678079" y="165430"/>
            <a:ext cx="10515600" cy="863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E.g.</a:t>
            </a:r>
            <a:endParaRPr/>
          </a:p>
        </p:txBody>
      </p:sp>
      <p:sp>
        <p:nvSpPr>
          <p:cNvPr id="543" name="Google Shape;543;g3facf0a40d4_0_13"/>
          <p:cNvSpPr txBox="1"/>
          <p:nvPr>
            <p:ph idx="1" type="body"/>
          </p:nvPr>
        </p:nvSpPr>
        <p:spPr>
          <a:xfrm>
            <a:off x="678079" y="1449408"/>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I can be </a:t>
            </a:r>
            <a:r>
              <a:rPr i="1" lang="en-US"/>
              <a:t>very fast</a:t>
            </a:r>
            <a:r>
              <a:rPr lang="en-US"/>
              <a:t>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and</a:t>
            </a:r>
            <a:endParaRPr/>
          </a:p>
          <a:p>
            <a:pPr indent="0" lvl="0" marL="0" rtl="0" algn="l">
              <a:spcBef>
                <a:spcPts val="1000"/>
              </a:spcBef>
              <a:spcAft>
                <a:spcPts val="0"/>
              </a:spcAft>
              <a:buNone/>
            </a:pPr>
            <a:r>
              <a:t/>
            </a:r>
            <a:endParaRPr/>
          </a:p>
          <a:p>
            <a:pPr indent="0" lvl="0" marL="0" rtl="0" algn="l">
              <a:spcBef>
                <a:spcPts val="1000"/>
              </a:spcBef>
              <a:spcAft>
                <a:spcPts val="0"/>
              </a:spcAft>
              <a:buNone/>
            </a:pPr>
            <a:r>
              <a:rPr b="1" lang="en-US" sz="4000">
                <a:solidFill>
                  <a:srgbClr val="9900FF"/>
                </a:solidFill>
              </a:rPr>
              <a:t>i</a:t>
            </a:r>
            <a:r>
              <a:rPr b="1" lang="en-US" sz="4100">
                <a:solidFill>
                  <a:srgbClr val="9900FF"/>
                </a:solidFill>
              </a:rPr>
              <a:t> n c h o a t e l y   s e s q u i p e d a l i a n.</a:t>
            </a:r>
            <a:endParaRPr b="1" sz="4100">
              <a:solidFill>
                <a:srgbClr val="9900FF"/>
              </a:solidFill>
            </a:endParaRPr>
          </a:p>
        </p:txBody>
      </p:sp>
      <p:sp>
        <p:nvSpPr>
          <p:cNvPr id="544" name="Google Shape;544;g3facf0a40d4_0_13"/>
          <p:cNvSpPr txBox="1"/>
          <p:nvPr>
            <p:ph idx="12" type="sldNum"/>
          </p:nvPr>
        </p:nvSpPr>
        <p:spPr>
          <a:xfrm>
            <a:off x="5684883" y="6551913"/>
            <a:ext cx="501900" cy="3171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g3facf0a40d4_0_20"/>
          <p:cNvSpPr txBox="1"/>
          <p:nvPr>
            <p:ph type="title"/>
          </p:nvPr>
        </p:nvSpPr>
        <p:spPr>
          <a:xfrm>
            <a:off x="678079" y="165430"/>
            <a:ext cx="10515600" cy="863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E.g. (cont’d)</a:t>
            </a:r>
            <a:endParaRPr/>
          </a:p>
        </p:txBody>
      </p:sp>
      <p:sp>
        <p:nvSpPr>
          <p:cNvPr id="551" name="Google Shape;551;g3facf0a40d4_0_20"/>
          <p:cNvSpPr txBox="1"/>
          <p:nvPr>
            <p:ph idx="1" type="body"/>
          </p:nvPr>
        </p:nvSpPr>
        <p:spPr>
          <a:xfrm>
            <a:off x="678079" y="1449408"/>
            <a:ext cx="10515600" cy="43512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US"/>
              <a:t>…but I tend to recapitulate in shorter terms.</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sz="3400">
                <a:solidFill>
                  <a:schemeClr val="accent1"/>
                </a:solidFill>
                <a:latin typeface="Arial"/>
                <a:ea typeface="Arial"/>
                <a:cs typeface="Arial"/>
                <a:sym typeface="Arial"/>
              </a:rPr>
              <a:t>“Majority-of-3 is more robust than 1.”  </a:t>
            </a:r>
            <a:endParaRPr sz="3400">
              <a:solidFill>
                <a:schemeClr val="accent1"/>
              </a:solidFill>
              <a:latin typeface="Arial"/>
              <a:ea typeface="Arial"/>
              <a:cs typeface="Arial"/>
              <a:sym typeface="Arial"/>
            </a:endParaRPr>
          </a:p>
          <a:p>
            <a:pPr indent="0" lvl="0" marL="0" rtl="0" algn="l">
              <a:spcBef>
                <a:spcPts val="1000"/>
              </a:spcBef>
              <a:spcAft>
                <a:spcPts val="0"/>
              </a:spcAft>
              <a:buNone/>
            </a:pPr>
            <a:r>
              <a:rPr lang="en-US"/>
              <a:t>(Related to a principle of longer speeches, which may-or-may- not apply to your short recitation presentations…)</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Feel welcome to ask questions during my lectures.</a:t>
            </a:r>
            <a:endParaRPr/>
          </a:p>
        </p:txBody>
      </p:sp>
      <p:sp>
        <p:nvSpPr>
          <p:cNvPr id="552" name="Google Shape;552;g3facf0a40d4_0_20"/>
          <p:cNvSpPr txBox="1"/>
          <p:nvPr>
            <p:ph idx="12" type="sldNum"/>
          </p:nvPr>
        </p:nvSpPr>
        <p:spPr>
          <a:xfrm>
            <a:off x="5684883" y="6551913"/>
            <a:ext cx="501900" cy="3171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g3facf0a40d4_1_0"/>
          <p:cNvSpPr txBox="1"/>
          <p:nvPr>
            <p:ph type="title"/>
          </p:nvPr>
        </p:nvSpPr>
        <p:spPr>
          <a:xfrm>
            <a:off x="678079" y="165430"/>
            <a:ext cx="10515600" cy="863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A Little About Me</a:t>
            </a:r>
            <a:endParaRPr/>
          </a:p>
        </p:txBody>
      </p:sp>
      <p:sp>
        <p:nvSpPr>
          <p:cNvPr id="559" name="Google Shape;559;g3facf0a40d4_1_0"/>
          <p:cNvSpPr txBox="1"/>
          <p:nvPr>
            <p:ph idx="1" type="body"/>
          </p:nvPr>
        </p:nvSpPr>
        <p:spPr>
          <a:xfrm>
            <a:off x="412225" y="1449400"/>
            <a:ext cx="11130300" cy="4351200"/>
          </a:xfrm>
          <a:prstGeom prst="rect">
            <a:avLst/>
          </a:prstGeom>
        </p:spPr>
        <p:txBody>
          <a:bodyPr anchorCtr="0" anchor="t" bIns="45700" lIns="91425" spcFirstLastPara="1" rIns="91425" wrap="square" tIns="45700">
            <a:normAutofit fontScale="85000" lnSpcReduction="20000"/>
          </a:bodyPr>
          <a:lstStyle/>
          <a:p>
            <a:pPr indent="-352743" lvl="0" marL="457200" rtl="0" algn="l">
              <a:spcBef>
                <a:spcPts val="1000"/>
              </a:spcBef>
              <a:spcAft>
                <a:spcPts val="0"/>
              </a:spcAft>
              <a:buSzPct val="69697"/>
              <a:buFont typeface="Arial"/>
              <a:buChar char="●"/>
            </a:pPr>
            <a:r>
              <a:rPr lang="en-US" sz="3300">
                <a:latin typeface="Arial"/>
                <a:ea typeface="Arial"/>
                <a:cs typeface="Arial"/>
                <a:sym typeface="Arial"/>
              </a:rPr>
              <a:t>At UB CS(E) since Fall 1989 (no Internet then!)</a:t>
            </a:r>
            <a:endParaRPr sz="3300">
              <a:latin typeface="Arial"/>
              <a:ea typeface="Arial"/>
              <a:cs typeface="Arial"/>
              <a:sym typeface="Arial"/>
            </a:endParaRPr>
          </a:p>
          <a:p>
            <a:pPr indent="0" lvl="0" marL="457200" rtl="0" algn="l">
              <a:spcBef>
                <a:spcPts val="1000"/>
              </a:spcBef>
              <a:spcAft>
                <a:spcPts val="0"/>
              </a:spcAft>
              <a:buNone/>
            </a:pPr>
            <a:r>
              <a:t/>
            </a:r>
            <a:endParaRPr sz="1200">
              <a:latin typeface="Arial"/>
              <a:ea typeface="Arial"/>
              <a:cs typeface="Arial"/>
              <a:sym typeface="Arial"/>
            </a:endParaRPr>
          </a:p>
          <a:p>
            <a:pPr indent="-352743" lvl="0" marL="457200" rtl="0" algn="l">
              <a:spcBef>
                <a:spcPts val="1000"/>
              </a:spcBef>
              <a:spcAft>
                <a:spcPts val="0"/>
              </a:spcAft>
              <a:buSzPct val="69697"/>
              <a:buFont typeface="Arial"/>
              <a:buChar char="●"/>
            </a:pPr>
            <a:r>
              <a:rPr lang="en-US" sz="3300">
                <a:latin typeface="Arial"/>
                <a:ea typeface="Arial"/>
                <a:cs typeface="Arial"/>
                <a:sym typeface="Arial"/>
              </a:rPr>
              <a:t>Main research is </a:t>
            </a:r>
            <a:r>
              <a:rPr b="1" lang="en-US" sz="3300">
                <a:solidFill>
                  <a:srgbClr val="9900FF"/>
                </a:solidFill>
                <a:latin typeface="Arial"/>
                <a:ea typeface="Arial"/>
                <a:cs typeface="Arial"/>
                <a:sym typeface="Arial"/>
              </a:rPr>
              <a:t>Computational Complexity Theory</a:t>
            </a:r>
            <a:endParaRPr b="1" sz="3300">
              <a:solidFill>
                <a:srgbClr val="9900FF"/>
              </a:solidFill>
              <a:latin typeface="Arial"/>
              <a:ea typeface="Arial"/>
              <a:cs typeface="Arial"/>
              <a:sym typeface="Arial"/>
            </a:endParaRPr>
          </a:p>
          <a:p>
            <a:pPr indent="-352743" lvl="1" marL="914400" rtl="0" algn="l">
              <a:spcBef>
                <a:spcPts val="0"/>
              </a:spcBef>
              <a:spcAft>
                <a:spcPts val="0"/>
              </a:spcAft>
              <a:buSzPct val="79310"/>
              <a:buFont typeface="Arial"/>
              <a:buChar char="○"/>
            </a:pPr>
            <a:r>
              <a:rPr lang="en-US" sz="2900">
                <a:latin typeface="Arial"/>
                <a:ea typeface="Arial"/>
                <a:cs typeface="Arial"/>
                <a:sym typeface="Arial"/>
              </a:rPr>
              <a:t>…which embraces </a:t>
            </a:r>
            <a:r>
              <a:rPr b="1" lang="en-US" sz="2900">
                <a:solidFill>
                  <a:srgbClr val="FF0000"/>
                </a:solidFill>
                <a:latin typeface="Arial"/>
                <a:ea typeface="Arial"/>
                <a:cs typeface="Arial"/>
                <a:sym typeface="Arial"/>
              </a:rPr>
              <a:t>Quantum Computing</a:t>
            </a:r>
            <a:r>
              <a:rPr lang="en-US" sz="2900">
                <a:latin typeface="Arial"/>
                <a:ea typeface="Arial"/>
                <a:cs typeface="Arial"/>
                <a:sym typeface="Arial"/>
              </a:rPr>
              <a:t>.</a:t>
            </a:r>
            <a:endParaRPr sz="2900">
              <a:latin typeface="Arial"/>
              <a:ea typeface="Arial"/>
              <a:cs typeface="Arial"/>
              <a:sym typeface="Arial"/>
            </a:endParaRPr>
          </a:p>
          <a:p>
            <a:pPr indent="-352743" lvl="1" marL="914400" rtl="0" algn="l">
              <a:spcBef>
                <a:spcPts val="0"/>
              </a:spcBef>
              <a:spcAft>
                <a:spcPts val="0"/>
              </a:spcAft>
              <a:buSzPct val="79310"/>
              <a:buFont typeface="Arial"/>
              <a:buChar char="○"/>
            </a:pPr>
            <a:r>
              <a:rPr lang="en-US" sz="2900">
                <a:latin typeface="Arial"/>
                <a:ea typeface="Arial"/>
                <a:cs typeface="Arial"/>
                <a:sym typeface="Arial"/>
              </a:rPr>
              <a:t>Teaching CSE439 on QC from my own joint textbook.</a:t>
            </a:r>
            <a:endParaRPr sz="2900">
              <a:latin typeface="Arial"/>
              <a:ea typeface="Arial"/>
              <a:cs typeface="Arial"/>
              <a:sym typeface="Arial"/>
            </a:endParaRPr>
          </a:p>
          <a:p>
            <a:pPr indent="0" lvl="0" marL="914400" rtl="0" algn="l">
              <a:spcBef>
                <a:spcPts val="1000"/>
              </a:spcBef>
              <a:spcAft>
                <a:spcPts val="0"/>
              </a:spcAft>
              <a:buNone/>
            </a:pPr>
            <a:r>
              <a:t/>
            </a:r>
            <a:endParaRPr sz="1200">
              <a:latin typeface="Arial"/>
              <a:ea typeface="Arial"/>
              <a:cs typeface="Arial"/>
              <a:sym typeface="Arial"/>
            </a:endParaRPr>
          </a:p>
          <a:p>
            <a:pPr indent="-385128" lvl="0" marL="457200" rtl="0" algn="l">
              <a:spcBef>
                <a:spcPts val="1000"/>
              </a:spcBef>
              <a:spcAft>
                <a:spcPts val="0"/>
              </a:spcAft>
              <a:buSzPct val="100000"/>
              <a:buFont typeface="Arial"/>
              <a:buChar char="●"/>
            </a:pPr>
            <a:r>
              <a:rPr lang="en-US" sz="2900">
                <a:latin typeface="Arial"/>
                <a:ea typeface="Arial"/>
                <a:cs typeface="Arial"/>
                <a:sym typeface="Arial"/>
              </a:rPr>
              <a:t>Second research is on </a:t>
            </a:r>
            <a:r>
              <a:rPr b="1" lang="en-US" sz="2900">
                <a:solidFill>
                  <a:srgbClr val="0000FF"/>
                </a:solidFill>
                <a:latin typeface="Arial"/>
                <a:ea typeface="Arial"/>
                <a:cs typeface="Arial"/>
                <a:sym typeface="Arial"/>
              </a:rPr>
              <a:t>Human Decision Making (At Chess)</a:t>
            </a:r>
            <a:endParaRPr b="1" sz="2900">
              <a:solidFill>
                <a:srgbClr val="0000FF"/>
              </a:solidFill>
              <a:latin typeface="Arial"/>
              <a:ea typeface="Arial"/>
              <a:cs typeface="Arial"/>
              <a:sym typeface="Arial"/>
            </a:endParaRPr>
          </a:p>
          <a:p>
            <a:pPr indent="-385128" lvl="1" marL="914400" rtl="0" algn="l">
              <a:spcBef>
                <a:spcPts val="0"/>
              </a:spcBef>
              <a:spcAft>
                <a:spcPts val="0"/>
              </a:spcAft>
              <a:buClr>
                <a:schemeClr val="dk1"/>
              </a:buClr>
              <a:buSzPct val="100000"/>
              <a:buFont typeface="Arial"/>
              <a:buChar char="○"/>
            </a:pPr>
            <a:r>
              <a:rPr lang="en-US" sz="2900">
                <a:latin typeface="Arial"/>
                <a:ea typeface="Arial"/>
                <a:cs typeface="Arial"/>
                <a:sym typeface="Arial"/>
              </a:rPr>
              <a:t>Used by </a:t>
            </a:r>
            <a:r>
              <a:rPr b="1" lang="en-US" sz="2900">
                <a:solidFill>
                  <a:srgbClr val="00A69C"/>
                </a:solidFill>
                <a:latin typeface="Arial"/>
                <a:ea typeface="Arial"/>
                <a:cs typeface="Arial"/>
                <a:sym typeface="Arial"/>
              </a:rPr>
              <a:t>FIDE</a:t>
            </a:r>
            <a:r>
              <a:rPr lang="en-US" sz="2900">
                <a:latin typeface="Arial"/>
                <a:ea typeface="Arial"/>
                <a:cs typeface="Arial"/>
                <a:sym typeface="Arial"/>
              </a:rPr>
              <a:t> to arbitrate cheating accusations.</a:t>
            </a:r>
            <a:endParaRPr sz="2900">
              <a:latin typeface="Arial"/>
              <a:ea typeface="Arial"/>
              <a:cs typeface="Arial"/>
              <a:sym typeface="Arial"/>
            </a:endParaRPr>
          </a:p>
          <a:p>
            <a:pPr indent="-385128" lvl="1" marL="914400" rtl="0" algn="l">
              <a:spcBef>
                <a:spcPts val="0"/>
              </a:spcBef>
              <a:spcAft>
                <a:spcPts val="0"/>
              </a:spcAft>
              <a:buSzPct val="100000"/>
              <a:buFont typeface="Arial"/>
              <a:buChar char="○"/>
            </a:pPr>
            <a:r>
              <a:rPr lang="en-US" sz="2900">
                <a:latin typeface="Arial"/>
                <a:ea typeface="Arial"/>
                <a:cs typeface="Arial"/>
                <a:sym typeface="Arial"/>
              </a:rPr>
              <a:t>Will draw on for examples but not as main topic.</a:t>
            </a:r>
            <a:endParaRPr sz="2900">
              <a:latin typeface="Arial"/>
              <a:ea typeface="Arial"/>
              <a:cs typeface="Arial"/>
              <a:sym typeface="Arial"/>
            </a:endParaRPr>
          </a:p>
          <a:p>
            <a:pPr indent="-385128" lvl="1" marL="914400" rtl="0" algn="l">
              <a:spcBef>
                <a:spcPts val="0"/>
              </a:spcBef>
              <a:spcAft>
                <a:spcPts val="0"/>
              </a:spcAft>
              <a:buSzPct val="100000"/>
              <a:buFont typeface="Arial"/>
              <a:buChar char="○"/>
            </a:pPr>
            <a:r>
              <a:rPr lang="en-US" sz="2900">
                <a:latin typeface="Arial"/>
                <a:ea typeface="Arial"/>
                <a:cs typeface="Arial"/>
                <a:sym typeface="Arial"/>
              </a:rPr>
              <a:t>Currently trying to carry over methodology to LLM detection.</a:t>
            </a:r>
            <a:endParaRPr sz="2900">
              <a:latin typeface="Arial"/>
              <a:ea typeface="Arial"/>
              <a:cs typeface="Arial"/>
              <a:sym typeface="Arial"/>
            </a:endParaRPr>
          </a:p>
          <a:p>
            <a:pPr indent="-385128" lvl="1" marL="914400" rtl="0" algn="l">
              <a:spcBef>
                <a:spcPts val="0"/>
              </a:spcBef>
              <a:spcAft>
                <a:spcPts val="0"/>
              </a:spcAft>
              <a:buSzPct val="100000"/>
              <a:buFont typeface="Arial"/>
              <a:buChar char="○"/>
            </a:pPr>
            <a:r>
              <a:rPr lang="en-US" sz="2900">
                <a:latin typeface="Arial"/>
                <a:ea typeface="Arial"/>
                <a:cs typeface="Arial"/>
                <a:sym typeface="Arial"/>
              </a:rPr>
              <a:t>International Master (not Grandmaster) at chess.</a:t>
            </a:r>
            <a:endParaRPr sz="2900">
              <a:latin typeface="Arial"/>
              <a:ea typeface="Arial"/>
              <a:cs typeface="Arial"/>
              <a:sym typeface="Arial"/>
            </a:endParaRPr>
          </a:p>
          <a:p>
            <a:pPr indent="0" lvl="0" marL="914400" rtl="0" algn="l">
              <a:spcBef>
                <a:spcPts val="1000"/>
              </a:spcBef>
              <a:spcAft>
                <a:spcPts val="0"/>
              </a:spcAft>
              <a:buNone/>
            </a:pPr>
            <a:r>
              <a:t/>
            </a:r>
            <a:endParaRPr sz="1250">
              <a:latin typeface="Arial"/>
              <a:ea typeface="Arial"/>
              <a:cs typeface="Arial"/>
              <a:sym typeface="Arial"/>
            </a:endParaRPr>
          </a:p>
          <a:p>
            <a:pPr indent="-385128" lvl="0" marL="457200" rtl="0" algn="l">
              <a:spcBef>
                <a:spcPts val="1000"/>
              </a:spcBef>
              <a:spcAft>
                <a:spcPts val="0"/>
              </a:spcAft>
              <a:buSzPct val="100000"/>
              <a:buFont typeface="Arial"/>
              <a:buChar char="●"/>
            </a:pPr>
            <a:r>
              <a:rPr lang="en-US" sz="2900">
                <a:latin typeface="Arial"/>
                <a:ea typeface="Arial"/>
                <a:cs typeface="Arial"/>
                <a:sym typeface="Arial"/>
              </a:rPr>
              <a:t>My materials are (also) at </a:t>
            </a:r>
            <a:r>
              <a:rPr b="1" lang="en-US" sz="2900" u="sng">
                <a:solidFill>
                  <a:schemeClr val="hlink"/>
                </a:solidFill>
                <a:latin typeface="Arial"/>
                <a:ea typeface="Arial"/>
                <a:cs typeface="Arial"/>
                <a:sym typeface="Arial"/>
                <a:hlinkClick r:id="rId3"/>
              </a:rPr>
              <a:t>https://cse.buffalo.edu/~regan/cse199/</a:t>
            </a:r>
            <a:r>
              <a:rPr b="1" lang="en-US" sz="2900">
                <a:solidFill>
                  <a:srgbClr val="00A69C"/>
                </a:solidFill>
                <a:latin typeface="Arial"/>
                <a:ea typeface="Arial"/>
                <a:cs typeface="Arial"/>
                <a:sym typeface="Arial"/>
              </a:rPr>
              <a:t> </a:t>
            </a:r>
            <a:endParaRPr b="1" sz="2900">
              <a:solidFill>
                <a:srgbClr val="00A69C"/>
              </a:solidFill>
              <a:latin typeface="Arial"/>
              <a:ea typeface="Arial"/>
              <a:cs typeface="Arial"/>
              <a:sym typeface="Arial"/>
            </a:endParaRPr>
          </a:p>
          <a:p>
            <a:pPr indent="-385128" lvl="1" marL="914400" rtl="0" algn="l">
              <a:spcBef>
                <a:spcPts val="0"/>
              </a:spcBef>
              <a:spcAft>
                <a:spcPts val="0"/>
              </a:spcAft>
              <a:buSzPct val="100000"/>
              <a:buFont typeface="Arial"/>
              <a:buChar char="○"/>
            </a:pPr>
            <a:r>
              <a:rPr lang="en-US" sz="2900">
                <a:latin typeface="Arial"/>
                <a:ea typeface="Arial"/>
                <a:cs typeface="Arial"/>
                <a:sym typeface="Arial"/>
              </a:rPr>
              <a:t>They are being updated to emphasize AI a </a:t>
            </a:r>
            <a:r>
              <a:rPr b="1" lang="en-US" sz="2900">
                <a:solidFill>
                  <a:srgbClr val="FF0000"/>
                </a:solidFill>
                <a:latin typeface="Arial"/>
                <a:ea typeface="Arial"/>
                <a:cs typeface="Arial"/>
                <a:sym typeface="Arial"/>
              </a:rPr>
              <a:t>lot</a:t>
            </a:r>
            <a:r>
              <a:rPr lang="en-US" sz="2900">
                <a:latin typeface="Arial"/>
                <a:ea typeface="Arial"/>
                <a:cs typeface="Arial"/>
                <a:sym typeface="Arial"/>
              </a:rPr>
              <a:t> more.</a:t>
            </a:r>
            <a:endParaRPr sz="2900">
              <a:latin typeface="Arial"/>
              <a:ea typeface="Arial"/>
              <a:cs typeface="Arial"/>
              <a:sym typeface="Arial"/>
            </a:endParaRPr>
          </a:p>
        </p:txBody>
      </p:sp>
      <p:sp>
        <p:nvSpPr>
          <p:cNvPr id="560" name="Google Shape;560;g3facf0a40d4_1_0"/>
          <p:cNvSpPr txBox="1"/>
          <p:nvPr>
            <p:ph idx="12" type="sldNum"/>
          </p:nvPr>
        </p:nvSpPr>
        <p:spPr>
          <a:xfrm>
            <a:off x="5684883" y="6551913"/>
            <a:ext cx="501900" cy="3171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1"/>
          <p:cNvSpPr txBox="1"/>
          <p:nvPr>
            <p:ph type="title"/>
          </p:nvPr>
        </p:nvSpPr>
        <p:spPr>
          <a:xfrm>
            <a:off x="678079" y="165430"/>
            <a:ext cx="10515600" cy="863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General Learning Outcomes</a:t>
            </a:r>
            <a:endParaRPr/>
          </a:p>
        </p:txBody>
      </p:sp>
      <p:sp>
        <p:nvSpPr>
          <p:cNvPr id="566" name="Google Shape;566;p41"/>
          <p:cNvSpPr txBox="1"/>
          <p:nvPr>
            <p:ph idx="1" type="body"/>
          </p:nvPr>
        </p:nvSpPr>
        <p:spPr>
          <a:xfrm>
            <a:off x="678079" y="1449408"/>
            <a:ext cx="10515600" cy="4351338"/>
          </a:xfrm>
          <a:prstGeom prst="rect">
            <a:avLst/>
          </a:prstGeom>
          <a:noFill/>
          <a:ln>
            <a:noFill/>
          </a:ln>
        </p:spPr>
        <p:txBody>
          <a:bodyPr anchorCtr="0" anchor="t" bIns="121900" lIns="121900" spcFirstLastPara="1" rIns="121900" wrap="square" tIns="121900">
            <a:noAutofit/>
          </a:bodyPr>
          <a:lstStyle/>
          <a:p>
            <a:pPr indent="-457188" lvl="0" marL="609585" rtl="0" algn="l">
              <a:lnSpc>
                <a:spcPct val="130000"/>
              </a:lnSpc>
              <a:spcBef>
                <a:spcPts val="0"/>
              </a:spcBef>
              <a:spcAft>
                <a:spcPts val="0"/>
              </a:spcAft>
              <a:buSzPts val="1800"/>
              <a:buChar char="●"/>
            </a:pPr>
            <a:r>
              <a:rPr lang="en-US"/>
              <a:t>Learning from different styles of instruction</a:t>
            </a:r>
            <a:endParaRPr/>
          </a:p>
          <a:p>
            <a:pPr indent="-457188" lvl="0" marL="609585" rtl="0" algn="l">
              <a:lnSpc>
                <a:spcPct val="130000"/>
              </a:lnSpc>
              <a:spcBef>
                <a:spcPts val="0"/>
              </a:spcBef>
              <a:spcAft>
                <a:spcPts val="0"/>
              </a:spcAft>
              <a:buSzPts val="1800"/>
              <a:buChar char="●"/>
            </a:pPr>
            <a:r>
              <a:rPr lang="en-US"/>
              <a:t>Collaboration in activities</a:t>
            </a:r>
            <a:endParaRPr/>
          </a:p>
          <a:p>
            <a:pPr indent="-457188" lvl="0" marL="609585" rtl="0" algn="l">
              <a:lnSpc>
                <a:spcPct val="130000"/>
              </a:lnSpc>
              <a:spcBef>
                <a:spcPts val="0"/>
              </a:spcBef>
              <a:spcAft>
                <a:spcPts val="0"/>
              </a:spcAft>
              <a:buSzPts val="1800"/>
              <a:buChar char="●"/>
            </a:pPr>
            <a:r>
              <a:rPr lang="en-US"/>
              <a:t>Understanding how to handle various lab/recitation/seminar/lecture type activities</a:t>
            </a:r>
            <a:endParaRPr/>
          </a:p>
          <a:p>
            <a:pPr indent="-457188" lvl="0" marL="609585" rtl="0" algn="l">
              <a:lnSpc>
                <a:spcPct val="130000"/>
              </a:lnSpc>
              <a:spcBef>
                <a:spcPts val="0"/>
              </a:spcBef>
              <a:spcAft>
                <a:spcPts val="0"/>
              </a:spcAft>
              <a:buSzPts val="1800"/>
              <a:buChar char="●"/>
            </a:pPr>
            <a:r>
              <a:rPr lang="en-US"/>
              <a:t>Attention to detail (please read instructions carefully!)</a:t>
            </a:r>
            <a:endParaRPr/>
          </a:p>
          <a:p>
            <a:pPr indent="-457188" lvl="0" marL="609585" rtl="0" algn="l">
              <a:lnSpc>
                <a:spcPct val="130000"/>
              </a:lnSpc>
              <a:spcBef>
                <a:spcPts val="0"/>
              </a:spcBef>
              <a:spcAft>
                <a:spcPts val="0"/>
              </a:spcAft>
              <a:buSzPts val="1800"/>
              <a:buChar char="●"/>
            </a:pPr>
            <a:r>
              <a:rPr lang="en-US"/>
              <a:t>Exposure to many concepts you may encounter throughout life, or studying various areas of STEM+C</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2"/>
          <p:cNvSpPr txBox="1"/>
          <p:nvPr>
            <p:ph type="title"/>
          </p:nvPr>
        </p:nvSpPr>
        <p:spPr>
          <a:xfrm>
            <a:off x="741500" y="1560000"/>
            <a:ext cx="5967300" cy="3627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oppins Medium"/>
              <a:buNone/>
            </a:pPr>
            <a:r>
              <a:rPr lang="en-US"/>
              <a:t>Yay! See you Wednesday</a:t>
            </a:r>
            <a:endParaRPr/>
          </a:p>
        </p:txBody>
      </p:sp>
      <p:pic>
        <p:nvPicPr>
          <p:cNvPr id="572" name="Google Shape;572;p42"/>
          <p:cNvPicPr preferRelativeResize="0"/>
          <p:nvPr/>
        </p:nvPicPr>
        <p:blipFill rotWithShape="1">
          <a:blip r:embed="rId3">
            <a:alphaModFix/>
          </a:blip>
          <a:srcRect b="0" l="0" r="0" t="0"/>
          <a:stretch/>
        </p:blipFill>
        <p:spPr>
          <a:xfrm>
            <a:off x="6892875" y="1388525"/>
            <a:ext cx="4231200" cy="4348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3facf0a40d4_0_0"/>
          <p:cNvSpPr txBox="1"/>
          <p:nvPr>
            <p:ph type="title"/>
          </p:nvPr>
        </p:nvSpPr>
        <p:spPr>
          <a:xfrm>
            <a:off x="678079" y="165430"/>
            <a:ext cx="10515600" cy="863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b="1" lang="en-US">
                <a:solidFill>
                  <a:srgbClr val="FF0000"/>
                </a:solidFill>
                <a:latin typeface="Poppins"/>
                <a:ea typeface="Poppins"/>
                <a:cs typeface="Poppins"/>
                <a:sym typeface="Poppins"/>
              </a:rPr>
              <a:t>Not Yet</a:t>
            </a:r>
            <a:r>
              <a:rPr lang="en-US"/>
              <a:t> Important Skills</a:t>
            </a:r>
            <a:endParaRPr/>
          </a:p>
        </p:txBody>
      </p:sp>
      <p:sp>
        <p:nvSpPr>
          <p:cNvPr id="135" name="Google Shape;135;g3facf0a40d4_0_0"/>
          <p:cNvSpPr txBox="1"/>
          <p:nvPr>
            <p:ph idx="1" type="body"/>
          </p:nvPr>
        </p:nvSpPr>
        <p:spPr>
          <a:xfrm>
            <a:off x="678079" y="1449408"/>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AI was in-my-face the moment I started editing this…</a:t>
            </a:r>
            <a:endParaRPr/>
          </a:p>
        </p:txBody>
      </p:sp>
      <p:sp>
        <p:nvSpPr>
          <p:cNvPr id="136" name="Google Shape;136;g3facf0a40d4_0_0"/>
          <p:cNvSpPr txBox="1"/>
          <p:nvPr>
            <p:ph idx="12" type="sldNum"/>
          </p:nvPr>
        </p:nvSpPr>
        <p:spPr>
          <a:xfrm>
            <a:off x="5684883" y="6551913"/>
            <a:ext cx="501900" cy="3171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fld id="{00000000-1234-1234-1234-123412341234}" type="slidenum">
              <a:rPr lang="en-US"/>
              <a:t>‹#›</a:t>
            </a:fld>
            <a:endParaRPr/>
          </a:p>
        </p:txBody>
      </p:sp>
      <p:pic>
        <p:nvPicPr>
          <p:cNvPr id="137" name="Google Shape;137;g3facf0a40d4_0_0"/>
          <p:cNvPicPr preferRelativeResize="0"/>
          <p:nvPr/>
        </p:nvPicPr>
        <p:blipFill>
          <a:blip r:embed="rId3">
            <a:alphaModFix/>
          </a:blip>
          <a:stretch>
            <a:fillRect/>
          </a:stretch>
        </p:blipFill>
        <p:spPr>
          <a:xfrm>
            <a:off x="1611525" y="1928375"/>
            <a:ext cx="8648700" cy="3072750"/>
          </a:xfrm>
          <a:prstGeom prst="rect">
            <a:avLst/>
          </a:prstGeom>
          <a:noFill/>
          <a:ln>
            <a:noFill/>
          </a:ln>
        </p:spPr>
      </p:pic>
      <p:pic>
        <p:nvPicPr>
          <p:cNvPr id="138" name="Google Shape;138;g3facf0a40d4_0_0"/>
          <p:cNvPicPr preferRelativeResize="0"/>
          <p:nvPr/>
        </p:nvPicPr>
        <p:blipFill>
          <a:blip r:embed="rId4">
            <a:alphaModFix/>
          </a:blip>
          <a:stretch>
            <a:fillRect/>
          </a:stretch>
        </p:blipFill>
        <p:spPr>
          <a:xfrm>
            <a:off x="3638313" y="4696438"/>
            <a:ext cx="4162425" cy="1666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2effe726039_1_92"/>
          <p:cNvSpPr txBox="1"/>
          <p:nvPr>
            <p:ph type="title"/>
          </p:nvPr>
        </p:nvSpPr>
        <p:spPr>
          <a:xfrm>
            <a:off x="678079" y="165430"/>
            <a:ext cx="105156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What CSE 199 </a:t>
            </a:r>
            <a:r>
              <a:rPr b="1" lang="en-US">
                <a:latin typeface="Poppins"/>
                <a:ea typeface="Poppins"/>
                <a:cs typeface="Poppins"/>
                <a:sym typeface="Poppins"/>
              </a:rPr>
              <a:t>is</a:t>
            </a:r>
            <a:endParaRPr b="1">
              <a:latin typeface="Poppins"/>
              <a:ea typeface="Poppins"/>
              <a:cs typeface="Poppins"/>
              <a:sym typeface="Poppins"/>
            </a:endParaRPr>
          </a:p>
        </p:txBody>
      </p:sp>
      <p:sp>
        <p:nvSpPr>
          <p:cNvPr id="144" name="Google Shape;144;g2effe726039_1_92"/>
          <p:cNvSpPr txBox="1"/>
          <p:nvPr>
            <p:ph idx="1" type="body"/>
          </p:nvPr>
        </p:nvSpPr>
        <p:spPr>
          <a:xfrm>
            <a:off x="678079" y="1346530"/>
            <a:ext cx="10515600" cy="4351200"/>
          </a:xfrm>
          <a:prstGeom prst="rect">
            <a:avLst/>
          </a:prstGeom>
          <a:noFill/>
          <a:ln>
            <a:noFill/>
          </a:ln>
        </p:spPr>
        <p:txBody>
          <a:bodyPr anchorCtr="0" anchor="t" bIns="121900" lIns="121900" spcFirstLastPara="1" rIns="121900" wrap="square" tIns="121900">
            <a:noAutofit/>
          </a:bodyPr>
          <a:lstStyle/>
          <a:p>
            <a:pPr indent="-376746" lvl="0" marL="457200" rtl="0" algn="l">
              <a:lnSpc>
                <a:spcPct val="115000"/>
              </a:lnSpc>
              <a:spcBef>
                <a:spcPts val="2133"/>
              </a:spcBef>
              <a:spcAft>
                <a:spcPts val="0"/>
              </a:spcAft>
              <a:buSzPts val="2333"/>
              <a:buAutoNum type="arabicPeriod"/>
            </a:pPr>
            <a:r>
              <a:rPr b="1" lang="en-US" sz="2333"/>
              <a:t>An attendance-heavy class. </a:t>
            </a:r>
            <a:r>
              <a:rPr lang="en-US" sz="2333"/>
              <a:t>If you show up </a:t>
            </a:r>
            <a:r>
              <a:rPr b="1" lang="en-US" sz="2333"/>
              <a:t>and participate</a:t>
            </a:r>
            <a:r>
              <a:rPr lang="en-US" sz="2333"/>
              <a:t>, it is somewhat challenging to </a:t>
            </a:r>
            <a:r>
              <a:rPr b="1" lang="en-US" sz="2333"/>
              <a:t>not </a:t>
            </a:r>
            <a:r>
              <a:rPr lang="en-US" sz="2333"/>
              <a:t>get an A</a:t>
            </a:r>
            <a:endParaRPr sz="2333"/>
          </a:p>
          <a:p>
            <a:pPr indent="0" lvl="0" marL="457200" rtl="0" algn="l">
              <a:lnSpc>
                <a:spcPct val="115000"/>
              </a:lnSpc>
              <a:spcBef>
                <a:spcPts val="2133"/>
              </a:spcBef>
              <a:spcAft>
                <a:spcPts val="0"/>
              </a:spcAft>
              <a:buNone/>
            </a:pPr>
            <a:r>
              <a:rPr lang="en-US" sz="2333"/>
              <a:t>   </a:t>
            </a:r>
            <a:r>
              <a:rPr b="1" lang="en-US" sz="2333">
                <a:solidFill>
                  <a:srgbClr val="FF0000"/>
                </a:solidFill>
              </a:rPr>
              <a:t>“90% of life is just showing up”</a:t>
            </a:r>
            <a:r>
              <a:rPr lang="en-US" sz="2333"/>
              <a:t>---Not Yogi Berra </a:t>
            </a:r>
            <a:endParaRPr sz="2333"/>
          </a:p>
          <a:p>
            <a:pPr indent="-376746" lvl="0" marL="457200" rtl="0" algn="l">
              <a:lnSpc>
                <a:spcPct val="115000"/>
              </a:lnSpc>
              <a:spcBef>
                <a:spcPts val="0"/>
              </a:spcBef>
              <a:spcAft>
                <a:spcPts val="0"/>
              </a:spcAft>
              <a:buSzPts val="2333"/>
              <a:buAutoNum type="arabicPeriod"/>
            </a:pPr>
            <a:r>
              <a:rPr lang="en-US" sz="2333"/>
              <a:t>A </a:t>
            </a:r>
            <a:r>
              <a:rPr b="1" lang="en-US" sz="2333"/>
              <a:t>low workload class</a:t>
            </a:r>
            <a:r>
              <a:rPr lang="en-US" sz="2333"/>
              <a:t>. You should expect to spend around an hour per week outside of class on CSE 199. </a:t>
            </a:r>
            <a:r>
              <a:rPr b="1" lang="en-US" sz="2333"/>
              <a:t>Do not expect your other CSE classes to be the same.</a:t>
            </a:r>
            <a:endParaRPr b="1" sz="2333"/>
          </a:p>
          <a:p>
            <a:pPr indent="-376746" lvl="0" marL="457200" rtl="0" algn="l">
              <a:lnSpc>
                <a:spcPct val="115000"/>
              </a:lnSpc>
              <a:spcBef>
                <a:spcPts val="0"/>
              </a:spcBef>
              <a:spcAft>
                <a:spcPts val="0"/>
              </a:spcAft>
              <a:buSzPts val="2333"/>
              <a:buAutoNum type="arabicPeriod"/>
            </a:pPr>
            <a:r>
              <a:rPr lang="en-US" sz="2333"/>
              <a:t>A </a:t>
            </a:r>
            <a:r>
              <a:rPr b="1" lang="en-US" sz="2333"/>
              <a:t>group-intensive class</a:t>
            </a:r>
            <a:r>
              <a:rPr lang="en-US" sz="2333"/>
              <a:t>. You will do groupwork in CSE 199, just like in the real world. This is a skill, you will not get a job without it. So we’re practicing it here</a:t>
            </a:r>
            <a:endParaRPr sz="2333"/>
          </a:p>
          <a:p>
            <a:pPr indent="-376746" lvl="0" marL="457200" rtl="0" algn="l">
              <a:lnSpc>
                <a:spcPct val="115000"/>
              </a:lnSpc>
              <a:spcBef>
                <a:spcPts val="0"/>
              </a:spcBef>
              <a:spcAft>
                <a:spcPts val="0"/>
              </a:spcAft>
              <a:buSzPts val="2333"/>
              <a:buAutoNum type="arabicPeriod"/>
            </a:pPr>
            <a:r>
              <a:rPr lang="en-US" sz="2333"/>
              <a:t>A </a:t>
            </a:r>
            <a:r>
              <a:rPr b="1" lang="en-US" sz="2333"/>
              <a:t>presentation-heavy class</a:t>
            </a:r>
            <a:r>
              <a:rPr lang="en-US" sz="2333"/>
              <a:t>. See above - you </a:t>
            </a:r>
            <a:r>
              <a:rPr b="1" lang="en-US" sz="2333">
                <a:solidFill>
                  <a:schemeClr val="accent6"/>
                </a:solidFill>
              </a:rPr>
              <a:t>will</a:t>
            </a:r>
            <a:r>
              <a:rPr lang="en-US" sz="2333"/>
              <a:t> develop this skill.</a:t>
            </a:r>
            <a:endParaRPr sz="2333"/>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2effe726039_1_97"/>
          <p:cNvSpPr txBox="1"/>
          <p:nvPr>
            <p:ph type="title"/>
          </p:nvPr>
        </p:nvSpPr>
        <p:spPr>
          <a:xfrm>
            <a:off x="678079" y="165430"/>
            <a:ext cx="10515600" cy="86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2800"/>
              <a:buFont typeface="Poppins Medium"/>
              <a:buNone/>
            </a:pPr>
            <a:r>
              <a:rPr lang="en-US"/>
              <a:t>What CSE 199 </a:t>
            </a:r>
            <a:r>
              <a:rPr b="1" lang="en-US">
                <a:latin typeface="Poppins"/>
                <a:ea typeface="Poppins"/>
                <a:cs typeface="Poppins"/>
                <a:sym typeface="Poppins"/>
              </a:rPr>
              <a:t>is not</a:t>
            </a:r>
            <a:endParaRPr b="1">
              <a:latin typeface="Poppins"/>
              <a:ea typeface="Poppins"/>
              <a:cs typeface="Poppins"/>
              <a:sym typeface="Poppins"/>
            </a:endParaRPr>
          </a:p>
        </p:txBody>
      </p:sp>
      <p:sp>
        <p:nvSpPr>
          <p:cNvPr id="150" name="Google Shape;150;g2effe726039_1_97"/>
          <p:cNvSpPr txBox="1"/>
          <p:nvPr>
            <p:ph idx="1" type="body"/>
          </p:nvPr>
        </p:nvSpPr>
        <p:spPr>
          <a:xfrm>
            <a:off x="678079" y="1346530"/>
            <a:ext cx="10515600" cy="4351200"/>
          </a:xfrm>
          <a:prstGeom prst="rect">
            <a:avLst/>
          </a:prstGeom>
          <a:noFill/>
          <a:ln>
            <a:noFill/>
          </a:ln>
        </p:spPr>
        <p:txBody>
          <a:bodyPr anchorCtr="0" anchor="t" bIns="121900" lIns="121900" spcFirstLastPara="1" rIns="121900" wrap="square" tIns="121900">
            <a:noAutofit/>
          </a:bodyPr>
          <a:lstStyle/>
          <a:p>
            <a:pPr indent="-376746" lvl="0" marL="457200" rtl="0" algn="l">
              <a:lnSpc>
                <a:spcPct val="115000"/>
              </a:lnSpc>
              <a:spcBef>
                <a:spcPts val="2133"/>
              </a:spcBef>
              <a:spcAft>
                <a:spcPts val="0"/>
              </a:spcAft>
              <a:buSzPts val="2333"/>
              <a:buAutoNum type="arabicPeriod"/>
            </a:pPr>
            <a:r>
              <a:rPr b="1" lang="en-US" sz="2333"/>
              <a:t>A class that everyone passes</a:t>
            </a:r>
            <a:r>
              <a:rPr lang="en-US" sz="2333"/>
              <a:t>. Last semester, around 3% of the class failed. Do not expect to pass the course if you do not participate.</a:t>
            </a:r>
            <a:endParaRPr sz="2333"/>
          </a:p>
          <a:p>
            <a:pPr indent="-376746" lvl="0" marL="457200" rtl="0" algn="l">
              <a:lnSpc>
                <a:spcPct val="115000"/>
              </a:lnSpc>
              <a:spcBef>
                <a:spcPts val="0"/>
              </a:spcBef>
              <a:spcAft>
                <a:spcPts val="0"/>
              </a:spcAft>
              <a:buSzPts val="2333"/>
              <a:buAutoNum type="arabicPeriod"/>
            </a:pPr>
            <a:r>
              <a:rPr b="1" lang="en-US" sz="2333"/>
              <a:t>A class you can cheat in</a:t>
            </a:r>
            <a:r>
              <a:rPr lang="en-US" sz="2333"/>
              <a:t>. Last year, around 8% of the class was charged with a violation of academic integrity. This can go on your permanent record. More on this later.</a:t>
            </a:r>
            <a:endParaRPr b="1" sz="2333"/>
          </a:p>
          <a:p>
            <a:pPr indent="-376746" lvl="0" marL="457200" rtl="0" algn="l">
              <a:lnSpc>
                <a:spcPct val="115000"/>
              </a:lnSpc>
              <a:spcBef>
                <a:spcPts val="0"/>
              </a:spcBef>
              <a:spcAft>
                <a:spcPts val="0"/>
              </a:spcAft>
              <a:buSzPts val="2333"/>
              <a:buAutoNum type="arabicPeriod"/>
            </a:pPr>
            <a:r>
              <a:rPr b="1" lang="en-US" sz="2333"/>
              <a:t>A place to judge others</a:t>
            </a:r>
            <a:r>
              <a:rPr lang="en-US" sz="2333"/>
              <a:t>. You are at UB to learn. Do not judge others who haven’t yet been given the chance to learn what you have learned.</a:t>
            </a:r>
            <a:endParaRPr sz="2333"/>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p:nvPr/>
        </p:nvSpPr>
        <p:spPr>
          <a:xfrm>
            <a:off x="3744000" y="1531213"/>
            <a:ext cx="2482200" cy="2839200"/>
          </a:xfrm>
          <a:prstGeom prst="triangle">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156" name="Google Shape;156;p5"/>
          <p:cNvSpPr/>
          <p:nvPr/>
        </p:nvSpPr>
        <p:spPr>
          <a:xfrm>
            <a:off x="280982" y="605118"/>
            <a:ext cx="11660006"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57" name="Google Shape;157;p5"/>
          <p:cNvPicPr preferRelativeResize="0"/>
          <p:nvPr/>
        </p:nvPicPr>
        <p:blipFill rotWithShape="1">
          <a:blip r:embed="rId3">
            <a:alphaModFix/>
          </a:blip>
          <a:srcRect b="0" l="0" r="0" t="0"/>
          <a:stretch/>
        </p:blipFill>
        <p:spPr>
          <a:xfrm>
            <a:off x="6490659" y="2284695"/>
            <a:ext cx="1182221" cy="1182221"/>
          </a:xfrm>
          <a:prstGeom prst="rect">
            <a:avLst/>
          </a:prstGeom>
          <a:noFill/>
          <a:ln>
            <a:noFill/>
          </a:ln>
        </p:spPr>
      </p:pic>
      <p:pic>
        <p:nvPicPr>
          <p:cNvPr id="158" name="Google Shape;158;p5"/>
          <p:cNvPicPr preferRelativeResize="0"/>
          <p:nvPr/>
        </p:nvPicPr>
        <p:blipFill rotWithShape="1">
          <a:blip r:embed="rId4">
            <a:alphaModFix/>
          </a:blip>
          <a:srcRect b="0" l="0" r="0" t="0"/>
          <a:stretch/>
        </p:blipFill>
        <p:spPr>
          <a:xfrm>
            <a:off x="8498717" y="2284695"/>
            <a:ext cx="1182221" cy="1182221"/>
          </a:xfrm>
          <a:prstGeom prst="rect">
            <a:avLst/>
          </a:prstGeom>
          <a:noFill/>
          <a:ln>
            <a:noFill/>
          </a:ln>
        </p:spPr>
      </p:pic>
      <p:pic>
        <p:nvPicPr>
          <p:cNvPr id="159" name="Google Shape;159;p5"/>
          <p:cNvPicPr preferRelativeResize="0"/>
          <p:nvPr/>
        </p:nvPicPr>
        <p:blipFill rotWithShape="1">
          <a:blip r:embed="rId5">
            <a:alphaModFix/>
          </a:blip>
          <a:srcRect b="0" l="0" r="0" t="0"/>
          <a:stretch/>
        </p:blipFill>
        <p:spPr>
          <a:xfrm>
            <a:off x="4331064" y="2186070"/>
            <a:ext cx="1182221" cy="1182221"/>
          </a:xfrm>
          <a:prstGeom prst="rect">
            <a:avLst/>
          </a:prstGeom>
          <a:noFill/>
          <a:ln>
            <a:noFill/>
          </a:ln>
        </p:spPr>
      </p:pic>
      <p:pic>
        <p:nvPicPr>
          <p:cNvPr id="160" name="Google Shape;160;p5"/>
          <p:cNvPicPr preferRelativeResize="0"/>
          <p:nvPr/>
        </p:nvPicPr>
        <p:blipFill rotWithShape="1">
          <a:blip r:embed="rId6">
            <a:alphaModFix/>
          </a:blip>
          <a:srcRect b="0" l="0" r="0" t="0"/>
          <a:stretch/>
        </p:blipFill>
        <p:spPr>
          <a:xfrm>
            <a:off x="2265226" y="2278145"/>
            <a:ext cx="1182221" cy="1182221"/>
          </a:xfrm>
          <a:prstGeom prst="rect">
            <a:avLst/>
          </a:prstGeom>
          <a:noFill/>
          <a:ln>
            <a:noFill/>
          </a:ln>
        </p:spPr>
      </p:pic>
      <p:pic>
        <p:nvPicPr>
          <p:cNvPr id="161" name="Google Shape;161;p5"/>
          <p:cNvPicPr preferRelativeResize="0"/>
          <p:nvPr/>
        </p:nvPicPr>
        <p:blipFill rotWithShape="1">
          <a:blip r:embed="rId3">
            <a:alphaModFix/>
          </a:blip>
          <a:srcRect b="0" l="0" r="0" t="0"/>
          <a:stretch/>
        </p:blipFill>
        <p:spPr>
          <a:xfrm>
            <a:off x="6044862" y="3153758"/>
            <a:ext cx="1182221" cy="1182221"/>
          </a:xfrm>
          <a:prstGeom prst="rect">
            <a:avLst/>
          </a:prstGeom>
          <a:noFill/>
          <a:ln>
            <a:noFill/>
          </a:ln>
        </p:spPr>
      </p:pic>
      <p:pic>
        <p:nvPicPr>
          <p:cNvPr id="162" name="Google Shape;162;p5"/>
          <p:cNvPicPr preferRelativeResize="0"/>
          <p:nvPr/>
        </p:nvPicPr>
        <p:blipFill rotWithShape="1">
          <a:blip r:embed="rId4">
            <a:alphaModFix/>
          </a:blip>
          <a:srcRect b="0" l="0" r="0" t="0"/>
          <a:stretch/>
        </p:blipFill>
        <p:spPr>
          <a:xfrm>
            <a:off x="8052920" y="3153758"/>
            <a:ext cx="1182221" cy="1182221"/>
          </a:xfrm>
          <a:prstGeom prst="rect">
            <a:avLst/>
          </a:prstGeom>
          <a:noFill/>
          <a:ln>
            <a:noFill/>
          </a:ln>
        </p:spPr>
      </p:pic>
      <p:pic>
        <p:nvPicPr>
          <p:cNvPr id="163" name="Google Shape;163;p5"/>
          <p:cNvPicPr preferRelativeResize="0"/>
          <p:nvPr/>
        </p:nvPicPr>
        <p:blipFill rotWithShape="1">
          <a:blip r:embed="rId5">
            <a:alphaModFix/>
          </a:blip>
          <a:srcRect b="0" l="0" r="0" t="0"/>
          <a:stretch/>
        </p:blipFill>
        <p:spPr>
          <a:xfrm>
            <a:off x="4036804" y="3153758"/>
            <a:ext cx="1182221" cy="1182221"/>
          </a:xfrm>
          <a:prstGeom prst="rect">
            <a:avLst/>
          </a:prstGeom>
          <a:noFill/>
          <a:ln>
            <a:noFill/>
          </a:ln>
        </p:spPr>
      </p:pic>
      <p:pic>
        <p:nvPicPr>
          <p:cNvPr id="164" name="Google Shape;164;p5"/>
          <p:cNvPicPr preferRelativeResize="0"/>
          <p:nvPr/>
        </p:nvPicPr>
        <p:blipFill rotWithShape="1">
          <a:blip r:embed="rId6">
            <a:alphaModFix/>
          </a:blip>
          <a:srcRect b="0" l="0" r="0" t="0"/>
          <a:stretch/>
        </p:blipFill>
        <p:spPr>
          <a:xfrm>
            <a:off x="1819429" y="3147208"/>
            <a:ext cx="1182221" cy="1182221"/>
          </a:xfrm>
          <a:prstGeom prst="rect">
            <a:avLst/>
          </a:prstGeom>
          <a:noFill/>
          <a:ln>
            <a:noFill/>
          </a:ln>
        </p:spPr>
      </p:pic>
      <p:pic>
        <p:nvPicPr>
          <p:cNvPr id="165" name="Google Shape;165;p5"/>
          <p:cNvPicPr preferRelativeResize="0"/>
          <p:nvPr/>
        </p:nvPicPr>
        <p:blipFill rotWithShape="1">
          <a:blip r:embed="rId3">
            <a:alphaModFix/>
          </a:blip>
          <a:srcRect b="0" l="0" r="0" t="0"/>
          <a:stretch/>
        </p:blipFill>
        <p:spPr>
          <a:xfrm>
            <a:off x="6842721" y="3153758"/>
            <a:ext cx="1182221" cy="1182221"/>
          </a:xfrm>
          <a:prstGeom prst="rect">
            <a:avLst/>
          </a:prstGeom>
          <a:noFill/>
          <a:ln>
            <a:noFill/>
          </a:ln>
        </p:spPr>
      </p:pic>
      <p:pic>
        <p:nvPicPr>
          <p:cNvPr id="166" name="Google Shape;166;p5"/>
          <p:cNvPicPr preferRelativeResize="0"/>
          <p:nvPr/>
        </p:nvPicPr>
        <p:blipFill rotWithShape="1">
          <a:blip r:embed="rId4">
            <a:alphaModFix/>
          </a:blip>
          <a:srcRect b="0" l="0" r="0" t="0"/>
          <a:stretch/>
        </p:blipFill>
        <p:spPr>
          <a:xfrm>
            <a:off x="8850779" y="3153758"/>
            <a:ext cx="1182221" cy="1182221"/>
          </a:xfrm>
          <a:prstGeom prst="rect">
            <a:avLst/>
          </a:prstGeom>
          <a:noFill/>
          <a:ln>
            <a:noFill/>
          </a:ln>
        </p:spPr>
      </p:pic>
      <p:pic>
        <p:nvPicPr>
          <p:cNvPr id="167" name="Google Shape;167;p5"/>
          <p:cNvPicPr preferRelativeResize="0"/>
          <p:nvPr/>
        </p:nvPicPr>
        <p:blipFill rotWithShape="1">
          <a:blip r:embed="rId5">
            <a:alphaModFix/>
          </a:blip>
          <a:srcRect b="0" l="0" r="0" t="0"/>
          <a:stretch/>
        </p:blipFill>
        <p:spPr>
          <a:xfrm>
            <a:off x="4834663" y="3153758"/>
            <a:ext cx="1182221" cy="1182221"/>
          </a:xfrm>
          <a:prstGeom prst="rect">
            <a:avLst/>
          </a:prstGeom>
          <a:noFill/>
          <a:ln>
            <a:noFill/>
          </a:ln>
        </p:spPr>
      </p:pic>
      <p:pic>
        <p:nvPicPr>
          <p:cNvPr id="168" name="Google Shape;168;p5"/>
          <p:cNvPicPr preferRelativeResize="0"/>
          <p:nvPr/>
        </p:nvPicPr>
        <p:blipFill rotWithShape="1">
          <a:blip r:embed="rId6">
            <a:alphaModFix/>
          </a:blip>
          <a:srcRect b="0" l="0" r="0" t="0"/>
          <a:stretch/>
        </p:blipFill>
        <p:spPr>
          <a:xfrm>
            <a:off x="2617288" y="3147208"/>
            <a:ext cx="1182221" cy="1182221"/>
          </a:xfrm>
          <a:prstGeom prst="rect">
            <a:avLst/>
          </a:prstGeom>
          <a:noFill/>
          <a:ln>
            <a:noFill/>
          </a:ln>
        </p:spPr>
      </p:pic>
      <p:sp>
        <p:nvSpPr>
          <p:cNvPr id="169" name="Google Shape;169;p5"/>
          <p:cNvSpPr txBox="1"/>
          <p:nvPr/>
        </p:nvSpPr>
        <p:spPr>
          <a:xfrm>
            <a:off x="193986" y="235786"/>
            <a:ext cx="798189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entury Gothic"/>
                <a:ea typeface="Century Gothic"/>
                <a:cs typeface="Century Gothic"/>
                <a:sym typeface="Century Gothic"/>
              </a:rPr>
              <a:t>The basic setup of CSE 199</a:t>
            </a:r>
            <a:endParaRPr b="0" i="0" sz="1400" u="none" cap="none" strike="noStrike">
              <a:solidFill>
                <a:srgbClr val="000000"/>
              </a:solidFill>
              <a:latin typeface="Arial"/>
              <a:ea typeface="Arial"/>
              <a:cs typeface="Arial"/>
              <a:sym typeface="Arial"/>
            </a:endParaRPr>
          </a:p>
        </p:txBody>
      </p:sp>
      <p:sp>
        <p:nvSpPr>
          <p:cNvPr id="170" name="Google Shape;170;p5"/>
          <p:cNvSpPr txBox="1"/>
          <p:nvPr/>
        </p:nvSpPr>
        <p:spPr>
          <a:xfrm>
            <a:off x="507924" y="4610711"/>
            <a:ext cx="118893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3500" u="none" cap="none" strike="noStrike">
                <a:solidFill>
                  <a:schemeClr val="dk1"/>
                </a:solidFill>
                <a:latin typeface="Century Gothic"/>
                <a:ea typeface="Century Gothic"/>
                <a:cs typeface="Century Gothic"/>
                <a:sym typeface="Century Gothic"/>
              </a:rPr>
              <a:t>There are </a:t>
            </a:r>
            <a:r>
              <a:rPr b="1" i="0" lang="en-US" sz="3500" u="none" cap="none" strike="noStrike">
                <a:solidFill>
                  <a:schemeClr val="dk1"/>
                </a:solidFill>
                <a:latin typeface="Century Gothic"/>
                <a:ea typeface="Century Gothic"/>
                <a:cs typeface="Century Gothic"/>
                <a:sym typeface="Century Gothic"/>
              </a:rPr>
              <a:t>4 lecture sections. </a:t>
            </a:r>
            <a:r>
              <a:rPr b="0" i="0" lang="en-US" sz="3500" u="none" cap="none" strike="noStrike">
                <a:solidFill>
                  <a:schemeClr val="dk1"/>
                </a:solidFill>
                <a:latin typeface="Century Gothic"/>
                <a:ea typeface="Century Gothic"/>
                <a:cs typeface="Century Gothic"/>
                <a:sym typeface="Century Gothic"/>
              </a:rPr>
              <a:t>Lectures meet </a:t>
            </a:r>
            <a:r>
              <a:rPr b="1" i="0" lang="en-US" sz="3500" u="none" cap="none" strike="noStrike">
                <a:solidFill>
                  <a:schemeClr val="dk1"/>
                </a:solidFill>
                <a:latin typeface="Century Gothic"/>
                <a:ea typeface="Century Gothic"/>
                <a:cs typeface="Century Gothic"/>
                <a:sym typeface="Century Gothic"/>
              </a:rPr>
              <a:t>twice a week, </a:t>
            </a:r>
            <a:r>
              <a:rPr b="0" i="0" lang="en-US" sz="3500" u="none" cap="none" strike="noStrike">
                <a:solidFill>
                  <a:schemeClr val="dk1"/>
                </a:solidFill>
                <a:latin typeface="Century Gothic"/>
                <a:ea typeface="Century Gothic"/>
                <a:cs typeface="Century Gothic"/>
                <a:sym typeface="Century Gothic"/>
              </a:rPr>
              <a:t>on </a:t>
            </a:r>
            <a:r>
              <a:rPr b="1" i="0" lang="en-US" sz="3500" u="none" cap="none" strike="noStrike">
                <a:solidFill>
                  <a:schemeClr val="dk1"/>
                </a:solidFill>
                <a:latin typeface="Century Gothic"/>
                <a:ea typeface="Century Gothic"/>
                <a:cs typeface="Century Gothic"/>
                <a:sym typeface="Century Gothic"/>
              </a:rPr>
              <a:t>Mondays </a:t>
            </a:r>
            <a:r>
              <a:rPr b="0" i="0" lang="en-US" sz="3500" u="none" cap="none" strike="noStrike">
                <a:solidFill>
                  <a:schemeClr val="dk1"/>
                </a:solidFill>
                <a:latin typeface="Century Gothic"/>
                <a:ea typeface="Century Gothic"/>
                <a:cs typeface="Century Gothic"/>
                <a:sym typeface="Century Gothic"/>
              </a:rPr>
              <a:t>and </a:t>
            </a:r>
            <a:r>
              <a:rPr b="1" i="0" lang="en-US" sz="3500" u="none" cap="none" strike="noStrike">
                <a:solidFill>
                  <a:schemeClr val="dk1"/>
                </a:solidFill>
                <a:latin typeface="Century Gothic"/>
                <a:ea typeface="Century Gothic"/>
                <a:cs typeface="Century Gothic"/>
                <a:sym typeface="Century Gothic"/>
              </a:rPr>
              <a:t>Wednesdays. </a:t>
            </a:r>
            <a:endParaRPr b="0" i="0" sz="2400" u="none" cap="none" strike="noStrike">
              <a:solidFill>
                <a:schemeClr val="dk1"/>
              </a:solidFill>
              <a:latin typeface="Century Gothic"/>
              <a:ea typeface="Century Gothic"/>
              <a:cs typeface="Century Gothic"/>
              <a:sym typeface="Century Gothic"/>
            </a:endParaRPr>
          </a:p>
        </p:txBody>
      </p:sp>
      <p:sp>
        <p:nvSpPr>
          <p:cNvPr id="171" name="Google Shape;171;p5"/>
          <p:cNvSpPr txBox="1"/>
          <p:nvPr/>
        </p:nvSpPr>
        <p:spPr>
          <a:xfrm>
            <a:off x="2160151" y="1907700"/>
            <a:ext cx="1319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Section A</a:t>
            </a:r>
            <a:endParaRPr b="0" i="0" sz="1400" u="none" cap="none" strike="noStrike">
              <a:solidFill>
                <a:srgbClr val="000000"/>
              </a:solidFill>
              <a:latin typeface="Arial"/>
              <a:ea typeface="Arial"/>
              <a:cs typeface="Arial"/>
              <a:sym typeface="Arial"/>
            </a:endParaRPr>
          </a:p>
        </p:txBody>
      </p:sp>
      <p:sp>
        <p:nvSpPr>
          <p:cNvPr id="172" name="Google Shape;172;p5"/>
          <p:cNvSpPr txBox="1"/>
          <p:nvPr/>
        </p:nvSpPr>
        <p:spPr>
          <a:xfrm>
            <a:off x="4431824" y="1907712"/>
            <a:ext cx="1245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Section B</a:t>
            </a:r>
            <a:endParaRPr b="0" i="0" sz="1400" u="none" cap="none" strike="noStrike">
              <a:solidFill>
                <a:srgbClr val="000000"/>
              </a:solidFill>
              <a:latin typeface="Arial"/>
              <a:ea typeface="Arial"/>
              <a:cs typeface="Arial"/>
              <a:sym typeface="Arial"/>
            </a:endParaRPr>
          </a:p>
        </p:txBody>
      </p:sp>
      <p:sp>
        <p:nvSpPr>
          <p:cNvPr id="173" name="Google Shape;173;p5"/>
          <p:cNvSpPr txBox="1"/>
          <p:nvPr/>
        </p:nvSpPr>
        <p:spPr>
          <a:xfrm>
            <a:off x="6310000" y="1932700"/>
            <a:ext cx="1319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Section C</a:t>
            </a:r>
            <a:endParaRPr b="0" i="0" sz="1400" u="none" cap="none" strike="noStrike">
              <a:solidFill>
                <a:srgbClr val="000000"/>
              </a:solidFill>
              <a:latin typeface="Arial"/>
              <a:ea typeface="Arial"/>
              <a:cs typeface="Arial"/>
              <a:sym typeface="Arial"/>
            </a:endParaRPr>
          </a:p>
        </p:txBody>
      </p:sp>
      <p:sp>
        <p:nvSpPr>
          <p:cNvPr id="174" name="Google Shape;174;p5"/>
          <p:cNvSpPr txBox="1"/>
          <p:nvPr/>
        </p:nvSpPr>
        <p:spPr>
          <a:xfrm>
            <a:off x="8435074" y="1932700"/>
            <a:ext cx="1319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Section D</a:t>
            </a:r>
            <a:endParaRPr b="0" i="0" sz="1400" u="none" cap="none" strike="noStrike">
              <a:solidFill>
                <a:srgbClr val="000000"/>
              </a:solidFill>
              <a:latin typeface="Arial"/>
              <a:ea typeface="Arial"/>
              <a:cs typeface="Arial"/>
              <a:sym typeface="Arial"/>
            </a:endParaRPr>
          </a:p>
        </p:txBody>
      </p:sp>
      <p:sp>
        <p:nvSpPr>
          <p:cNvPr id="175" name="Google Shape;175;p5"/>
          <p:cNvSpPr txBox="1"/>
          <p:nvPr/>
        </p:nvSpPr>
        <p:spPr>
          <a:xfrm>
            <a:off x="205075" y="6225900"/>
            <a:ext cx="12192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800">
                <a:solidFill>
                  <a:schemeClr val="dk1"/>
                </a:solidFill>
                <a:latin typeface="Century Gothic"/>
                <a:ea typeface="Century Gothic"/>
                <a:cs typeface="Century Gothic"/>
                <a:sym typeface="Century Gothic"/>
              </a:rPr>
              <a:t>You’ll have me for the first 6 weeks, then leaders rotate 3 weeks each</a:t>
            </a:r>
            <a:endParaRPr sz="2800">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6"/>
          <p:cNvSpPr/>
          <p:nvPr/>
        </p:nvSpPr>
        <p:spPr>
          <a:xfrm>
            <a:off x="280982" y="605118"/>
            <a:ext cx="11660006" cy="685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81" name="Google Shape;181;p6"/>
          <p:cNvPicPr preferRelativeResize="0"/>
          <p:nvPr/>
        </p:nvPicPr>
        <p:blipFill rotWithShape="1">
          <a:blip r:embed="rId3">
            <a:alphaModFix/>
          </a:blip>
          <a:srcRect b="0" l="0" r="0" t="0"/>
          <a:stretch/>
        </p:blipFill>
        <p:spPr>
          <a:xfrm>
            <a:off x="827048" y="1605670"/>
            <a:ext cx="1182221" cy="1182221"/>
          </a:xfrm>
          <a:prstGeom prst="rect">
            <a:avLst/>
          </a:prstGeom>
          <a:noFill/>
          <a:ln>
            <a:noFill/>
          </a:ln>
        </p:spPr>
      </p:pic>
      <p:pic>
        <p:nvPicPr>
          <p:cNvPr id="182" name="Google Shape;182;p6"/>
          <p:cNvPicPr preferRelativeResize="0"/>
          <p:nvPr/>
        </p:nvPicPr>
        <p:blipFill rotWithShape="1">
          <a:blip r:embed="rId3">
            <a:alphaModFix/>
          </a:blip>
          <a:srcRect b="0" l="0" r="0" t="0"/>
          <a:stretch/>
        </p:blipFill>
        <p:spPr>
          <a:xfrm>
            <a:off x="381251" y="2474734"/>
            <a:ext cx="1182221" cy="1182221"/>
          </a:xfrm>
          <a:prstGeom prst="rect">
            <a:avLst/>
          </a:prstGeom>
          <a:noFill/>
          <a:ln>
            <a:noFill/>
          </a:ln>
        </p:spPr>
      </p:pic>
      <p:pic>
        <p:nvPicPr>
          <p:cNvPr id="183" name="Google Shape;183;p6"/>
          <p:cNvPicPr preferRelativeResize="0"/>
          <p:nvPr/>
        </p:nvPicPr>
        <p:blipFill rotWithShape="1">
          <a:blip r:embed="rId3">
            <a:alphaModFix/>
          </a:blip>
          <a:srcRect b="0" l="0" r="0" t="0"/>
          <a:stretch/>
        </p:blipFill>
        <p:spPr>
          <a:xfrm>
            <a:off x="1179110" y="2474734"/>
            <a:ext cx="1182221" cy="1182221"/>
          </a:xfrm>
          <a:prstGeom prst="rect">
            <a:avLst/>
          </a:prstGeom>
          <a:noFill/>
          <a:ln>
            <a:noFill/>
          </a:ln>
        </p:spPr>
      </p:pic>
      <p:sp>
        <p:nvSpPr>
          <p:cNvPr id="184" name="Google Shape;184;p6"/>
          <p:cNvSpPr txBox="1"/>
          <p:nvPr/>
        </p:nvSpPr>
        <p:spPr>
          <a:xfrm>
            <a:off x="193986" y="235786"/>
            <a:ext cx="798189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Century Gothic"/>
                <a:ea typeface="Century Gothic"/>
                <a:cs typeface="Century Gothic"/>
                <a:sym typeface="Century Gothic"/>
              </a:rPr>
              <a:t>The basic setup of CSE 199</a:t>
            </a:r>
            <a:endParaRPr b="0" i="0" sz="1400" u="none" cap="none" strike="noStrike">
              <a:solidFill>
                <a:srgbClr val="000000"/>
              </a:solidFill>
              <a:latin typeface="Arial"/>
              <a:ea typeface="Arial"/>
              <a:cs typeface="Arial"/>
              <a:sym typeface="Arial"/>
            </a:endParaRPr>
          </a:p>
        </p:txBody>
      </p:sp>
      <p:sp>
        <p:nvSpPr>
          <p:cNvPr id="185" name="Google Shape;185;p6"/>
          <p:cNvSpPr txBox="1"/>
          <p:nvPr/>
        </p:nvSpPr>
        <p:spPr>
          <a:xfrm>
            <a:off x="280982" y="5146577"/>
            <a:ext cx="117087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Century Gothic"/>
                <a:ea typeface="Century Gothic"/>
                <a:cs typeface="Century Gothic"/>
                <a:sym typeface="Century Gothic"/>
              </a:rPr>
              <a:t>Each </a:t>
            </a:r>
            <a:r>
              <a:rPr b="1" i="0" lang="en-US" sz="3200" u="none" cap="none" strike="noStrike">
                <a:solidFill>
                  <a:schemeClr val="dk1"/>
                </a:solidFill>
                <a:latin typeface="Century Gothic"/>
                <a:ea typeface="Century Gothic"/>
                <a:cs typeface="Century Gothic"/>
                <a:sym typeface="Century Gothic"/>
              </a:rPr>
              <a:t>lecture</a:t>
            </a:r>
            <a:r>
              <a:rPr b="0" i="0" lang="en-US" sz="3200" u="none" cap="none" strike="noStrike">
                <a:solidFill>
                  <a:schemeClr val="dk1"/>
                </a:solidFill>
                <a:latin typeface="Century Gothic"/>
                <a:ea typeface="Century Gothic"/>
                <a:cs typeface="Century Gothic"/>
                <a:sym typeface="Century Gothic"/>
              </a:rPr>
              <a:t> has </a:t>
            </a:r>
            <a:r>
              <a:rPr b="1" i="0" lang="en-US" sz="3200" u="none" cap="none" strike="noStrike">
                <a:solidFill>
                  <a:schemeClr val="dk1"/>
                </a:solidFill>
                <a:latin typeface="Century Gothic"/>
                <a:ea typeface="Century Gothic"/>
                <a:cs typeface="Century Gothic"/>
                <a:sym typeface="Century Gothic"/>
              </a:rPr>
              <a:t>three recitation sections. You are in one of them</a:t>
            </a:r>
            <a:r>
              <a:rPr b="0" i="0" lang="en-US" sz="3200" u="none" cap="none" strike="noStrike">
                <a:solidFill>
                  <a:schemeClr val="dk1"/>
                </a:solidFill>
                <a:latin typeface="Century Gothic"/>
                <a:ea typeface="Century Gothic"/>
                <a:cs typeface="Century Gothic"/>
                <a:sym typeface="Century Gothic"/>
              </a:rPr>
              <a:t>! Your </a:t>
            </a:r>
            <a:r>
              <a:rPr b="1" i="0" lang="en-US" sz="3200" u="none" cap="none" strike="noStrike">
                <a:solidFill>
                  <a:schemeClr val="dk1"/>
                </a:solidFill>
                <a:latin typeface="Century Gothic"/>
                <a:ea typeface="Century Gothic"/>
                <a:cs typeface="Century Gothic"/>
                <a:sym typeface="Century Gothic"/>
              </a:rPr>
              <a:t>recitation </a:t>
            </a:r>
            <a:r>
              <a:rPr b="0" i="0" lang="en-US" sz="3200" u="none" cap="none" strike="noStrike">
                <a:solidFill>
                  <a:schemeClr val="dk1"/>
                </a:solidFill>
                <a:latin typeface="Century Gothic"/>
                <a:ea typeface="Century Gothic"/>
                <a:cs typeface="Century Gothic"/>
                <a:sym typeface="Century Gothic"/>
              </a:rPr>
              <a:t>is on Thursday </a:t>
            </a:r>
            <a:r>
              <a:rPr b="1" i="0" lang="en-US" sz="3200" u="none" cap="none" strike="noStrike">
                <a:solidFill>
                  <a:schemeClr val="dk1"/>
                </a:solidFill>
                <a:latin typeface="Century Gothic"/>
                <a:ea typeface="Century Gothic"/>
                <a:cs typeface="Century Gothic"/>
                <a:sym typeface="Century Gothic"/>
              </a:rPr>
              <a:t>or</a:t>
            </a:r>
            <a:r>
              <a:rPr b="0" i="0" lang="en-US" sz="3200" u="none" cap="none" strike="noStrike">
                <a:solidFill>
                  <a:schemeClr val="dk1"/>
                </a:solidFill>
                <a:latin typeface="Century Gothic"/>
                <a:ea typeface="Century Gothic"/>
                <a:cs typeface="Century Gothic"/>
                <a:sym typeface="Century Gothic"/>
              </a:rPr>
              <a:t> Friday. We’ll come back to these in a minute!</a:t>
            </a:r>
            <a:endParaRPr b="0" i="0" sz="1400" u="none" cap="none" strike="noStrike">
              <a:solidFill>
                <a:srgbClr val="000000"/>
              </a:solidFill>
              <a:latin typeface="Arial"/>
              <a:ea typeface="Arial"/>
              <a:cs typeface="Arial"/>
              <a:sym typeface="Arial"/>
            </a:endParaRPr>
          </a:p>
        </p:txBody>
      </p:sp>
      <p:pic>
        <p:nvPicPr>
          <p:cNvPr id="186" name="Google Shape;186;p6"/>
          <p:cNvPicPr preferRelativeResize="0"/>
          <p:nvPr/>
        </p:nvPicPr>
        <p:blipFill rotWithShape="1">
          <a:blip r:embed="rId3">
            <a:alphaModFix/>
          </a:blip>
          <a:srcRect b="0" l="0" r="0" t="0"/>
          <a:stretch/>
        </p:blipFill>
        <p:spPr>
          <a:xfrm>
            <a:off x="5238593" y="1495152"/>
            <a:ext cx="1182221" cy="1182221"/>
          </a:xfrm>
          <a:prstGeom prst="rect">
            <a:avLst/>
          </a:prstGeom>
          <a:noFill/>
          <a:ln>
            <a:noFill/>
          </a:ln>
        </p:spPr>
      </p:pic>
      <p:pic>
        <p:nvPicPr>
          <p:cNvPr id="187" name="Google Shape;187;p6"/>
          <p:cNvPicPr preferRelativeResize="0"/>
          <p:nvPr/>
        </p:nvPicPr>
        <p:blipFill rotWithShape="1">
          <a:blip r:embed="rId3">
            <a:alphaModFix/>
          </a:blip>
          <a:srcRect b="0" l="0" r="0" t="0"/>
          <a:stretch/>
        </p:blipFill>
        <p:spPr>
          <a:xfrm>
            <a:off x="4792796" y="2364215"/>
            <a:ext cx="1182221" cy="1182221"/>
          </a:xfrm>
          <a:prstGeom prst="rect">
            <a:avLst/>
          </a:prstGeom>
          <a:noFill/>
          <a:ln>
            <a:noFill/>
          </a:ln>
        </p:spPr>
      </p:pic>
      <p:pic>
        <p:nvPicPr>
          <p:cNvPr id="188" name="Google Shape;188;p6"/>
          <p:cNvPicPr preferRelativeResize="0"/>
          <p:nvPr/>
        </p:nvPicPr>
        <p:blipFill rotWithShape="1">
          <a:blip r:embed="rId3">
            <a:alphaModFix/>
          </a:blip>
          <a:srcRect b="0" l="0" r="0" t="0"/>
          <a:stretch/>
        </p:blipFill>
        <p:spPr>
          <a:xfrm>
            <a:off x="5590654" y="2364215"/>
            <a:ext cx="1182221" cy="1182221"/>
          </a:xfrm>
          <a:prstGeom prst="rect">
            <a:avLst/>
          </a:prstGeom>
          <a:noFill/>
          <a:ln>
            <a:noFill/>
          </a:ln>
        </p:spPr>
      </p:pic>
      <p:pic>
        <p:nvPicPr>
          <p:cNvPr id="189" name="Google Shape;189;p6"/>
          <p:cNvPicPr preferRelativeResize="0"/>
          <p:nvPr/>
        </p:nvPicPr>
        <p:blipFill rotWithShape="1">
          <a:blip r:embed="rId3">
            <a:alphaModFix/>
          </a:blip>
          <a:srcRect b="0" l="0" r="0" t="0"/>
          <a:stretch/>
        </p:blipFill>
        <p:spPr>
          <a:xfrm>
            <a:off x="8991636" y="1542050"/>
            <a:ext cx="1182221" cy="1182221"/>
          </a:xfrm>
          <a:prstGeom prst="rect">
            <a:avLst/>
          </a:prstGeom>
          <a:noFill/>
          <a:ln>
            <a:noFill/>
          </a:ln>
        </p:spPr>
      </p:pic>
      <p:pic>
        <p:nvPicPr>
          <p:cNvPr id="190" name="Google Shape;190;p6"/>
          <p:cNvPicPr preferRelativeResize="0"/>
          <p:nvPr/>
        </p:nvPicPr>
        <p:blipFill rotWithShape="1">
          <a:blip r:embed="rId3">
            <a:alphaModFix/>
          </a:blip>
          <a:srcRect b="0" l="0" r="0" t="0"/>
          <a:stretch/>
        </p:blipFill>
        <p:spPr>
          <a:xfrm>
            <a:off x="8545839" y="2411113"/>
            <a:ext cx="1182221" cy="1182221"/>
          </a:xfrm>
          <a:prstGeom prst="rect">
            <a:avLst/>
          </a:prstGeom>
          <a:noFill/>
          <a:ln>
            <a:noFill/>
          </a:ln>
        </p:spPr>
      </p:pic>
      <p:pic>
        <p:nvPicPr>
          <p:cNvPr id="191" name="Google Shape;191;p6"/>
          <p:cNvPicPr preferRelativeResize="0"/>
          <p:nvPr/>
        </p:nvPicPr>
        <p:blipFill rotWithShape="1">
          <a:blip r:embed="rId3">
            <a:alphaModFix/>
          </a:blip>
          <a:srcRect b="0" l="0" r="0" t="0"/>
          <a:stretch/>
        </p:blipFill>
        <p:spPr>
          <a:xfrm>
            <a:off x="9343698" y="2411113"/>
            <a:ext cx="1182221" cy="1182221"/>
          </a:xfrm>
          <a:prstGeom prst="rect">
            <a:avLst/>
          </a:prstGeom>
          <a:noFill/>
          <a:ln>
            <a:noFill/>
          </a:ln>
        </p:spPr>
      </p:pic>
      <p:sp>
        <p:nvSpPr>
          <p:cNvPr id="192" name="Google Shape;192;p6"/>
          <p:cNvSpPr txBox="1"/>
          <p:nvPr/>
        </p:nvSpPr>
        <p:spPr>
          <a:xfrm>
            <a:off x="465355" y="3570106"/>
            <a:ext cx="168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B1</a:t>
            </a:r>
            <a:endParaRPr b="0" i="0" sz="1400" u="none" cap="none" strike="noStrike">
              <a:solidFill>
                <a:srgbClr val="000000"/>
              </a:solidFill>
              <a:latin typeface="Arial"/>
              <a:ea typeface="Arial"/>
              <a:cs typeface="Arial"/>
              <a:sym typeface="Arial"/>
            </a:endParaRPr>
          </a:p>
        </p:txBody>
      </p:sp>
      <p:sp>
        <p:nvSpPr>
          <p:cNvPr id="193" name="Google Shape;193;p6"/>
          <p:cNvSpPr txBox="1"/>
          <p:nvPr/>
        </p:nvSpPr>
        <p:spPr>
          <a:xfrm>
            <a:off x="4986363" y="3428968"/>
            <a:ext cx="1667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B2</a:t>
            </a:r>
            <a:endParaRPr b="0" i="0" sz="1400" u="none" cap="none" strike="noStrike">
              <a:solidFill>
                <a:srgbClr val="000000"/>
              </a:solidFill>
              <a:latin typeface="Arial"/>
              <a:ea typeface="Arial"/>
              <a:cs typeface="Arial"/>
              <a:sym typeface="Arial"/>
            </a:endParaRPr>
          </a:p>
        </p:txBody>
      </p:sp>
      <p:sp>
        <p:nvSpPr>
          <p:cNvPr id="194" name="Google Shape;194;p6"/>
          <p:cNvSpPr txBox="1"/>
          <p:nvPr/>
        </p:nvSpPr>
        <p:spPr>
          <a:xfrm>
            <a:off x="8444275" y="3467450"/>
            <a:ext cx="2983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entury Gothic"/>
                <a:ea typeface="Century Gothic"/>
                <a:cs typeface="Century Gothic"/>
                <a:sym typeface="Century Gothic"/>
              </a:rPr>
              <a:t>Recitation B4 </a:t>
            </a:r>
            <a:r>
              <a:rPr b="0" i="0" lang="en-US" sz="1800" u="none" cap="none" strike="noStrike">
                <a:solidFill>
                  <a:schemeClr val="dk1"/>
                </a:solidFill>
                <a:latin typeface="Century Gothic"/>
                <a:ea typeface="Century Gothic"/>
                <a:cs typeface="Century Gothic"/>
                <a:sym typeface="Century Gothic"/>
              </a:rPr>
              <a:t>(it isn’t 1-3 always. Don’t ask us why, we don’t know)</a:t>
            </a:r>
            <a:endParaRPr b="0" i="0" sz="14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2020-05-29T17:58:58Z</dcterms:created>
  <dc:creator>Microsoft Office User</dc:creator>
</cp:coreProperties>
</file>