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301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</p:sldIdLst>
  <p:sldSz cx="12192000" cy="6858000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entury Gothic" panose="020B0502020202020204" pitchFamily="34" charset="0"/>
      <p:regular r:id="rId53"/>
      <p:bold r:id="rId54"/>
      <p:italic r:id="rId55"/>
      <p:boldItalic r:id="rId56"/>
    </p:embeddedFont>
    <p:embeddedFont>
      <p:font typeface="Poppins Medium" panose="020B060402020202020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1" roundtripDataSignature="AMtx7miPjiVzch389FNEDwCqhium7r5N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08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customschemas.google.com/relationships/presentationmetadata" Target="meta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Have the TAs come up and introduce themselves.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Atri Q: Are there particular things on the website that we should cover?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Kenny A: Just showing them the basics (where the syllabus is, how to select a recitation, etc). Sorry, hard to make this specific, so I think just basically showing it to them is the right thing to do</a:t>
            </a:r>
            <a:endParaRPr/>
          </a:p>
        </p:txBody>
      </p:sp>
      <p:sp>
        <p:nvSpPr>
          <p:cNvPr id="337" name="Google Shape;3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Atri Q: At this point, do we ask students to go and check out UB Learns as well and/or should we do a review/walkthrough as well?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Kenny A: No to both. I think showing them around might confuse more than anything b/c I'm not 100% you can see exactly what they do, even in the "View as Student", for combined classes. And 2) they won't know blackboard so best to let it be</a:t>
            </a:r>
            <a:endParaRPr/>
          </a:p>
        </p:txBody>
      </p:sp>
      <p:sp>
        <p:nvSpPr>
          <p:cNvPr id="344" name="Google Shape;3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/>
              <a:t>Instructors should bring up the TopHat section at this point and start attendance, so students can see the six-digit code and students with TopHat accounts can enroll and sign in.  Don’t expect the entire class to sign in today, and let them know that’s OK.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89" name="Google Shape;3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7661ab345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g27661ab345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77b5187f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g277b5187f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5" name="Google Shape;41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9" name="Google Shape;47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7804038cd5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27804038cd5_4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g27804038cd5_4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77b5187f6f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277b5187f6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77b5187f6f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g277b5187f6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77b5187f6f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g277b5187f6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" name="Google Shape;52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/>
              <a:t>Atri Q: Does this have to be continuous 8 hours? And do students have to be awake :)?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/>
              <a:t>Kenny A: Yes and Yes (You should maybe show them the assignment on the website at this point)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7804038cd5_4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g27804038cd5_4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/>
              <a:t>Atri Q: Does this have to be continuous 8 hours? And do students have to be awake :)?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/>
              <a:t>Kenny A: Yes and Yes (You should maybe show them the assignment on the website at this point)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763df70961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g2763df7096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3" name="Google Shape;553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Atri: Is this an activity where we pause and let students do this or we expect them to do them later?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Kenny: I think later</a:t>
            </a:r>
            <a:endParaRPr/>
          </a:p>
        </p:txBody>
      </p:sp>
      <p:sp>
        <p:nvSpPr>
          <p:cNvPr id="188" name="Google Shape;1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"/>
            <a:ext cx="12188950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368" y="5383324"/>
            <a:ext cx="3038969" cy="65398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44"/>
          <p:cNvSpPr txBox="1">
            <a:spLocks noGrp="1"/>
          </p:cNvSpPr>
          <p:nvPr>
            <p:ph type="body" idx="1"/>
          </p:nvPr>
        </p:nvSpPr>
        <p:spPr>
          <a:xfrm>
            <a:off x="658368" y="1483185"/>
            <a:ext cx="6445250" cy="24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207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Medium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5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53"/>
          <p:cNvSpPr txBox="1">
            <a:spLocks noGrp="1"/>
          </p:cNvSpPr>
          <p:nvPr>
            <p:ph type="dt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7" name="Google Shape;67;p53"/>
          <p:cNvSpPr txBox="1">
            <a:spLocks noGrp="1"/>
          </p:cNvSpPr>
          <p:nvPr>
            <p:ph type="ft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8" name="Google Shape;68;p53"/>
          <p:cNvSpPr txBox="1">
            <a:spLocks noGrp="1"/>
          </p:cNvSpPr>
          <p:nvPr>
            <p:ph type="sldNum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Medium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5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54"/>
          <p:cNvSpPr txBox="1">
            <a:spLocks noGrp="1"/>
          </p:cNvSpPr>
          <p:nvPr>
            <p:ph type="dt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4" name="Google Shape;74;p54"/>
          <p:cNvSpPr txBox="1">
            <a:spLocks noGrp="1"/>
          </p:cNvSpPr>
          <p:nvPr>
            <p:ph type="ft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5" name="Google Shape;75;p54"/>
          <p:cNvSpPr txBox="1">
            <a:spLocks noGrp="1"/>
          </p:cNvSpPr>
          <p:nvPr>
            <p:ph type="sldNum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32794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55"/>
          <p:cNvSpPr txBox="1">
            <a:spLocks noGrp="1"/>
          </p:cNvSpPr>
          <p:nvPr>
            <p:ph type="dt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0" name="Google Shape;80;p55"/>
          <p:cNvSpPr txBox="1">
            <a:spLocks noGrp="1"/>
          </p:cNvSpPr>
          <p:nvPr>
            <p:ph type="ft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1" name="Google Shape;81;p55"/>
          <p:cNvSpPr txBox="1">
            <a:spLocks noGrp="1"/>
          </p:cNvSpPr>
          <p:nvPr>
            <p:ph type="sldNum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56"/>
          <p:cNvSpPr txBox="1">
            <a:spLocks noGrp="1"/>
          </p:cNvSpPr>
          <p:nvPr>
            <p:ph type="dt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6" name="Google Shape;86;p56"/>
          <p:cNvSpPr txBox="1">
            <a:spLocks noGrp="1"/>
          </p:cNvSpPr>
          <p:nvPr>
            <p:ph type="ft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7" name="Google Shape;87;p56"/>
          <p:cNvSpPr txBox="1">
            <a:spLocks noGrp="1"/>
          </p:cNvSpPr>
          <p:nvPr>
            <p:ph type="sldNum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_AND_BOD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7"/>
          <p:cNvSpPr/>
          <p:nvPr/>
        </p:nvSpPr>
        <p:spPr>
          <a:xfrm>
            <a:off x="-3101" y="6564411"/>
            <a:ext cx="12198201" cy="297285"/>
          </a:xfrm>
          <a:prstGeom prst="rect">
            <a:avLst/>
          </a:prstGeom>
          <a:solidFill>
            <a:srgbClr val="2E5394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6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0" name="Google Shape;90;p57"/>
          <p:cNvCxnSpPr/>
          <p:nvPr/>
        </p:nvCxnSpPr>
        <p:spPr>
          <a:xfrm>
            <a:off x="-23812" y="6578203"/>
            <a:ext cx="12239626" cy="1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91" name="Google Shape;91;p57"/>
          <p:cNvSpPr txBox="1">
            <a:spLocks noGrp="1"/>
          </p:cNvSpPr>
          <p:nvPr>
            <p:ph type="title"/>
          </p:nvPr>
        </p:nvSpPr>
        <p:spPr>
          <a:xfrm>
            <a:off x="337344" y="100412"/>
            <a:ext cx="11210480" cy="783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7"/>
          <p:cNvSpPr txBox="1">
            <a:spLocks noGrp="1"/>
          </p:cNvSpPr>
          <p:nvPr>
            <p:ph type="body" idx="1"/>
          </p:nvPr>
        </p:nvSpPr>
        <p:spPr>
          <a:xfrm>
            <a:off x="739552" y="1103979"/>
            <a:ext cx="10406063" cy="4035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Noto Sans Symbols"/>
              <a:buChar char="▪"/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Noto Sans Symbols"/>
              <a:buChar char="▪"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▪"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▪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▪"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57"/>
          <p:cNvSpPr txBox="1">
            <a:spLocks noGrp="1"/>
          </p:cNvSpPr>
          <p:nvPr>
            <p:ph type="sldNum" idx="12"/>
          </p:nvPr>
        </p:nvSpPr>
        <p:spPr>
          <a:xfrm>
            <a:off x="6120794" y="6572250"/>
            <a:ext cx="396500" cy="31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77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477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477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477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477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477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477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477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477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4" name="Google Shape;94;p57"/>
          <p:cNvCxnSpPr/>
          <p:nvPr/>
        </p:nvCxnSpPr>
        <p:spPr>
          <a:xfrm>
            <a:off x="206375" y="937617"/>
            <a:ext cx="12239626" cy="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95" name="Google Shape;95;p57"/>
          <p:cNvSpPr txBox="1"/>
          <p:nvPr/>
        </p:nvSpPr>
        <p:spPr>
          <a:xfrm>
            <a:off x="73166" y="6572250"/>
            <a:ext cx="2903039" cy="299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77" b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https://cse.buffalo.edu/cse199</a:t>
            </a:r>
            <a:endParaRPr sz="1477" b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6" name="Google Shape;96;p57"/>
          <p:cNvCxnSpPr/>
          <p:nvPr/>
        </p:nvCxnSpPr>
        <p:spPr>
          <a:xfrm>
            <a:off x="724771" y="970874"/>
            <a:ext cx="10641181" cy="0"/>
          </a:xfrm>
          <a:prstGeom prst="straightConnector1">
            <a:avLst/>
          </a:prstGeom>
          <a:noFill/>
          <a:ln w="47625" cap="rnd" cmpd="sng">
            <a:solidFill>
              <a:srgbClr val="8DA9DB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iversity at Buffalo" type="title">
  <p:cSld name="TITL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 Medium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99" name="Google Shape;99;p5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100" name="Google Shape;100;p58" descr="Crest_BW.png"/>
          <p:cNvPicPr preferRelativeResize="0"/>
          <p:nvPr/>
        </p:nvPicPr>
        <p:blipFill rotWithShape="1">
          <a:blip r:embed="rId2">
            <a:alphaModFix amt="10000"/>
          </a:blip>
          <a:srcRect/>
          <a:stretch/>
        </p:blipFill>
        <p:spPr>
          <a:xfrm>
            <a:off x="3524700" y="992767"/>
            <a:ext cx="5142600" cy="52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58" descr="UB_Horizontal_SUNY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"/>
            <a:ext cx="5142600" cy="678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1530"/>
            <a:ext cx="12192000" cy="685006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5"/>
          <p:cNvSpPr txBox="1">
            <a:spLocks noGrp="1"/>
          </p:cNvSpPr>
          <p:nvPr>
            <p:ph type="sldNum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p45"/>
          <p:cNvSpPr/>
          <p:nvPr/>
        </p:nvSpPr>
        <p:spPr>
          <a:xfrm>
            <a:off x="0" y="515815"/>
            <a:ext cx="11816862" cy="11019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1530"/>
            <a:ext cx="12192000" cy="685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43" y="6356999"/>
            <a:ext cx="2291194" cy="49306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6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6"/>
          <p:cNvSpPr txBox="1">
            <a:spLocks noGrp="1"/>
          </p:cNvSpPr>
          <p:nvPr>
            <p:ph type="body" idx="1"/>
          </p:nvPr>
        </p:nvSpPr>
        <p:spPr>
          <a:xfrm>
            <a:off x="678079" y="144940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46"/>
          <p:cNvSpPr txBox="1">
            <a:spLocks noGrp="1"/>
          </p:cNvSpPr>
          <p:nvPr>
            <p:ph type="sldNum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46"/>
          <p:cNvSpPr txBox="1"/>
          <p:nvPr/>
        </p:nvSpPr>
        <p:spPr>
          <a:xfrm>
            <a:off x="7532057" y="6527028"/>
            <a:ext cx="2903039" cy="299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77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https://cse.buffalo.edu/cse199</a:t>
            </a:r>
            <a:endParaRPr sz="1477" b="1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7"/>
          <p:cNvSpPr txBox="1">
            <a:spLocks noGrp="1"/>
          </p:cNvSpPr>
          <p:nvPr>
            <p:ph type="dt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9" name="Google Shape;29;p47"/>
          <p:cNvSpPr txBox="1">
            <a:spLocks noGrp="1"/>
          </p:cNvSpPr>
          <p:nvPr>
            <p:ph type="ft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0" name="Google Shape;30;p47"/>
          <p:cNvSpPr txBox="1">
            <a:spLocks noGrp="1"/>
          </p:cNvSpPr>
          <p:nvPr>
            <p:ph type="sldNum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"/>
            <a:ext cx="12188950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368" y="5383324"/>
            <a:ext cx="3038969" cy="65398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8"/>
          <p:cNvSpPr txBox="1">
            <a:spLocks noGrp="1"/>
          </p:cNvSpPr>
          <p:nvPr>
            <p:ph type="body" idx="1"/>
          </p:nvPr>
        </p:nvSpPr>
        <p:spPr>
          <a:xfrm>
            <a:off x="658368" y="1483185"/>
            <a:ext cx="6445250" cy="249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207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oppins Medium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9"/>
          <p:cNvSpPr txBox="1">
            <a:spLocks noGrp="1"/>
          </p:cNvSpPr>
          <p:nvPr>
            <p:ph type="dt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ft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0" name="Google Shape;40;p49"/>
          <p:cNvSpPr txBox="1">
            <a:spLocks noGrp="1"/>
          </p:cNvSpPr>
          <p:nvPr>
            <p:ph type="sldNum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dt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ft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7" name="Google Shape;47;p50"/>
          <p:cNvSpPr txBox="1">
            <a:spLocks noGrp="1"/>
          </p:cNvSpPr>
          <p:nvPr>
            <p:ph type="sldNum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5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5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5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51"/>
          <p:cNvSpPr txBox="1">
            <a:spLocks noGrp="1"/>
          </p:cNvSpPr>
          <p:nvPr>
            <p:ph type="dt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5" name="Google Shape;55;p51"/>
          <p:cNvSpPr txBox="1">
            <a:spLocks noGrp="1"/>
          </p:cNvSpPr>
          <p:nvPr>
            <p:ph type="ft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6" name="Google Shape;56;p51"/>
          <p:cNvSpPr txBox="1">
            <a:spLocks noGrp="1"/>
          </p:cNvSpPr>
          <p:nvPr>
            <p:ph type="sldNum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2"/>
          <p:cNvSpPr txBox="1">
            <a:spLocks noGrp="1"/>
          </p:cNvSpPr>
          <p:nvPr>
            <p:ph type="dt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0" name="Google Shape;60;p52"/>
          <p:cNvSpPr txBox="1">
            <a:spLocks noGrp="1"/>
          </p:cNvSpPr>
          <p:nvPr>
            <p:ph type="ft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1" name="Google Shape;61;p52"/>
          <p:cNvSpPr txBox="1">
            <a:spLocks noGrp="1"/>
          </p:cNvSpPr>
          <p:nvPr>
            <p:ph type="sldNum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oppins Medium"/>
              <a:buNone/>
              <a:defRPr sz="4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3"/>
          <p:cNvSpPr txBox="1">
            <a:spLocks noGrp="1"/>
          </p:cNvSpPr>
          <p:nvPr>
            <p:ph type="body" idx="1"/>
          </p:nvPr>
        </p:nvSpPr>
        <p:spPr>
          <a:xfrm>
            <a:off x="838200" y="175418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vimeo.com/user139951706/199hype?share=copy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7.jp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jp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ophat.co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e.buffalo.edu/~rapaport/howigrade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se.buffalo.edu/~regan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rjlipton.wpcomstaging.com/" TargetMode="External"/><Relationship Id="rId4" Type="http://schemas.openxmlformats.org/officeDocument/2006/relationships/hyperlink" Target="https://cse.buffalo.edu/~regan/cse199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477231"/>
            <a:ext cx="5542722" cy="554272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"/>
          <p:cNvSpPr txBox="1"/>
          <p:nvPr/>
        </p:nvSpPr>
        <p:spPr>
          <a:xfrm>
            <a:off x="376310" y="1130857"/>
            <a:ext cx="5180428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5400"/>
              <a:buFont typeface="Century Gothic"/>
              <a:buNone/>
            </a:pPr>
            <a:r>
              <a:rPr lang="en-US" sz="5400" b="1" i="0" u="none" strike="noStrike" cap="none">
                <a:solidFill>
                  <a:srgbClr val="4472C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CSE 199: Internet, Computing, and Society</a:t>
            </a:r>
            <a:endParaRPr sz="8000" b="1" i="0" u="none" strike="noStrike" cap="none">
              <a:solidFill>
                <a:srgbClr val="4472C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/>
          </a:p>
        </p:txBody>
      </p:sp>
      <p:pic>
        <p:nvPicPr>
          <p:cNvPr id="262" name="Google Shape;26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64" y="76200"/>
            <a:ext cx="12082473" cy="669019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0"/>
          <p:cNvSpPr txBox="1"/>
          <p:nvPr/>
        </p:nvSpPr>
        <p:spPr>
          <a:xfrm>
            <a:off x="152400" y="1524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https://vimeo.com/user139951706/199hype?share=copy</a:t>
            </a:r>
            <a:endParaRPr/>
          </a:p>
        </p:txBody>
      </p:sp>
      <p:sp>
        <p:nvSpPr>
          <p:cNvPr id="264" name="Google Shape;264;p10">
            <a:hlinkClick r:id="rId4"/>
          </p:cNvPr>
          <p:cNvSpPr txBox="1"/>
          <p:nvPr/>
        </p:nvSpPr>
        <p:spPr>
          <a:xfrm>
            <a:off x="7708325" y="1114550"/>
            <a:ext cx="3746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https://vimeo.com/user139951706/199hype</a:t>
            </a:r>
            <a:endParaRPr sz="2400" b="1">
              <a:solidFill>
                <a:schemeClr val="accent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1"/>
          <p:cNvSpPr txBox="1"/>
          <p:nvPr/>
        </p:nvSpPr>
        <p:spPr>
          <a:xfrm>
            <a:off x="192429" y="5710003"/>
            <a:ext cx="1199957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Each </a:t>
            </a:r>
            <a:r>
              <a:rPr lang="en-US" sz="28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lecture </a:t>
            </a:r>
            <a:r>
              <a:rPr lang="en-US" sz="28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gets each </a:t>
            </a:r>
            <a:r>
              <a:rPr lang="en-US" sz="28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module</a:t>
            </a:r>
            <a:r>
              <a:rPr lang="en-US" sz="28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</a:t>
            </a:r>
            <a:r>
              <a:rPr lang="en-US" sz="28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 weeks </a:t>
            </a:r>
            <a:r>
              <a:rPr lang="en-US" sz="28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(ordering depends on which lecture you’re in) </a:t>
            </a:r>
            <a:r>
              <a:rPr lang="en-US" sz="28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Every 2 weeks, your lecture prof. changes!</a:t>
            </a:r>
            <a:endParaRPr/>
          </a:p>
        </p:txBody>
      </p:sp>
      <p:sp>
        <p:nvSpPr>
          <p:cNvPr id="270" name="Google Shape;270;p11"/>
          <p:cNvSpPr/>
          <p:nvPr/>
        </p:nvSpPr>
        <p:spPr>
          <a:xfrm>
            <a:off x="280982" y="605118"/>
            <a:ext cx="11660006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1" name="Google Shape;27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9659" y="3658720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57717" y="3658720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41601" y="3658720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96451" y="3658720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3311" y="3658720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6601" y="3658720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3862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11920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5804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50654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7514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90804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1721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09779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93663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48513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5373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88663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1"/>
          <p:cNvSpPr txBox="1"/>
          <p:nvPr/>
        </p:nvSpPr>
        <p:spPr>
          <a:xfrm>
            <a:off x="2829130" y="1633049"/>
            <a:ext cx="183668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Societal Computing</a:t>
            </a:r>
            <a:endParaRPr/>
          </a:p>
        </p:txBody>
      </p:sp>
      <p:cxnSp>
        <p:nvCxnSpPr>
          <p:cNvPr id="290" name="Google Shape;290;p11"/>
          <p:cNvCxnSpPr>
            <a:stCxn id="289" idx="2"/>
            <a:endCxn id="275" idx="0"/>
          </p:cNvCxnSpPr>
          <p:nvPr/>
        </p:nvCxnSpPr>
        <p:spPr>
          <a:xfrm rot="5400000">
            <a:off x="1963673" y="1874846"/>
            <a:ext cx="1194600" cy="2373000"/>
          </a:xfrm>
          <a:prstGeom prst="bentConnector3">
            <a:avLst>
              <a:gd name="adj1" fmla="val 50000"/>
            </a:avLst>
          </a:prstGeom>
          <a:noFill/>
          <a:ln w="508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1" name="Google Shape;291;p11"/>
          <p:cNvCxnSpPr>
            <a:stCxn id="289" idx="2"/>
            <a:endCxn id="274" idx="0"/>
          </p:cNvCxnSpPr>
          <p:nvPr/>
        </p:nvCxnSpPr>
        <p:spPr>
          <a:xfrm rot="5400000">
            <a:off x="3020273" y="2931446"/>
            <a:ext cx="1194600" cy="259800"/>
          </a:xfrm>
          <a:prstGeom prst="bentConnector3">
            <a:avLst>
              <a:gd name="adj1" fmla="val 50003"/>
            </a:avLst>
          </a:prstGeom>
          <a:noFill/>
          <a:ln w="508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2" name="Google Shape;292;p11"/>
          <p:cNvCxnSpPr>
            <a:stCxn id="289" idx="2"/>
            <a:endCxn id="276" idx="0"/>
          </p:cNvCxnSpPr>
          <p:nvPr/>
        </p:nvCxnSpPr>
        <p:spPr>
          <a:xfrm rot="-5400000" flipH="1">
            <a:off x="3940223" y="2271296"/>
            <a:ext cx="1194600" cy="1580100"/>
          </a:xfrm>
          <a:prstGeom prst="bentConnector3">
            <a:avLst>
              <a:gd name="adj1" fmla="val 50003"/>
            </a:avLst>
          </a:prstGeom>
          <a:noFill/>
          <a:ln w="508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3" name="Google Shape;293;p11"/>
          <p:cNvCxnSpPr>
            <a:stCxn id="289" idx="2"/>
            <a:endCxn id="273" idx="0"/>
          </p:cNvCxnSpPr>
          <p:nvPr/>
        </p:nvCxnSpPr>
        <p:spPr>
          <a:xfrm rot="-5400000" flipH="1">
            <a:off x="4892723" y="1318796"/>
            <a:ext cx="1194600" cy="3485100"/>
          </a:xfrm>
          <a:prstGeom prst="bentConnector3">
            <a:avLst>
              <a:gd name="adj1" fmla="val 50003"/>
            </a:avLst>
          </a:prstGeom>
          <a:noFill/>
          <a:ln w="508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4" name="Google Shape;294;p11"/>
          <p:cNvCxnSpPr>
            <a:stCxn id="289" idx="2"/>
            <a:endCxn id="271" idx="0"/>
          </p:cNvCxnSpPr>
          <p:nvPr/>
        </p:nvCxnSpPr>
        <p:spPr>
          <a:xfrm rot="-5400000" flipH="1">
            <a:off x="5896823" y="314696"/>
            <a:ext cx="1194600" cy="5493300"/>
          </a:xfrm>
          <a:prstGeom prst="bentConnector3">
            <a:avLst>
              <a:gd name="adj1" fmla="val 50003"/>
            </a:avLst>
          </a:prstGeom>
          <a:noFill/>
          <a:ln w="508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5" name="Google Shape;295;p11"/>
          <p:cNvCxnSpPr>
            <a:stCxn id="289" idx="2"/>
            <a:endCxn id="272" idx="0"/>
          </p:cNvCxnSpPr>
          <p:nvPr/>
        </p:nvCxnSpPr>
        <p:spPr>
          <a:xfrm rot="-5400000" flipH="1">
            <a:off x="6900923" y="-689404"/>
            <a:ext cx="1194600" cy="7501500"/>
          </a:xfrm>
          <a:prstGeom prst="bentConnector3">
            <a:avLst>
              <a:gd name="adj1" fmla="val 50003"/>
            </a:avLst>
          </a:prstGeom>
          <a:noFill/>
          <a:ln w="508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96" name="Google Shape;296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99907" y="184754"/>
            <a:ext cx="1346387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70480" y="184754"/>
            <a:ext cx="1198346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1"/>
          <p:cNvSpPr txBox="1"/>
          <p:nvPr/>
        </p:nvSpPr>
        <p:spPr>
          <a:xfrm>
            <a:off x="1343413" y="1721632"/>
            <a:ext cx="15651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 Mining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9" name="Google Shape;299;p11"/>
          <p:cNvSpPr txBox="1"/>
          <p:nvPr/>
        </p:nvSpPr>
        <p:spPr>
          <a:xfrm>
            <a:off x="0" y="1793280"/>
            <a:ext cx="11993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Module:</a:t>
            </a:r>
            <a:endParaRPr/>
          </a:p>
        </p:txBody>
      </p:sp>
      <p:sp>
        <p:nvSpPr>
          <p:cNvPr id="300" name="Google Shape;300;p11"/>
          <p:cNvSpPr txBox="1"/>
          <p:nvPr/>
        </p:nvSpPr>
        <p:spPr>
          <a:xfrm>
            <a:off x="4836121" y="1638938"/>
            <a:ext cx="15651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Robotics</a:t>
            </a:r>
            <a:endParaRPr/>
          </a:p>
        </p:txBody>
      </p:sp>
      <p:sp>
        <p:nvSpPr>
          <p:cNvPr id="301" name="Google Shape;301;p11"/>
          <p:cNvSpPr txBox="1"/>
          <p:nvPr/>
        </p:nvSpPr>
        <p:spPr>
          <a:xfrm>
            <a:off x="8683289" y="1638938"/>
            <a:ext cx="192138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Misinformation</a:t>
            </a:r>
            <a:endParaRPr/>
          </a:p>
        </p:txBody>
      </p:sp>
      <p:sp>
        <p:nvSpPr>
          <p:cNvPr id="302" name="Google Shape;302;p11"/>
          <p:cNvSpPr txBox="1"/>
          <p:nvPr/>
        </p:nvSpPr>
        <p:spPr>
          <a:xfrm>
            <a:off x="6708131" y="1638938"/>
            <a:ext cx="17129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Internet and Data</a:t>
            </a:r>
            <a:endParaRPr/>
          </a:p>
        </p:txBody>
      </p:sp>
      <p:sp>
        <p:nvSpPr>
          <p:cNvPr id="303" name="Google Shape;303;p11"/>
          <p:cNvSpPr txBox="1"/>
          <p:nvPr/>
        </p:nvSpPr>
        <p:spPr>
          <a:xfrm>
            <a:off x="10485900" y="1633049"/>
            <a:ext cx="192138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Abstraction</a:t>
            </a:r>
            <a:endParaRPr/>
          </a:p>
        </p:txBody>
      </p:sp>
      <p:pic>
        <p:nvPicPr>
          <p:cNvPr id="304" name="Google Shape;304;p11" descr="Nasrin Akhter. 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92587" y="184754"/>
            <a:ext cx="1066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1" descr="Media Advisory: UB to host kid-friendly robotics event Saturday - Office of  Government and Community Relations - University at Buffalo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161495" y="197480"/>
            <a:ext cx="9144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009779" y="197480"/>
            <a:ext cx="915348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869097" y="149177"/>
            <a:ext cx="1346401" cy="144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"/>
          <p:cNvSpPr/>
          <p:nvPr/>
        </p:nvSpPr>
        <p:spPr>
          <a:xfrm>
            <a:off x="280982" y="605118"/>
            <a:ext cx="11660006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3" name="Google Shape;31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7448" y="109523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651" y="1964296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9510" y="1964296"/>
            <a:ext cx="1182221" cy="1182221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2"/>
          <p:cNvSpPr txBox="1"/>
          <p:nvPr/>
        </p:nvSpPr>
        <p:spPr>
          <a:xfrm>
            <a:off x="787120" y="5521215"/>
            <a:ext cx="1074700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 recitation instructors and</a:t>
            </a:r>
            <a:r>
              <a:rPr lang="en-US" sz="4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TAs </a:t>
            </a:r>
            <a:r>
              <a:rPr lang="en-US" sz="4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will not change!</a:t>
            </a:r>
            <a:endParaRPr sz="4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7" name="Google Shape;31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2827" y="109523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7030" y="1964296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4889" y="1964296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24395" y="109523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8598" y="1964296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6457" y="1964296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528" y="3483207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1731" y="4352270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9590" y="4352270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2294" y="3429000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6497" y="429806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4356" y="4298063"/>
            <a:ext cx="1182221" cy="1182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3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</a:pPr>
            <a:r>
              <a:rPr lang="en-US"/>
              <a:t>Your Teaching Assistants (TAs)</a:t>
            </a:r>
            <a:endParaRPr/>
          </a:p>
        </p:txBody>
      </p:sp>
      <p:sp>
        <p:nvSpPr>
          <p:cNvPr id="334" name="Google Shape;334;p13"/>
          <p:cNvSpPr txBox="1">
            <a:spLocks noGrp="1"/>
          </p:cNvSpPr>
          <p:nvPr>
            <p:ph type="body" idx="1"/>
          </p:nvPr>
        </p:nvSpPr>
        <p:spPr>
          <a:xfrm>
            <a:off x="758687" y="1253331"/>
            <a:ext cx="1106887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They are also undergraduate students just as you are!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</a:pPr>
            <a:r>
              <a:rPr lang="en-US"/>
              <a:t>You can also be a UTA (Undergraduate Teaching Assistant)!</a:t>
            </a:r>
            <a:endParaRPr/>
          </a:p>
          <a:p>
            <a:pPr marL="609585" lvl="0" indent="-457188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If interested, please talk to an instructor or a TA during the semester.</a:t>
            </a:r>
            <a:endParaRPr/>
          </a:p>
          <a:p>
            <a:pPr marL="609585" lvl="0" indent="-4571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Paid position (unpaid if you want to)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</a:pPr>
            <a:r>
              <a:rPr lang="en-US"/>
              <a:t>It is important to understand that for this course, </a:t>
            </a:r>
            <a:r>
              <a:rPr lang="en-US" b="1"/>
              <a:t>they are </a:t>
            </a:r>
            <a:r>
              <a:rPr lang="en-US" b="1">
                <a:solidFill>
                  <a:srgbClr val="FF0000"/>
                </a:solidFill>
              </a:rPr>
              <a:t>not</a:t>
            </a:r>
            <a:r>
              <a:rPr lang="en-US" b="1"/>
              <a:t> your fellow students. They are part of the teaching staff, so approach them appropriately.</a:t>
            </a:r>
            <a:endParaRPr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7995" y="206443"/>
            <a:ext cx="7772400" cy="469620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4"/>
          <p:cNvSpPr txBox="1"/>
          <p:nvPr/>
        </p:nvSpPr>
        <p:spPr>
          <a:xfrm>
            <a:off x="722497" y="5081937"/>
            <a:ext cx="1074700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 this sounds confusing, make sure to return to these slides! This setup is also how our </a:t>
            </a:r>
            <a:r>
              <a:rPr lang="en-US" sz="32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course website </a:t>
            </a:r>
            <a: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structured. We’ll now </a:t>
            </a:r>
            <a: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review the website</a:t>
            </a:r>
            <a: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sz="3200" dirty="0"/>
          </a:p>
        </p:txBody>
      </p:sp>
      <p:sp>
        <p:nvSpPr>
          <p:cNvPr id="341" name="Google Shape;341;p14"/>
          <p:cNvSpPr txBox="1"/>
          <p:nvPr/>
        </p:nvSpPr>
        <p:spPr>
          <a:xfrm>
            <a:off x="577391" y="2348102"/>
            <a:ext cx="11533607" cy="995465"/>
          </a:xfrm>
          <a:prstGeom prst="rect">
            <a:avLst/>
          </a:prstGeom>
          <a:solidFill>
            <a:schemeClr val="lt1">
              <a:alpha val="63921"/>
            </a:schemeClr>
          </a:solidFill>
          <a:ln>
            <a:noFill/>
          </a:ln>
        </p:spPr>
        <p:txBody>
          <a:bodyPr spcFirstLastPara="1" wrap="square" lIns="35700" tIns="35700" rIns="35700" bIns="3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https://cse.buffalo.edu/cse199</a:t>
            </a:r>
            <a:endParaRPr sz="6000" b="1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063D8F-108D-4AC8-ADEE-2E387EE5F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192" y="3198340"/>
            <a:ext cx="3095625" cy="2028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DA9577-9D39-4508-AD75-95E251E9D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448" y="3343567"/>
            <a:ext cx="2343150" cy="10763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/>
          <p:nvPr/>
        </p:nvSpPr>
        <p:spPr>
          <a:xfrm>
            <a:off x="194126" y="730500"/>
            <a:ext cx="6032400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Course website -&gt; Place you go to remember things and find assignments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4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Brightspace</a:t>
            </a:r>
            <a:endParaRPr sz="2800" dirty="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dk1"/>
                </a:solidFill>
                <a:highlight>
                  <a:srgbClr val="FFFF00"/>
                </a:highlight>
                <a:latin typeface="Century Gothic"/>
                <a:ea typeface="Century Gothic"/>
                <a:cs typeface="Century Gothic"/>
                <a:sym typeface="Century Gothic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UBLearns</a:t>
            </a:r>
            <a:r>
              <a:rPr lang="en-US" sz="40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-&gt; Place you go to submit stuff and check your grades</a:t>
            </a:r>
            <a:endParaRPr dirty="0"/>
          </a:p>
        </p:txBody>
      </p:sp>
      <p:pic>
        <p:nvPicPr>
          <p:cNvPr id="347" name="Google Shape;34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6526" y="1341625"/>
            <a:ext cx="5660672" cy="4049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6"/>
          <p:cNvSpPr/>
          <p:nvPr/>
        </p:nvSpPr>
        <p:spPr>
          <a:xfrm>
            <a:off x="280982" y="605118"/>
            <a:ext cx="11660006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3" name="Google Shape;353;p16"/>
          <p:cNvSpPr txBox="1"/>
          <p:nvPr/>
        </p:nvSpPr>
        <p:spPr>
          <a:xfrm>
            <a:off x="886318" y="2828835"/>
            <a:ext cx="798189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Questions?!</a:t>
            </a:r>
            <a:endParaRPr/>
          </a:p>
        </p:txBody>
      </p:sp>
      <p:pic>
        <p:nvPicPr>
          <p:cNvPr id="354" name="Google Shape;35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4377" y="305825"/>
            <a:ext cx="4686208" cy="624635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6"/>
          <p:cNvSpPr txBox="1"/>
          <p:nvPr/>
        </p:nvSpPr>
        <p:spPr>
          <a:xfrm>
            <a:off x="4375820" y="763352"/>
            <a:ext cx="26885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Josie, Kenny’s dog ---&gt;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7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</a:pPr>
            <a:r>
              <a:rPr lang="en-US"/>
              <a:t>Detailed Logistics, Part 1</a:t>
            </a:r>
            <a:endParaRPr/>
          </a:p>
        </p:txBody>
      </p:sp>
      <p:sp>
        <p:nvSpPr>
          <p:cNvPr id="361" name="Google Shape;361;p17"/>
          <p:cNvSpPr txBox="1">
            <a:spLocks noGrp="1"/>
          </p:cNvSpPr>
          <p:nvPr>
            <p:ph type="body" idx="1"/>
          </p:nvPr>
        </p:nvSpPr>
        <p:spPr>
          <a:xfrm>
            <a:off x="678079" y="1407853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113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936"/>
              <a:buChar char="▪"/>
            </a:pPr>
            <a:r>
              <a:rPr lang="en-US" sz="3200" b="1"/>
              <a:t>Lecture and recitation attendance is mandatory!</a:t>
            </a:r>
            <a:endParaRPr sz="3200" b="1"/>
          </a:p>
          <a:p>
            <a:pPr marL="1113348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444"/>
              <a:buChar char="▪"/>
            </a:pPr>
            <a:r>
              <a:rPr lang="en-US" sz="2800"/>
              <a:t>We will take lecture attendance and measure participation with </a:t>
            </a:r>
            <a:r>
              <a:rPr lang="en-US" sz="2800" b="1"/>
              <a:t>TopHat </a:t>
            </a:r>
            <a:r>
              <a:rPr lang="en-US" sz="2800"/>
              <a:t>(more later).</a:t>
            </a:r>
            <a:endParaRPr sz="2800"/>
          </a:p>
          <a:p>
            <a:pPr marL="1113348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444"/>
              <a:buChar char="▪"/>
            </a:pPr>
            <a:r>
              <a:rPr lang="en-US" sz="2800" b="1"/>
              <a:t>Recitation </a:t>
            </a:r>
            <a:r>
              <a:rPr lang="en-US" sz="2800"/>
              <a:t>attendance</a:t>
            </a:r>
            <a:r>
              <a:rPr lang="en-US" sz="2800" b="1"/>
              <a:t> </a:t>
            </a:r>
            <a:r>
              <a:rPr lang="en-US" sz="2800"/>
              <a:t>will be done by TAs</a:t>
            </a:r>
            <a:endParaRPr sz="2800"/>
          </a:p>
          <a:p>
            <a:pPr marL="60113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936"/>
              <a:buChar char="▪"/>
            </a:pPr>
            <a:r>
              <a:rPr lang="en-US" sz="3200"/>
              <a:t>Module HWs are due Wednesday at 11:59PM, and must be submitted to UBLearns as PDF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8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</a:pPr>
            <a:r>
              <a:rPr lang="en-US"/>
              <a:t>Details, Part 2 - Attendance</a:t>
            </a:r>
            <a:endParaRPr/>
          </a:p>
        </p:txBody>
      </p:sp>
      <p:sp>
        <p:nvSpPr>
          <p:cNvPr id="367" name="Google Shape;367;p18"/>
          <p:cNvSpPr txBox="1">
            <a:spLocks noGrp="1"/>
          </p:cNvSpPr>
          <p:nvPr>
            <p:ph type="body" idx="1"/>
          </p:nvPr>
        </p:nvSpPr>
        <p:spPr>
          <a:xfrm>
            <a:off x="678079" y="10290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133"/>
              <a:t>We will take attendance now, to show you the process.</a:t>
            </a:r>
            <a:endParaRPr sz="2133"/>
          </a:p>
          <a:p>
            <a:pPr marL="609585" lvl="0" indent="-440255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</a:pPr>
            <a:r>
              <a:rPr lang="en-US" sz="2133"/>
              <a:t>We are using </a:t>
            </a:r>
            <a:r>
              <a:rPr lang="en-US" sz="2133" u="sng">
                <a:solidFill>
                  <a:schemeClr val="hlink"/>
                </a:solidFill>
                <a:hlinkClick r:id="rId3"/>
              </a:rPr>
              <a:t>TopHat</a:t>
            </a:r>
            <a:r>
              <a:rPr lang="en-US" sz="2133"/>
              <a:t> for attendance, and to ask questions periodically during class to confirm your understanding. </a:t>
            </a:r>
            <a:r>
              <a:rPr lang="en-US" sz="2133" b="1"/>
              <a:t>Sign up before next lecture!  You must get a subscription to TopHat, the free trial will expire before class, and will cause you trouble.</a:t>
            </a:r>
            <a:endParaRPr sz="2133" b="1"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</a:pPr>
            <a:r>
              <a:rPr lang="en-US" sz="2133"/>
              <a:t>For future lectures, attendance information:</a:t>
            </a:r>
            <a:endParaRPr sz="2133"/>
          </a:p>
          <a:p>
            <a:pPr marL="609585" lvl="0" indent="-440255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</a:pPr>
            <a:r>
              <a:rPr lang="en-US" sz="2133"/>
              <a:t>Will be put up before class starts</a:t>
            </a:r>
            <a:endParaRPr sz="2133"/>
          </a:p>
          <a:p>
            <a:pPr marL="609585" lvl="0" indent="-4402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133"/>
              <a:t>Must be entered in the first ten minutes of class. </a:t>
            </a:r>
            <a:r>
              <a:rPr lang="en-US" sz="2133" b="1"/>
              <a:t>You must arrive within the first ten minutes, or be counted absent!</a:t>
            </a:r>
            <a:endParaRPr sz="2133" b="1"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</a:pPr>
            <a:r>
              <a:rPr lang="en-US" sz="2133">
                <a:solidFill>
                  <a:srgbClr val="FF0000"/>
                </a:solidFill>
              </a:rPr>
              <a:t>For every 3 lectures or recitations that you miss, we will downgrade your letter grade by one (e.g., A to A-, then to B+, etc.).</a:t>
            </a:r>
            <a:endParaRPr sz="2133">
              <a:solidFill>
                <a:srgbClr val="FF0000"/>
              </a:solidFill>
            </a:endParaRPr>
          </a:p>
        </p:txBody>
      </p:sp>
      <p:pic>
        <p:nvPicPr>
          <p:cNvPr id="368" name="Google Shape;368;p18" descr="Related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1932" y="0"/>
            <a:ext cx="1810068" cy="1810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9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</a:pPr>
            <a:r>
              <a:rPr lang="en-US"/>
              <a:t>Details, Part 3 - Grading</a:t>
            </a:r>
            <a:endParaRPr/>
          </a:p>
        </p:txBody>
      </p:sp>
      <p:sp>
        <p:nvSpPr>
          <p:cNvPr id="374" name="Google Shape;374;p19"/>
          <p:cNvSpPr txBox="1">
            <a:spLocks noGrp="1"/>
          </p:cNvSpPr>
          <p:nvPr>
            <p:ph type="body" idx="1"/>
          </p:nvPr>
        </p:nvSpPr>
        <p:spPr>
          <a:xfrm>
            <a:off x="678079" y="1167186"/>
            <a:ext cx="10515600" cy="42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dirty="0"/>
              <a:t>Grading will generally use the following scheme:</a:t>
            </a:r>
            <a:endParaRPr dirty="0"/>
          </a:p>
          <a:p>
            <a:pPr marL="609585" lvl="0" indent="-457188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0 pts: No submission or no attendance</a:t>
            </a:r>
            <a:endParaRPr dirty="0"/>
          </a:p>
          <a:p>
            <a:pPr marL="609585" lvl="0" indent="-4571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1 </a:t>
            </a:r>
            <a:r>
              <a:rPr lang="en-US" dirty="0" err="1"/>
              <a:t>pt</a:t>
            </a:r>
            <a:r>
              <a:rPr lang="en-US" dirty="0"/>
              <a:t>: Clearly no effort for the assignment/activity</a:t>
            </a:r>
            <a:endParaRPr dirty="0"/>
          </a:p>
          <a:p>
            <a:pPr marL="609585" lvl="0" indent="-4571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2 pts: Partial effort</a:t>
            </a:r>
            <a:endParaRPr dirty="0"/>
          </a:p>
          <a:p>
            <a:pPr marL="609585" lvl="0" indent="-4571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3 pts: Full effort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</a:pPr>
            <a:r>
              <a:rPr lang="en-US" dirty="0"/>
              <a:t>(Following Bill Rapaport’s scheme: </a:t>
            </a:r>
            <a:r>
              <a:rPr lang="en-US" dirty="0">
                <a:hlinkClick r:id="rId3"/>
              </a:rPr>
              <a:t>https://www.cse.buffalo.edu/~rapaport/howigrade.html</a:t>
            </a:r>
            <a:r>
              <a:rPr lang="en-US" dirty="0"/>
              <a:t>)</a:t>
            </a:r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</a:pPr>
            <a:r>
              <a:rPr lang="en-US" dirty="0">
                <a:solidFill>
                  <a:srgbClr val="FF0000"/>
                </a:solidFill>
              </a:rPr>
              <a:t>KWR: My unit uses 0-9, then maps {8,9} to 3, {5,6,7} to 2, etc.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438" y="584224"/>
            <a:ext cx="11407124" cy="431535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928624" y="5534561"/>
            <a:ext cx="1188915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[Don’t ask </a:t>
            </a:r>
            <a:r>
              <a:rPr lang="en-US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Artificial Intelligence </a:t>
            </a:r>
            <a:r>
              <a:rPr lang="en-US" sz="4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logos…]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0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</a:pPr>
            <a:r>
              <a:rPr lang="en-US"/>
              <a:t>Grading, cont.</a:t>
            </a:r>
            <a:endParaRPr/>
          </a:p>
        </p:txBody>
      </p:sp>
      <p:sp>
        <p:nvSpPr>
          <p:cNvPr id="380" name="Google Shape;380;p20"/>
          <p:cNvSpPr txBox="1">
            <a:spLocks noGrp="1"/>
          </p:cNvSpPr>
          <p:nvPr>
            <p:ph type="body" idx="1"/>
          </p:nvPr>
        </p:nvSpPr>
        <p:spPr>
          <a:xfrm>
            <a:off x="0" y="1013031"/>
            <a:ext cx="1337755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FF0000"/>
                </a:solidFill>
              </a:rPr>
              <a:t>Absolute</a:t>
            </a:r>
            <a:r>
              <a:rPr lang="en-US"/>
              <a:t> based on total points earned (not curved)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>
                <a:solidFill>
                  <a:srgbClr val="0000FF"/>
                </a:solidFill>
              </a:rPr>
              <a:t>A</a:t>
            </a:r>
            <a:r>
              <a:rPr lang="en-US"/>
              <a:t>: 92.0% -100.00%		</a:t>
            </a:r>
            <a:r>
              <a:rPr lang="en-US">
                <a:solidFill>
                  <a:srgbClr val="0000FF"/>
                </a:solidFill>
              </a:rPr>
              <a:t>A-</a:t>
            </a:r>
            <a:r>
              <a:rPr lang="en-US"/>
              <a:t>: 88.0% - 91.9%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>
                <a:solidFill>
                  <a:srgbClr val="0000FF"/>
                </a:solidFill>
              </a:rPr>
              <a:t>B+</a:t>
            </a:r>
            <a:r>
              <a:rPr lang="en-US"/>
              <a:t>: 84.0% - 87.9%		</a:t>
            </a:r>
            <a:r>
              <a:rPr lang="en-US">
                <a:solidFill>
                  <a:srgbClr val="0000FF"/>
                </a:solidFill>
              </a:rPr>
              <a:t>B</a:t>
            </a:r>
            <a:r>
              <a:rPr lang="en-US"/>
              <a:t>: 80.0% - 83.9%			</a:t>
            </a:r>
            <a:r>
              <a:rPr lang="en-US">
                <a:solidFill>
                  <a:srgbClr val="0000FF"/>
                </a:solidFill>
              </a:rPr>
              <a:t>B-</a:t>
            </a:r>
            <a:r>
              <a:rPr lang="en-US"/>
              <a:t>: 76.0% - 79.9%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>
                <a:solidFill>
                  <a:srgbClr val="0000FF"/>
                </a:solidFill>
              </a:rPr>
              <a:t>C+</a:t>
            </a:r>
            <a:r>
              <a:rPr lang="en-US"/>
              <a:t>: 72.0% - 75.9%		</a:t>
            </a:r>
            <a:r>
              <a:rPr lang="en-US">
                <a:solidFill>
                  <a:srgbClr val="0000FF"/>
                </a:solidFill>
              </a:rPr>
              <a:t>C</a:t>
            </a:r>
            <a:r>
              <a:rPr lang="en-US"/>
              <a:t>: 66.0% - 71.9%			</a:t>
            </a:r>
            <a:r>
              <a:rPr lang="en-US">
                <a:solidFill>
                  <a:srgbClr val="0000FF"/>
                </a:solidFill>
              </a:rPr>
              <a:t>C-</a:t>
            </a:r>
            <a:r>
              <a:rPr lang="en-US"/>
              <a:t>: 62.0% - 65.9%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>
                <a:solidFill>
                  <a:srgbClr val="0000FF"/>
                </a:solidFill>
              </a:rPr>
              <a:t>D+</a:t>
            </a:r>
            <a:r>
              <a:rPr lang="en-US"/>
              <a:t>: 58.0% - 61.9%		</a:t>
            </a:r>
            <a:r>
              <a:rPr lang="en-US">
                <a:solidFill>
                  <a:srgbClr val="0000FF"/>
                </a:solidFill>
              </a:rPr>
              <a:t>D</a:t>
            </a:r>
            <a:r>
              <a:rPr lang="en-US"/>
              <a:t>: 50.0% - 57.9%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</a:pPr>
            <a:r>
              <a:rPr lang="en-US">
                <a:solidFill>
                  <a:srgbClr val="0000FF"/>
                </a:solidFill>
              </a:rPr>
              <a:t>F</a:t>
            </a:r>
            <a:r>
              <a:rPr lang="en-US"/>
              <a:t>: 49.9% or below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2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</a:pPr>
            <a:r>
              <a:rPr lang="en-US"/>
              <a:t>Details, Part 4 –Recitation </a:t>
            </a:r>
            <a:endParaRPr/>
          </a:p>
        </p:txBody>
      </p:sp>
      <p:sp>
        <p:nvSpPr>
          <p:cNvPr id="386" name="Google Shape;386;p22"/>
          <p:cNvSpPr txBox="1">
            <a:spLocks noGrp="1"/>
          </p:cNvSpPr>
          <p:nvPr>
            <p:ph type="body" idx="1"/>
          </p:nvPr>
        </p:nvSpPr>
        <p:spPr>
          <a:xfrm>
            <a:off x="678079" y="144940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 </a:t>
            </a:r>
            <a:r>
              <a:rPr lang="en-US" sz="3200"/>
              <a:t>The structure of recitations is the same each week: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Enter and </a:t>
            </a:r>
            <a:r>
              <a:rPr lang="en-US" sz="2800" b="1"/>
              <a:t>sit with your group </a:t>
            </a:r>
            <a:r>
              <a:rPr lang="en-US" sz="2800"/>
              <a:t>(you’ll find this out on Friday!)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Open up the </a:t>
            </a:r>
            <a:r>
              <a:rPr lang="en-US" sz="2800" b="1"/>
              <a:t>recitation assignment </a:t>
            </a:r>
            <a:r>
              <a:rPr lang="en-US" sz="2800"/>
              <a:t>(on the course website!)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Wait for any instructions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Create a </a:t>
            </a:r>
            <a:r>
              <a:rPr lang="en-US" sz="2800" b="1"/>
              <a:t>shared Doc/Slide deck</a:t>
            </a:r>
            <a:r>
              <a:rPr lang="en-US" sz="2800"/>
              <a:t> and begin working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With 7 minutes left: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Fill out the </a:t>
            </a:r>
            <a:r>
              <a:rPr lang="en-US" sz="2400" b="1"/>
              <a:t>Weekly Reflection </a:t>
            </a:r>
            <a:r>
              <a:rPr lang="en-US" sz="2400"/>
              <a:t>in UBLearns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400" b="1"/>
              <a:t>One group member </a:t>
            </a:r>
            <a:r>
              <a:rPr lang="en-US" sz="2400"/>
              <a:t>submits your recitation work</a:t>
            </a:r>
            <a:endParaRPr sz="2400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3"/>
          <p:cNvSpPr txBox="1">
            <a:spLocks noGrp="1"/>
          </p:cNvSpPr>
          <p:nvPr>
            <p:ph type="title"/>
          </p:nvPr>
        </p:nvSpPr>
        <p:spPr>
          <a:xfrm>
            <a:off x="678079" y="-103570"/>
            <a:ext cx="110784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oppins Medium"/>
              <a:buNone/>
            </a:pPr>
            <a:r>
              <a:rPr lang="en-US"/>
              <a:t>Recitation  – Weekly Reflections</a:t>
            </a:r>
            <a:endParaRPr/>
          </a:p>
        </p:txBody>
      </p:sp>
      <p:sp>
        <p:nvSpPr>
          <p:cNvPr id="392" name="Google Shape;392;p23"/>
          <p:cNvSpPr txBox="1">
            <a:spLocks noGrp="1"/>
          </p:cNvSpPr>
          <p:nvPr>
            <p:ph type="body" idx="1"/>
          </p:nvPr>
        </p:nvSpPr>
        <p:spPr>
          <a:xfrm>
            <a:off x="678075" y="1253324"/>
            <a:ext cx="10515600" cy="48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We want to better understand your experience during recitations and how that changes over the course of the semester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What you’ll do: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Complete </a:t>
            </a:r>
            <a:r>
              <a:rPr lang="en-US" b="1"/>
              <a:t>an anonymous</a:t>
            </a:r>
            <a:r>
              <a:rPr lang="en-US"/>
              <a:t> few Likert scale responses about your group work experience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Answer 1-3 </a:t>
            </a:r>
            <a:r>
              <a:rPr lang="en-US" b="1"/>
              <a:t>non-anonymized </a:t>
            </a:r>
            <a:r>
              <a:rPr lang="en-US"/>
              <a:t>responses about your semester. Questions might include: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How is CSE 115 going?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What did you like least about this recitation?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How can we make CSE 199 better?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…</a:t>
            </a:r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ldNum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7661ab3454_0_1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</a:pPr>
            <a:r>
              <a:rPr lang="en-US"/>
              <a:t>Details, Part 4 –Recitation </a:t>
            </a:r>
            <a:endParaRPr/>
          </a:p>
        </p:txBody>
      </p:sp>
      <p:sp>
        <p:nvSpPr>
          <p:cNvPr id="399" name="Google Shape;399;g27661ab3454_0_1"/>
          <p:cNvSpPr txBox="1">
            <a:spLocks noGrp="1"/>
          </p:cNvSpPr>
          <p:nvPr>
            <p:ph type="body" idx="1"/>
          </p:nvPr>
        </p:nvSpPr>
        <p:spPr>
          <a:xfrm>
            <a:off x="678077" y="1449400"/>
            <a:ext cx="40209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Recitation grading: details in the syllabus, but we’ll cover them briefly here as well…</a:t>
            </a:r>
            <a:endParaRPr sz="2400" b="1"/>
          </a:p>
        </p:txBody>
      </p:sp>
      <p:pic>
        <p:nvPicPr>
          <p:cNvPr id="400" name="Google Shape;400;g27661ab3454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0002" y="1084830"/>
            <a:ext cx="7188221" cy="5467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77b5187f6f_0_0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</a:pPr>
            <a:r>
              <a:rPr lang="en-US" sz="3800"/>
              <a:t>Details, Part 5 – 2023 CSE Cohort Survey </a:t>
            </a:r>
            <a:endParaRPr sz="3800"/>
          </a:p>
        </p:txBody>
      </p:sp>
      <p:sp>
        <p:nvSpPr>
          <p:cNvPr id="406" name="Google Shape;406;g277b5187f6f_0_0"/>
          <p:cNvSpPr txBox="1">
            <a:spLocks noGrp="1"/>
          </p:cNvSpPr>
          <p:nvPr>
            <p:ph type="body" idx="1"/>
          </p:nvPr>
        </p:nvSpPr>
        <p:spPr>
          <a:xfrm>
            <a:off x="678075" y="1343600"/>
            <a:ext cx="10718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 b="1"/>
              <a:t>What?</a:t>
            </a:r>
            <a:endParaRPr sz="2400" b="1"/>
          </a:p>
          <a:p>
            <a:pPr marL="4318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▪"/>
            </a:pPr>
            <a:r>
              <a:rPr lang="en-US" sz="2200" b="1"/>
              <a:t>Three 10-15 minute-surveys </a:t>
            </a:r>
            <a:r>
              <a:rPr lang="en-US" sz="2200"/>
              <a:t>at the beginning, middle, and end of the semester that you can complete anywhere.</a:t>
            </a:r>
            <a:endParaRPr sz="2200" b="1">
              <a:solidFill>
                <a:srgbClr val="FF0000"/>
              </a:solidFill>
            </a:endParaRPr>
          </a:p>
          <a:p>
            <a:pPr marL="4318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▪"/>
            </a:pPr>
            <a:r>
              <a:rPr lang="en-US" sz="2200" b="1"/>
              <a:t>Anonymous</a:t>
            </a:r>
            <a:r>
              <a:rPr lang="en-US" sz="2200"/>
              <a:t> to the CSE-199 teaching team and all UB faculty. We will </a:t>
            </a:r>
            <a:r>
              <a:rPr lang="en-US" sz="2200" b="1"/>
              <a:t>never</a:t>
            </a:r>
            <a:r>
              <a:rPr lang="en-US" sz="2200"/>
              <a:t> be able to associate responses to an individual student.</a:t>
            </a:r>
            <a:endParaRPr sz="2200"/>
          </a:p>
          <a:p>
            <a:pPr marL="4318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▪"/>
            </a:pPr>
            <a:r>
              <a:rPr lang="en-US" sz="2200" b="1"/>
              <a:t>Completing the surveys will count toward your grade!</a:t>
            </a:r>
            <a:endParaRPr/>
          </a:p>
          <a:p>
            <a:pPr marL="4318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▪"/>
            </a:pPr>
            <a:r>
              <a:rPr lang="en-US" sz="2200" i="0" u="none" strike="noStrike" cap="none">
                <a:solidFill>
                  <a:srgbClr val="FF0000"/>
                </a:solidFill>
              </a:rPr>
              <a:t>If &gt;80% of your section finishes all 3 surveys, you all get BONUS POINTS</a:t>
            </a:r>
            <a:endParaRPr sz="11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 b="1"/>
              <a:t>Why?</a:t>
            </a:r>
            <a:endParaRPr sz="2400" b="1"/>
          </a:p>
          <a:p>
            <a:pPr marL="4318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▪"/>
            </a:pPr>
            <a:r>
              <a:rPr lang="en-US" sz="2200"/>
              <a:t>To learn about your </a:t>
            </a:r>
            <a:r>
              <a:rPr lang="en-US" sz="2200" b="1"/>
              <a:t>goals</a:t>
            </a:r>
            <a:r>
              <a:rPr lang="en-US" sz="2200"/>
              <a:t> for the future, what </a:t>
            </a:r>
            <a:r>
              <a:rPr lang="en-US" sz="2200" b="1"/>
              <a:t>motivated</a:t>
            </a:r>
            <a:r>
              <a:rPr lang="en-US" sz="2200"/>
              <a:t> you to pursue CSE, and what </a:t>
            </a:r>
            <a:r>
              <a:rPr lang="en-US" sz="2200" b="1"/>
              <a:t>challenges</a:t>
            </a:r>
            <a:r>
              <a:rPr lang="en-US" sz="2200"/>
              <a:t> you foresee in the coming years.</a:t>
            </a:r>
            <a:endParaRPr sz="2200"/>
          </a:p>
          <a:p>
            <a:pPr marL="4318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en-US" sz="2200"/>
              <a:t>To create a </a:t>
            </a:r>
            <a:r>
              <a:rPr lang="en-US" sz="2200" b="1"/>
              <a:t>welcoming environment for everyone </a:t>
            </a:r>
            <a:r>
              <a:rPr lang="en-US" sz="2200"/>
              <a:t>in CSE.</a:t>
            </a:r>
            <a:endParaRPr sz="23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5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</a:pPr>
            <a:r>
              <a:rPr lang="en-US"/>
              <a:t>Details, Part 6 – Academic Integrity</a:t>
            </a:r>
            <a:endParaRPr/>
          </a:p>
        </p:txBody>
      </p:sp>
      <p:sp>
        <p:nvSpPr>
          <p:cNvPr id="412" name="Google Shape;412;p25"/>
          <p:cNvSpPr txBox="1">
            <a:spLocks noGrp="1"/>
          </p:cNvSpPr>
          <p:nvPr>
            <p:ph type="body" idx="1"/>
          </p:nvPr>
        </p:nvSpPr>
        <p:spPr>
          <a:xfrm>
            <a:off x="678079" y="141079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00A69C"/>
                </a:solidFill>
              </a:rPr>
              <a:t>Academic Integrity (AI) is very important</a:t>
            </a:r>
            <a:r>
              <a:rPr lang="en-US"/>
              <a:t> to the University process!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</a:pPr>
            <a:r>
              <a:rPr lang="en-US"/>
              <a:t>In this course, your deliverables are largely:</a:t>
            </a:r>
            <a:endParaRPr/>
          </a:p>
          <a:p>
            <a:pPr marL="609585" lvl="0" indent="-457188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Assignments</a:t>
            </a:r>
            <a:endParaRPr/>
          </a:p>
          <a:p>
            <a:pPr marL="609585" lvl="0" indent="-4571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In-class participation and attendance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</a:pPr>
            <a:r>
              <a:rPr lang="en-US"/>
              <a:t>Falsifying your attendance, helping another to falsify their attendance, sharing TopHat quiz answers, copying from others for assignments, </a:t>
            </a:r>
            <a:r>
              <a:rPr lang="en-US" i="1"/>
              <a:t>etc.</a:t>
            </a:r>
            <a:r>
              <a:rPr lang="en-US"/>
              <a:t> are </a:t>
            </a:r>
            <a:r>
              <a:rPr lang="en-US">
                <a:solidFill>
                  <a:srgbClr val="E56A54"/>
                </a:solidFill>
              </a:rPr>
              <a:t>all AI violations</a:t>
            </a:r>
            <a:r>
              <a:rPr lang="en-US"/>
              <a:t>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6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1313624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</a:pPr>
            <a:r>
              <a:rPr lang="en-US"/>
              <a:t>Academic Integrity, cont.</a:t>
            </a:r>
            <a:endParaRPr/>
          </a:p>
        </p:txBody>
      </p:sp>
      <p:sp>
        <p:nvSpPr>
          <p:cNvPr id="418" name="Google Shape;418;p26"/>
          <p:cNvSpPr txBox="1">
            <a:spLocks noGrp="1"/>
          </p:cNvSpPr>
          <p:nvPr>
            <p:ph type="body" idx="1"/>
          </p:nvPr>
        </p:nvSpPr>
        <p:spPr>
          <a:xfrm>
            <a:off x="678079" y="10290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</a:pPr>
            <a:r>
              <a:rPr lang="en-US"/>
              <a:t>AI violations </a:t>
            </a:r>
            <a:r>
              <a:rPr lang="en-US" b="1">
                <a:solidFill>
                  <a:srgbClr val="C00000"/>
                </a:solidFill>
              </a:rPr>
              <a:t>will result in failing this course. There will be no exceptions.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800"/>
              <a:t>On average, </a:t>
            </a:r>
            <a:r>
              <a:rPr lang="en-US" sz="2800" b="1"/>
              <a:t>around 10-12 students are punished for AI violations in CSE 199 every year. </a:t>
            </a:r>
            <a:r>
              <a:rPr lang="en-US"/>
              <a:t>P</a:t>
            </a:r>
            <a:r>
              <a:rPr lang="en-US" sz="2800"/>
              <a:t>eople have failed from this course because:</a:t>
            </a:r>
            <a:endParaRPr/>
          </a:p>
          <a:p>
            <a:pPr marL="609585" lvl="0" indent="-44872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700"/>
              <a:buChar char="●"/>
            </a:pPr>
            <a:r>
              <a:rPr lang="en-US" sz="2800"/>
              <a:t>They shared a TopHat attendance code with someone who was not in class</a:t>
            </a:r>
            <a:endParaRPr/>
          </a:p>
          <a:p>
            <a:pPr marL="609585" lvl="0" indent="-44872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2800"/>
              <a:t>They copied someone else’s homework</a:t>
            </a:r>
            <a:endParaRPr/>
          </a:p>
          <a:p>
            <a:pPr marL="609585" lvl="0" indent="-44872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/>
              <a:t>…</a:t>
            </a:r>
            <a:endParaRPr sz="2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7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oppins Medium"/>
              <a:buNone/>
            </a:pPr>
            <a:r>
              <a:rPr lang="en-US"/>
              <a:t>The most important part about AI!</a:t>
            </a:r>
            <a:endParaRPr/>
          </a:p>
        </p:txBody>
      </p:sp>
      <p:sp>
        <p:nvSpPr>
          <p:cNvPr id="424" name="Google Shape;424;p27"/>
          <p:cNvSpPr txBox="1">
            <a:spLocks noGrp="1"/>
          </p:cNvSpPr>
          <p:nvPr>
            <p:ph type="body" idx="1"/>
          </p:nvPr>
        </p:nvSpPr>
        <p:spPr>
          <a:xfrm>
            <a:off x="678079" y="1449408"/>
            <a:ext cx="5508796" cy="478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2700"/>
              <a:t>If you’re having trouble, </a:t>
            </a:r>
            <a:r>
              <a:rPr lang="en-US" sz="2700" b="1">
                <a:solidFill>
                  <a:srgbClr val="00A69C"/>
                </a:solidFill>
              </a:rPr>
              <a:t>contact course staff</a:t>
            </a:r>
            <a:r>
              <a:rPr lang="en-US" sz="2700"/>
              <a:t>.  We’re here to help!</a:t>
            </a:r>
            <a:endParaRPr sz="27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6000"/>
              <a:buNone/>
            </a:pPr>
            <a:endParaRPr sz="27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6000"/>
              <a:buNone/>
            </a:pPr>
            <a:r>
              <a:rPr lang="en-US" sz="2700" b="1"/>
              <a:t>If the faculty make you nervous, contact the TAs! </a:t>
            </a:r>
            <a:endParaRPr sz="27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6000"/>
              <a:buNone/>
            </a:pPr>
            <a:endParaRPr sz="27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6000"/>
              <a:buNone/>
            </a:pPr>
            <a:r>
              <a:rPr lang="en-US" sz="2700" b="1"/>
              <a:t>But faculty shouldn’t make you nervous! </a:t>
            </a:r>
            <a:r>
              <a:rPr lang="en-US" sz="2700"/>
              <a:t>We want you to succeed. </a:t>
            </a:r>
            <a:r>
              <a:rPr lang="en-US" sz="2700" b="1"/>
              <a:t>You failing is bad for you, but it is also bad for us.</a:t>
            </a:r>
            <a:endParaRPr sz="2700" b="1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6000"/>
              <a:buNone/>
            </a:pPr>
            <a:endParaRPr sz="2700"/>
          </a:p>
        </p:txBody>
      </p:sp>
      <p:sp>
        <p:nvSpPr>
          <p:cNvPr id="425" name="Google Shape;425;p27"/>
          <p:cNvSpPr txBox="1">
            <a:spLocks noGrp="1"/>
          </p:cNvSpPr>
          <p:nvPr>
            <p:ph type="sldNum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pic>
        <p:nvPicPr>
          <p:cNvPr id="426" name="Google Shape;42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6736" y="1449408"/>
            <a:ext cx="3924300" cy="29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27"/>
          <p:cNvSpPr txBox="1"/>
          <p:nvPr/>
        </p:nvSpPr>
        <p:spPr>
          <a:xfrm>
            <a:off x="10745415" y="1894114"/>
            <a:ext cx="14109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&lt; not scary</a:t>
            </a:r>
            <a:endParaRPr/>
          </a:p>
        </p:txBody>
      </p:sp>
      <p:pic>
        <p:nvPicPr>
          <p:cNvPr id="428" name="Google Shape;4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4091" y="4540233"/>
            <a:ext cx="1342510" cy="201168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7"/>
          <p:cNvSpPr txBox="1"/>
          <p:nvPr/>
        </p:nvSpPr>
        <p:spPr>
          <a:xfrm>
            <a:off x="6856736" y="5176741"/>
            <a:ext cx="20473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Unintimidating &gt;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594BC3-F6C3-494D-B32F-200C8834E6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A96A6C-5441-4F08-B407-B142FA858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192" y="1073578"/>
            <a:ext cx="7085366" cy="5636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5F0F60-DF9F-4355-9879-3E2E5D1F9122}"/>
              </a:ext>
            </a:extLst>
          </p:cNvPr>
          <p:cNvSpPr txBox="1"/>
          <p:nvPr/>
        </p:nvSpPr>
        <p:spPr>
          <a:xfrm>
            <a:off x="745067" y="207116"/>
            <a:ext cx="2800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Very scary.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2832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8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oppins Medium"/>
              <a:buNone/>
            </a:pPr>
            <a:r>
              <a:rPr lang="en-US"/>
              <a:t>(The other) AI, continued.</a:t>
            </a:r>
            <a:endParaRPr/>
          </a:p>
        </p:txBody>
      </p:sp>
      <p:sp>
        <p:nvSpPr>
          <p:cNvPr id="435" name="Google Shape;435;p28"/>
          <p:cNvSpPr txBox="1">
            <a:spLocks noGrp="1"/>
          </p:cNvSpPr>
          <p:nvPr>
            <p:ph type="body" idx="1"/>
          </p:nvPr>
        </p:nvSpPr>
        <p:spPr>
          <a:xfrm>
            <a:off x="678079" y="144940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800"/>
              <a:t>Academic integrity violation records will be kept by the university.</a:t>
            </a:r>
            <a:endParaRPr/>
          </a:p>
          <a:p>
            <a:pPr marL="609585" lvl="0" indent="-44872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700"/>
              <a:buChar char="●"/>
            </a:pPr>
            <a:r>
              <a:rPr lang="en-US" sz="2800"/>
              <a:t>You will likely lose your scholarship if you have one.</a:t>
            </a:r>
            <a:endParaRPr/>
          </a:p>
          <a:p>
            <a:pPr marL="609585" lvl="0" indent="-44872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2800"/>
              <a:t>Future employers can request academic integrity records (e.g., law enforcement, certain government sectors, etc.)</a:t>
            </a:r>
            <a:endParaRPr/>
          </a:p>
          <a:p>
            <a:pPr marL="609585" lvl="0" indent="-44872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2800"/>
              <a:t>Medical and law schools often request academic integrity records.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436" name="Google Shape;436;p28"/>
          <p:cNvSpPr txBox="1">
            <a:spLocks noGrp="1"/>
          </p:cNvSpPr>
          <p:nvPr>
            <p:ph type="sldNum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oppins Medium"/>
              <a:buNone/>
            </a:pPr>
            <a:r>
              <a:rPr lang="en-US"/>
              <a:t>Welcome, everyone to CSE 199!</a:t>
            </a:r>
            <a:endParaRPr/>
          </a:p>
        </p:txBody>
      </p:sp>
      <p:sp>
        <p:nvSpPr>
          <p:cNvPr id="119" name="Google Shape;119;p3"/>
          <p:cNvSpPr txBox="1">
            <a:spLocks noGrp="1"/>
          </p:cNvSpPr>
          <p:nvPr>
            <p:ph type="body" idx="1"/>
          </p:nvPr>
        </p:nvSpPr>
        <p:spPr>
          <a:xfrm>
            <a:off x="678079" y="144940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We are so happy you’re here! (All 700+ of you!)</a:t>
            </a:r>
            <a:endParaRPr sz="4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/>
          </a:p>
          <a:p>
            <a:pPr marL="228600" lvl="0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▪"/>
            </a:pPr>
            <a:r>
              <a:rPr lang="en-US" sz="4000"/>
              <a:t> This week’s lecture plan:</a:t>
            </a:r>
            <a:endParaRPr/>
          </a:p>
          <a:p>
            <a:pPr marL="685800" lvl="1" indent="-17716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</a:pPr>
            <a:r>
              <a:rPr lang="en-US" sz="3600"/>
              <a:t> 199 Intro</a:t>
            </a:r>
            <a:endParaRPr/>
          </a:p>
          <a:p>
            <a:pPr marL="685800" lvl="1" indent="-177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</a:pPr>
            <a:r>
              <a:rPr lang="en-US" sz="4000"/>
              <a:t> </a:t>
            </a:r>
            <a:r>
              <a:rPr lang="en-US" sz="3600"/>
              <a:t>CSE Intro (</a:t>
            </a:r>
            <a:r>
              <a:rPr lang="en-US" sz="4000" b="1"/>
              <a:t>CSE = Computer Science and Engineering!)</a:t>
            </a:r>
            <a:endParaRPr/>
          </a:p>
          <a:p>
            <a:pPr marL="685800" lvl="1" indent="-17716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</a:pPr>
            <a:r>
              <a:rPr lang="en-US" sz="3600"/>
              <a:t> Some friendly competition</a:t>
            </a:r>
            <a:endParaRPr sz="3600"/>
          </a:p>
          <a:p>
            <a:pPr marL="228600" lvl="0" indent="-27432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</a:pPr>
            <a:r>
              <a:rPr lang="en-US" sz="3600"/>
              <a:t>In recitation:</a:t>
            </a:r>
            <a:endParaRPr sz="3600"/>
          </a:p>
          <a:p>
            <a:pPr marL="685800" lvl="1" indent="-2743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</a:pPr>
            <a:r>
              <a:rPr lang="en-US" sz="3600"/>
              <a:t>Attendance</a:t>
            </a:r>
            <a:endParaRPr sz="3600"/>
          </a:p>
          <a:p>
            <a:pPr marL="685800" lvl="1" indent="-2743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</a:pPr>
            <a:r>
              <a:rPr lang="en-US" sz="3600"/>
              <a:t>Icebreakers</a:t>
            </a:r>
            <a:endParaRPr sz="3600"/>
          </a:p>
          <a:p>
            <a:pPr marL="685800" lvl="1" indent="-2743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</a:pPr>
            <a:r>
              <a:rPr lang="en-US" sz="3600"/>
              <a:t>TA presentation on “things to know to succeed at UB”</a:t>
            </a:r>
            <a:endParaRPr sz="360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endParaRPr sz="3600"/>
          </a:p>
        </p:txBody>
      </p:sp>
      <p:sp>
        <p:nvSpPr>
          <p:cNvPr id="120" name="Google Shape;120;p3"/>
          <p:cNvSpPr txBox="1">
            <a:spLocks noGrp="1"/>
          </p:cNvSpPr>
          <p:nvPr>
            <p:ph type="sldNum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9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oppins Medium"/>
              <a:buNone/>
            </a:pPr>
            <a:r>
              <a:rPr lang="en-US"/>
              <a:t>(The other) AI, continued.</a:t>
            </a:r>
            <a:endParaRPr/>
          </a:p>
        </p:txBody>
      </p:sp>
      <p:sp>
        <p:nvSpPr>
          <p:cNvPr id="442" name="Google Shape;442;p29"/>
          <p:cNvSpPr txBox="1">
            <a:spLocks noGrp="1"/>
          </p:cNvSpPr>
          <p:nvPr>
            <p:ph type="sldNum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443" name="Google Shape;44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037" y="3922338"/>
            <a:ext cx="13933037" cy="1800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9" descr="ChatGPT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8792" y="1135528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0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oppins Medium"/>
              <a:buNone/>
            </a:pPr>
            <a:r>
              <a:rPr lang="en-US"/>
              <a:t>(The other) AI, continued.</a:t>
            </a:r>
            <a:endParaRPr/>
          </a:p>
        </p:txBody>
      </p:sp>
      <p:sp>
        <p:nvSpPr>
          <p:cNvPr id="450" name="Google Shape;450;p30"/>
          <p:cNvSpPr txBox="1">
            <a:spLocks noGrp="1"/>
          </p:cNvSpPr>
          <p:nvPr>
            <p:ph type="sldNum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pic>
        <p:nvPicPr>
          <p:cNvPr id="451" name="Google Shape;45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79" y="2057400"/>
            <a:ext cx="59182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0"/>
          <p:cNvSpPr txBox="1"/>
          <p:nvPr/>
        </p:nvSpPr>
        <p:spPr>
          <a:xfrm>
            <a:off x="6117206" y="1305304"/>
            <a:ext cx="5493900" cy="3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Several times throughout this class (and your majors!) we will </a:t>
            </a:r>
            <a:r>
              <a:rPr lang="en-US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directly ask you to engage with Large Language Models (LLMs)</a:t>
            </a: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US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But if you use an LLM to do your homework, and we catch you, this is plagiarism. </a:t>
            </a:r>
            <a:endParaRPr sz="3600" b="1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entury Gothic"/>
              <a:buNone/>
            </a:pPr>
            <a:r>
              <a:rPr lang="en-US" sz="36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 you’re not sure, ask.</a:t>
            </a:r>
            <a:endParaRPr sz="2400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1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oppins Medium"/>
              <a:buNone/>
            </a:pPr>
            <a:r>
              <a:rPr lang="en-US"/>
              <a:t>Why will we fail you?</a:t>
            </a:r>
            <a:endParaRPr/>
          </a:p>
        </p:txBody>
      </p:sp>
      <p:sp>
        <p:nvSpPr>
          <p:cNvPr id="458" name="Google Shape;458;p31"/>
          <p:cNvSpPr txBox="1">
            <a:spLocks noGrp="1"/>
          </p:cNvSpPr>
          <p:nvPr>
            <p:ph type="sldNum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459" name="Google Shape;459;p31"/>
          <p:cNvSpPr txBox="1"/>
          <p:nvPr/>
        </p:nvSpPr>
        <p:spPr>
          <a:xfrm>
            <a:off x="6822079" y="1593668"/>
            <a:ext cx="4845594" cy="399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Because our job is to train you to go out in the world and do great things. How well we train you </a:t>
            </a:r>
            <a:r>
              <a:rPr lang="en-US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reflects on you, your peers, UB as a whole, and us.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US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you will not learn by copy/pasting from GPT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0" name="Google Shape;46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193" y="1593668"/>
            <a:ext cx="62992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443" y="3385233"/>
            <a:ext cx="6108700" cy="12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843" y="5133673"/>
            <a:ext cx="60833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2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oppins Medium"/>
              <a:buNone/>
            </a:pPr>
            <a:r>
              <a:rPr lang="en-US"/>
              <a:t>(The other) AI, continued.</a:t>
            </a:r>
            <a:endParaRPr/>
          </a:p>
        </p:txBody>
      </p:sp>
      <p:sp>
        <p:nvSpPr>
          <p:cNvPr id="468" name="Google Shape;468;p32"/>
          <p:cNvSpPr txBox="1">
            <a:spLocks noGrp="1"/>
          </p:cNvSpPr>
          <p:nvPr>
            <p:ph type="sldNum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sp>
        <p:nvSpPr>
          <p:cNvPr id="469" name="Google Shape;469;p32"/>
          <p:cNvSpPr txBox="1"/>
          <p:nvPr/>
        </p:nvSpPr>
        <p:spPr>
          <a:xfrm>
            <a:off x="901337" y="1580605"/>
            <a:ext cx="9760500" cy="40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U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short: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U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Most of you are in a major where many of the faculty </a:t>
            </a:r>
            <a:r>
              <a:rPr lang="en-US" sz="2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 actively developing technologies that use and/or help improve LLMs. We love technology! We think there are great uses of it!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US" sz="2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But our first priority is that you learn. And you will not learn by copy/pasting from an LLM.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3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oppins Medium"/>
              <a:buNone/>
            </a:pPr>
            <a:r>
              <a:rPr lang="en-US"/>
              <a:t>Please, please don’t cheat</a:t>
            </a:r>
            <a:endParaRPr/>
          </a:p>
        </p:txBody>
      </p:sp>
      <p:sp>
        <p:nvSpPr>
          <p:cNvPr id="475" name="Google Shape;475;p33"/>
          <p:cNvSpPr txBox="1">
            <a:spLocks noGrp="1"/>
          </p:cNvSpPr>
          <p:nvPr>
            <p:ph type="sldNum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476" name="Google Shape;476;p33"/>
          <p:cNvSpPr txBox="1"/>
          <p:nvPr/>
        </p:nvSpPr>
        <p:spPr>
          <a:xfrm>
            <a:off x="496389" y="1184855"/>
            <a:ext cx="11695611" cy="4782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entury Gothic"/>
              <a:buNone/>
            </a:pPr>
            <a:r>
              <a:rPr lang="en-US" sz="54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 you cheat, and we catch you, we will fail you, even though we are not scary or mean and we really hate doing it. There will be no exceptions.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4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</a:pPr>
            <a:r>
              <a:rPr lang="en-US"/>
              <a:t>Details, Part 7–Fall Break</a:t>
            </a:r>
            <a:endParaRPr/>
          </a:p>
        </p:txBody>
      </p:sp>
      <p:sp>
        <p:nvSpPr>
          <p:cNvPr id="482" name="Google Shape;482;p34"/>
          <p:cNvSpPr txBox="1">
            <a:spLocks noGrp="1"/>
          </p:cNvSpPr>
          <p:nvPr>
            <p:ph type="body" idx="1"/>
          </p:nvPr>
        </p:nvSpPr>
        <p:spPr>
          <a:xfrm>
            <a:off x="678079" y="144940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 UB has instituted a new Fall Break, on 10/9-10/10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 We will obviously </a:t>
            </a:r>
            <a:r>
              <a:rPr lang="en-US" b="1"/>
              <a:t>not have lecture on 10/9. </a:t>
            </a:r>
            <a:r>
              <a:rPr lang="en-US"/>
              <a:t>Otherwise,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You will be assigned homework the week prior, due the following week, to watch a video of the lecture that will be canceled.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Your professor will ask the relevant TopHat questions on 10/11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b="1"/>
              <a:t>Nothing else will change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”But it is a break!”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Yes, we agree. However, the way this class has been structured, there is no plausible alternative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b="1"/>
              <a:t>And, this way, no class the last Monday of the semester! 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7804038cd5_4_7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I’m NOT a CS OR a CE Major!! WTH!</a:t>
            </a:r>
            <a:endParaRPr/>
          </a:p>
        </p:txBody>
      </p:sp>
      <p:sp>
        <p:nvSpPr>
          <p:cNvPr id="489" name="Google Shape;489;g27804038cd5_4_7"/>
          <p:cNvSpPr txBox="1">
            <a:spLocks noGrp="1"/>
          </p:cNvSpPr>
          <p:nvPr>
            <p:ph type="body" idx="1"/>
          </p:nvPr>
        </p:nvSpPr>
        <p:spPr>
          <a:xfrm>
            <a:off x="678079" y="1449408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500"/>
              <a:t>Most of these slides have been targeted at folks who intend to major in CS or CE</a:t>
            </a:r>
            <a:endParaRPr sz="35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5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500" b="1"/>
              <a:t>If this is not you, do not worry:</a:t>
            </a:r>
            <a:endParaRPr sz="3500" b="1"/>
          </a:p>
          <a:p>
            <a:pPr marL="457200" lvl="0" indent="-450850" algn="l" rtl="0">
              <a:spcBef>
                <a:spcPts val="1000"/>
              </a:spcBef>
              <a:spcAft>
                <a:spcPts val="0"/>
              </a:spcAft>
              <a:buSzPts val="3500"/>
              <a:buAutoNum type="arabicParenR"/>
            </a:pPr>
            <a:r>
              <a:rPr lang="en-US" sz="3500"/>
              <a:t>You are not alone (~10-15% of the class)</a:t>
            </a:r>
            <a:endParaRPr sz="3500"/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AutoNum type="arabicParenR"/>
            </a:pPr>
            <a:r>
              <a:rPr lang="en-US" sz="3500"/>
              <a:t>We will help you (please make sure your recitation instructors know you’re not CSE)</a:t>
            </a:r>
            <a:endParaRPr sz="3500"/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AutoNum type="arabicParenR"/>
            </a:pPr>
            <a:r>
              <a:rPr lang="en-US" sz="3500"/>
              <a:t>Hey, maybe you’ll change your mind :) !</a:t>
            </a:r>
            <a:endParaRPr sz="3500"/>
          </a:p>
        </p:txBody>
      </p:sp>
      <p:sp>
        <p:nvSpPr>
          <p:cNvPr id="490" name="Google Shape;490;g27804038cd5_4_7"/>
          <p:cNvSpPr txBox="1">
            <a:spLocks noGrp="1"/>
          </p:cNvSpPr>
          <p:nvPr>
            <p:ph type="sldNum" idx="12"/>
          </p:nvPr>
        </p:nvSpPr>
        <p:spPr>
          <a:xfrm>
            <a:off x="5684883" y="6551913"/>
            <a:ext cx="501900" cy="317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5"/>
          <p:cNvSpPr txBox="1"/>
          <p:nvPr/>
        </p:nvSpPr>
        <p:spPr>
          <a:xfrm>
            <a:off x="886318" y="2828835"/>
            <a:ext cx="798189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Questions?!</a:t>
            </a:r>
            <a:endParaRPr/>
          </a:p>
        </p:txBody>
      </p:sp>
      <p:pic>
        <p:nvPicPr>
          <p:cNvPr id="496" name="Google Shape;49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4377" y="305825"/>
            <a:ext cx="4686208" cy="62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77b5187f6f_0_12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oppins Medium"/>
              <a:buNone/>
            </a:pPr>
            <a:r>
              <a:rPr lang="en-US"/>
              <a:t>Your Three Current TODOs </a:t>
            </a:r>
            <a:endParaRPr/>
          </a:p>
        </p:txBody>
      </p:sp>
      <p:sp>
        <p:nvSpPr>
          <p:cNvPr id="502" name="Google Shape;502;g277b5187f6f_0_12"/>
          <p:cNvSpPr txBox="1">
            <a:spLocks noGrp="1"/>
          </p:cNvSpPr>
          <p:nvPr>
            <p:ph type="body" idx="1"/>
          </p:nvPr>
        </p:nvSpPr>
        <p:spPr>
          <a:xfrm>
            <a:off x="678075" y="1449400"/>
            <a:ext cx="10515600" cy="46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sz="3200"/>
              <a:t>You have three</a:t>
            </a:r>
            <a:r>
              <a:rPr lang="en-US" sz="3200" b="1"/>
              <a:t> TODOs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Get access to TopHat </a:t>
            </a:r>
            <a:r>
              <a:rPr lang="en-US" sz="2800" b="1"/>
              <a:t>(by WEDNESDAY)</a:t>
            </a:r>
            <a:endParaRPr sz="2800" b="1"/>
          </a:p>
          <a:p>
            <a:pPr marL="114300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</a:pPr>
            <a:r>
              <a:rPr lang="en-US" sz="2800" b="1"/>
              <a:t>You will get an email TONIGHT with instructions on how to do so</a:t>
            </a:r>
            <a:endParaRPr sz="2800" b="1"/>
          </a:p>
          <a:p>
            <a:pPr marL="114300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As an incentive, we’ll play a quiz game on Wednesday in lecture </a:t>
            </a:r>
            <a:endParaRPr sz="2800"/>
          </a:p>
          <a:p>
            <a:pPr marL="114300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Bonus points will be given to the </a:t>
            </a:r>
            <a:r>
              <a:rPr lang="en-US" sz="28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Recitation</a:t>
            </a:r>
            <a:r>
              <a:rPr lang="en-US" sz="2800"/>
              <a:t> Section with the MOST CORRECT ANSWERS (per lecture)</a:t>
            </a:r>
            <a:endParaRPr sz="2800"/>
          </a:p>
          <a:p>
            <a:pPr marL="685800" lvl="1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TopHat costs $$, if this is a problem, </a:t>
            </a:r>
            <a:r>
              <a:rPr lang="en-US" sz="2800" b="1"/>
              <a:t>email the Head Instructor:</a:t>
            </a:r>
            <a:endParaRPr sz="2800" b="1"/>
          </a:p>
          <a:p>
            <a:pPr marL="114300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Professor Joseph: kjoseph@buffalo.edu</a:t>
            </a:r>
            <a:endParaRPr sz="2800"/>
          </a:p>
        </p:txBody>
      </p:sp>
      <p:sp>
        <p:nvSpPr>
          <p:cNvPr id="503" name="Google Shape;503;g277b5187f6f_0_12"/>
          <p:cNvSpPr txBox="1">
            <a:spLocks noGrp="1"/>
          </p:cNvSpPr>
          <p:nvPr>
            <p:ph type="sldNum" idx="12"/>
          </p:nvPr>
        </p:nvSpPr>
        <p:spPr>
          <a:xfrm>
            <a:off x="5684883" y="6551913"/>
            <a:ext cx="501900" cy="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pic>
        <p:nvPicPr>
          <p:cNvPr id="504" name="Google Shape;504;g277b5187f6f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0275" y="0"/>
            <a:ext cx="2346750" cy="234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77b5187f6f_0_19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oppins Medium"/>
              <a:buNone/>
            </a:pPr>
            <a:r>
              <a:rPr lang="en-US"/>
              <a:t>Your Three Current TODOs </a:t>
            </a:r>
            <a:endParaRPr/>
          </a:p>
        </p:txBody>
      </p:sp>
      <p:sp>
        <p:nvSpPr>
          <p:cNvPr id="510" name="Google Shape;510;g277b5187f6f_0_19"/>
          <p:cNvSpPr txBox="1">
            <a:spLocks noGrp="1"/>
          </p:cNvSpPr>
          <p:nvPr>
            <p:ph type="body" idx="1"/>
          </p:nvPr>
        </p:nvSpPr>
        <p:spPr>
          <a:xfrm>
            <a:off x="678079" y="144940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sz="3200"/>
              <a:t>You have three </a:t>
            </a:r>
            <a:r>
              <a:rPr lang="en-US" sz="3200" b="1"/>
              <a:t>immediate TODOs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Get access to TopHat </a:t>
            </a:r>
            <a:r>
              <a:rPr lang="en-US" sz="2800" b="1"/>
              <a:t>(by WEDNESDAY)</a:t>
            </a:r>
            <a:endParaRPr sz="2800" b="1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Complete the first CSE Cohort Study </a:t>
            </a:r>
            <a:r>
              <a:rPr lang="en-US" sz="2800" b="1"/>
              <a:t>(due NEXT Weds.)</a:t>
            </a:r>
            <a:endParaRPr sz="2800" b="1"/>
          </a:p>
          <a:p>
            <a:pPr marL="1143000" lvl="2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</a:pPr>
            <a:r>
              <a:rPr lang="en-US" sz="2800" b="1"/>
              <a:t>You’ll get information on how to do this on Wednesday</a:t>
            </a:r>
            <a:endParaRPr b="1"/>
          </a:p>
        </p:txBody>
      </p:sp>
      <p:sp>
        <p:nvSpPr>
          <p:cNvPr id="511" name="Google Shape;511;g277b5187f6f_0_19"/>
          <p:cNvSpPr txBox="1">
            <a:spLocks noGrp="1"/>
          </p:cNvSpPr>
          <p:nvPr>
            <p:ph type="sldNum" idx="12"/>
          </p:nvPr>
        </p:nvSpPr>
        <p:spPr>
          <a:xfrm>
            <a:off x="5684883" y="6551913"/>
            <a:ext cx="501900" cy="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pic>
        <p:nvPicPr>
          <p:cNvPr id="512" name="Google Shape;512;g277b5187f6f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0275" y="0"/>
            <a:ext cx="2346750" cy="234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oppins Medium"/>
              <a:buNone/>
            </a:pPr>
            <a:r>
              <a:rPr lang="en-US" dirty="0"/>
              <a:t>Introducing Myself</a:t>
            </a:r>
            <a:endParaRPr dirty="0"/>
          </a:p>
        </p:txBody>
      </p:sp>
      <p:sp>
        <p:nvSpPr>
          <p:cNvPr id="126" name="Google Shape;126;p4"/>
          <p:cNvSpPr txBox="1">
            <a:spLocks noGrp="1"/>
          </p:cNvSpPr>
          <p:nvPr>
            <p:ph type="body" idx="1"/>
          </p:nvPr>
        </p:nvSpPr>
        <p:spPr>
          <a:xfrm>
            <a:off x="333375" y="1449408"/>
            <a:ext cx="11353800" cy="48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>
              <a:spcBef>
                <a:spcPts val="0"/>
              </a:spcBef>
              <a:buSzPts val="2800"/>
              <a:buNone/>
            </a:pPr>
            <a:r>
              <a:rPr lang="en-US" dirty="0"/>
              <a:t>Kenneth W. Regan: </a:t>
            </a:r>
            <a:r>
              <a:rPr lang="en-US" dirty="0">
                <a:hlinkClick r:id="rId3"/>
              </a:rPr>
              <a:t>https://cse.buffalo.edu/~regan/</a:t>
            </a:r>
            <a:endParaRPr lang="en-US" dirty="0"/>
          </a:p>
          <a:p>
            <a:pPr marL="228600" lvl="0" indent="-50800">
              <a:spcBef>
                <a:spcPts val="0"/>
              </a:spcBef>
              <a:buSzPts val="2800"/>
              <a:buNone/>
            </a:pPr>
            <a:r>
              <a:rPr lang="en-US" dirty="0"/>
              <a:t>Web folder for my unit: </a:t>
            </a:r>
            <a:r>
              <a:rPr lang="en-US" dirty="0">
                <a:hlinkClick r:id="rId4"/>
              </a:rPr>
              <a:t>https://cse.buffalo.edu/~regan/cse199/</a:t>
            </a:r>
            <a:endParaRPr lang="en-US" dirty="0"/>
          </a:p>
          <a:p>
            <a:pPr marL="228600" lvl="0" indent="-50800">
              <a:spcBef>
                <a:spcPts val="0"/>
              </a:spcBef>
              <a:buSzPts val="2800"/>
              <a:buNone/>
            </a:pPr>
            <a:endParaRPr lang="en-US" dirty="0"/>
          </a:p>
          <a:p>
            <a:pPr marL="228600" lvl="0" indent="-50800">
              <a:spcBef>
                <a:spcPts val="0"/>
              </a:spcBef>
              <a:buSzPts val="2800"/>
              <a:buNone/>
            </a:pPr>
            <a:r>
              <a:rPr lang="en-US" dirty="0"/>
              <a:t>Main research: </a:t>
            </a:r>
            <a:r>
              <a:rPr lang="en-US" b="1" dirty="0"/>
              <a:t>Computational Complexity Theory</a:t>
            </a:r>
            <a:r>
              <a:rPr lang="en-US" dirty="0"/>
              <a:t>, including: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dirty="0"/>
              <a:t>The “P Versus NP” question.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dirty="0"/>
              <a:t>Quantum Computing.  Textbook with Richard J. Lipton.</a:t>
            </a:r>
          </a:p>
          <a:p>
            <a:pPr marL="177800" indent="0">
              <a:spcBef>
                <a:spcPts val="0"/>
              </a:spcBef>
              <a:buSzPts val="2800"/>
              <a:buNone/>
            </a:pPr>
            <a:r>
              <a:rPr lang="en-US" dirty="0"/>
              <a:t>Blog </a:t>
            </a:r>
            <a:r>
              <a:rPr lang="en-US" dirty="0">
                <a:hlinkClick r:id="rId5"/>
              </a:rPr>
              <a:t>Gödel’s Lost Letter and P=NP</a:t>
            </a:r>
            <a:r>
              <a:rPr lang="en-US" dirty="0"/>
              <a:t> founded by Lipton.</a:t>
            </a:r>
          </a:p>
          <a:p>
            <a:pPr marL="177800" indent="0">
              <a:spcBef>
                <a:spcPts val="0"/>
              </a:spcBef>
              <a:buSzPts val="2800"/>
              <a:buNone/>
            </a:pPr>
            <a:endParaRPr lang="en-US" dirty="0"/>
          </a:p>
          <a:p>
            <a:pPr marL="177800" indent="0">
              <a:spcBef>
                <a:spcPts val="0"/>
              </a:spcBef>
              <a:buSzPts val="2800"/>
              <a:buNone/>
            </a:pPr>
            <a:r>
              <a:rPr lang="en-US" dirty="0"/>
              <a:t>Other Research: “Human Decision Making (At Chess)”: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dirty="0"/>
              <a:t>Statistical predictive model of move choice in terms of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rating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dirty="0">
                <a:solidFill>
                  <a:schemeClr val="tx1"/>
                </a:solidFill>
              </a:rPr>
              <a:t>Used to arbitrate accusations of cheating with computers.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dirty="0">
                <a:solidFill>
                  <a:schemeClr val="tx1"/>
                </a:solidFill>
              </a:rPr>
              <a:t>The Hans Niemann case was largely settled---this morning!</a:t>
            </a:r>
          </a:p>
          <a:p>
            <a:pPr marL="635000" indent="-457200">
              <a:spcBef>
                <a:spcPts val="0"/>
              </a:spcBef>
              <a:buSzPts val="2800"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127" name="Google Shape;127;p4"/>
          <p:cNvSpPr txBox="1">
            <a:spLocks noGrp="1"/>
          </p:cNvSpPr>
          <p:nvPr>
            <p:ph type="sldNum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77b5187f6f_0_26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oppins Medium"/>
              <a:buNone/>
            </a:pPr>
            <a:r>
              <a:rPr lang="en-US"/>
              <a:t>Your Three Current TODOs </a:t>
            </a:r>
            <a:endParaRPr/>
          </a:p>
        </p:txBody>
      </p:sp>
      <p:sp>
        <p:nvSpPr>
          <p:cNvPr id="518" name="Google Shape;518;g277b5187f6f_0_26"/>
          <p:cNvSpPr txBox="1">
            <a:spLocks noGrp="1"/>
          </p:cNvSpPr>
          <p:nvPr>
            <p:ph type="body" idx="1"/>
          </p:nvPr>
        </p:nvSpPr>
        <p:spPr>
          <a:xfrm>
            <a:off x="678079" y="144940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sz="3200"/>
              <a:t>You have three </a:t>
            </a:r>
            <a:r>
              <a:rPr lang="en-US" sz="3200" b="1"/>
              <a:t>immediate TODOs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Get access to TopHat </a:t>
            </a:r>
            <a:r>
              <a:rPr lang="en-US" sz="2800" b="1"/>
              <a:t>(by WEDNESDAY)</a:t>
            </a:r>
            <a:endParaRPr sz="2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Complete the first CSE Cohort Study </a:t>
            </a:r>
            <a:r>
              <a:rPr lang="en-US" sz="2800" b="1"/>
              <a:t>(due NEXT Weds.)</a:t>
            </a:r>
            <a:endParaRPr sz="2800" b="1"/>
          </a:p>
          <a:p>
            <a:pPr marL="685800" lvl="1" indent="-292100" algn="l" rtl="0">
              <a:spcBef>
                <a:spcPts val="5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Complete your 8 Hours without the Internet Assignment </a:t>
            </a:r>
            <a:r>
              <a:rPr lang="en-US" sz="2800" b="1"/>
              <a:t>(due NEXT TUESDAY)</a:t>
            </a:r>
            <a:endParaRPr sz="2800" b="1"/>
          </a:p>
          <a:p>
            <a:pPr marL="1143000" lvl="2" indent="-292100" algn="l" rtl="0">
              <a:spcBef>
                <a:spcPts val="5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… details on next slide…</a:t>
            </a:r>
            <a:endParaRPr sz="2800"/>
          </a:p>
        </p:txBody>
      </p:sp>
      <p:sp>
        <p:nvSpPr>
          <p:cNvPr id="519" name="Google Shape;519;g277b5187f6f_0_26"/>
          <p:cNvSpPr txBox="1">
            <a:spLocks noGrp="1"/>
          </p:cNvSpPr>
          <p:nvPr>
            <p:ph type="sldNum" idx="12"/>
          </p:nvPr>
        </p:nvSpPr>
        <p:spPr>
          <a:xfrm>
            <a:off x="5684883" y="6551913"/>
            <a:ext cx="501900" cy="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pic>
        <p:nvPicPr>
          <p:cNvPr id="520" name="Google Shape;520;g277b5187f6f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0275" y="0"/>
            <a:ext cx="2346750" cy="234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7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</a:pPr>
            <a:r>
              <a:rPr lang="en-US"/>
              <a:t>8 Hours without the Internet </a:t>
            </a:r>
            <a:endParaRPr/>
          </a:p>
        </p:txBody>
      </p:sp>
      <p:sp>
        <p:nvSpPr>
          <p:cNvPr id="526" name="Google Shape;526;p37"/>
          <p:cNvSpPr txBox="1">
            <a:spLocks noGrp="1"/>
          </p:cNvSpPr>
          <p:nvPr>
            <p:ph type="body" idx="1"/>
          </p:nvPr>
        </p:nvSpPr>
        <p:spPr>
          <a:xfrm>
            <a:off x="648194" y="900768"/>
            <a:ext cx="1089561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</a:pPr>
            <a:r>
              <a:rPr lang="en-US" sz="2600"/>
              <a:t>For your first assignment (</a:t>
            </a:r>
            <a:r>
              <a:rPr lang="en-US" sz="2600" b="1"/>
              <a:t>due next TUESDAY</a:t>
            </a:r>
            <a:r>
              <a:rPr lang="en-US" sz="2600"/>
              <a:t>), you must:</a:t>
            </a:r>
            <a:endParaRPr sz="2600"/>
          </a:p>
          <a:p>
            <a:pPr marL="609585" lvl="0" indent="-444488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</a:pPr>
            <a:r>
              <a:rPr lang="en-US" sz="2600"/>
              <a:t>Go </a:t>
            </a:r>
            <a:r>
              <a:rPr lang="en-US" sz="2600">
                <a:solidFill>
                  <a:srgbClr val="00A69C"/>
                </a:solidFill>
              </a:rPr>
              <a:t>8 </a:t>
            </a:r>
            <a:r>
              <a:rPr lang="en-US" sz="2600">
                <a:solidFill>
                  <a:srgbClr val="00A69C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hours without using the Internet</a:t>
            </a:r>
            <a:endParaRPr sz="2600">
              <a:solidFill>
                <a:srgbClr val="00A69C"/>
              </a:solidFill>
            </a:endParaRPr>
          </a:p>
          <a:p>
            <a:pPr marL="609584" lvl="0" indent="-4444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600"/>
              <a:t>Make a slide deck that includes:</a:t>
            </a:r>
            <a:endParaRPr sz="2600"/>
          </a:p>
          <a:p>
            <a:pPr marL="685800" lvl="1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2200"/>
              <a:t>A journal of your time without the ‘net (Slide 1)</a:t>
            </a:r>
            <a:endParaRPr sz="2200"/>
          </a:p>
          <a:p>
            <a:pPr marL="685800" lvl="1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2200"/>
              <a:t>A slide you’ll present to the class in Recitation 2 (Slide 2)</a:t>
            </a:r>
            <a:endParaRPr sz="2200"/>
          </a:p>
          <a:p>
            <a:pPr marL="685800" lvl="1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2200"/>
              <a:t>A slide with a</a:t>
            </a:r>
            <a:r>
              <a:rPr lang="en-US" sz="2200" b="1"/>
              <a:t> link to your Powerpoint </a:t>
            </a:r>
            <a:r>
              <a:rPr lang="en-US" sz="2200"/>
              <a:t>that is </a:t>
            </a:r>
            <a:r>
              <a:rPr lang="en-US" sz="2200" b="1"/>
              <a:t>accessible by the TAs</a:t>
            </a:r>
            <a:endParaRPr sz="2200"/>
          </a:p>
          <a:p>
            <a:pPr marL="228600" lvl="0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600"/>
              <a:t>Your instructor will now show you how to access the assignment via the website &amp; Brightspace</a:t>
            </a:r>
            <a:endParaRPr sz="2600"/>
          </a:p>
          <a:p>
            <a:pPr marL="228600" lvl="0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600" b="1"/>
              <a:t>Note: this is the only thing you’ll have due on a Tuesday. All assignments will typically be due Wednesday (</a:t>
            </a:r>
            <a:r>
              <a:rPr lang="en-US" sz="2600"/>
              <a:t>TAs need time to create the slides!)</a:t>
            </a:r>
            <a:endParaRPr sz="26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7804038cd5_4_14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</a:pPr>
            <a:r>
              <a:rPr lang="en-US"/>
              <a:t>8 Hours without the Internet </a:t>
            </a:r>
            <a:endParaRPr/>
          </a:p>
        </p:txBody>
      </p:sp>
      <p:sp>
        <p:nvSpPr>
          <p:cNvPr id="532" name="Google Shape;532;g27804038cd5_4_14"/>
          <p:cNvSpPr txBox="1">
            <a:spLocks noGrp="1"/>
          </p:cNvSpPr>
          <p:nvPr>
            <p:ph type="body" idx="1"/>
          </p:nvPr>
        </p:nvSpPr>
        <p:spPr>
          <a:xfrm>
            <a:off x="648194" y="900768"/>
            <a:ext cx="10895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228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We’ll now show you how to access your </a:t>
            </a:r>
            <a:r>
              <a:rPr lang="en-US" sz="2600" b="1"/>
              <a:t>8 hours without the Internet Assignment </a:t>
            </a:r>
            <a:r>
              <a:rPr lang="en-US" sz="2600"/>
              <a:t>on the </a:t>
            </a:r>
            <a:r>
              <a:rPr lang="en-US" sz="2600" b="1"/>
              <a:t>Course Website!</a:t>
            </a:r>
            <a:endParaRPr sz="2600" b="1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763df70961_0_5"/>
          <p:cNvSpPr txBox="1"/>
          <p:nvPr/>
        </p:nvSpPr>
        <p:spPr>
          <a:xfrm>
            <a:off x="886318" y="2828835"/>
            <a:ext cx="7981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Questions?!</a:t>
            </a:r>
            <a:endParaRPr/>
          </a:p>
        </p:txBody>
      </p:sp>
      <p:pic>
        <p:nvPicPr>
          <p:cNvPr id="538" name="Google Shape;538;g2763df70961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4377" y="305825"/>
            <a:ext cx="4686208" cy="624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9"/>
          <p:cNvSpPr txBox="1">
            <a:spLocks noGrp="1"/>
          </p:cNvSpPr>
          <p:nvPr>
            <p:ph type="title"/>
          </p:nvPr>
        </p:nvSpPr>
        <p:spPr>
          <a:xfrm>
            <a:off x="678075" y="165425"/>
            <a:ext cx="112077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</a:pPr>
            <a:r>
              <a:rPr lang="en-US"/>
              <a:t>A common question, answered!</a:t>
            </a:r>
            <a:endParaRPr/>
          </a:p>
        </p:txBody>
      </p:sp>
      <p:sp>
        <p:nvSpPr>
          <p:cNvPr id="544" name="Google Shape;544;p39"/>
          <p:cNvSpPr txBox="1">
            <a:spLocks noGrp="1"/>
          </p:cNvSpPr>
          <p:nvPr>
            <p:ph type="body" idx="1"/>
          </p:nvPr>
        </p:nvSpPr>
        <p:spPr>
          <a:xfrm>
            <a:off x="456011" y="1122703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667" b="1"/>
              <a:t>Why does this course have such a weird structure?</a:t>
            </a:r>
            <a:endParaRPr sz="2667" b="1"/>
          </a:p>
          <a:p>
            <a:pPr marL="1219170" lvl="0" indent="-47412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667"/>
              <a:t>We want to expose you to different topics in CSE!</a:t>
            </a:r>
            <a:endParaRPr sz="2667"/>
          </a:p>
          <a:p>
            <a:pPr marL="1828754" lvl="1" indent="-474121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667"/>
              <a:t>One day you will have to </a:t>
            </a:r>
            <a:r>
              <a:rPr lang="en-US" sz="2667" b="1"/>
              <a:t>choose electives</a:t>
            </a:r>
            <a:r>
              <a:rPr lang="en-US" sz="2667"/>
              <a:t>; this will help</a:t>
            </a:r>
            <a:endParaRPr sz="2667"/>
          </a:p>
          <a:p>
            <a:pPr marL="1828754" lvl="1" indent="-474121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667"/>
              <a:t>One day you will have to </a:t>
            </a:r>
            <a:r>
              <a:rPr lang="en-US" sz="2667" b="1"/>
              <a:t>work or do research across subdisciplines of CSE</a:t>
            </a:r>
            <a:r>
              <a:rPr lang="en-US" sz="2667"/>
              <a:t>; this will help.</a:t>
            </a:r>
            <a:endParaRPr sz="2667"/>
          </a:p>
          <a:p>
            <a:pPr marL="1219170" lvl="0" indent="-47412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667"/>
              <a:t>We want to </a:t>
            </a:r>
            <a:r>
              <a:rPr lang="en-US" sz="2667" b="1"/>
              <a:t>expose you to different teaching styles</a:t>
            </a:r>
            <a:endParaRPr sz="2667" b="1"/>
          </a:p>
          <a:p>
            <a:pPr marL="1828754" lvl="1" indent="-474121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667"/>
              <a:t>You will encounter these (and other styles!) later</a:t>
            </a:r>
            <a:endParaRPr sz="2667"/>
          </a:p>
          <a:p>
            <a:pPr marL="1828754" lvl="1" indent="-474121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667"/>
              <a:t>Learn what works for you, and how to get what you can out of what doesn’t</a:t>
            </a:r>
            <a:endParaRPr sz="2667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1"/>
          <p:cNvSpPr txBox="1"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</a:pPr>
            <a:r>
              <a:rPr lang="en-US"/>
              <a:t>General Learning Outcomes</a:t>
            </a:r>
            <a:endParaRPr/>
          </a:p>
        </p:txBody>
      </p:sp>
      <p:sp>
        <p:nvSpPr>
          <p:cNvPr id="550" name="Google Shape;550;p41"/>
          <p:cNvSpPr txBox="1">
            <a:spLocks noGrp="1"/>
          </p:cNvSpPr>
          <p:nvPr>
            <p:ph type="body" idx="1"/>
          </p:nvPr>
        </p:nvSpPr>
        <p:spPr>
          <a:xfrm>
            <a:off x="678079" y="144940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lvl="0" indent="-457188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Learning from different styles of instruction</a:t>
            </a:r>
            <a:endParaRPr/>
          </a:p>
          <a:p>
            <a:pPr marL="609585" lvl="0" indent="-457188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Collaboration in activities</a:t>
            </a:r>
            <a:endParaRPr/>
          </a:p>
          <a:p>
            <a:pPr marL="609585" lvl="0" indent="-457188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Understanding how to handle various lab/recitation/seminar/lecture type activities</a:t>
            </a:r>
            <a:endParaRPr/>
          </a:p>
          <a:p>
            <a:pPr marL="609585" lvl="0" indent="-457188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Attention to detail (please read instructions carefully!)</a:t>
            </a:r>
            <a:endParaRPr/>
          </a:p>
          <a:p>
            <a:pPr marL="609585" lvl="0" indent="-457188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Exposure to many concepts you may encounter throughout life, or studying various areas of STEM+C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2"/>
          <p:cNvSpPr txBox="1">
            <a:spLocks noGrp="1"/>
          </p:cNvSpPr>
          <p:nvPr>
            <p:ph type="title"/>
          </p:nvPr>
        </p:nvSpPr>
        <p:spPr>
          <a:xfrm>
            <a:off x="741500" y="1560000"/>
            <a:ext cx="5967300" cy="3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oppins Medium"/>
              <a:buNone/>
            </a:pPr>
            <a:r>
              <a:rPr lang="en-US"/>
              <a:t>Yay! See you Wednesday for our TopHat CSE Trivia Competition!</a:t>
            </a:r>
            <a:endParaRPr/>
          </a:p>
        </p:txBody>
      </p:sp>
      <p:pic>
        <p:nvPicPr>
          <p:cNvPr id="556" name="Google Shape;55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2875" y="1388525"/>
            <a:ext cx="4231200" cy="434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/>
          <p:nvPr/>
        </p:nvSpPr>
        <p:spPr>
          <a:xfrm>
            <a:off x="280982" y="605118"/>
            <a:ext cx="11660006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9659" y="3658720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57717" y="3658720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41601" y="3658720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96451" y="3658720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3311" y="3658720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6601" y="3658720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3862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11920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5804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50654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7514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90804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1721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09779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93663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48513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5373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88663" y="4527783"/>
            <a:ext cx="1182221" cy="118222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5"/>
          <p:cNvSpPr txBox="1"/>
          <p:nvPr/>
        </p:nvSpPr>
        <p:spPr>
          <a:xfrm>
            <a:off x="193986" y="235786"/>
            <a:ext cx="798189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basic setup of CSE 199</a:t>
            </a:r>
            <a:endParaRPr/>
          </a:p>
        </p:txBody>
      </p:sp>
      <p:sp>
        <p:nvSpPr>
          <p:cNvPr id="152" name="Google Shape;152;p5"/>
          <p:cNvSpPr txBox="1"/>
          <p:nvPr/>
        </p:nvSpPr>
        <p:spPr>
          <a:xfrm>
            <a:off x="928624" y="5534561"/>
            <a:ext cx="1188915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are </a:t>
            </a:r>
            <a:r>
              <a:rPr lang="en-US" sz="4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 lecture sections. </a:t>
            </a:r>
            <a:r>
              <a:rPr lang="en-US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Lectures meet </a:t>
            </a:r>
            <a:r>
              <a:rPr lang="en-US" sz="4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twice a week, </a:t>
            </a:r>
            <a:r>
              <a:rPr lang="en-US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 </a:t>
            </a:r>
            <a:r>
              <a:rPr lang="en-US" sz="4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Mondays </a:t>
            </a:r>
            <a:r>
              <a:rPr lang="en-US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</a:t>
            </a:r>
            <a:r>
              <a:rPr lang="en-US" sz="4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Wednesdays</a:t>
            </a:r>
            <a:endParaRPr sz="4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3" name="Google Shape;153;p5"/>
          <p:cNvSpPr txBox="1"/>
          <p:nvPr/>
        </p:nvSpPr>
        <p:spPr>
          <a:xfrm>
            <a:off x="666281" y="3288268"/>
            <a:ext cx="12458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Section A</a:t>
            </a:r>
            <a:endParaRPr/>
          </a:p>
        </p:txBody>
      </p:sp>
      <p:sp>
        <p:nvSpPr>
          <p:cNvPr id="154" name="Google Shape;154;p5"/>
          <p:cNvSpPr txBox="1"/>
          <p:nvPr/>
        </p:nvSpPr>
        <p:spPr>
          <a:xfrm>
            <a:off x="2791369" y="3288268"/>
            <a:ext cx="12089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Section B</a:t>
            </a:r>
            <a:endParaRPr/>
          </a:p>
        </p:txBody>
      </p:sp>
      <p:sp>
        <p:nvSpPr>
          <p:cNvPr id="155" name="Google Shape;155;p5"/>
          <p:cNvSpPr txBox="1"/>
          <p:nvPr/>
        </p:nvSpPr>
        <p:spPr>
          <a:xfrm>
            <a:off x="4465736" y="3281737"/>
            <a:ext cx="12538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Section C</a:t>
            </a:r>
            <a:endParaRPr/>
          </a:p>
        </p:txBody>
      </p:sp>
      <p:sp>
        <p:nvSpPr>
          <p:cNvPr id="156" name="Google Shape;156;p5"/>
          <p:cNvSpPr txBox="1"/>
          <p:nvPr/>
        </p:nvSpPr>
        <p:spPr>
          <a:xfrm>
            <a:off x="6590824" y="3281737"/>
            <a:ext cx="12458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Section D</a:t>
            </a:r>
            <a:endParaRPr/>
          </a:p>
        </p:txBody>
      </p:sp>
      <p:sp>
        <p:nvSpPr>
          <p:cNvPr id="157" name="Google Shape;157;p5"/>
          <p:cNvSpPr txBox="1"/>
          <p:nvPr/>
        </p:nvSpPr>
        <p:spPr>
          <a:xfrm>
            <a:off x="8468996" y="3306721"/>
            <a:ext cx="11945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Section E</a:t>
            </a:r>
            <a:endParaRPr/>
          </a:p>
        </p:txBody>
      </p:sp>
      <p:sp>
        <p:nvSpPr>
          <p:cNvPr id="158" name="Google Shape;158;p5"/>
          <p:cNvSpPr txBox="1"/>
          <p:nvPr/>
        </p:nvSpPr>
        <p:spPr>
          <a:xfrm>
            <a:off x="10594084" y="3306721"/>
            <a:ext cx="11849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Section F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"/>
          <p:cNvSpPr/>
          <p:nvPr/>
        </p:nvSpPr>
        <p:spPr>
          <a:xfrm>
            <a:off x="280982" y="605118"/>
            <a:ext cx="11660006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7448" y="109523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651" y="1964296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9510" y="1964296"/>
            <a:ext cx="1182221" cy="118222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6"/>
          <p:cNvSpPr txBox="1"/>
          <p:nvPr/>
        </p:nvSpPr>
        <p:spPr>
          <a:xfrm>
            <a:off x="193986" y="235786"/>
            <a:ext cx="798189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basic setup of CSE 199</a:t>
            </a:r>
            <a:endParaRPr/>
          </a:p>
        </p:txBody>
      </p:sp>
      <p:sp>
        <p:nvSpPr>
          <p:cNvPr id="168" name="Google Shape;168;p6"/>
          <p:cNvSpPr txBox="1"/>
          <p:nvPr/>
        </p:nvSpPr>
        <p:spPr>
          <a:xfrm>
            <a:off x="280982" y="5146577"/>
            <a:ext cx="117087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Each </a:t>
            </a:r>
            <a:r>
              <a:rPr lang="en-US" sz="3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lecture</a:t>
            </a: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has 4 or 5</a:t>
            </a:r>
            <a:r>
              <a:rPr lang="en-US" sz="3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recitation sections. You are in one of them</a:t>
            </a: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 Your </a:t>
            </a:r>
            <a:r>
              <a:rPr lang="en-US" sz="3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recitation </a:t>
            </a: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on Thursday </a:t>
            </a:r>
            <a:r>
              <a:rPr lang="en-US" sz="3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Friday. We’ll come back to these in a minute!</a:t>
            </a:r>
            <a:endParaRPr/>
          </a:p>
        </p:txBody>
      </p:sp>
      <p:pic>
        <p:nvPicPr>
          <p:cNvPr id="169" name="Google Shape;16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2827" y="109523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7030" y="1964296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4889" y="1964296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24395" y="109523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8598" y="1964296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6457" y="1964296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9730" y="2591564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3933" y="3460627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1792" y="3460627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9424" y="2559937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3627" y="3429000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1486" y="3429000"/>
            <a:ext cx="1182221" cy="118222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6"/>
          <p:cNvSpPr txBox="1"/>
          <p:nvPr/>
        </p:nvSpPr>
        <p:spPr>
          <a:xfrm>
            <a:off x="865755" y="3059668"/>
            <a:ext cx="1686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Recitation A1</a:t>
            </a:r>
            <a:endParaRPr/>
          </a:p>
        </p:txBody>
      </p:sp>
      <p:sp>
        <p:nvSpPr>
          <p:cNvPr id="182" name="Google Shape;182;p6"/>
          <p:cNvSpPr txBox="1"/>
          <p:nvPr/>
        </p:nvSpPr>
        <p:spPr>
          <a:xfrm>
            <a:off x="2857500" y="4525380"/>
            <a:ext cx="16674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Recitation A2</a:t>
            </a:r>
            <a:endParaRPr/>
          </a:p>
        </p:txBody>
      </p:sp>
      <p:sp>
        <p:nvSpPr>
          <p:cNvPr id="183" name="Google Shape;183;p6"/>
          <p:cNvSpPr txBox="1"/>
          <p:nvPr/>
        </p:nvSpPr>
        <p:spPr>
          <a:xfrm>
            <a:off x="4872943" y="3029050"/>
            <a:ext cx="16674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Recitation A3</a:t>
            </a:r>
            <a:endParaRPr/>
          </a:p>
        </p:txBody>
      </p:sp>
      <p:sp>
        <p:nvSpPr>
          <p:cNvPr id="184" name="Google Shape;184;p6"/>
          <p:cNvSpPr txBox="1"/>
          <p:nvPr/>
        </p:nvSpPr>
        <p:spPr>
          <a:xfrm>
            <a:off x="7342162" y="4485341"/>
            <a:ext cx="16674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Recitation A4</a:t>
            </a:r>
            <a:endParaRPr/>
          </a:p>
        </p:txBody>
      </p:sp>
      <p:sp>
        <p:nvSpPr>
          <p:cNvPr id="185" name="Google Shape;185;p6"/>
          <p:cNvSpPr txBox="1"/>
          <p:nvPr/>
        </p:nvSpPr>
        <p:spPr>
          <a:xfrm>
            <a:off x="9481783" y="3029050"/>
            <a:ext cx="16674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Recitation A5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"/>
          <p:cNvSpPr/>
          <p:nvPr/>
        </p:nvSpPr>
        <p:spPr>
          <a:xfrm>
            <a:off x="280982" y="605118"/>
            <a:ext cx="11660006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1" name="Google Shape;19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7448" y="109523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651" y="1964296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9510" y="1964296"/>
            <a:ext cx="1182221" cy="118222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7"/>
          <p:cNvSpPr txBox="1"/>
          <p:nvPr/>
        </p:nvSpPr>
        <p:spPr>
          <a:xfrm>
            <a:off x="193986" y="235786"/>
            <a:ext cx="798189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basic setup of CSE 199</a:t>
            </a:r>
            <a:endParaRPr/>
          </a:p>
        </p:txBody>
      </p:sp>
      <p:sp>
        <p:nvSpPr>
          <p:cNvPr id="195" name="Google Shape;195;p7"/>
          <p:cNvSpPr txBox="1"/>
          <p:nvPr/>
        </p:nvSpPr>
        <p:spPr>
          <a:xfrm>
            <a:off x="280982" y="5146577"/>
            <a:ext cx="117085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Each </a:t>
            </a:r>
            <a:r>
              <a:rPr lang="en-US" sz="3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lecture</a:t>
            </a: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has </a:t>
            </a:r>
            <a:r>
              <a:rPr lang="en-US" sz="3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 recitation sections. You are in one of them</a:t>
            </a: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 Your </a:t>
            </a:r>
            <a:r>
              <a:rPr lang="en-US" sz="3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recitation </a:t>
            </a: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on Thursday </a:t>
            </a:r>
            <a:r>
              <a:rPr lang="en-US" sz="3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n-US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Friday. We’ll come back to these in a minute!</a:t>
            </a:r>
            <a:endParaRPr/>
          </a:p>
        </p:txBody>
      </p:sp>
      <p:pic>
        <p:nvPicPr>
          <p:cNvPr id="196" name="Google Shape;19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2827" y="109523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7030" y="1964296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4889" y="1964296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24395" y="1095233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8598" y="1964296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6457" y="1964296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528" y="3005039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1731" y="3874102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9590" y="3874102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2294" y="2950832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6497" y="3819895"/>
            <a:ext cx="1182221" cy="118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4356" y="3819895"/>
            <a:ext cx="1182221" cy="118222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7"/>
          <p:cNvSpPr txBox="1"/>
          <p:nvPr/>
        </p:nvSpPr>
        <p:spPr>
          <a:xfrm>
            <a:off x="1763627" y="1576856"/>
            <a:ext cx="9307229" cy="31393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Check HUB</a:t>
            </a:r>
            <a:r>
              <a:rPr lang="en-US" sz="6600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see when and where your recitation is!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2497" y="2412419"/>
            <a:ext cx="1974699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4817" y="529839"/>
            <a:ext cx="1757578" cy="201168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8"/>
          <p:cNvSpPr txBox="1"/>
          <p:nvPr/>
        </p:nvSpPr>
        <p:spPr>
          <a:xfrm>
            <a:off x="315451" y="2504427"/>
            <a:ext cx="19377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Abstraction</a:t>
            </a:r>
            <a:endParaRPr/>
          </a:p>
        </p:txBody>
      </p:sp>
      <p:sp>
        <p:nvSpPr>
          <p:cNvPr id="216" name="Google Shape;216;p8"/>
          <p:cNvSpPr txBox="1"/>
          <p:nvPr/>
        </p:nvSpPr>
        <p:spPr>
          <a:xfrm>
            <a:off x="10580389" y="836291"/>
            <a:ext cx="154508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Internet and Data</a:t>
            </a:r>
            <a:endParaRPr/>
          </a:p>
        </p:txBody>
      </p:sp>
      <p:sp>
        <p:nvSpPr>
          <p:cNvPr id="217" name="Google Shape;217;p8"/>
          <p:cNvSpPr txBox="1"/>
          <p:nvPr/>
        </p:nvSpPr>
        <p:spPr>
          <a:xfrm>
            <a:off x="8417358" y="2512732"/>
            <a:ext cx="186795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Societal Computing</a:t>
            </a:r>
            <a:endParaRPr/>
          </a:p>
        </p:txBody>
      </p:sp>
      <p:sp>
        <p:nvSpPr>
          <p:cNvPr id="218" name="Google Shape;218;p8"/>
          <p:cNvSpPr txBox="1"/>
          <p:nvPr/>
        </p:nvSpPr>
        <p:spPr>
          <a:xfrm>
            <a:off x="2579859" y="1621121"/>
            <a:ext cx="132059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 Mining</a:t>
            </a:r>
            <a:endParaRPr/>
          </a:p>
        </p:txBody>
      </p:sp>
      <p:sp>
        <p:nvSpPr>
          <p:cNvPr id="219" name="Google Shape;219;p8"/>
          <p:cNvSpPr txBox="1"/>
          <p:nvPr/>
        </p:nvSpPr>
        <p:spPr>
          <a:xfrm>
            <a:off x="6128120" y="1990453"/>
            <a:ext cx="23523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Misinformation</a:t>
            </a:r>
            <a:endParaRPr/>
          </a:p>
        </p:txBody>
      </p:sp>
      <p:sp>
        <p:nvSpPr>
          <p:cNvPr id="220" name="Google Shape;220;p8"/>
          <p:cNvSpPr txBox="1"/>
          <p:nvPr/>
        </p:nvSpPr>
        <p:spPr>
          <a:xfrm>
            <a:off x="4286620" y="2558499"/>
            <a:ext cx="19213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Robotics</a:t>
            </a:r>
            <a:endParaRPr/>
          </a:p>
        </p:txBody>
      </p:sp>
      <p:pic>
        <p:nvPicPr>
          <p:cNvPr id="221" name="Google Shape;22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770" y="430616"/>
            <a:ext cx="1342510" cy="201168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8"/>
          <p:cNvSpPr txBox="1"/>
          <p:nvPr/>
        </p:nvSpPr>
        <p:spPr>
          <a:xfrm>
            <a:off x="440940" y="4948985"/>
            <a:ext cx="1153412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199 has </a:t>
            </a:r>
            <a:r>
              <a:rPr lang="en-US" sz="3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 modules</a:t>
            </a:r>
            <a:r>
              <a:rPr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; 1 intro (first two weeks) and </a:t>
            </a:r>
            <a:r>
              <a:rPr lang="en-US" sz="3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 content</a:t>
            </a:r>
            <a:r>
              <a:rPr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Content modules are taught by different professors</a:t>
            </a:r>
            <a:endParaRPr/>
          </a:p>
        </p:txBody>
      </p:sp>
      <p:pic>
        <p:nvPicPr>
          <p:cNvPr id="223" name="Google Shape;223;p8" descr="Nasrin Akhter.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09509" y="2423160"/>
            <a:ext cx="1564640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8" descr="Media Advisory: UB to host kid-friendly robotics event Saturday - Office of  Government and Community Relations - University at Buffal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99379" y="479580"/>
            <a:ext cx="1341120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37709" y="2189020"/>
            <a:ext cx="1601891" cy="1719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"/>
          <p:cNvSpPr/>
          <p:nvPr/>
        </p:nvSpPr>
        <p:spPr>
          <a:xfrm>
            <a:off x="280982" y="605118"/>
            <a:ext cx="11660006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sldNum" idx="12"/>
          </p:nvPr>
        </p:nvSpPr>
        <p:spPr>
          <a:xfrm>
            <a:off x="9971088" y="6337300"/>
            <a:ext cx="2220912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9</a:t>
            </a:fld>
            <a:endParaRPr sz="1200" b="0" i="0" u="none" strike="noStrike" cap="none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33" name="Google Shape;23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443" y="99309"/>
            <a:ext cx="1455367" cy="1455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8643" y="99310"/>
            <a:ext cx="1455367" cy="1455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9843" y="18626"/>
            <a:ext cx="1455368" cy="145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06083" y="0"/>
            <a:ext cx="1455367" cy="1455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95759" y="417720"/>
            <a:ext cx="595009" cy="59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11059" y="417720"/>
            <a:ext cx="595009" cy="59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45968" y="398227"/>
            <a:ext cx="595009" cy="59500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9"/>
          <p:cNvSpPr txBox="1"/>
          <p:nvPr/>
        </p:nvSpPr>
        <p:spPr>
          <a:xfrm>
            <a:off x="595754" y="1490287"/>
            <a:ext cx="12939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Lecture 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(Monday)</a:t>
            </a:r>
            <a:endParaRPr/>
          </a:p>
        </p:txBody>
      </p:sp>
      <p:sp>
        <p:nvSpPr>
          <p:cNvPr id="241" name="Google Shape;241;p9"/>
          <p:cNvSpPr txBox="1"/>
          <p:nvPr/>
        </p:nvSpPr>
        <p:spPr>
          <a:xfrm>
            <a:off x="3796242" y="1521260"/>
            <a:ext cx="169469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Lecture 2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(Wednesday)</a:t>
            </a:r>
            <a:endParaRPr/>
          </a:p>
        </p:txBody>
      </p:sp>
      <p:sp>
        <p:nvSpPr>
          <p:cNvPr id="242" name="Google Shape;242;p9"/>
          <p:cNvSpPr txBox="1"/>
          <p:nvPr/>
        </p:nvSpPr>
        <p:spPr>
          <a:xfrm>
            <a:off x="6428483" y="1514127"/>
            <a:ext cx="288582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HW 1 (due Weds, 11:59PM, no exceptions)</a:t>
            </a:r>
            <a:endParaRPr/>
          </a:p>
        </p:txBody>
      </p:sp>
      <p:sp>
        <p:nvSpPr>
          <p:cNvPr id="243" name="Google Shape;243;p9"/>
          <p:cNvSpPr txBox="1"/>
          <p:nvPr/>
        </p:nvSpPr>
        <p:spPr>
          <a:xfrm>
            <a:off x="9314305" y="1642546"/>
            <a:ext cx="28858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Recitation 1 (Th or Fr)</a:t>
            </a:r>
            <a:endParaRPr/>
          </a:p>
        </p:txBody>
      </p:sp>
      <p:sp>
        <p:nvSpPr>
          <p:cNvPr id="244" name="Google Shape;244;p9"/>
          <p:cNvSpPr/>
          <p:nvPr/>
        </p:nvSpPr>
        <p:spPr>
          <a:xfrm>
            <a:off x="550948" y="3181284"/>
            <a:ext cx="11660006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5" name="Google Shape;24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7409" y="2675475"/>
            <a:ext cx="1455367" cy="1455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68609" y="2675476"/>
            <a:ext cx="1455367" cy="1455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9809" y="2594792"/>
            <a:ext cx="1455368" cy="145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6049" y="2576166"/>
            <a:ext cx="1455367" cy="1455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65725" y="2993886"/>
            <a:ext cx="595009" cy="59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81025" y="2993886"/>
            <a:ext cx="595009" cy="59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15934" y="2974393"/>
            <a:ext cx="595009" cy="59500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9"/>
          <p:cNvSpPr txBox="1"/>
          <p:nvPr/>
        </p:nvSpPr>
        <p:spPr>
          <a:xfrm>
            <a:off x="865720" y="4066453"/>
            <a:ext cx="12939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Lecture 3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(Monday)</a:t>
            </a:r>
            <a:endParaRPr/>
          </a:p>
        </p:txBody>
      </p:sp>
      <p:sp>
        <p:nvSpPr>
          <p:cNvPr id="253" name="Google Shape;253;p9"/>
          <p:cNvSpPr txBox="1"/>
          <p:nvPr/>
        </p:nvSpPr>
        <p:spPr>
          <a:xfrm>
            <a:off x="4066208" y="4097426"/>
            <a:ext cx="169469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Lecture 4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(Wednesday)</a:t>
            </a:r>
            <a:endParaRPr/>
          </a:p>
        </p:txBody>
      </p:sp>
      <p:sp>
        <p:nvSpPr>
          <p:cNvPr id="254" name="Google Shape;254;p9"/>
          <p:cNvSpPr txBox="1"/>
          <p:nvPr/>
        </p:nvSpPr>
        <p:spPr>
          <a:xfrm>
            <a:off x="6698449" y="4090293"/>
            <a:ext cx="288582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HW 2 (due Weds, 11:59PM, no exceptions)</a:t>
            </a:r>
            <a:endParaRPr/>
          </a:p>
        </p:txBody>
      </p:sp>
      <p:sp>
        <p:nvSpPr>
          <p:cNvPr id="255" name="Google Shape;255;p9"/>
          <p:cNvSpPr txBox="1"/>
          <p:nvPr/>
        </p:nvSpPr>
        <p:spPr>
          <a:xfrm>
            <a:off x="9584271" y="4218712"/>
            <a:ext cx="28858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Recitation 2 (Th or Fr)</a:t>
            </a:r>
            <a:endParaRPr/>
          </a:p>
        </p:txBody>
      </p:sp>
      <p:sp>
        <p:nvSpPr>
          <p:cNvPr id="256" name="Google Shape;256;p9"/>
          <p:cNvSpPr txBox="1"/>
          <p:nvPr/>
        </p:nvSpPr>
        <p:spPr>
          <a:xfrm>
            <a:off x="343922" y="5036490"/>
            <a:ext cx="1153412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Each (content) </a:t>
            </a:r>
            <a:r>
              <a:rPr lang="en-US" sz="3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module</a:t>
            </a:r>
            <a:r>
              <a:rPr lang="en-US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two weeks long, and has 4 lectures, 2 HWs, and 2 recitations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2805</Words>
  <Application>Microsoft Office PowerPoint</Application>
  <PresentationFormat>Widescreen</PresentationFormat>
  <Paragraphs>281</Paragraphs>
  <Slides>46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Poppins Medium</vt:lpstr>
      <vt:lpstr>Arial</vt:lpstr>
      <vt:lpstr>Calibri</vt:lpstr>
      <vt:lpstr>Noto Sans Symbols</vt:lpstr>
      <vt:lpstr>Century Gothic</vt:lpstr>
      <vt:lpstr>2_Office Theme</vt:lpstr>
      <vt:lpstr>PowerPoint Presentation</vt:lpstr>
      <vt:lpstr>PowerPoint Presentation</vt:lpstr>
      <vt:lpstr>Welcome, everyone to CSE 199!</vt:lpstr>
      <vt:lpstr>Introducing Myself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Teaching Assistants (TAs)</vt:lpstr>
      <vt:lpstr>PowerPoint Presentation</vt:lpstr>
      <vt:lpstr>PowerPoint Presentation</vt:lpstr>
      <vt:lpstr>PowerPoint Presentation</vt:lpstr>
      <vt:lpstr>Detailed Logistics, Part 1</vt:lpstr>
      <vt:lpstr>Details, Part 2 - Attendance</vt:lpstr>
      <vt:lpstr>Details, Part 3 - Grading</vt:lpstr>
      <vt:lpstr>Grading, cont.</vt:lpstr>
      <vt:lpstr>Details, Part 4 –Recitation </vt:lpstr>
      <vt:lpstr>Recitation  – Weekly Reflections</vt:lpstr>
      <vt:lpstr>Details, Part 4 –Recitation </vt:lpstr>
      <vt:lpstr>Details, Part 5 – 2023 CSE Cohort Survey </vt:lpstr>
      <vt:lpstr>Details, Part 6 – Academic Integrity</vt:lpstr>
      <vt:lpstr>Academic Integrity, cont.</vt:lpstr>
      <vt:lpstr>The most important part about AI!</vt:lpstr>
      <vt:lpstr>PowerPoint Presentation</vt:lpstr>
      <vt:lpstr>(The other) AI, continued.</vt:lpstr>
      <vt:lpstr>(The other) AI, continued.</vt:lpstr>
      <vt:lpstr>(The other) AI, continued.</vt:lpstr>
      <vt:lpstr>Why will we fail you?</vt:lpstr>
      <vt:lpstr>(The other) AI, continued.</vt:lpstr>
      <vt:lpstr>Please, please don’t cheat</vt:lpstr>
      <vt:lpstr>Details, Part 7–Fall Break</vt:lpstr>
      <vt:lpstr>I’m NOT a CS OR a CE Major!! WTH!</vt:lpstr>
      <vt:lpstr>PowerPoint Presentation</vt:lpstr>
      <vt:lpstr>Your Three Current TODOs </vt:lpstr>
      <vt:lpstr>Your Three Current TODOs </vt:lpstr>
      <vt:lpstr>Your Three Current TODOs </vt:lpstr>
      <vt:lpstr>8 Hours without the Internet </vt:lpstr>
      <vt:lpstr>8 Hours without the Internet </vt:lpstr>
      <vt:lpstr>PowerPoint Presentation</vt:lpstr>
      <vt:lpstr>A common question, answered!</vt:lpstr>
      <vt:lpstr>General Learning Outcomes</vt:lpstr>
      <vt:lpstr>Yay! See you Wednesday for our TopHat CSE Trivia Competition!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Kenneth Regan</cp:lastModifiedBy>
  <cp:revision>9</cp:revision>
  <dcterms:created xsi:type="dcterms:W3CDTF">2020-05-29T17:58:58Z</dcterms:created>
  <dcterms:modified xsi:type="dcterms:W3CDTF">2023-08-28T20:06:52Z</dcterms:modified>
</cp:coreProperties>
</file>