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23"/>
  </p:notesMasterIdLst>
  <p:handoutMasterIdLst>
    <p:handoutMasterId r:id="rId24"/>
  </p:handoutMasterIdLst>
  <p:sldIdLst>
    <p:sldId id="548" r:id="rId2"/>
    <p:sldId id="758" r:id="rId3"/>
    <p:sldId id="641" r:id="rId4"/>
    <p:sldId id="768" r:id="rId5"/>
    <p:sldId id="685" r:id="rId6"/>
    <p:sldId id="708" r:id="rId7"/>
    <p:sldId id="729" r:id="rId8"/>
    <p:sldId id="757" r:id="rId9"/>
    <p:sldId id="743" r:id="rId10"/>
    <p:sldId id="765" r:id="rId11"/>
    <p:sldId id="766" r:id="rId12"/>
    <p:sldId id="741" r:id="rId13"/>
    <p:sldId id="767" r:id="rId14"/>
    <p:sldId id="769" r:id="rId15"/>
    <p:sldId id="732" r:id="rId16"/>
    <p:sldId id="672" r:id="rId17"/>
    <p:sldId id="755" r:id="rId18"/>
    <p:sldId id="756" r:id="rId19"/>
    <p:sldId id="451" r:id="rId20"/>
    <p:sldId id="668" r:id="rId21"/>
    <p:sldId id="669" r:id="rId2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828383"/>
    <a:srgbClr val="005BBB"/>
    <a:srgbClr val="00C7B1"/>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21E0DF-E800-4C20-AE63-FC796BEF544D}" v="15" dt="2022-09-07T19:26:11.748"/>
    <p1510:client id="{2919C20F-085E-40E6-A830-69A7FD27FF3B}" v="3" dt="2022-09-07T00:56:39.6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autoAdjust="0"/>
    <p:restoredTop sz="81233" autoAdjust="0"/>
  </p:normalViewPr>
  <p:slideViewPr>
    <p:cSldViewPr snapToGrid="0" snapToObjects="1">
      <p:cViewPr varScale="1">
        <p:scale>
          <a:sx n="96" d="100"/>
          <a:sy n="96" d="100"/>
        </p:scale>
        <p:origin x="120" y="78"/>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justice@buffalo.edu" clId="Web-{2919C20F-085E-40E6-A830-69A7FD27FF3B}"/>
    <pc:docChg chg="addSld delSld modSld">
      <pc:chgData name="hjustice@buffalo.edu" userId="" providerId="" clId="Web-{2919C20F-085E-40E6-A830-69A7FD27FF3B}" dt="2022-09-07T00:56:39.675" v="2"/>
      <pc:docMkLst>
        <pc:docMk/>
      </pc:docMkLst>
      <pc:sldChg chg="delSp add del">
        <pc:chgData name="hjustice@buffalo.edu" userId="" providerId="" clId="Web-{2919C20F-085E-40E6-A830-69A7FD27FF3B}" dt="2022-09-07T00:56:39.675" v="2"/>
        <pc:sldMkLst>
          <pc:docMk/>
          <pc:sldMk cId="415004947" sldId="737"/>
        </pc:sldMkLst>
        <pc:picChg chg="del">
          <ac:chgData name="hjustice@buffalo.edu" userId="" providerId="" clId="Web-{2919C20F-085E-40E6-A830-69A7FD27FF3B}" dt="2022-09-07T00:56:39.675" v="2"/>
          <ac:picMkLst>
            <pc:docMk/>
            <pc:sldMk cId="415004947" sldId="737"/>
            <ac:picMk id="5" creationId="{00000000-0000-0000-0000-000000000000}"/>
          </ac:picMkLst>
        </pc:picChg>
      </pc:sldChg>
    </pc:docChg>
  </pc:docChgLst>
  <pc:docChgLst>
    <pc:chgData name="Jasmine Foster" clId="Web-{1C21E0DF-E800-4C20-AE63-FC796BEF544D}"/>
    <pc:docChg chg="modSld">
      <pc:chgData name="Jasmine Foster" userId="" providerId="" clId="Web-{1C21E0DF-E800-4C20-AE63-FC796BEF544D}" dt="2022-09-07T19:26:11.748" v="14" actId="1076"/>
      <pc:docMkLst>
        <pc:docMk/>
      </pc:docMkLst>
      <pc:sldChg chg="addSp modSp">
        <pc:chgData name="Jasmine Foster" userId="" providerId="" clId="Web-{1C21E0DF-E800-4C20-AE63-FC796BEF544D}" dt="2022-09-07T19:26:11.748" v="14" actId="1076"/>
        <pc:sldMkLst>
          <pc:docMk/>
          <pc:sldMk cId="415004947" sldId="737"/>
        </pc:sldMkLst>
        <pc:picChg chg="add mod ord">
          <ac:chgData name="Jasmine Foster" userId="" providerId="" clId="Web-{1C21E0DF-E800-4C20-AE63-FC796BEF544D}" dt="2022-09-07T19:26:11.748" v="14" actId="1076"/>
          <ac:picMkLst>
            <pc:docMk/>
            <pc:sldMk cId="415004947" sldId="737"/>
            <ac:picMk id="2" creationId="{314287E3-4E2B-4E1D-E830-C8D5E545338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9/6/2023</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jmtalari@buffalo.ed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Arial" charset="0"/>
                <a:ea typeface="+mn-ea"/>
                <a:cs typeface="+mn-cs"/>
              </a:rPr>
              <a:t>Professor Julia Latorre &lt;</a:t>
            </a:r>
            <a:r>
              <a:rPr lang="en-US" sz="1600" u="sng" kern="1200" dirty="0">
                <a:solidFill>
                  <a:schemeClr val="tx1"/>
                </a:solidFill>
                <a:effectLst/>
                <a:latin typeface="Arial" charset="0"/>
                <a:ea typeface="+mn-ea"/>
                <a:cs typeface="+mn-cs"/>
                <a:hlinkClick r:id="rId3"/>
              </a:rPr>
              <a:t>jmtalari@buffalo.edu</a:t>
            </a:r>
            <a:r>
              <a:rPr lang="en-US" sz="1600" kern="1200" dirty="0">
                <a:solidFill>
                  <a:schemeClr val="tx1"/>
                </a:solidFill>
                <a:effectLst/>
                <a:latin typeface="Arial" charset="0"/>
                <a:ea typeface="+mn-ea"/>
                <a:cs typeface="+mn-cs"/>
              </a:rPr>
              <a:t>&gt; </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a:t>
            </a:fld>
            <a:endParaRPr lang="en-US" dirty="0"/>
          </a:p>
        </p:txBody>
      </p:sp>
    </p:spTree>
    <p:extLst>
      <p:ext uri="{BB962C8B-B14F-4D97-AF65-F5344CB8AC3E}">
        <p14:creationId xmlns:p14="http://schemas.microsoft.com/office/powerpoint/2010/main" val="1833327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a:t>
            </a:fld>
            <a:endParaRPr lang="en-US" dirty="0"/>
          </a:p>
        </p:txBody>
      </p:sp>
    </p:spTree>
    <p:extLst>
      <p:ext uri="{BB962C8B-B14F-4D97-AF65-F5344CB8AC3E}">
        <p14:creationId xmlns:p14="http://schemas.microsoft.com/office/powerpoint/2010/main" val="3204588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nSpc>
                <a:spcPct val="100000"/>
              </a:lnSpc>
              <a:buFont typeface="Arial" panose="020B0604020202020204" pitchFamily="34" charset="0"/>
              <a:buChar char="•"/>
            </a:pPr>
            <a:r>
              <a:rPr lang="en-US" dirty="0"/>
              <a:t>One on one meeting</a:t>
            </a:r>
          </a:p>
          <a:p>
            <a:pPr indent="-457200">
              <a:lnSpc>
                <a:spcPct val="100000"/>
              </a:lnSpc>
              <a:buFont typeface="Arial" panose="020B0604020202020204" pitchFamily="34" charset="0"/>
              <a:buChar char="•"/>
            </a:pPr>
            <a:r>
              <a:rPr lang="en-US" dirty="0"/>
              <a:t>60 or 30 minute long appointments available depending upon topic.</a:t>
            </a:r>
          </a:p>
          <a:p>
            <a:pPr marL="914400" lvl="1" indent="-457200">
              <a:lnSpc>
                <a:spcPct val="100000"/>
              </a:lnSpc>
              <a:buFont typeface="Arial" panose="020B0604020202020204" pitchFamily="34" charset="0"/>
              <a:buChar char="•"/>
            </a:pPr>
            <a:r>
              <a:rPr lang="en-US" dirty="0"/>
              <a:t>To schedule your Career Coaching appointment log on to “Bullseye powered by Handshake” </a:t>
            </a:r>
          </a:p>
          <a:p>
            <a:pPr marL="914400" lvl="1" indent="-457200">
              <a:lnSpc>
                <a:spcPct val="100000"/>
              </a:lnSpc>
              <a:buFont typeface="Arial" panose="020B0604020202020204" pitchFamily="34" charset="0"/>
              <a:buChar char="•"/>
            </a:pPr>
            <a:r>
              <a:rPr lang="en-US" dirty="0"/>
              <a:t>Appointments are available Video (Zoom), Phone or In-person.</a:t>
            </a:r>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1499357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AE5C25-3921-477E-AD1B-FFEE5B8D064E}" type="slidenum">
              <a:rPr lang="en-US" smtClean="0"/>
              <a:pPr/>
              <a:t>10</a:t>
            </a:fld>
            <a:endParaRPr lang="en-US"/>
          </a:p>
        </p:txBody>
      </p:sp>
    </p:spTree>
    <p:extLst>
      <p:ext uri="{BB962C8B-B14F-4D97-AF65-F5344CB8AC3E}">
        <p14:creationId xmlns:p14="http://schemas.microsoft.com/office/powerpoint/2010/main" val="3272160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a:t>
            </a:r>
            <a:r>
              <a:rPr lang="en-US" dirty="0" err="1"/>
              <a:t>Vmock</a:t>
            </a:r>
            <a:r>
              <a:rPr lang="en-US" dirty="0"/>
              <a:t> – Bullseye</a:t>
            </a:r>
            <a:r>
              <a:rPr lang="en-US" baseline="0" dirty="0"/>
              <a:t> powered by Handshake, click on Career Center, click on Resources, find the </a:t>
            </a:r>
            <a:r>
              <a:rPr lang="en-US" baseline="0" dirty="0" err="1"/>
              <a:t>Vmock</a:t>
            </a:r>
            <a:r>
              <a:rPr lang="en-US" baseline="0" dirty="0"/>
              <a:t> resource. </a:t>
            </a:r>
          </a:p>
          <a:p>
            <a:r>
              <a:rPr lang="en-US" baseline="0" dirty="0"/>
              <a:t>Only available to SEAS – Sept &amp; Oct. </a:t>
            </a:r>
          </a:p>
          <a:p>
            <a:r>
              <a:rPr lang="en-US" baseline="0" dirty="0"/>
              <a:t>Will become available to all majors across campus on a rolling basis.   </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12</a:t>
            </a:fld>
            <a:endParaRPr lang="en-US" dirty="0"/>
          </a:p>
        </p:txBody>
      </p:sp>
    </p:spTree>
    <p:extLst>
      <p:ext uri="{BB962C8B-B14F-4D97-AF65-F5344CB8AC3E}">
        <p14:creationId xmlns:p14="http://schemas.microsoft.com/office/powerpoint/2010/main" val="237935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a:t>
            </a:r>
            <a:r>
              <a:rPr lang="en-US" dirty="0" err="1"/>
              <a:t>Vmock</a:t>
            </a:r>
            <a:r>
              <a:rPr lang="en-US" dirty="0"/>
              <a:t> – Bullseye</a:t>
            </a:r>
            <a:r>
              <a:rPr lang="en-US" baseline="0" dirty="0"/>
              <a:t> powered by Handshake, click on Career Center, click on Resources, find the </a:t>
            </a:r>
            <a:r>
              <a:rPr lang="en-US" baseline="0" dirty="0" err="1"/>
              <a:t>Vmock</a:t>
            </a:r>
            <a:r>
              <a:rPr lang="en-US" baseline="0" dirty="0"/>
              <a:t> resource. </a:t>
            </a:r>
          </a:p>
          <a:p>
            <a:r>
              <a:rPr lang="en-US" baseline="0" dirty="0"/>
              <a:t>Only available to SEAS – Sept &amp; Oct. </a:t>
            </a:r>
          </a:p>
          <a:p>
            <a:r>
              <a:rPr lang="en-US" baseline="0" dirty="0"/>
              <a:t>Will become available to all majors across campus on a rolling basis.   </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13</a:t>
            </a:fld>
            <a:endParaRPr lang="en-US" dirty="0"/>
          </a:p>
        </p:txBody>
      </p:sp>
    </p:spTree>
    <p:extLst>
      <p:ext uri="{BB962C8B-B14F-4D97-AF65-F5344CB8AC3E}">
        <p14:creationId xmlns:p14="http://schemas.microsoft.com/office/powerpoint/2010/main" val="1541835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join 1 or many Career</a:t>
            </a:r>
            <a:r>
              <a:rPr lang="en-US" baseline="0" dirty="0"/>
              <a:t> Communities regardless of your major! </a:t>
            </a:r>
          </a:p>
          <a:p>
            <a:r>
              <a:rPr lang="en-US" baseline="0" dirty="0"/>
              <a:t>As a part of a Career Community you will get to Explore, Learn &amp; Connect!  </a:t>
            </a:r>
          </a:p>
          <a:p>
            <a:endParaRPr lang="en-US" baseline="0" dirty="0"/>
          </a:p>
          <a:p>
            <a:r>
              <a:rPr lang="en-US" baseline="0" dirty="0"/>
              <a:t>Benefits of Joining a Career Community</a:t>
            </a:r>
          </a:p>
          <a:p>
            <a:r>
              <a:rPr lang="en-US" sz="1600" b="1" kern="1200" dirty="0">
                <a:solidFill>
                  <a:schemeClr val="tx1"/>
                </a:solidFill>
                <a:effectLst/>
                <a:latin typeface="Arial" charset="0"/>
                <a:ea typeface="+mn-ea"/>
                <a:cs typeface="+mn-cs"/>
              </a:rPr>
              <a:t>Community. Connection. &amp; Tools. </a:t>
            </a:r>
            <a:endParaRPr lang="en-US" sz="1600" kern="1200" dirty="0">
              <a:solidFill>
                <a:schemeClr val="tx1"/>
              </a:solidFill>
              <a:effectLst/>
              <a:latin typeface="Arial" charset="0"/>
              <a:ea typeface="+mn-ea"/>
              <a:cs typeface="+mn-cs"/>
            </a:endParaRPr>
          </a:p>
          <a:p>
            <a:pPr lvl="0"/>
            <a:r>
              <a:rPr lang="en-US" sz="1600" b="1" kern="1200" dirty="0">
                <a:solidFill>
                  <a:schemeClr val="tx1"/>
                </a:solidFill>
                <a:effectLst/>
                <a:latin typeface="Arial" charset="0"/>
                <a:ea typeface="+mn-ea"/>
                <a:cs typeface="+mn-cs"/>
              </a:rPr>
              <a:t>Community designed by you</a:t>
            </a:r>
            <a:r>
              <a:rPr lang="en-US" sz="1600" kern="1200" dirty="0">
                <a:solidFill>
                  <a:schemeClr val="tx1"/>
                </a:solidFill>
                <a:effectLst/>
                <a:latin typeface="Arial" charset="0"/>
                <a:ea typeface="+mn-ea"/>
                <a:cs typeface="+mn-cs"/>
              </a:rPr>
              <a:t>--Personally led by your Career Community Guide, supported by a network of like-minded community members, UB alumni and mentors sharing advice, inspiration, motivation and ideas for your career journey. </a:t>
            </a:r>
          </a:p>
          <a:p>
            <a:r>
              <a:rPr lang="en-US" sz="1600" kern="1200" dirty="0">
                <a:solidFill>
                  <a:schemeClr val="tx1"/>
                </a:solidFill>
                <a:effectLst/>
                <a:latin typeface="Arial" charset="0"/>
                <a:ea typeface="+mn-ea"/>
                <a:cs typeface="+mn-cs"/>
              </a:rPr>
              <a:t> </a:t>
            </a:r>
          </a:p>
          <a:p>
            <a:pPr lvl="0"/>
            <a:r>
              <a:rPr lang="en-US" sz="1600" b="1" kern="1200" dirty="0">
                <a:solidFill>
                  <a:schemeClr val="tx1"/>
                </a:solidFill>
                <a:effectLst/>
                <a:latin typeface="Arial" charset="0"/>
                <a:ea typeface="+mn-ea"/>
                <a:cs typeface="+mn-cs"/>
              </a:rPr>
              <a:t>Exclusive invitations to events, job + internship opportunities</a:t>
            </a:r>
            <a:r>
              <a:rPr lang="en-US" sz="1600" kern="1200" dirty="0">
                <a:solidFill>
                  <a:schemeClr val="tx1"/>
                </a:solidFill>
                <a:effectLst/>
                <a:latin typeface="Arial" charset="0"/>
                <a:ea typeface="+mn-ea"/>
                <a:cs typeface="+mn-cs"/>
              </a:rPr>
              <a:t> -- career community only events to connect with UB alumni and employers with the next best job + internship opportunities. </a:t>
            </a:r>
          </a:p>
          <a:p>
            <a:r>
              <a:rPr lang="en-US" sz="1600" kern="1200" dirty="0">
                <a:solidFill>
                  <a:schemeClr val="tx1"/>
                </a:solidFill>
                <a:effectLst/>
                <a:latin typeface="Arial" charset="0"/>
                <a:ea typeface="+mn-ea"/>
                <a:cs typeface="+mn-cs"/>
              </a:rPr>
              <a:t> </a:t>
            </a:r>
          </a:p>
          <a:p>
            <a:pPr lvl="0"/>
            <a:r>
              <a:rPr lang="en-US" sz="1600" b="1" kern="1200" dirty="0">
                <a:solidFill>
                  <a:schemeClr val="tx1"/>
                </a:solidFill>
                <a:effectLst/>
                <a:latin typeface="Arial" charset="0"/>
                <a:ea typeface="+mn-ea"/>
                <a:cs typeface="+mn-cs"/>
              </a:rPr>
              <a:t>Career + life design tools for every step of the way</a:t>
            </a:r>
            <a:r>
              <a:rPr lang="en-US" sz="1600" kern="1200" dirty="0">
                <a:solidFill>
                  <a:schemeClr val="tx1"/>
                </a:solidFill>
                <a:effectLst/>
                <a:latin typeface="Arial" charset="0"/>
                <a:ea typeface="+mn-ea"/>
                <a:cs typeface="+mn-cs"/>
              </a:rPr>
              <a:t>---A toolkit to help students (like you!), including what’s trending in the job market, blogs, videos, articles, podcasts and recommendations on what to try so you can easily discover how your major can lead to more opportunities.</a:t>
            </a:r>
          </a:p>
          <a:p>
            <a:endParaRPr lang="en-US" dirty="0"/>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16</a:t>
            </a:fld>
            <a:endParaRPr lang="en-US" dirty="0"/>
          </a:p>
        </p:txBody>
      </p:sp>
    </p:spTree>
    <p:extLst>
      <p:ext uri="{BB962C8B-B14F-4D97-AF65-F5344CB8AC3E}">
        <p14:creationId xmlns:p14="http://schemas.microsoft.com/office/powerpoint/2010/main" val="3668446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tx1"/>
                </a:solidFill>
                <a:latin typeface="+mj-lt"/>
                <a:ea typeface="Georgia" charset="0"/>
                <a:cs typeface="Georgia" charset="0"/>
              </a:defRPr>
            </a:lvl1pPr>
          </a:lstStyle>
          <a:p>
            <a:pPr lvl="0"/>
            <a:r>
              <a:rPr lang="en-US" dirty="0"/>
              <a:t>Sub-topic</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6046265"/>
            <a:ext cx="4650699" cy="344911"/>
          </a:xfrm>
          <a:prstGeom prst="rect">
            <a:avLst/>
          </a:prstGeom>
        </p:spPr>
      </p:pic>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Presentation</a:t>
            </a:r>
            <a:br>
              <a:rPr lang="en-US" dirty="0"/>
            </a:br>
            <a:r>
              <a:rPr lang="en-US" dirty="0"/>
              <a:t>Title</a:t>
            </a:r>
          </a:p>
        </p:txBody>
      </p:sp>
    </p:spTree>
    <p:extLst>
      <p:ext uri="{BB962C8B-B14F-4D97-AF65-F5344CB8AC3E}">
        <p14:creationId xmlns:p14="http://schemas.microsoft.com/office/powerpoint/2010/main" val="81152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Tree>
    <p:extLst>
      <p:ext uri="{BB962C8B-B14F-4D97-AF65-F5344CB8AC3E}">
        <p14:creationId xmlns:p14="http://schemas.microsoft.com/office/powerpoint/2010/main" val="178727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9D082663-0F9C-4847-ADBC-8506BCE66584}" type="datetimeFigureOut">
              <a:rPr lang="en-US" smtClean="0"/>
              <a:pPr/>
              <a:t>9/6/2023</a:t>
            </a:fld>
            <a:endParaRPr lang="en-US"/>
          </a:p>
        </p:txBody>
      </p:sp>
      <p:sp>
        <p:nvSpPr>
          <p:cNvPr id="3" name="Footer Placeholder 2"/>
          <p:cNvSpPr>
            <a:spLocks noGrp="1"/>
          </p:cNvSpPr>
          <p:nvPr>
            <p:ph type="ftr" sz="quarter" idx="11"/>
          </p:nvPr>
        </p:nvSpPr>
        <p:spPr>
          <a:xfrm>
            <a:off x="0" y="6477000"/>
            <a:ext cx="12192000" cy="381000"/>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D517ACCF-1E97-4C6F-AC08-744599E322BA}" type="slidenum">
              <a:rPr lang="en-US" smtClean="0"/>
              <a:pPr/>
              <a:t>‹#›</a:t>
            </a:fld>
            <a:endParaRPr lang="en-US"/>
          </a:p>
        </p:txBody>
      </p:sp>
    </p:spTree>
    <p:extLst>
      <p:ext uri="{BB962C8B-B14F-4D97-AF65-F5344CB8AC3E}">
        <p14:creationId xmlns:p14="http://schemas.microsoft.com/office/powerpoint/2010/main" val="241411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mj-lt"/>
                <a:ea typeface="Georgia" charset="0"/>
                <a:cs typeface="Georgia" charset="0"/>
              </a:defRPr>
            </a:lvl1pPr>
          </a:lstStyle>
          <a:p>
            <a:pPr lvl="0"/>
            <a:r>
              <a:rPr lang="en-US" dirty="0"/>
              <a:t>Sub-topic</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6046265"/>
            <a:ext cx="4650699" cy="344912"/>
          </a:xfrm>
          <a:prstGeom prst="rect">
            <a:avLst/>
          </a:prstGeom>
        </p:spPr>
      </p:pic>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spTree>
    <p:extLst>
      <p:ext uri="{BB962C8B-B14F-4D97-AF65-F5344CB8AC3E}">
        <p14:creationId xmlns:p14="http://schemas.microsoft.com/office/powerpoint/2010/main" val="50587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tx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9100" y="366636"/>
            <a:ext cx="4800600" cy="356028"/>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9106" y="366636"/>
            <a:ext cx="4800588" cy="356028"/>
          </a:xfrm>
          <a:prstGeom prst="rect">
            <a:avLst/>
          </a:prstGeom>
        </p:spPr>
      </p:pic>
    </p:spTree>
    <p:extLst>
      <p:ext uri="{BB962C8B-B14F-4D97-AF65-F5344CB8AC3E}">
        <p14:creationId xmlns:p14="http://schemas.microsoft.com/office/powerpoint/2010/main" val="85199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baseline="0"/>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54941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174804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a:latin typeface="Arial" charset="0"/>
              </a:rPr>
              <a:t>‘-</a:t>
            </a: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title</a:t>
            </a:r>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19100" y="366636"/>
            <a:ext cx="4800600" cy="356028"/>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895" r:id="rId5"/>
    <p:sldLayoutId id="2147483897" r:id="rId6"/>
    <p:sldLayoutId id="2147483907" r:id="rId7"/>
    <p:sldLayoutId id="2147483898" r:id="rId8"/>
    <p:sldLayoutId id="2147483900" r:id="rId9"/>
    <p:sldLayoutId id="2147483906" r:id="rId10"/>
    <p:sldLayoutId id="2147483902" r:id="rId11"/>
    <p:sldLayoutId id="2147483910" r:id="rId12"/>
  </p:sldLayoutIdLst>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careerdesignstudio.buffalo.edu/resources/interstride/?utm_source=interstride&amp;utm_medium=powerpoint-template&amp;utm_campaign=presentations" TargetMode="External"/><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s://www.buffalo.edu/career/about/collections.html?utm_source=collections&amp;utm_medium=powerpoint-template&amp;utm_campaign=presentations" TargetMode="External"/><Relationship Id="rId2" Type="http://schemas.openxmlformats.org/officeDocument/2006/relationships/hyperlink" Target="https://careerdesignstudio.buffalo.edu/account/login/sso" TargetMode="Externa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hyperlink" Target="https://www.buffalo.edu/career/about/collections/communities.html#nesi" TargetMode="External"/><Relationship Id="rId13" Type="http://schemas.openxmlformats.org/officeDocument/2006/relationships/image" Target="../media/image31.jpg"/><Relationship Id="rId3" Type="http://schemas.openxmlformats.org/officeDocument/2006/relationships/hyperlink" Target="https://www.buffalo.edu/career/about/collections/communities.html#adec" TargetMode="External"/><Relationship Id="rId7" Type="http://schemas.openxmlformats.org/officeDocument/2006/relationships/hyperlink" Target="https://www.buffalo.edu/career/about/collections/communities.html#mscf" TargetMode="External"/><Relationship Id="rId12" Type="http://schemas.openxmlformats.org/officeDocument/2006/relationships/image" Target="../media/image30.jpg"/><Relationship Id="rId2" Type="http://schemas.openxmlformats.org/officeDocument/2006/relationships/notesSlide" Target="../notesSlides/notesSlide7.xml"/><Relationship Id="rId16" Type="http://schemas.openxmlformats.org/officeDocument/2006/relationships/image" Target="../media/image34.png"/><Relationship Id="rId1" Type="http://schemas.openxmlformats.org/officeDocument/2006/relationships/slideLayout" Target="../slideLayouts/slideLayout9.xml"/><Relationship Id="rId6" Type="http://schemas.openxmlformats.org/officeDocument/2006/relationships/hyperlink" Target="https://www.buffalo.edu/career/about/collections/communities.html#health" TargetMode="External"/><Relationship Id="rId11" Type="http://schemas.openxmlformats.org/officeDocument/2006/relationships/image" Target="../media/image29.jpg"/><Relationship Id="rId5" Type="http://schemas.openxmlformats.org/officeDocument/2006/relationships/hyperlink" Target="https://www.buffalo.edu/career/about/collections/communities.html#gliap" TargetMode="External"/><Relationship Id="rId15" Type="http://schemas.openxmlformats.org/officeDocument/2006/relationships/image" Target="../media/image33.jpg"/><Relationship Id="rId10" Type="http://schemas.openxmlformats.org/officeDocument/2006/relationships/image" Target="../media/image28.jpg"/><Relationship Id="rId4" Type="http://schemas.openxmlformats.org/officeDocument/2006/relationships/hyperlink" Target="https://www.buffalo.edu/career/about/collections/communities.html#date" TargetMode="External"/><Relationship Id="rId9" Type="http://schemas.openxmlformats.org/officeDocument/2006/relationships/image" Target="../media/image27.jpg"/><Relationship Id="rId14" Type="http://schemas.openxmlformats.org/officeDocument/2006/relationships/image" Target="../media/image3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careerdesignstudio.buffalo.edu/resources/roadtrip-nation/?utm_source=roadtrip-nation&amp;utm_medium=powerpoint-template&amp;utm_campaign=presentations" TargetMode="Externa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buffalo.joinhandshake.com/articles/21217?utm_source=digital-challenge-cards&amp;utm_medium=powerpoint-template&amp;utm_campaign=presentations" TargetMode="External"/><Relationship Id="rId1" Type="http://schemas.openxmlformats.org/officeDocument/2006/relationships/slideLayout" Target="../slideLayouts/slideLayout9.xml"/><Relationship Id="rId5" Type="http://schemas.openxmlformats.org/officeDocument/2006/relationships/hyperlink" Target="bit.ly/3MVKRv7"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6856" y="4250994"/>
            <a:ext cx="7206494" cy="1650381"/>
          </a:xfrm>
        </p:spPr>
        <p:txBody>
          <a:bodyPr vert="horz" lIns="0" tIns="45720" rIns="91440" bIns="45720" rtlCol="0" anchor="t">
            <a:normAutofit/>
          </a:bodyPr>
          <a:lstStyle/>
          <a:p>
            <a:r>
              <a:rPr lang="en-US" altLang="en-US" sz="2000" dirty="0"/>
              <a:t>259 Capen Hall</a:t>
            </a:r>
          </a:p>
          <a:p>
            <a:r>
              <a:rPr lang="en-US" altLang="en-US" sz="2000" dirty="0"/>
              <a:t>jobs@buffalo.edu</a:t>
            </a:r>
          </a:p>
          <a:p>
            <a:r>
              <a:rPr lang="en-US" sz="2000" dirty="0"/>
              <a:t>buffalo.edu/career.html </a:t>
            </a:r>
            <a:r>
              <a:rPr lang="en-US" sz="2000" dirty="0">
                <a:cs typeface="Arial"/>
              </a:rPr>
              <a:t>	</a:t>
            </a:r>
            <a:endParaRPr lang="en-US" dirty="0">
              <a:cs typeface="Arial"/>
            </a:endParaRPr>
          </a:p>
        </p:txBody>
      </p:sp>
      <p:sp>
        <p:nvSpPr>
          <p:cNvPr id="3" name="Title 2"/>
          <p:cNvSpPr>
            <a:spLocks noGrp="1"/>
          </p:cNvSpPr>
          <p:nvPr>
            <p:ph type="ctrTitle"/>
          </p:nvPr>
        </p:nvSpPr>
        <p:spPr>
          <a:xfrm>
            <a:off x="658368" y="512957"/>
            <a:ext cx="6638544" cy="3538048"/>
          </a:xfrm>
        </p:spPr>
        <p:txBody>
          <a:bodyPr>
            <a:normAutofit/>
          </a:bodyPr>
          <a:lstStyle/>
          <a:p>
            <a:r>
              <a:rPr lang="en-US" sz="5000" dirty="0">
                <a:effectLst>
                  <a:outerShdw blurRad="50800" dist="38100" dir="2700000" algn="tl" rotWithShape="0">
                    <a:prstClr val="black">
                      <a:alpha val="40000"/>
                    </a:prstClr>
                  </a:outerShdw>
                </a:effectLst>
              </a:rPr>
              <a:t> </a:t>
            </a:r>
            <a:br>
              <a:rPr lang="en-US" sz="5000" dirty="0">
                <a:effectLst>
                  <a:outerShdw blurRad="50800" dist="38100" dir="2700000" algn="tl" rotWithShape="0">
                    <a:prstClr val="black">
                      <a:alpha val="40000"/>
                    </a:prstClr>
                  </a:outerShdw>
                </a:effectLst>
              </a:rPr>
            </a:br>
            <a:r>
              <a:rPr lang="en-US" sz="5000" dirty="0">
                <a:effectLst>
                  <a:outerShdw blurRad="50800" dist="38100" dir="2700000" algn="tl" rotWithShape="0">
                    <a:prstClr val="black">
                      <a:alpha val="40000"/>
                    </a:prstClr>
                  </a:outerShdw>
                </a:effectLst>
              </a:rPr>
              <a:t>Career Design Center</a:t>
            </a:r>
          </a:p>
        </p:txBody>
      </p:sp>
    </p:spTree>
    <p:extLst>
      <p:ext uri="{BB962C8B-B14F-4D97-AF65-F5344CB8AC3E}">
        <p14:creationId xmlns:p14="http://schemas.microsoft.com/office/powerpoint/2010/main" val="1057298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csrv.jaredzei\Desktop\The Go To Folder\potential tech fest ads\hard rock robot.png"/>
          <p:cNvPicPr>
            <a:picLocks noChangeAspect="1" noChangeArrowheads="1"/>
          </p:cNvPicPr>
          <p:nvPr/>
        </p:nvPicPr>
        <p:blipFill>
          <a:blip r:embed="rId3" cstate="print"/>
          <a:srcRect/>
          <a:stretch>
            <a:fillRect/>
          </a:stretch>
        </p:blipFill>
        <p:spPr bwMode="auto">
          <a:xfrm>
            <a:off x="353683" y="1"/>
            <a:ext cx="11559395" cy="6857999"/>
          </a:xfrm>
          <a:prstGeom prst="rect">
            <a:avLst/>
          </a:prstGeom>
          <a:noFill/>
        </p:spPr>
      </p:pic>
      <p:sp>
        <p:nvSpPr>
          <p:cNvPr id="3" name="TextBox 2"/>
          <p:cNvSpPr txBox="1"/>
          <p:nvPr/>
        </p:nvSpPr>
        <p:spPr>
          <a:xfrm>
            <a:off x="4191000" y="533400"/>
            <a:ext cx="3657600" cy="369332"/>
          </a:xfrm>
          <a:prstGeom prst="rect">
            <a:avLst/>
          </a:prstGeom>
          <a:noFill/>
        </p:spPr>
        <p:txBody>
          <a:bodyPr wrap="square" rtlCol="0">
            <a:spAutoFit/>
          </a:bodyPr>
          <a:lstStyle/>
          <a:p>
            <a:endParaRPr lang="en-US" dirty="0"/>
          </a:p>
        </p:txBody>
      </p:sp>
      <p:sp>
        <p:nvSpPr>
          <p:cNvPr id="4" name="Rectangle 3"/>
          <p:cNvSpPr/>
          <p:nvPr/>
        </p:nvSpPr>
        <p:spPr>
          <a:xfrm>
            <a:off x="3968334" y="2967335"/>
            <a:ext cx="4566066" cy="923330"/>
          </a:xfrm>
          <a:prstGeom prst="rect">
            <a:avLst/>
          </a:prstGeom>
          <a:noFill/>
        </p:spPr>
        <p:txBody>
          <a:bodyPr wrap="square" lIns="91440" tIns="45720" rIns="91440" bIns="45720">
            <a:spAutoFit/>
          </a:bodyPr>
          <a:lstStyle/>
          <a:p>
            <a:pPr algn="ct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1524000" y="1"/>
            <a:ext cx="9144000" cy="2308324"/>
          </a:xfrm>
          <a:prstGeom prst="rect">
            <a:avLst/>
          </a:prstGeom>
          <a:noFill/>
        </p:spPr>
        <p:txBody>
          <a:bodyPr wrap="square" lIns="91440" tIns="45720" rIns="91440" bIns="45720">
            <a:spAutoFit/>
          </a:bodyPr>
          <a:lstStyle/>
          <a:p>
            <a:pPr algn="ctr"/>
            <a:r>
              <a:rPr lang="en-US" sz="7200"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Copperplate Gothic Bold" pitchFamily="34" charset="0"/>
              </a:rPr>
              <a:t>job + Internship</a:t>
            </a:r>
            <a:r>
              <a:rPr lang="en-US" sz="4800" dirty="0">
                <a:ln w="18000">
                  <a:solidFill>
                    <a:schemeClr val="tx1"/>
                  </a:solidFill>
                  <a:prstDash val="solid"/>
                  <a:miter lim="800000"/>
                </a:ln>
                <a:solidFill>
                  <a:schemeClr val="bg1"/>
                </a:solidFill>
                <a:effectLst>
                  <a:outerShdw blurRad="25500" dist="23000" dir="7020000" algn="tl">
                    <a:srgbClr val="000000">
                      <a:alpha val="50000"/>
                    </a:srgbClr>
                  </a:outerShdw>
                </a:effectLst>
                <a:latin typeface="Copperplate Gothic Bold" pitchFamily="34" charset="0"/>
              </a:rPr>
              <a:t> </a:t>
            </a:r>
            <a:r>
              <a:rPr lang="en-US" sz="7200"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Copperplate Gothic Bold" pitchFamily="34" charset="0"/>
              </a:rPr>
              <a:t>Fair</a:t>
            </a:r>
            <a:endParaRPr lang="en-US" sz="4800"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Copperplate Gothic Bold" pitchFamily="34" charset="0"/>
            </a:endParaRPr>
          </a:p>
        </p:txBody>
      </p:sp>
      <p:sp>
        <p:nvSpPr>
          <p:cNvPr id="6" name="Rectangle 5"/>
          <p:cNvSpPr/>
          <p:nvPr/>
        </p:nvSpPr>
        <p:spPr>
          <a:xfrm>
            <a:off x="1524000" y="5638800"/>
            <a:ext cx="3505200" cy="261610"/>
          </a:xfrm>
          <a:prstGeom prst="rect">
            <a:avLst/>
          </a:prstGeom>
        </p:spPr>
        <p:txBody>
          <a:bodyPr wrap="square">
            <a:spAutoFit/>
          </a:bodyPr>
          <a:lstStyle/>
          <a:p>
            <a:pPr algn="ctr"/>
            <a:endParaRPr lang="en-US" sz="1100"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Copperplate Gothic Bold" pitchFamily="34" charset="0"/>
            </a:endParaRPr>
          </a:p>
        </p:txBody>
      </p:sp>
      <p:sp>
        <p:nvSpPr>
          <p:cNvPr id="7" name="Rectangle 6"/>
          <p:cNvSpPr/>
          <p:nvPr/>
        </p:nvSpPr>
        <p:spPr>
          <a:xfrm>
            <a:off x="1524000" y="5657671"/>
            <a:ext cx="9144000" cy="1446550"/>
          </a:xfrm>
          <a:prstGeom prst="rect">
            <a:avLst/>
          </a:prstGeom>
        </p:spPr>
        <p:txBody>
          <a:bodyPr wrap="square">
            <a:spAutoFit/>
          </a:bodyPr>
          <a:lstStyle/>
          <a:p>
            <a:pPr algn="ctr"/>
            <a:r>
              <a:rPr lang="en-US" sz="8800"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Copperplate Gothic Bold" pitchFamily="34" charset="0"/>
              </a:rPr>
              <a:t> Is Coming</a:t>
            </a:r>
            <a:endParaRPr lang="en-US" sz="1400"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Copperplate Gothic Bold" pitchFamily="34" charset="0"/>
            </a:endParaRPr>
          </a:p>
        </p:txBody>
      </p:sp>
    </p:spTree>
    <p:extLst>
      <p:ext uri="{BB962C8B-B14F-4D97-AF65-F5344CB8AC3E}">
        <p14:creationId xmlns:p14="http://schemas.microsoft.com/office/powerpoint/2010/main" val="3950619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vert="horz" lIns="182880" tIns="45720" rIns="182880" bIns="45720" rtlCol="0" anchor="t">
            <a:noAutofit/>
          </a:bodyPr>
          <a:lstStyle/>
          <a:p>
            <a:r>
              <a:rPr lang="en-US" sz="2200" dirty="0">
                <a:latin typeface="Arial"/>
                <a:cs typeface="Arial"/>
              </a:rPr>
              <a:t>October 3, 2023 </a:t>
            </a:r>
            <a:endParaRPr lang="en-US" sz="2200" dirty="0"/>
          </a:p>
          <a:p>
            <a:r>
              <a:rPr lang="en-US" sz="2200" dirty="0"/>
              <a:t>12:30pm - 4:30pm</a:t>
            </a:r>
          </a:p>
          <a:p>
            <a:r>
              <a:rPr lang="en-US" sz="2200" dirty="0"/>
              <a:t>Alumni Arena </a:t>
            </a:r>
          </a:p>
        </p:txBody>
      </p:sp>
      <p:sp>
        <p:nvSpPr>
          <p:cNvPr id="3" name="Title 2"/>
          <p:cNvSpPr>
            <a:spLocks noGrp="1"/>
          </p:cNvSpPr>
          <p:nvPr>
            <p:ph type="title"/>
          </p:nvPr>
        </p:nvSpPr>
        <p:spPr/>
        <p:txBody>
          <a:bodyPr/>
          <a:lstStyle/>
          <a:p>
            <a:r>
              <a:rPr lang="en-US" dirty="0"/>
              <a:t>STEAM Job &amp; Internship Fair </a:t>
            </a:r>
          </a:p>
        </p:txBody>
      </p:sp>
      <p:pic>
        <p:nvPicPr>
          <p:cNvPr id="4" name="Picture 2" descr="C:\Documents and Settings\csrv.jaredzei\Desktop\The Go To Folder\potential tech fest ads\hard rock robot.png"/>
          <p:cNvPicPr>
            <a:picLocks noChangeAspect="1" noChangeArrowheads="1"/>
          </p:cNvPicPr>
          <p:nvPr/>
        </p:nvPicPr>
        <p:blipFill>
          <a:blip r:embed="rId2" cstate="print"/>
          <a:srcRect/>
          <a:stretch>
            <a:fillRect/>
          </a:stretch>
        </p:blipFill>
        <p:spPr bwMode="auto">
          <a:xfrm>
            <a:off x="3636335" y="2374900"/>
            <a:ext cx="7409328" cy="3938091"/>
          </a:xfrm>
          <a:prstGeom prst="rect">
            <a:avLst/>
          </a:prstGeom>
          <a:noFill/>
        </p:spPr>
      </p:pic>
    </p:spTree>
    <p:extLst>
      <p:ext uri="{BB962C8B-B14F-4D97-AF65-F5344CB8AC3E}">
        <p14:creationId xmlns:p14="http://schemas.microsoft.com/office/powerpoint/2010/main" val="1399500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Vmock logo" title="Vmock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468" y="1124010"/>
            <a:ext cx="1109663" cy="1109663"/>
          </a:xfrm>
          <a:prstGeom prst="rect">
            <a:avLst/>
          </a:prstGeom>
        </p:spPr>
      </p:pic>
      <p:sp>
        <p:nvSpPr>
          <p:cNvPr id="3" name="VMock"/>
          <p:cNvSpPr>
            <a:spLocks noGrp="1"/>
          </p:cNvSpPr>
          <p:nvPr>
            <p:ph type="title"/>
          </p:nvPr>
        </p:nvSpPr>
        <p:spPr>
          <a:xfrm>
            <a:off x="1679130" y="1446635"/>
            <a:ext cx="5648596" cy="716084"/>
          </a:xfrm>
        </p:spPr>
        <p:txBody>
          <a:bodyPr>
            <a:normAutofit fontScale="90000"/>
          </a:bodyPr>
          <a:lstStyle/>
          <a:p>
            <a:r>
              <a:rPr lang="en-US" dirty="0"/>
              <a:t>Unlock your instant resume review in 15-seconds or less</a:t>
            </a:r>
          </a:p>
        </p:txBody>
      </p:sp>
      <p:sp>
        <p:nvSpPr>
          <p:cNvPr id="4" name="Text Placeholder 3"/>
          <p:cNvSpPr>
            <a:spLocks noGrp="1"/>
          </p:cNvSpPr>
          <p:nvPr>
            <p:ph type="body" idx="1"/>
          </p:nvPr>
        </p:nvSpPr>
        <p:spPr>
          <a:xfrm>
            <a:off x="632967" y="2573076"/>
            <a:ext cx="6992626" cy="3767137"/>
          </a:xfrm>
        </p:spPr>
        <p:txBody>
          <a:bodyPr vert="horz" lIns="91440" tIns="45720" rIns="91440" bIns="45720" rtlCol="0" anchor="t">
            <a:noAutofit/>
          </a:bodyPr>
          <a:lstStyle/>
          <a:p>
            <a:r>
              <a:rPr lang="en-US" sz="2000" dirty="0"/>
              <a:t>Introducing </a:t>
            </a:r>
            <a:r>
              <a:rPr lang="en-US" sz="2000" b="1" dirty="0"/>
              <a:t>VMock</a:t>
            </a:r>
            <a:r>
              <a:rPr lang="en-US" sz="2000" dirty="0"/>
              <a:t>, an algorithm-based online resume review platform: </a:t>
            </a:r>
          </a:p>
          <a:p>
            <a:pPr marL="285750" indent="-285750">
              <a:buFont typeface="Arial" panose="020B0604020202020204" pitchFamily="34" charset="0"/>
              <a:buChar char="•"/>
            </a:pPr>
            <a:r>
              <a:rPr lang="en-US" sz="2000" dirty="0"/>
              <a:t>Bullet by bullet feedback that’s personalized to you!</a:t>
            </a:r>
          </a:p>
          <a:p>
            <a:pPr marL="285750" indent="-285750">
              <a:buFont typeface="Arial" panose="020B0604020202020204" pitchFamily="34" charset="0"/>
              <a:buChar char="•"/>
            </a:pPr>
            <a:r>
              <a:rPr lang="en-US" sz="2000" dirty="0"/>
              <a:t>Green, yellow, or red scoring, showing you where your resume is strong and where it needs more attention.</a:t>
            </a:r>
          </a:p>
          <a:p>
            <a:pPr marL="285750" indent="-285750">
              <a:buFont typeface="Arial" panose="020B0604020202020204" pitchFamily="34" charset="0"/>
              <a:buChar char="•"/>
            </a:pPr>
            <a:r>
              <a:rPr lang="en-US" sz="2000" dirty="0"/>
              <a:t>Formatting tips to get your resume looking clean and sharp.</a:t>
            </a:r>
          </a:p>
          <a:p>
            <a:pPr marL="285750" indent="-285750">
              <a:buFont typeface="Arial" panose="020B0604020202020204" pitchFamily="34" charset="0"/>
              <a:buChar char="•"/>
            </a:pPr>
            <a:r>
              <a:rPr lang="en-US" sz="2000" b="1" dirty="0">
                <a:solidFill>
                  <a:srgbClr val="005BBB"/>
                </a:solidFill>
              </a:rPr>
              <a:t>+Plus, </a:t>
            </a:r>
            <a:r>
              <a:rPr lang="en-US" sz="2000" dirty="0">
                <a:solidFill>
                  <a:srgbClr val="005BBB"/>
                </a:solidFill>
              </a:rPr>
              <a:t>it’s available 24/7</a:t>
            </a:r>
          </a:p>
          <a:p>
            <a:pPr marL="285750" indent="-285750">
              <a:buFont typeface="Arial" panose="020B0604020202020204" pitchFamily="34" charset="0"/>
              <a:buChar char="•"/>
            </a:pPr>
            <a:r>
              <a:rPr lang="en-US" sz="2400" b="1" dirty="0">
                <a:solidFill>
                  <a:srgbClr val="005BBB"/>
                </a:solidFill>
                <a:latin typeface="Arial"/>
                <a:cs typeface="Arial"/>
              </a:rPr>
              <a:t>https://www.vmock.com/unibuffalo</a:t>
            </a:r>
            <a:endParaRPr lang="en-US" sz="2400">
              <a:solidFill>
                <a:srgbClr val="005BBB"/>
              </a:solidFill>
              <a:latin typeface="Arial"/>
              <a:cs typeface="Arial"/>
            </a:endParaRPr>
          </a:p>
        </p:txBody>
      </p:sp>
      <p:sp>
        <p:nvSpPr>
          <p:cNvPr id="6" name="TextBox 5"/>
          <p:cNvSpPr txBox="1"/>
          <p:nvPr/>
        </p:nvSpPr>
        <p:spPr>
          <a:xfrm>
            <a:off x="8492657" y="1357221"/>
            <a:ext cx="2822659" cy="877163"/>
          </a:xfrm>
          <a:prstGeom prst="rect">
            <a:avLst/>
          </a:prstGeom>
          <a:noFill/>
        </p:spPr>
        <p:txBody>
          <a:bodyPr wrap="square" rtlCol="0">
            <a:spAutoFit/>
          </a:bodyPr>
          <a:lstStyle/>
          <a:p>
            <a:pPr algn="ctr"/>
            <a:r>
              <a:rPr lang="en-US" sz="1700" dirty="0">
                <a:solidFill>
                  <a:srgbClr val="00C7B1"/>
                </a:solidFill>
                <a:latin typeface="Arial" charset="0"/>
                <a:ea typeface="Arial" charset="0"/>
                <a:cs typeface="Arial" charset="0"/>
              </a:rPr>
              <a:t>Use this QR code for your 1 out of 10 resume reviews + get to green status.</a:t>
            </a:r>
          </a:p>
        </p:txBody>
      </p:sp>
      <p:pic>
        <p:nvPicPr>
          <p:cNvPr id="7" name="Picture 6" descr="A QR code that gives you access to VMock." title="VMock QR Co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2658" y="2244784"/>
            <a:ext cx="2822659" cy="2822659"/>
          </a:xfrm>
          <a:prstGeom prst="rect">
            <a:avLst/>
          </a:prstGeom>
        </p:spPr>
      </p:pic>
      <p:sp>
        <p:nvSpPr>
          <p:cNvPr id="5" name="Arc 4" title="Arrow"/>
          <p:cNvSpPr/>
          <p:nvPr/>
        </p:nvSpPr>
        <p:spPr>
          <a:xfrm rot="20219121" flipV="1">
            <a:off x="10320787" y="2080620"/>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10" name="TextBox 9"/>
          <p:cNvSpPr txBox="1"/>
          <p:nvPr/>
        </p:nvSpPr>
        <p:spPr>
          <a:xfrm>
            <a:off x="8492658" y="5019085"/>
            <a:ext cx="2822658" cy="1323439"/>
          </a:xfrm>
          <a:prstGeom prst="rect">
            <a:avLst/>
          </a:prstGeom>
          <a:noFill/>
        </p:spPr>
        <p:txBody>
          <a:bodyPr wrap="square" rtlCol="0">
            <a:spAutoFit/>
          </a:bodyPr>
          <a:lstStyle/>
          <a:p>
            <a:pPr algn="ctr"/>
            <a:r>
              <a:rPr lang="en-US" sz="1600" dirty="0">
                <a:solidFill>
                  <a:srgbClr val="666666"/>
                </a:solidFill>
                <a:latin typeface="Arial" charset="0"/>
                <a:ea typeface="Arial" charset="0"/>
                <a:cs typeface="Arial" charset="0"/>
              </a:rPr>
              <a:t>You’ll need to sign in to Bullseye powered by Handshake with your UBIT name and password to get access.</a:t>
            </a:r>
          </a:p>
        </p:txBody>
      </p:sp>
    </p:spTree>
    <p:extLst>
      <p:ext uri="{BB962C8B-B14F-4D97-AF65-F5344CB8AC3E}">
        <p14:creationId xmlns:p14="http://schemas.microsoft.com/office/powerpoint/2010/main" val="2814358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Vmock logo" title="Vmock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468" y="1124010"/>
            <a:ext cx="1109663" cy="1109663"/>
          </a:xfrm>
          <a:prstGeom prst="rect">
            <a:avLst/>
          </a:prstGeom>
        </p:spPr>
      </p:pic>
      <p:sp>
        <p:nvSpPr>
          <p:cNvPr id="3" name="VMock"/>
          <p:cNvSpPr>
            <a:spLocks noGrp="1"/>
          </p:cNvSpPr>
          <p:nvPr>
            <p:ph type="title"/>
          </p:nvPr>
        </p:nvSpPr>
        <p:spPr>
          <a:xfrm>
            <a:off x="1679129" y="1304670"/>
            <a:ext cx="5946463" cy="650255"/>
          </a:xfrm>
        </p:spPr>
        <p:txBody>
          <a:bodyPr>
            <a:normAutofit fontScale="90000"/>
          </a:bodyPr>
          <a:lstStyle/>
          <a:p>
            <a:r>
              <a:rPr lang="en-US" dirty="0"/>
              <a:t>ASPIRE – LinkedIn Profile Review</a:t>
            </a:r>
          </a:p>
        </p:txBody>
      </p:sp>
      <p:sp>
        <p:nvSpPr>
          <p:cNvPr id="4" name="Text Placeholder 3"/>
          <p:cNvSpPr>
            <a:spLocks noGrp="1"/>
          </p:cNvSpPr>
          <p:nvPr>
            <p:ph type="body" idx="1"/>
          </p:nvPr>
        </p:nvSpPr>
        <p:spPr>
          <a:xfrm>
            <a:off x="632967" y="2573076"/>
            <a:ext cx="6992626" cy="3767137"/>
          </a:xfrm>
        </p:spPr>
        <p:txBody>
          <a:bodyPr vert="horz" lIns="91440" tIns="45720" rIns="91440" bIns="45720" rtlCol="0" anchor="t">
            <a:noAutofit/>
          </a:bodyPr>
          <a:lstStyle/>
          <a:p>
            <a:r>
              <a:rPr lang="en-US" sz="2000" dirty="0"/>
              <a:t>Introducing </a:t>
            </a:r>
            <a:r>
              <a:rPr lang="en-US" sz="2000" b="1" dirty="0"/>
              <a:t>Aspire</a:t>
            </a:r>
            <a:r>
              <a:rPr lang="en-US" sz="2000" dirty="0"/>
              <a:t>, a new feature inside </a:t>
            </a:r>
            <a:r>
              <a:rPr lang="en-US" sz="2000" dirty="0" err="1"/>
              <a:t>Vmock</a:t>
            </a:r>
            <a:r>
              <a:rPr lang="en-US" sz="2000" dirty="0"/>
              <a:t>: </a:t>
            </a:r>
          </a:p>
          <a:p>
            <a:pPr marL="285750" indent="-285750">
              <a:buFont typeface="Arial" panose="020B0604020202020204" pitchFamily="34" charset="0"/>
              <a:buChar char="•"/>
            </a:pPr>
            <a:r>
              <a:rPr lang="en-US" sz="2000" dirty="0"/>
              <a:t>Section by section feedback that’s personalized to you!</a:t>
            </a:r>
          </a:p>
          <a:p>
            <a:pPr marL="285750" indent="-285750">
              <a:buFont typeface="Arial" panose="020B0604020202020204" pitchFamily="34" charset="0"/>
              <a:buChar char="•"/>
            </a:pPr>
            <a:r>
              <a:rPr lang="en-US" sz="2000" dirty="0"/>
              <a:t>Green, yellow, or red scoring, showing you where your profile is strong and where it needs more attention.</a:t>
            </a:r>
          </a:p>
          <a:p>
            <a:pPr marL="285750" indent="-285750">
              <a:buFont typeface="Arial" panose="020B0604020202020204" pitchFamily="34" charset="0"/>
              <a:buChar char="•"/>
            </a:pPr>
            <a:r>
              <a:rPr lang="en-US" sz="2000" dirty="0"/>
              <a:t>Skills Gaps Snapshot</a:t>
            </a:r>
          </a:p>
          <a:p>
            <a:pPr marL="285750" indent="-285750">
              <a:buFont typeface="Arial" panose="020B0604020202020204" pitchFamily="34" charset="0"/>
              <a:buChar char="•"/>
            </a:pPr>
            <a:r>
              <a:rPr lang="en-US" sz="2000" b="1" dirty="0">
                <a:solidFill>
                  <a:srgbClr val="005BBB"/>
                </a:solidFill>
              </a:rPr>
              <a:t>+Plus, </a:t>
            </a:r>
            <a:r>
              <a:rPr lang="en-US" sz="2000" dirty="0">
                <a:solidFill>
                  <a:srgbClr val="005BBB"/>
                </a:solidFill>
              </a:rPr>
              <a:t>it’s available 24/7</a:t>
            </a:r>
          </a:p>
          <a:p>
            <a:pPr marL="285750" indent="-285750">
              <a:buFont typeface="Arial" panose="020B0604020202020204" pitchFamily="34" charset="0"/>
              <a:buChar char="•"/>
            </a:pPr>
            <a:r>
              <a:rPr lang="en-US" sz="2400" b="1" dirty="0">
                <a:solidFill>
                  <a:srgbClr val="005BBB"/>
                </a:solidFill>
                <a:latin typeface="Arial"/>
                <a:cs typeface="Arial"/>
              </a:rPr>
              <a:t>https://www.vmock.com/unibuffalo</a:t>
            </a:r>
            <a:endParaRPr lang="en-US" sz="2400" dirty="0">
              <a:solidFill>
                <a:srgbClr val="005BBB"/>
              </a:solidFill>
              <a:latin typeface="Arial"/>
              <a:cs typeface="Arial"/>
            </a:endParaRPr>
          </a:p>
        </p:txBody>
      </p:sp>
      <p:sp>
        <p:nvSpPr>
          <p:cNvPr id="6" name="TextBox 5"/>
          <p:cNvSpPr txBox="1"/>
          <p:nvPr/>
        </p:nvSpPr>
        <p:spPr>
          <a:xfrm>
            <a:off x="8492657" y="1357221"/>
            <a:ext cx="2822659" cy="877163"/>
          </a:xfrm>
          <a:prstGeom prst="rect">
            <a:avLst/>
          </a:prstGeom>
          <a:noFill/>
        </p:spPr>
        <p:txBody>
          <a:bodyPr wrap="square" rtlCol="0">
            <a:spAutoFit/>
          </a:bodyPr>
          <a:lstStyle/>
          <a:p>
            <a:pPr algn="ctr"/>
            <a:r>
              <a:rPr lang="en-US" sz="1700" dirty="0">
                <a:solidFill>
                  <a:srgbClr val="00C7B1"/>
                </a:solidFill>
                <a:latin typeface="Arial" charset="0"/>
                <a:ea typeface="Arial" charset="0"/>
                <a:cs typeface="Arial" charset="0"/>
              </a:rPr>
              <a:t>Use this QR code for your 1 out of 10 resume reviews + get to green status.</a:t>
            </a:r>
          </a:p>
        </p:txBody>
      </p:sp>
      <p:pic>
        <p:nvPicPr>
          <p:cNvPr id="7" name="Picture 6" descr="A QR code that gives you access to VMock." title="VMock QR Co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2658" y="2244784"/>
            <a:ext cx="2822659" cy="2822659"/>
          </a:xfrm>
          <a:prstGeom prst="rect">
            <a:avLst/>
          </a:prstGeom>
        </p:spPr>
      </p:pic>
      <p:sp>
        <p:nvSpPr>
          <p:cNvPr id="5" name="Arc 4" title="Arrow"/>
          <p:cNvSpPr/>
          <p:nvPr/>
        </p:nvSpPr>
        <p:spPr>
          <a:xfrm rot="20219121" flipV="1">
            <a:off x="10320787" y="2080620"/>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10" name="TextBox 9"/>
          <p:cNvSpPr txBox="1"/>
          <p:nvPr/>
        </p:nvSpPr>
        <p:spPr>
          <a:xfrm>
            <a:off x="8492658" y="5019085"/>
            <a:ext cx="2822658" cy="1323439"/>
          </a:xfrm>
          <a:prstGeom prst="rect">
            <a:avLst/>
          </a:prstGeom>
          <a:noFill/>
        </p:spPr>
        <p:txBody>
          <a:bodyPr wrap="square" rtlCol="0">
            <a:spAutoFit/>
          </a:bodyPr>
          <a:lstStyle/>
          <a:p>
            <a:pPr algn="ctr"/>
            <a:r>
              <a:rPr lang="en-US" sz="1600" dirty="0">
                <a:solidFill>
                  <a:srgbClr val="666666"/>
                </a:solidFill>
                <a:latin typeface="Arial" charset="0"/>
                <a:ea typeface="Arial" charset="0"/>
                <a:cs typeface="Arial" charset="0"/>
              </a:rPr>
              <a:t>You’ll need to sign in to Bullseye powered by Handshake with your UBIT name and password to get access.</a:t>
            </a:r>
          </a:p>
        </p:txBody>
      </p:sp>
    </p:spTree>
    <p:extLst>
      <p:ext uri="{BB962C8B-B14F-4D97-AF65-F5344CB8AC3E}">
        <p14:creationId xmlns:p14="http://schemas.microsoft.com/office/powerpoint/2010/main" val="1937098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Interstride icon.">
            <a:extLst>
              <a:ext uri="{FF2B5EF4-FFF2-40B4-BE49-F238E27FC236}">
                <a16:creationId xmlns:a16="http://schemas.microsoft.com/office/drawing/2014/main" id="{6ADB953C-F09E-442B-A7F6-A7E434BA936C}"/>
              </a:ext>
            </a:extLst>
          </p:cNvPr>
          <p:cNvPicPr>
            <a:picLocks noChangeAspect="1"/>
          </p:cNvPicPr>
          <p:nvPr/>
        </p:nvPicPr>
        <p:blipFill>
          <a:blip r:embed="rId2"/>
          <a:stretch>
            <a:fillRect/>
          </a:stretch>
        </p:blipFill>
        <p:spPr>
          <a:xfrm>
            <a:off x="544454" y="1494603"/>
            <a:ext cx="769855" cy="765554"/>
          </a:xfrm>
          <a:prstGeom prst="rect">
            <a:avLst/>
          </a:prstGeom>
        </p:spPr>
      </p:pic>
      <p:sp>
        <p:nvSpPr>
          <p:cNvPr id="3" name="Title 1"/>
          <p:cNvSpPr>
            <a:spLocks noGrp="1"/>
          </p:cNvSpPr>
          <p:nvPr>
            <p:ph type="title"/>
          </p:nvPr>
        </p:nvSpPr>
        <p:spPr>
          <a:xfrm>
            <a:off x="1399363" y="1446635"/>
            <a:ext cx="10057531" cy="716084"/>
          </a:xfrm>
        </p:spPr>
        <p:txBody>
          <a:bodyPr>
            <a:noAutofit/>
          </a:bodyPr>
          <a:lstStyle/>
          <a:p>
            <a:r>
              <a:rPr lang="en-US" i="0" u="none" strike="noStrike" baseline="0" dirty="0">
                <a:solidFill>
                  <a:srgbClr val="005BBB"/>
                </a:solidFill>
              </a:rPr>
              <a:t>Interstride – The </a:t>
            </a:r>
            <a:r>
              <a:rPr lang="en-US" dirty="0">
                <a:solidFill>
                  <a:srgbClr val="005BBB"/>
                </a:solidFill>
                <a:effectLst/>
                <a:cs typeface="Times New Roman" panose="02020603050405020304" pitchFamily="18" charset="0"/>
              </a:rPr>
              <a:t>one-stop-shop for all things international. </a:t>
            </a:r>
            <a:endParaRPr lang="en-US" dirty="0">
              <a:solidFill>
                <a:srgbClr val="005BBB"/>
              </a:solidFill>
            </a:endParaRPr>
          </a:p>
        </p:txBody>
      </p:sp>
      <p:sp>
        <p:nvSpPr>
          <p:cNvPr id="4" name="Text Placeholder 2"/>
          <p:cNvSpPr>
            <a:spLocks noGrp="1"/>
          </p:cNvSpPr>
          <p:nvPr>
            <p:ph type="body" idx="1"/>
          </p:nvPr>
        </p:nvSpPr>
        <p:spPr>
          <a:xfrm>
            <a:off x="799113" y="2462802"/>
            <a:ext cx="7493240" cy="3177440"/>
          </a:xfrm>
        </p:spPr>
        <p:txBody>
          <a:bodyPr/>
          <a:lstStyle/>
          <a:p>
            <a:r>
              <a:rPr lang="en-US" sz="2000" dirty="0"/>
              <a:t>Interstride</a:t>
            </a:r>
            <a:r>
              <a:rPr lang="en-US" sz="2000" b="1" dirty="0"/>
              <a:t> </a:t>
            </a:r>
            <a:r>
              <a:rPr lang="en-US" sz="2000" dirty="0"/>
              <a:t>is </a:t>
            </a:r>
            <a:r>
              <a:rPr lang="en-US" sz="2000" dirty="0">
                <a:effectLst/>
                <a:latin typeface="Arial" panose="020B0604020202020204" pitchFamily="34" charset="0"/>
                <a:ea typeface="DengXian" panose="020B0503020204020204" pitchFamily="2" charset="-122"/>
                <a:cs typeface="Arial" panose="020B0604020202020204" pitchFamily="34" charset="0"/>
              </a:rPr>
              <a:t>an online tool designed to support international students or students wishing to work abroad in their global job search! </a:t>
            </a:r>
            <a:br>
              <a:rPr lang="en-US" sz="2000" dirty="0">
                <a:effectLst/>
                <a:latin typeface="Arial" panose="020B0604020202020204" pitchFamily="34" charset="0"/>
                <a:ea typeface="DengXian" panose="020B0503020204020204" pitchFamily="2" charset="-122"/>
                <a:cs typeface="Arial" panose="020B0604020202020204" pitchFamily="34" charset="0"/>
              </a:rPr>
            </a:br>
            <a:endParaRPr lang="en-US" sz="2000" dirty="0">
              <a:effectLst/>
              <a:latin typeface="Arial" panose="020B0604020202020204" pitchFamily="34" charset="0"/>
              <a:ea typeface="DengXian" panose="020B0503020204020204" pitchFamily="2" charset="-122"/>
              <a:cs typeface="Times New Roman" panose="02020603050405020304" pitchFamily="18" charset="0"/>
            </a:endParaRPr>
          </a:p>
          <a:p>
            <a:pPr>
              <a:lnSpc>
                <a:spcPct val="100000"/>
              </a:lnSpc>
            </a:pPr>
            <a:r>
              <a:rPr lang="en-US" sz="2000" dirty="0"/>
              <a:t>With Interstride, get access to:</a:t>
            </a:r>
          </a:p>
          <a:p>
            <a:pPr marL="342900" indent="-342900">
              <a:lnSpc>
                <a:spcPct val="100000"/>
              </a:lnSpc>
              <a:buFont typeface="Arial" panose="020B0604020202020204" pitchFamily="34" charset="0"/>
              <a:buChar char="•"/>
            </a:pPr>
            <a:r>
              <a:rPr lang="en-US" sz="2000" dirty="0"/>
              <a:t>US and global opportunities</a:t>
            </a:r>
          </a:p>
          <a:p>
            <a:pPr marL="342900" indent="-342900">
              <a:lnSpc>
                <a:spcPct val="100000"/>
              </a:lnSpc>
              <a:buFont typeface="Arial" panose="020B0604020202020204" pitchFamily="34" charset="0"/>
              <a:buChar char="•"/>
            </a:pPr>
            <a:r>
              <a:rPr lang="en-US" sz="2000" dirty="0"/>
              <a:t>Visa and immigration support</a:t>
            </a:r>
          </a:p>
          <a:p>
            <a:pPr marL="342900" indent="-342900">
              <a:lnSpc>
                <a:spcPct val="100000"/>
              </a:lnSpc>
              <a:buFont typeface="Arial" panose="020B0604020202020204" pitchFamily="34" charset="0"/>
              <a:buChar char="•"/>
            </a:pPr>
            <a:r>
              <a:rPr lang="en-US" sz="2000" dirty="0"/>
              <a:t>Productivity tools, webinars and resources</a:t>
            </a:r>
          </a:p>
          <a:p>
            <a:pPr marL="342900" indent="-342900">
              <a:lnSpc>
                <a:spcPct val="100000"/>
              </a:lnSpc>
              <a:buFont typeface="Arial" panose="020B0604020202020204" pitchFamily="34" charset="0"/>
              <a:buChar char="•"/>
            </a:pPr>
            <a:r>
              <a:rPr lang="en-US" sz="2000" b="1" dirty="0">
                <a:solidFill>
                  <a:srgbClr val="005BBB"/>
                </a:solidFill>
              </a:rPr>
              <a:t>+Plus, </a:t>
            </a:r>
            <a:r>
              <a:rPr lang="en-US" sz="2000" dirty="0">
                <a:solidFill>
                  <a:srgbClr val="005BBB"/>
                </a:solidFill>
              </a:rPr>
              <a:t>it’s available 24/7</a:t>
            </a:r>
          </a:p>
          <a:p>
            <a:endParaRPr lang="en-US" sz="2000" dirty="0">
              <a:solidFill>
                <a:srgbClr val="005BBB"/>
              </a:solidFill>
            </a:endParaRPr>
          </a:p>
        </p:txBody>
      </p:sp>
      <p:sp>
        <p:nvSpPr>
          <p:cNvPr id="13" name="TextBox 4"/>
          <p:cNvSpPr txBox="1"/>
          <p:nvPr/>
        </p:nvSpPr>
        <p:spPr>
          <a:xfrm>
            <a:off x="799113" y="6137950"/>
            <a:ext cx="4607078" cy="307777"/>
          </a:xfrm>
          <a:prstGeom prst="rect">
            <a:avLst/>
          </a:prstGeom>
          <a:noFill/>
        </p:spPr>
        <p:txBody>
          <a:bodyPr wrap="square" rtlCol="0">
            <a:spAutoFit/>
          </a:bodyPr>
          <a:lstStyle/>
          <a:p>
            <a:pPr algn="ctr"/>
            <a:r>
              <a:rPr lang="en-US" sz="1400" dirty="0">
                <a:solidFill>
                  <a:srgbClr val="005BBB"/>
                </a:solidFill>
                <a:latin typeface="Arial" charset="0"/>
                <a:ea typeface="Arial" charset="0"/>
                <a:cs typeface="Arial" charset="0"/>
              </a:rPr>
              <a:t>Use this QR to learn more and to access Interstride.</a:t>
            </a:r>
          </a:p>
        </p:txBody>
      </p:sp>
      <p:cxnSp>
        <p:nvCxnSpPr>
          <p:cNvPr id="17" name="Straight Arrow Connector 5" descr="Dotted arrow line&#10;&#10;A dotted line with an arrow on one end and a circle on the other."/>
          <p:cNvCxnSpPr>
            <a:cxnSpLocks/>
          </p:cNvCxnSpPr>
          <p:nvPr/>
        </p:nvCxnSpPr>
        <p:spPr>
          <a:xfrm flipH="1">
            <a:off x="5228477" y="6319609"/>
            <a:ext cx="3403459" cy="0"/>
          </a:xfrm>
          <a:prstGeom prst="straightConnector1">
            <a:avLst/>
          </a:prstGeom>
          <a:ln w="20320">
            <a:solidFill>
              <a:srgbClr val="E56A54"/>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pic>
        <p:nvPicPr>
          <p:cNvPr id="5" name="Picture 4" descr="Qr code to Interstride.">
            <a:hlinkClick r:id="rId3"/>
            <a:extLst>
              <a:ext uri="{FF2B5EF4-FFF2-40B4-BE49-F238E27FC236}">
                <a16:creationId xmlns:a16="http://schemas.microsoft.com/office/drawing/2014/main" id="{DB36AFC6-33FC-4ECA-A3D6-36083BD06754}"/>
              </a:ext>
            </a:extLst>
          </p:cNvPr>
          <p:cNvPicPr>
            <a:picLocks noChangeAspect="1"/>
          </p:cNvPicPr>
          <p:nvPr/>
        </p:nvPicPr>
        <p:blipFill>
          <a:blip r:embed="rId4"/>
          <a:stretch>
            <a:fillRect/>
          </a:stretch>
        </p:blipFill>
        <p:spPr>
          <a:xfrm>
            <a:off x="8718178" y="5195047"/>
            <a:ext cx="1483658" cy="1483658"/>
          </a:xfrm>
          <a:prstGeom prst="rect">
            <a:avLst/>
          </a:prstGeom>
        </p:spPr>
      </p:pic>
      <p:pic>
        <p:nvPicPr>
          <p:cNvPr id="10" name="Picture 9" descr="The Interstride home dashboard, the online tool for international students, displayed on a laptop.">
            <a:extLst>
              <a:ext uri="{FF2B5EF4-FFF2-40B4-BE49-F238E27FC236}">
                <a16:creationId xmlns:a16="http://schemas.microsoft.com/office/drawing/2014/main" id="{A3E50E40-BD52-4280-9CF8-DE892D226462}"/>
              </a:ext>
            </a:extLst>
          </p:cNvPr>
          <p:cNvPicPr>
            <a:picLocks noChangeAspect="1"/>
          </p:cNvPicPr>
          <p:nvPr/>
        </p:nvPicPr>
        <p:blipFill>
          <a:blip r:embed="rId5"/>
          <a:stretch>
            <a:fillRect/>
          </a:stretch>
        </p:blipFill>
        <p:spPr>
          <a:xfrm>
            <a:off x="8292353" y="2521496"/>
            <a:ext cx="3639669" cy="2057205"/>
          </a:xfrm>
          <a:prstGeom prst="rect">
            <a:avLst/>
          </a:prstGeom>
        </p:spPr>
      </p:pic>
    </p:spTree>
    <p:extLst>
      <p:ext uri="{BB962C8B-B14F-4D97-AF65-F5344CB8AC3E}">
        <p14:creationId xmlns:p14="http://schemas.microsoft.com/office/powerpoint/2010/main" val="115866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6927" y="882521"/>
            <a:ext cx="4742491" cy="868430"/>
          </a:xfrm>
        </p:spPr>
        <p:txBody>
          <a:bodyPr>
            <a:normAutofit/>
          </a:bodyPr>
          <a:lstStyle/>
          <a:p>
            <a:r>
              <a:rPr lang="en-US" dirty="0"/>
              <a:t>Career Design Studio</a:t>
            </a:r>
          </a:p>
        </p:txBody>
      </p:sp>
      <p:sp>
        <p:nvSpPr>
          <p:cNvPr id="5" name="Text Placeholder 4"/>
          <p:cNvSpPr>
            <a:spLocks noGrp="1"/>
          </p:cNvSpPr>
          <p:nvPr>
            <p:ph type="body" idx="1"/>
          </p:nvPr>
        </p:nvSpPr>
        <p:spPr>
          <a:xfrm>
            <a:off x="569468" y="1939169"/>
            <a:ext cx="4739949" cy="4497155"/>
          </a:xfrm>
        </p:spPr>
        <p:txBody>
          <a:bodyPr/>
          <a:lstStyle/>
          <a:p>
            <a:r>
              <a:rPr lang="en-US" b="1" dirty="0"/>
              <a:t>Where career and life collide.</a:t>
            </a:r>
          </a:p>
          <a:p>
            <a:r>
              <a:rPr lang="en-US" b="0" i="0" dirty="0">
                <a:solidFill>
                  <a:srgbClr val="666666"/>
                </a:solidFill>
                <a:effectLst/>
                <a:latin typeface="+mn-lt"/>
              </a:rPr>
              <a:t>No matter where you're at on your career design journey, the </a:t>
            </a:r>
            <a:r>
              <a:rPr lang="en-US" b="0" i="0" u="none" strike="noStrike" dirty="0">
                <a:solidFill>
                  <a:srgbClr val="005BBB"/>
                </a:solidFill>
                <a:effectLst/>
                <a:latin typeface="+mn-lt"/>
                <a:hlinkClick r:id="rId2" tooltip="This link opens a page in a new window or tab.">
                  <a:extLst>
                    <a:ext uri="{A12FA001-AC4F-418D-AE19-62706E023703}">
                      <ahyp:hlinkClr xmlns:ahyp="http://schemas.microsoft.com/office/drawing/2018/hyperlinkcolor" val="tx"/>
                    </a:ext>
                  </a:extLst>
                </a:hlinkClick>
              </a:rPr>
              <a:t>Career Design Studio</a:t>
            </a:r>
            <a:r>
              <a:rPr lang="en-US" b="0" i="0" dirty="0">
                <a:solidFill>
                  <a:srgbClr val="005BBB"/>
                </a:solidFill>
                <a:effectLst/>
                <a:latin typeface="+mn-lt"/>
              </a:rPr>
              <a:t> </a:t>
            </a:r>
            <a:r>
              <a:rPr lang="en-US" b="0" i="0" dirty="0">
                <a:solidFill>
                  <a:srgbClr val="666666"/>
                </a:solidFill>
                <a:effectLst/>
                <a:latin typeface="+mn-lt"/>
              </a:rPr>
              <a:t>can help you find your way forward.</a:t>
            </a:r>
            <a:br>
              <a:rPr lang="en-US" dirty="0"/>
            </a:br>
            <a:endParaRPr lang="en-US" dirty="0"/>
          </a:p>
          <a:p>
            <a:r>
              <a:rPr lang="en-US" b="1" dirty="0"/>
              <a:t>Things you might find:</a:t>
            </a:r>
          </a:p>
          <a:p>
            <a:pPr marL="285750" indent="-285750">
              <a:lnSpc>
                <a:spcPct val="100000"/>
              </a:lnSpc>
              <a:buFont typeface="Arial" panose="020B0604020202020204" pitchFamily="34" charset="0"/>
              <a:buChar char="•"/>
            </a:pPr>
            <a:r>
              <a:rPr lang="en-US" dirty="0"/>
              <a:t>What’s trending</a:t>
            </a:r>
          </a:p>
          <a:p>
            <a:pPr marL="285750" indent="-285750">
              <a:lnSpc>
                <a:spcPct val="100000"/>
              </a:lnSpc>
              <a:buFont typeface="Arial" panose="020B0604020202020204" pitchFamily="34" charset="0"/>
              <a:buChar char="•"/>
            </a:pPr>
            <a:r>
              <a:rPr lang="en-US" dirty="0"/>
              <a:t>Career Community toolkits full of people, events, blogs, resources, podcasts and playlists</a:t>
            </a:r>
          </a:p>
          <a:p>
            <a:pPr marL="285750" indent="-285750">
              <a:lnSpc>
                <a:spcPct val="100000"/>
              </a:lnSpc>
              <a:buFont typeface="Arial" panose="020B0604020202020204" pitchFamily="34" charset="0"/>
              <a:buChar char="•"/>
            </a:pPr>
            <a:r>
              <a:rPr lang="en-US" dirty="0"/>
              <a:t>List of employers hiring now for internships, on-campus job, part-time and full-time jobs</a:t>
            </a:r>
          </a:p>
        </p:txBody>
      </p:sp>
      <p:pic>
        <p:nvPicPr>
          <p:cNvPr id="2" name="Picture 1" descr="A QR Code accessing the Collections website." title="A QR Code to Collections.">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7130" y="4187747"/>
            <a:ext cx="1134016" cy="1134016"/>
          </a:xfrm>
          <a:prstGeom prst="rect">
            <a:avLst/>
          </a:prstGeom>
        </p:spPr>
      </p:pic>
      <p:sp>
        <p:nvSpPr>
          <p:cNvPr id="13" name="website"/>
          <p:cNvSpPr/>
          <p:nvPr/>
        </p:nvSpPr>
        <p:spPr>
          <a:xfrm>
            <a:off x="10174040" y="5320274"/>
            <a:ext cx="1890447" cy="246221"/>
          </a:xfrm>
          <a:prstGeom prst="rect">
            <a:avLst/>
          </a:prstGeom>
        </p:spPr>
        <p:txBody>
          <a:bodyPr wrap="square">
            <a:spAutoFit/>
          </a:bodyPr>
          <a:lstStyle/>
          <a:p>
            <a:r>
              <a:rPr lang="en-US" sz="1000" dirty="0"/>
              <a:t>buffalo.edu/career/collections</a:t>
            </a:r>
          </a:p>
        </p:txBody>
      </p:sp>
      <p:pic>
        <p:nvPicPr>
          <p:cNvPr id="8" name="Picture 7" descr="A person using a computer looking at the Career Design Studio.">
            <a:extLst>
              <a:ext uri="{FF2B5EF4-FFF2-40B4-BE49-F238E27FC236}">
                <a16:creationId xmlns:a16="http://schemas.microsoft.com/office/drawing/2014/main" id="{24B6A9FB-7EDB-4FD0-99CD-B219D8C131C1}"/>
              </a:ext>
            </a:extLst>
          </p:cNvPr>
          <p:cNvPicPr>
            <a:picLocks noChangeAspect="1"/>
          </p:cNvPicPr>
          <p:nvPr/>
        </p:nvPicPr>
        <p:blipFill>
          <a:blip r:embed="rId5"/>
          <a:stretch>
            <a:fillRect/>
          </a:stretch>
        </p:blipFill>
        <p:spPr>
          <a:xfrm>
            <a:off x="5852160" y="1023500"/>
            <a:ext cx="6811684" cy="4542995"/>
          </a:xfrm>
          <a:prstGeom prst="rect">
            <a:avLst/>
          </a:prstGeom>
        </p:spPr>
      </p:pic>
      <p:pic>
        <p:nvPicPr>
          <p:cNvPr id="14" name="Picture 13" descr="Qr code to the Career Design Studio. ">
            <a:extLst>
              <a:ext uri="{FF2B5EF4-FFF2-40B4-BE49-F238E27FC236}">
                <a16:creationId xmlns:a16="http://schemas.microsoft.com/office/drawing/2014/main" id="{C3C3C926-02CF-4965-AA4C-4F642A945E6C}"/>
              </a:ext>
            </a:extLst>
          </p:cNvPr>
          <p:cNvPicPr>
            <a:picLocks noChangeAspect="1"/>
          </p:cNvPicPr>
          <p:nvPr/>
        </p:nvPicPr>
        <p:blipFill>
          <a:blip r:embed="rId6"/>
          <a:stretch>
            <a:fillRect/>
          </a:stretch>
        </p:blipFill>
        <p:spPr>
          <a:xfrm>
            <a:off x="7660539" y="4522180"/>
            <a:ext cx="1914144" cy="1914144"/>
          </a:xfrm>
          <a:prstGeom prst="rect">
            <a:avLst/>
          </a:prstGeom>
        </p:spPr>
      </p:pic>
      <p:cxnSp>
        <p:nvCxnSpPr>
          <p:cNvPr id="15" name="Straight Arrow Connector 14" descr="Dotted arrow line&#10;&#10;A dotted line with an arrow on one end and a circle on the other.">
            <a:extLst>
              <a:ext uri="{FF2B5EF4-FFF2-40B4-BE49-F238E27FC236}">
                <a16:creationId xmlns:a16="http://schemas.microsoft.com/office/drawing/2014/main" id="{86EF89E1-3AB5-43D1-A334-78FE2AA42E27}"/>
              </a:ext>
            </a:extLst>
          </p:cNvPr>
          <p:cNvCxnSpPr>
            <a:cxnSpLocks/>
          </p:cNvCxnSpPr>
          <p:nvPr/>
        </p:nvCxnSpPr>
        <p:spPr>
          <a:xfrm flipH="1">
            <a:off x="5230368" y="5954507"/>
            <a:ext cx="2339920" cy="0"/>
          </a:xfrm>
          <a:prstGeom prst="straightConnector1">
            <a:avLst/>
          </a:prstGeom>
          <a:ln w="20320">
            <a:solidFill>
              <a:srgbClr val="00C7B1"/>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020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1641" y="1238192"/>
            <a:ext cx="8251030" cy="868430"/>
          </a:xfrm>
        </p:spPr>
        <p:txBody>
          <a:bodyPr>
            <a:noAutofit/>
          </a:bodyPr>
          <a:lstStyle/>
          <a:p>
            <a:r>
              <a:rPr lang="en-US" dirty="0"/>
              <a:t>Six Career Communities to follow </a:t>
            </a:r>
          </a:p>
        </p:txBody>
      </p:sp>
      <p:sp>
        <p:nvSpPr>
          <p:cNvPr id="3" name="Text Placeholder 2" descr="An image of a chart board with a line climbing up on a graph. This image represents the Management, Sales, Consulting + Finance career community." title="Management, Sales, Consulting + Finance"/>
          <p:cNvSpPr>
            <a:spLocks noGrp="1"/>
          </p:cNvSpPr>
          <p:nvPr>
            <p:ph type="body" idx="1"/>
          </p:nvPr>
        </p:nvSpPr>
        <p:spPr>
          <a:xfrm>
            <a:off x="264757" y="2516384"/>
            <a:ext cx="5870161" cy="2768327"/>
          </a:xfrm>
        </p:spPr>
        <p:txBody>
          <a:bodyPr/>
          <a:lstStyle/>
          <a:p>
            <a:pPr marL="508000" indent="-457200">
              <a:lnSpc>
                <a:spcPts val="3000"/>
              </a:lnSpc>
              <a:spcBef>
                <a:spcPts val="0"/>
              </a:spcBef>
              <a:buFont typeface="+mj-lt"/>
              <a:buAutoNum type="arabicPeriod"/>
            </a:pPr>
            <a:r>
              <a:rPr lang="en-US" sz="2000" dirty="0">
                <a:hlinkClick r:id="rId3"/>
              </a:rPr>
              <a:t>Arts, Design, Entertainment + Communications </a:t>
            </a:r>
            <a:endParaRPr lang="en-US" sz="2000" dirty="0"/>
          </a:p>
          <a:p>
            <a:pPr marL="508000" indent="-457200">
              <a:lnSpc>
                <a:spcPts val="3000"/>
              </a:lnSpc>
              <a:spcBef>
                <a:spcPts val="0"/>
              </a:spcBef>
              <a:buFont typeface="+mj-lt"/>
              <a:buAutoNum type="arabicPeriod"/>
            </a:pPr>
            <a:r>
              <a:rPr lang="en-US" sz="2000" dirty="0">
                <a:hlinkClick r:id="rId4"/>
              </a:rPr>
              <a:t>Data, Analytics, Technology + Engineering</a:t>
            </a:r>
            <a:endParaRPr lang="en-US" sz="2000" dirty="0"/>
          </a:p>
          <a:p>
            <a:pPr marL="508000" indent="-457200">
              <a:lnSpc>
                <a:spcPts val="3000"/>
              </a:lnSpc>
              <a:spcBef>
                <a:spcPts val="0"/>
              </a:spcBef>
              <a:buFont typeface="+mj-lt"/>
              <a:buAutoNum type="arabicPeriod"/>
            </a:pPr>
            <a:r>
              <a:rPr lang="en-US" sz="2000" dirty="0">
                <a:hlinkClick r:id="rId5"/>
              </a:rPr>
              <a:t>Government, Law, International Affairs + Policy</a:t>
            </a:r>
            <a:endParaRPr lang="en-US" sz="2000" dirty="0"/>
          </a:p>
          <a:p>
            <a:pPr marL="508000" indent="-457200">
              <a:lnSpc>
                <a:spcPts val="3000"/>
              </a:lnSpc>
              <a:spcBef>
                <a:spcPts val="0"/>
              </a:spcBef>
              <a:buFont typeface="+mj-lt"/>
              <a:buAutoNum type="arabicPeriod"/>
            </a:pPr>
            <a:r>
              <a:rPr lang="en-US" sz="2000" dirty="0">
                <a:hlinkClick r:id="rId6"/>
              </a:rPr>
              <a:t>Healthcare, Public Health, Life + Lab Sciences</a:t>
            </a:r>
            <a:endParaRPr lang="en-US" sz="2000" dirty="0"/>
          </a:p>
          <a:p>
            <a:pPr marL="508000" indent="-457200">
              <a:lnSpc>
                <a:spcPts val="3000"/>
              </a:lnSpc>
              <a:spcBef>
                <a:spcPts val="0"/>
              </a:spcBef>
              <a:buFont typeface="+mj-lt"/>
              <a:buAutoNum type="arabicPeriod"/>
            </a:pPr>
            <a:r>
              <a:rPr lang="en-US" sz="2000" dirty="0">
                <a:hlinkClick r:id="rId7"/>
              </a:rPr>
              <a:t>Management, Sales, Consulting + Finance</a:t>
            </a:r>
            <a:endParaRPr lang="en-US" sz="2000" dirty="0"/>
          </a:p>
          <a:p>
            <a:pPr marL="508000" indent="-457200">
              <a:lnSpc>
                <a:spcPts val="3000"/>
              </a:lnSpc>
              <a:spcBef>
                <a:spcPts val="0"/>
              </a:spcBef>
              <a:buFont typeface="+mj-lt"/>
              <a:buAutoNum type="arabicPeriod"/>
            </a:pPr>
            <a:r>
              <a:rPr lang="en-US" sz="2000" dirty="0">
                <a:hlinkClick r:id="rId8"/>
              </a:rPr>
              <a:t>Nonprofit, Education + Social Impact </a:t>
            </a:r>
            <a:endParaRPr lang="en-US" sz="2000" dirty="0"/>
          </a:p>
          <a:p>
            <a:endParaRPr lang="en-US" dirty="0"/>
          </a:p>
        </p:txBody>
      </p:sp>
      <p:pic>
        <p:nvPicPr>
          <p:cNvPr id="7" name="Picture 3" descr="An image of a cup with the theater masks and a music on it. In the cup, there's a paintbrush, a ruler and a sharpened pencil. This graphic represents the Arts, Design, Entertainment + Communications career community." title="Arts, Design, Entertainment + Communications "/>
          <p:cNvPicPr>
            <a:picLocks noGrp="1" noChangeAspect="1"/>
          </p:cNvPicPr>
          <p:nvPr>
            <p:ph type="pic" idx="13"/>
          </p:nvPr>
        </p:nvPicPr>
        <p:blipFill>
          <a:blip r:embed="rId9">
            <a:extLst>
              <a:ext uri="{28A0092B-C50C-407E-A947-70E740481C1C}">
                <a14:useLocalDpi xmlns:a14="http://schemas.microsoft.com/office/drawing/2010/main" val="0"/>
              </a:ext>
            </a:extLst>
          </a:blip>
          <a:srcRect t="7443" b="7443"/>
          <a:stretch>
            <a:fillRect/>
          </a:stretch>
        </p:blipFill>
        <p:spPr>
          <a:xfrm>
            <a:off x="6134918" y="1990571"/>
            <a:ext cx="1533417" cy="1305144"/>
          </a:xfrm>
        </p:spPr>
      </p:pic>
      <p:pic>
        <p:nvPicPr>
          <p:cNvPr id="8" name="Picture 4" descr="An image of the power symbol. This graphic represents the Data, Analytics, Technology + Engineering career community." title="Data, Analytics, Technology + Engineer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85266" y="1778796"/>
            <a:ext cx="1569265" cy="1569265"/>
          </a:xfrm>
          <a:prstGeom prst="rect">
            <a:avLst/>
          </a:prstGeom>
        </p:spPr>
      </p:pic>
      <p:pic>
        <p:nvPicPr>
          <p:cNvPr id="9" name="Picture 5" descr="An image of the justice balance scale. This graphic represents the Government, Law, International Affairs + Policy career community." title="Government, Law, International Affairs + Policy"/>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74951" y="1749468"/>
            <a:ext cx="1589840" cy="1589840"/>
          </a:xfrm>
          <a:prstGeom prst="rect">
            <a:avLst/>
          </a:prstGeom>
        </p:spPr>
      </p:pic>
      <p:pic>
        <p:nvPicPr>
          <p:cNvPr id="10" name="Picture 6" descr="An image of a heart with the first aid icon in the middle of it. This graphic represents the Healthcare, Public Health, Life + Lab Sciences career community." title="Healthcare, Public Health, Life + Lab Science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36845" y="3431167"/>
            <a:ext cx="1569083" cy="1569083"/>
          </a:xfrm>
          <a:prstGeom prst="rect">
            <a:avLst/>
          </a:prstGeom>
        </p:spPr>
      </p:pic>
      <p:pic>
        <p:nvPicPr>
          <p:cNvPr id="12" name="Picture 7" descr="An image of a chart board with a line climbing up on a graph. This image represents the Management, Sales, Consulting + Finance career community." title="Management, Sales, Consulting + Financ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90487" y="3406954"/>
            <a:ext cx="1580826" cy="1580826"/>
          </a:xfrm>
          <a:prstGeom prst="rect">
            <a:avLst/>
          </a:prstGeom>
        </p:spPr>
      </p:pic>
      <p:pic>
        <p:nvPicPr>
          <p:cNvPr id="13" name="Picture 8" descr="An image of a hand reaching out with a heart hovering over the hand. This image represents the Nonprofit, Education + Social Impact career community." title="Nonprofit, Education + Social Impact icon."/>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84363" y="3381257"/>
            <a:ext cx="1618993" cy="1618993"/>
          </a:xfrm>
          <a:prstGeom prst="rect">
            <a:avLst/>
          </a:prstGeom>
        </p:spPr>
      </p:pic>
      <p:pic>
        <p:nvPicPr>
          <p:cNvPr id="14" name="Picture 9" descr="A blue check mark in a circle." title="Check mark"/>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7755" y="5339181"/>
            <a:ext cx="1015663" cy="1015663"/>
          </a:xfrm>
          <a:prstGeom prst="rect">
            <a:avLst/>
          </a:prstGeom>
        </p:spPr>
      </p:pic>
      <p:sp>
        <p:nvSpPr>
          <p:cNvPr id="6" name="Text 10"/>
          <p:cNvSpPr/>
          <p:nvPr/>
        </p:nvSpPr>
        <p:spPr>
          <a:xfrm>
            <a:off x="1292488" y="5339181"/>
            <a:ext cx="6375847" cy="1015663"/>
          </a:xfrm>
          <a:prstGeom prst="rect">
            <a:avLst/>
          </a:prstGeom>
        </p:spPr>
        <p:txBody>
          <a:bodyPr wrap="square">
            <a:spAutoFit/>
          </a:bodyPr>
          <a:lstStyle/>
          <a:p>
            <a:pPr marL="50800" indent="0">
              <a:buNone/>
            </a:pPr>
            <a:r>
              <a:rPr lang="en-US" sz="2000" b="1" dirty="0"/>
              <a:t>Find a community (or two) that fits you.</a:t>
            </a:r>
            <a:r>
              <a:rPr lang="en-US" sz="2000" dirty="0"/>
              <a:t> There's no limit to how many communities you can join + you can change your mind at any time.</a:t>
            </a:r>
            <a:endParaRPr lang="en-US" sz="2000" dirty="0">
              <a:solidFill>
                <a:srgbClr val="005BBB"/>
              </a:solidFill>
            </a:endParaRPr>
          </a:p>
        </p:txBody>
      </p:sp>
      <p:cxnSp>
        <p:nvCxnSpPr>
          <p:cNvPr id="15" name="Straight Arrow Connector 14" descr="A dotted line with an arrow on one end and a cirlce on the other." title="Dotted arrow line"/>
          <p:cNvCxnSpPr/>
          <p:nvPr/>
        </p:nvCxnSpPr>
        <p:spPr>
          <a:xfrm flipH="1">
            <a:off x="4962149" y="6173963"/>
            <a:ext cx="3536392" cy="0"/>
          </a:xfrm>
          <a:prstGeom prst="straightConnector1">
            <a:avLst/>
          </a:prstGeom>
          <a:ln w="20320">
            <a:solidFill>
              <a:srgbClr val="00C7B1"/>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pic>
        <p:nvPicPr>
          <p:cNvPr id="5" name="Picture 4" descr="A QR code giving access to the Career Communities website." title="QR Code to Career Communities"/>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742121" y="5297681"/>
            <a:ext cx="1264961" cy="1264961"/>
          </a:xfrm>
          <a:prstGeom prst="rect">
            <a:avLst/>
          </a:prstGeom>
        </p:spPr>
      </p:pic>
    </p:spTree>
    <p:extLst>
      <p:ext uri="{BB962C8B-B14F-4D97-AF65-F5344CB8AC3E}">
        <p14:creationId xmlns:p14="http://schemas.microsoft.com/office/powerpoint/2010/main" val="808228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Next Steps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68407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480441"/>
            <a:ext cx="8557757" cy="3437400"/>
          </a:xfrm>
        </p:spPr>
        <p:txBody>
          <a:bodyPr/>
          <a:lstStyle/>
          <a:p>
            <a:pPr marL="508000" indent="-457200">
              <a:buFont typeface="+mj-lt"/>
              <a:buAutoNum type="arabicPeriod"/>
            </a:pPr>
            <a:r>
              <a:rPr lang="en-US" dirty="0"/>
              <a:t>Log into Bullseye powered by Handshake &amp; complete your profile! </a:t>
            </a:r>
          </a:p>
          <a:p>
            <a:pPr marL="508000" indent="-457200">
              <a:buFont typeface="+mj-lt"/>
              <a:buAutoNum type="arabicPeriod"/>
            </a:pPr>
            <a:r>
              <a:rPr lang="en-US" dirty="0"/>
              <a:t>Check out the Career Design STUDIO</a:t>
            </a:r>
          </a:p>
          <a:p>
            <a:pPr marL="508000" indent="-457200">
              <a:buFont typeface="+mj-lt"/>
              <a:buAutoNum type="arabicPeriod"/>
            </a:pPr>
            <a:r>
              <a:rPr lang="en-US" dirty="0"/>
              <a:t>Visit the office – 259 Capen Hall, Career Design Center</a:t>
            </a:r>
          </a:p>
          <a:p>
            <a:endParaRPr lang="en-US" dirty="0"/>
          </a:p>
        </p:txBody>
      </p:sp>
      <p:sp>
        <p:nvSpPr>
          <p:cNvPr id="3" name="Title 2"/>
          <p:cNvSpPr>
            <a:spLocks noGrp="1"/>
          </p:cNvSpPr>
          <p:nvPr>
            <p:ph type="title"/>
          </p:nvPr>
        </p:nvSpPr>
        <p:spPr/>
        <p:txBody>
          <a:bodyPr/>
          <a:lstStyle/>
          <a:p>
            <a:r>
              <a:rPr lang="en-US" dirty="0"/>
              <a:t>Next Action Steps</a:t>
            </a:r>
          </a:p>
        </p:txBody>
      </p:sp>
    </p:spTree>
    <p:extLst>
      <p:ext uri="{BB962C8B-B14F-4D97-AF65-F5344CB8AC3E}">
        <p14:creationId xmlns:p14="http://schemas.microsoft.com/office/powerpoint/2010/main" val="356202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8368" y="2662286"/>
            <a:ext cx="6638544" cy="1099503"/>
          </a:xfrm>
        </p:spPr>
        <p:txBody>
          <a:bodyPr>
            <a:normAutofit/>
          </a:bodyPr>
          <a:lstStyle/>
          <a:p>
            <a:r>
              <a:rPr lang="en-US" dirty="0"/>
              <a:t>Questions?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29196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a:t>CSE 199 Section A  - Please scan QR code to check in</a:t>
            </a:r>
          </a:p>
        </p:txBody>
      </p:sp>
      <p:pic>
        <p:nvPicPr>
          <p:cNvPr id="4" name="Picture 3"/>
          <p:cNvPicPr>
            <a:picLocks noChangeAspect="1"/>
          </p:cNvPicPr>
          <p:nvPr/>
        </p:nvPicPr>
        <p:blipFill>
          <a:blip r:embed="rId2"/>
          <a:stretch>
            <a:fillRect/>
          </a:stretch>
        </p:blipFill>
        <p:spPr>
          <a:xfrm>
            <a:off x="3184142" y="2189263"/>
            <a:ext cx="3788158" cy="3662722"/>
          </a:xfrm>
          <a:prstGeom prst="rect">
            <a:avLst/>
          </a:prstGeom>
        </p:spPr>
      </p:pic>
    </p:spTree>
    <p:extLst>
      <p:ext uri="{BB962C8B-B14F-4D97-AF65-F5344CB8AC3E}">
        <p14:creationId xmlns:p14="http://schemas.microsoft.com/office/powerpoint/2010/main" val="683262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69468" y="1320800"/>
            <a:ext cx="10515600" cy="716084"/>
          </a:xfrm>
        </p:spPr>
        <p:txBody>
          <a:bodyPr>
            <a:normAutofit/>
          </a:bodyPr>
          <a:lstStyle/>
          <a:p>
            <a:r>
              <a:rPr lang="en-US" sz="3600" dirty="0"/>
              <a:t>Contact Us!</a:t>
            </a:r>
          </a:p>
        </p:txBody>
      </p:sp>
      <p:sp>
        <p:nvSpPr>
          <p:cNvPr id="2" name="Text Placeholder 2"/>
          <p:cNvSpPr>
            <a:spLocks noGrp="1"/>
          </p:cNvSpPr>
          <p:nvPr>
            <p:ph type="body" idx="10"/>
          </p:nvPr>
        </p:nvSpPr>
        <p:spPr>
          <a:xfrm>
            <a:off x="751197" y="2114340"/>
            <a:ext cx="10227855" cy="2378148"/>
          </a:xfrm>
        </p:spPr>
        <p:txBody>
          <a:bodyPr/>
          <a:lstStyle/>
          <a:p>
            <a:pPr marL="50800" indent="0">
              <a:lnSpc>
                <a:spcPct val="100000"/>
              </a:lnSpc>
              <a:buNone/>
            </a:pPr>
            <a:r>
              <a:rPr lang="en-US" sz="2400" b="1" dirty="0"/>
              <a:t>Career Design Center</a:t>
            </a:r>
          </a:p>
          <a:p>
            <a:pPr>
              <a:lnSpc>
                <a:spcPct val="100000"/>
              </a:lnSpc>
            </a:pPr>
            <a:r>
              <a:rPr lang="en-US" dirty="0"/>
              <a:t>Monday - Friday  |  8:30 a.m. - 5 p.m.</a:t>
            </a:r>
          </a:p>
          <a:p>
            <a:pPr>
              <a:lnSpc>
                <a:spcPct val="100000"/>
              </a:lnSpc>
            </a:pPr>
            <a:r>
              <a:rPr lang="en-US" dirty="0"/>
              <a:t>259 Capen Hall, North Campus</a:t>
            </a:r>
          </a:p>
          <a:p>
            <a:pPr>
              <a:lnSpc>
                <a:spcPct val="100000"/>
              </a:lnSpc>
            </a:pPr>
            <a:r>
              <a:rPr lang="en-US" dirty="0"/>
              <a:t>Phone: 716-645-2231</a:t>
            </a:r>
          </a:p>
          <a:p>
            <a:pPr>
              <a:lnSpc>
                <a:spcPct val="100000"/>
              </a:lnSpc>
            </a:pPr>
            <a:r>
              <a:rPr lang="en-US" sz="2400" dirty="0">
                <a:solidFill>
                  <a:srgbClr val="005BBB"/>
                </a:solidFill>
              </a:rPr>
              <a:t>You Talk. We Listen. </a:t>
            </a:r>
            <a:r>
              <a:rPr lang="en-US" sz="2400" b="1" dirty="0">
                <a:solidFill>
                  <a:srgbClr val="005BBB"/>
                </a:solidFill>
              </a:rPr>
              <a:t>Book online.</a:t>
            </a:r>
          </a:p>
        </p:txBody>
      </p:sp>
      <p:sp>
        <p:nvSpPr>
          <p:cNvPr id="4" name="Use QR Code 3"/>
          <p:cNvSpPr txBox="1"/>
          <p:nvPr/>
        </p:nvSpPr>
        <p:spPr>
          <a:xfrm>
            <a:off x="5115586" y="5039362"/>
            <a:ext cx="2643743" cy="1323439"/>
          </a:xfrm>
          <a:prstGeom prst="rect">
            <a:avLst/>
          </a:prstGeom>
          <a:noFill/>
        </p:spPr>
        <p:txBody>
          <a:bodyPr wrap="square" rtlCol="0">
            <a:spAutoFit/>
          </a:bodyPr>
          <a:lstStyle/>
          <a:p>
            <a:pPr algn="ctr"/>
            <a:r>
              <a:rPr lang="en-US" sz="1600" dirty="0">
                <a:solidFill>
                  <a:srgbClr val="00C7B1"/>
                </a:solidFill>
                <a:latin typeface="Arial" charset="0"/>
                <a:ea typeface="Arial" charset="0"/>
                <a:cs typeface="Arial" charset="0"/>
              </a:rPr>
              <a:t>Use this QR code to book a career design appointment or chat with Virtual Vic about your career questions 24/7.</a:t>
            </a:r>
          </a:p>
        </p:txBody>
      </p:sp>
      <p:sp>
        <p:nvSpPr>
          <p:cNvPr id="5" name="Arc 4" title="Arrow"/>
          <p:cNvSpPr/>
          <p:nvPr/>
        </p:nvSpPr>
        <p:spPr>
          <a:xfrm rot="13914345" flipV="1">
            <a:off x="6464579" y="3475191"/>
            <a:ext cx="1760144" cy="2189508"/>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7" name="website"/>
          <p:cNvSpPr/>
          <p:nvPr/>
        </p:nvSpPr>
        <p:spPr>
          <a:xfrm>
            <a:off x="8527789" y="4670458"/>
            <a:ext cx="2813671" cy="307777"/>
          </a:xfrm>
          <a:prstGeom prst="rect">
            <a:avLst/>
          </a:prstGeom>
        </p:spPr>
        <p:txBody>
          <a:bodyPr wrap="square">
            <a:spAutoFit/>
          </a:bodyPr>
          <a:lstStyle/>
          <a:p>
            <a:pPr algn="ctr"/>
            <a:r>
              <a:rPr lang="en-US" sz="1400" dirty="0"/>
              <a:t>buffalo.edu/career/appointments</a:t>
            </a:r>
          </a:p>
        </p:txBody>
      </p:sp>
      <p:grpSp>
        <p:nvGrpSpPr>
          <p:cNvPr id="11" name="Group" descr="Square brackets."/>
          <p:cNvGrpSpPr/>
          <p:nvPr/>
        </p:nvGrpSpPr>
        <p:grpSpPr>
          <a:xfrm>
            <a:off x="5012592" y="4921109"/>
            <a:ext cx="2819588" cy="1441691"/>
            <a:chOff x="5019037" y="4722326"/>
            <a:chExt cx="2819588" cy="814385"/>
          </a:xfrm>
        </p:grpSpPr>
        <p:sp>
          <p:nvSpPr>
            <p:cNvPr id="9" name="Freeform" descr="Left square bracket."/>
            <p:cNvSpPr/>
            <p:nvPr/>
          </p:nvSpPr>
          <p:spPr>
            <a:xfrm>
              <a:off x="5019037" y="4722326"/>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0" name="Freeform" descr="Right square bracket."/>
            <p:cNvSpPr/>
            <p:nvPr/>
          </p:nvSpPr>
          <p:spPr>
            <a:xfrm rot="10800000">
              <a:off x="7665901" y="473964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grpSp>
      <p:pic>
        <p:nvPicPr>
          <p:cNvPr id="6" name="Picture 5" descr="A QR code giving direct access to book an appointment with the Career Design Center." title="A QR Code to appointmen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6229" y="1349031"/>
            <a:ext cx="3376789" cy="3376789"/>
          </a:xfrm>
          <a:prstGeom prst="rect">
            <a:avLst/>
          </a:prstGeom>
        </p:spPr>
      </p:pic>
      <p:pic>
        <p:nvPicPr>
          <p:cNvPr id="13" name="Picture 12" descr="The logo for Virtual Vic, the virtual assistance chatbot for the Career Design Center." title="Virtual V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414" y="5437516"/>
            <a:ext cx="1298173" cy="1331247"/>
          </a:xfrm>
          <a:prstGeom prst="rect">
            <a:avLst/>
          </a:prstGeom>
        </p:spPr>
      </p:pic>
    </p:spTree>
    <p:extLst>
      <p:ext uri="{BB962C8B-B14F-4D97-AF65-F5344CB8AC3E}">
        <p14:creationId xmlns:p14="http://schemas.microsoft.com/office/powerpoint/2010/main" val="3787186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Career Design Center</a:t>
            </a:r>
          </a:p>
        </p:txBody>
      </p:sp>
      <p:pic>
        <p:nvPicPr>
          <p:cNvPr id="4" name="Picture 3" descr="University at Buffalo Career Design Center logo. Address: 259 Capen Hall. Phone: 716-645-2231. Website: buffalo.edu/career." title="University at Buffalo Career Design Cen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The logo for Virtual Vic, the virtual assistance chatbot for the Career Design Center." title="Virtual V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1517" y="4288275"/>
            <a:ext cx="2341624" cy="2401283"/>
          </a:xfrm>
          <a:prstGeom prst="rect">
            <a:avLst/>
          </a:prstGeom>
        </p:spPr>
      </p:pic>
      <p:sp>
        <p:nvSpPr>
          <p:cNvPr id="7" name="Arc 6" descr="Dotted line arched arrow."/>
          <p:cNvSpPr/>
          <p:nvPr/>
        </p:nvSpPr>
        <p:spPr>
          <a:xfrm rot="17710191">
            <a:off x="7998468" y="5303778"/>
            <a:ext cx="1870990" cy="1663105"/>
          </a:xfrm>
          <a:prstGeom prst="arc">
            <a:avLst>
              <a:gd name="adj1" fmla="val 16200000"/>
              <a:gd name="adj2" fmla="val 1264430"/>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TextBox 2"/>
          <p:cNvSpPr txBox="1"/>
          <p:nvPr/>
        </p:nvSpPr>
        <p:spPr>
          <a:xfrm>
            <a:off x="6791141" y="5860026"/>
            <a:ext cx="3067664" cy="369332"/>
          </a:xfrm>
          <a:prstGeom prst="rect">
            <a:avLst/>
          </a:prstGeom>
          <a:noFill/>
        </p:spPr>
        <p:txBody>
          <a:bodyPr wrap="square" rtlCol="0">
            <a:spAutoFit/>
          </a:bodyPr>
          <a:lstStyle/>
          <a:p>
            <a:r>
              <a:rPr lang="en-US" dirty="0">
                <a:solidFill>
                  <a:schemeClr val="bg1"/>
                </a:solidFill>
              </a:rPr>
              <a:t>Chat to Virtual Vic 24/7 too.</a:t>
            </a:r>
          </a:p>
        </p:txBody>
      </p:sp>
    </p:spTree>
    <p:extLst>
      <p:ext uri="{BB962C8B-B14F-4D97-AF65-F5344CB8AC3E}">
        <p14:creationId xmlns:p14="http://schemas.microsoft.com/office/powerpoint/2010/main" val="674731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Career Design Center </a:t>
            </a:r>
          </a:p>
        </p:txBody>
      </p:sp>
      <p:sp>
        <p:nvSpPr>
          <p:cNvPr id="3" name="Subtitle 2"/>
          <p:cNvSpPr>
            <a:spLocks noGrp="1"/>
          </p:cNvSpPr>
          <p:nvPr>
            <p:ph type="subTitle" idx="1"/>
          </p:nvPr>
        </p:nvSpPr>
        <p:spPr/>
        <p:txBody>
          <a:bodyPr/>
          <a:lstStyle/>
          <a:p>
            <a:r>
              <a:rPr lang="en-US" dirty="0"/>
              <a:t>Resources &amp; Services </a:t>
            </a:r>
          </a:p>
        </p:txBody>
      </p:sp>
    </p:spTree>
    <p:extLst>
      <p:ext uri="{BB962C8B-B14F-4D97-AF65-F5344CB8AC3E}">
        <p14:creationId xmlns:p14="http://schemas.microsoft.com/office/powerpoint/2010/main" val="3150730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7" y="1716844"/>
            <a:ext cx="10910370" cy="4526301"/>
          </a:xfrm>
        </p:spPr>
        <p:txBody>
          <a:bodyPr numCol="2"/>
          <a:lstStyle/>
          <a:p>
            <a:pPr indent="-457200">
              <a:lnSpc>
                <a:spcPct val="80000"/>
              </a:lnSpc>
              <a:buFont typeface="Arial" panose="020B0604020202020204" pitchFamily="34" charset="0"/>
              <a:buChar char="•"/>
            </a:pPr>
            <a:r>
              <a:rPr lang="en-US" dirty="0"/>
              <a:t>Individual Career Coaching Appointments</a:t>
            </a:r>
          </a:p>
          <a:p>
            <a:pPr indent="-457200">
              <a:lnSpc>
                <a:spcPct val="80000"/>
              </a:lnSpc>
              <a:buFont typeface="Arial" panose="020B0604020202020204" pitchFamily="34" charset="0"/>
              <a:buChar char="•"/>
            </a:pPr>
            <a:r>
              <a:rPr lang="en-US" dirty="0"/>
              <a:t>Bullseye powered by Handshake</a:t>
            </a:r>
          </a:p>
          <a:p>
            <a:pPr marL="971550" lvl="1" indent="-514350">
              <a:lnSpc>
                <a:spcPct val="80000"/>
              </a:lnSpc>
              <a:buFont typeface="+mj-lt"/>
              <a:buAutoNum type="alphaLcParenR"/>
            </a:pPr>
            <a:r>
              <a:rPr lang="en-US" dirty="0"/>
              <a:t>Internship &amp; job postings</a:t>
            </a:r>
          </a:p>
          <a:p>
            <a:pPr marL="971550" lvl="1" indent="-514350">
              <a:lnSpc>
                <a:spcPct val="80000"/>
              </a:lnSpc>
              <a:buFont typeface="+mj-lt"/>
              <a:buAutoNum type="alphaLcParenR"/>
            </a:pPr>
            <a:r>
              <a:rPr lang="en-US" dirty="0"/>
              <a:t>Part-time On &amp; Off campus jobs  </a:t>
            </a:r>
          </a:p>
          <a:p>
            <a:pPr indent="-457200">
              <a:lnSpc>
                <a:spcPct val="80000"/>
              </a:lnSpc>
              <a:buFont typeface="Arial" panose="020B0604020202020204" pitchFamily="34" charset="0"/>
              <a:buChar char="•"/>
            </a:pPr>
            <a:r>
              <a:rPr lang="en-US" dirty="0"/>
              <a:t>Practice</a:t>
            </a:r>
            <a:r>
              <a:rPr lang="en-US" dirty="0">
                <a:solidFill>
                  <a:schemeClr val="folHlink"/>
                </a:solidFill>
              </a:rPr>
              <a:t> </a:t>
            </a:r>
            <a:r>
              <a:rPr lang="en-US" dirty="0"/>
              <a:t>Interviews </a:t>
            </a:r>
          </a:p>
          <a:p>
            <a:pPr indent="-457200">
              <a:lnSpc>
                <a:spcPct val="80000"/>
              </a:lnSpc>
              <a:buFont typeface="Arial" panose="020B0604020202020204" pitchFamily="34" charset="0"/>
              <a:buChar char="•"/>
            </a:pPr>
            <a:r>
              <a:rPr lang="en-US" dirty="0" err="1"/>
              <a:t>Interstride</a:t>
            </a:r>
            <a:endParaRPr lang="en-US" dirty="0"/>
          </a:p>
          <a:p>
            <a:pPr indent="-457200">
              <a:lnSpc>
                <a:spcPct val="80000"/>
              </a:lnSpc>
              <a:buFont typeface="Arial" panose="020B0604020202020204" pitchFamily="34" charset="0"/>
              <a:buChar char="•"/>
            </a:pPr>
            <a:r>
              <a:rPr lang="en-US" dirty="0"/>
              <a:t>Career Communities</a:t>
            </a:r>
          </a:p>
          <a:p>
            <a:pPr indent="-457200">
              <a:lnSpc>
                <a:spcPct val="80000"/>
              </a:lnSpc>
              <a:buFont typeface="Arial" panose="020B0604020202020204" pitchFamily="34" charset="0"/>
              <a:buChar char="•"/>
            </a:pPr>
            <a:r>
              <a:rPr lang="en-US" dirty="0"/>
              <a:t>Career Design STUDIO</a:t>
            </a:r>
          </a:p>
          <a:p>
            <a:pPr indent="-457200">
              <a:lnSpc>
                <a:spcPct val="80000"/>
              </a:lnSpc>
              <a:buFont typeface="Arial" panose="020B0604020202020204" pitchFamily="34" charset="0"/>
              <a:buChar char="•"/>
            </a:pPr>
            <a:r>
              <a:rPr lang="en-US" dirty="0"/>
              <a:t>Focus 2 Career Assessment</a:t>
            </a:r>
          </a:p>
          <a:p>
            <a:pPr indent="-457200">
              <a:lnSpc>
                <a:spcPct val="80000"/>
              </a:lnSpc>
              <a:buFont typeface="Arial" panose="020B0604020202020204" pitchFamily="34" charset="0"/>
              <a:buChar char="•"/>
            </a:pPr>
            <a:r>
              <a:rPr lang="en-US" dirty="0"/>
              <a:t>Digital Challenge Cards</a:t>
            </a:r>
          </a:p>
        </p:txBody>
      </p:sp>
      <p:sp>
        <p:nvSpPr>
          <p:cNvPr id="3" name="Title 2"/>
          <p:cNvSpPr>
            <a:spLocks noGrp="1"/>
          </p:cNvSpPr>
          <p:nvPr>
            <p:ph type="title"/>
          </p:nvPr>
        </p:nvSpPr>
        <p:spPr>
          <a:xfrm>
            <a:off x="569468" y="1000760"/>
            <a:ext cx="10515600" cy="716084"/>
          </a:xfrm>
        </p:spPr>
        <p:txBody>
          <a:bodyPr/>
          <a:lstStyle/>
          <a:p>
            <a:r>
              <a:rPr lang="en-US" sz="3200" dirty="0"/>
              <a:t>Resources &amp; Services</a:t>
            </a:r>
            <a:endParaRPr lang="en-US" dirty="0"/>
          </a:p>
        </p:txBody>
      </p:sp>
      <p:pic>
        <p:nvPicPr>
          <p:cNvPr id="6" name="Picture 4" descr="http://www.oakland.edu/upload/images/ARC/P0508231_052.jpg"/>
          <p:cNvPicPr>
            <a:picLocks noChangeAspect="1" noChangeArrowheads="1"/>
          </p:cNvPicPr>
          <p:nvPr/>
        </p:nvPicPr>
        <p:blipFill>
          <a:blip r:embed="rId3" cstate="print"/>
          <a:srcRect/>
          <a:stretch>
            <a:fillRect/>
          </a:stretch>
        </p:blipFill>
        <p:spPr bwMode="auto">
          <a:xfrm>
            <a:off x="6532230" y="1056260"/>
            <a:ext cx="3611152" cy="2407433"/>
          </a:xfrm>
          <a:prstGeom prst="rect">
            <a:avLst/>
          </a:prstGeom>
          <a:noFill/>
        </p:spPr>
      </p:pic>
      <p:pic>
        <p:nvPicPr>
          <p:cNvPr id="7" name="Picture 6" descr="Image result for HANDSHAKE YELLOW HAND CHA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7749" y="4179777"/>
            <a:ext cx="4945918" cy="870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643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99113" y="1446635"/>
            <a:ext cx="9582015" cy="716084"/>
          </a:xfrm>
        </p:spPr>
        <p:txBody>
          <a:bodyPr>
            <a:normAutofit/>
          </a:bodyPr>
          <a:lstStyle/>
          <a:p>
            <a:r>
              <a:rPr lang="en-US" dirty="0"/>
              <a:t>Start where you are.</a:t>
            </a:r>
          </a:p>
        </p:txBody>
      </p:sp>
      <p:sp>
        <p:nvSpPr>
          <p:cNvPr id="4" name="Text Placeholder 2"/>
          <p:cNvSpPr>
            <a:spLocks noGrp="1"/>
          </p:cNvSpPr>
          <p:nvPr>
            <p:ph type="body" idx="1"/>
          </p:nvPr>
        </p:nvSpPr>
        <p:spPr>
          <a:xfrm>
            <a:off x="799112" y="2306671"/>
            <a:ext cx="10326087" cy="1084523"/>
          </a:xfrm>
        </p:spPr>
        <p:txBody>
          <a:bodyPr/>
          <a:lstStyle/>
          <a:p>
            <a:r>
              <a:rPr lang="en-US" sz="2000" dirty="0"/>
              <a:t>Whether you’re searching for your major, a job/internship, skills to build or trying to imagine your life after college? </a:t>
            </a:r>
          </a:p>
          <a:p>
            <a:r>
              <a:rPr lang="en-US" sz="2000" dirty="0"/>
              <a:t>We’re with you every step of the way.</a:t>
            </a:r>
            <a:endParaRPr lang="en-US" sz="4800" b="1" dirty="0">
              <a:solidFill>
                <a:srgbClr val="002F56"/>
              </a:solidFill>
            </a:endParaRPr>
          </a:p>
        </p:txBody>
      </p:sp>
      <p:sp>
        <p:nvSpPr>
          <p:cNvPr id="5" name="Rectangle 4" descr="Underline."/>
          <p:cNvSpPr/>
          <p:nvPr/>
        </p:nvSpPr>
        <p:spPr>
          <a:xfrm>
            <a:off x="886198" y="5952196"/>
            <a:ext cx="3794659" cy="350045"/>
          </a:xfrm>
          <a:prstGeom prst="rect">
            <a:avLst/>
          </a:prstGeom>
          <a:solidFill>
            <a:srgbClr val="EBE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p:cNvSpPr txBox="1">
            <a:spLocks/>
          </p:cNvSpPr>
          <p:nvPr/>
        </p:nvSpPr>
        <p:spPr>
          <a:xfrm>
            <a:off x="886198" y="3739823"/>
            <a:ext cx="7212773" cy="2562418"/>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1000"/>
              </a:spcBef>
              <a:buClr>
                <a:srgbClr val="005BBB"/>
              </a:buClr>
              <a:buFont typeface="Arial" panose="020B0604020202020204" pitchFamily="34" charset="0"/>
              <a:buNone/>
              <a:defRPr sz="1800" b="0" i="0" kern="1200" spc="-50" baseline="0">
                <a:solidFill>
                  <a:schemeClr val="tx1"/>
                </a:solidFill>
                <a:latin typeface="Arial" charset="0"/>
                <a:ea typeface="Arial" charset="0"/>
                <a:cs typeface="Arial" charset="0"/>
              </a:defRPr>
            </a:lvl1pPr>
            <a:lvl2pPr marL="457189" indent="0" algn="l" defTabSz="914400" rtl="0" eaLnBrk="1" latinLnBrk="0" hangingPunct="1">
              <a:lnSpc>
                <a:spcPct val="90000"/>
              </a:lnSpc>
              <a:spcBef>
                <a:spcPts val="500"/>
              </a:spcBef>
              <a:buClr>
                <a:srgbClr val="005BBB"/>
              </a:buClr>
              <a:buFont typeface="Arial" panose="020B0604020202020204" pitchFamily="34" charset="0"/>
              <a:buNone/>
              <a:defRPr sz="2000" kern="1200" baseline="0">
                <a:solidFill>
                  <a:schemeClr val="tx1">
                    <a:tint val="75000"/>
                  </a:schemeClr>
                </a:solidFill>
                <a:latin typeface="Arial" charset="0"/>
                <a:ea typeface="Arial" charset="0"/>
                <a:cs typeface="Arial" charset="0"/>
              </a:defRPr>
            </a:lvl2pPr>
            <a:lvl3pPr marL="914377" indent="0" algn="l" defTabSz="914400" rtl="0" eaLnBrk="1" latinLnBrk="0" hangingPunct="1">
              <a:lnSpc>
                <a:spcPct val="90000"/>
              </a:lnSpc>
              <a:spcBef>
                <a:spcPts val="500"/>
              </a:spcBef>
              <a:buClr>
                <a:srgbClr val="005BBB"/>
              </a:buClr>
              <a:buFont typeface="LucidaGrande" charset="0"/>
              <a:buNone/>
              <a:defRPr sz="1800" kern="1200" baseline="0">
                <a:solidFill>
                  <a:schemeClr val="tx1">
                    <a:tint val="75000"/>
                  </a:schemeClr>
                </a:solidFill>
                <a:latin typeface="Arial" charset="0"/>
                <a:ea typeface="Arial" charset="0"/>
                <a:cs typeface="Arial" charset="0"/>
              </a:defRPr>
            </a:lvl3pPr>
            <a:lvl4pPr marL="1371566"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4pPr>
            <a:lvl5pPr marL="1828754"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pPr>
            <a:r>
              <a:rPr lang="en-US" sz="4800" dirty="0">
                <a:solidFill>
                  <a:srgbClr val="002F56"/>
                </a:solidFill>
              </a:rPr>
              <a:t>You Talk. </a:t>
            </a:r>
          </a:p>
          <a:p>
            <a:pPr>
              <a:lnSpc>
                <a:spcPct val="100000"/>
              </a:lnSpc>
            </a:pPr>
            <a:r>
              <a:rPr lang="en-US" sz="4800" dirty="0">
                <a:solidFill>
                  <a:srgbClr val="002F56"/>
                </a:solidFill>
              </a:rPr>
              <a:t>We Listen.</a:t>
            </a:r>
          </a:p>
          <a:p>
            <a:pPr>
              <a:lnSpc>
                <a:spcPct val="100000"/>
              </a:lnSpc>
            </a:pPr>
            <a:r>
              <a:rPr lang="en-US" sz="4800" b="1" dirty="0">
                <a:solidFill>
                  <a:srgbClr val="002F56"/>
                </a:solidFill>
              </a:rPr>
              <a:t>Book Online.</a:t>
            </a:r>
          </a:p>
        </p:txBody>
      </p:sp>
      <p:cxnSp>
        <p:nvCxnSpPr>
          <p:cNvPr id="17" name="Straight Arrow Connector 5" descr="Dotted arrow line&#10;&#10;A dotted line with an arrow on one end and a circle on the other."/>
          <p:cNvCxnSpPr>
            <a:stCxn id="8" idx="1"/>
          </p:cNvCxnSpPr>
          <p:nvPr/>
        </p:nvCxnSpPr>
        <p:spPr>
          <a:xfrm flipH="1">
            <a:off x="4919497" y="6014447"/>
            <a:ext cx="3048394" cy="30108"/>
          </a:xfrm>
          <a:prstGeom prst="straightConnector1">
            <a:avLst/>
          </a:prstGeom>
          <a:ln w="20320">
            <a:solidFill>
              <a:srgbClr val="00C7B1"/>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website"/>
          <p:cNvSpPr/>
          <p:nvPr/>
        </p:nvSpPr>
        <p:spPr>
          <a:xfrm>
            <a:off x="7967891" y="5860558"/>
            <a:ext cx="2861472" cy="307777"/>
          </a:xfrm>
          <a:prstGeom prst="rect">
            <a:avLst/>
          </a:prstGeom>
        </p:spPr>
        <p:txBody>
          <a:bodyPr wrap="square">
            <a:spAutoFit/>
          </a:bodyPr>
          <a:lstStyle/>
          <a:p>
            <a:pPr algn="ctr"/>
            <a:r>
              <a:rPr lang="en-US" sz="1400" dirty="0"/>
              <a:t>buffalo.edu/career/appointments</a:t>
            </a:r>
          </a:p>
        </p:txBody>
      </p:sp>
      <p:pic>
        <p:nvPicPr>
          <p:cNvPr id="9" name="Picture 8" descr="A QR code giving direct access to book an appointment with the Career Design Center." title="A QR Code to appoint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8971" y="3252836"/>
            <a:ext cx="2607722" cy="2607722"/>
          </a:xfrm>
          <a:prstGeom prst="rect">
            <a:avLst/>
          </a:prstGeom>
        </p:spPr>
      </p:pic>
    </p:spTree>
    <p:extLst>
      <p:ext uri="{BB962C8B-B14F-4D97-AF65-F5344CB8AC3E}">
        <p14:creationId xmlns:p14="http://schemas.microsoft.com/office/powerpoint/2010/main" val="932993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99113" y="1446635"/>
            <a:ext cx="9582015" cy="716084"/>
          </a:xfrm>
        </p:spPr>
        <p:txBody>
          <a:bodyPr>
            <a:normAutofit/>
          </a:bodyPr>
          <a:lstStyle/>
          <a:p>
            <a:r>
              <a:rPr lang="en-US" dirty="0"/>
              <a:t>What interests you?</a:t>
            </a:r>
          </a:p>
        </p:txBody>
      </p:sp>
      <p:sp>
        <p:nvSpPr>
          <p:cNvPr id="4" name="Text Placeholder 2"/>
          <p:cNvSpPr>
            <a:spLocks noGrp="1"/>
          </p:cNvSpPr>
          <p:nvPr>
            <p:ph type="body" idx="1"/>
          </p:nvPr>
        </p:nvSpPr>
        <p:spPr>
          <a:xfrm>
            <a:off x="799113" y="2498429"/>
            <a:ext cx="8225143" cy="1824112"/>
          </a:xfrm>
        </p:spPr>
        <p:txBody>
          <a:bodyPr/>
          <a:lstStyle/>
          <a:p>
            <a:r>
              <a:rPr lang="en-US" sz="2000" dirty="0"/>
              <a:t>Figure out what your interests are and how it all connects to a major and career with </a:t>
            </a:r>
            <a:r>
              <a:rPr lang="en-US" sz="2000" b="1" dirty="0"/>
              <a:t>Focus 2</a:t>
            </a:r>
            <a:r>
              <a:rPr lang="en-US" sz="2000" dirty="0"/>
              <a:t>.</a:t>
            </a:r>
          </a:p>
          <a:p>
            <a:r>
              <a:rPr lang="en-US" sz="2000" dirty="0">
                <a:solidFill>
                  <a:srgbClr val="666666"/>
                </a:solidFill>
              </a:rPr>
              <a:t>Just answer simple questions about your hobbies, skills, values and work interests. Then Focus2 gets to work and matches your results with major and career options.</a:t>
            </a:r>
          </a:p>
        </p:txBody>
      </p:sp>
      <p:pic>
        <p:nvPicPr>
          <p:cNvPr id="2" name="Picture 1" descr="A QR code giving access to Focus2." title="A QR Code to Focus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397" y="4607202"/>
            <a:ext cx="1693632" cy="1693632"/>
          </a:xfrm>
          <a:prstGeom prst="rect">
            <a:avLst/>
          </a:prstGeom>
        </p:spPr>
      </p:pic>
      <p:cxnSp>
        <p:nvCxnSpPr>
          <p:cNvPr id="17" name="Straight Arrow Connector 5" descr="A dotted line with an arrow on one end and a cirlce on the other." title="Dotted arrow line"/>
          <p:cNvCxnSpPr/>
          <p:nvPr/>
        </p:nvCxnSpPr>
        <p:spPr>
          <a:xfrm>
            <a:off x="2677886" y="5511156"/>
            <a:ext cx="2176503" cy="0"/>
          </a:xfrm>
          <a:prstGeom prst="straightConnector1">
            <a:avLst/>
          </a:prstGeom>
          <a:ln w="20320">
            <a:solidFill>
              <a:srgbClr val="00C7B1"/>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Freeform 9" descr="Left square bracket."/>
          <p:cNvSpPr/>
          <p:nvPr/>
        </p:nvSpPr>
        <p:spPr>
          <a:xfrm>
            <a:off x="5127184" y="5139593"/>
            <a:ext cx="189346" cy="873772"/>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TextBox 4"/>
          <p:cNvSpPr txBox="1"/>
          <p:nvPr/>
        </p:nvSpPr>
        <p:spPr>
          <a:xfrm>
            <a:off x="5276797" y="5177411"/>
            <a:ext cx="2972440" cy="830997"/>
          </a:xfrm>
          <a:prstGeom prst="rect">
            <a:avLst/>
          </a:prstGeom>
          <a:noFill/>
        </p:spPr>
        <p:txBody>
          <a:bodyPr wrap="square" rtlCol="0">
            <a:spAutoFit/>
          </a:bodyPr>
          <a:lstStyle/>
          <a:p>
            <a:pPr algn="ctr"/>
            <a:r>
              <a:rPr lang="en-US" sz="1600" dirty="0"/>
              <a:t>Register a new account using your </a:t>
            </a:r>
            <a:r>
              <a:rPr lang="en-US" sz="1600" b="1" i="1" dirty="0"/>
              <a:t>UB email address</a:t>
            </a:r>
            <a:r>
              <a:rPr lang="en-US" sz="1600" dirty="0"/>
              <a:t> and the access code:</a:t>
            </a:r>
            <a:r>
              <a:rPr lang="en-US" sz="1600" b="1" dirty="0"/>
              <a:t> </a:t>
            </a:r>
            <a:r>
              <a:rPr lang="en-US" sz="1600" b="1" i="1" dirty="0" err="1">
                <a:solidFill>
                  <a:srgbClr val="005BBB"/>
                </a:solidFill>
              </a:rPr>
              <a:t>ubbulls</a:t>
            </a:r>
            <a:r>
              <a:rPr lang="en-US" sz="1600" dirty="0"/>
              <a:t>.</a:t>
            </a:r>
            <a:endParaRPr lang="en-US" sz="1600" dirty="0">
              <a:solidFill>
                <a:srgbClr val="00C7B1"/>
              </a:solidFill>
              <a:latin typeface="Arial" charset="0"/>
              <a:ea typeface="Arial" charset="0"/>
              <a:cs typeface="Arial" charset="0"/>
            </a:endParaRPr>
          </a:p>
        </p:txBody>
      </p:sp>
      <p:sp>
        <p:nvSpPr>
          <p:cNvPr id="11" name="Freeform 10" descr="Right square bracket."/>
          <p:cNvSpPr/>
          <p:nvPr/>
        </p:nvSpPr>
        <p:spPr>
          <a:xfrm rot="10800000">
            <a:off x="8088180" y="5156912"/>
            <a:ext cx="189346" cy="873772"/>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pic>
        <p:nvPicPr>
          <p:cNvPr id="7" name="Picture 6" descr="Focus 2 being displayed on an iPhone showing all the different self assessment types." title="iPh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6664" y="1251856"/>
            <a:ext cx="2153817" cy="4307633"/>
          </a:xfrm>
          <a:prstGeom prst="rect">
            <a:avLst/>
          </a:prstGeom>
        </p:spPr>
      </p:pic>
    </p:spTree>
    <p:extLst>
      <p:ext uri="{BB962C8B-B14F-4D97-AF65-F5344CB8AC3E}">
        <p14:creationId xmlns:p14="http://schemas.microsoft.com/office/powerpoint/2010/main" val="167023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oadtrip Nation" descr="Roadtrip Nation logo." title="Roadtrip Nation"/>
          <p:cNvPicPr>
            <a:picLocks noChangeAspect="1"/>
          </p:cNvPicPr>
          <p:nvPr/>
        </p:nvPicPr>
        <p:blipFill>
          <a:blip r:embed="rId2"/>
          <a:stretch>
            <a:fillRect/>
          </a:stretch>
        </p:blipFill>
        <p:spPr>
          <a:xfrm>
            <a:off x="2322786" y="2981225"/>
            <a:ext cx="6001407" cy="1413236"/>
          </a:xfrm>
          <a:prstGeom prst="rect">
            <a:avLst/>
          </a:prstGeom>
        </p:spPr>
      </p:pic>
      <p:sp>
        <p:nvSpPr>
          <p:cNvPr id="3" name="Title 1"/>
          <p:cNvSpPr>
            <a:spLocks noGrp="1"/>
          </p:cNvSpPr>
          <p:nvPr>
            <p:ph type="title"/>
          </p:nvPr>
        </p:nvSpPr>
        <p:spPr>
          <a:xfrm>
            <a:off x="4295274" y="1083291"/>
            <a:ext cx="5800448" cy="716084"/>
          </a:xfrm>
        </p:spPr>
        <p:txBody>
          <a:bodyPr/>
          <a:lstStyle/>
          <a:p>
            <a:r>
              <a:rPr lang="en-US" dirty="0"/>
              <a:t>Helping you find your path</a:t>
            </a:r>
          </a:p>
        </p:txBody>
      </p:sp>
      <p:sp>
        <p:nvSpPr>
          <p:cNvPr id="2" name="Text Placeholder 2"/>
          <p:cNvSpPr>
            <a:spLocks noGrp="1"/>
          </p:cNvSpPr>
          <p:nvPr>
            <p:ph type="body" idx="10"/>
          </p:nvPr>
        </p:nvSpPr>
        <p:spPr>
          <a:xfrm>
            <a:off x="1452583" y="4834785"/>
            <a:ext cx="8386810" cy="800204"/>
          </a:xfrm>
        </p:spPr>
        <p:txBody>
          <a:bodyPr/>
          <a:lstStyle/>
          <a:p>
            <a:pPr marL="50800" indent="0" algn="ctr">
              <a:buNone/>
            </a:pPr>
            <a:r>
              <a:rPr lang="en-US" dirty="0"/>
              <a:t>Roadtrip Nation has full-length documentaries and series, interviews, exclusive web clips, podcasts, and self and career exploration courses.</a:t>
            </a:r>
            <a:endParaRPr lang="en-US" dirty="0">
              <a:solidFill>
                <a:srgbClr val="005BBB"/>
              </a:solidFill>
            </a:endParaRPr>
          </a:p>
        </p:txBody>
      </p:sp>
      <p:cxnSp>
        <p:nvCxnSpPr>
          <p:cNvPr id="6" name="Straight Arrow Connector 5" descr="Dotted arrow line&#10;&#10;A dotted line with an arrow on one end and a circleon the other."/>
          <p:cNvCxnSpPr/>
          <p:nvPr/>
        </p:nvCxnSpPr>
        <p:spPr>
          <a:xfrm flipH="1">
            <a:off x="3731357" y="1916132"/>
            <a:ext cx="5960891" cy="0"/>
          </a:xfrm>
          <a:prstGeom prst="straightConnector1">
            <a:avLst/>
          </a:prstGeom>
          <a:ln w="20320">
            <a:solidFill>
              <a:srgbClr val="00C7B1"/>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pic>
        <p:nvPicPr>
          <p:cNvPr id="4" name="Picture 3" descr="A QR code to more information about Roadtrip Nation." title="Roadtrip Nation QR Code">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2248" y="1055062"/>
            <a:ext cx="1996949" cy="1996949"/>
          </a:xfrm>
          <a:prstGeom prst="rect">
            <a:avLst/>
          </a:prstGeom>
        </p:spPr>
      </p:pic>
      <p:sp>
        <p:nvSpPr>
          <p:cNvPr id="10" name="TextBox 6"/>
          <p:cNvSpPr txBox="1"/>
          <p:nvPr/>
        </p:nvSpPr>
        <p:spPr>
          <a:xfrm>
            <a:off x="9485936" y="3053928"/>
            <a:ext cx="2304718" cy="523220"/>
          </a:xfrm>
          <a:prstGeom prst="rect">
            <a:avLst/>
          </a:prstGeom>
          <a:noFill/>
        </p:spPr>
        <p:txBody>
          <a:bodyPr wrap="square" rtlCol="0">
            <a:spAutoFit/>
          </a:bodyPr>
          <a:lstStyle/>
          <a:p>
            <a:pPr algn="ctr"/>
            <a:r>
              <a:rPr lang="en-US" sz="1400" dirty="0">
                <a:solidFill>
                  <a:srgbClr val="666666"/>
                </a:solidFill>
                <a:latin typeface="Arial" charset="0"/>
                <a:ea typeface="Arial" charset="0"/>
                <a:cs typeface="Arial" charset="0"/>
              </a:rPr>
              <a:t>Learn how to get full access to Roadtrip Nation.</a:t>
            </a:r>
          </a:p>
        </p:txBody>
      </p:sp>
    </p:spTree>
    <p:extLst>
      <p:ext uri="{BB962C8B-B14F-4D97-AF65-F5344CB8AC3E}">
        <p14:creationId xmlns:p14="http://schemas.microsoft.com/office/powerpoint/2010/main" val="76947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99113" y="1446635"/>
            <a:ext cx="9582015" cy="716084"/>
          </a:xfrm>
        </p:spPr>
        <p:txBody>
          <a:bodyPr>
            <a:normAutofit/>
          </a:bodyPr>
          <a:lstStyle/>
          <a:p>
            <a:r>
              <a:rPr lang="en-US" dirty="0"/>
              <a:t>Are you up for the Challenge?</a:t>
            </a:r>
          </a:p>
        </p:txBody>
      </p:sp>
      <p:sp>
        <p:nvSpPr>
          <p:cNvPr id="4" name="Text Placeholder 2"/>
          <p:cNvSpPr>
            <a:spLocks noGrp="1"/>
          </p:cNvSpPr>
          <p:nvPr>
            <p:ph type="body" idx="1"/>
          </p:nvPr>
        </p:nvSpPr>
        <p:spPr>
          <a:xfrm>
            <a:off x="799113" y="2573077"/>
            <a:ext cx="7876801" cy="1824112"/>
          </a:xfrm>
        </p:spPr>
        <p:txBody>
          <a:bodyPr/>
          <a:lstStyle/>
          <a:p>
            <a:r>
              <a:rPr lang="en-US" sz="2000" dirty="0"/>
              <a:t>Challenge yourself to think outside of what you already know when exploring majors or careers.</a:t>
            </a:r>
          </a:p>
          <a:p>
            <a:r>
              <a:rPr lang="en-US" sz="2000" dirty="0"/>
              <a:t>The </a:t>
            </a:r>
            <a:r>
              <a:rPr lang="en-US" sz="2000" b="1" dirty="0"/>
              <a:t>Digital Challenge cards </a:t>
            </a:r>
            <a:r>
              <a:rPr lang="en-US" sz="2000" dirty="0"/>
              <a:t>will help you think about problems you want to solve based on what interests you.</a:t>
            </a:r>
            <a:endParaRPr lang="en-US" sz="2000" dirty="0">
              <a:solidFill>
                <a:srgbClr val="005BBB"/>
              </a:solidFill>
            </a:endParaRPr>
          </a:p>
        </p:txBody>
      </p:sp>
      <p:pic>
        <p:nvPicPr>
          <p:cNvPr id="5" name="Picture 4" descr="A QR Code to access the Digital Challenege cards resource that are locationed in Bullseye powered by Handshake." title="A QR Code to the Digital Challenge Cards.">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942" y="4397189"/>
            <a:ext cx="1671944" cy="1671944"/>
          </a:xfrm>
          <a:prstGeom prst="rect">
            <a:avLst/>
          </a:prstGeom>
        </p:spPr>
      </p:pic>
      <p:grpSp>
        <p:nvGrpSpPr>
          <p:cNvPr id="2" name="Group 1">
            <a:extLst>
              <a:ext uri="{FF2B5EF4-FFF2-40B4-BE49-F238E27FC236}">
                <a16:creationId xmlns:a16="http://schemas.microsoft.com/office/drawing/2014/main" id="{9B54D890-2FFD-4735-9239-DC946E0F0748}"/>
              </a:ext>
              <a:ext uri="{C183D7F6-B498-43B3-948B-1728B52AA6E4}">
                <adec:decorative xmlns:adec="http://schemas.microsoft.com/office/drawing/2017/decorative" val="1"/>
              </a:ext>
            </a:extLst>
          </p:cNvPr>
          <p:cNvGrpSpPr/>
          <p:nvPr/>
        </p:nvGrpSpPr>
        <p:grpSpPr>
          <a:xfrm>
            <a:off x="3113797" y="5029663"/>
            <a:ext cx="2929529" cy="891091"/>
            <a:chOff x="3113797" y="5029663"/>
            <a:chExt cx="2929529" cy="891091"/>
          </a:xfrm>
          <a:solidFill>
            <a:srgbClr val="00A69C"/>
          </a:solidFill>
        </p:grpSpPr>
        <p:sp>
          <p:nvSpPr>
            <p:cNvPr id="11" name="Freeform 10">
              <a:extLst>
                <a:ext uri="{C183D7F6-B498-43B3-948B-1728B52AA6E4}">
                  <adec:decorative xmlns:adec="http://schemas.microsoft.com/office/drawing/2017/decorative" val="1"/>
                </a:ext>
              </a:extLst>
            </p:cNvPr>
            <p:cNvSpPr/>
            <p:nvPr/>
          </p:nvSpPr>
          <p:spPr>
            <a:xfrm>
              <a:off x="3113797" y="5029663"/>
              <a:ext cx="189346" cy="873772"/>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grpFill/>
            <a:ln>
              <a:solidFill>
                <a:srgbClr val="00A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a:extLst>
                <a:ext uri="{C183D7F6-B498-43B3-948B-1728B52AA6E4}">
                  <adec:decorative xmlns:adec="http://schemas.microsoft.com/office/drawing/2017/decorative" val="1"/>
                </a:ext>
              </a:extLst>
            </p:cNvPr>
            <p:cNvSpPr/>
            <p:nvPr/>
          </p:nvSpPr>
          <p:spPr>
            <a:xfrm rot="10800000">
              <a:off x="5853980" y="5046982"/>
              <a:ext cx="189346" cy="873772"/>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grpFill/>
            <a:ln>
              <a:solidFill>
                <a:srgbClr val="00A6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grpSp>
      <p:sp>
        <p:nvSpPr>
          <p:cNvPr id="6" name="TextBox 4"/>
          <p:cNvSpPr txBox="1"/>
          <p:nvPr/>
        </p:nvSpPr>
        <p:spPr>
          <a:xfrm>
            <a:off x="3200400" y="5094279"/>
            <a:ext cx="2734932" cy="877163"/>
          </a:xfrm>
          <a:prstGeom prst="rect">
            <a:avLst/>
          </a:prstGeom>
          <a:noFill/>
        </p:spPr>
        <p:txBody>
          <a:bodyPr wrap="square" rtlCol="0">
            <a:spAutoFit/>
          </a:bodyPr>
          <a:lstStyle/>
          <a:p>
            <a:pPr algn="ctr"/>
            <a:r>
              <a:rPr lang="en-US" sz="1700" dirty="0">
                <a:solidFill>
                  <a:srgbClr val="00A69C"/>
                </a:solidFill>
                <a:latin typeface="Arial" charset="0"/>
                <a:ea typeface="Arial" charset="0"/>
                <a:cs typeface="Arial" charset="0"/>
              </a:rPr>
              <a:t>Use this QR to learn more and to access the Digital Challenge Cards.</a:t>
            </a:r>
          </a:p>
        </p:txBody>
      </p:sp>
      <p:pic>
        <p:nvPicPr>
          <p:cNvPr id="8" name="Picture 7" descr="A &quot;Redesign the Health Care System&quot; card that can be sorted in the Digital Challenge Cards.">
            <a:extLs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2743" y="1108166"/>
            <a:ext cx="2893360" cy="4451323"/>
          </a:xfrm>
          <a:prstGeom prst="rect">
            <a:avLst/>
          </a:prstGeom>
        </p:spPr>
      </p:pic>
      <p:sp>
        <p:nvSpPr>
          <p:cNvPr id="13" name="TextBox 12">
            <a:extLst>
              <a:ext uri="{FF2B5EF4-FFF2-40B4-BE49-F238E27FC236}">
                <a16:creationId xmlns:a16="http://schemas.microsoft.com/office/drawing/2014/main" id="{EA17F720-1B9B-4C24-A1FC-C773053EDD3A}"/>
              </a:ext>
            </a:extLst>
          </p:cNvPr>
          <p:cNvSpPr txBox="1"/>
          <p:nvPr/>
        </p:nvSpPr>
        <p:spPr>
          <a:xfrm>
            <a:off x="799113" y="6120317"/>
            <a:ext cx="2052371" cy="307777"/>
          </a:xfrm>
          <a:prstGeom prst="rect">
            <a:avLst/>
          </a:prstGeom>
          <a:noFill/>
        </p:spPr>
        <p:txBody>
          <a:bodyPr wrap="square">
            <a:spAutoFit/>
          </a:bodyPr>
          <a:lstStyle/>
          <a:p>
            <a:pPr algn="ctr"/>
            <a:r>
              <a:rPr lang="en-US" sz="1400" dirty="0">
                <a:hlinkClick r:id="rId5" action="ppaction://hlinkfile"/>
              </a:rPr>
              <a:t>bit.ly/3MVKRv7</a:t>
            </a:r>
            <a:endParaRPr lang="en-US" sz="1400" dirty="0"/>
          </a:p>
        </p:txBody>
      </p:sp>
    </p:spTree>
    <p:extLst>
      <p:ext uri="{BB962C8B-B14F-4D97-AF65-F5344CB8AC3E}">
        <p14:creationId xmlns:p14="http://schemas.microsoft.com/office/powerpoint/2010/main" val="3372136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6928" y="1055147"/>
            <a:ext cx="10515600" cy="868430"/>
          </a:xfrm>
        </p:spPr>
        <p:txBody>
          <a:bodyPr/>
          <a:lstStyle/>
          <a:p>
            <a:r>
              <a:rPr lang="en-US" dirty="0"/>
              <a:t>Bullseye powered by Handshake</a:t>
            </a:r>
          </a:p>
        </p:txBody>
      </p:sp>
      <p:sp>
        <p:nvSpPr>
          <p:cNvPr id="2" name="Text Placeholder 1"/>
          <p:cNvSpPr>
            <a:spLocks noGrp="1"/>
          </p:cNvSpPr>
          <p:nvPr>
            <p:ph type="body" idx="4294967295"/>
          </p:nvPr>
        </p:nvSpPr>
        <p:spPr>
          <a:xfrm>
            <a:off x="782828" y="2039609"/>
            <a:ext cx="10083800" cy="3992563"/>
          </a:xfrm>
        </p:spPr>
        <p:txBody>
          <a:bodyPr/>
          <a:lstStyle/>
          <a:p>
            <a:r>
              <a:rPr lang="en-US" sz="2200" dirty="0"/>
              <a:t>Job &amp; internship posting system </a:t>
            </a:r>
          </a:p>
          <a:p>
            <a:r>
              <a:rPr lang="en-US" sz="2200" dirty="0"/>
              <a:t>Event – Career Fairs, workshops, Employer information sessions, networking events, and much more! </a:t>
            </a:r>
          </a:p>
          <a:p>
            <a:r>
              <a:rPr lang="en-US" sz="2200" dirty="0"/>
              <a:t>Connect - Opportunity to connect to alumni, UB students and students in the Handshake community </a:t>
            </a:r>
          </a:p>
          <a:p>
            <a:r>
              <a:rPr lang="en-US" sz="2200" dirty="0"/>
              <a:t>5x – How much you increase your chance of being contacted by an employer if you complete your profile in Bullseye powered by Handshake! </a:t>
            </a:r>
          </a:p>
          <a:p>
            <a:r>
              <a:rPr lang="en-US" sz="2200" dirty="0"/>
              <a:t>Join a Career Community! </a:t>
            </a:r>
          </a:p>
        </p:txBody>
      </p:sp>
      <p:pic>
        <p:nvPicPr>
          <p:cNvPr id="4" name="Picture 4" descr="Image result for HANDSHAKE YELLOW HAND CH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889" y="5384632"/>
            <a:ext cx="6761512" cy="1190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03927"/>
      </p:ext>
    </p:extLst>
  </p:cSld>
  <p:clrMapOvr>
    <a:masterClrMapping/>
  </p:clrMapOvr>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12100</TotalTime>
  <Words>1276</Words>
  <Application>Microsoft Office PowerPoint</Application>
  <PresentationFormat>Widescreen</PresentationFormat>
  <Paragraphs>135</Paragraphs>
  <Slides>21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DengXian</vt:lpstr>
      <vt:lpstr>Arial</vt:lpstr>
      <vt:lpstr>Copperplate Gothic Bold</vt:lpstr>
      <vt:lpstr>Georgia</vt:lpstr>
      <vt:lpstr>LucidaGrande</vt:lpstr>
      <vt:lpstr>Times New Roman</vt:lpstr>
      <vt:lpstr>UB Powerpoint Template</vt:lpstr>
      <vt:lpstr>  Career Design Center</vt:lpstr>
      <vt:lpstr>CSE 199 Section A  - Please scan QR code to check in</vt:lpstr>
      <vt:lpstr>Career Design Center </vt:lpstr>
      <vt:lpstr>Resources &amp; Services</vt:lpstr>
      <vt:lpstr>Start where you are.</vt:lpstr>
      <vt:lpstr>What interests you?</vt:lpstr>
      <vt:lpstr>Helping you find your path</vt:lpstr>
      <vt:lpstr>Are you up for the Challenge?</vt:lpstr>
      <vt:lpstr>Bullseye powered by Handshake</vt:lpstr>
      <vt:lpstr>PowerPoint Presentation</vt:lpstr>
      <vt:lpstr>STEAM Job &amp; Internship Fair </vt:lpstr>
      <vt:lpstr>Unlock your instant resume review in 15-seconds or less</vt:lpstr>
      <vt:lpstr>ASPIRE – LinkedIn Profile Review</vt:lpstr>
      <vt:lpstr>Interstride – The one-stop-shop for all things international. </vt:lpstr>
      <vt:lpstr>Career Design Studio</vt:lpstr>
      <vt:lpstr>Six Career Communities to follow </vt:lpstr>
      <vt:lpstr>Next Steps</vt:lpstr>
      <vt:lpstr>Next Action Steps</vt:lpstr>
      <vt:lpstr>Questions?</vt:lpstr>
      <vt:lpstr>Contact Us!</vt:lpstr>
      <vt:lpstr>Career Design Center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Kenneth Regan</cp:lastModifiedBy>
  <cp:revision>380</cp:revision>
  <cp:lastPrinted>2016-07-18T17:32:49Z</cp:lastPrinted>
  <dcterms:created xsi:type="dcterms:W3CDTF">2016-06-28T14:05:07Z</dcterms:created>
  <dcterms:modified xsi:type="dcterms:W3CDTF">2023-09-06T19:46:51Z</dcterms:modified>
  <cp:category/>
</cp:coreProperties>
</file>