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y="6858000" cx="12192000"/>
  <p:notesSz cx="6858000" cy="9144000"/>
  <p:embeddedFontLst>
    <p:embeddedFont>
      <p:font typeface="Poppins"/>
      <p:regular r:id="rId54"/>
      <p:bold r:id="rId55"/>
      <p:italic r:id="rId56"/>
      <p:boldItalic r:id="rId57"/>
    </p:embeddedFont>
    <p:embeddedFont>
      <p:font typeface="Poppins Medium"/>
      <p:regular r:id="rId58"/>
      <p:bold r:id="rId59"/>
      <p:italic r:id="rId60"/>
      <p:boldItalic r:id="rId61"/>
    </p:embeddedFont>
    <p:embeddedFont>
      <p:font typeface="Century Gothic"/>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6" roundtripDataSignature="AMtx7migni66/C3h7z1Ah4STiT/QRyFS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enturyGothic-regular.fntdata"/><Relationship Id="rId61" Type="http://schemas.openxmlformats.org/officeDocument/2006/relationships/font" Target="fonts/PoppinsMedium-boldItalic.fntdata"/><Relationship Id="rId20" Type="http://schemas.openxmlformats.org/officeDocument/2006/relationships/slide" Target="slides/slide16.xml"/><Relationship Id="rId64" Type="http://schemas.openxmlformats.org/officeDocument/2006/relationships/font" Target="fonts/CenturyGothic-italic.fntdata"/><Relationship Id="rId63" Type="http://schemas.openxmlformats.org/officeDocument/2006/relationships/font" Target="fonts/CenturyGothic-bold.fntdata"/><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font" Target="fonts/CenturyGothic-boldItalic.fntdata"/><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PoppinsMedium-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Poppins-bold.fntdata"/><Relationship Id="rId10" Type="http://schemas.openxmlformats.org/officeDocument/2006/relationships/slide" Target="slides/slide6.xml"/><Relationship Id="rId54" Type="http://schemas.openxmlformats.org/officeDocument/2006/relationships/font" Target="fonts/Poppins-regular.fntdata"/><Relationship Id="rId13" Type="http://schemas.openxmlformats.org/officeDocument/2006/relationships/slide" Target="slides/slide9.xml"/><Relationship Id="rId57" Type="http://schemas.openxmlformats.org/officeDocument/2006/relationships/font" Target="fonts/Poppins-boldItalic.fntdata"/><Relationship Id="rId12" Type="http://schemas.openxmlformats.org/officeDocument/2006/relationships/slide" Target="slides/slide8.xml"/><Relationship Id="rId56" Type="http://schemas.openxmlformats.org/officeDocument/2006/relationships/font" Target="fonts/Poppins-italic.fntdata"/><Relationship Id="rId15" Type="http://schemas.openxmlformats.org/officeDocument/2006/relationships/slide" Target="slides/slide11.xml"/><Relationship Id="rId59" Type="http://schemas.openxmlformats.org/officeDocument/2006/relationships/font" Target="fonts/PoppinsMedium-bold.fntdata"/><Relationship Id="rId14" Type="http://schemas.openxmlformats.org/officeDocument/2006/relationships/slide" Target="slides/slide10.xml"/><Relationship Id="rId58" Type="http://schemas.openxmlformats.org/officeDocument/2006/relationships/font" Target="fonts/PoppinsMedium-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ffe726039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2effe726039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0e5e23630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2f0e5e23630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f43c6af51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g2f43c6af51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US"/>
              <a:t>Instructors should bring up the TopHat section at this point and start attendance, so students can see the six-digit code and students with TopHat accounts can enroll and sign in.  Don’t expect the entire class to sign in today, and let them know that’s OK.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62" name="Google Shape;46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7661ab3454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27661ab345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77b5187f6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277b5187f6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8" name="Google Shape;48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ffe726039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effe726039_1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77b5187f6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g277b5187f6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77b5187f6f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g277b5187f6f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77b5187f6f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0" name="Google Shape;580;g277b5187f6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US"/>
              <a:t>Atri Q: Does this have to be continuous 8 hours? And do students have to be awake :)?</a:t>
            </a:r>
            <a:endParaRPr/>
          </a:p>
          <a:p>
            <a:pPr indent="0" lvl="0" marL="0" rtl="0" algn="l">
              <a:lnSpc>
                <a:spcPct val="100000"/>
              </a:lnSpc>
              <a:spcBef>
                <a:spcPts val="0"/>
              </a:spcBef>
              <a:spcAft>
                <a:spcPts val="0"/>
              </a:spcAft>
              <a:buClr>
                <a:schemeClr val="dk1"/>
              </a:buClr>
              <a:buSzPts val="1100"/>
              <a:buFont typeface="Calibri"/>
              <a:buNone/>
            </a:pPr>
            <a:r>
              <a:rPr lang="en-US"/>
              <a:t>Kenny A: Yes and Yes (You should maybe show them the assignment on the website at this point)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763df70961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g2763df70961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effe726039_1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effe726039_1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Mention here that technology is only one. And you can feel free to add your own thoughts.  We’ll come back to these throughout the semester, hopefully (TBD on how we do that)</a:t>
            </a:r>
            <a:endParaRPr/>
          </a:p>
        </p:txBody>
      </p:sp>
      <p:sp>
        <p:nvSpPr>
          <p:cNvPr id="129" name="Google Shape;129;g2effe726039_1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ffe726039_1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effe726039_1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effe726039_1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effe726039_1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6155dbc05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1e6155dbc0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2" name="Shape 12"/>
        <p:cNvGrpSpPr/>
        <p:nvPr/>
      </p:nvGrpSpPr>
      <p:grpSpPr>
        <a:xfrm>
          <a:off x="0" y="0"/>
          <a:ext cx="0" cy="0"/>
          <a:chOff x="0" y="0"/>
          <a:chExt cx="0" cy="0"/>
        </a:xfrm>
      </p:grpSpPr>
      <p:pic>
        <p:nvPicPr>
          <p:cNvPr id="13" name="Google Shape;13;p44"/>
          <p:cNvPicPr preferRelativeResize="0"/>
          <p:nvPr/>
        </p:nvPicPr>
        <p:blipFill rotWithShape="1">
          <a:blip r:embed="rId2">
            <a:alphaModFix/>
          </a:blip>
          <a:srcRect b="0" l="0" r="0" t="0"/>
          <a:stretch/>
        </p:blipFill>
        <p:spPr>
          <a:xfrm>
            <a:off x="0" y="2"/>
            <a:ext cx="12188950" cy="6857998"/>
          </a:xfrm>
          <a:prstGeom prst="rect">
            <a:avLst/>
          </a:prstGeom>
          <a:noFill/>
          <a:ln>
            <a:noFill/>
          </a:ln>
        </p:spPr>
      </p:pic>
      <p:pic>
        <p:nvPicPr>
          <p:cNvPr id="14" name="Google Shape;14;p44"/>
          <p:cNvPicPr preferRelativeResize="0"/>
          <p:nvPr/>
        </p:nvPicPr>
        <p:blipFill rotWithShape="1">
          <a:blip r:embed="rId3">
            <a:alphaModFix/>
          </a:blip>
          <a:srcRect b="0" l="0" r="0" t="0"/>
          <a:stretch/>
        </p:blipFill>
        <p:spPr>
          <a:xfrm>
            <a:off x="658368" y="5383324"/>
            <a:ext cx="3038969" cy="653986"/>
          </a:xfrm>
          <a:prstGeom prst="rect">
            <a:avLst/>
          </a:prstGeom>
          <a:noFill/>
          <a:ln>
            <a:noFill/>
          </a:ln>
        </p:spPr>
      </p:pic>
      <p:sp>
        <p:nvSpPr>
          <p:cNvPr id="15" name="Google Shape;15;p44"/>
          <p:cNvSpPr txBox="1"/>
          <p:nvPr>
            <p:ph idx="1" type="body"/>
          </p:nvPr>
        </p:nvSpPr>
        <p:spPr>
          <a:xfrm>
            <a:off x="658368" y="1483185"/>
            <a:ext cx="6445250" cy="2492375"/>
          </a:xfrm>
          <a:prstGeom prst="rect">
            <a:avLst/>
          </a:prstGeom>
          <a:noFill/>
          <a:ln>
            <a:noFill/>
          </a:ln>
        </p:spPr>
        <p:txBody>
          <a:bodyPr anchorCtr="0" anchor="t" bIns="45700" lIns="91425" spcFirstLastPara="1" rIns="91425" wrap="square" tIns="45700">
            <a:normAutofit/>
          </a:bodyPr>
          <a:lstStyle>
            <a:lvl1pPr indent="-228600" lvl="0" marL="457200" marR="0" algn="l">
              <a:lnSpc>
                <a:spcPct val="207142"/>
              </a:lnSpc>
              <a:spcBef>
                <a:spcPts val="0"/>
              </a:spcBef>
              <a:spcAft>
                <a:spcPts val="0"/>
              </a:spcAft>
              <a:buClr>
                <a:schemeClr val="dk1"/>
              </a:buClr>
              <a:buSzPts val="2800"/>
              <a:buFont typeface="Century Gothic"/>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oppins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5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53"/>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7" name="Google Shape;67;p53"/>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8" name="Google Shape;68;p53"/>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oppins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4"/>
          <p:cNvSpPr/>
          <p:nvPr>
            <p:ph idx="2" type="pic"/>
          </p:nvPr>
        </p:nvSpPr>
        <p:spPr>
          <a:xfrm>
            <a:off x="5183188" y="987425"/>
            <a:ext cx="6172200" cy="4873625"/>
          </a:xfrm>
          <a:prstGeom prst="rect">
            <a:avLst/>
          </a:prstGeom>
          <a:noFill/>
          <a:ln>
            <a:noFill/>
          </a:ln>
        </p:spPr>
      </p:sp>
      <p:sp>
        <p:nvSpPr>
          <p:cNvPr id="72" name="Google Shape;72;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3" name="Google Shape;73;p54"/>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74" name="Google Shape;74;p54"/>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75" name="Google Shape;75;p54"/>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55"/>
          <p:cNvSpPr txBox="1"/>
          <p:nvPr>
            <p:ph type="title"/>
          </p:nvPr>
        </p:nvSpPr>
        <p:spPr>
          <a:xfrm>
            <a:off x="838200" y="365126"/>
            <a:ext cx="10515600" cy="863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5"/>
          <p:cNvSpPr txBox="1"/>
          <p:nvPr>
            <p:ph idx="1" type="body"/>
          </p:nvPr>
        </p:nvSpPr>
        <p:spPr>
          <a:xfrm rot="5400000">
            <a:off x="3920331" y="-132794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55"/>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0" name="Google Shape;80;p55"/>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1" name="Google Shape;81;p55"/>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56"/>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6" name="Google Shape;86;p56"/>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7" name="Google Shape;87;p56"/>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88" name="Shape 88"/>
        <p:cNvGrpSpPr/>
        <p:nvPr/>
      </p:nvGrpSpPr>
      <p:grpSpPr>
        <a:xfrm>
          <a:off x="0" y="0"/>
          <a:ext cx="0" cy="0"/>
          <a:chOff x="0" y="0"/>
          <a:chExt cx="0" cy="0"/>
        </a:xfrm>
      </p:grpSpPr>
      <p:sp>
        <p:nvSpPr>
          <p:cNvPr id="89" name="Google Shape;89;p57"/>
          <p:cNvSpPr/>
          <p:nvPr/>
        </p:nvSpPr>
        <p:spPr>
          <a:xfrm>
            <a:off x="-3101" y="6564411"/>
            <a:ext cx="12198201" cy="297285"/>
          </a:xfrm>
          <a:prstGeom prst="rect">
            <a:avLst/>
          </a:prstGeom>
          <a:solidFill>
            <a:srgbClr val="2E5394"/>
          </a:solidFill>
          <a:ln>
            <a:noFill/>
          </a:ln>
        </p:spPr>
        <p:txBody>
          <a:bodyPr anchorCtr="0" anchor="ctr" bIns="35700" lIns="35700" spcFirstLastPara="1" rIns="35700" wrap="square" tIns="35700">
            <a:noAutofit/>
          </a:bodyPr>
          <a:lstStyle/>
          <a:p>
            <a:pPr indent="0" lvl="0" marL="0" marR="0" rtl="0" algn="l">
              <a:lnSpc>
                <a:spcPct val="100000"/>
              </a:lnSpc>
              <a:spcBef>
                <a:spcPts val="0"/>
              </a:spcBef>
              <a:spcAft>
                <a:spcPts val="0"/>
              </a:spcAft>
              <a:buClr>
                <a:srgbClr val="000000"/>
              </a:buClr>
              <a:buSzPts val="1406"/>
              <a:buFont typeface="Arial"/>
              <a:buNone/>
            </a:pPr>
            <a:r>
              <a:t/>
            </a:r>
            <a:endParaRPr b="0" i="0" sz="1406" u="none" cap="none" strike="noStrike">
              <a:solidFill>
                <a:schemeClr val="dk1"/>
              </a:solidFill>
              <a:latin typeface="Century Gothic"/>
              <a:ea typeface="Century Gothic"/>
              <a:cs typeface="Century Gothic"/>
              <a:sym typeface="Century Gothic"/>
            </a:endParaRPr>
          </a:p>
        </p:txBody>
      </p:sp>
      <p:cxnSp>
        <p:nvCxnSpPr>
          <p:cNvPr id="90" name="Google Shape;90;p57"/>
          <p:cNvCxnSpPr/>
          <p:nvPr/>
        </p:nvCxnSpPr>
        <p:spPr>
          <a:xfrm>
            <a:off x="-23812" y="6578203"/>
            <a:ext cx="12239626" cy="1"/>
          </a:xfrm>
          <a:prstGeom prst="straightConnector1">
            <a:avLst/>
          </a:prstGeom>
          <a:noFill/>
          <a:ln>
            <a:noFill/>
          </a:ln>
        </p:spPr>
      </p:cxnSp>
      <p:sp>
        <p:nvSpPr>
          <p:cNvPr id="91" name="Google Shape;91;p57"/>
          <p:cNvSpPr txBox="1"/>
          <p:nvPr>
            <p:ph type="title"/>
          </p:nvPr>
        </p:nvSpPr>
        <p:spPr>
          <a:xfrm>
            <a:off x="337344" y="100412"/>
            <a:ext cx="11210480" cy="78362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7"/>
          <p:cNvSpPr txBox="1"/>
          <p:nvPr>
            <p:ph idx="1" type="body"/>
          </p:nvPr>
        </p:nvSpPr>
        <p:spPr>
          <a:xfrm>
            <a:off x="739552" y="1103979"/>
            <a:ext cx="10406063" cy="403505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Font typeface="Noto Sans Symbols"/>
              <a:buChar char="▪"/>
              <a:defRPr>
                <a:latin typeface="Century Gothic"/>
                <a:ea typeface="Century Gothic"/>
                <a:cs typeface="Century Gothic"/>
                <a:sym typeface="Century Gothic"/>
              </a:defRPr>
            </a:lvl1pPr>
            <a:lvl2pPr indent="-381000" lvl="1" marL="914400" algn="l">
              <a:lnSpc>
                <a:spcPct val="90000"/>
              </a:lnSpc>
              <a:spcBef>
                <a:spcPts val="500"/>
              </a:spcBef>
              <a:spcAft>
                <a:spcPts val="0"/>
              </a:spcAft>
              <a:buSzPts val="2400"/>
              <a:buFont typeface="Noto Sans Symbols"/>
              <a:buChar char="▪"/>
              <a:defRPr>
                <a:latin typeface="Century Gothic"/>
                <a:ea typeface="Century Gothic"/>
                <a:cs typeface="Century Gothic"/>
                <a:sym typeface="Century Gothic"/>
              </a:defRPr>
            </a:lvl2pPr>
            <a:lvl3pPr indent="-355600" lvl="2" marL="1371600" algn="l">
              <a:lnSpc>
                <a:spcPct val="90000"/>
              </a:lnSpc>
              <a:spcBef>
                <a:spcPts val="500"/>
              </a:spcBef>
              <a:spcAft>
                <a:spcPts val="0"/>
              </a:spcAft>
              <a:buSzPts val="2000"/>
              <a:buFont typeface="Noto Sans Symbols"/>
              <a:buChar char="▪"/>
              <a:defRPr>
                <a:latin typeface="Century Gothic"/>
                <a:ea typeface="Century Gothic"/>
                <a:cs typeface="Century Gothic"/>
                <a:sym typeface="Century Gothic"/>
              </a:defRPr>
            </a:lvl3pPr>
            <a:lvl4pPr indent="-342900" lvl="3" marL="1828800" algn="l">
              <a:lnSpc>
                <a:spcPct val="90000"/>
              </a:lnSpc>
              <a:spcBef>
                <a:spcPts val="500"/>
              </a:spcBef>
              <a:spcAft>
                <a:spcPts val="0"/>
              </a:spcAft>
              <a:buSzPts val="1800"/>
              <a:buFont typeface="Noto Sans Symbols"/>
              <a:buChar char="▪"/>
              <a:defRPr>
                <a:latin typeface="Century Gothic"/>
                <a:ea typeface="Century Gothic"/>
                <a:cs typeface="Century Gothic"/>
                <a:sym typeface="Century Gothic"/>
              </a:defRPr>
            </a:lvl4pPr>
            <a:lvl5pPr indent="-342900" lvl="4" marL="2286000" algn="l">
              <a:lnSpc>
                <a:spcPct val="90000"/>
              </a:lnSpc>
              <a:spcBef>
                <a:spcPts val="500"/>
              </a:spcBef>
              <a:spcAft>
                <a:spcPts val="0"/>
              </a:spcAft>
              <a:buSzPts val="1800"/>
              <a:buFont typeface="Noto Sans Symbols"/>
              <a:buChar char="▪"/>
              <a:defRPr>
                <a:latin typeface="Century Gothic"/>
                <a:ea typeface="Century Gothic"/>
                <a:cs typeface="Century Gothic"/>
                <a:sym typeface="Century Gothic"/>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57"/>
          <p:cNvSpPr txBox="1"/>
          <p:nvPr>
            <p:ph idx="12" type="sldNum"/>
          </p:nvPr>
        </p:nvSpPr>
        <p:spPr>
          <a:xfrm>
            <a:off x="6120794" y="6572250"/>
            <a:ext cx="396500" cy="315884"/>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477"/>
              <a:buFont typeface="Arial"/>
              <a:buNone/>
              <a:defRPr b="0" i="0" sz="1477" u="none" cap="none" strike="noStrike">
                <a:solidFill>
                  <a:srgbClr val="FFFFFF"/>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cxnSp>
        <p:nvCxnSpPr>
          <p:cNvPr id="94" name="Google Shape;94;p57"/>
          <p:cNvCxnSpPr/>
          <p:nvPr/>
        </p:nvCxnSpPr>
        <p:spPr>
          <a:xfrm>
            <a:off x="206375" y="937617"/>
            <a:ext cx="12239626" cy="0"/>
          </a:xfrm>
          <a:prstGeom prst="straightConnector1">
            <a:avLst/>
          </a:prstGeom>
          <a:noFill/>
          <a:ln>
            <a:noFill/>
          </a:ln>
        </p:spPr>
      </p:cxnSp>
      <p:sp>
        <p:nvSpPr>
          <p:cNvPr id="95" name="Google Shape;95;p57"/>
          <p:cNvSpPr txBox="1"/>
          <p:nvPr/>
        </p:nvSpPr>
        <p:spPr>
          <a:xfrm>
            <a:off x="73166" y="6572250"/>
            <a:ext cx="2903039" cy="299442"/>
          </a:xfrm>
          <a:prstGeom prst="rect">
            <a:avLst/>
          </a:prstGeom>
          <a:noFill/>
          <a:ln>
            <a:noFill/>
          </a:ln>
        </p:spPr>
        <p:txBody>
          <a:bodyPr anchorCtr="0" anchor="t" bIns="35700" lIns="35700" spcFirstLastPara="1" rIns="35700" wrap="square" tIns="35700">
            <a:spAutoFit/>
          </a:bodyPr>
          <a:lstStyle/>
          <a:p>
            <a:pPr indent="0" lvl="0" marL="0" marR="0" rtl="0" algn="l">
              <a:lnSpc>
                <a:spcPct val="100000"/>
              </a:lnSpc>
              <a:spcBef>
                <a:spcPts val="0"/>
              </a:spcBef>
              <a:spcAft>
                <a:spcPts val="0"/>
              </a:spcAft>
              <a:buClr>
                <a:srgbClr val="000000"/>
              </a:buClr>
              <a:buSzPts val="1477"/>
              <a:buFont typeface="Arial"/>
              <a:buNone/>
            </a:pPr>
            <a:r>
              <a:rPr b="0" i="0" lang="en-US" sz="1477" u="none" cap="none" strike="noStrike">
                <a:solidFill>
                  <a:srgbClr val="FFFFFF"/>
                </a:solidFill>
                <a:latin typeface="Century Gothic"/>
                <a:ea typeface="Century Gothic"/>
                <a:cs typeface="Century Gothic"/>
                <a:sym typeface="Century Gothic"/>
              </a:rPr>
              <a:t>https://cse.buffalo.edu/cse199</a:t>
            </a:r>
            <a:endParaRPr b="0" i="0" sz="1477" u="none" cap="none" strike="noStrike">
              <a:solidFill>
                <a:srgbClr val="FFFFFF"/>
              </a:solidFill>
              <a:latin typeface="Century Gothic"/>
              <a:ea typeface="Century Gothic"/>
              <a:cs typeface="Century Gothic"/>
              <a:sym typeface="Century Gothic"/>
            </a:endParaRPr>
          </a:p>
        </p:txBody>
      </p:sp>
      <p:cxnSp>
        <p:nvCxnSpPr>
          <p:cNvPr id="96" name="Google Shape;96;p57"/>
          <p:cNvCxnSpPr/>
          <p:nvPr/>
        </p:nvCxnSpPr>
        <p:spPr>
          <a:xfrm>
            <a:off x="724771" y="970874"/>
            <a:ext cx="10641181" cy="0"/>
          </a:xfrm>
          <a:prstGeom prst="straightConnector1">
            <a:avLst/>
          </a:prstGeom>
          <a:noFill/>
          <a:ln cap="rnd" cmpd="sng" w="47625">
            <a:solidFill>
              <a:srgbClr val="8DA9DB"/>
            </a:solidFill>
            <a:prstDash val="solid"/>
            <a:miter lim="4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versity at Buffalo" type="title">
  <p:cSld name="TITLE">
    <p:spTree>
      <p:nvGrpSpPr>
        <p:cNvPr id="97" name="Shape 97"/>
        <p:cNvGrpSpPr/>
        <p:nvPr/>
      </p:nvGrpSpPr>
      <p:grpSpPr>
        <a:xfrm>
          <a:off x="0" y="0"/>
          <a:ext cx="0" cy="0"/>
          <a:chOff x="0" y="0"/>
          <a:chExt cx="0" cy="0"/>
        </a:xfrm>
      </p:grpSpPr>
      <p:sp>
        <p:nvSpPr>
          <p:cNvPr id="98" name="Google Shape;98;p58"/>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5200"/>
              <a:buFont typeface="Poppins Medium"/>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99" name="Google Shape;99;p58"/>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Clr>
                <a:schemeClr val="dk1"/>
              </a:buClr>
              <a:buSzPts val="2800"/>
              <a:buNone/>
              <a:defRPr sz="3733"/>
            </a:lvl6pPr>
            <a:lvl7pPr lvl="6" algn="ctr">
              <a:lnSpc>
                <a:spcPct val="100000"/>
              </a:lnSpc>
              <a:spcBef>
                <a:spcPts val="0"/>
              </a:spcBef>
              <a:spcAft>
                <a:spcPts val="0"/>
              </a:spcAft>
              <a:buClr>
                <a:schemeClr val="dk1"/>
              </a:buClr>
              <a:buSzPts val="2800"/>
              <a:buNone/>
              <a:defRPr sz="3733"/>
            </a:lvl7pPr>
            <a:lvl8pPr lvl="7" algn="ctr">
              <a:lnSpc>
                <a:spcPct val="100000"/>
              </a:lnSpc>
              <a:spcBef>
                <a:spcPts val="0"/>
              </a:spcBef>
              <a:spcAft>
                <a:spcPts val="0"/>
              </a:spcAft>
              <a:buClr>
                <a:schemeClr val="dk1"/>
              </a:buClr>
              <a:buSzPts val="2800"/>
              <a:buNone/>
              <a:defRPr sz="3733"/>
            </a:lvl8pPr>
            <a:lvl9pPr lvl="8" algn="ctr">
              <a:lnSpc>
                <a:spcPct val="100000"/>
              </a:lnSpc>
              <a:spcBef>
                <a:spcPts val="0"/>
              </a:spcBef>
              <a:spcAft>
                <a:spcPts val="0"/>
              </a:spcAft>
              <a:buClr>
                <a:schemeClr val="dk1"/>
              </a:buClr>
              <a:buSzPts val="2800"/>
              <a:buNone/>
              <a:defRPr sz="3733"/>
            </a:lvl9pPr>
          </a:lstStyle>
          <a:p/>
        </p:txBody>
      </p:sp>
      <p:pic>
        <p:nvPicPr>
          <p:cNvPr descr="Crest_BW.png" id="100" name="Google Shape;100;p58"/>
          <p:cNvPicPr preferRelativeResize="0"/>
          <p:nvPr/>
        </p:nvPicPr>
        <p:blipFill rotWithShape="1">
          <a:blip r:embed="rId2">
            <a:alphaModFix amt="10000"/>
          </a:blip>
          <a:srcRect b="0" l="0" r="0" t="0"/>
          <a:stretch/>
        </p:blipFill>
        <p:spPr>
          <a:xfrm>
            <a:off x="3524700" y="992767"/>
            <a:ext cx="5142600" cy="5224867"/>
          </a:xfrm>
          <a:prstGeom prst="rect">
            <a:avLst/>
          </a:prstGeom>
          <a:noFill/>
          <a:ln>
            <a:noFill/>
          </a:ln>
        </p:spPr>
      </p:pic>
      <p:pic>
        <p:nvPicPr>
          <p:cNvPr descr="UB_Horizontal_SUNY.png" id="101" name="Google Shape;101;p58"/>
          <p:cNvPicPr preferRelativeResize="0"/>
          <p:nvPr/>
        </p:nvPicPr>
        <p:blipFill rotWithShape="1">
          <a:blip r:embed="rId3">
            <a:alphaModFix/>
          </a:blip>
          <a:srcRect b="0" l="0" r="0" t="0"/>
          <a:stretch/>
        </p:blipFill>
        <p:spPr>
          <a:xfrm>
            <a:off x="0" y="-3"/>
            <a:ext cx="5142600" cy="6788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6" name="Shape 16"/>
        <p:cNvGrpSpPr/>
        <p:nvPr/>
      </p:nvGrpSpPr>
      <p:grpSpPr>
        <a:xfrm>
          <a:off x="0" y="0"/>
          <a:ext cx="0" cy="0"/>
          <a:chOff x="0" y="0"/>
          <a:chExt cx="0" cy="0"/>
        </a:xfrm>
      </p:grpSpPr>
      <p:pic>
        <p:nvPicPr>
          <p:cNvPr id="17" name="Google Shape;17;p45"/>
          <p:cNvPicPr preferRelativeResize="0"/>
          <p:nvPr/>
        </p:nvPicPr>
        <p:blipFill rotWithShape="1">
          <a:blip r:embed="rId2">
            <a:alphaModFix/>
          </a:blip>
          <a:srcRect b="0" l="0" r="0" t="0"/>
          <a:stretch/>
        </p:blipFill>
        <p:spPr>
          <a:xfrm>
            <a:off x="0" y="31530"/>
            <a:ext cx="12192000" cy="6850064"/>
          </a:xfrm>
          <a:prstGeom prst="rect">
            <a:avLst/>
          </a:prstGeom>
          <a:noFill/>
          <a:ln>
            <a:noFill/>
          </a:ln>
        </p:spPr>
      </p:pic>
      <p:sp>
        <p:nvSpPr>
          <p:cNvPr id="18" name="Google Shape;18;p45"/>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9" name="Google Shape;19;p45"/>
          <p:cNvSpPr/>
          <p:nvPr/>
        </p:nvSpPr>
        <p:spPr>
          <a:xfrm>
            <a:off x="0" y="515815"/>
            <a:ext cx="11816862" cy="110197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pic>
        <p:nvPicPr>
          <p:cNvPr id="21" name="Google Shape;21;p46"/>
          <p:cNvPicPr preferRelativeResize="0"/>
          <p:nvPr/>
        </p:nvPicPr>
        <p:blipFill rotWithShape="1">
          <a:blip r:embed="rId2">
            <a:alphaModFix/>
          </a:blip>
          <a:srcRect b="0" l="0" r="0" t="0"/>
          <a:stretch/>
        </p:blipFill>
        <p:spPr>
          <a:xfrm>
            <a:off x="0" y="31530"/>
            <a:ext cx="12192000" cy="6850064"/>
          </a:xfrm>
          <a:prstGeom prst="rect">
            <a:avLst/>
          </a:prstGeom>
          <a:noFill/>
          <a:ln>
            <a:noFill/>
          </a:ln>
        </p:spPr>
      </p:pic>
      <p:pic>
        <p:nvPicPr>
          <p:cNvPr id="22" name="Google Shape;22;p46"/>
          <p:cNvPicPr preferRelativeResize="0"/>
          <p:nvPr/>
        </p:nvPicPr>
        <p:blipFill rotWithShape="1">
          <a:blip r:embed="rId3">
            <a:alphaModFix/>
          </a:blip>
          <a:srcRect b="0" l="0" r="0" t="0"/>
          <a:stretch/>
        </p:blipFill>
        <p:spPr>
          <a:xfrm>
            <a:off x="25243" y="6356999"/>
            <a:ext cx="2291194" cy="493065"/>
          </a:xfrm>
          <a:prstGeom prst="rect">
            <a:avLst/>
          </a:prstGeom>
          <a:noFill/>
          <a:ln>
            <a:noFill/>
          </a:ln>
        </p:spPr>
      </p:pic>
      <p:sp>
        <p:nvSpPr>
          <p:cNvPr id="23" name="Google Shape;23;p46"/>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6"/>
          <p:cNvSpPr txBox="1"/>
          <p:nvPr>
            <p:ph idx="1" type="body"/>
          </p:nvPr>
        </p:nvSpPr>
        <p:spPr>
          <a:xfrm>
            <a:off x="678079" y="1449408"/>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6"/>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6" name="Google Shape;26;p46"/>
          <p:cNvSpPr txBox="1"/>
          <p:nvPr/>
        </p:nvSpPr>
        <p:spPr>
          <a:xfrm>
            <a:off x="7532057" y="6527028"/>
            <a:ext cx="2903039" cy="299442"/>
          </a:xfrm>
          <a:prstGeom prst="rect">
            <a:avLst/>
          </a:prstGeom>
          <a:noFill/>
          <a:ln>
            <a:noFill/>
          </a:ln>
        </p:spPr>
        <p:txBody>
          <a:bodyPr anchorCtr="0" anchor="t" bIns="35700" lIns="35700" spcFirstLastPara="1" rIns="35700" wrap="square" tIns="35700">
            <a:spAutoFit/>
          </a:bodyPr>
          <a:lstStyle/>
          <a:p>
            <a:pPr indent="0" lvl="0" marL="0" marR="0" rtl="0" algn="l">
              <a:lnSpc>
                <a:spcPct val="100000"/>
              </a:lnSpc>
              <a:spcBef>
                <a:spcPts val="0"/>
              </a:spcBef>
              <a:spcAft>
                <a:spcPts val="0"/>
              </a:spcAft>
              <a:buClr>
                <a:srgbClr val="000000"/>
              </a:buClr>
              <a:buSzPts val="1477"/>
              <a:buFont typeface="Arial"/>
              <a:buNone/>
            </a:pPr>
            <a:r>
              <a:rPr b="1" i="0" lang="en-US" sz="1477" u="none" cap="none" strike="noStrike">
                <a:solidFill>
                  <a:schemeClr val="accent1"/>
                </a:solidFill>
                <a:latin typeface="Century Gothic"/>
                <a:ea typeface="Century Gothic"/>
                <a:cs typeface="Century Gothic"/>
                <a:sym typeface="Century Gothic"/>
              </a:rPr>
              <a:t>https://cse.buffalo.edu/cse199</a:t>
            </a:r>
            <a:endParaRPr b="1" i="0" sz="1477" u="none" cap="none" strike="noStrike">
              <a:solidFill>
                <a:schemeClr val="accen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47"/>
          <p:cNvSpPr txBox="1"/>
          <p:nvPr>
            <p:ph idx="10" type="dt"/>
          </p:nvPr>
        </p:nvSpPr>
        <p:spPr>
          <a:xfrm>
            <a:off x="280982" y="648494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29" name="Google Shape;29;p47"/>
          <p:cNvSpPr txBox="1"/>
          <p:nvPr>
            <p:ph idx="11" type="ftr"/>
          </p:nvPr>
        </p:nvSpPr>
        <p:spPr>
          <a:xfrm>
            <a:off x="4038600" y="648494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chemeClr val="dk1"/>
              </a:buClr>
              <a:buSzPts val="1400"/>
              <a:buFont typeface="Century Gothic"/>
              <a:buNone/>
              <a:defRPr b="0" i="0" sz="1800" u="none" cap="none" strike="noStrike">
                <a:solidFill>
                  <a:schemeClr val="dk1"/>
                </a:solidFill>
                <a:latin typeface="Century Gothic"/>
                <a:ea typeface="Century Gothic"/>
                <a:cs typeface="Century Gothic"/>
                <a:sym typeface="Century Gothic"/>
              </a:defRPr>
            </a:lvl9pPr>
          </a:lstStyle>
          <a:p/>
        </p:txBody>
      </p:sp>
      <p:sp>
        <p:nvSpPr>
          <p:cNvPr id="30" name="Google Shape;30;p47"/>
          <p:cNvSpPr txBox="1"/>
          <p:nvPr>
            <p:ph idx="12" type="sldNum"/>
          </p:nvPr>
        </p:nvSpPr>
        <p:spPr>
          <a:xfrm>
            <a:off x="9339272" y="648494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 name="Shape 31"/>
        <p:cNvGrpSpPr/>
        <p:nvPr/>
      </p:nvGrpSpPr>
      <p:grpSpPr>
        <a:xfrm>
          <a:off x="0" y="0"/>
          <a:ext cx="0" cy="0"/>
          <a:chOff x="0" y="0"/>
          <a:chExt cx="0" cy="0"/>
        </a:xfrm>
      </p:grpSpPr>
      <p:pic>
        <p:nvPicPr>
          <p:cNvPr id="32" name="Google Shape;32;p48"/>
          <p:cNvPicPr preferRelativeResize="0"/>
          <p:nvPr/>
        </p:nvPicPr>
        <p:blipFill rotWithShape="1">
          <a:blip r:embed="rId2">
            <a:alphaModFix/>
          </a:blip>
          <a:srcRect b="0" l="0" r="0" t="0"/>
          <a:stretch/>
        </p:blipFill>
        <p:spPr>
          <a:xfrm>
            <a:off x="0" y="2"/>
            <a:ext cx="12188950" cy="6857998"/>
          </a:xfrm>
          <a:prstGeom prst="rect">
            <a:avLst/>
          </a:prstGeom>
          <a:noFill/>
          <a:ln>
            <a:noFill/>
          </a:ln>
        </p:spPr>
      </p:pic>
      <p:pic>
        <p:nvPicPr>
          <p:cNvPr id="33" name="Google Shape;33;p48"/>
          <p:cNvPicPr preferRelativeResize="0"/>
          <p:nvPr/>
        </p:nvPicPr>
        <p:blipFill rotWithShape="1">
          <a:blip r:embed="rId3">
            <a:alphaModFix/>
          </a:blip>
          <a:srcRect b="0" l="0" r="0" t="0"/>
          <a:stretch/>
        </p:blipFill>
        <p:spPr>
          <a:xfrm>
            <a:off x="658368" y="5383324"/>
            <a:ext cx="3038969" cy="653986"/>
          </a:xfrm>
          <a:prstGeom prst="rect">
            <a:avLst/>
          </a:prstGeom>
          <a:noFill/>
          <a:ln>
            <a:noFill/>
          </a:ln>
        </p:spPr>
      </p:pic>
      <p:sp>
        <p:nvSpPr>
          <p:cNvPr id="34" name="Google Shape;34;p48"/>
          <p:cNvSpPr txBox="1"/>
          <p:nvPr>
            <p:ph idx="1" type="body"/>
          </p:nvPr>
        </p:nvSpPr>
        <p:spPr>
          <a:xfrm>
            <a:off x="658368" y="1483185"/>
            <a:ext cx="6445250" cy="2492375"/>
          </a:xfrm>
          <a:prstGeom prst="rect">
            <a:avLst/>
          </a:prstGeom>
          <a:noFill/>
          <a:ln>
            <a:noFill/>
          </a:ln>
        </p:spPr>
        <p:txBody>
          <a:bodyPr anchorCtr="0" anchor="t" bIns="45700" lIns="91425" spcFirstLastPara="1" rIns="91425" wrap="square" tIns="45700">
            <a:normAutofit/>
          </a:bodyPr>
          <a:lstStyle>
            <a:lvl1pPr indent="-228600" lvl="0" marL="457200" marR="0" algn="l">
              <a:lnSpc>
                <a:spcPct val="207142"/>
              </a:lnSpc>
              <a:spcBef>
                <a:spcPts val="0"/>
              </a:spcBef>
              <a:spcAft>
                <a:spcPts val="0"/>
              </a:spcAft>
              <a:buClr>
                <a:schemeClr val="dk1"/>
              </a:buClr>
              <a:buSzPts val="2800"/>
              <a:buFont typeface="Century Gothic"/>
              <a:buNone/>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4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oppi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rgbClr val="888888"/>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9"/>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39" name="Google Shape;39;p49"/>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0" name="Google Shape;40;p49"/>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50"/>
          <p:cNvSpPr txBox="1"/>
          <p:nvPr>
            <p:ph type="title"/>
          </p:nvPr>
        </p:nvSpPr>
        <p:spPr>
          <a:xfrm>
            <a:off x="838200" y="365126"/>
            <a:ext cx="10515600" cy="863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50"/>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6" name="Google Shape;46;p50"/>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47" name="Google Shape;47;p50"/>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5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5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5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5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51"/>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5" name="Google Shape;55;p51"/>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56" name="Google Shape;56;p51"/>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52"/>
          <p:cNvSpPr txBox="1"/>
          <p:nvPr>
            <p:ph type="title"/>
          </p:nvPr>
        </p:nvSpPr>
        <p:spPr>
          <a:xfrm>
            <a:off x="838200" y="365126"/>
            <a:ext cx="10515600" cy="863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2"/>
          <p:cNvSpPr txBox="1"/>
          <p:nvPr>
            <p:ph idx="10" type="dt"/>
          </p:nvPr>
        </p:nvSpPr>
        <p:spPr>
          <a:xfrm>
            <a:off x="280982" y="648494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0" name="Google Shape;60;p52"/>
          <p:cNvSpPr txBox="1"/>
          <p:nvPr>
            <p:ph idx="11" type="ftr"/>
          </p:nvPr>
        </p:nvSpPr>
        <p:spPr>
          <a:xfrm>
            <a:off x="4038600" y="648494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61" name="Google Shape;61;p52"/>
          <p:cNvSpPr txBox="1"/>
          <p:nvPr>
            <p:ph idx="12" type="sldNum"/>
          </p:nvPr>
        </p:nvSpPr>
        <p:spPr>
          <a:xfrm>
            <a:off x="9339272" y="648494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838200" y="365126"/>
            <a:ext cx="10515600" cy="8636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oppins Medium"/>
              <a:buNone/>
              <a:defRPr b="0" i="0" sz="4400" u="none" cap="none" strike="noStrike">
                <a:solidFill>
                  <a:schemeClr val="dk1"/>
                </a:solidFill>
                <a:latin typeface="Poppins Medium"/>
                <a:ea typeface="Poppins Medium"/>
                <a:cs typeface="Poppins Medium"/>
                <a:sym typeface="Poppins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3"/>
          <p:cNvSpPr txBox="1"/>
          <p:nvPr>
            <p:ph idx="1" type="body"/>
          </p:nvPr>
        </p:nvSpPr>
        <p:spPr>
          <a:xfrm>
            <a:off x="838200" y="175418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accent2"/>
              </a:buClr>
              <a:buSzPts val="2800"/>
              <a:buFont typeface="Noto Sans Symbols"/>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accent2"/>
              </a:buClr>
              <a:buSzPts val="2400"/>
              <a:buFont typeface="Noto Sans Symbols"/>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accent2"/>
              </a:buClr>
              <a:buSzPts val="2000"/>
              <a:buFont typeface="Noto Sans Symbols"/>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accent2"/>
              </a:buClr>
              <a:buSzPts val="1800"/>
              <a:buFont typeface="Noto Sans Symbols"/>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accent2"/>
              </a:buClr>
              <a:buSzPts val="1800"/>
              <a:buFont typeface="Noto Sans Symbols"/>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hyperlink" Target="https://vimeo.com/user139951706/199hype?share=copy" TargetMode="External"/><Relationship Id="rId5" Type="http://schemas.openxmlformats.org/officeDocument/2006/relationships/hyperlink" Target="https://vimeo.com/user139951706/cse199hype?share=copy" TargetMode="External"/></Relationships>
</file>

<file path=ppt/slides/_rels/slide17.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37.png"/><Relationship Id="rId7" Type="http://schemas.openxmlformats.org/officeDocument/2006/relationships/image" Target="../media/image29.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tophat.com/" TargetMode="Externa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jp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nvSpPr>
        <p:spPr>
          <a:xfrm>
            <a:off x="376310" y="1130857"/>
            <a:ext cx="5180428"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72C4"/>
              </a:buClr>
              <a:buSzPts val="5400"/>
              <a:buFont typeface="Century Gothic"/>
              <a:buNone/>
            </a:pPr>
            <a:r>
              <a:rPr b="1" i="0" lang="en-US" sz="5400" u="none" cap="none" strike="noStrike">
                <a:solidFill>
                  <a:srgbClr val="4472C4"/>
                </a:solidFill>
                <a:latin typeface="Century Gothic"/>
                <a:ea typeface="Century Gothic"/>
                <a:cs typeface="Century Gothic"/>
                <a:sym typeface="Century Gothic"/>
              </a:rPr>
              <a:t>CSE 199: Internet, Computing, and Society</a:t>
            </a:r>
            <a:endParaRPr b="1" i="0" sz="8000" u="none" cap="none" strike="noStrike">
              <a:solidFill>
                <a:srgbClr val="4472C4"/>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5"/>
          <p:cNvSpPr/>
          <p:nvPr/>
        </p:nvSpPr>
        <p:spPr>
          <a:xfrm>
            <a:off x="280982" y="605118"/>
            <a:ext cx="11660006"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72" name="Google Shape;172;p5"/>
          <p:cNvPicPr preferRelativeResize="0"/>
          <p:nvPr/>
        </p:nvPicPr>
        <p:blipFill rotWithShape="1">
          <a:blip r:embed="rId3">
            <a:alphaModFix/>
          </a:blip>
          <a:srcRect b="0" l="0" r="0" t="0"/>
          <a:stretch/>
        </p:blipFill>
        <p:spPr>
          <a:xfrm>
            <a:off x="6490659" y="2284695"/>
            <a:ext cx="1182221" cy="1182221"/>
          </a:xfrm>
          <a:prstGeom prst="rect">
            <a:avLst/>
          </a:prstGeom>
          <a:noFill/>
          <a:ln>
            <a:noFill/>
          </a:ln>
        </p:spPr>
      </p:pic>
      <p:pic>
        <p:nvPicPr>
          <p:cNvPr id="173" name="Google Shape;173;p5"/>
          <p:cNvPicPr preferRelativeResize="0"/>
          <p:nvPr/>
        </p:nvPicPr>
        <p:blipFill rotWithShape="1">
          <a:blip r:embed="rId4">
            <a:alphaModFix/>
          </a:blip>
          <a:srcRect b="0" l="0" r="0" t="0"/>
          <a:stretch/>
        </p:blipFill>
        <p:spPr>
          <a:xfrm>
            <a:off x="8498717" y="2284695"/>
            <a:ext cx="1182221" cy="1182221"/>
          </a:xfrm>
          <a:prstGeom prst="rect">
            <a:avLst/>
          </a:prstGeom>
          <a:noFill/>
          <a:ln>
            <a:noFill/>
          </a:ln>
        </p:spPr>
      </p:pic>
      <p:pic>
        <p:nvPicPr>
          <p:cNvPr id="174" name="Google Shape;174;p5"/>
          <p:cNvPicPr preferRelativeResize="0"/>
          <p:nvPr/>
        </p:nvPicPr>
        <p:blipFill rotWithShape="1">
          <a:blip r:embed="rId5">
            <a:alphaModFix/>
          </a:blip>
          <a:srcRect b="0" l="0" r="0" t="0"/>
          <a:stretch/>
        </p:blipFill>
        <p:spPr>
          <a:xfrm>
            <a:off x="4482601" y="2284695"/>
            <a:ext cx="1182221" cy="1182221"/>
          </a:xfrm>
          <a:prstGeom prst="rect">
            <a:avLst/>
          </a:prstGeom>
          <a:noFill/>
          <a:ln>
            <a:noFill/>
          </a:ln>
        </p:spPr>
      </p:pic>
      <p:pic>
        <p:nvPicPr>
          <p:cNvPr id="175" name="Google Shape;175;p5"/>
          <p:cNvPicPr preferRelativeResize="0"/>
          <p:nvPr/>
        </p:nvPicPr>
        <p:blipFill rotWithShape="1">
          <a:blip r:embed="rId6">
            <a:alphaModFix/>
          </a:blip>
          <a:srcRect b="0" l="0" r="0" t="0"/>
          <a:stretch/>
        </p:blipFill>
        <p:spPr>
          <a:xfrm>
            <a:off x="2265226" y="2278145"/>
            <a:ext cx="1182221" cy="1182221"/>
          </a:xfrm>
          <a:prstGeom prst="rect">
            <a:avLst/>
          </a:prstGeom>
          <a:noFill/>
          <a:ln>
            <a:noFill/>
          </a:ln>
        </p:spPr>
      </p:pic>
      <p:pic>
        <p:nvPicPr>
          <p:cNvPr id="176" name="Google Shape;176;p5"/>
          <p:cNvPicPr preferRelativeResize="0"/>
          <p:nvPr/>
        </p:nvPicPr>
        <p:blipFill rotWithShape="1">
          <a:blip r:embed="rId3">
            <a:alphaModFix/>
          </a:blip>
          <a:srcRect b="0" l="0" r="0" t="0"/>
          <a:stretch/>
        </p:blipFill>
        <p:spPr>
          <a:xfrm>
            <a:off x="6044862" y="3153758"/>
            <a:ext cx="1182221" cy="1182221"/>
          </a:xfrm>
          <a:prstGeom prst="rect">
            <a:avLst/>
          </a:prstGeom>
          <a:noFill/>
          <a:ln>
            <a:noFill/>
          </a:ln>
        </p:spPr>
      </p:pic>
      <p:pic>
        <p:nvPicPr>
          <p:cNvPr id="177" name="Google Shape;177;p5"/>
          <p:cNvPicPr preferRelativeResize="0"/>
          <p:nvPr/>
        </p:nvPicPr>
        <p:blipFill rotWithShape="1">
          <a:blip r:embed="rId4">
            <a:alphaModFix/>
          </a:blip>
          <a:srcRect b="0" l="0" r="0" t="0"/>
          <a:stretch/>
        </p:blipFill>
        <p:spPr>
          <a:xfrm>
            <a:off x="8052920" y="3153758"/>
            <a:ext cx="1182221" cy="1182221"/>
          </a:xfrm>
          <a:prstGeom prst="rect">
            <a:avLst/>
          </a:prstGeom>
          <a:noFill/>
          <a:ln>
            <a:noFill/>
          </a:ln>
        </p:spPr>
      </p:pic>
      <p:pic>
        <p:nvPicPr>
          <p:cNvPr id="178" name="Google Shape;178;p5"/>
          <p:cNvPicPr preferRelativeResize="0"/>
          <p:nvPr/>
        </p:nvPicPr>
        <p:blipFill rotWithShape="1">
          <a:blip r:embed="rId5">
            <a:alphaModFix/>
          </a:blip>
          <a:srcRect b="0" l="0" r="0" t="0"/>
          <a:stretch/>
        </p:blipFill>
        <p:spPr>
          <a:xfrm>
            <a:off x="4036804" y="3153758"/>
            <a:ext cx="1182221" cy="1182221"/>
          </a:xfrm>
          <a:prstGeom prst="rect">
            <a:avLst/>
          </a:prstGeom>
          <a:noFill/>
          <a:ln>
            <a:noFill/>
          </a:ln>
        </p:spPr>
      </p:pic>
      <p:pic>
        <p:nvPicPr>
          <p:cNvPr id="179" name="Google Shape;179;p5"/>
          <p:cNvPicPr preferRelativeResize="0"/>
          <p:nvPr/>
        </p:nvPicPr>
        <p:blipFill rotWithShape="1">
          <a:blip r:embed="rId6">
            <a:alphaModFix/>
          </a:blip>
          <a:srcRect b="0" l="0" r="0" t="0"/>
          <a:stretch/>
        </p:blipFill>
        <p:spPr>
          <a:xfrm>
            <a:off x="1819429" y="3147208"/>
            <a:ext cx="1182221" cy="1182221"/>
          </a:xfrm>
          <a:prstGeom prst="rect">
            <a:avLst/>
          </a:prstGeom>
          <a:noFill/>
          <a:ln>
            <a:noFill/>
          </a:ln>
        </p:spPr>
      </p:pic>
      <p:pic>
        <p:nvPicPr>
          <p:cNvPr id="180" name="Google Shape;180;p5"/>
          <p:cNvPicPr preferRelativeResize="0"/>
          <p:nvPr/>
        </p:nvPicPr>
        <p:blipFill rotWithShape="1">
          <a:blip r:embed="rId3">
            <a:alphaModFix/>
          </a:blip>
          <a:srcRect b="0" l="0" r="0" t="0"/>
          <a:stretch/>
        </p:blipFill>
        <p:spPr>
          <a:xfrm>
            <a:off x="6842721" y="3153758"/>
            <a:ext cx="1182221" cy="1182221"/>
          </a:xfrm>
          <a:prstGeom prst="rect">
            <a:avLst/>
          </a:prstGeom>
          <a:noFill/>
          <a:ln>
            <a:noFill/>
          </a:ln>
        </p:spPr>
      </p:pic>
      <p:pic>
        <p:nvPicPr>
          <p:cNvPr id="181" name="Google Shape;181;p5"/>
          <p:cNvPicPr preferRelativeResize="0"/>
          <p:nvPr/>
        </p:nvPicPr>
        <p:blipFill rotWithShape="1">
          <a:blip r:embed="rId4">
            <a:alphaModFix/>
          </a:blip>
          <a:srcRect b="0" l="0" r="0" t="0"/>
          <a:stretch/>
        </p:blipFill>
        <p:spPr>
          <a:xfrm>
            <a:off x="8850779" y="3153758"/>
            <a:ext cx="1182221" cy="1182221"/>
          </a:xfrm>
          <a:prstGeom prst="rect">
            <a:avLst/>
          </a:prstGeom>
          <a:noFill/>
          <a:ln>
            <a:noFill/>
          </a:ln>
        </p:spPr>
      </p:pic>
      <p:pic>
        <p:nvPicPr>
          <p:cNvPr id="182" name="Google Shape;182;p5"/>
          <p:cNvPicPr preferRelativeResize="0"/>
          <p:nvPr/>
        </p:nvPicPr>
        <p:blipFill rotWithShape="1">
          <a:blip r:embed="rId5">
            <a:alphaModFix/>
          </a:blip>
          <a:srcRect b="0" l="0" r="0" t="0"/>
          <a:stretch/>
        </p:blipFill>
        <p:spPr>
          <a:xfrm>
            <a:off x="4834663" y="3153758"/>
            <a:ext cx="1182221" cy="1182221"/>
          </a:xfrm>
          <a:prstGeom prst="rect">
            <a:avLst/>
          </a:prstGeom>
          <a:noFill/>
          <a:ln>
            <a:noFill/>
          </a:ln>
        </p:spPr>
      </p:pic>
      <p:pic>
        <p:nvPicPr>
          <p:cNvPr id="183" name="Google Shape;183;p5"/>
          <p:cNvPicPr preferRelativeResize="0"/>
          <p:nvPr/>
        </p:nvPicPr>
        <p:blipFill rotWithShape="1">
          <a:blip r:embed="rId6">
            <a:alphaModFix/>
          </a:blip>
          <a:srcRect b="0" l="0" r="0" t="0"/>
          <a:stretch/>
        </p:blipFill>
        <p:spPr>
          <a:xfrm>
            <a:off x="2617288" y="3147208"/>
            <a:ext cx="1182221" cy="1182221"/>
          </a:xfrm>
          <a:prstGeom prst="rect">
            <a:avLst/>
          </a:prstGeom>
          <a:noFill/>
          <a:ln>
            <a:noFill/>
          </a:ln>
        </p:spPr>
      </p:pic>
      <p:sp>
        <p:nvSpPr>
          <p:cNvPr id="184" name="Google Shape;184;p5"/>
          <p:cNvSpPr txBox="1"/>
          <p:nvPr/>
        </p:nvSpPr>
        <p:spPr>
          <a:xfrm>
            <a:off x="193986" y="235786"/>
            <a:ext cx="798189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rPr>
              <a:t>The basic setup of CSE 199</a:t>
            </a:r>
            <a:endParaRPr b="0" i="0" sz="1400" u="none" cap="none" strike="noStrike">
              <a:solidFill>
                <a:srgbClr val="000000"/>
              </a:solidFill>
              <a:latin typeface="Arial"/>
              <a:ea typeface="Arial"/>
              <a:cs typeface="Arial"/>
              <a:sym typeface="Arial"/>
            </a:endParaRPr>
          </a:p>
        </p:txBody>
      </p:sp>
      <p:sp>
        <p:nvSpPr>
          <p:cNvPr id="185" name="Google Shape;185;p5"/>
          <p:cNvSpPr txBox="1"/>
          <p:nvPr/>
        </p:nvSpPr>
        <p:spPr>
          <a:xfrm>
            <a:off x="507924" y="4610711"/>
            <a:ext cx="11889300" cy="207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500" u="none" cap="none" strike="noStrike">
                <a:solidFill>
                  <a:schemeClr val="dk1"/>
                </a:solidFill>
                <a:latin typeface="Century Gothic"/>
                <a:ea typeface="Century Gothic"/>
                <a:cs typeface="Century Gothic"/>
                <a:sym typeface="Century Gothic"/>
              </a:rPr>
              <a:t>There are </a:t>
            </a:r>
            <a:r>
              <a:rPr b="1" lang="en-US" sz="3500">
                <a:solidFill>
                  <a:schemeClr val="dk1"/>
                </a:solidFill>
                <a:latin typeface="Century Gothic"/>
                <a:ea typeface="Century Gothic"/>
                <a:cs typeface="Century Gothic"/>
                <a:sym typeface="Century Gothic"/>
              </a:rPr>
              <a:t>4</a:t>
            </a:r>
            <a:r>
              <a:rPr b="1" i="0" lang="en-US" sz="3500" u="none" cap="none" strike="noStrike">
                <a:solidFill>
                  <a:schemeClr val="dk1"/>
                </a:solidFill>
                <a:latin typeface="Century Gothic"/>
                <a:ea typeface="Century Gothic"/>
                <a:cs typeface="Century Gothic"/>
                <a:sym typeface="Century Gothic"/>
              </a:rPr>
              <a:t> lecture sections. </a:t>
            </a:r>
            <a:r>
              <a:rPr b="0" i="0" lang="en-US" sz="3500" u="none" cap="none" strike="noStrike">
                <a:solidFill>
                  <a:schemeClr val="dk1"/>
                </a:solidFill>
                <a:latin typeface="Century Gothic"/>
                <a:ea typeface="Century Gothic"/>
                <a:cs typeface="Century Gothic"/>
                <a:sym typeface="Century Gothic"/>
              </a:rPr>
              <a:t>Lectures meet </a:t>
            </a:r>
            <a:r>
              <a:rPr b="1" i="0" lang="en-US" sz="3500" u="none" cap="none" strike="noStrike">
                <a:solidFill>
                  <a:schemeClr val="dk1"/>
                </a:solidFill>
                <a:latin typeface="Century Gothic"/>
                <a:ea typeface="Century Gothic"/>
                <a:cs typeface="Century Gothic"/>
                <a:sym typeface="Century Gothic"/>
              </a:rPr>
              <a:t>twice a week, </a:t>
            </a:r>
            <a:r>
              <a:rPr b="0" i="0" lang="en-US" sz="3500" u="none" cap="none" strike="noStrike">
                <a:solidFill>
                  <a:schemeClr val="dk1"/>
                </a:solidFill>
                <a:latin typeface="Century Gothic"/>
                <a:ea typeface="Century Gothic"/>
                <a:cs typeface="Century Gothic"/>
                <a:sym typeface="Century Gothic"/>
              </a:rPr>
              <a:t>on </a:t>
            </a:r>
            <a:r>
              <a:rPr b="1" i="0" lang="en-US" sz="3500" u="none" cap="none" strike="noStrike">
                <a:solidFill>
                  <a:schemeClr val="dk1"/>
                </a:solidFill>
                <a:latin typeface="Century Gothic"/>
                <a:ea typeface="Century Gothic"/>
                <a:cs typeface="Century Gothic"/>
                <a:sym typeface="Century Gothic"/>
              </a:rPr>
              <a:t>Mondays </a:t>
            </a:r>
            <a:r>
              <a:rPr b="0" i="0" lang="en-US" sz="3500" u="none" cap="none" strike="noStrike">
                <a:solidFill>
                  <a:schemeClr val="dk1"/>
                </a:solidFill>
                <a:latin typeface="Century Gothic"/>
                <a:ea typeface="Century Gothic"/>
                <a:cs typeface="Century Gothic"/>
                <a:sym typeface="Century Gothic"/>
              </a:rPr>
              <a:t>and </a:t>
            </a:r>
            <a:r>
              <a:rPr b="1" i="0" lang="en-US" sz="3500" u="none" cap="none" strike="noStrike">
                <a:solidFill>
                  <a:schemeClr val="dk1"/>
                </a:solidFill>
                <a:latin typeface="Century Gothic"/>
                <a:ea typeface="Century Gothic"/>
                <a:cs typeface="Century Gothic"/>
                <a:sym typeface="Century Gothic"/>
              </a:rPr>
              <a:t>Wednesdays. </a:t>
            </a:r>
            <a:endParaRPr b="1" i="0" sz="35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1" sz="35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2400">
                <a:solidFill>
                  <a:schemeClr val="dk1"/>
                </a:solidFill>
                <a:latin typeface="Century Gothic"/>
                <a:ea typeface="Century Gothic"/>
                <a:cs typeface="Century Gothic"/>
                <a:sym typeface="Century Gothic"/>
              </a:rPr>
              <a:t>Do not ask us why it isn’t A-E. We don’t know. Blame someone else.</a:t>
            </a:r>
            <a:endParaRPr sz="2400">
              <a:solidFill>
                <a:schemeClr val="dk1"/>
              </a:solidFill>
              <a:latin typeface="Century Gothic"/>
              <a:ea typeface="Century Gothic"/>
              <a:cs typeface="Century Gothic"/>
              <a:sym typeface="Century Gothic"/>
            </a:endParaRPr>
          </a:p>
        </p:txBody>
      </p:sp>
      <p:sp>
        <p:nvSpPr>
          <p:cNvPr id="186" name="Google Shape;186;p5"/>
          <p:cNvSpPr txBox="1"/>
          <p:nvPr/>
        </p:nvSpPr>
        <p:spPr>
          <a:xfrm>
            <a:off x="2160144" y="1907693"/>
            <a:ext cx="1209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Section B</a:t>
            </a:r>
            <a:endParaRPr b="0" i="0" sz="1400" u="none" cap="none" strike="noStrike">
              <a:solidFill>
                <a:srgbClr val="000000"/>
              </a:solidFill>
              <a:latin typeface="Arial"/>
              <a:ea typeface="Arial"/>
              <a:cs typeface="Arial"/>
              <a:sym typeface="Arial"/>
            </a:endParaRPr>
          </a:p>
        </p:txBody>
      </p:sp>
      <p:sp>
        <p:nvSpPr>
          <p:cNvPr id="187" name="Google Shape;187;p5"/>
          <p:cNvSpPr txBox="1"/>
          <p:nvPr/>
        </p:nvSpPr>
        <p:spPr>
          <a:xfrm>
            <a:off x="4431824" y="1907712"/>
            <a:ext cx="1245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Section D</a:t>
            </a:r>
            <a:endParaRPr b="0" i="0" sz="1400" u="none" cap="none" strike="noStrike">
              <a:solidFill>
                <a:srgbClr val="000000"/>
              </a:solidFill>
              <a:latin typeface="Arial"/>
              <a:ea typeface="Arial"/>
              <a:cs typeface="Arial"/>
              <a:sym typeface="Arial"/>
            </a:endParaRPr>
          </a:p>
        </p:txBody>
      </p:sp>
      <p:sp>
        <p:nvSpPr>
          <p:cNvPr id="188" name="Google Shape;188;p5"/>
          <p:cNvSpPr txBox="1"/>
          <p:nvPr/>
        </p:nvSpPr>
        <p:spPr>
          <a:xfrm>
            <a:off x="6309996" y="1932696"/>
            <a:ext cx="1194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Section E</a:t>
            </a:r>
            <a:endParaRPr b="0" i="0" sz="1400" u="none" cap="none" strike="noStrike">
              <a:solidFill>
                <a:srgbClr val="000000"/>
              </a:solidFill>
              <a:latin typeface="Arial"/>
              <a:ea typeface="Arial"/>
              <a:cs typeface="Arial"/>
              <a:sym typeface="Arial"/>
            </a:endParaRPr>
          </a:p>
        </p:txBody>
      </p:sp>
      <p:sp>
        <p:nvSpPr>
          <p:cNvPr id="189" name="Google Shape;189;p5"/>
          <p:cNvSpPr txBox="1"/>
          <p:nvPr/>
        </p:nvSpPr>
        <p:spPr>
          <a:xfrm>
            <a:off x="8435084" y="1932696"/>
            <a:ext cx="118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Section 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6"/>
          <p:cNvSpPr/>
          <p:nvPr/>
        </p:nvSpPr>
        <p:spPr>
          <a:xfrm>
            <a:off x="280982" y="605118"/>
            <a:ext cx="11660006"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95" name="Google Shape;195;p6"/>
          <p:cNvPicPr preferRelativeResize="0"/>
          <p:nvPr/>
        </p:nvPicPr>
        <p:blipFill rotWithShape="1">
          <a:blip r:embed="rId3">
            <a:alphaModFix/>
          </a:blip>
          <a:srcRect b="0" l="0" r="0" t="0"/>
          <a:stretch/>
        </p:blipFill>
        <p:spPr>
          <a:xfrm>
            <a:off x="687698" y="1115695"/>
            <a:ext cx="1182221" cy="1182221"/>
          </a:xfrm>
          <a:prstGeom prst="rect">
            <a:avLst/>
          </a:prstGeom>
          <a:noFill/>
          <a:ln>
            <a:noFill/>
          </a:ln>
        </p:spPr>
      </p:pic>
      <p:pic>
        <p:nvPicPr>
          <p:cNvPr id="196" name="Google Shape;196;p6"/>
          <p:cNvPicPr preferRelativeResize="0"/>
          <p:nvPr/>
        </p:nvPicPr>
        <p:blipFill rotWithShape="1">
          <a:blip r:embed="rId3">
            <a:alphaModFix/>
          </a:blip>
          <a:srcRect b="0" l="0" r="0" t="0"/>
          <a:stretch/>
        </p:blipFill>
        <p:spPr>
          <a:xfrm>
            <a:off x="241901" y="1984759"/>
            <a:ext cx="1182221" cy="1182221"/>
          </a:xfrm>
          <a:prstGeom prst="rect">
            <a:avLst/>
          </a:prstGeom>
          <a:noFill/>
          <a:ln>
            <a:noFill/>
          </a:ln>
        </p:spPr>
      </p:pic>
      <p:pic>
        <p:nvPicPr>
          <p:cNvPr id="197" name="Google Shape;197;p6"/>
          <p:cNvPicPr preferRelativeResize="0"/>
          <p:nvPr/>
        </p:nvPicPr>
        <p:blipFill rotWithShape="1">
          <a:blip r:embed="rId3">
            <a:alphaModFix/>
          </a:blip>
          <a:srcRect b="0" l="0" r="0" t="0"/>
          <a:stretch/>
        </p:blipFill>
        <p:spPr>
          <a:xfrm>
            <a:off x="1039760" y="1984759"/>
            <a:ext cx="1182221" cy="1182221"/>
          </a:xfrm>
          <a:prstGeom prst="rect">
            <a:avLst/>
          </a:prstGeom>
          <a:noFill/>
          <a:ln>
            <a:noFill/>
          </a:ln>
        </p:spPr>
      </p:pic>
      <p:sp>
        <p:nvSpPr>
          <p:cNvPr id="198" name="Google Shape;198;p6"/>
          <p:cNvSpPr txBox="1"/>
          <p:nvPr/>
        </p:nvSpPr>
        <p:spPr>
          <a:xfrm>
            <a:off x="193986" y="235786"/>
            <a:ext cx="7981898"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rPr>
              <a:t>The basic setup of CSE 199</a:t>
            </a:r>
            <a:endParaRPr b="0" i="0" sz="1400" u="none" cap="none" strike="noStrike">
              <a:solidFill>
                <a:srgbClr val="000000"/>
              </a:solidFill>
              <a:latin typeface="Arial"/>
              <a:ea typeface="Arial"/>
              <a:cs typeface="Arial"/>
              <a:sym typeface="Arial"/>
            </a:endParaRPr>
          </a:p>
        </p:txBody>
      </p:sp>
      <p:sp>
        <p:nvSpPr>
          <p:cNvPr id="199" name="Google Shape;199;p6"/>
          <p:cNvSpPr txBox="1"/>
          <p:nvPr/>
        </p:nvSpPr>
        <p:spPr>
          <a:xfrm>
            <a:off x="280982" y="5146577"/>
            <a:ext cx="11708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a:t>
            </a:r>
            <a:r>
              <a:rPr b="1" i="0" lang="en-US" sz="3200" u="none" cap="none" strike="noStrike">
                <a:solidFill>
                  <a:schemeClr val="dk1"/>
                </a:solidFill>
                <a:latin typeface="Century Gothic"/>
                <a:ea typeface="Century Gothic"/>
                <a:cs typeface="Century Gothic"/>
                <a:sym typeface="Century Gothic"/>
              </a:rPr>
              <a:t>lecture</a:t>
            </a:r>
            <a:r>
              <a:rPr b="0" i="0" lang="en-US" sz="3200" u="none" cap="none" strike="noStrike">
                <a:solidFill>
                  <a:schemeClr val="dk1"/>
                </a:solidFill>
                <a:latin typeface="Century Gothic"/>
                <a:ea typeface="Century Gothic"/>
                <a:cs typeface="Century Gothic"/>
                <a:sym typeface="Century Gothic"/>
              </a:rPr>
              <a:t> has </a:t>
            </a:r>
            <a:r>
              <a:rPr lang="en-US" sz="3200">
                <a:solidFill>
                  <a:schemeClr val="dk1"/>
                </a:solidFill>
                <a:latin typeface="Century Gothic"/>
                <a:ea typeface="Century Gothic"/>
                <a:cs typeface="Century Gothic"/>
                <a:sym typeface="Century Gothic"/>
              </a:rPr>
              <a:t>6</a:t>
            </a:r>
            <a:r>
              <a:rPr b="1" i="0" lang="en-US" sz="3200" u="none" cap="none" strike="noStrike">
                <a:solidFill>
                  <a:schemeClr val="dk1"/>
                </a:solidFill>
                <a:latin typeface="Century Gothic"/>
                <a:ea typeface="Century Gothic"/>
                <a:cs typeface="Century Gothic"/>
                <a:sym typeface="Century Gothic"/>
              </a:rPr>
              <a:t> recitation sections. You are in one of them</a:t>
            </a:r>
            <a:r>
              <a:rPr b="0" i="0" lang="en-US" sz="3200" u="none" cap="none" strike="noStrike">
                <a:solidFill>
                  <a:schemeClr val="dk1"/>
                </a:solidFill>
                <a:latin typeface="Century Gothic"/>
                <a:ea typeface="Century Gothic"/>
                <a:cs typeface="Century Gothic"/>
                <a:sym typeface="Century Gothic"/>
              </a:rPr>
              <a:t>! Your </a:t>
            </a:r>
            <a:r>
              <a:rPr b="1" i="0" lang="en-US" sz="3200" u="none" cap="none" strike="noStrike">
                <a:solidFill>
                  <a:schemeClr val="dk1"/>
                </a:solidFill>
                <a:latin typeface="Century Gothic"/>
                <a:ea typeface="Century Gothic"/>
                <a:cs typeface="Century Gothic"/>
                <a:sym typeface="Century Gothic"/>
              </a:rPr>
              <a:t>recitation </a:t>
            </a:r>
            <a:r>
              <a:rPr b="0" i="0" lang="en-US" sz="3200" u="none" cap="none" strike="noStrike">
                <a:solidFill>
                  <a:schemeClr val="dk1"/>
                </a:solidFill>
                <a:latin typeface="Century Gothic"/>
                <a:ea typeface="Century Gothic"/>
                <a:cs typeface="Century Gothic"/>
                <a:sym typeface="Century Gothic"/>
              </a:rPr>
              <a:t>is on Thursday </a:t>
            </a:r>
            <a:r>
              <a:rPr b="1" i="0" lang="en-US" sz="3200" u="none" cap="none" strike="noStrike">
                <a:solidFill>
                  <a:schemeClr val="dk1"/>
                </a:solidFill>
                <a:latin typeface="Century Gothic"/>
                <a:ea typeface="Century Gothic"/>
                <a:cs typeface="Century Gothic"/>
                <a:sym typeface="Century Gothic"/>
              </a:rPr>
              <a:t>or</a:t>
            </a:r>
            <a:r>
              <a:rPr b="0" i="0" lang="en-US" sz="3200" u="none" cap="none" strike="noStrike">
                <a:solidFill>
                  <a:schemeClr val="dk1"/>
                </a:solidFill>
                <a:latin typeface="Century Gothic"/>
                <a:ea typeface="Century Gothic"/>
                <a:cs typeface="Century Gothic"/>
                <a:sym typeface="Century Gothic"/>
              </a:rPr>
              <a:t> Friday. We’ll come back to these in a minute!</a:t>
            </a:r>
            <a:endParaRPr b="0" i="0" sz="1400" u="none" cap="none" strike="noStrike">
              <a:solidFill>
                <a:srgbClr val="000000"/>
              </a:solidFill>
              <a:latin typeface="Arial"/>
              <a:ea typeface="Arial"/>
              <a:cs typeface="Arial"/>
              <a:sym typeface="Arial"/>
            </a:endParaRPr>
          </a:p>
        </p:txBody>
      </p:sp>
      <p:pic>
        <p:nvPicPr>
          <p:cNvPr id="200" name="Google Shape;200;p6"/>
          <p:cNvPicPr preferRelativeResize="0"/>
          <p:nvPr/>
        </p:nvPicPr>
        <p:blipFill rotWithShape="1">
          <a:blip r:embed="rId3">
            <a:alphaModFix/>
          </a:blip>
          <a:srcRect b="0" l="0" r="0" t="0"/>
          <a:stretch/>
        </p:blipFill>
        <p:spPr>
          <a:xfrm>
            <a:off x="4613077" y="1115695"/>
            <a:ext cx="1182221" cy="1182221"/>
          </a:xfrm>
          <a:prstGeom prst="rect">
            <a:avLst/>
          </a:prstGeom>
          <a:noFill/>
          <a:ln>
            <a:noFill/>
          </a:ln>
        </p:spPr>
      </p:pic>
      <p:pic>
        <p:nvPicPr>
          <p:cNvPr id="201" name="Google Shape;201;p6"/>
          <p:cNvPicPr preferRelativeResize="0"/>
          <p:nvPr/>
        </p:nvPicPr>
        <p:blipFill rotWithShape="1">
          <a:blip r:embed="rId3">
            <a:alphaModFix/>
          </a:blip>
          <a:srcRect b="0" l="0" r="0" t="0"/>
          <a:stretch/>
        </p:blipFill>
        <p:spPr>
          <a:xfrm>
            <a:off x="4167280" y="1984759"/>
            <a:ext cx="1182221" cy="1182221"/>
          </a:xfrm>
          <a:prstGeom prst="rect">
            <a:avLst/>
          </a:prstGeom>
          <a:noFill/>
          <a:ln>
            <a:noFill/>
          </a:ln>
        </p:spPr>
      </p:pic>
      <p:pic>
        <p:nvPicPr>
          <p:cNvPr id="202" name="Google Shape;202;p6"/>
          <p:cNvPicPr preferRelativeResize="0"/>
          <p:nvPr/>
        </p:nvPicPr>
        <p:blipFill rotWithShape="1">
          <a:blip r:embed="rId3">
            <a:alphaModFix/>
          </a:blip>
          <a:srcRect b="0" l="0" r="0" t="0"/>
          <a:stretch/>
        </p:blipFill>
        <p:spPr>
          <a:xfrm>
            <a:off x="4965139" y="1984759"/>
            <a:ext cx="1182221" cy="1182221"/>
          </a:xfrm>
          <a:prstGeom prst="rect">
            <a:avLst/>
          </a:prstGeom>
          <a:noFill/>
          <a:ln>
            <a:noFill/>
          </a:ln>
        </p:spPr>
      </p:pic>
      <p:pic>
        <p:nvPicPr>
          <p:cNvPr id="203" name="Google Shape;203;p6"/>
          <p:cNvPicPr preferRelativeResize="0"/>
          <p:nvPr/>
        </p:nvPicPr>
        <p:blipFill rotWithShape="1">
          <a:blip r:embed="rId3">
            <a:alphaModFix/>
          </a:blip>
          <a:srcRect b="0" l="0" r="0" t="0"/>
          <a:stretch/>
        </p:blipFill>
        <p:spPr>
          <a:xfrm>
            <a:off x="10483195" y="2671446"/>
            <a:ext cx="1182221" cy="1182221"/>
          </a:xfrm>
          <a:prstGeom prst="rect">
            <a:avLst/>
          </a:prstGeom>
          <a:noFill/>
          <a:ln>
            <a:noFill/>
          </a:ln>
        </p:spPr>
      </p:pic>
      <p:pic>
        <p:nvPicPr>
          <p:cNvPr id="204" name="Google Shape;204;p6"/>
          <p:cNvPicPr preferRelativeResize="0"/>
          <p:nvPr/>
        </p:nvPicPr>
        <p:blipFill rotWithShape="1">
          <a:blip r:embed="rId3">
            <a:alphaModFix/>
          </a:blip>
          <a:srcRect b="0" l="0" r="0" t="0"/>
          <a:stretch/>
        </p:blipFill>
        <p:spPr>
          <a:xfrm>
            <a:off x="10037398" y="3540509"/>
            <a:ext cx="1182221" cy="1182221"/>
          </a:xfrm>
          <a:prstGeom prst="rect">
            <a:avLst/>
          </a:prstGeom>
          <a:noFill/>
          <a:ln>
            <a:noFill/>
          </a:ln>
        </p:spPr>
      </p:pic>
      <p:pic>
        <p:nvPicPr>
          <p:cNvPr id="205" name="Google Shape;205;p6"/>
          <p:cNvPicPr preferRelativeResize="0"/>
          <p:nvPr/>
        </p:nvPicPr>
        <p:blipFill rotWithShape="1">
          <a:blip r:embed="rId3">
            <a:alphaModFix/>
          </a:blip>
          <a:srcRect b="0" l="0" r="0" t="0"/>
          <a:stretch/>
        </p:blipFill>
        <p:spPr>
          <a:xfrm>
            <a:off x="10835257" y="3540509"/>
            <a:ext cx="1182221" cy="1182221"/>
          </a:xfrm>
          <a:prstGeom prst="rect">
            <a:avLst/>
          </a:prstGeom>
          <a:noFill/>
          <a:ln>
            <a:noFill/>
          </a:ln>
        </p:spPr>
      </p:pic>
      <p:pic>
        <p:nvPicPr>
          <p:cNvPr id="206" name="Google Shape;206;p6"/>
          <p:cNvPicPr preferRelativeResize="0"/>
          <p:nvPr/>
        </p:nvPicPr>
        <p:blipFill rotWithShape="1">
          <a:blip r:embed="rId3">
            <a:alphaModFix/>
          </a:blip>
          <a:srcRect b="0" l="0" r="0" t="0"/>
          <a:stretch/>
        </p:blipFill>
        <p:spPr>
          <a:xfrm>
            <a:off x="2569980" y="2612027"/>
            <a:ext cx="1182221" cy="1182221"/>
          </a:xfrm>
          <a:prstGeom prst="rect">
            <a:avLst/>
          </a:prstGeom>
          <a:noFill/>
          <a:ln>
            <a:noFill/>
          </a:ln>
        </p:spPr>
      </p:pic>
      <p:pic>
        <p:nvPicPr>
          <p:cNvPr id="207" name="Google Shape;207;p6"/>
          <p:cNvPicPr preferRelativeResize="0"/>
          <p:nvPr/>
        </p:nvPicPr>
        <p:blipFill rotWithShape="1">
          <a:blip r:embed="rId3">
            <a:alphaModFix/>
          </a:blip>
          <a:srcRect b="0" l="0" r="0" t="0"/>
          <a:stretch/>
        </p:blipFill>
        <p:spPr>
          <a:xfrm>
            <a:off x="2124183" y="3481090"/>
            <a:ext cx="1182221" cy="1182221"/>
          </a:xfrm>
          <a:prstGeom prst="rect">
            <a:avLst/>
          </a:prstGeom>
          <a:noFill/>
          <a:ln>
            <a:noFill/>
          </a:ln>
        </p:spPr>
      </p:pic>
      <p:pic>
        <p:nvPicPr>
          <p:cNvPr id="208" name="Google Shape;208;p6"/>
          <p:cNvPicPr preferRelativeResize="0"/>
          <p:nvPr/>
        </p:nvPicPr>
        <p:blipFill rotWithShape="1">
          <a:blip r:embed="rId3">
            <a:alphaModFix/>
          </a:blip>
          <a:srcRect b="0" l="0" r="0" t="0"/>
          <a:stretch/>
        </p:blipFill>
        <p:spPr>
          <a:xfrm>
            <a:off x="2922042" y="3481090"/>
            <a:ext cx="1182221" cy="1182221"/>
          </a:xfrm>
          <a:prstGeom prst="rect">
            <a:avLst/>
          </a:prstGeom>
          <a:noFill/>
          <a:ln>
            <a:noFill/>
          </a:ln>
        </p:spPr>
      </p:pic>
      <p:pic>
        <p:nvPicPr>
          <p:cNvPr id="209" name="Google Shape;209;p6"/>
          <p:cNvPicPr preferRelativeResize="0"/>
          <p:nvPr/>
        </p:nvPicPr>
        <p:blipFill rotWithShape="1">
          <a:blip r:embed="rId3">
            <a:alphaModFix/>
          </a:blip>
          <a:srcRect b="0" l="0" r="0" t="0"/>
          <a:stretch/>
        </p:blipFill>
        <p:spPr>
          <a:xfrm>
            <a:off x="6865961" y="2572474"/>
            <a:ext cx="1182221" cy="1182221"/>
          </a:xfrm>
          <a:prstGeom prst="rect">
            <a:avLst/>
          </a:prstGeom>
          <a:noFill/>
          <a:ln>
            <a:noFill/>
          </a:ln>
        </p:spPr>
      </p:pic>
      <p:pic>
        <p:nvPicPr>
          <p:cNvPr id="210" name="Google Shape;210;p6"/>
          <p:cNvPicPr preferRelativeResize="0"/>
          <p:nvPr/>
        </p:nvPicPr>
        <p:blipFill rotWithShape="1">
          <a:blip r:embed="rId3">
            <a:alphaModFix/>
          </a:blip>
          <a:srcRect b="0" l="0" r="0" t="0"/>
          <a:stretch/>
        </p:blipFill>
        <p:spPr>
          <a:xfrm>
            <a:off x="6420165" y="3441538"/>
            <a:ext cx="1182221" cy="1182221"/>
          </a:xfrm>
          <a:prstGeom prst="rect">
            <a:avLst/>
          </a:prstGeom>
          <a:noFill/>
          <a:ln>
            <a:noFill/>
          </a:ln>
        </p:spPr>
      </p:pic>
      <p:pic>
        <p:nvPicPr>
          <p:cNvPr id="211" name="Google Shape;211;p6"/>
          <p:cNvPicPr preferRelativeResize="0"/>
          <p:nvPr/>
        </p:nvPicPr>
        <p:blipFill rotWithShape="1">
          <a:blip r:embed="rId3">
            <a:alphaModFix/>
          </a:blip>
          <a:srcRect b="0" l="0" r="0" t="0"/>
          <a:stretch/>
        </p:blipFill>
        <p:spPr>
          <a:xfrm>
            <a:off x="7218023" y="3441538"/>
            <a:ext cx="1182221" cy="1182221"/>
          </a:xfrm>
          <a:prstGeom prst="rect">
            <a:avLst/>
          </a:prstGeom>
          <a:noFill/>
          <a:ln>
            <a:noFill/>
          </a:ln>
        </p:spPr>
      </p:pic>
      <p:sp>
        <p:nvSpPr>
          <p:cNvPr id="212" name="Google Shape;212;p6"/>
          <p:cNvSpPr txBox="1"/>
          <p:nvPr/>
        </p:nvSpPr>
        <p:spPr>
          <a:xfrm>
            <a:off x="326005" y="3080131"/>
            <a:ext cx="168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1</a:t>
            </a:r>
            <a:endParaRPr b="0" i="0" sz="1400" u="none" cap="none" strike="noStrike">
              <a:solidFill>
                <a:srgbClr val="000000"/>
              </a:solidFill>
              <a:latin typeface="Arial"/>
              <a:ea typeface="Arial"/>
              <a:cs typeface="Arial"/>
              <a:sym typeface="Arial"/>
            </a:endParaRPr>
          </a:p>
        </p:txBody>
      </p:sp>
      <p:sp>
        <p:nvSpPr>
          <p:cNvPr id="213" name="Google Shape;213;p6"/>
          <p:cNvSpPr txBox="1"/>
          <p:nvPr/>
        </p:nvSpPr>
        <p:spPr>
          <a:xfrm>
            <a:off x="2317750" y="454584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2</a:t>
            </a:r>
            <a:endParaRPr b="0" i="0" sz="1400" u="none" cap="none" strike="noStrike">
              <a:solidFill>
                <a:srgbClr val="000000"/>
              </a:solidFill>
              <a:latin typeface="Arial"/>
              <a:ea typeface="Arial"/>
              <a:cs typeface="Arial"/>
              <a:sym typeface="Arial"/>
            </a:endParaRPr>
          </a:p>
        </p:txBody>
      </p:sp>
      <p:sp>
        <p:nvSpPr>
          <p:cNvPr id="214" name="Google Shape;214;p6"/>
          <p:cNvSpPr txBox="1"/>
          <p:nvPr/>
        </p:nvSpPr>
        <p:spPr>
          <a:xfrm>
            <a:off x="4333193" y="304951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3</a:t>
            </a:r>
            <a:endParaRPr b="0" i="0" sz="1400" u="none" cap="none" strike="noStrike">
              <a:solidFill>
                <a:srgbClr val="000000"/>
              </a:solidFill>
              <a:latin typeface="Arial"/>
              <a:ea typeface="Arial"/>
              <a:cs typeface="Arial"/>
              <a:sym typeface="Arial"/>
            </a:endParaRPr>
          </a:p>
        </p:txBody>
      </p:sp>
      <p:sp>
        <p:nvSpPr>
          <p:cNvPr id="215" name="Google Shape;215;p6"/>
          <p:cNvSpPr txBox="1"/>
          <p:nvPr/>
        </p:nvSpPr>
        <p:spPr>
          <a:xfrm>
            <a:off x="6598699" y="4497879"/>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4</a:t>
            </a:r>
            <a:endParaRPr b="0" i="0" sz="1400" u="none" cap="none" strike="noStrike">
              <a:solidFill>
                <a:srgbClr val="000000"/>
              </a:solidFill>
              <a:latin typeface="Arial"/>
              <a:ea typeface="Arial"/>
              <a:cs typeface="Arial"/>
              <a:sym typeface="Arial"/>
            </a:endParaRPr>
          </a:p>
        </p:txBody>
      </p:sp>
      <p:sp>
        <p:nvSpPr>
          <p:cNvPr id="216" name="Google Shape;216;p6"/>
          <p:cNvSpPr txBox="1"/>
          <p:nvPr/>
        </p:nvSpPr>
        <p:spPr>
          <a:xfrm>
            <a:off x="10240583" y="460526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B6</a:t>
            </a:r>
            <a:endParaRPr b="0" i="0" sz="1400" u="none" cap="none" strike="noStrike">
              <a:solidFill>
                <a:srgbClr val="000000"/>
              </a:solidFill>
              <a:latin typeface="Arial"/>
              <a:ea typeface="Arial"/>
              <a:cs typeface="Arial"/>
              <a:sym typeface="Arial"/>
            </a:endParaRPr>
          </a:p>
        </p:txBody>
      </p:sp>
      <p:pic>
        <p:nvPicPr>
          <p:cNvPr id="217" name="Google Shape;217;p6"/>
          <p:cNvPicPr preferRelativeResize="0"/>
          <p:nvPr/>
        </p:nvPicPr>
        <p:blipFill rotWithShape="1">
          <a:blip r:embed="rId3">
            <a:alphaModFix/>
          </a:blip>
          <a:srcRect b="0" l="0" r="0" t="0"/>
          <a:stretch/>
        </p:blipFill>
        <p:spPr>
          <a:xfrm>
            <a:off x="8632207" y="1177970"/>
            <a:ext cx="1182221" cy="1182221"/>
          </a:xfrm>
          <a:prstGeom prst="rect">
            <a:avLst/>
          </a:prstGeom>
          <a:noFill/>
          <a:ln>
            <a:noFill/>
          </a:ln>
        </p:spPr>
      </p:pic>
      <p:pic>
        <p:nvPicPr>
          <p:cNvPr id="218" name="Google Shape;218;p6"/>
          <p:cNvPicPr preferRelativeResize="0"/>
          <p:nvPr/>
        </p:nvPicPr>
        <p:blipFill rotWithShape="1">
          <a:blip r:embed="rId3">
            <a:alphaModFix/>
          </a:blip>
          <a:srcRect b="0" l="0" r="0" t="0"/>
          <a:stretch/>
        </p:blipFill>
        <p:spPr>
          <a:xfrm>
            <a:off x="8186410" y="2047034"/>
            <a:ext cx="1182221" cy="1182221"/>
          </a:xfrm>
          <a:prstGeom prst="rect">
            <a:avLst/>
          </a:prstGeom>
          <a:noFill/>
          <a:ln>
            <a:noFill/>
          </a:ln>
        </p:spPr>
      </p:pic>
      <p:pic>
        <p:nvPicPr>
          <p:cNvPr id="219" name="Google Shape;219;p6"/>
          <p:cNvPicPr preferRelativeResize="0"/>
          <p:nvPr/>
        </p:nvPicPr>
        <p:blipFill rotWithShape="1">
          <a:blip r:embed="rId3">
            <a:alphaModFix/>
          </a:blip>
          <a:srcRect b="0" l="0" r="0" t="0"/>
          <a:stretch/>
        </p:blipFill>
        <p:spPr>
          <a:xfrm>
            <a:off x="8984270" y="2047034"/>
            <a:ext cx="1182221" cy="1182221"/>
          </a:xfrm>
          <a:prstGeom prst="rect">
            <a:avLst/>
          </a:prstGeom>
          <a:noFill/>
          <a:ln>
            <a:noFill/>
          </a:ln>
        </p:spPr>
      </p:pic>
      <p:sp>
        <p:nvSpPr>
          <p:cNvPr id="220" name="Google Shape;220;p6"/>
          <p:cNvSpPr txBox="1"/>
          <p:nvPr/>
        </p:nvSpPr>
        <p:spPr>
          <a:xfrm>
            <a:off x="8389596" y="3111788"/>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effe726039_1_10"/>
          <p:cNvSpPr/>
          <p:nvPr/>
        </p:nvSpPr>
        <p:spPr>
          <a:xfrm>
            <a:off x="280982" y="605118"/>
            <a:ext cx="116601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26" name="Google Shape;226;g2effe726039_1_10"/>
          <p:cNvPicPr preferRelativeResize="0"/>
          <p:nvPr/>
        </p:nvPicPr>
        <p:blipFill rotWithShape="1">
          <a:blip r:embed="rId3">
            <a:alphaModFix/>
          </a:blip>
          <a:srcRect b="0" l="0" r="0" t="0"/>
          <a:stretch/>
        </p:blipFill>
        <p:spPr>
          <a:xfrm>
            <a:off x="687698" y="1115695"/>
            <a:ext cx="1182221" cy="1182221"/>
          </a:xfrm>
          <a:prstGeom prst="rect">
            <a:avLst/>
          </a:prstGeom>
          <a:noFill/>
          <a:ln>
            <a:noFill/>
          </a:ln>
        </p:spPr>
      </p:pic>
      <p:pic>
        <p:nvPicPr>
          <p:cNvPr id="227" name="Google Shape;227;g2effe726039_1_10"/>
          <p:cNvPicPr preferRelativeResize="0"/>
          <p:nvPr/>
        </p:nvPicPr>
        <p:blipFill rotWithShape="1">
          <a:blip r:embed="rId3">
            <a:alphaModFix/>
          </a:blip>
          <a:srcRect b="0" l="0" r="0" t="0"/>
          <a:stretch/>
        </p:blipFill>
        <p:spPr>
          <a:xfrm>
            <a:off x="241901" y="1984759"/>
            <a:ext cx="1182221" cy="1182221"/>
          </a:xfrm>
          <a:prstGeom prst="rect">
            <a:avLst/>
          </a:prstGeom>
          <a:noFill/>
          <a:ln>
            <a:noFill/>
          </a:ln>
        </p:spPr>
      </p:pic>
      <p:pic>
        <p:nvPicPr>
          <p:cNvPr id="228" name="Google Shape;228;g2effe726039_1_10"/>
          <p:cNvPicPr preferRelativeResize="0"/>
          <p:nvPr/>
        </p:nvPicPr>
        <p:blipFill rotWithShape="1">
          <a:blip r:embed="rId3">
            <a:alphaModFix/>
          </a:blip>
          <a:srcRect b="0" l="0" r="0" t="0"/>
          <a:stretch/>
        </p:blipFill>
        <p:spPr>
          <a:xfrm>
            <a:off x="1039760" y="1984759"/>
            <a:ext cx="1182221" cy="1182221"/>
          </a:xfrm>
          <a:prstGeom prst="rect">
            <a:avLst/>
          </a:prstGeom>
          <a:noFill/>
          <a:ln>
            <a:noFill/>
          </a:ln>
        </p:spPr>
      </p:pic>
      <p:sp>
        <p:nvSpPr>
          <p:cNvPr id="229" name="Google Shape;229;g2effe726039_1_10"/>
          <p:cNvSpPr txBox="1"/>
          <p:nvPr/>
        </p:nvSpPr>
        <p:spPr>
          <a:xfrm>
            <a:off x="193986" y="235786"/>
            <a:ext cx="7981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rPr>
              <a:t>The basic setup of CSE 199</a:t>
            </a:r>
            <a:endParaRPr b="0" i="0" sz="1400" u="none" cap="none" strike="noStrike">
              <a:solidFill>
                <a:srgbClr val="000000"/>
              </a:solidFill>
              <a:latin typeface="Arial"/>
              <a:ea typeface="Arial"/>
              <a:cs typeface="Arial"/>
              <a:sym typeface="Arial"/>
            </a:endParaRPr>
          </a:p>
        </p:txBody>
      </p:sp>
      <p:sp>
        <p:nvSpPr>
          <p:cNvPr id="230" name="Google Shape;230;g2effe726039_1_10"/>
          <p:cNvSpPr txBox="1"/>
          <p:nvPr/>
        </p:nvSpPr>
        <p:spPr>
          <a:xfrm>
            <a:off x="280982" y="5146577"/>
            <a:ext cx="11708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a:t>
            </a:r>
            <a:r>
              <a:rPr b="1" i="0" lang="en-US" sz="3200" u="none" cap="none" strike="noStrike">
                <a:solidFill>
                  <a:schemeClr val="dk1"/>
                </a:solidFill>
                <a:latin typeface="Century Gothic"/>
                <a:ea typeface="Century Gothic"/>
                <a:cs typeface="Century Gothic"/>
                <a:sym typeface="Century Gothic"/>
              </a:rPr>
              <a:t>lecture</a:t>
            </a:r>
            <a:r>
              <a:rPr b="0" i="0" lang="en-US" sz="3200" u="none" cap="none" strike="noStrike">
                <a:solidFill>
                  <a:schemeClr val="dk1"/>
                </a:solidFill>
                <a:latin typeface="Century Gothic"/>
                <a:ea typeface="Century Gothic"/>
                <a:cs typeface="Century Gothic"/>
                <a:sym typeface="Century Gothic"/>
              </a:rPr>
              <a:t> has </a:t>
            </a:r>
            <a:r>
              <a:rPr lang="en-US" sz="3200">
                <a:solidFill>
                  <a:schemeClr val="dk1"/>
                </a:solidFill>
                <a:latin typeface="Century Gothic"/>
                <a:ea typeface="Century Gothic"/>
                <a:cs typeface="Century Gothic"/>
                <a:sym typeface="Century Gothic"/>
              </a:rPr>
              <a:t>6</a:t>
            </a:r>
            <a:r>
              <a:rPr b="1" i="0" lang="en-US" sz="3200" u="none" cap="none" strike="noStrike">
                <a:solidFill>
                  <a:schemeClr val="dk1"/>
                </a:solidFill>
                <a:latin typeface="Century Gothic"/>
                <a:ea typeface="Century Gothic"/>
                <a:cs typeface="Century Gothic"/>
                <a:sym typeface="Century Gothic"/>
              </a:rPr>
              <a:t> recitation sections. You are in one of them</a:t>
            </a:r>
            <a:r>
              <a:rPr b="0" i="0" lang="en-US" sz="3200" u="none" cap="none" strike="noStrike">
                <a:solidFill>
                  <a:schemeClr val="dk1"/>
                </a:solidFill>
                <a:latin typeface="Century Gothic"/>
                <a:ea typeface="Century Gothic"/>
                <a:cs typeface="Century Gothic"/>
                <a:sym typeface="Century Gothic"/>
              </a:rPr>
              <a:t>! Your </a:t>
            </a:r>
            <a:r>
              <a:rPr b="1" i="0" lang="en-US" sz="3200" u="none" cap="none" strike="noStrike">
                <a:solidFill>
                  <a:schemeClr val="dk1"/>
                </a:solidFill>
                <a:latin typeface="Century Gothic"/>
                <a:ea typeface="Century Gothic"/>
                <a:cs typeface="Century Gothic"/>
                <a:sym typeface="Century Gothic"/>
              </a:rPr>
              <a:t>recitation </a:t>
            </a:r>
            <a:r>
              <a:rPr b="0" i="0" lang="en-US" sz="3200" u="none" cap="none" strike="noStrike">
                <a:solidFill>
                  <a:schemeClr val="dk1"/>
                </a:solidFill>
                <a:latin typeface="Century Gothic"/>
                <a:ea typeface="Century Gothic"/>
                <a:cs typeface="Century Gothic"/>
                <a:sym typeface="Century Gothic"/>
              </a:rPr>
              <a:t>is on Thursday </a:t>
            </a:r>
            <a:r>
              <a:rPr b="1" i="0" lang="en-US" sz="3200" u="none" cap="none" strike="noStrike">
                <a:solidFill>
                  <a:schemeClr val="dk1"/>
                </a:solidFill>
                <a:latin typeface="Century Gothic"/>
                <a:ea typeface="Century Gothic"/>
                <a:cs typeface="Century Gothic"/>
                <a:sym typeface="Century Gothic"/>
              </a:rPr>
              <a:t>or</a:t>
            </a:r>
            <a:r>
              <a:rPr b="0" i="0" lang="en-US" sz="3200" u="none" cap="none" strike="noStrike">
                <a:solidFill>
                  <a:schemeClr val="dk1"/>
                </a:solidFill>
                <a:latin typeface="Century Gothic"/>
                <a:ea typeface="Century Gothic"/>
                <a:cs typeface="Century Gothic"/>
                <a:sym typeface="Century Gothic"/>
              </a:rPr>
              <a:t> Friday. We’ll come back to these in a minute!</a:t>
            </a:r>
            <a:endParaRPr b="0" i="0" sz="1400" u="none" cap="none" strike="noStrike">
              <a:solidFill>
                <a:srgbClr val="000000"/>
              </a:solidFill>
              <a:latin typeface="Arial"/>
              <a:ea typeface="Arial"/>
              <a:cs typeface="Arial"/>
              <a:sym typeface="Arial"/>
            </a:endParaRPr>
          </a:p>
        </p:txBody>
      </p:sp>
      <p:pic>
        <p:nvPicPr>
          <p:cNvPr id="231" name="Google Shape;231;g2effe726039_1_10"/>
          <p:cNvPicPr preferRelativeResize="0"/>
          <p:nvPr/>
        </p:nvPicPr>
        <p:blipFill rotWithShape="1">
          <a:blip r:embed="rId3">
            <a:alphaModFix/>
          </a:blip>
          <a:srcRect b="0" l="0" r="0" t="0"/>
          <a:stretch/>
        </p:blipFill>
        <p:spPr>
          <a:xfrm>
            <a:off x="4613077" y="1115695"/>
            <a:ext cx="1182221" cy="1182221"/>
          </a:xfrm>
          <a:prstGeom prst="rect">
            <a:avLst/>
          </a:prstGeom>
          <a:noFill/>
          <a:ln>
            <a:noFill/>
          </a:ln>
        </p:spPr>
      </p:pic>
      <p:pic>
        <p:nvPicPr>
          <p:cNvPr id="232" name="Google Shape;232;g2effe726039_1_10"/>
          <p:cNvPicPr preferRelativeResize="0"/>
          <p:nvPr/>
        </p:nvPicPr>
        <p:blipFill rotWithShape="1">
          <a:blip r:embed="rId3">
            <a:alphaModFix/>
          </a:blip>
          <a:srcRect b="0" l="0" r="0" t="0"/>
          <a:stretch/>
        </p:blipFill>
        <p:spPr>
          <a:xfrm>
            <a:off x="4167280" y="1984759"/>
            <a:ext cx="1182221" cy="1182221"/>
          </a:xfrm>
          <a:prstGeom prst="rect">
            <a:avLst/>
          </a:prstGeom>
          <a:noFill/>
          <a:ln>
            <a:noFill/>
          </a:ln>
        </p:spPr>
      </p:pic>
      <p:pic>
        <p:nvPicPr>
          <p:cNvPr id="233" name="Google Shape;233;g2effe726039_1_10"/>
          <p:cNvPicPr preferRelativeResize="0"/>
          <p:nvPr/>
        </p:nvPicPr>
        <p:blipFill rotWithShape="1">
          <a:blip r:embed="rId3">
            <a:alphaModFix/>
          </a:blip>
          <a:srcRect b="0" l="0" r="0" t="0"/>
          <a:stretch/>
        </p:blipFill>
        <p:spPr>
          <a:xfrm>
            <a:off x="4965139" y="1984759"/>
            <a:ext cx="1182221" cy="1182221"/>
          </a:xfrm>
          <a:prstGeom prst="rect">
            <a:avLst/>
          </a:prstGeom>
          <a:noFill/>
          <a:ln>
            <a:noFill/>
          </a:ln>
        </p:spPr>
      </p:pic>
      <p:pic>
        <p:nvPicPr>
          <p:cNvPr id="234" name="Google Shape;234;g2effe726039_1_10"/>
          <p:cNvPicPr preferRelativeResize="0"/>
          <p:nvPr/>
        </p:nvPicPr>
        <p:blipFill rotWithShape="1">
          <a:blip r:embed="rId3">
            <a:alphaModFix/>
          </a:blip>
          <a:srcRect b="0" l="0" r="0" t="0"/>
          <a:stretch/>
        </p:blipFill>
        <p:spPr>
          <a:xfrm>
            <a:off x="10483195" y="2671446"/>
            <a:ext cx="1182221" cy="1182221"/>
          </a:xfrm>
          <a:prstGeom prst="rect">
            <a:avLst/>
          </a:prstGeom>
          <a:noFill/>
          <a:ln>
            <a:noFill/>
          </a:ln>
        </p:spPr>
      </p:pic>
      <p:pic>
        <p:nvPicPr>
          <p:cNvPr id="235" name="Google Shape;235;g2effe726039_1_10"/>
          <p:cNvPicPr preferRelativeResize="0"/>
          <p:nvPr/>
        </p:nvPicPr>
        <p:blipFill rotWithShape="1">
          <a:blip r:embed="rId3">
            <a:alphaModFix/>
          </a:blip>
          <a:srcRect b="0" l="0" r="0" t="0"/>
          <a:stretch/>
        </p:blipFill>
        <p:spPr>
          <a:xfrm>
            <a:off x="10037398" y="3540509"/>
            <a:ext cx="1182221" cy="1182221"/>
          </a:xfrm>
          <a:prstGeom prst="rect">
            <a:avLst/>
          </a:prstGeom>
          <a:noFill/>
          <a:ln>
            <a:noFill/>
          </a:ln>
        </p:spPr>
      </p:pic>
      <p:pic>
        <p:nvPicPr>
          <p:cNvPr id="236" name="Google Shape;236;g2effe726039_1_10"/>
          <p:cNvPicPr preferRelativeResize="0"/>
          <p:nvPr/>
        </p:nvPicPr>
        <p:blipFill rotWithShape="1">
          <a:blip r:embed="rId3">
            <a:alphaModFix/>
          </a:blip>
          <a:srcRect b="0" l="0" r="0" t="0"/>
          <a:stretch/>
        </p:blipFill>
        <p:spPr>
          <a:xfrm>
            <a:off x="10835257" y="3540509"/>
            <a:ext cx="1182221" cy="1182221"/>
          </a:xfrm>
          <a:prstGeom prst="rect">
            <a:avLst/>
          </a:prstGeom>
          <a:noFill/>
          <a:ln>
            <a:noFill/>
          </a:ln>
        </p:spPr>
      </p:pic>
      <p:pic>
        <p:nvPicPr>
          <p:cNvPr id="237" name="Google Shape;237;g2effe726039_1_10"/>
          <p:cNvPicPr preferRelativeResize="0"/>
          <p:nvPr/>
        </p:nvPicPr>
        <p:blipFill rotWithShape="1">
          <a:blip r:embed="rId3">
            <a:alphaModFix/>
          </a:blip>
          <a:srcRect b="0" l="0" r="0" t="0"/>
          <a:stretch/>
        </p:blipFill>
        <p:spPr>
          <a:xfrm>
            <a:off x="2569980" y="2612027"/>
            <a:ext cx="1182221" cy="1182221"/>
          </a:xfrm>
          <a:prstGeom prst="rect">
            <a:avLst/>
          </a:prstGeom>
          <a:noFill/>
          <a:ln>
            <a:noFill/>
          </a:ln>
        </p:spPr>
      </p:pic>
      <p:pic>
        <p:nvPicPr>
          <p:cNvPr id="238" name="Google Shape;238;g2effe726039_1_10"/>
          <p:cNvPicPr preferRelativeResize="0"/>
          <p:nvPr/>
        </p:nvPicPr>
        <p:blipFill rotWithShape="1">
          <a:blip r:embed="rId3">
            <a:alphaModFix/>
          </a:blip>
          <a:srcRect b="0" l="0" r="0" t="0"/>
          <a:stretch/>
        </p:blipFill>
        <p:spPr>
          <a:xfrm>
            <a:off x="2124183" y="3481090"/>
            <a:ext cx="1182221" cy="1182221"/>
          </a:xfrm>
          <a:prstGeom prst="rect">
            <a:avLst/>
          </a:prstGeom>
          <a:noFill/>
          <a:ln>
            <a:noFill/>
          </a:ln>
        </p:spPr>
      </p:pic>
      <p:pic>
        <p:nvPicPr>
          <p:cNvPr id="239" name="Google Shape;239;g2effe726039_1_10"/>
          <p:cNvPicPr preferRelativeResize="0"/>
          <p:nvPr/>
        </p:nvPicPr>
        <p:blipFill rotWithShape="1">
          <a:blip r:embed="rId3">
            <a:alphaModFix/>
          </a:blip>
          <a:srcRect b="0" l="0" r="0" t="0"/>
          <a:stretch/>
        </p:blipFill>
        <p:spPr>
          <a:xfrm>
            <a:off x="2922042" y="3481090"/>
            <a:ext cx="1182221" cy="1182221"/>
          </a:xfrm>
          <a:prstGeom prst="rect">
            <a:avLst/>
          </a:prstGeom>
          <a:noFill/>
          <a:ln>
            <a:noFill/>
          </a:ln>
        </p:spPr>
      </p:pic>
      <p:pic>
        <p:nvPicPr>
          <p:cNvPr id="240" name="Google Shape;240;g2effe726039_1_10"/>
          <p:cNvPicPr preferRelativeResize="0"/>
          <p:nvPr/>
        </p:nvPicPr>
        <p:blipFill rotWithShape="1">
          <a:blip r:embed="rId3">
            <a:alphaModFix/>
          </a:blip>
          <a:srcRect b="0" l="0" r="0" t="0"/>
          <a:stretch/>
        </p:blipFill>
        <p:spPr>
          <a:xfrm>
            <a:off x="6865961" y="2572474"/>
            <a:ext cx="1182221" cy="1182221"/>
          </a:xfrm>
          <a:prstGeom prst="rect">
            <a:avLst/>
          </a:prstGeom>
          <a:noFill/>
          <a:ln>
            <a:noFill/>
          </a:ln>
        </p:spPr>
      </p:pic>
      <p:pic>
        <p:nvPicPr>
          <p:cNvPr id="241" name="Google Shape;241;g2effe726039_1_10"/>
          <p:cNvPicPr preferRelativeResize="0"/>
          <p:nvPr/>
        </p:nvPicPr>
        <p:blipFill rotWithShape="1">
          <a:blip r:embed="rId3">
            <a:alphaModFix/>
          </a:blip>
          <a:srcRect b="0" l="0" r="0" t="0"/>
          <a:stretch/>
        </p:blipFill>
        <p:spPr>
          <a:xfrm>
            <a:off x="6420165" y="3441538"/>
            <a:ext cx="1182221" cy="1182221"/>
          </a:xfrm>
          <a:prstGeom prst="rect">
            <a:avLst/>
          </a:prstGeom>
          <a:noFill/>
          <a:ln>
            <a:noFill/>
          </a:ln>
        </p:spPr>
      </p:pic>
      <p:pic>
        <p:nvPicPr>
          <p:cNvPr id="242" name="Google Shape;242;g2effe726039_1_10"/>
          <p:cNvPicPr preferRelativeResize="0"/>
          <p:nvPr/>
        </p:nvPicPr>
        <p:blipFill rotWithShape="1">
          <a:blip r:embed="rId3">
            <a:alphaModFix/>
          </a:blip>
          <a:srcRect b="0" l="0" r="0" t="0"/>
          <a:stretch/>
        </p:blipFill>
        <p:spPr>
          <a:xfrm>
            <a:off x="7218023" y="3441538"/>
            <a:ext cx="1182221" cy="1182221"/>
          </a:xfrm>
          <a:prstGeom prst="rect">
            <a:avLst/>
          </a:prstGeom>
          <a:noFill/>
          <a:ln>
            <a:noFill/>
          </a:ln>
        </p:spPr>
      </p:pic>
      <p:sp>
        <p:nvSpPr>
          <p:cNvPr id="243" name="Google Shape;243;g2effe726039_1_10"/>
          <p:cNvSpPr txBox="1"/>
          <p:nvPr/>
        </p:nvSpPr>
        <p:spPr>
          <a:xfrm>
            <a:off x="326005" y="3080131"/>
            <a:ext cx="168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1</a:t>
            </a:r>
            <a:endParaRPr b="0" i="0" sz="1400" u="none" cap="none" strike="noStrike">
              <a:solidFill>
                <a:srgbClr val="000000"/>
              </a:solidFill>
              <a:latin typeface="Arial"/>
              <a:ea typeface="Arial"/>
              <a:cs typeface="Arial"/>
              <a:sym typeface="Arial"/>
            </a:endParaRPr>
          </a:p>
        </p:txBody>
      </p:sp>
      <p:sp>
        <p:nvSpPr>
          <p:cNvPr id="244" name="Google Shape;244;g2effe726039_1_10"/>
          <p:cNvSpPr txBox="1"/>
          <p:nvPr/>
        </p:nvSpPr>
        <p:spPr>
          <a:xfrm>
            <a:off x="2317750" y="454584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2</a:t>
            </a:r>
            <a:endParaRPr b="0" i="0" sz="1400" u="none" cap="none" strike="noStrike">
              <a:solidFill>
                <a:srgbClr val="000000"/>
              </a:solidFill>
              <a:latin typeface="Arial"/>
              <a:ea typeface="Arial"/>
              <a:cs typeface="Arial"/>
              <a:sym typeface="Arial"/>
            </a:endParaRPr>
          </a:p>
        </p:txBody>
      </p:sp>
      <p:sp>
        <p:nvSpPr>
          <p:cNvPr id="245" name="Google Shape;245;g2effe726039_1_10"/>
          <p:cNvSpPr txBox="1"/>
          <p:nvPr/>
        </p:nvSpPr>
        <p:spPr>
          <a:xfrm>
            <a:off x="4333193" y="304951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3</a:t>
            </a:r>
            <a:endParaRPr b="0" i="0" sz="1400" u="none" cap="none" strike="noStrike">
              <a:solidFill>
                <a:srgbClr val="000000"/>
              </a:solidFill>
              <a:latin typeface="Arial"/>
              <a:ea typeface="Arial"/>
              <a:cs typeface="Arial"/>
              <a:sym typeface="Arial"/>
            </a:endParaRPr>
          </a:p>
        </p:txBody>
      </p:sp>
      <p:sp>
        <p:nvSpPr>
          <p:cNvPr id="246" name="Google Shape;246;g2effe726039_1_10"/>
          <p:cNvSpPr txBox="1"/>
          <p:nvPr/>
        </p:nvSpPr>
        <p:spPr>
          <a:xfrm>
            <a:off x="6598699" y="4497879"/>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4</a:t>
            </a:r>
            <a:endParaRPr b="0" i="0" sz="1400" u="none" cap="none" strike="noStrike">
              <a:solidFill>
                <a:srgbClr val="000000"/>
              </a:solidFill>
              <a:latin typeface="Arial"/>
              <a:ea typeface="Arial"/>
              <a:cs typeface="Arial"/>
              <a:sym typeface="Arial"/>
            </a:endParaRPr>
          </a:p>
        </p:txBody>
      </p:sp>
      <p:sp>
        <p:nvSpPr>
          <p:cNvPr id="247" name="Google Shape;247;g2effe726039_1_10"/>
          <p:cNvSpPr txBox="1"/>
          <p:nvPr/>
        </p:nvSpPr>
        <p:spPr>
          <a:xfrm>
            <a:off x="10240583" y="460526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B6</a:t>
            </a:r>
            <a:endParaRPr b="0" i="0" sz="1400" u="none" cap="none" strike="noStrike">
              <a:solidFill>
                <a:srgbClr val="000000"/>
              </a:solidFill>
              <a:latin typeface="Arial"/>
              <a:ea typeface="Arial"/>
              <a:cs typeface="Arial"/>
              <a:sym typeface="Arial"/>
            </a:endParaRPr>
          </a:p>
        </p:txBody>
      </p:sp>
      <p:pic>
        <p:nvPicPr>
          <p:cNvPr id="248" name="Google Shape;248;g2effe726039_1_10"/>
          <p:cNvPicPr preferRelativeResize="0"/>
          <p:nvPr/>
        </p:nvPicPr>
        <p:blipFill rotWithShape="1">
          <a:blip r:embed="rId3">
            <a:alphaModFix/>
          </a:blip>
          <a:srcRect b="0" l="0" r="0" t="0"/>
          <a:stretch/>
        </p:blipFill>
        <p:spPr>
          <a:xfrm>
            <a:off x="8632207" y="1177970"/>
            <a:ext cx="1182221" cy="1182221"/>
          </a:xfrm>
          <a:prstGeom prst="rect">
            <a:avLst/>
          </a:prstGeom>
          <a:noFill/>
          <a:ln>
            <a:noFill/>
          </a:ln>
        </p:spPr>
      </p:pic>
      <p:pic>
        <p:nvPicPr>
          <p:cNvPr id="249" name="Google Shape;249;g2effe726039_1_10"/>
          <p:cNvPicPr preferRelativeResize="0"/>
          <p:nvPr/>
        </p:nvPicPr>
        <p:blipFill rotWithShape="1">
          <a:blip r:embed="rId3">
            <a:alphaModFix/>
          </a:blip>
          <a:srcRect b="0" l="0" r="0" t="0"/>
          <a:stretch/>
        </p:blipFill>
        <p:spPr>
          <a:xfrm>
            <a:off x="8186410" y="2047034"/>
            <a:ext cx="1182221" cy="1182221"/>
          </a:xfrm>
          <a:prstGeom prst="rect">
            <a:avLst/>
          </a:prstGeom>
          <a:noFill/>
          <a:ln>
            <a:noFill/>
          </a:ln>
        </p:spPr>
      </p:pic>
      <p:pic>
        <p:nvPicPr>
          <p:cNvPr id="250" name="Google Shape;250;g2effe726039_1_10"/>
          <p:cNvPicPr preferRelativeResize="0"/>
          <p:nvPr/>
        </p:nvPicPr>
        <p:blipFill rotWithShape="1">
          <a:blip r:embed="rId3">
            <a:alphaModFix/>
          </a:blip>
          <a:srcRect b="0" l="0" r="0" t="0"/>
          <a:stretch/>
        </p:blipFill>
        <p:spPr>
          <a:xfrm>
            <a:off x="8984270" y="2047034"/>
            <a:ext cx="1182221" cy="1182221"/>
          </a:xfrm>
          <a:prstGeom prst="rect">
            <a:avLst/>
          </a:prstGeom>
          <a:noFill/>
          <a:ln>
            <a:noFill/>
          </a:ln>
        </p:spPr>
      </p:pic>
      <p:sp>
        <p:nvSpPr>
          <p:cNvPr id="251" name="Google Shape;251;g2effe726039_1_10"/>
          <p:cNvSpPr txBox="1"/>
          <p:nvPr/>
        </p:nvSpPr>
        <p:spPr>
          <a:xfrm>
            <a:off x="8389596" y="3111788"/>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5</a:t>
            </a:r>
            <a:endParaRPr b="0" i="0" sz="1400" u="none" cap="none" strike="noStrike">
              <a:solidFill>
                <a:srgbClr val="000000"/>
              </a:solidFill>
              <a:latin typeface="Arial"/>
              <a:ea typeface="Arial"/>
              <a:cs typeface="Arial"/>
              <a:sym typeface="Arial"/>
            </a:endParaRPr>
          </a:p>
        </p:txBody>
      </p:sp>
      <p:sp>
        <p:nvSpPr>
          <p:cNvPr id="252" name="Google Shape;252;g2effe726039_1_10"/>
          <p:cNvSpPr txBox="1"/>
          <p:nvPr/>
        </p:nvSpPr>
        <p:spPr>
          <a:xfrm>
            <a:off x="1763627" y="1576856"/>
            <a:ext cx="9307200" cy="31401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rgbClr val="C00000"/>
                </a:solidFill>
                <a:latin typeface="Century Gothic"/>
                <a:ea typeface="Century Gothic"/>
                <a:cs typeface="Century Gothic"/>
                <a:sym typeface="Century Gothic"/>
              </a:rPr>
              <a:t>C</a:t>
            </a:r>
            <a:r>
              <a:rPr b="1" i="0" lang="en-US" sz="6600" u="none" cap="none" strike="noStrike">
                <a:solidFill>
                  <a:srgbClr val="C00000"/>
                </a:solidFill>
                <a:latin typeface="Century Gothic"/>
                <a:ea typeface="Century Gothic"/>
                <a:cs typeface="Century Gothic"/>
                <a:sym typeface="Century Gothic"/>
                <a:extLst>
                  <a:ext uri="http://customooxmlschemas.google.com/">
                    <go:slidesCustomData xmlns:go="http://customooxmlschemas.google.com/" textRoundtripDataId="0"/>
                  </a:ext>
                </a:extLst>
              </a:rPr>
              <a:t>heck HUB</a:t>
            </a:r>
            <a:r>
              <a:rPr b="1" i="0" lang="en-US" sz="6600" u="none" cap="none" strike="noStrike">
                <a:solidFill>
                  <a:srgbClr val="C00000"/>
                </a:solidFill>
                <a:latin typeface="Century Gothic"/>
                <a:ea typeface="Century Gothic"/>
                <a:cs typeface="Century Gothic"/>
                <a:sym typeface="Century Gothic"/>
              </a:rPr>
              <a:t> to see when and where your recitation 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f0e5e23630_0_30"/>
          <p:cNvSpPr/>
          <p:nvPr/>
        </p:nvSpPr>
        <p:spPr>
          <a:xfrm>
            <a:off x="280982" y="605118"/>
            <a:ext cx="116601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58" name="Google Shape;258;g2f0e5e23630_0_30"/>
          <p:cNvPicPr preferRelativeResize="0"/>
          <p:nvPr/>
        </p:nvPicPr>
        <p:blipFill rotWithShape="1">
          <a:blip r:embed="rId3">
            <a:alphaModFix/>
          </a:blip>
          <a:srcRect b="0" l="0" r="0" t="0"/>
          <a:stretch/>
        </p:blipFill>
        <p:spPr>
          <a:xfrm>
            <a:off x="687698" y="1115695"/>
            <a:ext cx="1182221" cy="1182221"/>
          </a:xfrm>
          <a:prstGeom prst="rect">
            <a:avLst/>
          </a:prstGeom>
          <a:noFill/>
          <a:ln>
            <a:noFill/>
          </a:ln>
        </p:spPr>
      </p:pic>
      <p:pic>
        <p:nvPicPr>
          <p:cNvPr id="259" name="Google Shape;259;g2f0e5e23630_0_30"/>
          <p:cNvPicPr preferRelativeResize="0"/>
          <p:nvPr/>
        </p:nvPicPr>
        <p:blipFill rotWithShape="1">
          <a:blip r:embed="rId3">
            <a:alphaModFix/>
          </a:blip>
          <a:srcRect b="0" l="0" r="0" t="0"/>
          <a:stretch/>
        </p:blipFill>
        <p:spPr>
          <a:xfrm>
            <a:off x="241901" y="1984759"/>
            <a:ext cx="1182221" cy="1182221"/>
          </a:xfrm>
          <a:prstGeom prst="rect">
            <a:avLst/>
          </a:prstGeom>
          <a:noFill/>
          <a:ln>
            <a:noFill/>
          </a:ln>
        </p:spPr>
      </p:pic>
      <p:pic>
        <p:nvPicPr>
          <p:cNvPr id="260" name="Google Shape;260;g2f0e5e23630_0_30"/>
          <p:cNvPicPr preferRelativeResize="0"/>
          <p:nvPr/>
        </p:nvPicPr>
        <p:blipFill rotWithShape="1">
          <a:blip r:embed="rId3">
            <a:alphaModFix/>
          </a:blip>
          <a:srcRect b="0" l="0" r="0" t="0"/>
          <a:stretch/>
        </p:blipFill>
        <p:spPr>
          <a:xfrm>
            <a:off x="1039760" y="1984759"/>
            <a:ext cx="1182221" cy="1182221"/>
          </a:xfrm>
          <a:prstGeom prst="rect">
            <a:avLst/>
          </a:prstGeom>
          <a:noFill/>
          <a:ln>
            <a:noFill/>
          </a:ln>
        </p:spPr>
      </p:pic>
      <p:sp>
        <p:nvSpPr>
          <p:cNvPr id="261" name="Google Shape;261;g2f0e5e23630_0_30"/>
          <p:cNvSpPr txBox="1"/>
          <p:nvPr/>
        </p:nvSpPr>
        <p:spPr>
          <a:xfrm>
            <a:off x="193986" y="235786"/>
            <a:ext cx="7981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rPr>
              <a:t>The basic setup of CSE 199</a:t>
            </a:r>
            <a:endParaRPr b="0" i="0" sz="1400" u="none" cap="none" strike="noStrike">
              <a:solidFill>
                <a:srgbClr val="000000"/>
              </a:solidFill>
              <a:latin typeface="Arial"/>
              <a:ea typeface="Arial"/>
              <a:cs typeface="Arial"/>
              <a:sym typeface="Arial"/>
            </a:endParaRPr>
          </a:p>
        </p:txBody>
      </p:sp>
      <p:sp>
        <p:nvSpPr>
          <p:cNvPr id="262" name="Google Shape;262;g2f0e5e23630_0_30"/>
          <p:cNvSpPr txBox="1"/>
          <p:nvPr/>
        </p:nvSpPr>
        <p:spPr>
          <a:xfrm>
            <a:off x="280982" y="5146577"/>
            <a:ext cx="11708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a:t>
            </a:r>
            <a:r>
              <a:rPr b="1" i="0" lang="en-US" sz="3200" u="none" cap="none" strike="noStrike">
                <a:solidFill>
                  <a:schemeClr val="dk1"/>
                </a:solidFill>
                <a:latin typeface="Century Gothic"/>
                <a:ea typeface="Century Gothic"/>
                <a:cs typeface="Century Gothic"/>
                <a:sym typeface="Century Gothic"/>
              </a:rPr>
              <a:t>lecture</a:t>
            </a:r>
            <a:r>
              <a:rPr b="0" i="0" lang="en-US" sz="3200" u="none" cap="none" strike="noStrike">
                <a:solidFill>
                  <a:schemeClr val="dk1"/>
                </a:solidFill>
                <a:latin typeface="Century Gothic"/>
                <a:ea typeface="Century Gothic"/>
                <a:cs typeface="Century Gothic"/>
                <a:sym typeface="Century Gothic"/>
              </a:rPr>
              <a:t> has </a:t>
            </a:r>
            <a:r>
              <a:rPr lang="en-US" sz="3200">
                <a:solidFill>
                  <a:schemeClr val="dk1"/>
                </a:solidFill>
                <a:latin typeface="Century Gothic"/>
                <a:ea typeface="Century Gothic"/>
                <a:cs typeface="Century Gothic"/>
                <a:sym typeface="Century Gothic"/>
              </a:rPr>
              <a:t>6</a:t>
            </a:r>
            <a:r>
              <a:rPr b="1" i="0" lang="en-US" sz="3200" u="none" cap="none" strike="noStrike">
                <a:solidFill>
                  <a:schemeClr val="dk1"/>
                </a:solidFill>
                <a:latin typeface="Century Gothic"/>
                <a:ea typeface="Century Gothic"/>
                <a:cs typeface="Century Gothic"/>
                <a:sym typeface="Century Gothic"/>
              </a:rPr>
              <a:t> recitation sections. You are in one of them</a:t>
            </a:r>
            <a:r>
              <a:rPr b="0" i="0" lang="en-US" sz="3200" u="none" cap="none" strike="noStrike">
                <a:solidFill>
                  <a:schemeClr val="dk1"/>
                </a:solidFill>
                <a:latin typeface="Century Gothic"/>
                <a:ea typeface="Century Gothic"/>
                <a:cs typeface="Century Gothic"/>
                <a:sym typeface="Century Gothic"/>
              </a:rPr>
              <a:t>! Your </a:t>
            </a:r>
            <a:r>
              <a:rPr b="1" i="0" lang="en-US" sz="3200" u="none" cap="none" strike="noStrike">
                <a:solidFill>
                  <a:schemeClr val="dk1"/>
                </a:solidFill>
                <a:latin typeface="Century Gothic"/>
                <a:ea typeface="Century Gothic"/>
                <a:cs typeface="Century Gothic"/>
                <a:sym typeface="Century Gothic"/>
              </a:rPr>
              <a:t>recitation </a:t>
            </a:r>
            <a:r>
              <a:rPr b="0" i="0" lang="en-US" sz="3200" u="none" cap="none" strike="noStrike">
                <a:solidFill>
                  <a:schemeClr val="dk1"/>
                </a:solidFill>
                <a:latin typeface="Century Gothic"/>
                <a:ea typeface="Century Gothic"/>
                <a:cs typeface="Century Gothic"/>
                <a:sym typeface="Century Gothic"/>
              </a:rPr>
              <a:t>is on Thursday </a:t>
            </a:r>
            <a:r>
              <a:rPr b="1" i="0" lang="en-US" sz="3200" u="none" cap="none" strike="noStrike">
                <a:solidFill>
                  <a:schemeClr val="dk1"/>
                </a:solidFill>
                <a:latin typeface="Century Gothic"/>
                <a:ea typeface="Century Gothic"/>
                <a:cs typeface="Century Gothic"/>
                <a:sym typeface="Century Gothic"/>
              </a:rPr>
              <a:t>or</a:t>
            </a:r>
            <a:r>
              <a:rPr b="0" i="0" lang="en-US" sz="3200" u="none" cap="none" strike="noStrike">
                <a:solidFill>
                  <a:schemeClr val="dk1"/>
                </a:solidFill>
                <a:latin typeface="Century Gothic"/>
                <a:ea typeface="Century Gothic"/>
                <a:cs typeface="Century Gothic"/>
                <a:sym typeface="Century Gothic"/>
              </a:rPr>
              <a:t> Friday. We’ll come back to these in a minute!</a:t>
            </a:r>
            <a:endParaRPr b="0" i="0" sz="1400" u="none" cap="none" strike="noStrike">
              <a:solidFill>
                <a:srgbClr val="000000"/>
              </a:solidFill>
              <a:latin typeface="Arial"/>
              <a:ea typeface="Arial"/>
              <a:cs typeface="Arial"/>
              <a:sym typeface="Arial"/>
            </a:endParaRPr>
          </a:p>
        </p:txBody>
      </p:sp>
      <p:pic>
        <p:nvPicPr>
          <p:cNvPr id="263" name="Google Shape;263;g2f0e5e23630_0_30"/>
          <p:cNvPicPr preferRelativeResize="0"/>
          <p:nvPr/>
        </p:nvPicPr>
        <p:blipFill rotWithShape="1">
          <a:blip r:embed="rId3">
            <a:alphaModFix/>
          </a:blip>
          <a:srcRect b="0" l="0" r="0" t="0"/>
          <a:stretch/>
        </p:blipFill>
        <p:spPr>
          <a:xfrm>
            <a:off x="4613077" y="1115695"/>
            <a:ext cx="1182221" cy="1182221"/>
          </a:xfrm>
          <a:prstGeom prst="rect">
            <a:avLst/>
          </a:prstGeom>
          <a:noFill/>
          <a:ln>
            <a:noFill/>
          </a:ln>
        </p:spPr>
      </p:pic>
      <p:pic>
        <p:nvPicPr>
          <p:cNvPr id="264" name="Google Shape;264;g2f0e5e23630_0_30"/>
          <p:cNvPicPr preferRelativeResize="0"/>
          <p:nvPr/>
        </p:nvPicPr>
        <p:blipFill rotWithShape="1">
          <a:blip r:embed="rId3">
            <a:alphaModFix/>
          </a:blip>
          <a:srcRect b="0" l="0" r="0" t="0"/>
          <a:stretch/>
        </p:blipFill>
        <p:spPr>
          <a:xfrm>
            <a:off x="4167280" y="1984759"/>
            <a:ext cx="1182221" cy="1182221"/>
          </a:xfrm>
          <a:prstGeom prst="rect">
            <a:avLst/>
          </a:prstGeom>
          <a:noFill/>
          <a:ln>
            <a:noFill/>
          </a:ln>
        </p:spPr>
      </p:pic>
      <p:pic>
        <p:nvPicPr>
          <p:cNvPr id="265" name="Google Shape;265;g2f0e5e23630_0_30"/>
          <p:cNvPicPr preferRelativeResize="0"/>
          <p:nvPr/>
        </p:nvPicPr>
        <p:blipFill rotWithShape="1">
          <a:blip r:embed="rId3">
            <a:alphaModFix/>
          </a:blip>
          <a:srcRect b="0" l="0" r="0" t="0"/>
          <a:stretch/>
        </p:blipFill>
        <p:spPr>
          <a:xfrm>
            <a:off x="4965139" y="1984759"/>
            <a:ext cx="1182221" cy="1182221"/>
          </a:xfrm>
          <a:prstGeom prst="rect">
            <a:avLst/>
          </a:prstGeom>
          <a:noFill/>
          <a:ln>
            <a:noFill/>
          </a:ln>
        </p:spPr>
      </p:pic>
      <p:pic>
        <p:nvPicPr>
          <p:cNvPr id="266" name="Google Shape;266;g2f0e5e23630_0_30"/>
          <p:cNvPicPr preferRelativeResize="0"/>
          <p:nvPr/>
        </p:nvPicPr>
        <p:blipFill rotWithShape="1">
          <a:blip r:embed="rId3">
            <a:alphaModFix/>
          </a:blip>
          <a:srcRect b="0" l="0" r="0" t="0"/>
          <a:stretch/>
        </p:blipFill>
        <p:spPr>
          <a:xfrm>
            <a:off x="10483195" y="2671446"/>
            <a:ext cx="1182221" cy="1182221"/>
          </a:xfrm>
          <a:prstGeom prst="rect">
            <a:avLst/>
          </a:prstGeom>
          <a:noFill/>
          <a:ln>
            <a:noFill/>
          </a:ln>
        </p:spPr>
      </p:pic>
      <p:pic>
        <p:nvPicPr>
          <p:cNvPr id="267" name="Google Shape;267;g2f0e5e23630_0_30"/>
          <p:cNvPicPr preferRelativeResize="0"/>
          <p:nvPr/>
        </p:nvPicPr>
        <p:blipFill rotWithShape="1">
          <a:blip r:embed="rId3">
            <a:alphaModFix/>
          </a:blip>
          <a:srcRect b="0" l="0" r="0" t="0"/>
          <a:stretch/>
        </p:blipFill>
        <p:spPr>
          <a:xfrm>
            <a:off x="10037398" y="3540509"/>
            <a:ext cx="1182221" cy="1182221"/>
          </a:xfrm>
          <a:prstGeom prst="rect">
            <a:avLst/>
          </a:prstGeom>
          <a:noFill/>
          <a:ln>
            <a:noFill/>
          </a:ln>
        </p:spPr>
      </p:pic>
      <p:pic>
        <p:nvPicPr>
          <p:cNvPr id="268" name="Google Shape;268;g2f0e5e23630_0_30"/>
          <p:cNvPicPr preferRelativeResize="0"/>
          <p:nvPr/>
        </p:nvPicPr>
        <p:blipFill rotWithShape="1">
          <a:blip r:embed="rId3">
            <a:alphaModFix/>
          </a:blip>
          <a:srcRect b="0" l="0" r="0" t="0"/>
          <a:stretch/>
        </p:blipFill>
        <p:spPr>
          <a:xfrm>
            <a:off x="10835257" y="3540509"/>
            <a:ext cx="1182221" cy="1182221"/>
          </a:xfrm>
          <a:prstGeom prst="rect">
            <a:avLst/>
          </a:prstGeom>
          <a:noFill/>
          <a:ln>
            <a:noFill/>
          </a:ln>
        </p:spPr>
      </p:pic>
      <p:pic>
        <p:nvPicPr>
          <p:cNvPr id="269" name="Google Shape;269;g2f0e5e23630_0_30"/>
          <p:cNvPicPr preferRelativeResize="0"/>
          <p:nvPr/>
        </p:nvPicPr>
        <p:blipFill rotWithShape="1">
          <a:blip r:embed="rId3">
            <a:alphaModFix/>
          </a:blip>
          <a:srcRect b="0" l="0" r="0" t="0"/>
          <a:stretch/>
        </p:blipFill>
        <p:spPr>
          <a:xfrm>
            <a:off x="2569980" y="2612027"/>
            <a:ext cx="1182221" cy="1182221"/>
          </a:xfrm>
          <a:prstGeom prst="rect">
            <a:avLst/>
          </a:prstGeom>
          <a:noFill/>
          <a:ln>
            <a:noFill/>
          </a:ln>
        </p:spPr>
      </p:pic>
      <p:pic>
        <p:nvPicPr>
          <p:cNvPr id="270" name="Google Shape;270;g2f0e5e23630_0_30"/>
          <p:cNvPicPr preferRelativeResize="0"/>
          <p:nvPr/>
        </p:nvPicPr>
        <p:blipFill rotWithShape="1">
          <a:blip r:embed="rId3">
            <a:alphaModFix/>
          </a:blip>
          <a:srcRect b="0" l="0" r="0" t="0"/>
          <a:stretch/>
        </p:blipFill>
        <p:spPr>
          <a:xfrm>
            <a:off x="2124183" y="3481090"/>
            <a:ext cx="1182221" cy="1182221"/>
          </a:xfrm>
          <a:prstGeom prst="rect">
            <a:avLst/>
          </a:prstGeom>
          <a:noFill/>
          <a:ln>
            <a:noFill/>
          </a:ln>
        </p:spPr>
      </p:pic>
      <p:pic>
        <p:nvPicPr>
          <p:cNvPr id="271" name="Google Shape;271;g2f0e5e23630_0_30"/>
          <p:cNvPicPr preferRelativeResize="0"/>
          <p:nvPr/>
        </p:nvPicPr>
        <p:blipFill rotWithShape="1">
          <a:blip r:embed="rId3">
            <a:alphaModFix/>
          </a:blip>
          <a:srcRect b="0" l="0" r="0" t="0"/>
          <a:stretch/>
        </p:blipFill>
        <p:spPr>
          <a:xfrm>
            <a:off x="2922042" y="3481090"/>
            <a:ext cx="1182221" cy="1182221"/>
          </a:xfrm>
          <a:prstGeom prst="rect">
            <a:avLst/>
          </a:prstGeom>
          <a:noFill/>
          <a:ln>
            <a:noFill/>
          </a:ln>
        </p:spPr>
      </p:pic>
      <p:pic>
        <p:nvPicPr>
          <p:cNvPr id="272" name="Google Shape;272;g2f0e5e23630_0_30"/>
          <p:cNvPicPr preferRelativeResize="0"/>
          <p:nvPr/>
        </p:nvPicPr>
        <p:blipFill rotWithShape="1">
          <a:blip r:embed="rId3">
            <a:alphaModFix/>
          </a:blip>
          <a:srcRect b="0" l="0" r="0" t="0"/>
          <a:stretch/>
        </p:blipFill>
        <p:spPr>
          <a:xfrm>
            <a:off x="6865961" y="2572474"/>
            <a:ext cx="1182221" cy="1182221"/>
          </a:xfrm>
          <a:prstGeom prst="rect">
            <a:avLst/>
          </a:prstGeom>
          <a:noFill/>
          <a:ln>
            <a:noFill/>
          </a:ln>
        </p:spPr>
      </p:pic>
      <p:pic>
        <p:nvPicPr>
          <p:cNvPr id="273" name="Google Shape;273;g2f0e5e23630_0_30"/>
          <p:cNvPicPr preferRelativeResize="0"/>
          <p:nvPr/>
        </p:nvPicPr>
        <p:blipFill rotWithShape="1">
          <a:blip r:embed="rId3">
            <a:alphaModFix/>
          </a:blip>
          <a:srcRect b="0" l="0" r="0" t="0"/>
          <a:stretch/>
        </p:blipFill>
        <p:spPr>
          <a:xfrm>
            <a:off x="6420165" y="3441538"/>
            <a:ext cx="1182221" cy="1182221"/>
          </a:xfrm>
          <a:prstGeom prst="rect">
            <a:avLst/>
          </a:prstGeom>
          <a:noFill/>
          <a:ln>
            <a:noFill/>
          </a:ln>
        </p:spPr>
      </p:pic>
      <p:pic>
        <p:nvPicPr>
          <p:cNvPr id="274" name="Google Shape;274;g2f0e5e23630_0_30"/>
          <p:cNvPicPr preferRelativeResize="0"/>
          <p:nvPr/>
        </p:nvPicPr>
        <p:blipFill rotWithShape="1">
          <a:blip r:embed="rId3">
            <a:alphaModFix/>
          </a:blip>
          <a:srcRect b="0" l="0" r="0" t="0"/>
          <a:stretch/>
        </p:blipFill>
        <p:spPr>
          <a:xfrm>
            <a:off x="7218023" y="3441538"/>
            <a:ext cx="1182221" cy="1182221"/>
          </a:xfrm>
          <a:prstGeom prst="rect">
            <a:avLst/>
          </a:prstGeom>
          <a:noFill/>
          <a:ln>
            <a:noFill/>
          </a:ln>
        </p:spPr>
      </p:pic>
      <p:sp>
        <p:nvSpPr>
          <p:cNvPr id="275" name="Google Shape;275;g2f0e5e23630_0_30"/>
          <p:cNvSpPr txBox="1"/>
          <p:nvPr/>
        </p:nvSpPr>
        <p:spPr>
          <a:xfrm>
            <a:off x="326005" y="3080131"/>
            <a:ext cx="168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1</a:t>
            </a:r>
            <a:endParaRPr b="0" i="0" sz="1400" u="none" cap="none" strike="noStrike">
              <a:solidFill>
                <a:srgbClr val="000000"/>
              </a:solidFill>
              <a:latin typeface="Arial"/>
              <a:ea typeface="Arial"/>
              <a:cs typeface="Arial"/>
              <a:sym typeface="Arial"/>
            </a:endParaRPr>
          </a:p>
        </p:txBody>
      </p:sp>
      <p:sp>
        <p:nvSpPr>
          <p:cNvPr id="276" name="Google Shape;276;g2f0e5e23630_0_30"/>
          <p:cNvSpPr txBox="1"/>
          <p:nvPr/>
        </p:nvSpPr>
        <p:spPr>
          <a:xfrm>
            <a:off x="2317750" y="454584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2</a:t>
            </a:r>
            <a:endParaRPr b="0" i="0" sz="1400" u="none" cap="none" strike="noStrike">
              <a:solidFill>
                <a:srgbClr val="000000"/>
              </a:solidFill>
              <a:latin typeface="Arial"/>
              <a:ea typeface="Arial"/>
              <a:cs typeface="Arial"/>
              <a:sym typeface="Arial"/>
            </a:endParaRPr>
          </a:p>
        </p:txBody>
      </p:sp>
      <p:sp>
        <p:nvSpPr>
          <p:cNvPr id="277" name="Google Shape;277;g2f0e5e23630_0_30"/>
          <p:cNvSpPr txBox="1"/>
          <p:nvPr/>
        </p:nvSpPr>
        <p:spPr>
          <a:xfrm>
            <a:off x="4333193" y="304951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3</a:t>
            </a:r>
            <a:endParaRPr b="0" i="0" sz="1400" u="none" cap="none" strike="noStrike">
              <a:solidFill>
                <a:srgbClr val="000000"/>
              </a:solidFill>
              <a:latin typeface="Arial"/>
              <a:ea typeface="Arial"/>
              <a:cs typeface="Arial"/>
              <a:sym typeface="Arial"/>
            </a:endParaRPr>
          </a:p>
        </p:txBody>
      </p:sp>
      <p:sp>
        <p:nvSpPr>
          <p:cNvPr id="278" name="Google Shape;278;g2f0e5e23630_0_30"/>
          <p:cNvSpPr txBox="1"/>
          <p:nvPr/>
        </p:nvSpPr>
        <p:spPr>
          <a:xfrm>
            <a:off x="6598699" y="4497879"/>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4</a:t>
            </a:r>
            <a:endParaRPr b="0" i="0" sz="1400" u="none" cap="none" strike="noStrike">
              <a:solidFill>
                <a:srgbClr val="000000"/>
              </a:solidFill>
              <a:latin typeface="Arial"/>
              <a:ea typeface="Arial"/>
              <a:cs typeface="Arial"/>
              <a:sym typeface="Arial"/>
            </a:endParaRPr>
          </a:p>
        </p:txBody>
      </p:sp>
      <p:sp>
        <p:nvSpPr>
          <p:cNvPr id="279" name="Google Shape;279;g2f0e5e23630_0_30"/>
          <p:cNvSpPr txBox="1"/>
          <p:nvPr/>
        </p:nvSpPr>
        <p:spPr>
          <a:xfrm>
            <a:off x="10240583" y="4605263"/>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B6</a:t>
            </a:r>
            <a:endParaRPr b="0" i="0" sz="1400" u="none" cap="none" strike="noStrike">
              <a:solidFill>
                <a:srgbClr val="000000"/>
              </a:solidFill>
              <a:latin typeface="Arial"/>
              <a:ea typeface="Arial"/>
              <a:cs typeface="Arial"/>
              <a:sym typeface="Arial"/>
            </a:endParaRPr>
          </a:p>
        </p:txBody>
      </p:sp>
      <p:pic>
        <p:nvPicPr>
          <p:cNvPr id="280" name="Google Shape;280;g2f0e5e23630_0_30"/>
          <p:cNvPicPr preferRelativeResize="0"/>
          <p:nvPr/>
        </p:nvPicPr>
        <p:blipFill rotWithShape="1">
          <a:blip r:embed="rId3">
            <a:alphaModFix/>
          </a:blip>
          <a:srcRect b="0" l="0" r="0" t="0"/>
          <a:stretch/>
        </p:blipFill>
        <p:spPr>
          <a:xfrm>
            <a:off x="8632207" y="1177970"/>
            <a:ext cx="1182221" cy="1182221"/>
          </a:xfrm>
          <a:prstGeom prst="rect">
            <a:avLst/>
          </a:prstGeom>
          <a:noFill/>
          <a:ln>
            <a:noFill/>
          </a:ln>
        </p:spPr>
      </p:pic>
      <p:pic>
        <p:nvPicPr>
          <p:cNvPr id="281" name="Google Shape;281;g2f0e5e23630_0_30"/>
          <p:cNvPicPr preferRelativeResize="0"/>
          <p:nvPr/>
        </p:nvPicPr>
        <p:blipFill rotWithShape="1">
          <a:blip r:embed="rId3">
            <a:alphaModFix/>
          </a:blip>
          <a:srcRect b="0" l="0" r="0" t="0"/>
          <a:stretch/>
        </p:blipFill>
        <p:spPr>
          <a:xfrm>
            <a:off x="8186410" y="2047034"/>
            <a:ext cx="1182221" cy="1182221"/>
          </a:xfrm>
          <a:prstGeom prst="rect">
            <a:avLst/>
          </a:prstGeom>
          <a:noFill/>
          <a:ln>
            <a:noFill/>
          </a:ln>
        </p:spPr>
      </p:pic>
      <p:pic>
        <p:nvPicPr>
          <p:cNvPr id="282" name="Google Shape;282;g2f0e5e23630_0_30"/>
          <p:cNvPicPr preferRelativeResize="0"/>
          <p:nvPr/>
        </p:nvPicPr>
        <p:blipFill rotWithShape="1">
          <a:blip r:embed="rId3">
            <a:alphaModFix/>
          </a:blip>
          <a:srcRect b="0" l="0" r="0" t="0"/>
          <a:stretch/>
        </p:blipFill>
        <p:spPr>
          <a:xfrm>
            <a:off x="8984270" y="2047034"/>
            <a:ext cx="1182221" cy="1182221"/>
          </a:xfrm>
          <a:prstGeom prst="rect">
            <a:avLst/>
          </a:prstGeom>
          <a:noFill/>
          <a:ln>
            <a:noFill/>
          </a:ln>
        </p:spPr>
      </p:pic>
      <p:sp>
        <p:nvSpPr>
          <p:cNvPr id="283" name="Google Shape;283;g2f0e5e23630_0_30"/>
          <p:cNvSpPr txBox="1"/>
          <p:nvPr/>
        </p:nvSpPr>
        <p:spPr>
          <a:xfrm>
            <a:off x="8389596" y="3111788"/>
            <a:ext cx="1667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B</a:t>
            </a:r>
            <a:r>
              <a:rPr b="1" i="0" lang="en-US" sz="1800" u="none" cap="none" strike="noStrike">
                <a:solidFill>
                  <a:schemeClr val="dk1"/>
                </a:solidFill>
                <a:latin typeface="Century Gothic"/>
                <a:ea typeface="Century Gothic"/>
                <a:cs typeface="Century Gothic"/>
                <a:sym typeface="Century Gothic"/>
              </a:rPr>
              <a:t>5</a:t>
            </a:r>
            <a:endParaRPr b="0" i="0" sz="1400" u="none" cap="none" strike="noStrike">
              <a:solidFill>
                <a:srgbClr val="000000"/>
              </a:solidFill>
              <a:latin typeface="Arial"/>
              <a:ea typeface="Arial"/>
              <a:cs typeface="Arial"/>
              <a:sym typeface="Arial"/>
            </a:endParaRPr>
          </a:p>
        </p:txBody>
      </p:sp>
      <p:sp>
        <p:nvSpPr>
          <p:cNvPr id="284" name="Google Shape;284;g2f0e5e23630_0_30"/>
          <p:cNvSpPr txBox="1"/>
          <p:nvPr/>
        </p:nvSpPr>
        <p:spPr>
          <a:xfrm>
            <a:off x="1763627" y="1576856"/>
            <a:ext cx="9307200" cy="4155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rgbClr val="C00000"/>
                </a:solidFill>
                <a:latin typeface="Century Gothic"/>
                <a:ea typeface="Century Gothic"/>
                <a:cs typeface="Century Gothic"/>
                <a:sym typeface="Century Gothic"/>
              </a:rPr>
              <a:t>No. You cannot attend a different lecture/recitation and still get credit.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8"/>
          <p:cNvSpPr txBox="1"/>
          <p:nvPr/>
        </p:nvSpPr>
        <p:spPr>
          <a:xfrm>
            <a:off x="3463652" y="3860250"/>
            <a:ext cx="18852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entury Gothic"/>
                <a:ea typeface="Century Gothic"/>
                <a:cs typeface="Century Gothic"/>
                <a:sym typeface="Century Gothic"/>
              </a:rPr>
              <a:t>Data and So</a:t>
            </a:r>
            <a:r>
              <a:rPr lang="en-US" sz="2400">
                <a:solidFill>
                  <a:schemeClr val="dk1"/>
                </a:solidFill>
                <a:latin typeface="Century Gothic"/>
                <a:ea typeface="Century Gothic"/>
                <a:cs typeface="Century Gothic"/>
                <a:sym typeface="Century Gothic"/>
              </a:rPr>
              <a:t>ciety</a:t>
            </a:r>
            <a:endParaRPr b="0" i="0" sz="1400" u="none" cap="none" strike="noStrike">
              <a:solidFill>
                <a:srgbClr val="000000"/>
              </a:solidFill>
              <a:latin typeface="Arial"/>
              <a:ea typeface="Arial"/>
              <a:cs typeface="Arial"/>
              <a:sym typeface="Arial"/>
            </a:endParaRPr>
          </a:p>
        </p:txBody>
      </p:sp>
      <p:sp>
        <p:nvSpPr>
          <p:cNvPr id="290" name="Google Shape;290;p8"/>
          <p:cNvSpPr txBox="1"/>
          <p:nvPr/>
        </p:nvSpPr>
        <p:spPr>
          <a:xfrm>
            <a:off x="690920" y="3860249"/>
            <a:ext cx="19215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entury Gothic"/>
                <a:ea typeface="Century Gothic"/>
                <a:cs typeface="Century Gothic"/>
                <a:sym typeface="Century Gothic"/>
              </a:rPr>
              <a:t>AI and Healthcare</a:t>
            </a:r>
            <a:endParaRPr b="0" i="0" sz="1400" u="none" cap="none" strike="noStrike">
              <a:solidFill>
                <a:srgbClr val="000000"/>
              </a:solidFill>
              <a:latin typeface="Arial"/>
              <a:ea typeface="Arial"/>
              <a:cs typeface="Arial"/>
              <a:sym typeface="Arial"/>
            </a:endParaRPr>
          </a:p>
        </p:txBody>
      </p:sp>
      <p:sp>
        <p:nvSpPr>
          <p:cNvPr id="291" name="Google Shape;291;p8"/>
          <p:cNvSpPr txBox="1"/>
          <p:nvPr/>
        </p:nvSpPr>
        <p:spPr>
          <a:xfrm>
            <a:off x="377440" y="5004560"/>
            <a:ext cx="11534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199 has </a:t>
            </a:r>
            <a:r>
              <a:rPr b="1" lang="en-US" sz="3600">
                <a:solidFill>
                  <a:schemeClr val="dk1"/>
                </a:solidFill>
                <a:latin typeface="Century Gothic"/>
                <a:ea typeface="Century Gothic"/>
                <a:cs typeface="Century Gothic"/>
                <a:sym typeface="Century Gothic"/>
              </a:rPr>
              <a:t>5</a:t>
            </a:r>
            <a:r>
              <a:rPr b="1" i="0" lang="en-US" sz="3600" u="none" cap="none" strike="noStrike">
                <a:solidFill>
                  <a:schemeClr val="dk1"/>
                </a:solidFill>
                <a:latin typeface="Century Gothic"/>
                <a:ea typeface="Century Gothic"/>
                <a:cs typeface="Century Gothic"/>
                <a:sym typeface="Century Gothic"/>
              </a:rPr>
              <a:t> modules</a:t>
            </a:r>
            <a:r>
              <a:rPr b="0" i="0" lang="en-US" sz="3600" u="none" cap="none" strike="noStrike">
                <a:solidFill>
                  <a:schemeClr val="dk1"/>
                </a:solidFill>
                <a:latin typeface="Century Gothic"/>
                <a:ea typeface="Century Gothic"/>
                <a:cs typeface="Century Gothic"/>
                <a:sym typeface="Century Gothic"/>
              </a:rPr>
              <a:t>; 1 intro (first two weeks) and </a:t>
            </a:r>
            <a:r>
              <a:rPr b="1" i="0" lang="en-US" sz="3600" u="none" cap="none" strike="noStrike">
                <a:solidFill>
                  <a:schemeClr val="dk1"/>
                </a:solidFill>
                <a:latin typeface="Century Gothic"/>
                <a:ea typeface="Century Gothic"/>
                <a:cs typeface="Century Gothic"/>
                <a:sym typeface="Century Gothic"/>
              </a:rPr>
              <a:t>6 content mod</a:t>
            </a:r>
            <a:r>
              <a:rPr b="1" lang="en-US" sz="3600">
                <a:solidFill>
                  <a:schemeClr val="dk1"/>
                </a:solidFill>
                <a:latin typeface="Century Gothic"/>
                <a:ea typeface="Century Gothic"/>
                <a:cs typeface="Century Gothic"/>
                <a:sym typeface="Century Gothic"/>
              </a:rPr>
              <a:t>ules </a:t>
            </a:r>
            <a:r>
              <a:rPr lang="en-US" sz="3600">
                <a:solidFill>
                  <a:schemeClr val="dk1"/>
                </a:solidFill>
                <a:latin typeface="Century Gothic"/>
                <a:ea typeface="Century Gothic"/>
                <a:cs typeface="Century Gothic"/>
                <a:sym typeface="Century Gothic"/>
              </a:rPr>
              <a:t>(3 weeks each)</a:t>
            </a:r>
            <a:r>
              <a:rPr b="0" i="0" lang="en-US" sz="3600" u="none" cap="none" strike="noStrike">
                <a:solidFill>
                  <a:schemeClr val="dk1"/>
                </a:solidFill>
                <a:latin typeface="Century Gothic"/>
                <a:ea typeface="Century Gothic"/>
                <a:cs typeface="Century Gothic"/>
                <a:sym typeface="Century Gothic"/>
              </a:rPr>
              <a:t>. </a:t>
            </a:r>
            <a:endParaRPr b="0" i="0" sz="36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entury Gothic"/>
                <a:ea typeface="Century Gothic"/>
                <a:cs typeface="Century Gothic"/>
                <a:sym typeface="Century Gothic"/>
              </a:rPr>
              <a:t>Content modules are taught by different professors</a:t>
            </a:r>
            <a:endParaRPr b="0" i="0" sz="1400" u="none" cap="none" strike="noStrike">
              <a:solidFill>
                <a:srgbClr val="000000"/>
              </a:solidFill>
              <a:latin typeface="Arial"/>
              <a:ea typeface="Arial"/>
              <a:cs typeface="Arial"/>
              <a:sym typeface="Arial"/>
            </a:endParaRPr>
          </a:p>
        </p:txBody>
      </p:sp>
      <p:pic>
        <p:nvPicPr>
          <p:cNvPr id="292" name="Google Shape;292;p8"/>
          <p:cNvPicPr preferRelativeResize="0"/>
          <p:nvPr/>
        </p:nvPicPr>
        <p:blipFill rotWithShape="1">
          <a:blip r:embed="rId3">
            <a:alphaModFix/>
          </a:blip>
          <a:srcRect b="0" l="8172" r="12481" t="0"/>
          <a:stretch/>
        </p:blipFill>
        <p:spPr>
          <a:xfrm>
            <a:off x="3115075" y="271475"/>
            <a:ext cx="2579674" cy="3489724"/>
          </a:xfrm>
          <a:prstGeom prst="rect">
            <a:avLst/>
          </a:prstGeom>
          <a:noFill/>
          <a:ln>
            <a:noFill/>
          </a:ln>
        </p:spPr>
      </p:pic>
      <p:pic>
        <p:nvPicPr>
          <p:cNvPr id="293" name="Google Shape;293;p8"/>
          <p:cNvPicPr preferRelativeResize="0"/>
          <p:nvPr/>
        </p:nvPicPr>
        <p:blipFill>
          <a:blip r:embed="rId4">
            <a:alphaModFix/>
          </a:blip>
          <a:stretch>
            <a:fillRect/>
          </a:stretch>
        </p:blipFill>
        <p:spPr>
          <a:xfrm>
            <a:off x="440939" y="271475"/>
            <a:ext cx="2333561" cy="3489734"/>
          </a:xfrm>
          <a:prstGeom prst="rect">
            <a:avLst/>
          </a:prstGeom>
          <a:noFill/>
          <a:ln>
            <a:noFill/>
          </a:ln>
        </p:spPr>
      </p:pic>
      <p:pic>
        <p:nvPicPr>
          <p:cNvPr id="294" name="Google Shape;294;p8"/>
          <p:cNvPicPr preferRelativeResize="0"/>
          <p:nvPr/>
        </p:nvPicPr>
        <p:blipFill>
          <a:blip r:embed="rId5">
            <a:alphaModFix/>
          </a:blip>
          <a:stretch>
            <a:fillRect/>
          </a:stretch>
        </p:blipFill>
        <p:spPr>
          <a:xfrm>
            <a:off x="6035325" y="271475"/>
            <a:ext cx="2725191" cy="3489725"/>
          </a:xfrm>
          <a:prstGeom prst="rect">
            <a:avLst/>
          </a:prstGeom>
          <a:noFill/>
          <a:ln>
            <a:noFill/>
          </a:ln>
        </p:spPr>
      </p:pic>
      <p:sp>
        <p:nvSpPr>
          <p:cNvPr id="295" name="Google Shape;295;p8"/>
          <p:cNvSpPr txBox="1"/>
          <p:nvPr/>
        </p:nvSpPr>
        <p:spPr>
          <a:xfrm>
            <a:off x="6455327" y="3939588"/>
            <a:ext cx="18852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entury Gothic"/>
                <a:ea typeface="Century Gothic"/>
                <a:cs typeface="Century Gothic"/>
                <a:sym typeface="Century Gothic"/>
              </a:rPr>
              <a:t>Ethics and Computing</a:t>
            </a:r>
            <a:endParaRPr b="0" i="0" sz="1400" u="none" cap="none" strike="noStrike">
              <a:solidFill>
                <a:srgbClr val="000000"/>
              </a:solidFill>
              <a:latin typeface="Arial"/>
              <a:ea typeface="Arial"/>
              <a:cs typeface="Arial"/>
              <a:sym typeface="Arial"/>
            </a:endParaRPr>
          </a:p>
        </p:txBody>
      </p:sp>
      <p:pic>
        <p:nvPicPr>
          <p:cNvPr id="296" name="Google Shape;296;p8"/>
          <p:cNvPicPr preferRelativeResize="0"/>
          <p:nvPr/>
        </p:nvPicPr>
        <p:blipFill rotWithShape="1">
          <a:blip r:embed="rId6">
            <a:alphaModFix/>
          </a:blip>
          <a:srcRect b="0" l="17490" r="4911" t="0"/>
          <a:stretch/>
        </p:blipFill>
        <p:spPr>
          <a:xfrm>
            <a:off x="9101100" y="271475"/>
            <a:ext cx="2742960" cy="3489725"/>
          </a:xfrm>
          <a:prstGeom prst="rect">
            <a:avLst/>
          </a:prstGeom>
          <a:noFill/>
          <a:ln>
            <a:noFill/>
          </a:ln>
        </p:spPr>
      </p:pic>
      <p:sp>
        <p:nvSpPr>
          <p:cNvPr id="297" name="Google Shape;297;p8"/>
          <p:cNvSpPr txBox="1"/>
          <p:nvPr/>
        </p:nvSpPr>
        <p:spPr>
          <a:xfrm>
            <a:off x="9609352" y="3754788"/>
            <a:ext cx="1885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entury Gothic"/>
                <a:ea typeface="Century Gothic"/>
                <a:cs typeface="Century Gothic"/>
                <a:sym typeface="Century Gothic"/>
              </a:rPr>
              <a:t>Human- Computer Interaction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9"/>
          <p:cNvSpPr/>
          <p:nvPr/>
        </p:nvSpPr>
        <p:spPr>
          <a:xfrm>
            <a:off x="-772924" y="605125"/>
            <a:ext cx="127140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04" name="Google Shape;304;p9"/>
          <p:cNvPicPr preferRelativeResize="0"/>
          <p:nvPr/>
        </p:nvPicPr>
        <p:blipFill rotWithShape="1">
          <a:blip r:embed="rId3">
            <a:alphaModFix/>
          </a:blip>
          <a:srcRect b="0" l="0" r="0" t="0"/>
          <a:stretch/>
        </p:blipFill>
        <p:spPr>
          <a:xfrm>
            <a:off x="2246575" y="512549"/>
            <a:ext cx="1296980" cy="1296997"/>
          </a:xfrm>
          <a:prstGeom prst="rect">
            <a:avLst/>
          </a:prstGeom>
          <a:noFill/>
          <a:ln>
            <a:noFill/>
          </a:ln>
        </p:spPr>
      </p:pic>
      <p:pic>
        <p:nvPicPr>
          <p:cNvPr id="305" name="Google Shape;305;p9"/>
          <p:cNvPicPr preferRelativeResize="0"/>
          <p:nvPr/>
        </p:nvPicPr>
        <p:blipFill rotWithShape="1">
          <a:blip r:embed="rId3">
            <a:alphaModFix/>
          </a:blip>
          <a:srcRect b="0" l="0" r="0" t="0"/>
          <a:stretch/>
        </p:blipFill>
        <p:spPr>
          <a:xfrm>
            <a:off x="4882171" y="512550"/>
            <a:ext cx="1296980" cy="1296997"/>
          </a:xfrm>
          <a:prstGeom prst="rect">
            <a:avLst/>
          </a:prstGeom>
          <a:noFill/>
          <a:ln>
            <a:noFill/>
          </a:ln>
        </p:spPr>
      </p:pic>
      <p:pic>
        <p:nvPicPr>
          <p:cNvPr id="306" name="Google Shape;306;p9"/>
          <p:cNvPicPr preferRelativeResize="0"/>
          <p:nvPr/>
        </p:nvPicPr>
        <p:blipFill rotWithShape="1">
          <a:blip r:embed="rId4">
            <a:alphaModFix/>
          </a:blip>
          <a:srcRect b="0" l="0" r="0" t="0"/>
          <a:stretch/>
        </p:blipFill>
        <p:spPr>
          <a:xfrm>
            <a:off x="10083870" y="251189"/>
            <a:ext cx="1296980" cy="1296997"/>
          </a:xfrm>
          <a:prstGeom prst="rect">
            <a:avLst/>
          </a:prstGeom>
          <a:noFill/>
          <a:ln>
            <a:noFill/>
          </a:ln>
        </p:spPr>
      </p:pic>
      <p:pic>
        <p:nvPicPr>
          <p:cNvPr id="307" name="Google Shape;307;p9"/>
          <p:cNvPicPr preferRelativeResize="0"/>
          <p:nvPr/>
        </p:nvPicPr>
        <p:blipFill rotWithShape="1">
          <a:blip r:embed="rId5">
            <a:alphaModFix/>
          </a:blip>
          <a:srcRect b="0" l="0" r="0" t="0"/>
          <a:stretch/>
        </p:blipFill>
        <p:spPr>
          <a:xfrm>
            <a:off x="3835109" y="714170"/>
            <a:ext cx="595009" cy="595009"/>
          </a:xfrm>
          <a:prstGeom prst="rect">
            <a:avLst/>
          </a:prstGeom>
          <a:noFill/>
          <a:ln>
            <a:noFill/>
          </a:ln>
        </p:spPr>
      </p:pic>
      <p:pic>
        <p:nvPicPr>
          <p:cNvPr id="308" name="Google Shape;308;p9"/>
          <p:cNvPicPr preferRelativeResize="0"/>
          <p:nvPr/>
        </p:nvPicPr>
        <p:blipFill rotWithShape="1">
          <a:blip r:embed="rId5">
            <a:alphaModFix/>
          </a:blip>
          <a:srcRect b="0" l="0" r="0" t="0"/>
          <a:stretch/>
        </p:blipFill>
        <p:spPr>
          <a:xfrm>
            <a:off x="6698455" y="812752"/>
            <a:ext cx="595009" cy="595009"/>
          </a:xfrm>
          <a:prstGeom prst="rect">
            <a:avLst/>
          </a:prstGeom>
          <a:noFill/>
          <a:ln>
            <a:noFill/>
          </a:ln>
        </p:spPr>
      </p:pic>
      <p:sp>
        <p:nvSpPr>
          <p:cNvPr id="309" name="Google Shape;309;p9"/>
          <p:cNvSpPr txBox="1"/>
          <p:nvPr/>
        </p:nvSpPr>
        <p:spPr>
          <a:xfrm>
            <a:off x="2104173" y="1809650"/>
            <a:ext cx="178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1 (M)</a:t>
            </a:r>
            <a:endParaRPr b="0" i="0" sz="1400" u="none" cap="none" strike="noStrike">
              <a:solidFill>
                <a:srgbClr val="000000"/>
              </a:solidFill>
              <a:latin typeface="Arial"/>
              <a:ea typeface="Arial"/>
              <a:cs typeface="Arial"/>
              <a:sym typeface="Arial"/>
            </a:endParaRPr>
          </a:p>
        </p:txBody>
      </p:sp>
      <p:sp>
        <p:nvSpPr>
          <p:cNvPr id="310" name="Google Shape;310;p9"/>
          <p:cNvSpPr txBox="1"/>
          <p:nvPr/>
        </p:nvSpPr>
        <p:spPr>
          <a:xfrm>
            <a:off x="4799442" y="1809647"/>
            <a:ext cx="1694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2 (W)</a:t>
            </a:r>
            <a:endParaRPr b="0" i="0" sz="1400" u="none" cap="none" strike="noStrike">
              <a:solidFill>
                <a:srgbClr val="000000"/>
              </a:solidFill>
              <a:latin typeface="Arial"/>
              <a:ea typeface="Arial"/>
              <a:cs typeface="Arial"/>
              <a:sym typeface="Arial"/>
            </a:endParaRPr>
          </a:p>
        </p:txBody>
      </p:sp>
      <p:sp>
        <p:nvSpPr>
          <p:cNvPr id="311" name="Google Shape;311;p9"/>
          <p:cNvSpPr txBox="1"/>
          <p:nvPr/>
        </p:nvSpPr>
        <p:spPr>
          <a:xfrm>
            <a:off x="9375330" y="1600021"/>
            <a:ext cx="2885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Century Gothic"/>
                <a:ea typeface="Century Gothic"/>
                <a:cs typeface="Century Gothic"/>
                <a:sym typeface="Century Gothic"/>
              </a:rPr>
              <a:t>“Activity” </a:t>
            </a:r>
            <a:r>
              <a:rPr b="1" i="0" lang="en-US" sz="1800" u="none" cap="none" strike="noStrike">
                <a:solidFill>
                  <a:schemeClr val="dk1"/>
                </a:solidFill>
                <a:latin typeface="Century Gothic"/>
                <a:ea typeface="Century Gothic"/>
                <a:cs typeface="Century Gothic"/>
                <a:sym typeface="Century Gothic"/>
              </a:rPr>
              <a:t>Recitation 1 (Th or Fr)</a:t>
            </a:r>
            <a:endParaRPr b="0" i="0" sz="1400" u="none" cap="none" strike="noStrike">
              <a:solidFill>
                <a:srgbClr val="000000"/>
              </a:solidFill>
              <a:latin typeface="Arial"/>
              <a:ea typeface="Arial"/>
              <a:cs typeface="Arial"/>
              <a:sym typeface="Arial"/>
            </a:endParaRPr>
          </a:p>
        </p:txBody>
      </p:sp>
      <p:pic>
        <p:nvPicPr>
          <p:cNvPr id="312" name="Google Shape;312;p9"/>
          <p:cNvPicPr preferRelativeResize="0"/>
          <p:nvPr/>
        </p:nvPicPr>
        <p:blipFill rotWithShape="1">
          <a:blip r:embed="rId6">
            <a:alphaModFix/>
          </a:blip>
          <a:srcRect b="0" l="0" r="0" t="0"/>
          <a:stretch/>
        </p:blipFill>
        <p:spPr>
          <a:xfrm>
            <a:off x="7639337" y="2331451"/>
            <a:ext cx="1157325" cy="1157325"/>
          </a:xfrm>
          <a:prstGeom prst="rect">
            <a:avLst/>
          </a:prstGeom>
          <a:noFill/>
          <a:ln>
            <a:noFill/>
          </a:ln>
        </p:spPr>
      </p:pic>
      <p:sp>
        <p:nvSpPr>
          <p:cNvPr id="313" name="Google Shape;313;p9"/>
          <p:cNvSpPr txBox="1"/>
          <p:nvPr/>
        </p:nvSpPr>
        <p:spPr>
          <a:xfrm>
            <a:off x="6908787" y="3489950"/>
            <a:ext cx="2618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Century Gothic"/>
                <a:ea typeface="Century Gothic"/>
                <a:cs typeface="Century Gothic"/>
                <a:sym typeface="Century Gothic"/>
              </a:rPr>
              <a:t>Individual Homework</a:t>
            </a:r>
            <a:endParaRPr b="1" sz="1800">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(due Weds, 11:59PM</a:t>
            </a:r>
            <a:r>
              <a:rPr b="1" lang="en-US" sz="1800">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314" name="Google Shape;314;p9"/>
          <p:cNvSpPr txBox="1"/>
          <p:nvPr/>
        </p:nvSpPr>
        <p:spPr>
          <a:xfrm>
            <a:off x="328960" y="6068015"/>
            <a:ext cx="115341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chemeClr val="dk1"/>
                </a:solidFill>
                <a:latin typeface="Century Gothic"/>
                <a:ea typeface="Century Gothic"/>
                <a:cs typeface="Century Gothic"/>
                <a:sym typeface="Century Gothic"/>
              </a:rPr>
              <a:t>Each (content) </a:t>
            </a:r>
            <a:r>
              <a:rPr b="1" i="0" lang="en-US" sz="2800" u="none" cap="none" strike="noStrike">
                <a:solidFill>
                  <a:schemeClr val="dk1"/>
                </a:solidFill>
                <a:latin typeface="Century Gothic"/>
                <a:ea typeface="Century Gothic"/>
                <a:cs typeface="Century Gothic"/>
                <a:sym typeface="Century Gothic"/>
              </a:rPr>
              <a:t>module</a:t>
            </a:r>
            <a:r>
              <a:rPr b="0" i="0" lang="en-US" sz="2800" u="none" cap="none" strike="noStrike">
                <a:solidFill>
                  <a:schemeClr val="dk1"/>
                </a:solidFill>
                <a:latin typeface="Century Gothic"/>
                <a:ea typeface="Century Gothic"/>
                <a:cs typeface="Century Gothic"/>
                <a:sym typeface="Century Gothic"/>
              </a:rPr>
              <a:t> is t</a:t>
            </a:r>
            <a:r>
              <a:rPr lang="en-US" sz="2800">
                <a:solidFill>
                  <a:schemeClr val="dk1"/>
                </a:solidFill>
                <a:latin typeface="Century Gothic"/>
                <a:ea typeface="Century Gothic"/>
                <a:cs typeface="Century Gothic"/>
                <a:sym typeface="Century Gothic"/>
              </a:rPr>
              <a:t>hree </a:t>
            </a:r>
            <a:r>
              <a:rPr b="0" i="0" lang="en-US" sz="2800" u="none" cap="none" strike="noStrike">
                <a:solidFill>
                  <a:schemeClr val="dk1"/>
                </a:solidFill>
                <a:latin typeface="Century Gothic"/>
                <a:ea typeface="Century Gothic"/>
                <a:cs typeface="Century Gothic"/>
                <a:sym typeface="Century Gothic"/>
              </a:rPr>
              <a:t>weeks long, and has </a:t>
            </a:r>
            <a:r>
              <a:rPr lang="en-US" sz="2800">
                <a:solidFill>
                  <a:schemeClr val="dk1"/>
                </a:solidFill>
                <a:latin typeface="Century Gothic"/>
                <a:ea typeface="Century Gothic"/>
                <a:cs typeface="Century Gothic"/>
                <a:sym typeface="Century Gothic"/>
              </a:rPr>
              <a:t>6 </a:t>
            </a:r>
            <a:r>
              <a:rPr b="0" i="0" lang="en-US" sz="2800" u="none" cap="none" strike="noStrike">
                <a:solidFill>
                  <a:schemeClr val="dk1"/>
                </a:solidFill>
                <a:latin typeface="Century Gothic"/>
                <a:ea typeface="Century Gothic"/>
                <a:cs typeface="Century Gothic"/>
                <a:sym typeface="Century Gothic"/>
              </a:rPr>
              <a:t>lectures, </a:t>
            </a:r>
            <a:r>
              <a:rPr lang="en-US" sz="2800">
                <a:solidFill>
                  <a:schemeClr val="dk1"/>
                </a:solidFill>
                <a:latin typeface="Century Gothic"/>
                <a:ea typeface="Century Gothic"/>
                <a:cs typeface="Century Gothic"/>
                <a:sym typeface="Century Gothic"/>
              </a:rPr>
              <a:t>1 individual HW, 1 Group HW, and 3 recitations</a:t>
            </a:r>
            <a:endParaRPr b="0" i="0" sz="600" u="none" cap="none" strike="noStrike">
              <a:solidFill>
                <a:srgbClr val="000000"/>
              </a:solidFill>
              <a:latin typeface="Arial"/>
              <a:ea typeface="Arial"/>
              <a:cs typeface="Arial"/>
              <a:sym typeface="Arial"/>
            </a:endParaRPr>
          </a:p>
        </p:txBody>
      </p:sp>
      <p:sp>
        <p:nvSpPr>
          <p:cNvPr id="315" name="Google Shape;315;p9"/>
          <p:cNvSpPr txBox="1"/>
          <p:nvPr/>
        </p:nvSpPr>
        <p:spPr>
          <a:xfrm>
            <a:off x="550950" y="605125"/>
            <a:ext cx="1694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entury Gothic"/>
                <a:ea typeface="Century Gothic"/>
                <a:cs typeface="Century Gothic"/>
                <a:sym typeface="Century Gothic"/>
              </a:rPr>
              <a:t>Week 1</a:t>
            </a:r>
            <a:endParaRPr b="1" sz="2800">
              <a:solidFill>
                <a:schemeClr val="dk1"/>
              </a:solidFill>
              <a:latin typeface="Century Gothic"/>
              <a:ea typeface="Century Gothic"/>
              <a:cs typeface="Century Gothic"/>
              <a:sym typeface="Century Gothic"/>
            </a:endParaRPr>
          </a:p>
        </p:txBody>
      </p:sp>
      <p:pic>
        <p:nvPicPr>
          <p:cNvPr id="316" name="Google Shape;316;p9"/>
          <p:cNvPicPr preferRelativeResize="0"/>
          <p:nvPr/>
        </p:nvPicPr>
        <p:blipFill rotWithShape="1">
          <a:blip r:embed="rId3">
            <a:alphaModFix/>
          </a:blip>
          <a:srcRect b="0" l="0" r="0" t="0"/>
          <a:stretch/>
        </p:blipFill>
        <p:spPr>
          <a:xfrm>
            <a:off x="2257050" y="2331449"/>
            <a:ext cx="1296980" cy="1296997"/>
          </a:xfrm>
          <a:prstGeom prst="rect">
            <a:avLst/>
          </a:prstGeom>
          <a:noFill/>
          <a:ln>
            <a:noFill/>
          </a:ln>
        </p:spPr>
      </p:pic>
      <p:pic>
        <p:nvPicPr>
          <p:cNvPr id="317" name="Google Shape;317;p9"/>
          <p:cNvPicPr preferRelativeResize="0"/>
          <p:nvPr/>
        </p:nvPicPr>
        <p:blipFill rotWithShape="1">
          <a:blip r:embed="rId3">
            <a:alphaModFix/>
          </a:blip>
          <a:srcRect b="0" l="0" r="0" t="0"/>
          <a:stretch/>
        </p:blipFill>
        <p:spPr>
          <a:xfrm>
            <a:off x="4892646" y="2331450"/>
            <a:ext cx="1296980" cy="1296997"/>
          </a:xfrm>
          <a:prstGeom prst="rect">
            <a:avLst/>
          </a:prstGeom>
          <a:noFill/>
          <a:ln>
            <a:noFill/>
          </a:ln>
        </p:spPr>
      </p:pic>
      <p:pic>
        <p:nvPicPr>
          <p:cNvPr id="318" name="Google Shape;318;p9"/>
          <p:cNvPicPr preferRelativeResize="0"/>
          <p:nvPr/>
        </p:nvPicPr>
        <p:blipFill rotWithShape="1">
          <a:blip r:embed="rId5">
            <a:alphaModFix/>
          </a:blip>
          <a:srcRect b="0" l="0" r="0" t="0"/>
          <a:stretch/>
        </p:blipFill>
        <p:spPr>
          <a:xfrm>
            <a:off x="3845584" y="2533070"/>
            <a:ext cx="595009" cy="595009"/>
          </a:xfrm>
          <a:prstGeom prst="rect">
            <a:avLst/>
          </a:prstGeom>
          <a:noFill/>
          <a:ln>
            <a:noFill/>
          </a:ln>
        </p:spPr>
      </p:pic>
      <p:sp>
        <p:nvSpPr>
          <p:cNvPr id="319" name="Google Shape;319;p9"/>
          <p:cNvSpPr txBox="1"/>
          <p:nvPr/>
        </p:nvSpPr>
        <p:spPr>
          <a:xfrm>
            <a:off x="2114648" y="3628550"/>
            <a:ext cx="178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1 (M)</a:t>
            </a:r>
            <a:endParaRPr b="0" i="0" sz="1400" u="none" cap="none" strike="noStrike">
              <a:solidFill>
                <a:srgbClr val="000000"/>
              </a:solidFill>
              <a:latin typeface="Arial"/>
              <a:ea typeface="Arial"/>
              <a:cs typeface="Arial"/>
              <a:sym typeface="Arial"/>
            </a:endParaRPr>
          </a:p>
        </p:txBody>
      </p:sp>
      <p:sp>
        <p:nvSpPr>
          <p:cNvPr id="320" name="Google Shape;320;p9"/>
          <p:cNvSpPr txBox="1"/>
          <p:nvPr/>
        </p:nvSpPr>
        <p:spPr>
          <a:xfrm>
            <a:off x="4809917" y="3628548"/>
            <a:ext cx="1694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2 (W)</a:t>
            </a:r>
            <a:endParaRPr b="0" i="0" sz="1400" u="none" cap="none" strike="noStrike">
              <a:solidFill>
                <a:srgbClr val="000000"/>
              </a:solidFill>
              <a:latin typeface="Arial"/>
              <a:ea typeface="Arial"/>
              <a:cs typeface="Arial"/>
              <a:sym typeface="Arial"/>
            </a:endParaRPr>
          </a:p>
        </p:txBody>
      </p:sp>
      <p:pic>
        <p:nvPicPr>
          <p:cNvPr id="321" name="Google Shape;321;p9"/>
          <p:cNvPicPr preferRelativeResize="0"/>
          <p:nvPr/>
        </p:nvPicPr>
        <p:blipFill rotWithShape="1">
          <a:blip r:embed="rId3">
            <a:alphaModFix/>
          </a:blip>
          <a:srcRect b="0" l="0" r="0" t="0"/>
          <a:stretch/>
        </p:blipFill>
        <p:spPr>
          <a:xfrm>
            <a:off x="2246575" y="4275774"/>
            <a:ext cx="1296980" cy="1296997"/>
          </a:xfrm>
          <a:prstGeom prst="rect">
            <a:avLst/>
          </a:prstGeom>
          <a:noFill/>
          <a:ln>
            <a:noFill/>
          </a:ln>
        </p:spPr>
      </p:pic>
      <p:pic>
        <p:nvPicPr>
          <p:cNvPr id="322" name="Google Shape;322;p9"/>
          <p:cNvPicPr preferRelativeResize="0"/>
          <p:nvPr/>
        </p:nvPicPr>
        <p:blipFill rotWithShape="1">
          <a:blip r:embed="rId3">
            <a:alphaModFix/>
          </a:blip>
          <a:srcRect b="0" l="0" r="0" t="0"/>
          <a:stretch/>
        </p:blipFill>
        <p:spPr>
          <a:xfrm>
            <a:off x="4882171" y="4275775"/>
            <a:ext cx="1296980" cy="1296997"/>
          </a:xfrm>
          <a:prstGeom prst="rect">
            <a:avLst/>
          </a:prstGeom>
          <a:noFill/>
          <a:ln>
            <a:noFill/>
          </a:ln>
        </p:spPr>
      </p:pic>
      <p:pic>
        <p:nvPicPr>
          <p:cNvPr id="323" name="Google Shape;323;p9"/>
          <p:cNvPicPr preferRelativeResize="0"/>
          <p:nvPr/>
        </p:nvPicPr>
        <p:blipFill rotWithShape="1">
          <a:blip r:embed="rId5">
            <a:alphaModFix/>
          </a:blip>
          <a:srcRect b="0" l="0" r="0" t="0"/>
          <a:stretch/>
        </p:blipFill>
        <p:spPr>
          <a:xfrm>
            <a:off x="3835109" y="4477395"/>
            <a:ext cx="595009" cy="595009"/>
          </a:xfrm>
          <a:prstGeom prst="rect">
            <a:avLst/>
          </a:prstGeom>
          <a:noFill/>
          <a:ln>
            <a:noFill/>
          </a:ln>
        </p:spPr>
      </p:pic>
      <p:sp>
        <p:nvSpPr>
          <p:cNvPr id="324" name="Google Shape;324;p9"/>
          <p:cNvSpPr txBox="1"/>
          <p:nvPr/>
        </p:nvSpPr>
        <p:spPr>
          <a:xfrm>
            <a:off x="2104173" y="5572875"/>
            <a:ext cx="1789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1 (M)</a:t>
            </a:r>
            <a:endParaRPr b="0" i="0" sz="1400" u="none" cap="none" strike="noStrike">
              <a:solidFill>
                <a:srgbClr val="000000"/>
              </a:solidFill>
              <a:latin typeface="Arial"/>
              <a:ea typeface="Arial"/>
              <a:cs typeface="Arial"/>
              <a:sym typeface="Arial"/>
            </a:endParaRPr>
          </a:p>
        </p:txBody>
      </p:sp>
      <p:sp>
        <p:nvSpPr>
          <p:cNvPr id="325" name="Google Shape;325;p9"/>
          <p:cNvSpPr txBox="1"/>
          <p:nvPr/>
        </p:nvSpPr>
        <p:spPr>
          <a:xfrm>
            <a:off x="4799442" y="5558698"/>
            <a:ext cx="16947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Lecture 2 (W)</a:t>
            </a:r>
            <a:endParaRPr b="0" i="0" sz="1400" u="none" cap="none" strike="noStrike">
              <a:solidFill>
                <a:srgbClr val="000000"/>
              </a:solidFill>
              <a:latin typeface="Arial"/>
              <a:ea typeface="Arial"/>
              <a:cs typeface="Arial"/>
              <a:sym typeface="Arial"/>
            </a:endParaRPr>
          </a:p>
        </p:txBody>
      </p:sp>
      <p:pic>
        <p:nvPicPr>
          <p:cNvPr id="326" name="Google Shape;326;p9"/>
          <p:cNvPicPr preferRelativeResize="0"/>
          <p:nvPr/>
        </p:nvPicPr>
        <p:blipFill rotWithShape="1">
          <a:blip r:embed="rId5">
            <a:alphaModFix/>
          </a:blip>
          <a:srcRect b="0" l="0" r="0" t="0"/>
          <a:stretch/>
        </p:blipFill>
        <p:spPr>
          <a:xfrm>
            <a:off x="6698455" y="2565227"/>
            <a:ext cx="595009" cy="595009"/>
          </a:xfrm>
          <a:prstGeom prst="rect">
            <a:avLst/>
          </a:prstGeom>
          <a:noFill/>
          <a:ln>
            <a:noFill/>
          </a:ln>
        </p:spPr>
      </p:pic>
      <p:pic>
        <p:nvPicPr>
          <p:cNvPr id="327" name="Google Shape;327;p9"/>
          <p:cNvPicPr preferRelativeResize="0"/>
          <p:nvPr/>
        </p:nvPicPr>
        <p:blipFill rotWithShape="1">
          <a:blip r:embed="rId5">
            <a:alphaModFix/>
          </a:blip>
          <a:srcRect b="0" l="0" r="0" t="0"/>
          <a:stretch/>
        </p:blipFill>
        <p:spPr>
          <a:xfrm>
            <a:off x="9151456" y="863552"/>
            <a:ext cx="595009" cy="595009"/>
          </a:xfrm>
          <a:prstGeom prst="rect">
            <a:avLst/>
          </a:prstGeom>
          <a:noFill/>
          <a:ln>
            <a:noFill/>
          </a:ln>
        </p:spPr>
      </p:pic>
      <p:pic>
        <p:nvPicPr>
          <p:cNvPr id="328" name="Google Shape;328;p9"/>
          <p:cNvPicPr preferRelativeResize="0"/>
          <p:nvPr/>
        </p:nvPicPr>
        <p:blipFill rotWithShape="1">
          <a:blip r:embed="rId6">
            <a:alphaModFix/>
          </a:blip>
          <a:srcRect b="0" l="0" r="0" t="0"/>
          <a:stretch/>
        </p:blipFill>
        <p:spPr>
          <a:xfrm>
            <a:off x="7639337" y="4166388"/>
            <a:ext cx="1157325" cy="1157325"/>
          </a:xfrm>
          <a:prstGeom prst="rect">
            <a:avLst/>
          </a:prstGeom>
          <a:noFill/>
          <a:ln>
            <a:noFill/>
          </a:ln>
        </p:spPr>
      </p:pic>
      <p:sp>
        <p:nvSpPr>
          <p:cNvPr id="329" name="Google Shape;329;p9"/>
          <p:cNvSpPr txBox="1"/>
          <p:nvPr/>
        </p:nvSpPr>
        <p:spPr>
          <a:xfrm>
            <a:off x="6908787" y="5324888"/>
            <a:ext cx="2618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Century Gothic"/>
                <a:ea typeface="Century Gothic"/>
                <a:cs typeface="Century Gothic"/>
                <a:sym typeface="Century Gothic"/>
              </a:rPr>
              <a:t>Group Homework</a:t>
            </a:r>
            <a:endParaRPr b="1" sz="1800">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(due Weds, 11:59PM</a:t>
            </a:r>
            <a:r>
              <a:rPr b="1" lang="en-US" sz="1800">
                <a:solidFill>
                  <a:schemeClr val="dk1"/>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pic>
        <p:nvPicPr>
          <p:cNvPr id="330" name="Google Shape;330;p9"/>
          <p:cNvPicPr preferRelativeResize="0"/>
          <p:nvPr/>
        </p:nvPicPr>
        <p:blipFill rotWithShape="1">
          <a:blip r:embed="rId5">
            <a:alphaModFix/>
          </a:blip>
          <a:srcRect b="0" l="0" r="0" t="0"/>
          <a:stretch/>
        </p:blipFill>
        <p:spPr>
          <a:xfrm>
            <a:off x="6698455" y="4400164"/>
            <a:ext cx="595009" cy="595009"/>
          </a:xfrm>
          <a:prstGeom prst="rect">
            <a:avLst/>
          </a:prstGeom>
          <a:noFill/>
          <a:ln>
            <a:noFill/>
          </a:ln>
        </p:spPr>
      </p:pic>
      <p:pic>
        <p:nvPicPr>
          <p:cNvPr id="331" name="Google Shape;331;p9"/>
          <p:cNvPicPr preferRelativeResize="0"/>
          <p:nvPr/>
        </p:nvPicPr>
        <p:blipFill rotWithShape="1">
          <a:blip r:embed="rId4">
            <a:alphaModFix/>
          </a:blip>
          <a:srcRect b="0" l="0" r="0" t="0"/>
          <a:stretch/>
        </p:blipFill>
        <p:spPr>
          <a:xfrm>
            <a:off x="10168945" y="2123126"/>
            <a:ext cx="1296980" cy="1296997"/>
          </a:xfrm>
          <a:prstGeom prst="rect">
            <a:avLst/>
          </a:prstGeom>
          <a:noFill/>
          <a:ln>
            <a:noFill/>
          </a:ln>
        </p:spPr>
      </p:pic>
      <p:sp>
        <p:nvSpPr>
          <p:cNvPr id="332" name="Google Shape;332;p9"/>
          <p:cNvSpPr txBox="1"/>
          <p:nvPr/>
        </p:nvSpPr>
        <p:spPr>
          <a:xfrm>
            <a:off x="9460405" y="3471959"/>
            <a:ext cx="2885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Century Gothic"/>
                <a:ea typeface="Century Gothic"/>
                <a:cs typeface="Century Gothic"/>
                <a:sym typeface="Century Gothic"/>
              </a:rPr>
              <a:t>“Activity” </a:t>
            </a: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2</a:t>
            </a:r>
            <a:r>
              <a:rPr b="1" i="0" lang="en-US" sz="1800" u="none" cap="none" strike="noStrike">
                <a:solidFill>
                  <a:schemeClr val="dk1"/>
                </a:solidFill>
                <a:latin typeface="Century Gothic"/>
                <a:ea typeface="Century Gothic"/>
                <a:cs typeface="Century Gothic"/>
                <a:sym typeface="Century Gothic"/>
              </a:rPr>
              <a:t> (Th or Fr)</a:t>
            </a:r>
            <a:endParaRPr b="0" i="0" sz="1400" u="none" cap="none" strike="noStrike">
              <a:solidFill>
                <a:srgbClr val="000000"/>
              </a:solidFill>
              <a:latin typeface="Arial"/>
              <a:ea typeface="Arial"/>
              <a:cs typeface="Arial"/>
              <a:sym typeface="Arial"/>
            </a:endParaRPr>
          </a:p>
        </p:txBody>
      </p:sp>
      <p:pic>
        <p:nvPicPr>
          <p:cNvPr id="333" name="Google Shape;333;p9"/>
          <p:cNvPicPr preferRelativeResize="0"/>
          <p:nvPr/>
        </p:nvPicPr>
        <p:blipFill rotWithShape="1">
          <a:blip r:embed="rId5">
            <a:alphaModFix/>
          </a:blip>
          <a:srcRect b="0" l="0" r="0" t="0"/>
          <a:stretch/>
        </p:blipFill>
        <p:spPr>
          <a:xfrm>
            <a:off x="9228881" y="2551427"/>
            <a:ext cx="595009" cy="595009"/>
          </a:xfrm>
          <a:prstGeom prst="rect">
            <a:avLst/>
          </a:prstGeom>
          <a:noFill/>
          <a:ln>
            <a:noFill/>
          </a:ln>
        </p:spPr>
      </p:pic>
      <p:pic>
        <p:nvPicPr>
          <p:cNvPr id="334" name="Google Shape;334;p9"/>
          <p:cNvPicPr preferRelativeResize="0"/>
          <p:nvPr/>
        </p:nvPicPr>
        <p:blipFill rotWithShape="1">
          <a:blip r:embed="rId4">
            <a:alphaModFix/>
          </a:blip>
          <a:srcRect b="0" l="0" r="0" t="0"/>
          <a:stretch/>
        </p:blipFill>
        <p:spPr>
          <a:xfrm>
            <a:off x="10168945" y="4071276"/>
            <a:ext cx="1296980" cy="1296997"/>
          </a:xfrm>
          <a:prstGeom prst="rect">
            <a:avLst/>
          </a:prstGeom>
          <a:noFill/>
          <a:ln>
            <a:noFill/>
          </a:ln>
        </p:spPr>
      </p:pic>
      <p:sp>
        <p:nvSpPr>
          <p:cNvPr id="335" name="Google Shape;335;p9"/>
          <p:cNvSpPr txBox="1"/>
          <p:nvPr/>
        </p:nvSpPr>
        <p:spPr>
          <a:xfrm>
            <a:off x="9460405" y="5420109"/>
            <a:ext cx="2885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1800">
                <a:solidFill>
                  <a:schemeClr val="dk1"/>
                </a:solidFill>
                <a:latin typeface="Century Gothic"/>
                <a:ea typeface="Century Gothic"/>
                <a:cs typeface="Century Gothic"/>
                <a:sym typeface="Century Gothic"/>
              </a:rPr>
              <a:t>“Project” </a:t>
            </a:r>
            <a:r>
              <a:rPr b="1" i="0" lang="en-US" sz="1800" u="none" cap="none" strike="noStrike">
                <a:solidFill>
                  <a:schemeClr val="dk1"/>
                </a:solidFill>
                <a:latin typeface="Century Gothic"/>
                <a:ea typeface="Century Gothic"/>
                <a:cs typeface="Century Gothic"/>
                <a:sym typeface="Century Gothic"/>
              </a:rPr>
              <a:t>Recitation </a:t>
            </a:r>
            <a:r>
              <a:rPr b="1" lang="en-US" sz="1800">
                <a:solidFill>
                  <a:schemeClr val="dk1"/>
                </a:solidFill>
                <a:latin typeface="Century Gothic"/>
                <a:ea typeface="Century Gothic"/>
                <a:cs typeface="Century Gothic"/>
                <a:sym typeface="Century Gothic"/>
              </a:rPr>
              <a:t>3</a:t>
            </a:r>
            <a:r>
              <a:rPr b="1" i="0" lang="en-US" sz="1800" u="none" cap="none" strike="noStrike">
                <a:solidFill>
                  <a:schemeClr val="dk1"/>
                </a:solidFill>
                <a:latin typeface="Century Gothic"/>
                <a:ea typeface="Century Gothic"/>
                <a:cs typeface="Century Gothic"/>
                <a:sym typeface="Century Gothic"/>
              </a:rPr>
              <a:t> (Th or Fr)</a:t>
            </a:r>
            <a:endParaRPr b="0" i="0" sz="1400" u="none" cap="none" strike="noStrike">
              <a:solidFill>
                <a:srgbClr val="000000"/>
              </a:solidFill>
              <a:latin typeface="Arial"/>
              <a:ea typeface="Arial"/>
              <a:cs typeface="Arial"/>
              <a:sym typeface="Arial"/>
            </a:endParaRPr>
          </a:p>
        </p:txBody>
      </p:sp>
      <p:pic>
        <p:nvPicPr>
          <p:cNvPr id="336" name="Google Shape;336;p9"/>
          <p:cNvPicPr preferRelativeResize="0"/>
          <p:nvPr/>
        </p:nvPicPr>
        <p:blipFill rotWithShape="1">
          <a:blip r:embed="rId5">
            <a:alphaModFix/>
          </a:blip>
          <a:srcRect b="0" l="0" r="0" t="0"/>
          <a:stretch/>
        </p:blipFill>
        <p:spPr>
          <a:xfrm>
            <a:off x="9220481" y="4416202"/>
            <a:ext cx="595009" cy="595009"/>
          </a:xfrm>
          <a:prstGeom prst="rect">
            <a:avLst/>
          </a:prstGeom>
          <a:noFill/>
          <a:ln>
            <a:noFill/>
          </a:ln>
        </p:spPr>
      </p:pic>
      <p:sp>
        <p:nvSpPr>
          <p:cNvPr id="337" name="Google Shape;337;p9"/>
          <p:cNvSpPr txBox="1"/>
          <p:nvPr/>
        </p:nvSpPr>
        <p:spPr>
          <a:xfrm>
            <a:off x="571400" y="2663175"/>
            <a:ext cx="1694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entury Gothic"/>
                <a:ea typeface="Century Gothic"/>
                <a:cs typeface="Century Gothic"/>
                <a:sym typeface="Century Gothic"/>
              </a:rPr>
              <a:t>Week 2</a:t>
            </a:r>
            <a:endParaRPr b="1" sz="2800">
              <a:solidFill>
                <a:schemeClr val="dk1"/>
              </a:solidFill>
              <a:latin typeface="Century Gothic"/>
              <a:ea typeface="Century Gothic"/>
              <a:cs typeface="Century Gothic"/>
              <a:sym typeface="Century Gothic"/>
            </a:endParaRPr>
          </a:p>
        </p:txBody>
      </p:sp>
      <p:sp>
        <p:nvSpPr>
          <p:cNvPr id="338" name="Google Shape;338;p9"/>
          <p:cNvSpPr txBox="1"/>
          <p:nvPr/>
        </p:nvSpPr>
        <p:spPr>
          <a:xfrm>
            <a:off x="625200" y="4663588"/>
            <a:ext cx="1694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entury Gothic"/>
                <a:ea typeface="Century Gothic"/>
                <a:cs typeface="Century Gothic"/>
                <a:sym typeface="Century Gothic"/>
              </a:rPr>
              <a:t>Week 3</a:t>
            </a:r>
            <a:endParaRPr b="1" sz="28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0"/>
          <p:cNvSpPr txBox="1"/>
          <p:nvPr>
            <p:ph idx="12" type="sldNum"/>
          </p:nvPr>
        </p:nvSpPr>
        <p:spPr>
          <a:xfrm>
            <a:off x="9339272" y="648494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Century Gothic"/>
              <a:buNone/>
            </a:pPr>
            <a:r>
              <a:t/>
            </a:r>
            <a:endParaRPr/>
          </a:p>
        </p:txBody>
      </p:sp>
      <p:pic>
        <p:nvPicPr>
          <p:cNvPr id="344" name="Google Shape;344;p10"/>
          <p:cNvPicPr preferRelativeResize="0"/>
          <p:nvPr/>
        </p:nvPicPr>
        <p:blipFill rotWithShape="1">
          <a:blip r:embed="rId3">
            <a:alphaModFix/>
          </a:blip>
          <a:srcRect b="0" l="0" r="0" t="0"/>
          <a:stretch/>
        </p:blipFill>
        <p:spPr>
          <a:xfrm>
            <a:off x="54764" y="76200"/>
            <a:ext cx="12082473" cy="6690192"/>
          </a:xfrm>
          <a:prstGeom prst="rect">
            <a:avLst/>
          </a:prstGeom>
          <a:noFill/>
          <a:ln>
            <a:noFill/>
          </a:ln>
        </p:spPr>
      </p:pic>
      <p:sp>
        <p:nvSpPr>
          <p:cNvPr id="345" name="Google Shape;345;p10"/>
          <p:cNvSpPr txBox="1"/>
          <p:nvPr/>
        </p:nvSpPr>
        <p:spPr>
          <a:xfrm>
            <a:off x="152400" y="152400"/>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https://vimeo.com/user139951706/199hype?share=copy</a:t>
            </a:r>
            <a:endParaRPr b="0" i="0" sz="1400" u="none" cap="none" strike="noStrike">
              <a:solidFill>
                <a:srgbClr val="000000"/>
              </a:solidFill>
              <a:latin typeface="Arial"/>
              <a:ea typeface="Arial"/>
              <a:cs typeface="Arial"/>
              <a:sym typeface="Arial"/>
            </a:endParaRPr>
          </a:p>
        </p:txBody>
      </p:sp>
      <p:sp>
        <p:nvSpPr>
          <p:cNvPr id="346" name="Google Shape;346;p10">
            <a:hlinkClick r:id="rId4"/>
          </p:cNvPr>
          <p:cNvSpPr txBox="1"/>
          <p:nvPr/>
        </p:nvSpPr>
        <p:spPr>
          <a:xfrm>
            <a:off x="7708325" y="1114550"/>
            <a:ext cx="3746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sng" cap="none" strike="noStrike">
                <a:solidFill>
                  <a:schemeClr val="hlink"/>
                </a:solidFill>
                <a:latin typeface="Century Gothic"/>
                <a:ea typeface="Century Gothic"/>
                <a:cs typeface="Century Gothic"/>
                <a:sym typeface="Century Gothic"/>
                <a:hlinkClick r:id="rId5"/>
              </a:rPr>
              <a:t>https://vimeo.com/user139951706/cse199hype?share=copy</a:t>
            </a:r>
            <a:endParaRPr b="1" i="0" sz="2400" u="none" cap="none" strike="noStrike">
              <a:solidFill>
                <a:schemeClr val="accent6"/>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1"/>
          <p:cNvSpPr txBox="1"/>
          <p:nvPr/>
        </p:nvSpPr>
        <p:spPr>
          <a:xfrm>
            <a:off x="192429" y="5710003"/>
            <a:ext cx="119997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accent1"/>
                </a:solidFill>
                <a:latin typeface="Century Gothic"/>
                <a:ea typeface="Century Gothic"/>
                <a:cs typeface="Century Gothic"/>
                <a:sym typeface="Century Gothic"/>
              </a:rPr>
              <a:t>Each </a:t>
            </a:r>
            <a:r>
              <a:rPr b="1" i="0" lang="en-US" sz="2800" u="none" cap="none" strike="noStrike">
                <a:solidFill>
                  <a:schemeClr val="accent1"/>
                </a:solidFill>
                <a:latin typeface="Century Gothic"/>
                <a:ea typeface="Century Gothic"/>
                <a:cs typeface="Century Gothic"/>
                <a:sym typeface="Century Gothic"/>
              </a:rPr>
              <a:t>lecture </a:t>
            </a:r>
            <a:r>
              <a:rPr b="0" i="0" lang="en-US" sz="2800" u="none" cap="none" strike="noStrike">
                <a:solidFill>
                  <a:schemeClr val="accent1"/>
                </a:solidFill>
                <a:latin typeface="Century Gothic"/>
                <a:ea typeface="Century Gothic"/>
                <a:cs typeface="Century Gothic"/>
                <a:sym typeface="Century Gothic"/>
              </a:rPr>
              <a:t>gets each </a:t>
            </a:r>
            <a:r>
              <a:rPr b="1" i="0" lang="en-US" sz="2800" u="none" cap="none" strike="noStrike">
                <a:solidFill>
                  <a:schemeClr val="accent1"/>
                </a:solidFill>
                <a:latin typeface="Century Gothic"/>
                <a:ea typeface="Century Gothic"/>
                <a:cs typeface="Century Gothic"/>
                <a:sym typeface="Century Gothic"/>
              </a:rPr>
              <a:t>module</a:t>
            </a:r>
            <a:r>
              <a:rPr b="0" i="0" lang="en-US" sz="2800" u="none" cap="none" strike="noStrike">
                <a:solidFill>
                  <a:schemeClr val="accent1"/>
                </a:solidFill>
                <a:latin typeface="Century Gothic"/>
                <a:ea typeface="Century Gothic"/>
                <a:cs typeface="Century Gothic"/>
                <a:sym typeface="Century Gothic"/>
              </a:rPr>
              <a:t> for </a:t>
            </a:r>
            <a:r>
              <a:rPr b="1" lang="en-US" sz="2800">
                <a:solidFill>
                  <a:schemeClr val="accent1"/>
                </a:solidFill>
                <a:latin typeface="Century Gothic"/>
                <a:ea typeface="Century Gothic"/>
                <a:cs typeface="Century Gothic"/>
                <a:sym typeface="Century Gothic"/>
              </a:rPr>
              <a:t>3</a:t>
            </a:r>
            <a:r>
              <a:rPr b="1" i="0" lang="en-US" sz="2800" u="none" cap="none" strike="noStrike">
                <a:solidFill>
                  <a:schemeClr val="accent1"/>
                </a:solidFill>
                <a:latin typeface="Century Gothic"/>
                <a:ea typeface="Century Gothic"/>
                <a:cs typeface="Century Gothic"/>
                <a:sym typeface="Century Gothic"/>
              </a:rPr>
              <a:t> weeks </a:t>
            </a:r>
            <a:r>
              <a:rPr b="0" i="0" lang="en-US" sz="2800" u="none" cap="none" strike="noStrike">
                <a:solidFill>
                  <a:schemeClr val="accent1"/>
                </a:solidFill>
                <a:latin typeface="Century Gothic"/>
                <a:ea typeface="Century Gothic"/>
                <a:cs typeface="Century Gothic"/>
                <a:sym typeface="Century Gothic"/>
              </a:rPr>
              <a:t>(ordering depends on which lecture you’re in) </a:t>
            </a:r>
            <a:r>
              <a:rPr b="1" i="0" lang="en-US" sz="2800" u="none" cap="none" strike="noStrike">
                <a:solidFill>
                  <a:schemeClr val="accent1"/>
                </a:solidFill>
                <a:latin typeface="Century Gothic"/>
                <a:ea typeface="Century Gothic"/>
                <a:cs typeface="Century Gothic"/>
                <a:sym typeface="Century Gothic"/>
              </a:rPr>
              <a:t>Every </a:t>
            </a:r>
            <a:r>
              <a:rPr b="1" lang="en-US" sz="2800">
                <a:solidFill>
                  <a:schemeClr val="accent1"/>
                </a:solidFill>
                <a:latin typeface="Century Gothic"/>
                <a:ea typeface="Century Gothic"/>
                <a:cs typeface="Century Gothic"/>
                <a:sym typeface="Century Gothic"/>
              </a:rPr>
              <a:t>3</a:t>
            </a:r>
            <a:r>
              <a:rPr b="1" i="0" lang="en-US" sz="2800" u="none" cap="none" strike="noStrike">
                <a:solidFill>
                  <a:schemeClr val="accent1"/>
                </a:solidFill>
                <a:latin typeface="Century Gothic"/>
                <a:ea typeface="Century Gothic"/>
                <a:cs typeface="Century Gothic"/>
                <a:sym typeface="Century Gothic"/>
              </a:rPr>
              <a:t> weeks, your lecture prof. changes!</a:t>
            </a:r>
            <a:endParaRPr b="0" i="0" sz="1400" u="none" cap="none" strike="noStrike">
              <a:solidFill>
                <a:srgbClr val="000000"/>
              </a:solidFill>
              <a:latin typeface="Arial"/>
              <a:ea typeface="Arial"/>
              <a:cs typeface="Arial"/>
              <a:sym typeface="Arial"/>
            </a:endParaRPr>
          </a:p>
        </p:txBody>
      </p:sp>
      <p:pic>
        <p:nvPicPr>
          <p:cNvPr id="352" name="Google Shape;352;p11"/>
          <p:cNvPicPr preferRelativeResize="0"/>
          <p:nvPr/>
        </p:nvPicPr>
        <p:blipFill rotWithShape="1">
          <a:blip r:embed="rId3">
            <a:alphaModFix/>
          </a:blip>
          <a:srcRect b="0" l="0" r="0" t="0"/>
          <a:stretch/>
        </p:blipFill>
        <p:spPr>
          <a:xfrm>
            <a:off x="8649659" y="3658720"/>
            <a:ext cx="1182221" cy="1182221"/>
          </a:xfrm>
          <a:prstGeom prst="rect">
            <a:avLst/>
          </a:prstGeom>
          <a:noFill/>
          <a:ln>
            <a:noFill/>
          </a:ln>
        </p:spPr>
      </p:pic>
      <p:pic>
        <p:nvPicPr>
          <p:cNvPr id="353" name="Google Shape;353;p11"/>
          <p:cNvPicPr preferRelativeResize="0"/>
          <p:nvPr/>
        </p:nvPicPr>
        <p:blipFill rotWithShape="1">
          <a:blip r:embed="rId4">
            <a:alphaModFix/>
          </a:blip>
          <a:srcRect b="0" l="0" r="0" t="0"/>
          <a:stretch/>
        </p:blipFill>
        <p:spPr>
          <a:xfrm>
            <a:off x="6641601" y="3658720"/>
            <a:ext cx="1182221" cy="1182221"/>
          </a:xfrm>
          <a:prstGeom prst="rect">
            <a:avLst/>
          </a:prstGeom>
          <a:noFill/>
          <a:ln>
            <a:noFill/>
          </a:ln>
        </p:spPr>
      </p:pic>
      <p:pic>
        <p:nvPicPr>
          <p:cNvPr id="354" name="Google Shape;354;p11"/>
          <p:cNvPicPr preferRelativeResize="0"/>
          <p:nvPr/>
        </p:nvPicPr>
        <p:blipFill rotWithShape="1">
          <a:blip r:embed="rId5">
            <a:alphaModFix/>
          </a:blip>
          <a:srcRect b="0" l="0" r="0" t="0"/>
          <a:stretch/>
        </p:blipFill>
        <p:spPr>
          <a:xfrm>
            <a:off x="2896451" y="3658720"/>
            <a:ext cx="1182221" cy="1182221"/>
          </a:xfrm>
          <a:prstGeom prst="rect">
            <a:avLst/>
          </a:prstGeom>
          <a:noFill/>
          <a:ln>
            <a:noFill/>
          </a:ln>
        </p:spPr>
      </p:pic>
      <p:pic>
        <p:nvPicPr>
          <p:cNvPr id="355" name="Google Shape;355;p11"/>
          <p:cNvPicPr preferRelativeResize="0"/>
          <p:nvPr/>
        </p:nvPicPr>
        <p:blipFill rotWithShape="1">
          <a:blip r:embed="rId6">
            <a:alphaModFix/>
          </a:blip>
          <a:srcRect b="0" l="0" r="0" t="0"/>
          <a:stretch/>
        </p:blipFill>
        <p:spPr>
          <a:xfrm>
            <a:off x="4736601" y="3658720"/>
            <a:ext cx="1182221" cy="1182221"/>
          </a:xfrm>
          <a:prstGeom prst="rect">
            <a:avLst/>
          </a:prstGeom>
          <a:noFill/>
          <a:ln>
            <a:noFill/>
          </a:ln>
        </p:spPr>
      </p:pic>
      <p:pic>
        <p:nvPicPr>
          <p:cNvPr id="356" name="Google Shape;356;p11"/>
          <p:cNvPicPr preferRelativeResize="0"/>
          <p:nvPr/>
        </p:nvPicPr>
        <p:blipFill rotWithShape="1">
          <a:blip r:embed="rId3">
            <a:alphaModFix/>
          </a:blip>
          <a:srcRect b="0" l="0" r="0" t="0"/>
          <a:stretch/>
        </p:blipFill>
        <p:spPr>
          <a:xfrm>
            <a:off x="8203862" y="4527783"/>
            <a:ext cx="1182221" cy="1182221"/>
          </a:xfrm>
          <a:prstGeom prst="rect">
            <a:avLst/>
          </a:prstGeom>
          <a:noFill/>
          <a:ln>
            <a:noFill/>
          </a:ln>
        </p:spPr>
      </p:pic>
      <p:pic>
        <p:nvPicPr>
          <p:cNvPr id="357" name="Google Shape;357;p11"/>
          <p:cNvPicPr preferRelativeResize="0"/>
          <p:nvPr/>
        </p:nvPicPr>
        <p:blipFill rotWithShape="1">
          <a:blip r:embed="rId4">
            <a:alphaModFix/>
          </a:blip>
          <a:srcRect b="0" l="0" r="0" t="0"/>
          <a:stretch/>
        </p:blipFill>
        <p:spPr>
          <a:xfrm>
            <a:off x="6195804" y="4527783"/>
            <a:ext cx="1182221" cy="1182221"/>
          </a:xfrm>
          <a:prstGeom prst="rect">
            <a:avLst/>
          </a:prstGeom>
          <a:noFill/>
          <a:ln>
            <a:noFill/>
          </a:ln>
        </p:spPr>
      </p:pic>
      <p:pic>
        <p:nvPicPr>
          <p:cNvPr id="358" name="Google Shape;358;p11"/>
          <p:cNvPicPr preferRelativeResize="0"/>
          <p:nvPr/>
        </p:nvPicPr>
        <p:blipFill rotWithShape="1">
          <a:blip r:embed="rId5">
            <a:alphaModFix/>
          </a:blip>
          <a:srcRect b="0" l="0" r="0" t="0"/>
          <a:stretch/>
        </p:blipFill>
        <p:spPr>
          <a:xfrm>
            <a:off x="2450654" y="4527783"/>
            <a:ext cx="1182221" cy="1182221"/>
          </a:xfrm>
          <a:prstGeom prst="rect">
            <a:avLst/>
          </a:prstGeom>
          <a:noFill/>
          <a:ln>
            <a:noFill/>
          </a:ln>
        </p:spPr>
      </p:pic>
      <p:pic>
        <p:nvPicPr>
          <p:cNvPr id="359" name="Google Shape;359;p11"/>
          <p:cNvPicPr preferRelativeResize="0"/>
          <p:nvPr/>
        </p:nvPicPr>
        <p:blipFill rotWithShape="1">
          <a:blip r:embed="rId6">
            <a:alphaModFix/>
          </a:blip>
          <a:srcRect b="0" l="0" r="0" t="0"/>
          <a:stretch/>
        </p:blipFill>
        <p:spPr>
          <a:xfrm>
            <a:off x="4290804" y="4527783"/>
            <a:ext cx="1182221" cy="1182221"/>
          </a:xfrm>
          <a:prstGeom prst="rect">
            <a:avLst/>
          </a:prstGeom>
          <a:noFill/>
          <a:ln>
            <a:noFill/>
          </a:ln>
        </p:spPr>
      </p:pic>
      <p:pic>
        <p:nvPicPr>
          <p:cNvPr id="360" name="Google Shape;360;p11"/>
          <p:cNvPicPr preferRelativeResize="0"/>
          <p:nvPr/>
        </p:nvPicPr>
        <p:blipFill rotWithShape="1">
          <a:blip r:embed="rId3">
            <a:alphaModFix/>
          </a:blip>
          <a:srcRect b="0" l="0" r="0" t="0"/>
          <a:stretch/>
        </p:blipFill>
        <p:spPr>
          <a:xfrm>
            <a:off x="9001721" y="4527783"/>
            <a:ext cx="1182221" cy="1182221"/>
          </a:xfrm>
          <a:prstGeom prst="rect">
            <a:avLst/>
          </a:prstGeom>
          <a:noFill/>
          <a:ln>
            <a:noFill/>
          </a:ln>
        </p:spPr>
      </p:pic>
      <p:pic>
        <p:nvPicPr>
          <p:cNvPr id="361" name="Google Shape;361;p11"/>
          <p:cNvPicPr preferRelativeResize="0"/>
          <p:nvPr/>
        </p:nvPicPr>
        <p:blipFill rotWithShape="1">
          <a:blip r:embed="rId4">
            <a:alphaModFix/>
          </a:blip>
          <a:srcRect b="0" l="0" r="0" t="0"/>
          <a:stretch/>
        </p:blipFill>
        <p:spPr>
          <a:xfrm>
            <a:off x="6993663" y="4527783"/>
            <a:ext cx="1182221" cy="1182221"/>
          </a:xfrm>
          <a:prstGeom prst="rect">
            <a:avLst/>
          </a:prstGeom>
          <a:noFill/>
          <a:ln>
            <a:noFill/>
          </a:ln>
        </p:spPr>
      </p:pic>
      <p:pic>
        <p:nvPicPr>
          <p:cNvPr id="362" name="Google Shape;362;p11"/>
          <p:cNvPicPr preferRelativeResize="0"/>
          <p:nvPr/>
        </p:nvPicPr>
        <p:blipFill rotWithShape="1">
          <a:blip r:embed="rId5">
            <a:alphaModFix/>
          </a:blip>
          <a:srcRect b="0" l="0" r="0" t="0"/>
          <a:stretch/>
        </p:blipFill>
        <p:spPr>
          <a:xfrm>
            <a:off x="3248513" y="4527783"/>
            <a:ext cx="1182221" cy="1182221"/>
          </a:xfrm>
          <a:prstGeom prst="rect">
            <a:avLst/>
          </a:prstGeom>
          <a:noFill/>
          <a:ln>
            <a:noFill/>
          </a:ln>
        </p:spPr>
      </p:pic>
      <p:pic>
        <p:nvPicPr>
          <p:cNvPr id="363" name="Google Shape;363;p11"/>
          <p:cNvPicPr preferRelativeResize="0"/>
          <p:nvPr/>
        </p:nvPicPr>
        <p:blipFill rotWithShape="1">
          <a:blip r:embed="rId6">
            <a:alphaModFix/>
          </a:blip>
          <a:srcRect b="0" l="0" r="0" t="0"/>
          <a:stretch/>
        </p:blipFill>
        <p:spPr>
          <a:xfrm>
            <a:off x="5088663" y="4527783"/>
            <a:ext cx="1182221" cy="1182221"/>
          </a:xfrm>
          <a:prstGeom prst="rect">
            <a:avLst/>
          </a:prstGeom>
          <a:noFill/>
          <a:ln>
            <a:noFill/>
          </a:ln>
        </p:spPr>
      </p:pic>
      <p:cxnSp>
        <p:nvCxnSpPr>
          <p:cNvPr id="364" name="Google Shape;364;p11"/>
          <p:cNvCxnSpPr>
            <a:stCxn id="365" idx="2"/>
            <a:endCxn id="354" idx="0"/>
          </p:cNvCxnSpPr>
          <p:nvPr/>
        </p:nvCxnSpPr>
        <p:spPr>
          <a:xfrm rot="5400000">
            <a:off x="3020162" y="2931520"/>
            <a:ext cx="1194600" cy="259800"/>
          </a:xfrm>
          <a:prstGeom prst="bentConnector3">
            <a:avLst>
              <a:gd fmla="val 50000" name="adj1"/>
            </a:avLst>
          </a:prstGeom>
          <a:noFill/>
          <a:ln cap="flat" cmpd="sng" w="50800">
            <a:solidFill>
              <a:schemeClr val="accent1"/>
            </a:solidFill>
            <a:prstDash val="solid"/>
            <a:miter lim="800000"/>
            <a:headEnd len="sm" w="sm" type="none"/>
            <a:tailEnd len="med" w="med" type="triangle"/>
          </a:ln>
        </p:spPr>
      </p:cxnSp>
      <p:cxnSp>
        <p:nvCxnSpPr>
          <p:cNvPr id="366" name="Google Shape;366;p11"/>
          <p:cNvCxnSpPr>
            <a:stCxn id="365" idx="2"/>
            <a:endCxn id="355" idx="0"/>
          </p:cNvCxnSpPr>
          <p:nvPr/>
        </p:nvCxnSpPr>
        <p:spPr>
          <a:xfrm>
            <a:off x="3747612" y="2464120"/>
            <a:ext cx="1580100" cy="1194600"/>
          </a:xfrm>
          <a:prstGeom prst="bentConnector2">
            <a:avLst/>
          </a:prstGeom>
          <a:noFill/>
          <a:ln cap="flat" cmpd="sng" w="50800">
            <a:solidFill>
              <a:schemeClr val="accent1"/>
            </a:solidFill>
            <a:prstDash val="solid"/>
            <a:miter lim="800000"/>
            <a:headEnd len="sm" w="sm" type="none"/>
            <a:tailEnd len="med" w="med" type="triangle"/>
          </a:ln>
        </p:spPr>
      </p:cxnSp>
      <p:cxnSp>
        <p:nvCxnSpPr>
          <p:cNvPr id="367" name="Google Shape;367;p11"/>
          <p:cNvCxnSpPr>
            <a:stCxn id="365" idx="2"/>
            <a:endCxn id="353" idx="0"/>
          </p:cNvCxnSpPr>
          <p:nvPr/>
        </p:nvCxnSpPr>
        <p:spPr>
          <a:xfrm>
            <a:off x="3747612" y="2464120"/>
            <a:ext cx="3485100" cy="1194600"/>
          </a:xfrm>
          <a:prstGeom prst="bentConnector2">
            <a:avLst/>
          </a:prstGeom>
          <a:noFill/>
          <a:ln cap="flat" cmpd="sng" w="50800">
            <a:solidFill>
              <a:schemeClr val="accent1"/>
            </a:solidFill>
            <a:prstDash val="solid"/>
            <a:miter lim="800000"/>
            <a:headEnd len="sm" w="sm" type="none"/>
            <a:tailEnd len="med" w="med" type="triangle"/>
          </a:ln>
        </p:spPr>
      </p:cxnSp>
      <p:pic>
        <p:nvPicPr>
          <p:cNvPr id="368" name="Google Shape;368;p11"/>
          <p:cNvPicPr preferRelativeResize="0"/>
          <p:nvPr/>
        </p:nvPicPr>
        <p:blipFill rotWithShape="1">
          <a:blip r:embed="rId7">
            <a:alphaModFix/>
          </a:blip>
          <a:srcRect b="0" l="8172" r="12481" t="0"/>
          <a:stretch/>
        </p:blipFill>
        <p:spPr>
          <a:xfrm>
            <a:off x="4430719" y="140000"/>
            <a:ext cx="1420720" cy="1921921"/>
          </a:xfrm>
          <a:prstGeom prst="rect">
            <a:avLst/>
          </a:prstGeom>
          <a:noFill/>
          <a:ln>
            <a:noFill/>
          </a:ln>
        </p:spPr>
      </p:pic>
      <p:pic>
        <p:nvPicPr>
          <p:cNvPr id="369" name="Google Shape;369;p11"/>
          <p:cNvPicPr preferRelativeResize="0"/>
          <p:nvPr/>
        </p:nvPicPr>
        <p:blipFill>
          <a:blip r:embed="rId8">
            <a:alphaModFix/>
          </a:blip>
          <a:stretch>
            <a:fillRect/>
          </a:stretch>
        </p:blipFill>
        <p:spPr>
          <a:xfrm>
            <a:off x="1918338" y="140000"/>
            <a:ext cx="1285177" cy="1921924"/>
          </a:xfrm>
          <a:prstGeom prst="rect">
            <a:avLst/>
          </a:prstGeom>
          <a:noFill/>
          <a:ln>
            <a:noFill/>
          </a:ln>
        </p:spPr>
      </p:pic>
      <p:pic>
        <p:nvPicPr>
          <p:cNvPr id="370" name="Google Shape;370;p11"/>
          <p:cNvPicPr preferRelativeResize="0"/>
          <p:nvPr/>
        </p:nvPicPr>
        <p:blipFill>
          <a:blip r:embed="rId9">
            <a:alphaModFix/>
          </a:blip>
          <a:stretch>
            <a:fillRect/>
          </a:stretch>
        </p:blipFill>
        <p:spPr>
          <a:xfrm>
            <a:off x="7148783" y="140000"/>
            <a:ext cx="1500862" cy="1921920"/>
          </a:xfrm>
          <a:prstGeom prst="rect">
            <a:avLst/>
          </a:prstGeom>
          <a:noFill/>
          <a:ln>
            <a:noFill/>
          </a:ln>
        </p:spPr>
      </p:pic>
      <p:pic>
        <p:nvPicPr>
          <p:cNvPr id="371" name="Google Shape;371;p11"/>
          <p:cNvPicPr preferRelativeResize="0"/>
          <p:nvPr/>
        </p:nvPicPr>
        <p:blipFill rotWithShape="1">
          <a:blip r:embed="rId10">
            <a:alphaModFix/>
          </a:blip>
          <a:srcRect b="0" l="17490" r="4911" t="0"/>
          <a:stretch/>
        </p:blipFill>
        <p:spPr>
          <a:xfrm>
            <a:off x="9693167" y="85225"/>
            <a:ext cx="1510648" cy="1921920"/>
          </a:xfrm>
          <a:prstGeom prst="rect">
            <a:avLst/>
          </a:prstGeom>
          <a:noFill/>
          <a:ln>
            <a:noFill/>
          </a:ln>
        </p:spPr>
      </p:pic>
      <p:cxnSp>
        <p:nvCxnSpPr>
          <p:cNvPr id="372" name="Google Shape;372;p11"/>
          <p:cNvCxnSpPr>
            <a:stCxn id="368" idx="2"/>
            <a:endCxn id="352" idx="0"/>
          </p:cNvCxnSpPr>
          <p:nvPr/>
        </p:nvCxnSpPr>
        <p:spPr>
          <a:xfrm flipH="1" rot="-5400000">
            <a:off x="6392529" y="810471"/>
            <a:ext cx="1596900" cy="4099800"/>
          </a:xfrm>
          <a:prstGeom prst="bentConnector3">
            <a:avLst>
              <a:gd fmla="val 25177" name="adj1"/>
            </a:avLst>
          </a:prstGeom>
          <a:noFill/>
          <a:ln cap="flat" cmpd="sng" w="50800">
            <a:solidFill>
              <a:schemeClr val="accent1"/>
            </a:solidFill>
            <a:prstDash val="solid"/>
            <a:miter lim="800000"/>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2"/>
          <p:cNvSpPr/>
          <p:nvPr/>
        </p:nvSpPr>
        <p:spPr>
          <a:xfrm>
            <a:off x="280982" y="605118"/>
            <a:ext cx="11660006"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78" name="Google Shape;378;p12"/>
          <p:cNvPicPr preferRelativeResize="0"/>
          <p:nvPr/>
        </p:nvPicPr>
        <p:blipFill rotWithShape="1">
          <a:blip r:embed="rId3">
            <a:alphaModFix/>
          </a:blip>
          <a:srcRect b="0" l="0" r="0" t="0"/>
          <a:stretch/>
        </p:blipFill>
        <p:spPr>
          <a:xfrm>
            <a:off x="1227448" y="1095233"/>
            <a:ext cx="1182221" cy="1182221"/>
          </a:xfrm>
          <a:prstGeom prst="rect">
            <a:avLst/>
          </a:prstGeom>
          <a:noFill/>
          <a:ln>
            <a:noFill/>
          </a:ln>
        </p:spPr>
      </p:pic>
      <p:pic>
        <p:nvPicPr>
          <p:cNvPr id="379" name="Google Shape;379;p12"/>
          <p:cNvPicPr preferRelativeResize="0"/>
          <p:nvPr/>
        </p:nvPicPr>
        <p:blipFill rotWithShape="1">
          <a:blip r:embed="rId3">
            <a:alphaModFix/>
          </a:blip>
          <a:srcRect b="0" l="0" r="0" t="0"/>
          <a:stretch/>
        </p:blipFill>
        <p:spPr>
          <a:xfrm>
            <a:off x="781651" y="1964296"/>
            <a:ext cx="1182221" cy="1182221"/>
          </a:xfrm>
          <a:prstGeom prst="rect">
            <a:avLst/>
          </a:prstGeom>
          <a:noFill/>
          <a:ln>
            <a:noFill/>
          </a:ln>
        </p:spPr>
      </p:pic>
      <p:pic>
        <p:nvPicPr>
          <p:cNvPr id="380" name="Google Shape;380;p12"/>
          <p:cNvPicPr preferRelativeResize="0"/>
          <p:nvPr/>
        </p:nvPicPr>
        <p:blipFill rotWithShape="1">
          <a:blip r:embed="rId3">
            <a:alphaModFix/>
          </a:blip>
          <a:srcRect b="0" l="0" r="0" t="0"/>
          <a:stretch/>
        </p:blipFill>
        <p:spPr>
          <a:xfrm>
            <a:off x="1579510" y="1964296"/>
            <a:ext cx="1182221" cy="1182221"/>
          </a:xfrm>
          <a:prstGeom prst="rect">
            <a:avLst/>
          </a:prstGeom>
          <a:noFill/>
          <a:ln>
            <a:noFill/>
          </a:ln>
        </p:spPr>
      </p:pic>
      <p:sp>
        <p:nvSpPr>
          <p:cNvPr id="381" name="Google Shape;381;p12"/>
          <p:cNvSpPr txBox="1"/>
          <p:nvPr/>
        </p:nvSpPr>
        <p:spPr>
          <a:xfrm>
            <a:off x="787120" y="5521215"/>
            <a:ext cx="10747006"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Your recitation instructors and</a:t>
            </a:r>
            <a:r>
              <a:rPr b="1" i="0" lang="en-US" sz="4000" u="none" cap="none" strike="noStrike">
                <a:solidFill>
                  <a:schemeClr val="dk1"/>
                </a:solidFill>
                <a:latin typeface="Century Gothic"/>
                <a:ea typeface="Century Gothic"/>
                <a:cs typeface="Century Gothic"/>
                <a:sym typeface="Century Gothic"/>
              </a:rPr>
              <a:t> </a:t>
            </a:r>
            <a:r>
              <a:rPr b="0" i="0" lang="en-US" sz="4000" u="none" cap="none" strike="noStrike">
                <a:solidFill>
                  <a:schemeClr val="dk1"/>
                </a:solidFill>
                <a:latin typeface="Century Gothic"/>
                <a:ea typeface="Century Gothic"/>
                <a:cs typeface="Century Gothic"/>
                <a:sym typeface="Century Gothic"/>
              </a:rPr>
              <a:t>TAs </a:t>
            </a:r>
            <a:r>
              <a:rPr b="1" i="0" lang="en-US" sz="4000" u="none" cap="none" strike="noStrike">
                <a:solidFill>
                  <a:schemeClr val="dk1"/>
                </a:solidFill>
                <a:latin typeface="Century Gothic"/>
                <a:ea typeface="Century Gothic"/>
                <a:cs typeface="Century Gothic"/>
                <a:sym typeface="Century Gothic"/>
              </a:rPr>
              <a:t>will not change!</a:t>
            </a:r>
            <a:endParaRPr b="0" i="0" sz="4000" u="none" cap="none" strike="noStrike">
              <a:solidFill>
                <a:schemeClr val="dk1"/>
              </a:solidFill>
              <a:latin typeface="Century Gothic"/>
              <a:ea typeface="Century Gothic"/>
              <a:cs typeface="Century Gothic"/>
              <a:sym typeface="Century Gothic"/>
            </a:endParaRPr>
          </a:p>
        </p:txBody>
      </p:sp>
      <p:pic>
        <p:nvPicPr>
          <p:cNvPr id="382" name="Google Shape;382;p12"/>
          <p:cNvPicPr preferRelativeResize="0"/>
          <p:nvPr/>
        </p:nvPicPr>
        <p:blipFill rotWithShape="1">
          <a:blip r:embed="rId3">
            <a:alphaModFix/>
          </a:blip>
          <a:srcRect b="0" l="0" r="0" t="0"/>
          <a:stretch/>
        </p:blipFill>
        <p:spPr>
          <a:xfrm>
            <a:off x="5152827" y="1095233"/>
            <a:ext cx="1182221" cy="1182221"/>
          </a:xfrm>
          <a:prstGeom prst="rect">
            <a:avLst/>
          </a:prstGeom>
          <a:noFill/>
          <a:ln>
            <a:noFill/>
          </a:ln>
        </p:spPr>
      </p:pic>
      <p:pic>
        <p:nvPicPr>
          <p:cNvPr id="383" name="Google Shape;383;p12"/>
          <p:cNvPicPr preferRelativeResize="0"/>
          <p:nvPr/>
        </p:nvPicPr>
        <p:blipFill rotWithShape="1">
          <a:blip r:embed="rId3">
            <a:alphaModFix/>
          </a:blip>
          <a:srcRect b="0" l="0" r="0" t="0"/>
          <a:stretch/>
        </p:blipFill>
        <p:spPr>
          <a:xfrm>
            <a:off x="4707030" y="1964296"/>
            <a:ext cx="1182221" cy="1182221"/>
          </a:xfrm>
          <a:prstGeom prst="rect">
            <a:avLst/>
          </a:prstGeom>
          <a:noFill/>
          <a:ln>
            <a:noFill/>
          </a:ln>
        </p:spPr>
      </p:pic>
      <p:pic>
        <p:nvPicPr>
          <p:cNvPr id="384" name="Google Shape;384;p12"/>
          <p:cNvPicPr preferRelativeResize="0"/>
          <p:nvPr/>
        </p:nvPicPr>
        <p:blipFill rotWithShape="1">
          <a:blip r:embed="rId3">
            <a:alphaModFix/>
          </a:blip>
          <a:srcRect b="0" l="0" r="0" t="0"/>
          <a:stretch/>
        </p:blipFill>
        <p:spPr>
          <a:xfrm>
            <a:off x="5504889" y="1964296"/>
            <a:ext cx="1182221" cy="1182221"/>
          </a:xfrm>
          <a:prstGeom prst="rect">
            <a:avLst/>
          </a:prstGeom>
          <a:noFill/>
          <a:ln>
            <a:noFill/>
          </a:ln>
        </p:spPr>
      </p:pic>
      <p:pic>
        <p:nvPicPr>
          <p:cNvPr id="385" name="Google Shape;385;p12"/>
          <p:cNvPicPr preferRelativeResize="0"/>
          <p:nvPr/>
        </p:nvPicPr>
        <p:blipFill rotWithShape="1">
          <a:blip r:embed="rId3">
            <a:alphaModFix/>
          </a:blip>
          <a:srcRect b="0" l="0" r="0" t="0"/>
          <a:stretch/>
        </p:blipFill>
        <p:spPr>
          <a:xfrm>
            <a:off x="9724395" y="1095233"/>
            <a:ext cx="1182221" cy="1182221"/>
          </a:xfrm>
          <a:prstGeom prst="rect">
            <a:avLst/>
          </a:prstGeom>
          <a:noFill/>
          <a:ln>
            <a:noFill/>
          </a:ln>
        </p:spPr>
      </p:pic>
      <p:pic>
        <p:nvPicPr>
          <p:cNvPr id="386" name="Google Shape;386;p12"/>
          <p:cNvPicPr preferRelativeResize="0"/>
          <p:nvPr/>
        </p:nvPicPr>
        <p:blipFill rotWithShape="1">
          <a:blip r:embed="rId3">
            <a:alphaModFix/>
          </a:blip>
          <a:srcRect b="0" l="0" r="0" t="0"/>
          <a:stretch/>
        </p:blipFill>
        <p:spPr>
          <a:xfrm>
            <a:off x="9278598" y="1964296"/>
            <a:ext cx="1182221" cy="1182221"/>
          </a:xfrm>
          <a:prstGeom prst="rect">
            <a:avLst/>
          </a:prstGeom>
          <a:noFill/>
          <a:ln>
            <a:noFill/>
          </a:ln>
        </p:spPr>
      </p:pic>
      <p:pic>
        <p:nvPicPr>
          <p:cNvPr id="387" name="Google Shape;387;p12"/>
          <p:cNvPicPr preferRelativeResize="0"/>
          <p:nvPr/>
        </p:nvPicPr>
        <p:blipFill rotWithShape="1">
          <a:blip r:embed="rId3">
            <a:alphaModFix/>
          </a:blip>
          <a:srcRect b="0" l="0" r="0" t="0"/>
          <a:stretch/>
        </p:blipFill>
        <p:spPr>
          <a:xfrm>
            <a:off x="10076457" y="1964296"/>
            <a:ext cx="1182221" cy="1182221"/>
          </a:xfrm>
          <a:prstGeom prst="rect">
            <a:avLst/>
          </a:prstGeom>
          <a:noFill/>
          <a:ln>
            <a:noFill/>
          </a:ln>
        </p:spPr>
      </p:pic>
      <p:pic>
        <p:nvPicPr>
          <p:cNvPr id="388" name="Google Shape;388;p12"/>
          <p:cNvPicPr preferRelativeResize="0"/>
          <p:nvPr/>
        </p:nvPicPr>
        <p:blipFill rotWithShape="1">
          <a:blip r:embed="rId3">
            <a:alphaModFix/>
          </a:blip>
          <a:srcRect b="0" l="0" r="0" t="0"/>
          <a:stretch/>
        </p:blipFill>
        <p:spPr>
          <a:xfrm>
            <a:off x="3207528" y="3483207"/>
            <a:ext cx="1182221" cy="1182221"/>
          </a:xfrm>
          <a:prstGeom prst="rect">
            <a:avLst/>
          </a:prstGeom>
          <a:noFill/>
          <a:ln>
            <a:noFill/>
          </a:ln>
        </p:spPr>
      </p:pic>
      <p:pic>
        <p:nvPicPr>
          <p:cNvPr id="389" name="Google Shape;389;p12"/>
          <p:cNvPicPr preferRelativeResize="0"/>
          <p:nvPr/>
        </p:nvPicPr>
        <p:blipFill rotWithShape="1">
          <a:blip r:embed="rId3">
            <a:alphaModFix/>
          </a:blip>
          <a:srcRect b="0" l="0" r="0" t="0"/>
          <a:stretch/>
        </p:blipFill>
        <p:spPr>
          <a:xfrm>
            <a:off x="2761731" y="4352270"/>
            <a:ext cx="1182221" cy="1182221"/>
          </a:xfrm>
          <a:prstGeom prst="rect">
            <a:avLst/>
          </a:prstGeom>
          <a:noFill/>
          <a:ln>
            <a:noFill/>
          </a:ln>
        </p:spPr>
      </p:pic>
      <p:pic>
        <p:nvPicPr>
          <p:cNvPr id="390" name="Google Shape;390;p12"/>
          <p:cNvPicPr preferRelativeResize="0"/>
          <p:nvPr/>
        </p:nvPicPr>
        <p:blipFill rotWithShape="1">
          <a:blip r:embed="rId3">
            <a:alphaModFix/>
          </a:blip>
          <a:srcRect b="0" l="0" r="0" t="0"/>
          <a:stretch/>
        </p:blipFill>
        <p:spPr>
          <a:xfrm>
            <a:off x="3559590" y="4352270"/>
            <a:ext cx="1182221" cy="1182221"/>
          </a:xfrm>
          <a:prstGeom prst="rect">
            <a:avLst/>
          </a:prstGeom>
          <a:noFill/>
          <a:ln>
            <a:noFill/>
          </a:ln>
        </p:spPr>
      </p:pic>
      <p:pic>
        <p:nvPicPr>
          <p:cNvPr id="391" name="Google Shape;391;p12"/>
          <p:cNvPicPr preferRelativeResize="0"/>
          <p:nvPr/>
        </p:nvPicPr>
        <p:blipFill rotWithShape="1">
          <a:blip r:embed="rId3">
            <a:alphaModFix/>
          </a:blip>
          <a:srcRect b="0" l="0" r="0" t="0"/>
          <a:stretch/>
        </p:blipFill>
        <p:spPr>
          <a:xfrm>
            <a:off x="7592294" y="3429000"/>
            <a:ext cx="1182221" cy="1182221"/>
          </a:xfrm>
          <a:prstGeom prst="rect">
            <a:avLst/>
          </a:prstGeom>
          <a:noFill/>
          <a:ln>
            <a:noFill/>
          </a:ln>
        </p:spPr>
      </p:pic>
      <p:pic>
        <p:nvPicPr>
          <p:cNvPr id="392" name="Google Shape;392;p12"/>
          <p:cNvPicPr preferRelativeResize="0"/>
          <p:nvPr/>
        </p:nvPicPr>
        <p:blipFill rotWithShape="1">
          <a:blip r:embed="rId3">
            <a:alphaModFix/>
          </a:blip>
          <a:srcRect b="0" l="0" r="0" t="0"/>
          <a:stretch/>
        </p:blipFill>
        <p:spPr>
          <a:xfrm>
            <a:off x="7146497" y="4298063"/>
            <a:ext cx="1182221" cy="1182221"/>
          </a:xfrm>
          <a:prstGeom prst="rect">
            <a:avLst/>
          </a:prstGeom>
          <a:noFill/>
          <a:ln>
            <a:noFill/>
          </a:ln>
        </p:spPr>
      </p:pic>
      <p:pic>
        <p:nvPicPr>
          <p:cNvPr id="393" name="Google Shape;393;p12"/>
          <p:cNvPicPr preferRelativeResize="0"/>
          <p:nvPr/>
        </p:nvPicPr>
        <p:blipFill rotWithShape="1">
          <a:blip r:embed="rId3">
            <a:alphaModFix/>
          </a:blip>
          <a:srcRect b="0" l="0" r="0" t="0"/>
          <a:stretch/>
        </p:blipFill>
        <p:spPr>
          <a:xfrm>
            <a:off x="7944356" y="4298063"/>
            <a:ext cx="1182221" cy="11822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f43c6af515_0_0"/>
          <p:cNvSpPr/>
          <p:nvPr/>
        </p:nvSpPr>
        <p:spPr>
          <a:xfrm>
            <a:off x="280982" y="605118"/>
            <a:ext cx="11660100"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99" name="Google Shape;399;g2f43c6af515_0_0"/>
          <p:cNvPicPr preferRelativeResize="0"/>
          <p:nvPr/>
        </p:nvPicPr>
        <p:blipFill rotWithShape="1">
          <a:blip r:embed="rId3">
            <a:alphaModFix/>
          </a:blip>
          <a:srcRect b="0" l="0" r="0" t="0"/>
          <a:stretch/>
        </p:blipFill>
        <p:spPr>
          <a:xfrm>
            <a:off x="1227448" y="1095233"/>
            <a:ext cx="1182221" cy="1182221"/>
          </a:xfrm>
          <a:prstGeom prst="rect">
            <a:avLst/>
          </a:prstGeom>
          <a:noFill/>
          <a:ln>
            <a:noFill/>
          </a:ln>
        </p:spPr>
      </p:pic>
      <p:pic>
        <p:nvPicPr>
          <p:cNvPr id="400" name="Google Shape;400;g2f43c6af515_0_0"/>
          <p:cNvPicPr preferRelativeResize="0"/>
          <p:nvPr/>
        </p:nvPicPr>
        <p:blipFill rotWithShape="1">
          <a:blip r:embed="rId3">
            <a:alphaModFix/>
          </a:blip>
          <a:srcRect b="0" l="0" r="0" t="0"/>
          <a:stretch/>
        </p:blipFill>
        <p:spPr>
          <a:xfrm>
            <a:off x="781651" y="1964296"/>
            <a:ext cx="1182221" cy="1182221"/>
          </a:xfrm>
          <a:prstGeom prst="rect">
            <a:avLst/>
          </a:prstGeom>
          <a:noFill/>
          <a:ln>
            <a:noFill/>
          </a:ln>
        </p:spPr>
      </p:pic>
      <p:pic>
        <p:nvPicPr>
          <p:cNvPr id="401" name="Google Shape;401;g2f43c6af515_0_0"/>
          <p:cNvPicPr preferRelativeResize="0"/>
          <p:nvPr/>
        </p:nvPicPr>
        <p:blipFill rotWithShape="1">
          <a:blip r:embed="rId3">
            <a:alphaModFix/>
          </a:blip>
          <a:srcRect b="0" l="0" r="0" t="0"/>
          <a:stretch/>
        </p:blipFill>
        <p:spPr>
          <a:xfrm>
            <a:off x="1579510" y="1964296"/>
            <a:ext cx="1182221" cy="1182221"/>
          </a:xfrm>
          <a:prstGeom prst="rect">
            <a:avLst/>
          </a:prstGeom>
          <a:noFill/>
          <a:ln>
            <a:noFill/>
          </a:ln>
        </p:spPr>
      </p:pic>
      <p:sp>
        <p:nvSpPr>
          <p:cNvPr id="402" name="Google Shape;402;g2f43c6af515_0_0"/>
          <p:cNvSpPr txBox="1"/>
          <p:nvPr/>
        </p:nvSpPr>
        <p:spPr>
          <a:xfrm>
            <a:off x="781645" y="3709340"/>
            <a:ext cx="10746900" cy="255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US" sz="4000">
                <a:solidFill>
                  <a:schemeClr val="dk1"/>
                </a:solidFill>
                <a:latin typeface="Century Gothic"/>
                <a:ea typeface="Century Gothic"/>
                <a:cs typeface="Century Gothic"/>
                <a:sym typeface="Century Gothic"/>
              </a:rPr>
              <a:t>You will be assigned a </a:t>
            </a:r>
            <a:r>
              <a:rPr b="1" lang="en-US" sz="4000">
                <a:solidFill>
                  <a:schemeClr val="dk1"/>
                </a:solidFill>
                <a:latin typeface="Century Gothic"/>
                <a:ea typeface="Century Gothic"/>
                <a:cs typeface="Century Gothic"/>
                <a:sym typeface="Century Gothic"/>
              </a:rPr>
              <a:t>group in recitation. You cannot change this group. That is how the real world is, too. We are aiming to force you to get used to it</a:t>
            </a:r>
            <a:endParaRPr b="1" i="0" sz="4000" u="none" cap="none" strike="noStrike">
              <a:solidFill>
                <a:schemeClr val="dk1"/>
              </a:solidFill>
              <a:latin typeface="Century Gothic"/>
              <a:ea typeface="Century Gothic"/>
              <a:cs typeface="Century Gothic"/>
              <a:sym typeface="Century Gothic"/>
            </a:endParaRPr>
          </a:p>
        </p:txBody>
      </p:sp>
      <p:pic>
        <p:nvPicPr>
          <p:cNvPr id="403" name="Google Shape;403;g2f43c6af515_0_0"/>
          <p:cNvPicPr preferRelativeResize="0"/>
          <p:nvPr/>
        </p:nvPicPr>
        <p:blipFill rotWithShape="1">
          <a:blip r:embed="rId3">
            <a:alphaModFix/>
          </a:blip>
          <a:srcRect b="0" l="0" r="0" t="0"/>
          <a:stretch/>
        </p:blipFill>
        <p:spPr>
          <a:xfrm>
            <a:off x="5152827" y="1095233"/>
            <a:ext cx="1182221" cy="1182221"/>
          </a:xfrm>
          <a:prstGeom prst="rect">
            <a:avLst/>
          </a:prstGeom>
          <a:noFill/>
          <a:ln>
            <a:noFill/>
          </a:ln>
        </p:spPr>
      </p:pic>
      <p:pic>
        <p:nvPicPr>
          <p:cNvPr id="404" name="Google Shape;404;g2f43c6af515_0_0"/>
          <p:cNvPicPr preferRelativeResize="0"/>
          <p:nvPr/>
        </p:nvPicPr>
        <p:blipFill rotWithShape="1">
          <a:blip r:embed="rId3">
            <a:alphaModFix/>
          </a:blip>
          <a:srcRect b="0" l="0" r="0" t="0"/>
          <a:stretch/>
        </p:blipFill>
        <p:spPr>
          <a:xfrm>
            <a:off x="4707030" y="1964296"/>
            <a:ext cx="1182221" cy="1182221"/>
          </a:xfrm>
          <a:prstGeom prst="rect">
            <a:avLst/>
          </a:prstGeom>
          <a:noFill/>
          <a:ln>
            <a:noFill/>
          </a:ln>
        </p:spPr>
      </p:pic>
      <p:pic>
        <p:nvPicPr>
          <p:cNvPr id="405" name="Google Shape;405;g2f43c6af515_0_0"/>
          <p:cNvPicPr preferRelativeResize="0"/>
          <p:nvPr/>
        </p:nvPicPr>
        <p:blipFill rotWithShape="1">
          <a:blip r:embed="rId3">
            <a:alphaModFix/>
          </a:blip>
          <a:srcRect b="0" l="0" r="0" t="0"/>
          <a:stretch/>
        </p:blipFill>
        <p:spPr>
          <a:xfrm>
            <a:off x="5504889" y="1964296"/>
            <a:ext cx="1182221" cy="1182221"/>
          </a:xfrm>
          <a:prstGeom prst="rect">
            <a:avLst/>
          </a:prstGeom>
          <a:noFill/>
          <a:ln>
            <a:noFill/>
          </a:ln>
        </p:spPr>
      </p:pic>
      <p:pic>
        <p:nvPicPr>
          <p:cNvPr id="406" name="Google Shape;406;g2f43c6af515_0_0"/>
          <p:cNvPicPr preferRelativeResize="0"/>
          <p:nvPr/>
        </p:nvPicPr>
        <p:blipFill rotWithShape="1">
          <a:blip r:embed="rId3">
            <a:alphaModFix/>
          </a:blip>
          <a:srcRect b="0" l="0" r="0" t="0"/>
          <a:stretch/>
        </p:blipFill>
        <p:spPr>
          <a:xfrm>
            <a:off x="9724395" y="1095233"/>
            <a:ext cx="1182221" cy="1182221"/>
          </a:xfrm>
          <a:prstGeom prst="rect">
            <a:avLst/>
          </a:prstGeom>
          <a:noFill/>
          <a:ln>
            <a:noFill/>
          </a:ln>
        </p:spPr>
      </p:pic>
      <p:pic>
        <p:nvPicPr>
          <p:cNvPr id="407" name="Google Shape;407;g2f43c6af515_0_0"/>
          <p:cNvPicPr preferRelativeResize="0"/>
          <p:nvPr/>
        </p:nvPicPr>
        <p:blipFill rotWithShape="1">
          <a:blip r:embed="rId3">
            <a:alphaModFix/>
          </a:blip>
          <a:srcRect b="0" l="0" r="0" t="0"/>
          <a:stretch/>
        </p:blipFill>
        <p:spPr>
          <a:xfrm>
            <a:off x="9278598" y="1964296"/>
            <a:ext cx="1182221" cy="1182221"/>
          </a:xfrm>
          <a:prstGeom prst="rect">
            <a:avLst/>
          </a:prstGeom>
          <a:noFill/>
          <a:ln>
            <a:noFill/>
          </a:ln>
        </p:spPr>
      </p:pic>
      <p:pic>
        <p:nvPicPr>
          <p:cNvPr id="408" name="Google Shape;408;g2f43c6af515_0_0"/>
          <p:cNvPicPr preferRelativeResize="0"/>
          <p:nvPr/>
        </p:nvPicPr>
        <p:blipFill rotWithShape="1">
          <a:blip r:embed="rId3">
            <a:alphaModFix/>
          </a:blip>
          <a:srcRect b="0" l="0" r="0" t="0"/>
          <a:stretch/>
        </p:blipFill>
        <p:spPr>
          <a:xfrm>
            <a:off x="10076457" y="1964296"/>
            <a:ext cx="1182221" cy="11822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Welcome, everyone to CSE 199!</a:t>
            </a:r>
            <a:endParaRPr/>
          </a:p>
        </p:txBody>
      </p:sp>
      <p:sp>
        <p:nvSpPr>
          <p:cNvPr id="112" name="Google Shape;112;p3"/>
          <p:cNvSpPr txBox="1"/>
          <p:nvPr>
            <p:ph idx="1" type="body"/>
          </p:nvPr>
        </p:nvSpPr>
        <p:spPr>
          <a:xfrm>
            <a:off x="678079" y="1449408"/>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SzPct val="64285"/>
              <a:buNone/>
            </a:pPr>
            <a:r>
              <a:rPr lang="en-US" sz="4000"/>
              <a:t>We are so happy you’re here! (All 700+ of you!)</a:t>
            </a:r>
            <a:endParaRPr sz="4000"/>
          </a:p>
          <a:p>
            <a:pPr indent="0" lvl="0" marL="0" rtl="0" algn="l">
              <a:lnSpc>
                <a:spcPct val="90000"/>
              </a:lnSpc>
              <a:spcBef>
                <a:spcPts val="0"/>
              </a:spcBef>
              <a:spcAft>
                <a:spcPts val="0"/>
              </a:spcAft>
              <a:buSzPct val="64285"/>
              <a:buNone/>
            </a:pPr>
            <a:r>
              <a:t/>
            </a:r>
            <a:endParaRPr sz="4000"/>
          </a:p>
          <a:p>
            <a:pPr indent="-196850" lvl="0" marL="228600" rtl="0" algn="l">
              <a:lnSpc>
                <a:spcPct val="90000"/>
              </a:lnSpc>
              <a:spcBef>
                <a:spcPts val="1000"/>
              </a:spcBef>
              <a:spcAft>
                <a:spcPts val="0"/>
              </a:spcAft>
              <a:buSzPct val="100000"/>
              <a:buChar char="▪"/>
            </a:pPr>
            <a:r>
              <a:rPr lang="en-US" sz="4000"/>
              <a:t> This week’s lecture plan:</a:t>
            </a:r>
            <a:endParaRPr/>
          </a:p>
          <a:p>
            <a:pPr indent="-194308" lvl="1" marL="685800" rtl="0" algn="l">
              <a:lnSpc>
                <a:spcPct val="90000"/>
              </a:lnSpc>
              <a:spcBef>
                <a:spcPts val="500"/>
              </a:spcBef>
              <a:spcAft>
                <a:spcPts val="0"/>
              </a:spcAft>
              <a:buSzPct val="100000"/>
              <a:buChar char="▪"/>
            </a:pPr>
            <a:r>
              <a:rPr lang="en-US" sz="3600"/>
              <a:t> 199 Intro (Today)</a:t>
            </a:r>
            <a:endParaRPr sz="3600"/>
          </a:p>
          <a:p>
            <a:pPr indent="-194308" lvl="1" marL="685800" rtl="0" algn="l">
              <a:lnSpc>
                <a:spcPct val="90000"/>
              </a:lnSpc>
              <a:spcBef>
                <a:spcPts val="500"/>
              </a:spcBef>
              <a:spcAft>
                <a:spcPts val="0"/>
              </a:spcAft>
              <a:buSzPct val="100000"/>
              <a:buChar char="▪"/>
            </a:pPr>
            <a:r>
              <a:rPr lang="en-US" sz="3600"/>
              <a:t> UB CSE </a:t>
            </a:r>
            <a:r>
              <a:rPr b="1" lang="en-US" sz="3600"/>
              <a:t>Alumni Panel </a:t>
            </a:r>
            <a:r>
              <a:rPr lang="en-US" sz="3600"/>
              <a:t>(Wednesday)</a:t>
            </a:r>
            <a:endParaRPr sz="3600"/>
          </a:p>
          <a:p>
            <a:pPr indent="0" lvl="0" marL="914400" rtl="0" algn="l">
              <a:lnSpc>
                <a:spcPct val="90000"/>
              </a:lnSpc>
              <a:spcBef>
                <a:spcPts val="500"/>
              </a:spcBef>
              <a:spcAft>
                <a:spcPts val="0"/>
              </a:spcAft>
              <a:buNone/>
            </a:pPr>
            <a:r>
              <a:t/>
            </a:r>
            <a:endParaRPr sz="3600"/>
          </a:p>
          <a:p>
            <a:pPr indent="-245744" lvl="0" marL="228600" rtl="0" algn="l">
              <a:lnSpc>
                <a:spcPct val="90000"/>
              </a:lnSpc>
              <a:spcBef>
                <a:spcPts val="500"/>
              </a:spcBef>
              <a:spcAft>
                <a:spcPts val="0"/>
              </a:spcAft>
              <a:buSzPct val="100000"/>
              <a:buChar char="▪"/>
            </a:pPr>
            <a:r>
              <a:rPr lang="en-US" sz="3600"/>
              <a:t>In recitation:</a:t>
            </a:r>
            <a:endParaRPr sz="3600"/>
          </a:p>
          <a:p>
            <a:pPr indent="-291464" lvl="1" marL="685800" rtl="0" algn="l">
              <a:lnSpc>
                <a:spcPct val="90000"/>
              </a:lnSpc>
              <a:spcBef>
                <a:spcPts val="500"/>
              </a:spcBef>
              <a:spcAft>
                <a:spcPts val="0"/>
              </a:spcAft>
              <a:buSzPct val="100000"/>
              <a:buChar char="▪"/>
            </a:pPr>
            <a:r>
              <a:rPr b="1" lang="en-US" sz="3600"/>
              <a:t>Attendance</a:t>
            </a:r>
            <a:endParaRPr b="1" sz="3600"/>
          </a:p>
          <a:p>
            <a:pPr indent="-291463" lvl="1" marL="685800" rtl="0" algn="l">
              <a:lnSpc>
                <a:spcPct val="90000"/>
              </a:lnSpc>
              <a:spcBef>
                <a:spcPts val="500"/>
              </a:spcBef>
              <a:spcAft>
                <a:spcPts val="0"/>
              </a:spcAft>
              <a:buSzPct val="100000"/>
              <a:buChar char="▪"/>
            </a:pPr>
            <a:r>
              <a:rPr lang="en-US" sz="3600"/>
              <a:t>Class </a:t>
            </a:r>
            <a:r>
              <a:rPr lang="en-US" sz="3600"/>
              <a:t>Icebreakers</a:t>
            </a:r>
            <a:endParaRPr sz="3600"/>
          </a:p>
          <a:p>
            <a:pPr indent="-291463" lvl="1" marL="685800" rtl="0" algn="l">
              <a:lnSpc>
                <a:spcPct val="90000"/>
              </a:lnSpc>
              <a:spcBef>
                <a:spcPts val="500"/>
              </a:spcBef>
              <a:spcAft>
                <a:spcPts val="0"/>
              </a:spcAft>
              <a:buSzPct val="100000"/>
              <a:buChar char="▪"/>
            </a:pPr>
            <a:r>
              <a:rPr lang="en-US" sz="3600"/>
              <a:t>Group Icebreakers</a:t>
            </a:r>
            <a:endParaRPr sz="3600"/>
          </a:p>
          <a:p>
            <a:pPr indent="0" lvl="1" marL="457200" rtl="0" algn="l">
              <a:lnSpc>
                <a:spcPct val="90000"/>
              </a:lnSpc>
              <a:spcBef>
                <a:spcPts val="500"/>
              </a:spcBef>
              <a:spcAft>
                <a:spcPts val="0"/>
              </a:spcAft>
              <a:buSzPct val="100000"/>
              <a:buNone/>
            </a:pPr>
            <a:r>
              <a:t/>
            </a:r>
            <a:endParaRPr sz="3600"/>
          </a:p>
        </p:txBody>
      </p:sp>
      <p:sp>
        <p:nvSpPr>
          <p:cNvPr id="113" name="Google Shape;113;p3"/>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3"/>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Your Teaching Assistants (TAs)</a:t>
            </a:r>
            <a:endParaRPr/>
          </a:p>
        </p:txBody>
      </p:sp>
      <p:sp>
        <p:nvSpPr>
          <p:cNvPr id="414" name="Google Shape;414;p13"/>
          <p:cNvSpPr txBox="1"/>
          <p:nvPr>
            <p:ph idx="1" type="body"/>
          </p:nvPr>
        </p:nvSpPr>
        <p:spPr>
          <a:xfrm>
            <a:off x="758687" y="1253331"/>
            <a:ext cx="11068878"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800"/>
              <a:buNone/>
            </a:pPr>
            <a:r>
              <a:rPr lang="en-US"/>
              <a:t>They are also undergraduate students just as you are!</a:t>
            </a:r>
            <a:endParaRPr/>
          </a:p>
          <a:p>
            <a:pPr indent="0" lvl="0" marL="0" rtl="0" algn="l">
              <a:lnSpc>
                <a:spcPct val="115000"/>
              </a:lnSpc>
              <a:spcBef>
                <a:spcPts val="2133"/>
              </a:spcBef>
              <a:spcAft>
                <a:spcPts val="0"/>
              </a:spcAft>
              <a:buSzPts val="1800"/>
              <a:buNone/>
            </a:pPr>
            <a:r>
              <a:rPr lang="en-US"/>
              <a:t>You can also be a UTA (Undergraduate Teaching Assistant)!</a:t>
            </a:r>
            <a:endParaRPr/>
          </a:p>
          <a:p>
            <a:pPr indent="-457188" lvl="0" marL="609585" rtl="0" algn="l">
              <a:lnSpc>
                <a:spcPct val="115000"/>
              </a:lnSpc>
              <a:spcBef>
                <a:spcPts val="2133"/>
              </a:spcBef>
              <a:spcAft>
                <a:spcPts val="0"/>
              </a:spcAft>
              <a:buSzPts val="1800"/>
              <a:buChar char="●"/>
            </a:pPr>
            <a:r>
              <a:rPr lang="en-US"/>
              <a:t>If interested, please talk to an instructor or a TA during the semester.</a:t>
            </a:r>
            <a:endParaRPr/>
          </a:p>
          <a:p>
            <a:pPr indent="-457188" lvl="0" marL="609585" rtl="0" algn="l">
              <a:lnSpc>
                <a:spcPct val="115000"/>
              </a:lnSpc>
              <a:spcBef>
                <a:spcPts val="0"/>
              </a:spcBef>
              <a:spcAft>
                <a:spcPts val="0"/>
              </a:spcAft>
              <a:buSzPts val="1800"/>
              <a:buChar char="●"/>
            </a:pPr>
            <a:r>
              <a:rPr lang="en-US"/>
              <a:t>Paid position (unpaid if you want to)</a:t>
            </a:r>
            <a:endParaRPr/>
          </a:p>
          <a:p>
            <a:pPr indent="0" lvl="0" marL="0" rtl="0" algn="l">
              <a:lnSpc>
                <a:spcPct val="115000"/>
              </a:lnSpc>
              <a:spcBef>
                <a:spcPts val="2133"/>
              </a:spcBef>
              <a:spcAft>
                <a:spcPts val="2133"/>
              </a:spcAft>
              <a:buSzPts val="1800"/>
              <a:buNone/>
            </a:pPr>
            <a:r>
              <a:rPr lang="en-US"/>
              <a:t>It is important to understand that for this course, </a:t>
            </a:r>
            <a:r>
              <a:rPr b="1" lang="en-US"/>
              <a:t>they are </a:t>
            </a:r>
            <a:r>
              <a:rPr b="1" lang="en-US">
                <a:solidFill>
                  <a:srgbClr val="FF0000"/>
                </a:solidFill>
              </a:rPr>
              <a:t>not</a:t>
            </a:r>
            <a:r>
              <a:rPr b="1" lang="en-US"/>
              <a:t> your fellow students. They are part of the teaching staff, so approach them appropriately.</a:t>
            </a:r>
            <a:endParaRPr b="1"/>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15"/>
          <p:cNvSpPr txBox="1"/>
          <p:nvPr/>
        </p:nvSpPr>
        <p:spPr>
          <a:xfrm>
            <a:off x="194126" y="730500"/>
            <a:ext cx="6032400" cy="5633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chemeClr val="dk1"/>
                </a:solidFill>
                <a:latin typeface="Century Gothic"/>
                <a:ea typeface="Century Gothic"/>
                <a:cs typeface="Century Gothic"/>
                <a:sym typeface="Century Gothic"/>
                <a:extLst>
                  <a:ext uri="http://customooxmlschemas.google.com/">
                    <go:slidesCustomData xmlns:go="http://customooxmlschemas.google.com/" textRoundtripDataId="1"/>
                  </a:ext>
                </a:extLst>
              </a:rPr>
              <a:t>UBLearns</a:t>
            </a:r>
            <a:r>
              <a:rPr b="1" i="0" lang="en-US" sz="4000" u="none" cap="none" strike="noStrike">
                <a:solidFill>
                  <a:schemeClr val="dk1"/>
                </a:solidFill>
                <a:latin typeface="Century Gothic"/>
                <a:ea typeface="Century Gothic"/>
                <a:cs typeface="Century Gothic"/>
                <a:sym typeface="Century Gothic"/>
              </a:rPr>
              <a:t> -&gt; Place you go to submit stuff and check your grades</a:t>
            </a:r>
            <a:endParaRPr b="1" i="0" sz="4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1" sz="40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1" lang="en-US" sz="4000">
                <a:solidFill>
                  <a:srgbClr val="C00000"/>
                </a:solidFill>
                <a:latin typeface="Century Gothic"/>
                <a:ea typeface="Century Gothic"/>
                <a:cs typeface="Century Gothic"/>
                <a:sym typeface="Century Gothic"/>
              </a:rPr>
              <a:t>You are responsible for all UBLearns announcement content. Turn on notifications!</a:t>
            </a:r>
            <a:endParaRPr b="1" sz="4000">
              <a:solidFill>
                <a:srgbClr val="C00000"/>
              </a:solidFill>
              <a:latin typeface="Century Gothic"/>
              <a:ea typeface="Century Gothic"/>
              <a:cs typeface="Century Gothic"/>
              <a:sym typeface="Century Gothic"/>
            </a:endParaRPr>
          </a:p>
        </p:txBody>
      </p:sp>
      <p:pic>
        <p:nvPicPr>
          <p:cNvPr id="420" name="Google Shape;420;p15"/>
          <p:cNvPicPr preferRelativeResize="0"/>
          <p:nvPr/>
        </p:nvPicPr>
        <p:blipFill rotWithShape="1">
          <a:blip r:embed="rId3">
            <a:alphaModFix/>
          </a:blip>
          <a:srcRect b="0" l="0" r="0" t="0"/>
          <a:stretch/>
        </p:blipFill>
        <p:spPr>
          <a:xfrm>
            <a:off x="6226526" y="1341625"/>
            <a:ext cx="5660672" cy="40492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6"/>
          <p:cNvSpPr/>
          <p:nvPr/>
        </p:nvSpPr>
        <p:spPr>
          <a:xfrm>
            <a:off x="280982" y="605118"/>
            <a:ext cx="11660006" cy="685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26" name="Google Shape;426;p16"/>
          <p:cNvSpPr txBox="1"/>
          <p:nvPr/>
        </p:nvSpPr>
        <p:spPr>
          <a:xfrm>
            <a:off x="886318" y="2828835"/>
            <a:ext cx="798189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dk1"/>
                </a:solidFill>
                <a:latin typeface="Century Gothic"/>
                <a:ea typeface="Century Gothic"/>
                <a:cs typeface="Century Gothic"/>
                <a:sym typeface="Century Gothic"/>
              </a:rPr>
              <a:t>Questions?!</a:t>
            </a:r>
            <a:endParaRPr b="0" i="0" sz="1400" u="none" cap="none" strike="noStrike">
              <a:solidFill>
                <a:srgbClr val="000000"/>
              </a:solidFill>
              <a:latin typeface="Arial"/>
              <a:ea typeface="Arial"/>
              <a:cs typeface="Arial"/>
              <a:sym typeface="Arial"/>
            </a:endParaRPr>
          </a:p>
        </p:txBody>
      </p:sp>
      <p:pic>
        <p:nvPicPr>
          <p:cNvPr id="427" name="Google Shape;427;p16"/>
          <p:cNvPicPr preferRelativeResize="0"/>
          <p:nvPr/>
        </p:nvPicPr>
        <p:blipFill rotWithShape="1">
          <a:blip r:embed="rId3">
            <a:alphaModFix/>
          </a:blip>
          <a:srcRect b="0" l="0" r="0" t="0"/>
          <a:stretch/>
        </p:blipFill>
        <p:spPr>
          <a:xfrm>
            <a:off x="7064377" y="305825"/>
            <a:ext cx="4686208" cy="6246350"/>
          </a:xfrm>
          <a:prstGeom prst="rect">
            <a:avLst/>
          </a:prstGeom>
          <a:noFill/>
          <a:ln>
            <a:noFill/>
          </a:ln>
        </p:spPr>
      </p:pic>
      <p:sp>
        <p:nvSpPr>
          <p:cNvPr id="428" name="Google Shape;428;p16"/>
          <p:cNvSpPr txBox="1"/>
          <p:nvPr/>
        </p:nvSpPr>
        <p:spPr>
          <a:xfrm>
            <a:off x="4375820" y="763352"/>
            <a:ext cx="26885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Josie, Kenny’s dog ---&gt;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7"/>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Detailed Logistics, Part 1</a:t>
            </a:r>
            <a:endParaRPr/>
          </a:p>
        </p:txBody>
      </p:sp>
      <p:sp>
        <p:nvSpPr>
          <p:cNvPr id="434" name="Google Shape;434;p17"/>
          <p:cNvSpPr txBox="1"/>
          <p:nvPr>
            <p:ph idx="1" type="body"/>
          </p:nvPr>
        </p:nvSpPr>
        <p:spPr>
          <a:xfrm>
            <a:off x="678079" y="1407853"/>
            <a:ext cx="10515600" cy="4351338"/>
          </a:xfrm>
          <a:prstGeom prst="rect">
            <a:avLst/>
          </a:prstGeom>
          <a:noFill/>
          <a:ln>
            <a:noFill/>
          </a:ln>
        </p:spPr>
        <p:txBody>
          <a:bodyPr anchorCtr="0" anchor="t" bIns="121900" lIns="121900" spcFirstLastPara="1" rIns="121900" wrap="square" tIns="121900">
            <a:noAutofit/>
          </a:bodyPr>
          <a:lstStyle/>
          <a:p>
            <a:pPr indent="-457200" lvl="0" marL="601130" rtl="0" algn="l">
              <a:lnSpc>
                <a:spcPct val="150000"/>
              </a:lnSpc>
              <a:spcBef>
                <a:spcPts val="0"/>
              </a:spcBef>
              <a:spcAft>
                <a:spcPts val="0"/>
              </a:spcAft>
              <a:buSzPts val="3936"/>
              <a:buChar char="▪"/>
            </a:pPr>
            <a:r>
              <a:rPr b="1" lang="en-US" sz="3200"/>
              <a:t>Lecture and recitation attendance is mandatory!</a:t>
            </a:r>
            <a:endParaRPr b="1" sz="3200"/>
          </a:p>
          <a:p>
            <a:pPr indent="-342900" lvl="1" marL="1113348" rtl="0" algn="l">
              <a:lnSpc>
                <a:spcPct val="150000"/>
              </a:lnSpc>
              <a:spcBef>
                <a:spcPts val="0"/>
              </a:spcBef>
              <a:spcAft>
                <a:spcPts val="0"/>
              </a:spcAft>
              <a:buSzPts val="3444"/>
              <a:buChar char="▪"/>
            </a:pPr>
            <a:r>
              <a:rPr lang="en-US" sz="2800"/>
              <a:t>We will take lecture attendance and measure participation with </a:t>
            </a:r>
            <a:r>
              <a:rPr b="1" lang="en-US" sz="2800"/>
              <a:t>TopHat </a:t>
            </a:r>
            <a:r>
              <a:rPr lang="en-US" sz="2800"/>
              <a:t>(more later).</a:t>
            </a:r>
            <a:endParaRPr sz="2800"/>
          </a:p>
          <a:p>
            <a:pPr indent="-342900" lvl="1" marL="1113348" rtl="0" algn="l">
              <a:lnSpc>
                <a:spcPct val="150000"/>
              </a:lnSpc>
              <a:spcBef>
                <a:spcPts val="0"/>
              </a:spcBef>
              <a:spcAft>
                <a:spcPts val="0"/>
              </a:spcAft>
              <a:buSzPts val="3444"/>
              <a:buChar char="▪"/>
            </a:pPr>
            <a:r>
              <a:rPr b="1" lang="en-US" sz="2800"/>
              <a:t>Recitation </a:t>
            </a:r>
            <a:r>
              <a:rPr lang="en-US" sz="2800"/>
              <a:t>attendance</a:t>
            </a:r>
            <a:r>
              <a:rPr b="1" lang="en-US" sz="2800"/>
              <a:t> </a:t>
            </a:r>
            <a:r>
              <a:rPr lang="en-US" sz="2800"/>
              <a:t>will be done by TAs</a:t>
            </a:r>
            <a:endParaRPr sz="2800"/>
          </a:p>
          <a:p>
            <a:pPr indent="-457200" lvl="0" marL="601130" rtl="0" algn="l">
              <a:lnSpc>
                <a:spcPct val="150000"/>
              </a:lnSpc>
              <a:spcBef>
                <a:spcPts val="0"/>
              </a:spcBef>
              <a:spcAft>
                <a:spcPts val="0"/>
              </a:spcAft>
              <a:buSzPts val="3936"/>
              <a:buChar char="▪"/>
            </a:pPr>
            <a:r>
              <a:rPr lang="en-US" sz="3200"/>
              <a:t>Module HWs are due Wednesday at 11:59PM, and must be submitted to UBLearns as PDF</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8"/>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2 - Attendance</a:t>
            </a:r>
            <a:endParaRPr/>
          </a:p>
        </p:txBody>
      </p:sp>
      <p:sp>
        <p:nvSpPr>
          <p:cNvPr id="440" name="Google Shape;440;p18"/>
          <p:cNvSpPr txBox="1"/>
          <p:nvPr>
            <p:ph idx="1" type="body"/>
          </p:nvPr>
        </p:nvSpPr>
        <p:spPr>
          <a:xfrm>
            <a:off x="678079" y="1029030"/>
            <a:ext cx="10515600"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800"/>
              <a:buNone/>
            </a:pPr>
            <a:r>
              <a:rPr lang="en-US" sz="2133"/>
              <a:t>We will take attendance now, to show you the process.</a:t>
            </a:r>
            <a:endParaRPr sz="2133"/>
          </a:p>
          <a:p>
            <a:pPr indent="-440255" lvl="0" marL="609585" rtl="0" algn="l">
              <a:lnSpc>
                <a:spcPct val="115000"/>
              </a:lnSpc>
              <a:spcBef>
                <a:spcPts val="2133"/>
              </a:spcBef>
              <a:spcAft>
                <a:spcPts val="0"/>
              </a:spcAft>
              <a:buSzPts val="1600"/>
              <a:buChar char="●"/>
            </a:pPr>
            <a:r>
              <a:rPr lang="en-US" sz="2133"/>
              <a:t>We are using </a:t>
            </a:r>
            <a:r>
              <a:rPr lang="en-US" sz="2133" u="sng">
                <a:solidFill>
                  <a:schemeClr val="hlink"/>
                </a:solidFill>
                <a:hlinkClick r:id="rId3"/>
              </a:rPr>
              <a:t>TopHat</a:t>
            </a:r>
            <a:r>
              <a:rPr lang="en-US" sz="2133"/>
              <a:t> for attendance, and to ask questions periodically during class to confirm your understanding. </a:t>
            </a:r>
            <a:r>
              <a:rPr b="1" lang="en-US" sz="2133"/>
              <a:t>Sign up before next lecture!  You must get a subscription to TopHat, the free trial will expire before class, and will cause you trouble.</a:t>
            </a:r>
            <a:endParaRPr b="1" sz="2133"/>
          </a:p>
          <a:p>
            <a:pPr indent="0" lvl="0" marL="0" rtl="0" algn="l">
              <a:lnSpc>
                <a:spcPct val="115000"/>
              </a:lnSpc>
              <a:spcBef>
                <a:spcPts val="2133"/>
              </a:spcBef>
              <a:spcAft>
                <a:spcPts val="0"/>
              </a:spcAft>
              <a:buSzPts val="1800"/>
              <a:buNone/>
            </a:pPr>
            <a:r>
              <a:rPr lang="en-US" sz="2133"/>
              <a:t>For future lectures, attendance information:</a:t>
            </a:r>
            <a:endParaRPr sz="2133"/>
          </a:p>
          <a:p>
            <a:pPr indent="-440255" lvl="0" marL="609585" rtl="0" algn="l">
              <a:lnSpc>
                <a:spcPct val="115000"/>
              </a:lnSpc>
              <a:spcBef>
                <a:spcPts val="2133"/>
              </a:spcBef>
              <a:spcAft>
                <a:spcPts val="0"/>
              </a:spcAft>
              <a:buSzPts val="1600"/>
              <a:buChar char="●"/>
            </a:pPr>
            <a:r>
              <a:rPr lang="en-US" sz="2133"/>
              <a:t>Will be put up before class starts</a:t>
            </a:r>
            <a:endParaRPr sz="2133"/>
          </a:p>
          <a:p>
            <a:pPr indent="-440255" lvl="0" marL="609585" rtl="0" algn="l">
              <a:lnSpc>
                <a:spcPct val="115000"/>
              </a:lnSpc>
              <a:spcBef>
                <a:spcPts val="0"/>
              </a:spcBef>
              <a:spcAft>
                <a:spcPts val="0"/>
              </a:spcAft>
              <a:buSzPts val="1600"/>
              <a:buChar char="●"/>
            </a:pPr>
            <a:r>
              <a:rPr lang="en-US" sz="2133"/>
              <a:t>Must be entered in the first ten minutes of class. </a:t>
            </a:r>
            <a:r>
              <a:rPr b="1" lang="en-US" sz="2133"/>
              <a:t>You must arrive within the first ten minutes, or be counted absent!</a:t>
            </a:r>
            <a:endParaRPr b="1" sz="2133"/>
          </a:p>
          <a:p>
            <a:pPr indent="0" lvl="0" marL="0" rtl="0" algn="l">
              <a:lnSpc>
                <a:spcPct val="115000"/>
              </a:lnSpc>
              <a:spcBef>
                <a:spcPts val="2133"/>
              </a:spcBef>
              <a:spcAft>
                <a:spcPts val="2133"/>
              </a:spcAft>
              <a:buSzPts val="1800"/>
              <a:buNone/>
            </a:pPr>
            <a:r>
              <a:rPr lang="en-US" sz="2133">
                <a:solidFill>
                  <a:srgbClr val="FF0000"/>
                </a:solidFill>
              </a:rPr>
              <a:t>For every 3 lectures or recitations that you miss, we will downgrade your letter grade by one (e.g., A to A-, then to B+, etc.).</a:t>
            </a:r>
            <a:endParaRPr sz="2133">
              <a:solidFill>
                <a:srgbClr val="FF0000"/>
              </a:solidFill>
            </a:endParaRPr>
          </a:p>
        </p:txBody>
      </p:sp>
      <p:pic>
        <p:nvPicPr>
          <p:cNvPr descr="Related image" id="441" name="Google Shape;441;p18"/>
          <p:cNvPicPr preferRelativeResize="0"/>
          <p:nvPr/>
        </p:nvPicPr>
        <p:blipFill rotWithShape="1">
          <a:blip r:embed="rId4">
            <a:alphaModFix/>
          </a:blip>
          <a:srcRect b="0" l="0" r="0" t="0"/>
          <a:stretch/>
        </p:blipFill>
        <p:spPr>
          <a:xfrm>
            <a:off x="10381932" y="0"/>
            <a:ext cx="1810068" cy="18100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19"/>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3 - Grading</a:t>
            </a:r>
            <a:endParaRPr/>
          </a:p>
        </p:txBody>
      </p:sp>
      <p:sp>
        <p:nvSpPr>
          <p:cNvPr id="447" name="Google Shape;447;p19"/>
          <p:cNvSpPr txBox="1"/>
          <p:nvPr>
            <p:ph idx="1" type="body"/>
          </p:nvPr>
        </p:nvSpPr>
        <p:spPr>
          <a:xfrm>
            <a:off x="678079" y="1449408"/>
            <a:ext cx="10515600"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None/>
            </a:pPr>
            <a:r>
              <a:rPr lang="en-US"/>
              <a:t>Grading will generally use the following scheme:</a:t>
            </a:r>
            <a:endParaRPr/>
          </a:p>
          <a:p>
            <a:pPr indent="-457188" lvl="0" marL="609585" rtl="0" algn="l">
              <a:lnSpc>
                <a:spcPct val="115000"/>
              </a:lnSpc>
              <a:spcBef>
                <a:spcPts val="2133"/>
              </a:spcBef>
              <a:spcAft>
                <a:spcPts val="0"/>
              </a:spcAft>
              <a:buSzPts val="1800"/>
              <a:buChar char="●"/>
            </a:pPr>
            <a:r>
              <a:rPr lang="en-US"/>
              <a:t>0 pts: No submission or no attendance</a:t>
            </a:r>
            <a:endParaRPr/>
          </a:p>
          <a:p>
            <a:pPr indent="-457188" lvl="0" marL="609585" rtl="0" algn="l">
              <a:lnSpc>
                <a:spcPct val="115000"/>
              </a:lnSpc>
              <a:spcBef>
                <a:spcPts val="0"/>
              </a:spcBef>
              <a:spcAft>
                <a:spcPts val="0"/>
              </a:spcAft>
              <a:buSzPts val="1800"/>
              <a:buChar char="●"/>
            </a:pPr>
            <a:r>
              <a:rPr lang="en-US"/>
              <a:t>1 pt: Clearly no effort for the assignment/activity</a:t>
            </a:r>
            <a:endParaRPr/>
          </a:p>
          <a:p>
            <a:pPr indent="-457188" lvl="0" marL="609585" rtl="0" algn="l">
              <a:lnSpc>
                <a:spcPct val="115000"/>
              </a:lnSpc>
              <a:spcBef>
                <a:spcPts val="0"/>
              </a:spcBef>
              <a:spcAft>
                <a:spcPts val="0"/>
              </a:spcAft>
              <a:buSzPts val="1800"/>
              <a:buChar char="●"/>
            </a:pPr>
            <a:r>
              <a:rPr lang="en-US"/>
              <a:t>2 pts: Partial effort</a:t>
            </a:r>
            <a:endParaRPr/>
          </a:p>
          <a:p>
            <a:pPr indent="-457188" lvl="0" marL="609585" rtl="0" algn="l">
              <a:lnSpc>
                <a:spcPct val="115000"/>
              </a:lnSpc>
              <a:spcBef>
                <a:spcPts val="0"/>
              </a:spcBef>
              <a:spcAft>
                <a:spcPts val="0"/>
              </a:spcAft>
              <a:buSzPts val="1800"/>
              <a:buChar char="●"/>
            </a:pPr>
            <a:r>
              <a:rPr lang="en-US"/>
              <a:t>3 pts: Full effort</a:t>
            </a:r>
            <a:endParaRPr/>
          </a:p>
          <a:p>
            <a:pPr indent="0" lvl="0" marL="0" rtl="0" algn="l">
              <a:lnSpc>
                <a:spcPct val="115000"/>
              </a:lnSpc>
              <a:spcBef>
                <a:spcPts val="2133"/>
              </a:spcBef>
              <a:spcAft>
                <a:spcPts val="2133"/>
              </a:spcAft>
              <a:buSzPts val="1800"/>
              <a:buNone/>
            </a:pPr>
            <a:r>
              <a:rPr lang="en-US"/>
              <a:t>(Following Bill Rapaport’s scheme: https://www.cse.buffalo.edu/~rapaport/howigrade.html)</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20"/>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Grading, cont.</a:t>
            </a:r>
            <a:endParaRPr/>
          </a:p>
        </p:txBody>
      </p:sp>
      <p:sp>
        <p:nvSpPr>
          <p:cNvPr id="453" name="Google Shape;453;p20"/>
          <p:cNvSpPr txBox="1"/>
          <p:nvPr>
            <p:ph idx="1" type="body"/>
          </p:nvPr>
        </p:nvSpPr>
        <p:spPr>
          <a:xfrm>
            <a:off x="0" y="1013031"/>
            <a:ext cx="13377555"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800"/>
              <a:buNone/>
            </a:pPr>
            <a:r>
              <a:rPr lang="en-US">
                <a:solidFill>
                  <a:srgbClr val="FF0000"/>
                </a:solidFill>
              </a:rPr>
              <a:t>Absolute</a:t>
            </a:r>
            <a:r>
              <a:rPr lang="en-US"/>
              <a:t> based on total points earned (not curved)</a:t>
            </a:r>
            <a:endParaRPr/>
          </a:p>
          <a:p>
            <a:pPr indent="0" lvl="0" marL="0" rtl="0" algn="l">
              <a:lnSpc>
                <a:spcPct val="115000"/>
              </a:lnSpc>
              <a:spcBef>
                <a:spcPts val="2133"/>
              </a:spcBef>
              <a:spcAft>
                <a:spcPts val="0"/>
              </a:spcAft>
              <a:buClr>
                <a:schemeClr val="dk1"/>
              </a:buClr>
              <a:buSzPts val="1100"/>
              <a:buNone/>
            </a:pPr>
            <a:r>
              <a:rPr lang="en-US">
                <a:solidFill>
                  <a:srgbClr val="0000FF"/>
                </a:solidFill>
              </a:rPr>
              <a:t>A</a:t>
            </a:r>
            <a:r>
              <a:rPr lang="en-US"/>
              <a:t>: 92.0% -100.00%		</a:t>
            </a:r>
            <a:r>
              <a:rPr lang="en-US">
                <a:solidFill>
                  <a:srgbClr val="0000FF"/>
                </a:solidFill>
              </a:rPr>
              <a:t>A-</a:t>
            </a:r>
            <a:r>
              <a:rPr lang="en-US"/>
              <a:t>: 88.0% - 91.9%</a:t>
            </a:r>
            <a:endParaRPr/>
          </a:p>
          <a:p>
            <a:pPr indent="0" lvl="0" marL="0" rtl="0" algn="l">
              <a:lnSpc>
                <a:spcPct val="115000"/>
              </a:lnSpc>
              <a:spcBef>
                <a:spcPts val="2133"/>
              </a:spcBef>
              <a:spcAft>
                <a:spcPts val="0"/>
              </a:spcAft>
              <a:buClr>
                <a:schemeClr val="dk1"/>
              </a:buClr>
              <a:buSzPts val="1100"/>
              <a:buNone/>
            </a:pPr>
            <a:r>
              <a:rPr lang="en-US">
                <a:solidFill>
                  <a:srgbClr val="0000FF"/>
                </a:solidFill>
              </a:rPr>
              <a:t>B+</a:t>
            </a:r>
            <a:r>
              <a:rPr lang="en-US"/>
              <a:t>: 84.0% - 87.9%		</a:t>
            </a:r>
            <a:r>
              <a:rPr lang="en-US">
                <a:solidFill>
                  <a:srgbClr val="0000FF"/>
                </a:solidFill>
              </a:rPr>
              <a:t>B</a:t>
            </a:r>
            <a:r>
              <a:rPr lang="en-US"/>
              <a:t>: 80.0% - 83.9%			</a:t>
            </a:r>
            <a:r>
              <a:rPr lang="en-US">
                <a:solidFill>
                  <a:srgbClr val="0000FF"/>
                </a:solidFill>
              </a:rPr>
              <a:t>B-</a:t>
            </a:r>
            <a:r>
              <a:rPr lang="en-US"/>
              <a:t>: 76.0% - 79.9%</a:t>
            </a:r>
            <a:endParaRPr/>
          </a:p>
          <a:p>
            <a:pPr indent="0" lvl="0" marL="0" rtl="0" algn="l">
              <a:lnSpc>
                <a:spcPct val="115000"/>
              </a:lnSpc>
              <a:spcBef>
                <a:spcPts val="2133"/>
              </a:spcBef>
              <a:spcAft>
                <a:spcPts val="0"/>
              </a:spcAft>
              <a:buClr>
                <a:schemeClr val="dk1"/>
              </a:buClr>
              <a:buSzPts val="1100"/>
              <a:buNone/>
            </a:pPr>
            <a:r>
              <a:rPr lang="en-US">
                <a:solidFill>
                  <a:srgbClr val="0000FF"/>
                </a:solidFill>
              </a:rPr>
              <a:t>C+</a:t>
            </a:r>
            <a:r>
              <a:rPr lang="en-US"/>
              <a:t>: 72.0% - 75.9%		</a:t>
            </a:r>
            <a:r>
              <a:rPr lang="en-US">
                <a:solidFill>
                  <a:srgbClr val="0000FF"/>
                </a:solidFill>
              </a:rPr>
              <a:t>C</a:t>
            </a:r>
            <a:r>
              <a:rPr lang="en-US"/>
              <a:t>: 66.0% - 71.9%			</a:t>
            </a:r>
            <a:r>
              <a:rPr lang="en-US">
                <a:solidFill>
                  <a:srgbClr val="0000FF"/>
                </a:solidFill>
              </a:rPr>
              <a:t>C-</a:t>
            </a:r>
            <a:r>
              <a:rPr lang="en-US"/>
              <a:t>: 62.0% - 65.9%</a:t>
            </a:r>
            <a:endParaRPr/>
          </a:p>
          <a:p>
            <a:pPr indent="0" lvl="0" marL="0" rtl="0" algn="l">
              <a:lnSpc>
                <a:spcPct val="115000"/>
              </a:lnSpc>
              <a:spcBef>
                <a:spcPts val="2133"/>
              </a:spcBef>
              <a:spcAft>
                <a:spcPts val="0"/>
              </a:spcAft>
              <a:buClr>
                <a:schemeClr val="dk1"/>
              </a:buClr>
              <a:buSzPts val="1100"/>
              <a:buNone/>
            </a:pPr>
            <a:r>
              <a:rPr lang="en-US">
                <a:solidFill>
                  <a:srgbClr val="0000FF"/>
                </a:solidFill>
              </a:rPr>
              <a:t>D+</a:t>
            </a:r>
            <a:r>
              <a:rPr lang="en-US"/>
              <a:t>: 58.0% - 61.9%		</a:t>
            </a:r>
            <a:r>
              <a:rPr lang="en-US">
                <a:solidFill>
                  <a:srgbClr val="0000FF"/>
                </a:solidFill>
              </a:rPr>
              <a:t>D</a:t>
            </a:r>
            <a:r>
              <a:rPr lang="en-US"/>
              <a:t>: 50.0% - 57.9%</a:t>
            </a:r>
            <a:endParaRPr/>
          </a:p>
          <a:p>
            <a:pPr indent="0" lvl="0" marL="0" rtl="0" algn="l">
              <a:lnSpc>
                <a:spcPct val="115000"/>
              </a:lnSpc>
              <a:spcBef>
                <a:spcPts val="2133"/>
              </a:spcBef>
              <a:spcAft>
                <a:spcPts val="2133"/>
              </a:spcAft>
              <a:buSzPts val="1800"/>
              <a:buNone/>
            </a:pPr>
            <a:r>
              <a:rPr lang="en-US">
                <a:solidFill>
                  <a:srgbClr val="0000FF"/>
                </a:solidFill>
              </a:rPr>
              <a:t>F</a:t>
            </a:r>
            <a:r>
              <a:rPr lang="en-US"/>
              <a:t>: 49.9% or below</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22"/>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4 –Recitation </a:t>
            </a:r>
            <a:endParaRPr/>
          </a:p>
        </p:txBody>
      </p:sp>
      <p:sp>
        <p:nvSpPr>
          <p:cNvPr id="459" name="Google Shape;459;p22"/>
          <p:cNvSpPr txBox="1"/>
          <p:nvPr>
            <p:ph idx="1" type="body"/>
          </p:nvPr>
        </p:nvSpPr>
        <p:spPr>
          <a:xfrm>
            <a:off x="678079" y="144940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r>
              <a:rPr lang="en-US" sz="3200"/>
              <a:t>The structure of recitations is the same each week:</a:t>
            </a:r>
            <a:endParaRPr/>
          </a:p>
          <a:p>
            <a:pPr indent="-228600" lvl="1" marL="685800" rtl="0" algn="l">
              <a:lnSpc>
                <a:spcPct val="90000"/>
              </a:lnSpc>
              <a:spcBef>
                <a:spcPts val="500"/>
              </a:spcBef>
              <a:spcAft>
                <a:spcPts val="0"/>
              </a:spcAft>
              <a:buSzPts val="2800"/>
              <a:buChar char="▪"/>
            </a:pPr>
            <a:r>
              <a:rPr lang="en-US" sz="2800"/>
              <a:t>Enter and </a:t>
            </a:r>
            <a:r>
              <a:rPr b="1" lang="en-US" sz="2800"/>
              <a:t>sit with your group </a:t>
            </a:r>
            <a:r>
              <a:rPr lang="en-US" sz="2800"/>
              <a:t>(you’ll find this out on Thurs/Friday!)</a:t>
            </a:r>
            <a:endParaRPr/>
          </a:p>
          <a:p>
            <a:pPr indent="-228600" lvl="1" marL="685800" rtl="0" algn="l">
              <a:lnSpc>
                <a:spcPct val="90000"/>
              </a:lnSpc>
              <a:spcBef>
                <a:spcPts val="500"/>
              </a:spcBef>
              <a:spcAft>
                <a:spcPts val="0"/>
              </a:spcAft>
              <a:buSzPts val="2800"/>
              <a:buChar char="▪"/>
            </a:pPr>
            <a:r>
              <a:rPr lang="en-US" sz="2800"/>
              <a:t>Open up the </a:t>
            </a:r>
            <a:r>
              <a:rPr b="1" lang="en-US" sz="2800"/>
              <a:t>recitation assignment </a:t>
            </a:r>
            <a:r>
              <a:rPr lang="en-US" sz="2800"/>
              <a:t>(on the course website!)</a:t>
            </a:r>
            <a:endParaRPr/>
          </a:p>
          <a:p>
            <a:pPr indent="-228600" lvl="1" marL="685800" rtl="0" algn="l">
              <a:lnSpc>
                <a:spcPct val="90000"/>
              </a:lnSpc>
              <a:spcBef>
                <a:spcPts val="500"/>
              </a:spcBef>
              <a:spcAft>
                <a:spcPts val="0"/>
              </a:spcAft>
              <a:buSzPts val="2800"/>
              <a:buChar char="▪"/>
            </a:pPr>
            <a:r>
              <a:rPr lang="en-US" sz="2800"/>
              <a:t>Wait for any instructions</a:t>
            </a:r>
            <a:endParaRPr/>
          </a:p>
          <a:p>
            <a:pPr indent="-228600" lvl="1" marL="685800" rtl="0" algn="l">
              <a:lnSpc>
                <a:spcPct val="90000"/>
              </a:lnSpc>
              <a:spcBef>
                <a:spcPts val="500"/>
              </a:spcBef>
              <a:spcAft>
                <a:spcPts val="0"/>
              </a:spcAft>
              <a:buSzPts val="2800"/>
              <a:buChar char="▪"/>
            </a:pPr>
            <a:r>
              <a:rPr lang="en-US" sz="2800"/>
              <a:t>Create a </a:t>
            </a:r>
            <a:r>
              <a:rPr b="1" lang="en-US" sz="2800"/>
              <a:t>shared Doc/Slide deck</a:t>
            </a:r>
            <a:r>
              <a:rPr lang="en-US" sz="2800"/>
              <a:t> and begin working</a:t>
            </a:r>
            <a:endParaRPr/>
          </a:p>
          <a:p>
            <a:pPr indent="-228600" lvl="1" marL="685800" rtl="0" algn="l">
              <a:lnSpc>
                <a:spcPct val="90000"/>
              </a:lnSpc>
              <a:spcBef>
                <a:spcPts val="500"/>
              </a:spcBef>
              <a:spcAft>
                <a:spcPts val="0"/>
              </a:spcAft>
              <a:buSzPts val="2800"/>
              <a:buChar char="▪"/>
            </a:pPr>
            <a:r>
              <a:rPr lang="en-US" sz="2800"/>
              <a:t>With 7 minutes left:</a:t>
            </a:r>
            <a:endParaRPr/>
          </a:p>
          <a:p>
            <a:pPr indent="-228600" lvl="2" marL="1143000" rtl="0" algn="l">
              <a:lnSpc>
                <a:spcPct val="90000"/>
              </a:lnSpc>
              <a:spcBef>
                <a:spcPts val="500"/>
              </a:spcBef>
              <a:spcAft>
                <a:spcPts val="0"/>
              </a:spcAft>
              <a:buSzPts val="2400"/>
              <a:buChar char="▪"/>
            </a:pPr>
            <a:r>
              <a:rPr lang="en-US" sz="2400"/>
              <a:t>Fill out the </a:t>
            </a:r>
            <a:r>
              <a:rPr b="1" lang="en-US" sz="2400"/>
              <a:t>Weekly Reflection </a:t>
            </a:r>
            <a:r>
              <a:rPr lang="en-US" sz="2400"/>
              <a:t>in UBLearns</a:t>
            </a:r>
            <a:endParaRPr/>
          </a:p>
          <a:p>
            <a:pPr indent="-228600" lvl="2" marL="1143000" rtl="0" algn="l">
              <a:lnSpc>
                <a:spcPct val="90000"/>
              </a:lnSpc>
              <a:spcBef>
                <a:spcPts val="500"/>
              </a:spcBef>
              <a:spcAft>
                <a:spcPts val="0"/>
              </a:spcAft>
              <a:buSzPts val="2400"/>
              <a:buChar char="▪"/>
            </a:pPr>
            <a:r>
              <a:rPr b="1" lang="en-US" sz="2400"/>
              <a:t>One group member </a:t>
            </a:r>
            <a:r>
              <a:rPr lang="en-US" sz="2400"/>
              <a:t>submits your recitation work</a:t>
            </a:r>
            <a:endParaRPr b="1"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3"/>
          <p:cNvSpPr txBox="1"/>
          <p:nvPr>
            <p:ph type="title"/>
          </p:nvPr>
        </p:nvSpPr>
        <p:spPr>
          <a:xfrm>
            <a:off x="678079" y="-103570"/>
            <a:ext cx="110784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Recitation  – Weekly Reflections</a:t>
            </a:r>
            <a:endParaRPr/>
          </a:p>
        </p:txBody>
      </p:sp>
      <p:sp>
        <p:nvSpPr>
          <p:cNvPr id="465" name="Google Shape;465;p23"/>
          <p:cNvSpPr txBox="1"/>
          <p:nvPr>
            <p:ph idx="1" type="body"/>
          </p:nvPr>
        </p:nvSpPr>
        <p:spPr>
          <a:xfrm>
            <a:off x="678075" y="1253324"/>
            <a:ext cx="10515600" cy="4805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We want to better understand your experience during recitations and how that changes over the course of the semester</a:t>
            </a:r>
            <a:endParaRPr/>
          </a:p>
          <a:p>
            <a:pPr indent="-50800" lvl="0" marL="228600" rtl="0" algn="l">
              <a:lnSpc>
                <a:spcPct val="90000"/>
              </a:lnSpc>
              <a:spcBef>
                <a:spcPts val="0"/>
              </a:spcBef>
              <a:spcAft>
                <a:spcPts val="0"/>
              </a:spcAft>
              <a:buSzPts val="2800"/>
              <a:buNone/>
            </a:pPr>
            <a:r>
              <a:t/>
            </a:r>
            <a:endParaRPr/>
          </a:p>
          <a:p>
            <a:pPr indent="-228600" lvl="0" marL="228600" rtl="0" algn="l">
              <a:lnSpc>
                <a:spcPct val="90000"/>
              </a:lnSpc>
              <a:spcBef>
                <a:spcPts val="0"/>
              </a:spcBef>
              <a:spcAft>
                <a:spcPts val="0"/>
              </a:spcAft>
              <a:buSzPts val="2800"/>
              <a:buChar char="▪"/>
            </a:pPr>
            <a:r>
              <a:rPr lang="en-US"/>
              <a:t>What you’ll do:</a:t>
            </a:r>
            <a:endParaRPr/>
          </a:p>
          <a:p>
            <a:pPr indent="-228600" lvl="1" marL="685800" rtl="0" algn="l">
              <a:lnSpc>
                <a:spcPct val="90000"/>
              </a:lnSpc>
              <a:spcBef>
                <a:spcPts val="0"/>
              </a:spcBef>
              <a:spcAft>
                <a:spcPts val="0"/>
              </a:spcAft>
              <a:buSzPts val="2800"/>
              <a:buChar char="▪"/>
            </a:pPr>
            <a:r>
              <a:rPr lang="en-US"/>
              <a:t>Complete </a:t>
            </a:r>
            <a:r>
              <a:rPr b="1" lang="en-US"/>
              <a:t>an anonymous</a:t>
            </a:r>
            <a:r>
              <a:rPr lang="en-US"/>
              <a:t> few Likert scale responses about your group work experience</a:t>
            </a:r>
            <a:endParaRPr/>
          </a:p>
          <a:p>
            <a:pPr indent="-228600" lvl="1" marL="685800" rtl="0" algn="l">
              <a:lnSpc>
                <a:spcPct val="90000"/>
              </a:lnSpc>
              <a:spcBef>
                <a:spcPts val="0"/>
              </a:spcBef>
              <a:spcAft>
                <a:spcPts val="0"/>
              </a:spcAft>
              <a:buSzPts val="2800"/>
              <a:buChar char="▪"/>
            </a:pPr>
            <a:r>
              <a:rPr lang="en-US"/>
              <a:t>Answer 1-3 </a:t>
            </a:r>
            <a:r>
              <a:rPr b="1" lang="en-US"/>
              <a:t>non-anonymized </a:t>
            </a:r>
            <a:r>
              <a:rPr lang="en-US"/>
              <a:t>responses about your semester. Questions might include:</a:t>
            </a:r>
            <a:endParaRPr/>
          </a:p>
          <a:p>
            <a:pPr indent="-228600" lvl="2" marL="1143000" rtl="0" algn="l">
              <a:lnSpc>
                <a:spcPct val="90000"/>
              </a:lnSpc>
              <a:spcBef>
                <a:spcPts val="0"/>
              </a:spcBef>
              <a:spcAft>
                <a:spcPts val="0"/>
              </a:spcAft>
              <a:buSzPts val="2800"/>
              <a:buChar char="▪"/>
            </a:pPr>
            <a:r>
              <a:rPr lang="en-US"/>
              <a:t>How is CSE 115 going?</a:t>
            </a:r>
            <a:endParaRPr/>
          </a:p>
          <a:p>
            <a:pPr indent="-228600" lvl="2" marL="1143000" rtl="0" algn="l">
              <a:lnSpc>
                <a:spcPct val="90000"/>
              </a:lnSpc>
              <a:spcBef>
                <a:spcPts val="0"/>
              </a:spcBef>
              <a:spcAft>
                <a:spcPts val="0"/>
              </a:spcAft>
              <a:buSzPts val="2800"/>
              <a:buChar char="▪"/>
            </a:pPr>
            <a:r>
              <a:rPr lang="en-US"/>
              <a:t>What did you like least about this recitation?</a:t>
            </a:r>
            <a:endParaRPr/>
          </a:p>
          <a:p>
            <a:pPr indent="-228600" lvl="2" marL="1143000" rtl="0" algn="l">
              <a:lnSpc>
                <a:spcPct val="90000"/>
              </a:lnSpc>
              <a:spcBef>
                <a:spcPts val="0"/>
              </a:spcBef>
              <a:spcAft>
                <a:spcPts val="0"/>
              </a:spcAft>
              <a:buSzPts val="2800"/>
              <a:buChar char="▪"/>
            </a:pPr>
            <a:r>
              <a:rPr lang="en-US"/>
              <a:t>How can we make CSE 199 better?</a:t>
            </a:r>
            <a:endParaRPr/>
          </a:p>
          <a:p>
            <a:pPr indent="-228600" lvl="2" marL="1143000" rtl="0" algn="l">
              <a:lnSpc>
                <a:spcPct val="90000"/>
              </a:lnSpc>
              <a:spcBef>
                <a:spcPts val="0"/>
              </a:spcBef>
              <a:spcAft>
                <a:spcPts val="0"/>
              </a:spcAft>
              <a:buSzPts val="2800"/>
              <a:buChar char="▪"/>
            </a:pPr>
            <a:r>
              <a:rPr lang="en-US"/>
              <a:t>…</a:t>
            </a:r>
            <a:endParaRPr/>
          </a:p>
        </p:txBody>
      </p:sp>
      <p:sp>
        <p:nvSpPr>
          <p:cNvPr id="466" name="Google Shape;466;p23"/>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7661ab3454_0_1"/>
          <p:cNvSpPr txBox="1"/>
          <p:nvPr>
            <p:ph type="title"/>
          </p:nvPr>
        </p:nvSpPr>
        <p:spPr>
          <a:xfrm>
            <a:off x="678079" y="165430"/>
            <a:ext cx="105156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4 –Recitation </a:t>
            </a:r>
            <a:endParaRPr/>
          </a:p>
        </p:txBody>
      </p:sp>
      <p:sp>
        <p:nvSpPr>
          <p:cNvPr id="472" name="Google Shape;472;g27661ab3454_0_1"/>
          <p:cNvSpPr txBox="1"/>
          <p:nvPr>
            <p:ph idx="1" type="body"/>
          </p:nvPr>
        </p:nvSpPr>
        <p:spPr>
          <a:xfrm>
            <a:off x="678077" y="1449400"/>
            <a:ext cx="4020900" cy="435120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SzPts val="1800"/>
              <a:buNone/>
            </a:pPr>
            <a:r>
              <a:rPr lang="en-US"/>
              <a:t>Recitation grading: details in the syllabus, but we’ll cover them briefly here as well…</a:t>
            </a:r>
            <a:endParaRPr b="1" sz="2400"/>
          </a:p>
        </p:txBody>
      </p:sp>
      <p:pic>
        <p:nvPicPr>
          <p:cNvPr id="473" name="Google Shape;473;g27661ab3454_0_1"/>
          <p:cNvPicPr preferRelativeResize="0"/>
          <p:nvPr/>
        </p:nvPicPr>
        <p:blipFill rotWithShape="1">
          <a:blip r:embed="rId3">
            <a:alphaModFix/>
          </a:blip>
          <a:srcRect b="0" l="0" r="0" t="0"/>
          <a:stretch/>
        </p:blipFill>
        <p:spPr>
          <a:xfrm>
            <a:off x="4600002" y="1084830"/>
            <a:ext cx="7188221" cy="54674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nvSpPr>
        <p:spPr>
          <a:xfrm>
            <a:off x="928624" y="5534561"/>
            <a:ext cx="118893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dk1"/>
                </a:solidFill>
                <a:latin typeface="Century Gothic"/>
                <a:ea typeface="Century Gothic"/>
                <a:cs typeface="Century Gothic"/>
                <a:sym typeface="Century Gothic"/>
              </a:rPr>
              <a:t>[this is wrong. ]</a:t>
            </a:r>
            <a:endParaRPr b="0" i="0" sz="1400" u="none" cap="none" strike="noStrike">
              <a:solidFill>
                <a:srgbClr val="000000"/>
              </a:solidFill>
              <a:latin typeface="Arial"/>
              <a:ea typeface="Arial"/>
              <a:cs typeface="Arial"/>
              <a:sym typeface="Arial"/>
            </a:endParaRPr>
          </a:p>
        </p:txBody>
      </p:sp>
      <p:pic>
        <p:nvPicPr>
          <p:cNvPr id="119" name="Google Shape;119;p2"/>
          <p:cNvPicPr preferRelativeResize="0"/>
          <p:nvPr/>
        </p:nvPicPr>
        <p:blipFill>
          <a:blip r:embed="rId3">
            <a:alphaModFix/>
          </a:blip>
          <a:stretch>
            <a:fillRect/>
          </a:stretch>
        </p:blipFill>
        <p:spPr>
          <a:xfrm>
            <a:off x="928625" y="192075"/>
            <a:ext cx="10472795" cy="52297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77b5187f6f_0_0"/>
          <p:cNvSpPr txBox="1"/>
          <p:nvPr>
            <p:ph type="title"/>
          </p:nvPr>
        </p:nvSpPr>
        <p:spPr>
          <a:xfrm>
            <a:off x="678079" y="165430"/>
            <a:ext cx="105156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sz="3800"/>
              <a:t>Details, Part 5 – 2023 CSE Cohort Survey </a:t>
            </a:r>
            <a:endParaRPr sz="3800"/>
          </a:p>
        </p:txBody>
      </p:sp>
      <p:sp>
        <p:nvSpPr>
          <p:cNvPr id="479" name="Google Shape;479;g277b5187f6f_0_0"/>
          <p:cNvSpPr txBox="1"/>
          <p:nvPr>
            <p:ph idx="1" type="body"/>
          </p:nvPr>
        </p:nvSpPr>
        <p:spPr>
          <a:xfrm>
            <a:off x="678075" y="1343600"/>
            <a:ext cx="10718100" cy="435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SzPts val="2400"/>
              <a:buNone/>
            </a:pPr>
            <a:r>
              <a:rPr b="1" lang="en-US" sz="2400"/>
              <a:t>What?</a:t>
            </a:r>
            <a:endParaRPr b="1" sz="2400"/>
          </a:p>
          <a:p>
            <a:pPr indent="-342900" lvl="0" marL="431800" rtl="0" algn="l">
              <a:lnSpc>
                <a:spcPct val="100000"/>
              </a:lnSpc>
              <a:spcBef>
                <a:spcPts val="1000"/>
              </a:spcBef>
              <a:spcAft>
                <a:spcPts val="0"/>
              </a:spcAft>
              <a:buSzPts val="2200"/>
              <a:buChar char="▪"/>
            </a:pPr>
            <a:r>
              <a:rPr b="1" lang="en-US" sz="2200"/>
              <a:t>Three 10-15 minute-surveys </a:t>
            </a:r>
            <a:r>
              <a:rPr lang="en-US" sz="2200"/>
              <a:t>at the beginning, middle, and end of the semester that you can complete anywhere.</a:t>
            </a:r>
            <a:endParaRPr b="1" sz="2200">
              <a:solidFill>
                <a:srgbClr val="FF0000"/>
              </a:solidFill>
            </a:endParaRPr>
          </a:p>
          <a:p>
            <a:pPr indent="-342900" lvl="0" marL="431800" rtl="0" algn="l">
              <a:lnSpc>
                <a:spcPct val="100000"/>
              </a:lnSpc>
              <a:spcBef>
                <a:spcPts val="1000"/>
              </a:spcBef>
              <a:spcAft>
                <a:spcPts val="0"/>
              </a:spcAft>
              <a:buSzPts val="2200"/>
              <a:buChar char="▪"/>
            </a:pPr>
            <a:r>
              <a:rPr b="1" lang="en-US" sz="2200"/>
              <a:t>Anonymous</a:t>
            </a:r>
            <a:r>
              <a:rPr lang="en-US" sz="2200"/>
              <a:t> to the CSE-199 teaching team and all UB faculty. We will </a:t>
            </a:r>
            <a:r>
              <a:rPr b="1" lang="en-US" sz="2200"/>
              <a:t>never</a:t>
            </a:r>
            <a:r>
              <a:rPr lang="en-US" sz="2200"/>
              <a:t> be able to associate responses to an individual student.</a:t>
            </a:r>
            <a:endParaRPr sz="2200"/>
          </a:p>
          <a:p>
            <a:pPr indent="-342900" lvl="0" marL="431800" rtl="0" algn="l">
              <a:lnSpc>
                <a:spcPct val="100000"/>
              </a:lnSpc>
              <a:spcBef>
                <a:spcPts val="1000"/>
              </a:spcBef>
              <a:spcAft>
                <a:spcPts val="0"/>
              </a:spcAft>
              <a:buSzPts val="2200"/>
              <a:buChar char="▪"/>
            </a:pPr>
            <a:r>
              <a:rPr b="1" lang="en-US" sz="2200"/>
              <a:t>Completing the surveys will count toward your grade!</a:t>
            </a:r>
            <a:endParaRPr/>
          </a:p>
          <a:p>
            <a:pPr indent="-342900" lvl="0" marL="431800" rtl="0" algn="l">
              <a:lnSpc>
                <a:spcPct val="100000"/>
              </a:lnSpc>
              <a:spcBef>
                <a:spcPts val="1000"/>
              </a:spcBef>
              <a:spcAft>
                <a:spcPts val="0"/>
              </a:spcAft>
              <a:buSzPts val="2200"/>
              <a:buChar char="▪"/>
            </a:pPr>
            <a:r>
              <a:rPr i="0" lang="en-US" sz="2200" u="none" cap="none" strike="noStrike">
                <a:solidFill>
                  <a:srgbClr val="FF0000"/>
                </a:solidFill>
              </a:rPr>
              <a:t>If &gt;80% of your section finishes all 3 surveys, you all get BONUS POINTS</a:t>
            </a:r>
            <a:endParaRPr sz="1100">
              <a:solidFill>
                <a:srgbClr val="FF0000"/>
              </a:solidFill>
            </a:endParaRPr>
          </a:p>
          <a:p>
            <a:pPr indent="0" lvl="0" marL="0" rtl="0" algn="l">
              <a:lnSpc>
                <a:spcPct val="90000"/>
              </a:lnSpc>
              <a:spcBef>
                <a:spcPts val="1000"/>
              </a:spcBef>
              <a:spcAft>
                <a:spcPts val="0"/>
              </a:spcAft>
              <a:buSzPts val="2400"/>
              <a:buNone/>
            </a:pPr>
            <a:r>
              <a:rPr b="1" lang="en-US" sz="2400"/>
              <a:t>Why?</a:t>
            </a:r>
            <a:endParaRPr b="1" sz="2400"/>
          </a:p>
          <a:p>
            <a:pPr indent="-342900" lvl="0" marL="431800" rtl="0" algn="l">
              <a:lnSpc>
                <a:spcPct val="100000"/>
              </a:lnSpc>
              <a:spcBef>
                <a:spcPts val="1000"/>
              </a:spcBef>
              <a:spcAft>
                <a:spcPts val="0"/>
              </a:spcAft>
              <a:buSzPts val="2200"/>
              <a:buChar char="▪"/>
            </a:pPr>
            <a:r>
              <a:rPr lang="en-US" sz="2200"/>
              <a:t>To learn about your </a:t>
            </a:r>
            <a:r>
              <a:rPr b="1" lang="en-US" sz="2200"/>
              <a:t>goals</a:t>
            </a:r>
            <a:r>
              <a:rPr lang="en-US" sz="2200"/>
              <a:t> for the future, what </a:t>
            </a:r>
            <a:r>
              <a:rPr b="1" lang="en-US" sz="2200"/>
              <a:t>motivated</a:t>
            </a:r>
            <a:r>
              <a:rPr lang="en-US" sz="2200"/>
              <a:t> you to pursue CSE, and what </a:t>
            </a:r>
            <a:r>
              <a:rPr b="1" lang="en-US" sz="2200"/>
              <a:t>challenges</a:t>
            </a:r>
            <a:r>
              <a:rPr lang="en-US" sz="2200"/>
              <a:t> you foresee in the coming years.</a:t>
            </a:r>
            <a:endParaRPr sz="2200"/>
          </a:p>
          <a:p>
            <a:pPr indent="-342900" lvl="0" marL="431800" rtl="0" algn="l">
              <a:lnSpc>
                <a:spcPct val="100000"/>
              </a:lnSpc>
              <a:spcBef>
                <a:spcPts val="0"/>
              </a:spcBef>
              <a:spcAft>
                <a:spcPts val="0"/>
              </a:spcAft>
              <a:buSzPts val="2200"/>
              <a:buChar char="▪"/>
            </a:pPr>
            <a:r>
              <a:rPr lang="en-US" sz="2200"/>
              <a:t>To create a </a:t>
            </a:r>
            <a:r>
              <a:rPr b="1" lang="en-US" sz="2200"/>
              <a:t>welcoming environment for everyone </a:t>
            </a:r>
            <a:r>
              <a:rPr lang="en-US" sz="2200"/>
              <a:t>in CSE.</a:t>
            </a:r>
            <a:endParaRPr sz="23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25"/>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6 – Academic Integrity</a:t>
            </a:r>
            <a:endParaRPr/>
          </a:p>
        </p:txBody>
      </p:sp>
      <p:sp>
        <p:nvSpPr>
          <p:cNvPr id="485" name="Google Shape;485;p25"/>
          <p:cNvSpPr txBox="1"/>
          <p:nvPr>
            <p:ph idx="1" type="body"/>
          </p:nvPr>
        </p:nvSpPr>
        <p:spPr>
          <a:xfrm>
            <a:off x="678079" y="1410793"/>
            <a:ext cx="10515600" cy="4351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1800"/>
              <a:buNone/>
            </a:pPr>
            <a:r>
              <a:rPr lang="en-US">
                <a:solidFill>
                  <a:srgbClr val="00A69C"/>
                </a:solidFill>
              </a:rPr>
              <a:t>Academic Integrity (AI) is very important</a:t>
            </a:r>
            <a:r>
              <a:rPr lang="en-US"/>
              <a:t> to the University process!</a:t>
            </a:r>
            <a:endParaRPr/>
          </a:p>
          <a:p>
            <a:pPr indent="0" lvl="0" marL="0" rtl="0" algn="l">
              <a:lnSpc>
                <a:spcPct val="115000"/>
              </a:lnSpc>
              <a:spcBef>
                <a:spcPts val="2133"/>
              </a:spcBef>
              <a:spcAft>
                <a:spcPts val="0"/>
              </a:spcAft>
              <a:buSzPts val="1800"/>
              <a:buNone/>
            </a:pPr>
            <a:r>
              <a:rPr lang="en-US"/>
              <a:t>In this course, your deliverables are largely:</a:t>
            </a:r>
            <a:endParaRPr/>
          </a:p>
          <a:p>
            <a:pPr indent="-457188" lvl="0" marL="609585" rtl="0" algn="l">
              <a:lnSpc>
                <a:spcPct val="115000"/>
              </a:lnSpc>
              <a:spcBef>
                <a:spcPts val="2133"/>
              </a:spcBef>
              <a:spcAft>
                <a:spcPts val="0"/>
              </a:spcAft>
              <a:buSzPts val="1800"/>
              <a:buChar char="●"/>
            </a:pPr>
            <a:r>
              <a:rPr lang="en-US"/>
              <a:t>Assignments</a:t>
            </a:r>
            <a:endParaRPr/>
          </a:p>
          <a:p>
            <a:pPr indent="-457188" lvl="0" marL="609585" rtl="0" algn="l">
              <a:lnSpc>
                <a:spcPct val="115000"/>
              </a:lnSpc>
              <a:spcBef>
                <a:spcPts val="0"/>
              </a:spcBef>
              <a:spcAft>
                <a:spcPts val="0"/>
              </a:spcAft>
              <a:buSzPts val="1800"/>
              <a:buChar char="●"/>
            </a:pPr>
            <a:r>
              <a:rPr lang="en-US"/>
              <a:t>In-class participation and attendance</a:t>
            </a:r>
            <a:endParaRPr/>
          </a:p>
          <a:p>
            <a:pPr indent="0" lvl="0" marL="0" rtl="0" algn="l">
              <a:lnSpc>
                <a:spcPct val="115000"/>
              </a:lnSpc>
              <a:spcBef>
                <a:spcPts val="2133"/>
              </a:spcBef>
              <a:spcAft>
                <a:spcPts val="0"/>
              </a:spcAft>
              <a:buSzPts val="1800"/>
              <a:buNone/>
            </a:pPr>
            <a:r>
              <a:rPr lang="en-US"/>
              <a:t>Falsifying your attendance, helping another to falsify their attendance, sharing TopHat quiz answers, copying from others for assignments, </a:t>
            </a:r>
            <a:r>
              <a:rPr i="1" lang="en-US"/>
              <a:t>etc.</a:t>
            </a:r>
            <a:r>
              <a:rPr lang="en-US"/>
              <a:t> are </a:t>
            </a:r>
            <a:r>
              <a:rPr lang="en-US">
                <a:solidFill>
                  <a:srgbClr val="E56A54"/>
                </a:solidFill>
              </a:rPr>
              <a:t>all AI violations</a:t>
            </a:r>
            <a:r>
              <a:rPr lang="en-US"/>
              <a: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6"/>
          <p:cNvSpPr txBox="1"/>
          <p:nvPr>
            <p:ph type="title"/>
          </p:nvPr>
        </p:nvSpPr>
        <p:spPr>
          <a:xfrm>
            <a:off x="678079" y="165430"/>
            <a:ext cx="11313624"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Academic Integrity, cont.</a:t>
            </a:r>
            <a:endParaRPr/>
          </a:p>
        </p:txBody>
      </p:sp>
      <p:sp>
        <p:nvSpPr>
          <p:cNvPr id="491" name="Google Shape;491;p26"/>
          <p:cNvSpPr txBox="1"/>
          <p:nvPr>
            <p:ph idx="1" type="body"/>
          </p:nvPr>
        </p:nvSpPr>
        <p:spPr>
          <a:xfrm>
            <a:off x="678079" y="1029030"/>
            <a:ext cx="10515600"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33"/>
              </a:spcBef>
              <a:spcAft>
                <a:spcPts val="0"/>
              </a:spcAft>
              <a:buSzPts val="1800"/>
              <a:buNone/>
            </a:pPr>
            <a:r>
              <a:rPr lang="en-US"/>
              <a:t>AI violations </a:t>
            </a:r>
            <a:r>
              <a:rPr b="1" lang="en-US">
                <a:solidFill>
                  <a:srgbClr val="C00000"/>
                </a:solidFill>
              </a:rPr>
              <a:t>will result in receiving at most a B- in this course. There will be no exceptions.</a:t>
            </a:r>
            <a:endParaRPr/>
          </a:p>
          <a:p>
            <a:pPr indent="0" lvl="0" marL="0" rtl="0" algn="l">
              <a:lnSpc>
                <a:spcPct val="115000"/>
              </a:lnSpc>
              <a:spcBef>
                <a:spcPts val="0"/>
              </a:spcBef>
              <a:spcAft>
                <a:spcPts val="0"/>
              </a:spcAft>
              <a:buSzPts val="1800"/>
              <a:buNone/>
            </a:pPr>
            <a:r>
              <a:t/>
            </a:r>
            <a:endParaRPr sz="2800"/>
          </a:p>
          <a:p>
            <a:pPr indent="0" lvl="0" marL="0" rtl="0" algn="l">
              <a:lnSpc>
                <a:spcPct val="115000"/>
              </a:lnSpc>
              <a:spcBef>
                <a:spcPts val="0"/>
              </a:spcBef>
              <a:spcAft>
                <a:spcPts val="0"/>
              </a:spcAft>
              <a:buSzPts val="1800"/>
              <a:buNone/>
            </a:pPr>
            <a:r>
              <a:rPr lang="en-US" sz="2800"/>
              <a:t>On average, </a:t>
            </a:r>
            <a:r>
              <a:rPr b="1" lang="en-US" sz="2800"/>
              <a:t>around 10-12 students are punished for AI violations in CSE 199 every year. Last year, because of GPT, it was quadruple that number. </a:t>
            </a:r>
            <a:r>
              <a:rPr lang="en-US"/>
              <a:t>P</a:t>
            </a:r>
            <a:r>
              <a:rPr lang="en-US" sz="2800"/>
              <a:t>eople have failed from this course because:</a:t>
            </a:r>
            <a:endParaRPr/>
          </a:p>
          <a:p>
            <a:pPr indent="-448720" lvl="0" marL="609585" rtl="0" algn="l">
              <a:lnSpc>
                <a:spcPct val="115000"/>
              </a:lnSpc>
              <a:spcBef>
                <a:spcPts val="2133"/>
              </a:spcBef>
              <a:spcAft>
                <a:spcPts val="0"/>
              </a:spcAft>
              <a:buSzPts val="1700"/>
              <a:buChar char="●"/>
            </a:pPr>
            <a:r>
              <a:rPr lang="en-US" sz="2800"/>
              <a:t>They shared a TopHat attendance code with someone who was not in class</a:t>
            </a:r>
            <a:endParaRPr/>
          </a:p>
          <a:p>
            <a:pPr indent="-448720" lvl="0" marL="609585" rtl="0" algn="l">
              <a:lnSpc>
                <a:spcPct val="115000"/>
              </a:lnSpc>
              <a:spcBef>
                <a:spcPts val="0"/>
              </a:spcBef>
              <a:spcAft>
                <a:spcPts val="0"/>
              </a:spcAft>
              <a:buSzPts val="1700"/>
              <a:buChar char="●"/>
            </a:pPr>
            <a:r>
              <a:rPr lang="en-US" sz="2800"/>
              <a:t>They copied someone else’s homework</a:t>
            </a:r>
            <a:endParaRPr/>
          </a:p>
          <a:p>
            <a:pPr indent="-448720" lvl="0" marL="609585" rtl="0" algn="l">
              <a:lnSpc>
                <a:spcPct val="115000"/>
              </a:lnSpc>
              <a:spcBef>
                <a:spcPts val="0"/>
              </a:spcBef>
              <a:spcAft>
                <a:spcPts val="0"/>
              </a:spcAft>
              <a:buSzPts val="1700"/>
              <a:buChar char="●"/>
            </a:pPr>
            <a:r>
              <a:rPr lang="en-US"/>
              <a:t>…</a:t>
            </a:r>
            <a:endParaRPr sz="2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7"/>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The most important part about AI!</a:t>
            </a:r>
            <a:endParaRPr/>
          </a:p>
        </p:txBody>
      </p:sp>
      <p:sp>
        <p:nvSpPr>
          <p:cNvPr id="497" name="Google Shape;497;p27"/>
          <p:cNvSpPr txBox="1"/>
          <p:nvPr>
            <p:ph idx="1" type="body"/>
          </p:nvPr>
        </p:nvSpPr>
        <p:spPr>
          <a:xfrm>
            <a:off x="678079" y="1449408"/>
            <a:ext cx="5508796" cy="47815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6000"/>
              <a:buNone/>
            </a:pPr>
            <a:r>
              <a:rPr lang="en-US" sz="2700"/>
              <a:t>If you’re having trouble, </a:t>
            </a:r>
            <a:r>
              <a:rPr b="1" lang="en-US" sz="2700">
                <a:solidFill>
                  <a:srgbClr val="00A69C"/>
                </a:solidFill>
              </a:rPr>
              <a:t>contact course staff</a:t>
            </a:r>
            <a:r>
              <a:rPr lang="en-US" sz="2700"/>
              <a:t>.  We’re here to help!</a:t>
            </a:r>
            <a:endParaRPr sz="2700"/>
          </a:p>
          <a:p>
            <a:pPr indent="0" lvl="0" marL="0" rtl="0" algn="l">
              <a:lnSpc>
                <a:spcPct val="90000"/>
              </a:lnSpc>
              <a:spcBef>
                <a:spcPts val="1000"/>
              </a:spcBef>
              <a:spcAft>
                <a:spcPts val="0"/>
              </a:spcAft>
              <a:buSzPts val="6000"/>
              <a:buNone/>
            </a:pPr>
            <a:r>
              <a:t/>
            </a:r>
            <a:endParaRPr sz="2700"/>
          </a:p>
          <a:p>
            <a:pPr indent="0" lvl="0" marL="0" rtl="0" algn="l">
              <a:lnSpc>
                <a:spcPct val="90000"/>
              </a:lnSpc>
              <a:spcBef>
                <a:spcPts val="1000"/>
              </a:spcBef>
              <a:spcAft>
                <a:spcPts val="0"/>
              </a:spcAft>
              <a:buSzPts val="6000"/>
              <a:buNone/>
            </a:pPr>
            <a:r>
              <a:rPr b="1" lang="en-US" sz="2700"/>
              <a:t>If the faculty make you nervous, contact the TAs! </a:t>
            </a:r>
            <a:endParaRPr b="1" sz="2700"/>
          </a:p>
          <a:p>
            <a:pPr indent="0" lvl="0" marL="0" rtl="0" algn="l">
              <a:lnSpc>
                <a:spcPct val="90000"/>
              </a:lnSpc>
              <a:spcBef>
                <a:spcPts val="1000"/>
              </a:spcBef>
              <a:spcAft>
                <a:spcPts val="0"/>
              </a:spcAft>
              <a:buSzPts val="6000"/>
              <a:buNone/>
            </a:pPr>
            <a:r>
              <a:t/>
            </a:r>
            <a:endParaRPr b="1" sz="2700"/>
          </a:p>
          <a:p>
            <a:pPr indent="0" lvl="0" marL="0" rtl="0" algn="l">
              <a:lnSpc>
                <a:spcPct val="90000"/>
              </a:lnSpc>
              <a:spcBef>
                <a:spcPts val="1000"/>
              </a:spcBef>
              <a:spcAft>
                <a:spcPts val="0"/>
              </a:spcAft>
              <a:buSzPts val="6000"/>
              <a:buNone/>
            </a:pPr>
            <a:r>
              <a:rPr b="1" lang="en-US" sz="2700"/>
              <a:t>But faculty shouldn’t make you nervous! </a:t>
            </a:r>
            <a:r>
              <a:rPr lang="en-US" sz="2700"/>
              <a:t>We want you to succeed. </a:t>
            </a:r>
            <a:r>
              <a:rPr b="1" lang="en-US" sz="2700"/>
              <a:t>You failing is bad for you, but it is also bad for us.</a:t>
            </a:r>
            <a:endParaRPr b="1" sz="2700"/>
          </a:p>
          <a:p>
            <a:pPr indent="0" lvl="0" marL="228600" rtl="0" algn="l">
              <a:lnSpc>
                <a:spcPct val="90000"/>
              </a:lnSpc>
              <a:spcBef>
                <a:spcPts val="1000"/>
              </a:spcBef>
              <a:spcAft>
                <a:spcPts val="0"/>
              </a:spcAft>
              <a:buSzPts val="6000"/>
              <a:buNone/>
            </a:pPr>
            <a:r>
              <a:t/>
            </a:r>
            <a:endParaRPr sz="2700"/>
          </a:p>
        </p:txBody>
      </p:sp>
      <p:sp>
        <p:nvSpPr>
          <p:cNvPr id="498" name="Google Shape;498;p27"/>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499" name="Google Shape;499;p27"/>
          <p:cNvPicPr preferRelativeResize="0"/>
          <p:nvPr/>
        </p:nvPicPr>
        <p:blipFill rotWithShape="1">
          <a:blip r:embed="rId3">
            <a:alphaModFix/>
          </a:blip>
          <a:srcRect b="0" l="0" r="0" t="0"/>
          <a:stretch/>
        </p:blipFill>
        <p:spPr>
          <a:xfrm>
            <a:off x="6856736" y="1449408"/>
            <a:ext cx="3924300" cy="2946400"/>
          </a:xfrm>
          <a:prstGeom prst="rect">
            <a:avLst/>
          </a:prstGeom>
          <a:noFill/>
          <a:ln>
            <a:noFill/>
          </a:ln>
        </p:spPr>
      </p:pic>
      <p:sp>
        <p:nvSpPr>
          <p:cNvPr id="500" name="Google Shape;500;p27"/>
          <p:cNvSpPr txBox="1"/>
          <p:nvPr/>
        </p:nvSpPr>
        <p:spPr>
          <a:xfrm>
            <a:off x="10745415" y="1894114"/>
            <a:ext cx="14109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&lt; not scary</a:t>
            </a:r>
            <a:endParaRPr b="0" i="0" sz="1400" u="none" cap="none" strike="noStrike">
              <a:solidFill>
                <a:srgbClr val="000000"/>
              </a:solidFill>
              <a:latin typeface="Arial"/>
              <a:ea typeface="Arial"/>
              <a:cs typeface="Arial"/>
              <a:sym typeface="Arial"/>
            </a:endParaRPr>
          </a:p>
        </p:txBody>
      </p:sp>
      <p:sp>
        <p:nvSpPr>
          <p:cNvPr id="501" name="Google Shape;501;p27"/>
          <p:cNvSpPr txBox="1"/>
          <p:nvPr/>
        </p:nvSpPr>
        <p:spPr>
          <a:xfrm>
            <a:off x="6856736" y="5176741"/>
            <a:ext cx="20473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Unintimidating &gt; </a:t>
            </a:r>
            <a:endParaRPr b="0" i="0" sz="1400" u="none" cap="none" strike="noStrike">
              <a:solidFill>
                <a:srgbClr val="000000"/>
              </a:solidFill>
              <a:latin typeface="Arial"/>
              <a:ea typeface="Arial"/>
              <a:cs typeface="Arial"/>
              <a:sym typeface="Arial"/>
            </a:endParaRPr>
          </a:p>
        </p:txBody>
      </p:sp>
      <p:pic>
        <p:nvPicPr>
          <p:cNvPr id="502" name="Google Shape;502;p27"/>
          <p:cNvPicPr preferRelativeResize="0"/>
          <p:nvPr/>
        </p:nvPicPr>
        <p:blipFill rotWithShape="1">
          <a:blip r:embed="rId4">
            <a:alphaModFix/>
          </a:blip>
          <a:srcRect b="0" l="8172" r="12481" t="0"/>
          <a:stretch/>
        </p:blipFill>
        <p:spPr>
          <a:xfrm>
            <a:off x="8844200" y="4530794"/>
            <a:ext cx="1410950" cy="19086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8"/>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(The other) AI, continued.</a:t>
            </a:r>
            <a:endParaRPr/>
          </a:p>
        </p:txBody>
      </p:sp>
      <p:sp>
        <p:nvSpPr>
          <p:cNvPr id="508" name="Google Shape;508;p28"/>
          <p:cNvSpPr txBox="1"/>
          <p:nvPr>
            <p:ph idx="1" type="body"/>
          </p:nvPr>
        </p:nvSpPr>
        <p:spPr>
          <a:xfrm>
            <a:off x="678079" y="1449408"/>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800"/>
              <a:buNone/>
            </a:pPr>
            <a:r>
              <a:rPr lang="en-US" sz="2800"/>
              <a:t>Academic integrity violation records will be kept by the university.</a:t>
            </a:r>
            <a:endParaRPr/>
          </a:p>
          <a:p>
            <a:pPr indent="-448720" lvl="0" marL="609585" rtl="0" algn="l">
              <a:lnSpc>
                <a:spcPct val="115000"/>
              </a:lnSpc>
              <a:spcBef>
                <a:spcPts val="2133"/>
              </a:spcBef>
              <a:spcAft>
                <a:spcPts val="0"/>
              </a:spcAft>
              <a:buSzPts val="1700"/>
              <a:buChar char="●"/>
            </a:pPr>
            <a:r>
              <a:rPr lang="en-US" sz="2800"/>
              <a:t>You will likely lose your scholarship if you have one.</a:t>
            </a:r>
            <a:endParaRPr/>
          </a:p>
          <a:p>
            <a:pPr indent="-448720" lvl="0" marL="609585" rtl="0" algn="l">
              <a:lnSpc>
                <a:spcPct val="115000"/>
              </a:lnSpc>
              <a:spcBef>
                <a:spcPts val="0"/>
              </a:spcBef>
              <a:spcAft>
                <a:spcPts val="0"/>
              </a:spcAft>
              <a:buSzPts val="1700"/>
              <a:buChar char="●"/>
            </a:pPr>
            <a:r>
              <a:rPr lang="en-US" sz="2800"/>
              <a:t>Future employers can request academic integrity records (e.g., law enforcement, certain government sectors, etc.)</a:t>
            </a:r>
            <a:endParaRPr/>
          </a:p>
          <a:p>
            <a:pPr indent="-448720" lvl="0" marL="609585" rtl="0" algn="l">
              <a:lnSpc>
                <a:spcPct val="115000"/>
              </a:lnSpc>
              <a:spcBef>
                <a:spcPts val="0"/>
              </a:spcBef>
              <a:spcAft>
                <a:spcPts val="0"/>
              </a:spcAft>
              <a:buSzPts val="1700"/>
              <a:buChar char="●"/>
            </a:pPr>
            <a:r>
              <a:rPr lang="en-US" sz="2800"/>
              <a:t>Medical and law schools often request academic integrity records.</a:t>
            </a:r>
            <a:endParaRPr/>
          </a:p>
          <a:p>
            <a:pPr indent="-50800" lvl="0" marL="228600" rtl="0" algn="l">
              <a:lnSpc>
                <a:spcPct val="90000"/>
              </a:lnSpc>
              <a:spcBef>
                <a:spcPts val="1000"/>
              </a:spcBef>
              <a:spcAft>
                <a:spcPts val="0"/>
              </a:spcAft>
              <a:buSzPts val="2800"/>
              <a:buNone/>
            </a:pPr>
            <a:r>
              <a:t/>
            </a:r>
            <a:endParaRPr/>
          </a:p>
        </p:txBody>
      </p:sp>
      <p:sp>
        <p:nvSpPr>
          <p:cNvPr id="509" name="Google Shape;509;p28"/>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9"/>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(The other) AI, continued.</a:t>
            </a:r>
            <a:endParaRPr/>
          </a:p>
        </p:txBody>
      </p:sp>
      <p:sp>
        <p:nvSpPr>
          <p:cNvPr id="515" name="Google Shape;515;p29"/>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516" name="Google Shape;516;p29"/>
          <p:cNvPicPr preferRelativeResize="0"/>
          <p:nvPr/>
        </p:nvPicPr>
        <p:blipFill rotWithShape="1">
          <a:blip r:embed="rId3">
            <a:alphaModFix/>
          </a:blip>
          <a:srcRect b="0" l="0" r="0" t="0"/>
          <a:stretch/>
        </p:blipFill>
        <p:spPr>
          <a:xfrm>
            <a:off x="236037" y="3922338"/>
            <a:ext cx="13933037" cy="1800134"/>
          </a:xfrm>
          <a:prstGeom prst="rect">
            <a:avLst/>
          </a:prstGeom>
          <a:noFill/>
          <a:ln>
            <a:noFill/>
          </a:ln>
        </p:spPr>
      </p:pic>
      <p:pic>
        <p:nvPicPr>
          <p:cNvPr descr="ChatGPT - Wikipedia" id="517" name="Google Shape;517;p29"/>
          <p:cNvPicPr preferRelativeResize="0"/>
          <p:nvPr/>
        </p:nvPicPr>
        <p:blipFill rotWithShape="1">
          <a:blip r:embed="rId4">
            <a:alphaModFix/>
          </a:blip>
          <a:srcRect b="0" l="0" r="0" t="0"/>
          <a:stretch/>
        </p:blipFill>
        <p:spPr>
          <a:xfrm>
            <a:off x="3948792" y="1135528"/>
            <a:ext cx="2857500" cy="285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0"/>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(The other) AI, continued.</a:t>
            </a:r>
            <a:endParaRPr/>
          </a:p>
        </p:txBody>
      </p:sp>
      <p:sp>
        <p:nvSpPr>
          <p:cNvPr id="523" name="Google Shape;523;p30"/>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524" name="Google Shape;524;p30"/>
          <p:cNvPicPr preferRelativeResize="0"/>
          <p:nvPr/>
        </p:nvPicPr>
        <p:blipFill rotWithShape="1">
          <a:blip r:embed="rId3">
            <a:alphaModFix/>
          </a:blip>
          <a:srcRect b="0" l="0" r="0" t="0"/>
          <a:stretch/>
        </p:blipFill>
        <p:spPr>
          <a:xfrm>
            <a:off x="17679" y="2057400"/>
            <a:ext cx="5918200" cy="2743200"/>
          </a:xfrm>
          <a:prstGeom prst="rect">
            <a:avLst/>
          </a:prstGeom>
          <a:noFill/>
          <a:ln>
            <a:noFill/>
          </a:ln>
        </p:spPr>
      </p:pic>
      <p:sp>
        <p:nvSpPr>
          <p:cNvPr id="525" name="Google Shape;525;p30"/>
          <p:cNvSpPr txBox="1"/>
          <p:nvPr/>
        </p:nvSpPr>
        <p:spPr>
          <a:xfrm>
            <a:off x="6117206" y="1305304"/>
            <a:ext cx="5493900" cy="38940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Century Gothic"/>
              <a:buNone/>
            </a:pPr>
            <a:r>
              <a:rPr b="0" i="0" lang="en-US" sz="2400" u="none" cap="none" strike="noStrike">
                <a:solidFill>
                  <a:schemeClr val="dk1"/>
                </a:solidFill>
                <a:latin typeface="Century Gothic"/>
                <a:ea typeface="Century Gothic"/>
                <a:cs typeface="Century Gothic"/>
                <a:sym typeface="Century Gothic"/>
              </a:rPr>
              <a:t>Several times throughout this class (and your majors!) we will </a:t>
            </a:r>
            <a:r>
              <a:rPr b="1" i="0" lang="en-US" sz="2400" u="none" cap="none" strike="noStrike">
                <a:solidFill>
                  <a:schemeClr val="dk1"/>
                </a:solidFill>
                <a:latin typeface="Century Gothic"/>
                <a:ea typeface="Century Gothic"/>
                <a:cs typeface="Century Gothic"/>
                <a:sym typeface="Century Gothic"/>
              </a:rPr>
              <a:t>directly ask you to engage with Large Language Models (LLMs)</a:t>
            </a:r>
            <a:r>
              <a:rPr b="0" i="0" lang="en-US" sz="2400" u="none" cap="none" strike="noStrike">
                <a:solidFill>
                  <a:schemeClr val="dk1"/>
                </a:solidFill>
                <a:latin typeface="Century Gothic"/>
                <a:ea typeface="Century Gothic"/>
                <a:cs typeface="Century Gothic"/>
                <a:sym typeface="Century Gothic"/>
              </a:rPr>
              <a:t>. </a:t>
            </a:r>
            <a:r>
              <a:rPr b="1" i="0" lang="en-US" sz="2400" u="none" cap="none" strike="noStrike">
                <a:solidFill>
                  <a:schemeClr val="dk1"/>
                </a:solidFill>
                <a:latin typeface="Century Gothic"/>
                <a:ea typeface="Century Gothic"/>
                <a:cs typeface="Century Gothic"/>
                <a:sym typeface="Century Gothic"/>
              </a:rPr>
              <a:t>But if you use an LLM to do your homework, and we catch you, this is plagiarism. </a:t>
            </a:r>
            <a:endParaRPr b="1" i="0" sz="3600" u="none" cap="none" strike="noStrike">
              <a:solidFill>
                <a:srgbClr val="C00000"/>
              </a:solidFill>
              <a:latin typeface="Century Gothic"/>
              <a:ea typeface="Century Gothic"/>
              <a:cs typeface="Century Gothic"/>
              <a:sym typeface="Century Gothic"/>
            </a:endParaRPr>
          </a:p>
          <a:p>
            <a:pPr indent="0" lvl="0" marL="0" marR="0" rtl="0" algn="l">
              <a:lnSpc>
                <a:spcPct val="115000"/>
              </a:lnSpc>
              <a:spcBef>
                <a:spcPts val="2133"/>
              </a:spcBef>
              <a:spcAft>
                <a:spcPts val="0"/>
              </a:spcAft>
              <a:buClr>
                <a:srgbClr val="C00000"/>
              </a:buClr>
              <a:buSzPts val="1800"/>
              <a:buFont typeface="Century Gothic"/>
              <a:buNone/>
            </a:pPr>
            <a:r>
              <a:rPr b="1" i="0" lang="en-US" sz="3600" u="none" cap="none" strike="noStrike">
                <a:solidFill>
                  <a:srgbClr val="C00000"/>
                </a:solidFill>
                <a:latin typeface="Century Gothic"/>
                <a:ea typeface="Century Gothic"/>
                <a:cs typeface="Century Gothic"/>
                <a:sym typeface="Century Gothic"/>
              </a:rPr>
              <a:t>If you’re not sure, ask.</a:t>
            </a:r>
            <a:endParaRPr b="0" i="0" sz="2400" u="none" cap="none" strike="noStrike">
              <a:solidFill>
                <a:srgbClr val="C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1"/>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oppins Medium"/>
              <a:buNone/>
            </a:pPr>
            <a:r>
              <a:rPr lang="en-US"/>
              <a:t>Why will we make sure we </a:t>
            </a:r>
            <a:r>
              <a:rPr lang="en-US"/>
              <a:t>catch you?</a:t>
            </a:r>
            <a:endParaRPr/>
          </a:p>
        </p:txBody>
      </p:sp>
      <p:sp>
        <p:nvSpPr>
          <p:cNvPr id="531" name="Google Shape;531;p31"/>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32" name="Google Shape;532;p31"/>
          <p:cNvSpPr txBox="1"/>
          <p:nvPr/>
        </p:nvSpPr>
        <p:spPr>
          <a:xfrm>
            <a:off x="6822079" y="1593668"/>
            <a:ext cx="4845594" cy="3990644"/>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Century Gothic"/>
              <a:buNone/>
            </a:pPr>
            <a:r>
              <a:rPr b="0" i="0" lang="en-US" sz="2400" u="none" cap="none" strike="noStrike">
                <a:solidFill>
                  <a:schemeClr val="dk1"/>
                </a:solidFill>
                <a:latin typeface="Century Gothic"/>
                <a:ea typeface="Century Gothic"/>
                <a:cs typeface="Century Gothic"/>
                <a:sym typeface="Century Gothic"/>
              </a:rPr>
              <a:t>Because our job is to train you to go out in the world and do great things. How well we train you </a:t>
            </a:r>
            <a:r>
              <a:rPr b="1" i="0" lang="en-US" sz="2400" u="none" cap="none" strike="noStrike">
                <a:solidFill>
                  <a:schemeClr val="dk1"/>
                </a:solidFill>
                <a:latin typeface="Century Gothic"/>
                <a:ea typeface="Century Gothic"/>
                <a:cs typeface="Century Gothic"/>
                <a:sym typeface="Century Gothic"/>
              </a:rPr>
              <a:t>reflects on you, your peers, UB as a whole, and us.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2133"/>
              </a:spcBef>
              <a:spcAft>
                <a:spcPts val="0"/>
              </a:spcAft>
              <a:buClr>
                <a:schemeClr val="dk1"/>
              </a:buClr>
              <a:buSzPts val="1800"/>
              <a:buFont typeface="Century Gothic"/>
              <a:buNone/>
            </a:pPr>
            <a:r>
              <a:t/>
            </a:r>
            <a:endParaRPr b="1" i="0" sz="2400" u="none" cap="none" strike="noStrike">
              <a:solidFill>
                <a:schemeClr val="dk1"/>
              </a:solidFill>
              <a:latin typeface="Century Gothic"/>
              <a:ea typeface="Century Gothic"/>
              <a:cs typeface="Century Gothic"/>
              <a:sym typeface="Century Gothic"/>
            </a:endParaRPr>
          </a:p>
          <a:p>
            <a:pPr indent="0" lvl="0" marL="0" marR="0" rtl="0" algn="l">
              <a:lnSpc>
                <a:spcPct val="115000"/>
              </a:lnSpc>
              <a:spcBef>
                <a:spcPts val="2133"/>
              </a:spcBef>
              <a:spcAft>
                <a:spcPts val="0"/>
              </a:spcAft>
              <a:buClr>
                <a:schemeClr val="dk1"/>
              </a:buClr>
              <a:buSzPts val="1800"/>
              <a:buFont typeface="Century Gothic"/>
              <a:buNone/>
            </a:pPr>
            <a:r>
              <a:rPr b="1" i="0" lang="en-US" sz="2400" u="none" cap="none" strike="noStrike">
                <a:solidFill>
                  <a:schemeClr val="dk1"/>
                </a:solidFill>
                <a:latin typeface="Century Gothic"/>
                <a:ea typeface="Century Gothic"/>
                <a:cs typeface="Century Gothic"/>
                <a:sym typeface="Century Gothic"/>
              </a:rPr>
              <a:t>And you will not learn by copy/pasting from GPT</a:t>
            </a:r>
            <a:endParaRPr b="0" i="0" sz="2400" u="none" cap="none" strike="noStrike">
              <a:solidFill>
                <a:schemeClr val="dk1"/>
              </a:solidFill>
              <a:latin typeface="Century Gothic"/>
              <a:ea typeface="Century Gothic"/>
              <a:cs typeface="Century Gothic"/>
              <a:sym typeface="Century Gothic"/>
            </a:endParaRPr>
          </a:p>
        </p:txBody>
      </p:sp>
      <p:pic>
        <p:nvPicPr>
          <p:cNvPr id="533" name="Google Shape;533;p31"/>
          <p:cNvPicPr preferRelativeResize="0"/>
          <p:nvPr/>
        </p:nvPicPr>
        <p:blipFill rotWithShape="1">
          <a:blip r:embed="rId3">
            <a:alphaModFix/>
          </a:blip>
          <a:srcRect b="0" l="0" r="0" t="0"/>
          <a:stretch/>
        </p:blipFill>
        <p:spPr>
          <a:xfrm>
            <a:off x="286193" y="1593668"/>
            <a:ext cx="6299200" cy="1600200"/>
          </a:xfrm>
          <a:prstGeom prst="rect">
            <a:avLst/>
          </a:prstGeom>
          <a:noFill/>
          <a:ln>
            <a:noFill/>
          </a:ln>
        </p:spPr>
      </p:pic>
      <p:pic>
        <p:nvPicPr>
          <p:cNvPr id="534" name="Google Shape;534;p31"/>
          <p:cNvPicPr preferRelativeResize="0"/>
          <p:nvPr/>
        </p:nvPicPr>
        <p:blipFill rotWithShape="1">
          <a:blip r:embed="rId4">
            <a:alphaModFix/>
          </a:blip>
          <a:srcRect b="0" l="0" r="0" t="0"/>
          <a:stretch/>
        </p:blipFill>
        <p:spPr>
          <a:xfrm>
            <a:off x="381443" y="3385233"/>
            <a:ext cx="6108700" cy="1282700"/>
          </a:xfrm>
          <a:prstGeom prst="rect">
            <a:avLst/>
          </a:prstGeom>
          <a:noFill/>
          <a:ln>
            <a:noFill/>
          </a:ln>
        </p:spPr>
      </p:pic>
      <p:pic>
        <p:nvPicPr>
          <p:cNvPr id="535" name="Google Shape;535;p31"/>
          <p:cNvPicPr preferRelativeResize="0"/>
          <p:nvPr/>
        </p:nvPicPr>
        <p:blipFill rotWithShape="1">
          <a:blip r:embed="rId5">
            <a:alphaModFix/>
          </a:blip>
          <a:srcRect b="0" l="0" r="0" t="0"/>
          <a:stretch/>
        </p:blipFill>
        <p:spPr>
          <a:xfrm>
            <a:off x="406843" y="5133673"/>
            <a:ext cx="6083300" cy="952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2"/>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(The other) AI, continued.</a:t>
            </a:r>
            <a:endParaRPr/>
          </a:p>
        </p:txBody>
      </p:sp>
      <p:sp>
        <p:nvSpPr>
          <p:cNvPr id="541" name="Google Shape;541;p32"/>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42" name="Google Shape;542;p32"/>
          <p:cNvSpPr txBox="1"/>
          <p:nvPr/>
        </p:nvSpPr>
        <p:spPr>
          <a:xfrm>
            <a:off x="901337" y="1580605"/>
            <a:ext cx="9760500" cy="4044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800"/>
              <a:buFont typeface="Century Gothic"/>
              <a:buNone/>
            </a:pPr>
            <a:r>
              <a:rPr b="0" i="0" lang="en-US" sz="2800" u="none" cap="none" strike="noStrike">
                <a:solidFill>
                  <a:schemeClr val="dk1"/>
                </a:solidFill>
                <a:latin typeface="Century Gothic"/>
                <a:ea typeface="Century Gothic"/>
                <a:cs typeface="Century Gothic"/>
                <a:sym typeface="Century Gothic"/>
              </a:rPr>
              <a:t>In short: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2133"/>
              </a:spcBef>
              <a:spcAft>
                <a:spcPts val="0"/>
              </a:spcAft>
              <a:buClr>
                <a:schemeClr val="dk1"/>
              </a:buClr>
              <a:buSzPts val="1800"/>
              <a:buFont typeface="Century Gothic"/>
              <a:buNone/>
            </a:pPr>
            <a:r>
              <a:rPr b="0" i="0" lang="en-US" sz="2800" u="none" cap="none" strike="noStrike">
                <a:solidFill>
                  <a:schemeClr val="dk1"/>
                </a:solidFill>
                <a:latin typeface="Century Gothic"/>
                <a:ea typeface="Century Gothic"/>
                <a:cs typeface="Century Gothic"/>
                <a:sym typeface="Century Gothic"/>
              </a:rPr>
              <a:t>Most of you are in a major where many of the faculty </a:t>
            </a:r>
            <a:r>
              <a:rPr b="1" i="0" lang="en-US" sz="2800" u="none" cap="none" strike="noStrike">
                <a:solidFill>
                  <a:schemeClr val="dk1"/>
                </a:solidFill>
                <a:latin typeface="Century Gothic"/>
                <a:ea typeface="Century Gothic"/>
                <a:cs typeface="Century Gothic"/>
                <a:sym typeface="Century Gothic"/>
              </a:rPr>
              <a:t>are actively developing technologies that use and/or help improve LLMs. We love technology! We think there are great uses of it!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2133"/>
              </a:spcBef>
              <a:spcAft>
                <a:spcPts val="0"/>
              </a:spcAft>
              <a:buClr>
                <a:schemeClr val="dk1"/>
              </a:buClr>
              <a:buSzPts val="1800"/>
              <a:buFont typeface="Century Gothic"/>
              <a:buNone/>
            </a:pPr>
            <a:r>
              <a:rPr b="1" i="0" lang="en-US" sz="2800" u="none" cap="none" strike="noStrike">
                <a:solidFill>
                  <a:schemeClr val="dk1"/>
                </a:solidFill>
                <a:latin typeface="Century Gothic"/>
                <a:ea typeface="Century Gothic"/>
                <a:cs typeface="Century Gothic"/>
                <a:sym typeface="Century Gothic"/>
              </a:rPr>
              <a:t>But our first priority is that you learn. And you will not learn by copy/pasting from an LLM.</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3"/>
          <p:cNvSpPr txBox="1"/>
          <p:nvPr>
            <p:ph type="title"/>
          </p:nvPr>
        </p:nvSpPr>
        <p:spPr>
          <a:xfrm>
            <a:off x="678079" y="165430"/>
            <a:ext cx="10515600" cy="86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Please, please don’t cheat</a:t>
            </a:r>
            <a:endParaRPr/>
          </a:p>
        </p:txBody>
      </p:sp>
      <p:sp>
        <p:nvSpPr>
          <p:cNvPr id="548" name="Google Shape;548;p33"/>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
        <p:nvSpPr>
          <p:cNvPr id="549" name="Google Shape;549;p33"/>
          <p:cNvSpPr txBox="1"/>
          <p:nvPr/>
        </p:nvSpPr>
        <p:spPr>
          <a:xfrm>
            <a:off x="496389" y="1184855"/>
            <a:ext cx="11695500" cy="44022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C00000"/>
              </a:buClr>
              <a:buSzPts val="1800"/>
              <a:buFont typeface="Century Gothic"/>
              <a:buNone/>
            </a:pPr>
            <a:r>
              <a:rPr b="1" i="0" lang="en-US" sz="5000" u="none" cap="none" strike="noStrike">
                <a:solidFill>
                  <a:srgbClr val="C00000"/>
                </a:solidFill>
                <a:latin typeface="Century Gothic"/>
                <a:ea typeface="Century Gothic"/>
                <a:cs typeface="Century Gothic"/>
                <a:sym typeface="Century Gothic"/>
              </a:rPr>
              <a:t>If you cheat, and we catch you, we will</a:t>
            </a:r>
            <a:r>
              <a:rPr b="1" lang="en-US" sz="5000">
                <a:solidFill>
                  <a:srgbClr val="C00000"/>
                </a:solidFill>
                <a:latin typeface="Century Gothic"/>
                <a:ea typeface="Century Gothic"/>
                <a:cs typeface="Century Gothic"/>
                <a:sym typeface="Century Gothic"/>
              </a:rPr>
              <a:t> make sure it goes on your record</a:t>
            </a:r>
            <a:r>
              <a:rPr b="1" i="0" lang="en-US" sz="5000" u="none" cap="none" strike="noStrike">
                <a:solidFill>
                  <a:srgbClr val="C00000"/>
                </a:solidFill>
                <a:latin typeface="Century Gothic"/>
                <a:ea typeface="Century Gothic"/>
                <a:cs typeface="Century Gothic"/>
                <a:sym typeface="Century Gothic"/>
              </a:rPr>
              <a:t>, even though we are not scary or mean and we really hate doing it. There will be no exceptions.</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2effe726039_1_51"/>
          <p:cNvSpPr txBox="1"/>
          <p:nvPr>
            <p:ph type="title"/>
          </p:nvPr>
        </p:nvSpPr>
        <p:spPr>
          <a:xfrm>
            <a:off x="678079" y="165430"/>
            <a:ext cx="105156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“Why am I taking this course?”</a:t>
            </a:r>
            <a:endParaRPr/>
          </a:p>
        </p:txBody>
      </p:sp>
      <p:sp>
        <p:nvSpPr>
          <p:cNvPr id="125" name="Google Shape;125;g2effe726039_1_51"/>
          <p:cNvSpPr txBox="1"/>
          <p:nvPr>
            <p:ph idx="1" type="body"/>
          </p:nvPr>
        </p:nvSpPr>
        <p:spPr>
          <a:xfrm>
            <a:off x="678079" y="1346530"/>
            <a:ext cx="10515600" cy="4351200"/>
          </a:xfrm>
          <a:prstGeom prst="rect">
            <a:avLst/>
          </a:prstGeom>
          <a:noFill/>
          <a:ln>
            <a:noFill/>
          </a:ln>
        </p:spPr>
        <p:txBody>
          <a:bodyPr anchorCtr="0" anchor="t" bIns="121900" lIns="121900" spcFirstLastPara="1" rIns="121900" wrap="square" tIns="121900">
            <a:noAutofit/>
          </a:bodyPr>
          <a:lstStyle/>
          <a:p>
            <a:pPr indent="-376745" lvl="0" marL="457200" rtl="0" algn="l">
              <a:lnSpc>
                <a:spcPct val="115000"/>
              </a:lnSpc>
              <a:spcBef>
                <a:spcPts val="2133"/>
              </a:spcBef>
              <a:spcAft>
                <a:spcPts val="0"/>
              </a:spcAft>
              <a:buSzPts val="2333"/>
              <a:buAutoNum type="arabicPeriod"/>
            </a:pPr>
            <a:r>
              <a:rPr b="1" lang="en-US" sz="2333"/>
              <a:t>Because you [kind of] have to. </a:t>
            </a:r>
            <a:r>
              <a:rPr lang="en-US" sz="2333"/>
              <a:t>Every UB student has to take (and pass) a 199 course. We’re happy you’re with us!</a:t>
            </a:r>
            <a:endParaRPr sz="2333"/>
          </a:p>
          <a:p>
            <a:pPr indent="-376745" lvl="0" marL="457200" rtl="0" algn="l">
              <a:lnSpc>
                <a:spcPct val="115000"/>
              </a:lnSpc>
              <a:spcBef>
                <a:spcPts val="0"/>
              </a:spcBef>
              <a:spcAft>
                <a:spcPts val="0"/>
              </a:spcAft>
              <a:buSzPts val="2333"/>
              <a:buAutoNum type="arabicPeriod"/>
            </a:pPr>
            <a:r>
              <a:rPr b="1" lang="en-US" sz="2333"/>
              <a:t>Because it will help you build skills to succeed in CSE. </a:t>
            </a:r>
            <a:r>
              <a:rPr lang="en-US" sz="2333"/>
              <a:t>We’ll cover things like time management and violating academic integrity</a:t>
            </a:r>
            <a:endParaRPr sz="2333"/>
          </a:p>
          <a:p>
            <a:pPr indent="-376745" lvl="0" marL="457200" rtl="0" algn="l">
              <a:lnSpc>
                <a:spcPct val="115000"/>
              </a:lnSpc>
              <a:spcBef>
                <a:spcPts val="0"/>
              </a:spcBef>
              <a:spcAft>
                <a:spcPts val="0"/>
              </a:spcAft>
              <a:buSzPts val="2333"/>
              <a:buAutoNum type="arabicPeriod"/>
            </a:pPr>
            <a:r>
              <a:rPr b="1" lang="en-US" sz="2333"/>
              <a:t>Because you will see different sides of computer science and engineering. </a:t>
            </a:r>
            <a:r>
              <a:rPr lang="en-US" sz="2333"/>
              <a:t>From AI to Ethics, we’ll cover many (but not all) areas of a big field</a:t>
            </a:r>
            <a:endParaRPr sz="2333"/>
          </a:p>
          <a:p>
            <a:pPr indent="-376745" lvl="0" marL="457200" rtl="0" algn="l">
              <a:lnSpc>
                <a:spcPct val="115000"/>
              </a:lnSpc>
              <a:spcBef>
                <a:spcPts val="0"/>
              </a:spcBef>
              <a:spcAft>
                <a:spcPts val="0"/>
              </a:spcAft>
              <a:buSzPts val="2333"/>
              <a:buAutoNum type="arabicPeriod"/>
            </a:pPr>
            <a:r>
              <a:rPr b="1" lang="en-US" sz="2333"/>
              <a:t>Because it will help you get a job. </a:t>
            </a:r>
            <a:r>
              <a:rPr lang="en-US" sz="2333"/>
              <a:t>This is not a “technical course.” But </a:t>
            </a:r>
            <a:r>
              <a:rPr b="1" lang="en-US" sz="2333"/>
              <a:t>the #1 thing we hear from potential employers who don’t hire you is </a:t>
            </a:r>
            <a:r>
              <a:rPr lang="en-US" sz="2333"/>
              <a:t>“</a:t>
            </a:r>
            <a:r>
              <a:rPr b="1" lang="en-US" sz="2333"/>
              <a:t>they don’t have the ‘other important skills’</a:t>
            </a:r>
            <a:r>
              <a:rPr lang="en-US" sz="2333"/>
              <a:t>”</a:t>
            </a:r>
            <a:endParaRPr sz="2333"/>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4"/>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Details, Part 7–Fall Break</a:t>
            </a:r>
            <a:endParaRPr/>
          </a:p>
        </p:txBody>
      </p:sp>
      <p:sp>
        <p:nvSpPr>
          <p:cNvPr id="555" name="Google Shape;555;p34"/>
          <p:cNvSpPr txBox="1"/>
          <p:nvPr>
            <p:ph idx="1" type="body"/>
          </p:nvPr>
        </p:nvSpPr>
        <p:spPr>
          <a:xfrm>
            <a:off x="678079" y="144940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UB has instituted a new Fall Break, on 10/14-10/15</a:t>
            </a:r>
            <a:endParaRPr/>
          </a:p>
          <a:p>
            <a:pPr indent="-228600" lvl="0" marL="228600" rtl="0" algn="l">
              <a:lnSpc>
                <a:spcPct val="90000"/>
              </a:lnSpc>
              <a:spcBef>
                <a:spcPts val="1000"/>
              </a:spcBef>
              <a:spcAft>
                <a:spcPts val="0"/>
              </a:spcAft>
              <a:buSzPts val="2800"/>
              <a:buChar char="▪"/>
            </a:pPr>
            <a:r>
              <a:rPr lang="en-US"/>
              <a:t> We will obviously </a:t>
            </a:r>
            <a:r>
              <a:rPr b="1" lang="en-US"/>
              <a:t>not have lecture on 10/14. </a:t>
            </a:r>
            <a:r>
              <a:rPr lang="en-US"/>
              <a:t>Otherwise, </a:t>
            </a:r>
            <a:r>
              <a:rPr b="1" lang="en-US"/>
              <a:t>n</a:t>
            </a:r>
            <a:r>
              <a:rPr b="1" lang="en-US"/>
              <a:t>othing else will change</a:t>
            </a:r>
            <a:endParaRPr/>
          </a:p>
          <a:p>
            <a:pPr indent="0" lvl="0" marL="457200" rtl="0" algn="l">
              <a:lnSpc>
                <a:spcPct val="90000"/>
              </a:lnSpc>
              <a:spcBef>
                <a:spcPts val="10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5"/>
          <p:cNvSpPr txBox="1"/>
          <p:nvPr/>
        </p:nvSpPr>
        <p:spPr>
          <a:xfrm>
            <a:off x="886318" y="2828835"/>
            <a:ext cx="798189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dk1"/>
                </a:solidFill>
                <a:latin typeface="Century Gothic"/>
                <a:ea typeface="Century Gothic"/>
                <a:cs typeface="Century Gothic"/>
                <a:sym typeface="Century Gothic"/>
              </a:rPr>
              <a:t>Questions?!</a:t>
            </a:r>
            <a:endParaRPr b="0" i="0" sz="1400" u="none" cap="none" strike="noStrike">
              <a:solidFill>
                <a:srgbClr val="000000"/>
              </a:solidFill>
              <a:latin typeface="Arial"/>
              <a:ea typeface="Arial"/>
              <a:cs typeface="Arial"/>
              <a:sym typeface="Arial"/>
            </a:endParaRPr>
          </a:p>
        </p:txBody>
      </p:sp>
      <p:pic>
        <p:nvPicPr>
          <p:cNvPr id="561" name="Google Shape;561;p35"/>
          <p:cNvPicPr preferRelativeResize="0"/>
          <p:nvPr/>
        </p:nvPicPr>
        <p:blipFill rotWithShape="1">
          <a:blip r:embed="rId3">
            <a:alphaModFix/>
          </a:blip>
          <a:srcRect b="0" l="0" r="0" t="0"/>
          <a:stretch/>
        </p:blipFill>
        <p:spPr>
          <a:xfrm>
            <a:off x="7064377" y="305825"/>
            <a:ext cx="4686208" cy="6246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77b5187f6f_0_12"/>
          <p:cNvSpPr txBox="1"/>
          <p:nvPr>
            <p:ph type="title"/>
          </p:nvPr>
        </p:nvSpPr>
        <p:spPr>
          <a:xfrm>
            <a:off x="678079" y="165430"/>
            <a:ext cx="105156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Your Three Current TODOs </a:t>
            </a:r>
            <a:endParaRPr/>
          </a:p>
        </p:txBody>
      </p:sp>
      <p:sp>
        <p:nvSpPr>
          <p:cNvPr id="567" name="Google Shape;567;g277b5187f6f_0_12"/>
          <p:cNvSpPr txBox="1"/>
          <p:nvPr>
            <p:ph idx="1" type="body"/>
          </p:nvPr>
        </p:nvSpPr>
        <p:spPr>
          <a:xfrm>
            <a:off x="678075" y="1449400"/>
            <a:ext cx="10515600" cy="4674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3200"/>
              <a:buChar char="▪"/>
            </a:pPr>
            <a:r>
              <a:rPr lang="en-US" sz="3200"/>
              <a:t>You have three</a:t>
            </a:r>
            <a:r>
              <a:rPr b="1" lang="en-US" sz="3200"/>
              <a:t> TODOs</a:t>
            </a:r>
            <a:endParaRPr/>
          </a:p>
          <a:p>
            <a:pPr indent="-228600" lvl="1" marL="685800" rtl="0" algn="l">
              <a:lnSpc>
                <a:spcPct val="90000"/>
              </a:lnSpc>
              <a:spcBef>
                <a:spcPts val="500"/>
              </a:spcBef>
              <a:spcAft>
                <a:spcPts val="0"/>
              </a:spcAft>
              <a:buSzPts val="2800"/>
              <a:buChar char="▪"/>
            </a:pPr>
            <a:r>
              <a:rPr lang="en-US" sz="2800"/>
              <a:t>Get access to TopHat </a:t>
            </a:r>
            <a:r>
              <a:rPr b="1" lang="en-US" sz="2800"/>
              <a:t>(by WEDNESDAY)</a:t>
            </a:r>
            <a:endParaRPr b="1" sz="2800"/>
          </a:p>
          <a:p>
            <a:pPr indent="-292100" lvl="2" marL="1143000" rtl="0" algn="l">
              <a:lnSpc>
                <a:spcPct val="90000"/>
              </a:lnSpc>
              <a:spcBef>
                <a:spcPts val="500"/>
              </a:spcBef>
              <a:spcAft>
                <a:spcPts val="0"/>
              </a:spcAft>
              <a:buSzPts val="2800"/>
              <a:buChar char="▪"/>
            </a:pPr>
            <a:r>
              <a:rPr b="1" lang="en-US" sz="2800"/>
              <a:t>You will get an email TONIGHT with instructions on how to do so</a:t>
            </a:r>
            <a:endParaRPr sz="2800"/>
          </a:p>
          <a:p>
            <a:pPr indent="-292100" lvl="1" marL="685800" rtl="0" algn="l">
              <a:lnSpc>
                <a:spcPct val="90000"/>
              </a:lnSpc>
              <a:spcBef>
                <a:spcPts val="500"/>
              </a:spcBef>
              <a:spcAft>
                <a:spcPts val="0"/>
              </a:spcAft>
              <a:buSzPts val="2800"/>
              <a:buChar char="▪"/>
            </a:pPr>
            <a:r>
              <a:rPr lang="en-US" sz="2800"/>
              <a:t>TopHat costs $$, if this is a problem, </a:t>
            </a:r>
            <a:r>
              <a:rPr b="1" lang="en-US" sz="2800"/>
              <a:t>email the Head Instructor:</a:t>
            </a:r>
            <a:endParaRPr b="1" sz="2800"/>
          </a:p>
          <a:p>
            <a:pPr indent="-292100" lvl="2" marL="1143000" rtl="0" algn="l">
              <a:lnSpc>
                <a:spcPct val="90000"/>
              </a:lnSpc>
              <a:spcBef>
                <a:spcPts val="500"/>
              </a:spcBef>
              <a:spcAft>
                <a:spcPts val="0"/>
              </a:spcAft>
              <a:buSzPts val="2800"/>
              <a:buChar char="▪"/>
            </a:pPr>
            <a:r>
              <a:rPr lang="en-US" sz="2800"/>
              <a:t>Professor Joseph: kjoseph@buffalo.edu</a:t>
            </a:r>
            <a:endParaRPr sz="2800"/>
          </a:p>
        </p:txBody>
      </p:sp>
      <p:sp>
        <p:nvSpPr>
          <p:cNvPr id="568" name="Google Shape;568;g277b5187f6f_0_12"/>
          <p:cNvSpPr txBox="1"/>
          <p:nvPr>
            <p:ph idx="12" type="sldNum"/>
          </p:nvPr>
        </p:nvSpPr>
        <p:spPr>
          <a:xfrm>
            <a:off x="5684883" y="6551913"/>
            <a:ext cx="501900" cy="31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id="569" name="Google Shape;569;g277b5187f6f_0_12"/>
          <p:cNvPicPr preferRelativeResize="0"/>
          <p:nvPr/>
        </p:nvPicPr>
        <p:blipFill rotWithShape="1">
          <a:blip r:embed="rId3">
            <a:alphaModFix/>
          </a:blip>
          <a:srcRect b="0" l="0" r="0" t="0"/>
          <a:stretch/>
        </p:blipFill>
        <p:spPr>
          <a:xfrm>
            <a:off x="9460275" y="0"/>
            <a:ext cx="2346750" cy="2346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77b5187f6f_0_19"/>
          <p:cNvSpPr txBox="1"/>
          <p:nvPr>
            <p:ph type="title"/>
          </p:nvPr>
        </p:nvSpPr>
        <p:spPr>
          <a:xfrm>
            <a:off x="678079" y="165430"/>
            <a:ext cx="105156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Your Three Current TODOs </a:t>
            </a:r>
            <a:endParaRPr/>
          </a:p>
        </p:txBody>
      </p:sp>
      <p:sp>
        <p:nvSpPr>
          <p:cNvPr id="575" name="Google Shape;575;g277b5187f6f_0_19"/>
          <p:cNvSpPr txBox="1"/>
          <p:nvPr>
            <p:ph idx="1" type="body"/>
          </p:nvPr>
        </p:nvSpPr>
        <p:spPr>
          <a:xfrm>
            <a:off x="678079" y="1449408"/>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3200"/>
              <a:buChar char="▪"/>
            </a:pPr>
            <a:r>
              <a:rPr lang="en-US" sz="3200"/>
              <a:t>You have three </a:t>
            </a:r>
            <a:r>
              <a:rPr b="1" lang="en-US" sz="3200"/>
              <a:t>immediate TODOs</a:t>
            </a:r>
            <a:endParaRPr/>
          </a:p>
          <a:p>
            <a:pPr indent="-228600" lvl="1" marL="685800" rtl="0" algn="l">
              <a:lnSpc>
                <a:spcPct val="90000"/>
              </a:lnSpc>
              <a:spcBef>
                <a:spcPts val="500"/>
              </a:spcBef>
              <a:spcAft>
                <a:spcPts val="0"/>
              </a:spcAft>
              <a:buSzPts val="2800"/>
              <a:buChar char="▪"/>
            </a:pPr>
            <a:r>
              <a:rPr lang="en-US" sz="2800"/>
              <a:t>Get access to TopHat </a:t>
            </a:r>
            <a:r>
              <a:rPr b="1" lang="en-US" sz="2800"/>
              <a:t>(by WEDNESDAY)</a:t>
            </a:r>
            <a:endParaRPr b="1" sz="2800"/>
          </a:p>
          <a:p>
            <a:pPr indent="-228600" lvl="1" marL="685800" rtl="0" algn="l">
              <a:lnSpc>
                <a:spcPct val="90000"/>
              </a:lnSpc>
              <a:spcBef>
                <a:spcPts val="500"/>
              </a:spcBef>
              <a:spcAft>
                <a:spcPts val="0"/>
              </a:spcAft>
              <a:buSzPts val="2800"/>
              <a:buChar char="▪"/>
            </a:pPr>
            <a:r>
              <a:rPr lang="en-US" sz="2800"/>
              <a:t>Complete the first CSE Cohort Study </a:t>
            </a:r>
            <a:r>
              <a:rPr b="1" lang="en-US" sz="2800"/>
              <a:t>(due NEXT Weds.)</a:t>
            </a:r>
            <a:endParaRPr b="1" sz="2800"/>
          </a:p>
          <a:p>
            <a:pPr indent="-292100" lvl="2" marL="1143000" rtl="0" algn="l">
              <a:lnSpc>
                <a:spcPct val="90000"/>
              </a:lnSpc>
              <a:spcBef>
                <a:spcPts val="500"/>
              </a:spcBef>
              <a:spcAft>
                <a:spcPts val="0"/>
              </a:spcAft>
              <a:buSzPts val="2800"/>
              <a:buChar char="▪"/>
            </a:pPr>
            <a:r>
              <a:rPr b="1" lang="en-US" sz="2800"/>
              <a:t>You’ll get information on how to do this on Wednesday</a:t>
            </a:r>
            <a:endParaRPr b="1"/>
          </a:p>
        </p:txBody>
      </p:sp>
      <p:sp>
        <p:nvSpPr>
          <p:cNvPr id="576" name="Google Shape;576;g277b5187f6f_0_19"/>
          <p:cNvSpPr txBox="1"/>
          <p:nvPr>
            <p:ph idx="12" type="sldNum"/>
          </p:nvPr>
        </p:nvSpPr>
        <p:spPr>
          <a:xfrm>
            <a:off x="5684883" y="6551913"/>
            <a:ext cx="501900" cy="31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id="577" name="Google Shape;577;g277b5187f6f_0_19"/>
          <p:cNvPicPr preferRelativeResize="0"/>
          <p:nvPr/>
        </p:nvPicPr>
        <p:blipFill rotWithShape="1">
          <a:blip r:embed="rId3">
            <a:alphaModFix/>
          </a:blip>
          <a:srcRect b="0" l="0" r="0" t="0"/>
          <a:stretch/>
        </p:blipFill>
        <p:spPr>
          <a:xfrm>
            <a:off x="9460275" y="0"/>
            <a:ext cx="2346750" cy="2346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77b5187f6f_0_26"/>
          <p:cNvSpPr txBox="1"/>
          <p:nvPr>
            <p:ph type="title"/>
          </p:nvPr>
        </p:nvSpPr>
        <p:spPr>
          <a:xfrm>
            <a:off x="678079" y="165430"/>
            <a:ext cx="105156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Your Three Current TODOs </a:t>
            </a:r>
            <a:endParaRPr/>
          </a:p>
        </p:txBody>
      </p:sp>
      <p:sp>
        <p:nvSpPr>
          <p:cNvPr id="583" name="Google Shape;583;g277b5187f6f_0_26"/>
          <p:cNvSpPr txBox="1"/>
          <p:nvPr>
            <p:ph idx="1" type="body"/>
          </p:nvPr>
        </p:nvSpPr>
        <p:spPr>
          <a:xfrm>
            <a:off x="678079" y="1449408"/>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3200"/>
              <a:buChar char="▪"/>
            </a:pPr>
            <a:r>
              <a:rPr lang="en-US" sz="3200"/>
              <a:t>You have three </a:t>
            </a:r>
            <a:r>
              <a:rPr b="1" lang="en-US" sz="3200"/>
              <a:t>immediate TODOs</a:t>
            </a:r>
            <a:endParaRPr/>
          </a:p>
          <a:p>
            <a:pPr indent="-228600" lvl="1" marL="685800" rtl="0" algn="l">
              <a:lnSpc>
                <a:spcPct val="90000"/>
              </a:lnSpc>
              <a:spcBef>
                <a:spcPts val="500"/>
              </a:spcBef>
              <a:spcAft>
                <a:spcPts val="0"/>
              </a:spcAft>
              <a:buSzPts val="2800"/>
              <a:buChar char="▪"/>
            </a:pPr>
            <a:r>
              <a:rPr lang="en-US" sz="2800"/>
              <a:t>Get access to TopHat </a:t>
            </a:r>
            <a:r>
              <a:rPr b="1" lang="en-US" sz="2800"/>
              <a:t>(by WEDNESDAY)</a:t>
            </a:r>
            <a:endParaRPr sz="2800"/>
          </a:p>
          <a:p>
            <a:pPr indent="-228600" lvl="1" marL="685800" rtl="0" algn="l">
              <a:lnSpc>
                <a:spcPct val="90000"/>
              </a:lnSpc>
              <a:spcBef>
                <a:spcPts val="500"/>
              </a:spcBef>
              <a:spcAft>
                <a:spcPts val="0"/>
              </a:spcAft>
              <a:buSzPts val="2800"/>
              <a:buChar char="▪"/>
            </a:pPr>
            <a:r>
              <a:rPr lang="en-US" sz="2800"/>
              <a:t>Complete the first CSE Cohort Study </a:t>
            </a:r>
            <a:r>
              <a:rPr b="1" lang="en-US" sz="2800"/>
              <a:t>(due NEXT Weds.)</a:t>
            </a:r>
            <a:endParaRPr b="1" sz="2800"/>
          </a:p>
          <a:p>
            <a:pPr indent="-292100" lvl="1" marL="685800" rtl="0" algn="l">
              <a:lnSpc>
                <a:spcPct val="90000"/>
              </a:lnSpc>
              <a:spcBef>
                <a:spcPts val="500"/>
              </a:spcBef>
              <a:spcAft>
                <a:spcPts val="0"/>
              </a:spcAft>
              <a:buSzPts val="2800"/>
              <a:buChar char="▪"/>
            </a:pPr>
            <a:r>
              <a:rPr lang="en-US" sz="2800"/>
              <a:t>Complete your 8 Hours without the Internet Assignment </a:t>
            </a:r>
            <a:r>
              <a:rPr b="1" lang="en-US" sz="2800"/>
              <a:t>(due NEXT TUESDAY)</a:t>
            </a:r>
            <a:endParaRPr b="1" sz="2800"/>
          </a:p>
          <a:p>
            <a:pPr indent="-292100" lvl="2" marL="1143000" rtl="0" algn="l">
              <a:lnSpc>
                <a:spcPct val="90000"/>
              </a:lnSpc>
              <a:spcBef>
                <a:spcPts val="500"/>
              </a:spcBef>
              <a:spcAft>
                <a:spcPts val="0"/>
              </a:spcAft>
              <a:buSzPts val="2800"/>
              <a:buChar char="▪"/>
            </a:pPr>
            <a:r>
              <a:rPr lang="en-US" sz="2800"/>
              <a:t>… details on next slide…</a:t>
            </a:r>
            <a:endParaRPr sz="2800"/>
          </a:p>
        </p:txBody>
      </p:sp>
      <p:sp>
        <p:nvSpPr>
          <p:cNvPr id="584" name="Google Shape;584;g277b5187f6f_0_26"/>
          <p:cNvSpPr txBox="1"/>
          <p:nvPr>
            <p:ph idx="12" type="sldNum"/>
          </p:nvPr>
        </p:nvSpPr>
        <p:spPr>
          <a:xfrm>
            <a:off x="5684883" y="6551913"/>
            <a:ext cx="501900" cy="3171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pic>
        <p:nvPicPr>
          <p:cNvPr id="585" name="Google Shape;585;g277b5187f6f_0_26"/>
          <p:cNvPicPr preferRelativeResize="0"/>
          <p:nvPr/>
        </p:nvPicPr>
        <p:blipFill rotWithShape="1">
          <a:blip r:embed="rId3">
            <a:alphaModFix/>
          </a:blip>
          <a:srcRect b="0" l="0" r="0" t="0"/>
          <a:stretch/>
        </p:blipFill>
        <p:spPr>
          <a:xfrm>
            <a:off x="9460275" y="0"/>
            <a:ext cx="2346750" cy="2346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7"/>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8 Hours without the Internet </a:t>
            </a:r>
            <a:endParaRPr/>
          </a:p>
        </p:txBody>
      </p:sp>
      <p:sp>
        <p:nvSpPr>
          <p:cNvPr id="591" name="Google Shape;591;p37"/>
          <p:cNvSpPr txBox="1"/>
          <p:nvPr>
            <p:ph idx="1" type="body"/>
          </p:nvPr>
        </p:nvSpPr>
        <p:spPr>
          <a:xfrm>
            <a:off x="648194" y="900768"/>
            <a:ext cx="10895612" cy="4351338"/>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2133"/>
              </a:spcBef>
              <a:spcAft>
                <a:spcPts val="0"/>
              </a:spcAft>
              <a:buSzPts val="1800"/>
              <a:buNone/>
            </a:pPr>
            <a:r>
              <a:rPr lang="en-US" sz="2600"/>
              <a:t>For your first assignment (</a:t>
            </a:r>
            <a:r>
              <a:rPr b="1" lang="en-US" sz="2600"/>
              <a:t>due next TUESDAY</a:t>
            </a:r>
            <a:r>
              <a:rPr lang="en-US" sz="2600"/>
              <a:t>), you must:</a:t>
            </a:r>
            <a:endParaRPr sz="2600"/>
          </a:p>
          <a:p>
            <a:pPr indent="-444488" lvl="0" marL="609585" rtl="0" algn="l">
              <a:lnSpc>
                <a:spcPct val="115000"/>
              </a:lnSpc>
              <a:spcBef>
                <a:spcPts val="2133"/>
              </a:spcBef>
              <a:spcAft>
                <a:spcPts val="0"/>
              </a:spcAft>
              <a:buSzPts val="1600"/>
              <a:buChar char="●"/>
            </a:pPr>
            <a:r>
              <a:rPr lang="en-US" sz="2600"/>
              <a:t>Go </a:t>
            </a:r>
            <a:r>
              <a:rPr lang="en-US" sz="2600">
                <a:solidFill>
                  <a:srgbClr val="00A69C"/>
                </a:solidFill>
              </a:rPr>
              <a:t>8 </a:t>
            </a:r>
            <a:r>
              <a:rPr lang="en-US" sz="2600">
                <a:solidFill>
                  <a:srgbClr val="00A69C"/>
                </a:solidFill>
                <a:extLst>
                  <a:ext uri="http://customooxmlschemas.google.com/">
                    <go:slidesCustomData xmlns:go="http://customooxmlschemas.google.com/" textRoundtripDataId="2"/>
                  </a:ext>
                </a:extLst>
              </a:rPr>
              <a:t>hours without using the Internet</a:t>
            </a:r>
            <a:endParaRPr sz="2600">
              <a:solidFill>
                <a:srgbClr val="00A69C"/>
              </a:solidFill>
            </a:endParaRPr>
          </a:p>
          <a:p>
            <a:pPr indent="-444488" lvl="0" marL="609584" rtl="0" algn="l">
              <a:lnSpc>
                <a:spcPct val="115000"/>
              </a:lnSpc>
              <a:spcBef>
                <a:spcPts val="0"/>
              </a:spcBef>
              <a:spcAft>
                <a:spcPts val="0"/>
              </a:spcAft>
              <a:buSzPts val="1600"/>
              <a:buChar char="●"/>
            </a:pPr>
            <a:r>
              <a:rPr lang="en-US" sz="2600"/>
              <a:t>Make a slide deck that includes:</a:t>
            </a:r>
            <a:endParaRPr sz="2600"/>
          </a:p>
          <a:p>
            <a:pPr indent="-215900" lvl="1" marL="685800" rtl="0" algn="l">
              <a:lnSpc>
                <a:spcPct val="115000"/>
              </a:lnSpc>
              <a:spcBef>
                <a:spcPts val="0"/>
              </a:spcBef>
              <a:spcAft>
                <a:spcPts val="0"/>
              </a:spcAft>
              <a:buSzPts val="1600"/>
              <a:buChar char="○"/>
            </a:pPr>
            <a:r>
              <a:rPr lang="en-US" sz="2200"/>
              <a:t>A journal of your time without the ‘net (Slide 1)</a:t>
            </a:r>
            <a:endParaRPr sz="2200"/>
          </a:p>
          <a:p>
            <a:pPr indent="-215900" lvl="1" marL="685800" rtl="0" algn="l">
              <a:lnSpc>
                <a:spcPct val="115000"/>
              </a:lnSpc>
              <a:spcBef>
                <a:spcPts val="0"/>
              </a:spcBef>
              <a:spcAft>
                <a:spcPts val="0"/>
              </a:spcAft>
              <a:buSzPts val="1600"/>
              <a:buChar char="○"/>
            </a:pPr>
            <a:r>
              <a:rPr lang="en-US" sz="2200"/>
              <a:t>A slide you’ll present to the class in Recitation 2 (Slide 2)</a:t>
            </a:r>
            <a:endParaRPr sz="2200"/>
          </a:p>
          <a:p>
            <a:pPr indent="-215900" lvl="1" marL="685800" rtl="0" algn="l">
              <a:lnSpc>
                <a:spcPct val="115000"/>
              </a:lnSpc>
              <a:spcBef>
                <a:spcPts val="0"/>
              </a:spcBef>
              <a:spcAft>
                <a:spcPts val="0"/>
              </a:spcAft>
              <a:buSzPts val="1600"/>
              <a:buChar char="○"/>
            </a:pPr>
            <a:r>
              <a:rPr lang="en-US" sz="2200"/>
              <a:t>A slide with a</a:t>
            </a:r>
            <a:r>
              <a:rPr b="1" lang="en-US" sz="2200"/>
              <a:t> link to your Powerpoint </a:t>
            </a:r>
            <a:r>
              <a:rPr lang="en-US" sz="2200"/>
              <a:t>that is </a:t>
            </a:r>
            <a:r>
              <a:rPr b="1" lang="en-US" sz="2200"/>
              <a:t>accessible by the TAs</a:t>
            </a:r>
            <a:endParaRPr sz="2200"/>
          </a:p>
          <a:p>
            <a:pPr indent="-215900" lvl="0" marL="228600" rtl="0" algn="l">
              <a:lnSpc>
                <a:spcPct val="115000"/>
              </a:lnSpc>
              <a:spcBef>
                <a:spcPts val="0"/>
              </a:spcBef>
              <a:spcAft>
                <a:spcPts val="0"/>
              </a:spcAft>
              <a:buSzPts val="1600"/>
              <a:buChar char="●"/>
            </a:pPr>
            <a:r>
              <a:rPr lang="en-US" sz="2600"/>
              <a:t>Your instructor will now show you how to access the assignment via the website &amp; Brightspace</a:t>
            </a:r>
            <a:endParaRPr sz="2600"/>
          </a:p>
          <a:p>
            <a:pPr indent="-215900" lvl="0" marL="228600" rtl="0" algn="l">
              <a:lnSpc>
                <a:spcPct val="115000"/>
              </a:lnSpc>
              <a:spcBef>
                <a:spcPts val="0"/>
              </a:spcBef>
              <a:spcAft>
                <a:spcPts val="0"/>
              </a:spcAft>
              <a:buSzPts val="1600"/>
              <a:buChar char="●"/>
            </a:pPr>
            <a:r>
              <a:rPr b="1" lang="en-US" sz="2600"/>
              <a:t>Note: this is the only thing you’ll have due on a Tuesday. All assignments will typically be due Wednesday (</a:t>
            </a:r>
            <a:r>
              <a:rPr lang="en-US" sz="2600"/>
              <a:t>TAs need time to create the slides!)</a:t>
            </a:r>
            <a:endParaRPr sz="26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2763df70961_0_5"/>
          <p:cNvSpPr txBox="1"/>
          <p:nvPr/>
        </p:nvSpPr>
        <p:spPr>
          <a:xfrm>
            <a:off x="886318" y="2828835"/>
            <a:ext cx="7981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dk1"/>
                </a:solidFill>
                <a:latin typeface="Century Gothic"/>
                <a:ea typeface="Century Gothic"/>
                <a:cs typeface="Century Gothic"/>
                <a:sym typeface="Century Gothic"/>
              </a:rPr>
              <a:t>Questions?!</a:t>
            </a:r>
            <a:endParaRPr b="0" i="0" sz="1400" u="none" cap="none" strike="noStrike">
              <a:solidFill>
                <a:srgbClr val="000000"/>
              </a:solidFill>
              <a:latin typeface="Arial"/>
              <a:ea typeface="Arial"/>
              <a:cs typeface="Arial"/>
              <a:sym typeface="Arial"/>
            </a:endParaRPr>
          </a:p>
        </p:txBody>
      </p:sp>
      <p:pic>
        <p:nvPicPr>
          <p:cNvPr id="597" name="Google Shape;597;g2763df70961_0_5"/>
          <p:cNvPicPr preferRelativeResize="0"/>
          <p:nvPr/>
        </p:nvPicPr>
        <p:blipFill rotWithShape="1">
          <a:blip r:embed="rId3">
            <a:alphaModFix/>
          </a:blip>
          <a:srcRect b="0" l="0" r="0" t="0"/>
          <a:stretch/>
        </p:blipFill>
        <p:spPr>
          <a:xfrm>
            <a:off x="7064377" y="305825"/>
            <a:ext cx="4686208" cy="62463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9"/>
          <p:cNvSpPr txBox="1"/>
          <p:nvPr>
            <p:ph type="title"/>
          </p:nvPr>
        </p:nvSpPr>
        <p:spPr>
          <a:xfrm>
            <a:off x="678075" y="165425"/>
            <a:ext cx="112077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A common question, answered!</a:t>
            </a:r>
            <a:endParaRPr/>
          </a:p>
        </p:txBody>
      </p:sp>
      <p:sp>
        <p:nvSpPr>
          <p:cNvPr id="603" name="Google Shape;603;p39"/>
          <p:cNvSpPr txBox="1"/>
          <p:nvPr>
            <p:ph idx="1" type="body"/>
          </p:nvPr>
        </p:nvSpPr>
        <p:spPr>
          <a:xfrm>
            <a:off x="456011" y="1122703"/>
            <a:ext cx="10515600" cy="4351338"/>
          </a:xfrm>
          <a:prstGeom prst="rect">
            <a:avLst/>
          </a:prstGeom>
          <a:noFill/>
          <a:ln>
            <a:noFill/>
          </a:ln>
        </p:spPr>
        <p:txBody>
          <a:bodyPr anchorCtr="0" anchor="t" bIns="121900" lIns="121900" spcFirstLastPara="1" rIns="121900" wrap="square" tIns="121900">
            <a:noAutofit/>
          </a:bodyPr>
          <a:lstStyle/>
          <a:p>
            <a:pPr indent="0" lvl="0" marL="0" rtl="0" algn="l">
              <a:lnSpc>
                <a:spcPct val="130000"/>
              </a:lnSpc>
              <a:spcBef>
                <a:spcPts val="0"/>
              </a:spcBef>
              <a:spcAft>
                <a:spcPts val="0"/>
              </a:spcAft>
              <a:buClr>
                <a:schemeClr val="dk1"/>
              </a:buClr>
              <a:buSzPts val="1100"/>
              <a:buNone/>
            </a:pPr>
            <a:r>
              <a:rPr b="1" lang="en-US" sz="2667"/>
              <a:t>Why does this course have such a weird structure?</a:t>
            </a:r>
            <a:endParaRPr b="1" sz="2667"/>
          </a:p>
          <a:p>
            <a:pPr indent="-474118" lvl="0" marL="1219170" rtl="0" algn="l">
              <a:lnSpc>
                <a:spcPct val="130000"/>
              </a:lnSpc>
              <a:spcBef>
                <a:spcPts val="0"/>
              </a:spcBef>
              <a:spcAft>
                <a:spcPts val="0"/>
              </a:spcAft>
              <a:buSzPts val="2000"/>
              <a:buChar char="●"/>
            </a:pPr>
            <a:r>
              <a:rPr lang="en-US" sz="2667"/>
              <a:t>We want to expose you to different topics in CSE!</a:t>
            </a:r>
            <a:endParaRPr sz="2667"/>
          </a:p>
          <a:p>
            <a:pPr indent="-474121" lvl="1" marL="1828754" rtl="0" algn="l">
              <a:lnSpc>
                <a:spcPct val="130000"/>
              </a:lnSpc>
              <a:spcBef>
                <a:spcPts val="0"/>
              </a:spcBef>
              <a:spcAft>
                <a:spcPts val="0"/>
              </a:spcAft>
              <a:buSzPts val="2000"/>
              <a:buChar char="○"/>
            </a:pPr>
            <a:r>
              <a:rPr lang="en-US" sz="2667"/>
              <a:t>One day you will have to </a:t>
            </a:r>
            <a:r>
              <a:rPr b="1" lang="en-US" sz="2667"/>
              <a:t>choose electives</a:t>
            </a:r>
            <a:r>
              <a:rPr lang="en-US" sz="2667"/>
              <a:t>; this will help</a:t>
            </a:r>
            <a:endParaRPr sz="2667"/>
          </a:p>
          <a:p>
            <a:pPr indent="-474121" lvl="1" marL="1828754" rtl="0" algn="l">
              <a:lnSpc>
                <a:spcPct val="130000"/>
              </a:lnSpc>
              <a:spcBef>
                <a:spcPts val="0"/>
              </a:spcBef>
              <a:spcAft>
                <a:spcPts val="0"/>
              </a:spcAft>
              <a:buSzPts val="2000"/>
              <a:buChar char="○"/>
            </a:pPr>
            <a:r>
              <a:rPr lang="en-US" sz="2667"/>
              <a:t>One day you will have to </a:t>
            </a:r>
            <a:r>
              <a:rPr b="1" lang="en-US" sz="2667"/>
              <a:t>work or do research across subdisciplines of CSE</a:t>
            </a:r>
            <a:r>
              <a:rPr lang="en-US" sz="2667"/>
              <a:t>; this will help.</a:t>
            </a:r>
            <a:endParaRPr sz="2667"/>
          </a:p>
          <a:p>
            <a:pPr indent="-474118" lvl="0" marL="1219170" rtl="0" algn="l">
              <a:lnSpc>
                <a:spcPct val="130000"/>
              </a:lnSpc>
              <a:spcBef>
                <a:spcPts val="0"/>
              </a:spcBef>
              <a:spcAft>
                <a:spcPts val="0"/>
              </a:spcAft>
              <a:buSzPts val="2000"/>
              <a:buChar char="●"/>
            </a:pPr>
            <a:r>
              <a:rPr lang="en-US" sz="2667"/>
              <a:t>We want to </a:t>
            </a:r>
            <a:r>
              <a:rPr b="1" lang="en-US" sz="2667"/>
              <a:t>expose you to different teaching styles</a:t>
            </a:r>
            <a:endParaRPr b="1" sz="2667"/>
          </a:p>
          <a:p>
            <a:pPr indent="-474121" lvl="1" marL="1828754" rtl="0" algn="l">
              <a:lnSpc>
                <a:spcPct val="130000"/>
              </a:lnSpc>
              <a:spcBef>
                <a:spcPts val="0"/>
              </a:spcBef>
              <a:spcAft>
                <a:spcPts val="0"/>
              </a:spcAft>
              <a:buSzPts val="2000"/>
              <a:buChar char="○"/>
            </a:pPr>
            <a:r>
              <a:rPr lang="en-US" sz="2667"/>
              <a:t>You will encounter these (and other styles!) later</a:t>
            </a:r>
            <a:endParaRPr sz="2667"/>
          </a:p>
          <a:p>
            <a:pPr indent="-474121" lvl="1" marL="1828754" rtl="0" algn="l">
              <a:lnSpc>
                <a:spcPct val="130000"/>
              </a:lnSpc>
              <a:spcBef>
                <a:spcPts val="0"/>
              </a:spcBef>
              <a:spcAft>
                <a:spcPts val="0"/>
              </a:spcAft>
              <a:buSzPts val="2000"/>
              <a:buChar char="○"/>
            </a:pPr>
            <a:r>
              <a:rPr lang="en-US" sz="2667"/>
              <a:t>Learn what works for you, and how to get what you can out of what doesn’t</a:t>
            </a:r>
            <a:endParaRPr sz="2667"/>
          </a:p>
          <a:p>
            <a:pPr indent="0" lvl="0" marL="0" rtl="0" algn="l">
              <a:lnSpc>
                <a:spcPct val="115000"/>
              </a:lnSpc>
              <a:spcBef>
                <a:spcPts val="0"/>
              </a:spcBef>
              <a:spcAft>
                <a:spcPts val="2133"/>
              </a:spcAft>
              <a:buSzPts val="18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41"/>
          <p:cNvSpPr txBox="1"/>
          <p:nvPr>
            <p:ph type="title"/>
          </p:nvPr>
        </p:nvSpPr>
        <p:spPr>
          <a:xfrm>
            <a:off x="678079" y="165430"/>
            <a:ext cx="10515600" cy="8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General Learning Outcomes</a:t>
            </a:r>
            <a:endParaRPr/>
          </a:p>
        </p:txBody>
      </p:sp>
      <p:sp>
        <p:nvSpPr>
          <p:cNvPr id="609" name="Google Shape;609;p41"/>
          <p:cNvSpPr txBox="1"/>
          <p:nvPr>
            <p:ph idx="1" type="body"/>
          </p:nvPr>
        </p:nvSpPr>
        <p:spPr>
          <a:xfrm>
            <a:off x="678079" y="1449408"/>
            <a:ext cx="10515600" cy="4351338"/>
          </a:xfrm>
          <a:prstGeom prst="rect">
            <a:avLst/>
          </a:prstGeom>
          <a:noFill/>
          <a:ln>
            <a:noFill/>
          </a:ln>
        </p:spPr>
        <p:txBody>
          <a:bodyPr anchorCtr="0" anchor="t" bIns="121900" lIns="121900" spcFirstLastPara="1" rIns="121900" wrap="square" tIns="121900">
            <a:noAutofit/>
          </a:bodyPr>
          <a:lstStyle/>
          <a:p>
            <a:pPr indent="-457188" lvl="0" marL="609585" rtl="0" algn="l">
              <a:lnSpc>
                <a:spcPct val="130000"/>
              </a:lnSpc>
              <a:spcBef>
                <a:spcPts val="0"/>
              </a:spcBef>
              <a:spcAft>
                <a:spcPts val="0"/>
              </a:spcAft>
              <a:buSzPts val="1800"/>
              <a:buChar char="●"/>
            </a:pPr>
            <a:r>
              <a:rPr lang="en-US"/>
              <a:t>Learning from different styles of instruction</a:t>
            </a:r>
            <a:endParaRPr/>
          </a:p>
          <a:p>
            <a:pPr indent="-457188" lvl="0" marL="609585" rtl="0" algn="l">
              <a:lnSpc>
                <a:spcPct val="130000"/>
              </a:lnSpc>
              <a:spcBef>
                <a:spcPts val="0"/>
              </a:spcBef>
              <a:spcAft>
                <a:spcPts val="0"/>
              </a:spcAft>
              <a:buSzPts val="1800"/>
              <a:buChar char="●"/>
            </a:pPr>
            <a:r>
              <a:rPr lang="en-US"/>
              <a:t>Collaboration in activities</a:t>
            </a:r>
            <a:endParaRPr/>
          </a:p>
          <a:p>
            <a:pPr indent="-457188" lvl="0" marL="609585" rtl="0" algn="l">
              <a:lnSpc>
                <a:spcPct val="130000"/>
              </a:lnSpc>
              <a:spcBef>
                <a:spcPts val="0"/>
              </a:spcBef>
              <a:spcAft>
                <a:spcPts val="0"/>
              </a:spcAft>
              <a:buSzPts val="1800"/>
              <a:buChar char="●"/>
            </a:pPr>
            <a:r>
              <a:rPr lang="en-US"/>
              <a:t>Understanding how to handle various lab/recitation/seminar/lecture type activities</a:t>
            </a:r>
            <a:endParaRPr/>
          </a:p>
          <a:p>
            <a:pPr indent="-457188" lvl="0" marL="609585" rtl="0" algn="l">
              <a:lnSpc>
                <a:spcPct val="130000"/>
              </a:lnSpc>
              <a:spcBef>
                <a:spcPts val="0"/>
              </a:spcBef>
              <a:spcAft>
                <a:spcPts val="0"/>
              </a:spcAft>
              <a:buSzPts val="1800"/>
              <a:buChar char="●"/>
            </a:pPr>
            <a:r>
              <a:rPr lang="en-US"/>
              <a:t>Attention to detail (please read instructions carefully!)</a:t>
            </a:r>
            <a:endParaRPr/>
          </a:p>
          <a:p>
            <a:pPr indent="-457188" lvl="0" marL="609585" rtl="0" algn="l">
              <a:lnSpc>
                <a:spcPct val="130000"/>
              </a:lnSpc>
              <a:spcBef>
                <a:spcPts val="0"/>
              </a:spcBef>
              <a:spcAft>
                <a:spcPts val="0"/>
              </a:spcAft>
              <a:buSzPts val="1800"/>
              <a:buChar char="●"/>
            </a:pPr>
            <a:r>
              <a:rPr lang="en-US"/>
              <a:t>Exposure to many concepts you may encounter throughout life, or studying various areas of STEM+C</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42"/>
          <p:cNvSpPr txBox="1"/>
          <p:nvPr>
            <p:ph type="title"/>
          </p:nvPr>
        </p:nvSpPr>
        <p:spPr>
          <a:xfrm>
            <a:off x="741500" y="1560000"/>
            <a:ext cx="5967300" cy="3627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t>Yay! See you Wednesday for our Alumni Panels</a:t>
            </a:r>
            <a:endParaRPr/>
          </a:p>
        </p:txBody>
      </p:sp>
      <p:pic>
        <p:nvPicPr>
          <p:cNvPr id="615" name="Google Shape;615;p42"/>
          <p:cNvPicPr preferRelativeResize="0"/>
          <p:nvPr/>
        </p:nvPicPr>
        <p:blipFill rotWithShape="1">
          <a:blip r:embed="rId3">
            <a:alphaModFix/>
          </a:blip>
          <a:srcRect b="0" l="0" r="0" t="0"/>
          <a:stretch/>
        </p:blipFill>
        <p:spPr>
          <a:xfrm>
            <a:off x="6892875" y="1388525"/>
            <a:ext cx="4231200" cy="4348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2effe726039_1_58"/>
          <p:cNvSpPr txBox="1"/>
          <p:nvPr>
            <p:ph type="title"/>
          </p:nvPr>
        </p:nvSpPr>
        <p:spPr>
          <a:xfrm>
            <a:off x="678079" y="165430"/>
            <a:ext cx="10515600" cy="863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The “other important skills”</a:t>
            </a:r>
            <a:endParaRPr/>
          </a:p>
        </p:txBody>
      </p:sp>
      <p:sp>
        <p:nvSpPr>
          <p:cNvPr id="132" name="Google Shape;132;g2effe726039_1_58"/>
          <p:cNvSpPr txBox="1"/>
          <p:nvPr>
            <p:ph idx="12" type="sldNum"/>
          </p:nvPr>
        </p:nvSpPr>
        <p:spPr>
          <a:xfrm>
            <a:off x="5684883" y="6551913"/>
            <a:ext cx="501900" cy="317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fld id="{00000000-1234-1234-1234-123412341234}" type="slidenum">
              <a:rPr lang="en-US"/>
              <a:t>‹#›</a:t>
            </a:fld>
            <a:endParaRPr/>
          </a:p>
        </p:txBody>
      </p:sp>
      <p:pic>
        <p:nvPicPr>
          <p:cNvPr id="133" name="Google Shape;133;g2effe726039_1_58"/>
          <p:cNvPicPr preferRelativeResize="0"/>
          <p:nvPr/>
        </p:nvPicPr>
        <p:blipFill>
          <a:blip r:embed="rId3">
            <a:alphaModFix/>
          </a:blip>
          <a:stretch>
            <a:fillRect/>
          </a:stretch>
        </p:blipFill>
        <p:spPr>
          <a:xfrm>
            <a:off x="2810700" y="1118025"/>
            <a:ext cx="5391550" cy="4875150"/>
          </a:xfrm>
          <a:prstGeom prst="rect">
            <a:avLst/>
          </a:prstGeom>
          <a:noFill/>
          <a:ln>
            <a:noFill/>
          </a:ln>
        </p:spPr>
      </p:pic>
      <p:sp>
        <p:nvSpPr>
          <p:cNvPr id="134" name="Google Shape;134;g2effe726039_1_58"/>
          <p:cNvSpPr txBox="1"/>
          <p:nvPr/>
        </p:nvSpPr>
        <p:spPr>
          <a:xfrm>
            <a:off x="293675" y="5857875"/>
            <a:ext cx="1042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https://www.naceweb.org/uploadedFiles/files/2021/resources/nace-career-readiness-competencies-revised-apr-2021.pdf</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effe726039_1_92"/>
          <p:cNvSpPr txBox="1"/>
          <p:nvPr>
            <p:ph type="title"/>
          </p:nvPr>
        </p:nvSpPr>
        <p:spPr>
          <a:xfrm>
            <a:off x="678079" y="165430"/>
            <a:ext cx="105156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What CSE 199 </a:t>
            </a:r>
            <a:r>
              <a:rPr b="1" lang="en-US">
                <a:latin typeface="Poppins"/>
                <a:ea typeface="Poppins"/>
                <a:cs typeface="Poppins"/>
                <a:sym typeface="Poppins"/>
              </a:rPr>
              <a:t>is</a:t>
            </a:r>
            <a:endParaRPr b="1">
              <a:latin typeface="Poppins"/>
              <a:ea typeface="Poppins"/>
              <a:cs typeface="Poppins"/>
              <a:sym typeface="Poppins"/>
            </a:endParaRPr>
          </a:p>
        </p:txBody>
      </p:sp>
      <p:sp>
        <p:nvSpPr>
          <p:cNvPr id="140" name="Google Shape;140;g2effe726039_1_92"/>
          <p:cNvSpPr txBox="1"/>
          <p:nvPr>
            <p:ph idx="1" type="body"/>
          </p:nvPr>
        </p:nvSpPr>
        <p:spPr>
          <a:xfrm>
            <a:off x="678079" y="1346530"/>
            <a:ext cx="10515600" cy="4351200"/>
          </a:xfrm>
          <a:prstGeom prst="rect">
            <a:avLst/>
          </a:prstGeom>
          <a:noFill/>
          <a:ln>
            <a:noFill/>
          </a:ln>
        </p:spPr>
        <p:txBody>
          <a:bodyPr anchorCtr="0" anchor="t" bIns="121900" lIns="121900" spcFirstLastPara="1" rIns="121900" wrap="square" tIns="121900">
            <a:noAutofit/>
          </a:bodyPr>
          <a:lstStyle/>
          <a:p>
            <a:pPr indent="-376745" lvl="0" marL="457200" rtl="0" algn="l">
              <a:lnSpc>
                <a:spcPct val="115000"/>
              </a:lnSpc>
              <a:spcBef>
                <a:spcPts val="2133"/>
              </a:spcBef>
              <a:spcAft>
                <a:spcPts val="0"/>
              </a:spcAft>
              <a:buSzPts val="2333"/>
              <a:buAutoNum type="arabicPeriod"/>
            </a:pPr>
            <a:r>
              <a:rPr b="1" lang="en-US" sz="2333"/>
              <a:t>An attendance-heavy class. </a:t>
            </a:r>
            <a:r>
              <a:rPr lang="en-US" sz="2333"/>
              <a:t>If you show up </a:t>
            </a:r>
            <a:r>
              <a:rPr b="1" lang="en-US" sz="2333"/>
              <a:t>and participate</a:t>
            </a:r>
            <a:r>
              <a:rPr lang="en-US" sz="2333"/>
              <a:t>, it is somewhat </a:t>
            </a:r>
            <a:r>
              <a:rPr lang="en-US" sz="2333"/>
              <a:t>challenging to </a:t>
            </a:r>
            <a:r>
              <a:rPr b="1" lang="en-US" sz="2333"/>
              <a:t>not </a:t>
            </a:r>
            <a:r>
              <a:rPr lang="en-US" sz="2333"/>
              <a:t>get an A</a:t>
            </a:r>
            <a:endParaRPr sz="2333"/>
          </a:p>
          <a:p>
            <a:pPr indent="-376745" lvl="0" marL="457200" rtl="0" algn="l">
              <a:lnSpc>
                <a:spcPct val="115000"/>
              </a:lnSpc>
              <a:spcBef>
                <a:spcPts val="0"/>
              </a:spcBef>
              <a:spcAft>
                <a:spcPts val="0"/>
              </a:spcAft>
              <a:buSzPts val="2333"/>
              <a:buAutoNum type="arabicPeriod"/>
            </a:pPr>
            <a:r>
              <a:rPr lang="en-US" sz="2333"/>
              <a:t>A </a:t>
            </a:r>
            <a:r>
              <a:rPr b="1" lang="en-US" sz="2333"/>
              <a:t>low workload class</a:t>
            </a:r>
            <a:r>
              <a:rPr lang="en-US" sz="2333"/>
              <a:t>. You should expect to spend around an hour per week outside of class on CSE 199. </a:t>
            </a:r>
            <a:r>
              <a:rPr b="1" lang="en-US" sz="2333"/>
              <a:t>Do not expect your other CSE classes to be the same.</a:t>
            </a:r>
            <a:endParaRPr b="1" sz="2333"/>
          </a:p>
          <a:p>
            <a:pPr indent="-376745" lvl="0" marL="457200" rtl="0" algn="l">
              <a:lnSpc>
                <a:spcPct val="115000"/>
              </a:lnSpc>
              <a:spcBef>
                <a:spcPts val="0"/>
              </a:spcBef>
              <a:spcAft>
                <a:spcPts val="0"/>
              </a:spcAft>
              <a:buSzPts val="2333"/>
              <a:buAutoNum type="arabicPeriod"/>
            </a:pPr>
            <a:r>
              <a:rPr lang="en-US" sz="2333"/>
              <a:t>A </a:t>
            </a:r>
            <a:r>
              <a:rPr b="1" lang="en-US" sz="2333"/>
              <a:t>group-intensive class</a:t>
            </a:r>
            <a:r>
              <a:rPr lang="en-US" sz="2333"/>
              <a:t>. You will do groupwork in CSE 199, just like in the real world. This is a skill, you will not get a job without it. So we’re practicing it here</a:t>
            </a:r>
            <a:endParaRPr sz="2333"/>
          </a:p>
          <a:p>
            <a:pPr indent="-376745" lvl="0" marL="457200" rtl="0" algn="l">
              <a:lnSpc>
                <a:spcPct val="115000"/>
              </a:lnSpc>
              <a:spcBef>
                <a:spcPts val="0"/>
              </a:spcBef>
              <a:spcAft>
                <a:spcPts val="0"/>
              </a:spcAft>
              <a:buSzPts val="2333"/>
              <a:buAutoNum type="arabicPeriod"/>
            </a:pPr>
            <a:r>
              <a:rPr lang="en-US" sz="2333"/>
              <a:t>A </a:t>
            </a:r>
            <a:r>
              <a:rPr b="1" lang="en-US" sz="2333"/>
              <a:t>presentation-heavy class</a:t>
            </a:r>
            <a:r>
              <a:rPr lang="en-US" sz="2333"/>
              <a:t>. See above - you need to develop this skill.</a:t>
            </a:r>
            <a:endParaRPr sz="2333"/>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effe726039_1_97"/>
          <p:cNvSpPr txBox="1"/>
          <p:nvPr>
            <p:ph type="title"/>
          </p:nvPr>
        </p:nvSpPr>
        <p:spPr>
          <a:xfrm>
            <a:off x="678079" y="165430"/>
            <a:ext cx="10515600" cy="8637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2800"/>
              <a:buFont typeface="Poppins Medium"/>
              <a:buNone/>
            </a:pPr>
            <a:r>
              <a:rPr lang="en-US"/>
              <a:t>What CSE 199 </a:t>
            </a:r>
            <a:r>
              <a:rPr b="1" lang="en-US">
                <a:latin typeface="Poppins"/>
                <a:ea typeface="Poppins"/>
                <a:cs typeface="Poppins"/>
                <a:sym typeface="Poppins"/>
              </a:rPr>
              <a:t>is not</a:t>
            </a:r>
            <a:endParaRPr b="1">
              <a:latin typeface="Poppins"/>
              <a:ea typeface="Poppins"/>
              <a:cs typeface="Poppins"/>
              <a:sym typeface="Poppins"/>
            </a:endParaRPr>
          </a:p>
        </p:txBody>
      </p:sp>
      <p:sp>
        <p:nvSpPr>
          <p:cNvPr id="146" name="Google Shape;146;g2effe726039_1_97"/>
          <p:cNvSpPr txBox="1"/>
          <p:nvPr>
            <p:ph idx="1" type="body"/>
          </p:nvPr>
        </p:nvSpPr>
        <p:spPr>
          <a:xfrm>
            <a:off x="678079" y="1346530"/>
            <a:ext cx="10515600" cy="4351200"/>
          </a:xfrm>
          <a:prstGeom prst="rect">
            <a:avLst/>
          </a:prstGeom>
          <a:noFill/>
          <a:ln>
            <a:noFill/>
          </a:ln>
        </p:spPr>
        <p:txBody>
          <a:bodyPr anchorCtr="0" anchor="t" bIns="121900" lIns="121900" spcFirstLastPara="1" rIns="121900" wrap="square" tIns="121900">
            <a:noAutofit/>
          </a:bodyPr>
          <a:lstStyle/>
          <a:p>
            <a:pPr indent="-376745" lvl="0" marL="457200" rtl="0" algn="l">
              <a:lnSpc>
                <a:spcPct val="115000"/>
              </a:lnSpc>
              <a:spcBef>
                <a:spcPts val="2133"/>
              </a:spcBef>
              <a:spcAft>
                <a:spcPts val="0"/>
              </a:spcAft>
              <a:buSzPts val="2333"/>
              <a:buAutoNum type="arabicPeriod"/>
            </a:pPr>
            <a:r>
              <a:rPr b="1" lang="en-US" sz="2333"/>
              <a:t>A class that everyone passes</a:t>
            </a:r>
            <a:r>
              <a:rPr lang="en-US" sz="2333"/>
              <a:t>. Last semester, around 3% of the class failed. Do not expect to pass the course if you do not participate.</a:t>
            </a:r>
            <a:endParaRPr sz="2333"/>
          </a:p>
          <a:p>
            <a:pPr indent="-376745" lvl="0" marL="457200" rtl="0" algn="l">
              <a:lnSpc>
                <a:spcPct val="115000"/>
              </a:lnSpc>
              <a:spcBef>
                <a:spcPts val="0"/>
              </a:spcBef>
              <a:spcAft>
                <a:spcPts val="0"/>
              </a:spcAft>
              <a:buSzPts val="2333"/>
              <a:buAutoNum type="arabicPeriod"/>
            </a:pPr>
            <a:r>
              <a:rPr b="1" lang="en-US" sz="2333"/>
              <a:t>A class you can cheat in</a:t>
            </a:r>
            <a:r>
              <a:rPr lang="en-US" sz="2333"/>
              <a:t>. Last semester, around 8% of the class was charged with a violation of academic integrity. This can go on your permanent record. More on this later.</a:t>
            </a:r>
            <a:endParaRPr b="1" sz="2333"/>
          </a:p>
          <a:p>
            <a:pPr indent="-376745" lvl="0" marL="457200" rtl="0" algn="l">
              <a:lnSpc>
                <a:spcPct val="115000"/>
              </a:lnSpc>
              <a:spcBef>
                <a:spcPts val="0"/>
              </a:spcBef>
              <a:spcAft>
                <a:spcPts val="0"/>
              </a:spcAft>
              <a:buSzPts val="2333"/>
              <a:buAutoNum type="arabicPeriod"/>
            </a:pPr>
            <a:r>
              <a:rPr b="1" lang="en-US" sz="2333"/>
              <a:t>A place to judge others</a:t>
            </a:r>
            <a:r>
              <a:rPr lang="en-US" sz="2333"/>
              <a:t>. You are at UB to learn. Do not judge others who haven’t yet been given the chance to learn what you have learned.</a:t>
            </a:r>
            <a:endParaRPr sz="2333"/>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
          <p:cNvSpPr txBox="1"/>
          <p:nvPr>
            <p:ph type="title"/>
          </p:nvPr>
        </p:nvSpPr>
        <p:spPr>
          <a:xfrm>
            <a:off x="678079" y="165430"/>
            <a:ext cx="105156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solidFill>
                  <a:srgbClr val="FF0000"/>
                </a:solidFill>
              </a:rPr>
              <a:t>Who am I? Personal</a:t>
            </a:r>
            <a:endParaRPr>
              <a:solidFill>
                <a:srgbClr val="FF0000"/>
              </a:solidFill>
            </a:endParaRPr>
          </a:p>
        </p:txBody>
      </p:sp>
      <p:sp>
        <p:nvSpPr>
          <p:cNvPr id="152" name="Google Shape;152;p4"/>
          <p:cNvSpPr txBox="1"/>
          <p:nvPr>
            <p:ph idx="1" type="body"/>
          </p:nvPr>
        </p:nvSpPr>
        <p:spPr>
          <a:xfrm>
            <a:off x="7301153" y="1449400"/>
            <a:ext cx="3892500" cy="43512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SzPts val="2800"/>
              <a:buNone/>
            </a:pPr>
            <a:r>
              <a:rPr lang="en-US"/>
              <a:t>I am a native of Buffalo, NY. I can tell you where to find the best food and beverages</a:t>
            </a:r>
            <a:endParaRPr/>
          </a:p>
          <a:p>
            <a:pPr indent="-50800" lvl="0" marL="228600" rtl="0" algn="l">
              <a:lnSpc>
                <a:spcPct val="90000"/>
              </a:lnSpc>
              <a:spcBef>
                <a:spcPts val="0"/>
              </a:spcBef>
              <a:spcAft>
                <a:spcPts val="0"/>
              </a:spcAft>
              <a:buSzPts val="2800"/>
              <a:buNone/>
            </a:pPr>
            <a:r>
              <a:t/>
            </a:r>
            <a:endParaRPr/>
          </a:p>
          <a:p>
            <a:pPr indent="-50800" lvl="0" marL="228600" rtl="0" algn="l">
              <a:lnSpc>
                <a:spcPct val="90000"/>
              </a:lnSpc>
              <a:spcBef>
                <a:spcPts val="0"/>
              </a:spcBef>
              <a:spcAft>
                <a:spcPts val="0"/>
              </a:spcAft>
              <a:buSzPts val="2800"/>
              <a:buNone/>
            </a:pPr>
            <a:r>
              <a:rPr lang="en-US"/>
              <a:t>Most days, when not in the office, I’m hanging with these dudes</a:t>
            </a:r>
            <a:endParaRPr/>
          </a:p>
        </p:txBody>
      </p:sp>
      <p:sp>
        <p:nvSpPr>
          <p:cNvPr id="153" name="Google Shape;153;p4"/>
          <p:cNvSpPr txBox="1"/>
          <p:nvPr>
            <p:ph idx="12" type="sldNum"/>
          </p:nvPr>
        </p:nvSpPr>
        <p:spPr>
          <a:xfrm>
            <a:off x="5684883" y="6551913"/>
            <a:ext cx="501992" cy="31715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154" name="Google Shape;154;p4"/>
          <p:cNvPicPr preferRelativeResize="0"/>
          <p:nvPr/>
        </p:nvPicPr>
        <p:blipFill rotWithShape="1">
          <a:blip r:embed="rId3">
            <a:alphaModFix/>
          </a:blip>
          <a:srcRect b="0" l="0" r="0" t="0"/>
          <a:stretch/>
        </p:blipFill>
        <p:spPr>
          <a:xfrm>
            <a:off x="327779" y="1383538"/>
            <a:ext cx="3365600" cy="4483076"/>
          </a:xfrm>
          <a:prstGeom prst="rect">
            <a:avLst/>
          </a:prstGeom>
          <a:noFill/>
          <a:ln>
            <a:noFill/>
          </a:ln>
        </p:spPr>
      </p:pic>
      <p:pic>
        <p:nvPicPr>
          <p:cNvPr id="155" name="Google Shape;155;p4"/>
          <p:cNvPicPr preferRelativeResize="0"/>
          <p:nvPr/>
        </p:nvPicPr>
        <p:blipFill rotWithShape="1">
          <a:blip r:embed="rId4">
            <a:alphaModFix/>
          </a:blip>
          <a:srcRect b="0" l="0" r="39558" t="15732"/>
          <a:stretch/>
        </p:blipFill>
        <p:spPr>
          <a:xfrm>
            <a:off x="4364751" y="1289800"/>
            <a:ext cx="2514950" cy="4670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e6155dbc05_0_3"/>
          <p:cNvSpPr txBox="1"/>
          <p:nvPr>
            <p:ph type="title"/>
          </p:nvPr>
        </p:nvSpPr>
        <p:spPr>
          <a:xfrm>
            <a:off x="678079" y="165430"/>
            <a:ext cx="10515600" cy="863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oppins Medium"/>
              <a:buNone/>
            </a:pPr>
            <a:r>
              <a:rPr lang="en-US">
                <a:solidFill>
                  <a:srgbClr val="FF0000"/>
                </a:solidFill>
              </a:rPr>
              <a:t>Who am I? Research</a:t>
            </a:r>
            <a:endParaRPr>
              <a:solidFill>
                <a:srgbClr val="FF0000"/>
              </a:solidFill>
            </a:endParaRPr>
          </a:p>
        </p:txBody>
      </p:sp>
      <p:sp>
        <p:nvSpPr>
          <p:cNvPr id="161" name="Google Shape;161;g1e6155dbc05_0_3"/>
          <p:cNvSpPr txBox="1"/>
          <p:nvPr>
            <p:ph idx="1" type="body"/>
          </p:nvPr>
        </p:nvSpPr>
        <p:spPr>
          <a:xfrm>
            <a:off x="7301153" y="1449400"/>
            <a:ext cx="3892500" cy="4351200"/>
          </a:xfrm>
          <a:prstGeom prst="rect">
            <a:avLst/>
          </a:prstGeom>
          <a:noFill/>
          <a:ln>
            <a:noFill/>
          </a:ln>
        </p:spPr>
        <p:txBody>
          <a:bodyPr anchorCtr="0" anchor="t" bIns="45700" lIns="91425" spcFirstLastPara="1" rIns="91425" wrap="square" tIns="45700">
            <a:normAutofit lnSpcReduction="10000"/>
          </a:bodyPr>
          <a:lstStyle/>
          <a:p>
            <a:pPr indent="-50800" lvl="0" marL="228600" rtl="0" algn="l">
              <a:lnSpc>
                <a:spcPct val="90000"/>
              </a:lnSpc>
              <a:spcBef>
                <a:spcPts val="0"/>
              </a:spcBef>
              <a:spcAft>
                <a:spcPts val="0"/>
              </a:spcAft>
              <a:buSzPts val="2800"/>
              <a:buNone/>
            </a:pPr>
            <a:r>
              <a:rPr lang="en-US"/>
              <a:t>Most of my time in the office is spent doing research</a:t>
            </a:r>
            <a:endParaRPr/>
          </a:p>
          <a:p>
            <a:pPr indent="-50800" lvl="0" marL="228600" rtl="0" algn="l">
              <a:lnSpc>
                <a:spcPct val="90000"/>
              </a:lnSpc>
              <a:spcBef>
                <a:spcPts val="0"/>
              </a:spcBef>
              <a:spcAft>
                <a:spcPts val="0"/>
              </a:spcAft>
              <a:buSzPts val="2800"/>
              <a:buNone/>
            </a:pPr>
            <a:r>
              <a:t/>
            </a:r>
            <a:endParaRPr/>
          </a:p>
          <a:p>
            <a:pPr indent="-50800" lvl="0" marL="228600" rtl="0" algn="l">
              <a:lnSpc>
                <a:spcPct val="90000"/>
              </a:lnSpc>
              <a:spcBef>
                <a:spcPts val="0"/>
              </a:spcBef>
              <a:spcAft>
                <a:spcPts val="0"/>
              </a:spcAft>
              <a:buSzPts val="2800"/>
              <a:buNone/>
            </a:pPr>
            <a:r>
              <a:rPr lang="en-US"/>
              <a:t>My research focuses on measuring and modeling </a:t>
            </a:r>
            <a:r>
              <a:rPr b="1" lang="en-US"/>
              <a:t>sociotechnical systems</a:t>
            </a:r>
            <a:r>
              <a:rPr lang="en-US"/>
              <a:t> to characterize and reduce </a:t>
            </a:r>
            <a:r>
              <a:rPr b="1" lang="en-US"/>
              <a:t>social inequality</a:t>
            </a:r>
            <a:endParaRPr b="1" baseline="-25000"/>
          </a:p>
        </p:txBody>
      </p:sp>
      <p:sp>
        <p:nvSpPr>
          <p:cNvPr id="162" name="Google Shape;162;g1e6155dbc05_0_3"/>
          <p:cNvSpPr txBox="1"/>
          <p:nvPr>
            <p:ph idx="12" type="sldNum"/>
          </p:nvPr>
        </p:nvSpPr>
        <p:spPr>
          <a:xfrm>
            <a:off x="5684883" y="6551913"/>
            <a:ext cx="501900" cy="3171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pic>
        <p:nvPicPr>
          <p:cNvPr id="163" name="Google Shape;163;g1e6155dbc05_0_3"/>
          <p:cNvPicPr preferRelativeResize="0"/>
          <p:nvPr/>
        </p:nvPicPr>
        <p:blipFill rotWithShape="1">
          <a:blip r:embed="rId3">
            <a:alphaModFix/>
          </a:blip>
          <a:srcRect b="0" l="0" r="0" t="0"/>
          <a:stretch/>
        </p:blipFill>
        <p:spPr>
          <a:xfrm>
            <a:off x="175800" y="1263670"/>
            <a:ext cx="3550751" cy="2959550"/>
          </a:xfrm>
          <a:prstGeom prst="rect">
            <a:avLst/>
          </a:prstGeom>
          <a:noFill/>
          <a:ln>
            <a:noFill/>
          </a:ln>
        </p:spPr>
      </p:pic>
      <p:pic>
        <p:nvPicPr>
          <p:cNvPr id="164" name="Google Shape;164;g1e6155dbc05_0_3"/>
          <p:cNvPicPr preferRelativeResize="0"/>
          <p:nvPr/>
        </p:nvPicPr>
        <p:blipFill rotWithShape="1">
          <a:blip r:embed="rId4">
            <a:alphaModFix/>
          </a:blip>
          <a:srcRect b="0" l="0" r="0" t="0"/>
          <a:stretch/>
        </p:blipFill>
        <p:spPr>
          <a:xfrm>
            <a:off x="152400" y="4375620"/>
            <a:ext cx="4065843" cy="2329981"/>
          </a:xfrm>
          <a:prstGeom prst="rect">
            <a:avLst/>
          </a:prstGeom>
          <a:noFill/>
          <a:ln>
            <a:noFill/>
          </a:ln>
        </p:spPr>
      </p:pic>
      <p:pic>
        <p:nvPicPr>
          <p:cNvPr id="165" name="Google Shape;165;g1e6155dbc05_0_3"/>
          <p:cNvPicPr preferRelativeResize="0"/>
          <p:nvPr/>
        </p:nvPicPr>
        <p:blipFill rotWithShape="1">
          <a:blip r:embed="rId5">
            <a:alphaModFix/>
          </a:blip>
          <a:srcRect b="0" l="0" r="0" t="0"/>
          <a:stretch/>
        </p:blipFill>
        <p:spPr>
          <a:xfrm>
            <a:off x="3783727" y="1355775"/>
            <a:ext cx="3622448" cy="2539275"/>
          </a:xfrm>
          <a:prstGeom prst="rect">
            <a:avLst/>
          </a:prstGeom>
          <a:noFill/>
          <a:ln>
            <a:noFill/>
          </a:ln>
        </p:spPr>
      </p:pic>
      <p:pic>
        <p:nvPicPr>
          <p:cNvPr id="166" name="Google Shape;166;g1e6155dbc05_0_3"/>
          <p:cNvPicPr preferRelativeResize="0"/>
          <p:nvPr/>
        </p:nvPicPr>
        <p:blipFill rotWithShape="1">
          <a:blip r:embed="rId6">
            <a:alphaModFix/>
          </a:blip>
          <a:srcRect b="0" l="0" r="0" t="0"/>
          <a:stretch/>
        </p:blipFill>
        <p:spPr>
          <a:xfrm>
            <a:off x="4218251" y="4106226"/>
            <a:ext cx="3269802" cy="239494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2020-05-29T17:58:58Z</dcterms:created>
  <dc:creator>Microsoft Office User</dc:creator>
</cp:coreProperties>
</file>