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70" r:id="rId12"/>
    <p:sldId id="264" r:id="rId13"/>
    <p:sldId id="265" r:id="rId14"/>
    <p:sldId id="266" r:id="rId15"/>
    <p:sldId id="267" r:id="rId16"/>
  </p:sldIdLst>
  <p:sldSz cx="12192000" cy="6858000"/>
  <p:notesSz cx="6858000" cy="9144000"/>
  <p:embeddedFontLs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Poppins Medium" panose="020B0502040204020203" pitchFamily="2" charset="0"/>
      <p:regular r:id="rId22"/>
      <p: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g4oo8KP+idIM44ki0P3J5110We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25"/>
    <p:restoredTop sz="94658"/>
  </p:normalViewPr>
  <p:slideViewPr>
    <p:cSldViewPr snapToGrid="0">
      <p:cViewPr varScale="1">
        <p:scale>
          <a:sx n="69" d="100"/>
          <a:sy n="69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77ab41b931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277ab41b931_0_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8" name="Google Shape;178;g277ab41b931_0_10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77ab41b931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g277ab41b931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6" name="Google Shape;186;g277ab41b931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79392eafe9_1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g279392eafe9_1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g279392eafe9_10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77ab41b931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g277ab41b931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7996795e11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g27996795e11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74410109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g3f74410109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78f1970406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278f1970406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" name="Google Shape;133;g278f1970406_0_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79392eafe9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279392eafe9_1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g279392eafe9_1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78f1970406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g278f1970406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78f19704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g278f197040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0" name="Google Shape;160;g278f1970406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79392eafe9_1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279392eafe9_10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g279392eafe9_10_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"/>
            <a:ext cx="12188950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368" y="5383324"/>
            <a:ext cx="3038969" cy="65398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4"/>
          <p:cNvSpPr txBox="1">
            <a:spLocks noGrp="1"/>
          </p:cNvSpPr>
          <p:nvPr>
            <p:ph type="body" idx="1"/>
          </p:nvPr>
        </p:nvSpPr>
        <p:spPr>
          <a:xfrm>
            <a:off x="658368" y="1483185"/>
            <a:ext cx="6445250" cy="249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20714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Medium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5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53"/>
          <p:cNvSpPr txBox="1">
            <a:spLocks noGrp="1"/>
          </p:cNvSpPr>
          <p:nvPr>
            <p:ph type="dt" idx="10"/>
          </p:nvPr>
        </p:nvSpPr>
        <p:spPr>
          <a:xfrm>
            <a:off x="28098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7" name="Google Shape;67;p53"/>
          <p:cNvSpPr txBox="1">
            <a:spLocks noGrp="1"/>
          </p:cNvSpPr>
          <p:nvPr>
            <p:ph type="ftr" idx="11"/>
          </p:nvPr>
        </p:nvSpPr>
        <p:spPr>
          <a:xfrm>
            <a:off x="4038600" y="648494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8" name="Google Shape;68;p53"/>
          <p:cNvSpPr txBox="1">
            <a:spLocks noGrp="1"/>
          </p:cNvSpPr>
          <p:nvPr>
            <p:ph type="sldNum" idx="12"/>
          </p:nvPr>
        </p:nvSpPr>
        <p:spPr>
          <a:xfrm>
            <a:off x="933927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oppins Medium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5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54"/>
          <p:cNvSpPr txBox="1">
            <a:spLocks noGrp="1"/>
          </p:cNvSpPr>
          <p:nvPr>
            <p:ph type="dt" idx="10"/>
          </p:nvPr>
        </p:nvSpPr>
        <p:spPr>
          <a:xfrm>
            <a:off x="28098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4" name="Google Shape;74;p54"/>
          <p:cNvSpPr txBox="1">
            <a:spLocks noGrp="1"/>
          </p:cNvSpPr>
          <p:nvPr>
            <p:ph type="ftr" idx="11"/>
          </p:nvPr>
        </p:nvSpPr>
        <p:spPr>
          <a:xfrm>
            <a:off x="4038600" y="648494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5" name="Google Shape;75;p54"/>
          <p:cNvSpPr txBox="1">
            <a:spLocks noGrp="1"/>
          </p:cNvSpPr>
          <p:nvPr>
            <p:ph type="sldNum" idx="12"/>
          </p:nvPr>
        </p:nvSpPr>
        <p:spPr>
          <a:xfrm>
            <a:off x="933927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32794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55"/>
          <p:cNvSpPr txBox="1">
            <a:spLocks noGrp="1"/>
          </p:cNvSpPr>
          <p:nvPr>
            <p:ph type="dt" idx="10"/>
          </p:nvPr>
        </p:nvSpPr>
        <p:spPr>
          <a:xfrm>
            <a:off x="28098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0" name="Google Shape;80;p55"/>
          <p:cNvSpPr txBox="1">
            <a:spLocks noGrp="1"/>
          </p:cNvSpPr>
          <p:nvPr>
            <p:ph type="ftr" idx="11"/>
          </p:nvPr>
        </p:nvSpPr>
        <p:spPr>
          <a:xfrm>
            <a:off x="4038600" y="648494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1" name="Google Shape;81;p55"/>
          <p:cNvSpPr txBox="1">
            <a:spLocks noGrp="1"/>
          </p:cNvSpPr>
          <p:nvPr>
            <p:ph type="sldNum" idx="12"/>
          </p:nvPr>
        </p:nvSpPr>
        <p:spPr>
          <a:xfrm>
            <a:off x="933927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56"/>
          <p:cNvSpPr txBox="1">
            <a:spLocks noGrp="1"/>
          </p:cNvSpPr>
          <p:nvPr>
            <p:ph type="dt" idx="10"/>
          </p:nvPr>
        </p:nvSpPr>
        <p:spPr>
          <a:xfrm>
            <a:off x="28098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6" name="Google Shape;86;p56"/>
          <p:cNvSpPr txBox="1">
            <a:spLocks noGrp="1"/>
          </p:cNvSpPr>
          <p:nvPr>
            <p:ph type="ftr" idx="11"/>
          </p:nvPr>
        </p:nvSpPr>
        <p:spPr>
          <a:xfrm>
            <a:off x="4038600" y="648494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7" name="Google Shape;87;p56"/>
          <p:cNvSpPr txBox="1">
            <a:spLocks noGrp="1"/>
          </p:cNvSpPr>
          <p:nvPr>
            <p:ph type="sldNum" idx="12"/>
          </p:nvPr>
        </p:nvSpPr>
        <p:spPr>
          <a:xfrm>
            <a:off x="933927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 type="tx">
  <p:cSld name="TITLE_AND_BOD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7"/>
          <p:cNvSpPr/>
          <p:nvPr/>
        </p:nvSpPr>
        <p:spPr>
          <a:xfrm>
            <a:off x="-3101" y="6564411"/>
            <a:ext cx="12198201" cy="297285"/>
          </a:xfrm>
          <a:prstGeom prst="rect">
            <a:avLst/>
          </a:prstGeom>
          <a:solidFill>
            <a:srgbClr val="2E5394"/>
          </a:solid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6"/>
              <a:buFont typeface="Arial"/>
              <a:buNone/>
            </a:pPr>
            <a:endParaRPr sz="1406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90" name="Google Shape;90;p57"/>
          <p:cNvCxnSpPr/>
          <p:nvPr/>
        </p:nvCxnSpPr>
        <p:spPr>
          <a:xfrm>
            <a:off x="-23812" y="6578203"/>
            <a:ext cx="12239626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91" name="Google Shape;91;p57"/>
          <p:cNvSpPr txBox="1">
            <a:spLocks noGrp="1"/>
          </p:cNvSpPr>
          <p:nvPr>
            <p:ph type="title"/>
          </p:nvPr>
        </p:nvSpPr>
        <p:spPr>
          <a:xfrm>
            <a:off x="337344" y="100412"/>
            <a:ext cx="11210480" cy="783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7"/>
          <p:cNvSpPr txBox="1">
            <a:spLocks noGrp="1"/>
          </p:cNvSpPr>
          <p:nvPr>
            <p:ph type="body" idx="1"/>
          </p:nvPr>
        </p:nvSpPr>
        <p:spPr>
          <a:xfrm>
            <a:off x="739552" y="1103979"/>
            <a:ext cx="10406063" cy="403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Noto Sans Symbols"/>
              <a:buChar char="▪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Noto Sans Symbols"/>
              <a:buChar char="▪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Noto Sans Symbols"/>
              <a:buChar char="▪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Noto Sans Symbols"/>
              <a:buChar char="▪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Noto Sans Symbols"/>
              <a:buChar char="▪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57"/>
          <p:cNvSpPr txBox="1">
            <a:spLocks noGrp="1"/>
          </p:cNvSpPr>
          <p:nvPr>
            <p:ph type="sldNum" idx="12"/>
          </p:nvPr>
        </p:nvSpPr>
        <p:spPr>
          <a:xfrm>
            <a:off x="6120794" y="6572250"/>
            <a:ext cx="396500" cy="31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  <a:defRPr sz="1477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  <a:defRPr sz="1477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  <a:defRPr sz="1477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  <a:defRPr sz="1477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  <a:defRPr sz="1477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  <a:defRPr sz="1477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  <a:defRPr sz="1477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  <a:defRPr sz="1477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  <a:defRPr sz="1477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4" name="Google Shape;94;p57"/>
          <p:cNvCxnSpPr/>
          <p:nvPr/>
        </p:nvCxnSpPr>
        <p:spPr>
          <a:xfrm>
            <a:off x="206375" y="937617"/>
            <a:ext cx="12239626" cy="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95" name="Google Shape;95;p57"/>
          <p:cNvSpPr txBox="1"/>
          <p:nvPr/>
        </p:nvSpPr>
        <p:spPr>
          <a:xfrm>
            <a:off x="73166" y="6572250"/>
            <a:ext cx="2903039" cy="29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</a:pPr>
            <a:r>
              <a:rPr lang="en-US" sz="1477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https://cse.buffalo.edu/cse199</a:t>
            </a:r>
            <a:endParaRPr sz="1477" b="0" i="0" u="none" strike="noStrike" cap="non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96" name="Google Shape;96;p57"/>
          <p:cNvCxnSpPr/>
          <p:nvPr/>
        </p:nvCxnSpPr>
        <p:spPr>
          <a:xfrm>
            <a:off x="724771" y="970874"/>
            <a:ext cx="10641181" cy="0"/>
          </a:xfrm>
          <a:prstGeom prst="straightConnector1">
            <a:avLst/>
          </a:prstGeom>
          <a:noFill/>
          <a:ln w="47625" cap="rnd" cmpd="sng">
            <a:solidFill>
              <a:srgbClr val="8DA9DB"/>
            </a:solidFill>
            <a:prstDash val="solid"/>
            <a:miter lim="4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versity at Buffalo" type="title">
  <p:cSld name="TITL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8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Medium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99" name="Google Shape;99;p58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9pPr>
          </a:lstStyle>
          <a:p>
            <a:endParaRPr/>
          </a:p>
        </p:txBody>
      </p:sp>
      <p:pic>
        <p:nvPicPr>
          <p:cNvPr id="100" name="Google Shape;100;p58" descr="Crest_BW.png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3524700" y="992767"/>
            <a:ext cx="5142600" cy="52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58" descr="UB_Horizontal_SUN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"/>
            <a:ext cx="5142600" cy="678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1530"/>
            <a:ext cx="12192000" cy="685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43" y="6356999"/>
            <a:ext cx="2291194" cy="493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6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6"/>
          <p:cNvSpPr txBox="1">
            <a:spLocks noGrp="1"/>
          </p:cNvSpPr>
          <p:nvPr>
            <p:ph type="body" idx="1"/>
          </p:nvPr>
        </p:nvSpPr>
        <p:spPr>
          <a:xfrm>
            <a:off x="678079" y="144940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46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92" cy="317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6"/>
          <p:cNvSpPr txBox="1"/>
          <p:nvPr/>
        </p:nvSpPr>
        <p:spPr>
          <a:xfrm>
            <a:off x="7532057" y="6527028"/>
            <a:ext cx="2903039" cy="29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</a:pPr>
            <a:r>
              <a:rPr lang="en-US" sz="1477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https://cse.buffalo.edu/cse199</a:t>
            </a:r>
            <a:endParaRPr sz="1477" b="1" i="0" u="none" strike="noStrike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1530"/>
            <a:ext cx="12192000" cy="685006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5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92" cy="317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p45"/>
          <p:cNvSpPr/>
          <p:nvPr/>
        </p:nvSpPr>
        <p:spPr>
          <a:xfrm>
            <a:off x="0" y="515815"/>
            <a:ext cx="11816862" cy="11019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7"/>
          <p:cNvSpPr txBox="1">
            <a:spLocks noGrp="1"/>
          </p:cNvSpPr>
          <p:nvPr>
            <p:ph type="dt" idx="10"/>
          </p:nvPr>
        </p:nvSpPr>
        <p:spPr>
          <a:xfrm>
            <a:off x="28098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9" name="Google Shape;29;p47"/>
          <p:cNvSpPr txBox="1">
            <a:spLocks noGrp="1"/>
          </p:cNvSpPr>
          <p:nvPr>
            <p:ph type="ftr" idx="11"/>
          </p:nvPr>
        </p:nvSpPr>
        <p:spPr>
          <a:xfrm>
            <a:off x="4038600" y="648494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0" name="Google Shape;30;p47"/>
          <p:cNvSpPr txBox="1">
            <a:spLocks noGrp="1"/>
          </p:cNvSpPr>
          <p:nvPr>
            <p:ph type="sldNum" idx="12"/>
          </p:nvPr>
        </p:nvSpPr>
        <p:spPr>
          <a:xfrm>
            <a:off x="933927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"/>
            <a:ext cx="12188950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368" y="5383324"/>
            <a:ext cx="3038969" cy="653986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8"/>
          <p:cNvSpPr txBox="1">
            <a:spLocks noGrp="1"/>
          </p:cNvSpPr>
          <p:nvPr>
            <p:ph type="body" idx="1"/>
          </p:nvPr>
        </p:nvSpPr>
        <p:spPr>
          <a:xfrm>
            <a:off x="658368" y="1483185"/>
            <a:ext cx="6445250" cy="249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20714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oppins Medium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49"/>
          <p:cNvSpPr txBox="1">
            <a:spLocks noGrp="1"/>
          </p:cNvSpPr>
          <p:nvPr>
            <p:ph type="dt" idx="10"/>
          </p:nvPr>
        </p:nvSpPr>
        <p:spPr>
          <a:xfrm>
            <a:off x="28098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Google Shape;39;p49"/>
          <p:cNvSpPr txBox="1">
            <a:spLocks noGrp="1"/>
          </p:cNvSpPr>
          <p:nvPr>
            <p:ph type="ftr" idx="11"/>
          </p:nvPr>
        </p:nvSpPr>
        <p:spPr>
          <a:xfrm>
            <a:off x="4038600" y="648494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0" name="Google Shape;40;p49"/>
          <p:cNvSpPr txBox="1">
            <a:spLocks noGrp="1"/>
          </p:cNvSpPr>
          <p:nvPr>
            <p:ph type="sldNum" idx="12"/>
          </p:nvPr>
        </p:nvSpPr>
        <p:spPr>
          <a:xfrm>
            <a:off x="933927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50"/>
          <p:cNvSpPr txBox="1">
            <a:spLocks noGrp="1"/>
          </p:cNvSpPr>
          <p:nvPr>
            <p:ph type="dt" idx="10"/>
          </p:nvPr>
        </p:nvSpPr>
        <p:spPr>
          <a:xfrm>
            <a:off x="28098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6" name="Google Shape;46;p50"/>
          <p:cNvSpPr txBox="1">
            <a:spLocks noGrp="1"/>
          </p:cNvSpPr>
          <p:nvPr>
            <p:ph type="ftr" idx="11"/>
          </p:nvPr>
        </p:nvSpPr>
        <p:spPr>
          <a:xfrm>
            <a:off x="4038600" y="648494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7" name="Google Shape;47;p50"/>
          <p:cNvSpPr txBox="1">
            <a:spLocks noGrp="1"/>
          </p:cNvSpPr>
          <p:nvPr>
            <p:ph type="sldNum" idx="12"/>
          </p:nvPr>
        </p:nvSpPr>
        <p:spPr>
          <a:xfrm>
            <a:off x="933927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5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5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5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51"/>
          <p:cNvSpPr txBox="1">
            <a:spLocks noGrp="1"/>
          </p:cNvSpPr>
          <p:nvPr>
            <p:ph type="dt" idx="10"/>
          </p:nvPr>
        </p:nvSpPr>
        <p:spPr>
          <a:xfrm>
            <a:off x="28098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5" name="Google Shape;55;p51"/>
          <p:cNvSpPr txBox="1">
            <a:spLocks noGrp="1"/>
          </p:cNvSpPr>
          <p:nvPr>
            <p:ph type="ftr" idx="11"/>
          </p:nvPr>
        </p:nvSpPr>
        <p:spPr>
          <a:xfrm>
            <a:off x="4038600" y="648494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6" name="Google Shape;56;p51"/>
          <p:cNvSpPr txBox="1">
            <a:spLocks noGrp="1"/>
          </p:cNvSpPr>
          <p:nvPr>
            <p:ph type="sldNum" idx="12"/>
          </p:nvPr>
        </p:nvSpPr>
        <p:spPr>
          <a:xfrm>
            <a:off x="933927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2"/>
          <p:cNvSpPr txBox="1">
            <a:spLocks noGrp="1"/>
          </p:cNvSpPr>
          <p:nvPr>
            <p:ph type="dt" idx="10"/>
          </p:nvPr>
        </p:nvSpPr>
        <p:spPr>
          <a:xfrm>
            <a:off x="28098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0" name="Google Shape;60;p52"/>
          <p:cNvSpPr txBox="1">
            <a:spLocks noGrp="1"/>
          </p:cNvSpPr>
          <p:nvPr>
            <p:ph type="ftr" idx="11"/>
          </p:nvPr>
        </p:nvSpPr>
        <p:spPr>
          <a:xfrm>
            <a:off x="4038600" y="648494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1" name="Google Shape;61;p52"/>
          <p:cNvSpPr txBox="1">
            <a:spLocks noGrp="1"/>
          </p:cNvSpPr>
          <p:nvPr>
            <p:ph type="sldNum" idx="12"/>
          </p:nvPr>
        </p:nvSpPr>
        <p:spPr>
          <a:xfrm>
            <a:off x="9339272" y="648494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oppins Medium"/>
              <a:buNone/>
              <a:defRPr sz="4400" b="0" i="0" u="none" strike="noStrike" cap="non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3"/>
          <p:cNvSpPr txBox="1">
            <a:spLocks noGrp="1"/>
          </p:cNvSpPr>
          <p:nvPr>
            <p:ph type="body" idx="1"/>
          </p:nvPr>
        </p:nvSpPr>
        <p:spPr>
          <a:xfrm>
            <a:off x="838200" y="175418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lib.buffalo.edu/cs/library-intr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/>
          <p:nvPr/>
        </p:nvSpPr>
        <p:spPr>
          <a:xfrm>
            <a:off x="376310" y="1754182"/>
            <a:ext cx="51804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5400"/>
              <a:buFont typeface="Century Gothic"/>
              <a:buNone/>
            </a:pPr>
            <a:r>
              <a:rPr lang="en-US" sz="5400" b="1" i="0" u="none" strike="noStrike" cap="none">
                <a:solidFill>
                  <a:srgbClr val="4472C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Lecture 2: Game Time!</a:t>
            </a:r>
            <a:endParaRPr sz="8000" b="1" i="0" u="none" strike="noStrike" cap="none">
              <a:solidFill>
                <a:srgbClr val="4472C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7" name="Google Shape;10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9200" y="1189047"/>
            <a:ext cx="6580550" cy="366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E9B0C5-DEDC-849D-72D5-277E096013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D264EF-FC67-AE84-4B28-4272F3E2C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93" y="537328"/>
            <a:ext cx="9800999" cy="551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08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5F694-7D93-0377-993B-B0F85C9FEED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FD86C7-D539-7AEA-9940-D03BAE6BE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92" y="301658"/>
            <a:ext cx="9499181" cy="534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9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79392eafe9_10_44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Additional Resources - ELN</a:t>
            </a:r>
            <a:endParaRPr/>
          </a:p>
        </p:txBody>
      </p:sp>
      <p:sp>
        <p:nvSpPr>
          <p:cNvPr id="172" name="Google Shape;172;g279392eafe9_10_44"/>
          <p:cNvSpPr txBox="1">
            <a:spLocks noGrp="1"/>
          </p:cNvSpPr>
          <p:nvPr>
            <p:ph type="body" idx="1"/>
          </p:nvPr>
        </p:nvSpPr>
        <p:spPr>
          <a:xfrm>
            <a:off x="678077" y="1449400"/>
            <a:ext cx="46815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</a:t>
            </a:r>
            <a:r>
              <a:rPr lang="en-US" b="1"/>
              <a:t>Experiential Learning Network </a:t>
            </a:r>
            <a:r>
              <a:rPr lang="en-US"/>
              <a:t>at UB is a place to find projects (with CSE faculty and others) to work on to advance your skills in your chosen field!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https://www.buffalo.edu/eln.html</a:t>
            </a:r>
            <a:endParaRPr/>
          </a:p>
        </p:txBody>
      </p:sp>
      <p:sp>
        <p:nvSpPr>
          <p:cNvPr id="173" name="Google Shape;173;g279392eafe9_10_44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174" name="Google Shape;174;g279392eafe9_10_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84877" y="1267925"/>
            <a:ext cx="5728377" cy="4714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77ab41b931_0_102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Game time!</a:t>
            </a:r>
            <a:endParaRPr/>
          </a:p>
        </p:txBody>
      </p:sp>
      <p:sp>
        <p:nvSpPr>
          <p:cNvPr id="181" name="Google Shape;181;g277ab41b931_0_102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182" name="Google Shape;182;g277ab41b931_0_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2450" y="1286484"/>
            <a:ext cx="8377374" cy="471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77ab41b931_0_129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Rules of the Game</a:t>
            </a:r>
            <a:endParaRPr/>
          </a:p>
        </p:txBody>
      </p:sp>
      <p:sp>
        <p:nvSpPr>
          <p:cNvPr id="189" name="Google Shape;189;g277ab41b931_0_129"/>
          <p:cNvSpPr txBox="1">
            <a:spLocks noGrp="1"/>
          </p:cNvSpPr>
          <p:nvPr>
            <p:ph type="body" idx="1"/>
          </p:nvPr>
        </p:nvSpPr>
        <p:spPr>
          <a:xfrm>
            <a:off x="678075" y="1449400"/>
            <a:ext cx="9903000" cy="46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The </a:t>
            </a:r>
            <a:r>
              <a:rPr lang="en-US" sz="3000" b="1"/>
              <a:t>Recitation</a:t>
            </a:r>
            <a:r>
              <a:rPr lang="en-US" sz="3000"/>
              <a:t> </a:t>
            </a:r>
            <a:r>
              <a:rPr lang="en-US" sz="3000" b="1"/>
              <a:t>Section </a:t>
            </a:r>
            <a:r>
              <a:rPr lang="en-US" sz="3000"/>
              <a:t>with the </a:t>
            </a:r>
            <a:r>
              <a:rPr lang="en-US" sz="3000" b="1"/>
              <a:t>most correct answers</a:t>
            </a:r>
            <a:r>
              <a:rPr lang="en-US" sz="3000"/>
              <a:t> will receive </a:t>
            </a:r>
            <a:r>
              <a:rPr lang="en-US" sz="3000" b="1"/>
              <a:t>2 bonus points </a:t>
            </a:r>
            <a:endParaRPr sz="3000" b="1"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000" b="1"/>
          </a:p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You absolutely </a:t>
            </a:r>
            <a:r>
              <a:rPr lang="en-US" sz="3000" b="1"/>
              <a:t>may </a:t>
            </a:r>
            <a:r>
              <a:rPr lang="en-US" sz="3000"/>
              <a:t>discuss with your neighbors… but remember, if they’re not in the same section, you’re competing against each other :) </a:t>
            </a:r>
            <a:endParaRPr sz="3000"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000"/>
          </a:p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If you </a:t>
            </a:r>
            <a:r>
              <a:rPr lang="en-US" sz="3000" b="1"/>
              <a:t>do not have TopHat</a:t>
            </a:r>
            <a:r>
              <a:rPr lang="en-US" sz="3000"/>
              <a:t>, for some reason, </a:t>
            </a:r>
            <a:r>
              <a:rPr lang="en-US" sz="3000" b="1"/>
              <a:t>you can help someone in your own section!</a:t>
            </a:r>
            <a:endParaRPr sz="3000" b="1"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000" b="1"/>
          </a:p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We’ll now give you two minutes to get situated!</a:t>
            </a:r>
            <a:endParaRPr sz="3000"/>
          </a:p>
        </p:txBody>
      </p:sp>
      <p:sp>
        <p:nvSpPr>
          <p:cNvPr id="190" name="Google Shape;190;g277ab41b931_0_129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79392eafe9_10_37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questions</a:t>
            </a:r>
            <a:endParaRPr/>
          </a:p>
        </p:txBody>
      </p:sp>
      <p:sp>
        <p:nvSpPr>
          <p:cNvPr id="197" name="Google Shape;197;g279392eafe9_10_37"/>
          <p:cNvSpPr txBox="1">
            <a:spLocks noGrp="1"/>
          </p:cNvSpPr>
          <p:nvPr>
            <p:ph type="body" idx="1"/>
          </p:nvPr>
        </p:nvSpPr>
        <p:spPr>
          <a:xfrm>
            <a:off x="678075" y="1449400"/>
            <a:ext cx="9903000" cy="46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The quiz game will have questions about:</a:t>
            </a:r>
            <a:endParaRPr sz="3000"/>
          </a:p>
          <a:p>
            <a:pPr marL="914400" lvl="1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The CSE 199 Syllabus</a:t>
            </a:r>
            <a:endParaRPr sz="3000"/>
          </a:p>
          <a:p>
            <a:pPr marL="914400" lvl="1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Your instructors</a:t>
            </a:r>
            <a:endParaRPr sz="3000"/>
          </a:p>
          <a:p>
            <a:pPr marL="914400" lvl="1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General CSE trivia</a:t>
            </a:r>
            <a:endParaRPr sz="3000"/>
          </a:p>
          <a:p>
            <a:pPr marL="914400" lvl="1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The CS and CEN majors at UB</a:t>
            </a:r>
            <a:endParaRPr sz="3000"/>
          </a:p>
          <a:p>
            <a:pPr marL="914400" lvl="1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The CSE Department</a:t>
            </a:r>
            <a:endParaRPr sz="3000"/>
          </a:p>
          <a:p>
            <a:pPr marL="914400" lvl="1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▪"/>
            </a:pPr>
            <a:r>
              <a:rPr lang="en-US" sz="3000"/>
              <a:t>General UB Trivia</a:t>
            </a:r>
            <a:endParaRPr sz="3000"/>
          </a:p>
        </p:txBody>
      </p:sp>
      <p:sp>
        <p:nvSpPr>
          <p:cNvPr id="198" name="Google Shape;198;g279392eafe9_10_37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77ab41b931_0_2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oppins Medium"/>
              <a:buNone/>
            </a:pPr>
            <a:r>
              <a:rPr lang="en-US"/>
              <a:t>Today</a:t>
            </a:r>
            <a:endParaRPr/>
          </a:p>
        </p:txBody>
      </p:sp>
      <p:sp>
        <p:nvSpPr>
          <p:cNvPr id="113" name="Google Shape;113;g277ab41b931_0_2"/>
          <p:cNvSpPr txBox="1">
            <a:spLocks noGrp="1"/>
          </p:cNvSpPr>
          <p:nvPr>
            <p:ph type="body" idx="1"/>
          </p:nvPr>
        </p:nvSpPr>
        <p:spPr>
          <a:xfrm>
            <a:off x="678075" y="1449400"/>
            <a:ext cx="11409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 sz="3200"/>
              <a:t>Submit your attendance on TopHat (now)</a:t>
            </a:r>
            <a:endParaRPr sz="3200"/>
          </a:p>
          <a:p>
            <a: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</a:pPr>
            <a:r>
              <a:rPr lang="en-US" sz="3200"/>
              <a:t>TopHat Quiz Game!</a:t>
            </a:r>
            <a:endParaRPr sz="3200"/>
          </a:p>
          <a:p>
            <a: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</a:pPr>
            <a:r>
              <a:rPr lang="en-US" sz="3200"/>
              <a:t>But first: announcements and reminders</a:t>
            </a:r>
            <a:endParaRPr sz="3200"/>
          </a:p>
        </p:txBody>
      </p:sp>
      <p:sp>
        <p:nvSpPr>
          <p:cNvPr id="114" name="Google Shape;114;g277ab41b931_0_2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7996795e11_2_0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oppins Medium"/>
              <a:buNone/>
            </a:pPr>
            <a:r>
              <a:rPr lang="en-US"/>
              <a:t>Emails</a:t>
            </a:r>
            <a:endParaRPr/>
          </a:p>
        </p:txBody>
      </p:sp>
      <p:sp>
        <p:nvSpPr>
          <p:cNvPr id="120" name="Google Shape;120;g27996795e11_2_0"/>
          <p:cNvSpPr txBox="1">
            <a:spLocks noGrp="1"/>
          </p:cNvSpPr>
          <p:nvPr>
            <p:ph type="body" idx="1"/>
          </p:nvPr>
        </p:nvSpPr>
        <p:spPr>
          <a:xfrm>
            <a:off x="678075" y="1449400"/>
            <a:ext cx="11409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</a:pPr>
            <a:r>
              <a:rPr lang="en-US" sz="3200" dirty="0"/>
              <a:t>All emails (in any course, but especially 199) should include:</a:t>
            </a:r>
            <a:endParaRPr sz="3200" dirty="0"/>
          </a:p>
          <a:p>
            <a:pPr marL="914400" lvl="1" indent="-431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200"/>
              <a:buChar char="▪"/>
            </a:pPr>
            <a:r>
              <a:rPr lang="en-US" sz="3200" dirty="0"/>
              <a:t>Your name</a:t>
            </a:r>
            <a:endParaRPr sz="3200" dirty="0"/>
          </a:p>
          <a:p>
            <a:pPr marL="914400" lvl="1" indent="-431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200"/>
              <a:buChar char="▪"/>
            </a:pPr>
            <a:r>
              <a:rPr lang="en-US" sz="3200" dirty="0"/>
              <a:t>Your person #</a:t>
            </a:r>
          </a:p>
          <a:p>
            <a:pPr marL="914400" lvl="1" indent="-431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200"/>
              <a:buChar char="▪"/>
            </a:pPr>
            <a:r>
              <a:rPr lang="en-US" sz="3200" dirty="0"/>
              <a:t>The course </a:t>
            </a:r>
            <a:r>
              <a:rPr lang="en-US" sz="3200"/>
              <a:t>number 199</a:t>
            </a:r>
            <a:endParaRPr sz="3200" dirty="0"/>
          </a:p>
          <a:p>
            <a:pPr marL="914400" lvl="1" indent="-431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200"/>
              <a:buChar char="▪"/>
            </a:pPr>
            <a:r>
              <a:rPr lang="en-US" sz="3200" dirty="0"/>
              <a:t>Your Recitation Section (e.g. A1 / F1)</a:t>
            </a:r>
            <a:endParaRPr sz="3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3200" dirty="0"/>
              <a:t>If your emails do not contain this information, you will not receive a response</a:t>
            </a:r>
            <a:endParaRPr sz="3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3200" dirty="0"/>
              <a:t>Regardless, give faculty two working days (M-F 9-5) to respond to emails before checking back!</a:t>
            </a:r>
            <a:endParaRPr sz="3200" dirty="0"/>
          </a:p>
        </p:txBody>
      </p:sp>
      <p:sp>
        <p:nvSpPr>
          <p:cNvPr id="121" name="Google Shape;121;g27996795e11_2_0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744101094_0_0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oppins Medium"/>
              <a:buNone/>
            </a:pPr>
            <a:r>
              <a:rPr lang="en-US"/>
              <a:t>Your Four Current TODOs </a:t>
            </a:r>
            <a:endParaRPr/>
          </a:p>
        </p:txBody>
      </p:sp>
      <p:sp>
        <p:nvSpPr>
          <p:cNvPr id="127" name="Google Shape;127;g3f744101094_0_0"/>
          <p:cNvSpPr txBox="1">
            <a:spLocks noGrp="1"/>
          </p:cNvSpPr>
          <p:nvPr>
            <p:ph type="body" idx="1"/>
          </p:nvPr>
        </p:nvSpPr>
        <p:spPr>
          <a:xfrm>
            <a:off x="678079" y="1449408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 strike="sngStrike"/>
              <a:t>Get access to TopHat </a:t>
            </a:r>
            <a:r>
              <a:rPr lang="en-US" sz="2800" b="1" strike="sngStrike"/>
              <a:t>(by WEDNESDAY)</a:t>
            </a:r>
            <a:endParaRPr sz="2800" strike="sngStrike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/>
              <a:t>Complete the first CSE Cohort Study </a:t>
            </a:r>
            <a:r>
              <a:rPr lang="en-US" sz="2800" b="1"/>
              <a:t>(due TUESDAY)</a:t>
            </a:r>
            <a:endParaRPr sz="2800" b="1"/>
          </a:p>
          <a:p>
            <a:pPr marL="4572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b="1"/>
          </a:p>
          <a:p>
            <a:pPr marL="457200" lvl="0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/>
              <a:t>Complete your 8 Hours without the Internet Assignment </a:t>
            </a:r>
            <a:r>
              <a:rPr lang="en-US" sz="2800" b="1"/>
              <a:t>(due  TUESDAY)</a:t>
            </a:r>
            <a:endParaRPr sz="2800" b="1"/>
          </a:p>
          <a:p>
            <a:pPr marL="4572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b="1"/>
          </a:p>
          <a:p>
            <a:pPr marL="457200" lvl="0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/>
              <a:t>Complete the Academic Integrity module on UBLearns (due 9/8)</a:t>
            </a:r>
            <a:endParaRPr sz="2800"/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b="1"/>
              <a:t>Instructions on how to complete all of these are on UBLearns in announcements and are assigned as Assignments</a:t>
            </a:r>
            <a:endParaRPr b="1"/>
          </a:p>
        </p:txBody>
      </p:sp>
      <p:sp>
        <p:nvSpPr>
          <p:cNvPr id="128" name="Google Shape;128;g3f744101094_0_0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129" name="Google Shape;129;g3f744101094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14500" y="0"/>
            <a:ext cx="1792524" cy="1792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78f1970406_0_28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Cohort Survey Details</a:t>
            </a:r>
            <a:endParaRPr/>
          </a:p>
        </p:txBody>
      </p:sp>
      <p:sp>
        <p:nvSpPr>
          <p:cNvPr id="136" name="Google Shape;136;g278f1970406_0_28"/>
          <p:cNvSpPr txBox="1">
            <a:spLocks noGrp="1"/>
          </p:cNvSpPr>
          <p:nvPr>
            <p:ph type="body" idx="1"/>
          </p:nvPr>
        </p:nvSpPr>
        <p:spPr>
          <a:xfrm>
            <a:off x="678075" y="1267875"/>
            <a:ext cx="5508600" cy="45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 sz="3800"/>
              <a:t>Go to UBLearns</a:t>
            </a:r>
            <a:endParaRPr sz="3800"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80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 sz="3800"/>
              <a:t>Find the “2026 CSE Cohort Survey 1” assignment</a:t>
            </a:r>
            <a:endParaRPr sz="3800"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80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▪"/>
            </a:pPr>
            <a:r>
              <a:rPr lang="en-US" sz="3800"/>
              <a:t>Follow the directions</a:t>
            </a:r>
            <a:endParaRPr sz="3800"/>
          </a:p>
        </p:txBody>
      </p:sp>
      <p:sp>
        <p:nvSpPr>
          <p:cNvPr id="137" name="Google Shape;137;g278f1970406_0_28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38" name="Google Shape;138;g278f1970406_0_28"/>
          <p:cNvSpPr txBox="1"/>
          <p:nvPr/>
        </p:nvSpPr>
        <p:spPr>
          <a:xfrm>
            <a:off x="7651488" y="5028750"/>
            <a:ext cx="2870100" cy="9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Directions you will see on UBLearns</a:t>
            </a:r>
            <a:endParaRPr sz="2100" b="1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39" name="Google Shape;139;g278f1970406_0_28"/>
          <p:cNvCxnSpPr>
            <a:stCxn id="138" idx="0"/>
          </p:cNvCxnSpPr>
          <p:nvPr/>
        </p:nvCxnSpPr>
        <p:spPr>
          <a:xfrm rot="10800000">
            <a:off x="8281638" y="4468050"/>
            <a:ext cx="804900" cy="5607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40" name="Google Shape;140;g278f1970406_0_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5150" y="1593580"/>
            <a:ext cx="5700524" cy="277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9392eafe9_10_1"/>
          <p:cNvSpPr txBox="1">
            <a:spLocks noGrp="1"/>
          </p:cNvSpPr>
          <p:nvPr>
            <p:ph type="title"/>
          </p:nvPr>
        </p:nvSpPr>
        <p:spPr>
          <a:xfrm>
            <a:off x="678079" y="2461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5455"/>
              <a:buNone/>
            </a:pPr>
            <a:r>
              <a:rPr lang="en-US"/>
              <a:t>Cohort Survey Details: What your code will look like</a:t>
            </a:r>
            <a:endParaRPr/>
          </a:p>
        </p:txBody>
      </p:sp>
      <p:sp>
        <p:nvSpPr>
          <p:cNvPr id="147" name="Google Shape;147;g279392eafe9_10_1"/>
          <p:cNvSpPr txBox="1">
            <a:spLocks noGrp="1"/>
          </p:cNvSpPr>
          <p:nvPr>
            <p:ph type="body" idx="1"/>
          </p:nvPr>
        </p:nvSpPr>
        <p:spPr>
          <a:xfrm>
            <a:off x="678075" y="4030250"/>
            <a:ext cx="10515600" cy="19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codes are 20ish digits long. You need a valid </a:t>
            </a:r>
            <a:r>
              <a:rPr lang="en-US" b="1"/>
              <a:t>and unique</a:t>
            </a:r>
            <a:r>
              <a:rPr lang="en-US"/>
              <a:t> one to obtain credit.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(Fun game: What are the odds you could guess a valid code?!)</a:t>
            </a:r>
            <a:endParaRPr/>
          </a:p>
        </p:txBody>
      </p:sp>
      <p:sp>
        <p:nvSpPr>
          <p:cNvPr id="148" name="Google Shape;148;g279392eafe9_10_1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149" name="Google Shape;149;g279392eafe9_1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962" y="1363300"/>
            <a:ext cx="10915176" cy="241347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78f1970406_0_9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oppins Medium"/>
              <a:buNone/>
            </a:pPr>
            <a:r>
              <a:rPr lang="en-US"/>
              <a:t>Some reminders</a:t>
            </a:r>
            <a:endParaRPr/>
          </a:p>
        </p:txBody>
      </p:sp>
      <p:sp>
        <p:nvSpPr>
          <p:cNvPr id="155" name="Google Shape;155;g278f1970406_0_9"/>
          <p:cNvSpPr txBox="1">
            <a:spLocks noGrp="1"/>
          </p:cNvSpPr>
          <p:nvPr>
            <p:ph type="body" idx="1"/>
          </p:nvPr>
        </p:nvSpPr>
        <p:spPr>
          <a:xfrm>
            <a:off x="678079" y="1449408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200"/>
          </a:p>
          <a:p>
            <a:pPr marL="457200" lvl="0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▪"/>
            </a:pPr>
            <a:r>
              <a:rPr lang="en-US" sz="3200"/>
              <a:t>Slides from Monday are up on the course website</a:t>
            </a:r>
            <a:endParaRPr sz="3200"/>
          </a:p>
          <a:p>
            <a:pPr marL="457200" lvl="0" indent="-431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200"/>
              <a:buChar char="▪"/>
            </a:pPr>
            <a:r>
              <a:rPr lang="en-US" sz="3200"/>
              <a:t>Regularly check your own email!</a:t>
            </a:r>
            <a:endParaRPr sz="3200"/>
          </a:p>
          <a:p>
            <a:pPr marL="457200" lvl="0" indent="-431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200"/>
              <a:buChar char="▪"/>
            </a:pPr>
            <a:r>
              <a:rPr lang="en-US" sz="3200"/>
              <a:t>Regularly check UBLearns announcements and </a:t>
            </a:r>
            <a:r>
              <a:rPr lang="en-US" sz="3200" b="1"/>
              <a:t>turn on notifications!</a:t>
            </a:r>
            <a:endParaRPr sz="3200" b="1"/>
          </a:p>
          <a:p>
            <a:pPr marL="457200" lvl="0" indent="-431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200"/>
              <a:buChar char="▪"/>
            </a:pPr>
            <a:r>
              <a:rPr lang="en-US" sz="3200"/>
              <a:t>Remember that your grades will not immediately appear for HW submissions, TAs have to grade them</a:t>
            </a:r>
            <a:endParaRPr sz="3200"/>
          </a:p>
        </p:txBody>
      </p:sp>
      <p:sp>
        <p:nvSpPr>
          <p:cNvPr id="156" name="Google Shape;156;g278f1970406_0_9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78f1970406_0_0"/>
          <p:cNvSpPr txBox="1">
            <a:spLocks noGrp="1"/>
          </p:cNvSpPr>
          <p:nvPr>
            <p:ph type="title"/>
          </p:nvPr>
        </p:nvSpPr>
        <p:spPr>
          <a:xfrm>
            <a:off x="678079" y="165430"/>
            <a:ext cx="105156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Some additional resources</a:t>
            </a:r>
            <a:endParaRPr/>
          </a:p>
        </p:txBody>
      </p:sp>
      <p:sp>
        <p:nvSpPr>
          <p:cNvPr id="163" name="Google Shape;163;g278f1970406_0_0"/>
          <p:cNvSpPr txBox="1">
            <a:spLocks noGrp="1"/>
          </p:cNvSpPr>
          <p:nvPr>
            <p:ph type="body" idx="1"/>
          </p:nvPr>
        </p:nvSpPr>
        <p:spPr>
          <a:xfrm>
            <a:off x="678079" y="1449408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Libraries still exist, and they can be incredibly useful!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Our librarian is </a:t>
            </a:r>
            <a:r>
              <a:rPr lang="en-US" b="1"/>
              <a:t>Jill Hackenberg</a:t>
            </a:r>
            <a:endParaRPr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See what she can do for you here: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https://research.lib.buffalo.edu/cs/library-intro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164" name="Google Shape;164;g278f1970406_0_0"/>
          <p:cNvSpPr txBox="1">
            <a:spLocks noGrp="1"/>
          </p:cNvSpPr>
          <p:nvPr>
            <p:ph type="sldNum" idx="12"/>
          </p:nvPr>
        </p:nvSpPr>
        <p:spPr>
          <a:xfrm>
            <a:off x="5684883" y="6551913"/>
            <a:ext cx="5019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65" name="Google Shape;165;g278f1970406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18925" y="2338025"/>
            <a:ext cx="2448875" cy="2751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0D554-7D8E-663E-319F-6B0C868665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A5893-1730-BE0B-B514-0866064D0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36" y="254358"/>
            <a:ext cx="10143241" cy="570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2106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484</Words>
  <Application>Microsoft Office PowerPoint</Application>
  <PresentationFormat>Widescreen</PresentationFormat>
  <Paragraphs>89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Century Gothic</vt:lpstr>
      <vt:lpstr>Calibri</vt:lpstr>
      <vt:lpstr>Poppins Medium</vt:lpstr>
      <vt:lpstr>Noto Sans Symbols</vt:lpstr>
      <vt:lpstr>Arial</vt:lpstr>
      <vt:lpstr>2_Office Theme</vt:lpstr>
      <vt:lpstr>PowerPoint Presentation</vt:lpstr>
      <vt:lpstr>Today</vt:lpstr>
      <vt:lpstr>Emails</vt:lpstr>
      <vt:lpstr>Your Four Current TODOs </vt:lpstr>
      <vt:lpstr>Cohort Survey Details</vt:lpstr>
      <vt:lpstr>Cohort Survey Details: What your code will look like</vt:lpstr>
      <vt:lpstr>Some reminders</vt:lpstr>
      <vt:lpstr>Some additional resources</vt:lpstr>
      <vt:lpstr>PowerPoint Presentation</vt:lpstr>
      <vt:lpstr>PowerPoint Presentation</vt:lpstr>
      <vt:lpstr>PowerPoint Presentation</vt:lpstr>
      <vt:lpstr>Additional Resources - ELN</vt:lpstr>
      <vt:lpstr>Game time!</vt:lpstr>
      <vt:lpstr>Rules of the Game</vt:lpstr>
      <vt:lpstr>The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Kenneth Regan</cp:lastModifiedBy>
  <cp:revision>2</cp:revision>
  <dcterms:created xsi:type="dcterms:W3CDTF">2020-05-29T17:58:58Z</dcterms:created>
  <dcterms:modified xsi:type="dcterms:W3CDTF">2026-08-26T04:05:48Z</dcterms:modified>
</cp:coreProperties>
</file>