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Poppins Medium"/>
      <p:regular r:id="rId18"/>
      <p:bold r:id="rId19"/>
      <p:italic r:id="rId20"/>
      <p:boldItalic r:id="rId21"/>
    </p:embeddedFont>
    <p:embeddedFont>
      <p:font typeface="Century Gothic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jW61jNQm67ib8r8tlRKQgHtPIx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Medium-italic.fntdata"/><Relationship Id="rId22" Type="http://schemas.openxmlformats.org/officeDocument/2006/relationships/font" Target="fonts/CenturyGothic-regular.fntdata"/><Relationship Id="rId21" Type="http://schemas.openxmlformats.org/officeDocument/2006/relationships/font" Target="fonts/PoppinsMedium-boldItalic.fntdata"/><Relationship Id="rId24" Type="http://schemas.openxmlformats.org/officeDocument/2006/relationships/font" Target="fonts/CenturyGothic-italic.fntdata"/><Relationship Id="rId23" Type="http://schemas.openxmlformats.org/officeDocument/2006/relationships/font" Target="fonts/CenturyGothic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PoppinsMedium-bold.fntdata"/><Relationship Id="rId18" Type="http://schemas.openxmlformats.org/officeDocument/2006/relationships/font" Target="fonts/Poppins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78f197040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278f197040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g278f197040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78f1970406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278f1970406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g278f1970406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79392eafe9_10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279392eafe9_1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g279392eafe9_10_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effba4e6d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2effba4e6d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g2effba4e6d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77ab41b931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g277ab41b931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7996795e11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g27996795e11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79392eafe9_1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g279392eafe9_1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78f1970406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278f1970406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g278f1970406_0_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78f1970406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278f1970406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g278f1970406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79392eafe9_1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279392eafe9_1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The odds of correctly guessing a 20-digit code are 1 in 10^{20}, which is a 1 in 100,000,000,000,000,000,000 chance.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This probability is extremely low, making it almost impossible to guess the correct 20-digit code by chance.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g279392eafe9_1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7996795e11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g27996795e11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78f1970406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g278f1970406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"/>
            <a:ext cx="12188950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368" y="5383324"/>
            <a:ext cx="3038969" cy="65398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44"/>
          <p:cNvSpPr txBox="1"/>
          <p:nvPr>
            <p:ph idx="1" type="body"/>
          </p:nvPr>
        </p:nvSpPr>
        <p:spPr>
          <a:xfrm>
            <a:off x="658368" y="1483185"/>
            <a:ext cx="6445250" cy="249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20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Medium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5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53"/>
          <p:cNvSpPr txBox="1"/>
          <p:nvPr>
            <p:ph idx="10" type="dt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7" name="Google Shape;67;p53"/>
          <p:cNvSpPr txBox="1"/>
          <p:nvPr>
            <p:ph idx="11" type="ftr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8" name="Google Shape;68;p53"/>
          <p:cNvSpPr txBox="1"/>
          <p:nvPr>
            <p:ph idx="12" type="sldNum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Medium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5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54"/>
          <p:cNvSpPr txBox="1"/>
          <p:nvPr>
            <p:ph idx="10" type="dt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4" name="Google Shape;74;p54"/>
          <p:cNvSpPr txBox="1"/>
          <p:nvPr>
            <p:ph idx="11" type="ftr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5" name="Google Shape;75;p54"/>
          <p:cNvSpPr txBox="1"/>
          <p:nvPr>
            <p:ph idx="12" type="sldNum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5"/>
          <p:cNvSpPr txBox="1"/>
          <p:nvPr>
            <p:ph type="title"/>
          </p:nvPr>
        </p:nvSpPr>
        <p:spPr>
          <a:xfrm>
            <a:off x="838200" y="365126"/>
            <a:ext cx="10515600" cy="8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5"/>
          <p:cNvSpPr txBox="1"/>
          <p:nvPr>
            <p:ph idx="1" type="body"/>
          </p:nvPr>
        </p:nvSpPr>
        <p:spPr>
          <a:xfrm rot="5400000">
            <a:off x="3920331" y="-132794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55"/>
          <p:cNvSpPr txBox="1"/>
          <p:nvPr>
            <p:ph idx="10" type="dt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0" name="Google Shape;80;p55"/>
          <p:cNvSpPr txBox="1"/>
          <p:nvPr>
            <p:ph idx="11" type="ftr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1" name="Google Shape;81;p55"/>
          <p:cNvSpPr txBox="1"/>
          <p:nvPr>
            <p:ph idx="12" type="sldNum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5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56"/>
          <p:cNvSpPr txBox="1"/>
          <p:nvPr>
            <p:ph idx="10" type="dt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6" name="Google Shape;86;p56"/>
          <p:cNvSpPr txBox="1"/>
          <p:nvPr>
            <p:ph idx="11" type="ftr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7" name="Google Shape;87;p56"/>
          <p:cNvSpPr txBox="1"/>
          <p:nvPr>
            <p:ph idx="12" type="sldNum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 type="tx">
  <p:cSld name="TITLE_AND_BOD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7"/>
          <p:cNvSpPr/>
          <p:nvPr/>
        </p:nvSpPr>
        <p:spPr>
          <a:xfrm>
            <a:off x="-3101" y="6564411"/>
            <a:ext cx="12198201" cy="297285"/>
          </a:xfrm>
          <a:prstGeom prst="rect">
            <a:avLst/>
          </a:prstGeom>
          <a:solidFill>
            <a:srgbClr val="2E5394"/>
          </a:solidFill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6"/>
              <a:buFont typeface="Arial"/>
              <a:buNone/>
            </a:pPr>
            <a:r>
              <a:t/>
            </a:r>
            <a:endParaRPr b="0" i="0" sz="1406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90" name="Google Shape;90;p57"/>
          <p:cNvCxnSpPr/>
          <p:nvPr/>
        </p:nvCxnSpPr>
        <p:spPr>
          <a:xfrm>
            <a:off x="-23812" y="6578203"/>
            <a:ext cx="12239626" cy="1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91" name="Google Shape;91;p57"/>
          <p:cNvSpPr txBox="1"/>
          <p:nvPr>
            <p:ph type="title"/>
          </p:nvPr>
        </p:nvSpPr>
        <p:spPr>
          <a:xfrm>
            <a:off x="337344" y="100412"/>
            <a:ext cx="11210480" cy="7836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7"/>
          <p:cNvSpPr txBox="1"/>
          <p:nvPr>
            <p:ph idx="1" type="body"/>
          </p:nvPr>
        </p:nvSpPr>
        <p:spPr>
          <a:xfrm>
            <a:off x="739552" y="1103979"/>
            <a:ext cx="10406063" cy="4035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Noto Sans Symbols"/>
              <a:buChar char="▪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Noto Sans Symbols"/>
              <a:buChar char="▪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Char char="▪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▪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▪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57"/>
          <p:cNvSpPr txBox="1"/>
          <p:nvPr>
            <p:ph idx="12" type="sldNum"/>
          </p:nvPr>
        </p:nvSpPr>
        <p:spPr>
          <a:xfrm>
            <a:off x="6120794" y="6572250"/>
            <a:ext cx="396500" cy="315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7"/>
              <a:buFont typeface="Arial"/>
              <a:buNone/>
              <a:defRPr b="0" i="0" sz="1477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7"/>
              <a:buFont typeface="Arial"/>
              <a:buNone/>
              <a:defRPr b="0" i="0" sz="1477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7"/>
              <a:buFont typeface="Arial"/>
              <a:buNone/>
              <a:defRPr b="0" i="0" sz="1477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7"/>
              <a:buFont typeface="Arial"/>
              <a:buNone/>
              <a:defRPr b="0" i="0" sz="1477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7"/>
              <a:buFont typeface="Arial"/>
              <a:buNone/>
              <a:defRPr b="0" i="0" sz="1477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7"/>
              <a:buFont typeface="Arial"/>
              <a:buNone/>
              <a:defRPr b="0" i="0" sz="1477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7"/>
              <a:buFont typeface="Arial"/>
              <a:buNone/>
              <a:defRPr b="0" i="0" sz="1477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7"/>
              <a:buFont typeface="Arial"/>
              <a:buNone/>
              <a:defRPr b="0" i="0" sz="1477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7"/>
              <a:buFont typeface="Arial"/>
              <a:buNone/>
              <a:defRPr b="0" i="0" sz="1477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4" name="Google Shape;94;p57"/>
          <p:cNvCxnSpPr/>
          <p:nvPr/>
        </p:nvCxnSpPr>
        <p:spPr>
          <a:xfrm>
            <a:off x="206375" y="937617"/>
            <a:ext cx="12239626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95" name="Google Shape;95;p57"/>
          <p:cNvSpPr txBox="1"/>
          <p:nvPr/>
        </p:nvSpPr>
        <p:spPr>
          <a:xfrm>
            <a:off x="73166" y="6572250"/>
            <a:ext cx="2903039" cy="299442"/>
          </a:xfrm>
          <a:prstGeom prst="rect">
            <a:avLst/>
          </a:prstGeom>
          <a:noFill/>
          <a:ln>
            <a:noFill/>
          </a:ln>
        </p:spPr>
        <p:txBody>
          <a:bodyPr anchorCtr="0" anchor="t" bIns="35700" lIns="35700" spcFirstLastPara="1" rIns="35700" wrap="square" tIns="3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7"/>
              <a:buFont typeface="Arial"/>
              <a:buNone/>
            </a:pPr>
            <a:r>
              <a:rPr b="0" i="0" lang="en-US" sz="1477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https://cse.buffalo.edu/cse199</a:t>
            </a:r>
            <a:endParaRPr b="0" i="0" sz="1477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96" name="Google Shape;96;p57"/>
          <p:cNvCxnSpPr/>
          <p:nvPr/>
        </p:nvCxnSpPr>
        <p:spPr>
          <a:xfrm>
            <a:off x="724771" y="970874"/>
            <a:ext cx="10641181" cy="0"/>
          </a:xfrm>
          <a:prstGeom prst="straightConnector1">
            <a:avLst/>
          </a:prstGeom>
          <a:noFill/>
          <a:ln cap="rnd" cmpd="sng" w="47625">
            <a:solidFill>
              <a:srgbClr val="8DA9DB"/>
            </a:solidFill>
            <a:prstDash val="solid"/>
            <a:miter lim="4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niversity at Buffalo" type="title">
  <p:cSld name="TITLE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8"/>
          <p:cNvSpPr txBox="1"/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Medium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/>
        </p:txBody>
      </p:sp>
      <p:sp>
        <p:nvSpPr>
          <p:cNvPr id="99" name="Google Shape;99;p58"/>
          <p:cNvSpPr txBox="1"/>
          <p:nvPr>
            <p:ph idx="1" type="subTitle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/>
            </a:lvl9pPr>
          </a:lstStyle>
          <a:p/>
        </p:txBody>
      </p:sp>
      <p:pic>
        <p:nvPicPr>
          <p:cNvPr descr="Crest_BW.png" id="100" name="Google Shape;100;p58"/>
          <p:cNvPicPr preferRelativeResize="0"/>
          <p:nvPr/>
        </p:nvPicPr>
        <p:blipFill rotWithShape="1">
          <a:blip r:embed="rId2">
            <a:alphaModFix amt="10000"/>
          </a:blip>
          <a:srcRect b="0" l="0" r="0" t="0"/>
          <a:stretch/>
        </p:blipFill>
        <p:spPr>
          <a:xfrm>
            <a:off x="3524700" y="992767"/>
            <a:ext cx="5142600" cy="52248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B_Horizontal_SUNY.png" id="101" name="Google Shape;10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"/>
            <a:ext cx="5142600" cy="678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1530"/>
            <a:ext cx="12192000" cy="6850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43" y="6356999"/>
            <a:ext cx="2291194" cy="49306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6"/>
          <p:cNvSpPr txBox="1"/>
          <p:nvPr>
            <p:ph type="title"/>
          </p:nvPr>
        </p:nvSpPr>
        <p:spPr>
          <a:xfrm>
            <a:off x="678079" y="165430"/>
            <a:ext cx="10515600" cy="86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6"/>
          <p:cNvSpPr txBox="1"/>
          <p:nvPr>
            <p:ph idx="1" type="body"/>
          </p:nvPr>
        </p:nvSpPr>
        <p:spPr>
          <a:xfrm>
            <a:off x="678079" y="144940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46"/>
          <p:cNvSpPr txBox="1"/>
          <p:nvPr>
            <p:ph idx="12" type="sldNum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46"/>
          <p:cNvSpPr txBox="1"/>
          <p:nvPr/>
        </p:nvSpPr>
        <p:spPr>
          <a:xfrm>
            <a:off x="7532057" y="6527028"/>
            <a:ext cx="2903039" cy="299442"/>
          </a:xfrm>
          <a:prstGeom prst="rect">
            <a:avLst/>
          </a:prstGeom>
          <a:noFill/>
          <a:ln>
            <a:noFill/>
          </a:ln>
        </p:spPr>
        <p:txBody>
          <a:bodyPr anchorCtr="0" anchor="t" bIns="35700" lIns="35700" spcFirstLastPara="1" rIns="35700" wrap="square" tIns="3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7"/>
              <a:buFont typeface="Arial"/>
              <a:buNone/>
            </a:pPr>
            <a:r>
              <a:rPr b="1" i="0" lang="en-US" sz="1477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https://cse.buffalo.edu/cse199</a:t>
            </a:r>
            <a:endParaRPr b="1" i="0" sz="1477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1530"/>
            <a:ext cx="12192000" cy="685006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5"/>
          <p:cNvSpPr txBox="1"/>
          <p:nvPr>
            <p:ph idx="12" type="sldNum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45"/>
          <p:cNvSpPr/>
          <p:nvPr/>
        </p:nvSpPr>
        <p:spPr>
          <a:xfrm>
            <a:off x="0" y="515815"/>
            <a:ext cx="11816862" cy="11019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7"/>
          <p:cNvSpPr txBox="1"/>
          <p:nvPr>
            <p:ph idx="10" type="dt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9" name="Google Shape;29;p47"/>
          <p:cNvSpPr txBox="1"/>
          <p:nvPr>
            <p:ph idx="11" type="ftr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" name="Google Shape;30;p47"/>
          <p:cNvSpPr txBox="1"/>
          <p:nvPr>
            <p:ph idx="12" type="sldNum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"/>
            <a:ext cx="12188950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368" y="5383324"/>
            <a:ext cx="3038969" cy="65398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8"/>
          <p:cNvSpPr txBox="1"/>
          <p:nvPr>
            <p:ph idx="1" type="body"/>
          </p:nvPr>
        </p:nvSpPr>
        <p:spPr>
          <a:xfrm>
            <a:off x="658368" y="1483185"/>
            <a:ext cx="6445250" cy="249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20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oppins Medium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49"/>
          <p:cNvSpPr txBox="1"/>
          <p:nvPr>
            <p:ph idx="10" type="dt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9" name="Google Shape;39;p49"/>
          <p:cNvSpPr txBox="1"/>
          <p:nvPr>
            <p:ph idx="11" type="ftr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" name="Google Shape;40;p49"/>
          <p:cNvSpPr txBox="1"/>
          <p:nvPr>
            <p:ph idx="12" type="sldNum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0"/>
          <p:cNvSpPr txBox="1"/>
          <p:nvPr>
            <p:ph type="title"/>
          </p:nvPr>
        </p:nvSpPr>
        <p:spPr>
          <a:xfrm>
            <a:off x="838200" y="365126"/>
            <a:ext cx="10515600" cy="8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5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0"/>
          <p:cNvSpPr txBox="1"/>
          <p:nvPr>
            <p:ph idx="10" type="dt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50"/>
          <p:cNvSpPr txBox="1"/>
          <p:nvPr>
            <p:ph idx="11" type="ftr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7" name="Google Shape;47;p50"/>
          <p:cNvSpPr txBox="1"/>
          <p:nvPr>
            <p:ph idx="12" type="sldNum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5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5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5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51"/>
          <p:cNvSpPr txBox="1"/>
          <p:nvPr>
            <p:ph idx="10" type="dt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5" name="Google Shape;55;p51"/>
          <p:cNvSpPr txBox="1"/>
          <p:nvPr>
            <p:ph idx="11" type="ftr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6" name="Google Shape;56;p51"/>
          <p:cNvSpPr txBox="1"/>
          <p:nvPr>
            <p:ph idx="12" type="sldNum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2"/>
          <p:cNvSpPr txBox="1"/>
          <p:nvPr>
            <p:ph type="title"/>
          </p:nvPr>
        </p:nvSpPr>
        <p:spPr>
          <a:xfrm>
            <a:off x="838200" y="365126"/>
            <a:ext cx="10515600" cy="8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2"/>
          <p:cNvSpPr txBox="1"/>
          <p:nvPr>
            <p:ph idx="10" type="dt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0" name="Google Shape;60;p52"/>
          <p:cNvSpPr txBox="1"/>
          <p:nvPr>
            <p:ph idx="11" type="ftr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1" name="Google Shape;61;p52"/>
          <p:cNvSpPr txBox="1"/>
          <p:nvPr>
            <p:ph idx="12" type="sldNum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838200" y="365126"/>
            <a:ext cx="10515600" cy="86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oppins Medium"/>
              <a:buNone/>
              <a:defRPr b="0" i="0" sz="4400" u="none" cap="none" strike="noStrike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838200" y="175418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research.lib.buffalo.edu/cs/library-intro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hyperlink" Target="https://www.buffalo.edu/academic-integrity/resources/Academic-Integrity-at-UB.html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/>
          <p:nvPr/>
        </p:nvSpPr>
        <p:spPr>
          <a:xfrm>
            <a:off x="376310" y="1754182"/>
            <a:ext cx="51804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5400"/>
              <a:buFont typeface="Century Gothic"/>
              <a:buNone/>
            </a:pPr>
            <a:r>
              <a:rPr b="1" i="0" lang="en-US" sz="5400" u="none" cap="none" strike="noStrike">
                <a:solidFill>
                  <a:srgbClr val="4472C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Lecture 2: Game Time!</a:t>
            </a:r>
            <a:endParaRPr b="1" i="0" sz="8000" u="none" cap="none" strike="noStrike">
              <a:solidFill>
                <a:srgbClr val="4472C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9200" y="1189047"/>
            <a:ext cx="6580550" cy="366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78f1970406_0_0"/>
          <p:cNvSpPr txBox="1"/>
          <p:nvPr>
            <p:ph type="title"/>
          </p:nvPr>
        </p:nvSpPr>
        <p:spPr>
          <a:xfrm>
            <a:off x="678079" y="165430"/>
            <a:ext cx="105156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Some additional resources</a:t>
            </a:r>
            <a:endParaRPr/>
          </a:p>
        </p:txBody>
      </p:sp>
      <p:sp>
        <p:nvSpPr>
          <p:cNvPr id="181" name="Google Shape;181;g278f1970406_0_0"/>
          <p:cNvSpPr txBox="1"/>
          <p:nvPr>
            <p:ph idx="1" type="body"/>
          </p:nvPr>
        </p:nvSpPr>
        <p:spPr>
          <a:xfrm>
            <a:off x="678079" y="1449408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Libraries still exist, and they can be incredibly useful!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Our librarian is </a:t>
            </a:r>
            <a:r>
              <a:rPr b="1" lang="en-US"/>
              <a:t>Jill Hackenberg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See what she can do for you here: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https://research.lib.buffalo.edu/cs/library-intro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82" name="Google Shape;182;g278f1970406_0_0"/>
          <p:cNvSpPr txBox="1"/>
          <p:nvPr>
            <p:ph idx="12" type="sldNum"/>
          </p:nvPr>
        </p:nvSpPr>
        <p:spPr>
          <a:xfrm>
            <a:off x="5684883" y="6551913"/>
            <a:ext cx="501900" cy="31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3" name="Google Shape;183;g278f1970406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18925" y="2338025"/>
            <a:ext cx="2448875" cy="2751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78f1970406_0_16"/>
          <p:cNvSpPr txBox="1"/>
          <p:nvPr>
            <p:ph type="title"/>
          </p:nvPr>
        </p:nvSpPr>
        <p:spPr>
          <a:xfrm>
            <a:off x="678079" y="165430"/>
            <a:ext cx="105156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Some additional resources - AI</a:t>
            </a:r>
            <a:endParaRPr/>
          </a:p>
        </p:txBody>
      </p:sp>
      <p:sp>
        <p:nvSpPr>
          <p:cNvPr id="190" name="Google Shape;190;g278f1970406_0_16"/>
          <p:cNvSpPr txBox="1"/>
          <p:nvPr>
            <p:ph idx="1" type="body"/>
          </p:nvPr>
        </p:nvSpPr>
        <p:spPr>
          <a:xfrm>
            <a:off x="678077" y="1449400"/>
            <a:ext cx="56520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Consider taking the “Academic Integrity at UB” course (available on Brightspace)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Particularly if you are new to the U.S. education system, this is likely to be helpful!</a:t>
            </a:r>
            <a:endParaRPr/>
          </a:p>
        </p:txBody>
      </p:sp>
      <p:sp>
        <p:nvSpPr>
          <p:cNvPr id="191" name="Google Shape;191;g278f1970406_0_16"/>
          <p:cNvSpPr txBox="1"/>
          <p:nvPr>
            <p:ph idx="12" type="sldNum"/>
          </p:nvPr>
        </p:nvSpPr>
        <p:spPr>
          <a:xfrm>
            <a:off x="5684883" y="6551913"/>
            <a:ext cx="501900" cy="31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2" name="Google Shape;192;g278f1970406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6777" y="1317180"/>
            <a:ext cx="5557121" cy="339504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278f1970406_0_16"/>
          <p:cNvSpPr txBox="1"/>
          <p:nvPr/>
        </p:nvSpPr>
        <p:spPr>
          <a:xfrm>
            <a:off x="6186775" y="4792400"/>
            <a:ext cx="5817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https://www.buffalo.edu/academic-integrity/resources/Academic-Integrity-at-UB.html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79392eafe9_10_44"/>
          <p:cNvSpPr txBox="1"/>
          <p:nvPr>
            <p:ph type="title"/>
          </p:nvPr>
        </p:nvSpPr>
        <p:spPr>
          <a:xfrm>
            <a:off x="678079" y="165430"/>
            <a:ext cx="105156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Additional Resources - ELN</a:t>
            </a:r>
            <a:endParaRPr/>
          </a:p>
        </p:txBody>
      </p:sp>
      <p:sp>
        <p:nvSpPr>
          <p:cNvPr id="200" name="Google Shape;200;g279392eafe9_10_44"/>
          <p:cNvSpPr txBox="1"/>
          <p:nvPr>
            <p:ph idx="1" type="body"/>
          </p:nvPr>
        </p:nvSpPr>
        <p:spPr>
          <a:xfrm>
            <a:off x="678077" y="1449400"/>
            <a:ext cx="46815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The </a:t>
            </a:r>
            <a:r>
              <a:rPr b="1" lang="en-US"/>
              <a:t>Experiential Learning Network </a:t>
            </a:r>
            <a:r>
              <a:rPr lang="en-US"/>
              <a:t>at UB is a place to find projects (with CSE faculty and others) to work on to advance your skills in your chosen field!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https://www.buffalo.edu/eln.html</a:t>
            </a:r>
            <a:endParaRPr/>
          </a:p>
        </p:txBody>
      </p:sp>
      <p:sp>
        <p:nvSpPr>
          <p:cNvPr id="201" name="Google Shape;201;g279392eafe9_10_44"/>
          <p:cNvSpPr txBox="1"/>
          <p:nvPr>
            <p:ph idx="12" type="sldNum"/>
          </p:nvPr>
        </p:nvSpPr>
        <p:spPr>
          <a:xfrm>
            <a:off x="5684883" y="6551913"/>
            <a:ext cx="501900" cy="31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2" name="Google Shape;202;g279392eafe9_10_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4877" y="1267925"/>
            <a:ext cx="5728377" cy="471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effba4e6dd_0_0"/>
          <p:cNvSpPr txBox="1"/>
          <p:nvPr>
            <p:ph type="title"/>
          </p:nvPr>
        </p:nvSpPr>
        <p:spPr>
          <a:xfrm>
            <a:off x="678079" y="165430"/>
            <a:ext cx="105156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Alumni Panel!</a:t>
            </a:r>
            <a:endParaRPr/>
          </a:p>
        </p:txBody>
      </p:sp>
      <p:sp>
        <p:nvSpPr>
          <p:cNvPr id="209" name="Google Shape;209;g2effba4e6dd_0_0"/>
          <p:cNvSpPr txBox="1"/>
          <p:nvPr>
            <p:ph idx="12" type="sldNum"/>
          </p:nvPr>
        </p:nvSpPr>
        <p:spPr>
          <a:xfrm>
            <a:off x="5684883" y="6551913"/>
            <a:ext cx="501900" cy="31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77ab41b931_0_2"/>
          <p:cNvSpPr txBox="1"/>
          <p:nvPr>
            <p:ph type="title"/>
          </p:nvPr>
        </p:nvSpPr>
        <p:spPr>
          <a:xfrm>
            <a:off x="678079" y="165430"/>
            <a:ext cx="105156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oppins Medium"/>
              <a:buNone/>
            </a:pPr>
            <a:r>
              <a:rPr lang="en-US"/>
              <a:t>Today</a:t>
            </a:r>
            <a:endParaRPr/>
          </a:p>
        </p:txBody>
      </p:sp>
      <p:sp>
        <p:nvSpPr>
          <p:cNvPr id="113" name="Google Shape;113;g277ab41b931_0_2"/>
          <p:cNvSpPr txBox="1"/>
          <p:nvPr>
            <p:ph idx="1" type="body"/>
          </p:nvPr>
        </p:nvSpPr>
        <p:spPr>
          <a:xfrm>
            <a:off x="678075" y="1449400"/>
            <a:ext cx="11409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▪"/>
            </a:pPr>
            <a:r>
              <a:rPr lang="en-US" sz="3200"/>
              <a:t>Submit your attendance on TopHat (now)</a:t>
            </a:r>
            <a:endParaRPr sz="3200"/>
          </a:p>
          <a:p>
            <a: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</a:pPr>
            <a:r>
              <a:rPr lang="en-US" sz="3200"/>
              <a:t>Panel with UB CSE Alumni!</a:t>
            </a:r>
            <a:endParaRPr sz="3200"/>
          </a:p>
          <a:p>
            <a: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</a:pPr>
            <a:r>
              <a:rPr lang="en-US" sz="3200"/>
              <a:t>But first: announcements and reminders</a:t>
            </a:r>
            <a:endParaRPr sz="3200"/>
          </a:p>
        </p:txBody>
      </p:sp>
      <p:sp>
        <p:nvSpPr>
          <p:cNvPr id="114" name="Google Shape;114;g277ab41b931_0_2"/>
          <p:cNvSpPr txBox="1"/>
          <p:nvPr>
            <p:ph idx="12" type="sldNum"/>
          </p:nvPr>
        </p:nvSpPr>
        <p:spPr>
          <a:xfrm>
            <a:off x="5684883" y="6551913"/>
            <a:ext cx="501900" cy="31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7996795e11_2_0"/>
          <p:cNvSpPr txBox="1"/>
          <p:nvPr>
            <p:ph type="title"/>
          </p:nvPr>
        </p:nvSpPr>
        <p:spPr>
          <a:xfrm>
            <a:off x="678079" y="165430"/>
            <a:ext cx="105156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oppins Medium"/>
              <a:buNone/>
            </a:pPr>
            <a:r>
              <a:rPr lang="en-US"/>
              <a:t>Emails</a:t>
            </a:r>
            <a:endParaRPr/>
          </a:p>
        </p:txBody>
      </p:sp>
      <p:sp>
        <p:nvSpPr>
          <p:cNvPr id="120" name="Google Shape;120;g27996795e11_2_0"/>
          <p:cNvSpPr txBox="1"/>
          <p:nvPr>
            <p:ph idx="1" type="body"/>
          </p:nvPr>
        </p:nvSpPr>
        <p:spPr>
          <a:xfrm>
            <a:off x="678075" y="1449400"/>
            <a:ext cx="11409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</a:pPr>
            <a:r>
              <a:rPr lang="en-US" sz="3200"/>
              <a:t>All emails (in any course, but especially 199) should include:</a:t>
            </a:r>
            <a:endParaRPr sz="3200"/>
          </a:p>
          <a:p>
            <a:pPr indent="-4318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200"/>
              <a:buChar char="▪"/>
            </a:pPr>
            <a:r>
              <a:rPr lang="en-US" sz="3200"/>
              <a:t>Your name</a:t>
            </a:r>
            <a:endParaRPr sz="3200"/>
          </a:p>
          <a:p>
            <a:pPr indent="-4318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200"/>
              <a:buChar char="▪"/>
            </a:pPr>
            <a:r>
              <a:rPr lang="en-US" sz="3200"/>
              <a:t>Your person #</a:t>
            </a:r>
            <a:endParaRPr sz="3200"/>
          </a:p>
          <a:p>
            <a:pPr indent="-4318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200"/>
              <a:buChar char="▪"/>
            </a:pPr>
            <a:r>
              <a:rPr lang="en-US" sz="3200"/>
              <a:t>Your Recitation Section (e.g. A1 / F1)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200"/>
              <a:t>If your emails do not contain this information, you will not receive a response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3200"/>
              <a:t>Regardless, give faculty two working days (M-F 9-5) to respond to emails before checking back!</a:t>
            </a:r>
            <a:endParaRPr sz="3200"/>
          </a:p>
        </p:txBody>
      </p:sp>
      <p:sp>
        <p:nvSpPr>
          <p:cNvPr id="121" name="Google Shape;121;g27996795e11_2_0"/>
          <p:cNvSpPr txBox="1"/>
          <p:nvPr>
            <p:ph idx="12" type="sldNum"/>
          </p:nvPr>
        </p:nvSpPr>
        <p:spPr>
          <a:xfrm>
            <a:off x="5684883" y="6551913"/>
            <a:ext cx="501900" cy="31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79392eafe9_10_15"/>
          <p:cNvSpPr txBox="1"/>
          <p:nvPr>
            <p:ph type="title"/>
          </p:nvPr>
        </p:nvSpPr>
        <p:spPr>
          <a:xfrm>
            <a:off x="678079" y="165430"/>
            <a:ext cx="105156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oppins Medium"/>
              <a:buNone/>
            </a:pPr>
            <a:r>
              <a:rPr lang="en-US"/>
              <a:t>Your Three TODOs this week</a:t>
            </a:r>
            <a:endParaRPr/>
          </a:p>
        </p:txBody>
      </p:sp>
      <p:sp>
        <p:nvSpPr>
          <p:cNvPr id="127" name="Google Shape;127;g279392eafe9_10_15"/>
          <p:cNvSpPr txBox="1"/>
          <p:nvPr>
            <p:ph idx="1" type="body"/>
          </p:nvPr>
        </p:nvSpPr>
        <p:spPr>
          <a:xfrm>
            <a:off x="678075" y="1449400"/>
            <a:ext cx="11409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 sz="3200"/>
              <a:t>You have three </a:t>
            </a:r>
            <a:r>
              <a:rPr b="1" lang="en-US" sz="3200"/>
              <a:t>TODOs</a:t>
            </a:r>
            <a:endParaRPr b="1" sz="32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2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</a:pPr>
            <a:r>
              <a:rPr lang="en-US" sz="2800"/>
              <a:t>Get access to TopHat </a:t>
            </a:r>
            <a:r>
              <a:rPr b="1" lang="en-US" sz="2800"/>
              <a:t>(Today)</a:t>
            </a:r>
            <a:endParaRPr b="1" sz="2800"/>
          </a:p>
          <a:p>
            <a:pPr indent="-4064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</a:pPr>
            <a:r>
              <a:rPr b="1" lang="en-US" sz="2800"/>
              <a:t>Reminder: This needs to be done through UBLearns</a:t>
            </a:r>
            <a:endParaRPr b="1" sz="2800"/>
          </a:p>
          <a:p>
            <a:pPr indent="0" lvl="0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8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</a:pPr>
            <a:r>
              <a:rPr lang="en-US" sz="2800"/>
              <a:t>Complete your 8 Hours without the Internet Assignment (Already assigned, </a:t>
            </a:r>
            <a:r>
              <a:rPr b="1" lang="en-US" sz="2800"/>
              <a:t>due NEXT TUESDAY)</a:t>
            </a:r>
            <a:endParaRPr b="1" sz="2800"/>
          </a:p>
          <a:p>
            <a:pPr indent="0" lvl="0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8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</a:pPr>
            <a:r>
              <a:rPr lang="en-US" sz="2800"/>
              <a:t>Complete the first CSE Cohort Study (</a:t>
            </a:r>
            <a:r>
              <a:rPr b="1" lang="en-US" sz="2800"/>
              <a:t>already assigned</a:t>
            </a:r>
            <a:r>
              <a:rPr lang="en-US" sz="2800"/>
              <a:t>, </a:t>
            </a:r>
            <a:r>
              <a:rPr b="1" lang="en-US" sz="2800"/>
              <a:t>due next Wednesday</a:t>
            </a:r>
            <a:r>
              <a:rPr lang="en-US" sz="2800"/>
              <a:t>)</a:t>
            </a:r>
            <a:endParaRPr b="1" sz="2800"/>
          </a:p>
        </p:txBody>
      </p:sp>
      <p:sp>
        <p:nvSpPr>
          <p:cNvPr id="128" name="Google Shape;128;g279392eafe9_10_15"/>
          <p:cNvSpPr txBox="1"/>
          <p:nvPr>
            <p:ph idx="12" type="sldNum"/>
          </p:nvPr>
        </p:nvSpPr>
        <p:spPr>
          <a:xfrm>
            <a:off x="5684883" y="6551913"/>
            <a:ext cx="501900" cy="31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9" name="Google Shape;129;g279392eafe9_1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77400" y="483575"/>
            <a:ext cx="2161824" cy="216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78f1970406_0_37"/>
          <p:cNvSpPr txBox="1"/>
          <p:nvPr>
            <p:ph type="title"/>
          </p:nvPr>
        </p:nvSpPr>
        <p:spPr>
          <a:xfrm>
            <a:off x="678079" y="165430"/>
            <a:ext cx="105156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en-US"/>
              <a:t>Where to find the 8 hours assignment</a:t>
            </a:r>
            <a:endParaRPr/>
          </a:p>
        </p:txBody>
      </p:sp>
      <p:sp>
        <p:nvSpPr>
          <p:cNvPr id="136" name="Google Shape;136;g278f1970406_0_37"/>
          <p:cNvSpPr txBox="1"/>
          <p:nvPr>
            <p:ph idx="12" type="sldNum"/>
          </p:nvPr>
        </p:nvSpPr>
        <p:spPr>
          <a:xfrm>
            <a:off x="5684883" y="6551913"/>
            <a:ext cx="501900" cy="31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7" name="Google Shape;137;g278f1970406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675" y="1189876"/>
            <a:ext cx="9687700" cy="376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278f1970406_0_37"/>
          <p:cNvSpPr/>
          <p:nvPr/>
        </p:nvSpPr>
        <p:spPr>
          <a:xfrm>
            <a:off x="2602575" y="1737725"/>
            <a:ext cx="2664600" cy="1130700"/>
          </a:xfrm>
          <a:prstGeom prst="roundRect">
            <a:avLst>
              <a:gd fmla="val 16667" name="adj"/>
            </a:avLst>
          </a:prstGeom>
          <a:noFill/>
          <a:ln cap="flat" cmpd="sng" w="152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9" name="Google Shape;139;g278f1970406_0_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7868" y="3910199"/>
            <a:ext cx="5516273" cy="301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78f1970406_0_28"/>
          <p:cNvSpPr txBox="1"/>
          <p:nvPr>
            <p:ph type="title"/>
          </p:nvPr>
        </p:nvSpPr>
        <p:spPr>
          <a:xfrm>
            <a:off x="678079" y="165430"/>
            <a:ext cx="105156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Cohort Survey Details</a:t>
            </a:r>
            <a:endParaRPr/>
          </a:p>
        </p:txBody>
      </p:sp>
      <p:sp>
        <p:nvSpPr>
          <p:cNvPr id="146" name="Google Shape;146;g278f1970406_0_28"/>
          <p:cNvSpPr txBox="1"/>
          <p:nvPr>
            <p:ph idx="1" type="body"/>
          </p:nvPr>
        </p:nvSpPr>
        <p:spPr>
          <a:xfrm>
            <a:off x="678075" y="1267875"/>
            <a:ext cx="5508600" cy="45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▪"/>
            </a:pPr>
            <a:r>
              <a:rPr lang="en-US" sz="3800"/>
              <a:t>Go to UBLearns</a:t>
            </a:r>
            <a:endParaRPr sz="38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800"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▪"/>
            </a:pPr>
            <a:r>
              <a:rPr lang="en-US" sz="3800"/>
              <a:t>Find the “CSE Cohort Survey 1” assignment</a:t>
            </a:r>
            <a:endParaRPr sz="38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800"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▪"/>
            </a:pPr>
            <a:r>
              <a:rPr lang="en-US" sz="3800"/>
              <a:t>Follow the directions</a:t>
            </a:r>
            <a:endParaRPr sz="3800"/>
          </a:p>
        </p:txBody>
      </p:sp>
      <p:sp>
        <p:nvSpPr>
          <p:cNvPr id="147" name="Google Shape;147;g278f1970406_0_28"/>
          <p:cNvSpPr txBox="1"/>
          <p:nvPr>
            <p:ph idx="12" type="sldNum"/>
          </p:nvPr>
        </p:nvSpPr>
        <p:spPr>
          <a:xfrm>
            <a:off x="5684883" y="6551913"/>
            <a:ext cx="501900" cy="31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" name="Google Shape;148;g278f1970406_0_28"/>
          <p:cNvSpPr txBox="1"/>
          <p:nvPr/>
        </p:nvSpPr>
        <p:spPr>
          <a:xfrm>
            <a:off x="7651488" y="5028750"/>
            <a:ext cx="2870100" cy="9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Directions you will see on UBLearns</a:t>
            </a:r>
            <a:endParaRPr b="1" i="0" sz="21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49" name="Google Shape;149;g278f1970406_0_28"/>
          <p:cNvCxnSpPr>
            <a:stCxn id="148" idx="0"/>
          </p:cNvCxnSpPr>
          <p:nvPr/>
        </p:nvCxnSpPr>
        <p:spPr>
          <a:xfrm rot="10800000">
            <a:off x="8281638" y="4468050"/>
            <a:ext cx="804900" cy="560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50" name="Google Shape;150;g278f1970406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5150" y="1593580"/>
            <a:ext cx="5700524" cy="2771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79392eafe9_10_1"/>
          <p:cNvSpPr txBox="1"/>
          <p:nvPr>
            <p:ph type="title"/>
          </p:nvPr>
        </p:nvSpPr>
        <p:spPr>
          <a:xfrm>
            <a:off x="678079" y="246130"/>
            <a:ext cx="105156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en-US"/>
              <a:t>Cohort Survey Details: What your code will look like</a:t>
            </a:r>
            <a:endParaRPr/>
          </a:p>
        </p:txBody>
      </p:sp>
      <p:sp>
        <p:nvSpPr>
          <p:cNvPr id="157" name="Google Shape;157;g279392eafe9_10_1"/>
          <p:cNvSpPr txBox="1"/>
          <p:nvPr>
            <p:ph idx="1" type="body"/>
          </p:nvPr>
        </p:nvSpPr>
        <p:spPr>
          <a:xfrm>
            <a:off x="678075" y="4030250"/>
            <a:ext cx="10515600" cy="19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The codes are 20ish digits long. You need a valid </a:t>
            </a:r>
            <a:r>
              <a:rPr b="1" lang="en-US"/>
              <a:t>and unique</a:t>
            </a:r>
            <a:r>
              <a:rPr lang="en-US"/>
              <a:t> one to obtain credit.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(Fun game: What are the odds you could guess a valid code?!)</a:t>
            </a:r>
            <a:endParaRPr/>
          </a:p>
        </p:txBody>
      </p:sp>
      <p:sp>
        <p:nvSpPr>
          <p:cNvPr id="158" name="Google Shape;158;g279392eafe9_10_1"/>
          <p:cNvSpPr txBox="1"/>
          <p:nvPr>
            <p:ph idx="12" type="sldNum"/>
          </p:nvPr>
        </p:nvSpPr>
        <p:spPr>
          <a:xfrm>
            <a:off x="5684883" y="6551913"/>
            <a:ext cx="501900" cy="31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9" name="Google Shape;159;g279392eafe9_1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0962" y="1363300"/>
            <a:ext cx="10915176" cy="241347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7996795e11_1_0"/>
          <p:cNvSpPr txBox="1"/>
          <p:nvPr>
            <p:ph type="title"/>
          </p:nvPr>
        </p:nvSpPr>
        <p:spPr>
          <a:xfrm>
            <a:off x="678079" y="165430"/>
            <a:ext cx="105156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oppins Medium"/>
              <a:buNone/>
            </a:pPr>
            <a:r>
              <a:rPr lang="en-US"/>
              <a:t>Your Three TODOs this week</a:t>
            </a:r>
            <a:endParaRPr/>
          </a:p>
        </p:txBody>
      </p:sp>
      <p:sp>
        <p:nvSpPr>
          <p:cNvPr id="165" name="Google Shape;165;g27996795e11_1_0"/>
          <p:cNvSpPr txBox="1"/>
          <p:nvPr>
            <p:ph idx="1" type="body"/>
          </p:nvPr>
        </p:nvSpPr>
        <p:spPr>
          <a:xfrm>
            <a:off x="678075" y="1449400"/>
            <a:ext cx="11409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 sz="3200"/>
              <a:t>You have three </a:t>
            </a:r>
            <a:r>
              <a:rPr b="1" lang="en-US" sz="3200"/>
              <a:t>TODOs</a:t>
            </a:r>
            <a:endParaRPr b="1" sz="32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2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</a:pPr>
            <a:r>
              <a:rPr lang="en-US" sz="2800"/>
              <a:t>Get access to TopHat </a:t>
            </a:r>
            <a:r>
              <a:rPr b="1" lang="en-US" sz="2800"/>
              <a:t>(Today)</a:t>
            </a:r>
            <a:endParaRPr b="1" sz="2800"/>
          </a:p>
          <a:p>
            <a:pPr indent="0" lvl="0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8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</a:pPr>
            <a:r>
              <a:rPr lang="en-US" sz="2800"/>
              <a:t>Complete your 8 Hours without the Internet Assignment (Already assigned, </a:t>
            </a:r>
            <a:r>
              <a:rPr b="1" lang="en-US" sz="2800"/>
              <a:t>due NEXT TUESDAY - Not Wednesday)</a:t>
            </a:r>
            <a:endParaRPr b="1" sz="2800"/>
          </a:p>
          <a:p>
            <a:pPr indent="0" lvl="0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8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</a:pPr>
            <a:r>
              <a:rPr lang="en-US" sz="2800"/>
              <a:t>Complete the first CSE Cohort Study (</a:t>
            </a:r>
            <a:r>
              <a:rPr b="1" lang="en-US" sz="2800"/>
              <a:t>Assigned via UBLearns tomorrow at 7pm</a:t>
            </a:r>
            <a:r>
              <a:rPr lang="en-US" sz="2800"/>
              <a:t>, </a:t>
            </a:r>
            <a:r>
              <a:rPr b="1" lang="en-US" sz="2800"/>
              <a:t>due Wednesday</a:t>
            </a:r>
            <a:r>
              <a:rPr lang="en-US" sz="2800"/>
              <a:t>)</a:t>
            </a:r>
            <a:endParaRPr b="1" sz="2800"/>
          </a:p>
        </p:txBody>
      </p:sp>
      <p:sp>
        <p:nvSpPr>
          <p:cNvPr id="166" name="Google Shape;166;g27996795e11_1_0"/>
          <p:cNvSpPr txBox="1"/>
          <p:nvPr>
            <p:ph idx="12" type="sldNum"/>
          </p:nvPr>
        </p:nvSpPr>
        <p:spPr>
          <a:xfrm>
            <a:off x="5684883" y="6551913"/>
            <a:ext cx="501900" cy="31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7" name="Google Shape;167;g27996795e11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60275" y="0"/>
            <a:ext cx="2346750" cy="234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78f1970406_0_9"/>
          <p:cNvSpPr txBox="1"/>
          <p:nvPr>
            <p:ph type="title"/>
          </p:nvPr>
        </p:nvSpPr>
        <p:spPr>
          <a:xfrm>
            <a:off x="678079" y="165430"/>
            <a:ext cx="105156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oppins Medium"/>
              <a:buNone/>
            </a:pPr>
            <a:r>
              <a:rPr lang="en-US"/>
              <a:t>Some reminders</a:t>
            </a:r>
            <a:endParaRPr/>
          </a:p>
        </p:txBody>
      </p:sp>
      <p:sp>
        <p:nvSpPr>
          <p:cNvPr id="173" name="Google Shape;173;g278f1970406_0_9"/>
          <p:cNvSpPr txBox="1"/>
          <p:nvPr>
            <p:ph idx="1" type="body"/>
          </p:nvPr>
        </p:nvSpPr>
        <p:spPr>
          <a:xfrm>
            <a:off x="678079" y="1449408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▪"/>
            </a:pPr>
            <a:r>
              <a:rPr lang="en-US" sz="3200"/>
              <a:t>Please:</a:t>
            </a:r>
            <a:endParaRPr sz="3200"/>
          </a:p>
          <a:p>
            <a:pPr indent="-4318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200"/>
              <a:buChar char="▪"/>
            </a:pPr>
            <a:r>
              <a:rPr lang="en-US" sz="3200"/>
              <a:t>Regularly check your own email</a:t>
            </a:r>
            <a:endParaRPr sz="3200"/>
          </a:p>
          <a:p>
            <a:pPr indent="-4318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200"/>
              <a:buChar char="▪"/>
            </a:pPr>
            <a:r>
              <a:rPr lang="en-US" sz="3200"/>
              <a:t>Turn UBLearns notifications on</a:t>
            </a:r>
            <a:endParaRPr sz="3200"/>
          </a:p>
          <a:p>
            <a:pPr indent="-4318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200"/>
              <a:buChar char="▪"/>
            </a:pPr>
            <a:r>
              <a:rPr lang="en-US" sz="3200"/>
              <a:t>Remember that your grades will not immediately appear for HW submissions, TAs have to grade them</a:t>
            </a:r>
            <a:endParaRPr sz="3200"/>
          </a:p>
        </p:txBody>
      </p:sp>
      <p:sp>
        <p:nvSpPr>
          <p:cNvPr id="174" name="Google Shape;174;g278f1970406_0_9"/>
          <p:cNvSpPr txBox="1"/>
          <p:nvPr>
            <p:ph idx="12" type="sldNum"/>
          </p:nvPr>
        </p:nvSpPr>
        <p:spPr>
          <a:xfrm>
            <a:off x="5684883" y="6551913"/>
            <a:ext cx="501900" cy="31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2020-05-29T17:58:58Z</dcterms:created>
  <dc:creator>Microsoft Office User</dc:creator>
</cp:coreProperties>
</file>