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515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3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539A"/>
    <a:srgbClr val="26A1D8"/>
    <a:srgbClr val="0046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7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8" y="66"/>
      </p:cViewPr>
      <p:guideLst>
        <p:guide orient="horz" pos="2304"/>
        <p:guide pos="33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197187"/>
            <a:ext cx="8938260" cy="2546773"/>
          </a:xfrm>
        </p:spPr>
        <p:txBody>
          <a:bodyPr anchor="b"/>
          <a:lstStyle>
            <a:lvl1pPr algn="ctr"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4450" y="3842174"/>
            <a:ext cx="7886700" cy="1766146"/>
          </a:xfrm>
        </p:spPr>
        <p:txBody>
          <a:bodyPr/>
          <a:lstStyle>
            <a:lvl1pPr marL="0" indent="0" algn="ctr">
              <a:buNone/>
              <a:defRPr sz="2560"/>
            </a:lvl1pPr>
            <a:lvl2pPr marL="487695" indent="0" algn="ctr">
              <a:buNone/>
              <a:defRPr sz="2133"/>
            </a:lvl2pPr>
            <a:lvl3pPr marL="975390" indent="0" algn="ctr">
              <a:buNone/>
              <a:defRPr sz="1920"/>
            </a:lvl3pPr>
            <a:lvl4pPr marL="1463086" indent="0" algn="ctr">
              <a:buNone/>
              <a:defRPr sz="1707"/>
            </a:lvl4pPr>
            <a:lvl5pPr marL="1950781" indent="0" algn="ctr">
              <a:buNone/>
              <a:defRPr sz="1707"/>
            </a:lvl5pPr>
            <a:lvl6pPr marL="2438476" indent="0" algn="ctr">
              <a:buNone/>
              <a:defRPr sz="1707"/>
            </a:lvl6pPr>
            <a:lvl7pPr marL="2926171" indent="0" algn="ctr">
              <a:buNone/>
              <a:defRPr sz="1707"/>
            </a:lvl7pPr>
            <a:lvl8pPr marL="3413867" indent="0" algn="ctr">
              <a:buNone/>
              <a:defRPr sz="1707"/>
            </a:lvl8pPr>
            <a:lvl9pPr marL="3901562" indent="0" algn="ctr">
              <a:buNone/>
              <a:defRPr sz="170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486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589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25227" y="389467"/>
            <a:ext cx="2267426" cy="619929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2948" y="389467"/>
            <a:ext cx="6670834" cy="619929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2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44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471" y="1823722"/>
            <a:ext cx="9069705" cy="3042919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7471" y="4895429"/>
            <a:ext cx="9069705" cy="1600199"/>
          </a:xfrm>
        </p:spPr>
        <p:txBody>
          <a:bodyPr/>
          <a:lstStyle>
            <a:lvl1pPr marL="0" indent="0">
              <a:buNone/>
              <a:defRPr sz="2560">
                <a:solidFill>
                  <a:schemeClr val="tx1"/>
                </a:solidFill>
              </a:defRPr>
            </a:lvl1pPr>
            <a:lvl2pPr marL="48769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2pPr>
            <a:lvl3pPr marL="97539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46308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4pPr>
            <a:lvl5pPr marL="195078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5pPr>
            <a:lvl6pPr marL="2438476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6pPr>
            <a:lvl7pPr marL="2926171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7pPr>
            <a:lvl8pPr marL="3413867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8pPr>
            <a:lvl9pPr marL="3901562" indent="0">
              <a:buNone/>
              <a:defRPr sz="17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73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2948" y="1947333"/>
            <a:ext cx="4469130" cy="46414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3523" y="1947333"/>
            <a:ext cx="4469130" cy="46414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014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7" y="389468"/>
            <a:ext cx="9069705" cy="14139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4318" y="1793241"/>
            <a:ext cx="4448591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4318" y="2672080"/>
            <a:ext cx="4448591" cy="3930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3523" y="1793241"/>
            <a:ext cx="4470500" cy="878839"/>
          </a:xfrm>
        </p:spPr>
        <p:txBody>
          <a:bodyPr anchor="b"/>
          <a:lstStyle>
            <a:lvl1pPr marL="0" indent="0">
              <a:buNone/>
              <a:defRPr sz="2560" b="1"/>
            </a:lvl1pPr>
            <a:lvl2pPr marL="487695" indent="0">
              <a:buNone/>
              <a:defRPr sz="2133" b="1"/>
            </a:lvl2pPr>
            <a:lvl3pPr marL="975390" indent="0">
              <a:buNone/>
              <a:defRPr sz="1920" b="1"/>
            </a:lvl3pPr>
            <a:lvl4pPr marL="1463086" indent="0">
              <a:buNone/>
              <a:defRPr sz="1707" b="1"/>
            </a:lvl4pPr>
            <a:lvl5pPr marL="1950781" indent="0">
              <a:buNone/>
              <a:defRPr sz="1707" b="1"/>
            </a:lvl5pPr>
            <a:lvl6pPr marL="2438476" indent="0">
              <a:buNone/>
              <a:defRPr sz="1707" b="1"/>
            </a:lvl6pPr>
            <a:lvl7pPr marL="2926171" indent="0">
              <a:buNone/>
              <a:defRPr sz="1707" b="1"/>
            </a:lvl7pPr>
            <a:lvl8pPr marL="3413867" indent="0">
              <a:buNone/>
              <a:defRPr sz="1707" b="1"/>
            </a:lvl8pPr>
            <a:lvl9pPr marL="3901562" indent="0">
              <a:buNone/>
              <a:defRPr sz="17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3523" y="2672080"/>
            <a:ext cx="4470500" cy="3930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069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26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15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7" y="487680"/>
            <a:ext cx="3391555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499" y="1053255"/>
            <a:ext cx="5323523" cy="5198533"/>
          </a:xfrm>
        </p:spPr>
        <p:txBody>
          <a:bodyPr/>
          <a:lstStyle>
            <a:lvl1pPr>
              <a:defRPr sz="3413"/>
            </a:lvl1pPr>
            <a:lvl2pPr>
              <a:defRPr sz="2987"/>
            </a:lvl2pPr>
            <a:lvl3pPr>
              <a:defRPr sz="256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7" y="2194560"/>
            <a:ext cx="3391555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67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4317" y="487680"/>
            <a:ext cx="3391555" cy="1706880"/>
          </a:xfrm>
        </p:spPr>
        <p:txBody>
          <a:bodyPr anchor="b"/>
          <a:lstStyle>
            <a:lvl1pPr>
              <a:defRPr sz="3413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0499" y="1053255"/>
            <a:ext cx="5323523" cy="5198533"/>
          </a:xfrm>
        </p:spPr>
        <p:txBody>
          <a:bodyPr anchor="t"/>
          <a:lstStyle>
            <a:lvl1pPr marL="0" indent="0">
              <a:buNone/>
              <a:defRPr sz="3413"/>
            </a:lvl1pPr>
            <a:lvl2pPr marL="487695" indent="0">
              <a:buNone/>
              <a:defRPr sz="2987"/>
            </a:lvl2pPr>
            <a:lvl3pPr marL="975390" indent="0">
              <a:buNone/>
              <a:defRPr sz="2560"/>
            </a:lvl3pPr>
            <a:lvl4pPr marL="1463086" indent="0">
              <a:buNone/>
              <a:defRPr sz="2133"/>
            </a:lvl4pPr>
            <a:lvl5pPr marL="1950781" indent="0">
              <a:buNone/>
              <a:defRPr sz="2133"/>
            </a:lvl5pPr>
            <a:lvl6pPr marL="2438476" indent="0">
              <a:buNone/>
              <a:defRPr sz="2133"/>
            </a:lvl6pPr>
            <a:lvl7pPr marL="2926171" indent="0">
              <a:buNone/>
              <a:defRPr sz="2133"/>
            </a:lvl7pPr>
            <a:lvl8pPr marL="3413867" indent="0">
              <a:buNone/>
              <a:defRPr sz="2133"/>
            </a:lvl8pPr>
            <a:lvl9pPr marL="3901562" indent="0">
              <a:buNone/>
              <a:defRPr sz="2133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4317" y="2194560"/>
            <a:ext cx="3391555" cy="4065694"/>
          </a:xfrm>
        </p:spPr>
        <p:txBody>
          <a:bodyPr/>
          <a:lstStyle>
            <a:lvl1pPr marL="0" indent="0">
              <a:buNone/>
              <a:defRPr sz="1707"/>
            </a:lvl1pPr>
            <a:lvl2pPr marL="487695" indent="0">
              <a:buNone/>
              <a:defRPr sz="1493"/>
            </a:lvl2pPr>
            <a:lvl3pPr marL="975390" indent="0">
              <a:buNone/>
              <a:defRPr sz="1280"/>
            </a:lvl3pPr>
            <a:lvl4pPr marL="1463086" indent="0">
              <a:buNone/>
              <a:defRPr sz="1067"/>
            </a:lvl4pPr>
            <a:lvl5pPr marL="1950781" indent="0">
              <a:buNone/>
              <a:defRPr sz="1067"/>
            </a:lvl5pPr>
            <a:lvl6pPr marL="2438476" indent="0">
              <a:buNone/>
              <a:defRPr sz="1067"/>
            </a:lvl6pPr>
            <a:lvl7pPr marL="2926171" indent="0">
              <a:buNone/>
              <a:defRPr sz="1067"/>
            </a:lvl7pPr>
            <a:lvl8pPr marL="3413867" indent="0">
              <a:buNone/>
              <a:defRPr sz="1067"/>
            </a:lvl8pPr>
            <a:lvl9pPr marL="3901562" indent="0">
              <a:buNone/>
              <a:defRPr sz="10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805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2948" y="389468"/>
            <a:ext cx="9069705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948" y="1947333"/>
            <a:ext cx="9069705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2948" y="6780108"/>
            <a:ext cx="236601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15EDE-4F8A-4789-A6EC-A6CBF4AAF7AF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3293" y="6780108"/>
            <a:ext cx="3549015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6643" y="6780108"/>
            <a:ext cx="236601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B423D-BCF9-4F2E-AA87-F5B59F9648A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649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75390" rtl="0" eaLnBrk="1" latinLnBrk="0" hangingPunct="1">
        <a:lnSpc>
          <a:spcPct val="90000"/>
        </a:lnSpc>
        <a:spcBef>
          <a:spcPct val="0"/>
        </a:spcBef>
        <a:buNone/>
        <a:defRPr sz="469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848" indent="-243848" algn="l" defTabSz="9753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sz="2987" kern="1200">
          <a:solidFill>
            <a:schemeClr val="tx1"/>
          </a:solidFill>
          <a:latin typeface="+mn-lt"/>
          <a:ea typeface="+mn-ea"/>
          <a:cs typeface="+mn-cs"/>
        </a:defRPr>
      </a:lvl1pPr>
      <a:lvl2pPr marL="73154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8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706933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219462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68232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3170019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657714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4145410" indent="-243848" algn="l" defTabSz="975390" rtl="0" eaLnBrk="1" latinLnBrk="0" hangingPunct="1">
        <a:lnSpc>
          <a:spcPct val="90000"/>
        </a:lnSpc>
        <a:spcBef>
          <a:spcPts val="533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1pPr>
      <a:lvl2pPr marL="487695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75390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8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4pPr>
      <a:lvl5pPr marL="195078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5pPr>
      <a:lvl6pPr marL="2438476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6pPr>
      <a:lvl7pPr marL="2926171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7pPr>
      <a:lvl8pPr marL="3413867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8pPr>
      <a:lvl9pPr marL="3901562" algn="l" defTabSz="975390" rtl="0" eaLnBrk="1" latinLnBrk="0" hangingPunct="1">
        <a:defRPr sz="1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5159837" cy="875955"/>
          </a:xfrm>
          <a:prstGeom prst="rect">
            <a:avLst/>
          </a:prstGeom>
          <a:solidFill>
            <a:srgbClr val="094688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871850"/>
            <a:ext cx="10515600" cy="0"/>
          </a:xfrm>
          <a:prstGeom prst="line">
            <a:avLst/>
          </a:prstGeom>
          <a:ln>
            <a:solidFill>
              <a:srgbClr val="0046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Picture 25" descr="SUNY_NEW_LOGO_W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913" y="104754"/>
            <a:ext cx="2266954" cy="1105528"/>
          </a:xfrm>
          <a:prstGeom prst="rect">
            <a:avLst/>
          </a:prstGeom>
        </p:spPr>
      </p:pic>
      <p:pic>
        <p:nvPicPr>
          <p:cNvPr id="27" name="Picture 26" descr="SUNYRF_LOGO.F_KO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7871" y="331773"/>
            <a:ext cx="1549792" cy="99791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5910" y="6919415"/>
            <a:ext cx="10308474" cy="344269"/>
          </a:xfrm>
          <a:prstGeom prst="rect">
            <a:avLst/>
          </a:prstGeom>
          <a:solidFill>
            <a:schemeClr val="bg1"/>
          </a:solidFill>
          <a:ln w="38100">
            <a:solidFill>
              <a:srgbClr val="0253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bject 12"/>
          <p:cNvSpPr txBox="1"/>
          <p:nvPr/>
        </p:nvSpPr>
        <p:spPr>
          <a:xfrm>
            <a:off x="203327" y="7030930"/>
            <a:ext cx="10312273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b="1" dirty="0" smtClean="0">
                <a:latin typeface="Arial Narrow" panose="020B0606020202030204" pitchFamily="34" charset="0"/>
                <a:cs typeface="Arial"/>
              </a:rPr>
              <a:t>Research Team</a:t>
            </a:r>
            <a:r>
              <a:rPr sz="1200" b="1" dirty="0" smtClean="0">
                <a:latin typeface="Arial Narrow" panose="020B0606020202030204" pitchFamily="34" charset="0"/>
                <a:cs typeface="Arial"/>
              </a:rPr>
              <a:t>:</a:t>
            </a:r>
            <a:r>
              <a:rPr lang="en-US" sz="1200" b="1" dirty="0" smtClean="0">
                <a:latin typeface="Arial Narrow" panose="020B0606020202030204" pitchFamily="34" charset="0"/>
                <a:cs typeface="Arial"/>
              </a:rPr>
              <a:t> </a:t>
            </a:r>
            <a:r>
              <a:rPr lang="en-US" sz="1200" b="1" dirty="0" smtClean="0">
                <a:latin typeface="Arial Narrow" panose="020B0606020202030204" pitchFamily="34" charset="0"/>
                <a:cs typeface="Arial"/>
              </a:rPr>
              <a:t>Kenneth W. Regan	 </a:t>
            </a:r>
            <a:r>
              <a:rPr lang="en-US" sz="1000" b="1" dirty="0" smtClean="0">
                <a:latin typeface="Arial Narrow" panose="020B0606020202030204" pitchFamily="34" charset="0"/>
                <a:cs typeface="Arial"/>
              </a:rPr>
              <a:t>(joint with </a:t>
            </a:r>
            <a:r>
              <a:rPr lang="en-US" sz="1000" b="1" dirty="0" err="1" smtClean="0">
                <a:latin typeface="Arial Narrow" panose="020B0606020202030204" pitchFamily="34" charset="0"/>
                <a:cs typeface="Arial"/>
              </a:rPr>
              <a:t>Amlan</a:t>
            </a:r>
            <a:r>
              <a:rPr lang="en-US" sz="1000" b="1" dirty="0" smtClean="0">
                <a:latin typeface="Arial Narrow" panose="020B0606020202030204" pitchFamily="34" charset="0"/>
                <a:cs typeface="Arial"/>
              </a:rPr>
              <a:t> </a:t>
            </a:r>
            <a:r>
              <a:rPr lang="en-US" sz="1000" b="1" dirty="0" err="1" smtClean="0">
                <a:latin typeface="Arial Narrow" panose="020B0606020202030204" pitchFamily="34" charset="0"/>
                <a:cs typeface="Arial"/>
              </a:rPr>
              <a:t>Chakrabarti</a:t>
            </a:r>
            <a:r>
              <a:rPr lang="en-US" sz="1000" b="1" dirty="0" smtClean="0">
                <a:latin typeface="Arial Narrow" panose="020B0606020202030204" pitchFamily="34" charset="0"/>
                <a:cs typeface="Arial"/>
              </a:rPr>
              <a:t> of </a:t>
            </a:r>
            <a:r>
              <a:rPr lang="en-US" sz="1000" b="1" dirty="0" err="1" smtClean="0">
                <a:latin typeface="Arial Narrow" panose="020B0606020202030204" pitchFamily="34" charset="0"/>
                <a:cs typeface="Arial"/>
              </a:rPr>
              <a:t>U.Calcutta</a:t>
            </a:r>
            <a:r>
              <a:rPr lang="en-US" sz="1000" b="1" dirty="0" smtClean="0">
                <a:latin typeface="Arial Narrow" panose="020B0606020202030204" pitchFamily="34" charset="0"/>
                <a:cs typeface="Arial"/>
              </a:rPr>
              <a:t> and UB student </a:t>
            </a:r>
            <a:r>
              <a:rPr lang="en-US" sz="1000" b="1" dirty="0" err="1" smtClean="0">
                <a:latin typeface="Arial Narrow" panose="020B0606020202030204" pitchFamily="34" charset="0"/>
                <a:cs typeface="Arial"/>
              </a:rPr>
              <a:t>Chaowen</a:t>
            </a:r>
            <a:r>
              <a:rPr lang="en-US" sz="1000" b="1" dirty="0" smtClean="0">
                <a:latin typeface="Arial Narrow" panose="020B0606020202030204" pitchFamily="34" charset="0"/>
                <a:cs typeface="Arial"/>
              </a:rPr>
              <a:t> Guan)</a:t>
            </a:r>
            <a:r>
              <a:rPr lang="en-US" sz="1000" b="1" dirty="0" smtClean="0">
                <a:latin typeface="Arial Narrow" panose="020B0606020202030204" pitchFamily="34" charset="0"/>
                <a:cs typeface="Arial"/>
              </a:rPr>
              <a:t>		</a:t>
            </a:r>
            <a:r>
              <a:rPr lang="en-US" sz="1200" b="1" dirty="0" smtClean="0">
                <a:latin typeface="Arial Narrow" panose="020B0606020202030204" pitchFamily="34" charset="0"/>
                <a:cs typeface="Arial"/>
              </a:rPr>
              <a:t>Email</a:t>
            </a:r>
            <a:r>
              <a:rPr lang="en-US" sz="1200" b="1" dirty="0" smtClean="0">
                <a:latin typeface="Arial Narrow" panose="020B0606020202030204" pitchFamily="34" charset="0"/>
                <a:cs typeface="Arial"/>
              </a:rPr>
              <a:t>: </a:t>
            </a:r>
            <a:r>
              <a:rPr lang="en-US" sz="1000" b="1" dirty="0" smtClean="0">
                <a:latin typeface="Arial Narrow" panose="020B0606020202030204" pitchFamily="34" charset="0"/>
                <a:cs typeface="Arial"/>
              </a:rPr>
              <a:t>	</a:t>
            </a:r>
            <a:r>
              <a:rPr lang="en-US" sz="1000" b="1" dirty="0" smtClean="0">
                <a:latin typeface="Arial Narrow" panose="020B0606020202030204" pitchFamily="34" charset="0"/>
                <a:cs typeface="Arial"/>
              </a:rPr>
              <a:t>regan@buffalo.edu</a:t>
            </a:r>
            <a:r>
              <a:rPr lang="en-US" sz="1000" b="1" dirty="0" smtClean="0">
                <a:latin typeface="Arial Narrow" panose="020B0606020202030204" pitchFamily="34" charset="0"/>
                <a:cs typeface="Arial"/>
              </a:rPr>
              <a:t>			 </a:t>
            </a:r>
            <a:endParaRPr sz="1000" dirty="0">
              <a:latin typeface="Arial Narrow" panose="020B0606020202030204" pitchFamily="34" charset="0"/>
              <a:cs typeface="Arial"/>
            </a:endParaRPr>
          </a:p>
        </p:txBody>
      </p:sp>
      <p:pic>
        <p:nvPicPr>
          <p:cNvPr id="11" name="Picture 10" descr="Buffalo University logo.ep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2844" y="22673"/>
            <a:ext cx="2286000" cy="867471"/>
          </a:xfrm>
          <a:prstGeom prst="rect">
            <a:avLst/>
          </a:prstGeom>
        </p:spPr>
      </p:pic>
      <p:sp>
        <p:nvSpPr>
          <p:cNvPr id="22" name="TextBox 1"/>
          <p:cNvSpPr txBox="1"/>
          <p:nvPr/>
        </p:nvSpPr>
        <p:spPr>
          <a:xfrm>
            <a:off x="97626" y="957819"/>
            <a:ext cx="10320348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Algebraic and Logical Emulations of Quantum Computations</a:t>
            </a:r>
          </a:p>
          <a:p>
            <a:r>
              <a:rPr lang="en-US" sz="2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quantum computers---that we can build---really superior to classical ones?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can quantum circuits be emulated classically---using logic and algebra?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current technical difficulties beholden to algebraic properties of the circuits?</a:t>
            </a:r>
            <a:endParaRPr lang="en-US" sz="2000" b="1" dirty="0">
              <a:solidFill>
                <a:srgbClr val="025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 translations of quantum gates into logical and algebraic specifications.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Former promotes heuristic simulation by off-the-shelf </a:t>
            </a:r>
            <a:r>
              <a:rPr lang="en-US" sz="2000" b="1" i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</a:t>
            </a: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000" b="1" i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#SAT solvers</a:t>
            </a: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Latter employs Geometric Invariant/Complexity Theory (GIT/GCT).</a:t>
            </a:r>
          </a:p>
          <a:p>
            <a:r>
              <a:rPr lang="en-US" sz="2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 Capabilities: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background in mathematical computation including 2002 survey of GCT.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Quantum computing textbook with Richard J. Lipton for MIT Press.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Moderated “quantum supremacy” debate in 2012 on Lipton’s blog.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C++ skill and experience: 7,000+ lines for simulator, 30,000+ other projects.</a:t>
            </a:r>
          </a:p>
          <a:p>
            <a:r>
              <a:rPr lang="en-US" sz="2000" b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Impact: </a:t>
            </a:r>
            <a:r>
              <a:rPr lang="en-US" sz="2000" b="1" dirty="0" smtClean="0">
                <a:solidFill>
                  <a:srgbClr val="02539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QC scalability is a great engineering challenge of our times.</a:t>
            </a:r>
          </a:p>
          <a:p>
            <a:pPr marL="342900" indent="-342900">
              <a:buFont typeface="+mj-lt"/>
              <a:buAutoNum type="arabicPeriod"/>
            </a:pPr>
            <a:endParaRPr lang="en-US" sz="2000" b="1" dirty="0" smtClean="0">
              <a:solidFill>
                <a:srgbClr val="025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sz="2000" b="1" dirty="0" smtClean="0">
              <a:solidFill>
                <a:srgbClr val="025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sz="2000" b="1" dirty="0" smtClean="0">
              <a:solidFill>
                <a:srgbClr val="02539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 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026" y="5565296"/>
            <a:ext cx="6105727" cy="129836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9913" y="6129867"/>
            <a:ext cx="3250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Example of algebraic conversion: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6770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163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Wood, Steven</dc:creator>
  <cp:lastModifiedBy>Regan, Kenneth</cp:lastModifiedBy>
  <cp:revision>47</cp:revision>
  <dcterms:created xsi:type="dcterms:W3CDTF">2018-04-30T19:34:58Z</dcterms:created>
  <dcterms:modified xsi:type="dcterms:W3CDTF">2018-11-27T20:46:47Z</dcterms:modified>
</cp:coreProperties>
</file>