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2.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9144000" cy="5143500" type="screen16x9"/>
  <p:notesSz cx="6858000" cy="9144000"/>
  <p:embeddedFontLst>
    <p:embeddedFont>
      <p:font typeface="Bellefair" panose="020B0604020202020204" charset="-79"/>
      <p:regular r:id="rId53"/>
    </p:embeddedFont>
    <p:embeddedFont>
      <p:font typeface="EB Garamond" panose="020B0604020202020204" charset="0"/>
      <p:regular r:id="rId54"/>
      <p:bold r:id="rId55"/>
      <p:italic r:id="rId56"/>
      <p:boldItalic r:id="rId57"/>
    </p:embeddedFont>
    <p:embeddedFont>
      <p:font typeface="EB Garamond Medium" panose="020B0604020202020204" charset="0"/>
      <p:regular r:id="rId58"/>
      <p:bold r:id="rId59"/>
      <p:italic r:id="rId60"/>
      <p:boldItalic r:id="rId61"/>
    </p:embeddedFont>
    <p:embeddedFont>
      <p:font typeface="EB Garamond SemiBold" panose="020B0604020202020204" charset="0"/>
      <p:regular r:id="rId62"/>
      <p:bold r:id="rId63"/>
      <p:italic r:id="rId64"/>
      <p:boldItalic r:id="rId65"/>
    </p:embeddedFont>
    <p:embeddedFont>
      <p:font typeface="Roboto" panose="020B060402020202020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thak jai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68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10-03T12:55:22.239" idx="1">
    <p:pos x="159" y="722"/>
    <p:text>Petit et al. [30] suggest that</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3-10-04T01:11:59.728" idx="3">
    <p:pos x="98" y="819"/>
    <p:text>made of nodes that consist of either vehicles or road-side infrastructure.</p:text>
  </p:cm>
  <p:cm authorId="0" dt="2023-10-04T02:36:26.877" idx="2">
    <p:pos x="98" y="719"/>
    <p:text>o conduct a black hole attack, attackers can falsify their GPS data and advertise themselves as having the shortest path to the destination node. Routing protocols such as Link State Routing (LSR) and Ad-hoc On-demand Distance Vector (AODV) would then allow them to reply to the route request message since this privilege is given to the nodes with the shortest path to the destination node [55]. The malicious node can then drop the relevant packets ensuring that information does not reach the destination node. Blackhole attacks can eventually crash the network topology. One variant of black hole attacks, called gray hole attacks, occur when attackers alternate between normal behavior and randomly dropping packets. Gray hole attacks are especially difficult to detect.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42e3e7cd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42e3e7cd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https://docs.google.com/presentation/d/e/2PACX-1vQvmymgwoCt2CChCWPEpJqnzeKVNBRRuA5L4jDDlOElOVpg3BTv9MDR1z776OX8BloqyfFihORCeV3T/pub?start=true&amp;loop=false&amp;delayms=20000</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86d7d938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86d7d938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86d7d938c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86d7d938c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86d7d938c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86d7d938c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86ad9483e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86ad9483e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86ad9483e6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86ad9483e6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86ad9483e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86ad9483e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86ad9483e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86ad9483e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86ad9483e6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86ad9483e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86ad9483e6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86ad9483e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86ad9483e6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86ad9483e6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863ea86ea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863ea86ea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We will start with a brief introduction about vehicular sensors, various usecases that require sensors. Then we will see what kind of challenges that are arising with the use of these sensors. Then we ll briefly touch upon the three-tier automated vehicle architecture.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in the second section, we ll study the sensing layer. here we ll see different types of sensors especially VD and env sensors. What kind of attacks are possible on each types and differect vectors through which these attacks are carried out. at the end of this section, we ll define the safety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In third section we will study some crucial environmental sensors, potential threats and their counter measures</a:t>
            </a:r>
            <a:endParaRPr/>
          </a:p>
          <a:p>
            <a:pPr marL="0" lvl="0" indent="0" algn="l" rtl="0">
              <a:spcBef>
                <a:spcPts val="0"/>
              </a:spcBef>
              <a:spcAft>
                <a:spcPts val="0"/>
              </a:spcAft>
              <a:buClr>
                <a:schemeClr val="dk1"/>
              </a:buClr>
              <a:buSzPts val="1100"/>
              <a:buFont typeface="Arial"/>
              <a:buNone/>
            </a:pPr>
            <a:r>
              <a:rPr lang="en"/>
              <a:t>In fourth we ill see some VD sensors, threats and counter measures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In fifth section, we wll go through some futuristic technologies that csn be used to secure vehicular networks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In the end, we ll conclude the presentation.</a:t>
            </a: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86ad948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86ad9483e6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86ad9483e6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86ad9483e6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86ad9483e6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86ad9483e6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86ad9483e6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86ad9483e6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86ad9483e6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86ad9483e6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86ad9483e6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86ad9483e6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86ad9483e6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86ad9483e6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86ad9483e6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86ad9483e6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86ad9483e6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86ad9483e6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86ad9483e6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86ad9483e6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863ea86e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863ea86e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we are rapidly approaching an age where vehicles are becoming more and more autonomous. When we think about autonomous vehicles, a very few vehicles to our mind like teslas. But if you think about it, modern vehicles are all autonomous to a certain degree. Even the cars back home in india. Many cars now have automatic headlights, windshield wipers, adaptive cruise control, lane assist etc. Tesla has taken this leaps ahead with their full self driving capability. How is it being acheived? with the help of sensors.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 each usecase, there are bunch of sensors which identify the trigger and relay it to car control system. which then activates the required functionality.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86ad9483e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86ad9483e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86ebf0e65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86ebf0e6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86ebf0e65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86ebf0e65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86ebf0e65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86ebf0e65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86ebf0e65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86ebf0e65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86ebf0e65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86ebf0e65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86ebf0e65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86ebf0e65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86ebf0e65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86ebf0e65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86ebf0e65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86ebf0e65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86ebf0e65f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86ebf0e65f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magnetic encoders, </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inertial sensors,</a:t>
            </a:r>
            <a:endParaRPr sz="140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rgbClr val="374151"/>
              </a:buClr>
              <a:buSzPts val="1200"/>
              <a:buFont typeface="Roboto"/>
              <a:buAutoNum type="arabicPeriod"/>
            </a:pPr>
            <a:r>
              <a:rPr lang="en" sz="1400">
                <a:solidFill>
                  <a:schemeClr val="dk1"/>
                </a:solidFill>
                <a:latin typeface="Bellefair"/>
                <a:ea typeface="Bellefair"/>
                <a:cs typeface="Bellefair"/>
                <a:sym typeface="Bellefair"/>
              </a:rPr>
              <a:t>Tire Pressure Monitoring Systems (TPMSs)</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7d4102e3e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7d4102e3e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Modern verhicles are increasingly becoming cyber physical systems. modern vehicles contain 60 to 100 sensors.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CPS are integrated systems that combine physical processes with computing and communication components. acts as bridge between physical world and digital world enabling seamless interactions between physical processes and computer systems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 they are becoming more vulnerable to cyber attacks. By attacking the cyber components, physical components get compromised.</a:t>
            </a: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863ea86ea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863ea86ea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50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Resource Allocation in Finance: In portfolio optimization, investors face a similar problem when selecting a combination of stocks or assets to maximize their return while staying within their budget or risk constraints.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Inventory Management: Businesses must decide which products to stock in limited shelf space or warehouse capacity while maximizing profits. Each item corresponds to a product with a weight (space it occupies) and a value (profit it generates).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Production Planning: Manufacturers must decide which parts or materials to include in a limited-capacity production line to maximize output or minimize production costs.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Data Compression: In data compression algorithms like Huffman coding, a similar problem arises when deciding which characters or symbols to include in a compressed representation to minimize the storage space while preserving data integrity.</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Resource Scheduling: In project management, allocating resources to tasks while considering their duration and resource requirements can be viewed as a knapsack-like problem.</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Network Design: When designing communication networks, engineers may need to select which network components (routers, switches, cables) to include to maximize performance while staying within budget and physical space constraints.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Subset Selection: In machine learning feature selection, the knapsack problem can be used to select a subset of features (variables) that maximize predictive accuracy while minimizing complexity.</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Traveling Salesman Problem: In some variations of the Traveling Salesman Problem, where a salesman must visit a set of cities once and return to the starting city while minimizing travel costs, the knapsack problem can be used to optimize the selection of cities to visit.</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Resource Management in Cloud Computing: When allocating virtual machines or containers to physical servers in a data center, cloud providers need to make decisions that maximize resource utilization and minimize operational costs.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Robotic Path Planning: In robotics, robots may need to select objects to pick up or carry while considering their weight and value, making it a variation of the knapsack problem.</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863ea86ea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863ea86ea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50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Resource Allocation in Finance: In portfolio optimization, investors face a similar problem when selecting a combination of stocks or assets to maximize their return while staying within their budget or risk constraints.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Inventory Management: Businesses must decide which products to stock in limited shelf space or warehouse capacity while maximizing profits. Each item corresponds to a product with a weight (space it occupies) and a value (profit it generates).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Production Planning: Manufacturers must decide which parts or materials to include in a limited-capacity production line to maximize output or minimize production costs.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Data Compression: In data compression algorithms like Huffman coding, a similar problem arises when deciding which characters or symbols to include in a compressed representation to minimize the storage space while preserving data integrity.</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Resource Scheduling: In project management, allocating resources to tasks while considering their duration and resource requirements can be viewed as a knapsack-like problem.</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Network Design: When designing communication networks, engineers may need to select which network components (routers, switches, cables) to include to maximize performance while staying within budget and physical space constraints.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Subset Selection: In machine learning feature selection, the knapsack problem can be used to select a subset of features (variables) that maximize predictive accuracy while minimizing complexity.</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Traveling Salesman Problem: In some variations of the Traveling Salesman Problem, where a salesman must visit a set of cities once and return to the starting city while minimizing travel costs, the knapsack problem can be used to optimize the selection of cities to visit.</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Resource Management in Cloud Computing: When allocating virtual machines or containers to physical servers in a data center, cloud providers need to make decisions that maximize resource utilization and minimize operational costs.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Robotic Path Planning: In robotics, robots may need to select objects to pick up or carry while considering their weight and value, making it a variation of the knapsack problem.</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86ad9483e6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86ad9483e6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50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Resource Allocation in Finance: In portfolio optimization, investors face a similar problem when selecting a combination of stocks or assets to maximize their return while staying within their budget or risk constraints.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Inventory Management: Businesses must decide which products to stock in limited shelf space or warehouse capacity while maximizing profits. Each item corresponds to a product with a weight (space it occupies) and a value (profit it generates).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Production Planning: Manufacturers must decide which parts or materials to include in a limited-capacity production line to maximize output or minimize production costs.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Data Compression: In data compression algorithms like Huffman coding, a similar problem arises when deciding which characters or symbols to include in a compressed representation to minimize the storage space while preserving data integrity.</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Resource Scheduling: In project management, allocating resources to tasks while considering their duration and resource requirements can be viewed as a knapsack-like problem.</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Network Design: When designing communication networks, engineers may need to select which network components (routers, switches, cables) to include to maximize performance while staying within budget and physical space constraints.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Subset Selection: In machine learning feature selection, the knapsack problem can be used to select a subset of features (variables) that maximize predictive accuracy while minimizing complexity.</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Traveling Salesman Problem: In some variations of the Traveling Salesman Problem, where a salesman must visit a set of cities once and return to the starting city while minimizing travel costs, the knapsack problem can be used to optimize the selection of cities to visit.</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Resource Management in Cloud Computing: When allocating virtual machines or containers to physical servers in a data center, cloud providers need to make decisions that maximize resource utilization and minimize operational costs.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Robotic Path Planning: In robotics, robots may need to select objects to pick up or carry while considering their weight and value, making it a variation of the knapsack problem.</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86d7d938c2_3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86d7d938c2_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50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Resource Allocation in Finance: In portfolio optimization, investors face a similar problem when selecting a combination of stocks or assets to maximize their return while staying within their budget or risk constraints.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Inventory Management: Businesses must decide which products to stock in limited shelf space or warehouse capacity while maximizing profits. Each item corresponds to a product with a weight (space it occupies) and a value (profit it generates).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Production Planning: Manufacturers must decide which parts or materials to include in a limited-capacity production line to maximize output or minimize production costs.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Data Compression: In data compression algorithms like Huffman coding, a similar problem arises when deciding which characters or symbols to include in a compressed representation to minimize the storage space while preserving data integrity.</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Resource Scheduling: In project management, allocating resources to tasks while considering their duration and resource requirements can be viewed as a knapsack-like problem.</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Network Design: When designing communication networks, engineers may need to select which network components (routers, switches, cables) to include to maximize performance while staying within budget and physical space constraints.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Subset Selection: In machine learning feature selection, the knapsack problem can be used to select a subset of features (variables) that maximize predictive accuracy while minimizing complexity.</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Traveling Salesman Problem: In some variations of the Traveling Salesman Problem, where a salesman must visit a set of cities once and return to the starting city while minimizing travel costs, the knapsack problem can be used to optimize the selection of cities to visit.</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Resource Management in Cloud Computing: When allocating virtual machines or containers to physical servers in a data center, cloud providers need to make decisions that maximize resource utilization and minimize operational costs.</a:t>
            </a:r>
            <a:endParaRPr sz="1200">
              <a:solidFill>
                <a:srgbClr val="374151"/>
              </a:solidFill>
              <a:highlight>
                <a:srgbClr val="F7F7F8"/>
              </a:highlight>
              <a:latin typeface="Roboto"/>
              <a:ea typeface="Roboto"/>
              <a:cs typeface="Roboto"/>
              <a:sym typeface="Roboto"/>
            </a:endParaRPr>
          </a:p>
          <a:p>
            <a:pPr marL="457200" lvl="0" indent="-304800" algn="l" rtl="0">
              <a:lnSpc>
                <a:spcPct val="115000"/>
              </a:lnSpc>
              <a:spcBef>
                <a:spcPts val="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Robotic Path Planning: In robotics, robots may need to select objects to pick up or carry while considering their weight and value, making it a variation of the knapsack problem.</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863ea86ea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863ea86ea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50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Figure 1 shows the result of an attack in a series of time-lapsed images. In this simulation, the car is proceeding in a straight line when it encounters a patch of ice and begins to apply the brakes. The vehicle begins to skid at some point, but the driver retains control thanks to the ABS. Shortly after the brakes are applied, the right, rear ABS sensor is spoofed such that it reports a slower speed, allowing the car to skid uncontrollably off the road. Work reported in [Shoukry et al. 2013] has shown a physical implementation of such an attack.</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863ea86ea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863ea86ea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50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Figure 1 shows the result of an attack in a series of time-lapsed images. In this simulation, the car is proceeding in a straight line when it encounters a patch of ice and begins to apply the brakes. The vehicle begins to skid at some point, but the driver retains control thanks to the ABS. Shortly after the brakes are applied, the right, rear ABS sensor is spoofed such that it reports a slower speed, allowing the car to skid uncontrollably off the road. Work reported in [Shoukry et al. 2013] has shown a physical implementation of such an attack.</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863ea86eaa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2863ea86eaa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50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Figure 1 shows the result of an attack in a series of time-lapsed images. In this simulation, the car is proceeding in a straight line when it encounters a patch of ice and begins to apply the brakes. The vehicle begins to skid at some point, but the driver retains control thanks to the ABS. Shortly after the brakes are applied, the right, rear ABS sensor is spoofed such that it reports a slower speed, allowing the car to skid uncontrollably off the road. Work reported in [Shoukry et al. 2013] has shown a physical implementation of such an attack.</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86ebf0e65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86ebf0e65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technology that has the potential to revolutionize the network security of vehicles</a:t>
            </a:r>
            <a:endParaRPr/>
          </a:p>
          <a:p>
            <a:pPr marL="0" lvl="0" indent="0" algn="l" rtl="0">
              <a:spcBef>
                <a:spcPts val="0"/>
              </a:spcBef>
              <a:spcAft>
                <a:spcPts val="0"/>
              </a:spcAft>
              <a:buNone/>
            </a:pPr>
            <a:endParaRPr/>
          </a:p>
          <a:p>
            <a:pPr marL="0" lvl="0" indent="0" algn="l" rtl="0">
              <a:spcBef>
                <a:spcPts val="0"/>
              </a:spcBef>
              <a:spcAft>
                <a:spcPts val="0"/>
              </a:spcAft>
              <a:buNone/>
            </a:pPr>
            <a:r>
              <a:rPr lang="en"/>
              <a:t>The salient features of bc are listed in the slide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What kind of applications that blockchain has in vehicle networks.</a:t>
            </a:r>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86d7d938c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86d7d938c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863ea86eaa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863ea86eaa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500"/>
              </a:spcBef>
              <a:spcAft>
                <a:spcPts val="0"/>
              </a:spcAft>
              <a:buClr>
                <a:srgbClr val="374151"/>
              </a:buClr>
              <a:buSzPts val="1200"/>
              <a:buFont typeface="Roboto"/>
              <a:buAutoNum type="arabicPeriod"/>
            </a:pPr>
            <a:r>
              <a:rPr lang="en" sz="1200">
                <a:solidFill>
                  <a:srgbClr val="374151"/>
                </a:solidFill>
                <a:highlight>
                  <a:srgbClr val="F7F7F8"/>
                </a:highlight>
                <a:latin typeface="Roboto"/>
                <a:ea typeface="Roboto"/>
                <a:cs typeface="Roboto"/>
                <a:sym typeface="Roboto"/>
              </a:rPr>
              <a:t>Figure 1 shows the result of an attack in a series of time-lapsed images. In this simulation, the car is proceeding in a straight line when it encounters a patch of ice and begins to apply the brakes. The vehicle begins to skid at some point, but the driver retains control thanks to the ABS. Shortly after the brakes are applied, the right, rear ABS sensor is spoofed such that it reports a slower speed, allowing the car to skid uncontrollably off the road. Work reported in [Shoukry et al. 2013] has shown a physical implementation of such an attack.</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86726815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86726815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Autonomous vehicles perceive the world through sensors. Sensors monitors roadways, recognize street signs, identify collision threats</a:t>
            </a:r>
            <a:endParaRPr/>
          </a:p>
          <a:p>
            <a:pPr marL="0" lvl="0" indent="0" algn="l" rtl="0">
              <a:spcBef>
                <a:spcPts val="0"/>
              </a:spcBef>
              <a:spcAft>
                <a:spcPts val="0"/>
              </a:spcAft>
              <a:buNone/>
            </a:pPr>
            <a:endParaRPr/>
          </a:p>
          <a:p>
            <a:pPr marL="0" lvl="0" indent="0" algn="l" rtl="0">
              <a:spcBef>
                <a:spcPts val="0"/>
              </a:spcBef>
              <a:spcAft>
                <a:spcPts val="0"/>
              </a:spcAft>
              <a:buNone/>
            </a:pPr>
            <a:r>
              <a:rPr lang="en"/>
              <a:t>Humans can make correct judgements by drawing upon their experiences when these perceptions are prevented or misleading</a:t>
            </a:r>
            <a:endParaRPr/>
          </a:p>
          <a:p>
            <a:pPr marL="0" lvl="0" indent="0" algn="l" rtl="0">
              <a:spcBef>
                <a:spcPts val="0"/>
              </a:spcBef>
              <a:spcAft>
                <a:spcPts val="0"/>
              </a:spcAft>
              <a:buNone/>
            </a:pPr>
            <a:endParaRPr/>
          </a:p>
          <a:p>
            <a:pPr marL="0" lvl="0" indent="0" algn="l" rtl="0">
              <a:spcBef>
                <a:spcPts val="0"/>
              </a:spcBef>
              <a:spcAft>
                <a:spcPts val="0"/>
              </a:spcAft>
              <a:buNone/>
            </a:pPr>
            <a:r>
              <a:rPr lang="en"/>
              <a:t>Michigan university research</a:t>
            </a:r>
            <a:endParaRPr/>
          </a:p>
          <a:p>
            <a:pPr marL="0" lvl="0" indent="0" algn="l" rtl="0">
              <a:spcBef>
                <a:spcPts val="0"/>
              </a:spcBef>
              <a:spcAft>
                <a:spcPts val="0"/>
              </a:spcAft>
              <a:buNone/>
            </a:pPr>
            <a:endParaRPr/>
          </a:p>
          <a:p>
            <a:pPr marL="0" lvl="0" indent="0" algn="l" rtl="0">
              <a:spcBef>
                <a:spcPts val="0"/>
              </a:spcBef>
              <a:spcAft>
                <a:spcPts val="0"/>
              </a:spcAft>
              <a:buNone/>
            </a:pPr>
            <a:r>
              <a:rPr lang="en"/>
              <a:t>The research in this area is very difficult as there is no sufficient data. Because OEMs fix these issues as &amp; when they happen through OTA updates.</a:t>
            </a:r>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7d4102e3e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7d4102e3e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86726815b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86726815b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86726815b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86726815b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86726815b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86726815b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86726815b7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86726815b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n3S8Io0kZZ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dWk0elcbvhU"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ijryAVZXROk"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lcwNj3eGC1o"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aTFcBA6qR2I"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hyperlink" Target="https://ipvm.com/reports/lasers-cameras" TargetMode="External"/><Relationship Id="rId3" Type="http://schemas.openxmlformats.org/officeDocument/2006/relationships/hyperlink" Target="https://www.osti.gov/servlets/purl/1763654" TargetMode="External"/><Relationship Id="rId7" Type="http://schemas.openxmlformats.org/officeDocument/2006/relationships/hyperlink" Target="https://ieeexplore.ieee.org/document/8590946"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hyperlink" Target="https://youtube.com/watch?v=ijryAVZXROk" TargetMode="External"/><Relationship Id="rId5" Type="http://schemas.openxmlformats.org/officeDocument/2006/relationships/hyperlink" Target="https://www.allaboutcircuits.com/news/researchers-blind-and-deceive-lidar-in-autonomous-vehicles/" TargetMode="External"/><Relationship Id="rId4" Type="http://schemas.openxmlformats.org/officeDocument/2006/relationships/hyperlink" Target="https://www.youtube.com/watch?v=n3S8Io0kZZs&amp;t=79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s://arxiv.org/pdf/1707.08945.pdf" TargetMode="Externa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descr="White cloud in front of dark blue star-filled sky"/>
          <p:cNvPicPr preferRelativeResize="0"/>
          <p:nvPr/>
        </p:nvPicPr>
        <p:blipFill rotWithShape="1">
          <a:blip r:embed="rId3">
            <a:alphaModFix/>
          </a:blip>
          <a:srcRect r="1719" b="17067"/>
          <a:stretch/>
        </p:blipFill>
        <p:spPr>
          <a:xfrm>
            <a:off x="0" y="0"/>
            <a:ext cx="9144001" cy="5143500"/>
          </a:xfrm>
          <a:prstGeom prst="rect">
            <a:avLst/>
          </a:prstGeom>
          <a:noFill/>
          <a:ln>
            <a:noFill/>
          </a:ln>
        </p:spPr>
      </p:pic>
      <p:cxnSp>
        <p:nvCxnSpPr>
          <p:cNvPr id="55" name="Google Shape;55;p13"/>
          <p:cNvCxnSpPr/>
          <p:nvPr/>
        </p:nvCxnSpPr>
        <p:spPr>
          <a:xfrm>
            <a:off x="615150" y="3324950"/>
            <a:ext cx="500400" cy="0"/>
          </a:xfrm>
          <a:prstGeom prst="straightConnector1">
            <a:avLst/>
          </a:prstGeom>
          <a:noFill/>
          <a:ln w="19050" cap="flat" cmpd="sng">
            <a:solidFill>
              <a:schemeClr val="lt1"/>
            </a:solidFill>
            <a:prstDash val="solid"/>
            <a:round/>
            <a:headEnd type="none" w="med" len="med"/>
            <a:tailEnd type="none" w="med" len="med"/>
          </a:ln>
        </p:spPr>
      </p:cxnSp>
      <p:sp>
        <p:nvSpPr>
          <p:cNvPr id="56" name="Google Shape;56;p13"/>
          <p:cNvSpPr txBox="1"/>
          <p:nvPr/>
        </p:nvSpPr>
        <p:spPr>
          <a:xfrm>
            <a:off x="447600" y="1148800"/>
            <a:ext cx="8248800" cy="19308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6900">
                <a:solidFill>
                  <a:srgbClr val="FDFDFD"/>
                </a:solidFill>
                <a:latin typeface="Bellefair"/>
                <a:ea typeface="Bellefair"/>
                <a:cs typeface="Bellefair"/>
                <a:sym typeface="Bellefair"/>
              </a:rPr>
              <a:t>Cybersecurity Attacks in Vehicular Sensors</a:t>
            </a:r>
            <a:endParaRPr sz="6900">
              <a:solidFill>
                <a:srgbClr val="FDFDFD"/>
              </a:solidFill>
              <a:latin typeface="Bellefair"/>
              <a:ea typeface="Bellefair"/>
              <a:cs typeface="Bellefair"/>
              <a:sym typeface="Bellefair"/>
            </a:endParaRPr>
          </a:p>
        </p:txBody>
      </p:sp>
      <p:sp>
        <p:nvSpPr>
          <p:cNvPr id="57" name="Google Shape;57;p13"/>
          <p:cNvSpPr txBox="1"/>
          <p:nvPr/>
        </p:nvSpPr>
        <p:spPr>
          <a:xfrm>
            <a:off x="340050" y="3324950"/>
            <a:ext cx="8905200" cy="8127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 sz="2000">
                <a:solidFill>
                  <a:srgbClr val="FDFDFD"/>
                </a:solidFill>
                <a:latin typeface="Bellefair"/>
                <a:ea typeface="Bellefair"/>
                <a:cs typeface="Bellefair"/>
                <a:sym typeface="Bellefair"/>
              </a:rPr>
              <a:t>Paper by -</a:t>
            </a:r>
            <a:r>
              <a:rPr lang="en" sz="2000" i="1">
                <a:solidFill>
                  <a:srgbClr val="FDFDFD"/>
                </a:solidFill>
                <a:latin typeface="Bellefair"/>
                <a:ea typeface="Bellefair"/>
                <a:cs typeface="Bellefair"/>
                <a:sym typeface="Bellefair"/>
              </a:rPr>
              <a:t> Zeinab El-Rewini, Karthikeyan Sadatsharan, Niroop Sugunaraj, </a:t>
            </a:r>
            <a:endParaRPr sz="2000" i="1">
              <a:solidFill>
                <a:srgbClr val="FDFDFD"/>
              </a:solidFill>
              <a:latin typeface="Bellefair"/>
              <a:ea typeface="Bellefair"/>
              <a:cs typeface="Bellefair"/>
              <a:sym typeface="Bellefair"/>
            </a:endParaRPr>
          </a:p>
          <a:p>
            <a:pPr marL="1371600" lvl="0" indent="0" algn="l" rtl="0">
              <a:lnSpc>
                <a:spcPct val="90000"/>
              </a:lnSpc>
              <a:spcBef>
                <a:spcPts val="0"/>
              </a:spcBef>
              <a:spcAft>
                <a:spcPts val="0"/>
              </a:spcAft>
              <a:buNone/>
            </a:pPr>
            <a:r>
              <a:rPr lang="en" sz="2000" i="1">
                <a:solidFill>
                  <a:srgbClr val="FDFDFD"/>
                </a:solidFill>
                <a:latin typeface="Bellefair"/>
                <a:ea typeface="Bellefair"/>
                <a:cs typeface="Bellefair"/>
                <a:sym typeface="Bellefair"/>
              </a:rPr>
              <a:t>  Daisy Flora Selvaraj, Siby Jose Plathottam, and Prakash Ranganathan</a:t>
            </a:r>
            <a:endParaRPr sz="2000" i="1">
              <a:solidFill>
                <a:srgbClr val="FDFDFD"/>
              </a:solidFill>
              <a:latin typeface="Bellefair"/>
              <a:ea typeface="Bellefair"/>
              <a:cs typeface="Bellefair"/>
              <a:sym typeface="Bellefair"/>
            </a:endParaRPr>
          </a:p>
        </p:txBody>
      </p:sp>
      <p:sp>
        <p:nvSpPr>
          <p:cNvPr id="58" name="Google Shape;58;p13"/>
          <p:cNvSpPr txBox="1"/>
          <p:nvPr/>
        </p:nvSpPr>
        <p:spPr>
          <a:xfrm>
            <a:off x="340050" y="4383000"/>
            <a:ext cx="8463900" cy="4572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 sz="2000">
                <a:solidFill>
                  <a:srgbClr val="FDFDFD"/>
                </a:solidFill>
                <a:latin typeface="Bellefair"/>
                <a:ea typeface="Bellefair"/>
                <a:cs typeface="Bellefair"/>
                <a:sym typeface="Bellefair"/>
              </a:rPr>
              <a:t>Presentation by - </a:t>
            </a:r>
            <a:r>
              <a:rPr lang="en" sz="2000" i="1">
                <a:solidFill>
                  <a:srgbClr val="FDFDFD"/>
                </a:solidFill>
                <a:latin typeface="Bellefair"/>
                <a:ea typeface="Bellefair"/>
                <a:cs typeface="Bellefair"/>
                <a:sym typeface="Bellefair"/>
              </a:rPr>
              <a:t>Sai Saran Putta, Sarthak Jain, and Shrishti Karkera under the       supervision of Prof. Shambhu Upadhyaya</a:t>
            </a:r>
            <a:endParaRPr sz="2000" i="1">
              <a:solidFill>
                <a:srgbClr val="FDFDFD"/>
              </a:solidFill>
              <a:latin typeface="Bellefair"/>
              <a:ea typeface="Bellefair"/>
              <a:cs typeface="Bellefair"/>
              <a:sym typeface="Bellefair"/>
            </a:endParaRPr>
          </a:p>
        </p:txBody>
      </p:sp>
      <p:sp>
        <p:nvSpPr>
          <p:cNvPr id="59" name="Google Shape;59;p13"/>
          <p:cNvSpPr txBox="1"/>
          <p:nvPr/>
        </p:nvSpPr>
        <p:spPr>
          <a:xfrm>
            <a:off x="76725" y="-103900"/>
            <a:ext cx="8381700" cy="1136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 sz="3700">
                <a:solidFill>
                  <a:srgbClr val="FDFDFD"/>
                </a:solidFill>
                <a:latin typeface="Bellefair"/>
                <a:ea typeface="Bellefair"/>
                <a:cs typeface="Bellefair"/>
                <a:sym typeface="Bellefair"/>
              </a:rPr>
              <a:t>CSE 707 SEMINAR</a:t>
            </a:r>
            <a:endParaRPr sz="3700">
              <a:solidFill>
                <a:srgbClr val="FDFDFD"/>
              </a:solidFill>
              <a:latin typeface="Bellefair"/>
              <a:ea typeface="Bellefair"/>
              <a:cs typeface="Bellefair"/>
              <a:sym typeface="Bellefair"/>
            </a:endParaRPr>
          </a:p>
        </p:txBody>
      </p:sp>
      <p:sp>
        <p:nvSpPr>
          <p:cNvPr id="60" name="Google Shape;60;p13"/>
          <p:cNvSpPr txBox="1">
            <a:spLocks noGrp="1"/>
          </p:cNvSpPr>
          <p:nvPr>
            <p:ph type="sldNum" idx="12"/>
          </p:nvPr>
        </p:nvSpPr>
        <p:spPr>
          <a:xfrm>
            <a:off x="8498433" y="4631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Bellefair"/>
                <a:ea typeface="Bellefair"/>
                <a:cs typeface="Bellefair"/>
                <a:sym typeface="Bellefair"/>
              </a:rPr>
              <a:t>    					   The Sensing Layer</a:t>
            </a:r>
            <a:endParaRPr>
              <a:latin typeface="Bellefair"/>
              <a:ea typeface="Bellefair"/>
              <a:cs typeface="Bellefair"/>
              <a:sym typeface="Bellefair"/>
            </a:endParaRPr>
          </a:p>
          <a:p>
            <a:pPr marL="0" lvl="0" indent="0" algn="l" rtl="0">
              <a:spcBef>
                <a:spcPts val="0"/>
              </a:spcBef>
              <a:spcAft>
                <a:spcPts val="0"/>
              </a:spcAft>
              <a:buNone/>
            </a:pPr>
            <a:endParaRPr/>
          </a:p>
        </p:txBody>
      </p:sp>
      <p:sp>
        <p:nvSpPr>
          <p:cNvPr id="127" name="Google Shape;127;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Bellefair"/>
                <a:ea typeface="Bellefair"/>
                <a:cs typeface="Bellefair"/>
                <a:sym typeface="Bellefair"/>
              </a:rPr>
              <a:t>Attack vectors:</a:t>
            </a:r>
            <a:endParaRPr b="1">
              <a:latin typeface="Bellefair"/>
              <a:ea typeface="Bellefair"/>
              <a:cs typeface="Bellefair"/>
              <a:sym typeface="Bellefair"/>
            </a:endParaRPr>
          </a:p>
          <a:p>
            <a:pPr marL="457200" lvl="0" indent="-342900" algn="l" rtl="0">
              <a:spcBef>
                <a:spcPts val="1600"/>
              </a:spcBef>
              <a:spcAft>
                <a:spcPts val="0"/>
              </a:spcAft>
              <a:buSzPts val="1800"/>
              <a:buFont typeface="Bellefair"/>
              <a:buChar char="❖"/>
            </a:pPr>
            <a:r>
              <a:rPr lang="en">
                <a:latin typeface="Bellefair"/>
                <a:ea typeface="Bellefair"/>
                <a:cs typeface="Bellefair"/>
                <a:sym typeface="Bellefair"/>
              </a:rPr>
              <a:t>Vulnerable to both physical and remote attacks</a:t>
            </a:r>
            <a:endParaRPr>
              <a:latin typeface="Bellefair"/>
              <a:ea typeface="Bellefair"/>
              <a:cs typeface="Bellefair"/>
              <a:sym typeface="Bellefair"/>
            </a:endParaRPr>
          </a:p>
          <a:p>
            <a:pPr marL="457200" lvl="0" indent="0" algn="l" rtl="0">
              <a:spcBef>
                <a:spcPts val="1600"/>
              </a:spcBef>
              <a:spcAft>
                <a:spcPts val="0"/>
              </a:spcAft>
              <a:buNone/>
            </a:pPr>
            <a:r>
              <a:rPr lang="en">
                <a:latin typeface="Bellefair"/>
                <a:ea typeface="Bellefair"/>
                <a:cs typeface="Bellefair"/>
                <a:sym typeface="Bellefair"/>
              </a:rPr>
              <a:t>Physical mode: physical damage is done to sensors.requires access to sensors. </a:t>
            </a:r>
            <a:endParaRPr>
              <a:latin typeface="Bellefair"/>
              <a:ea typeface="Bellefair"/>
              <a:cs typeface="Bellefair"/>
              <a:sym typeface="Bellefair"/>
            </a:endParaRPr>
          </a:p>
          <a:p>
            <a:pPr marL="457200" lvl="0" indent="0" algn="l" rtl="0">
              <a:spcBef>
                <a:spcPts val="1600"/>
              </a:spcBef>
              <a:spcAft>
                <a:spcPts val="1600"/>
              </a:spcAft>
              <a:buNone/>
            </a:pPr>
            <a:r>
              <a:rPr lang="en">
                <a:latin typeface="Bellefair"/>
                <a:ea typeface="Bellefair"/>
                <a:cs typeface="Bellefair"/>
                <a:sym typeface="Bellefair"/>
              </a:rPr>
              <a:t>Remote mode: roadside, front/back/side, scenery attack. </a:t>
            </a:r>
            <a:endParaRPr>
              <a:latin typeface="Bellefair"/>
              <a:ea typeface="Bellefair"/>
              <a:cs typeface="Bellefair"/>
              <a:sym typeface="Bellefair"/>
            </a:endParaRPr>
          </a:p>
        </p:txBody>
      </p:sp>
      <p:sp>
        <p:nvSpPr>
          <p:cNvPr id="128" name="Google Shape;12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Bellefair"/>
                <a:ea typeface="Bellefair"/>
                <a:cs typeface="Bellefair"/>
                <a:sym typeface="Bellefair"/>
              </a:rPr>
              <a:t>    					   The Sensing Layer</a:t>
            </a:r>
            <a:endParaRPr>
              <a:latin typeface="Bellefair"/>
              <a:ea typeface="Bellefair"/>
              <a:cs typeface="Bellefair"/>
              <a:sym typeface="Bellefair"/>
            </a:endParaRPr>
          </a:p>
          <a:p>
            <a:pPr marL="0" lvl="0" indent="0" algn="l" rtl="0">
              <a:spcBef>
                <a:spcPts val="0"/>
              </a:spcBef>
              <a:spcAft>
                <a:spcPts val="0"/>
              </a:spcAft>
              <a:buNone/>
            </a:pPr>
            <a:endParaRPr/>
          </a:p>
        </p:txBody>
      </p:sp>
      <p:sp>
        <p:nvSpPr>
          <p:cNvPr id="134" name="Google Shape;134;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latin typeface="Bellefair"/>
                <a:ea typeface="Bellefair"/>
                <a:cs typeface="Bellefair"/>
                <a:sym typeface="Bellefair"/>
              </a:rPr>
              <a:t>Various attack vectors</a:t>
            </a:r>
            <a:endParaRPr b="1">
              <a:latin typeface="Bellefair"/>
              <a:ea typeface="Bellefair"/>
              <a:cs typeface="Bellefair"/>
              <a:sym typeface="Bellefair"/>
            </a:endParaRPr>
          </a:p>
        </p:txBody>
      </p:sp>
      <p:pic>
        <p:nvPicPr>
          <p:cNvPr id="135" name="Google Shape;135;p23"/>
          <p:cNvPicPr preferRelativeResize="0"/>
          <p:nvPr/>
        </p:nvPicPr>
        <p:blipFill>
          <a:blip r:embed="rId3">
            <a:alphaModFix/>
          </a:blip>
          <a:stretch>
            <a:fillRect/>
          </a:stretch>
        </p:blipFill>
        <p:spPr>
          <a:xfrm>
            <a:off x="314325" y="1898650"/>
            <a:ext cx="8515350" cy="1924050"/>
          </a:xfrm>
          <a:prstGeom prst="rect">
            <a:avLst/>
          </a:prstGeom>
          <a:noFill/>
          <a:ln>
            <a:noFill/>
          </a:ln>
        </p:spPr>
      </p:pic>
      <p:sp>
        <p:nvSpPr>
          <p:cNvPr id="136" name="Google Shape;13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Bellefair"/>
                <a:ea typeface="Bellefair"/>
                <a:cs typeface="Bellefair"/>
                <a:sym typeface="Bellefair"/>
              </a:rPr>
              <a:t>    					   The Sensing Layer</a:t>
            </a:r>
            <a:endParaRPr>
              <a:latin typeface="Bellefair"/>
              <a:ea typeface="Bellefair"/>
              <a:cs typeface="Bellefair"/>
              <a:sym typeface="Bellefair"/>
            </a:endParaRPr>
          </a:p>
          <a:p>
            <a:pPr marL="0" lvl="0" indent="0" algn="l" rtl="0">
              <a:spcBef>
                <a:spcPts val="0"/>
              </a:spcBef>
              <a:spcAft>
                <a:spcPts val="0"/>
              </a:spcAft>
              <a:buNone/>
            </a:pPr>
            <a:endParaRPr/>
          </a:p>
        </p:txBody>
      </p:sp>
      <p:sp>
        <p:nvSpPr>
          <p:cNvPr id="142" name="Google Shape;142;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Bellefair"/>
                <a:ea typeface="Bellefair"/>
                <a:cs typeface="Bellefair"/>
                <a:sym typeface="Bellefair"/>
              </a:rPr>
              <a:t>Security Requirements:</a:t>
            </a:r>
            <a:endParaRPr b="1">
              <a:latin typeface="Bellefair"/>
              <a:ea typeface="Bellefair"/>
              <a:cs typeface="Bellefair"/>
              <a:sym typeface="Bellefair"/>
            </a:endParaRPr>
          </a:p>
          <a:p>
            <a:pPr marL="0" lvl="0" indent="0" algn="l" rtl="0">
              <a:spcBef>
                <a:spcPts val="1600"/>
              </a:spcBef>
              <a:spcAft>
                <a:spcPts val="0"/>
              </a:spcAft>
              <a:buNone/>
            </a:pPr>
            <a:r>
              <a:rPr lang="en" i="1">
                <a:latin typeface="Bellefair"/>
                <a:ea typeface="Bellefair"/>
                <a:cs typeface="Bellefair"/>
                <a:sym typeface="Bellefair"/>
              </a:rPr>
              <a:t>Availability:</a:t>
            </a:r>
            <a:r>
              <a:rPr lang="en">
                <a:latin typeface="Bellefair"/>
                <a:ea typeface="Bellefair"/>
                <a:cs typeface="Bellefair"/>
                <a:sym typeface="Bellefair"/>
              </a:rPr>
              <a:t> Sensor data must be available for the smooth operation of vehicle.</a:t>
            </a:r>
            <a:endParaRPr>
              <a:latin typeface="Bellefair"/>
              <a:ea typeface="Bellefair"/>
              <a:cs typeface="Bellefair"/>
              <a:sym typeface="Bellefair"/>
            </a:endParaRPr>
          </a:p>
          <a:p>
            <a:pPr marL="0" lvl="0" indent="0" algn="l" rtl="0">
              <a:spcBef>
                <a:spcPts val="1600"/>
              </a:spcBef>
              <a:spcAft>
                <a:spcPts val="0"/>
              </a:spcAft>
              <a:buNone/>
            </a:pPr>
            <a:r>
              <a:rPr lang="en" i="1">
                <a:latin typeface="Bellefair"/>
                <a:ea typeface="Bellefair"/>
                <a:cs typeface="Bellefair"/>
                <a:sym typeface="Bellefair"/>
              </a:rPr>
              <a:t>Authorization: </a:t>
            </a:r>
            <a:r>
              <a:rPr lang="en">
                <a:latin typeface="Bellefair"/>
                <a:ea typeface="Bellefair"/>
                <a:cs typeface="Bellefair"/>
                <a:sym typeface="Bellefair"/>
              </a:rPr>
              <a:t>Only authorized sensors should collect and distribute information.</a:t>
            </a:r>
            <a:endParaRPr>
              <a:latin typeface="Bellefair"/>
              <a:ea typeface="Bellefair"/>
              <a:cs typeface="Bellefair"/>
              <a:sym typeface="Bellefair"/>
            </a:endParaRPr>
          </a:p>
          <a:p>
            <a:pPr marL="0" lvl="0" indent="0" algn="l" rtl="0">
              <a:spcBef>
                <a:spcPts val="1600"/>
              </a:spcBef>
              <a:spcAft>
                <a:spcPts val="0"/>
              </a:spcAft>
              <a:buNone/>
            </a:pPr>
            <a:r>
              <a:rPr lang="en" i="1">
                <a:latin typeface="Bellefair"/>
                <a:ea typeface="Bellefair"/>
                <a:cs typeface="Bellefair"/>
                <a:sym typeface="Bellefair"/>
              </a:rPr>
              <a:t>Confidentiality: </a:t>
            </a:r>
            <a:r>
              <a:rPr lang="en">
                <a:latin typeface="Bellefair"/>
                <a:ea typeface="Bellefair"/>
                <a:cs typeface="Bellefair"/>
                <a:sym typeface="Bellefair"/>
              </a:rPr>
              <a:t>Unauthorized sensors should not access/decrypt sensor data.</a:t>
            </a:r>
            <a:endParaRPr>
              <a:latin typeface="Bellefair"/>
              <a:ea typeface="Bellefair"/>
              <a:cs typeface="Bellefair"/>
              <a:sym typeface="Bellefair"/>
            </a:endParaRPr>
          </a:p>
          <a:p>
            <a:pPr marL="0" lvl="0" indent="0" algn="l" rtl="0">
              <a:spcBef>
                <a:spcPts val="1600"/>
              </a:spcBef>
              <a:spcAft>
                <a:spcPts val="0"/>
              </a:spcAft>
              <a:buNone/>
            </a:pPr>
            <a:r>
              <a:rPr lang="en" i="1">
                <a:latin typeface="Bellefair"/>
                <a:ea typeface="Bellefair"/>
                <a:cs typeface="Bellefair"/>
                <a:sym typeface="Bellefair"/>
              </a:rPr>
              <a:t>Freshness: </a:t>
            </a:r>
            <a:r>
              <a:rPr lang="en">
                <a:latin typeface="Bellefair"/>
                <a:ea typeface="Bellefair"/>
                <a:cs typeface="Bellefair"/>
                <a:sym typeface="Bellefair"/>
              </a:rPr>
              <a:t>Data should be collected frequently to maintain freshness.</a:t>
            </a:r>
            <a:endParaRPr>
              <a:latin typeface="Bellefair"/>
              <a:ea typeface="Bellefair"/>
              <a:cs typeface="Bellefair"/>
              <a:sym typeface="Bellefair"/>
            </a:endParaRPr>
          </a:p>
          <a:p>
            <a:pPr marL="0" lvl="0" indent="0" algn="l" rtl="0">
              <a:spcBef>
                <a:spcPts val="1600"/>
              </a:spcBef>
              <a:spcAft>
                <a:spcPts val="0"/>
              </a:spcAft>
              <a:buNone/>
            </a:pPr>
            <a:r>
              <a:rPr lang="en" i="1">
                <a:latin typeface="Bellefair"/>
                <a:ea typeface="Bellefair"/>
                <a:cs typeface="Bellefair"/>
                <a:sym typeface="Bellefair"/>
              </a:rPr>
              <a:t>Integrity: </a:t>
            </a:r>
            <a:r>
              <a:rPr lang="en">
                <a:latin typeface="Bellefair"/>
                <a:ea typeface="Bellefair"/>
                <a:cs typeface="Bellefair"/>
                <a:sym typeface="Bellefair"/>
              </a:rPr>
              <a:t>sensor information must not be tampered.</a:t>
            </a:r>
            <a:endParaRPr>
              <a:latin typeface="Bellefair"/>
              <a:ea typeface="Bellefair"/>
              <a:cs typeface="Bellefair"/>
              <a:sym typeface="Bellefair"/>
            </a:endParaRPr>
          </a:p>
          <a:p>
            <a:pPr marL="0" lvl="0" indent="0" algn="l" rtl="0">
              <a:spcBef>
                <a:spcPts val="1600"/>
              </a:spcBef>
              <a:spcAft>
                <a:spcPts val="1600"/>
              </a:spcAft>
              <a:buNone/>
            </a:pPr>
            <a:endParaRPr/>
          </a:p>
        </p:txBody>
      </p:sp>
      <p:sp>
        <p:nvSpPr>
          <p:cNvPr id="143" name="Google Shape;14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p:nvPr/>
        </p:nvSpPr>
        <p:spPr>
          <a:xfrm>
            <a:off x="2082000" y="390700"/>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LiDAR</a:t>
            </a:r>
            <a:endParaRPr sz="2800">
              <a:solidFill>
                <a:schemeClr val="dk1"/>
              </a:solidFill>
              <a:latin typeface="Bellefair"/>
              <a:ea typeface="Bellefair"/>
              <a:cs typeface="Bellefair"/>
              <a:sym typeface="Bellefair"/>
            </a:endParaRPr>
          </a:p>
        </p:txBody>
      </p:sp>
      <p:sp>
        <p:nvSpPr>
          <p:cNvPr id="149" name="Google Shape;149;p25"/>
          <p:cNvSpPr txBox="1"/>
          <p:nvPr/>
        </p:nvSpPr>
        <p:spPr>
          <a:xfrm>
            <a:off x="234100" y="1155975"/>
            <a:ext cx="8830500" cy="3346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latin typeface="EB Garamond SemiBold"/>
                <a:ea typeface="EB Garamond SemiBold"/>
                <a:cs typeface="EB Garamond SemiBold"/>
                <a:sym typeface="EB Garamond SemiBold"/>
              </a:rPr>
              <a:t>Light Imaging Detection and Ranging (LiDAR) systems rely on laser scanning techniques to generate a three-dimensional mapping of their surroundings.</a:t>
            </a: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Clr>
                <a:schemeClr val="dk1"/>
              </a:buClr>
              <a:buSzPts val="1100"/>
              <a:buFont typeface="Arial"/>
              <a:buNone/>
            </a:pPr>
            <a:r>
              <a:rPr lang="en" sz="1200">
                <a:solidFill>
                  <a:schemeClr val="dk1"/>
                </a:solidFill>
                <a:latin typeface="EB Garamond SemiBold"/>
                <a:ea typeface="EB Garamond SemiBold"/>
                <a:cs typeface="EB Garamond SemiBold"/>
                <a:sym typeface="EB Garamond SemiBold"/>
              </a:rPr>
              <a:t>A single laser pulse may generate several echoes if the pulse is not completely stopped when reaching an object. The LiDAR can then calculate its distance to the obstacle using the speed of light and the time between pulse transmission and reception of the echo</a:t>
            </a:r>
            <a:br>
              <a:rPr lang="en" sz="1200">
                <a:solidFill>
                  <a:schemeClr val="dk1"/>
                </a:solidFill>
                <a:latin typeface="EB Garamond SemiBold"/>
                <a:ea typeface="EB Garamond SemiBold"/>
                <a:cs typeface="EB Garamond SemiBold"/>
                <a:sym typeface="EB Garamond SemiBold"/>
              </a:rPr>
            </a:b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r>
              <a:rPr lang="en" sz="1200">
                <a:latin typeface="EB Garamond SemiBold"/>
                <a:ea typeface="EB Garamond SemiBold"/>
                <a:cs typeface="EB Garamond SemiBold"/>
                <a:sym typeface="EB Garamond SemiBold"/>
              </a:rPr>
              <a:t>Types of LiDAR:</a:t>
            </a:r>
            <a:endParaRPr sz="1200">
              <a:latin typeface="EB Garamond SemiBold"/>
              <a:ea typeface="EB Garamond SemiBold"/>
              <a:cs typeface="EB Garamond SemiBold"/>
              <a:sym typeface="EB Garamond SemiBold"/>
            </a:endParaRPr>
          </a:p>
          <a:p>
            <a:pPr marL="457200" lvl="0" indent="-304800" algn="l" rtl="0">
              <a:lnSpc>
                <a:spcPct val="150000"/>
              </a:lnSpc>
              <a:spcBef>
                <a:spcPts val="0"/>
              </a:spcBef>
              <a:spcAft>
                <a:spcPts val="0"/>
              </a:spcAft>
              <a:buSzPts val="1200"/>
              <a:buFont typeface="EB Garamond SemiBold"/>
              <a:buAutoNum type="arabicPeriod"/>
            </a:pPr>
            <a:r>
              <a:rPr lang="en" sz="1200">
                <a:latin typeface="EB Garamond SemiBold"/>
                <a:ea typeface="EB Garamond SemiBold"/>
                <a:cs typeface="EB Garamond SemiBold"/>
                <a:sym typeface="EB Garamond SemiBold"/>
              </a:rPr>
              <a:t>Solid State </a:t>
            </a:r>
            <a:r>
              <a:rPr lang="en" sz="1200">
                <a:solidFill>
                  <a:schemeClr val="dk1"/>
                </a:solidFill>
                <a:latin typeface="EB Garamond SemiBold"/>
                <a:ea typeface="EB Garamond SemiBold"/>
                <a:cs typeface="EB Garamond SemiBold"/>
                <a:sym typeface="EB Garamond SemiBold"/>
              </a:rPr>
              <a:t>LiDARs</a:t>
            </a:r>
            <a:endParaRPr sz="1200">
              <a:latin typeface="EB Garamond SemiBold"/>
              <a:ea typeface="EB Garamond SemiBold"/>
              <a:cs typeface="EB Garamond SemiBold"/>
              <a:sym typeface="EB Garamond SemiBold"/>
            </a:endParaRPr>
          </a:p>
          <a:p>
            <a:pPr marL="457200" lvl="0" indent="-304800" algn="l" rtl="0">
              <a:lnSpc>
                <a:spcPct val="150000"/>
              </a:lnSpc>
              <a:spcBef>
                <a:spcPts val="0"/>
              </a:spcBef>
              <a:spcAft>
                <a:spcPts val="0"/>
              </a:spcAft>
              <a:buSzPts val="1200"/>
              <a:buFont typeface="EB Garamond SemiBold"/>
              <a:buAutoNum type="arabicPeriod"/>
            </a:pPr>
            <a:r>
              <a:rPr lang="en" sz="1200">
                <a:latin typeface="EB Garamond SemiBold"/>
                <a:ea typeface="EB Garamond SemiBold"/>
                <a:cs typeface="EB Garamond SemiBold"/>
                <a:sym typeface="EB Garamond SemiBold"/>
              </a:rPr>
              <a:t> Scanning LiDARs</a:t>
            </a: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br>
              <a:rPr lang="en" sz="1200">
                <a:latin typeface="EB Garamond SemiBold"/>
                <a:ea typeface="EB Garamond SemiBold"/>
                <a:cs typeface="EB Garamond SemiBold"/>
                <a:sym typeface="EB Garamond SemiBold"/>
              </a:rPr>
            </a:br>
            <a:r>
              <a:rPr lang="en" sz="1200" b="1">
                <a:latin typeface="EB Garamond"/>
                <a:ea typeface="EB Garamond"/>
                <a:cs typeface="EB Garamond"/>
                <a:sym typeface="EB Garamond"/>
              </a:rPr>
              <a:t>Applications Of LiDAR:</a:t>
            </a:r>
            <a:br>
              <a:rPr lang="en" sz="1200">
                <a:latin typeface="EB Garamond SemiBold"/>
                <a:ea typeface="EB Garamond SemiBold"/>
                <a:cs typeface="EB Garamond SemiBold"/>
                <a:sym typeface="EB Garamond SemiBold"/>
              </a:rPr>
            </a:br>
            <a:r>
              <a:rPr lang="en" sz="1200">
                <a:latin typeface="EB Garamond SemiBold"/>
                <a:ea typeface="EB Garamond SemiBold"/>
                <a:cs typeface="EB Garamond SemiBold"/>
                <a:sym typeface="EB Garamond SemiBold"/>
              </a:rPr>
              <a:t>Adaptive Cruise Control (ACC) and Collision Avoidance systems</a:t>
            </a: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latin typeface="EB Garamond SemiBold"/>
              <a:ea typeface="EB Garamond SemiBold"/>
              <a:cs typeface="EB Garamond SemiBold"/>
              <a:sym typeface="EB Garamond SemiBold"/>
            </a:endParaRPr>
          </a:p>
        </p:txBody>
      </p:sp>
      <p:sp>
        <p:nvSpPr>
          <p:cNvPr id="150" name="Google Shape;15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7" name="Google Shape;157;p26" descr="Demonstrating how Quanergy's Solid State LiDAR works." title="Quanergy Solid State LiDAR Introduction">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158" name="Google Shape;15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p:nvPr/>
        </p:nvSpPr>
        <p:spPr>
          <a:xfrm>
            <a:off x="156750" y="1407350"/>
            <a:ext cx="8830500" cy="3346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200" i="1">
              <a:latin typeface="EB Garamond SemiBold"/>
              <a:ea typeface="EB Garamond SemiBold"/>
              <a:cs typeface="EB Garamond SemiBold"/>
              <a:sym typeface="EB Garamond SemiBold"/>
            </a:endParaRPr>
          </a:p>
        </p:txBody>
      </p:sp>
      <p:pic>
        <p:nvPicPr>
          <p:cNvPr id="164" name="Google Shape;164;p27" descr="T-Mate safety features &#10;&#10;Toyota Europe website: http://www.toyota-europe.com/ &#10;Toyota Europe Newsroom: http://newsroom.toyota.eu/ &#10;Toyota Europe Blog: http://blog.toyota.eu/ &#10;Toyota Europe on Twitter: http://www.twitter.com/toyota_europe/" title="Adaptive cruise control (ACC)">
            <a:hlinkClick r:id="rId3"/>
          </p:cNvPr>
          <p:cNvPicPr preferRelativeResize="0"/>
          <p:nvPr/>
        </p:nvPicPr>
        <p:blipFill>
          <a:blip r:embed="rId4">
            <a:alphaModFix/>
          </a:blip>
          <a:stretch>
            <a:fillRect/>
          </a:stretch>
        </p:blipFill>
        <p:spPr>
          <a:xfrm>
            <a:off x="69850" y="0"/>
            <a:ext cx="9074150" cy="5143500"/>
          </a:xfrm>
          <a:prstGeom prst="rect">
            <a:avLst/>
          </a:prstGeom>
          <a:noFill/>
          <a:ln>
            <a:noFill/>
          </a:ln>
        </p:spPr>
      </p:pic>
      <p:sp>
        <p:nvSpPr>
          <p:cNvPr id="165" name="Google Shape;16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p:nvPr/>
        </p:nvSpPr>
        <p:spPr>
          <a:xfrm>
            <a:off x="2082000" y="233875"/>
            <a:ext cx="4980000" cy="6720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Attacks on LiDAR sensors</a:t>
            </a:r>
            <a:endParaRPr sz="2800">
              <a:solidFill>
                <a:schemeClr val="dk1"/>
              </a:solidFill>
              <a:latin typeface="Bellefair"/>
              <a:ea typeface="Bellefair"/>
              <a:cs typeface="Bellefair"/>
              <a:sym typeface="Bellefair"/>
            </a:endParaRPr>
          </a:p>
        </p:txBody>
      </p:sp>
      <p:sp>
        <p:nvSpPr>
          <p:cNvPr id="171" name="Google Shape;171;p28"/>
          <p:cNvSpPr txBox="1"/>
          <p:nvPr/>
        </p:nvSpPr>
        <p:spPr>
          <a:xfrm>
            <a:off x="98750" y="1142700"/>
            <a:ext cx="8830500" cy="3494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latin typeface="EB Garamond SemiBold"/>
                <a:ea typeface="EB Garamond SemiBold"/>
                <a:cs typeface="EB Garamond SemiBold"/>
                <a:sym typeface="EB Garamond SemiBold"/>
              </a:rPr>
              <a:t>• </a:t>
            </a:r>
            <a:r>
              <a:rPr lang="en" sz="1200" b="1">
                <a:latin typeface="EB Garamond"/>
                <a:ea typeface="EB Garamond"/>
                <a:cs typeface="EB Garamond"/>
                <a:sym typeface="EB Garamond"/>
              </a:rPr>
              <a:t>Replay Attack: </a:t>
            </a:r>
            <a:endParaRPr sz="1200" b="1">
              <a:latin typeface="EB Garamond"/>
              <a:ea typeface="EB Garamond"/>
              <a:cs typeface="EB Garamond"/>
              <a:sym typeface="EB Garamond"/>
            </a:endParaRPr>
          </a:p>
          <a:p>
            <a:pPr marL="0" lvl="0" indent="0" algn="l" rtl="0">
              <a:lnSpc>
                <a:spcPct val="150000"/>
              </a:lnSpc>
              <a:spcBef>
                <a:spcPts val="0"/>
              </a:spcBef>
              <a:spcAft>
                <a:spcPts val="0"/>
              </a:spcAft>
              <a:buNone/>
            </a:pPr>
            <a:r>
              <a:rPr lang="en" sz="1200">
                <a:latin typeface="EB Garamond SemiBold"/>
                <a:ea typeface="EB Garamond SemiBold"/>
                <a:cs typeface="EB Garamond SemiBold"/>
                <a:sym typeface="EB Garamond SemiBold"/>
              </a:rPr>
              <a:t>Attackers can receive and record signals sent by the LiDAR. At a later point in time, the attackers can conduct a replay attack by sending the recorded signals back to the LiDAR in order to cause the LiDAR to map non-existent objects </a:t>
            </a: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r>
              <a:rPr lang="en" sz="1200" b="1">
                <a:latin typeface="EB Garamond"/>
                <a:ea typeface="EB Garamond"/>
                <a:cs typeface="EB Garamond"/>
                <a:sym typeface="EB Garamond"/>
              </a:rPr>
              <a:t>• Relay Attack:</a:t>
            </a:r>
            <a:r>
              <a:rPr lang="en" sz="1200">
                <a:latin typeface="EB Garamond SemiBold"/>
                <a:ea typeface="EB Garamond SemiBold"/>
                <a:cs typeface="EB Garamond SemiBold"/>
                <a:sym typeface="EB Garamond SemiBold"/>
              </a:rPr>
              <a:t> </a:t>
            </a: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r>
              <a:rPr lang="en" sz="1200">
                <a:latin typeface="EB Garamond SemiBold"/>
                <a:ea typeface="EB Garamond SemiBold"/>
                <a:cs typeface="EB Garamond SemiBold"/>
                <a:sym typeface="EB Garamond SemiBold"/>
              </a:rPr>
              <a:t>Replay attacks can be extended in order to carry out a relay attack, which can disrupt the LiDAR’s ability to accurately gauge the distances of nearby objects. During a relay attack, attackers receive LiDAR signals and transmit those signals to a receiver in a different location. The second receiver can then send the signals back to the LiDAR leading to an incorrect map location of nearby objects. </a:t>
            </a: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EB Garamond"/>
                <a:ea typeface="EB Garamond"/>
                <a:cs typeface="EB Garamond"/>
                <a:sym typeface="EB Garamond"/>
              </a:rPr>
              <a:t>• Spoofing Attack :</a:t>
            </a:r>
            <a:r>
              <a:rPr lang="en" sz="1200">
                <a:solidFill>
                  <a:schemeClr val="dk1"/>
                </a:solidFill>
                <a:latin typeface="EB Garamond SemiBold"/>
                <a:ea typeface="EB Garamond SemiBold"/>
                <a:cs typeface="EB Garamond SemiBold"/>
                <a:sym typeface="EB Garamond SemiBold"/>
              </a:rPr>
              <a:t> </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Clr>
                <a:schemeClr val="dk1"/>
              </a:buClr>
              <a:buSzPts val="1100"/>
              <a:buFont typeface="Arial"/>
              <a:buNone/>
            </a:pPr>
            <a:r>
              <a:rPr lang="en" sz="1200">
                <a:solidFill>
                  <a:schemeClr val="dk1"/>
                </a:solidFill>
                <a:latin typeface="EB Garamond SemiBold"/>
                <a:ea typeface="EB Garamond SemiBold"/>
                <a:cs typeface="EB Garamond SemiBold"/>
                <a:sym typeface="EB Garamond SemiBold"/>
              </a:rPr>
              <a:t>Spoofing attacks cause LiDARs to detect non-existent objects. </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Clr>
                <a:schemeClr val="dk1"/>
              </a:buClr>
              <a:buSzPts val="1100"/>
              <a:buFont typeface="Arial"/>
              <a:buNone/>
            </a:pP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latin typeface="EB Garamond SemiBold"/>
              <a:ea typeface="EB Garamond SemiBold"/>
              <a:cs typeface="EB Garamond SemiBold"/>
              <a:sym typeface="EB Garamond SemiBold"/>
            </a:endParaRPr>
          </a:p>
        </p:txBody>
      </p:sp>
      <p:sp>
        <p:nvSpPr>
          <p:cNvPr id="172" name="Google Shape;172;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9" name="Google Shape;179;p29" descr="The attack deletes data in a cone in front of the vehicle, making a moving pedestrian invisible to the lidar system within that range. Read more at https://techxplore.com/news/2022-10-laser-autonomous-vehicles-deleting-pedestrians.html&#10;&#10;Video Credit: Sara Rampazzi/University of Florida&#10;&#10;Subscribe: https://www.youtube.com/c/Science-X-Network&#10;&#10;Join Science X channel to support our mission:&#10;https://www.youtube.com/c/Science-X-Network/join&#10;&#10;Thank you for helping our YouTube channel reach new heights! Hitting subscribe aids us in our mission to bring you the latest and greatest research news in science, medicine and technology." title="Laser attack blinds autonomous vehicles, deleting pedestrians and confusing cars">
            <a:hlinkClick r:id="rId3"/>
          </p:cNvPr>
          <p:cNvPicPr preferRelativeResize="0"/>
          <p:nvPr/>
        </p:nvPicPr>
        <p:blipFill>
          <a:blip r:embed="rId4">
            <a:alphaModFix/>
          </a:blip>
          <a:stretch>
            <a:fillRect/>
          </a:stretch>
        </p:blipFill>
        <p:spPr>
          <a:xfrm>
            <a:off x="11200" y="6300"/>
            <a:ext cx="9121600" cy="5130900"/>
          </a:xfrm>
          <a:prstGeom prst="rect">
            <a:avLst/>
          </a:prstGeom>
          <a:noFill/>
          <a:ln>
            <a:noFill/>
          </a:ln>
        </p:spPr>
      </p:pic>
      <p:sp>
        <p:nvSpPr>
          <p:cNvPr id="180" name="Google Shape;180;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0"/>
          <p:cNvSpPr txBox="1"/>
          <p:nvPr/>
        </p:nvSpPr>
        <p:spPr>
          <a:xfrm>
            <a:off x="156750" y="1155975"/>
            <a:ext cx="3141000" cy="3346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b="1">
                <a:solidFill>
                  <a:schemeClr val="dk1"/>
                </a:solidFill>
                <a:latin typeface="EB Garamond"/>
                <a:ea typeface="EB Garamond"/>
                <a:cs typeface="EB Garamond"/>
                <a:sym typeface="EB Garamond"/>
              </a:rPr>
              <a:t>• Blinding Attack:</a:t>
            </a:r>
            <a:r>
              <a:rPr lang="en" sz="1200">
                <a:solidFill>
                  <a:schemeClr val="dk1"/>
                </a:solidFill>
                <a:latin typeface="EB Garamond SemiBold"/>
                <a:ea typeface="EB Garamond SemiBold"/>
                <a:cs typeface="EB Garamond SemiBold"/>
                <a:sym typeface="EB Garamond SemiBold"/>
              </a:rPr>
              <a:t> </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r>
              <a:rPr lang="en" sz="1200">
                <a:solidFill>
                  <a:schemeClr val="dk1"/>
                </a:solidFill>
                <a:latin typeface="EB Garamond SemiBold"/>
                <a:ea typeface="EB Garamond SemiBold"/>
                <a:cs typeface="EB Garamond SemiBold"/>
                <a:sym typeface="EB Garamond SemiBold"/>
              </a:rPr>
              <a:t>Blinding attacks are carried by injecting a light source of the same wavelength as the LiDAR’s pulses. The external light source will cause the LiDAR to experience saturation, which would effectively deny its services to the vehicle. LiDARs transmit infrared light pulses, so the attacker’s light source must have to be infrared light. As infrared light is not detectable by the human eye, blinding attacks can occur without the vehicle’s occupants’ knowledge. </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Clr>
                <a:schemeClr val="dk1"/>
              </a:buClr>
              <a:buSzPts val="1100"/>
              <a:buFont typeface="Arial"/>
              <a:buNone/>
            </a:pPr>
            <a:endParaRPr sz="1200">
              <a:latin typeface="EB Garamond SemiBold"/>
              <a:ea typeface="EB Garamond SemiBold"/>
              <a:cs typeface="EB Garamond SemiBold"/>
              <a:sym typeface="EB Garamond SemiBold"/>
            </a:endParaRPr>
          </a:p>
        </p:txBody>
      </p:sp>
      <p:pic>
        <p:nvPicPr>
          <p:cNvPr id="186" name="Google Shape;186;p30"/>
          <p:cNvPicPr preferRelativeResize="0"/>
          <p:nvPr/>
        </p:nvPicPr>
        <p:blipFill>
          <a:blip r:embed="rId3">
            <a:alphaModFix/>
          </a:blip>
          <a:stretch>
            <a:fillRect/>
          </a:stretch>
        </p:blipFill>
        <p:spPr>
          <a:xfrm>
            <a:off x="3297750" y="1155975"/>
            <a:ext cx="5778341" cy="3346201"/>
          </a:xfrm>
          <a:prstGeom prst="rect">
            <a:avLst/>
          </a:prstGeom>
          <a:noFill/>
          <a:ln>
            <a:noFill/>
          </a:ln>
        </p:spPr>
      </p:pic>
      <p:sp>
        <p:nvSpPr>
          <p:cNvPr id="187" name="Google Shape;187;p30"/>
          <p:cNvSpPr txBox="1"/>
          <p:nvPr/>
        </p:nvSpPr>
        <p:spPr>
          <a:xfrm>
            <a:off x="2082000" y="233875"/>
            <a:ext cx="4980000" cy="6720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Attacks on LiDAR sensors</a:t>
            </a:r>
            <a:endParaRPr sz="2800">
              <a:solidFill>
                <a:schemeClr val="dk1"/>
              </a:solidFill>
              <a:latin typeface="Bellefair"/>
              <a:ea typeface="Bellefair"/>
              <a:cs typeface="Bellefair"/>
              <a:sym typeface="Bellefair"/>
            </a:endParaRPr>
          </a:p>
        </p:txBody>
      </p:sp>
      <p:sp>
        <p:nvSpPr>
          <p:cNvPr id="188" name="Google Shape;188;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1"/>
          <p:cNvSpPr txBox="1"/>
          <p:nvPr/>
        </p:nvSpPr>
        <p:spPr>
          <a:xfrm>
            <a:off x="156750" y="1146325"/>
            <a:ext cx="8830500" cy="3346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b="1">
                <a:solidFill>
                  <a:schemeClr val="dk1"/>
                </a:solidFill>
                <a:latin typeface="EB Garamond"/>
                <a:ea typeface="EB Garamond"/>
                <a:cs typeface="EB Garamond"/>
                <a:sym typeface="EB Garamond"/>
              </a:rPr>
              <a:t> • Jamming Attack</a:t>
            </a:r>
            <a:r>
              <a:rPr lang="en" sz="1200">
                <a:solidFill>
                  <a:schemeClr val="dk1"/>
                </a:solidFill>
                <a:latin typeface="EB Garamond SemiBold"/>
                <a:ea typeface="EB Garamond SemiBold"/>
                <a:cs typeface="EB Garamond SemiBold"/>
                <a:sym typeface="EB Garamond SemiBold"/>
              </a:rPr>
              <a:t>:</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r>
              <a:rPr lang="en" sz="1200">
                <a:solidFill>
                  <a:schemeClr val="dk1"/>
                </a:solidFill>
                <a:latin typeface="EB Garamond SemiBold"/>
                <a:ea typeface="EB Garamond SemiBold"/>
                <a:cs typeface="EB Garamond SemiBold"/>
                <a:sym typeface="EB Garamond SemiBold"/>
              </a:rPr>
              <a:t> This type of Attack directly emits light back at the scanner unit on the vehicle that uses the </a:t>
            </a:r>
            <a:r>
              <a:rPr lang="en" sz="1200" b="1">
                <a:solidFill>
                  <a:schemeClr val="dk1"/>
                </a:solidFill>
                <a:latin typeface="EB Garamond"/>
                <a:ea typeface="EB Garamond"/>
                <a:cs typeface="EB Garamond"/>
                <a:sym typeface="EB Garamond"/>
              </a:rPr>
              <a:t>same frequency band</a:t>
            </a:r>
            <a:r>
              <a:rPr lang="en" sz="1200">
                <a:solidFill>
                  <a:schemeClr val="dk1"/>
                </a:solidFill>
                <a:latin typeface="EB Garamond SemiBold"/>
                <a:ea typeface="EB Garamond SemiBold"/>
                <a:cs typeface="EB Garamond SemiBold"/>
                <a:sym typeface="EB Garamond SemiBold"/>
              </a:rPr>
              <a:t> as the laser.  The author in  points out a low-cost, off-the-shelf system using a Raspberry Pi and a low-power laser to jam the LiDAR sensor of a vehicle. </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r>
              <a:rPr lang="en" sz="1200" b="1">
                <a:solidFill>
                  <a:schemeClr val="dk1"/>
                </a:solidFill>
                <a:latin typeface="EB Garamond"/>
                <a:ea typeface="EB Garamond"/>
                <a:cs typeface="EB Garamond"/>
                <a:sym typeface="EB Garamond"/>
              </a:rPr>
              <a:t>• Denial-of-Service Attack:</a:t>
            </a:r>
            <a:endParaRPr sz="1200" b="1">
              <a:solidFill>
                <a:schemeClr val="dk1"/>
              </a:solidFill>
              <a:latin typeface="EB Garamond"/>
              <a:ea typeface="EB Garamond"/>
              <a:cs typeface="EB Garamond"/>
              <a:sym typeface="EB Garamond"/>
            </a:endParaRPr>
          </a:p>
          <a:p>
            <a:pPr marL="0" lvl="0" indent="0" algn="l" rtl="0">
              <a:lnSpc>
                <a:spcPct val="150000"/>
              </a:lnSpc>
              <a:spcBef>
                <a:spcPts val="0"/>
              </a:spcBef>
              <a:spcAft>
                <a:spcPts val="0"/>
              </a:spcAft>
              <a:buNone/>
            </a:pPr>
            <a:r>
              <a:rPr lang="en" sz="1200">
                <a:solidFill>
                  <a:schemeClr val="dk1"/>
                </a:solidFill>
                <a:latin typeface="EB Garamond SemiBold"/>
                <a:ea typeface="EB Garamond SemiBold"/>
                <a:cs typeface="EB Garamond SemiBold"/>
                <a:sym typeface="EB Garamond SemiBold"/>
              </a:rPr>
              <a:t> Attackers can conduct denial of service attacks on LiDARS by injecting an enormous number of fake objects created using by jamming or spoofing. If the number of injected objects is larger than the maximum number of objects that a LiDAR can track, then the system becomes unstable.</a:t>
            </a:r>
            <a:endParaRPr sz="1200">
              <a:latin typeface="EB Garamond SemiBold"/>
              <a:ea typeface="EB Garamond SemiBold"/>
              <a:cs typeface="EB Garamond SemiBold"/>
              <a:sym typeface="EB Garamond SemiBold"/>
            </a:endParaRPr>
          </a:p>
        </p:txBody>
      </p:sp>
      <p:sp>
        <p:nvSpPr>
          <p:cNvPr id="194" name="Google Shape;194;p31"/>
          <p:cNvSpPr txBox="1"/>
          <p:nvPr/>
        </p:nvSpPr>
        <p:spPr>
          <a:xfrm>
            <a:off x="2082000" y="233875"/>
            <a:ext cx="4980000" cy="6720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Attacks on LiDAR sensors</a:t>
            </a:r>
            <a:endParaRPr sz="2800">
              <a:solidFill>
                <a:schemeClr val="dk1"/>
              </a:solidFill>
              <a:latin typeface="Bellefair"/>
              <a:ea typeface="Bellefair"/>
              <a:cs typeface="Bellefair"/>
              <a:sym typeface="Bellefair"/>
            </a:endParaRPr>
          </a:p>
        </p:txBody>
      </p:sp>
      <p:sp>
        <p:nvSpPr>
          <p:cNvPr id="195" name="Google Shape;19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p:nvPr/>
        </p:nvSpPr>
        <p:spPr>
          <a:xfrm>
            <a:off x="2082000" y="70007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Overview</a:t>
            </a:r>
            <a:endParaRPr sz="2800">
              <a:solidFill>
                <a:schemeClr val="dk1"/>
              </a:solidFill>
              <a:latin typeface="Bellefair"/>
              <a:ea typeface="Bellefair"/>
              <a:cs typeface="Bellefair"/>
              <a:sym typeface="Bellefair"/>
            </a:endParaRPr>
          </a:p>
        </p:txBody>
      </p:sp>
      <p:sp>
        <p:nvSpPr>
          <p:cNvPr id="66" name="Google Shape;66;p14"/>
          <p:cNvSpPr txBox="1"/>
          <p:nvPr/>
        </p:nvSpPr>
        <p:spPr>
          <a:xfrm>
            <a:off x="413500" y="1428600"/>
            <a:ext cx="8380200" cy="3346200"/>
          </a:xfrm>
          <a:prstGeom prst="rect">
            <a:avLst/>
          </a:prstGeom>
          <a:noFill/>
          <a:ln>
            <a:noFill/>
          </a:ln>
        </p:spPr>
        <p:txBody>
          <a:bodyPr spcFirstLastPara="1" wrap="square" lIns="91425" tIns="91425" rIns="91425" bIns="91425" anchor="t" anchorCtr="0">
            <a:noAutofit/>
          </a:bodyPr>
          <a:lstStyle/>
          <a:p>
            <a:pPr marL="457200" lvl="0" indent="-361950" algn="l" rtl="0">
              <a:lnSpc>
                <a:spcPct val="150000"/>
              </a:lnSpc>
              <a:spcBef>
                <a:spcPts val="0"/>
              </a:spcBef>
              <a:spcAft>
                <a:spcPts val="0"/>
              </a:spcAft>
              <a:buSzPts val="2100"/>
              <a:buFont typeface="Bellefair"/>
              <a:buAutoNum type="arabicPeriod"/>
            </a:pPr>
            <a:r>
              <a:rPr lang="en" sz="2100">
                <a:latin typeface="Bellefair"/>
                <a:ea typeface="Bellefair"/>
                <a:cs typeface="Bellefair"/>
                <a:sym typeface="Bellefair"/>
              </a:rPr>
              <a:t>Introduction</a:t>
            </a:r>
            <a:endParaRPr sz="2100">
              <a:latin typeface="Bellefair"/>
              <a:ea typeface="Bellefair"/>
              <a:cs typeface="Bellefair"/>
              <a:sym typeface="Bellefair"/>
            </a:endParaRPr>
          </a:p>
          <a:p>
            <a:pPr marL="457200" lvl="0" indent="-361950" algn="l" rtl="0">
              <a:lnSpc>
                <a:spcPct val="150000"/>
              </a:lnSpc>
              <a:spcBef>
                <a:spcPts val="0"/>
              </a:spcBef>
              <a:spcAft>
                <a:spcPts val="0"/>
              </a:spcAft>
              <a:buSzPts val="2100"/>
              <a:buFont typeface="Bellefair"/>
              <a:buAutoNum type="arabicPeriod"/>
            </a:pPr>
            <a:r>
              <a:rPr lang="en" sz="2100">
                <a:latin typeface="Bellefair"/>
                <a:ea typeface="Bellefair"/>
                <a:cs typeface="Bellefair"/>
                <a:sym typeface="Bellefair"/>
              </a:rPr>
              <a:t>The Sensing Layer</a:t>
            </a:r>
            <a:endParaRPr sz="2100">
              <a:latin typeface="Bellefair"/>
              <a:ea typeface="Bellefair"/>
              <a:cs typeface="Bellefair"/>
              <a:sym typeface="Bellefair"/>
            </a:endParaRPr>
          </a:p>
          <a:p>
            <a:pPr marL="457200" lvl="0" indent="-361950" algn="l" rtl="0">
              <a:lnSpc>
                <a:spcPct val="150000"/>
              </a:lnSpc>
              <a:spcBef>
                <a:spcPts val="0"/>
              </a:spcBef>
              <a:spcAft>
                <a:spcPts val="0"/>
              </a:spcAft>
              <a:buSzPts val="2100"/>
              <a:buFont typeface="Bellefair"/>
              <a:buAutoNum type="arabicPeriod"/>
            </a:pPr>
            <a:r>
              <a:rPr lang="en" sz="2100">
                <a:latin typeface="Bellefair"/>
                <a:ea typeface="Bellefair"/>
                <a:cs typeface="Bellefair"/>
                <a:sym typeface="Bellefair"/>
              </a:rPr>
              <a:t>Environment Sensors</a:t>
            </a:r>
            <a:endParaRPr sz="2100">
              <a:latin typeface="Bellefair"/>
              <a:ea typeface="Bellefair"/>
              <a:cs typeface="Bellefair"/>
              <a:sym typeface="Bellefair"/>
            </a:endParaRPr>
          </a:p>
          <a:p>
            <a:pPr marL="457200" lvl="0" indent="-361950" algn="l" rtl="0">
              <a:lnSpc>
                <a:spcPct val="150000"/>
              </a:lnSpc>
              <a:spcBef>
                <a:spcPts val="0"/>
              </a:spcBef>
              <a:spcAft>
                <a:spcPts val="0"/>
              </a:spcAft>
              <a:buSzPts val="2100"/>
              <a:buFont typeface="Bellefair"/>
              <a:buAutoNum type="arabicPeriod"/>
            </a:pPr>
            <a:r>
              <a:rPr lang="en" sz="2100">
                <a:latin typeface="Bellefair"/>
                <a:ea typeface="Bellefair"/>
                <a:cs typeface="Bellefair"/>
                <a:sym typeface="Bellefair"/>
              </a:rPr>
              <a:t>Vehicle Dynamics Sensors</a:t>
            </a:r>
            <a:endParaRPr sz="2100">
              <a:latin typeface="Bellefair"/>
              <a:ea typeface="Bellefair"/>
              <a:cs typeface="Bellefair"/>
              <a:sym typeface="Bellefair"/>
            </a:endParaRPr>
          </a:p>
          <a:p>
            <a:pPr marL="457200" lvl="0" indent="-361950" algn="l" rtl="0">
              <a:lnSpc>
                <a:spcPct val="150000"/>
              </a:lnSpc>
              <a:spcBef>
                <a:spcPts val="0"/>
              </a:spcBef>
              <a:spcAft>
                <a:spcPts val="0"/>
              </a:spcAft>
              <a:buSzPts val="2100"/>
              <a:buFont typeface="Bellefair"/>
              <a:buAutoNum type="arabicPeriod"/>
            </a:pPr>
            <a:r>
              <a:rPr lang="en" sz="2100">
                <a:latin typeface="Bellefair"/>
                <a:ea typeface="Bellefair"/>
                <a:cs typeface="Bellefair"/>
                <a:sym typeface="Bellefair"/>
              </a:rPr>
              <a:t>Future Outlook</a:t>
            </a:r>
            <a:endParaRPr sz="2100">
              <a:latin typeface="Bellefair"/>
              <a:ea typeface="Bellefair"/>
              <a:cs typeface="Bellefair"/>
              <a:sym typeface="Bellefair"/>
            </a:endParaRPr>
          </a:p>
          <a:p>
            <a:pPr marL="457200" lvl="0" indent="-361950" algn="l" rtl="0">
              <a:lnSpc>
                <a:spcPct val="150000"/>
              </a:lnSpc>
              <a:spcBef>
                <a:spcPts val="0"/>
              </a:spcBef>
              <a:spcAft>
                <a:spcPts val="0"/>
              </a:spcAft>
              <a:buSzPts val="2100"/>
              <a:buFont typeface="Bellefair"/>
              <a:buAutoNum type="arabicPeriod"/>
            </a:pPr>
            <a:r>
              <a:rPr lang="en" sz="2100">
                <a:latin typeface="Bellefair"/>
                <a:ea typeface="Bellefair"/>
                <a:cs typeface="Bellefair"/>
                <a:sym typeface="Bellefair"/>
              </a:rPr>
              <a:t>Conclusion</a:t>
            </a:r>
            <a:endParaRPr sz="2100">
              <a:latin typeface="Bellefair"/>
              <a:ea typeface="Bellefair"/>
              <a:cs typeface="Bellefair"/>
              <a:sym typeface="Bellefair"/>
            </a:endParaRPr>
          </a:p>
          <a:p>
            <a:pPr marL="0" lvl="0" indent="0" algn="l" rtl="0">
              <a:lnSpc>
                <a:spcPct val="150000"/>
              </a:lnSpc>
              <a:spcBef>
                <a:spcPts val="0"/>
              </a:spcBef>
              <a:spcAft>
                <a:spcPts val="0"/>
              </a:spcAft>
              <a:buNone/>
            </a:pPr>
            <a:endParaRPr>
              <a:latin typeface="Bellefair"/>
              <a:ea typeface="Bellefair"/>
              <a:cs typeface="Bellefair"/>
              <a:sym typeface="Bellefair"/>
            </a:endParaRPr>
          </a:p>
        </p:txBody>
      </p:sp>
      <p:sp>
        <p:nvSpPr>
          <p:cNvPr id="67" name="Google Shape;6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2"/>
          <p:cNvSpPr txBox="1"/>
          <p:nvPr/>
        </p:nvSpPr>
        <p:spPr>
          <a:xfrm>
            <a:off x="2082000" y="37137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Countermeasures</a:t>
            </a:r>
            <a:endParaRPr sz="2800">
              <a:solidFill>
                <a:schemeClr val="dk1"/>
              </a:solidFill>
              <a:latin typeface="Bellefair"/>
              <a:ea typeface="Bellefair"/>
              <a:cs typeface="Bellefair"/>
              <a:sym typeface="Bellefair"/>
            </a:endParaRPr>
          </a:p>
        </p:txBody>
      </p:sp>
      <p:sp>
        <p:nvSpPr>
          <p:cNvPr id="201" name="Google Shape;201;p32"/>
          <p:cNvSpPr txBox="1"/>
          <p:nvPr/>
        </p:nvSpPr>
        <p:spPr>
          <a:xfrm>
            <a:off x="156750" y="1155975"/>
            <a:ext cx="3504600" cy="3346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a:p>
            <a:pPr marL="457200" lvl="0" indent="-304800" algn="l" rtl="0">
              <a:lnSpc>
                <a:spcPct val="150000"/>
              </a:lnSpc>
              <a:spcBef>
                <a:spcPts val="0"/>
              </a:spcBef>
              <a:spcAft>
                <a:spcPts val="0"/>
              </a:spcAft>
              <a:buClr>
                <a:schemeClr val="dk1"/>
              </a:buClr>
              <a:buSzPts val="1200"/>
              <a:buFont typeface="EB Garamond SemiBold"/>
              <a:buChar char="●"/>
            </a:pPr>
            <a:r>
              <a:rPr lang="en" sz="1200">
                <a:solidFill>
                  <a:schemeClr val="dk1"/>
                </a:solidFill>
                <a:latin typeface="EB Garamond SemiBold"/>
                <a:ea typeface="EB Garamond SemiBold"/>
                <a:cs typeface="EB Garamond SemiBold"/>
                <a:sym typeface="EB Garamond SemiBold"/>
              </a:rPr>
              <a:t>An approach that guards against spoofing is modulating the LiDAR laser with side-channel information, thereby preventing attackers from injecting false reflection signals since they do not know the side channel’s secret key.  It superimposes </a:t>
            </a:r>
            <a:r>
              <a:rPr lang="en" sz="1200" b="1">
                <a:solidFill>
                  <a:schemeClr val="dk1"/>
                </a:solidFill>
                <a:latin typeface="EB Garamond"/>
                <a:ea typeface="EB Garamond"/>
                <a:cs typeface="EB Garamond"/>
                <a:sym typeface="EB Garamond"/>
              </a:rPr>
              <a:t>authentication fingerprint onto light wave itself.</a:t>
            </a:r>
            <a:r>
              <a:rPr lang="en" sz="1200">
                <a:solidFill>
                  <a:schemeClr val="dk1"/>
                </a:solidFill>
                <a:latin typeface="EB Garamond SemiBold"/>
                <a:ea typeface="EB Garamond SemiBold"/>
                <a:cs typeface="EB Garamond SemiBold"/>
                <a:sym typeface="EB Garamond SemiBold"/>
              </a:rPr>
              <a:t> In the proposed method, amplification of laser output is directly modulated by power side-channel information leaked from a cryptographic device. </a:t>
            </a:r>
            <a:br>
              <a:rPr lang="en" sz="1350">
                <a:solidFill>
                  <a:srgbClr val="333333"/>
                </a:solidFill>
                <a:highlight>
                  <a:srgbClr val="FFFFFF"/>
                </a:highlight>
              </a:rPr>
            </a:br>
            <a:endParaRPr sz="2400" b="1">
              <a:solidFill>
                <a:srgbClr val="333333"/>
              </a:solidFill>
              <a:highlight>
                <a:srgbClr val="FFFFFF"/>
              </a:highlight>
            </a:endParaRPr>
          </a:p>
          <a:p>
            <a:pPr marL="0" lvl="0" indent="0" algn="l" rtl="0">
              <a:lnSpc>
                <a:spcPct val="150000"/>
              </a:lnSpc>
              <a:spcBef>
                <a:spcPts val="0"/>
              </a:spcBef>
              <a:spcAft>
                <a:spcPts val="0"/>
              </a:spcAft>
              <a:buNone/>
            </a:pPr>
            <a:endParaRPr sz="1350">
              <a:solidFill>
                <a:srgbClr val="333333"/>
              </a:solidFill>
              <a:highlight>
                <a:srgbClr val="FFFFFF"/>
              </a:highlight>
            </a:endParaRPr>
          </a:p>
        </p:txBody>
      </p:sp>
      <p:pic>
        <p:nvPicPr>
          <p:cNvPr id="202" name="Google Shape;202;p32"/>
          <p:cNvPicPr preferRelativeResize="0"/>
          <p:nvPr/>
        </p:nvPicPr>
        <p:blipFill>
          <a:blip r:embed="rId3">
            <a:alphaModFix/>
          </a:blip>
          <a:stretch>
            <a:fillRect/>
          </a:stretch>
        </p:blipFill>
        <p:spPr>
          <a:xfrm>
            <a:off x="3966150" y="1568625"/>
            <a:ext cx="5177850" cy="2933554"/>
          </a:xfrm>
          <a:prstGeom prst="rect">
            <a:avLst/>
          </a:prstGeom>
          <a:noFill/>
          <a:ln>
            <a:noFill/>
          </a:ln>
        </p:spPr>
      </p:pic>
      <p:sp>
        <p:nvSpPr>
          <p:cNvPr id="203" name="Google Shape;203;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p:nvPr/>
        </p:nvSpPr>
        <p:spPr>
          <a:xfrm>
            <a:off x="2082000" y="38102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Countermeasures</a:t>
            </a:r>
            <a:endParaRPr sz="2800">
              <a:solidFill>
                <a:schemeClr val="dk1"/>
              </a:solidFill>
              <a:latin typeface="Bellefair"/>
              <a:ea typeface="Bellefair"/>
              <a:cs typeface="Bellefair"/>
              <a:sym typeface="Bellefair"/>
            </a:endParaRPr>
          </a:p>
        </p:txBody>
      </p:sp>
      <p:sp>
        <p:nvSpPr>
          <p:cNvPr id="209" name="Google Shape;209;p33"/>
          <p:cNvSpPr txBox="1"/>
          <p:nvPr/>
        </p:nvSpPr>
        <p:spPr>
          <a:xfrm>
            <a:off x="253425" y="1146325"/>
            <a:ext cx="8830500" cy="3346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a:p>
            <a:pPr marL="457200" lvl="0" indent="-304800" algn="l" rtl="0">
              <a:lnSpc>
                <a:spcPct val="150000"/>
              </a:lnSpc>
              <a:spcBef>
                <a:spcPts val="0"/>
              </a:spcBef>
              <a:spcAft>
                <a:spcPts val="0"/>
              </a:spcAft>
              <a:buClr>
                <a:schemeClr val="dk1"/>
              </a:buClr>
              <a:buSzPts val="1200"/>
              <a:buFont typeface="EB Garamond SemiBold"/>
              <a:buChar char="●"/>
            </a:pPr>
            <a:r>
              <a:rPr lang="en" sz="1200">
                <a:solidFill>
                  <a:schemeClr val="dk1"/>
                </a:solidFill>
                <a:latin typeface="EB Garamond SemiBold"/>
                <a:ea typeface="EB Garamond SemiBold"/>
                <a:cs typeface="EB Garamond SemiBold"/>
                <a:sym typeface="EB Garamond SemiBold"/>
              </a:rPr>
              <a:t>LiDARS could utilize</a:t>
            </a:r>
            <a:r>
              <a:rPr lang="en" sz="1200" b="1">
                <a:solidFill>
                  <a:schemeClr val="dk1"/>
                </a:solidFill>
                <a:latin typeface="EB Garamond"/>
                <a:ea typeface="EB Garamond"/>
                <a:cs typeface="EB Garamond"/>
                <a:sym typeface="EB Garamond"/>
              </a:rPr>
              <a:t> signals of different wavelength</a:t>
            </a:r>
            <a:r>
              <a:rPr lang="en" sz="1200">
                <a:solidFill>
                  <a:schemeClr val="dk1"/>
                </a:solidFill>
                <a:latin typeface="EB Garamond SemiBold"/>
                <a:ea typeface="EB Garamond SemiBold"/>
                <a:cs typeface="EB Garamond SemiBold"/>
                <a:sym typeface="EB Garamond SemiBold"/>
              </a:rPr>
              <a:t>s so that the attacker will have difficulty in </a:t>
            </a:r>
            <a:r>
              <a:rPr lang="en" sz="1200" b="1">
                <a:solidFill>
                  <a:schemeClr val="dk1"/>
                </a:solidFill>
                <a:latin typeface="EB Garamond"/>
                <a:ea typeface="EB Garamond"/>
                <a:cs typeface="EB Garamond"/>
                <a:sym typeface="EB Garamond"/>
              </a:rPr>
              <a:t>targeting multiple wavelengths </a:t>
            </a:r>
            <a:r>
              <a:rPr lang="en" sz="1200">
                <a:solidFill>
                  <a:schemeClr val="dk1"/>
                </a:solidFill>
                <a:latin typeface="EB Garamond SemiBold"/>
                <a:ea typeface="EB Garamond SemiBold"/>
                <a:cs typeface="EB Garamond SemiBold"/>
                <a:sym typeface="EB Garamond SemiBold"/>
              </a:rPr>
              <a:t>simultaneously. </a:t>
            </a:r>
            <a:endParaRPr sz="1200">
              <a:solidFill>
                <a:schemeClr val="dk1"/>
              </a:solidFill>
              <a:latin typeface="EB Garamond SemiBold"/>
              <a:ea typeface="EB Garamond SemiBold"/>
              <a:cs typeface="EB Garamond SemiBold"/>
              <a:sym typeface="EB Garamond SemiBold"/>
            </a:endParaRPr>
          </a:p>
          <a:p>
            <a:pPr marL="45720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a:p>
            <a:pPr marL="457200" lvl="0" indent="-304800" algn="l" rtl="0">
              <a:lnSpc>
                <a:spcPct val="150000"/>
              </a:lnSpc>
              <a:spcBef>
                <a:spcPts val="0"/>
              </a:spcBef>
              <a:spcAft>
                <a:spcPts val="0"/>
              </a:spcAft>
              <a:buClr>
                <a:schemeClr val="dk1"/>
              </a:buClr>
              <a:buSzPts val="1200"/>
              <a:buFont typeface="EB Garamond SemiBold"/>
              <a:buChar char="●"/>
            </a:pPr>
            <a:r>
              <a:rPr lang="en" sz="1200">
                <a:solidFill>
                  <a:schemeClr val="dk1"/>
                </a:solidFill>
                <a:latin typeface="EB Garamond SemiBold"/>
                <a:ea typeface="EB Garamond SemiBold"/>
                <a:cs typeface="EB Garamond SemiBold"/>
                <a:sym typeface="EB Garamond SemiBold"/>
              </a:rPr>
              <a:t>LiDARs could incorporate random probing by varying the time interval between laser pulses. This will prevent attackers from being able to predict when they should inject fake pulses so that the pulses are reached within the interval.</a:t>
            </a:r>
            <a:endParaRPr sz="1200">
              <a:solidFill>
                <a:schemeClr val="dk1"/>
              </a:solidFill>
              <a:latin typeface="EB Garamond SemiBold"/>
              <a:ea typeface="EB Garamond SemiBold"/>
              <a:cs typeface="EB Garamond SemiBold"/>
              <a:sym typeface="EB Garamond SemiBold"/>
            </a:endParaRPr>
          </a:p>
          <a:p>
            <a:pPr marL="45720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a:p>
            <a:pPr marL="457200" lvl="0" indent="-304800" algn="l" rtl="0">
              <a:lnSpc>
                <a:spcPct val="150000"/>
              </a:lnSpc>
              <a:spcBef>
                <a:spcPts val="0"/>
              </a:spcBef>
              <a:spcAft>
                <a:spcPts val="0"/>
              </a:spcAft>
              <a:buClr>
                <a:schemeClr val="dk1"/>
              </a:buClr>
              <a:buSzPts val="1200"/>
              <a:buFont typeface="EB Garamond SemiBold"/>
              <a:buChar char="●"/>
            </a:pPr>
            <a:r>
              <a:rPr lang="en" sz="1200">
                <a:solidFill>
                  <a:schemeClr val="dk1"/>
                </a:solidFill>
                <a:latin typeface="EB Garamond SemiBold"/>
                <a:ea typeface="EB Garamond SemiBold"/>
                <a:cs typeface="EB Garamond SemiBold"/>
                <a:sym typeface="EB Garamond SemiBold"/>
              </a:rPr>
              <a:t>Shorten the pulse period to lower the attack window. Denial-of-service attacks can be prevented by increasing the number of objects that are tracked at one time by the LiDAR sensor.</a:t>
            </a:r>
            <a:endParaRPr sz="1200">
              <a:latin typeface="EB Garamond SemiBold"/>
              <a:ea typeface="EB Garamond SemiBold"/>
              <a:cs typeface="EB Garamond SemiBold"/>
              <a:sym typeface="EB Garamond SemiBold"/>
            </a:endParaRPr>
          </a:p>
        </p:txBody>
      </p:sp>
      <p:sp>
        <p:nvSpPr>
          <p:cNvPr id="210" name="Google Shape;21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4"/>
          <p:cNvSpPr txBox="1"/>
          <p:nvPr/>
        </p:nvSpPr>
        <p:spPr>
          <a:xfrm>
            <a:off x="2082000" y="70007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Ultrasonic Sensor</a:t>
            </a:r>
            <a:endParaRPr sz="2800">
              <a:solidFill>
                <a:schemeClr val="dk1"/>
              </a:solidFill>
              <a:latin typeface="Bellefair"/>
              <a:ea typeface="Bellefair"/>
              <a:cs typeface="Bellefair"/>
              <a:sym typeface="Bellefair"/>
            </a:endParaRPr>
          </a:p>
        </p:txBody>
      </p:sp>
      <p:sp>
        <p:nvSpPr>
          <p:cNvPr id="216" name="Google Shape;216;p34"/>
          <p:cNvSpPr txBox="1"/>
          <p:nvPr/>
        </p:nvSpPr>
        <p:spPr>
          <a:xfrm>
            <a:off x="156750" y="1407350"/>
            <a:ext cx="8830500" cy="3346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latin typeface="EB Garamond SemiBold"/>
                <a:ea typeface="EB Garamond SemiBold"/>
                <a:cs typeface="EB Garamond SemiBold"/>
                <a:sym typeface="EB Garamond SemiBold"/>
              </a:rPr>
              <a:t>Ultrasonic sensors can detect nearby obstacles and calculate their distance to the vehicle. The sensor emits an ultrasonic signal to detect nearby objects, which, upon reaching an obstacle, will be reflected back to the sensor. The time between the transmission of the signal and the reception of the reflected signal can then be used to calculate the distance of the obstacle to the vehicle. </a:t>
            </a: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r>
              <a:rPr lang="en" sz="1200" b="1">
                <a:latin typeface="EB Garamond"/>
                <a:ea typeface="EB Garamond"/>
                <a:cs typeface="EB Garamond"/>
                <a:sym typeface="EB Garamond"/>
              </a:rPr>
              <a:t>Applications:</a:t>
            </a:r>
            <a:endParaRPr sz="1200" b="1">
              <a:latin typeface="EB Garamond"/>
              <a:ea typeface="EB Garamond"/>
              <a:cs typeface="EB Garamond"/>
              <a:sym typeface="EB Garamond"/>
            </a:endParaRPr>
          </a:p>
          <a:p>
            <a:pPr marL="0" lvl="0" indent="0" algn="l" rtl="0">
              <a:lnSpc>
                <a:spcPct val="150000"/>
              </a:lnSpc>
              <a:spcBef>
                <a:spcPts val="0"/>
              </a:spcBef>
              <a:spcAft>
                <a:spcPts val="0"/>
              </a:spcAft>
              <a:buNone/>
            </a:pPr>
            <a:r>
              <a:rPr lang="en" sz="1200">
                <a:latin typeface="EB Garamond SemiBold"/>
                <a:ea typeface="EB Garamond SemiBold"/>
                <a:cs typeface="EB Garamond SemiBold"/>
                <a:sym typeface="EB Garamond SemiBold"/>
              </a:rPr>
              <a:t>Ultrasonic sensors are often used to assist drivers in conducting tasks that are typically at very low speed (e.g., parking)</a:t>
            </a:r>
            <a:endParaRPr sz="1200">
              <a:latin typeface="EB Garamond SemiBold"/>
              <a:ea typeface="EB Garamond SemiBold"/>
              <a:cs typeface="EB Garamond SemiBold"/>
              <a:sym typeface="EB Garamond SemiBold"/>
            </a:endParaRPr>
          </a:p>
        </p:txBody>
      </p:sp>
      <p:sp>
        <p:nvSpPr>
          <p:cNvPr id="217" name="Google Shape;21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5"/>
          <p:cNvSpPr txBox="1"/>
          <p:nvPr/>
        </p:nvSpPr>
        <p:spPr>
          <a:xfrm>
            <a:off x="2082000" y="371350"/>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Attacks on Ultrasonic sensors</a:t>
            </a:r>
            <a:endParaRPr sz="2800">
              <a:solidFill>
                <a:schemeClr val="dk1"/>
              </a:solidFill>
              <a:latin typeface="Bellefair"/>
              <a:ea typeface="Bellefair"/>
              <a:cs typeface="Bellefair"/>
              <a:sym typeface="Bellefair"/>
            </a:endParaRPr>
          </a:p>
        </p:txBody>
      </p:sp>
      <p:sp>
        <p:nvSpPr>
          <p:cNvPr id="223" name="Google Shape;223;p35"/>
          <p:cNvSpPr txBox="1"/>
          <p:nvPr/>
        </p:nvSpPr>
        <p:spPr>
          <a:xfrm>
            <a:off x="156750" y="1142700"/>
            <a:ext cx="3141000" cy="3591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b="1">
                <a:solidFill>
                  <a:schemeClr val="dk1"/>
                </a:solidFill>
                <a:latin typeface="EB Garamond"/>
                <a:ea typeface="EB Garamond"/>
                <a:cs typeface="EB Garamond"/>
                <a:sym typeface="EB Garamond"/>
              </a:rPr>
              <a:t>• Sensor Interference Attack: </a:t>
            </a:r>
            <a:r>
              <a:rPr lang="en" sz="1200">
                <a:solidFill>
                  <a:schemeClr val="dk1"/>
                </a:solidFill>
                <a:latin typeface="EB Garamond SemiBold"/>
                <a:ea typeface="EB Garamond SemiBold"/>
                <a:cs typeface="EB Garamond SemiBold"/>
                <a:sym typeface="EB Garamond SemiBold"/>
              </a:rPr>
              <a:t>Attackers can conduct sensor interference attacks to interfere with the legitimate sensor’s measurements by placing their own ultrasonic sensors opposite to a vehicle’s ultrasonic sensors. When two sensors are placed opposite to each other, each sensor will receive the other sensor’s signals in addition to its own reflected signals. </a:t>
            </a:r>
            <a:endParaRPr sz="1200">
              <a:solidFill>
                <a:schemeClr val="dk1"/>
              </a:solidFill>
              <a:latin typeface="EB Garamond SemiBold"/>
              <a:ea typeface="EB Garamond SemiBold"/>
              <a:cs typeface="EB Garamond SemiBold"/>
              <a:sym typeface="EB Garamond SemiBold"/>
            </a:endParaRPr>
          </a:p>
        </p:txBody>
      </p:sp>
      <p:pic>
        <p:nvPicPr>
          <p:cNvPr id="224" name="Google Shape;224;p35"/>
          <p:cNvPicPr preferRelativeResize="0"/>
          <p:nvPr/>
        </p:nvPicPr>
        <p:blipFill>
          <a:blip r:embed="rId3">
            <a:alphaModFix/>
          </a:blip>
          <a:stretch>
            <a:fillRect/>
          </a:stretch>
        </p:blipFill>
        <p:spPr>
          <a:xfrm>
            <a:off x="3297750" y="1142700"/>
            <a:ext cx="5838474" cy="3591601"/>
          </a:xfrm>
          <a:prstGeom prst="rect">
            <a:avLst/>
          </a:prstGeom>
          <a:noFill/>
          <a:ln>
            <a:noFill/>
          </a:ln>
        </p:spPr>
      </p:pic>
      <p:sp>
        <p:nvSpPr>
          <p:cNvPr id="225" name="Google Shape;225;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6"/>
          <p:cNvSpPr txBox="1"/>
          <p:nvPr/>
        </p:nvSpPr>
        <p:spPr>
          <a:xfrm>
            <a:off x="156750" y="997675"/>
            <a:ext cx="8830500" cy="3494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EB Garamond"/>
                <a:ea typeface="EB Garamond"/>
                <a:cs typeface="EB Garamond"/>
                <a:sym typeface="EB Garamond"/>
              </a:rPr>
              <a:t>• Blind Spot Exploitation Attack: </a:t>
            </a:r>
            <a:endParaRPr sz="1200" b="1">
              <a:solidFill>
                <a:schemeClr val="dk1"/>
              </a:solidFill>
              <a:latin typeface="EB Garamond"/>
              <a:ea typeface="EB Garamond"/>
              <a:cs typeface="EB Garamond"/>
              <a:sym typeface="EB Garamond"/>
            </a:endParaRPr>
          </a:p>
          <a:p>
            <a:pPr marL="0" lvl="0" indent="0" algn="l" rtl="0">
              <a:lnSpc>
                <a:spcPct val="150000"/>
              </a:lnSpc>
              <a:spcBef>
                <a:spcPts val="0"/>
              </a:spcBef>
              <a:spcAft>
                <a:spcPts val="0"/>
              </a:spcAft>
              <a:buNone/>
            </a:pPr>
            <a:r>
              <a:rPr lang="en" sz="1200">
                <a:solidFill>
                  <a:schemeClr val="dk1"/>
                </a:solidFill>
                <a:latin typeface="EB Garamond SemiBold"/>
                <a:ea typeface="EB Garamond SemiBold"/>
                <a:cs typeface="EB Garamond SemiBold"/>
                <a:sym typeface="EB Garamond SemiBold"/>
              </a:rPr>
              <a:t>Vehicle’s ultrasonic sensors cannot detect very thin objects in their blind spot region. Attackers can take advantage of this vulnerability by placing a thin object in a reversing vehicle’s blind spot so that the vehicle can collide with the object.</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Clr>
                <a:schemeClr val="dk1"/>
              </a:buClr>
              <a:buSzPts val="1100"/>
              <a:buFont typeface="Arial"/>
              <a:buNone/>
            </a:pP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EB Garamond"/>
                <a:ea typeface="EB Garamond"/>
                <a:cs typeface="EB Garamond"/>
                <a:sym typeface="EB Garamond"/>
              </a:rPr>
              <a:t>• Cloaking Attack :</a:t>
            </a:r>
            <a:endParaRPr sz="1200" b="1">
              <a:solidFill>
                <a:schemeClr val="dk1"/>
              </a:solidFill>
              <a:latin typeface="EB Garamond"/>
              <a:ea typeface="EB Garamond"/>
              <a:cs typeface="EB Garamond"/>
              <a:sym typeface="EB Garamond"/>
            </a:endParaRPr>
          </a:p>
          <a:p>
            <a:pPr marL="0" lvl="0" indent="0" algn="l" rtl="0">
              <a:lnSpc>
                <a:spcPct val="150000"/>
              </a:lnSpc>
              <a:spcBef>
                <a:spcPts val="0"/>
              </a:spcBef>
              <a:spcAft>
                <a:spcPts val="0"/>
              </a:spcAft>
              <a:buClr>
                <a:schemeClr val="dk1"/>
              </a:buClr>
              <a:buSzPts val="1100"/>
              <a:buFont typeface="Arial"/>
              <a:buNone/>
            </a:pPr>
            <a:r>
              <a:rPr lang="en" sz="1200">
                <a:solidFill>
                  <a:schemeClr val="dk1"/>
                </a:solidFill>
                <a:latin typeface="EB Garamond SemiBold"/>
                <a:ea typeface="EB Garamond SemiBold"/>
                <a:cs typeface="EB Garamond SemiBold"/>
                <a:sym typeface="EB Garamond SemiBold"/>
              </a:rPr>
              <a:t> Attackers conduct cloaking attacks in order to conceal the presence of nearby objects from the ultrasonic sensor . To conduct a cloaking attack, attackers can simply place sound-absorbent materials around obstacles so that the sensor does not detect them.</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Clr>
                <a:schemeClr val="dk1"/>
              </a:buClr>
              <a:buSzPts val="1100"/>
              <a:buFont typeface="Arial"/>
              <a:buNone/>
            </a:pP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EB Garamond"/>
                <a:ea typeface="EB Garamond"/>
                <a:cs typeface="EB Garamond"/>
                <a:sym typeface="EB Garamond"/>
              </a:rPr>
              <a:t>• Physical Tampering Attack: </a:t>
            </a:r>
            <a:endParaRPr sz="1200" b="1">
              <a:solidFill>
                <a:schemeClr val="dk1"/>
              </a:solidFill>
              <a:latin typeface="EB Garamond"/>
              <a:ea typeface="EB Garamond"/>
              <a:cs typeface="EB Garamond"/>
              <a:sym typeface="EB Garamond"/>
            </a:endParaRPr>
          </a:p>
          <a:p>
            <a:pPr marL="0" lvl="0" indent="0" algn="l" rtl="0">
              <a:lnSpc>
                <a:spcPct val="150000"/>
              </a:lnSpc>
              <a:spcBef>
                <a:spcPts val="0"/>
              </a:spcBef>
              <a:spcAft>
                <a:spcPts val="0"/>
              </a:spcAft>
              <a:buNone/>
            </a:pPr>
            <a:r>
              <a:rPr lang="en" sz="1200">
                <a:solidFill>
                  <a:schemeClr val="dk1"/>
                </a:solidFill>
                <a:latin typeface="EB Garamond SemiBold"/>
                <a:ea typeface="EB Garamond SemiBold"/>
                <a:cs typeface="EB Garamond SemiBold"/>
                <a:sym typeface="EB Garamond SemiBold"/>
              </a:rPr>
              <a:t>Attackers can physically tamper with an ultrasonic sensor’s receiver and transmitter by covering them with scotch tape. Attackers can use this technique to cause ultrasonic sensor failure. </a:t>
            </a:r>
            <a:endParaRPr sz="1200">
              <a:latin typeface="EB Garamond SemiBold"/>
              <a:ea typeface="EB Garamond SemiBold"/>
              <a:cs typeface="EB Garamond SemiBold"/>
              <a:sym typeface="EB Garamond SemiBold"/>
            </a:endParaRPr>
          </a:p>
        </p:txBody>
      </p:sp>
      <p:sp>
        <p:nvSpPr>
          <p:cNvPr id="231" name="Google Shape;231;p36"/>
          <p:cNvSpPr txBox="1"/>
          <p:nvPr/>
        </p:nvSpPr>
        <p:spPr>
          <a:xfrm>
            <a:off x="2082000" y="371350"/>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Attacks on Ultrasonic sensors</a:t>
            </a:r>
            <a:endParaRPr sz="2800">
              <a:solidFill>
                <a:schemeClr val="dk1"/>
              </a:solidFill>
              <a:latin typeface="Bellefair"/>
              <a:ea typeface="Bellefair"/>
              <a:cs typeface="Bellefair"/>
              <a:sym typeface="Bellefair"/>
            </a:endParaRPr>
          </a:p>
        </p:txBody>
      </p:sp>
      <p:sp>
        <p:nvSpPr>
          <p:cNvPr id="232" name="Google Shape;232;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7"/>
          <p:cNvSpPr txBox="1"/>
          <p:nvPr/>
        </p:nvSpPr>
        <p:spPr>
          <a:xfrm>
            <a:off x="156750" y="1133025"/>
            <a:ext cx="8830500" cy="3359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b="1">
                <a:latin typeface="EB Garamond"/>
                <a:ea typeface="EB Garamond"/>
                <a:cs typeface="EB Garamond"/>
                <a:sym typeface="EB Garamond"/>
              </a:rPr>
              <a:t>• Acoustic Cancellation Attack: </a:t>
            </a:r>
            <a:endParaRPr sz="1200" b="1">
              <a:latin typeface="EB Garamond"/>
              <a:ea typeface="EB Garamond"/>
              <a:cs typeface="EB Garamond"/>
              <a:sym typeface="EB Garamond"/>
            </a:endParaRPr>
          </a:p>
          <a:p>
            <a:pPr marL="0" lvl="0" indent="0" algn="l" rtl="0">
              <a:lnSpc>
                <a:spcPct val="150000"/>
              </a:lnSpc>
              <a:spcBef>
                <a:spcPts val="0"/>
              </a:spcBef>
              <a:spcAft>
                <a:spcPts val="0"/>
              </a:spcAft>
              <a:buNone/>
            </a:pPr>
            <a:r>
              <a:rPr lang="en" sz="1200">
                <a:latin typeface="EB Garamond SemiBold"/>
                <a:ea typeface="EB Garamond SemiBold"/>
                <a:cs typeface="EB Garamond SemiBold"/>
                <a:sym typeface="EB Garamond SemiBold"/>
              </a:rPr>
              <a:t>Acoustic cancellation attacks can be used to eliminate legitimate ultrasonic signals. Attackers can cause an ultrasonic signal’s phase to become zero by transmitting an illegitimate signal with a phase opposite to the legitimate signal.</a:t>
            </a: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r>
              <a:rPr lang="en" sz="1200" b="1">
                <a:latin typeface="EB Garamond"/>
                <a:ea typeface="EB Garamond"/>
                <a:cs typeface="EB Garamond"/>
                <a:sym typeface="EB Garamond"/>
              </a:rPr>
              <a:t>• Spoofing Attack:</a:t>
            </a:r>
            <a:endParaRPr sz="1200" b="1">
              <a:latin typeface="EB Garamond"/>
              <a:ea typeface="EB Garamond"/>
              <a:cs typeface="EB Garamond"/>
              <a:sym typeface="EB Garamond"/>
            </a:endParaRPr>
          </a:p>
          <a:p>
            <a:pPr marL="0" lvl="0" indent="0" algn="l" rtl="0">
              <a:lnSpc>
                <a:spcPct val="150000"/>
              </a:lnSpc>
              <a:spcBef>
                <a:spcPts val="0"/>
              </a:spcBef>
              <a:spcAft>
                <a:spcPts val="0"/>
              </a:spcAft>
              <a:buNone/>
            </a:pPr>
            <a:r>
              <a:rPr lang="en" sz="1200">
                <a:latin typeface="EB Garamond SemiBold"/>
                <a:ea typeface="EB Garamond SemiBold"/>
                <a:cs typeface="EB Garamond SemiBold"/>
                <a:sym typeface="EB Garamond SemiBold"/>
              </a:rPr>
              <a:t>During spoofing attacks, attackers direct ultrasonic signals toward an ultrasonic sensor. The false signals may be able to reach the ultrasonic sensor before the legitimate, reflected signals emitted from the sensor itself and thus may falsely perceive a non-existent object.</a:t>
            </a: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EB Garamond"/>
                <a:ea typeface="EB Garamond"/>
                <a:cs typeface="EB Garamond"/>
                <a:sym typeface="EB Garamond"/>
              </a:rPr>
              <a:t>• Jamming Attack: </a:t>
            </a:r>
            <a:endParaRPr sz="1200" b="1">
              <a:solidFill>
                <a:schemeClr val="dk1"/>
              </a:solidFill>
              <a:latin typeface="EB Garamond"/>
              <a:ea typeface="EB Garamond"/>
              <a:cs typeface="EB Garamond"/>
              <a:sym typeface="EB Garamond"/>
            </a:endParaRPr>
          </a:p>
          <a:p>
            <a:pPr marL="0" lvl="0" indent="0" algn="l" rtl="0">
              <a:lnSpc>
                <a:spcPct val="150000"/>
              </a:lnSpc>
              <a:spcBef>
                <a:spcPts val="0"/>
              </a:spcBef>
              <a:spcAft>
                <a:spcPts val="0"/>
              </a:spcAft>
              <a:buClr>
                <a:schemeClr val="dk1"/>
              </a:buClr>
              <a:buSzPts val="1100"/>
              <a:buFont typeface="Arial"/>
              <a:buNone/>
            </a:pPr>
            <a:r>
              <a:rPr lang="en" sz="1200">
                <a:solidFill>
                  <a:schemeClr val="dk1"/>
                </a:solidFill>
                <a:latin typeface="EB Garamond SemiBold"/>
                <a:ea typeface="EB Garamond SemiBold"/>
                <a:cs typeface="EB Garamond SemiBold"/>
                <a:sym typeface="EB Garamond SemiBold"/>
              </a:rPr>
              <a:t>Jamming attacks occur when an attacker continually sends ultrasound pulses in the direction of an ultrasonic sensor. The sensor is then overwhelmed and unable to accurately gauge the vehicle’s distance to nearby objects </a:t>
            </a: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latin typeface="EB Garamond SemiBold"/>
              <a:ea typeface="EB Garamond SemiBold"/>
              <a:cs typeface="EB Garamond SemiBold"/>
              <a:sym typeface="EB Garamond SemiBold"/>
            </a:endParaRPr>
          </a:p>
        </p:txBody>
      </p:sp>
      <p:sp>
        <p:nvSpPr>
          <p:cNvPr id="238" name="Google Shape;238;p37"/>
          <p:cNvSpPr txBox="1"/>
          <p:nvPr/>
        </p:nvSpPr>
        <p:spPr>
          <a:xfrm>
            <a:off x="2082000" y="371350"/>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Attacks on Ultrasonic sensors</a:t>
            </a:r>
            <a:endParaRPr sz="2800">
              <a:solidFill>
                <a:schemeClr val="dk1"/>
              </a:solidFill>
              <a:latin typeface="Bellefair"/>
              <a:ea typeface="Bellefair"/>
              <a:cs typeface="Bellefair"/>
              <a:sym typeface="Bellefair"/>
            </a:endParaRPr>
          </a:p>
        </p:txBody>
      </p:sp>
      <p:sp>
        <p:nvSpPr>
          <p:cNvPr id="239" name="Google Shape;239;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8"/>
          <p:cNvSpPr txBox="1"/>
          <p:nvPr/>
        </p:nvSpPr>
        <p:spPr>
          <a:xfrm>
            <a:off x="2082000" y="70007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Countermeasures</a:t>
            </a:r>
            <a:endParaRPr sz="2800">
              <a:solidFill>
                <a:schemeClr val="dk1"/>
              </a:solidFill>
              <a:latin typeface="Bellefair"/>
              <a:ea typeface="Bellefair"/>
              <a:cs typeface="Bellefair"/>
              <a:sym typeface="Bellefair"/>
            </a:endParaRPr>
          </a:p>
        </p:txBody>
      </p:sp>
      <p:sp>
        <p:nvSpPr>
          <p:cNvPr id="245" name="Google Shape;245;p38"/>
          <p:cNvSpPr txBox="1"/>
          <p:nvPr/>
        </p:nvSpPr>
        <p:spPr>
          <a:xfrm>
            <a:off x="156750" y="1378350"/>
            <a:ext cx="8830500" cy="33462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EB Garamond SemiBold"/>
              <a:buChar char="●"/>
            </a:pPr>
            <a:r>
              <a:rPr lang="en" sz="1200">
                <a:solidFill>
                  <a:schemeClr val="dk1"/>
                </a:solidFill>
                <a:latin typeface="EB Garamond SemiBold"/>
                <a:ea typeface="EB Garamond SemiBold"/>
                <a:cs typeface="EB Garamond SemiBold"/>
                <a:sym typeface="EB Garamond SemiBold"/>
              </a:rPr>
              <a:t>To counter blind spot exploitation, sensor interference, and cloaking attacks, sensor fusion and backup cameras can be used in order to verify the legitimacy and accuracy of ultrasonic sensor measurements. </a:t>
            </a:r>
            <a:endParaRPr sz="1200">
              <a:solidFill>
                <a:schemeClr val="dk1"/>
              </a:solidFill>
              <a:latin typeface="EB Garamond SemiBold"/>
              <a:ea typeface="EB Garamond SemiBold"/>
              <a:cs typeface="EB Garamond SemiBold"/>
              <a:sym typeface="EB Garamond SemiBold"/>
            </a:endParaRPr>
          </a:p>
          <a:p>
            <a:pPr marL="45720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a:p>
            <a:pPr marL="457200" lvl="0" indent="-304800" algn="l" rtl="0">
              <a:lnSpc>
                <a:spcPct val="150000"/>
              </a:lnSpc>
              <a:spcBef>
                <a:spcPts val="0"/>
              </a:spcBef>
              <a:spcAft>
                <a:spcPts val="0"/>
              </a:spcAft>
              <a:buClr>
                <a:schemeClr val="dk1"/>
              </a:buClr>
              <a:buSzPts val="1200"/>
              <a:buFont typeface="EB Garamond SemiBold"/>
              <a:buChar char="●"/>
            </a:pPr>
            <a:r>
              <a:rPr lang="en" sz="1200">
                <a:solidFill>
                  <a:schemeClr val="dk1"/>
                </a:solidFill>
                <a:latin typeface="EB Garamond SemiBold"/>
                <a:ea typeface="EB Garamond SemiBold"/>
                <a:cs typeface="EB Garamond SemiBold"/>
                <a:sym typeface="EB Garamond SemiBold"/>
              </a:rPr>
              <a:t>Physical Shift Authentication (PSA) is one defense against simple spoofing, random spoofing, advanced spoofing, and jamming attacks. PSA </a:t>
            </a:r>
            <a:r>
              <a:rPr lang="en" sz="1200" b="1">
                <a:solidFill>
                  <a:schemeClr val="dk1"/>
                </a:solidFill>
                <a:latin typeface="EB Garamond"/>
                <a:ea typeface="EB Garamond"/>
                <a:cs typeface="EB Garamond"/>
                <a:sym typeface="EB Garamond"/>
              </a:rPr>
              <a:t>randomizes the waveforms</a:t>
            </a:r>
            <a:r>
              <a:rPr lang="en" sz="1200">
                <a:solidFill>
                  <a:schemeClr val="dk1"/>
                </a:solidFill>
                <a:latin typeface="EB Garamond SemiBold"/>
                <a:ea typeface="EB Garamond SemiBold"/>
                <a:cs typeface="EB Garamond SemiBold"/>
                <a:sym typeface="EB Garamond SemiBold"/>
              </a:rPr>
              <a:t> of the ultrasonic signal. The reflected signals will only be accepted if they correlate to the randomized waveform. The ultrasonic signal frequency is also continually changed to prevent jamming attacks. </a:t>
            </a:r>
            <a:endParaRPr sz="1200">
              <a:solidFill>
                <a:schemeClr val="dk1"/>
              </a:solidFill>
              <a:latin typeface="EB Garamond SemiBold"/>
              <a:ea typeface="EB Garamond SemiBold"/>
              <a:cs typeface="EB Garamond SemiBold"/>
              <a:sym typeface="EB Garamond SemiBold"/>
            </a:endParaRPr>
          </a:p>
          <a:p>
            <a:pPr marL="457200" lvl="0" indent="0" algn="l" rtl="0">
              <a:lnSpc>
                <a:spcPct val="150000"/>
              </a:lnSpc>
              <a:spcBef>
                <a:spcPts val="0"/>
              </a:spcBef>
              <a:spcAft>
                <a:spcPts val="0"/>
              </a:spcAft>
              <a:buNone/>
            </a:pPr>
            <a:endParaRPr sz="1350">
              <a:solidFill>
                <a:srgbClr val="333333"/>
              </a:solidFill>
              <a:highlight>
                <a:srgbClr val="FFFFFF"/>
              </a:highlight>
            </a:endParaRPr>
          </a:p>
        </p:txBody>
      </p:sp>
      <p:sp>
        <p:nvSpPr>
          <p:cNvPr id="246" name="Google Shape;24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9"/>
          <p:cNvSpPr txBox="1"/>
          <p:nvPr/>
        </p:nvSpPr>
        <p:spPr>
          <a:xfrm>
            <a:off x="2082000" y="36167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Camera</a:t>
            </a:r>
            <a:endParaRPr sz="2800">
              <a:solidFill>
                <a:schemeClr val="dk1"/>
              </a:solidFill>
              <a:latin typeface="Bellefair"/>
              <a:ea typeface="Bellefair"/>
              <a:cs typeface="Bellefair"/>
              <a:sym typeface="Bellefair"/>
            </a:endParaRPr>
          </a:p>
        </p:txBody>
      </p:sp>
      <p:sp>
        <p:nvSpPr>
          <p:cNvPr id="252" name="Google Shape;252;p39"/>
          <p:cNvSpPr txBox="1"/>
          <p:nvPr/>
        </p:nvSpPr>
        <p:spPr>
          <a:xfrm>
            <a:off x="234100" y="1155975"/>
            <a:ext cx="8830500" cy="3346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latin typeface="EB Garamond SemiBold"/>
                <a:ea typeface="EB Garamond SemiBold"/>
                <a:cs typeface="EB Garamond SemiBold"/>
                <a:sym typeface="EB Garamond SemiBold"/>
              </a:rPr>
              <a:t>Within automated vehicles, cameras are necessary so that the vehicular system can identify its surroundings. </a:t>
            </a: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br>
              <a:rPr lang="en" sz="1200">
                <a:latin typeface="EB Garamond SemiBold"/>
                <a:ea typeface="EB Garamond SemiBold"/>
                <a:cs typeface="EB Garamond SemiBold"/>
                <a:sym typeface="EB Garamond SemiBold"/>
              </a:rPr>
            </a:br>
            <a:r>
              <a:rPr lang="en" sz="1200" b="1">
                <a:latin typeface="EB Garamond"/>
                <a:ea typeface="EB Garamond"/>
                <a:cs typeface="EB Garamond"/>
                <a:sym typeface="EB Garamond"/>
              </a:rPr>
              <a:t>Applications Of Camera:</a:t>
            </a:r>
            <a:br>
              <a:rPr lang="en" sz="1200">
                <a:latin typeface="EB Garamond SemiBold"/>
                <a:ea typeface="EB Garamond SemiBold"/>
                <a:cs typeface="EB Garamond SemiBold"/>
                <a:sym typeface="EB Garamond SemiBold"/>
              </a:rPr>
            </a:br>
            <a:r>
              <a:rPr lang="en" sz="1200">
                <a:solidFill>
                  <a:schemeClr val="dk1"/>
                </a:solidFill>
                <a:latin typeface="EB Garamond SemiBold"/>
                <a:ea typeface="EB Garamond SemiBold"/>
                <a:cs typeface="EB Garamond SemiBold"/>
                <a:sym typeface="EB Garamond SemiBold"/>
              </a:rPr>
              <a:t>These sensors are used for purposes such as detecting traffic signs, identifying hard-to-see objects during the night-time, showing drivers nearby obstacles while they are parking, avoiding collisions by using sensor data to track nearby objects and checking the validity of information gained from other sensors.</a:t>
            </a:r>
            <a:br>
              <a:rPr lang="en" sz="1200">
                <a:solidFill>
                  <a:schemeClr val="dk1"/>
                </a:solidFill>
                <a:latin typeface="EB Garamond SemiBold"/>
                <a:ea typeface="EB Garamond SemiBold"/>
                <a:cs typeface="EB Garamond SemiBold"/>
                <a:sym typeface="EB Garamond SemiBold"/>
              </a:rPr>
            </a:b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latin typeface="EB Garamond SemiBold"/>
              <a:ea typeface="EB Garamond SemiBold"/>
              <a:cs typeface="EB Garamond SemiBold"/>
              <a:sym typeface="EB Garamond SemiBold"/>
            </a:endParaRPr>
          </a:p>
        </p:txBody>
      </p:sp>
      <p:sp>
        <p:nvSpPr>
          <p:cNvPr id="253" name="Google Shape;25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0"/>
          <p:cNvSpPr txBox="1"/>
          <p:nvPr/>
        </p:nvSpPr>
        <p:spPr>
          <a:xfrm>
            <a:off x="2082000" y="371350"/>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Attacks on Camera sensors</a:t>
            </a:r>
            <a:endParaRPr sz="2800">
              <a:solidFill>
                <a:schemeClr val="dk1"/>
              </a:solidFill>
              <a:latin typeface="Bellefair"/>
              <a:ea typeface="Bellefair"/>
              <a:cs typeface="Bellefair"/>
              <a:sym typeface="Bellefair"/>
            </a:endParaRPr>
          </a:p>
        </p:txBody>
      </p:sp>
      <p:sp>
        <p:nvSpPr>
          <p:cNvPr id="259" name="Google Shape;259;p40"/>
          <p:cNvSpPr txBox="1"/>
          <p:nvPr/>
        </p:nvSpPr>
        <p:spPr>
          <a:xfrm>
            <a:off x="156750" y="1142700"/>
            <a:ext cx="8526300" cy="3591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b="1">
                <a:solidFill>
                  <a:schemeClr val="dk1"/>
                </a:solidFill>
                <a:latin typeface="EB Garamond"/>
                <a:ea typeface="EB Garamond"/>
                <a:cs typeface="EB Garamond"/>
                <a:sym typeface="EB Garamond"/>
              </a:rPr>
              <a:t>• Blinding Attack: </a:t>
            </a:r>
            <a:endParaRPr sz="1200" b="1">
              <a:solidFill>
                <a:schemeClr val="dk1"/>
              </a:solidFill>
              <a:latin typeface="EB Garamond"/>
              <a:ea typeface="EB Garamond"/>
              <a:cs typeface="EB Garamond"/>
              <a:sym typeface="EB Garamond"/>
            </a:endParaRPr>
          </a:p>
          <a:p>
            <a:pPr marL="0" lvl="0" indent="0" algn="l" rtl="0">
              <a:lnSpc>
                <a:spcPct val="150000"/>
              </a:lnSpc>
              <a:spcBef>
                <a:spcPts val="0"/>
              </a:spcBef>
              <a:spcAft>
                <a:spcPts val="0"/>
              </a:spcAft>
              <a:buNone/>
            </a:pPr>
            <a:r>
              <a:rPr lang="en" sz="1200">
                <a:solidFill>
                  <a:schemeClr val="dk1"/>
                </a:solidFill>
                <a:latin typeface="EB Garamond SemiBold"/>
                <a:ea typeface="EB Garamond SemiBold"/>
                <a:cs typeface="EB Garamond SemiBold"/>
                <a:sym typeface="EB Garamond SemiBold"/>
              </a:rPr>
              <a:t>Blinding attacks disable the functionality of the vehicle’s camera sensors. A strong laser beam focused at the camera leads to higher tonal values, and the attacker exploits this phenomenon to conceal the camera feed, causing complete blindness to the vehicular sensory inputs. This may lead to vehicle distortion or even emergency braking. </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r>
              <a:rPr lang="en" sz="1200" b="1">
                <a:solidFill>
                  <a:schemeClr val="dk1"/>
                </a:solidFill>
                <a:latin typeface="EB Garamond"/>
                <a:ea typeface="EB Garamond"/>
                <a:cs typeface="EB Garamond"/>
                <a:sym typeface="EB Garamond"/>
              </a:rPr>
              <a:t>• Auto-Control Attack: </a:t>
            </a:r>
            <a:endParaRPr sz="1200" b="1">
              <a:solidFill>
                <a:schemeClr val="dk1"/>
              </a:solidFill>
              <a:latin typeface="EB Garamond"/>
              <a:ea typeface="EB Garamond"/>
              <a:cs typeface="EB Garamond"/>
              <a:sym typeface="EB Garamond"/>
            </a:endParaRPr>
          </a:p>
          <a:p>
            <a:pPr marL="0" lvl="0" indent="0" algn="l" rtl="0">
              <a:lnSpc>
                <a:spcPct val="150000"/>
              </a:lnSpc>
              <a:spcBef>
                <a:spcPts val="0"/>
              </a:spcBef>
              <a:spcAft>
                <a:spcPts val="0"/>
              </a:spcAft>
              <a:buNone/>
            </a:pPr>
            <a:r>
              <a:rPr lang="en" sz="1200">
                <a:solidFill>
                  <a:schemeClr val="dk1"/>
                </a:solidFill>
                <a:latin typeface="EB Garamond SemiBold"/>
                <a:ea typeface="EB Garamond SemiBold"/>
                <a:cs typeface="EB Garamond SemiBold"/>
                <a:sym typeface="EB Garamond SemiBold"/>
              </a:rPr>
              <a:t>Auto-control attacks also target camera sensors. Attackers continually direct bursts of light at the camera in an attempt to manipulate the auto controls so that the image cannot stabilize. This type of attack can generally only be implemented in what [30] terms as a front/rear/side attack.</a:t>
            </a:r>
            <a:endParaRPr sz="1200">
              <a:solidFill>
                <a:schemeClr val="dk1"/>
              </a:solidFill>
              <a:latin typeface="EB Garamond SemiBold"/>
              <a:ea typeface="EB Garamond SemiBold"/>
              <a:cs typeface="EB Garamond SemiBold"/>
              <a:sym typeface="EB Garamond SemiBold"/>
            </a:endParaRPr>
          </a:p>
        </p:txBody>
      </p:sp>
      <p:sp>
        <p:nvSpPr>
          <p:cNvPr id="260" name="Google Shape;26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67" name="Google Shape;267;p41" title="Pointing laser at camera">
            <a:hlinkClick r:id="rId3"/>
          </p:cNvPr>
          <p:cNvPicPr preferRelativeResize="0"/>
          <p:nvPr/>
        </p:nvPicPr>
        <p:blipFill>
          <a:blip r:embed="rId4">
            <a:alphaModFix/>
          </a:blip>
          <a:stretch>
            <a:fillRect/>
          </a:stretch>
        </p:blipFill>
        <p:spPr>
          <a:xfrm>
            <a:off x="22400" y="12600"/>
            <a:ext cx="9121600" cy="5130900"/>
          </a:xfrm>
          <a:prstGeom prst="rect">
            <a:avLst/>
          </a:prstGeom>
          <a:noFill/>
          <a:ln>
            <a:noFill/>
          </a:ln>
        </p:spPr>
      </p:pic>
      <p:sp>
        <p:nvSpPr>
          <p:cNvPr id="268" name="Google Shape;268;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10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p:nvPr/>
        </p:nvSpPr>
        <p:spPr>
          <a:xfrm>
            <a:off x="2082000" y="70007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Introduction</a:t>
            </a:r>
            <a:endParaRPr sz="2800">
              <a:solidFill>
                <a:schemeClr val="dk1"/>
              </a:solidFill>
              <a:latin typeface="Bellefair"/>
              <a:ea typeface="Bellefair"/>
              <a:cs typeface="Bellefair"/>
              <a:sym typeface="Bellefair"/>
            </a:endParaRPr>
          </a:p>
        </p:txBody>
      </p:sp>
      <p:sp>
        <p:nvSpPr>
          <p:cNvPr id="73" name="Google Shape;73;p15"/>
          <p:cNvSpPr txBox="1"/>
          <p:nvPr/>
        </p:nvSpPr>
        <p:spPr>
          <a:xfrm>
            <a:off x="450375" y="1244275"/>
            <a:ext cx="8380200" cy="3346200"/>
          </a:xfrm>
          <a:prstGeom prst="rect">
            <a:avLst/>
          </a:prstGeom>
          <a:noFill/>
          <a:ln>
            <a:noFill/>
          </a:ln>
        </p:spPr>
        <p:txBody>
          <a:bodyPr spcFirstLastPara="1" wrap="square" lIns="91425" tIns="91425" rIns="91425" bIns="91425" anchor="t" anchorCtr="0">
            <a:noAutofit/>
          </a:bodyPr>
          <a:lstStyle/>
          <a:p>
            <a:pPr marL="457200" lvl="0" indent="-361950" algn="l" rtl="0">
              <a:lnSpc>
                <a:spcPct val="150000"/>
              </a:lnSpc>
              <a:spcBef>
                <a:spcPts val="0"/>
              </a:spcBef>
              <a:spcAft>
                <a:spcPts val="0"/>
              </a:spcAft>
              <a:buSzPts val="2100"/>
              <a:buFont typeface="Bellefair"/>
              <a:buChar char="❖"/>
            </a:pPr>
            <a:r>
              <a:rPr lang="en" sz="2100">
                <a:latin typeface="Bellefair"/>
                <a:ea typeface="Bellefair"/>
                <a:cs typeface="Bellefair"/>
                <a:sym typeface="Bellefair"/>
              </a:rPr>
              <a:t>Vehicles are becoming more autonomous day by day.</a:t>
            </a:r>
            <a:endParaRPr sz="2100">
              <a:latin typeface="Bellefair"/>
              <a:ea typeface="Bellefair"/>
              <a:cs typeface="Bellefair"/>
              <a:sym typeface="Bellefair"/>
            </a:endParaRPr>
          </a:p>
          <a:p>
            <a:pPr marL="0" lvl="0" indent="0" algn="l" rtl="0">
              <a:lnSpc>
                <a:spcPct val="150000"/>
              </a:lnSpc>
              <a:spcBef>
                <a:spcPts val="0"/>
              </a:spcBef>
              <a:spcAft>
                <a:spcPts val="0"/>
              </a:spcAft>
              <a:buNone/>
            </a:pPr>
            <a:endParaRPr sz="2100">
              <a:latin typeface="Bellefair"/>
              <a:ea typeface="Bellefair"/>
              <a:cs typeface="Bellefair"/>
              <a:sym typeface="Bellefair"/>
            </a:endParaRPr>
          </a:p>
          <a:p>
            <a:pPr marL="457200" lvl="0" indent="-361950" algn="l" rtl="0">
              <a:lnSpc>
                <a:spcPct val="150000"/>
              </a:lnSpc>
              <a:spcBef>
                <a:spcPts val="0"/>
              </a:spcBef>
              <a:spcAft>
                <a:spcPts val="0"/>
              </a:spcAft>
              <a:buSzPts val="2100"/>
              <a:buFont typeface="Bellefair"/>
              <a:buChar char="❖"/>
            </a:pPr>
            <a:r>
              <a:rPr lang="en" sz="2100">
                <a:latin typeface="Bellefair"/>
                <a:ea typeface="Bellefair"/>
                <a:cs typeface="Bellefair"/>
                <a:sym typeface="Bellefair"/>
              </a:rPr>
              <a:t>Why do we need sensors in vehicles?</a:t>
            </a:r>
            <a:endParaRPr sz="2100">
              <a:latin typeface="Bellefair"/>
              <a:ea typeface="Bellefair"/>
              <a:cs typeface="Bellefair"/>
              <a:sym typeface="Bellefair"/>
            </a:endParaRPr>
          </a:p>
          <a:p>
            <a:pPr marL="0" lvl="0" indent="457200" algn="l" rtl="0">
              <a:lnSpc>
                <a:spcPct val="150000"/>
              </a:lnSpc>
              <a:spcBef>
                <a:spcPts val="0"/>
              </a:spcBef>
              <a:spcAft>
                <a:spcPts val="0"/>
              </a:spcAft>
              <a:buNone/>
            </a:pPr>
            <a:r>
              <a:rPr lang="en" sz="2100">
                <a:latin typeface="Bellefair"/>
                <a:ea typeface="Bellefair"/>
                <a:cs typeface="Bellefair"/>
                <a:sym typeface="Bellefair"/>
              </a:rPr>
              <a:t>Automatic headlights, </a:t>
            </a:r>
            <a:r>
              <a:rPr lang="en" sz="2100">
                <a:solidFill>
                  <a:schemeClr val="dk1"/>
                </a:solidFill>
                <a:latin typeface="Bellefair"/>
                <a:ea typeface="Bellefair"/>
                <a:cs typeface="Bellefair"/>
                <a:sym typeface="Bellefair"/>
              </a:rPr>
              <a:t>automatic </a:t>
            </a:r>
            <a:r>
              <a:rPr lang="en" sz="2100">
                <a:latin typeface="Bellefair"/>
                <a:ea typeface="Bellefair"/>
                <a:cs typeface="Bellefair"/>
                <a:sym typeface="Bellefair"/>
              </a:rPr>
              <a:t>windshield wipers, adaptive cruise control, lane assist etc.</a:t>
            </a:r>
            <a:endParaRPr sz="2100">
              <a:latin typeface="Bellefair"/>
              <a:ea typeface="Bellefair"/>
              <a:cs typeface="Bellefair"/>
              <a:sym typeface="Bellefair"/>
            </a:endParaRPr>
          </a:p>
        </p:txBody>
      </p:sp>
      <p:sp>
        <p:nvSpPr>
          <p:cNvPr id="74" name="Google Shape;7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2"/>
          <p:cNvSpPr txBox="1"/>
          <p:nvPr/>
        </p:nvSpPr>
        <p:spPr>
          <a:xfrm>
            <a:off x="2082000" y="70007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Countermeasures</a:t>
            </a:r>
            <a:endParaRPr sz="2800">
              <a:solidFill>
                <a:schemeClr val="dk1"/>
              </a:solidFill>
              <a:latin typeface="Bellefair"/>
              <a:ea typeface="Bellefair"/>
              <a:cs typeface="Bellefair"/>
              <a:sym typeface="Bellefair"/>
            </a:endParaRPr>
          </a:p>
        </p:txBody>
      </p:sp>
      <p:sp>
        <p:nvSpPr>
          <p:cNvPr id="274" name="Google Shape;274;p42"/>
          <p:cNvSpPr txBox="1"/>
          <p:nvPr/>
        </p:nvSpPr>
        <p:spPr>
          <a:xfrm>
            <a:off x="156750" y="1378350"/>
            <a:ext cx="8830500" cy="33462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EB Garamond SemiBold"/>
              <a:buChar char="●"/>
            </a:pPr>
            <a:r>
              <a:rPr lang="en" sz="1200">
                <a:solidFill>
                  <a:schemeClr val="dk1"/>
                </a:solidFill>
                <a:latin typeface="EB Garamond SemiBold"/>
                <a:ea typeface="EB Garamond SemiBold"/>
                <a:cs typeface="EB Garamond SemiBold"/>
                <a:sym typeface="EB Garamond SemiBold"/>
              </a:rPr>
              <a:t>To guard against blinding and auto-control attacks on cameras. Incorporating multiple cameras with the same view and near-infrared light filters capable of eliminating infrared light interference during daylight hours can be helpful. </a:t>
            </a:r>
            <a:endParaRPr sz="1200">
              <a:solidFill>
                <a:schemeClr val="dk1"/>
              </a:solidFill>
              <a:latin typeface="EB Garamond SemiBold"/>
              <a:ea typeface="EB Garamond SemiBold"/>
              <a:cs typeface="EB Garamond SemiBold"/>
              <a:sym typeface="EB Garamond SemiBold"/>
            </a:endParaRPr>
          </a:p>
          <a:p>
            <a:pPr marL="91440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a:p>
            <a:pPr marL="457200" lvl="0" indent="-304800" algn="l" rtl="0">
              <a:lnSpc>
                <a:spcPct val="150000"/>
              </a:lnSpc>
              <a:spcBef>
                <a:spcPts val="0"/>
              </a:spcBef>
              <a:spcAft>
                <a:spcPts val="0"/>
              </a:spcAft>
              <a:buClr>
                <a:schemeClr val="dk1"/>
              </a:buClr>
              <a:buSzPts val="1200"/>
              <a:buFont typeface="EB Garamond SemiBold"/>
              <a:buChar char="●"/>
            </a:pPr>
            <a:r>
              <a:rPr lang="en" sz="1200">
                <a:solidFill>
                  <a:schemeClr val="dk1"/>
                </a:solidFill>
                <a:latin typeface="EB Garamond SemiBold"/>
                <a:ea typeface="EB Garamond SemiBold"/>
                <a:cs typeface="EB Garamond SemiBold"/>
                <a:sym typeface="EB Garamond SemiBold"/>
              </a:rPr>
              <a:t>The use of photochromic lenses, which can filter certain wavelengths of light. </a:t>
            </a:r>
            <a:endParaRPr sz="1200">
              <a:solidFill>
                <a:schemeClr val="dk1"/>
              </a:solidFill>
              <a:latin typeface="EB Garamond SemiBold"/>
              <a:ea typeface="EB Garamond SemiBold"/>
              <a:cs typeface="EB Garamond SemiBold"/>
              <a:sym typeface="EB Garamond SemiBold"/>
            </a:endParaRPr>
          </a:p>
          <a:p>
            <a:pPr marL="91440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a:p>
            <a:pPr marL="914400" lvl="0" indent="0" algn="l" rtl="0">
              <a:lnSpc>
                <a:spcPct val="150000"/>
              </a:lnSpc>
              <a:spcBef>
                <a:spcPts val="0"/>
              </a:spcBef>
              <a:spcAft>
                <a:spcPts val="0"/>
              </a:spcAft>
              <a:buNone/>
            </a:pPr>
            <a:endParaRPr sz="1350">
              <a:solidFill>
                <a:srgbClr val="333333"/>
              </a:solidFill>
              <a:highlight>
                <a:srgbClr val="FFFFFF"/>
              </a:highlight>
            </a:endParaRPr>
          </a:p>
        </p:txBody>
      </p:sp>
      <p:sp>
        <p:nvSpPr>
          <p:cNvPr id="275" name="Google Shape;275;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3"/>
          <p:cNvSpPr txBox="1"/>
          <p:nvPr/>
        </p:nvSpPr>
        <p:spPr>
          <a:xfrm>
            <a:off x="2082000" y="36167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Radar</a:t>
            </a:r>
            <a:endParaRPr sz="2800">
              <a:solidFill>
                <a:schemeClr val="dk1"/>
              </a:solidFill>
              <a:latin typeface="Bellefair"/>
              <a:ea typeface="Bellefair"/>
              <a:cs typeface="Bellefair"/>
              <a:sym typeface="Bellefair"/>
            </a:endParaRPr>
          </a:p>
        </p:txBody>
      </p:sp>
      <p:sp>
        <p:nvSpPr>
          <p:cNvPr id="281" name="Google Shape;281;p43"/>
          <p:cNvSpPr txBox="1"/>
          <p:nvPr/>
        </p:nvSpPr>
        <p:spPr>
          <a:xfrm>
            <a:off x="234100" y="1155975"/>
            <a:ext cx="8830500" cy="3346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latin typeface="EB Garamond SemiBold"/>
                <a:ea typeface="EB Garamond SemiBold"/>
                <a:cs typeface="EB Garamond SemiBold"/>
                <a:sym typeface="EB Garamond SemiBold"/>
              </a:rPr>
              <a:t>Radio Detection and Ranging (Radar) sensors emit electromagnetic signals and gauge the distance of nearby objects by determining the time elapsed from the moment the signal is sent to the moment the signal is detected by the radar’s receiver. Most radar sensors today operate within the millimeter wave (mmW) frequency band.</a:t>
            </a:r>
            <a:br>
              <a:rPr lang="en" sz="1200">
                <a:solidFill>
                  <a:schemeClr val="dk1"/>
                </a:solidFill>
                <a:latin typeface="EB Garamond SemiBold"/>
                <a:ea typeface="EB Garamond SemiBold"/>
                <a:cs typeface="EB Garamond SemiBold"/>
                <a:sym typeface="EB Garamond SemiBold"/>
              </a:rPr>
            </a:b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br>
              <a:rPr lang="en" sz="1200" b="1">
                <a:latin typeface="EB Garamond"/>
                <a:ea typeface="EB Garamond"/>
                <a:cs typeface="EB Garamond"/>
                <a:sym typeface="EB Garamond"/>
              </a:rPr>
            </a:br>
            <a:r>
              <a:rPr lang="en" sz="1200" b="1">
                <a:latin typeface="EB Garamond"/>
                <a:ea typeface="EB Garamond"/>
                <a:cs typeface="EB Garamond"/>
                <a:sym typeface="EB Garamond"/>
              </a:rPr>
              <a:t>Applications Of Radar:</a:t>
            </a:r>
            <a:br>
              <a:rPr lang="en" sz="1200" b="1">
                <a:latin typeface="EB Garamond"/>
                <a:ea typeface="EB Garamond"/>
                <a:cs typeface="EB Garamond"/>
                <a:sym typeface="EB Garamond"/>
              </a:rPr>
            </a:br>
            <a:r>
              <a:rPr lang="en" sz="1200">
                <a:solidFill>
                  <a:schemeClr val="dk1"/>
                </a:solidFill>
                <a:latin typeface="EB Garamond SemiBold"/>
                <a:ea typeface="EB Garamond SemiBold"/>
                <a:cs typeface="EB Garamond SemiBold"/>
                <a:sym typeface="EB Garamond SemiBold"/>
              </a:rPr>
              <a:t>Long-range radar sensors are used in Adaptive Cruise Control (ACC),</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r>
              <a:rPr lang="en" sz="1200">
                <a:solidFill>
                  <a:schemeClr val="dk1"/>
                </a:solidFill>
                <a:latin typeface="EB Garamond SemiBold"/>
                <a:ea typeface="EB Garamond SemiBold"/>
                <a:cs typeface="EB Garamond SemiBold"/>
                <a:sym typeface="EB Garamond SemiBold"/>
              </a:rPr>
              <a:t> mid-range radar sensors are used as part of Lane Change Assistants (LCA), </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r>
              <a:rPr lang="en" sz="1200">
                <a:solidFill>
                  <a:schemeClr val="dk1"/>
                </a:solidFill>
                <a:latin typeface="EB Garamond SemiBold"/>
                <a:ea typeface="EB Garamond SemiBold"/>
                <a:cs typeface="EB Garamond SemiBold"/>
                <a:sym typeface="EB Garamond SemiBold"/>
              </a:rPr>
              <a:t>and short-range radar sensors are used to alert drivers of potential obstacles while they are parking their cars </a:t>
            </a: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latin typeface="EB Garamond SemiBold"/>
              <a:ea typeface="EB Garamond SemiBold"/>
              <a:cs typeface="EB Garamond SemiBold"/>
              <a:sym typeface="EB Garamond SemiBold"/>
            </a:endParaRPr>
          </a:p>
        </p:txBody>
      </p:sp>
      <p:sp>
        <p:nvSpPr>
          <p:cNvPr id="282" name="Google Shape;282;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4"/>
          <p:cNvSpPr txBox="1"/>
          <p:nvPr/>
        </p:nvSpPr>
        <p:spPr>
          <a:xfrm>
            <a:off x="2082000" y="371350"/>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Attacks on Radar sensors</a:t>
            </a:r>
            <a:endParaRPr sz="2800">
              <a:solidFill>
                <a:schemeClr val="dk1"/>
              </a:solidFill>
              <a:latin typeface="Bellefair"/>
              <a:ea typeface="Bellefair"/>
              <a:cs typeface="Bellefair"/>
              <a:sym typeface="Bellefair"/>
            </a:endParaRPr>
          </a:p>
        </p:txBody>
      </p:sp>
      <p:sp>
        <p:nvSpPr>
          <p:cNvPr id="288" name="Google Shape;288;p44"/>
          <p:cNvSpPr txBox="1"/>
          <p:nvPr/>
        </p:nvSpPr>
        <p:spPr>
          <a:xfrm>
            <a:off x="156750" y="1142700"/>
            <a:ext cx="8526300" cy="3591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b="1">
                <a:solidFill>
                  <a:schemeClr val="dk1"/>
                </a:solidFill>
                <a:latin typeface="EB Garamond"/>
                <a:ea typeface="EB Garamond"/>
                <a:cs typeface="EB Garamond"/>
                <a:sym typeface="EB Garamond"/>
              </a:rPr>
              <a:t>•  Jamming Attack:</a:t>
            </a:r>
            <a:endParaRPr sz="1200" b="1">
              <a:solidFill>
                <a:schemeClr val="dk1"/>
              </a:solidFill>
              <a:latin typeface="EB Garamond"/>
              <a:ea typeface="EB Garamond"/>
              <a:cs typeface="EB Garamond"/>
              <a:sym typeface="EB Garamond"/>
            </a:endParaRPr>
          </a:p>
          <a:p>
            <a:pPr marL="0" lvl="0" indent="0" algn="l" rtl="0">
              <a:lnSpc>
                <a:spcPct val="150000"/>
              </a:lnSpc>
              <a:spcBef>
                <a:spcPts val="0"/>
              </a:spcBef>
              <a:spcAft>
                <a:spcPts val="0"/>
              </a:spcAft>
              <a:buNone/>
            </a:pPr>
            <a:r>
              <a:rPr lang="en" sz="1200">
                <a:solidFill>
                  <a:schemeClr val="dk1"/>
                </a:solidFill>
                <a:latin typeface="EB Garamond SemiBold"/>
                <a:ea typeface="EB Garamond SemiBold"/>
                <a:cs typeface="EB Garamond SemiBold"/>
                <a:sym typeface="EB Garamond SemiBold"/>
              </a:rPr>
              <a:t> During jamming attacks, attackers can jam radar sensors with a signal that is a part of the same frequency band . </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r>
              <a:rPr lang="en" sz="1200" b="1">
                <a:solidFill>
                  <a:schemeClr val="dk1"/>
                </a:solidFill>
                <a:latin typeface="EB Garamond"/>
                <a:ea typeface="EB Garamond"/>
                <a:cs typeface="EB Garamond"/>
                <a:sym typeface="EB Garamond"/>
              </a:rPr>
              <a:t> • Spoofing/Relay Attack:</a:t>
            </a:r>
            <a:endParaRPr sz="1200" b="1">
              <a:solidFill>
                <a:schemeClr val="dk1"/>
              </a:solidFill>
              <a:latin typeface="EB Garamond"/>
              <a:ea typeface="EB Garamond"/>
              <a:cs typeface="EB Garamond"/>
              <a:sym typeface="EB Garamond"/>
            </a:endParaRPr>
          </a:p>
          <a:p>
            <a:pPr marL="0" lvl="0" indent="0" algn="l" rtl="0">
              <a:lnSpc>
                <a:spcPct val="150000"/>
              </a:lnSpc>
              <a:spcBef>
                <a:spcPts val="0"/>
              </a:spcBef>
              <a:spcAft>
                <a:spcPts val="0"/>
              </a:spcAft>
              <a:buNone/>
            </a:pPr>
            <a:r>
              <a:rPr lang="en" sz="1200">
                <a:solidFill>
                  <a:schemeClr val="dk1"/>
                </a:solidFill>
                <a:latin typeface="EB Garamond SemiBold"/>
                <a:ea typeface="EB Garamond SemiBold"/>
                <a:cs typeface="EB Garamond SemiBold"/>
                <a:sym typeface="EB Garamond SemiBold"/>
              </a:rPr>
              <a:t>Spoofing/Relay attacks occur when malicious actors falsify signals and continually retransmitting a previous legitimate signal. Attackers can use a </a:t>
            </a:r>
            <a:r>
              <a:rPr lang="en" sz="1200" b="1">
                <a:solidFill>
                  <a:schemeClr val="dk1"/>
                </a:solidFill>
                <a:latin typeface="EB Garamond"/>
                <a:ea typeface="EB Garamond"/>
                <a:cs typeface="EB Garamond"/>
                <a:sym typeface="EB Garamond"/>
              </a:rPr>
              <a:t>Digital Radio Frequency Memory (DRFM) </a:t>
            </a:r>
            <a:r>
              <a:rPr lang="en" sz="1200">
                <a:solidFill>
                  <a:schemeClr val="dk1"/>
                </a:solidFill>
                <a:latin typeface="EB Garamond SemiBold"/>
                <a:ea typeface="EB Garamond SemiBold"/>
                <a:cs typeface="EB Garamond SemiBold"/>
                <a:sym typeface="EB Garamond SemiBold"/>
              </a:rPr>
              <a:t>repeater to store a signal, create a digital duplicate, and then continually retransmit the duplicate so that the radar will consider it to be a legitimate signal.</a:t>
            </a:r>
            <a:endParaRPr sz="1200">
              <a:solidFill>
                <a:schemeClr val="dk1"/>
              </a:solidFill>
              <a:latin typeface="EB Garamond SemiBold"/>
              <a:ea typeface="EB Garamond SemiBold"/>
              <a:cs typeface="EB Garamond SemiBold"/>
              <a:sym typeface="EB Garamond SemiBold"/>
            </a:endParaRPr>
          </a:p>
        </p:txBody>
      </p:sp>
      <p:sp>
        <p:nvSpPr>
          <p:cNvPr id="289" name="Google Shape;289;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5"/>
          <p:cNvSpPr txBox="1"/>
          <p:nvPr/>
        </p:nvSpPr>
        <p:spPr>
          <a:xfrm>
            <a:off x="2082000" y="70007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Countermeasures</a:t>
            </a:r>
            <a:endParaRPr sz="2800">
              <a:solidFill>
                <a:schemeClr val="dk1"/>
              </a:solidFill>
              <a:latin typeface="Bellefair"/>
              <a:ea typeface="Bellefair"/>
              <a:cs typeface="Bellefair"/>
              <a:sym typeface="Bellefair"/>
            </a:endParaRPr>
          </a:p>
        </p:txBody>
      </p:sp>
      <p:sp>
        <p:nvSpPr>
          <p:cNvPr id="295" name="Google Shape;295;p45"/>
          <p:cNvSpPr txBox="1"/>
          <p:nvPr/>
        </p:nvSpPr>
        <p:spPr>
          <a:xfrm>
            <a:off x="156750" y="1378350"/>
            <a:ext cx="8830500" cy="33462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EB Garamond SemiBold"/>
              <a:buChar char="●"/>
            </a:pPr>
            <a:r>
              <a:rPr lang="en" sz="1200">
                <a:solidFill>
                  <a:schemeClr val="dk1"/>
                </a:solidFill>
                <a:latin typeface="EB Garamond SemiBold"/>
                <a:ea typeface="EB Garamond SemiBold"/>
                <a:cs typeface="EB Garamond SemiBold"/>
                <a:sym typeface="EB Garamond SemiBold"/>
              </a:rPr>
              <a:t>Filtering method that combats DRFM signals and would prevent both jamming and spoofing/relay attacks carried out using a DRFM repeater. </a:t>
            </a:r>
            <a:endParaRPr sz="1200">
              <a:solidFill>
                <a:schemeClr val="dk1"/>
              </a:solidFill>
              <a:latin typeface="EB Garamond SemiBold"/>
              <a:ea typeface="EB Garamond SemiBold"/>
              <a:cs typeface="EB Garamond SemiBold"/>
              <a:sym typeface="EB Garamond SemiBold"/>
            </a:endParaRPr>
          </a:p>
          <a:p>
            <a:pPr marL="91440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a:p>
            <a:pPr marL="457200" lvl="0" indent="-304800" algn="l" rtl="0">
              <a:lnSpc>
                <a:spcPct val="150000"/>
              </a:lnSpc>
              <a:spcBef>
                <a:spcPts val="0"/>
              </a:spcBef>
              <a:spcAft>
                <a:spcPts val="0"/>
              </a:spcAft>
              <a:buClr>
                <a:schemeClr val="dk1"/>
              </a:buClr>
              <a:buSzPts val="1200"/>
              <a:buFont typeface="EB Garamond SemiBold"/>
              <a:buChar char="●"/>
            </a:pPr>
            <a:r>
              <a:rPr lang="en" sz="1200">
                <a:solidFill>
                  <a:schemeClr val="dk1"/>
                </a:solidFill>
                <a:latin typeface="EB Garamond SemiBold"/>
                <a:ea typeface="EB Garamond SemiBold"/>
                <a:cs typeface="EB Garamond SemiBold"/>
                <a:sym typeface="EB Garamond SemiBold"/>
              </a:rPr>
              <a:t>A hybrid filter that uses the modified Kalman filter and a Chi-squared detector to detect false data that is injected at random points and minimize the impact this data will have on radar sensor inputs. </a:t>
            </a:r>
            <a:endParaRPr sz="1200">
              <a:solidFill>
                <a:schemeClr val="dk1"/>
              </a:solidFill>
              <a:latin typeface="EB Garamond SemiBold"/>
              <a:ea typeface="EB Garamond SemiBold"/>
              <a:cs typeface="EB Garamond SemiBold"/>
              <a:sym typeface="EB Garamond SemiBold"/>
            </a:endParaRPr>
          </a:p>
          <a:p>
            <a:pPr marL="91440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a:p>
            <a:pPr marL="914400" lvl="0" indent="0" algn="l" rtl="0">
              <a:lnSpc>
                <a:spcPct val="150000"/>
              </a:lnSpc>
              <a:spcBef>
                <a:spcPts val="0"/>
              </a:spcBef>
              <a:spcAft>
                <a:spcPts val="0"/>
              </a:spcAft>
              <a:buNone/>
            </a:pPr>
            <a:endParaRPr sz="1350">
              <a:solidFill>
                <a:srgbClr val="333333"/>
              </a:solidFill>
              <a:highlight>
                <a:srgbClr val="FFFFFF"/>
              </a:highlight>
            </a:endParaRPr>
          </a:p>
        </p:txBody>
      </p:sp>
      <p:sp>
        <p:nvSpPr>
          <p:cNvPr id="296" name="Google Shape;296;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6"/>
          <p:cNvSpPr txBox="1"/>
          <p:nvPr/>
        </p:nvSpPr>
        <p:spPr>
          <a:xfrm>
            <a:off x="2082000" y="36167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GPS</a:t>
            </a:r>
            <a:endParaRPr sz="2800">
              <a:solidFill>
                <a:schemeClr val="dk1"/>
              </a:solidFill>
              <a:latin typeface="Bellefair"/>
              <a:ea typeface="Bellefair"/>
              <a:cs typeface="Bellefair"/>
              <a:sym typeface="Bellefair"/>
            </a:endParaRPr>
          </a:p>
        </p:txBody>
      </p:sp>
      <p:sp>
        <p:nvSpPr>
          <p:cNvPr id="302" name="Google Shape;302;p46"/>
          <p:cNvSpPr txBox="1"/>
          <p:nvPr/>
        </p:nvSpPr>
        <p:spPr>
          <a:xfrm>
            <a:off x="247725" y="1142375"/>
            <a:ext cx="8830500" cy="3346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latin typeface="EB Garamond SemiBold"/>
                <a:ea typeface="EB Garamond SemiBold"/>
                <a:cs typeface="EB Garamond SemiBold"/>
                <a:sym typeface="EB Garamond SemiBold"/>
              </a:rPr>
              <a:t>GPS is a system of 30+ navigation satellites circling Earth. We know where they are because they constantly send out signals. A GPS receiver in your phone listens for these signals. Once the receiver calculates its distance from four or more GPS satellites, it can figure out where you are.</a:t>
            </a: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r>
              <a:rPr lang="en" sz="1200">
                <a:latin typeface="EB Garamond SemiBold"/>
                <a:ea typeface="EB Garamond SemiBold"/>
                <a:cs typeface="EB Garamond SemiBold"/>
                <a:sym typeface="EB Garamond SemiBold"/>
              </a:rPr>
              <a:t> However, since these receivers do not authenticate or encrypt signals and since the spreading codes used within GPS are public knowledge since GPS is an open standard with a transparent architecture, GPS communication is vulnerable to attack. As automated vehicles depend upon GPS,  considers attacks on GPS systems within automated vehicles to be, along with attacks on the camera sensor, the highest priority in terms of automated vehicle cybersecurity.</a:t>
            </a:r>
            <a:br>
              <a:rPr lang="en" sz="1200">
                <a:solidFill>
                  <a:schemeClr val="dk1"/>
                </a:solidFill>
                <a:latin typeface="EB Garamond SemiBold"/>
                <a:ea typeface="EB Garamond SemiBold"/>
                <a:cs typeface="EB Garamond SemiBold"/>
                <a:sym typeface="EB Garamond SemiBold"/>
              </a:rPr>
            </a:b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br>
              <a:rPr lang="en" sz="1200">
                <a:latin typeface="EB Garamond SemiBold"/>
                <a:ea typeface="EB Garamond SemiBold"/>
                <a:cs typeface="EB Garamond SemiBold"/>
                <a:sym typeface="EB Garamond SemiBold"/>
              </a:rPr>
            </a:br>
            <a:r>
              <a:rPr lang="en" sz="1200" b="1">
                <a:latin typeface="EB Garamond"/>
                <a:ea typeface="EB Garamond"/>
                <a:cs typeface="EB Garamond"/>
                <a:sym typeface="EB Garamond"/>
              </a:rPr>
              <a:t>Applications Of GPS:</a:t>
            </a:r>
            <a:br>
              <a:rPr lang="en" sz="1200">
                <a:latin typeface="EB Garamond SemiBold"/>
                <a:ea typeface="EB Garamond SemiBold"/>
                <a:cs typeface="EB Garamond SemiBold"/>
                <a:sym typeface="EB Garamond SemiBold"/>
              </a:rPr>
            </a:br>
            <a:r>
              <a:rPr lang="en" sz="1200">
                <a:solidFill>
                  <a:schemeClr val="dk1"/>
                </a:solidFill>
                <a:latin typeface="EB Garamond SemiBold"/>
                <a:ea typeface="EB Garamond SemiBold"/>
                <a:cs typeface="EB Garamond SemiBold"/>
                <a:sym typeface="EB Garamond SemiBold"/>
              </a:rPr>
              <a:t>Connected and automated vehicles utilize the Global Positioning System (GPS) to obtain their location identity and geographic location</a:t>
            </a:r>
            <a:endParaRPr sz="1200">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latin typeface="EB Garamond SemiBold"/>
              <a:ea typeface="EB Garamond SemiBold"/>
              <a:cs typeface="EB Garamond SemiBold"/>
              <a:sym typeface="EB Garamond SemiBold"/>
            </a:endParaRPr>
          </a:p>
        </p:txBody>
      </p:sp>
      <p:sp>
        <p:nvSpPr>
          <p:cNvPr id="303" name="Google Shape;303;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10" name="Google Shape;310;p47" descr="Please Subscribe! http://testu.be/1HV4rBv&#10;&#10;Check out more TestTube 101: http://testu.be/1fu2C5s&#10;&#10;At any given time there are 3 or more satellites in space pinpointing your very position. The accuracy of your location on Earth is astounding! Ship captain’s of old would be very jealous. &#10;&#10;+ + + + + + + +&#10;&#10;Follow Julia Wilde on Twitter: https://twitter.com/Julia_SCI&#10;&#10;Follow Lisette Padilla on Twitter: Check Lissette out on Twitter: https://twitter.com/lizzette&#10;&#10;TestTube Video on Facebook https://facebook.com/TestTubeVideo&#10;&#10;TestTube on Facebook https://facebook.com/TestTubeNetwork&#10;&#10;TestTube on Google+: http://testu.be/1J9JjZO&#10;&#10;+ + + + + + + +" title="How Does GPS Work?">
            <a:hlinkClick r:id="rId3"/>
          </p:cNvPr>
          <p:cNvPicPr preferRelativeResize="0"/>
          <p:nvPr/>
        </p:nvPicPr>
        <p:blipFill>
          <a:blip r:embed="rId4">
            <a:alphaModFix/>
          </a:blip>
          <a:stretch>
            <a:fillRect/>
          </a:stretch>
        </p:blipFill>
        <p:spPr>
          <a:xfrm>
            <a:off x="-2" y="-9"/>
            <a:ext cx="9144000" cy="5143508"/>
          </a:xfrm>
          <a:prstGeom prst="rect">
            <a:avLst/>
          </a:prstGeom>
          <a:noFill/>
          <a:ln>
            <a:noFill/>
          </a:ln>
        </p:spPr>
      </p:pic>
      <p:sp>
        <p:nvSpPr>
          <p:cNvPr id="311" name="Google Shape;311;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0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8"/>
          <p:cNvSpPr txBox="1"/>
          <p:nvPr/>
        </p:nvSpPr>
        <p:spPr>
          <a:xfrm>
            <a:off x="2082000" y="371350"/>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Attacks on GPS sensors</a:t>
            </a:r>
            <a:endParaRPr sz="2800">
              <a:solidFill>
                <a:schemeClr val="dk1"/>
              </a:solidFill>
              <a:latin typeface="Bellefair"/>
              <a:ea typeface="Bellefair"/>
              <a:cs typeface="Bellefair"/>
              <a:sym typeface="Bellefair"/>
            </a:endParaRPr>
          </a:p>
        </p:txBody>
      </p:sp>
      <p:sp>
        <p:nvSpPr>
          <p:cNvPr id="317" name="Google Shape;317;p48"/>
          <p:cNvSpPr txBox="1"/>
          <p:nvPr/>
        </p:nvSpPr>
        <p:spPr>
          <a:xfrm>
            <a:off x="156750" y="1142700"/>
            <a:ext cx="8526300" cy="3591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b="1">
                <a:solidFill>
                  <a:schemeClr val="dk1"/>
                </a:solidFill>
                <a:latin typeface="EB Garamond"/>
                <a:ea typeface="EB Garamond"/>
                <a:cs typeface="EB Garamond"/>
                <a:sym typeface="EB Garamond"/>
              </a:rPr>
              <a:t>• Jamming Attack: </a:t>
            </a:r>
            <a:endParaRPr sz="1200" b="1">
              <a:solidFill>
                <a:schemeClr val="dk1"/>
              </a:solidFill>
              <a:latin typeface="EB Garamond"/>
              <a:ea typeface="EB Garamond"/>
              <a:cs typeface="EB Garamond"/>
              <a:sym typeface="EB Garamond"/>
            </a:endParaRPr>
          </a:p>
          <a:p>
            <a:pPr marL="0" lvl="0" indent="0" algn="l" rtl="0">
              <a:lnSpc>
                <a:spcPct val="150000"/>
              </a:lnSpc>
              <a:spcBef>
                <a:spcPts val="0"/>
              </a:spcBef>
              <a:spcAft>
                <a:spcPts val="0"/>
              </a:spcAft>
              <a:buNone/>
            </a:pPr>
            <a:r>
              <a:rPr lang="en" sz="1200">
                <a:solidFill>
                  <a:schemeClr val="dk1"/>
                </a:solidFill>
                <a:latin typeface="EB Garamond SemiBold"/>
                <a:ea typeface="EB Garamond SemiBold"/>
                <a:cs typeface="EB Garamond SemiBold"/>
                <a:sym typeface="EB Garamond SemiBold"/>
              </a:rPr>
              <a:t>During a GPS jamming attack, GPS sensor signals are jammed to prevent locating the vehicle. GPS jamming is one of the simplest attacks as GPS jammers are cheap and widely available. If enough radio noise is added to the GPS signal at the operating frequency (e.g., 1575.42 MHz), the receiver in the vehicle cannot distinguish the authentic signal. </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b="1">
              <a:solidFill>
                <a:schemeClr val="dk1"/>
              </a:solidFill>
              <a:latin typeface="EB Garamond"/>
              <a:ea typeface="EB Garamond"/>
              <a:cs typeface="EB Garamond"/>
              <a:sym typeface="EB Garamond"/>
            </a:endParaRPr>
          </a:p>
          <a:p>
            <a:pPr marL="0" lvl="0" indent="0" algn="l" rtl="0">
              <a:lnSpc>
                <a:spcPct val="150000"/>
              </a:lnSpc>
              <a:spcBef>
                <a:spcPts val="0"/>
              </a:spcBef>
              <a:spcAft>
                <a:spcPts val="0"/>
              </a:spcAft>
              <a:buNone/>
            </a:pPr>
            <a:r>
              <a:rPr lang="en" sz="1200" b="1">
                <a:solidFill>
                  <a:schemeClr val="dk1"/>
                </a:solidFill>
                <a:latin typeface="EB Garamond"/>
                <a:ea typeface="EB Garamond"/>
                <a:cs typeface="EB Garamond"/>
                <a:sym typeface="EB Garamond"/>
              </a:rPr>
              <a:t>• Spoofing Attack: </a:t>
            </a:r>
            <a:endParaRPr sz="1200" b="1">
              <a:solidFill>
                <a:schemeClr val="dk1"/>
              </a:solidFill>
              <a:latin typeface="EB Garamond"/>
              <a:ea typeface="EB Garamond"/>
              <a:cs typeface="EB Garamond"/>
              <a:sym typeface="EB Garamond"/>
            </a:endParaRPr>
          </a:p>
          <a:p>
            <a:pPr marL="0" lvl="0" indent="0" algn="l" rtl="0">
              <a:lnSpc>
                <a:spcPct val="150000"/>
              </a:lnSpc>
              <a:spcBef>
                <a:spcPts val="0"/>
              </a:spcBef>
              <a:spcAft>
                <a:spcPts val="0"/>
              </a:spcAft>
              <a:buNone/>
            </a:pPr>
            <a:r>
              <a:rPr lang="en" sz="1200">
                <a:solidFill>
                  <a:schemeClr val="dk1"/>
                </a:solidFill>
                <a:latin typeface="EB Garamond SemiBold"/>
                <a:ea typeface="EB Garamond SemiBold"/>
                <a:cs typeface="EB Garamond SemiBold"/>
                <a:sym typeface="EB Garamond SemiBold"/>
              </a:rPr>
              <a:t>Spoofing attacks occur when an attacker takes advantage of GPS signals’ low power and supplies a false GPS signal with higher signal strength to overpower the original signal and compromise data integrity. </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r>
              <a:rPr lang="en" sz="1200">
                <a:solidFill>
                  <a:schemeClr val="dk1"/>
                </a:solidFill>
                <a:latin typeface="EB Garamond SemiBold"/>
                <a:ea typeface="EB Garamond SemiBold"/>
                <a:cs typeface="EB Garamond SemiBold"/>
                <a:sym typeface="EB Garamond SemiBold"/>
              </a:rPr>
              <a:t>Attackers can either tamper with the GPS receiver so that it computes false locations and times or transmit data to interrupt the GPS receiver as it attempts to communicate with GPS satellites, thereby preventing the receiver from locating its position. Spoofing attacks can be used as a first step in conducting additional attacks, including replay and tunnel attacks. </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p:txBody>
      </p:sp>
      <p:sp>
        <p:nvSpPr>
          <p:cNvPr id="318" name="Google Shape;318;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9"/>
          <p:cNvSpPr txBox="1"/>
          <p:nvPr/>
        </p:nvSpPr>
        <p:spPr>
          <a:xfrm>
            <a:off x="2082000" y="371350"/>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Attacks on GPS sensors</a:t>
            </a:r>
            <a:endParaRPr sz="2800">
              <a:solidFill>
                <a:schemeClr val="dk1"/>
              </a:solidFill>
              <a:latin typeface="Bellefair"/>
              <a:ea typeface="Bellefair"/>
              <a:cs typeface="Bellefair"/>
              <a:sym typeface="Bellefair"/>
            </a:endParaRPr>
          </a:p>
        </p:txBody>
      </p:sp>
      <p:sp>
        <p:nvSpPr>
          <p:cNvPr id="324" name="Google Shape;324;p49"/>
          <p:cNvSpPr txBox="1"/>
          <p:nvPr/>
        </p:nvSpPr>
        <p:spPr>
          <a:xfrm>
            <a:off x="156750" y="1142700"/>
            <a:ext cx="4980000" cy="3591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solidFill>
                  <a:schemeClr val="dk1"/>
                </a:solidFill>
                <a:latin typeface="EB Garamond SemiBold"/>
                <a:ea typeface="EB Garamond SemiBold"/>
                <a:cs typeface="EB Garamond SemiBold"/>
                <a:sym typeface="EB Garamond SemiBold"/>
              </a:rPr>
              <a:t>• Black Hole Attack: </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r>
              <a:rPr lang="en" sz="1200">
                <a:solidFill>
                  <a:schemeClr val="dk1"/>
                </a:solidFill>
                <a:latin typeface="EB Garamond SemiBold"/>
                <a:ea typeface="EB Garamond SemiBold"/>
                <a:cs typeface="EB Garamond SemiBold"/>
                <a:sym typeface="EB Garamond SemiBold"/>
              </a:rPr>
              <a:t>In a black hole attack, an attacker deliberately causes the loss of information that was supposed to be forwarded from one vehicle to another.</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r>
              <a:rPr lang="en" sz="1200">
                <a:solidFill>
                  <a:schemeClr val="dk1"/>
                </a:solidFill>
                <a:latin typeface="EB Garamond SemiBold"/>
                <a:ea typeface="EB Garamond SemiBold"/>
                <a:cs typeface="EB Garamond SemiBold"/>
                <a:sym typeface="EB Garamond SemiBold"/>
              </a:rPr>
              <a:t> This type of attack occurs within self-organized Vehicular Ad hoc NETworks (VANETs) </a:t>
            </a:r>
            <a:endParaRPr sz="1200">
              <a:solidFill>
                <a:schemeClr val="dk1"/>
              </a:solidFill>
              <a:latin typeface="EB Garamond SemiBold"/>
              <a:ea typeface="EB Garamond SemiBold"/>
              <a:cs typeface="EB Garamond SemiBold"/>
              <a:sym typeface="EB Garamond SemiBold"/>
            </a:endParaRPr>
          </a:p>
          <a:p>
            <a:pPr marL="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p:txBody>
      </p:sp>
      <p:pic>
        <p:nvPicPr>
          <p:cNvPr id="325" name="Google Shape;325;p49"/>
          <p:cNvPicPr preferRelativeResize="0"/>
          <p:nvPr/>
        </p:nvPicPr>
        <p:blipFill>
          <a:blip r:embed="rId3">
            <a:alphaModFix/>
          </a:blip>
          <a:stretch>
            <a:fillRect/>
          </a:stretch>
        </p:blipFill>
        <p:spPr>
          <a:xfrm>
            <a:off x="5136750" y="1142700"/>
            <a:ext cx="4007250" cy="3979650"/>
          </a:xfrm>
          <a:prstGeom prst="rect">
            <a:avLst/>
          </a:prstGeom>
          <a:noFill/>
          <a:ln>
            <a:noFill/>
          </a:ln>
        </p:spPr>
      </p:pic>
      <p:sp>
        <p:nvSpPr>
          <p:cNvPr id="326" name="Google Shape;326;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0"/>
          <p:cNvSpPr txBox="1"/>
          <p:nvPr/>
        </p:nvSpPr>
        <p:spPr>
          <a:xfrm>
            <a:off x="2082000" y="70007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Countermeasures</a:t>
            </a:r>
            <a:endParaRPr sz="2800">
              <a:solidFill>
                <a:schemeClr val="dk1"/>
              </a:solidFill>
              <a:latin typeface="Bellefair"/>
              <a:ea typeface="Bellefair"/>
              <a:cs typeface="Bellefair"/>
              <a:sym typeface="Bellefair"/>
            </a:endParaRPr>
          </a:p>
        </p:txBody>
      </p:sp>
      <p:sp>
        <p:nvSpPr>
          <p:cNvPr id="332" name="Google Shape;332;p50"/>
          <p:cNvSpPr txBox="1"/>
          <p:nvPr/>
        </p:nvSpPr>
        <p:spPr>
          <a:xfrm>
            <a:off x="156750" y="1378350"/>
            <a:ext cx="8830500" cy="33462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EB Garamond SemiBold"/>
              <a:buChar char="●"/>
            </a:pPr>
            <a:r>
              <a:rPr lang="en" sz="1200">
                <a:solidFill>
                  <a:schemeClr val="dk1"/>
                </a:solidFill>
                <a:latin typeface="EB Garamond SemiBold"/>
                <a:ea typeface="EB Garamond SemiBold"/>
                <a:cs typeface="EB Garamond SemiBold"/>
                <a:sym typeface="EB Garamond SemiBold"/>
              </a:rPr>
              <a:t>To combat GPS jamming attacks, incorporating inertial sensor measurements in the case of jamming attacks. To develop Receiver Autonomous Integrity Monitoring (RAIM) detection using measurements from both the GPS and the vehicle’s Inertial Navigation System (INS), which is comprised of inertial sensors. </a:t>
            </a:r>
            <a:endParaRPr sz="1200">
              <a:solidFill>
                <a:schemeClr val="dk1"/>
              </a:solidFill>
              <a:latin typeface="EB Garamond SemiBold"/>
              <a:ea typeface="EB Garamond SemiBold"/>
              <a:cs typeface="EB Garamond SemiBold"/>
              <a:sym typeface="EB Garamond SemiBold"/>
            </a:endParaRPr>
          </a:p>
          <a:p>
            <a:pPr marL="91440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a:p>
            <a:pPr marL="457200" lvl="0" indent="-304800" algn="l" rtl="0">
              <a:lnSpc>
                <a:spcPct val="150000"/>
              </a:lnSpc>
              <a:spcBef>
                <a:spcPts val="0"/>
              </a:spcBef>
              <a:spcAft>
                <a:spcPts val="0"/>
              </a:spcAft>
              <a:buClr>
                <a:schemeClr val="dk1"/>
              </a:buClr>
              <a:buSzPts val="1200"/>
              <a:buFont typeface="EB Garamond SemiBold"/>
              <a:buChar char="●"/>
            </a:pPr>
            <a:r>
              <a:rPr lang="en" sz="1200">
                <a:solidFill>
                  <a:schemeClr val="dk1"/>
                </a:solidFill>
                <a:latin typeface="EB Garamond SemiBold"/>
                <a:ea typeface="EB Garamond SemiBold"/>
                <a:cs typeface="EB Garamond SemiBold"/>
                <a:sym typeface="EB Garamond SemiBold"/>
              </a:rPr>
              <a:t>The use of a secondary source or hybrid navigation system for GPS signals such as the European Union’s Galileo or India’s Indian Regional Navigation Satellite System (IRNSS) also called as NAVIC. To defend against GPS spoofing attacks, </a:t>
            </a:r>
            <a:endParaRPr sz="1200">
              <a:solidFill>
                <a:schemeClr val="dk1"/>
              </a:solidFill>
              <a:latin typeface="EB Garamond SemiBold"/>
              <a:ea typeface="EB Garamond SemiBold"/>
              <a:cs typeface="EB Garamond SemiBold"/>
              <a:sym typeface="EB Garamond SemiBold"/>
            </a:endParaRPr>
          </a:p>
          <a:p>
            <a:pPr marL="91440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a:p>
            <a:pPr marL="457200" lvl="0" indent="-304800" algn="l" rtl="0">
              <a:lnSpc>
                <a:spcPct val="150000"/>
              </a:lnSpc>
              <a:spcBef>
                <a:spcPts val="0"/>
              </a:spcBef>
              <a:spcAft>
                <a:spcPts val="0"/>
              </a:spcAft>
              <a:buClr>
                <a:schemeClr val="dk1"/>
              </a:buClr>
              <a:buSzPts val="1200"/>
              <a:buFont typeface="EB Garamond SemiBold"/>
              <a:buChar char="●"/>
            </a:pPr>
            <a:r>
              <a:rPr lang="en" sz="1200">
                <a:solidFill>
                  <a:schemeClr val="dk1"/>
                </a:solidFill>
                <a:latin typeface="EB Garamond SemiBold"/>
                <a:ea typeface="EB Garamond SemiBold"/>
                <a:cs typeface="EB Garamond SemiBold"/>
                <a:sym typeface="EB Garamond SemiBold"/>
              </a:rPr>
              <a:t>The use of validation mechanisms such as monitoring GPS signals to ensure that any relative changes are within a threshold is a countermeasures for GPS spoofing, includes</a:t>
            </a:r>
            <a:endParaRPr sz="1200">
              <a:solidFill>
                <a:schemeClr val="dk1"/>
              </a:solidFill>
              <a:latin typeface="EB Garamond SemiBold"/>
              <a:ea typeface="EB Garamond SemiBold"/>
              <a:cs typeface="EB Garamond SemiBold"/>
              <a:sym typeface="EB Garamond SemiBold"/>
            </a:endParaRPr>
          </a:p>
          <a:p>
            <a:pPr marL="914400" lvl="0" indent="0" algn="l" rtl="0">
              <a:lnSpc>
                <a:spcPct val="150000"/>
              </a:lnSpc>
              <a:spcBef>
                <a:spcPts val="0"/>
              </a:spcBef>
              <a:spcAft>
                <a:spcPts val="0"/>
              </a:spcAft>
              <a:buNone/>
            </a:pPr>
            <a:endParaRPr sz="1350">
              <a:solidFill>
                <a:srgbClr val="333333"/>
              </a:solidFill>
              <a:highlight>
                <a:srgbClr val="FFFFFF"/>
              </a:highlight>
            </a:endParaRPr>
          </a:p>
        </p:txBody>
      </p:sp>
      <p:sp>
        <p:nvSpPr>
          <p:cNvPr id="333" name="Google Shape;333;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1"/>
          <p:cNvSpPr txBox="1"/>
          <p:nvPr/>
        </p:nvSpPr>
        <p:spPr>
          <a:xfrm>
            <a:off x="2082000" y="70007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Countermeasures</a:t>
            </a:r>
            <a:endParaRPr sz="2800">
              <a:solidFill>
                <a:schemeClr val="dk1"/>
              </a:solidFill>
              <a:latin typeface="Bellefair"/>
              <a:ea typeface="Bellefair"/>
              <a:cs typeface="Bellefair"/>
              <a:sym typeface="Bellefair"/>
            </a:endParaRPr>
          </a:p>
        </p:txBody>
      </p:sp>
      <p:sp>
        <p:nvSpPr>
          <p:cNvPr id="339" name="Google Shape;339;p51"/>
          <p:cNvSpPr txBox="1"/>
          <p:nvPr/>
        </p:nvSpPr>
        <p:spPr>
          <a:xfrm>
            <a:off x="156750" y="1378350"/>
            <a:ext cx="8830500" cy="3346200"/>
          </a:xfrm>
          <a:prstGeom prst="rect">
            <a:avLst/>
          </a:prstGeom>
          <a:noFill/>
          <a:ln>
            <a:noFill/>
          </a:ln>
        </p:spPr>
        <p:txBody>
          <a:bodyPr spcFirstLastPara="1" wrap="square" lIns="91425" tIns="91425" rIns="91425" bIns="91425" anchor="t" anchorCtr="0">
            <a:noAutofit/>
          </a:bodyPr>
          <a:lstStyle/>
          <a:p>
            <a:pPr marL="914400" lvl="0" indent="0" algn="l" rtl="0">
              <a:lnSpc>
                <a:spcPct val="150000"/>
              </a:lnSpc>
              <a:spcBef>
                <a:spcPts val="0"/>
              </a:spcBef>
              <a:spcAft>
                <a:spcPts val="0"/>
              </a:spcAft>
              <a:buNone/>
            </a:pPr>
            <a:endParaRPr sz="1200">
              <a:solidFill>
                <a:schemeClr val="dk1"/>
              </a:solidFill>
              <a:latin typeface="EB Garamond SemiBold"/>
              <a:ea typeface="EB Garamond SemiBold"/>
              <a:cs typeface="EB Garamond SemiBold"/>
              <a:sym typeface="EB Garamond SemiBold"/>
            </a:endParaRPr>
          </a:p>
          <a:p>
            <a:pPr marL="457200" lvl="0" indent="-304800" algn="l" rtl="0">
              <a:lnSpc>
                <a:spcPct val="150000"/>
              </a:lnSpc>
              <a:spcBef>
                <a:spcPts val="0"/>
              </a:spcBef>
              <a:spcAft>
                <a:spcPts val="0"/>
              </a:spcAft>
              <a:buClr>
                <a:schemeClr val="dk1"/>
              </a:buClr>
              <a:buSzPts val="1200"/>
              <a:buFont typeface="EB Garamond SemiBold"/>
              <a:buChar char="●"/>
            </a:pPr>
            <a:r>
              <a:rPr lang="en" sz="1200">
                <a:solidFill>
                  <a:schemeClr val="dk1"/>
                </a:solidFill>
                <a:latin typeface="EB Garamond SemiBold"/>
                <a:ea typeface="EB Garamond SemiBold"/>
                <a:cs typeface="EB Garamond SemiBold"/>
                <a:sym typeface="EB Garamond SemiBold"/>
              </a:rPr>
              <a:t>As for black hole attacks, building multiple routes to the destination node. Road-Side  Units (RSUs) and associated transportation infrastructure can aid in detecting black hole attacks.</a:t>
            </a:r>
            <a:endParaRPr sz="1200">
              <a:solidFill>
                <a:schemeClr val="dk1"/>
              </a:solidFill>
              <a:latin typeface="EB Garamond SemiBold"/>
              <a:ea typeface="EB Garamond SemiBold"/>
              <a:cs typeface="EB Garamond SemiBold"/>
              <a:sym typeface="EB Garamond SemiBold"/>
            </a:endParaRPr>
          </a:p>
          <a:p>
            <a:pPr marL="914400" lvl="0" indent="0" algn="l" rtl="0">
              <a:lnSpc>
                <a:spcPct val="150000"/>
              </a:lnSpc>
              <a:spcBef>
                <a:spcPts val="0"/>
              </a:spcBef>
              <a:spcAft>
                <a:spcPts val="0"/>
              </a:spcAft>
              <a:buNone/>
            </a:pPr>
            <a:endParaRPr sz="1350">
              <a:solidFill>
                <a:srgbClr val="333333"/>
              </a:solidFill>
              <a:highlight>
                <a:srgbClr val="FFFFFF"/>
              </a:highlight>
            </a:endParaRPr>
          </a:p>
        </p:txBody>
      </p:sp>
      <p:sp>
        <p:nvSpPr>
          <p:cNvPr id="340" name="Google Shape;340;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2082000" y="70007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1100"/>
              <a:buFont typeface="Arial"/>
              <a:buNone/>
            </a:pPr>
            <a:r>
              <a:rPr lang="en" sz="2800">
                <a:solidFill>
                  <a:schemeClr val="dk1"/>
                </a:solidFill>
                <a:latin typeface="Bellefair"/>
                <a:ea typeface="Bellefair"/>
                <a:cs typeface="Bellefair"/>
                <a:sym typeface="Bellefair"/>
              </a:rPr>
              <a:t>Introduction</a:t>
            </a:r>
            <a:endParaRPr sz="2800">
              <a:solidFill>
                <a:schemeClr val="dk1"/>
              </a:solidFill>
              <a:latin typeface="Bellefair"/>
              <a:ea typeface="Bellefair"/>
              <a:cs typeface="Bellefair"/>
              <a:sym typeface="Bellefair"/>
            </a:endParaRPr>
          </a:p>
        </p:txBody>
      </p:sp>
      <p:sp>
        <p:nvSpPr>
          <p:cNvPr id="80" name="Google Shape;80;p16"/>
          <p:cNvSpPr txBox="1"/>
          <p:nvPr/>
        </p:nvSpPr>
        <p:spPr>
          <a:xfrm>
            <a:off x="450375" y="1244275"/>
            <a:ext cx="8380200" cy="3346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a:latin typeface="Bellefair"/>
              <a:ea typeface="Bellefair"/>
              <a:cs typeface="Bellefair"/>
              <a:sym typeface="Bellefair"/>
            </a:endParaRPr>
          </a:p>
          <a:p>
            <a:pPr marL="457200" lvl="0" indent="-361950" algn="l" rtl="0">
              <a:lnSpc>
                <a:spcPct val="150000"/>
              </a:lnSpc>
              <a:spcBef>
                <a:spcPts val="0"/>
              </a:spcBef>
              <a:spcAft>
                <a:spcPts val="0"/>
              </a:spcAft>
              <a:buSzPts val="2100"/>
              <a:buFont typeface="Bellefair"/>
              <a:buChar char="❖"/>
            </a:pPr>
            <a:r>
              <a:rPr lang="en" sz="2100">
                <a:latin typeface="Bellefair"/>
                <a:ea typeface="Bellefair"/>
                <a:cs typeface="Bellefair"/>
                <a:sym typeface="Bellefair"/>
              </a:rPr>
              <a:t>Cyber physical systems: </a:t>
            </a:r>
            <a:endParaRPr sz="2100">
              <a:latin typeface="Bellefair"/>
              <a:ea typeface="Bellefair"/>
              <a:cs typeface="Bellefair"/>
              <a:sym typeface="Bellefair"/>
            </a:endParaRPr>
          </a:p>
          <a:p>
            <a:pPr marL="0" lvl="0" indent="0" algn="l" rtl="0">
              <a:lnSpc>
                <a:spcPct val="150000"/>
              </a:lnSpc>
              <a:spcBef>
                <a:spcPts val="0"/>
              </a:spcBef>
              <a:spcAft>
                <a:spcPts val="0"/>
              </a:spcAft>
              <a:buNone/>
            </a:pPr>
            <a:r>
              <a:rPr lang="en" sz="2100">
                <a:latin typeface="Bellefair"/>
                <a:ea typeface="Bellefair"/>
                <a:cs typeface="Bellefair"/>
                <a:sym typeface="Bellefair"/>
              </a:rPr>
              <a:t>	High degree of coupling, cohesiveness and interaction between physical systems and digital systems</a:t>
            </a:r>
            <a:endParaRPr sz="2100">
              <a:latin typeface="Bellefair"/>
              <a:ea typeface="Bellefair"/>
              <a:cs typeface="Bellefair"/>
              <a:sym typeface="Bellefair"/>
            </a:endParaRPr>
          </a:p>
          <a:p>
            <a:pPr marL="0" lvl="0" indent="0" algn="l" rtl="0">
              <a:lnSpc>
                <a:spcPct val="150000"/>
              </a:lnSpc>
              <a:spcBef>
                <a:spcPts val="0"/>
              </a:spcBef>
              <a:spcAft>
                <a:spcPts val="0"/>
              </a:spcAft>
              <a:buNone/>
            </a:pPr>
            <a:endParaRPr sz="2100">
              <a:latin typeface="Bellefair"/>
              <a:ea typeface="Bellefair"/>
              <a:cs typeface="Bellefair"/>
              <a:sym typeface="Bellefair"/>
            </a:endParaRPr>
          </a:p>
          <a:p>
            <a:pPr marL="457200" lvl="0" indent="-361950" algn="l" rtl="0">
              <a:lnSpc>
                <a:spcPct val="150000"/>
              </a:lnSpc>
              <a:spcBef>
                <a:spcPts val="0"/>
              </a:spcBef>
              <a:spcAft>
                <a:spcPts val="0"/>
              </a:spcAft>
              <a:buSzPts val="2100"/>
              <a:buFont typeface="Bellefair"/>
              <a:buChar char="❖"/>
            </a:pPr>
            <a:r>
              <a:rPr lang="en" sz="2100">
                <a:latin typeface="Bellefair"/>
                <a:ea typeface="Bellefair"/>
                <a:cs typeface="Bellefair"/>
                <a:sym typeface="Bellefair"/>
              </a:rPr>
              <a:t> Makes it vulnerable to cyber attacks which compromise the physical systems</a:t>
            </a:r>
            <a:endParaRPr sz="2100">
              <a:latin typeface="Bellefair"/>
              <a:ea typeface="Bellefair"/>
              <a:cs typeface="Bellefair"/>
              <a:sym typeface="Bellefair"/>
            </a:endParaRPr>
          </a:p>
          <a:p>
            <a:pPr marL="0" lvl="0" indent="0" algn="l" rtl="0">
              <a:lnSpc>
                <a:spcPct val="150000"/>
              </a:lnSpc>
              <a:spcBef>
                <a:spcPts val="0"/>
              </a:spcBef>
              <a:spcAft>
                <a:spcPts val="0"/>
              </a:spcAft>
              <a:buNone/>
            </a:pPr>
            <a:endParaRPr sz="2100">
              <a:latin typeface="Bellefair"/>
              <a:ea typeface="Bellefair"/>
              <a:cs typeface="Bellefair"/>
              <a:sym typeface="Bellefair"/>
            </a:endParaRPr>
          </a:p>
          <a:p>
            <a:pPr marL="0" lvl="0" indent="0" algn="l" rtl="0">
              <a:lnSpc>
                <a:spcPct val="150000"/>
              </a:lnSpc>
              <a:spcBef>
                <a:spcPts val="0"/>
              </a:spcBef>
              <a:spcAft>
                <a:spcPts val="0"/>
              </a:spcAft>
              <a:buNone/>
            </a:pPr>
            <a:endParaRPr sz="2100">
              <a:latin typeface="Bellefair"/>
              <a:ea typeface="Bellefair"/>
              <a:cs typeface="Bellefair"/>
              <a:sym typeface="Bellefair"/>
            </a:endParaRPr>
          </a:p>
        </p:txBody>
      </p:sp>
      <p:sp>
        <p:nvSpPr>
          <p:cNvPr id="81" name="Google Shape;8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2"/>
          <p:cNvSpPr txBox="1"/>
          <p:nvPr/>
        </p:nvSpPr>
        <p:spPr>
          <a:xfrm>
            <a:off x="2082000" y="798825"/>
            <a:ext cx="4980000" cy="4455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200">
                <a:solidFill>
                  <a:schemeClr val="dk1"/>
                </a:solidFill>
                <a:latin typeface="Bellefair"/>
                <a:ea typeface="Bellefair"/>
                <a:cs typeface="Bellefair"/>
                <a:sym typeface="Bellefair"/>
              </a:rPr>
              <a:t>Magnetic Encoders</a:t>
            </a:r>
            <a:endParaRPr sz="2200">
              <a:solidFill>
                <a:schemeClr val="dk1"/>
              </a:solidFill>
              <a:latin typeface="Bellefair"/>
              <a:ea typeface="Bellefair"/>
              <a:cs typeface="Bellefair"/>
              <a:sym typeface="Bellefair"/>
            </a:endParaRPr>
          </a:p>
        </p:txBody>
      </p:sp>
      <p:sp>
        <p:nvSpPr>
          <p:cNvPr id="346" name="Google Shape;346;p52"/>
          <p:cNvSpPr txBox="1"/>
          <p:nvPr/>
        </p:nvSpPr>
        <p:spPr>
          <a:xfrm>
            <a:off x="228875" y="1651962"/>
            <a:ext cx="2053500" cy="18396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endParaRPr>
              <a:latin typeface="Bellefair"/>
              <a:ea typeface="Bellefair"/>
              <a:cs typeface="Bellefair"/>
              <a:sym typeface="Bellefair"/>
            </a:endParaRPr>
          </a:p>
          <a:p>
            <a:pPr marL="457200" lvl="0" indent="-317500" algn="l" rtl="0">
              <a:lnSpc>
                <a:spcPct val="150000"/>
              </a:lnSpc>
              <a:spcBef>
                <a:spcPts val="0"/>
              </a:spcBef>
              <a:spcAft>
                <a:spcPts val="0"/>
              </a:spcAft>
              <a:buSzPts val="1400"/>
              <a:buFont typeface="Bellefair"/>
              <a:buChar char="❖"/>
            </a:pPr>
            <a:r>
              <a:rPr lang="en">
                <a:latin typeface="Bellefair"/>
                <a:ea typeface="Bellefair"/>
                <a:cs typeface="Bellefair"/>
                <a:sym typeface="Bellefair"/>
              </a:rPr>
              <a:t>Disruption attack </a:t>
            </a:r>
            <a:endParaRPr>
              <a:latin typeface="Bellefair"/>
              <a:ea typeface="Bellefair"/>
              <a:cs typeface="Bellefair"/>
              <a:sym typeface="Bellefair"/>
            </a:endParaRPr>
          </a:p>
          <a:p>
            <a:pPr marL="457200" lvl="0" indent="-317500" algn="l" rtl="0">
              <a:lnSpc>
                <a:spcPct val="150000"/>
              </a:lnSpc>
              <a:spcBef>
                <a:spcPts val="0"/>
              </a:spcBef>
              <a:spcAft>
                <a:spcPts val="0"/>
              </a:spcAft>
              <a:buSzPts val="1400"/>
              <a:buFont typeface="Bellefair"/>
              <a:buChar char="❖"/>
            </a:pPr>
            <a:r>
              <a:rPr lang="en">
                <a:latin typeface="Bellefair"/>
                <a:ea typeface="Bellefair"/>
                <a:cs typeface="Bellefair"/>
                <a:sym typeface="Bellefair"/>
              </a:rPr>
              <a:t>Spoofing attack</a:t>
            </a:r>
            <a:endParaRPr>
              <a:latin typeface="Bellefair"/>
              <a:ea typeface="Bellefair"/>
              <a:cs typeface="Bellefair"/>
              <a:sym typeface="Bellefair"/>
            </a:endParaRPr>
          </a:p>
          <a:p>
            <a:pPr marL="0" lvl="0" indent="0" algn="l" rtl="0">
              <a:lnSpc>
                <a:spcPct val="150000"/>
              </a:lnSpc>
              <a:spcBef>
                <a:spcPts val="0"/>
              </a:spcBef>
              <a:spcAft>
                <a:spcPts val="0"/>
              </a:spcAft>
              <a:buNone/>
            </a:pPr>
            <a:endParaRPr>
              <a:latin typeface="Bellefair"/>
              <a:ea typeface="Bellefair"/>
              <a:cs typeface="Bellefair"/>
              <a:sym typeface="Bellefair"/>
            </a:endParaRPr>
          </a:p>
        </p:txBody>
      </p:sp>
      <p:sp>
        <p:nvSpPr>
          <p:cNvPr id="347" name="Google Shape;347;p52"/>
          <p:cNvSpPr txBox="1"/>
          <p:nvPr/>
        </p:nvSpPr>
        <p:spPr>
          <a:xfrm>
            <a:off x="1614625" y="86775"/>
            <a:ext cx="57843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Attacks on Vehicle Dynamic Sensors</a:t>
            </a:r>
            <a:endParaRPr sz="2800">
              <a:solidFill>
                <a:schemeClr val="dk1"/>
              </a:solidFill>
              <a:latin typeface="Bellefair"/>
              <a:ea typeface="Bellefair"/>
              <a:cs typeface="Bellefair"/>
              <a:sym typeface="Bellefair"/>
            </a:endParaRPr>
          </a:p>
        </p:txBody>
      </p:sp>
      <p:pic>
        <p:nvPicPr>
          <p:cNvPr id="348" name="Google Shape;348;p52"/>
          <p:cNvPicPr preferRelativeResize="0"/>
          <p:nvPr/>
        </p:nvPicPr>
        <p:blipFill>
          <a:blip r:embed="rId3">
            <a:alphaModFix/>
          </a:blip>
          <a:stretch>
            <a:fillRect/>
          </a:stretch>
        </p:blipFill>
        <p:spPr>
          <a:xfrm>
            <a:off x="3225600" y="1525650"/>
            <a:ext cx="4864174" cy="3520774"/>
          </a:xfrm>
          <a:prstGeom prst="rect">
            <a:avLst/>
          </a:prstGeom>
          <a:noFill/>
          <a:ln>
            <a:noFill/>
          </a:ln>
        </p:spPr>
      </p:pic>
      <p:sp>
        <p:nvSpPr>
          <p:cNvPr id="349" name="Google Shape;349;p52"/>
          <p:cNvSpPr txBox="1"/>
          <p:nvPr/>
        </p:nvSpPr>
        <p:spPr>
          <a:xfrm>
            <a:off x="2717425" y="1152725"/>
            <a:ext cx="3578700" cy="3162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900" i="1">
                <a:solidFill>
                  <a:schemeClr val="dk1"/>
                </a:solidFill>
                <a:latin typeface="Bellefair"/>
                <a:ea typeface="Bellefair"/>
                <a:cs typeface="Bellefair"/>
                <a:sym typeface="Bellefair"/>
              </a:rPr>
              <a:t>measure the angular velocity of a vehicle gear or wheel</a:t>
            </a:r>
            <a:endParaRPr/>
          </a:p>
        </p:txBody>
      </p:sp>
      <p:pic>
        <p:nvPicPr>
          <p:cNvPr id="350" name="Google Shape;350;p52"/>
          <p:cNvPicPr preferRelativeResize="0"/>
          <p:nvPr/>
        </p:nvPicPr>
        <p:blipFill rotWithShape="1">
          <a:blip r:embed="rId4">
            <a:alphaModFix/>
          </a:blip>
          <a:srcRect l="3519" t="3526" r="2637" b="15225"/>
          <a:stretch/>
        </p:blipFill>
        <p:spPr>
          <a:xfrm>
            <a:off x="8089775" y="3092725"/>
            <a:ext cx="808648" cy="316200"/>
          </a:xfrm>
          <a:prstGeom prst="rect">
            <a:avLst/>
          </a:prstGeom>
          <a:noFill/>
          <a:ln>
            <a:noFill/>
          </a:ln>
        </p:spPr>
      </p:pic>
      <p:sp>
        <p:nvSpPr>
          <p:cNvPr id="351" name="Google Shape;351;p52"/>
          <p:cNvSpPr txBox="1"/>
          <p:nvPr/>
        </p:nvSpPr>
        <p:spPr>
          <a:xfrm>
            <a:off x="7856850" y="2776525"/>
            <a:ext cx="1381500" cy="3162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900" b="1" i="1">
                <a:solidFill>
                  <a:srgbClr val="FF0000"/>
                </a:solidFill>
                <a:latin typeface="Bellefair"/>
                <a:ea typeface="Bellefair"/>
                <a:cs typeface="Bellefair"/>
                <a:sym typeface="Bellefair"/>
              </a:rPr>
              <a:t>magnetic actuator</a:t>
            </a:r>
            <a:endParaRPr b="1">
              <a:solidFill>
                <a:srgbClr val="FF0000"/>
              </a:solidFill>
            </a:endParaRPr>
          </a:p>
        </p:txBody>
      </p:sp>
      <p:sp>
        <p:nvSpPr>
          <p:cNvPr id="352" name="Google Shape;352;p52"/>
          <p:cNvSpPr/>
          <p:nvPr/>
        </p:nvSpPr>
        <p:spPr>
          <a:xfrm rot="3173564">
            <a:off x="7766842" y="3237739"/>
            <a:ext cx="115861" cy="1099277"/>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53" name="Google Shape;353;p52"/>
          <p:cNvPicPr preferRelativeResize="0"/>
          <p:nvPr/>
        </p:nvPicPr>
        <p:blipFill>
          <a:blip r:embed="rId5">
            <a:alphaModFix/>
          </a:blip>
          <a:stretch>
            <a:fillRect/>
          </a:stretch>
        </p:blipFill>
        <p:spPr>
          <a:xfrm>
            <a:off x="2197000" y="1412175"/>
            <a:ext cx="6734726" cy="3634250"/>
          </a:xfrm>
          <a:prstGeom prst="rect">
            <a:avLst/>
          </a:prstGeom>
          <a:noFill/>
          <a:ln>
            <a:noFill/>
          </a:ln>
        </p:spPr>
      </p:pic>
      <p:sp>
        <p:nvSpPr>
          <p:cNvPr id="354" name="Google Shape;354;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000"/>
                                        <p:tgtEl>
                                          <p:spTgt spid="345"/>
                                        </p:tgtEl>
                                      </p:cBhvr>
                                    </p:animEffect>
                                  </p:childTnLst>
                                </p:cTn>
                              </p:par>
                              <p:par>
                                <p:cTn id="8" presetID="10" presetClass="entr" presetSubtype="0" fill="hold" nodeType="withEffect">
                                  <p:stCondLst>
                                    <p:cond delay="0"/>
                                  </p:stCondLst>
                                  <p:childTnLst>
                                    <p:set>
                                      <p:cBhvr>
                                        <p:cTn id="9" dur="1" fill="hold">
                                          <p:stCondLst>
                                            <p:cond delay="0"/>
                                          </p:stCondLst>
                                        </p:cTn>
                                        <p:tgtEl>
                                          <p:spTgt spid="349"/>
                                        </p:tgtEl>
                                        <p:attrNameLst>
                                          <p:attrName>style.visibility</p:attrName>
                                        </p:attrNameLst>
                                      </p:cBhvr>
                                      <p:to>
                                        <p:strVal val="visible"/>
                                      </p:to>
                                    </p:set>
                                    <p:animEffect transition="in" filter="fade">
                                      <p:cBhvr>
                                        <p:cTn id="10" dur="1000"/>
                                        <p:tgtEl>
                                          <p:spTgt spid="3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6"/>
                                        </p:tgtEl>
                                        <p:attrNameLst>
                                          <p:attrName>style.visibility</p:attrName>
                                        </p:attrNameLst>
                                      </p:cBhvr>
                                      <p:to>
                                        <p:strVal val="visible"/>
                                      </p:to>
                                    </p:set>
                                    <p:animEffect transition="in" filter="fade">
                                      <p:cBhvr>
                                        <p:cTn id="15" dur="1000"/>
                                        <p:tgtEl>
                                          <p:spTgt spid="3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8"/>
                                        </p:tgtEl>
                                        <p:attrNameLst>
                                          <p:attrName>style.visibility</p:attrName>
                                        </p:attrNameLst>
                                      </p:cBhvr>
                                      <p:to>
                                        <p:strVal val="visible"/>
                                      </p:to>
                                    </p:set>
                                    <p:animEffect transition="in" filter="fade">
                                      <p:cBhvr>
                                        <p:cTn id="20" dur="1000"/>
                                        <p:tgtEl>
                                          <p:spTgt spid="34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53"/>
                                        </p:tgtEl>
                                        <p:attrNameLst>
                                          <p:attrName>style.visibility</p:attrName>
                                        </p:attrNameLst>
                                      </p:cBhvr>
                                      <p:to>
                                        <p:strVal val="visible"/>
                                      </p:to>
                                    </p:set>
                                    <p:animEffect transition="in" filter="fade">
                                      <p:cBhvr>
                                        <p:cTn id="33" dur="1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3"/>
          <p:cNvSpPr txBox="1"/>
          <p:nvPr/>
        </p:nvSpPr>
        <p:spPr>
          <a:xfrm>
            <a:off x="413500" y="1428600"/>
            <a:ext cx="8380200" cy="608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latin typeface="EB Garamond SemiBold"/>
                <a:ea typeface="EB Garamond SemiBold"/>
                <a:cs typeface="EB Garamond SemiBold"/>
                <a:sym typeface="EB Garamond SemiBold"/>
              </a:rPr>
              <a:t>PyCRA (Physical Challenge-Response Authentication) -  </a:t>
            </a:r>
            <a:r>
              <a:rPr lang="en" i="1">
                <a:latin typeface="EB Garamond Medium"/>
                <a:ea typeface="EB Garamond Medium"/>
                <a:cs typeface="EB Garamond Medium"/>
                <a:sym typeface="EB Garamond Medium"/>
              </a:rPr>
              <a:t>secure magnetic encoders or inductive active sensors</a:t>
            </a:r>
            <a:endParaRPr i="1">
              <a:latin typeface="EB Garamond Medium"/>
              <a:ea typeface="EB Garamond Medium"/>
              <a:cs typeface="EB Garamond Medium"/>
              <a:sym typeface="EB Garamond Medium"/>
            </a:endParaRPr>
          </a:p>
          <a:p>
            <a:pPr marL="0" lvl="0" indent="0" algn="l" rtl="0">
              <a:lnSpc>
                <a:spcPct val="150000"/>
              </a:lnSpc>
              <a:spcBef>
                <a:spcPts val="0"/>
              </a:spcBef>
              <a:spcAft>
                <a:spcPts val="0"/>
              </a:spcAft>
              <a:buNone/>
            </a:pPr>
            <a:endParaRPr>
              <a:latin typeface="Bellefair"/>
              <a:ea typeface="Bellefair"/>
              <a:cs typeface="Bellefair"/>
              <a:sym typeface="Bellefair"/>
            </a:endParaRPr>
          </a:p>
        </p:txBody>
      </p:sp>
      <p:sp>
        <p:nvSpPr>
          <p:cNvPr id="360" name="Google Shape;360;p53"/>
          <p:cNvSpPr txBox="1"/>
          <p:nvPr/>
        </p:nvSpPr>
        <p:spPr>
          <a:xfrm>
            <a:off x="1614625" y="86775"/>
            <a:ext cx="57843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Attacks on Vehicle Dynamic Sensors</a:t>
            </a:r>
            <a:endParaRPr sz="2800">
              <a:solidFill>
                <a:schemeClr val="dk1"/>
              </a:solidFill>
              <a:latin typeface="Bellefair"/>
              <a:ea typeface="Bellefair"/>
              <a:cs typeface="Bellefair"/>
              <a:sym typeface="Bellefair"/>
            </a:endParaRPr>
          </a:p>
        </p:txBody>
      </p:sp>
      <p:sp>
        <p:nvSpPr>
          <p:cNvPr id="361" name="Google Shape;361;p53"/>
          <p:cNvSpPr txBox="1"/>
          <p:nvPr/>
        </p:nvSpPr>
        <p:spPr>
          <a:xfrm>
            <a:off x="2082000" y="798825"/>
            <a:ext cx="4980000" cy="4455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200">
                <a:solidFill>
                  <a:schemeClr val="dk1"/>
                </a:solidFill>
                <a:latin typeface="Bellefair"/>
                <a:ea typeface="Bellefair"/>
                <a:cs typeface="Bellefair"/>
                <a:sym typeface="Bellefair"/>
              </a:rPr>
              <a:t>Countermeasures</a:t>
            </a:r>
            <a:endParaRPr sz="2200">
              <a:solidFill>
                <a:schemeClr val="dk1"/>
              </a:solidFill>
              <a:latin typeface="Bellefair"/>
              <a:ea typeface="Bellefair"/>
              <a:cs typeface="Bellefair"/>
              <a:sym typeface="Bellefair"/>
            </a:endParaRPr>
          </a:p>
        </p:txBody>
      </p:sp>
      <p:sp>
        <p:nvSpPr>
          <p:cNvPr id="362" name="Google Shape;362;p53"/>
          <p:cNvSpPr txBox="1"/>
          <p:nvPr/>
        </p:nvSpPr>
        <p:spPr>
          <a:xfrm>
            <a:off x="129025" y="4654975"/>
            <a:ext cx="7715100" cy="35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latin typeface="Bellefair"/>
                <a:ea typeface="Bellefair"/>
                <a:cs typeface="Bellefair"/>
                <a:sym typeface="Bellefair"/>
              </a:rPr>
              <a:t>Y. Shoukry, P. Martin, Y. Yona, S. Diggavi, and M. Srivastava, “PyCRA: physical challenge-response authentication for active sensors under spoofing attacks,” in CCS ’15 Proceedings of the 22nd ACM SIGSAC Conference on Computer and Communications Security, 2015, pp. 1004–1015.</a:t>
            </a:r>
            <a:endParaRPr sz="1000" i="1">
              <a:latin typeface="Bellefair"/>
              <a:ea typeface="Bellefair"/>
              <a:cs typeface="Bellefair"/>
              <a:sym typeface="Bellefair"/>
            </a:endParaRPr>
          </a:p>
        </p:txBody>
      </p:sp>
      <p:pic>
        <p:nvPicPr>
          <p:cNvPr id="363" name="Google Shape;363;p53"/>
          <p:cNvPicPr preferRelativeResize="0"/>
          <p:nvPr/>
        </p:nvPicPr>
        <p:blipFill>
          <a:blip r:embed="rId3">
            <a:alphaModFix/>
          </a:blip>
          <a:stretch>
            <a:fillRect/>
          </a:stretch>
        </p:blipFill>
        <p:spPr>
          <a:xfrm>
            <a:off x="657224" y="1998950"/>
            <a:ext cx="7542925" cy="2218500"/>
          </a:xfrm>
          <a:prstGeom prst="rect">
            <a:avLst/>
          </a:prstGeom>
          <a:noFill/>
          <a:ln>
            <a:noFill/>
          </a:ln>
        </p:spPr>
      </p:pic>
      <p:pic>
        <p:nvPicPr>
          <p:cNvPr id="364" name="Google Shape;364;p53"/>
          <p:cNvPicPr preferRelativeResize="0"/>
          <p:nvPr/>
        </p:nvPicPr>
        <p:blipFill rotWithShape="1">
          <a:blip r:embed="rId4">
            <a:alphaModFix/>
          </a:blip>
          <a:srcRect l="2220" r="1634"/>
          <a:stretch/>
        </p:blipFill>
        <p:spPr>
          <a:xfrm>
            <a:off x="157162" y="2221563"/>
            <a:ext cx="8892877" cy="2032500"/>
          </a:xfrm>
          <a:prstGeom prst="rect">
            <a:avLst/>
          </a:prstGeom>
          <a:noFill/>
          <a:ln>
            <a:noFill/>
          </a:ln>
        </p:spPr>
      </p:pic>
      <p:sp>
        <p:nvSpPr>
          <p:cNvPr id="365" name="Google Shape;36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1000"/>
                                        <p:tgtEl>
                                          <p:spTgt spid="3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9">
                                            <p:txEl>
                                              <p:pRg st="0" end="0"/>
                                            </p:txEl>
                                          </p:spTgt>
                                        </p:tgtEl>
                                        <p:attrNameLst>
                                          <p:attrName>style.visibility</p:attrName>
                                        </p:attrNameLst>
                                      </p:cBhvr>
                                      <p:to>
                                        <p:strVal val="visible"/>
                                      </p:to>
                                    </p:set>
                                    <p:animEffect transition="in" filter="fade">
                                      <p:cBhvr>
                                        <p:cTn id="12" dur="1000"/>
                                        <p:tgtEl>
                                          <p:spTgt spid="3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9">
                                            <p:txEl>
                                              <p:pRg st="1" end="1"/>
                                            </p:txEl>
                                          </p:spTgt>
                                        </p:tgtEl>
                                        <p:attrNameLst>
                                          <p:attrName>style.visibility</p:attrName>
                                        </p:attrNameLst>
                                      </p:cBhvr>
                                      <p:to>
                                        <p:strVal val="visible"/>
                                      </p:to>
                                    </p:set>
                                    <p:animEffect transition="in" filter="fade">
                                      <p:cBhvr>
                                        <p:cTn id="17" dur="1000"/>
                                        <p:tgtEl>
                                          <p:spTgt spid="359">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62"/>
                                        </p:tgtEl>
                                        <p:attrNameLst>
                                          <p:attrName>style.visibility</p:attrName>
                                        </p:attrNameLst>
                                      </p:cBhvr>
                                      <p:to>
                                        <p:strVal val="visible"/>
                                      </p:to>
                                    </p:set>
                                    <p:animEffect transition="in" filter="fade">
                                      <p:cBhvr>
                                        <p:cTn id="20" dur="1000"/>
                                        <p:tgtEl>
                                          <p:spTgt spid="362"/>
                                        </p:tgtEl>
                                      </p:cBhvr>
                                    </p:animEffect>
                                  </p:childTnLst>
                                </p:cTn>
                              </p:par>
                              <p:par>
                                <p:cTn id="21" presetID="10" presetClass="entr" presetSubtype="0" fill="hold" nodeType="withEffect">
                                  <p:stCondLst>
                                    <p:cond delay="0"/>
                                  </p:stCondLst>
                                  <p:childTnLst>
                                    <p:set>
                                      <p:cBhvr>
                                        <p:cTn id="22" dur="1" fill="hold">
                                          <p:stCondLst>
                                            <p:cond delay="0"/>
                                          </p:stCondLst>
                                        </p:cTn>
                                        <p:tgtEl>
                                          <p:spTgt spid="364"/>
                                        </p:tgtEl>
                                        <p:attrNameLst>
                                          <p:attrName>style.visibility</p:attrName>
                                        </p:attrNameLst>
                                      </p:cBhvr>
                                      <p:to>
                                        <p:strVal val="visible"/>
                                      </p:to>
                                    </p:set>
                                    <p:animEffect transition="in" filter="fade">
                                      <p:cBhvr>
                                        <p:cTn id="23" dur="10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4"/>
          <p:cNvSpPr txBox="1"/>
          <p:nvPr/>
        </p:nvSpPr>
        <p:spPr>
          <a:xfrm>
            <a:off x="228875" y="1413450"/>
            <a:ext cx="4186500" cy="485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a:latin typeface="Bellefair"/>
                <a:ea typeface="Bellefair"/>
                <a:cs typeface="Bellefair"/>
                <a:sym typeface="Bellefair"/>
              </a:rPr>
              <a:t>Miniaturized mechanical sensing structure</a:t>
            </a:r>
            <a:endParaRPr>
              <a:latin typeface="Bellefair"/>
              <a:ea typeface="Bellefair"/>
              <a:cs typeface="Bellefair"/>
              <a:sym typeface="Bellefair"/>
            </a:endParaRPr>
          </a:p>
        </p:txBody>
      </p:sp>
      <p:sp>
        <p:nvSpPr>
          <p:cNvPr id="371" name="Google Shape;371;p54"/>
          <p:cNvSpPr txBox="1"/>
          <p:nvPr/>
        </p:nvSpPr>
        <p:spPr>
          <a:xfrm>
            <a:off x="1614625" y="86775"/>
            <a:ext cx="57843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Attacks on Vehicle Dynamic Sensors</a:t>
            </a:r>
            <a:endParaRPr sz="2800">
              <a:solidFill>
                <a:schemeClr val="dk1"/>
              </a:solidFill>
              <a:latin typeface="Bellefair"/>
              <a:ea typeface="Bellefair"/>
              <a:cs typeface="Bellefair"/>
              <a:sym typeface="Bellefair"/>
            </a:endParaRPr>
          </a:p>
        </p:txBody>
      </p:sp>
      <p:sp>
        <p:nvSpPr>
          <p:cNvPr id="372" name="Google Shape;372;p54"/>
          <p:cNvSpPr txBox="1"/>
          <p:nvPr/>
        </p:nvSpPr>
        <p:spPr>
          <a:xfrm>
            <a:off x="2082000" y="798825"/>
            <a:ext cx="4980000" cy="4455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200">
                <a:solidFill>
                  <a:schemeClr val="dk1"/>
                </a:solidFill>
                <a:latin typeface="Bellefair"/>
                <a:ea typeface="Bellefair"/>
                <a:cs typeface="Bellefair"/>
                <a:sym typeface="Bellefair"/>
              </a:rPr>
              <a:t>MEMS Inertial Sensors</a:t>
            </a:r>
            <a:endParaRPr sz="2200">
              <a:solidFill>
                <a:schemeClr val="dk1"/>
              </a:solidFill>
              <a:latin typeface="Bellefair"/>
              <a:ea typeface="Bellefair"/>
              <a:cs typeface="Bellefair"/>
              <a:sym typeface="Bellefair"/>
            </a:endParaRPr>
          </a:p>
        </p:txBody>
      </p:sp>
      <p:sp>
        <p:nvSpPr>
          <p:cNvPr id="373" name="Google Shape;373;p54"/>
          <p:cNvSpPr txBox="1"/>
          <p:nvPr/>
        </p:nvSpPr>
        <p:spPr>
          <a:xfrm>
            <a:off x="2717425" y="1152725"/>
            <a:ext cx="3578700" cy="3162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900" i="1">
                <a:solidFill>
                  <a:schemeClr val="dk1"/>
                </a:solidFill>
                <a:latin typeface="Bellefair"/>
                <a:ea typeface="Bellefair"/>
                <a:cs typeface="Bellefair"/>
                <a:sym typeface="Bellefair"/>
              </a:rPr>
              <a:t>measure the acceleration of an object and rotation rate wrt a given axis</a:t>
            </a:r>
            <a:endParaRPr/>
          </a:p>
        </p:txBody>
      </p:sp>
      <p:pic>
        <p:nvPicPr>
          <p:cNvPr id="374" name="Google Shape;374;p54"/>
          <p:cNvPicPr preferRelativeResize="0"/>
          <p:nvPr/>
        </p:nvPicPr>
        <p:blipFill>
          <a:blip r:embed="rId3">
            <a:alphaModFix/>
          </a:blip>
          <a:stretch>
            <a:fillRect/>
          </a:stretch>
        </p:blipFill>
        <p:spPr>
          <a:xfrm>
            <a:off x="4732700" y="1604088"/>
            <a:ext cx="1750925" cy="1337300"/>
          </a:xfrm>
          <a:prstGeom prst="rect">
            <a:avLst/>
          </a:prstGeom>
          <a:noFill/>
          <a:ln>
            <a:noFill/>
          </a:ln>
        </p:spPr>
      </p:pic>
      <p:sp>
        <p:nvSpPr>
          <p:cNvPr id="375" name="Google Shape;375;p54"/>
          <p:cNvSpPr txBox="1"/>
          <p:nvPr/>
        </p:nvSpPr>
        <p:spPr>
          <a:xfrm>
            <a:off x="313400" y="1746450"/>
            <a:ext cx="3000000" cy="4002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Clr>
                <a:schemeClr val="dk1"/>
              </a:buClr>
              <a:buSzPts val="1400"/>
              <a:buFont typeface="Bellefair"/>
              <a:buChar char="❖"/>
            </a:pPr>
            <a:r>
              <a:rPr lang="en">
                <a:solidFill>
                  <a:schemeClr val="dk1"/>
                </a:solidFill>
                <a:latin typeface="Bellefair"/>
                <a:ea typeface="Bellefair"/>
                <a:cs typeface="Bellefair"/>
                <a:sym typeface="Bellefair"/>
              </a:rPr>
              <a:t>Similar to mass-spring</a:t>
            </a:r>
            <a:endParaRPr/>
          </a:p>
        </p:txBody>
      </p:sp>
      <p:sp>
        <p:nvSpPr>
          <p:cNvPr id="376" name="Google Shape;376;p54"/>
          <p:cNvSpPr txBox="1"/>
          <p:nvPr/>
        </p:nvSpPr>
        <p:spPr>
          <a:xfrm>
            <a:off x="313400" y="2019150"/>
            <a:ext cx="3000000" cy="4002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Clr>
                <a:schemeClr val="dk1"/>
              </a:buClr>
              <a:buSzPts val="1400"/>
              <a:buFont typeface="Bellefair"/>
              <a:buChar char="❖"/>
            </a:pPr>
            <a:r>
              <a:rPr lang="en">
                <a:solidFill>
                  <a:schemeClr val="dk1"/>
                </a:solidFill>
                <a:latin typeface="Bellefair"/>
                <a:ea typeface="Bellefair"/>
                <a:cs typeface="Bellefair"/>
                <a:sym typeface="Bellefair"/>
              </a:rPr>
              <a:t>Vulnerable to acoustic resonance</a:t>
            </a:r>
            <a:endParaRPr/>
          </a:p>
        </p:txBody>
      </p:sp>
      <p:sp>
        <p:nvSpPr>
          <p:cNvPr id="377" name="Google Shape;377;p54"/>
          <p:cNvSpPr txBox="1"/>
          <p:nvPr/>
        </p:nvSpPr>
        <p:spPr>
          <a:xfrm>
            <a:off x="313400" y="3287500"/>
            <a:ext cx="3000000" cy="4002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Clr>
                <a:schemeClr val="dk1"/>
              </a:buClr>
              <a:buSzPts val="1400"/>
              <a:buFont typeface="Bellefair"/>
              <a:buChar char="❖"/>
            </a:pPr>
            <a:r>
              <a:rPr lang="en">
                <a:solidFill>
                  <a:schemeClr val="dk1"/>
                </a:solidFill>
                <a:latin typeface="Bellefair"/>
                <a:ea typeface="Bellefair"/>
                <a:cs typeface="Bellefair"/>
                <a:sym typeface="Bellefair"/>
              </a:rPr>
              <a:t>Spoofing attack</a:t>
            </a:r>
            <a:endParaRPr/>
          </a:p>
        </p:txBody>
      </p:sp>
      <p:sp>
        <p:nvSpPr>
          <p:cNvPr id="378" name="Google Shape;378;p54"/>
          <p:cNvSpPr txBox="1"/>
          <p:nvPr/>
        </p:nvSpPr>
        <p:spPr>
          <a:xfrm>
            <a:off x="313400" y="3567850"/>
            <a:ext cx="3000000" cy="4002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Clr>
                <a:schemeClr val="dk1"/>
              </a:buClr>
              <a:buSzPts val="1400"/>
              <a:buFont typeface="Bellefair"/>
              <a:buChar char="❖"/>
            </a:pPr>
            <a:r>
              <a:rPr lang="en">
                <a:solidFill>
                  <a:schemeClr val="dk1"/>
                </a:solidFill>
                <a:latin typeface="Bellefair"/>
                <a:ea typeface="Bellefair"/>
                <a:cs typeface="Bellefair"/>
                <a:sym typeface="Bellefair"/>
              </a:rPr>
              <a:t>Acoustic attack</a:t>
            </a:r>
            <a:endParaRPr/>
          </a:p>
        </p:txBody>
      </p:sp>
      <p:sp>
        <p:nvSpPr>
          <p:cNvPr id="379" name="Google Shape;379;p54"/>
          <p:cNvSpPr txBox="1"/>
          <p:nvPr/>
        </p:nvSpPr>
        <p:spPr>
          <a:xfrm>
            <a:off x="228875" y="2941400"/>
            <a:ext cx="4186500" cy="485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a:latin typeface="Bellefair"/>
                <a:ea typeface="Bellefair"/>
                <a:cs typeface="Bellefair"/>
                <a:sym typeface="Bellefair"/>
              </a:rPr>
              <a:t>Attacks</a:t>
            </a:r>
            <a:endParaRPr>
              <a:latin typeface="Bellefair"/>
              <a:ea typeface="Bellefair"/>
              <a:cs typeface="Bellefair"/>
              <a:sym typeface="Bellefair"/>
            </a:endParaRPr>
          </a:p>
        </p:txBody>
      </p:sp>
      <p:pic>
        <p:nvPicPr>
          <p:cNvPr id="380" name="Google Shape;380;p54"/>
          <p:cNvPicPr preferRelativeResize="0"/>
          <p:nvPr/>
        </p:nvPicPr>
        <p:blipFill>
          <a:blip r:embed="rId4">
            <a:alphaModFix/>
          </a:blip>
          <a:stretch>
            <a:fillRect/>
          </a:stretch>
        </p:blipFill>
        <p:spPr>
          <a:xfrm>
            <a:off x="3150375" y="3287500"/>
            <a:ext cx="761950" cy="761950"/>
          </a:xfrm>
          <a:prstGeom prst="rect">
            <a:avLst/>
          </a:prstGeom>
          <a:noFill/>
          <a:ln>
            <a:noFill/>
          </a:ln>
        </p:spPr>
      </p:pic>
      <p:pic>
        <p:nvPicPr>
          <p:cNvPr id="381" name="Google Shape;381;p54"/>
          <p:cNvPicPr preferRelativeResize="0"/>
          <p:nvPr/>
        </p:nvPicPr>
        <p:blipFill>
          <a:blip r:embed="rId4">
            <a:alphaModFix/>
          </a:blip>
          <a:stretch>
            <a:fillRect/>
          </a:stretch>
        </p:blipFill>
        <p:spPr>
          <a:xfrm>
            <a:off x="3657825" y="3764525"/>
            <a:ext cx="400200" cy="400200"/>
          </a:xfrm>
          <a:prstGeom prst="rect">
            <a:avLst/>
          </a:prstGeom>
          <a:noFill/>
          <a:ln>
            <a:noFill/>
          </a:ln>
        </p:spPr>
      </p:pic>
      <p:pic>
        <p:nvPicPr>
          <p:cNvPr id="382" name="Google Shape;382;p54"/>
          <p:cNvPicPr preferRelativeResize="0"/>
          <p:nvPr/>
        </p:nvPicPr>
        <p:blipFill>
          <a:blip r:embed="rId4">
            <a:alphaModFix/>
          </a:blip>
          <a:stretch>
            <a:fillRect/>
          </a:stretch>
        </p:blipFill>
        <p:spPr>
          <a:xfrm>
            <a:off x="3710525" y="3287500"/>
            <a:ext cx="582950" cy="582950"/>
          </a:xfrm>
          <a:prstGeom prst="rect">
            <a:avLst/>
          </a:prstGeom>
          <a:noFill/>
          <a:ln>
            <a:noFill/>
          </a:ln>
        </p:spPr>
      </p:pic>
      <p:pic>
        <p:nvPicPr>
          <p:cNvPr id="383" name="Google Shape;383;p54"/>
          <p:cNvPicPr preferRelativeResize="0"/>
          <p:nvPr/>
        </p:nvPicPr>
        <p:blipFill rotWithShape="1">
          <a:blip r:embed="rId5">
            <a:alphaModFix/>
          </a:blip>
          <a:srcRect l="3795" t="9183" r="40134" b="12922"/>
          <a:stretch/>
        </p:blipFill>
        <p:spPr>
          <a:xfrm>
            <a:off x="5900675" y="3567850"/>
            <a:ext cx="582951" cy="452504"/>
          </a:xfrm>
          <a:prstGeom prst="rect">
            <a:avLst/>
          </a:prstGeom>
          <a:noFill/>
          <a:ln>
            <a:noFill/>
          </a:ln>
        </p:spPr>
      </p:pic>
      <p:cxnSp>
        <p:nvCxnSpPr>
          <p:cNvPr id="384" name="Google Shape;384;p54"/>
          <p:cNvCxnSpPr/>
          <p:nvPr/>
        </p:nvCxnSpPr>
        <p:spPr>
          <a:xfrm rot="10800000" flipH="1">
            <a:off x="5820625" y="4164725"/>
            <a:ext cx="623400" cy="346500"/>
          </a:xfrm>
          <a:prstGeom prst="curvedConnector3">
            <a:avLst>
              <a:gd name="adj1" fmla="val 90287"/>
            </a:avLst>
          </a:prstGeom>
          <a:noFill/>
          <a:ln w="19050" cap="flat" cmpd="sng">
            <a:solidFill>
              <a:schemeClr val="dk2"/>
            </a:solidFill>
            <a:prstDash val="solid"/>
            <a:round/>
            <a:headEnd type="none" w="med" len="med"/>
            <a:tailEnd type="none" w="med" len="med"/>
          </a:ln>
        </p:spPr>
      </p:cxnSp>
      <p:cxnSp>
        <p:nvCxnSpPr>
          <p:cNvPr id="385" name="Google Shape;385;p54"/>
          <p:cNvCxnSpPr/>
          <p:nvPr/>
        </p:nvCxnSpPr>
        <p:spPr>
          <a:xfrm>
            <a:off x="2190750" y="3680125"/>
            <a:ext cx="822600" cy="0"/>
          </a:xfrm>
          <a:prstGeom prst="straightConnector1">
            <a:avLst/>
          </a:prstGeom>
          <a:noFill/>
          <a:ln w="9525" cap="flat" cmpd="sng">
            <a:solidFill>
              <a:schemeClr val="dk2"/>
            </a:solidFill>
            <a:prstDash val="solid"/>
            <a:round/>
            <a:headEnd type="none" w="med" len="med"/>
            <a:tailEnd type="triangle" w="med" len="med"/>
          </a:ln>
        </p:spPr>
      </p:cxnSp>
      <p:cxnSp>
        <p:nvCxnSpPr>
          <p:cNvPr id="386" name="Google Shape;386;p54"/>
          <p:cNvCxnSpPr/>
          <p:nvPr/>
        </p:nvCxnSpPr>
        <p:spPr>
          <a:xfrm rot="10800000" flipH="1">
            <a:off x="4476750" y="3767875"/>
            <a:ext cx="1156800" cy="7500"/>
          </a:xfrm>
          <a:prstGeom prst="straightConnector1">
            <a:avLst/>
          </a:prstGeom>
          <a:noFill/>
          <a:ln w="9525" cap="flat" cmpd="sng">
            <a:solidFill>
              <a:schemeClr val="dk2"/>
            </a:solidFill>
            <a:prstDash val="solid"/>
            <a:round/>
            <a:headEnd type="none" w="med" len="med"/>
            <a:tailEnd type="triangle" w="med" len="med"/>
          </a:ln>
        </p:spPr>
      </p:cxnSp>
      <p:cxnSp>
        <p:nvCxnSpPr>
          <p:cNvPr id="387" name="Google Shape;387;p54"/>
          <p:cNvCxnSpPr/>
          <p:nvPr/>
        </p:nvCxnSpPr>
        <p:spPr>
          <a:xfrm>
            <a:off x="4502725" y="3792675"/>
            <a:ext cx="1091100" cy="537000"/>
          </a:xfrm>
          <a:prstGeom prst="straightConnector1">
            <a:avLst/>
          </a:prstGeom>
          <a:noFill/>
          <a:ln w="9525" cap="flat" cmpd="sng">
            <a:solidFill>
              <a:schemeClr val="dk2"/>
            </a:solidFill>
            <a:prstDash val="solid"/>
            <a:round/>
            <a:headEnd type="none" w="med" len="med"/>
            <a:tailEnd type="triangle" w="med" len="med"/>
          </a:ln>
        </p:spPr>
      </p:cxnSp>
      <p:sp>
        <p:nvSpPr>
          <p:cNvPr id="388" name="Google Shape;388;p54"/>
          <p:cNvSpPr txBox="1"/>
          <p:nvPr/>
        </p:nvSpPr>
        <p:spPr>
          <a:xfrm>
            <a:off x="4502725" y="3490775"/>
            <a:ext cx="1091100" cy="25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Side swing attack</a:t>
            </a:r>
            <a:endParaRPr sz="900"/>
          </a:p>
        </p:txBody>
      </p:sp>
      <p:sp>
        <p:nvSpPr>
          <p:cNvPr id="389" name="Google Shape;389;p54"/>
          <p:cNvSpPr txBox="1"/>
          <p:nvPr/>
        </p:nvSpPr>
        <p:spPr>
          <a:xfrm rot="1624344">
            <a:off x="4546254" y="4007503"/>
            <a:ext cx="1090931" cy="25975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Switching attack</a:t>
            </a:r>
            <a:endParaRPr sz="900"/>
          </a:p>
        </p:txBody>
      </p:sp>
      <p:sp>
        <p:nvSpPr>
          <p:cNvPr id="390" name="Google Shape;390;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1000"/>
                                        <p:tgtEl>
                                          <p:spTgt spid="3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5"/>
                                        </p:tgtEl>
                                        <p:attrNameLst>
                                          <p:attrName>style.visibility</p:attrName>
                                        </p:attrNameLst>
                                      </p:cBhvr>
                                      <p:to>
                                        <p:strVal val="visible"/>
                                      </p:to>
                                    </p:set>
                                    <p:animEffect transition="in" filter="fade">
                                      <p:cBhvr>
                                        <p:cTn id="12" dur="1000"/>
                                        <p:tgtEl>
                                          <p:spTgt spid="375"/>
                                        </p:tgtEl>
                                      </p:cBhvr>
                                    </p:animEffect>
                                  </p:childTnLst>
                                </p:cTn>
                              </p:par>
                              <p:par>
                                <p:cTn id="13" presetID="10" presetClass="entr" presetSubtype="0" fill="hold" nodeType="withEffect">
                                  <p:stCondLst>
                                    <p:cond delay="0"/>
                                  </p:stCondLst>
                                  <p:childTnLst>
                                    <p:set>
                                      <p:cBhvr>
                                        <p:cTn id="14" dur="1" fill="hold">
                                          <p:stCondLst>
                                            <p:cond delay="0"/>
                                          </p:stCondLst>
                                        </p:cTn>
                                        <p:tgtEl>
                                          <p:spTgt spid="376"/>
                                        </p:tgtEl>
                                        <p:attrNameLst>
                                          <p:attrName>style.visibility</p:attrName>
                                        </p:attrNameLst>
                                      </p:cBhvr>
                                      <p:to>
                                        <p:strVal val="visible"/>
                                      </p:to>
                                    </p:set>
                                    <p:animEffect transition="in" filter="fade">
                                      <p:cBhvr>
                                        <p:cTn id="15" dur="1000"/>
                                        <p:tgtEl>
                                          <p:spTgt spid="376"/>
                                        </p:tgtEl>
                                      </p:cBhvr>
                                    </p:animEffect>
                                  </p:childTnLst>
                                </p:cTn>
                              </p:par>
                              <p:par>
                                <p:cTn id="16" presetID="10" presetClass="entr" presetSubtype="0" fill="hold" nodeType="withEffect">
                                  <p:stCondLst>
                                    <p:cond delay="0"/>
                                  </p:stCondLst>
                                  <p:childTnLst>
                                    <p:set>
                                      <p:cBhvr>
                                        <p:cTn id="17" dur="1" fill="hold">
                                          <p:stCondLst>
                                            <p:cond delay="0"/>
                                          </p:stCondLst>
                                        </p:cTn>
                                        <p:tgtEl>
                                          <p:spTgt spid="374"/>
                                        </p:tgtEl>
                                        <p:attrNameLst>
                                          <p:attrName>style.visibility</p:attrName>
                                        </p:attrNameLst>
                                      </p:cBhvr>
                                      <p:to>
                                        <p:strVal val="visible"/>
                                      </p:to>
                                    </p:set>
                                    <p:animEffect transition="in" filter="fade">
                                      <p:cBhvr>
                                        <p:cTn id="18" dur="1000"/>
                                        <p:tgtEl>
                                          <p:spTgt spid="3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8"/>
                                        </p:tgtEl>
                                        <p:attrNameLst>
                                          <p:attrName>style.visibility</p:attrName>
                                        </p:attrNameLst>
                                      </p:cBhvr>
                                      <p:to>
                                        <p:strVal val="visible"/>
                                      </p:to>
                                    </p:set>
                                    <p:animEffect transition="in" filter="fade">
                                      <p:cBhvr>
                                        <p:cTn id="23" dur="1000"/>
                                        <p:tgtEl>
                                          <p:spTgt spid="378"/>
                                        </p:tgtEl>
                                      </p:cBhvr>
                                    </p:animEffect>
                                  </p:childTnLst>
                                </p:cTn>
                              </p:par>
                              <p:par>
                                <p:cTn id="24" presetID="1" presetClass="entr" presetSubtype="0" fill="hold" nodeType="withEffect">
                                  <p:stCondLst>
                                    <p:cond delay="0"/>
                                  </p:stCondLst>
                                  <p:childTnLst>
                                    <p:set>
                                      <p:cBhvr>
                                        <p:cTn id="25" dur="1" fill="hold">
                                          <p:stCondLst>
                                            <p:cond delay="0"/>
                                          </p:stCondLst>
                                        </p:cTn>
                                        <p:tgtEl>
                                          <p:spTgt spid="379"/>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377"/>
                                        </p:tgtEl>
                                        <p:attrNameLst>
                                          <p:attrName>style.visibility</p:attrName>
                                        </p:attrNameLst>
                                      </p:cBhvr>
                                      <p:to>
                                        <p:strVal val="visible"/>
                                      </p:to>
                                    </p:set>
                                    <p:animEffect transition="in" filter="fade">
                                      <p:cBhvr>
                                        <p:cTn id="28" dur="1000"/>
                                        <p:tgtEl>
                                          <p:spTgt spid="37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80"/>
                                        </p:tgtEl>
                                        <p:attrNameLst>
                                          <p:attrName>style.visibility</p:attrName>
                                        </p:attrNameLst>
                                      </p:cBhvr>
                                      <p:to>
                                        <p:strVal val="visible"/>
                                      </p:to>
                                    </p:set>
                                    <p:animEffect transition="in" filter="fade">
                                      <p:cBhvr>
                                        <p:cTn id="33" dur="1000"/>
                                        <p:tgtEl>
                                          <p:spTgt spid="380"/>
                                        </p:tgtEl>
                                      </p:cBhvr>
                                    </p:animEffect>
                                  </p:childTnLst>
                                </p:cTn>
                              </p:par>
                              <p:par>
                                <p:cTn id="34" presetID="10" presetClass="entr" presetSubtype="0" fill="hold" nodeType="withEffect">
                                  <p:stCondLst>
                                    <p:cond delay="0"/>
                                  </p:stCondLst>
                                  <p:childTnLst>
                                    <p:set>
                                      <p:cBhvr>
                                        <p:cTn id="35" dur="1" fill="hold">
                                          <p:stCondLst>
                                            <p:cond delay="0"/>
                                          </p:stCondLst>
                                        </p:cTn>
                                        <p:tgtEl>
                                          <p:spTgt spid="382"/>
                                        </p:tgtEl>
                                        <p:attrNameLst>
                                          <p:attrName>style.visibility</p:attrName>
                                        </p:attrNameLst>
                                      </p:cBhvr>
                                      <p:to>
                                        <p:strVal val="visible"/>
                                      </p:to>
                                    </p:set>
                                    <p:animEffect transition="in" filter="fade">
                                      <p:cBhvr>
                                        <p:cTn id="36" dur="1000"/>
                                        <p:tgtEl>
                                          <p:spTgt spid="382"/>
                                        </p:tgtEl>
                                      </p:cBhvr>
                                    </p:animEffect>
                                  </p:childTnLst>
                                </p:cTn>
                              </p:par>
                              <p:par>
                                <p:cTn id="37" presetID="10" presetClass="entr" presetSubtype="0" fill="hold" nodeType="withEffect">
                                  <p:stCondLst>
                                    <p:cond delay="0"/>
                                  </p:stCondLst>
                                  <p:childTnLst>
                                    <p:set>
                                      <p:cBhvr>
                                        <p:cTn id="38" dur="1" fill="hold">
                                          <p:stCondLst>
                                            <p:cond delay="0"/>
                                          </p:stCondLst>
                                        </p:cTn>
                                        <p:tgtEl>
                                          <p:spTgt spid="385"/>
                                        </p:tgtEl>
                                        <p:attrNameLst>
                                          <p:attrName>style.visibility</p:attrName>
                                        </p:attrNameLst>
                                      </p:cBhvr>
                                      <p:to>
                                        <p:strVal val="visible"/>
                                      </p:to>
                                    </p:set>
                                    <p:animEffect transition="in" filter="fade">
                                      <p:cBhvr>
                                        <p:cTn id="39" dur="1000"/>
                                        <p:tgtEl>
                                          <p:spTgt spid="385"/>
                                        </p:tgtEl>
                                      </p:cBhvr>
                                    </p:animEffect>
                                  </p:childTnLst>
                                </p:cTn>
                              </p:par>
                              <p:par>
                                <p:cTn id="40" presetID="10" presetClass="entr" presetSubtype="0" fill="hold" nodeType="withEffect">
                                  <p:stCondLst>
                                    <p:cond delay="0"/>
                                  </p:stCondLst>
                                  <p:childTnLst>
                                    <p:set>
                                      <p:cBhvr>
                                        <p:cTn id="41" dur="1" fill="hold">
                                          <p:stCondLst>
                                            <p:cond delay="0"/>
                                          </p:stCondLst>
                                        </p:cTn>
                                        <p:tgtEl>
                                          <p:spTgt spid="381"/>
                                        </p:tgtEl>
                                        <p:attrNameLst>
                                          <p:attrName>style.visibility</p:attrName>
                                        </p:attrNameLst>
                                      </p:cBhvr>
                                      <p:to>
                                        <p:strVal val="visible"/>
                                      </p:to>
                                    </p:set>
                                    <p:animEffect transition="in" filter="fade">
                                      <p:cBhvr>
                                        <p:cTn id="42" dur="1000"/>
                                        <p:tgtEl>
                                          <p:spTgt spid="38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3"/>
                                        </p:tgtEl>
                                        <p:attrNameLst>
                                          <p:attrName>style.visibility</p:attrName>
                                        </p:attrNameLst>
                                      </p:cBhvr>
                                      <p:to>
                                        <p:strVal val="visible"/>
                                      </p:to>
                                    </p:set>
                                    <p:animEffect transition="in" filter="fade">
                                      <p:cBhvr>
                                        <p:cTn id="47" dur="1000"/>
                                        <p:tgtEl>
                                          <p:spTgt spid="383"/>
                                        </p:tgtEl>
                                      </p:cBhvr>
                                    </p:animEffect>
                                  </p:childTnLst>
                                </p:cTn>
                              </p:par>
                              <p:par>
                                <p:cTn id="48" presetID="10" presetClass="entr" presetSubtype="0" fill="hold" nodeType="withEffect">
                                  <p:stCondLst>
                                    <p:cond delay="0"/>
                                  </p:stCondLst>
                                  <p:childTnLst>
                                    <p:set>
                                      <p:cBhvr>
                                        <p:cTn id="49" dur="1" fill="hold">
                                          <p:stCondLst>
                                            <p:cond delay="0"/>
                                          </p:stCondLst>
                                        </p:cTn>
                                        <p:tgtEl>
                                          <p:spTgt spid="386"/>
                                        </p:tgtEl>
                                        <p:attrNameLst>
                                          <p:attrName>style.visibility</p:attrName>
                                        </p:attrNameLst>
                                      </p:cBhvr>
                                      <p:to>
                                        <p:strVal val="visible"/>
                                      </p:to>
                                    </p:set>
                                    <p:animEffect transition="in" filter="fade">
                                      <p:cBhvr>
                                        <p:cTn id="50" dur="1000"/>
                                        <p:tgtEl>
                                          <p:spTgt spid="386"/>
                                        </p:tgtEl>
                                      </p:cBhvr>
                                    </p:animEffect>
                                  </p:childTnLst>
                                </p:cTn>
                              </p:par>
                              <p:par>
                                <p:cTn id="51" presetID="10" presetClass="entr" presetSubtype="0" fill="hold" nodeType="withEffect">
                                  <p:stCondLst>
                                    <p:cond delay="0"/>
                                  </p:stCondLst>
                                  <p:childTnLst>
                                    <p:set>
                                      <p:cBhvr>
                                        <p:cTn id="52" dur="1" fill="hold">
                                          <p:stCondLst>
                                            <p:cond delay="0"/>
                                          </p:stCondLst>
                                        </p:cTn>
                                        <p:tgtEl>
                                          <p:spTgt spid="387"/>
                                        </p:tgtEl>
                                        <p:attrNameLst>
                                          <p:attrName>style.visibility</p:attrName>
                                        </p:attrNameLst>
                                      </p:cBhvr>
                                      <p:to>
                                        <p:strVal val="visible"/>
                                      </p:to>
                                    </p:set>
                                    <p:animEffect transition="in" filter="fade">
                                      <p:cBhvr>
                                        <p:cTn id="53" dur="1000"/>
                                        <p:tgtEl>
                                          <p:spTgt spid="387"/>
                                        </p:tgtEl>
                                      </p:cBhvr>
                                    </p:animEffect>
                                  </p:childTnLst>
                                </p:cTn>
                              </p:par>
                              <p:par>
                                <p:cTn id="54" presetID="10" presetClass="entr" presetSubtype="0" fill="hold" nodeType="withEffect">
                                  <p:stCondLst>
                                    <p:cond delay="0"/>
                                  </p:stCondLst>
                                  <p:childTnLst>
                                    <p:set>
                                      <p:cBhvr>
                                        <p:cTn id="55" dur="1" fill="hold">
                                          <p:stCondLst>
                                            <p:cond delay="0"/>
                                          </p:stCondLst>
                                        </p:cTn>
                                        <p:tgtEl>
                                          <p:spTgt spid="384"/>
                                        </p:tgtEl>
                                        <p:attrNameLst>
                                          <p:attrName>style.visibility</p:attrName>
                                        </p:attrNameLst>
                                      </p:cBhvr>
                                      <p:to>
                                        <p:strVal val="visible"/>
                                      </p:to>
                                    </p:set>
                                    <p:animEffect transition="in" filter="fade">
                                      <p:cBhvr>
                                        <p:cTn id="56" dur="1000"/>
                                        <p:tgtEl>
                                          <p:spTgt spid="384"/>
                                        </p:tgtEl>
                                      </p:cBhvr>
                                    </p:animEffect>
                                  </p:childTnLst>
                                </p:cTn>
                              </p:par>
                              <p:par>
                                <p:cTn id="57" presetID="10" presetClass="entr" presetSubtype="0" fill="hold" nodeType="withEffect">
                                  <p:stCondLst>
                                    <p:cond delay="0"/>
                                  </p:stCondLst>
                                  <p:childTnLst>
                                    <p:set>
                                      <p:cBhvr>
                                        <p:cTn id="58" dur="1" fill="hold">
                                          <p:stCondLst>
                                            <p:cond delay="0"/>
                                          </p:stCondLst>
                                        </p:cTn>
                                        <p:tgtEl>
                                          <p:spTgt spid="388"/>
                                        </p:tgtEl>
                                        <p:attrNameLst>
                                          <p:attrName>style.visibility</p:attrName>
                                        </p:attrNameLst>
                                      </p:cBhvr>
                                      <p:to>
                                        <p:strVal val="visible"/>
                                      </p:to>
                                    </p:set>
                                    <p:animEffect transition="in" filter="fade">
                                      <p:cBhvr>
                                        <p:cTn id="59" dur="1000"/>
                                        <p:tgtEl>
                                          <p:spTgt spid="388"/>
                                        </p:tgtEl>
                                      </p:cBhvr>
                                    </p:animEffect>
                                  </p:childTnLst>
                                </p:cTn>
                              </p:par>
                              <p:par>
                                <p:cTn id="60" presetID="10" presetClass="entr" presetSubtype="0" fill="hold" nodeType="withEffect">
                                  <p:stCondLst>
                                    <p:cond delay="0"/>
                                  </p:stCondLst>
                                  <p:childTnLst>
                                    <p:set>
                                      <p:cBhvr>
                                        <p:cTn id="61" dur="1" fill="hold">
                                          <p:stCondLst>
                                            <p:cond delay="0"/>
                                          </p:stCondLst>
                                        </p:cTn>
                                        <p:tgtEl>
                                          <p:spTgt spid="389"/>
                                        </p:tgtEl>
                                        <p:attrNameLst>
                                          <p:attrName>style.visibility</p:attrName>
                                        </p:attrNameLst>
                                      </p:cBhvr>
                                      <p:to>
                                        <p:strVal val="visible"/>
                                      </p:to>
                                    </p:set>
                                    <p:animEffect transition="in" filter="fade">
                                      <p:cBhvr>
                                        <p:cTn id="62" dur="10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5"/>
          <p:cNvSpPr txBox="1"/>
          <p:nvPr/>
        </p:nvSpPr>
        <p:spPr>
          <a:xfrm>
            <a:off x="1614625" y="86775"/>
            <a:ext cx="57843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Attacks on Vehicle Dynamic Sensors</a:t>
            </a:r>
            <a:endParaRPr sz="2800">
              <a:solidFill>
                <a:schemeClr val="dk1"/>
              </a:solidFill>
              <a:latin typeface="Bellefair"/>
              <a:ea typeface="Bellefair"/>
              <a:cs typeface="Bellefair"/>
              <a:sym typeface="Bellefair"/>
            </a:endParaRPr>
          </a:p>
        </p:txBody>
      </p:sp>
      <p:sp>
        <p:nvSpPr>
          <p:cNvPr id="396" name="Google Shape;396;p55"/>
          <p:cNvSpPr txBox="1"/>
          <p:nvPr/>
        </p:nvSpPr>
        <p:spPr>
          <a:xfrm>
            <a:off x="2082000" y="798825"/>
            <a:ext cx="4980000" cy="4455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200">
                <a:solidFill>
                  <a:schemeClr val="dk1"/>
                </a:solidFill>
                <a:latin typeface="Bellefair"/>
                <a:ea typeface="Bellefair"/>
                <a:cs typeface="Bellefair"/>
                <a:sym typeface="Bellefair"/>
              </a:rPr>
              <a:t>Countermeasures</a:t>
            </a:r>
            <a:endParaRPr sz="2200">
              <a:solidFill>
                <a:schemeClr val="dk1"/>
              </a:solidFill>
              <a:latin typeface="Bellefair"/>
              <a:ea typeface="Bellefair"/>
              <a:cs typeface="Bellefair"/>
              <a:sym typeface="Bellefair"/>
            </a:endParaRPr>
          </a:p>
        </p:txBody>
      </p:sp>
      <p:sp>
        <p:nvSpPr>
          <p:cNvPr id="397" name="Google Shape;397;p55"/>
          <p:cNvSpPr txBox="1"/>
          <p:nvPr/>
        </p:nvSpPr>
        <p:spPr>
          <a:xfrm>
            <a:off x="897100" y="1541325"/>
            <a:ext cx="7623600" cy="831300"/>
          </a:xfrm>
          <a:prstGeom prst="rect">
            <a:avLst/>
          </a:prstGeom>
          <a:noFill/>
          <a:ln>
            <a:noFill/>
          </a:ln>
        </p:spPr>
        <p:txBody>
          <a:bodyPr spcFirstLastPara="1" wrap="square" lIns="91425" tIns="91425" rIns="91425" bIns="91425" anchor="t" anchorCtr="0">
            <a:spAutoFit/>
          </a:bodyPr>
          <a:lstStyle/>
          <a:p>
            <a:pPr marL="457200" lvl="0" indent="-317500" algn="l" rtl="0">
              <a:lnSpc>
                <a:spcPct val="200000"/>
              </a:lnSpc>
              <a:spcBef>
                <a:spcPts val="0"/>
              </a:spcBef>
              <a:spcAft>
                <a:spcPts val="0"/>
              </a:spcAft>
              <a:buClr>
                <a:schemeClr val="dk1"/>
              </a:buClr>
              <a:buSzPts val="1400"/>
              <a:buFont typeface="Bellefair"/>
              <a:buAutoNum type="arabicPeriod"/>
            </a:pPr>
            <a:r>
              <a:rPr lang="en">
                <a:solidFill>
                  <a:schemeClr val="dk1"/>
                </a:solidFill>
                <a:latin typeface="Bellefair"/>
                <a:ea typeface="Bellefair"/>
                <a:cs typeface="Bellefair"/>
                <a:sym typeface="Bellefair"/>
              </a:rPr>
              <a:t>Physical barrier against the noise - differential comparator, tuning the resonant frequency</a:t>
            </a:r>
            <a:endParaRPr>
              <a:solidFill>
                <a:schemeClr val="dk1"/>
              </a:solidFill>
              <a:latin typeface="Bellefair"/>
              <a:ea typeface="Bellefair"/>
              <a:cs typeface="Bellefair"/>
              <a:sym typeface="Bellefair"/>
            </a:endParaRPr>
          </a:p>
          <a:p>
            <a:pPr marL="457200" lvl="0" indent="-317500" algn="l" rtl="0">
              <a:lnSpc>
                <a:spcPct val="200000"/>
              </a:lnSpc>
              <a:spcBef>
                <a:spcPts val="0"/>
              </a:spcBef>
              <a:spcAft>
                <a:spcPts val="0"/>
              </a:spcAft>
              <a:buClr>
                <a:schemeClr val="dk1"/>
              </a:buClr>
              <a:buSzPts val="1400"/>
              <a:buFont typeface="Bellefair"/>
              <a:buAutoNum type="arabicPeriod"/>
            </a:pPr>
            <a:r>
              <a:rPr lang="en">
                <a:solidFill>
                  <a:schemeClr val="dk1"/>
                </a:solidFill>
                <a:latin typeface="Bellefair"/>
                <a:ea typeface="Bellefair"/>
                <a:cs typeface="Bellefair"/>
                <a:sym typeface="Bellefair"/>
              </a:rPr>
              <a:t>Hardware design solutions - low-pass filter, acoustic dampening material, secure amplifier</a:t>
            </a:r>
            <a:endParaRPr>
              <a:latin typeface="Bellefair"/>
              <a:ea typeface="Bellefair"/>
              <a:cs typeface="Bellefair"/>
              <a:sym typeface="Bellefair"/>
            </a:endParaRPr>
          </a:p>
        </p:txBody>
      </p:sp>
      <p:sp>
        <p:nvSpPr>
          <p:cNvPr id="398" name="Google Shape;398;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7"/>
                                        </p:tgtEl>
                                        <p:attrNameLst>
                                          <p:attrName>style.visibility</p:attrName>
                                        </p:attrNameLst>
                                      </p:cBhvr>
                                      <p:to>
                                        <p:strVal val="visible"/>
                                      </p:to>
                                    </p:set>
                                    <p:animEffect transition="in" filter="fade">
                                      <p:cBhvr>
                                        <p:cTn id="7" dur="10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6"/>
          <p:cNvSpPr txBox="1"/>
          <p:nvPr/>
        </p:nvSpPr>
        <p:spPr>
          <a:xfrm>
            <a:off x="6019050" y="1706725"/>
            <a:ext cx="3198600" cy="11373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Bellefair"/>
              <a:buAutoNum type="arabicPeriod"/>
            </a:pPr>
            <a:r>
              <a:rPr lang="en">
                <a:latin typeface="Bellefair"/>
                <a:ea typeface="Bellefair"/>
                <a:cs typeface="Bellefair"/>
                <a:sym typeface="Bellefair"/>
              </a:rPr>
              <a:t>Reverse Engineering Attack </a:t>
            </a:r>
            <a:endParaRPr>
              <a:latin typeface="Bellefair"/>
              <a:ea typeface="Bellefair"/>
              <a:cs typeface="Bellefair"/>
              <a:sym typeface="Bellefair"/>
            </a:endParaRPr>
          </a:p>
          <a:p>
            <a:pPr marL="457200" lvl="0" indent="-317500" algn="l" rtl="0">
              <a:lnSpc>
                <a:spcPct val="150000"/>
              </a:lnSpc>
              <a:spcBef>
                <a:spcPts val="0"/>
              </a:spcBef>
              <a:spcAft>
                <a:spcPts val="0"/>
              </a:spcAft>
              <a:buSzPts val="1400"/>
              <a:buFont typeface="Bellefair"/>
              <a:buAutoNum type="arabicPeriod"/>
            </a:pPr>
            <a:r>
              <a:rPr lang="en">
                <a:latin typeface="Bellefair"/>
                <a:ea typeface="Bellefair"/>
                <a:cs typeface="Bellefair"/>
                <a:sym typeface="Bellefair"/>
              </a:rPr>
              <a:t>Spoofing Attack </a:t>
            </a:r>
            <a:endParaRPr>
              <a:latin typeface="Bellefair"/>
              <a:ea typeface="Bellefair"/>
              <a:cs typeface="Bellefair"/>
              <a:sym typeface="Bellefair"/>
            </a:endParaRPr>
          </a:p>
          <a:p>
            <a:pPr marL="457200" lvl="0" indent="-317500" algn="l" rtl="0">
              <a:lnSpc>
                <a:spcPct val="150000"/>
              </a:lnSpc>
              <a:spcBef>
                <a:spcPts val="0"/>
              </a:spcBef>
              <a:spcAft>
                <a:spcPts val="0"/>
              </a:spcAft>
              <a:buSzPts val="1400"/>
              <a:buFont typeface="Bellefair"/>
              <a:buAutoNum type="arabicPeriod"/>
            </a:pPr>
            <a:r>
              <a:rPr lang="en">
                <a:latin typeface="Bellefair"/>
                <a:ea typeface="Bellefair"/>
                <a:cs typeface="Bellefair"/>
                <a:sym typeface="Bellefair"/>
              </a:rPr>
              <a:t>Eavesdropping Attack </a:t>
            </a:r>
            <a:endParaRPr>
              <a:latin typeface="Bellefair"/>
              <a:ea typeface="Bellefair"/>
              <a:cs typeface="Bellefair"/>
              <a:sym typeface="Bellefair"/>
            </a:endParaRPr>
          </a:p>
        </p:txBody>
      </p:sp>
      <p:pic>
        <p:nvPicPr>
          <p:cNvPr id="404" name="Google Shape;404;p56"/>
          <p:cNvPicPr preferRelativeResize="0"/>
          <p:nvPr/>
        </p:nvPicPr>
        <p:blipFill>
          <a:blip r:embed="rId3">
            <a:alphaModFix/>
          </a:blip>
          <a:stretch>
            <a:fillRect/>
          </a:stretch>
        </p:blipFill>
        <p:spPr>
          <a:xfrm>
            <a:off x="248875" y="1453000"/>
            <a:ext cx="5502849" cy="3039810"/>
          </a:xfrm>
          <a:prstGeom prst="rect">
            <a:avLst/>
          </a:prstGeom>
          <a:noFill/>
          <a:ln>
            <a:noFill/>
          </a:ln>
        </p:spPr>
      </p:pic>
      <p:sp>
        <p:nvSpPr>
          <p:cNvPr id="405" name="Google Shape;405;p56"/>
          <p:cNvSpPr txBox="1"/>
          <p:nvPr/>
        </p:nvSpPr>
        <p:spPr>
          <a:xfrm>
            <a:off x="1614625" y="86775"/>
            <a:ext cx="57843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Attacks on Vehicle Dynamic Sensors</a:t>
            </a:r>
            <a:endParaRPr sz="2800">
              <a:solidFill>
                <a:schemeClr val="dk1"/>
              </a:solidFill>
              <a:latin typeface="Bellefair"/>
              <a:ea typeface="Bellefair"/>
              <a:cs typeface="Bellefair"/>
              <a:sym typeface="Bellefair"/>
            </a:endParaRPr>
          </a:p>
        </p:txBody>
      </p:sp>
      <p:sp>
        <p:nvSpPr>
          <p:cNvPr id="406" name="Google Shape;406;p56"/>
          <p:cNvSpPr txBox="1"/>
          <p:nvPr/>
        </p:nvSpPr>
        <p:spPr>
          <a:xfrm>
            <a:off x="2082000" y="798825"/>
            <a:ext cx="4980000" cy="4455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200">
                <a:solidFill>
                  <a:schemeClr val="dk1"/>
                </a:solidFill>
                <a:latin typeface="Bellefair"/>
                <a:ea typeface="Bellefair"/>
                <a:cs typeface="Bellefair"/>
                <a:sym typeface="Bellefair"/>
              </a:rPr>
              <a:t>Tire Pressure Monitoring System (TPMS)</a:t>
            </a:r>
            <a:endParaRPr sz="2200">
              <a:solidFill>
                <a:schemeClr val="dk1"/>
              </a:solidFill>
              <a:latin typeface="Bellefair"/>
              <a:ea typeface="Bellefair"/>
              <a:cs typeface="Bellefair"/>
              <a:sym typeface="Bellefair"/>
            </a:endParaRPr>
          </a:p>
        </p:txBody>
      </p:sp>
      <p:sp>
        <p:nvSpPr>
          <p:cNvPr id="407" name="Google Shape;407;p56"/>
          <p:cNvSpPr txBox="1"/>
          <p:nvPr/>
        </p:nvSpPr>
        <p:spPr>
          <a:xfrm>
            <a:off x="1136400" y="2373150"/>
            <a:ext cx="818400" cy="399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latin typeface="Bellefair"/>
                <a:ea typeface="Bellefair"/>
                <a:cs typeface="Bellefair"/>
                <a:sym typeface="Bellefair"/>
              </a:rPr>
              <a:t>Sensor ID</a:t>
            </a:r>
            <a:endParaRPr sz="1200">
              <a:latin typeface="Bellefair"/>
              <a:ea typeface="Bellefair"/>
              <a:cs typeface="Bellefair"/>
              <a:sym typeface="Bellefair"/>
            </a:endParaRPr>
          </a:p>
        </p:txBody>
      </p:sp>
      <p:sp>
        <p:nvSpPr>
          <p:cNvPr id="408" name="Google Shape;408;p56"/>
          <p:cNvSpPr txBox="1"/>
          <p:nvPr/>
        </p:nvSpPr>
        <p:spPr>
          <a:xfrm>
            <a:off x="1136400" y="3140100"/>
            <a:ext cx="818400" cy="399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latin typeface="Bellefair"/>
                <a:ea typeface="Bellefair"/>
                <a:cs typeface="Bellefair"/>
                <a:sym typeface="Bellefair"/>
              </a:rPr>
              <a:t>Sensor ID</a:t>
            </a:r>
            <a:endParaRPr sz="1200">
              <a:latin typeface="Bellefair"/>
              <a:ea typeface="Bellefair"/>
              <a:cs typeface="Bellefair"/>
              <a:sym typeface="Bellefair"/>
            </a:endParaRPr>
          </a:p>
        </p:txBody>
      </p:sp>
      <p:sp>
        <p:nvSpPr>
          <p:cNvPr id="409" name="Google Shape;409;p56"/>
          <p:cNvSpPr txBox="1"/>
          <p:nvPr/>
        </p:nvSpPr>
        <p:spPr>
          <a:xfrm>
            <a:off x="4204525" y="3140100"/>
            <a:ext cx="818400" cy="399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latin typeface="Bellefair"/>
                <a:ea typeface="Bellefair"/>
                <a:cs typeface="Bellefair"/>
                <a:sym typeface="Bellefair"/>
              </a:rPr>
              <a:t>Sensor ID</a:t>
            </a:r>
            <a:endParaRPr sz="1200">
              <a:latin typeface="Bellefair"/>
              <a:ea typeface="Bellefair"/>
              <a:cs typeface="Bellefair"/>
              <a:sym typeface="Bellefair"/>
            </a:endParaRPr>
          </a:p>
        </p:txBody>
      </p:sp>
      <p:sp>
        <p:nvSpPr>
          <p:cNvPr id="410" name="Google Shape;410;p56"/>
          <p:cNvSpPr txBox="1"/>
          <p:nvPr/>
        </p:nvSpPr>
        <p:spPr>
          <a:xfrm>
            <a:off x="4204525" y="2372100"/>
            <a:ext cx="818400" cy="399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latin typeface="Bellefair"/>
                <a:ea typeface="Bellefair"/>
                <a:cs typeface="Bellefair"/>
                <a:sym typeface="Bellefair"/>
              </a:rPr>
              <a:t>Sensor ID</a:t>
            </a:r>
            <a:endParaRPr sz="1200">
              <a:latin typeface="Bellefair"/>
              <a:ea typeface="Bellefair"/>
              <a:cs typeface="Bellefair"/>
              <a:sym typeface="Bellefair"/>
            </a:endParaRPr>
          </a:p>
        </p:txBody>
      </p:sp>
      <p:sp>
        <p:nvSpPr>
          <p:cNvPr id="411" name="Google Shape;411;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1000"/>
                                        <p:tgtEl>
                                          <p:spTgt spid="404"/>
                                        </p:tgtEl>
                                      </p:cBhvr>
                                    </p:animEffect>
                                  </p:childTnLst>
                                </p:cTn>
                              </p:par>
                              <p:par>
                                <p:cTn id="8" presetID="10" presetClass="entr" presetSubtype="0" fill="hold" nodeType="withEffect">
                                  <p:stCondLst>
                                    <p:cond delay="0"/>
                                  </p:stCondLst>
                                  <p:childTnLst>
                                    <p:set>
                                      <p:cBhvr>
                                        <p:cTn id="9" dur="1" fill="hold">
                                          <p:stCondLst>
                                            <p:cond delay="0"/>
                                          </p:stCondLst>
                                        </p:cTn>
                                        <p:tgtEl>
                                          <p:spTgt spid="407"/>
                                        </p:tgtEl>
                                        <p:attrNameLst>
                                          <p:attrName>style.visibility</p:attrName>
                                        </p:attrNameLst>
                                      </p:cBhvr>
                                      <p:to>
                                        <p:strVal val="visible"/>
                                      </p:to>
                                    </p:set>
                                    <p:animEffect transition="in" filter="fade">
                                      <p:cBhvr>
                                        <p:cTn id="10" dur="1000"/>
                                        <p:tgtEl>
                                          <p:spTgt spid="407"/>
                                        </p:tgtEl>
                                      </p:cBhvr>
                                    </p:animEffect>
                                  </p:childTnLst>
                                </p:cTn>
                              </p:par>
                              <p:par>
                                <p:cTn id="11" presetID="10" presetClass="entr" presetSubtype="0" fill="hold" nodeType="withEffect">
                                  <p:stCondLst>
                                    <p:cond delay="0"/>
                                  </p:stCondLst>
                                  <p:childTnLst>
                                    <p:set>
                                      <p:cBhvr>
                                        <p:cTn id="12" dur="1" fill="hold">
                                          <p:stCondLst>
                                            <p:cond delay="0"/>
                                          </p:stCondLst>
                                        </p:cTn>
                                        <p:tgtEl>
                                          <p:spTgt spid="408"/>
                                        </p:tgtEl>
                                        <p:attrNameLst>
                                          <p:attrName>style.visibility</p:attrName>
                                        </p:attrNameLst>
                                      </p:cBhvr>
                                      <p:to>
                                        <p:strVal val="visible"/>
                                      </p:to>
                                    </p:set>
                                    <p:animEffect transition="in" filter="fade">
                                      <p:cBhvr>
                                        <p:cTn id="13" dur="1000"/>
                                        <p:tgtEl>
                                          <p:spTgt spid="408"/>
                                        </p:tgtEl>
                                      </p:cBhvr>
                                    </p:animEffect>
                                  </p:childTnLst>
                                </p:cTn>
                              </p:par>
                              <p:par>
                                <p:cTn id="14" presetID="10" presetClass="entr" presetSubtype="0" fill="hold" nodeType="withEffect">
                                  <p:stCondLst>
                                    <p:cond delay="0"/>
                                  </p:stCondLst>
                                  <p:childTnLst>
                                    <p:set>
                                      <p:cBhvr>
                                        <p:cTn id="15" dur="1" fill="hold">
                                          <p:stCondLst>
                                            <p:cond delay="0"/>
                                          </p:stCondLst>
                                        </p:cTn>
                                        <p:tgtEl>
                                          <p:spTgt spid="410"/>
                                        </p:tgtEl>
                                        <p:attrNameLst>
                                          <p:attrName>style.visibility</p:attrName>
                                        </p:attrNameLst>
                                      </p:cBhvr>
                                      <p:to>
                                        <p:strVal val="visible"/>
                                      </p:to>
                                    </p:set>
                                    <p:animEffect transition="in" filter="fade">
                                      <p:cBhvr>
                                        <p:cTn id="16" dur="1000"/>
                                        <p:tgtEl>
                                          <p:spTgt spid="410"/>
                                        </p:tgtEl>
                                      </p:cBhvr>
                                    </p:animEffect>
                                  </p:childTnLst>
                                </p:cTn>
                              </p:par>
                              <p:par>
                                <p:cTn id="17" presetID="10" presetClass="entr" presetSubtype="0" fill="hold" nodeType="withEffect">
                                  <p:stCondLst>
                                    <p:cond delay="0"/>
                                  </p:stCondLst>
                                  <p:childTnLst>
                                    <p:set>
                                      <p:cBhvr>
                                        <p:cTn id="18" dur="1" fill="hold">
                                          <p:stCondLst>
                                            <p:cond delay="0"/>
                                          </p:stCondLst>
                                        </p:cTn>
                                        <p:tgtEl>
                                          <p:spTgt spid="409"/>
                                        </p:tgtEl>
                                        <p:attrNameLst>
                                          <p:attrName>style.visibility</p:attrName>
                                        </p:attrNameLst>
                                      </p:cBhvr>
                                      <p:to>
                                        <p:strVal val="visible"/>
                                      </p:to>
                                    </p:set>
                                    <p:animEffect transition="in" filter="fade">
                                      <p:cBhvr>
                                        <p:cTn id="19" dur="1000"/>
                                        <p:tgtEl>
                                          <p:spTgt spid="40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03"/>
                                        </p:tgtEl>
                                        <p:attrNameLst>
                                          <p:attrName>style.visibility</p:attrName>
                                        </p:attrNameLst>
                                      </p:cBhvr>
                                      <p:to>
                                        <p:strVal val="visible"/>
                                      </p:to>
                                    </p:set>
                                    <p:animEffect transition="in" filter="fade">
                                      <p:cBhvr>
                                        <p:cTn id="24" dur="10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7"/>
          <p:cNvSpPr txBox="1"/>
          <p:nvPr/>
        </p:nvSpPr>
        <p:spPr>
          <a:xfrm>
            <a:off x="878150" y="1505650"/>
            <a:ext cx="8465100" cy="2421000"/>
          </a:xfrm>
          <a:prstGeom prst="rect">
            <a:avLst/>
          </a:prstGeom>
          <a:noFill/>
          <a:ln>
            <a:noFill/>
          </a:ln>
        </p:spPr>
        <p:txBody>
          <a:bodyPr spcFirstLastPara="1" wrap="square" lIns="91425" tIns="91425" rIns="91425" bIns="91425" anchor="t" anchorCtr="0">
            <a:noAutofit/>
          </a:bodyPr>
          <a:lstStyle/>
          <a:p>
            <a:pPr marL="457200" lvl="0" indent="-317500" algn="l" rtl="0">
              <a:lnSpc>
                <a:spcPct val="200000"/>
              </a:lnSpc>
              <a:spcBef>
                <a:spcPts val="0"/>
              </a:spcBef>
              <a:spcAft>
                <a:spcPts val="0"/>
              </a:spcAft>
              <a:buSzPts val="1400"/>
              <a:buFont typeface="Bellefair"/>
              <a:buAutoNum type="arabicPeriod"/>
            </a:pPr>
            <a:r>
              <a:rPr lang="en">
                <a:latin typeface="Bellefair"/>
                <a:ea typeface="Bellefair"/>
                <a:cs typeface="Bellefair"/>
                <a:sym typeface="Bellefair"/>
              </a:rPr>
              <a:t>Incorporate basic error checking, also use a conducive packet structure</a:t>
            </a:r>
            <a:endParaRPr>
              <a:latin typeface="Bellefair"/>
              <a:ea typeface="Bellefair"/>
              <a:cs typeface="Bellefair"/>
              <a:sym typeface="Bellefair"/>
            </a:endParaRPr>
          </a:p>
          <a:p>
            <a:pPr marL="457200" lvl="0" indent="-317500" algn="l" rtl="0">
              <a:lnSpc>
                <a:spcPct val="200000"/>
              </a:lnSpc>
              <a:spcBef>
                <a:spcPts val="0"/>
              </a:spcBef>
              <a:spcAft>
                <a:spcPts val="0"/>
              </a:spcAft>
              <a:buSzPts val="1400"/>
              <a:buFont typeface="Bellefair"/>
              <a:buAutoNum type="arabicPeriod"/>
            </a:pPr>
            <a:r>
              <a:rPr lang="en">
                <a:latin typeface="Bellefair"/>
                <a:ea typeface="Bellefair"/>
                <a:cs typeface="Bellefair"/>
                <a:sym typeface="Bellefair"/>
              </a:rPr>
              <a:t>Linear-Feedback Shift Register (LFSR)-based encryption and anonymity techniques - to shield the sensor IDs</a:t>
            </a:r>
            <a:endParaRPr>
              <a:latin typeface="Bellefair"/>
              <a:ea typeface="Bellefair"/>
              <a:cs typeface="Bellefair"/>
              <a:sym typeface="Bellefair"/>
            </a:endParaRPr>
          </a:p>
          <a:p>
            <a:pPr marL="457200" lvl="0" indent="-317500" algn="l" rtl="0">
              <a:lnSpc>
                <a:spcPct val="200000"/>
              </a:lnSpc>
              <a:spcBef>
                <a:spcPts val="0"/>
              </a:spcBef>
              <a:spcAft>
                <a:spcPts val="0"/>
              </a:spcAft>
              <a:buSzPts val="1400"/>
              <a:buFont typeface="Bellefair"/>
              <a:buAutoNum type="arabicPeriod"/>
            </a:pPr>
            <a:r>
              <a:rPr lang="en">
                <a:latin typeface="Bellefair"/>
                <a:ea typeface="Bellefair"/>
                <a:cs typeface="Bellefair"/>
                <a:sym typeface="Bellefair"/>
              </a:rPr>
              <a:t>Static code analysis tools in the </a:t>
            </a:r>
            <a:r>
              <a:rPr lang="en">
                <a:solidFill>
                  <a:schemeClr val="dk1"/>
                </a:solidFill>
                <a:latin typeface="Bellefair"/>
                <a:ea typeface="Bellefair"/>
                <a:cs typeface="Bellefair"/>
                <a:sym typeface="Bellefair"/>
              </a:rPr>
              <a:t>ECU software</a:t>
            </a:r>
            <a:endParaRPr>
              <a:latin typeface="Bellefair"/>
              <a:ea typeface="Bellefair"/>
              <a:cs typeface="Bellefair"/>
              <a:sym typeface="Bellefair"/>
            </a:endParaRPr>
          </a:p>
        </p:txBody>
      </p:sp>
      <p:sp>
        <p:nvSpPr>
          <p:cNvPr id="417" name="Google Shape;417;p57"/>
          <p:cNvSpPr txBox="1"/>
          <p:nvPr/>
        </p:nvSpPr>
        <p:spPr>
          <a:xfrm>
            <a:off x="1614625" y="86775"/>
            <a:ext cx="57843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Attacks on Vehicle Dynamic Sensors</a:t>
            </a:r>
            <a:endParaRPr sz="2800">
              <a:solidFill>
                <a:schemeClr val="dk1"/>
              </a:solidFill>
              <a:latin typeface="Bellefair"/>
              <a:ea typeface="Bellefair"/>
              <a:cs typeface="Bellefair"/>
              <a:sym typeface="Bellefair"/>
            </a:endParaRPr>
          </a:p>
        </p:txBody>
      </p:sp>
      <p:sp>
        <p:nvSpPr>
          <p:cNvPr id="418" name="Google Shape;418;p57"/>
          <p:cNvSpPr txBox="1"/>
          <p:nvPr/>
        </p:nvSpPr>
        <p:spPr>
          <a:xfrm>
            <a:off x="2082000" y="798825"/>
            <a:ext cx="4980000" cy="4455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200">
                <a:solidFill>
                  <a:schemeClr val="dk1"/>
                </a:solidFill>
                <a:latin typeface="Bellefair"/>
                <a:ea typeface="Bellefair"/>
                <a:cs typeface="Bellefair"/>
                <a:sym typeface="Bellefair"/>
              </a:rPr>
              <a:t>Countermeasures</a:t>
            </a:r>
            <a:endParaRPr sz="2200">
              <a:solidFill>
                <a:schemeClr val="dk1"/>
              </a:solidFill>
              <a:latin typeface="Bellefair"/>
              <a:ea typeface="Bellefair"/>
              <a:cs typeface="Bellefair"/>
              <a:sym typeface="Bellefair"/>
            </a:endParaRPr>
          </a:p>
        </p:txBody>
      </p:sp>
      <p:sp>
        <p:nvSpPr>
          <p:cNvPr id="419" name="Google Shape;419;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fade">
                                      <p:cBhvr>
                                        <p:cTn id="7" dur="10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8"/>
          <p:cNvSpPr txBox="1"/>
          <p:nvPr/>
        </p:nvSpPr>
        <p:spPr>
          <a:xfrm>
            <a:off x="656100" y="509575"/>
            <a:ext cx="78318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Future Outlook</a:t>
            </a:r>
            <a:endParaRPr sz="2800">
              <a:solidFill>
                <a:schemeClr val="dk1"/>
              </a:solidFill>
              <a:latin typeface="Bellefair"/>
              <a:ea typeface="Bellefair"/>
              <a:cs typeface="Bellefair"/>
              <a:sym typeface="Bellefair"/>
            </a:endParaRPr>
          </a:p>
        </p:txBody>
      </p:sp>
      <p:sp>
        <p:nvSpPr>
          <p:cNvPr id="425" name="Google Shape;425;p58"/>
          <p:cNvSpPr txBox="1"/>
          <p:nvPr/>
        </p:nvSpPr>
        <p:spPr>
          <a:xfrm>
            <a:off x="216475" y="1053775"/>
            <a:ext cx="2483400" cy="681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latin typeface="Bellefair"/>
                <a:ea typeface="Bellefair"/>
                <a:cs typeface="Bellefair"/>
                <a:sym typeface="Bellefair"/>
              </a:rPr>
              <a:t>Machine Learning based solutions</a:t>
            </a:r>
            <a:endParaRPr>
              <a:latin typeface="Bellefair"/>
              <a:ea typeface="Bellefair"/>
              <a:cs typeface="Bellefair"/>
              <a:sym typeface="Bellefair"/>
            </a:endParaRPr>
          </a:p>
        </p:txBody>
      </p:sp>
      <p:pic>
        <p:nvPicPr>
          <p:cNvPr id="426" name="Google Shape;426;p58"/>
          <p:cNvPicPr preferRelativeResize="0"/>
          <p:nvPr/>
        </p:nvPicPr>
        <p:blipFill>
          <a:blip r:embed="rId3">
            <a:alphaModFix/>
          </a:blip>
          <a:stretch>
            <a:fillRect/>
          </a:stretch>
        </p:blipFill>
        <p:spPr>
          <a:xfrm>
            <a:off x="2841750" y="1340125"/>
            <a:ext cx="6140034" cy="3259524"/>
          </a:xfrm>
          <a:prstGeom prst="rect">
            <a:avLst/>
          </a:prstGeom>
          <a:noFill/>
          <a:ln>
            <a:noFill/>
          </a:ln>
        </p:spPr>
      </p:pic>
      <p:sp>
        <p:nvSpPr>
          <p:cNvPr id="427" name="Google Shape;427;p58"/>
          <p:cNvSpPr txBox="1"/>
          <p:nvPr/>
        </p:nvSpPr>
        <p:spPr>
          <a:xfrm>
            <a:off x="127475" y="4599650"/>
            <a:ext cx="6194400" cy="47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i="1">
                <a:latin typeface="Bellefair"/>
                <a:ea typeface="Bellefair"/>
                <a:cs typeface="Bellefair"/>
                <a:sym typeface="Bellefair"/>
              </a:rPr>
              <a:t>Z. Khan, M. Chowdhury, M. Islam, C.-Y. Huang, and M. Rahman, “Long short-term memory neural networks for false information attack detection in software-defined in-vehicle network,” 2019</a:t>
            </a:r>
            <a:endParaRPr sz="1000" i="1">
              <a:latin typeface="Bellefair"/>
              <a:ea typeface="Bellefair"/>
              <a:cs typeface="Bellefair"/>
              <a:sym typeface="Bellefair"/>
            </a:endParaRPr>
          </a:p>
          <a:p>
            <a:pPr marL="0" lvl="0" indent="0" algn="l" rtl="0">
              <a:spcBef>
                <a:spcPts val="0"/>
              </a:spcBef>
              <a:spcAft>
                <a:spcPts val="0"/>
              </a:spcAft>
              <a:buNone/>
            </a:pPr>
            <a:endParaRPr sz="1000" i="1">
              <a:latin typeface="Bellefair"/>
              <a:ea typeface="Bellefair"/>
              <a:cs typeface="Bellefair"/>
              <a:sym typeface="Bellefair"/>
            </a:endParaRPr>
          </a:p>
        </p:txBody>
      </p:sp>
      <p:sp>
        <p:nvSpPr>
          <p:cNvPr id="428" name="Google Shape;428;p58"/>
          <p:cNvSpPr txBox="1"/>
          <p:nvPr/>
        </p:nvSpPr>
        <p:spPr>
          <a:xfrm>
            <a:off x="242450" y="1671200"/>
            <a:ext cx="2599200" cy="2753700"/>
          </a:xfrm>
          <a:prstGeom prst="rect">
            <a:avLst/>
          </a:prstGeom>
          <a:noFill/>
          <a:ln>
            <a:noFill/>
          </a:ln>
        </p:spPr>
        <p:txBody>
          <a:bodyPr spcFirstLastPara="1" wrap="square" lIns="91425" tIns="91425" rIns="91425" bIns="91425" anchor="t" anchorCtr="0">
            <a:noAutofit/>
          </a:bodyPr>
          <a:lstStyle/>
          <a:p>
            <a:pPr marL="457200" lvl="0" indent="-298450" algn="l" rtl="0">
              <a:lnSpc>
                <a:spcPct val="200000"/>
              </a:lnSpc>
              <a:spcBef>
                <a:spcPts val="0"/>
              </a:spcBef>
              <a:spcAft>
                <a:spcPts val="0"/>
              </a:spcAft>
              <a:buSzPts val="1100"/>
              <a:buFont typeface="Bellefair"/>
              <a:buAutoNum type="arabicPeriod"/>
            </a:pPr>
            <a:r>
              <a:rPr lang="en" sz="1100">
                <a:latin typeface="Bellefair"/>
                <a:ea typeface="Bellefair"/>
                <a:cs typeface="Bellefair"/>
                <a:sym typeface="Bellefair"/>
              </a:rPr>
              <a:t>Deep Neural Networks</a:t>
            </a:r>
            <a:endParaRPr sz="1100">
              <a:latin typeface="Bellefair"/>
              <a:ea typeface="Bellefair"/>
              <a:cs typeface="Bellefair"/>
              <a:sym typeface="Bellefair"/>
            </a:endParaRPr>
          </a:p>
          <a:p>
            <a:pPr marL="457200" lvl="0" indent="-298450" algn="l" rtl="0">
              <a:lnSpc>
                <a:spcPct val="200000"/>
              </a:lnSpc>
              <a:spcBef>
                <a:spcPts val="0"/>
              </a:spcBef>
              <a:spcAft>
                <a:spcPts val="0"/>
              </a:spcAft>
              <a:buSzPts val="1100"/>
              <a:buFont typeface="Bellefair"/>
              <a:buAutoNum type="arabicPeriod"/>
            </a:pPr>
            <a:r>
              <a:rPr lang="en" sz="1100">
                <a:latin typeface="Bellefair"/>
                <a:ea typeface="Bellefair"/>
                <a:cs typeface="Bellefair"/>
                <a:sym typeface="Bellefair"/>
              </a:rPr>
              <a:t>Convolutional Neural Nets</a:t>
            </a:r>
            <a:endParaRPr sz="1100">
              <a:latin typeface="Bellefair"/>
              <a:ea typeface="Bellefair"/>
              <a:cs typeface="Bellefair"/>
              <a:sym typeface="Bellefair"/>
            </a:endParaRPr>
          </a:p>
          <a:p>
            <a:pPr marL="457200" lvl="0" indent="-298450" algn="l" rtl="0">
              <a:lnSpc>
                <a:spcPct val="200000"/>
              </a:lnSpc>
              <a:spcBef>
                <a:spcPts val="0"/>
              </a:spcBef>
              <a:spcAft>
                <a:spcPts val="0"/>
              </a:spcAft>
              <a:buSzPts val="1100"/>
              <a:buFont typeface="Bellefair"/>
              <a:buAutoNum type="arabicPeriod"/>
            </a:pPr>
            <a:r>
              <a:rPr lang="en" sz="1100">
                <a:latin typeface="Bellefair"/>
                <a:ea typeface="Bellefair"/>
                <a:cs typeface="Bellefair"/>
                <a:sym typeface="Bellefair"/>
              </a:rPr>
              <a:t>Tiny ML for low resource systems</a:t>
            </a:r>
            <a:endParaRPr sz="1100">
              <a:latin typeface="Bellefair"/>
              <a:ea typeface="Bellefair"/>
              <a:cs typeface="Bellefair"/>
              <a:sym typeface="Bellefair"/>
            </a:endParaRPr>
          </a:p>
        </p:txBody>
      </p:sp>
      <p:sp>
        <p:nvSpPr>
          <p:cNvPr id="429" name="Google Shape;429;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animEffect transition="in" filter="fade">
                                      <p:cBhvr>
                                        <p:cTn id="7" dur="1000"/>
                                        <p:tgtEl>
                                          <p:spTgt spid="4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6"/>
                                        </p:tgtEl>
                                        <p:attrNameLst>
                                          <p:attrName>style.visibility</p:attrName>
                                        </p:attrNameLst>
                                      </p:cBhvr>
                                      <p:to>
                                        <p:strVal val="visible"/>
                                      </p:to>
                                    </p:set>
                                    <p:animEffect transition="in" filter="fade">
                                      <p:cBhvr>
                                        <p:cTn id="12" dur="1000"/>
                                        <p:tgtEl>
                                          <p:spTgt spid="426"/>
                                        </p:tgtEl>
                                      </p:cBhvr>
                                    </p:animEffect>
                                  </p:childTnLst>
                                </p:cTn>
                              </p:par>
                              <p:par>
                                <p:cTn id="13" presetID="10" presetClass="entr" presetSubtype="0" fill="hold" nodeType="withEffect">
                                  <p:stCondLst>
                                    <p:cond delay="0"/>
                                  </p:stCondLst>
                                  <p:childTnLst>
                                    <p:set>
                                      <p:cBhvr>
                                        <p:cTn id="14" dur="1" fill="hold">
                                          <p:stCondLst>
                                            <p:cond delay="0"/>
                                          </p:stCondLst>
                                        </p:cTn>
                                        <p:tgtEl>
                                          <p:spTgt spid="427"/>
                                        </p:tgtEl>
                                        <p:attrNameLst>
                                          <p:attrName>style.visibility</p:attrName>
                                        </p:attrNameLst>
                                      </p:cBhvr>
                                      <p:to>
                                        <p:strVal val="visible"/>
                                      </p:to>
                                    </p:set>
                                    <p:animEffect transition="in" filter="fade">
                                      <p:cBhvr>
                                        <p:cTn id="15" dur="1000"/>
                                        <p:tgtEl>
                                          <p:spTgt spid="427"/>
                                        </p:tgtEl>
                                      </p:cBhvr>
                                    </p:animEffect>
                                  </p:childTnLst>
                                </p:cTn>
                              </p:par>
                              <p:par>
                                <p:cTn id="16" presetID="1" presetClass="entr" presetSubtype="0" fill="hold" nodeType="withEffect">
                                  <p:stCondLst>
                                    <p:cond delay="0"/>
                                  </p:stCondLst>
                                  <p:childTnLst>
                                    <p:set>
                                      <p:cBhvr>
                                        <p:cTn id="17" dur="1" fill="hold">
                                          <p:stCondLst>
                                            <p:cond delay="0"/>
                                          </p:stCondLst>
                                        </p:cTn>
                                        <p:tgtEl>
                                          <p:spTgt spid="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2286000" lvl="0" indent="457200" algn="l" rtl="0">
              <a:spcBef>
                <a:spcPts val="0"/>
              </a:spcBef>
              <a:spcAft>
                <a:spcPts val="0"/>
              </a:spcAft>
              <a:buNone/>
            </a:pPr>
            <a:r>
              <a:rPr lang="en">
                <a:latin typeface="Bellefair"/>
                <a:ea typeface="Bellefair"/>
                <a:cs typeface="Bellefair"/>
                <a:sym typeface="Bellefair"/>
              </a:rPr>
              <a:t>Future Outlook</a:t>
            </a:r>
            <a:endParaRPr>
              <a:latin typeface="Bellefair"/>
              <a:ea typeface="Bellefair"/>
              <a:cs typeface="Bellefair"/>
              <a:sym typeface="Bellefair"/>
            </a:endParaRPr>
          </a:p>
        </p:txBody>
      </p:sp>
      <p:sp>
        <p:nvSpPr>
          <p:cNvPr id="435" name="Google Shape;435;p59"/>
          <p:cNvSpPr txBox="1">
            <a:spLocks noGrp="1"/>
          </p:cNvSpPr>
          <p:nvPr>
            <p:ph type="body" idx="1"/>
          </p:nvPr>
        </p:nvSpPr>
        <p:spPr>
          <a:xfrm>
            <a:off x="562825" y="1213100"/>
            <a:ext cx="8520600" cy="364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latin typeface="Bellefair"/>
                <a:ea typeface="Bellefair"/>
                <a:cs typeface="Bellefair"/>
                <a:sym typeface="Bellefair"/>
              </a:rPr>
              <a:t>Blockchain based solutions</a:t>
            </a:r>
            <a:endParaRPr sz="1500">
              <a:solidFill>
                <a:schemeClr val="dk1"/>
              </a:solidFill>
              <a:latin typeface="Bellefair"/>
              <a:ea typeface="Bellefair"/>
              <a:cs typeface="Bellefair"/>
              <a:sym typeface="Bellefair"/>
            </a:endParaRPr>
          </a:p>
          <a:p>
            <a:pPr marL="0" lvl="0" indent="0" algn="l" rtl="0">
              <a:spcBef>
                <a:spcPts val="1600"/>
              </a:spcBef>
              <a:spcAft>
                <a:spcPts val="0"/>
              </a:spcAft>
              <a:buNone/>
            </a:pPr>
            <a:r>
              <a:rPr lang="en" sz="1500" b="1">
                <a:solidFill>
                  <a:schemeClr val="dk1"/>
                </a:solidFill>
                <a:latin typeface="Bellefair"/>
                <a:ea typeface="Bellefair"/>
                <a:cs typeface="Bellefair"/>
                <a:sym typeface="Bellefair"/>
              </a:rPr>
              <a:t>Features: </a:t>
            </a:r>
            <a:r>
              <a:rPr lang="en" sz="1500">
                <a:solidFill>
                  <a:schemeClr val="dk1"/>
                </a:solidFill>
                <a:latin typeface="Bellefair"/>
                <a:ea typeface="Bellefair"/>
                <a:cs typeface="Bellefair"/>
                <a:sym typeface="Bellefair"/>
              </a:rPr>
              <a:t>Immutability, Distributed Network, security(encryption), anonymity(no personal information is used).</a:t>
            </a:r>
            <a:endParaRPr sz="1500" b="1">
              <a:solidFill>
                <a:schemeClr val="dk1"/>
              </a:solidFill>
              <a:latin typeface="Bellefair"/>
              <a:ea typeface="Bellefair"/>
              <a:cs typeface="Bellefair"/>
              <a:sym typeface="Bellefair"/>
            </a:endParaRPr>
          </a:p>
          <a:p>
            <a:pPr marL="457200" lvl="0" indent="-323850" algn="l" rtl="0">
              <a:spcBef>
                <a:spcPts val="1600"/>
              </a:spcBef>
              <a:spcAft>
                <a:spcPts val="0"/>
              </a:spcAft>
              <a:buClr>
                <a:schemeClr val="dk1"/>
              </a:buClr>
              <a:buSzPts val="1500"/>
              <a:buFont typeface="Bellefair"/>
              <a:buChar char="❖"/>
            </a:pPr>
            <a:r>
              <a:rPr lang="en" sz="1500" b="1">
                <a:solidFill>
                  <a:schemeClr val="dk1"/>
                </a:solidFill>
                <a:latin typeface="Bellefair"/>
                <a:ea typeface="Bellefair"/>
                <a:cs typeface="Bellefair"/>
                <a:sym typeface="Bellefair"/>
              </a:rPr>
              <a:t>Inter-vehicle Networks V2X:</a:t>
            </a:r>
            <a:endParaRPr sz="1500" b="1">
              <a:solidFill>
                <a:schemeClr val="dk1"/>
              </a:solidFill>
              <a:latin typeface="Bellefair"/>
              <a:ea typeface="Bellefair"/>
              <a:cs typeface="Bellefair"/>
              <a:sym typeface="Bellefair"/>
            </a:endParaRPr>
          </a:p>
          <a:p>
            <a:pPr marL="0" lvl="0" indent="0" algn="l" rtl="0">
              <a:spcBef>
                <a:spcPts val="1600"/>
              </a:spcBef>
              <a:spcAft>
                <a:spcPts val="0"/>
              </a:spcAft>
              <a:buNone/>
            </a:pPr>
            <a:r>
              <a:rPr lang="en" sz="1500">
                <a:solidFill>
                  <a:schemeClr val="dk1"/>
                </a:solidFill>
                <a:latin typeface="Bellefair"/>
                <a:ea typeface="Bellefair"/>
                <a:cs typeface="Bellefair"/>
                <a:sym typeface="Bellefair"/>
              </a:rPr>
              <a:t>OTA updates can be delivered through blockchain.</a:t>
            </a:r>
            <a:endParaRPr sz="1500">
              <a:solidFill>
                <a:schemeClr val="dk1"/>
              </a:solidFill>
              <a:latin typeface="Bellefair"/>
              <a:ea typeface="Bellefair"/>
              <a:cs typeface="Bellefair"/>
              <a:sym typeface="Bellefair"/>
            </a:endParaRPr>
          </a:p>
          <a:p>
            <a:pPr marL="457200" lvl="0" indent="-323850" algn="l" rtl="0">
              <a:spcBef>
                <a:spcPts val="1600"/>
              </a:spcBef>
              <a:spcAft>
                <a:spcPts val="0"/>
              </a:spcAft>
              <a:buClr>
                <a:schemeClr val="dk1"/>
              </a:buClr>
              <a:buSzPts val="1500"/>
              <a:buChar char="❖"/>
            </a:pPr>
            <a:r>
              <a:rPr lang="en" sz="1500" b="1">
                <a:solidFill>
                  <a:schemeClr val="dk1"/>
                </a:solidFill>
                <a:latin typeface="Bellefair"/>
                <a:ea typeface="Bellefair"/>
                <a:cs typeface="Bellefair"/>
                <a:sym typeface="Bellefair"/>
              </a:rPr>
              <a:t>Intra-vehicle Networks V2V:</a:t>
            </a:r>
            <a:r>
              <a:rPr lang="en" sz="1500">
                <a:solidFill>
                  <a:schemeClr val="dk1"/>
                </a:solidFill>
                <a:latin typeface="Bellefair"/>
                <a:ea typeface="Bellefair"/>
                <a:cs typeface="Bellefair"/>
                <a:sym typeface="Bellefair"/>
              </a:rPr>
              <a:t>			</a:t>
            </a:r>
            <a:endParaRPr sz="1500">
              <a:solidFill>
                <a:schemeClr val="dk1"/>
              </a:solidFill>
              <a:latin typeface="Bellefair"/>
              <a:ea typeface="Bellefair"/>
              <a:cs typeface="Bellefair"/>
              <a:sym typeface="Bellefair"/>
            </a:endParaRPr>
          </a:p>
          <a:p>
            <a:pPr marL="0" lvl="0" indent="0" algn="l" rtl="0">
              <a:spcBef>
                <a:spcPts val="1600"/>
              </a:spcBef>
              <a:spcAft>
                <a:spcPts val="1600"/>
              </a:spcAft>
              <a:buNone/>
            </a:pPr>
            <a:r>
              <a:rPr lang="en" sz="1500">
                <a:solidFill>
                  <a:schemeClr val="dk1"/>
                </a:solidFill>
                <a:latin typeface="Bellefair"/>
                <a:ea typeface="Bellefair"/>
                <a:cs typeface="Bellefair"/>
                <a:sym typeface="Bellefair"/>
              </a:rPr>
              <a:t>Traffic updates like collisions, congestions can be shared among other vehicles through blockchain.</a:t>
            </a:r>
            <a:endParaRPr sz="1500">
              <a:solidFill>
                <a:schemeClr val="dk1"/>
              </a:solidFill>
              <a:latin typeface="Bellefair"/>
              <a:ea typeface="Bellefair"/>
              <a:cs typeface="Bellefair"/>
              <a:sym typeface="Bellefair"/>
            </a:endParaRPr>
          </a:p>
        </p:txBody>
      </p:sp>
      <p:sp>
        <p:nvSpPr>
          <p:cNvPr id="436" name="Google Shape;436;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2743200" lvl="0" indent="457200" algn="l" rtl="0">
              <a:spcBef>
                <a:spcPts val="0"/>
              </a:spcBef>
              <a:spcAft>
                <a:spcPts val="0"/>
              </a:spcAft>
              <a:buNone/>
            </a:pPr>
            <a:r>
              <a:rPr lang="en">
                <a:latin typeface="Bellefair"/>
                <a:ea typeface="Bellefair"/>
                <a:cs typeface="Bellefair"/>
                <a:sym typeface="Bellefair"/>
              </a:rPr>
              <a:t>Conclusion</a:t>
            </a:r>
            <a:endParaRPr>
              <a:latin typeface="Bellefair"/>
              <a:ea typeface="Bellefair"/>
              <a:cs typeface="Bellefair"/>
              <a:sym typeface="Bellefair"/>
            </a:endParaRPr>
          </a:p>
        </p:txBody>
      </p:sp>
      <p:sp>
        <p:nvSpPr>
          <p:cNvPr id="442" name="Google Shape;442;p60"/>
          <p:cNvSpPr txBox="1">
            <a:spLocks noGrp="1"/>
          </p:cNvSpPr>
          <p:nvPr>
            <p:ph type="body" idx="1"/>
          </p:nvPr>
        </p:nvSpPr>
        <p:spPr>
          <a:xfrm>
            <a:off x="311700" y="1325650"/>
            <a:ext cx="8520600" cy="341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Bellefair"/>
              <a:buChar char="❖"/>
            </a:pPr>
            <a:r>
              <a:rPr lang="en" sz="1500">
                <a:solidFill>
                  <a:schemeClr val="dk1"/>
                </a:solidFill>
                <a:latin typeface="Bellefair"/>
                <a:ea typeface="Bellefair"/>
                <a:cs typeface="Bellefair"/>
                <a:sym typeface="Bellefair"/>
              </a:rPr>
              <a:t>Offers a timely review of potential cyber attacks on autonomous vehicles.</a:t>
            </a:r>
            <a:br>
              <a:rPr lang="en" sz="1500">
                <a:solidFill>
                  <a:schemeClr val="dk1"/>
                </a:solidFill>
                <a:latin typeface="Bellefair"/>
                <a:ea typeface="Bellefair"/>
                <a:cs typeface="Bellefair"/>
                <a:sym typeface="Bellefair"/>
              </a:rPr>
            </a:br>
            <a:endParaRPr sz="1500">
              <a:solidFill>
                <a:schemeClr val="dk1"/>
              </a:solidFill>
              <a:latin typeface="Bellefair"/>
              <a:ea typeface="Bellefair"/>
              <a:cs typeface="Bellefair"/>
              <a:sym typeface="Bellefair"/>
            </a:endParaRPr>
          </a:p>
          <a:p>
            <a:pPr marL="457200" lvl="0" indent="-323850" algn="l" rtl="0">
              <a:spcBef>
                <a:spcPts val="0"/>
              </a:spcBef>
              <a:spcAft>
                <a:spcPts val="0"/>
              </a:spcAft>
              <a:buClr>
                <a:schemeClr val="dk1"/>
              </a:buClr>
              <a:buSzPts val="1500"/>
              <a:buFont typeface="Bellefair"/>
              <a:buChar char="❖"/>
            </a:pPr>
            <a:r>
              <a:rPr lang="en" sz="1500">
                <a:solidFill>
                  <a:schemeClr val="dk1"/>
                </a:solidFill>
                <a:latin typeface="Bellefair"/>
                <a:ea typeface="Bellefair"/>
                <a:cs typeface="Bellefair"/>
                <a:sym typeface="Bellefair"/>
              </a:rPr>
              <a:t>Specifically, how sensing layer can be targeted by malicious attackers.</a:t>
            </a:r>
            <a:br>
              <a:rPr lang="en" sz="1500">
                <a:solidFill>
                  <a:schemeClr val="dk1"/>
                </a:solidFill>
                <a:latin typeface="Bellefair"/>
                <a:ea typeface="Bellefair"/>
                <a:cs typeface="Bellefair"/>
                <a:sym typeface="Bellefair"/>
              </a:rPr>
            </a:br>
            <a:endParaRPr sz="1500">
              <a:solidFill>
                <a:schemeClr val="dk1"/>
              </a:solidFill>
              <a:latin typeface="Bellefair"/>
              <a:ea typeface="Bellefair"/>
              <a:cs typeface="Bellefair"/>
              <a:sym typeface="Bellefair"/>
            </a:endParaRPr>
          </a:p>
          <a:p>
            <a:pPr marL="457200" lvl="0" indent="-323850" algn="l" rtl="0">
              <a:spcBef>
                <a:spcPts val="0"/>
              </a:spcBef>
              <a:spcAft>
                <a:spcPts val="0"/>
              </a:spcAft>
              <a:buClr>
                <a:schemeClr val="dk1"/>
              </a:buClr>
              <a:buSzPts val="1500"/>
              <a:buFont typeface="Bellefair"/>
              <a:buChar char="❖"/>
            </a:pPr>
            <a:r>
              <a:rPr lang="en" sz="1500">
                <a:solidFill>
                  <a:schemeClr val="dk1"/>
                </a:solidFill>
                <a:latin typeface="Bellefair"/>
                <a:ea typeface="Bellefair"/>
                <a:cs typeface="Bellefair"/>
                <a:sym typeface="Bellefair"/>
              </a:rPr>
              <a:t>Studied crucial sensors, potential threats and their countermeasures.</a:t>
            </a:r>
            <a:br>
              <a:rPr lang="en" sz="1500">
                <a:solidFill>
                  <a:schemeClr val="dk1"/>
                </a:solidFill>
                <a:latin typeface="Bellefair"/>
                <a:ea typeface="Bellefair"/>
                <a:cs typeface="Bellefair"/>
                <a:sym typeface="Bellefair"/>
              </a:rPr>
            </a:br>
            <a:endParaRPr sz="1500">
              <a:solidFill>
                <a:schemeClr val="dk1"/>
              </a:solidFill>
              <a:latin typeface="Bellefair"/>
              <a:ea typeface="Bellefair"/>
              <a:cs typeface="Bellefair"/>
              <a:sym typeface="Bellefair"/>
            </a:endParaRPr>
          </a:p>
          <a:p>
            <a:pPr marL="457200" lvl="0" indent="-323850" algn="l" rtl="0">
              <a:spcBef>
                <a:spcPts val="0"/>
              </a:spcBef>
              <a:spcAft>
                <a:spcPts val="0"/>
              </a:spcAft>
              <a:buClr>
                <a:schemeClr val="dk1"/>
              </a:buClr>
              <a:buSzPts val="1500"/>
              <a:buFont typeface="Bellefair"/>
              <a:buChar char="❖"/>
            </a:pPr>
            <a:r>
              <a:rPr lang="en" sz="1500">
                <a:solidFill>
                  <a:schemeClr val="dk1"/>
                </a:solidFill>
                <a:latin typeface="Bellefair"/>
                <a:ea typeface="Bellefair"/>
                <a:cs typeface="Bellefair"/>
                <a:sym typeface="Bellefair"/>
              </a:rPr>
              <a:t>Authors predict that automotive industry will soon adopt disruptive technologies like AI/ML and Blockchain to enhance security and safety of vehicular networks</a:t>
            </a:r>
            <a:endParaRPr sz="1500">
              <a:solidFill>
                <a:schemeClr val="dk1"/>
              </a:solidFill>
              <a:latin typeface="Bellefair"/>
              <a:ea typeface="Bellefair"/>
              <a:cs typeface="Bellefair"/>
              <a:sym typeface="Bellefair"/>
            </a:endParaRPr>
          </a:p>
        </p:txBody>
      </p:sp>
      <p:sp>
        <p:nvSpPr>
          <p:cNvPr id="443" name="Google Shape;443;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1"/>
          <p:cNvSpPr txBox="1"/>
          <p:nvPr/>
        </p:nvSpPr>
        <p:spPr>
          <a:xfrm>
            <a:off x="657500" y="700075"/>
            <a:ext cx="78318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2800">
                <a:solidFill>
                  <a:schemeClr val="dk1"/>
                </a:solidFill>
                <a:latin typeface="Bellefair"/>
                <a:ea typeface="Bellefair"/>
                <a:cs typeface="Bellefair"/>
                <a:sym typeface="Bellefair"/>
              </a:rPr>
              <a:t>References</a:t>
            </a:r>
            <a:endParaRPr sz="2800">
              <a:solidFill>
                <a:schemeClr val="dk1"/>
              </a:solidFill>
              <a:latin typeface="Bellefair"/>
              <a:ea typeface="Bellefair"/>
              <a:cs typeface="Bellefair"/>
              <a:sym typeface="Bellefair"/>
            </a:endParaRPr>
          </a:p>
        </p:txBody>
      </p:sp>
      <p:sp>
        <p:nvSpPr>
          <p:cNvPr id="449" name="Google Shape;449;p61"/>
          <p:cNvSpPr txBox="1"/>
          <p:nvPr/>
        </p:nvSpPr>
        <p:spPr>
          <a:xfrm>
            <a:off x="228875" y="1413450"/>
            <a:ext cx="8460300" cy="35970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a:latin typeface="Bellefair"/>
              <a:ea typeface="Bellefair"/>
              <a:cs typeface="Bellefair"/>
              <a:sym typeface="Bellefair"/>
            </a:endParaRPr>
          </a:p>
        </p:txBody>
      </p:sp>
      <p:sp>
        <p:nvSpPr>
          <p:cNvPr id="450" name="Google Shape;450;p61"/>
          <p:cNvSpPr txBox="1"/>
          <p:nvPr/>
        </p:nvSpPr>
        <p:spPr>
          <a:xfrm>
            <a:off x="444900" y="1244275"/>
            <a:ext cx="8254200" cy="3766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200" dirty="0">
              <a:latin typeface="Bellefair"/>
              <a:ea typeface="Bellefair"/>
              <a:cs typeface="Bellefair"/>
              <a:sym typeface="Bellefair"/>
            </a:endParaRPr>
          </a:p>
          <a:p>
            <a:pPr marL="457200" lvl="0" indent="-304800">
              <a:lnSpc>
                <a:spcPct val="150000"/>
              </a:lnSpc>
              <a:buSzPts val="1200"/>
              <a:buFont typeface="Bellefair"/>
              <a:buChar char="❖"/>
            </a:pPr>
            <a:r>
              <a:rPr lang="en-US" sz="1200" dirty="0">
                <a:latin typeface="Bellefair"/>
                <a:ea typeface="Bellefair"/>
                <a:cs typeface="Bellefair"/>
                <a:sym typeface="Bellefair"/>
              </a:rPr>
              <a:t>Z. El-</a:t>
            </a:r>
            <a:r>
              <a:rPr lang="en-US" sz="1200" dirty="0" err="1">
                <a:latin typeface="Bellefair"/>
                <a:ea typeface="Bellefair"/>
                <a:cs typeface="Bellefair"/>
                <a:sym typeface="Bellefair"/>
              </a:rPr>
              <a:t>Rewini</a:t>
            </a:r>
            <a:r>
              <a:rPr lang="en-US" sz="1200" dirty="0">
                <a:latin typeface="Bellefair"/>
                <a:ea typeface="Bellefair"/>
                <a:cs typeface="Bellefair"/>
                <a:sym typeface="Bellefair"/>
              </a:rPr>
              <a:t>, K. </a:t>
            </a:r>
            <a:r>
              <a:rPr lang="en-US" sz="1200" dirty="0" err="1">
                <a:latin typeface="Bellefair"/>
                <a:ea typeface="Bellefair"/>
                <a:cs typeface="Bellefair"/>
                <a:sym typeface="Bellefair"/>
              </a:rPr>
              <a:t>Sadatsharan</a:t>
            </a:r>
            <a:r>
              <a:rPr lang="en-US" sz="1200" dirty="0">
                <a:latin typeface="Bellefair"/>
                <a:ea typeface="Bellefair"/>
                <a:cs typeface="Bellefair"/>
                <a:sym typeface="Bellefair"/>
              </a:rPr>
              <a:t>, N. </a:t>
            </a:r>
            <a:r>
              <a:rPr lang="en-US" sz="1200" dirty="0" err="1">
                <a:latin typeface="Bellefair"/>
                <a:ea typeface="Bellefair"/>
                <a:cs typeface="Bellefair"/>
                <a:sym typeface="Bellefair"/>
              </a:rPr>
              <a:t>Sugunaraj</a:t>
            </a:r>
            <a:r>
              <a:rPr lang="en-US" sz="1200" dirty="0">
                <a:latin typeface="Bellefair"/>
                <a:ea typeface="Bellefair"/>
                <a:cs typeface="Bellefair"/>
                <a:sym typeface="Bellefair"/>
              </a:rPr>
              <a:t>, D. F. Selvaraj, S. J. </a:t>
            </a:r>
            <a:r>
              <a:rPr lang="en-US" sz="1200" dirty="0" err="1">
                <a:latin typeface="Bellefair"/>
                <a:ea typeface="Bellefair"/>
                <a:cs typeface="Bellefair"/>
                <a:sym typeface="Bellefair"/>
              </a:rPr>
              <a:t>Plathottam</a:t>
            </a:r>
            <a:r>
              <a:rPr lang="en-US" sz="1200" dirty="0">
                <a:latin typeface="Bellefair"/>
                <a:ea typeface="Bellefair"/>
                <a:cs typeface="Bellefair"/>
                <a:sym typeface="Bellefair"/>
              </a:rPr>
              <a:t>, and P. </a:t>
            </a:r>
            <a:r>
              <a:rPr lang="en-US" sz="1200" dirty="0" err="1">
                <a:latin typeface="Bellefair"/>
                <a:ea typeface="Bellefair"/>
                <a:cs typeface="Bellefair"/>
                <a:sym typeface="Bellefair"/>
              </a:rPr>
              <a:t>Ranganathan,“Cybersecurity</a:t>
            </a:r>
            <a:r>
              <a:rPr lang="en-US" sz="1200" dirty="0">
                <a:latin typeface="Bellefair"/>
                <a:ea typeface="Bellefair"/>
                <a:cs typeface="Bellefair"/>
                <a:sym typeface="Bellefair"/>
              </a:rPr>
              <a:t> attacks in vehicular sensors,” IEEE Sensors J., vol. 20, no. 22, pp. 13752–13767, Nov. 2020.</a:t>
            </a:r>
            <a:r>
              <a:rPr lang="en" sz="1200" dirty="0">
                <a:latin typeface="Bellefair"/>
                <a:ea typeface="Bellefair"/>
                <a:cs typeface="Bellefair"/>
                <a:sym typeface="Bellefair"/>
              </a:rPr>
              <a:t> &lt;</a:t>
            </a:r>
            <a:r>
              <a:rPr lang="en" sz="1200" dirty="0">
                <a:solidFill>
                  <a:schemeClr val="dk1"/>
                </a:solidFill>
                <a:uFill>
                  <a:noFill/>
                </a:uFill>
                <a:latin typeface="Bellefair"/>
                <a:ea typeface="Bellefair"/>
                <a:cs typeface="Bellefair"/>
                <a:sym typeface="Bellefair"/>
                <a:hlinkClick r:id="rId3">
                  <a:extLst>
                    <a:ext uri="{A12FA001-AC4F-418D-AE19-62706E023703}">
                      <ahyp:hlinkClr xmlns:ahyp="http://schemas.microsoft.com/office/drawing/2018/hyperlinkcolor" val="tx"/>
                    </a:ext>
                  </a:extLst>
                </a:hlinkClick>
              </a:rPr>
              <a:t>https://www.osti.gov/servlets/purl/1763654</a:t>
            </a:r>
            <a:r>
              <a:rPr lang="en" sz="1200" dirty="0">
                <a:solidFill>
                  <a:schemeClr val="dk1"/>
                </a:solidFill>
                <a:uFill>
                  <a:noFill/>
                </a:uFill>
                <a:latin typeface="Bellefair"/>
                <a:ea typeface="Bellefair"/>
                <a:cs typeface="Bellefair"/>
                <a:sym typeface="Bellefair"/>
              </a:rPr>
              <a:t>&gt;</a:t>
            </a:r>
            <a:endParaRPr sz="1200" dirty="0">
              <a:solidFill>
                <a:schemeClr val="dk1"/>
              </a:solidFill>
              <a:latin typeface="Bellefair"/>
              <a:ea typeface="Bellefair"/>
              <a:cs typeface="Bellefair"/>
              <a:sym typeface="Bellefair"/>
            </a:endParaRPr>
          </a:p>
          <a:p>
            <a:pPr marL="457200" lvl="0" indent="-304800" algn="l" rtl="0">
              <a:spcBef>
                <a:spcPts val="1000"/>
              </a:spcBef>
              <a:spcAft>
                <a:spcPts val="0"/>
              </a:spcAft>
              <a:buClr>
                <a:schemeClr val="dk1"/>
              </a:buClr>
              <a:buSzPts val="1200"/>
              <a:buFont typeface="Bellefair"/>
              <a:buChar char="❖"/>
            </a:pPr>
            <a:r>
              <a:rPr lang="en" sz="1200" dirty="0">
                <a:solidFill>
                  <a:schemeClr val="dk1"/>
                </a:solidFill>
                <a:latin typeface="Bellefair"/>
                <a:ea typeface="Bellefair"/>
                <a:cs typeface="Bellefair"/>
                <a:sym typeface="Bellefair"/>
              </a:rPr>
              <a:t>Z. Khan, M. Chowdhury, M. Islam, C.-Y. Huang, and M. Rahman, “Long short-term memory neural networks for false information attack detection in software-defined in-vehicle network,” 2019</a:t>
            </a:r>
            <a:endParaRPr sz="1200" dirty="0">
              <a:solidFill>
                <a:schemeClr val="dk1"/>
              </a:solidFill>
              <a:latin typeface="Bellefair"/>
              <a:ea typeface="Bellefair"/>
              <a:cs typeface="Bellefair"/>
              <a:sym typeface="Bellefair"/>
            </a:endParaRPr>
          </a:p>
          <a:p>
            <a:pPr marL="457200" lvl="0" indent="-304800" algn="l" rtl="0">
              <a:spcBef>
                <a:spcPts val="1000"/>
              </a:spcBef>
              <a:spcAft>
                <a:spcPts val="0"/>
              </a:spcAft>
              <a:buClr>
                <a:schemeClr val="dk1"/>
              </a:buClr>
              <a:buSzPts val="1200"/>
              <a:buFont typeface="Bellefair"/>
              <a:buChar char="❖"/>
            </a:pPr>
            <a:r>
              <a:rPr lang="en" sz="1200" dirty="0">
                <a:solidFill>
                  <a:schemeClr val="dk1"/>
                </a:solidFill>
                <a:latin typeface="Bellefair"/>
                <a:ea typeface="Bellefair"/>
                <a:cs typeface="Bellefair"/>
                <a:sym typeface="Bellefair"/>
              </a:rPr>
              <a:t>Y. Shoukry, P. Martin, Y. Yona, S. Diggavi, and M. Srivastava, “PyCRA: physical challenge-response authentication for active sensors under spoofing attacks,” in CCS ’15 Proceedings of the 22nd ACM SIGSAC Conference on Computer and Communications Security, 2015, pp. 1004–1015.</a:t>
            </a:r>
            <a:endParaRPr sz="1200" dirty="0">
              <a:solidFill>
                <a:schemeClr val="dk1"/>
              </a:solidFill>
              <a:latin typeface="Bellefair"/>
              <a:ea typeface="Bellefair"/>
              <a:cs typeface="Bellefair"/>
              <a:sym typeface="Bellefair"/>
            </a:endParaRPr>
          </a:p>
          <a:p>
            <a:pPr marL="457200" lvl="0" indent="-304800" algn="l" rtl="0">
              <a:lnSpc>
                <a:spcPct val="150000"/>
              </a:lnSpc>
              <a:spcBef>
                <a:spcPts val="1000"/>
              </a:spcBef>
              <a:spcAft>
                <a:spcPts val="0"/>
              </a:spcAft>
              <a:buClr>
                <a:schemeClr val="dk1"/>
              </a:buClr>
              <a:buSzPts val="1200"/>
              <a:buFont typeface="Bellefair"/>
              <a:buChar char="❖"/>
            </a:pPr>
            <a:r>
              <a:rPr lang="en" sz="1200" dirty="0">
                <a:solidFill>
                  <a:schemeClr val="dk1"/>
                </a:solidFill>
                <a:uFill>
                  <a:noFill/>
                </a:uFill>
                <a:latin typeface="Bellefair"/>
                <a:ea typeface="Bellefair"/>
                <a:cs typeface="Bellefair"/>
                <a:sym typeface="Bellefair"/>
                <a:hlinkClick r:id="rId4">
                  <a:extLst>
                    <a:ext uri="{A12FA001-AC4F-418D-AE19-62706E023703}">
                      <ahyp:hlinkClr xmlns:ahyp="http://schemas.microsoft.com/office/drawing/2018/hyperlinkcolor" val="tx"/>
                    </a:ext>
                  </a:extLst>
                </a:hlinkClick>
              </a:rPr>
              <a:t>https://www.youtube.com/watch?v=n3S8Io0kZZs&amp;t=79s</a:t>
            </a:r>
            <a:endParaRPr sz="1200" dirty="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chemeClr val="dk1"/>
              </a:buClr>
              <a:buSzPts val="1200"/>
              <a:buFont typeface="Bellefair"/>
              <a:buChar char="❖"/>
            </a:pPr>
            <a:r>
              <a:rPr lang="en" sz="1200" dirty="0">
                <a:solidFill>
                  <a:schemeClr val="dk1"/>
                </a:solidFill>
                <a:uFill>
                  <a:noFill/>
                </a:uFill>
                <a:latin typeface="Bellefair"/>
                <a:ea typeface="Bellefair"/>
                <a:cs typeface="Bellefair"/>
                <a:sym typeface="Bellefair"/>
                <a:hlinkClick r:id="rId5">
                  <a:extLst>
                    <a:ext uri="{A12FA001-AC4F-418D-AE19-62706E023703}">
                      <ahyp:hlinkClr xmlns:ahyp="http://schemas.microsoft.com/office/drawing/2018/hyperlinkcolor" val="tx"/>
                    </a:ext>
                  </a:extLst>
                </a:hlinkClick>
              </a:rPr>
              <a:t>https://www.allaboutcircuits.com/news/researchers-blind-and-deceive-lidar-in-autonomous-vehicles/</a:t>
            </a:r>
            <a:endParaRPr sz="1200" dirty="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chemeClr val="dk1"/>
              </a:buClr>
              <a:buSzPts val="1200"/>
              <a:buFont typeface="Bellefair"/>
              <a:buChar char="❖"/>
            </a:pPr>
            <a:r>
              <a:rPr lang="en" sz="1200" dirty="0">
                <a:solidFill>
                  <a:schemeClr val="dk1"/>
                </a:solidFill>
                <a:uFill>
                  <a:noFill/>
                </a:uFill>
                <a:latin typeface="Bellefair"/>
                <a:ea typeface="Bellefair"/>
                <a:cs typeface="Bellefair"/>
                <a:sym typeface="Bellefair"/>
                <a:hlinkClick r:id="rId6">
                  <a:extLst>
                    <a:ext uri="{A12FA001-AC4F-418D-AE19-62706E023703}">
                      <ahyp:hlinkClr xmlns:ahyp="http://schemas.microsoft.com/office/drawing/2018/hyperlinkcolor" val="tx"/>
                    </a:ext>
                  </a:extLst>
                </a:hlinkClick>
              </a:rPr>
              <a:t>https://youtube.com/watch?v=ijryAVZXROk</a:t>
            </a:r>
            <a:endParaRPr sz="1200" dirty="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chemeClr val="dk1"/>
              </a:buClr>
              <a:buSzPts val="1200"/>
              <a:buFont typeface="Bellefair"/>
              <a:buChar char="❖"/>
            </a:pPr>
            <a:r>
              <a:rPr lang="en" sz="1200" dirty="0">
                <a:solidFill>
                  <a:schemeClr val="dk1"/>
                </a:solidFill>
                <a:uFill>
                  <a:noFill/>
                </a:uFill>
                <a:latin typeface="Bellefair"/>
                <a:ea typeface="Bellefair"/>
                <a:cs typeface="Bellefair"/>
                <a:sym typeface="Bellefair"/>
                <a:hlinkClick r:id="rId7">
                  <a:extLst>
                    <a:ext uri="{A12FA001-AC4F-418D-AE19-62706E023703}">
                      <ahyp:hlinkClr xmlns:ahyp="http://schemas.microsoft.com/office/drawing/2018/hyperlinkcolor" val="tx"/>
                    </a:ext>
                  </a:extLst>
                </a:hlinkClick>
              </a:rPr>
              <a:t>https://ieeexplore.ieee.org/document/8590946</a:t>
            </a:r>
            <a:endParaRPr sz="1200" dirty="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Clr>
                <a:schemeClr val="dk1"/>
              </a:buClr>
              <a:buSzPts val="1200"/>
              <a:buFont typeface="Bellefair"/>
              <a:buChar char="❖"/>
            </a:pPr>
            <a:r>
              <a:rPr lang="en" sz="1200" dirty="0">
                <a:solidFill>
                  <a:schemeClr val="dk1"/>
                </a:solidFill>
                <a:uFill>
                  <a:noFill/>
                </a:uFill>
                <a:latin typeface="Bellefair"/>
                <a:ea typeface="Bellefair"/>
                <a:cs typeface="Bellefair"/>
                <a:sym typeface="Bellefair"/>
                <a:hlinkClick r:id="rId8">
                  <a:extLst>
                    <a:ext uri="{A12FA001-AC4F-418D-AE19-62706E023703}">
                      <ahyp:hlinkClr xmlns:ahyp="http://schemas.microsoft.com/office/drawing/2018/hyperlinkcolor" val="tx"/>
                    </a:ext>
                  </a:extLst>
                </a:hlinkClick>
              </a:rPr>
              <a:t>https://ipvm.com/reports/lasers-cameras</a:t>
            </a:r>
            <a:endParaRPr sz="1200" dirty="0">
              <a:solidFill>
                <a:schemeClr val="dk1"/>
              </a:solidFill>
              <a:latin typeface="Bellefair"/>
              <a:ea typeface="Bellefair"/>
              <a:cs typeface="Bellefair"/>
              <a:sym typeface="Bellefair"/>
            </a:endParaRPr>
          </a:p>
          <a:p>
            <a:pPr marL="457200" lvl="0" indent="-304800" algn="l" rtl="0">
              <a:lnSpc>
                <a:spcPct val="150000"/>
              </a:lnSpc>
              <a:spcBef>
                <a:spcPts val="0"/>
              </a:spcBef>
              <a:spcAft>
                <a:spcPts val="0"/>
              </a:spcAft>
              <a:buSzPts val="1200"/>
              <a:buFont typeface="Bellefair"/>
              <a:buChar char="❖"/>
            </a:pPr>
            <a:r>
              <a:rPr lang="en" sz="1200" dirty="0">
                <a:latin typeface="Bellefair"/>
                <a:ea typeface="Bellefair"/>
                <a:cs typeface="Bellefair"/>
                <a:sym typeface="Bellefair"/>
              </a:rPr>
              <a:t>https://www.youtube.com/watch?v=hYuvmwzqmsY&amp;t=5s</a:t>
            </a:r>
            <a:endParaRPr sz="1200" dirty="0">
              <a:latin typeface="Bellefair"/>
              <a:ea typeface="Bellefair"/>
              <a:cs typeface="Bellefair"/>
              <a:sym typeface="Bellefair"/>
            </a:endParaRPr>
          </a:p>
          <a:p>
            <a:pPr marL="0" lvl="0" indent="0" algn="l" rtl="0">
              <a:lnSpc>
                <a:spcPct val="150000"/>
              </a:lnSpc>
              <a:spcBef>
                <a:spcPts val="0"/>
              </a:spcBef>
              <a:spcAft>
                <a:spcPts val="0"/>
              </a:spcAft>
              <a:buNone/>
            </a:pPr>
            <a:endParaRPr sz="1200" dirty="0">
              <a:latin typeface="Bellefair"/>
              <a:ea typeface="Bellefair"/>
              <a:cs typeface="Bellefair"/>
              <a:sym typeface="Bellefair"/>
            </a:endParaRPr>
          </a:p>
        </p:txBody>
      </p:sp>
      <p:sp>
        <p:nvSpPr>
          <p:cNvPr id="451" name="Google Shape;451;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Bellefair"/>
                <a:ea typeface="Bellefair"/>
                <a:cs typeface="Bellefair"/>
                <a:sym typeface="Bellefair"/>
              </a:rPr>
              <a:t>Vulnerabilities</a:t>
            </a:r>
            <a:endParaRPr b="1">
              <a:latin typeface="Bellefair"/>
              <a:ea typeface="Bellefair"/>
              <a:cs typeface="Bellefair"/>
              <a:sym typeface="Bellefair"/>
            </a:endParaRPr>
          </a:p>
          <a:p>
            <a:pPr marL="457200" lvl="0" indent="-342900" algn="l" rtl="0">
              <a:spcBef>
                <a:spcPts val="1600"/>
              </a:spcBef>
              <a:spcAft>
                <a:spcPts val="0"/>
              </a:spcAft>
              <a:buSzPts val="1800"/>
              <a:buFont typeface="Bellefair"/>
              <a:buChar char="❖"/>
            </a:pPr>
            <a:r>
              <a:rPr lang="en">
                <a:latin typeface="Bellefair"/>
                <a:ea typeface="Bellefair"/>
                <a:cs typeface="Bellefair"/>
                <a:sym typeface="Bellefair"/>
              </a:rPr>
              <a:t>Threats are increasing with increasing </a:t>
            </a:r>
            <a:endParaRPr>
              <a:latin typeface="Bellefair"/>
              <a:ea typeface="Bellefair"/>
              <a:cs typeface="Bellefair"/>
              <a:sym typeface="Bellefair"/>
            </a:endParaRPr>
          </a:p>
          <a:p>
            <a:pPr marL="0" lvl="0" indent="457200" algn="l" rtl="0">
              <a:spcBef>
                <a:spcPts val="1600"/>
              </a:spcBef>
              <a:spcAft>
                <a:spcPts val="0"/>
              </a:spcAft>
              <a:buNone/>
            </a:pPr>
            <a:r>
              <a:rPr lang="en">
                <a:latin typeface="Bellefair"/>
                <a:ea typeface="Bellefair"/>
                <a:cs typeface="Bellefair"/>
                <a:sym typeface="Bellefair"/>
              </a:rPr>
              <a:t>usage of sensors.</a:t>
            </a:r>
            <a:endParaRPr>
              <a:latin typeface="Bellefair"/>
              <a:ea typeface="Bellefair"/>
              <a:cs typeface="Bellefair"/>
              <a:sym typeface="Bellefair"/>
            </a:endParaRPr>
          </a:p>
          <a:p>
            <a:pPr marL="457200" lvl="0" indent="-342900" algn="l" rtl="0">
              <a:spcBef>
                <a:spcPts val="1600"/>
              </a:spcBef>
              <a:spcAft>
                <a:spcPts val="0"/>
              </a:spcAft>
              <a:buSzPts val="1800"/>
              <a:buFont typeface="Bellefair"/>
              <a:buChar char="❖"/>
            </a:pPr>
            <a:r>
              <a:rPr lang="en">
                <a:latin typeface="Bellefair"/>
                <a:ea typeface="Bellefair"/>
                <a:cs typeface="Bellefair"/>
                <a:sym typeface="Bellefair"/>
              </a:rPr>
              <a:t>Data is less as OEMs fix them </a:t>
            </a:r>
            <a:endParaRPr>
              <a:latin typeface="Bellefair"/>
              <a:ea typeface="Bellefair"/>
              <a:cs typeface="Bellefair"/>
              <a:sym typeface="Bellefair"/>
            </a:endParaRPr>
          </a:p>
          <a:p>
            <a:pPr marL="457200" lvl="0" indent="0" algn="l" rtl="0">
              <a:spcBef>
                <a:spcPts val="1600"/>
              </a:spcBef>
              <a:spcAft>
                <a:spcPts val="0"/>
              </a:spcAft>
              <a:buNone/>
            </a:pPr>
            <a:r>
              <a:rPr lang="en">
                <a:latin typeface="Bellefair"/>
                <a:ea typeface="Bellefair"/>
                <a:cs typeface="Bellefair"/>
                <a:sym typeface="Bellefair"/>
              </a:rPr>
              <a:t>immediately. </a:t>
            </a:r>
            <a:endParaRPr>
              <a:latin typeface="Bellefair"/>
              <a:ea typeface="Bellefair"/>
              <a:cs typeface="Bellefair"/>
              <a:sym typeface="Bellefair"/>
            </a:endParaRPr>
          </a:p>
          <a:p>
            <a:pPr marL="0" lvl="0" indent="0" algn="l" rtl="0">
              <a:spcBef>
                <a:spcPts val="1600"/>
              </a:spcBef>
              <a:spcAft>
                <a:spcPts val="1600"/>
              </a:spcAft>
              <a:buNone/>
            </a:pPr>
            <a:endParaRPr/>
          </a:p>
        </p:txBody>
      </p:sp>
      <p:pic>
        <p:nvPicPr>
          <p:cNvPr id="87" name="Google Shape;87;p17"/>
          <p:cNvPicPr preferRelativeResize="0"/>
          <p:nvPr/>
        </p:nvPicPr>
        <p:blipFill>
          <a:blip r:embed="rId3">
            <a:alphaModFix/>
          </a:blip>
          <a:stretch>
            <a:fillRect/>
          </a:stretch>
        </p:blipFill>
        <p:spPr>
          <a:xfrm>
            <a:off x="4772438" y="1571525"/>
            <a:ext cx="1736811" cy="2211651"/>
          </a:xfrm>
          <a:prstGeom prst="rect">
            <a:avLst/>
          </a:prstGeom>
          <a:noFill/>
          <a:ln>
            <a:noFill/>
          </a:ln>
        </p:spPr>
      </p:pic>
      <p:pic>
        <p:nvPicPr>
          <p:cNvPr id="88" name="Google Shape;88;p17"/>
          <p:cNvPicPr preferRelativeResize="0"/>
          <p:nvPr/>
        </p:nvPicPr>
        <p:blipFill>
          <a:blip r:embed="rId4">
            <a:alphaModFix/>
          </a:blip>
          <a:stretch>
            <a:fillRect/>
          </a:stretch>
        </p:blipFill>
        <p:spPr>
          <a:xfrm>
            <a:off x="6599375" y="1571523"/>
            <a:ext cx="2398549" cy="2211649"/>
          </a:xfrm>
          <a:prstGeom prst="rect">
            <a:avLst/>
          </a:prstGeom>
          <a:noFill/>
          <a:ln>
            <a:noFill/>
          </a:ln>
        </p:spPr>
      </p:pic>
      <p:sp>
        <p:nvSpPr>
          <p:cNvPr id="89" name="Google Shape;89;p17"/>
          <p:cNvSpPr txBox="1"/>
          <p:nvPr/>
        </p:nvSpPr>
        <p:spPr>
          <a:xfrm>
            <a:off x="311700" y="4630425"/>
            <a:ext cx="7388100" cy="3540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en" sz="1100">
                <a:solidFill>
                  <a:schemeClr val="dk1"/>
                </a:solidFill>
                <a:latin typeface="Bellefair"/>
                <a:ea typeface="Bellefair"/>
                <a:cs typeface="Bellefair"/>
                <a:sym typeface="Bellefair"/>
              </a:rPr>
              <a:t>Robust Physical-World Attacks on Deep Learning Visual Classification, 2018, </a:t>
            </a:r>
            <a:r>
              <a:rPr lang="en" sz="1100" u="sng">
                <a:solidFill>
                  <a:schemeClr val="accent5"/>
                </a:solidFill>
                <a:latin typeface="Bellefair"/>
                <a:ea typeface="Bellefair"/>
                <a:cs typeface="Bellefair"/>
                <a:sym typeface="Bellefair"/>
                <a:hlinkClick r:id="rId5">
                  <a:extLst>
                    <a:ext uri="{A12FA001-AC4F-418D-AE19-62706E023703}">
                      <ahyp:hlinkClr xmlns:ahyp="http://schemas.microsoft.com/office/drawing/2018/hyperlinkcolor" val="tx"/>
                    </a:ext>
                  </a:extLst>
                </a:hlinkClick>
              </a:rPr>
              <a:t>https://arxiv.org/pdf/1707.08945.pdf</a:t>
            </a:r>
            <a:endParaRPr sz="1100"/>
          </a:p>
        </p:txBody>
      </p:sp>
      <p:sp>
        <p:nvSpPr>
          <p:cNvPr id="90" name="Google Shape;90;p17"/>
          <p:cNvSpPr txBox="1"/>
          <p:nvPr/>
        </p:nvSpPr>
        <p:spPr>
          <a:xfrm>
            <a:off x="2082000" y="70007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1100"/>
              <a:buFont typeface="Arial"/>
              <a:buNone/>
            </a:pPr>
            <a:r>
              <a:rPr lang="en" sz="2800">
                <a:solidFill>
                  <a:schemeClr val="dk1"/>
                </a:solidFill>
                <a:latin typeface="Bellefair"/>
                <a:ea typeface="Bellefair"/>
                <a:cs typeface="Bellefair"/>
                <a:sym typeface="Bellefair"/>
              </a:rPr>
              <a:t>Introduction</a:t>
            </a:r>
            <a:endParaRPr sz="2800">
              <a:solidFill>
                <a:schemeClr val="dk1"/>
              </a:solidFill>
              <a:latin typeface="Bellefair"/>
              <a:ea typeface="Bellefair"/>
              <a:cs typeface="Bellefair"/>
              <a:sym typeface="Bellefair"/>
            </a:endParaRPr>
          </a:p>
        </p:txBody>
      </p:sp>
      <p:sp>
        <p:nvSpPr>
          <p:cNvPr id="91" name="Google Shape;9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2"/>
          <p:cNvSpPr txBox="1"/>
          <p:nvPr/>
        </p:nvSpPr>
        <p:spPr>
          <a:xfrm>
            <a:off x="2082000" y="212207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3200">
                <a:solidFill>
                  <a:schemeClr val="dk1"/>
                </a:solidFill>
                <a:latin typeface="Bellefair"/>
                <a:ea typeface="Bellefair"/>
                <a:cs typeface="Bellefair"/>
                <a:sym typeface="Bellefair"/>
              </a:rPr>
              <a:t>Thank you</a:t>
            </a:r>
            <a:endParaRPr sz="3200">
              <a:solidFill>
                <a:schemeClr val="dk1"/>
              </a:solidFill>
              <a:latin typeface="Bellefair"/>
              <a:ea typeface="Bellefair"/>
              <a:cs typeface="Bellefair"/>
              <a:sym typeface="Bellefair"/>
            </a:endParaRPr>
          </a:p>
        </p:txBody>
      </p:sp>
      <p:sp>
        <p:nvSpPr>
          <p:cNvPr id="457" name="Google Shape;457;p62"/>
          <p:cNvSpPr txBox="1"/>
          <p:nvPr/>
        </p:nvSpPr>
        <p:spPr>
          <a:xfrm>
            <a:off x="2082000" y="280267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 sz="1800" i="1">
                <a:solidFill>
                  <a:schemeClr val="dk1"/>
                </a:solidFill>
                <a:latin typeface="Bellefair"/>
                <a:ea typeface="Bellefair"/>
                <a:cs typeface="Bellefair"/>
                <a:sym typeface="Bellefair"/>
              </a:rPr>
              <a:t>Hope you found it interesting!</a:t>
            </a:r>
            <a:endParaRPr sz="1800" i="1">
              <a:solidFill>
                <a:schemeClr val="dk1"/>
              </a:solidFill>
              <a:latin typeface="Bellefair"/>
              <a:ea typeface="Bellefair"/>
              <a:cs typeface="Bellefair"/>
              <a:sym typeface="Bellefair"/>
            </a:endParaRPr>
          </a:p>
        </p:txBody>
      </p:sp>
      <p:sp>
        <p:nvSpPr>
          <p:cNvPr id="458" name="Google Shape;458;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Bellefair"/>
                <a:ea typeface="Bellefair"/>
                <a:cs typeface="Bellefair"/>
                <a:sym typeface="Bellefair"/>
              </a:rPr>
              <a:t>Other vulnerabilities:</a:t>
            </a:r>
            <a:endParaRPr b="1">
              <a:latin typeface="Bellefair"/>
              <a:ea typeface="Bellefair"/>
              <a:cs typeface="Bellefair"/>
              <a:sym typeface="Bellefair"/>
            </a:endParaRPr>
          </a:p>
          <a:p>
            <a:pPr marL="0" lvl="0" indent="0" algn="l" rtl="0">
              <a:spcBef>
                <a:spcPts val="1600"/>
              </a:spcBef>
              <a:spcAft>
                <a:spcPts val="0"/>
              </a:spcAft>
              <a:buNone/>
            </a:pPr>
            <a:r>
              <a:rPr lang="en">
                <a:latin typeface="Bellefair"/>
                <a:ea typeface="Bellefair"/>
                <a:cs typeface="Bellefair"/>
                <a:sym typeface="Bellefair"/>
              </a:rPr>
              <a:t>Sensors are not the only weak points.</a:t>
            </a:r>
            <a:endParaRPr>
              <a:latin typeface="Bellefair"/>
              <a:ea typeface="Bellefair"/>
              <a:cs typeface="Bellefair"/>
              <a:sym typeface="Bellefair"/>
            </a:endParaRPr>
          </a:p>
          <a:p>
            <a:pPr marL="0" lvl="0" indent="0" algn="l" rtl="0">
              <a:spcBef>
                <a:spcPts val="1600"/>
              </a:spcBef>
              <a:spcAft>
                <a:spcPts val="0"/>
              </a:spcAft>
              <a:buNone/>
            </a:pPr>
            <a:r>
              <a:rPr lang="en">
                <a:latin typeface="Bellefair"/>
                <a:ea typeface="Bellefair"/>
                <a:cs typeface="Bellefair"/>
                <a:sym typeface="Bellefair"/>
              </a:rPr>
              <a:t>OTA updates : malicious updates by hackers</a:t>
            </a:r>
            <a:endParaRPr>
              <a:latin typeface="Bellefair"/>
              <a:ea typeface="Bellefair"/>
              <a:cs typeface="Bellefair"/>
              <a:sym typeface="Bellefair"/>
            </a:endParaRPr>
          </a:p>
          <a:p>
            <a:pPr marL="0" lvl="0" indent="0" algn="l" rtl="0">
              <a:spcBef>
                <a:spcPts val="1600"/>
              </a:spcBef>
              <a:spcAft>
                <a:spcPts val="0"/>
              </a:spcAft>
              <a:buNone/>
            </a:pPr>
            <a:r>
              <a:rPr lang="en">
                <a:latin typeface="Bellefair"/>
                <a:ea typeface="Bellefair"/>
                <a:cs typeface="Bellefair"/>
                <a:sym typeface="Bellefair"/>
              </a:rPr>
              <a:t>Roadside infrastructure: personal data can be stolen from cloud when vehicle connects to unsafe roadside networks.</a:t>
            </a:r>
            <a:endParaRPr>
              <a:latin typeface="Bellefair"/>
              <a:ea typeface="Bellefair"/>
              <a:cs typeface="Bellefair"/>
              <a:sym typeface="Bellefair"/>
            </a:endParaRPr>
          </a:p>
          <a:p>
            <a:pPr marL="0" lvl="0" indent="0" algn="l" rtl="0">
              <a:spcBef>
                <a:spcPts val="1600"/>
              </a:spcBef>
              <a:spcAft>
                <a:spcPts val="1600"/>
              </a:spcAft>
              <a:buNone/>
            </a:pPr>
            <a:r>
              <a:rPr lang="en">
                <a:latin typeface="Bellefair"/>
                <a:ea typeface="Bellefair"/>
                <a:cs typeface="Bellefair"/>
                <a:sym typeface="Bellefair"/>
              </a:rPr>
              <a:t>Supply chain must be secured too.</a:t>
            </a:r>
            <a:endParaRPr>
              <a:latin typeface="Bellefair"/>
              <a:ea typeface="Bellefair"/>
              <a:cs typeface="Bellefair"/>
              <a:sym typeface="Bellefair"/>
            </a:endParaRPr>
          </a:p>
        </p:txBody>
      </p:sp>
      <p:sp>
        <p:nvSpPr>
          <p:cNvPr id="97" name="Google Shape;97;p18"/>
          <p:cNvSpPr txBox="1"/>
          <p:nvPr/>
        </p:nvSpPr>
        <p:spPr>
          <a:xfrm>
            <a:off x="2082000" y="700075"/>
            <a:ext cx="4980000" cy="544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1100"/>
              <a:buFont typeface="Arial"/>
              <a:buNone/>
            </a:pPr>
            <a:r>
              <a:rPr lang="en" sz="2800">
                <a:solidFill>
                  <a:schemeClr val="dk1"/>
                </a:solidFill>
                <a:latin typeface="Bellefair"/>
                <a:ea typeface="Bellefair"/>
                <a:cs typeface="Bellefair"/>
                <a:sym typeface="Bellefair"/>
              </a:rPr>
              <a:t>Introduction</a:t>
            </a:r>
            <a:endParaRPr sz="2800">
              <a:solidFill>
                <a:schemeClr val="dk1"/>
              </a:solidFill>
              <a:latin typeface="Bellefair"/>
              <a:ea typeface="Bellefair"/>
              <a:cs typeface="Bellefair"/>
              <a:sym typeface="Bellefair"/>
            </a:endParaRPr>
          </a:p>
        </p:txBody>
      </p:sp>
      <p:sp>
        <p:nvSpPr>
          <p:cNvPr id="98" name="Google Shape;9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2743200" lvl="0" indent="457200" algn="l" rtl="0">
              <a:spcBef>
                <a:spcPts val="0"/>
              </a:spcBef>
              <a:spcAft>
                <a:spcPts val="0"/>
              </a:spcAft>
              <a:buNone/>
            </a:pPr>
            <a:r>
              <a:rPr lang="en">
                <a:latin typeface="Bellefair"/>
                <a:ea typeface="Bellefair"/>
                <a:cs typeface="Bellefair"/>
                <a:sym typeface="Bellefair"/>
              </a:rPr>
              <a:t>Introduction</a:t>
            </a:r>
            <a:endParaRPr>
              <a:latin typeface="Bellefair"/>
              <a:ea typeface="Bellefair"/>
              <a:cs typeface="Bellefair"/>
              <a:sym typeface="Bellefair"/>
            </a:endParaRPr>
          </a:p>
        </p:txBody>
      </p:sp>
      <p:sp>
        <p:nvSpPr>
          <p:cNvPr id="104" name="Google Shape;104;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latin typeface="Bellefair"/>
                <a:ea typeface="Bellefair"/>
                <a:cs typeface="Bellefair"/>
                <a:sym typeface="Bellefair"/>
              </a:rPr>
              <a:t>Three-Tier Framework for Automotive Systems</a:t>
            </a:r>
            <a:endParaRPr b="1">
              <a:latin typeface="Bellefair"/>
              <a:ea typeface="Bellefair"/>
              <a:cs typeface="Bellefair"/>
              <a:sym typeface="Bellefair"/>
            </a:endParaRPr>
          </a:p>
          <a:p>
            <a:pPr marL="0" lvl="0" indent="0" algn="l" rtl="0">
              <a:spcBef>
                <a:spcPts val="1600"/>
              </a:spcBef>
              <a:spcAft>
                <a:spcPts val="0"/>
              </a:spcAft>
              <a:buNone/>
            </a:pPr>
            <a:r>
              <a:rPr lang="en" i="1">
                <a:latin typeface="Bellefair"/>
                <a:ea typeface="Bellefair"/>
                <a:cs typeface="Bellefair"/>
                <a:sym typeface="Bellefair"/>
              </a:rPr>
              <a:t>Threats to sensing layer:</a:t>
            </a:r>
            <a:endParaRPr i="1">
              <a:latin typeface="Bellefair"/>
              <a:ea typeface="Bellefair"/>
              <a:cs typeface="Bellefair"/>
              <a:sym typeface="Bellefair"/>
            </a:endParaRPr>
          </a:p>
          <a:p>
            <a:pPr marL="0" lvl="0" indent="0" algn="l" rtl="0">
              <a:spcBef>
                <a:spcPts val="1600"/>
              </a:spcBef>
              <a:spcAft>
                <a:spcPts val="0"/>
              </a:spcAft>
              <a:buNone/>
            </a:pPr>
            <a:r>
              <a:rPr lang="en">
                <a:latin typeface="Bellefair"/>
                <a:ea typeface="Bellefair"/>
                <a:cs typeface="Bellefair"/>
                <a:sym typeface="Bellefair"/>
              </a:rPr>
              <a:t>Jamming the GPS, eavesdropping on TPMS etc</a:t>
            </a:r>
            <a:endParaRPr>
              <a:latin typeface="Bellefair"/>
              <a:ea typeface="Bellefair"/>
              <a:cs typeface="Bellefair"/>
              <a:sym typeface="Bellefair"/>
            </a:endParaRPr>
          </a:p>
          <a:p>
            <a:pPr marL="0" lvl="0" indent="0" algn="l" rtl="0">
              <a:spcBef>
                <a:spcPts val="1600"/>
              </a:spcBef>
              <a:spcAft>
                <a:spcPts val="0"/>
              </a:spcAft>
              <a:buNone/>
            </a:pPr>
            <a:r>
              <a:rPr lang="en" i="1">
                <a:latin typeface="Bellefair"/>
                <a:ea typeface="Bellefair"/>
                <a:cs typeface="Bellefair"/>
                <a:sym typeface="Bellefair"/>
              </a:rPr>
              <a:t>Threats to comms layer:</a:t>
            </a:r>
            <a:endParaRPr i="1">
              <a:latin typeface="Bellefair"/>
              <a:ea typeface="Bellefair"/>
              <a:cs typeface="Bellefair"/>
              <a:sym typeface="Bellefair"/>
            </a:endParaRPr>
          </a:p>
          <a:p>
            <a:pPr marL="0" lvl="0" indent="0" algn="l" rtl="0">
              <a:spcBef>
                <a:spcPts val="1600"/>
              </a:spcBef>
              <a:spcAft>
                <a:spcPts val="0"/>
              </a:spcAft>
              <a:buNone/>
            </a:pPr>
            <a:r>
              <a:rPr lang="en">
                <a:latin typeface="Bellefair"/>
                <a:ea typeface="Bellefair"/>
                <a:cs typeface="Bellefair"/>
                <a:sym typeface="Bellefair"/>
              </a:rPr>
              <a:t>Sending wrong messages, taking control of </a:t>
            </a:r>
            <a:endParaRPr>
              <a:latin typeface="Bellefair"/>
              <a:ea typeface="Bellefair"/>
              <a:cs typeface="Bellefair"/>
              <a:sym typeface="Bellefair"/>
            </a:endParaRPr>
          </a:p>
          <a:p>
            <a:pPr marL="0" lvl="0" indent="0" algn="l" rtl="0">
              <a:spcBef>
                <a:spcPts val="1600"/>
              </a:spcBef>
              <a:spcAft>
                <a:spcPts val="0"/>
              </a:spcAft>
              <a:buClr>
                <a:schemeClr val="dk1"/>
              </a:buClr>
              <a:buSzPts val="1100"/>
              <a:buFont typeface="Arial"/>
              <a:buNone/>
            </a:pPr>
            <a:r>
              <a:rPr lang="en">
                <a:latin typeface="Bellefair"/>
                <a:ea typeface="Bellefair"/>
                <a:cs typeface="Bellefair"/>
                <a:sym typeface="Bellefair"/>
              </a:rPr>
              <a:t>vehicle through infotainment system.</a:t>
            </a:r>
            <a:endParaRPr>
              <a:latin typeface="Bellefair"/>
              <a:ea typeface="Bellefair"/>
              <a:cs typeface="Bellefair"/>
              <a:sym typeface="Bellefair"/>
            </a:endParaRPr>
          </a:p>
          <a:p>
            <a:pPr marL="0" lvl="0" indent="0" algn="l" rtl="0">
              <a:spcBef>
                <a:spcPts val="1600"/>
              </a:spcBef>
              <a:spcAft>
                <a:spcPts val="1600"/>
              </a:spcAft>
              <a:buNone/>
            </a:pPr>
            <a:endParaRPr/>
          </a:p>
        </p:txBody>
      </p:sp>
      <p:pic>
        <p:nvPicPr>
          <p:cNvPr id="105" name="Google Shape;105;p19"/>
          <p:cNvPicPr preferRelativeResize="0"/>
          <p:nvPr/>
        </p:nvPicPr>
        <p:blipFill>
          <a:blip r:embed="rId3">
            <a:alphaModFix/>
          </a:blip>
          <a:stretch>
            <a:fillRect/>
          </a:stretch>
        </p:blipFill>
        <p:spPr>
          <a:xfrm>
            <a:off x="5526875" y="1188325"/>
            <a:ext cx="3025070" cy="3344700"/>
          </a:xfrm>
          <a:prstGeom prst="rect">
            <a:avLst/>
          </a:prstGeom>
          <a:noFill/>
          <a:ln>
            <a:noFill/>
          </a:ln>
        </p:spPr>
      </p:pic>
      <p:sp>
        <p:nvSpPr>
          <p:cNvPr id="106" name="Google Shape;10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Bellefair"/>
                <a:ea typeface="Bellefair"/>
                <a:cs typeface="Bellefair"/>
                <a:sym typeface="Bellefair"/>
              </a:rPr>
              <a:t>    					   The Sensing Layer</a:t>
            </a:r>
            <a:endParaRPr>
              <a:latin typeface="Bellefair"/>
              <a:ea typeface="Bellefair"/>
              <a:cs typeface="Bellefair"/>
              <a:sym typeface="Bellefair"/>
            </a:endParaRPr>
          </a:p>
          <a:p>
            <a:pPr marL="2286000" lvl="0" indent="457200" algn="l" rtl="0">
              <a:spcBef>
                <a:spcPts val="0"/>
              </a:spcBef>
              <a:spcAft>
                <a:spcPts val="0"/>
              </a:spcAft>
              <a:buNone/>
            </a:pPr>
            <a:endParaRPr>
              <a:latin typeface="Bellefair"/>
              <a:ea typeface="Bellefair"/>
              <a:cs typeface="Bellefair"/>
              <a:sym typeface="Bellefair"/>
            </a:endParaRPr>
          </a:p>
        </p:txBody>
      </p:sp>
      <p:sp>
        <p:nvSpPr>
          <p:cNvPr id="112" name="Google Shape;112;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Bellefair"/>
              <a:buChar char="❖"/>
            </a:pPr>
            <a:r>
              <a:rPr lang="en">
                <a:solidFill>
                  <a:schemeClr val="dk1"/>
                </a:solidFill>
                <a:latin typeface="Bellefair"/>
                <a:ea typeface="Bellefair"/>
                <a:cs typeface="Bellefair"/>
                <a:sym typeface="Bellefair"/>
              </a:rPr>
              <a:t>Crucial for smooth operation of vehicle</a:t>
            </a:r>
            <a:endParaRPr>
              <a:solidFill>
                <a:schemeClr val="dk1"/>
              </a:solidFill>
              <a:latin typeface="Bellefair"/>
              <a:ea typeface="Bellefair"/>
              <a:cs typeface="Bellefair"/>
              <a:sym typeface="Bellefair"/>
            </a:endParaRPr>
          </a:p>
          <a:p>
            <a:pPr marL="457200" lvl="0" indent="0" algn="l" rtl="0">
              <a:spcBef>
                <a:spcPts val="1600"/>
              </a:spcBef>
              <a:spcAft>
                <a:spcPts val="0"/>
              </a:spcAft>
              <a:buNone/>
            </a:pPr>
            <a:r>
              <a:rPr lang="en">
                <a:solidFill>
                  <a:schemeClr val="dk1"/>
                </a:solidFill>
                <a:latin typeface="Bellefair"/>
                <a:ea typeface="Bellefair"/>
                <a:cs typeface="Bellefair"/>
                <a:sym typeface="Bellefair"/>
              </a:rPr>
              <a:t>Eg: distance sensors allow adaptive cruise control to safely increase the speed.</a:t>
            </a:r>
            <a:endParaRPr>
              <a:solidFill>
                <a:schemeClr val="dk1"/>
              </a:solidFill>
              <a:latin typeface="Bellefair"/>
              <a:ea typeface="Bellefair"/>
              <a:cs typeface="Bellefair"/>
              <a:sym typeface="Bellefair"/>
            </a:endParaRPr>
          </a:p>
          <a:p>
            <a:pPr marL="457200" lvl="0" indent="-342900" algn="l" rtl="0">
              <a:spcBef>
                <a:spcPts val="1600"/>
              </a:spcBef>
              <a:spcAft>
                <a:spcPts val="0"/>
              </a:spcAft>
              <a:buClr>
                <a:schemeClr val="dk1"/>
              </a:buClr>
              <a:buSzPts val="1800"/>
              <a:buFont typeface="Bellefair"/>
              <a:buChar char="❖"/>
            </a:pPr>
            <a:r>
              <a:rPr lang="en">
                <a:solidFill>
                  <a:schemeClr val="dk1"/>
                </a:solidFill>
                <a:latin typeface="Bellefair"/>
                <a:ea typeface="Bellefair"/>
                <a:cs typeface="Bellefair"/>
                <a:sym typeface="Bellefair"/>
              </a:rPr>
              <a:t>Contains 60 - 100 sensors. Expected to rise to 200 in near future.</a:t>
            </a:r>
            <a:br>
              <a:rPr lang="en">
                <a:solidFill>
                  <a:schemeClr val="dk1"/>
                </a:solidFill>
                <a:latin typeface="Bellefair"/>
                <a:ea typeface="Bellefair"/>
                <a:cs typeface="Bellefair"/>
                <a:sym typeface="Bellefair"/>
              </a:rPr>
            </a:br>
            <a:endParaRPr>
              <a:solidFill>
                <a:schemeClr val="dk1"/>
              </a:solidFill>
              <a:latin typeface="Bellefair"/>
              <a:ea typeface="Bellefair"/>
              <a:cs typeface="Bellefair"/>
              <a:sym typeface="Bellefair"/>
            </a:endParaRPr>
          </a:p>
          <a:p>
            <a:pPr marL="457200" lvl="0" indent="-342900" algn="l" rtl="0">
              <a:spcBef>
                <a:spcPts val="0"/>
              </a:spcBef>
              <a:spcAft>
                <a:spcPts val="0"/>
              </a:spcAft>
              <a:buClr>
                <a:schemeClr val="dk1"/>
              </a:buClr>
              <a:buSzPts val="1800"/>
              <a:buFont typeface="Bellefair"/>
              <a:buChar char="❖"/>
            </a:pPr>
            <a:r>
              <a:rPr lang="en">
                <a:solidFill>
                  <a:schemeClr val="dk1"/>
                </a:solidFill>
                <a:latin typeface="Bellefair"/>
                <a:ea typeface="Bellefair"/>
                <a:cs typeface="Bellefair"/>
                <a:sym typeface="Bellefair"/>
              </a:rPr>
              <a:t>Types of sensors based on functionality:</a:t>
            </a:r>
            <a:endParaRPr>
              <a:solidFill>
                <a:schemeClr val="dk1"/>
              </a:solidFill>
              <a:latin typeface="Bellefair"/>
              <a:ea typeface="Bellefair"/>
              <a:cs typeface="Bellefair"/>
              <a:sym typeface="Bellefair"/>
            </a:endParaRPr>
          </a:p>
          <a:p>
            <a:pPr marL="1371600" lvl="1" indent="-317500" algn="l" rtl="0">
              <a:spcBef>
                <a:spcPts val="0"/>
              </a:spcBef>
              <a:spcAft>
                <a:spcPts val="0"/>
              </a:spcAft>
              <a:buClr>
                <a:schemeClr val="dk1"/>
              </a:buClr>
              <a:buSzPts val="1400"/>
              <a:buFont typeface="Bellefair"/>
              <a:buChar char="➢"/>
            </a:pPr>
            <a:r>
              <a:rPr lang="en">
                <a:solidFill>
                  <a:schemeClr val="dk1"/>
                </a:solidFill>
                <a:latin typeface="Bellefair"/>
                <a:ea typeface="Bellefair"/>
                <a:cs typeface="Bellefair"/>
                <a:sym typeface="Bellefair"/>
              </a:rPr>
              <a:t>Safety</a:t>
            </a:r>
            <a:endParaRPr>
              <a:solidFill>
                <a:schemeClr val="dk1"/>
              </a:solidFill>
              <a:latin typeface="Bellefair"/>
              <a:ea typeface="Bellefair"/>
              <a:cs typeface="Bellefair"/>
              <a:sym typeface="Bellefair"/>
            </a:endParaRPr>
          </a:p>
          <a:p>
            <a:pPr marL="1371600" lvl="1" indent="-317500" algn="l" rtl="0">
              <a:spcBef>
                <a:spcPts val="0"/>
              </a:spcBef>
              <a:spcAft>
                <a:spcPts val="0"/>
              </a:spcAft>
              <a:buClr>
                <a:schemeClr val="dk1"/>
              </a:buClr>
              <a:buSzPts val="1400"/>
              <a:buFont typeface="Bellefair"/>
              <a:buChar char="➢"/>
            </a:pPr>
            <a:r>
              <a:rPr lang="en">
                <a:solidFill>
                  <a:schemeClr val="dk1"/>
                </a:solidFill>
                <a:latin typeface="Bellefair"/>
                <a:ea typeface="Bellefair"/>
                <a:cs typeface="Bellefair"/>
                <a:sym typeface="Bellefair"/>
              </a:rPr>
              <a:t>Diagnostic </a:t>
            </a:r>
            <a:endParaRPr>
              <a:solidFill>
                <a:schemeClr val="dk1"/>
              </a:solidFill>
              <a:latin typeface="Bellefair"/>
              <a:ea typeface="Bellefair"/>
              <a:cs typeface="Bellefair"/>
              <a:sym typeface="Bellefair"/>
            </a:endParaRPr>
          </a:p>
          <a:p>
            <a:pPr marL="1371600" lvl="1" indent="-317500" algn="l" rtl="0">
              <a:spcBef>
                <a:spcPts val="0"/>
              </a:spcBef>
              <a:spcAft>
                <a:spcPts val="0"/>
              </a:spcAft>
              <a:buClr>
                <a:schemeClr val="dk1"/>
              </a:buClr>
              <a:buSzPts val="1400"/>
              <a:buFont typeface="Bellefair"/>
              <a:buChar char="➢"/>
            </a:pPr>
            <a:r>
              <a:rPr lang="en">
                <a:solidFill>
                  <a:schemeClr val="dk1"/>
                </a:solidFill>
                <a:latin typeface="Bellefair"/>
                <a:ea typeface="Bellefair"/>
                <a:cs typeface="Bellefair"/>
                <a:sym typeface="Bellefair"/>
              </a:rPr>
              <a:t>Convenience</a:t>
            </a:r>
            <a:endParaRPr>
              <a:solidFill>
                <a:schemeClr val="dk1"/>
              </a:solidFill>
              <a:latin typeface="Bellefair"/>
              <a:ea typeface="Bellefair"/>
              <a:cs typeface="Bellefair"/>
              <a:sym typeface="Bellefair"/>
            </a:endParaRPr>
          </a:p>
          <a:p>
            <a:pPr marL="1371600" lvl="1" indent="-317500" algn="l" rtl="0">
              <a:spcBef>
                <a:spcPts val="0"/>
              </a:spcBef>
              <a:spcAft>
                <a:spcPts val="0"/>
              </a:spcAft>
              <a:buClr>
                <a:schemeClr val="dk1"/>
              </a:buClr>
              <a:buSzPts val="1400"/>
              <a:buFont typeface="Bellefair"/>
              <a:buChar char="➢"/>
            </a:pPr>
            <a:r>
              <a:rPr lang="en">
                <a:solidFill>
                  <a:schemeClr val="dk1"/>
                </a:solidFill>
                <a:latin typeface="Bellefair"/>
                <a:ea typeface="Bellefair"/>
                <a:cs typeface="Bellefair"/>
                <a:sym typeface="Bellefair"/>
              </a:rPr>
              <a:t>Environment monitoring </a:t>
            </a:r>
            <a:endParaRPr>
              <a:solidFill>
                <a:schemeClr val="dk1"/>
              </a:solidFill>
              <a:latin typeface="Bellefair"/>
              <a:ea typeface="Bellefair"/>
              <a:cs typeface="Bellefair"/>
              <a:sym typeface="Bellefair"/>
            </a:endParaRPr>
          </a:p>
          <a:p>
            <a:pPr marL="0" lvl="0" indent="0" algn="l" rtl="0">
              <a:spcBef>
                <a:spcPts val="1600"/>
              </a:spcBef>
              <a:spcAft>
                <a:spcPts val="1600"/>
              </a:spcAft>
              <a:buNone/>
            </a:pPr>
            <a:endParaRPr>
              <a:solidFill>
                <a:schemeClr val="dk1"/>
              </a:solidFill>
            </a:endParaRPr>
          </a:p>
        </p:txBody>
      </p:sp>
      <p:sp>
        <p:nvSpPr>
          <p:cNvPr id="113" name="Google Shape;11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Bellefair"/>
                <a:ea typeface="Bellefair"/>
                <a:cs typeface="Bellefair"/>
                <a:sym typeface="Bellefair"/>
              </a:rPr>
              <a:t>    					   The Sensing Layer</a:t>
            </a:r>
            <a:endParaRPr>
              <a:latin typeface="Bellefair"/>
              <a:ea typeface="Bellefair"/>
              <a:cs typeface="Bellefair"/>
              <a:sym typeface="Bellefair"/>
            </a:endParaRPr>
          </a:p>
          <a:p>
            <a:pPr marL="0" lvl="0" indent="0" algn="l" rtl="0">
              <a:spcBef>
                <a:spcPts val="0"/>
              </a:spcBef>
              <a:spcAft>
                <a:spcPts val="0"/>
              </a:spcAft>
              <a:buNone/>
            </a:pPr>
            <a:endParaRPr>
              <a:latin typeface="Bellefair"/>
              <a:ea typeface="Bellefair"/>
              <a:cs typeface="Bellefair"/>
              <a:sym typeface="Bellefair"/>
            </a:endParaRPr>
          </a:p>
        </p:txBody>
      </p:sp>
      <p:sp>
        <p:nvSpPr>
          <p:cNvPr id="119" name="Google Shape;119;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Bellefair"/>
                <a:ea typeface="Bellefair"/>
                <a:cs typeface="Bellefair"/>
                <a:sym typeface="Bellefair"/>
              </a:rPr>
              <a:t>Classification:</a:t>
            </a:r>
            <a:endParaRPr>
              <a:latin typeface="Bellefair"/>
              <a:ea typeface="Bellefair"/>
              <a:cs typeface="Bellefair"/>
              <a:sym typeface="Bellefair"/>
            </a:endParaRPr>
          </a:p>
          <a:p>
            <a:pPr marL="457200" lvl="0" indent="-342900" algn="l" rtl="0">
              <a:spcBef>
                <a:spcPts val="1600"/>
              </a:spcBef>
              <a:spcAft>
                <a:spcPts val="0"/>
              </a:spcAft>
              <a:buSzPts val="1800"/>
              <a:buFont typeface="Bellefair"/>
              <a:buChar char="❖"/>
            </a:pPr>
            <a:r>
              <a:rPr lang="en">
                <a:latin typeface="Bellefair"/>
                <a:ea typeface="Bellefair"/>
                <a:cs typeface="Bellefair"/>
                <a:sym typeface="Bellefair"/>
              </a:rPr>
              <a:t>Vehicle dynamics sensors.</a:t>
            </a:r>
            <a:endParaRPr>
              <a:latin typeface="Bellefair"/>
              <a:ea typeface="Bellefair"/>
              <a:cs typeface="Bellefair"/>
              <a:sym typeface="Bellefair"/>
            </a:endParaRPr>
          </a:p>
          <a:p>
            <a:pPr marL="457200" lvl="0" indent="-342900" algn="l" rtl="0">
              <a:spcBef>
                <a:spcPts val="0"/>
              </a:spcBef>
              <a:spcAft>
                <a:spcPts val="0"/>
              </a:spcAft>
              <a:buSzPts val="1800"/>
              <a:buFont typeface="Bellefair"/>
              <a:buChar char="❖"/>
            </a:pPr>
            <a:r>
              <a:rPr lang="en">
                <a:latin typeface="Bellefair"/>
                <a:ea typeface="Bellefair"/>
                <a:cs typeface="Bellefair"/>
                <a:sym typeface="Bellefair"/>
              </a:rPr>
              <a:t>Environment sensors.</a:t>
            </a:r>
            <a:endParaRPr>
              <a:latin typeface="Bellefair"/>
              <a:ea typeface="Bellefair"/>
              <a:cs typeface="Bellefair"/>
              <a:sym typeface="Bellefair"/>
            </a:endParaRPr>
          </a:p>
          <a:p>
            <a:pPr marL="0" lvl="0" indent="0" algn="l" rtl="0">
              <a:spcBef>
                <a:spcPts val="1600"/>
              </a:spcBef>
              <a:spcAft>
                <a:spcPts val="0"/>
              </a:spcAft>
              <a:buNone/>
            </a:pPr>
            <a:r>
              <a:rPr lang="en">
                <a:latin typeface="Bellefair"/>
                <a:ea typeface="Bellefair"/>
                <a:cs typeface="Bellefair"/>
                <a:sym typeface="Bellefair"/>
              </a:rPr>
              <a:t>Another Classification:</a:t>
            </a:r>
            <a:endParaRPr>
              <a:latin typeface="Bellefair"/>
              <a:ea typeface="Bellefair"/>
              <a:cs typeface="Bellefair"/>
              <a:sym typeface="Bellefair"/>
            </a:endParaRPr>
          </a:p>
          <a:p>
            <a:pPr marL="457200" lvl="0" indent="-342900" algn="l" rtl="0">
              <a:spcBef>
                <a:spcPts val="1600"/>
              </a:spcBef>
              <a:spcAft>
                <a:spcPts val="0"/>
              </a:spcAft>
              <a:buSzPts val="1800"/>
              <a:buFont typeface="Bellefair"/>
              <a:buChar char="❖"/>
            </a:pPr>
            <a:r>
              <a:rPr lang="en">
                <a:latin typeface="Bellefair"/>
                <a:ea typeface="Bellefair"/>
                <a:cs typeface="Bellefair"/>
                <a:sym typeface="Bellefair"/>
              </a:rPr>
              <a:t>Passive sensors</a:t>
            </a:r>
            <a:endParaRPr>
              <a:latin typeface="Bellefair"/>
              <a:ea typeface="Bellefair"/>
              <a:cs typeface="Bellefair"/>
              <a:sym typeface="Bellefair"/>
            </a:endParaRPr>
          </a:p>
          <a:p>
            <a:pPr marL="457200" lvl="0" indent="-342900" algn="l" rtl="0">
              <a:spcBef>
                <a:spcPts val="0"/>
              </a:spcBef>
              <a:spcAft>
                <a:spcPts val="0"/>
              </a:spcAft>
              <a:buSzPts val="1800"/>
              <a:buChar char="❖"/>
            </a:pPr>
            <a:r>
              <a:rPr lang="en">
                <a:latin typeface="Bellefair"/>
                <a:ea typeface="Bellefair"/>
                <a:cs typeface="Bellefair"/>
                <a:sym typeface="Bellefair"/>
              </a:rPr>
              <a:t>Active sensors</a:t>
            </a:r>
            <a:br>
              <a:rPr lang="en"/>
            </a:br>
            <a:r>
              <a:rPr lang="en"/>
              <a:t>			</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20" name="Google Shape;120;p21"/>
          <p:cNvPicPr preferRelativeResize="0"/>
          <p:nvPr/>
        </p:nvPicPr>
        <p:blipFill>
          <a:blip r:embed="rId3">
            <a:alphaModFix/>
          </a:blip>
          <a:stretch>
            <a:fillRect/>
          </a:stretch>
        </p:blipFill>
        <p:spPr>
          <a:xfrm>
            <a:off x="4832725" y="1152475"/>
            <a:ext cx="3999576" cy="3556675"/>
          </a:xfrm>
          <a:prstGeom prst="rect">
            <a:avLst/>
          </a:prstGeom>
          <a:noFill/>
          <a:ln>
            <a:noFill/>
          </a:ln>
        </p:spPr>
      </p:pic>
      <p:sp>
        <p:nvSpPr>
          <p:cNvPr id="121" name="Google Shape;121;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5F642F"/>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6022</Words>
  <Application>Microsoft Office PowerPoint</Application>
  <PresentationFormat>On-screen Show (16:9)</PresentationFormat>
  <Paragraphs>460</Paragraphs>
  <Slides>50</Slides>
  <Notes>50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EB Garamond</vt:lpstr>
      <vt:lpstr>Bellefair</vt:lpstr>
      <vt:lpstr>EB Garamond SemiBold</vt:lpstr>
      <vt:lpstr>EB Garamond Medium</vt:lpstr>
      <vt:lpstr>Roboto</vt:lpstr>
      <vt:lpstr>Simple Light</vt:lpstr>
      <vt:lpstr>PowerPoint Presentation</vt:lpstr>
      <vt:lpstr>PowerPoint Presentation</vt:lpstr>
      <vt:lpstr>PowerPoint Presentation</vt:lpstr>
      <vt:lpstr>PowerPoint Presentation</vt:lpstr>
      <vt:lpstr>PowerPoint Presentation</vt:lpstr>
      <vt:lpstr>PowerPoint Presentation</vt:lpstr>
      <vt:lpstr>Introduction</vt:lpstr>
      <vt:lpstr>            The Sensing Layer </vt:lpstr>
      <vt:lpstr>            The Sensing Layer </vt:lpstr>
      <vt:lpstr>            The Sensing Layer </vt:lpstr>
      <vt:lpstr>            The Sensing Layer </vt:lpstr>
      <vt:lpstr>            The Sensing Layer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Outlook</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Shambhu Upadhyaya</cp:lastModifiedBy>
  <cp:revision>1</cp:revision>
  <dcterms:modified xsi:type="dcterms:W3CDTF">2023-10-05T20:18:22Z</dcterms:modified>
</cp:coreProperties>
</file>