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30"/>
  </p:notesMasterIdLst>
  <p:handoutMasterIdLst>
    <p:handoutMasterId r:id="rId31"/>
  </p:handoutMasterIdLst>
  <p:sldIdLst>
    <p:sldId id="291" r:id="rId2"/>
    <p:sldId id="322" r:id="rId3"/>
    <p:sldId id="294" r:id="rId4"/>
    <p:sldId id="295" r:id="rId5"/>
    <p:sldId id="296" r:id="rId6"/>
    <p:sldId id="290" r:id="rId7"/>
    <p:sldId id="286" r:id="rId8"/>
    <p:sldId id="318" r:id="rId9"/>
    <p:sldId id="299" r:id="rId10"/>
    <p:sldId id="300" r:id="rId11"/>
    <p:sldId id="301" r:id="rId12"/>
    <p:sldId id="317" r:id="rId13"/>
    <p:sldId id="304" r:id="rId14"/>
    <p:sldId id="305" r:id="rId15"/>
    <p:sldId id="306" r:id="rId16"/>
    <p:sldId id="309" r:id="rId17"/>
    <p:sldId id="308" r:id="rId18"/>
    <p:sldId id="307" r:id="rId19"/>
    <p:sldId id="303" r:id="rId20"/>
    <p:sldId id="311" r:id="rId21"/>
    <p:sldId id="312" r:id="rId22"/>
    <p:sldId id="313" r:id="rId23"/>
    <p:sldId id="315" r:id="rId24"/>
    <p:sldId id="314" r:id="rId25"/>
    <p:sldId id="319" r:id="rId26"/>
    <p:sldId id="320" r:id="rId27"/>
    <p:sldId id="323" r:id="rId28"/>
    <p:sldId id="321" r:id="rId29"/>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 Aishwarya Mehta" id="{A2BF7A19-F7BB-A64D-BCD5-45FCB4E2B26F}">
          <p14:sldIdLst>
            <p14:sldId id="291"/>
          </p14:sldIdLst>
        </p14:section>
        <p14:section name="Outline- Agenda - Aishwarya" id="{04EA4A4B-1268-C64C-94A5-760471EA5C33}">
          <p14:sldIdLst>
            <p14:sldId id="322"/>
          </p14:sldIdLst>
        </p14:section>
        <p14:section name="Abstract - Aishwarya" id="{3162314A-DB3B-AB4D-AEE1-08702390134C}">
          <p14:sldIdLst>
            <p14:sldId id="294"/>
            <p14:sldId id="295"/>
            <p14:sldId id="296"/>
          </p14:sldIdLst>
        </p14:section>
        <p14:section name="Introduction - Kajol" id="{A3219699-0ACE-D44C-8B69-81863CF1C671}">
          <p14:sldIdLst>
            <p14:sldId id="290"/>
            <p14:sldId id="286"/>
            <p14:sldId id="318"/>
          </p14:sldIdLst>
        </p14:section>
        <p14:section name="Background - Kajol" id="{36338AAA-2B03-F644-8406-CE1EDBD250B7}">
          <p14:sldIdLst>
            <p14:sldId id="299"/>
            <p14:sldId id="300"/>
            <p14:sldId id="301"/>
          </p14:sldIdLst>
        </p14:section>
        <p14:section name="Problem Scope - Kajol" id="{46456FB8-8BA3-9B4E-8619-3DF331351E8C}">
          <p14:sldIdLst>
            <p14:sldId id="317"/>
            <p14:sldId id="304"/>
          </p14:sldIdLst>
        </p14:section>
        <p14:section name="System Overview - Aishwarya" id="{B71CE56E-A5A2-C047-94AB-F3064CBB00E3}">
          <p14:sldIdLst>
            <p14:sldId id="305"/>
            <p14:sldId id="306"/>
            <p14:sldId id="309"/>
            <p14:sldId id="308"/>
            <p14:sldId id="307"/>
          </p14:sldIdLst>
        </p14:section>
        <p14:section name="Performance Evaluation - Aishwarya" id="{745DD2B0-3D82-C044-B3E7-29E266CEAB4F}">
          <p14:sldIdLst>
            <p14:sldId id="303"/>
            <p14:sldId id="311"/>
            <p14:sldId id="312"/>
          </p14:sldIdLst>
        </p14:section>
        <p14:section name="Working Code - Kajol" id="{6DAF49AB-BC50-4F41-A54E-236E698D9FD7}">
          <p14:sldIdLst>
            <p14:sldId id="313"/>
          </p14:sldIdLst>
        </p14:section>
        <p14:section name="Conclusion - Kajol" id="{D46F351B-5ED6-904E-8437-575CE447C1CA}">
          <p14:sldIdLst>
            <p14:sldId id="315"/>
          </p14:sldIdLst>
        </p14:section>
        <p14:section name="Recent Trends - Aishwarya &amp; Kajol" id="{0E7673E9-385E-0F4F-99BB-8747CEF1A99D}">
          <p14:sldIdLst>
            <p14:sldId id="314"/>
            <p14:sldId id="319"/>
            <p14:sldId id="320"/>
            <p14:sldId id="323"/>
            <p14:sldId id="3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02"/>
    <p:restoredTop sz="94703"/>
  </p:normalViewPr>
  <p:slideViewPr>
    <p:cSldViewPr snapToGrid="0">
      <p:cViewPr varScale="1">
        <p:scale>
          <a:sx n="108" d="100"/>
          <a:sy n="108" d="100"/>
        </p:scale>
        <p:origin x="780"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10/6/2023</a:t>
            </a:fld>
            <a:endParaRPr lang="en-US">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a:p>
        </p:txBody>
      </p:sp>
    </p:spTree>
    <p:extLst>
      <p:ext uri="{BB962C8B-B14F-4D97-AF65-F5344CB8AC3E}">
        <p14:creationId xmlns:p14="http://schemas.microsoft.com/office/powerpoint/2010/main" val="87492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a:p>
        </p:txBody>
      </p:sp>
    </p:spTree>
    <p:extLst>
      <p:ext uri="{BB962C8B-B14F-4D97-AF65-F5344CB8AC3E}">
        <p14:creationId xmlns:p14="http://schemas.microsoft.com/office/powerpoint/2010/main" val="16221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a:cs typeface="Arial"/>
            </a:endParaRPr>
          </a:p>
        </p:txBody>
      </p:sp>
      <p:sp>
        <p:nvSpPr>
          <p:cNvPr id="4" name="Slide Number Placeholder 3"/>
          <p:cNvSpPr>
            <a:spLocks noGrp="1"/>
          </p:cNvSpPr>
          <p:nvPr>
            <p:ph type="sldNum" sz="quarter" idx="5"/>
          </p:nvPr>
        </p:nvSpPr>
        <p:spPr/>
        <p:txBody>
          <a:bodyPr/>
          <a:lstStyle/>
          <a:p>
            <a:fld id="{02322656-8894-1544-92AA-01B3CF5E6182}" type="slidenum">
              <a:rPr lang="en-US" smtClean="0"/>
              <a:pPr/>
              <a:t>6</a:t>
            </a:fld>
            <a:endParaRPr lang="en-US"/>
          </a:p>
        </p:txBody>
      </p:sp>
    </p:spTree>
    <p:extLst>
      <p:ext uri="{BB962C8B-B14F-4D97-AF65-F5344CB8AC3E}">
        <p14:creationId xmlns:p14="http://schemas.microsoft.com/office/powerpoint/2010/main" val="321289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University Hospitals Birmingham (UHT</a:t>
            </a:r>
            <a:r>
              <a:rPr lang="en-US"/>
              <a:t>) </a:t>
            </a:r>
          </a:p>
        </p:txBody>
      </p:sp>
      <p:sp>
        <p:nvSpPr>
          <p:cNvPr id="4" name="Slide Number Placeholder 3"/>
          <p:cNvSpPr>
            <a:spLocks noGrp="1"/>
          </p:cNvSpPr>
          <p:nvPr>
            <p:ph type="sldNum" sz="quarter" idx="5"/>
          </p:nvPr>
        </p:nvSpPr>
        <p:spPr/>
        <p:txBody>
          <a:bodyPr/>
          <a:lstStyle/>
          <a:p>
            <a:fld id="{02322656-8894-1544-92AA-01B3CF5E6182}" type="slidenum">
              <a:rPr lang="en-US" smtClean="0"/>
              <a:pPr/>
              <a:t>24</a:t>
            </a:fld>
            <a:endParaRPr lang="en-US"/>
          </a:p>
        </p:txBody>
      </p:sp>
    </p:spTree>
    <p:extLst>
      <p:ext uri="{BB962C8B-B14F-4D97-AF65-F5344CB8AC3E}">
        <p14:creationId xmlns:p14="http://schemas.microsoft.com/office/powerpoint/2010/main" val="3977720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a:t>Presentation</a:t>
            </a:r>
            <a:br>
              <a:rPr lang="en-US"/>
            </a:br>
            <a:r>
              <a:rPr lang="en-US"/>
              <a:t>Title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91877"/>
            <a:ext cx="2959475" cy="636879"/>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a:p>
          <a:p>
            <a:r>
              <a:rPr lang="en-US"/>
              <a:t>Drag chart to placeholder or click icon to add chart</a:t>
            </a:r>
          </a:p>
          <a:p>
            <a:endParaRPr lang="en-US"/>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err="1"/>
              <a:t>Em</a:t>
            </a:r>
            <a:r>
              <a:rPr lang="en-US"/>
              <a:t> </a:t>
            </a:r>
            <a:r>
              <a:rPr lang="en-US" err="1"/>
              <a:t>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and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a:t>
            </a:r>
          </a:p>
        </p:txBody>
      </p:sp>
    </p:spTree>
    <p:extLst>
      <p:ext uri="{BB962C8B-B14F-4D97-AF65-F5344CB8AC3E}">
        <p14:creationId xmlns:p14="http://schemas.microsoft.com/office/powerpoint/2010/main" val="48748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47" y="108102"/>
            <a:ext cx="2959475" cy="63687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47" y="108102"/>
            <a:ext cx="2959475" cy="636879"/>
          </a:xfrm>
          <a:prstGeom prst="rect">
            <a:avLst/>
          </a:prstGeom>
        </p:spPr>
      </p:pic>
    </p:spTree>
    <p:extLst>
      <p:ext uri="{BB962C8B-B14F-4D97-AF65-F5344CB8AC3E}">
        <p14:creationId xmlns:p14="http://schemas.microsoft.com/office/powerpoint/2010/main" val="58641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err="1"/>
              <a:t>Em</a:t>
            </a:r>
            <a:r>
              <a:rPr lang="en-US"/>
              <a:t> </a:t>
            </a:r>
            <a:r>
              <a:rPr lang="en-US" err="1"/>
              <a:t>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err="1"/>
              <a:t>Etiam</a:t>
            </a:r>
            <a:r>
              <a:rPr lang="en-US"/>
              <a:t> </a:t>
            </a:r>
            <a:r>
              <a:rPr lang="en-US" err="1"/>
              <a:t>molestie</a:t>
            </a:r>
            <a:r>
              <a:rPr lang="en-US"/>
              <a:t> </a:t>
            </a:r>
            <a:r>
              <a:rPr lang="en-US" err="1"/>
              <a:t>velit</a:t>
            </a:r>
            <a:r>
              <a:rPr lang="en-US"/>
              <a:t> vitae dolor </a:t>
            </a:r>
            <a:r>
              <a:rPr lang="en-US" err="1"/>
              <a:t>euismod</a:t>
            </a:r>
            <a:r>
              <a:rPr lang="en-US"/>
              <a:t>, sit </a:t>
            </a:r>
            <a:r>
              <a:rPr lang="en-US" err="1"/>
              <a:t>amet</a:t>
            </a:r>
            <a:r>
              <a:rPr lang="en-US"/>
              <a:t> </a:t>
            </a:r>
            <a:r>
              <a:rPr lang="en-US" err="1"/>
              <a:t>finibus</a:t>
            </a:r>
            <a:r>
              <a:rPr lang="en-US"/>
              <a:t> </a:t>
            </a:r>
            <a:r>
              <a:rPr lang="en-US" err="1"/>
              <a:t>risus</a:t>
            </a:r>
            <a:r>
              <a:rPr lang="en-US"/>
              <a:t> </a:t>
            </a:r>
            <a:r>
              <a:rPr lang="en-US" err="1"/>
              <a:t>mattis</a:t>
            </a:r>
            <a:r>
              <a:rPr lang="en-US"/>
              <a:t>. In </a:t>
            </a:r>
            <a:r>
              <a:rPr lang="en-US" err="1"/>
              <a:t>ornare</a:t>
            </a:r>
            <a:r>
              <a:rPr lang="en-US"/>
              <a:t> convallis </a:t>
            </a:r>
            <a:r>
              <a:rPr lang="en-US" err="1"/>
              <a:t>velit</a:t>
            </a:r>
            <a:r>
              <a:rPr lang="en-US"/>
              <a:t> vitae cursus. Integer </a:t>
            </a:r>
            <a:r>
              <a:rPr lang="en-US" err="1"/>
              <a:t>egestas</a:t>
            </a:r>
            <a:r>
              <a:rPr lang="en-US"/>
              <a:t> sit </a:t>
            </a:r>
            <a:r>
              <a:rPr lang="en-US" err="1"/>
              <a:t>amet</a:t>
            </a:r>
            <a:r>
              <a:rPr lang="en-US"/>
              <a:t> mi </a:t>
            </a:r>
            <a:r>
              <a:rPr lang="en-US" err="1"/>
              <a:t>vehicula</a:t>
            </a:r>
            <a:r>
              <a:rPr lang="en-US"/>
              <a:t> </a:t>
            </a:r>
            <a:r>
              <a:rPr lang="en-US" err="1"/>
              <a:t>sollicitudin</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r>
              <a:rPr lang="en-US" err="1"/>
              <a:t>Quisque</a:t>
            </a:r>
            <a:r>
              <a:rPr lang="en-US"/>
              <a:t> ac </a:t>
            </a:r>
            <a:r>
              <a:rPr lang="en-US" err="1"/>
              <a:t>orci</a:t>
            </a:r>
            <a:r>
              <a:rPr lang="en-US"/>
              <a:t> in </a:t>
            </a:r>
            <a:r>
              <a:rPr lang="en-US" err="1"/>
              <a:t>turpis</a:t>
            </a:r>
            <a:r>
              <a:rPr lang="en-US"/>
              <a:t> </a:t>
            </a:r>
            <a:r>
              <a:rPr lang="en-US" err="1"/>
              <a:t>dapibus</a:t>
            </a:r>
            <a:r>
              <a:rPr lang="en-US"/>
              <a:t> </a:t>
            </a:r>
            <a:r>
              <a:rPr lang="en-US" err="1"/>
              <a:t>sagittis</a:t>
            </a:r>
            <a:r>
              <a:rPr lang="en-US"/>
              <a:t>.</a:t>
            </a:r>
          </a:p>
          <a:p>
            <a:r>
              <a:rPr lang="en-US" err="1"/>
              <a:t>Donec</a:t>
            </a:r>
            <a:r>
              <a:rPr lang="en-US"/>
              <a:t> vitae </a:t>
            </a:r>
            <a:r>
              <a:rPr lang="en-US" err="1"/>
              <a:t>justo</a:t>
            </a:r>
            <a:r>
              <a:rPr lang="en-US"/>
              <a:t> et </a:t>
            </a:r>
            <a:r>
              <a:rPr lang="en-US" err="1"/>
              <a:t>neque</a:t>
            </a:r>
            <a:r>
              <a:rPr lang="en-US"/>
              <a:t> </a:t>
            </a:r>
            <a:r>
              <a:rPr lang="en-US" err="1"/>
              <a:t>mollis</a:t>
            </a:r>
            <a:r>
              <a:rPr lang="en-US"/>
              <a:t> </a:t>
            </a:r>
            <a:r>
              <a:rPr lang="en-US" err="1"/>
              <a:t>consectetur</a:t>
            </a:r>
            <a:r>
              <a:rPr lang="en-US"/>
              <a:t>.</a:t>
            </a:r>
          </a:p>
          <a:p>
            <a:r>
              <a:rPr lang="en-US" err="1"/>
              <a:t>Etiam</a:t>
            </a:r>
            <a:r>
              <a:rPr lang="en-US"/>
              <a:t> </a:t>
            </a:r>
            <a:r>
              <a:rPr lang="en-US" err="1"/>
              <a:t>aliquet</a:t>
            </a:r>
            <a:r>
              <a:rPr lang="en-US"/>
              <a:t> ex </a:t>
            </a:r>
            <a:r>
              <a:rPr lang="en-US" err="1"/>
              <a:t>sed</a:t>
            </a:r>
            <a:r>
              <a:rPr lang="en-US"/>
              <a:t> </a:t>
            </a:r>
            <a:r>
              <a:rPr lang="en-US" err="1"/>
              <a:t>bibendum</a:t>
            </a:r>
            <a:r>
              <a:rPr lang="en-US"/>
              <a:t> </a:t>
            </a:r>
            <a:r>
              <a:rPr lang="en-US" err="1"/>
              <a:t>consequat</a:t>
            </a:r>
            <a:r>
              <a:rPr lang="en-US"/>
              <a:t>.</a:t>
            </a:r>
          </a:p>
          <a:p>
            <a:r>
              <a:rPr lang="en-US" err="1"/>
              <a:t>Cras</a:t>
            </a:r>
            <a:r>
              <a:rPr lang="en-US"/>
              <a:t> </a:t>
            </a:r>
            <a:r>
              <a:rPr lang="en-US" err="1"/>
              <a:t>lacinia</a:t>
            </a:r>
            <a:r>
              <a:rPr lang="en-US"/>
              <a:t> </a:t>
            </a:r>
            <a:r>
              <a:rPr lang="en-US" err="1"/>
              <a:t>est</a:t>
            </a:r>
            <a:r>
              <a:rPr lang="en-US"/>
              <a:t> ac </a:t>
            </a:r>
            <a:r>
              <a:rPr lang="en-US" err="1"/>
              <a:t>elit</a:t>
            </a:r>
            <a:r>
              <a:rPr lang="en-US"/>
              <a:t> </a:t>
            </a:r>
            <a:r>
              <a:rPr lang="en-US" err="1"/>
              <a:t>dignissim</a:t>
            </a:r>
            <a:r>
              <a:rPr lang="en-US"/>
              <a:t> </a:t>
            </a:r>
            <a:r>
              <a:rPr lang="en-US" err="1"/>
              <a:t>varius</a:t>
            </a:r>
            <a:r>
              <a:rPr lang="en-US"/>
              <a:t>.</a:t>
            </a:r>
          </a:p>
          <a:p>
            <a:r>
              <a:rPr lang="en-US" err="1"/>
              <a:t>Duis</a:t>
            </a:r>
            <a:r>
              <a:rPr lang="en-US"/>
              <a:t> sit </a:t>
            </a:r>
            <a:r>
              <a:rPr lang="en-US" err="1"/>
              <a:t>amet</a:t>
            </a:r>
            <a:r>
              <a:rPr lang="en-US"/>
              <a:t> </a:t>
            </a:r>
            <a:r>
              <a:rPr lang="en-US" err="1"/>
              <a:t>odio</a:t>
            </a:r>
            <a:r>
              <a:rPr lang="en-US"/>
              <a:t> </a:t>
            </a:r>
            <a:r>
              <a:rPr lang="en-US" err="1"/>
              <a:t>facilisis</a:t>
            </a:r>
            <a:r>
              <a:rPr lang="en-US"/>
              <a:t> </a:t>
            </a:r>
            <a:r>
              <a:rPr lang="en-US" err="1"/>
              <a:t>turpis</a:t>
            </a:r>
            <a:r>
              <a:rPr lang="en-US"/>
              <a:t> </a:t>
            </a:r>
            <a:r>
              <a:rPr lang="en-US" err="1"/>
              <a:t>sodales</a:t>
            </a:r>
            <a:r>
              <a:rPr lang="en-US"/>
              <a:t> </a:t>
            </a:r>
            <a:r>
              <a:rPr lang="en-US" err="1"/>
              <a:t>placerat</a:t>
            </a:r>
            <a:r>
              <a:rPr lang="en-US"/>
              <a:t>.</a:t>
            </a:r>
          </a:p>
          <a:p>
            <a:r>
              <a:rPr lang="en-US"/>
              <a:t>Justo et neque odio facilisis turpis </a:t>
            </a:r>
            <a:r>
              <a:rPr lang="en-US" err="1"/>
              <a:t>sodales</a:t>
            </a:r>
            <a:r>
              <a:rPr lang="en-US"/>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a:t>CLICK TO EDIT MASTER TEXT STYLES</a:t>
            </a:r>
          </a:p>
          <a:p>
            <a:pPr lvl="1"/>
            <a:r>
              <a:rPr lang="en-US"/>
              <a:t>Second level text</a:t>
            </a:r>
          </a:p>
          <a:p>
            <a:pPr lvl="2"/>
            <a:r>
              <a:rPr lang="en-US"/>
              <a:t>Third level</a:t>
            </a:r>
          </a:p>
          <a:p>
            <a:pPr lvl="1"/>
            <a:r>
              <a:rPr lang="en-US"/>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a:t>Third level</a:t>
            </a:r>
          </a:p>
          <a:p>
            <a:pPr lvl="0"/>
            <a:r>
              <a:rPr lang="en-US"/>
              <a:t>CLICK TO EDIT MASTER TEXT STYLES</a:t>
            </a:r>
          </a:p>
          <a:p>
            <a:pPr lvl="1"/>
            <a:r>
              <a:rPr lang="en-US"/>
              <a:t>Second level text </a:t>
            </a:r>
          </a:p>
          <a:p>
            <a:pPr lvl="2"/>
            <a:r>
              <a:rPr lang="en-US"/>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a:t>Third level</a:t>
            </a:r>
          </a:p>
        </p:txBody>
      </p:sp>
    </p:spTree>
    <p:extLst>
      <p:ext uri="{BB962C8B-B14F-4D97-AF65-F5344CB8AC3E}">
        <p14:creationId xmlns:p14="http://schemas.microsoft.com/office/powerpoint/2010/main" val="54941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err="1"/>
              <a:t>Em</a:t>
            </a:r>
            <a:r>
              <a:rPr lang="en-US"/>
              <a:t> </a:t>
            </a:r>
            <a:r>
              <a:rPr lang="en-US" err="1"/>
              <a:t>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and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a:t>
            </a:r>
          </a:p>
        </p:txBody>
      </p:sp>
    </p:spTree>
    <p:extLst>
      <p:ext uri="{BB962C8B-B14F-4D97-AF65-F5344CB8AC3E}">
        <p14:creationId xmlns:p14="http://schemas.microsoft.com/office/powerpoint/2010/main" val="174804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err="1"/>
              <a:t>Em</a:t>
            </a:r>
            <a:r>
              <a:rPr lang="en-US"/>
              <a:t> </a:t>
            </a:r>
            <a:r>
              <a:rPr lang="en-US" err="1"/>
              <a:t>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and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a:t>
            </a:r>
          </a:p>
        </p:txBody>
      </p:sp>
    </p:spTree>
    <p:extLst>
      <p:ext uri="{BB962C8B-B14F-4D97-AF65-F5344CB8AC3E}">
        <p14:creationId xmlns:p14="http://schemas.microsoft.com/office/powerpoint/2010/main" val="178727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a:solidFill>
                <a:schemeClr val="tx1"/>
              </a:solidFill>
              <a:latin typeface="Arial" charset="0"/>
              <a:ea typeface="Arial" charset="0"/>
              <a:cs typeface="Arial" charset="0"/>
            </a:endParaRPr>
          </a:p>
        </p:txBody>
      </p:sp>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1047" y="108102"/>
            <a:ext cx="2959475" cy="63687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s://colab.research.google.com/drive/1hSvK0oKwrh3H_EUPVt7TL3F4QuC486MP?usp=sharing"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youtube.com/shorts/_w1x70n1gvg?si=sKXkk7PnhcFa88PI" TargetMode="Externa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blog.marketresearch.com/5-key-healthcare-industry-trends-to-watch#:~:text=According%20to%20the%20latest%20market,increase%20in%20value%2Dbased%20care." TargetMode="External"/><Relationship Id="rId2" Type="http://schemas.openxmlformats.org/officeDocument/2006/relationships/hyperlink" Target="https://www.ncbi.nlm.nih.gov/pmc/articles/PMC6996619/"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7863" y="-1352100"/>
            <a:ext cx="6201104" cy="2518747"/>
          </a:xfrm>
        </p:spPr>
        <p:txBody>
          <a:bodyPr/>
          <a:lstStyle/>
          <a:p>
            <a:r>
              <a:rPr lang="en-US" sz="4400"/>
              <a:t>HEALTHGUARD</a:t>
            </a:r>
            <a:r>
              <a:rPr lang="en-US" sz="4000"/>
              <a:t>  </a:t>
            </a:r>
            <a:r>
              <a:rPr lang="en-US"/>
              <a:t> </a:t>
            </a:r>
          </a:p>
        </p:txBody>
      </p:sp>
      <p:pic>
        <p:nvPicPr>
          <p:cNvPr id="7170" name="Picture 2">
            <a:extLst>
              <a:ext uri="{FF2B5EF4-FFF2-40B4-BE49-F238E27FC236}">
                <a16:creationId xmlns:a16="http://schemas.microsoft.com/office/drawing/2014/main" id="{341DB609-C5A0-E288-FD40-A05D1024B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591" y="3101351"/>
            <a:ext cx="3526746" cy="20802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6904EB-DF12-3A24-B72D-088657AABBEB}"/>
              </a:ext>
            </a:extLst>
          </p:cNvPr>
          <p:cNvSpPr txBox="1"/>
          <p:nvPr/>
        </p:nvSpPr>
        <p:spPr>
          <a:xfrm>
            <a:off x="299019" y="1087084"/>
            <a:ext cx="9769891" cy="400110"/>
          </a:xfrm>
          <a:prstGeom prst="rect">
            <a:avLst/>
          </a:prstGeom>
          <a:noFill/>
        </p:spPr>
        <p:txBody>
          <a:bodyPr wrap="square">
            <a:spAutoFit/>
          </a:bodyPr>
          <a:lstStyle/>
          <a:p>
            <a:r>
              <a:rPr lang="en-US" sz="2000">
                <a:solidFill>
                  <a:schemeClr val="bg1"/>
                </a:solidFill>
                <a:effectLst/>
                <a:latin typeface="+mj-lt"/>
              </a:rPr>
              <a:t>A Machine Learning-Based Security Framework for Smart Healthcare Systems </a:t>
            </a:r>
            <a:endParaRPr lang="en-US" sz="2000">
              <a:solidFill>
                <a:schemeClr val="bg1"/>
              </a:solidFill>
              <a:latin typeface="+mj-lt"/>
            </a:endParaRPr>
          </a:p>
        </p:txBody>
      </p:sp>
      <p:sp>
        <p:nvSpPr>
          <p:cNvPr id="7" name="TextBox 6">
            <a:extLst>
              <a:ext uri="{FF2B5EF4-FFF2-40B4-BE49-F238E27FC236}">
                <a16:creationId xmlns:a16="http://schemas.microsoft.com/office/drawing/2014/main" id="{AB39E6CA-045C-7870-4335-4A3526D9A0A9}"/>
              </a:ext>
            </a:extLst>
          </p:cNvPr>
          <p:cNvSpPr txBox="1"/>
          <p:nvPr/>
        </p:nvSpPr>
        <p:spPr>
          <a:xfrm>
            <a:off x="299019" y="1487194"/>
            <a:ext cx="9223353" cy="707886"/>
          </a:xfrm>
          <a:prstGeom prst="rect">
            <a:avLst/>
          </a:prstGeom>
          <a:noFill/>
        </p:spPr>
        <p:txBody>
          <a:bodyPr wrap="square">
            <a:spAutoFit/>
          </a:bodyPr>
          <a:lstStyle/>
          <a:p>
            <a:r>
              <a:rPr lang="en-US" sz="2000" dirty="0">
                <a:solidFill>
                  <a:schemeClr val="bg1"/>
                </a:solidFill>
                <a:latin typeface="Helvetica Neue" panose="02000503000000020004" pitchFamily="2" charset="0"/>
              </a:rPr>
              <a:t>Paper By - </a:t>
            </a:r>
            <a:r>
              <a:rPr lang="en-US" sz="2000" dirty="0">
                <a:solidFill>
                  <a:schemeClr val="bg1"/>
                </a:solidFill>
                <a:effectLst/>
                <a:latin typeface="Helvetica Neue" panose="02000503000000020004" pitchFamily="2" charset="0"/>
              </a:rPr>
              <a:t>AKM </a:t>
            </a:r>
            <a:r>
              <a:rPr lang="en-US" sz="2000" dirty="0" err="1">
                <a:solidFill>
                  <a:schemeClr val="bg1"/>
                </a:solidFill>
                <a:effectLst/>
                <a:latin typeface="Helvetica Neue" panose="02000503000000020004" pitchFamily="2" charset="0"/>
              </a:rPr>
              <a:t>Iqtidar</a:t>
            </a:r>
            <a:r>
              <a:rPr lang="en-US" sz="2000" dirty="0">
                <a:solidFill>
                  <a:schemeClr val="bg1"/>
                </a:solidFill>
                <a:effectLst/>
                <a:latin typeface="Helvetica Neue" panose="02000503000000020004" pitchFamily="2" charset="0"/>
              </a:rPr>
              <a:t> </a:t>
            </a:r>
            <a:r>
              <a:rPr lang="en-US" sz="2000" dirty="0" err="1">
                <a:solidFill>
                  <a:schemeClr val="bg1"/>
                </a:solidFill>
                <a:effectLst/>
                <a:latin typeface="Helvetica Neue" panose="02000503000000020004" pitchFamily="2" charset="0"/>
              </a:rPr>
              <a:t>Newaz</a:t>
            </a:r>
            <a:r>
              <a:rPr lang="en-US" sz="2000" dirty="0">
                <a:solidFill>
                  <a:schemeClr val="bg1"/>
                </a:solidFill>
                <a:effectLst/>
                <a:latin typeface="Helvetica Neue" panose="02000503000000020004" pitchFamily="2" charset="0"/>
              </a:rPr>
              <a:t>†, Amit Kumar </a:t>
            </a:r>
            <a:r>
              <a:rPr lang="en-US" sz="2000" dirty="0" err="1">
                <a:solidFill>
                  <a:schemeClr val="bg1"/>
                </a:solidFill>
                <a:effectLst/>
                <a:latin typeface="Helvetica Neue" panose="02000503000000020004" pitchFamily="2" charset="0"/>
              </a:rPr>
              <a:t>Sikder</a:t>
            </a:r>
            <a:r>
              <a:rPr lang="en-US" sz="2000" dirty="0">
                <a:solidFill>
                  <a:schemeClr val="bg1"/>
                </a:solidFill>
                <a:effectLst/>
                <a:latin typeface="Helvetica Neue" panose="02000503000000020004" pitchFamily="2" charset="0"/>
              </a:rPr>
              <a:t>†, Mohammad </a:t>
            </a:r>
            <a:r>
              <a:rPr lang="en-US" sz="2000" dirty="0" err="1">
                <a:solidFill>
                  <a:schemeClr val="bg1"/>
                </a:solidFill>
                <a:effectLst/>
                <a:latin typeface="Helvetica Neue" panose="02000503000000020004" pitchFamily="2" charset="0"/>
              </a:rPr>
              <a:t>Ashiqur</a:t>
            </a:r>
            <a:r>
              <a:rPr lang="en-US" sz="2000" dirty="0">
                <a:solidFill>
                  <a:schemeClr val="bg1"/>
                </a:solidFill>
                <a:effectLst/>
                <a:latin typeface="Helvetica Neue" panose="02000503000000020004" pitchFamily="2" charset="0"/>
              </a:rPr>
              <a:t> Rahman††, and A. </a:t>
            </a:r>
            <a:r>
              <a:rPr lang="en-US" sz="2000" dirty="0" err="1">
                <a:solidFill>
                  <a:schemeClr val="bg1"/>
                </a:solidFill>
                <a:effectLst/>
                <a:latin typeface="Helvetica Neue" panose="02000503000000020004" pitchFamily="2" charset="0"/>
              </a:rPr>
              <a:t>Selcuk</a:t>
            </a:r>
            <a:r>
              <a:rPr lang="en-US" sz="2000" dirty="0">
                <a:solidFill>
                  <a:schemeClr val="bg1"/>
                </a:solidFill>
                <a:effectLst/>
                <a:latin typeface="Helvetica Neue" panose="02000503000000020004" pitchFamily="2" charset="0"/>
              </a:rPr>
              <a:t> </a:t>
            </a:r>
            <a:r>
              <a:rPr lang="en-US" sz="2000" dirty="0" err="1">
                <a:solidFill>
                  <a:schemeClr val="bg1"/>
                </a:solidFill>
                <a:effectLst/>
                <a:latin typeface="Helvetica Neue" panose="02000503000000020004" pitchFamily="2" charset="0"/>
              </a:rPr>
              <a:t>Uluagac</a:t>
            </a:r>
            <a:r>
              <a:rPr lang="en-US" sz="2000" dirty="0">
                <a:solidFill>
                  <a:schemeClr val="bg1"/>
                </a:solidFill>
                <a:effectLst/>
                <a:latin typeface="Helvetica Neue" panose="02000503000000020004" pitchFamily="2" charset="0"/>
              </a:rPr>
              <a:t>†</a:t>
            </a:r>
          </a:p>
        </p:txBody>
      </p:sp>
      <p:sp>
        <p:nvSpPr>
          <p:cNvPr id="8" name="TextBox 7">
            <a:extLst>
              <a:ext uri="{FF2B5EF4-FFF2-40B4-BE49-F238E27FC236}">
                <a16:creationId xmlns:a16="http://schemas.microsoft.com/office/drawing/2014/main" id="{57D42159-7D79-00BF-3404-D40128CAD180}"/>
              </a:ext>
            </a:extLst>
          </p:cNvPr>
          <p:cNvSpPr txBox="1"/>
          <p:nvPr/>
        </p:nvSpPr>
        <p:spPr>
          <a:xfrm>
            <a:off x="280362" y="2241247"/>
            <a:ext cx="9223353" cy="707886"/>
          </a:xfrm>
          <a:prstGeom prst="rect">
            <a:avLst/>
          </a:prstGeom>
          <a:noFill/>
        </p:spPr>
        <p:txBody>
          <a:bodyPr wrap="square">
            <a:spAutoFit/>
          </a:bodyPr>
          <a:lstStyle/>
          <a:p>
            <a:r>
              <a:rPr lang="en-US" sz="2000" dirty="0">
                <a:solidFill>
                  <a:schemeClr val="bg1"/>
                </a:solidFill>
                <a:latin typeface="Helvetica Neue" panose="02000503000000020004" pitchFamily="2" charset="0"/>
              </a:rPr>
              <a:t>CSE 707 Seminar </a:t>
            </a:r>
          </a:p>
          <a:p>
            <a:r>
              <a:rPr lang="en-US" sz="2000" dirty="0">
                <a:solidFill>
                  <a:schemeClr val="bg1"/>
                </a:solidFill>
                <a:effectLst/>
                <a:latin typeface="Helvetica Neue" panose="02000503000000020004" pitchFamily="2" charset="0"/>
              </a:rPr>
              <a:t>Group 1 – Aishwarya Mehta </a:t>
            </a:r>
            <a:r>
              <a:rPr lang="en-US" sz="2000" dirty="0">
                <a:solidFill>
                  <a:schemeClr val="bg1"/>
                </a:solidFill>
                <a:latin typeface="Helvetica Neue" panose="02000503000000020004" pitchFamily="2" charset="0"/>
              </a:rPr>
              <a:t>&amp; Kajol . </a:t>
            </a:r>
            <a:endParaRPr lang="en-US" sz="2000" dirty="0">
              <a:solidFill>
                <a:schemeClr val="bg1"/>
              </a:solidFill>
              <a:effectLst/>
              <a:latin typeface="Helvetica Neue" panose="02000503000000020004" pitchFamily="2" charset="0"/>
            </a:endParaRPr>
          </a:p>
        </p:txBody>
      </p:sp>
    </p:spTree>
    <p:extLst>
      <p:ext uri="{BB962C8B-B14F-4D97-AF65-F5344CB8AC3E}">
        <p14:creationId xmlns:p14="http://schemas.microsoft.com/office/powerpoint/2010/main" val="146182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69468" y="1320800"/>
            <a:ext cx="10172104" cy="716084"/>
          </a:xfrm>
        </p:spPr>
        <p:txBody>
          <a:bodyPr/>
          <a:lstStyle/>
          <a:p>
            <a:r>
              <a:rPr lang="en-US"/>
              <a:t>INTERCONNECTED BODY FUNCTION</a:t>
            </a:r>
          </a:p>
        </p:txBody>
      </p:sp>
      <p:sp>
        <p:nvSpPr>
          <p:cNvPr id="2" name="Text Placeholder 1"/>
          <p:cNvSpPr>
            <a:spLocks noGrp="1"/>
          </p:cNvSpPr>
          <p:nvPr>
            <p:ph type="body" idx="1"/>
          </p:nvPr>
        </p:nvSpPr>
        <p:spPr>
          <a:xfrm>
            <a:off x="451946" y="2189263"/>
            <a:ext cx="11067392" cy="4232558"/>
          </a:xfrm>
        </p:spPr>
        <p:txBody>
          <a:bodyPr vert="horz" lIns="91440" tIns="45720" rIns="91440" bIns="45720" rtlCol="0" anchor="t">
            <a:noAutofit/>
          </a:bodyPr>
          <a:lstStyle/>
          <a:p>
            <a:pPr algn="l" rtl="0" fontAlgn="base">
              <a:spcBef>
                <a:spcPts val="0"/>
              </a:spcBef>
              <a:spcAft>
                <a:spcPts val="1200"/>
              </a:spcAft>
              <a:buFont typeface="Arial" panose="020B0604020202020204" pitchFamily="34" charset="0"/>
              <a:buChar char="•"/>
            </a:pPr>
            <a:r>
              <a:rPr lang="en-US" sz="1800" b="1" i="0" u="none" strike="noStrike">
                <a:solidFill>
                  <a:srgbClr val="000000"/>
                </a:solidFill>
                <a:effectLst/>
                <a:latin typeface="Arial"/>
                <a:cs typeface="Arial"/>
              </a:rPr>
              <a:t>Interconnection:</a:t>
            </a:r>
            <a:r>
              <a:rPr lang="en-US" sz="1800" b="0" i="0" u="none" strike="noStrike">
                <a:solidFill>
                  <a:srgbClr val="000000"/>
                </a:solidFill>
                <a:effectLst/>
                <a:latin typeface="Arial"/>
                <a:cs typeface="Arial"/>
              </a:rPr>
              <a:t> Different organs' functions in the human body are interconnected. Changes in one organ's behavior can impact the overall body condition.</a:t>
            </a:r>
          </a:p>
          <a:p>
            <a:pPr>
              <a:spcBef>
                <a:spcPts val="0"/>
              </a:spcBef>
              <a:spcAft>
                <a:spcPts val="1200"/>
              </a:spcAft>
            </a:pPr>
            <a:endParaRPr lang="en-US">
              <a:solidFill>
                <a:srgbClr val="000000"/>
              </a:solidFill>
              <a:cs typeface="Arial"/>
            </a:endParaRPr>
          </a:p>
          <a:p>
            <a:pPr algn="l" rtl="0" fontAlgn="base">
              <a:spcBef>
                <a:spcPts val="0"/>
              </a:spcBef>
              <a:spcAft>
                <a:spcPts val="1200"/>
              </a:spcAft>
              <a:buFont typeface="Arial" panose="020B0604020202020204" pitchFamily="34" charset="0"/>
              <a:buChar char="•"/>
            </a:pPr>
            <a:r>
              <a:rPr lang="en-US" sz="1800" b="1" i="0" u="none" strike="noStrike">
                <a:solidFill>
                  <a:srgbClr val="000000"/>
                </a:solidFill>
                <a:effectLst/>
                <a:latin typeface="Arial"/>
                <a:cs typeface="Arial"/>
              </a:rPr>
              <a:t>Feature for Anomaly Detection: </a:t>
            </a:r>
            <a:r>
              <a:rPr lang="en-US" sz="1800" b="0" i="0" u="none" strike="noStrike">
                <a:solidFill>
                  <a:srgbClr val="000000"/>
                </a:solidFill>
                <a:effectLst/>
                <a:latin typeface="Arial"/>
                <a:cs typeface="Arial"/>
              </a:rPr>
              <a:t>Recognizes abnormal behavior by understanding the interconnection of body functions. For instance, changes in heart rate may affect other organs, serving as a feature for anomaly detection.</a:t>
            </a:r>
            <a:endParaRPr lang="en-US">
              <a:latin typeface="Arial"/>
              <a:cs typeface="Arial"/>
            </a:endParaRPr>
          </a:p>
        </p:txBody>
      </p:sp>
    </p:spTree>
    <p:extLst>
      <p:ext uri="{BB962C8B-B14F-4D97-AF65-F5344CB8AC3E}">
        <p14:creationId xmlns:p14="http://schemas.microsoft.com/office/powerpoint/2010/main" val="417324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69468" y="1320800"/>
            <a:ext cx="10172104" cy="716084"/>
          </a:xfrm>
        </p:spPr>
        <p:txBody>
          <a:bodyPr/>
          <a:lstStyle/>
          <a:p>
            <a:r>
              <a:rPr lang="en-US"/>
              <a:t>ANALYSIS OF ANOMALOUS BEHAVIOUR</a:t>
            </a:r>
          </a:p>
        </p:txBody>
      </p:sp>
      <p:sp>
        <p:nvSpPr>
          <p:cNvPr id="2" name="Text Placeholder 1"/>
          <p:cNvSpPr>
            <a:spLocks noGrp="1"/>
          </p:cNvSpPr>
          <p:nvPr>
            <p:ph type="body" idx="1"/>
          </p:nvPr>
        </p:nvSpPr>
        <p:spPr>
          <a:xfrm>
            <a:off x="451946" y="2189263"/>
            <a:ext cx="11067392" cy="4232558"/>
          </a:xfrm>
        </p:spPr>
        <p:txBody>
          <a:bodyPr/>
          <a:lstStyle/>
          <a:p>
            <a:pPr algn="l" rtl="0" fontAlgn="base">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Anomaly Behavior Analysis: </a:t>
            </a:r>
            <a:r>
              <a:rPr lang="en-US" sz="1800" b="0" i="0" u="none" strike="noStrike">
                <a:solidFill>
                  <a:srgbClr val="000000"/>
                </a:solidFill>
                <a:effectLst/>
                <a:latin typeface="Arial" panose="020B0604020202020204" pitchFamily="34" charset="0"/>
              </a:rPr>
              <a:t>Defines normal behavior in a system to identify abnormal behavior. Challenges include establishing a ground truth with low false positives.</a:t>
            </a:r>
          </a:p>
          <a:p>
            <a:pPr algn="l" rtl="0" fontAlgn="base">
              <a:spcBef>
                <a:spcPts val="0"/>
              </a:spcBef>
              <a:spcAft>
                <a:spcPts val="0"/>
              </a:spcAft>
            </a:pPr>
            <a:endParaRPr lang="en-US" sz="1800" b="0" i="0" u="none" strike="noStrike">
              <a:solidFill>
                <a:srgbClr val="000000"/>
              </a:solidFill>
              <a:effectLst/>
              <a:latin typeface="Arial" panose="020B0604020202020204" pitchFamily="34" charset="0"/>
            </a:endParaRPr>
          </a:p>
          <a:p>
            <a:pPr algn="l" rtl="0" fontAlgn="base">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Proposed Solution:</a:t>
            </a:r>
            <a:r>
              <a:rPr lang="en-US" sz="1800" b="0" i="0" u="none" strike="noStrike">
                <a:solidFill>
                  <a:srgbClr val="000000"/>
                </a:solidFill>
                <a:effectLst/>
                <a:latin typeface="Arial" panose="020B0604020202020204" pitchFamily="34" charset="0"/>
              </a:rPr>
              <a:t> Proposes anomaly behavior analysis based on patients' health conditions and activities. Ground truth is established by observing day-to-day user activities and vital signs for specific diseases.</a:t>
            </a:r>
          </a:p>
          <a:p>
            <a:pPr algn="l" rtl="0" fontAlgn="base">
              <a:spcBef>
                <a:spcPts val="0"/>
              </a:spcBef>
              <a:spcAft>
                <a:spcPts val="0"/>
              </a:spcAft>
            </a:pPr>
            <a:endParaRPr lang="en-US" sz="1800" b="0" i="0" u="none" strike="noStrike">
              <a:solidFill>
                <a:srgbClr val="000000"/>
              </a:solidFill>
              <a:effectLst/>
              <a:latin typeface="Arial" panose="020B0604020202020204" pitchFamily="34" charset="0"/>
            </a:endParaRPr>
          </a:p>
          <a:p>
            <a:pPr algn="l" rtl="0" fontAlgn="base">
              <a:spcBef>
                <a:spcPts val="0"/>
              </a:spcBef>
              <a:spcAft>
                <a:spcPts val="120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Detection Method: </a:t>
            </a:r>
            <a:r>
              <a:rPr lang="en-US" sz="1800" b="0" i="0" u="none" strike="noStrike">
                <a:solidFill>
                  <a:srgbClr val="000000"/>
                </a:solidFill>
                <a:effectLst/>
                <a:latin typeface="Arial" panose="020B0604020202020204" pitchFamily="34" charset="0"/>
              </a:rPr>
              <a:t>Analyzes ongoing human body activities, distinguishing between benign and malicious activities based on vital signs from connected devices.</a:t>
            </a:r>
          </a:p>
          <a:p>
            <a:pPr algn="l" rtl="0" fontAlgn="base">
              <a:spcBef>
                <a:spcPts val="0"/>
              </a:spcBef>
              <a:spcAft>
                <a:spcPts val="120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Considerations:</a:t>
            </a:r>
            <a:r>
              <a:rPr lang="en-US" sz="1800" b="0" i="0" u="none" strike="noStrike">
                <a:solidFill>
                  <a:srgbClr val="000000"/>
                </a:solidFill>
                <a:effectLst/>
                <a:latin typeface="Arial" panose="020B0604020202020204" pitchFamily="34" charset="0"/>
              </a:rPr>
              <a:t> Considers both regular and disease-affected scenarios by observing user activities and usage patterns to build the ground truth for </a:t>
            </a:r>
            <a:r>
              <a:rPr lang="en-US" sz="1800" b="0" i="0" u="none" strike="noStrike" err="1">
                <a:solidFill>
                  <a:srgbClr val="000000"/>
                </a:solidFill>
                <a:effectLst/>
                <a:latin typeface="Arial" panose="020B0604020202020204" pitchFamily="34" charset="0"/>
              </a:rPr>
              <a:t>HealthGuard</a:t>
            </a:r>
            <a:r>
              <a:rPr lang="en-US" sz="1800" b="0" i="0" u="none" strike="noStrike">
                <a:solidFill>
                  <a:srgbClr val="000000"/>
                </a:solidFill>
                <a:effectLst/>
                <a:latin typeface="Arial" panose="020B0604020202020204" pitchFamily="34" charset="0"/>
              </a:rPr>
              <a:t>, the proposed security framework.</a:t>
            </a:r>
            <a:endParaRPr lang="en-US"/>
          </a:p>
        </p:txBody>
      </p:sp>
    </p:spTree>
    <p:extLst>
      <p:ext uri="{BB962C8B-B14F-4D97-AF65-F5344CB8AC3E}">
        <p14:creationId xmlns:p14="http://schemas.microsoft.com/office/powerpoint/2010/main" val="3110181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69468" y="1320800"/>
            <a:ext cx="10172104" cy="716084"/>
          </a:xfrm>
        </p:spPr>
        <p:txBody>
          <a:bodyPr/>
          <a:lstStyle/>
          <a:p>
            <a:r>
              <a:rPr lang="en-US"/>
              <a:t>PROBLEM SCOPE</a:t>
            </a:r>
          </a:p>
        </p:txBody>
      </p:sp>
      <p:sp>
        <p:nvSpPr>
          <p:cNvPr id="2" name="Text Placeholder 1"/>
          <p:cNvSpPr>
            <a:spLocks noGrp="1"/>
          </p:cNvSpPr>
          <p:nvPr>
            <p:ph type="body" idx="1"/>
          </p:nvPr>
        </p:nvSpPr>
        <p:spPr>
          <a:xfrm>
            <a:off x="451946" y="2189263"/>
            <a:ext cx="11067392" cy="4655891"/>
          </a:xfrm>
        </p:spPr>
        <p:txBody>
          <a:bodyPr vert="horz" lIns="91440" tIns="45720" rIns="91440" bIns="45720" rtlCol="0" anchor="t">
            <a:noAutofit/>
          </a:bodyPr>
          <a:lstStyle/>
          <a:p>
            <a:pPr algn="l" rtl="0">
              <a:spcBef>
                <a:spcPts val="0"/>
              </a:spcBef>
              <a:spcAft>
                <a:spcPts val="1200"/>
              </a:spcAft>
            </a:pPr>
            <a:r>
              <a:rPr lang="en-US" sz="1800" b="1" i="0" u="none" strike="noStrike">
                <a:solidFill>
                  <a:srgbClr val="000000"/>
                </a:solidFill>
                <a:effectLst/>
                <a:latin typeface="Arial"/>
                <a:cs typeface="Arial"/>
              </a:rPr>
              <a:t>Introduction to the Use Case Scenario:</a:t>
            </a:r>
            <a:endParaRPr lang="en-US" b="0" i="0" u="none" strike="noStrike">
              <a:solidFill>
                <a:srgbClr val="000000"/>
              </a:solidFill>
              <a:effectLst/>
              <a:latin typeface="Arial"/>
              <a:cs typeface="Arial"/>
            </a:endParaRPr>
          </a:p>
          <a:p>
            <a:pPr algn="l"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a:cs typeface="Arial"/>
              </a:rPr>
              <a:t>Patient (P) admitted to the hospital with chest pain.</a:t>
            </a:r>
          </a:p>
          <a:p>
            <a:pPr algn="l"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a:cs typeface="Arial"/>
              </a:rPr>
              <a:t>Smart Healthcare System (SHS) set up with ECG, pulse oximeter, and EEG monitoring.</a:t>
            </a:r>
          </a:p>
          <a:p>
            <a:pPr algn="l" rtl="0" fontAlgn="base">
              <a:spcBef>
                <a:spcPts val="0"/>
              </a:spcBef>
              <a:spcAft>
                <a:spcPts val="1200"/>
              </a:spcAft>
              <a:buFont typeface="Arial" panose="020B0604020202020204" pitchFamily="34" charset="0"/>
              <a:buChar char="•"/>
            </a:pPr>
            <a:r>
              <a:rPr lang="en-US" sz="1800" b="0" i="0" u="none" strike="noStrike">
                <a:solidFill>
                  <a:srgbClr val="000000"/>
                </a:solidFill>
                <a:effectLst/>
                <a:latin typeface="Arial"/>
                <a:cs typeface="Arial"/>
              </a:rPr>
              <a:t>System programmed to alert physicians and administer medicine for sudden heart rate changes.</a:t>
            </a:r>
          </a:p>
          <a:p>
            <a:pPr algn="l" rtl="0">
              <a:spcBef>
                <a:spcPts val="0"/>
              </a:spcBef>
              <a:spcAft>
                <a:spcPts val="1200"/>
              </a:spcAft>
            </a:pPr>
            <a:r>
              <a:rPr lang="en-US" sz="1800" b="1" i="0" u="none" strike="noStrike">
                <a:solidFill>
                  <a:srgbClr val="000000"/>
                </a:solidFill>
                <a:effectLst/>
                <a:latin typeface="Arial"/>
                <a:cs typeface="Arial"/>
              </a:rPr>
              <a:t>Key Questions Addressed by HealthGuard:</a:t>
            </a:r>
            <a:endParaRPr lang="en-US" b="0" i="0" u="none" strike="noStrike">
              <a:solidFill>
                <a:srgbClr val="000000"/>
              </a:solidFill>
              <a:effectLst/>
              <a:latin typeface="Arial"/>
              <a:cs typeface="Arial"/>
            </a:endParaRPr>
          </a:p>
          <a:p>
            <a:pPr algn="l"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a:cs typeface="Arial"/>
              </a:rPr>
              <a:t>Is the alert from one device benign or malicious?</a:t>
            </a:r>
          </a:p>
          <a:p>
            <a:pPr algn="l"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a:cs typeface="Arial"/>
              </a:rPr>
              <a:t>Is the alert due to a disease?</a:t>
            </a:r>
          </a:p>
          <a:p>
            <a:pPr algn="l"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a:cs typeface="Arial"/>
              </a:rPr>
              <a:t>Is there any outside influence on vital signs?</a:t>
            </a:r>
          </a:p>
          <a:p>
            <a:pPr algn="l" rtl="0" fontAlgn="base">
              <a:spcBef>
                <a:spcPts val="0"/>
              </a:spcBef>
              <a:spcAft>
                <a:spcPts val="1200"/>
              </a:spcAft>
              <a:buFont typeface="Arial" panose="020B0604020202020204" pitchFamily="34" charset="0"/>
              <a:buChar char="•"/>
            </a:pPr>
            <a:r>
              <a:rPr lang="en-US" sz="1800" b="0" i="0" u="none" strike="noStrike">
                <a:solidFill>
                  <a:srgbClr val="000000"/>
                </a:solidFill>
                <a:effectLst/>
                <a:latin typeface="Arial"/>
                <a:cs typeface="Arial"/>
              </a:rPr>
              <a:t>Is an automatic decision (e.g., medicine dosage change) benign?</a:t>
            </a:r>
          </a:p>
          <a:p>
            <a:pPr algn="l" rtl="0">
              <a:spcBef>
                <a:spcPts val="0"/>
              </a:spcBef>
              <a:spcAft>
                <a:spcPts val="1200"/>
              </a:spcAft>
            </a:pPr>
            <a:r>
              <a:rPr lang="en-US" sz="1800" b="1" i="0" u="none" strike="noStrike">
                <a:solidFill>
                  <a:srgbClr val="000000"/>
                </a:solidFill>
                <a:effectLst/>
                <a:latin typeface="Arial"/>
                <a:cs typeface="Arial"/>
              </a:rPr>
              <a:t>HealthGuard's Role:</a:t>
            </a:r>
            <a:endParaRPr lang="en-US" b="0" i="0" u="none" strike="noStrike">
              <a:solidFill>
                <a:srgbClr val="000000"/>
              </a:solidFill>
              <a:effectLst/>
              <a:latin typeface="Arial"/>
              <a:cs typeface="Arial"/>
            </a:endParaRPr>
          </a:p>
          <a:p>
            <a:pPr fontAlgn="base">
              <a:spcBef>
                <a:spcPts val="0"/>
              </a:spcBef>
              <a:buFont typeface="Arial" panose="020B0604020202020204" pitchFamily="34" charset="0"/>
              <a:buChar char="•"/>
            </a:pPr>
            <a:r>
              <a:rPr lang="en-US" sz="1800" b="0" i="0" u="none" strike="noStrike">
                <a:solidFill>
                  <a:srgbClr val="000000"/>
                </a:solidFill>
                <a:effectLst/>
                <a:latin typeface="Arial"/>
                <a:cs typeface="Arial"/>
              </a:rPr>
              <a:t>Observes each device and determines overall system status by connecting different vital signs.</a:t>
            </a:r>
            <a:endParaRPr lang="en-US">
              <a:solidFill>
                <a:srgbClr val="000000"/>
              </a:solidFill>
              <a:cs typeface="Arial"/>
            </a:endParaRPr>
          </a:p>
          <a:p>
            <a:pPr algn="l">
              <a:spcBef>
                <a:spcPts val="0"/>
              </a:spcBef>
              <a:spcAft>
                <a:spcPts val="0"/>
              </a:spcAft>
              <a:buFont typeface="Arial" panose="020B0604020202020204" pitchFamily="34" charset="0"/>
              <a:buChar char="•"/>
            </a:pPr>
            <a:r>
              <a:rPr lang="en-US" sz="1800" b="0" i="0" u="none" strike="noStrike">
                <a:solidFill>
                  <a:srgbClr val="000000"/>
                </a:solidFill>
                <a:effectLst/>
                <a:latin typeface="Arial"/>
                <a:cs typeface="Arial"/>
              </a:rPr>
              <a:t>Verifies patient status by cross-checking related vital signs.</a:t>
            </a:r>
            <a:endParaRPr lang="en-US">
              <a:solidFill>
                <a:srgbClr val="000000"/>
              </a:solidFill>
              <a:cs typeface="Arial"/>
            </a:endParaRPr>
          </a:p>
          <a:p>
            <a:pPr>
              <a:spcBef>
                <a:spcPts val="0"/>
              </a:spcBef>
              <a:spcAft>
                <a:spcPts val="1200"/>
              </a:spcAft>
              <a:buChar char="•"/>
            </a:pPr>
            <a:r>
              <a:rPr lang="en-US" sz="1800" b="0" i="0" u="none" strike="noStrike">
                <a:solidFill>
                  <a:srgbClr val="000000"/>
                </a:solidFill>
                <a:effectLst/>
                <a:latin typeface="Arial"/>
                <a:cs typeface="Arial"/>
              </a:rPr>
              <a:t>Identifies decisions made under outside influence and alerts physicians to prevent erroneous treatment</a:t>
            </a:r>
            <a:endParaRPr lang="en-US" sz="1800" b="0" i="0" u="none" strike="noStrike">
              <a:solidFill>
                <a:srgbClr val="000000"/>
              </a:solidFill>
              <a:effectLst/>
              <a:cs typeface="Arial"/>
            </a:endParaRPr>
          </a:p>
          <a:p>
            <a:pPr algn="l" rtl="0" fontAlgn="base">
              <a:spcBef>
                <a:spcPts val="0"/>
              </a:spcBef>
              <a:spcAft>
                <a:spcPts val="1200"/>
              </a:spcAft>
              <a:buFont typeface="Arial" panose="020B0604020202020204" pitchFamily="34" charset="0"/>
              <a:buChar char="•"/>
            </a:pPr>
            <a:endParaRPr lang="en-US" sz="1800" b="0" i="0" u="none" strike="noStrike">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7720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69468" y="1320800"/>
            <a:ext cx="10172104" cy="716084"/>
          </a:xfrm>
        </p:spPr>
        <p:txBody>
          <a:bodyPr/>
          <a:lstStyle/>
          <a:p>
            <a:r>
              <a:rPr lang="en-US"/>
              <a:t>THREAT MODEL AND ATTACK SCENARIOS</a:t>
            </a:r>
          </a:p>
        </p:txBody>
      </p:sp>
      <p:sp>
        <p:nvSpPr>
          <p:cNvPr id="2" name="Text Placeholder 1"/>
          <p:cNvSpPr>
            <a:spLocks noGrp="1"/>
          </p:cNvSpPr>
          <p:nvPr>
            <p:ph type="body" idx="1"/>
          </p:nvPr>
        </p:nvSpPr>
        <p:spPr>
          <a:xfrm>
            <a:off x="304799" y="2175642"/>
            <a:ext cx="11740055" cy="4540468"/>
          </a:xfrm>
        </p:spPr>
        <p:txBody>
          <a:bodyPr vert="horz" lIns="91440" tIns="45720" rIns="91440" bIns="45720" rtlCol="0" anchor="t">
            <a:noAutofit/>
          </a:bodyPr>
          <a:lstStyle/>
          <a:p>
            <a:pPr algn="l" rtl="0">
              <a:spcBef>
                <a:spcPts val="0"/>
              </a:spcBef>
              <a:spcAft>
                <a:spcPts val="1200"/>
              </a:spcAft>
            </a:pPr>
            <a:r>
              <a:rPr lang="en-US" sz="1800" b="1" i="0" u="none" strike="noStrike">
                <a:solidFill>
                  <a:srgbClr val="000000"/>
                </a:solidFill>
                <a:effectLst/>
                <a:latin typeface="Arial"/>
                <a:cs typeface="Arial"/>
              </a:rPr>
              <a:t>Malicious Device Behavior Considered:</a:t>
            </a:r>
            <a:endParaRPr lang="en-US" b="0" i="0" u="none" strike="noStrike">
              <a:solidFill>
                <a:srgbClr val="000000"/>
              </a:solidFill>
              <a:effectLst/>
              <a:latin typeface="Arial"/>
              <a:cs typeface="Arial"/>
            </a:endParaRPr>
          </a:p>
          <a:p>
            <a:pPr algn="l" rtl="0">
              <a:spcBef>
                <a:spcPts val="0"/>
              </a:spcBef>
              <a:spcAft>
                <a:spcPts val="1200"/>
              </a:spcAft>
            </a:pPr>
            <a:r>
              <a:rPr lang="en-US" sz="1800" b="0" i="0" u="none" strike="noStrike">
                <a:solidFill>
                  <a:srgbClr val="000000"/>
                </a:solidFill>
                <a:effectLst/>
                <a:latin typeface="Arial"/>
                <a:cs typeface="Arial"/>
              </a:rPr>
              <a:t>Unauthorized user changing device states leading to abnormal SHS functionality.</a:t>
            </a:r>
            <a:endParaRPr lang="en-US" b="0" i="0" u="none" strike="noStrike">
              <a:solidFill>
                <a:srgbClr val="000000"/>
              </a:solidFill>
              <a:effectLst/>
              <a:latin typeface="Arial"/>
              <a:cs typeface="Arial"/>
            </a:endParaRPr>
          </a:p>
          <a:p>
            <a:pPr algn="l" rtl="0">
              <a:spcBef>
                <a:spcPts val="0"/>
              </a:spcBef>
              <a:spcAft>
                <a:spcPts val="1200"/>
              </a:spcAft>
            </a:pPr>
            <a:r>
              <a:rPr lang="en-US" sz="1800" b="1" i="0" u="none" strike="noStrike">
                <a:solidFill>
                  <a:srgbClr val="000000"/>
                </a:solidFill>
                <a:effectLst/>
                <a:latin typeface="Arial"/>
                <a:cs typeface="Arial"/>
              </a:rPr>
              <a:t>Categories of Threats:</a:t>
            </a:r>
            <a:endParaRPr lang="en-US" b="0" i="0" u="none" strike="noStrike">
              <a:solidFill>
                <a:srgbClr val="000000"/>
              </a:solidFill>
              <a:effectLst/>
              <a:latin typeface="Arial"/>
              <a:cs typeface="Arial"/>
            </a:endParaRPr>
          </a:p>
          <a:p>
            <a:pPr algn="l"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a:cs typeface="Arial"/>
              </a:rPr>
              <a:t>Threat 1 - False Data Injection: Malicious attacker injects forged data to change the patient's physical condition.</a:t>
            </a:r>
          </a:p>
          <a:p>
            <a:pPr algn="l"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a:cs typeface="Arial"/>
              </a:rPr>
              <a:t>Threat 2 - Tampered Device Attack: Malicious app installed on a medical device prevents it from entering sleep mode.</a:t>
            </a:r>
          </a:p>
          <a:p>
            <a:pPr fontAlgn="base">
              <a:spcBef>
                <a:spcPts val="0"/>
              </a:spcBef>
              <a:spcAft>
                <a:spcPts val="1200"/>
              </a:spcAft>
              <a:buFont typeface="Arial" panose="020B0604020202020204" pitchFamily="34" charset="0"/>
              <a:buChar char="•"/>
            </a:pPr>
            <a:r>
              <a:rPr lang="en-US" sz="1800" b="0" i="0" u="none" strike="noStrike">
                <a:solidFill>
                  <a:srgbClr val="000000"/>
                </a:solidFill>
                <a:effectLst/>
                <a:latin typeface="Arial"/>
                <a:cs typeface="Arial"/>
              </a:rPr>
              <a:t>Threat 3 - Denial of Service (DoS) Attack:</a:t>
            </a:r>
            <a:r>
              <a:rPr lang="en-US">
                <a:solidFill>
                  <a:srgbClr val="000000"/>
                </a:solidFill>
                <a:latin typeface="Arial"/>
                <a:cs typeface="Arial"/>
              </a:rPr>
              <a:t> </a:t>
            </a:r>
            <a:r>
              <a:rPr lang="en-US" sz="1800" b="0" i="0" u="none" strike="noStrike">
                <a:solidFill>
                  <a:srgbClr val="000000"/>
                </a:solidFill>
                <a:effectLst/>
                <a:latin typeface="Arial"/>
                <a:cs typeface="Arial"/>
              </a:rPr>
              <a:t>Attacker physically tampers with a medical device to make it temporarily unavailable.</a:t>
            </a:r>
          </a:p>
          <a:p>
            <a:pPr algn="l" rtl="0">
              <a:spcBef>
                <a:spcPts val="0"/>
              </a:spcBef>
              <a:spcAft>
                <a:spcPts val="1200"/>
              </a:spcAft>
            </a:pPr>
            <a:r>
              <a:rPr lang="en-US" sz="1800" b="1" i="0" u="none" strike="noStrike">
                <a:solidFill>
                  <a:srgbClr val="000000"/>
                </a:solidFill>
                <a:effectLst/>
                <a:latin typeface="Arial"/>
                <a:cs typeface="Arial"/>
              </a:rPr>
              <a:t>Scope Exclusions:</a:t>
            </a:r>
            <a:endParaRPr lang="en-US" b="0" i="0" u="none" strike="noStrike">
              <a:solidFill>
                <a:srgbClr val="000000"/>
              </a:solidFill>
              <a:effectLst/>
              <a:latin typeface="Arial"/>
              <a:cs typeface="Arial"/>
            </a:endParaRPr>
          </a:p>
          <a:p>
            <a:pPr algn="l" rtl="0" fontAlgn="base">
              <a:spcBef>
                <a:spcPts val="0"/>
              </a:spcBef>
              <a:spcAft>
                <a:spcPts val="1200"/>
              </a:spcAft>
              <a:buFont typeface="Arial" panose="020B0604020202020204" pitchFamily="34" charset="0"/>
              <a:buChar char="•"/>
            </a:pPr>
            <a:r>
              <a:rPr lang="en-US" sz="1800" b="0" i="0" u="none" strike="noStrike">
                <a:solidFill>
                  <a:srgbClr val="000000"/>
                </a:solidFill>
                <a:effectLst/>
                <a:latin typeface="Arial"/>
                <a:cs typeface="Arial"/>
              </a:rPr>
              <a:t>Passive attacks such as eavesdropping or information leakage considered out of HealthGuard's scope.</a:t>
            </a:r>
          </a:p>
          <a:p>
            <a:pPr algn="l" rtl="0" fontAlgn="base">
              <a:spcBef>
                <a:spcPts val="0"/>
              </a:spcBef>
              <a:spcAft>
                <a:spcPts val="1200"/>
              </a:spcAft>
              <a:buFont typeface="Arial" panose="020B0604020202020204" pitchFamily="34" charset="0"/>
              <a:buChar char="•"/>
            </a:pPr>
            <a:r>
              <a:rPr lang="en-US" sz="1800" b="0" i="0" u="none" strike="noStrike">
                <a:solidFill>
                  <a:srgbClr val="000000"/>
                </a:solidFill>
                <a:effectLst/>
                <a:latin typeface="Arial"/>
                <a:cs typeface="Arial"/>
              </a:rPr>
              <a:t>Assumes data collected from the SHS are not compromised.</a:t>
            </a:r>
          </a:p>
          <a:p>
            <a:pPr algn="l" rtl="0">
              <a:spcBef>
                <a:spcPts val="0"/>
              </a:spcBef>
              <a:spcAft>
                <a:spcPts val="1200"/>
              </a:spcAft>
            </a:pPr>
            <a:endParaRPr lang="en-US" sz="1800" b="0" i="0" u="none" strike="noStrike">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66996F5D-B3C7-7215-1A1C-F83FC1442E95}"/>
              </a:ext>
            </a:extLst>
          </p:cNvPr>
          <p:cNvSpPr txBox="1"/>
          <p:nvPr/>
        </p:nvSpPr>
        <p:spPr>
          <a:xfrm>
            <a:off x="3048000" y="3246961"/>
            <a:ext cx="6096000" cy="369332"/>
          </a:xfrm>
          <a:prstGeom prst="rect">
            <a:avLst/>
          </a:prstGeom>
          <a:noFill/>
        </p:spPr>
        <p:txBody>
          <a:bodyPr wrap="square">
            <a:spAutoFit/>
          </a:bodyPr>
          <a:lstStyle/>
          <a:p>
            <a:r>
              <a:rPr lang="en-US" b="0" i="0" u="none" strike="noStrike">
                <a:solidFill>
                  <a:srgbClr val="000000"/>
                </a:solidFill>
                <a:effectLst/>
              </a:rPr>
              <a:t> </a:t>
            </a:r>
            <a:endParaRPr lang="en-US"/>
          </a:p>
        </p:txBody>
      </p:sp>
      <p:sp>
        <p:nvSpPr>
          <p:cNvPr id="8" name="TextBox 7">
            <a:extLst>
              <a:ext uri="{FF2B5EF4-FFF2-40B4-BE49-F238E27FC236}">
                <a16:creationId xmlns:a16="http://schemas.microsoft.com/office/drawing/2014/main" id="{02491924-B947-747E-649F-FF4E853DCE18}"/>
              </a:ext>
            </a:extLst>
          </p:cNvPr>
          <p:cNvSpPr txBox="1"/>
          <p:nvPr/>
        </p:nvSpPr>
        <p:spPr>
          <a:xfrm>
            <a:off x="3048000" y="3246961"/>
            <a:ext cx="6096000" cy="369332"/>
          </a:xfrm>
          <a:prstGeom prst="rect">
            <a:avLst/>
          </a:prstGeom>
          <a:noFill/>
        </p:spPr>
        <p:txBody>
          <a:bodyPr wrap="square">
            <a:spAutoFit/>
          </a:bodyPr>
          <a:lstStyle/>
          <a:p>
            <a:r>
              <a:rPr lang="en-US" b="0" i="0" u="none" strike="noStrike">
                <a:solidFill>
                  <a:srgbClr val="000000"/>
                </a:solidFill>
                <a:effectLst/>
              </a:rPr>
              <a:t> </a:t>
            </a:r>
            <a:endParaRPr lang="en-US"/>
          </a:p>
        </p:txBody>
      </p:sp>
    </p:spTree>
    <p:extLst>
      <p:ext uri="{BB962C8B-B14F-4D97-AF65-F5344CB8AC3E}">
        <p14:creationId xmlns:p14="http://schemas.microsoft.com/office/powerpoint/2010/main" val="7037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69468" y="1320800"/>
            <a:ext cx="10172104" cy="716084"/>
          </a:xfrm>
        </p:spPr>
        <p:txBody>
          <a:bodyPr/>
          <a:lstStyle/>
          <a:p>
            <a:r>
              <a:rPr lang="en-US"/>
              <a:t>SYSTEM OVERVIEW</a:t>
            </a:r>
          </a:p>
        </p:txBody>
      </p:sp>
      <p:sp>
        <p:nvSpPr>
          <p:cNvPr id="2" name="Text Placeholder 1"/>
          <p:cNvSpPr>
            <a:spLocks noGrp="1"/>
          </p:cNvSpPr>
          <p:nvPr>
            <p:ph type="body" idx="1"/>
          </p:nvPr>
        </p:nvSpPr>
        <p:spPr>
          <a:xfrm>
            <a:off x="2353469" y="2954246"/>
            <a:ext cx="7821149" cy="1713733"/>
          </a:xfrm>
        </p:spPr>
        <p:txBody>
          <a:bodyPr/>
          <a:lstStyle/>
          <a:p>
            <a:pPr algn="l" rtl="0">
              <a:spcBef>
                <a:spcPts val="0"/>
              </a:spcBef>
              <a:spcAft>
                <a:spcPts val="1200"/>
              </a:spcAft>
            </a:pPr>
            <a:r>
              <a:rPr lang="en-US" sz="1800" b="1" i="0" u="none" strike="noStrike">
                <a:solidFill>
                  <a:srgbClr val="000000"/>
                </a:solidFill>
                <a:effectLst/>
                <a:latin typeface="Arial" panose="020B0604020202020204" pitchFamily="34" charset="0"/>
              </a:rPr>
              <a:t>Malicious Device Behavior Considered:</a:t>
            </a:r>
            <a:endParaRPr lang="en-US" b="0" i="0" u="none" strike="noStrike">
              <a:solidFill>
                <a:srgbClr val="000000"/>
              </a:solidFill>
              <a:effectLst/>
            </a:endParaRPr>
          </a:p>
          <a:p>
            <a:pPr algn="l" rtl="0">
              <a:spcBef>
                <a:spcPts val="0"/>
              </a:spcBef>
              <a:spcAft>
                <a:spcPts val="1200"/>
              </a:spcAft>
            </a:pPr>
            <a:r>
              <a:rPr lang="en-US" sz="1800" b="0" i="0" u="none" strike="noStrike">
                <a:solidFill>
                  <a:srgbClr val="000000"/>
                </a:solidFill>
                <a:effectLst/>
                <a:latin typeface="Arial" panose="020B0604020202020204" pitchFamily="34" charset="0"/>
              </a:rPr>
              <a:t>Unauthorized user changing device states leading to abnormal SHS functionality.</a:t>
            </a:r>
            <a:endParaRPr lang="en-US" b="0" i="0" u="none" strike="noStrike">
              <a:solidFill>
                <a:srgbClr val="000000"/>
              </a:solidFill>
              <a:effectLst/>
            </a:endParaRPr>
          </a:p>
          <a:p>
            <a:pPr algn="l" rtl="0">
              <a:spcBef>
                <a:spcPts val="0"/>
              </a:spcBef>
              <a:spcAft>
                <a:spcPts val="1200"/>
              </a:spcAft>
            </a:pPr>
            <a:r>
              <a:rPr lang="en-US" sz="1800" b="1" i="0" u="none" strike="noStrike">
                <a:solidFill>
                  <a:srgbClr val="000000"/>
                </a:solidFill>
                <a:effectLst/>
                <a:latin typeface="Arial" panose="020B0604020202020204" pitchFamily="34" charset="0"/>
              </a:rPr>
              <a:t>Categories of Threats:</a:t>
            </a:r>
            <a:endParaRPr lang="en-US" b="0" i="0" u="none" strike="noStrike">
              <a:solidFill>
                <a:srgbClr val="000000"/>
              </a:solidFill>
              <a:effectLst/>
            </a:endParaRPr>
          </a:p>
          <a:p>
            <a:pPr algn="l"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Threat 1 - False Data Injection: Malicious attacker injects forged data to change</a:t>
            </a:r>
          </a:p>
        </p:txBody>
      </p:sp>
      <p:sp>
        <p:nvSpPr>
          <p:cNvPr id="5" name="TextBox 4">
            <a:extLst>
              <a:ext uri="{FF2B5EF4-FFF2-40B4-BE49-F238E27FC236}">
                <a16:creationId xmlns:a16="http://schemas.microsoft.com/office/drawing/2014/main" id="{66996F5D-B3C7-7215-1A1C-F83FC1442E95}"/>
              </a:ext>
            </a:extLst>
          </p:cNvPr>
          <p:cNvSpPr txBox="1"/>
          <p:nvPr/>
        </p:nvSpPr>
        <p:spPr>
          <a:xfrm>
            <a:off x="3048000" y="3246961"/>
            <a:ext cx="6096000" cy="369332"/>
          </a:xfrm>
          <a:prstGeom prst="rect">
            <a:avLst/>
          </a:prstGeom>
          <a:noFill/>
        </p:spPr>
        <p:txBody>
          <a:bodyPr wrap="square">
            <a:spAutoFit/>
          </a:bodyPr>
          <a:lstStyle/>
          <a:p>
            <a:r>
              <a:rPr lang="en-US" b="0" i="0" u="none" strike="noStrike">
                <a:solidFill>
                  <a:srgbClr val="000000"/>
                </a:solidFill>
                <a:effectLst/>
              </a:rPr>
              <a:t> </a:t>
            </a:r>
            <a:endParaRPr lang="en-US"/>
          </a:p>
        </p:txBody>
      </p:sp>
      <p:sp>
        <p:nvSpPr>
          <p:cNvPr id="8" name="TextBox 7">
            <a:extLst>
              <a:ext uri="{FF2B5EF4-FFF2-40B4-BE49-F238E27FC236}">
                <a16:creationId xmlns:a16="http://schemas.microsoft.com/office/drawing/2014/main" id="{02491924-B947-747E-649F-FF4E853DCE18}"/>
              </a:ext>
            </a:extLst>
          </p:cNvPr>
          <p:cNvSpPr txBox="1"/>
          <p:nvPr/>
        </p:nvSpPr>
        <p:spPr>
          <a:xfrm>
            <a:off x="3048000" y="3246961"/>
            <a:ext cx="6096000" cy="369332"/>
          </a:xfrm>
          <a:prstGeom prst="rect">
            <a:avLst/>
          </a:prstGeom>
          <a:noFill/>
        </p:spPr>
        <p:txBody>
          <a:bodyPr wrap="square">
            <a:spAutoFit/>
          </a:bodyPr>
          <a:lstStyle/>
          <a:p>
            <a:r>
              <a:rPr lang="en-US" b="0" i="0" u="none" strike="noStrike">
                <a:solidFill>
                  <a:srgbClr val="000000"/>
                </a:solidFill>
                <a:effectLst/>
              </a:rPr>
              <a:t> </a:t>
            </a:r>
            <a:endParaRPr lang="en-US"/>
          </a:p>
        </p:txBody>
      </p:sp>
      <p:pic>
        <p:nvPicPr>
          <p:cNvPr id="1026" name="Picture 2">
            <a:extLst>
              <a:ext uri="{FF2B5EF4-FFF2-40B4-BE49-F238E27FC236}">
                <a16:creationId xmlns:a16="http://schemas.microsoft.com/office/drawing/2014/main" id="{10A63D64-F9CE-142B-8023-421486002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081" y="2036884"/>
            <a:ext cx="8240537" cy="482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650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69468" y="1320800"/>
            <a:ext cx="10172104" cy="716084"/>
          </a:xfrm>
        </p:spPr>
        <p:txBody>
          <a:bodyPr/>
          <a:lstStyle/>
          <a:p>
            <a:r>
              <a:rPr lang="en-US"/>
              <a:t>A.DATA COLLECTOR MODULE</a:t>
            </a:r>
          </a:p>
        </p:txBody>
      </p:sp>
      <p:sp>
        <p:nvSpPr>
          <p:cNvPr id="5" name="TextBox 4">
            <a:extLst>
              <a:ext uri="{FF2B5EF4-FFF2-40B4-BE49-F238E27FC236}">
                <a16:creationId xmlns:a16="http://schemas.microsoft.com/office/drawing/2014/main" id="{66996F5D-B3C7-7215-1A1C-F83FC1442E95}"/>
              </a:ext>
            </a:extLst>
          </p:cNvPr>
          <p:cNvSpPr txBox="1"/>
          <p:nvPr/>
        </p:nvSpPr>
        <p:spPr>
          <a:xfrm>
            <a:off x="3048000" y="3246961"/>
            <a:ext cx="6096000" cy="369332"/>
          </a:xfrm>
          <a:prstGeom prst="rect">
            <a:avLst/>
          </a:prstGeom>
          <a:noFill/>
        </p:spPr>
        <p:txBody>
          <a:bodyPr wrap="square">
            <a:spAutoFit/>
          </a:bodyPr>
          <a:lstStyle/>
          <a:p>
            <a:r>
              <a:rPr lang="en-US" b="0" i="0" u="none" strike="noStrike">
                <a:solidFill>
                  <a:srgbClr val="000000"/>
                </a:solidFill>
                <a:effectLst/>
              </a:rPr>
              <a:t> </a:t>
            </a:r>
            <a:endParaRPr lang="en-US"/>
          </a:p>
        </p:txBody>
      </p:sp>
      <p:sp>
        <p:nvSpPr>
          <p:cNvPr id="8" name="TextBox 7">
            <a:extLst>
              <a:ext uri="{FF2B5EF4-FFF2-40B4-BE49-F238E27FC236}">
                <a16:creationId xmlns:a16="http://schemas.microsoft.com/office/drawing/2014/main" id="{02491924-B947-747E-649F-FF4E853DCE18}"/>
              </a:ext>
            </a:extLst>
          </p:cNvPr>
          <p:cNvSpPr txBox="1"/>
          <p:nvPr/>
        </p:nvSpPr>
        <p:spPr>
          <a:xfrm>
            <a:off x="3048000" y="3246961"/>
            <a:ext cx="6096000" cy="369332"/>
          </a:xfrm>
          <a:prstGeom prst="rect">
            <a:avLst/>
          </a:prstGeom>
          <a:noFill/>
        </p:spPr>
        <p:txBody>
          <a:bodyPr wrap="square">
            <a:spAutoFit/>
          </a:bodyPr>
          <a:lstStyle/>
          <a:p>
            <a:r>
              <a:rPr lang="en-US" b="0" i="0" u="none" strike="noStrike">
                <a:solidFill>
                  <a:srgbClr val="000000"/>
                </a:solidFill>
                <a:effectLst/>
              </a:rPr>
              <a:t> </a:t>
            </a:r>
            <a:endParaRPr lang="en-US"/>
          </a:p>
        </p:txBody>
      </p:sp>
      <p:sp>
        <p:nvSpPr>
          <p:cNvPr id="4" name="Text Placeholder 3">
            <a:extLst>
              <a:ext uri="{FF2B5EF4-FFF2-40B4-BE49-F238E27FC236}">
                <a16:creationId xmlns:a16="http://schemas.microsoft.com/office/drawing/2014/main" id="{DDE0441E-E2C8-9FE7-CB59-0EFF428E0F49}"/>
              </a:ext>
            </a:extLst>
          </p:cNvPr>
          <p:cNvSpPr>
            <a:spLocks noGrp="1"/>
          </p:cNvSpPr>
          <p:nvPr>
            <p:ph type="body" idx="1"/>
          </p:nvPr>
        </p:nvSpPr>
        <p:spPr>
          <a:xfrm>
            <a:off x="569468" y="2189263"/>
            <a:ext cx="11496407" cy="3202544"/>
          </a:xfrm>
        </p:spPr>
        <p:txBody>
          <a:bodyPr/>
          <a:lstStyle/>
          <a:p>
            <a:pPr algn="l" rtl="0">
              <a:spcBef>
                <a:spcPts val="1200"/>
              </a:spcBef>
              <a:spcAft>
                <a:spcPts val="1200"/>
              </a:spcAft>
            </a:pPr>
            <a:r>
              <a:rPr lang="en-US" sz="1800" b="1" i="0" u="none" strike="noStrike">
                <a:solidFill>
                  <a:srgbClr val="000000"/>
                </a:solidFill>
                <a:effectLst/>
                <a:latin typeface="Arial" panose="020B0604020202020204" pitchFamily="34" charset="0"/>
              </a:rPr>
              <a:t>Role &amp; Importance:</a:t>
            </a:r>
            <a:endParaRPr lang="en-US" b="0" i="0" u="none" strike="noStrike">
              <a:solidFill>
                <a:srgbClr val="000000"/>
              </a:solidFill>
              <a:effectLst/>
            </a:endParaRPr>
          </a:p>
          <a:p>
            <a:pPr algn="l"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Primarily responsible for accumulating data from various smart medical devices within a Smart Healthcare System (SHS).</a:t>
            </a:r>
          </a:p>
          <a:p>
            <a:pPr algn="l" rtl="0" fontAlgn="base">
              <a:spcBef>
                <a:spcPts val="0"/>
              </a:spcBef>
              <a:spcAft>
                <a:spcPts val="120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Ensures a comprehensive collection of patients' vital signs and status, forming the foundation for subsequent modules.</a:t>
            </a:r>
          </a:p>
          <a:p>
            <a:pPr algn="l" rtl="0">
              <a:spcBef>
                <a:spcPts val="1200"/>
              </a:spcBef>
              <a:spcAft>
                <a:spcPts val="1200"/>
              </a:spcAft>
            </a:pPr>
            <a:r>
              <a:rPr lang="en-US" sz="1800" b="1" i="0" u="none" strike="noStrike">
                <a:solidFill>
                  <a:srgbClr val="000000"/>
                </a:solidFill>
                <a:effectLst/>
                <a:latin typeface="Arial" panose="020B0604020202020204" pitchFamily="34" charset="0"/>
              </a:rPr>
              <a:t>Process and Equation </a:t>
            </a:r>
            <a:endParaRPr lang="en-US" b="0" i="0" u="none" strike="noStrike">
              <a:solidFill>
                <a:srgbClr val="000000"/>
              </a:solidFill>
              <a:effectLst/>
            </a:endParaRPr>
          </a:p>
          <a:p>
            <a:pPr algn="l"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Collects data from each device symbolized by E = {D1,D2,D3,D4……</a:t>
            </a:r>
            <a:r>
              <a:rPr lang="en-US" sz="1800" b="0" i="0" u="none" strike="noStrike" err="1">
                <a:solidFill>
                  <a:srgbClr val="000000"/>
                </a:solidFill>
                <a:effectLst/>
                <a:latin typeface="Arial" panose="020B0604020202020204" pitchFamily="34" charset="0"/>
              </a:rPr>
              <a:t>Dn</a:t>
            </a:r>
            <a:r>
              <a:rPr lang="en-US" sz="1800" b="0" i="0" u="none" strike="noStrike">
                <a:solidFill>
                  <a:srgbClr val="000000"/>
                </a:solidFill>
                <a:effectLst/>
                <a:latin typeface="Arial" panose="020B0604020202020204" pitchFamily="34" charset="0"/>
              </a:rPr>
              <a:t>}</a:t>
            </a:r>
          </a:p>
          <a:p>
            <a:pPr algn="l" rtl="0" fontAlgn="base">
              <a:spcBef>
                <a:spcPts val="0"/>
              </a:spcBef>
              <a:spcAft>
                <a:spcPts val="120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Accrues varied data, from heart rate to blood oxygen levels, across numerous medical devices, ensuring a comprehensive view of patient health.</a:t>
            </a:r>
          </a:p>
          <a:p>
            <a:pPr algn="l" rtl="0">
              <a:spcBef>
                <a:spcPts val="0"/>
              </a:spcBef>
              <a:spcAft>
                <a:spcPts val="0"/>
              </a:spcAft>
            </a:pPr>
            <a:r>
              <a:rPr lang="en-US" sz="1800" b="1" i="0" u="none" strike="noStrike">
                <a:solidFill>
                  <a:srgbClr val="000000"/>
                </a:solidFill>
                <a:effectLst/>
                <a:latin typeface="Arial" panose="020B0604020202020204" pitchFamily="34" charset="0"/>
              </a:rPr>
              <a:t>Significance:</a:t>
            </a:r>
            <a:endParaRPr lang="en-US" b="0" i="0" u="none" strike="noStrike">
              <a:solidFill>
                <a:srgbClr val="000000"/>
              </a:solidFill>
              <a:effectLst/>
            </a:endParaRPr>
          </a:p>
          <a:p>
            <a:pPr algn="l" rtl="0" fontAlgn="base">
              <a:spcBef>
                <a:spcPts val="1200"/>
              </a:spcBef>
              <a:spcAft>
                <a:spcPts val="120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Centralizes data from multiple devices, offering a holistic view of a patient’s health and ensuring that subsequent analyses are comprehensive and robust.</a:t>
            </a:r>
          </a:p>
          <a:p>
            <a:endParaRPr lang="en-US"/>
          </a:p>
        </p:txBody>
      </p:sp>
    </p:spTree>
    <p:extLst>
      <p:ext uri="{BB962C8B-B14F-4D97-AF65-F5344CB8AC3E}">
        <p14:creationId xmlns:p14="http://schemas.microsoft.com/office/powerpoint/2010/main" val="3225329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69468" y="1320800"/>
            <a:ext cx="10172104" cy="716084"/>
          </a:xfrm>
        </p:spPr>
        <p:txBody>
          <a:bodyPr/>
          <a:lstStyle/>
          <a:p>
            <a:r>
              <a:rPr lang="en-US"/>
              <a:t>B.DATA PREPROCESSING MODULE</a:t>
            </a:r>
          </a:p>
        </p:txBody>
      </p:sp>
      <p:sp>
        <p:nvSpPr>
          <p:cNvPr id="5" name="TextBox 4">
            <a:extLst>
              <a:ext uri="{FF2B5EF4-FFF2-40B4-BE49-F238E27FC236}">
                <a16:creationId xmlns:a16="http://schemas.microsoft.com/office/drawing/2014/main" id="{66996F5D-B3C7-7215-1A1C-F83FC1442E95}"/>
              </a:ext>
            </a:extLst>
          </p:cNvPr>
          <p:cNvSpPr txBox="1"/>
          <p:nvPr/>
        </p:nvSpPr>
        <p:spPr>
          <a:xfrm>
            <a:off x="3048000" y="3246961"/>
            <a:ext cx="6096000" cy="369332"/>
          </a:xfrm>
          <a:prstGeom prst="rect">
            <a:avLst/>
          </a:prstGeom>
          <a:noFill/>
        </p:spPr>
        <p:txBody>
          <a:bodyPr wrap="square">
            <a:spAutoFit/>
          </a:bodyPr>
          <a:lstStyle/>
          <a:p>
            <a:r>
              <a:rPr lang="en-US" b="0" i="0" u="none" strike="noStrike">
                <a:solidFill>
                  <a:srgbClr val="000000"/>
                </a:solidFill>
                <a:effectLst/>
              </a:rPr>
              <a:t> </a:t>
            </a:r>
            <a:endParaRPr lang="en-US"/>
          </a:p>
        </p:txBody>
      </p:sp>
      <p:sp>
        <p:nvSpPr>
          <p:cNvPr id="8" name="TextBox 7">
            <a:extLst>
              <a:ext uri="{FF2B5EF4-FFF2-40B4-BE49-F238E27FC236}">
                <a16:creationId xmlns:a16="http://schemas.microsoft.com/office/drawing/2014/main" id="{02491924-B947-747E-649F-FF4E853DCE18}"/>
              </a:ext>
            </a:extLst>
          </p:cNvPr>
          <p:cNvSpPr txBox="1"/>
          <p:nvPr/>
        </p:nvSpPr>
        <p:spPr>
          <a:xfrm>
            <a:off x="3048000" y="3246961"/>
            <a:ext cx="6096000" cy="369332"/>
          </a:xfrm>
          <a:prstGeom prst="rect">
            <a:avLst/>
          </a:prstGeom>
          <a:noFill/>
        </p:spPr>
        <p:txBody>
          <a:bodyPr wrap="square">
            <a:spAutoFit/>
          </a:bodyPr>
          <a:lstStyle/>
          <a:p>
            <a:r>
              <a:rPr lang="en-US" b="0" i="0" u="none" strike="noStrike">
                <a:solidFill>
                  <a:srgbClr val="000000"/>
                </a:solidFill>
                <a:effectLst/>
              </a:rPr>
              <a:t> </a:t>
            </a:r>
            <a:endParaRPr lang="en-US"/>
          </a:p>
        </p:txBody>
      </p:sp>
      <p:sp>
        <p:nvSpPr>
          <p:cNvPr id="4" name="Text Placeholder 3">
            <a:extLst>
              <a:ext uri="{FF2B5EF4-FFF2-40B4-BE49-F238E27FC236}">
                <a16:creationId xmlns:a16="http://schemas.microsoft.com/office/drawing/2014/main" id="{DDE0441E-E2C8-9FE7-CB59-0EFF428E0F49}"/>
              </a:ext>
            </a:extLst>
          </p:cNvPr>
          <p:cNvSpPr>
            <a:spLocks noGrp="1"/>
          </p:cNvSpPr>
          <p:nvPr>
            <p:ph type="body" idx="1"/>
          </p:nvPr>
        </p:nvSpPr>
        <p:spPr>
          <a:xfrm>
            <a:off x="569468" y="2189263"/>
            <a:ext cx="11496407" cy="3202544"/>
          </a:xfrm>
        </p:spPr>
        <p:txBody>
          <a:bodyPr/>
          <a:lstStyle/>
          <a:p>
            <a:pPr algn="l" rtl="0">
              <a:spcBef>
                <a:spcPts val="1200"/>
              </a:spcBef>
              <a:spcAft>
                <a:spcPts val="1200"/>
              </a:spcAft>
            </a:pPr>
            <a:r>
              <a:rPr lang="en-US" sz="1800" b="1" i="0" u="none" strike="noStrike">
                <a:solidFill>
                  <a:srgbClr val="000000"/>
                </a:solidFill>
                <a:effectLst/>
                <a:latin typeface="Arial" panose="020B0604020202020204" pitchFamily="34" charset="0"/>
              </a:rPr>
              <a:t>Functionality: </a:t>
            </a:r>
            <a:r>
              <a:rPr lang="en-US" sz="1800" b="0" i="0" u="none" strike="noStrike">
                <a:solidFill>
                  <a:srgbClr val="000000"/>
                </a:solidFill>
                <a:effectLst/>
                <a:latin typeface="Arial" panose="020B0604020202020204" pitchFamily="34" charset="0"/>
              </a:rPr>
              <a:t>Manages the refined and raw data from the Data Collector, ensuring it is suitably processed and prepped for analysis.</a:t>
            </a:r>
            <a:endParaRPr lang="en-US" b="0" i="0" u="none" strike="noStrike">
              <a:solidFill>
                <a:srgbClr val="000000"/>
              </a:solidFill>
              <a:effectLst/>
            </a:endParaRPr>
          </a:p>
          <a:p>
            <a:pPr algn="l" rtl="0">
              <a:spcBef>
                <a:spcPts val="1200"/>
              </a:spcBef>
              <a:spcAft>
                <a:spcPts val="1200"/>
              </a:spcAft>
            </a:pPr>
            <a:r>
              <a:rPr lang="en-US" sz="1800" b="1" i="0" u="none" strike="noStrike">
                <a:solidFill>
                  <a:srgbClr val="000000"/>
                </a:solidFill>
                <a:effectLst/>
                <a:latin typeface="Arial" panose="020B0604020202020204" pitchFamily="34" charset="0"/>
              </a:rPr>
              <a:t>Data Merging</a:t>
            </a:r>
            <a:r>
              <a:rPr lang="en-US" sz="1800" b="0" i="0" u="none" strike="noStrike">
                <a:solidFill>
                  <a:srgbClr val="000000"/>
                </a:solidFill>
                <a:effectLst/>
                <a:latin typeface="Arial" panose="020B0604020202020204" pitchFamily="34" charset="0"/>
              </a:rPr>
              <a:t> : Integrates the disparate data points from different devices, harmonizing them into a singular data array, denoted as Data Array,  S = {S1,S2,S3,S4….Sn}</a:t>
            </a:r>
            <a:endParaRPr lang="en-US" b="0" i="0" u="none" strike="noStrike">
              <a:solidFill>
                <a:srgbClr val="000000"/>
              </a:solidFill>
              <a:effectLst/>
            </a:endParaRPr>
          </a:p>
          <a:p>
            <a:pPr algn="l" rtl="0">
              <a:spcBef>
                <a:spcPts val="0"/>
              </a:spcBef>
              <a:spcAft>
                <a:spcPts val="0"/>
              </a:spcAft>
            </a:pPr>
            <a:r>
              <a:rPr lang="en-US" sz="1800" b="1" i="0" u="none" strike="noStrike">
                <a:solidFill>
                  <a:srgbClr val="000000"/>
                </a:solidFill>
                <a:effectLst/>
                <a:latin typeface="Arial" panose="020B0604020202020204" pitchFamily="34" charset="0"/>
              </a:rPr>
              <a:t>Data Sampling</a:t>
            </a:r>
            <a:r>
              <a:rPr lang="en-US" sz="1800" b="0" i="0" u="none" strike="noStrike">
                <a:solidFill>
                  <a:srgbClr val="000000"/>
                </a:solidFill>
                <a:effectLst/>
                <a:latin typeface="Arial" panose="020B0604020202020204" pitchFamily="34" charset="0"/>
              </a:rPr>
              <a:t> : Adapts data from devices with diverse sampling rates into a consistent per-minute data representation.</a:t>
            </a:r>
            <a:endParaRPr lang="en-US" b="0" i="0" u="none" strike="noStrike">
              <a:solidFill>
                <a:srgbClr val="000000"/>
              </a:solidFill>
              <a:effectLst/>
            </a:endParaRPr>
          </a:p>
          <a:p>
            <a:r>
              <a:rPr lang="en-US" sz="1800" b="1" i="0" u="none" strike="noStrike">
                <a:solidFill>
                  <a:srgbClr val="000000"/>
                </a:solidFill>
                <a:effectLst/>
                <a:latin typeface="Arial" panose="020B0604020202020204" pitchFamily="34" charset="0"/>
              </a:rPr>
              <a:t>Significance</a:t>
            </a:r>
            <a:r>
              <a:rPr lang="en-US" sz="1800" b="0" i="0" u="none" strike="noStrike">
                <a:solidFill>
                  <a:srgbClr val="000000"/>
                </a:solidFill>
                <a:effectLst/>
                <a:latin typeface="Arial" panose="020B0604020202020204" pitchFamily="34" charset="0"/>
              </a:rPr>
              <a:t>: Guarantees that the data fed into the anomaly detector is congruent and reflective of the overall patient status.</a:t>
            </a:r>
            <a:endParaRPr lang="en-US"/>
          </a:p>
        </p:txBody>
      </p:sp>
    </p:spTree>
    <p:extLst>
      <p:ext uri="{BB962C8B-B14F-4D97-AF65-F5344CB8AC3E}">
        <p14:creationId xmlns:p14="http://schemas.microsoft.com/office/powerpoint/2010/main" val="275385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69468" y="1320800"/>
            <a:ext cx="10172104" cy="716084"/>
          </a:xfrm>
        </p:spPr>
        <p:txBody>
          <a:bodyPr/>
          <a:lstStyle/>
          <a:p>
            <a:r>
              <a:rPr lang="en-US"/>
              <a:t>C. ANOMALY DETECTOR MODULE</a:t>
            </a:r>
          </a:p>
        </p:txBody>
      </p:sp>
      <p:sp>
        <p:nvSpPr>
          <p:cNvPr id="5" name="TextBox 4">
            <a:extLst>
              <a:ext uri="{FF2B5EF4-FFF2-40B4-BE49-F238E27FC236}">
                <a16:creationId xmlns:a16="http://schemas.microsoft.com/office/drawing/2014/main" id="{66996F5D-B3C7-7215-1A1C-F83FC1442E95}"/>
              </a:ext>
            </a:extLst>
          </p:cNvPr>
          <p:cNvSpPr txBox="1"/>
          <p:nvPr/>
        </p:nvSpPr>
        <p:spPr>
          <a:xfrm>
            <a:off x="3048000" y="3246961"/>
            <a:ext cx="6096000" cy="369332"/>
          </a:xfrm>
          <a:prstGeom prst="rect">
            <a:avLst/>
          </a:prstGeom>
          <a:noFill/>
        </p:spPr>
        <p:txBody>
          <a:bodyPr wrap="square">
            <a:spAutoFit/>
          </a:bodyPr>
          <a:lstStyle/>
          <a:p>
            <a:r>
              <a:rPr lang="en-US" b="0" i="0" u="none" strike="noStrike">
                <a:solidFill>
                  <a:srgbClr val="000000"/>
                </a:solidFill>
                <a:effectLst/>
              </a:rPr>
              <a:t> </a:t>
            </a:r>
            <a:endParaRPr lang="en-US"/>
          </a:p>
        </p:txBody>
      </p:sp>
      <p:sp>
        <p:nvSpPr>
          <p:cNvPr id="8" name="TextBox 7">
            <a:extLst>
              <a:ext uri="{FF2B5EF4-FFF2-40B4-BE49-F238E27FC236}">
                <a16:creationId xmlns:a16="http://schemas.microsoft.com/office/drawing/2014/main" id="{02491924-B947-747E-649F-FF4E853DCE18}"/>
              </a:ext>
            </a:extLst>
          </p:cNvPr>
          <p:cNvSpPr txBox="1"/>
          <p:nvPr/>
        </p:nvSpPr>
        <p:spPr>
          <a:xfrm>
            <a:off x="3048000" y="3246961"/>
            <a:ext cx="6096000" cy="369332"/>
          </a:xfrm>
          <a:prstGeom prst="rect">
            <a:avLst/>
          </a:prstGeom>
          <a:noFill/>
        </p:spPr>
        <p:txBody>
          <a:bodyPr wrap="square">
            <a:spAutoFit/>
          </a:bodyPr>
          <a:lstStyle/>
          <a:p>
            <a:r>
              <a:rPr lang="en-US" b="0" i="0" u="none" strike="noStrike">
                <a:solidFill>
                  <a:srgbClr val="000000"/>
                </a:solidFill>
                <a:effectLst/>
              </a:rPr>
              <a:t> </a:t>
            </a:r>
            <a:endParaRPr lang="en-US"/>
          </a:p>
        </p:txBody>
      </p:sp>
      <p:sp>
        <p:nvSpPr>
          <p:cNvPr id="4" name="Text Placeholder 3">
            <a:extLst>
              <a:ext uri="{FF2B5EF4-FFF2-40B4-BE49-F238E27FC236}">
                <a16:creationId xmlns:a16="http://schemas.microsoft.com/office/drawing/2014/main" id="{DDE0441E-E2C8-9FE7-CB59-0EFF428E0F49}"/>
              </a:ext>
            </a:extLst>
          </p:cNvPr>
          <p:cNvSpPr>
            <a:spLocks noGrp="1"/>
          </p:cNvSpPr>
          <p:nvPr>
            <p:ph type="body" idx="1"/>
          </p:nvPr>
        </p:nvSpPr>
        <p:spPr>
          <a:xfrm>
            <a:off x="569468" y="2189263"/>
            <a:ext cx="11496407" cy="3202544"/>
          </a:xfrm>
        </p:spPr>
        <p:txBody>
          <a:bodyPr/>
          <a:lstStyle/>
          <a:p>
            <a:pPr algn="l" rtl="0">
              <a:spcBef>
                <a:spcPts val="1200"/>
              </a:spcBef>
              <a:spcAft>
                <a:spcPts val="1200"/>
              </a:spcAft>
            </a:pPr>
            <a:r>
              <a:rPr lang="en-US" sz="1800" b="1" i="0" u="none" strike="noStrike">
                <a:solidFill>
                  <a:srgbClr val="000000"/>
                </a:solidFill>
                <a:effectLst/>
                <a:latin typeface="Arial" panose="020B0604020202020204" pitchFamily="34" charset="0"/>
              </a:rPr>
              <a:t>Aim</a:t>
            </a:r>
            <a:r>
              <a:rPr lang="en-US" sz="1800" b="0" i="0" u="none" strike="noStrike">
                <a:solidFill>
                  <a:srgbClr val="000000"/>
                </a:solidFill>
                <a:effectLst/>
                <a:latin typeface="Arial" panose="020B0604020202020204" pitchFamily="34" charset="0"/>
              </a:rPr>
              <a:t>: Utilizes machine learning algorithms to discern any anomalies or malicious activities within the SHS.</a:t>
            </a:r>
            <a:endParaRPr lang="en-US" b="0" i="0" u="none" strike="noStrike">
              <a:solidFill>
                <a:srgbClr val="000000"/>
              </a:solidFill>
              <a:effectLst/>
            </a:endParaRPr>
          </a:p>
          <a:p>
            <a:pPr marL="457200" algn="l" rtl="0" fontAlgn="base">
              <a:spcBef>
                <a:spcPts val="120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Machine Learning Algorithms Explored</a:t>
            </a:r>
            <a:r>
              <a:rPr lang="en-US" sz="1800" b="0" i="0" u="none" strike="noStrike">
                <a:solidFill>
                  <a:srgbClr val="000000"/>
                </a:solidFill>
                <a:effectLst/>
                <a:latin typeface="Arial" panose="020B0604020202020204" pitchFamily="34" charset="0"/>
              </a:rPr>
              <a:t>:</a:t>
            </a:r>
          </a:p>
          <a:p>
            <a:pPr marL="457200" algn="l" rtl="0" fontAlgn="base">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Artificial Neural Network (ANN)</a:t>
            </a:r>
            <a:r>
              <a:rPr lang="en-US" sz="1800" b="0" i="0" u="none" strike="noStrike">
                <a:solidFill>
                  <a:srgbClr val="000000"/>
                </a:solidFill>
                <a:effectLst/>
                <a:latin typeface="Arial" panose="020B0604020202020204" pitchFamily="34" charset="0"/>
              </a:rPr>
              <a:t>: Deploys the Multi-Layer Perceptron algorithm, appreciating its prowess in managing multiclass supervised learning scenarios.</a:t>
            </a:r>
          </a:p>
          <a:p>
            <a:pPr marL="457200" algn="l" rtl="0" fontAlgn="base">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Decision Tree (DT)</a:t>
            </a:r>
            <a:r>
              <a:rPr lang="en-US" sz="1800" b="0" i="0" u="none" strike="noStrike">
                <a:solidFill>
                  <a:srgbClr val="000000"/>
                </a:solidFill>
                <a:effectLst/>
                <a:latin typeface="Arial" panose="020B0604020202020204" pitchFamily="34" charset="0"/>
              </a:rPr>
              <a:t>: Leverages the hierarchical data structure to deal with hierarchical patterns in data, offering insights into attribute relationships and decision paths.</a:t>
            </a:r>
          </a:p>
          <a:p>
            <a:pPr marL="457200" algn="l" rtl="0" fontAlgn="base">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Random Forest (RF)</a:t>
            </a:r>
            <a:r>
              <a:rPr lang="en-US" sz="1800" b="0" i="0" u="none" strike="noStrike">
                <a:solidFill>
                  <a:srgbClr val="000000"/>
                </a:solidFill>
                <a:effectLst/>
                <a:latin typeface="Arial" panose="020B0604020202020204" pitchFamily="34" charset="0"/>
              </a:rPr>
              <a:t>: An ensemble approach that utilizes multiple decision trees, enhancing prediction accuracy and stability, especially pertinent for multiclass classification.</a:t>
            </a:r>
          </a:p>
          <a:p>
            <a:pPr marL="457200" algn="l" rtl="0" fontAlgn="base">
              <a:spcBef>
                <a:spcPts val="0"/>
              </a:spcBef>
              <a:spcAft>
                <a:spcPts val="120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K-Nearest Neighbor (KNN)</a:t>
            </a:r>
            <a:r>
              <a:rPr lang="en-US" sz="1800" b="0" i="0" u="none" strike="noStrike">
                <a:solidFill>
                  <a:srgbClr val="000000"/>
                </a:solidFill>
                <a:effectLst/>
                <a:latin typeface="Arial" panose="020B0604020202020204" pitchFamily="34" charset="0"/>
              </a:rPr>
              <a:t>: Offers swift training times and is adept at managing multiclass datasets by assessing the proximity of data points in the feature space.</a:t>
            </a:r>
          </a:p>
          <a:p>
            <a:r>
              <a:rPr lang="en-US" sz="1800" b="1" i="0" u="none" strike="noStrike">
                <a:solidFill>
                  <a:srgbClr val="000000"/>
                </a:solidFill>
                <a:effectLst/>
                <a:latin typeface="Arial" panose="020B0604020202020204" pitchFamily="34" charset="0"/>
              </a:rPr>
              <a:t>Implementation Choice</a:t>
            </a:r>
            <a:r>
              <a:rPr lang="en-US" sz="1800" b="0" i="0" u="none" strike="noStrike">
                <a:solidFill>
                  <a:srgbClr val="000000"/>
                </a:solidFill>
                <a:effectLst/>
                <a:latin typeface="Arial" panose="020B0604020202020204" pitchFamily="34" charset="0"/>
              </a:rPr>
              <a:t>: Algorithms were chosen based on quick computation and ease of implementation, considering the critical and time-sensitive nature of healthcare data.</a:t>
            </a:r>
            <a:endParaRPr lang="en-US"/>
          </a:p>
        </p:txBody>
      </p:sp>
    </p:spTree>
    <p:extLst>
      <p:ext uri="{BB962C8B-B14F-4D97-AF65-F5344CB8AC3E}">
        <p14:creationId xmlns:p14="http://schemas.microsoft.com/office/powerpoint/2010/main" val="347172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69468" y="1320800"/>
            <a:ext cx="10172104" cy="716084"/>
          </a:xfrm>
        </p:spPr>
        <p:txBody>
          <a:bodyPr/>
          <a:lstStyle/>
          <a:p>
            <a:r>
              <a:rPr lang="en-US"/>
              <a:t>D. ACTION MANAGEMENT MODULE</a:t>
            </a:r>
          </a:p>
        </p:txBody>
      </p:sp>
      <p:sp>
        <p:nvSpPr>
          <p:cNvPr id="5" name="TextBox 4">
            <a:extLst>
              <a:ext uri="{FF2B5EF4-FFF2-40B4-BE49-F238E27FC236}">
                <a16:creationId xmlns:a16="http://schemas.microsoft.com/office/drawing/2014/main" id="{66996F5D-B3C7-7215-1A1C-F83FC1442E95}"/>
              </a:ext>
            </a:extLst>
          </p:cNvPr>
          <p:cNvSpPr txBox="1"/>
          <p:nvPr/>
        </p:nvSpPr>
        <p:spPr>
          <a:xfrm>
            <a:off x="3048000" y="3246961"/>
            <a:ext cx="6096000" cy="369332"/>
          </a:xfrm>
          <a:prstGeom prst="rect">
            <a:avLst/>
          </a:prstGeom>
          <a:noFill/>
        </p:spPr>
        <p:txBody>
          <a:bodyPr wrap="square">
            <a:spAutoFit/>
          </a:bodyPr>
          <a:lstStyle/>
          <a:p>
            <a:r>
              <a:rPr lang="en-US" b="0" i="0" u="none" strike="noStrike">
                <a:solidFill>
                  <a:srgbClr val="000000"/>
                </a:solidFill>
                <a:effectLst/>
              </a:rPr>
              <a:t> </a:t>
            </a:r>
            <a:endParaRPr lang="en-US"/>
          </a:p>
        </p:txBody>
      </p:sp>
      <p:sp>
        <p:nvSpPr>
          <p:cNvPr id="8" name="TextBox 7">
            <a:extLst>
              <a:ext uri="{FF2B5EF4-FFF2-40B4-BE49-F238E27FC236}">
                <a16:creationId xmlns:a16="http://schemas.microsoft.com/office/drawing/2014/main" id="{02491924-B947-747E-649F-FF4E853DCE18}"/>
              </a:ext>
            </a:extLst>
          </p:cNvPr>
          <p:cNvSpPr txBox="1"/>
          <p:nvPr/>
        </p:nvSpPr>
        <p:spPr>
          <a:xfrm>
            <a:off x="3048000" y="3246961"/>
            <a:ext cx="6096000" cy="369332"/>
          </a:xfrm>
          <a:prstGeom prst="rect">
            <a:avLst/>
          </a:prstGeom>
          <a:noFill/>
        </p:spPr>
        <p:txBody>
          <a:bodyPr wrap="square">
            <a:spAutoFit/>
          </a:bodyPr>
          <a:lstStyle/>
          <a:p>
            <a:r>
              <a:rPr lang="en-US" b="0" i="0" u="none" strike="noStrike">
                <a:solidFill>
                  <a:srgbClr val="000000"/>
                </a:solidFill>
                <a:effectLst/>
              </a:rPr>
              <a:t> </a:t>
            </a:r>
            <a:endParaRPr lang="en-US"/>
          </a:p>
        </p:txBody>
      </p:sp>
      <p:sp>
        <p:nvSpPr>
          <p:cNvPr id="4" name="Text Placeholder 3">
            <a:extLst>
              <a:ext uri="{FF2B5EF4-FFF2-40B4-BE49-F238E27FC236}">
                <a16:creationId xmlns:a16="http://schemas.microsoft.com/office/drawing/2014/main" id="{DDE0441E-E2C8-9FE7-CB59-0EFF428E0F49}"/>
              </a:ext>
            </a:extLst>
          </p:cNvPr>
          <p:cNvSpPr>
            <a:spLocks noGrp="1"/>
          </p:cNvSpPr>
          <p:nvPr>
            <p:ph type="body" idx="1"/>
          </p:nvPr>
        </p:nvSpPr>
        <p:spPr>
          <a:xfrm>
            <a:off x="569468" y="2189263"/>
            <a:ext cx="11496407" cy="3202544"/>
          </a:xfrm>
        </p:spPr>
        <p:txBody>
          <a:bodyPr/>
          <a:lstStyle/>
          <a:p>
            <a:pPr algn="l" rtl="0">
              <a:spcBef>
                <a:spcPts val="1200"/>
              </a:spcBef>
              <a:spcAft>
                <a:spcPts val="1200"/>
              </a:spcAft>
            </a:pPr>
            <a:r>
              <a:rPr lang="en-US" sz="1800" b="1" i="0" u="none" strike="noStrike">
                <a:solidFill>
                  <a:srgbClr val="000000"/>
                </a:solidFill>
                <a:effectLst/>
                <a:latin typeface="Arial" panose="020B0604020202020204" pitchFamily="34" charset="0"/>
              </a:rPr>
              <a:t>Objective</a:t>
            </a:r>
            <a:r>
              <a:rPr lang="en-US" sz="1800" b="0" i="0" u="none" strike="noStrike">
                <a:solidFill>
                  <a:srgbClr val="000000"/>
                </a:solidFill>
                <a:effectLst/>
                <a:latin typeface="Arial" panose="020B0604020202020204" pitchFamily="34" charset="0"/>
              </a:rPr>
              <a:t>: To activate responsive actions when the anomaly detector identifies potential malicious activities.</a:t>
            </a:r>
            <a:endParaRPr lang="en-US" b="0" i="0" u="none" strike="noStrike">
              <a:solidFill>
                <a:srgbClr val="000000"/>
              </a:solidFill>
              <a:effectLst/>
            </a:endParaRPr>
          </a:p>
          <a:p>
            <a:pPr algn="l" rtl="0">
              <a:spcBef>
                <a:spcPts val="1200"/>
              </a:spcBef>
              <a:spcAft>
                <a:spcPts val="1200"/>
              </a:spcAft>
            </a:pPr>
            <a:r>
              <a:rPr lang="en-US" sz="1800" b="1" i="0" u="none" strike="noStrike">
                <a:solidFill>
                  <a:srgbClr val="000000"/>
                </a:solidFill>
                <a:effectLst/>
                <a:latin typeface="Arial" panose="020B0604020202020204" pitchFamily="34" charset="0"/>
              </a:rPr>
              <a:t>Actions:</a:t>
            </a:r>
            <a:endParaRPr lang="en-US" b="0" i="0" u="none" strike="noStrike">
              <a:solidFill>
                <a:srgbClr val="000000"/>
              </a:solidFill>
              <a:effectLst/>
            </a:endParaRPr>
          </a:p>
          <a:p>
            <a:pPr algn="l" rtl="0" fontAlgn="base">
              <a:spcBef>
                <a:spcPts val="120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Alert Mechanism</a:t>
            </a:r>
            <a:r>
              <a:rPr lang="en-US" sz="1800" b="0" i="0" u="none" strike="noStrike">
                <a:solidFill>
                  <a:srgbClr val="000000"/>
                </a:solidFill>
                <a:effectLst/>
                <a:latin typeface="Arial" panose="020B0604020202020204" pitchFamily="34" charset="0"/>
              </a:rPr>
              <a:t>: Notifies healthcare professionals of potential threats, ensuring immediate action to safeguard both the SHS and the patient.</a:t>
            </a:r>
          </a:p>
          <a:p>
            <a:pPr algn="l" rtl="0" fontAlgn="base">
              <a:spcBef>
                <a:spcPts val="0"/>
              </a:spcBef>
              <a:spcAft>
                <a:spcPts val="120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Autonomous Decision Mitigation</a:t>
            </a:r>
            <a:r>
              <a:rPr lang="en-US" sz="1800" b="0" i="0" u="none" strike="noStrike">
                <a:solidFill>
                  <a:srgbClr val="000000"/>
                </a:solidFill>
                <a:effectLst/>
                <a:latin typeface="Arial" panose="020B0604020202020204" pitchFamily="34" charset="0"/>
              </a:rPr>
              <a:t>: Scrutinizes and, if necessary, halts autonomous decisions made by the system that might be triggered by malicious activities.</a:t>
            </a:r>
          </a:p>
          <a:p>
            <a:r>
              <a:rPr lang="en-US" sz="1800" b="1" i="0" u="none" strike="noStrike">
                <a:solidFill>
                  <a:srgbClr val="000000"/>
                </a:solidFill>
                <a:effectLst/>
                <a:latin typeface="Arial" panose="020B0604020202020204" pitchFamily="34" charset="0"/>
              </a:rPr>
              <a:t>Significance</a:t>
            </a:r>
            <a:r>
              <a:rPr lang="en-US" sz="1800" b="0" i="0" u="none" strike="noStrike">
                <a:solidFill>
                  <a:srgbClr val="000000"/>
                </a:solidFill>
                <a:effectLst/>
                <a:latin typeface="Arial" panose="020B0604020202020204" pitchFamily="34" charset="0"/>
              </a:rPr>
              <a:t>: Ensures that detected anomalies don’t result in deleterious consequences and that healthcare professionals can intervene timely to secure the SHS and patient health.</a:t>
            </a:r>
            <a:endParaRPr lang="en-US"/>
          </a:p>
        </p:txBody>
      </p:sp>
    </p:spTree>
    <p:extLst>
      <p:ext uri="{BB962C8B-B14F-4D97-AF65-F5344CB8AC3E}">
        <p14:creationId xmlns:p14="http://schemas.microsoft.com/office/powerpoint/2010/main" val="2092158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5DB2E-CD46-526D-0BB2-80AB2BFFC4AC}"/>
              </a:ext>
            </a:extLst>
          </p:cNvPr>
          <p:cNvSpPr>
            <a:spLocks noGrp="1"/>
          </p:cNvSpPr>
          <p:nvPr>
            <p:ph type="title"/>
          </p:nvPr>
        </p:nvSpPr>
        <p:spPr>
          <a:xfrm>
            <a:off x="557504" y="1042256"/>
            <a:ext cx="7104537" cy="716084"/>
          </a:xfrm>
        </p:spPr>
        <p:txBody>
          <a:bodyPr/>
          <a:lstStyle/>
          <a:p>
            <a:r>
              <a:rPr lang="en-US"/>
              <a:t>PERFORMANCE EVALUATION</a:t>
            </a:r>
          </a:p>
        </p:txBody>
      </p:sp>
      <p:sp>
        <p:nvSpPr>
          <p:cNvPr id="4" name="Text Placeholder 3">
            <a:extLst>
              <a:ext uri="{FF2B5EF4-FFF2-40B4-BE49-F238E27FC236}">
                <a16:creationId xmlns:a16="http://schemas.microsoft.com/office/drawing/2014/main" id="{9C11E4F7-1D8D-48AF-AC80-C451545EDEFC}"/>
              </a:ext>
            </a:extLst>
          </p:cNvPr>
          <p:cNvSpPr>
            <a:spLocks noGrp="1"/>
          </p:cNvSpPr>
          <p:nvPr>
            <p:ph type="body" idx="1"/>
          </p:nvPr>
        </p:nvSpPr>
        <p:spPr>
          <a:xfrm>
            <a:off x="304800" y="1758340"/>
            <a:ext cx="12095953" cy="2592943"/>
          </a:xfrm>
        </p:spPr>
        <p:txBody>
          <a:bodyPr/>
          <a:lstStyle/>
          <a:p>
            <a:pPr algn="l" rtl="0">
              <a:spcBef>
                <a:spcPts val="0"/>
              </a:spcBef>
              <a:spcAft>
                <a:spcPts val="0"/>
              </a:spcAft>
            </a:pPr>
            <a:r>
              <a:rPr lang="en-US" sz="1800" b="1" i="0" u="none" strike="noStrike">
                <a:solidFill>
                  <a:srgbClr val="000000"/>
                </a:solidFill>
                <a:effectLst/>
                <a:latin typeface="Arial" panose="020B0604020202020204" pitchFamily="34" charset="0"/>
              </a:rPr>
              <a:t>A. Performance Evaluation Questions</a:t>
            </a:r>
            <a:endParaRPr lang="en-US" b="0" i="0" u="none" strike="noStrike">
              <a:solidFill>
                <a:srgbClr val="000000"/>
              </a:solidFill>
              <a:effectLst/>
            </a:endParaRPr>
          </a:p>
          <a:p>
            <a:pPr algn="l" rtl="0">
              <a:spcBef>
                <a:spcPts val="0"/>
              </a:spcBef>
              <a:spcAft>
                <a:spcPts val="0"/>
              </a:spcAft>
            </a:pPr>
            <a:r>
              <a:rPr lang="en-US" sz="1800" b="1" i="0" u="none" strike="noStrike">
                <a:solidFill>
                  <a:srgbClr val="000000"/>
                </a:solidFill>
                <a:effectLst/>
                <a:latin typeface="Arial" panose="020B0604020202020204" pitchFamily="34" charset="0"/>
              </a:rPr>
              <a:t>RQ1</a:t>
            </a:r>
            <a:r>
              <a:rPr lang="en-US" sz="1800" b="0" i="0" u="none" strike="noStrike">
                <a:solidFill>
                  <a:srgbClr val="000000"/>
                </a:solidFill>
                <a:effectLst/>
                <a:latin typeface="Arial" panose="020B0604020202020204" pitchFamily="34" charset="0"/>
              </a:rPr>
              <a:t>: Differentiation between incidents on normal and disease-affected users.</a:t>
            </a:r>
            <a:endParaRPr lang="en-US" b="0" i="0" u="none" strike="noStrike">
              <a:solidFill>
                <a:srgbClr val="000000"/>
              </a:solidFill>
              <a:effectLst/>
            </a:endParaRPr>
          </a:p>
          <a:p>
            <a:pPr algn="l" rtl="0">
              <a:spcBef>
                <a:spcPts val="0"/>
              </a:spcBef>
              <a:spcAft>
                <a:spcPts val="0"/>
              </a:spcAft>
            </a:pPr>
            <a:r>
              <a:rPr lang="en-US" sz="1800" b="1" i="0" u="none" strike="noStrike">
                <a:solidFill>
                  <a:srgbClr val="000000"/>
                </a:solidFill>
                <a:effectLst/>
                <a:latin typeface="Arial" panose="020B0604020202020204" pitchFamily="34" charset="0"/>
              </a:rPr>
              <a:t>RQ2</a:t>
            </a:r>
            <a:r>
              <a:rPr lang="en-US" sz="1800" b="0" i="0" u="none" strike="noStrike">
                <a:solidFill>
                  <a:srgbClr val="000000"/>
                </a:solidFill>
                <a:effectLst/>
                <a:latin typeface="Arial" panose="020B0604020202020204" pitchFamily="34" charset="0"/>
              </a:rPr>
              <a:t>: Proficiency in detecting various malicious attacks in SHS.</a:t>
            </a:r>
            <a:endParaRPr lang="en-US" b="0" i="0" u="none" strike="noStrike">
              <a:solidFill>
                <a:srgbClr val="000000"/>
              </a:solidFill>
              <a:effectLst/>
            </a:endParaRPr>
          </a:p>
          <a:p>
            <a:pPr algn="l" rtl="0">
              <a:spcBef>
                <a:spcPts val="0"/>
              </a:spcBef>
              <a:spcAft>
                <a:spcPts val="0"/>
              </a:spcAft>
            </a:pPr>
            <a:r>
              <a:rPr lang="en-US" sz="1800" b="1" i="0" u="none" strike="noStrike">
                <a:solidFill>
                  <a:srgbClr val="000000"/>
                </a:solidFill>
                <a:effectLst/>
                <a:latin typeface="Arial" panose="020B0604020202020204" pitchFamily="34" charset="0"/>
              </a:rPr>
              <a:t>RQ3</a:t>
            </a:r>
            <a:r>
              <a:rPr lang="en-US" sz="1800" b="0" i="0" u="none" strike="noStrike">
                <a:solidFill>
                  <a:srgbClr val="000000"/>
                </a:solidFill>
                <a:effectLst/>
                <a:latin typeface="Arial" panose="020B0604020202020204" pitchFamily="34" charset="0"/>
              </a:rPr>
              <a:t>: Influence of the number of devices on </a:t>
            </a:r>
            <a:r>
              <a:rPr lang="en-US" sz="1800" b="0" i="0" u="none" strike="noStrike" err="1">
                <a:solidFill>
                  <a:srgbClr val="000000"/>
                </a:solidFill>
                <a:effectLst/>
                <a:latin typeface="Arial" panose="020B0604020202020204" pitchFamily="34" charset="0"/>
              </a:rPr>
              <a:t>HealthGuard’s</a:t>
            </a:r>
            <a:r>
              <a:rPr lang="en-US" sz="1800" b="0" i="0" u="none" strike="noStrike">
                <a:solidFill>
                  <a:srgbClr val="000000"/>
                </a:solidFill>
                <a:effectLst/>
                <a:latin typeface="Arial" panose="020B0604020202020204" pitchFamily="34" charset="0"/>
              </a:rPr>
              <a:t> performance.</a:t>
            </a:r>
            <a:endParaRPr lang="en-US" b="0" i="0" u="none" strike="noStrike">
              <a:solidFill>
                <a:srgbClr val="000000"/>
              </a:solidFill>
              <a:effectLst/>
            </a:endParaRPr>
          </a:p>
          <a:p>
            <a:pPr algn="l" rtl="0">
              <a:spcBef>
                <a:spcPts val="0"/>
              </a:spcBef>
              <a:spcAft>
                <a:spcPts val="0"/>
              </a:spcAft>
            </a:pPr>
            <a:r>
              <a:rPr lang="en-US" sz="1800" b="1" i="0" u="none" strike="noStrike">
                <a:solidFill>
                  <a:srgbClr val="000000"/>
                </a:solidFill>
                <a:effectLst/>
                <a:latin typeface="Arial" panose="020B0604020202020204" pitchFamily="34" charset="0"/>
              </a:rPr>
              <a:t>RQ4</a:t>
            </a:r>
            <a:r>
              <a:rPr lang="en-US" sz="1800" b="0" i="0" u="none" strike="noStrike">
                <a:solidFill>
                  <a:srgbClr val="000000"/>
                </a:solidFill>
                <a:effectLst/>
                <a:latin typeface="Arial" panose="020B0604020202020204" pitchFamily="34" charset="0"/>
              </a:rPr>
              <a:t>: Impact of the quantity of attacks on </a:t>
            </a:r>
            <a:r>
              <a:rPr lang="en-US" sz="1800" b="0" i="0" u="none" strike="noStrike" err="1">
                <a:solidFill>
                  <a:srgbClr val="000000"/>
                </a:solidFill>
                <a:effectLst/>
                <a:latin typeface="Arial" panose="020B0604020202020204" pitchFamily="34" charset="0"/>
              </a:rPr>
              <a:t>HealthGuard’s</a:t>
            </a:r>
            <a:r>
              <a:rPr lang="en-US" sz="1800" b="0" i="0" u="none" strike="noStrike">
                <a:solidFill>
                  <a:srgbClr val="000000"/>
                </a:solidFill>
                <a:effectLst/>
                <a:latin typeface="Arial" panose="020B0604020202020204" pitchFamily="34" charset="0"/>
              </a:rPr>
              <a:t> effectiveness.</a:t>
            </a:r>
            <a:endParaRPr lang="en-US" b="0" i="0" u="none" strike="noStrike">
              <a:solidFill>
                <a:srgbClr val="000000"/>
              </a:solidFill>
              <a:effectLst/>
            </a:endParaRPr>
          </a:p>
          <a:p>
            <a:pPr algn="l" rtl="0">
              <a:spcBef>
                <a:spcPts val="0"/>
              </a:spcBef>
              <a:spcAft>
                <a:spcPts val="0"/>
              </a:spcAft>
            </a:pPr>
            <a:br>
              <a:rPr lang="en-US" b="0" i="0" u="none" strike="noStrike">
                <a:solidFill>
                  <a:srgbClr val="000000"/>
                </a:solidFill>
                <a:effectLst/>
              </a:rPr>
            </a:br>
            <a:r>
              <a:rPr lang="en-US" sz="1800" b="1" i="0" u="none" strike="noStrike">
                <a:solidFill>
                  <a:srgbClr val="000000"/>
                </a:solidFill>
                <a:effectLst/>
                <a:latin typeface="Arial" panose="020B0604020202020204" pitchFamily="34" charset="0"/>
              </a:rPr>
              <a:t>B. Data Utilization and Simulated Threats</a:t>
            </a:r>
            <a:endParaRPr lang="en-US" b="0" i="0" u="none" strike="noStrike">
              <a:solidFill>
                <a:srgbClr val="000000"/>
              </a:solidFill>
              <a:effectLst/>
            </a:endParaRPr>
          </a:p>
          <a:p>
            <a:pPr algn="l" rtl="0">
              <a:spcBef>
                <a:spcPts val="0"/>
              </a:spcBef>
              <a:spcAft>
                <a:spcPts val="0"/>
              </a:spcAft>
            </a:pPr>
            <a:r>
              <a:rPr lang="en-US" sz="1800" b="1" i="0" u="none" strike="noStrike">
                <a:solidFill>
                  <a:srgbClr val="000000"/>
                </a:solidFill>
                <a:effectLst/>
                <a:latin typeface="Arial" panose="020B0604020202020204" pitchFamily="34" charset="0"/>
              </a:rPr>
              <a:t>Dataset Composition</a:t>
            </a:r>
            <a:r>
              <a:rPr lang="en-US" sz="1800" b="0" i="0" u="none" strike="noStrike">
                <a:solidFill>
                  <a:srgbClr val="000000"/>
                </a:solidFill>
                <a:effectLst/>
                <a:latin typeface="Arial" panose="020B0604020202020204" pitchFamily="34" charset="0"/>
              </a:rPr>
              <a:t>: 20,000 instances (17,000 healthy/disease-affected, 3,000 simulated attack data).</a:t>
            </a:r>
            <a:endParaRPr lang="en-US" b="0" i="0" u="none" strike="noStrike">
              <a:solidFill>
                <a:srgbClr val="000000"/>
              </a:solidFill>
              <a:effectLst/>
            </a:endParaRPr>
          </a:p>
          <a:p>
            <a:pPr algn="l" rtl="0">
              <a:spcBef>
                <a:spcPts val="0"/>
              </a:spcBef>
              <a:spcAft>
                <a:spcPts val="0"/>
              </a:spcAft>
            </a:pPr>
            <a:r>
              <a:rPr lang="en-US" sz="1800" b="1" i="0" u="none" strike="noStrike">
                <a:solidFill>
                  <a:srgbClr val="000000"/>
                </a:solidFill>
                <a:effectLst/>
                <a:latin typeface="Arial" panose="020B0604020202020204" pitchFamily="34" charset="0"/>
              </a:rPr>
              <a:t>Data Division</a:t>
            </a:r>
            <a:r>
              <a:rPr lang="en-US" sz="1800" b="0" i="0" u="none" strike="noStrike">
                <a:solidFill>
                  <a:srgbClr val="000000"/>
                </a:solidFill>
                <a:effectLst/>
                <a:latin typeface="Arial" panose="020B0604020202020204" pitchFamily="34" charset="0"/>
              </a:rPr>
              <a:t>: 70% for training, 30% (plus malicious data) for testing.</a:t>
            </a:r>
            <a:endParaRPr lang="en-US" b="0" i="0" u="none" strike="noStrike">
              <a:solidFill>
                <a:srgbClr val="000000"/>
              </a:solidFill>
              <a:effectLst/>
            </a:endParaRPr>
          </a:p>
          <a:p>
            <a:pPr algn="l" rtl="0">
              <a:spcBef>
                <a:spcPts val="0"/>
              </a:spcBef>
              <a:spcAft>
                <a:spcPts val="0"/>
              </a:spcAft>
            </a:pPr>
            <a:r>
              <a:rPr lang="en-US" sz="1800" b="1" i="0" u="none" strike="noStrike">
                <a:solidFill>
                  <a:srgbClr val="000000"/>
                </a:solidFill>
                <a:effectLst/>
                <a:latin typeface="Arial" panose="020B0604020202020204" pitchFamily="34" charset="0"/>
              </a:rPr>
              <a:t>Simulated Threat Scenarios</a:t>
            </a:r>
            <a:r>
              <a:rPr lang="en-US" sz="1800" b="0" i="0" u="none" strike="noStrike">
                <a:solidFill>
                  <a:srgbClr val="000000"/>
                </a:solidFill>
                <a:effectLst/>
                <a:latin typeface="Arial" panose="020B0604020202020204" pitchFamily="34" charset="0"/>
              </a:rPr>
              <a:t>: False data injection, disabling device sleep mode, and impeding smart medical device operation.</a:t>
            </a:r>
            <a:endParaRPr lang="en-US" b="0" i="0" u="none" strike="noStrike">
              <a:solidFill>
                <a:srgbClr val="000000"/>
              </a:solidFill>
              <a:effectLst/>
            </a:endParaRPr>
          </a:p>
          <a:p>
            <a:pPr algn="l" rtl="0">
              <a:spcBef>
                <a:spcPts val="0"/>
              </a:spcBef>
              <a:spcAft>
                <a:spcPts val="0"/>
              </a:spcAft>
            </a:pPr>
            <a:br>
              <a:rPr lang="en-US" b="0" i="0" u="none" strike="noStrike">
                <a:solidFill>
                  <a:srgbClr val="000000"/>
                </a:solidFill>
                <a:effectLst/>
              </a:rPr>
            </a:br>
            <a:r>
              <a:rPr lang="en-US" sz="1800" b="1" i="0" u="none" strike="noStrike">
                <a:solidFill>
                  <a:srgbClr val="000000"/>
                </a:solidFill>
                <a:effectLst/>
                <a:latin typeface="Arial" panose="020B0604020202020204" pitchFamily="34" charset="0"/>
              </a:rPr>
              <a:t>C. Training Environment and Methodology</a:t>
            </a:r>
            <a:endParaRPr lang="en-US" b="0" i="0" u="none" strike="noStrike">
              <a:solidFill>
                <a:srgbClr val="000000"/>
              </a:solidFill>
              <a:effectLst/>
            </a:endParaRPr>
          </a:p>
          <a:p>
            <a:pPr algn="l" rtl="0">
              <a:spcBef>
                <a:spcPts val="0"/>
              </a:spcBef>
              <a:spcAft>
                <a:spcPts val="0"/>
              </a:spcAft>
            </a:pPr>
            <a:r>
              <a:rPr lang="en-US" sz="1800" b="1" i="0" u="none" strike="noStrike">
                <a:solidFill>
                  <a:srgbClr val="000000"/>
                </a:solidFill>
                <a:effectLst/>
                <a:latin typeface="Arial" panose="020B0604020202020204" pitchFamily="34" charset="0"/>
              </a:rPr>
              <a:t>Data Origin:</a:t>
            </a:r>
            <a:r>
              <a:rPr lang="en-US" sz="1800" b="0" i="0" u="none" strike="noStrike">
                <a:solidFill>
                  <a:srgbClr val="000000"/>
                </a:solidFill>
                <a:effectLst/>
                <a:latin typeface="Arial" panose="020B0604020202020204" pitchFamily="34" charset="0"/>
              </a:rPr>
              <a:t> Eight smart medical devices, covering diverse vital signs and conditions.</a:t>
            </a:r>
            <a:endParaRPr lang="en-US" b="0" i="0" u="none" strike="noStrike">
              <a:solidFill>
                <a:srgbClr val="000000"/>
              </a:solidFill>
              <a:effectLst/>
            </a:endParaRPr>
          </a:p>
          <a:p>
            <a:pPr algn="l" rtl="0">
              <a:spcBef>
                <a:spcPts val="0"/>
              </a:spcBef>
              <a:spcAft>
                <a:spcPts val="0"/>
              </a:spcAft>
            </a:pPr>
            <a:r>
              <a:rPr lang="en-US" sz="1800" b="1" i="0" u="none" strike="noStrike">
                <a:solidFill>
                  <a:srgbClr val="000000"/>
                </a:solidFill>
                <a:effectLst/>
                <a:latin typeface="Arial" panose="020B0604020202020204" pitchFamily="34" charset="0"/>
              </a:rPr>
              <a:t>Disease Scenarios: </a:t>
            </a:r>
            <a:r>
              <a:rPr lang="en-US" sz="1800" b="0" i="0" u="none" strike="noStrike">
                <a:solidFill>
                  <a:srgbClr val="000000"/>
                </a:solidFill>
                <a:effectLst/>
                <a:latin typeface="Arial" panose="020B0604020202020204" pitchFamily="34" charset="0"/>
              </a:rPr>
              <a:t>Five disease scenarios like high blood pressure, abnormal oxygen level, etc., with corresponding devices and thresholds identified.</a:t>
            </a:r>
            <a:endParaRPr lang="en-US" b="0" i="0" u="none" strike="noStrike">
              <a:solidFill>
                <a:srgbClr val="000000"/>
              </a:solidFill>
              <a:effectLst/>
            </a:endParaRPr>
          </a:p>
          <a:p>
            <a:pPr algn="l" rtl="0">
              <a:spcBef>
                <a:spcPts val="0"/>
              </a:spcBef>
              <a:spcAft>
                <a:spcPts val="0"/>
              </a:spcAft>
            </a:pPr>
            <a:r>
              <a:rPr lang="en-US" sz="1800" b="1" i="0" u="none" strike="noStrike">
                <a:solidFill>
                  <a:srgbClr val="000000"/>
                </a:solidFill>
                <a:effectLst/>
                <a:latin typeface="Arial" panose="020B0604020202020204" pitchFamily="34" charset="0"/>
              </a:rPr>
              <a:t>User Activities:</a:t>
            </a:r>
            <a:r>
              <a:rPr lang="en-US" sz="1800" b="0" i="0" u="none" strike="noStrike">
                <a:solidFill>
                  <a:srgbClr val="000000"/>
                </a:solidFill>
                <a:effectLst/>
                <a:latin typeface="Arial" panose="020B0604020202020204" pitchFamily="34" charset="0"/>
              </a:rPr>
              <a:t> Seven activities, e.g., exercise, stress, etc., with specific vital sign alterations logged.</a:t>
            </a:r>
            <a:endParaRPr lang="en-US" b="0" i="0" u="none" strike="noStrike">
              <a:solidFill>
                <a:srgbClr val="000000"/>
              </a:solidFill>
              <a:effectLst/>
            </a:endParaRPr>
          </a:p>
          <a:p>
            <a:r>
              <a:rPr lang="en-US" sz="1800" b="1" i="0" u="none" strike="noStrike">
                <a:solidFill>
                  <a:srgbClr val="000000"/>
                </a:solidFill>
                <a:effectLst/>
                <a:latin typeface="Arial" panose="020B0604020202020204" pitchFamily="34" charset="0"/>
              </a:rPr>
              <a:t>Machine Learning</a:t>
            </a:r>
            <a:r>
              <a:rPr lang="en-US" sz="1800" b="0" i="0" u="none" strike="noStrike">
                <a:solidFill>
                  <a:srgbClr val="000000"/>
                </a:solidFill>
                <a:effectLst/>
                <a:latin typeface="Arial" panose="020B0604020202020204" pitchFamily="34" charset="0"/>
              </a:rPr>
              <a:t>: Utilization of collected data to train </a:t>
            </a:r>
            <a:r>
              <a:rPr lang="en-US" sz="1800" b="0" i="0" u="none" strike="noStrike" err="1">
                <a:solidFill>
                  <a:srgbClr val="000000"/>
                </a:solidFill>
                <a:effectLst/>
                <a:latin typeface="Arial" panose="020B0604020202020204" pitchFamily="34" charset="0"/>
              </a:rPr>
              <a:t>HealthGuard</a:t>
            </a:r>
            <a:r>
              <a:rPr lang="en-US" sz="1800" b="0" i="0" u="none" strike="noStrike">
                <a:solidFill>
                  <a:srgbClr val="000000"/>
                </a:solidFill>
                <a:effectLst/>
                <a:latin typeface="Arial" panose="020B0604020202020204" pitchFamily="34" charset="0"/>
              </a:rPr>
              <a:t> on recognizing normal and disease-affected states.</a:t>
            </a:r>
            <a:endParaRPr lang="en-US"/>
          </a:p>
        </p:txBody>
      </p:sp>
    </p:spTree>
    <p:extLst>
      <p:ext uri="{BB962C8B-B14F-4D97-AF65-F5344CB8AC3E}">
        <p14:creationId xmlns:p14="http://schemas.microsoft.com/office/powerpoint/2010/main" val="256698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8" y="2189263"/>
            <a:ext cx="11265180" cy="3790483"/>
          </a:xfrm>
        </p:spPr>
        <p:txBody>
          <a:bodyPr/>
          <a:lstStyle/>
          <a:p>
            <a:br>
              <a:rPr lang="en-US"/>
            </a:br>
            <a:br>
              <a:rPr lang="en-US"/>
            </a:br>
            <a:endParaRPr lang="en-US"/>
          </a:p>
        </p:txBody>
      </p:sp>
      <p:sp>
        <p:nvSpPr>
          <p:cNvPr id="3" name="Title 2"/>
          <p:cNvSpPr>
            <a:spLocks noGrp="1"/>
          </p:cNvSpPr>
          <p:nvPr>
            <p:ph type="title"/>
          </p:nvPr>
        </p:nvSpPr>
        <p:spPr/>
        <p:txBody>
          <a:bodyPr/>
          <a:lstStyle/>
          <a:p>
            <a:r>
              <a:rPr lang="en-US" dirty="0"/>
              <a:t>OVERVIEW</a:t>
            </a:r>
          </a:p>
        </p:txBody>
      </p:sp>
      <p:sp>
        <p:nvSpPr>
          <p:cNvPr id="7" name="TextBox 6">
            <a:extLst>
              <a:ext uri="{FF2B5EF4-FFF2-40B4-BE49-F238E27FC236}">
                <a16:creationId xmlns:a16="http://schemas.microsoft.com/office/drawing/2014/main" id="{9C7DB29D-84C1-5A6F-A088-3C4C11E3A403}"/>
              </a:ext>
            </a:extLst>
          </p:cNvPr>
          <p:cNvSpPr txBox="1"/>
          <p:nvPr/>
        </p:nvSpPr>
        <p:spPr>
          <a:xfrm>
            <a:off x="569468" y="2036884"/>
            <a:ext cx="8345932" cy="4524315"/>
          </a:xfrm>
          <a:prstGeom prst="rect">
            <a:avLst/>
          </a:prstGeom>
          <a:noFill/>
        </p:spPr>
        <p:txBody>
          <a:bodyPr wrap="square">
            <a:spAutoFit/>
          </a:bodyPr>
          <a:lstStyle/>
          <a:p>
            <a:pPr marL="285750" indent="-285750" algn="l" rtl="0" fontAlgn="base">
              <a:spcBef>
                <a:spcPts val="0"/>
              </a:spcBef>
              <a:spcAft>
                <a:spcPts val="0"/>
              </a:spcAft>
              <a:buClr>
                <a:schemeClr val="accent1"/>
              </a:buClr>
              <a:buSzPct val="140000"/>
              <a:buFont typeface="Arial" panose="020B0604020202020204" pitchFamily="34" charset="0"/>
              <a:buChar char="•"/>
            </a:pPr>
            <a:r>
              <a:rPr lang="en-US" sz="2800" b="0" i="0" u="none" strike="noStrike" dirty="0">
                <a:solidFill>
                  <a:srgbClr val="666666"/>
                </a:solidFill>
                <a:effectLst/>
                <a:latin typeface="Arial" panose="020B0604020202020204" pitchFamily="34" charset="0"/>
              </a:rPr>
              <a:t>INTRODUCTION</a:t>
            </a:r>
            <a:endParaRPr lang="en-US" sz="2800" b="0" i="0" u="none" strike="noStrike" dirty="0">
              <a:solidFill>
                <a:srgbClr val="005BBB"/>
              </a:solidFill>
              <a:effectLst/>
              <a:latin typeface="Arial" panose="020B0604020202020204" pitchFamily="34" charset="0"/>
            </a:endParaRPr>
          </a:p>
          <a:p>
            <a:pPr marL="285750" indent="-285750" algn="l" rtl="0" fontAlgn="base">
              <a:spcBef>
                <a:spcPts val="0"/>
              </a:spcBef>
              <a:spcAft>
                <a:spcPts val="0"/>
              </a:spcAft>
              <a:buClr>
                <a:schemeClr val="accent1"/>
              </a:buClr>
              <a:buSzPct val="140000"/>
              <a:buFont typeface="Arial" panose="020B0604020202020204" pitchFamily="34" charset="0"/>
              <a:buChar char="•"/>
            </a:pPr>
            <a:r>
              <a:rPr lang="en-US" sz="2800" b="0" i="0" u="none" strike="noStrike" dirty="0">
                <a:solidFill>
                  <a:srgbClr val="666666"/>
                </a:solidFill>
                <a:effectLst/>
                <a:latin typeface="Arial" panose="020B0604020202020204" pitchFamily="34" charset="0"/>
              </a:rPr>
              <a:t>RELATED WORK</a:t>
            </a:r>
            <a:endParaRPr lang="en-US" sz="2800" b="0" i="0" u="none" strike="noStrike" dirty="0">
              <a:solidFill>
                <a:srgbClr val="005BBB"/>
              </a:solidFill>
              <a:effectLst/>
              <a:latin typeface="Arial" panose="020B0604020202020204" pitchFamily="34" charset="0"/>
            </a:endParaRPr>
          </a:p>
          <a:p>
            <a:pPr marL="285750" indent="-285750" algn="l" rtl="0" fontAlgn="base">
              <a:spcBef>
                <a:spcPts val="0"/>
              </a:spcBef>
              <a:spcAft>
                <a:spcPts val="0"/>
              </a:spcAft>
              <a:buClr>
                <a:schemeClr val="accent1"/>
              </a:buClr>
              <a:buSzPct val="140000"/>
              <a:buFont typeface="Arial" panose="020B0604020202020204" pitchFamily="34" charset="0"/>
              <a:buChar char="•"/>
            </a:pPr>
            <a:r>
              <a:rPr lang="en-US" sz="2800" b="0" i="0" u="none" strike="noStrike" dirty="0">
                <a:solidFill>
                  <a:srgbClr val="666666"/>
                </a:solidFill>
                <a:effectLst/>
                <a:latin typeface="Arial" panose="020B0604020202020204" pitchFamily="34" charset="0"/>
              </a:rPr>
              <a:t>BACKGROUND</a:t>
            </a:r>
            <a:endParaRPr lang="en-US" sz="2800" b="0" i="0" u="none" strike="noStrike" dirty="0">
              <a:solidFill>
                <a:srgbClr val="005BBB"/>
              </a:solidFill>
              <a:effectLst/>
              <a:latin typeface="Arial" panose="020B0604020202020204" pitchFamily="34" charset="0"/>
            </a:endParaRPr>
          </a:p>
          <a:p>
            <a:pPr marL="285750" indent="-285750" algn="l" rtl="0" fontAlgn="base">
              <a:spcBef>
                <a:spcPts val="0"/>
              </a:spcBef>
              <a:spcAft>
                <a:spcPts val="0"/>
              </a:spcAft>
              <a:buClr>
                <a:schemeClr val="accent1"/>
              </a:buClr>
              <a:buSzPct val="140000"/>
              <a:buFont typeface="Arial" panose="020B0604020202020204" pitchFamily="34" charset="0"/>
              <a:buChar char="•"/>
            </a:pPr>
            <a:r>
              <a:rPr lang="en-US" sz="2800" b="0" i="0" u="none" strike="noStrike" dirty="0">
                <a:solidFill>
                  <a:srgbClr val="666666"/>
                </a:solidFill>
                <a:effectLst/>
                <a:latin typeface="Arial" panose="020B0604020202020204" pitchFamily="34" charset="0"/>
              </a:rPr>
              <a:t>SYSTEM OVERVIEW</a:t>
            </a:r>
            <a:endParaRPr lang="en-US" sz="2800" b="0" i="0" u="none" strike="noStrike" dirty="0">
              <a:solidFill>
                <a:srgbClr val="005BBB"/>
              </a:solidFill>
              <a:effectLst/>
              <a:latin typeface="Arial" panose="020B0604020202020204" pitchFamily="34" charset="0"/>
            </a:endParaRPr>
          </a:p>
          <a:p>
            <a:pPr marL="285750" indent="-285750" algn="l" rtl="0" fontAlgn="base">
              <a:spcBef>
                <a:spcPts val="0"/>
              </a:spcBef>
              <a:spcAft>
                <a:spcPts val="0"/>
              </a:spcAft>
              <a:buClr>
                <a:schemeClr val="accent1"/>
              </a:buClr>
              <a:buSzPct val="140000"/>
              <a:buFont typeface="Arial" panose="020B0604020202020204" pitchFamily="34" charset="0"/>
              <a:buChar char="•"/>
            </a:pPr>
            <a:r>
              <a:rPr lang="en-US" sz="2800" b="0" i="0" u="none" strike="noStrike" dirty="0">
                <a:solidFill>
                  <a:srgbClr val="666666"/>
                </a:solidFill>
                <a:effectLst/>
                <a:latin typeface="Arial" panose="020B0604020202020204" pitchFamily="34" charset="0"/>
              </a:rPr>
              <a:t>PERFORMANCE EVALUATION</a:t>
            </a:r>
            <a:endParaRPr lang="en-US" sz="2800" b="0" i="0" u="none" strike="noStrike" dirty="0">
              <a:solidFill>
                <a:srgbClr val="005BBB"/>
              </a:solidFill>
              <a:effectLst/>
              <a:latin typeface="Arial" panose="020B0604020202020204" pitchFamily="34" charset="0"/>
            </a:endParaRPr>
          </a:p>
          <a:p>
            <a:pPr marL="285750" indent="-285750" algn="l" rtl="0" fontAlgn="base">
              <a:spcBef>
                <a:spcPts val="0"/>
              </a:spcBef>
              <a:spcAft>
                <a:spcPts val="0"/>
              </a:spcAft>
              <a:buClr>
                <a:schemeClr val="accent1"/>
              </a:buClr>
              <a:buSzPct val="140000"/>
              <a:buFont typeface="Arial" panose="020B0604020202020204" pitchFamily="34" charset="0"/>
              <a:buChar char="•"/>
            </a:pPr>
            <a:r>
              <a:rPr lang="en-US" sz="2800" b="0" i="0" u="none" strike="noStrike" dirty="0">
                <a:solidFill>
                  <a:srgbClr val="666666"/>
                </a:solidFill>
                <a:effectLst/>
                <a:latin typeface="Arial" panose="020B0604020202020204" pitchFamily="34" charset="0"/>
              </a:rPr>
              <a:t>WORKING CODE (Our Contribution)</a:t>
            </a:r>
            <a:endParaRPr lang="en-US" sz="2800" b="0" i="0" u="none" strike="noStrike" dirty="0">
              <a:solidFill>
                <a:srgbClr val="005BBB"/>
              </a:solidFill>
              <a:effectLst/>
              <a:latin typeface="Arial" panose="020B0604020202020204" pitchFamily="34" charset="0"/>
            </a:endParaRPr>
          </a:p>
          <a:p>
            <a:pPr marL="285750" indent="-285750" algn="l" rtl="0" fontAlgn="base">
              <a:spcBef>
                <a:spcPts val="0"/>
              </a:spcBef>
              <a:spcAft>
                <a:spcPts val="0"/>
              </a:spcAft>
              <a:buClr>
                <a:schemeClr val="accent1"/>
              </a:buClr>
              <a:buSzPct val="140000"/>
              <a:buFont typeface="Arial" panose="020B0604020202020204" pitchFamily="34" charset="0"/>
              <a:buChar char="•"/>
            </a:pPr>
            <a:r>
              <a:rPr lang="en-US" sz="2800" b="0" i="0" u="none" strike="noStrike" dirty="0">
                <a:solidFill>
                  <a:srgbClr val="666666"/>
                </a:solidFill>
                <a:effectLst/>
                <a:latin typeface="Arial" panose="020B0604020202020204" pitchFamily="34" charset="0"/>
              </a:rPr>
              <a:t>CONCLUSION</a:t>
            </a:r>
            <a:endParaRPr lang="en-US" sz="2800" b="0" i="0" u="none" strike="noStrike" dirty="0">
              <a:solidFill>
                <a:srgbClr val="005BBB"/>
              </a:solidFill>
              <a:effectLst/>
              <a:latin typeface="Arial" panose="020B0604020202020204" pitchFamily="34" charset="0"/>
            </a:endParaRPr>
          </a:p>
          <a:p>
            <a:pPr marL="285750" indent="-285750" algn="l" rtl="0" fontAlgn="base">
              <a:spcBef>
                <a:spcPts val="0"/>
              </a:spcBef>
              <a:spcAft>
                <a:spcPts val="0"/>
              </a:spcAft>
              <a:buClr>
                <a:schemeClr val="accent1"/>
              </a:buClr>
              <a:buSzPct val="140000"/>
              <a:buFont typeface="Arial" panose="020B0604020202020204" pitchFamily="34" charset="0"/>
              <a:buChar char="•"/>
            </a:pPr>
            <a:r>
              <a:rPr lang="en-US" sz="2800" b="0" i="0" u="none" strike="noStrike" dirty="0">
                <a:solidFill>
                  <a:srgbClr val="666666"/>
                </a:solidFill>
                <a:effectLst/>
                <a:latin typeface="Arial" panose="020B0604020202020204" pitchFamily="34" charset="0"/>
              </a:rPr>
              <a:t>RECENT TRENDS (Our Contribution)</a:t>
            </a:r>
            <a:endParaRPr lang="en-US" sz="2800" b="0" i="0" u="none" strike="noStrike" dirty="0">
              <a:solidFill>
                <a:srgbClr val="005BBB"/>
              </a:solidFill>
              <a:effectLst/>
              <a:latin typeface="Arial" panose="020B0604020202020204" pitchFamily="34" charset="0"/>
            </a:endParaRPr>
          </a:p>
          <a:p>
            <a:pPr marL="285750" indent="-285750" algn="l" rtl="0" fontAlgn="base">
              <a:spcBef>
                <a:spcPts val="0"/>
              </a:spcBef>
              <a:spcAft>
                <a:spcPts val="0"/>
              </a:spcAft>
              <a:buClr>
                <a:schemeClr val="accent1"/>
              </a:buClr>
              <a:buSzPct val="140000"/>
              <a:buFont typeface="Arial" panose="020B0604020202020204" pitchFamily="34" charset="0"/>
              <a:buChar char="•"/>
            </a:pPr>
            <a:r>
              <a:rPr lang="en-US" sz="2800" b="0" i="0" u="none" strike="noStrike" dirty="0">
                <a:solidFill>
                  <a:srgbClr val="666666"/>
                </a:solidFill>
                <a:effectLst/>
                <a:latin typeface="Arial" panose="020B0604020202020204" pitchFamily="34" charset="0"/>
              </a:rPr>
              <a:t>CITATIONS</a:t>
            </a:r>
            <a:br>
              <a:rPr lang="en-US" sz="1800" b="0" i="0" u="none" strike="noStrike" dirty="0">
                <a:solidFill>
                  <a:srgbClr val="666666"/>
                </a:solidFill>
                <a:effectLst/>
                <a:latin typeface="Arial" panose="020B0604020202020204" pitchFamily="34" charset="0"/>
              </a:rPr>
            </a:br>
            <a:br>
              <a:rPr lang="en-US" sz="1800" b="0" i="0" u="none" strike="noStrike" dirty="0">
                <a:solidFill>
                  <a:srgbClr val="666666"/>
                </a:solidFill>
                <a:effectLst/>
                <a:latin typeface="Arial" panose="020B0604020202020204" pitchFamily="34" charset="0"/>
              </a:rPr>
            </a:br>
            <a:endParaRPr lang="en-US" sz="1800" b="0" i="0" u="none" strike="noStrike" dirty="0">
              <a:solidFill>
                <a:srgbClr val="005BBB"/>
              </a:solidFill>
              <a:effectLst/>
              <a:latin typeface="Arial" panose="020B0604020202020204" pitchFamily="34" charset="0"/>
            </a:endParaRPr>
          </a:p>
        </p:txBody>
      </p:sp>
    </p:spTree>
    <p:extLst>
      <p:ext uri="{BB962C8B-B14F-4D97-AF65-F5344CB8AC3E}">
        <p14:creationId xmlns:p14="http://schemas.microsoft.com/office/powerpoint/2010/main" val="1225683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5DB2E-CD46-526D-0BB2-80AB2BFFC4AC}"/>
              </a:ext>
            </a:extLst>
          </p:cNvPr>
          <p:cNvSpPr>
            <a:spLocks noGrp="1"/>
          </p:cNvSpPr>
          <p:nvPr>
            <p:ph type="title"/>
          </p:nvPr>
        </p:nvSpPr>
        <p:spPr>
          <a:xfrm>
            <a:off x="557504" y="1042256"/>
            <a:ext cx="7104537" cy="716084"/>
          </a:xfrm>
        </p:spPr>
        <p:txBody>
          <a:bodyPr/>
          <a:lstStyle/>
          <a:p>
            <a:r>
              <a:rPr lang="en-US"/>
              <a:t>PERFORMANCE EVALUATION</a:t>
            </a:r>
          </a:p>
        </p:txBody>
      </p:sp>
      <p:sp>
        <p:nvSpPr>
          <p:cNvPr id="4" name="Text Placeholder 3">
            <a:extLst>
              <a:ext uri="{FF2B5EF4-FFF2-40B4-BE49-F238E27FC236}">
                <a16:creationId xmlns:a16="http://schemas.microsoft.com/office/drawing/2014/main" id="{9C11E4F7-1D8D-48AF-AC80-C451545EDEFC}"/>
              </a:ext>
            </a:extLst>
          </p:cNvPr>
          <p:cNvSpPr>
            <a:spLocks noGrp="1"/>
          </p:cNvSpPr>
          <p:nvPr>
            <p:ph type="body" idx="1"/>
          </p:nvPr>
        </p:nvSpPr>
        <p:spPr>
          <a:xfrm>
            <a:off x="304801" y="1758341"/>
            <a:ext cx="11329696" cy="2140998"/>
          </a:xfrm>
        </p:spPr>
        <p:txBody>
          <a:bodyPr/>
          <a:lstStyle/>
          <a:p>
            <a:pPr algn="l" rtl="0">
              <a:spcBef>
                <a:spcPts val="0"/>
              </a:spcBef>
              <a:spcAft>
                <a:spcPts val="0"/>
              </a:spcAft>
            </a:pPr>
            <a:r>
              <a:rPr lang="en-US" sz="1400" b="1" i="0" u="none" strike="noStrike">
                <a:solidFill>
                  <a:srgbClr val="000000"/>
                </a:solidFill>
                <a:effectLst/>
                <a:latin typeface="Arial" panose="020B0604020202020204" pitchFamily="34" charset="0"/>
              </a:rPr>
              <a:t>D. Performance Metrics Employed</a:t>
            </a:r>
            <a:endParaRPr lang="en-US" sz="1400" b="1" i="0" u="none" strike="noStrike">
              <a:solidFill>
                <a:srgbClr val="000000"/>
              </a:solidFill>
              <a:effectLst/>
            </a:endParaRPr>
          </a:p>
          <a:p>
            <a:pPr algn="l" rtl="0" fontAlgn="base">
              <a:spcBef>
                <a:spcPts val="1200"/>
              </a:spcBef>
              <a:spcAft>
                <a:spcPts val="0"/>
              </a:spcAft>
              <a:buFont typeface="Arial" panose="020B0604020202020204" pitchFamily="34" charset="0"/>
              <a:buChar char="•"/>
            </a:pPr>
            <a:r>
              <a:rPr lang="en-US" sz="1400" b="1" i="0" u="none" strike="noStrike">
                <a:solidFill>
                  <a:srgbClr val="000000"/>
                </a:solidFill>
                <a:effectLst/>
                <a:latin typeface="Arial" panose="020B0604020202020204" pitchFamily="34" charset="0"/>
              </a:rPr>
              <a:t>Accuracy</a:t>
            </a:r>
            <a:r>
              <a:rPr lang="en-US" sz="1400" b="0" i="0" u="none" strike="noStrike">
                <a:solidFill>
                  <a:srgbClr val="000000"/>
                </a:solidFill>
                <a:effectLst/>
                <a:latin typeface="Arial" panose="020B0604020202020204" pitchFamily="34" charset="0"/>
              </a:rPr>
              <a:t>: Degree of veracity of predictions.</a:t>
            </a:r>
          </a:p>
          <a:p>
            <a:pPr algn="l" rtl="0" fontAlgn="base">
              <a:spcBef>
                <a:spcPts val="0"/>
              </a:spcBef>
              <a:spcAft>
                <a:spcPts val="0"/>
              </a:spcAft>
              <a:buFont typeface="Arial" panose="020B0604020202020204" pitchFamily="34" charset="0"/>
              <a:buChar char="•"/>
            </a:pPr>
            <a:r>
              <a:rPr lang="en-US" sz="1400" b="1" i="0" u="none" strike="noStrike">
                <a:solidFill>
                  <a:srgbClr val="000000"/>
                </a:solidFill>
                <a:effectLst/>
                <a:latin typeface="Arial" panose="020B0604020202020204" pitchFamily="34" charset="0"/>
              </a:rPr>
              <a:t>Precision</a:t>
            </a:r>
            <a:r>
              <a:rPr lang="en-US" sz="1400" b="0" i="0" u="none" strike="noStrike">
                <a:solidFill>
                  <a:srgbClr val="000000"/>
                </a:solidFill>
                <a:effectLst/>
                <a:latin typeface="Arial" panose="020B0604020202020204" pitchFamily="34" charset="0"/>
              </a:rPr>
              <a:t>: Proportion of true positives in positive identifications.</a:t>
            </a:r>
          </a:p>
          <a:p>
            <a:pPr algn="l" rtl="0" fontAlgn="base">
              <a:spcBef>
                <a:spcPts val="0"/>
              </a:spcBef>
              <a:spcAft>
                <a:spcPts val="0"/>
              </a:spcAft>
              <a:buFont typeface="Arial" panose="020B0604020202020204" pitchFamily="34" charset="0"/>
              <a:buChar char="•"/>
            </a:pPr>
            <a:r>
              <a:rPr lang="en-US" sz="1400" b="1" i="0" u="none" strike="noStrike">
                <a:solidFill>
                  <a:srgbClr val="000000"/>
                </a:solidFill>
                <a:effectLst/>
                <a:latin typeface="Arial" panose="020B0604020202020204" pitchFamily="34" charset="0"/>
              </a:rPr>
              <a:t>Recall</a:t>
            </a:r>
            <a:r>
              <a:rPr lang="en-US" sz="1400" b="0" i="0" u="none" strike="noStrike">
                <a:solidFill>
                  <a:srgbClr val="000000"/>
                </a:solidFill>
                <a:effectLst/>
                <a:latin typeface="Arial" panose="020B0604020202020204" pitchFamily="34" charset="0"/>
              </a:rPr>
              <a:t>: Proportion of true positives identified.</a:t>
            </a:r>
          </a:p>
          <a:p>
            <a:pPr algn="l" rtl="0" fontAlgn="base">
              <a:spcBef>
                <a:spcPts val="0"/>
              </a:spcBef>
              <a:spcAft>
                <a:spcPts val="1200"/>
              </a:spcAft>
              <a:buFont typeface="Arial" panose="020B0604020202020204" pitchFamily="34" charset="0"/>
              <a:buChar char="•"/>
            </a:pPr>
            <a:r>
              <a:rPr lang="en-US" sz="1400" b="1" i="0" u="none" strike="noStrike">
                <a:solidFill>
                  <a:srgbClr val="000000"/>
                </a:solidFill>
                <a:effectLst/>
                <a:latin typeface="Arial" panose="020B0604020202020204" pitchFamily="34" charset="0"/>
              </a:rPr>
              <a:t>F1-Score</a:t>
            </a:r>
            <a:r>
              <a:rPr lang="en-US" sz="1400" b="0" i="0" u="none" strike="noStrike">
                <a:solidFill>
                  <a:srgbClr val="000000"/>
                </a:solidFill>
                <a:effectLst/>
                <a:latin typeface="Arial" panose="020B0604020202020204" pitchFamily="34" charset="0"/>
              </a:rPr>
              <a:t>: Harmonic mean of precision and recall.</a:t>
            </a:r>
          </a:p>
          <a:p>
            <a:pPr algn="l" rtl="0">
              <a:spcBef>
                <a:spcPts val="0"/>
              </a:spcBef>
              <a:spcAft>
                <a:spcPts val="0"/>
              </a:spcAft>
            </a:pPr>
            <a:r>
              <a:rPr lang="en-US" sz="1400" b="1" i="0" u="none" strike="noStrike">
                <a:solidFill>
                  <a:srgbClr val="000000"/>
                </a:solidFill>
                <a:effectLst/>
                <a:latin typeface="Arial" panose="020B0604020202020204" pitchFamily="34" charset="0"/>
              </a:rPr>
              <a:t>E. Evaluation Against Disease and Normal States</a:t>
            </a:r>
            <a:endParaRPr lang="en-US" sz="1400" b="1" i="0" u="none" strike="noStrike">
              <a:solidFill>
                <a:srgbClr val="000000"/>
              </a:solidFill>
              <a:effectLst/>
            </a:endParaRPr>
          </a:p>
          <a:p>
            <a:pPr algn="l" rtl="0" fontAlgn="base">
              <a:spcBef>
                <a:spcPts val="1200"/>
              </a:spcBef>
              <a:spcAft>
                <a:spcPts val="0"/>
              </a:spcAft>
              <a:buFont typeface="Arial" panose="020B0604020202020204" pitchFamily="34" charset="0"/>
              <a:buChar char="•"/>
            </a:pPr>
            <a:r>
              <a:rPr lang="en-US" sz="1400" b="1" i="0" u="none" strike="noStrike">
                <a:solidFill>
                  <a:srgbClr val="000000"/>
                </a:solidFill>
                <a:effectLst/>
                <a:latin typeface="Arial" panose="020B0604020202020204" pitchFamily="34" charset="0"/>
              </a:rPr>
              <a:t>Objective</a:t>
            </a:r>
            <a:r>
              <a:rPr lang="en-US" sz="1400" b="0" i="0" u="none" strike="noStrike">
                <a:solidFill>
                  <a:srgbClr val="000000"/>
                </a:solidFill>
                <a:effectLst/>
                <a:latin typeface="Arial" panose="020B0604020202020204" pitchFamily="34" charset="0"/>
              </a:rPr>
              <a:t>: Discerning </a:t>
            </a:r>
            <a:r>
              <a:rPr lang="en-US" sz="1400" b="0" i="0" u="none" strike="noStrike" err="1">
                <a:solidFill>
                  <a:srgbClr val="000000"/>
                </a:solidFill>
                <a:effectLst/>
                <a:latin typeface="Arial" panose="020B0604020202020204" pitchFamily="34" charset="0"/>
              </a:rPr>
              <a:t>HealthGuard’s</a:t>
            </a:r>
            <a:r>
              <a:rPr lang="en-US" sz="1400" b="0" i="0" u="none" strike="noStrike">
                <a:solidFill>
                  <a:srgbClr val="000000"/>
                </a:solidFill>
                <a:effectLst/>
                <a:latin typeface="Arial" panose="020B0604020202020204" pitchFamily="34" charset="0"/>
              </a:rPr>
              <a:t> adeptness in identifying benign activities.</a:t>
            </a:r>
          </a:p>
          <a:p>
            <a:pPr algn="l" rtl="0" fontAlgn="base">
              <a:spcBef>
                <a:spcPts val="0"/>
              </a:spcBef>
              <a:spcAft>
                <a:spcPts val="1200"/>
              </a:spcAft>
              <a:buFont typeface="Arial" panose="020B0604020202020204" pitchFamily="34" charset="0"/>
              <a:buChar char="•"/>
            </a:pPr>
            <a:r>
              <a:rPr lang="en-US" sz="1400" b="1" i="0" u="none" strike="noStrike">
                <a:solidFill>
                  <a:srgbClr val="000000"/>
                </a:solidFill>
                <a:effectLst/>
                <a:latin typeface="Arial" panose="020B0604020202020204" pitchFamily="34" charset="0"/>
              </a:rPr>
              <a:t>Outcomes</a:t>
            </a:r>
            <a:r>
              <a:rPr lang="en-US" sz="1400" b="0" i="0" u="none" strike="noStrike">
                <a:solidFill>
                  <a:srgbClr val="000000"/>
                </a:solidFill>
                <a:effectLst/>
                <a:latin typeface="Arial" panose="020B0604020202020204" pitchFamily="34" charset="0"/>
              </a:rPr>
              <a:t>: Varied accuracy and F1 scores (90%-93%) across algorithms, with Decision Tree (DT) yielding the highest accuracy and F1 score (93%).</a:t>
            </a:r>
          </a:p>
          <a:p>
            <a:pPr algn="l" rtl="0">
              <a:spcBef>
                <a:spcPts val="0"/>
              </a:spcBef>
              <a:spcAft>
                <a:spcPts val="0"/>
              </a:spcAft>
            </a:pPr>
            <a:r>
              <a:rPr lang="en-US" sz="1400" b="1" i="0" u="none" strike="noStrike">
                <a:solidFill>
                  <a:srgbClr val="000000"/>
                </a:solidFill>
                <a:effectLst/>
                <a:latin typeface="Arial" panose="020B0604020202020204" pitchFamily="34" charset="0"/>
              </a:rPr>
              <a:t>F. Evaluation Across Attack Scenarios</a:t>
            </a:r>
            <a:endParaRPr lang="en-US" sz="1400" b="1" i="0" u="none" strike="noStrike">
              <a:solidFill>
                <a:srgbClr val="000000"/>
              </a:solidFill>
              <a:effectLst/>
            </a:endParaRPr>
          </a:p>
          <a:p>
            <a:pPr algn="l" rtl="0" fontAlgn="base">
              <a:spcBef>
                <a:spcPts val="1200"/>
              </a:spcBef>
              <a:spcAft>
                <a:spcPts val="0"/>
              </a:spcAft>
              <a:buFont typeface="Arial" panose="020B0604020202020204" pitchFamily="34" charset="0"/>
              <a:buChar char="•"/>
            </a:pPr>
            <a:r>
              <a:rPr lang="en-US" sz="1400" b="1" i="0" u="none" strike="noStrike">
                <a:solidFill>
                  <a:srgbClr val="000000"/>
                </a:solidFill>
                <a:effectLst/>
                <a:latin typeface="Arial" panose="020B0604020202020204" pitchFamily="34" charset="0"/>
              </a:rPr>
              <a:t>Scope</a:t>
            </a:r>
            <a:r>
              <a:rPr lang="en-US" sz="1400" b="0" i="0" u="none" strike="noStrike">
                <a:solidFill>
                  <a:srgbClr val="000000"/>
                </a:solidFill>
                <a:effectLst/>
                <a:latin typeface="Arial" panose="020B0604020202020204" pitchFamily="34" charset="0"/>
              </a:rPr>
              <a:t>: Assessing efficacy against three threats (tampered device, DoS, false data injection).</a:t>
            </a:r>
          </a:p>
          <a:p>
            <a:pPr algn="l" rtl="0" fontAlgn="base">
              <a:spcBef>
                <a:spcPts val="0"/>
              </a:spcBef>
              <a:spcAft>
                <a:spcPts val="1200"/>
              </a:spcAft>
              <a:buFont typeface="Arial" panose="020B0604020202020204" pitchFamily="34" charset="0"/>
              <a:buChar char="•"/>
            </a:pPr>
            <a:r>
              <a:rPr lang="en-US" sz="1400" b="1" i="0" u="none" strike="noStrike">
                <a:solidFill>
                  <a:srgbClr val="000000"/>
                </a:solidFill>
                <a:effectLst/>
                <a:latin typeface="Arial" panose="020B0604020202020204" pitchFamily="34" charset="0"/>
              </a:rPr>
              <a:t>Findings</a:t>
            </a:r>
            <a:r>
              <a:rPr lang="en-US" sz="1400" b="0" i="0" u="none" strike="noStrike">
                <a:solidFill>
                  <a:srgbClr val="000000"/>
                </a:solidFill>
                <a:effectLst/>
                <a:latin typeface="Arial" panose="020B0604020202020204" pitchFamily="34" charset="0"/>
              </a:rPr>
              <a:t>: Artificial Neural Network (ANN) rendered the highest accuracy and F1 score (91% and 89% respectively), demonstrating a balanced performance in identifying malicious activities.</a:t>
            </a:r>
          </a:p>
          <a:p>
            <a:pPr algn="l" rtl="0">
              <a:spcBef>
                <a:spcPts val="0"/>
              </a:spcBef>
              <a:spcAft>
                <a:spcPts val="0"/>
              </a:spcAft>
            </a:pPr>
            <a:r>
              <a:rPr lang="en-US" sz="1400" b="1" i="0" u="none" strike="noStrike">
                <a:solidFill>
                  <a:srgbClr val="000000"/>
                </a:solidFill>
                <a:effectLst/>
                <a:latin typeface="Arial" panose="020B0604020202020204" pitchFamily="34" charset="0"/>
              </a:rPr>
              <a:t>G. Evaluation Considering Device Numbers</a:t>
            </a:r>
            <a:endParaRPr lang="en-US" sz="1400" b="1" i="0" u="none" strike="noStrike">
              <a:solidFill>
                <a:srgbClr val="000000"/>
              </a:solidFill>
              <a:effectLst/>
            </a:endParaRPr>
          </a:p>
          <a:p>
            <a:pPr algn="l" rtl="0" fontAlgn="base">
              <a:spcBef>
                <a:spcPts val="1200"/>
              </a:spcBef>
              <a:spcAft>
                <a:spcPts val="1200"/>
              </a:spcAft>
              <a:buFont typeface="Arial" panose="020B0604020202020204" pitchFamily="34" charset="0"/>
              <a:buChar char="•"/>
            </a:pPr>
            <a:r>
              <a:rPr lang="en-US" sz="1400" b="1" i="0" u="none" strike="noStrike">
                <a:solidFill>
                  <a:srgbClr val="000000"/>
                </a:solidFill>
                <a:effectLst/>
                <a:latin typeface="Arial" panose="020B0604020202020204" pitchFamily="34" charset="0"/>
              </a:rPr>
              <a:t>Focus</a:t>
            </a:r>
            <a:r>
              <a:rPr lang="en-US" sz="1400" b="0" i="0" u="none" strike="noStrike">
                <a:solidFill>
                  <a:srgbClr val="000000"/>
                </a:solidFill>
                <a:effectLst/>
                <a:latin typeface="Arial" panose="020B0604020202020204" pitchFamily="34" charset="0"/>
              </a:rPr>
              <a:t>: Understanding the effect of device count on </a:t>
            </a:r>
            <a:r>
              <a:rPr lang="en-US" sz="1400" b="0" i="0" u="none" strike="noStrike" err="1">
                <a:solidFill>
                  <a:srgbClr val="000000"/>
                </a:solidFill>
                <a:effectLst/>
                <a:latin typeface="Arial" panose="020B0604020202020204" pitchFamily="34" charset="0"/>
              </a:rPr>
              <a:t>HealthGuard</a:t>
            </a:r>
            <a:r>
              <a:rPr lang="en-US" sz="1400" b="0" i="0" u="none" strike="noStrike">
                <a:solidFill>
                  <a:srgbClr val="000000"/>
                </a:solidFill>
                <a:effectLst/>
                <a:latin typeface="Arial" panose="020B0604020202020204" pitchFamily="34" charset="0"/>
              </a:rPr>
              <a:t>.</a:t>
            </a:r>
          </a:p>
          <a:p>
            <a:r>
              <a:rPr lang="en-US" sz="1400" b="1" i="0" u="none" strike="noStrike">
                <a:solidFill>
                  <a:srgbClr val="000000"/>
                </a:solidFill>
                <a:effectLst/>
                <a:latin typeface="Arial" panose="020B0604020202020204" pitchFamily="34" charset="0"/>
              </a:rPr>
              <a:t>Conclusion</a:t>
            </a:r>
            <a:r>
              <a:rPr lang="en-US" sz="1400" b="0" i="0" u="none" strike="noStrike">
                <a:solidFill>
                  <a:srgbClr val="000000"/>
                </a:solidFill>
                <a:effectLst/>
                <a:latin typeface="Arial" panose="020B0604020202020204" pitchFamily="34" charset="0"/>
              </a:rPr>
              <a:t>: Accuracy and F1 score diminish with reduced device numbers, but ANN consistently outperforms other algorithms. More devices contribute to easier event detection due to additional vital sign data.</a:t>
            </a:r>
            <a:endParaRPr lang="en-US" sz="1400"/>
          </a:p>
        </p:txBody>
      </p:sp>
    </p:spTree>
    <p:extLst>
      <p:ext uri="{BB962C8B-B14F-4D97-AF65-F5344CB8AC3E}">
        <p14:creationId xmlns:p14="http://schemas.microsoft.com/office/powerpoint/2010/main" val="158118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5DB2E-CD46-526D-0BB2-80AB2BFFC4AC}"/>
              </a:ext>
            </a:extLst>
          </p:cNvPr>
          <p:cNvSpPr>
            <a:spLocks noGrp="1"/>
          </p:cNvSpPr>
          <p:nvPr>
            <p:ph type="title"/>
          </p:nvPr>
        </p:nvSpPr>
        <p:spPr>
          <a:xfrm>
            <a:off x="557504" y="1042256"/>
            <a:ext cx="7104537" cy="716084"/>
          </a:xfrm>
        </p:spPr>
        <p:txBody>
          <a:bodyPr/>
          <a:lstStyle/>
          <a:p>
            <a:r>
              <a:rPr lang="en-US"/>
              <a:t>OBSERVATION</a:t>
            </a:r>
          </a:p>
        </p:txBody>
      </p:sp>
      <p:sp>
        <p:nvSpPr>
          <p:cNvPr id="4" name="Text Placeholder 3">
            <a:extLst>
              <a:ext uri="{FF2B5EF4-FFF2-40B4-BE49-F238E27FC236}">
                <a16:creationId xmlns:a16="http://schemas.microsoft.com/office/drawing/2014/main" id="{9C11E4F7-1D8D-48AF-AC80-C451545EDEFC}"/>
              </a:ext>
            </a:extLst>
          </p:cNvPr>
          <p:cNvSpPr>
            <a:spLocks noGrp="1"/>
          </p:cNvSpPr>
          <p:nvPr>
            <p:ph type="body" idx="1"/>
          </p:nvPr>
        </p:nvSpPr>
        <p:spPr>
          <a:xfrm>
            <a:off x="304801" y="1758341"/>
            <a:ext cx="11329696" cy="2140998"/>
          </a:xfrm>
        </p:spPr>
        <p:txBody>
          <a:bodyPr/>
          <a:lstStyle/>
          <a:p>
            <a:pPr algn="l" rtl="0" fontAlgn="base">
              <a:spcBef>
                <a:spcPts val="120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Consistent Performance</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HealthGuard</a:t>
            </a:r>
            <a:r>
              <a:rPr lang="en-US" sz="1800" b="0" i="0" u="none" strike="noStrike">
                <a:solidFill>
                  <a:srgbClr val="000000"/>
                </a:solidFill>
                <a:effectLst/>
                <a:latin typeface="Arial" panose="020B0604020202020204" pitchFamily="34" charset="0"/>
              </a:rPr>
              <a:t> demonstrates robust performance across varied scenarios, affirming its comprehensive security framework for SHS.</a:t>
            </a:r>
          </a:p>
          <a:p>
            <a:pPr algn="l" rtl="0" fontAlgn="base">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Algorithm Efficiency</a:t>
            </a:r>
            <a:r>
              <a:rPr lang="en-US" sz="1800" b="0" i="0" u="none" strike="noStrike">
                <a:solidFill>
                  <a:srgbClr val="000000"/>
                </a:solidFill>
                <a:effectLst/>
                <a:latin typeface="Arial" panose="020B0604020202020204" pitchFamily="34" charset="0"/>
              </a:rPr>
              <a:t>: While ANN generally provides optimal performance, specific scenarios may benefit from other algorithms like DT, highlighting the importance of algorithm selection based on context.</a:t>
            </a:r>
          </a:p>
          <a:p>
            <a:pPr algn="l" rtl="0" fontAlgn="base">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Resilience against Threats</a:t>
            </a:r>
            <a:r>
              <a:rPr lang="en-US" sz="1800" b="0" i="0" u="none" strike="noStrike">
                <a:solidFill>
                  <a:srgbClr val="000000"/>
                </a:solidFill>
                <a:effectLst/>
                <a:latin typeface="Arial" panose="020B0604020202020204" pitchFamily="34" charset="0"/>
              </a:rPr>
              <a:t>: Noteworthy performance in detecting multiple simultaneous threats underscores </a:t>
            </a:r>
            <a:r>
              <a:rPr lang="en-US" sz="1800" b="0" i="0" u="none" strike="noStrike" err="1">
                <a:solidFill>
                  <a:srgbClr val="000000"/>
                </a:solidFill>
                <a:effectLst/>
                <a:latin typeface="Arial" panose="020B0604020202020204" pitchFamily="34" charset="0"/>
              </a:rPr>
              <a:t>HealthGuard’s</a:t>
            </a:r>
            <a:r>
              <a:rPr lang="en-US" sz="1800" b="0" i="0" u="none" strike="noStrike">
                <a:solidFill>
                  <a:srgbClr val="000000"/>
                </a:solidFill>
                <a:effectLst/>
                <a:latin typeface="Arial" panose="020B0604020202020204" pitchFamily="34" charset="0"/>
              </a:rPr>
              <a:t> viability as a security framework in real-world, multifaceted SHS environments.</a:t>
            </a:r>
          </a:p>
          <a:p>
            <a:pPr algn="l" rtl="0" fontAlgn="base">
              <a:spcBef>
                <a:spcPts val="0"/>
              </a:spcBef>
              <a:spcAft>
                <a:spcPts val="120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Adaptability</a:t>
            </a:r>
            <a:r>
              <a:rPr lang="en-US" sz="1800" b="0" i="0" u="none" strike="noStrike">
                <a:solidFill>
                  <a:srgbClr val="000000"/>
                </a:solidFill>
                <a:effectLst/>
                <a:latin typeface="Arial" panose="020B0604020202020204" pitchFamily="34" charset="0"/>
              </a:rPr>
              <a:t>: The ability to perform effectively across different numbers of devices and varied user states (normal and disease-affected) indicates adaptability, a critical attribute for a healthcare security system.</a:t>
            </a:r>
          </a:p>
          <a:p>
            <a:br>
              <a:rPr lang="en-US" sz="1400" b="0" i="0" u="none" strike="noStrike">
                <a:solidFill>
                  <a:srgbClr val="000000"/>
                </a:solidFill>
                <a:effectLst/>
              </a:rPr>
            </a:br>
            <a:br>
              <a:rPr lang="en-US" sz="1400"/>
            </a:br>
            <a:endParaRPr lang="en-US" sz="1400"/>
          </a:p>
        </p:txBody>
      </p:sp>
      <p:pic>
        <p:nvPicPr>
          <p:cNvPr id="3076" name="Picture 4">
            <a:extLst>
              <a:ext uri="{FF2B5EF4-FFF2-40B4-BE49-F238E27FC236}">
                <a16:creationId xmlns:a16="http://schemas.microsoft.com/office/drawing/2014/main" id="{1E2819F1-5AEB-58D0-57EE-DDE25A309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814" y="4244926"/>
            <a:ext cx="9007366" cy="261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02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5DB2E-CD46-526D-0BB2-80AB2BFFC4AC}"/>
              </a:ext>
            </a:extLst>
          </p:cNvPr>
          <p:cNvSpPr>
            <a:spLocks noGrp="1"/>
          </p:cNvSpPr>
          <p:nvPr>
            <p:ph type="title"/>
          </p:nvPr>
        </p:nvSpPr>
        <p:spPr>
          <a:xfrm>
            <a:off x="557504" y="1042256"/>
            <a:ext cx="7104537" cy="716084"/>
          </a:xfrm>
        </p:spPr>
        <p:txBody>
          <a:bodyPr/>
          <a:lstStyle/>
          <a:p>
            <a:r>
              <a:rPr lang="en-US"/>
              <a:t>WORKING CODE</a:t>
            </a:r>
          </a:p>
        </p:txBody>
      </p:sp>
      <p:sp>
        <p:nvSpPr>
          <p:cNvPr id="4" name="Text Placeholder 3">
            <a:extLst>
              <a:ext uri="{FF2B5EF4-FFF2-40B4-BE49-F238E27FC236}">
                <a16:creationId xmlns:a16="http://schemas.microsoft.com/office/drawing/2014/main" id="{9C11E4F7-1D8D-48AF-AC80-C451545EDEFC}"/>
              </a:ext>
            </a:extLst>
          </p:cNvPr>
          <p:cNvSpPr>
            <a:spLocks noGrp="1"/>
          </p:cNvSpPr>
          <p:nvPr>
            <p:ph type="body" idx="1"/>
          </p:nvPr>
        </p:nvSpPr>
        <p:spPr>
          <a:xfrm>
            <a:off x="304801" y="2189265"/>
            <a:ext cx="11329696" cy="2140998"/>
          </a:xfrm>
        </p:spPr>
        <p:txBody>
          <a:bodyPr/>
          <a:lstStyle/>
          <a:p>
            <a:pPr algn="l" rtl="0">
              <a:spcBef>
                <a:spcPts val="0"/>
              </a:spcBef>
              <a:spcAft>
                <a:spcPts val="1200"/>
              </a:spcAft>
            </a:pPr>
            <a:r>
              <a:rPr lang="en-US" sz="1800" b="0" i="0" u="none" strike="noStrike" dirty="0">
                <a:solidFill>
                  <a:srgbClr val="595959"/>
                </a:solidFill>
                <a:effectLst/>
                <a:latin typeface="Arial" panose="020B0604020202020204" pitchFamily="34" charset="0"/>
              </a:rPr>
              <a:t>The code demonstrates how to use a trained machine learning model to predict whether given vital sign samples are benign or malicious, with specific examples of a benign sample and a malicious sample, along with printing the corresponding predictions.</a:t>
            </a:r>
            <a:endParaRPr lang="en-US" b="0" i="0" u="none" strike="noStrike" dirty="0">
              <a:solidFill>
                <a:srgbClr val="000000"/>
              </a:solidFill>
              <a:effectLst/>
            </a:endParaRPr>
          </a:p>
          <a:p>
            <a:pPr algn="l" rtl="0">
              <a:spcBef>
                <a:spcPts val="0"/>
              </a:spcBef>
              <a:spcAft>
                <a:spcPts val="1200"/>
              </a:spcAft>
            </a:pPr>
            <a:br>
              <a:rPr lang="en-US" b="0" i="0" u="none" strike="noStrike" dirty="0">
                <a:solidFill>
                  <a:srgbClr val="000000"/>
                </a:solidFill>
                <a:effectLst/>
              </a:rPr>
            </a:br>
            <a:r>
              <a:rPr lang="en-US" sz="1800" b="0" i="0" u="sng" strike="noStrike" dirty="0">
                <a:solidFill>
                  <a:srgbClr val="0097A7"/>
                </a:solidFill>
                <a:effectLst/>
                <a:latin typeface="Arial" panose="020B0604020202020204" pitchFamily="34" charset="0"/>
                <a:hlinkClick r:id="rId2"/>
              </a:rPr>
              <a:t>LINK TO THE CODE</a:t>
            </a:r>
            <a:endParaRPr lang="en-US" b="0" i="0" u="none" strike="noStrike" dirty="0">
              <a:solidFill>
                <a:srgbClr val="000000"/>
              </a:solidFill>
              <a:effectLst/>
            </a:endParaRPr>
          </a:p>
          <a:p>
            <a:br>
              <a:rPr lang="en-US" dirty="0"/>
            </a:br>
            <a:br>
              <a:rPr lang="en-US" dirty="0"/>
            </a:br>
            <a:br>
              <a:rPr lang="en-US" sz="1400" b="0" i="0" u="none" strike="noStrike" dirty="0">
                <a:solidFill>
                  <a:srgbClr val="000000"/>
                </a:solidFill>
                <a:effectLst/>
              </a:rPr>
            </a:br>
            <a:br>
              <a:rPr lang="en-US" sz="1400" dirty="0"/>
            </a:br>
            <a:endParaRPr lang="en-US" sz="1400" dirty="0"/>
          </a:p>
        </p:txBody>
      </p:sp>
    </p:spTree>
    <p:extLst>
      <p:ext uri="{BB962C8B-B14F-4D97-AF65-F5344CB8AC3E}">
        <p14:creationId xmlns:p14="http://schemas.microsoft.com/office/powerpoint/2010/main" val="3789688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5DB2E-CD46-526D-0BB2-80AB2BFFC4AC}"/>
              </a:ext>
            </a:extLst>
          </p:cNvPr>
          <p:cNvSpPr>
            <a:spLocks noGrp="1"/>
          </p:cNvSpPr>
          <p:nvPr>
            <p:ph type="title"/>
          </p:nvPr>
        </p:nvSpPr>
        <p:spPr>
          <a:xfrm>
            <a:off x="546994" y="1010725"/>
            <a:ext cx="7104537" cy="716084"/>
          </a:xfrm>
        </p:spPr>
        <p:txBody>
          <a:bodyPr/>
          <a:lstStyle/>
          <a:p>
            <a:r>
              <a:rPr lang="en-US"/>
              <a:t>CONCLUSION</a:t>
            </a:r>
          </a:p>
        </p:txBody>
      </p:sp>
      <p:sp>
        <p:nvSpPr>
          <p:cNvPr id="4" name="Text Placeholder 3">
            <a:extLst>
              <a:ext uri="{FF2B5EF4-FFF2-40B4-BE49-F238E27FC236}">
                <a16:creationId xmlns:a16="http://schemas.microsoft.com/office/drawing/2014/main" id="{9C11E4F7-1D8D-48AF-AC80-C451545EDEFC}"/>
              </a:ext>
            </a:extLst>
          </p:cNvPr>
          <p:cNvSpPr>
            <a:spLocks noGrp="1"/>
          </p:cNvSpPr>
          <p:nvPr>
            <p:ph type="body" idx="1"/>
          </p:nvPr>
        </p:nvSpPr>
        <p:spPr>
          <a:xfrm>
            <a:off x="304801" y="1555531"/>
            <a:ext cx="11887199" cy="5108028"/>
          </a:xfrm>
        </p:spPr>
        <p:txBody>
          <a:bodyPr/>
          <a:lstStyle/>
          <a:p>
            <a:pPr algn="l" rtl="0">
              <a:spcBef>
                <a:spcPts val="0"/>
              </a:spcBef>
              <a:spcAft>
                <a:spcPts val="0"/>
              </a:spcAft>
            </a:pPr>
            <a:r>
              <a:rPr lang="en-US" sz="1600" b="1" i="0" u="none" strike="noStrike">
                <a:solidFill>
                  <a:srgbClr val="000000"/>
                </a:solidFill>
                <a:effectLst/>
                <a:latin typeface="Arial" panose="020B0604020202020204" pitchFamily="34" charset="0"/>
              </a:rPr>
              <a:t>Bridging the Healthcare Security Gap:</a:t>
            </a:r>
            <a:endParaRPr lang="en-US" sz="1600" b="0" i="0" u="none" strike="noStrike">
              <a:solidFill>
                <a:srgbClr val="000000"/>
              </a:solidFill>
              <a:effectLst/>
            </a:endParaRPr>
          </a:p>
          <a:p>
            <a:pPr algn="l" rtl="0">
              <a:spcBef>
                <a:spcPts val="0"/>
              </a:spcBef>
              <a:spcAft>
                <a:spcPts val="0"/>
              </a:spcAft>
            </a:pPr>
            <a:r>
              <a:rPr lang="en-US" sz="1600" b="0" i="0" u="none" strike="noStrike">
                <a:solidFill>
                  <a:srgbClr val="000000"/>
                </a:solidFill>
                <a:effectLst/>
                <a:latin typeface="Arial" panose="020B0604020202020204" pitchFamily="34" charset="0"/>
              </a:rPr>
              <a:t>In the backdrop of escalating advancements and subsequent cybersecurity challenges in Smart Healthcare Systems (SHS), </a:t>
            </a:r>
            <a:r>
              <a:rPr lang="en-US" sz="1600" b="0" i="0" u="none" strike="noStrike" err="1">
                <a:solidFill>
                  <a:srgbClr val="000000"/>
                </a:solidFill>
                <a:effectLst/>
                <a:latin typeface="Arial" panose="020B0604020202020204" pitchFamily="34" charset="0"/>
              </a:rPr>
              <a:t>HealthGuard</a:t>
            </a:r>
            <a:r>
              <a:rPr lang="en-US" sz="1600" b="0" i="0" u="none" strike="noStrike">
                <a:solidFill>
                  <a:srgbClr val="000000"/>
                </a:solidFill>
                <a:effectLst/>
                <a:latin typeface="Arial" panose="020B0604020202020204" pitchFamily="34" charset="0"/>
              </a:rPr>
              <a:t> emerges as a pivotal, machine-learning-based framework. It ensures a robust, proactive security layer, meticulously safeguarding the comprehensive health data ecosystem from numerous cybersecurity threats and vulnerabilities.</a:t>
            </a:r>
            <a:endParaRPr lang="en-US" sz="1600" b="0" i="0" u="none" strike="noStrike">
              <a:solidFill>
                <a:srgbClr val="000000"/>
              </a:solidFill>
              <a:effectLst/>
            </a:endParaRPr>
          </a:p>
          <a:p>
            <a:pPr algn="l" rtl="0">
              <a:spcBef>
                <a:spcPts val="0"/>
              </a:spcBef>
              <a:spcAft>
                <a:spcPts val="0"/>
              </a:spcAft>
            </a:pPr>
            <a:br>
              <a:rPr lang="en-US" sz="1600" b="0" i="0" u="none" strike="noStrike">
                <a:solidFill>
                  <a:srgbClr val="000000"/>
                </a:solidFill>
                <a:effectLst/>
              </a:rPr>
            </a:br>
            <a:r>
              <a:rPr lang="en-US" sz="1600" b="1" i="0" u="none" strike="noStrike">
                <a:solidFill>
                  <a:srgbClr val="000000"/>
                </a:solidFill>
                <a:effectLst/>
                <a:latin typeface="Arial" panose="020B0604020202020204" pitchFamily="34" charset="0"/>
              </a:rPr>
              <a:t>Holistic and Inclusive Approach:</a:t>
            </a:r>
            <a:endParaRPr lang="en-US" sz="1600" b="0" i="0" u="none" strike="noStrike">
              <a:solidFill>
                <a:srgbClr val="000000"/>
              </a:solidFill>
              <a:effectLst/>
            </a:endParaRPr>
          </a:p>
          <a:p>
            <a:pPr algn="l" rtl="0">
              <a:spcBef>
                <a:spcPts val="0"/>
              </a:spcBef>
              <a:spcAft>
                <a:spcPts val="0"/>
              </a:spcAft>
            </a:pPr>
            <a:r>
              <a:rPr lang="en-US" sz="1600" b="0" i="0" u="none" strike="noStrike" err="1">
                <a:solidFill>
                  <a:srgbClr val="000000"/>
                </a:solidFill>
                <a:effectLst/>
                <a:latin typeface="Arial" panose="020B0604020202020204" pitchFamily="34" charset="0"/>
              </a:rPr>
              <a:t>HealthGuard</a:t>
            </a:r>
            <a:r>
              <a:rPr lang="en-US" sz="1600" b="0" i="0" u="none" strike="noStrike">
                <a:solidFill>
                  <a:srgbClr val="000000"/>
                </a:solidFill>
                <a:effectLst/>
                <a:latin typeface="Arial" panose="020B0604020202020204" pitchFamily="34" charset="0"/>
              </a:rPr>
              <a:t> brings to the table a capability that spans across varied medical environments, safeguarding both healthy and disease-affected data flows within the system. It encompasses the entirety of a SHS, ensuring the preservation of data integrity and seamless operational functionality amidst the diverse and nuanced data integrations present.</a:t>
            </a:r>
            <a:endParaRPr lang="en-US" sz="1600" b="0" i="0" u="none" strike="noStrike">
              <a:solidFill>
                <a:srgbClr val="000000"/>
              </a:solidFill>
              <a:effectLst/>
            </a:endParaRPr>
          </a:p>
          <a:p>
            <a:pPr algn="l" rtl="0">
              <a:spcBef>
                <a:spcPts val="0"/>
              </a:spcBef>
              <a:spcAft>
                <a:spcPts val="0"/>
              </a:spcAft>
            </a:pPr>
            <a:br>
              <a:rPr lang="en-US" sz="1600" b="0" i="0" u="none" strike="noStrike">
                <a:solidFill>
                  <a:srgbClr val="000000"/>
                </a:solidFill>
                <a:effectLst/>
              </a:rPr>
            </a:br>
            <a:r>
              <a:rPr lang="en-US" sz="1600" b="1" i="0" u="none" strike="noStrike">
                <a:solidFill>
                  <a:srgbClr val="000000"/>
                </a:solidFill>
                <a:effectLst/>
                <a:latin typeface="Arial" panose="020B0604020202020204" pitchFamily="34" charset="0"/>
              </a:rPr>
              <a:t>Highly Efficient in Threat Mitigation:</a:t>
            </a:r>
            <a:endParaRPr lang="en-US" sz="1600" b="0" i="0" u="none" strike="noStrike">
              <a:solidFill>
                <a:srgbClr val="000000"/>
              </a:solidFill>
              <a:effectLst/>
            </a:endParaRPr>
          </a:p>
          <a:p>
            <a:pPr algn="l" rtl="0">
              <a:spcBef>
                <a:spcPts val="0"/>
              </a:spcBef>
              <a:spcAft>
                <a:spcPts val="0"/>
              </a:spcAft>
            </a:pPr>
            <a:r>
              <a:rPr lang="en-US" sz="1600" b="0" i="0" u="none" strike="noStrike">
                <a:solidFill>
                  <a:srgbClr val="000000"/>
                </a:solidFill>
                <a:effectLst/>
                <a:latin typeface="Arial" panose="020B0604020202020204" pitchFamily="34" charset="0"/>
              </a:rPr>
              <a:t>Boasting a remarkable 91% accuracy in detecting diverse cyber-attacks, </a:t>
            </a:r>
            <a:r>
              <a:rPr lang="en-US" sz="1600" b="0" i="0" u="none" strike="noStrike" err="1">
                <a:solidFill>
                  <a:srgbClr val="000000"/>
                </a:solidFill>
                <a:effectLst/>
                <a:latin typeface="Arial" panose="020B0604020202020204" pitchFamily="34" charset="0"/>
              </a:rPr>
              <a:t>HealthGuard</a:t>
            </a:r>
            <a:r>
              <a:rPr lang="en-US" sz="1600" b="0" i="0" u="none" strike="noStrike">
                <a:solidFill>
                  <a:srgbClr val="000000"/>
                </a:solidFill>
                <a:effectLst/>
                <a:latin typeface="Arial" panose="020B0604020202020204" pitchFamily="34" charset="0"/>
              </a:rPr>
              <a:t> stands as a reliable fortress against potential threats in SHS. Its proficiency in identifying, analyzing, and negating malicious activities ensures that healthcare services operate smoothly and patient data remains shielded from unauthorized access and malicious breaches.</a:t>
            </a:r>
            <a:endParaRPr lang="en-US" sz="1600" b="0" i="0" u="none" strike="noStrike">
              <a:solidFill>
                <a:srgbClr val="000000"/>
              </a:solidFill>
              <a:effectLst/>
            </a:endParaRPr>
          </a:p>
          <a:p>
            <a:pPr algn="l" rtl="0">
              <a:spcBef>
                <a:spcPts val="0"/>
              </a:spcBef>
              <a:spcAft>
                <a:spcPts val="0"/>
              </a:spcAft>
            </a:pPr>
            <a:br>
              <a:rPr lang="en-US" sz="1600" b="0" i="0" u="none" strike="noStrike">
                <a:solidFill>
                  <a:srgbClr val="000000"/>
                </a:solidFill>
                <a:effectLst/>
              </a:rPr>
            </a:br>
            <a:r>
              <a:rPr lang="en-US" sz="1600" b="1" i="0" u="none" strike="noStrike">
                <a:solidFill>
                  <a:srgbClr val="000000"/>
                </a:solidFill>
                <a:effectLst/>
                <a:latin typeface="Arial" panose="020B0604020202020204" pitchFamily="34" charset="0"/>
              </a:rPr>
              <a:t>Harnessing Machine Learning for Enhanced Security:</a:t>
            </a:r>
            <a:endParaRPr lang="en-US" sz="1600" b="0" i="0" u="none" strike="noStrike">
              <a:solidFill>
                <a:srgbClr val="000000"/>
              </a:solidFill>
              <a:effectLst/>
            </a:endParaRPr>
          </a:p>
          <a:p>
            <a:pPr algn="l" rtl="0">
              <a:spcBef>
                <a:spcPts val="0"/>
              </a:spcBef>
              <a:spcAft>
                <a:spcPts val="0"/>
              </a:spcAft>
            </a:pPr>
            <a:r>
              <a:rPr lang="en-US" sz="1600" b="0" i="0" u="none" strike="noStrike">
                <a:solidFill>
                  <a:srgbClr val="000000"/>
                </a:solidFill>
                <a:effectLst/>
                <a:latin typeface="Arial" panose="020B0604020202020204" pitchFamily="34" charset="0"/>
              </a:rPr>
              <a:t>Leveraging the potent capabilities of ML algorithms, </a:t>
            </a:r>
            <a:r>
              <a:rPr lang="en-US" sz="1600" b="0" i="0" u="none" strike="noStrike" err="1">
                <a:solidFill>
                  <a:srgbClr val="000000"/>
                </a:solidFill>
                <a:effectLst/>
                <a:latin typeface="Arial" panose="020B0604020202020204" pitchFamily="34" charset="0"/>
              </a:rPr>
              <a:t>HealthGuard</a:t>
            </a:r>
            <a:r>
              <a:rPr lang="en-US" sz="1600" b="0" i="0" u="none" strike="noStrike">
                <a:solidFill>
                  <a:srgbClr val="000000"/>
                </a:solidFill>
                <a:effectLst/>
                <a:latin typeface="Arial" panose="020B0604020202020204" pitchFamily="34" charset="0"/>
              </a:rPr>
              <a:t> not only identifies but adeptly prevents potential cyber threats, ensuring that SHSs are not just secure, but also resilient against future threats. It effectively balances security needs with the ongoing advancements in healthcare technology, promising a future where technology and security go hand in hand.</a:t>
            </a:r>
            <a:endParaRPr lang="en-US" sz="1600" b="0" i="0" u="none" strike="noStrike">
              <a:solidFill>
                <a:srgbClr val="000000"/>
              </a:solidFill>
              <a:effectLst/>
            </a:endParaRPr>
          </a:p>
          <a:p>
            <a:br>
              <a:rPr lang="en-US"/>
            </a:br>
            <a:br>
              <a:rPr lang="en-US"/>
            </a:br>
            <a:br>
              <a:rPr lang="en-US"/>
            </a:br>
            <a:br>
              <a:rPr lang="en-US"/>
            </a:br>
            <a:br>
              <a:rPr lang="en-US"/>
            </a:br>
            <a:br>
              <a:rPr lang="en-US"/>
            </a:br>
            <a:br>
              <a:rPr lang="en-US" sz="1400" b="0" i="0" u="none" strike="noStrike">
                <a:solidFill>
                  <a:srgbClr val="000000"/>
                </a:solidFill>
                <a:effectLst/>
              </a:rPr>
            </a:br>
            <a:br>
              <a:rPr lang="en-US" sz="1400"/>
            </a:br>
            <a:endParaRPr lang="en-US" sz="1400"/>
          </a:p>
        </p:txBody>
      </p:sp>
    </p:spTree>
    <p:extLst>
      <p:ext uri="{BB962C8B-B14F-4D97-AF65-F5344CB8AC3E}">
        <p14:creationId xmlns:p14="http://schemas.microsoft.com/office/powerpoint/2010/main" val="604896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5DB2E-CD46-526D-0BB2-80AB2BFFC4AC}"/>
              </a:ext>
            </a:extLst>
          </p:cNvPr>
          <p:cNvSpPr>
            <a:spLocks noGrp="1"/>
          </p:cNvSpPr>
          <p:nvPr>
            <p:ph type="title"/>
          </p:nvPr>
        </p:nvSpPr>
        <p:spPr>
          <a:xfrm>
            <a:off x="557504" y="1042256"/>
            <a:ext cx="7104537" cy="716084"/>
          </a:xfrm>
        </p:spPr>
        <p:txBody>
          <a:bodyPr/>
          <a:lstStyle/>
          <a:p>
            <a:r>
              <a:rPr lang="en-US"/>
              <a:t>RECENT TRENDS</a:t>
            </a:r>
          </a:p>
        </p:txBody>
      </p:sp>
      <p:sp>
        <p:nvSpPr>
          <p:cNvPr id="4" name="Text Placeholder 3">
            <a:extLst>
              <a:ext uri="{FF2B5EF4-FFF2-40B4-BE49-F238E27FC236}">
                <a16:creationId xmlns:a16="http://schemas.microsoft.com/office/drawing/2014/main" id="{9C11E4F7-1D8D-48AF-AC80-C451545EDEFC}"/>
              </a:ext>
            </a:extLst>
          </p:cNvPr>
          <p:cNvSpPr>
            <a:spLocks noGrp="1"/>
          </p:cNvSpPr>
          <p:nvPr>
            <p:ph type="body" idx="1"/>
          </p:nvPr>
        </p:nvSpPr>
        <p:spPr>
          <a:xfrm>
            <a:off x="225973" y="1778242"/>
            <a:ext cx="11740054" cy="2869324"/>
          </a:xfrm>
        </p:spPr>
        <p:txBody>
          <a:bodyPr vert="horz" lIns="91440" tIns="45720" rIns="91440" bIns="45720" rtlCol="0" anchor="t">
            <a:noAutofit/>
          </a:bodyPr>
          <a:lstStyle/>
          <a:p>
            <a:pPr>
              <a:spcBef>
                <a:spcPts val="0"/>
              </a:spcBef>
              <a:spcAft>
                <a:spcPts val="1200"/>
              </a:spcAft>
              <a:buAutoNum type="arabicPeriod"/>
            </a:pPr>
            <a:r>
              <a:rPr lang="en-US" b="1" dirty="0">
                <a:solidFill>
                  <a:srgbClr val="000000"/>
                </a:solidFill>
                <a:latin typeface="Arial"/>
                <a:cs typeface="Arial"/>
              </a:rPr>
              <a:t>Emergence of 5G Technology:</a:t>
            </a:r>
            <a:endParaRPr lang="en-US" dirty="0"/>
          </a:p>
          <a:p>
            <a:pPr marL="457200">
              <a:spcBef>
                <a:spcPts val="0"/>
              </a:spcBef>
              <a:spcAft>
                <a:spcPts val="1200"/>
              </a:spcAft>
            </a:pPr>
            <a:r>
              <a:rPr lang="en-US" dirty="0">
                <a:solidFill>
                  <a:srgbClr val="000000"/>
                </a:solidFill>
                <a:latin typeface="Arial"/>
                <a:cs typeface="Arial"/>
              </a:rPr>
              <a:t>The advent of 5G technology has transformed wireless networks, especially in healthcare. With significantly increased data speeds and low-latency connections, 5G enables seamless real-time monitoring in Smart Healthcare Systems </a:t>
            </a:r>
            <a:r>
              <a:rPr lang="en-US" b="0" i="0" u="none" strike="noStrike" dirty="0">
                <a:solidFill>
                  <a:srgbClr val="000000"/>
                </a:solidFill>
                <a:effectLst/>
                <a:latin typeface="Arial"/>
                <a:cs typeface="Arial"/>
              </a:rPr>
              <a:t>(</a:t>
            </a:r>
            <a:r>
              <a:rPr lang="en-US" dirty="0">
                <a:solidFill>
                  <a:srgbClr val="000000"/>
                </a:solidFill>
                <a:latin typeface="Arial"/>
                <a:cs typeface="Arial"/>
              </a:rPr>
              <a:t>SHS). For example, in emergency situations</a:t>
            </a:r>
            <a:r>
              <a:rPr lang="en-US" b="0" i="0" u="none" strike="noStrike" dirty="0">
                <a:solidFill>
                  <a:srgbClr val="000000"/>
                </a:solidFill>
                <a:effectLst/>
                <a:latin typeface="Arial"/>
                <a:cs typeface="Arial"/>
              </a:rPr>
              <a:t>, </a:t>
            </a:r>
            <a:r>
              <a:rPr lang="en-US" dirty="0">
                <a:solidFill>
                  <a:srgbClr val="000000"/>
                </a:solidFill>
                <a:latin typeface="Arial"/>
                <a:cs typeface="Arial"/>
              </a:rPr>
              <a:t>where quick transmission of vital signs data is crucial</a:t>
            </a:r>
            <a:r>
              <a:rPr lang="en-US" b="0" i="0" u="none" strike="noStrike" dirty="0">
                <a:solidFill>
                  <a:srgbClr val="000000"/>
                </a:solidFill>
                <a:effectLst/>
                <a:latin typeface="Arial"/>
                <a:cs typeface="Arial"/>
              </a:rPr>
              <a:t>, </a:t>
            </a:r>
            <a:r>
              <a:rPr lang="en-US" dirty="0">
                <a:solidFill>
                  <a:srgbClr val="000000"/>
                </a:solidFill>
                <a:latin typeface="Arial"/>
                <a:cs typeface="Arial"/>
              </a:rPr>
              <a:t>5G facilitates rapid and reliable communication between medical devices </a:t>
            </a:r>
            <a:r>
              <a:rPr lang="en-US" b="0" i="0" u="none" strike="noStrike" dirty="0">
                <a:solidFill>
                  <a:srgbClr val="000000"/>
                </a:solidFill>
                <a:effectLst/>
                <a:latin typeface="Arial"/>
                <a:cs typeface="Arial"/>
              </a:rPr>
              <a:t>and </a:t>
            </a:r>
            <a:r>
              <a:rPr lang="en-US" dirty="0">
                <a:solidFill>
                  <a:srgbClr val="000000"/>
                </a:solidFill>
                <a:latin typeface="Arial"/>
                <a:cs typeface="Arial"/>
              </a:rPr>
              <a:t>the SHS.</a:t>
            </a:r>
            <a:endParaRPr lang="en-US" dirty="0">
              <a:solidFill>
                <a:srgbClr val="000000"/>
              </a:solidFill>
            </a:endParaRPr>
          </a:p>
          <a:p>
            <a:br>
              <a:rPr lang="en-US" dirty="0"/>
            </a:br>
            <a:br>
              <a:rPr lang="en-US" dirty="0"/>
            </a:br>
            <a:br>
              <a:rPr lang="en-US" dirty="0"/>
            </a:br>
            <a:br>
              <a:rPr lang="en-US" dirty="0"/>
            </a:br>
            <a:br>
              <a:rPr lang="en-US" sz="1400" dirty="0"/>
            </a:br>
            <a:br>
              <a:rPr lang="en-US" sz="1400" dirty="0"/>
            </a:br>
            <a:endParaRPr lang="en-US" sz="1400" dirty="0">
              <a:solidFill>
                <a:srgbClr val="666666"/>
              </a:solidFill>
            </a:endParaRPr>
          </a:p>
        </p:txBody>
      </p:sp>
      <p:pic>
        <p:nvPicPr>
          <p:cNvPr id="5124" name="Picture 4" descr="How 5G will transform healthcare in America - Recode">
            <a:extLst>
              <a:ext uri="{FF2B5EF4-FFF2-40B4-BE49-F238E27FC236}">
                <a16:creationId xmlns:a16="http://schemas.microsoft.com/office/drawing/2014/main" id="{CFA83E74-4A53-D273-46EC-F0B0B3CEE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11" y="3534103"/>
            <a:ext cx="4431862" cy="33238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5G In Healthcare: PwC">
            <a:extLst>
              <a:ext uri="{FF2B5EF4-FFF2-40B4-BE49-F238E27FC236}">
                <a16:creationId xmlns:a16="http://schemas.microsoft.com/office/drawing/2014/main" id="{AEA6BE92-AF80-21C7-545A-073706DF7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490" y="3429001"/>
            <a:ext cx="3471918" cy="34719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7534D5-2103-CB1E-326A-5BE58B9B569B}"/>
              </a:ext>
            </a:extLst>
          </p:cNvPr>
          <p:cNvSpPr txBox="1"/>
          <p:nvPr/>
        </p:nvSpPr>
        <p:spPr>
          <a:xfrm>
            <a:off x="5328745" y="6390290"/>
            <a:ext cx="767255" cy="369332"/>
          </a:xfrm>
          <a:prstGeom prst="rect">
            <a:avLst/>
          </a:prstGeom>
          <a:noFill/>
        </p:spPr>
        <p:txBody>
          <a:bodyPr wrap="square" rtlCol="0">
            <a:spAutoFit/>
          </a:bodyPr>
          <a:lstStyle/>
          <a:p>
            <a:r>
              <a:rPr lang="en-US" dirty="0">
                <a:hlinkClick r:id="rId5"/>
              </a:rPr>
              <a:t>Video</a:t>
            </a:r>
            <a:endParaRPr lang="en-US" dirty="0"/>
          </a:p>
        </p:txBody>
      </p:sp>
    </p:spTree>
    <p:extLst>
      <p:ext uri="{BB962C8B-B14F-4D97-AF65-F5344CB8AC3E}">
        <p14:creationId xmlns:p14="http://schemas.microsoft.com/office/powerpoint/2010/main" val="2667587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11E4F7-1D8D-48AF-AC80-C451545EDEFC}"/>
              </a:ext>
            </a:extLst>
          </p:cNvPr>
          <p:cNvSpPr>
            <a:spLocks noGrp="1"/>
          </p:cNvSpPr>
          <p:nvPr>
            <p:ph type="body" idx="1"/>
          </p:nvPr>
        </p:nvSpPr>
        <p:spPr>
          <a:xfrm>
            <a:off x="304801" y="1233407"/>
            <a:ext cx="11329695" cy="1871551"/>
          </a:xfrm>
        </p:spPr>
        <p:txBody>
          <a:bodyPr/>
          <a:lstStyle/>
          <a:p>
            <a:pPr algn="l" rtl="0" fontAlgn="base">
              <a:spcBef>
                <a:spcPts val="0"/>
              </a:spcBef>
              <a:spcAft>
                <a:spcPts val="1200"/>
              </a:spcAft>
              <a:buFont typeface="+mj-lt"/>
              <a:buAutoNum type="arabicPeriod" startAt="2"/>
            </a:pPr>
            <a:r>
              <a:rPr lang="en-US" sz="1800" b="1" i="0" u="none" strike="noStrike">
                <a:solidFill>
                  <a:srgbClr val="000000"/>
                </a:solidFill>
                <a:effectLst/>
                <a:latin typeface="Arial" panose="020B0604020202020204" pitchFamily="34" charset="0"/>
              </a:rPr>
              <a:t>Edge Computing in Healthcare</a:t>
            </a:r>
          </a:p>
          <a:p>
            <a:pPr marL="457200" algn="l" rtl="0">
              <a:spcBef>
                <a:spcPts val="0"/>
              </a:spcBef>
              <a:spcAft>
                <a:spcPts val="1200"/>
              </a:spcAft>
            </a:pPr>
            <a:r>
              <a:rPr lang="en-US" sz="1800" b="0" i="0" u="none" strike="noStrike">
                <a:solidFill>
                  <a:srgbClr val="000000"/>
                </a:solidFill>
                <a:effectLst/>
                <a:latin typeface="Arial" panose="020B0604020202020204" pitchFamily="34" charset="0"/>
              </a:rPr>
              <a:t>Edge computing integrates health monitors into Smart Healthcare Systems, allowing real-time data processing. In scenarios like glucose monitoring, swift local analysis at the edge triggers immediate actions, enhancing healthcare efficiency. Seamless data transfer to devices, like insulin pumps, ensures timely interventions, minimizing processing delays.</a:t>
            </a:r>
            <a:endParaRPr lang="en-US" b="0" i="0" u="none" strike="noStrike">
              <a:solidFill>
                <a:srgbClr val="000000"/>
              </a:solidFill>
              <a:effectLst/>
            </a:endParaRPr>
          </a:p>
          <a:p>
            <a:br>
              <a:rPr lang="en-US"/>
            </a:br>
            <a:br>
              <a:rPr lang="en-US"/>
            </a:br>
            <a:br>
              <a:rPr lang="en-US"/>
            </a:br>
            <a:br>
              <a:rPr lang="en-US"/>
            </a:br>
            <a:br>
              <a:rPr lang="en-US" sz="1400" b="0" i="0" u="none" strike="noStrike">
                <a:solidFill>
                  <a:srgbClr val="000000"/>
                </a:solidFill>
                <a:effectLst/>
              </a:rPr>
            </a:br>
            <a:br>
              <a:rPr lang="en-US" sz="1400"/>
            </a:br>
            <a:endParaRPr lang="en-US" sz="1400"/>
          </a:p>
        </p:txBody>
      </p:sp>
      <p:pic>
        <p:nvPicPr>
          <p:cNvPr id="2" name="Picture 1">
            <a:extLst>
              <a:ext uri="{FF2B5EF4-FFF2-40B4-BE49-F238E27FC236}">
                <a16:creationId xmlns:a16="http://schemas.microsoft.com/office/drawing/2014/main" id="{8CF907EC-A00A-CC8B-FF1A-DC08DB8EEE01}"/>
              </a:ext>
            </a:extLst>
          </p:cNvPr>
          <p:cNvPicPr>
            <a:picLocks noChangeAspect="1"/>
          </p:cNvPicPr>
          <p:nvPr/>
        </p:nvPicPr>
        <p:blipFill>
          <a:blip r:embed="rId2"/>
          <a:stretch>
            <a:fillRect/>
          </a:stretch>
        </p:blipFill>
        <p:spPr>
          <a:xfrm>
            <a:off x="7031181" y="3154728"/>
            <a:ext cx="4135582" cy="3632672"/>
          </a:xfrm>
          <a:prstGeom prst="rect">
            <a:avLst/>
          </a:prstGeom>
        </p:spPr>
      </p:pic>
      <p:pic>
        <p:nvPicPr>
          <p:cNvPr id="6146" name="Picture 2" descr="Edge Computing in Healthcare: Benefits and Best Practices">
            <a:extLst>
              <a:ext uri="{FF2B5EF4-FFF2-40B4-BE49-F238E27FC236}">
                <a16:creationId xmlns:a16="http://schemas.microsoft.com/office/drawing/2014/main" id="{C73CAC0F-DBFB-DF44-062A-E7C87FE3F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489" y="3107267"/>
            <a:ext cx="3570864" cy="336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167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11E4F7-1D8D-48AF-AC80-C451545EDEFC}"/>
              </a:ext>
            </a:extLst>
          </p:cNvPr>
          <p:cNvSpPr>
            <a:spLocks noGrp="1"/>
          </p:cNvSpPr>
          <p:nvPr>
            <p:ph type="body" idx="1"/>
          </p:nvPr>
        </p:nvSpPr>
        <p:spPr>
          <a:xfrm>
            <a:off x="287868" y="1149648"/>
            <a:ext cx="11329695" cy="1873469"/>
          </a:xfrm>
        </p:spPr>
        <p:txBody>
          <a:bodyPr/>
          <a:lstStyle/>
          <a:p>
            <a:pPr algn="l" rtl="0" fontAlgn="base">
              <a:spcBef>
                <a:spcPts val="0"/>
              </a:spcBef>
              <a:spcAft>
                <a:spcPts val="1200"/>
              </a:spcAft>
              <a:buFont typeface="+mj-lt"/>
              <a:buAutoNum type="arabicPeriod" startAt="3"/>
            </a:pPr>
            <a:r>
              <a:rPr lang="en-US" sz="1800" b="1" i="0" u="none" strike="noStrike">
                <a:solidFill>
                  <a:srgbClr val="000000"/>
                </a:solidFill>
                <a:effectLst/>
                <a:latin typeface="Arial" panose="020B0604020202020204" pitchFamily="34" charset="0"/>
              </a:rPr>
              <a:t>Blockchain for Data Integrity:</a:t>
            </a:r>
          </a:p>
          <a:p>
            <a:pPr marL="457200" algn="l" rtl="0">
              <a:spcBef>
                <a:spcPts val="0"/>
              </a:spcBef>
              <a:spcAft>
                <a:spcPts val="0"/>
              </a:spcAft>
            </a:pPr>
            <a:r>
              <a:rPr lang="en-US" sz="1800" b="0" i="0" u="none" strike="noStrike">
                <a:solidFill>
                  <a:srgbClr val="000000"/>
                </a:solidFill>
                <a:effectLst/>
                <a:latin typeface="Arial" panose="020B0604020202020204" pitchFamily="34" charset="0"/>
              </a:rPr>
              <a:t>Blockchain technology is revolutionizing data integrity and security in healthcare. By creating a decentralized and tamper-proof ledger, blockchain ensures the integrity of health data. In a real-world scenario, patient records stored on a blockchain would be resistant to unauthorized alterations, providing a transparent and secure way to manage medical information.</a:t>
            </a:r>
            <a:endParaRPr lang="en-US" b="0" i="0" u="none" strike="noStrike">
              <a:solidFill>
                <a:srgbClr val="000000"/>
              </a:solidFill>
              <a:effectLst/>
            </a:endParaRPr>
          </a:p>
          <a:p>
            <a:br>
              <a:rPr lang="en-US"/>
            </a:br>
            <a:br>
              <a:rPr lang="en-US"/>
            </a:br>
            <a:br>
              <a:rPr lang="en-US"/>
            </a:br>
            <a:br>
              <a:rPr lang="en-US"/>
            </a:br>
            <a:br>
              <a:rPr lang="en-US" sz="1400" b="0" i="0" u="none" strike="noStrike">
                <a:solidFill>
                  <a:srgbClr val="000000"/>
                </a:solidFill>
                <a:effectLst/>
              </a:rPr>
            </a:br>
            <a:br>
              <a:rPr lang="en-US" sz="1400"/>
            </a:br>
            <a:endParaRPr lang="en-US" sz="1400"/>
          </a:p>
        </p:txBody>
      </p:sp>
      <p:pic>
        <p:nvPicPr>
          <p:cNvPr id="5" name="Picture 4" descr="A diagram of a health profile&#10;&#10;Description automatically generated">
            <a:extLst>
              <a:ext uri="{FF2B5EF4-FFF2-40B4-BE49-F238E27FC236}">
                <a16:creationId xmlns:a16="http://schemas.microsoft.com/office/drawing/2014/main" id="{BFE64C31-B0E1-7563-600E-2756608BBB07}"/>
              </a:ext>
            </a:extLst>
          </p:cNvPr>
          <p:cNvPicPr>
            <a:picLocks noChangeAspect="1"/>
          </p:cNvPicPr>
          <p:nvPr/>
        </p:nvPicPr>
        <p:blipFill>
          <a:blip r:embed="rId2"/>
          <a:stretch>
            <a:fillRect/>
          </a:stretch>
        </p:blipFill>
        <p:spPr>
          <a:xfrm>
            <a:off x="2764630" y="2937933"/>
            <a:ext cx="6864280" cy="3415640"/>
          </a:xfrm>
          <a:prstGeom prst="rect">
            <a:avLst/>
          </a:prstGeom>
        </p:spPr>
      </p:pic>
      <p:sp>
        <p:nvSpPr>
          <p:cNvPr id="6" name="TextBox 5">
            <a:extLst>
              <a:ext uri="{FF2B5EF4-FFF2-40B4-BE49-F238E27FC236}">
                <a16:creationId xmlns:a16="http://schemas.microsoft.com/office/drawing/2014/main" id="{BB20F256-A578-21EC-C87A-5D4A795CCD60}"/>
              </a:ext>
            </a:extLst>
          </p:cNvPr>
          <p:cNvSpPr txBox="1"/>
          <p:nvPr/>
        </p:nvSpPr>
        <p:spPr>
          <a:xfrm>
            <a:off x="3049732" y="3244334"/>
            <a:ext cx="6099462" cy="369332"/>
          </a:xfrm>
          <a:prstGeom prst="rect">
            <a:avLst/>
          </a:prstGeom>
          <a:noFill/>
        </p:spPr>
        <p:txBody>
          <a:bodyPr wrap="square">
            <a:spAutoFit/>
          </a:bodyPr>
          <a:lstStyle/>
          <a:p>
            <a:r>
              <a:rPr lang="en-US" b="0" i="0" u="none" strike="noStrike">
                <a:solidFill>
                  <a:srgbClr val="000000"/>
                </a:solidFill>
                <a:effectLst/>
              </a:rPr>
              <a:t> </a:t>
            </a:r>
            <a:endParaRPr lang="en-US"/>
          </a:p>
        </p:txBody>
      </p:sp>
    </p:spTree>
    <p:extLst>
      <p:ext uri="{BB962C8B-B14F-4D97-AF65-F5344CB8AC3E}">
        <p14:creationId xmlns:p14="http://schemas.microsoft.com/office/powerpoint/2010/main" val="1049364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5DB2E-CD46-526D-0BB2-80AB2BFFC4AC}"/>
              </a:ext>
            </a:extLst>
          </p:cNvPr>
          <p:cNvSpPr>
            <a:spLocks noGrp="1"/>
          </p:cNvSpPr>
          <p:nvPr>
            <p:ph type="title"/>
          </p:nvPr>
        </p:nvSpPr>
        <p:spPr>
          <a:xfrm>
            <a:off x="557504" y="1042256"/>
            <a:ext cx="7104537" cy="716084"/>
          </a:xfrm>
        </p:spPr>
        <p:txBody>
          <a:bodyPr/>
          <a:lstStyle/>
          <a:p>
            <a:r>
              <a:rPr lang="en-US"/>
              <a:t>CITATIONS</a:t>
            </a:r>
          </a:p>
        </p:txBody>
      </p:sp>
      <p:sp>
        <p:nvSpPr>
          <p:cNvPr id="4" name="Text Placeholder 3">
            <a:extLst>
              <a:ext uri="{FF2B5EF4-FFF2-40B4-BE49-F238E27FC236}">
                <a16:creationId xmlns:a16="http://schemas.microsoft.com/office/drawing/2014/main" id="{9C11E4F7-1D8D-48AF-AC80-C451545EDEFC}"/>
              </a:ext>
            </a:extLst>
          </p:cNvPr>
          <p:cNvSpPr>
            <a:spLocks noGrp="1"/>
          </p:cNvSpPr>
          <p:nvPr>
            <p:ph type="body" idx="1"/>
          </p:nvPr>
        </p:nvSpPr>
        <p:spPr>
          <a:xfrm>
            <a:off x="367146" y="1880090"/>
            <a:ext cx="11457708" cy="4583055"/>
          </a:xfrm>
        </p:spPr>
        <p:txBody>
          <a:bodyPr/>
          <a:lstStyle/>
          <a:p>
            <a:r>
              <a:rPr lang="en-US" sz="1800" b="0" i="0" u="none" strike="noStrike" dirty="0">
                <a:solidFill>
                  <a:srgbClr val="666666"/>
                </a:solidFill>
                <a:effectLst/>
                <a:latin typeface="Arial" panose="020B0604020202020204" pitchFamily="34" charset="0"/>
              </a:rPr>
              <a:t>[1] </a:t>
            </a:r>
            <a:r>
              <a:rPr lang="en-US" dirty="0"/>
              <a:t>A. I. </a:t>
            </a:r>
            <a:r>
              <a:rPr lang="en-US" dirty="0" err="1"/>
              <a:t>Newaz</a:t>
            </a:r>
            <a:r>
              <a:rPr lang="en-US" dirty="0"/>
              <a:t>, A. K. </a:t>
            </a:r>
            <a:r>
              <a:rPr lang="en-US" dirty="0" err="1"/>
              <a:t>Sikder</a:t>
            </a:r>
            <a:r>
              <a:rPr lang="en-US" dirty="0"/>
              <a:t>, M. A. Rahman and A. S. </a:t>
            </a:r>
            <a:r>
              <a:rPr lang="en-US" dirty="0" err="1"/>
              <a:t>Uluagac</a:t>
            </a:r>
            <a:r>
              <a:rPr lang="en-US" dirty="0"/>
              <a:t>, "</a:t>
            </a:r>
            <a:r>
              <a:rPr lang="en-US" dirty="0" err="1"/>
              <a:t>HealthGuard</a:t>
            </a:r>
            <a:r>
              <a:rPr lang="en-US" dirty="0"/>
              <a:t>: A Machine Learning-Based Security Framework for Smart Healthcare Systems," 2019 Sixth International Conference on Social Networks Analysis, Management and Security (SNAMS), Granada, Spain, 2019, pp. 389-396, </a:t>
            </a:r>
            <a:r>
              <a:rPr lang="en-US" dirty="0" err="1"/>
              <a:t>doi</a:t>
            </a:r>
            <a:r>
              <a:rPr lang="en-US" dirty="0"/>
              <a:t>: 10.1109/SNAMS.2019.8931716</a:t>
            </a:r>
            <a:endParaRPr lang="en-US" sz="1800" b="0" i="0" u="none" strike="noStrike" dirty="0">
              <a:solidFill>
                <a:srgbClr val="666666"/>
              </a:solidFill>
              <a:effectLst/>
              <a:latin typeface="Arial" panose="020B0604020202020204" pitchFamily="34" charset="0"/>
            </a:endParaRPr>
          </a:p>
          <a:p>
            <a:pPr algn="l" rtl="0">
              <a:spcBef>
                <a:spcPts val="1000"/>
              </a:spcBef>
              <a:spcAft>
                <a:spcPts val="0"/>
              </a:spcAft>
            </a:pPr>
            <a:r>
              <a:rPr lang="en-US" sz="1800" b="0" i="0" u="none" strike="noStrike" dirty="0">
                <a:solidFill>
                  <a:srgbClr val="666666"/>
                </a:solidFill>
                <a:effectLst/>
                <a:latin typeface="Arial" panose="020B0604020202020204" pitchFamily="34" charset="0"/>
              </a:rPr>
              <a:t>[2] A. Bordia, S. Verma, and K. Srivastava, “Effect of garlic (allium sativum) on blood lipids, blood sugar, fibrinogen and fibrinolytic activity in patients with coronary artery disease,” Prostaglandins, leukotrienes and</a:t>
            </a:r>
            <a:endParaRPr lang="en-US" b="0" i="0" u="none" strike="noStrike" dirty="0">
              <a:solidFill>
                <a:srgbClr val="000000"/>
              </a:solidFill>
              <a:effectLst/>
            </a:endParaRPr>
          </a:p>
          <a:p>
            <a:pPr algn="l" rtl="0">
              <a:spcBef>
                <a:spcPts val="1000"/>
              </a:spcBef>
              <a:spcAft>
                <a:spcPts val="0"/>
              </a:spcAft>
            </a:pPr>
            <a:r>
              <a:rPr lang="en-US" sz="1800" b="0" i="0" u="none" strike="noStrike" dirty="0">
                <a:solidFill>
                  <a:srgbClr val="666666"/>
                </a:solidFill>
                <a:effectLst/>
                <a:latin typeface="Arial" panose="020B0604020202020204" pitchFamily="34" charset="0"/>
              </a:rPr>
              <a:t>essential fatty acids, vol. 58, no. 4, pp. 257–263, 1998.</a:t>
            </a:r>
            <a:endParaRPr lang="en-US" b="0" i="0" u="none" strike="noStrike" dirty="0">
              <a:solidFill>
                <a:srgbClr val="000000"/>
              </a:solidFill>
              <a:effectLst/>
            </a:endParaRPr>
          </a:p>
          <a:p>
            <a:pPr algn="l" rtl="0">
              <a:spcBef>
                <a:spcPts val="1000"/>
              </a:spcBef>
              <a:spcAft>
                <a:spcPts val="0"/>
              </a:spcAft>
            </a:pPr>
            <a:r>
              <a:rPr lang="en-US" sz="1800" b="0" i="0" u="none" strike="noStrike" dirty="0">
                <a:solidFill>
                  <a:srgbClr val="666666"/>
                </a:solidFill>
                <a:effectLst/>
                <a:latin typeface="Arial" panose="020B0604020202020204" pitchFamily="34" charset="0"/>
              </a:rPr>
              <a:t>[3] “Splitting the data into training and evaluation </a:t>
            </a:r>
            <a:r>
              <a:rPr lang="en-US" sz="1800" b="0" i="0" u="none" strike="noStrike" dirty="0" err="1">
                <a:solidFill>
                  <a:srgbClr val="666666"/>
                </a:solidFill>
                <a:effectLst/>
                <a:latin typeface="Arial" panose="020B0604020202020204" pitchFamily="34" charset="0"/>
              </a:rPr>
              <a:t>data,”https</a:t>
            </a:r>
            <a:r>
              <a:rPr lang="en-US" sz="1800" b="0" i="0" u="none" strike="noStrike" dirty="0">
                <a:solidFill>
                  <a:srgbClr val="666666"/>
                </a:solidFill>
                <a:effectLst/>
                <a:latin typeface="Arial" panose="020B0604020202020204" pitchFamily="34" charset="0"/>
              </a:rPr>
              <a:t>://docs.aws.amazon.com/machine-learning/latest/dg/</a:t>
            </a:r>
            <a:endParaRPr lang="en-US" b="0" i="0" u="none" strike="noStrike" dirty="0">
              <a:solidFill>
                <a:srgbClr val="000000"/>
              </a:solidFill>
              <a:effectLst/>
            </a:endParaRPr>
          </a:p>
          <a:p>
            <a:pPr algn="l" rtl="0">
              <a:spcBef>
                <a:spcPts val="1000"/>
              </a:spcBef>
              <a:spcAft>
                <a:spcPts val="0"/>
              </a:spcAft>
            </a:pPr>
            <a:r>
              <a:rPr lang="en-US" sz="1800" b="0" i="0" u="none" strike="noStrike" dirty="0">
                <a:solidFill>
                  <a:srgbClr val="666666"/>
                </a:solidFill>
                <a:effectLst/>
                <a:latin typeface="Arial" panose="020B0604020202020204" pitchFamily="34" charset="0"/>
              </a:rPr>
              <a:t>splitting-the-data-into-training-and-evaluation-data.html/.</a:t>
            </a:r>
            <a:endParaRPr lang="en-US" b="0" i="0" u="none" strike="noStrike" dirty="0">
              <a:solidFill>
                <a:srgbClr val="000000"/>
              </a:solidFill>
              <a:effectLst/>
            </a:endParaRPr>
          </a:p>
          <a:p>
            <a:pPr algn="l" rtl="0">
              <a:spcBef>
                <a:spcPts val="1000"/>
              </a:spcBef>
              <a:spcAft>
                <a:spcPts val="0"/>
              </a:spcAft>
            </a:pPr>
            <a:r>
              <a:rPr lang="en-US" sz="1800" b="0" i="0" u="none" strike="noStrike" dirty="0">
                <a:solidFill>
                  <a:srgbClr val="666666"/>
                </a:solidFill>
                <a:effectLst/>
                <a:latin typeface="Arial" panose="020B0604020202020204" pitchFamily="34" charset="0"/>
              </a:rPr>
              <a:t>[4]  </a:t>
            </a:r>
            <a:r>
              <a:rPr lang="en-US" sz="1800" b="0" i="0" u="sng" strike="noStrike" dirty="0">
                <a:solidFill>
                  <a:srgbClr val="186BB7"/>
                </a:solidFill>
                <a:effectLst/>
                <a:latin typeface="Arial" panose="020B0604020202020204" pitchFamily="34" charset="0"/>
                <a:hlinkClick r:id="rId2"/>
              </a:rPr>
              <a:t>https://www.ncbi.nlm.nih.gov/pmc/articles/PMC6996619/</a:t>
            </a:r>
            <a:endParaRPr lang="en-US" b="0" i="0" u="none" strike="noStrike" dirty="0">
              <a:solidFill>
                <a:srgbClr val="000000"/>
              </a:solidFill>
              <a:effectLst/>
            </a:endParaRPr>
          </a:p>
          <a:p>
            <a:pPr algn="l" rtl="0">
              <a:spcBef>
                <a:spcPts val="1000"/>
              </a:spcBef>
              <a:spcAft>
                <a:spcPts val="0"/>
              </a:spcAft>
            </a:pPr>
            <a:r>
              <a:rPr lang="en-US" sz="1800" b="0" i="0" u="none" strike="noStrike" dirty="0">
                <a:solidFill>
                  <a:srgbClr val="666666"/>
                </a:solidFill>
                <a:effectLst/>
                <a:latin typeface="Arial" panose="020B0604020202020204" pitchFamily="34" charset="0"/>
              </a:rPr>
              <a:t>[5]</a:t>
            </a:r>
            <a:r>
              <a:rPr lang="en-US" sz="1800" b="0" i="0" u="sng" strike="noStrike" dirty="0">
                <a:solidFill>
                  <a:srgbClr val="186BB7"/>
                </a:solidFill>
                <a:effectLst/>
                <a:latin typeface="Arial" panose="020B0604020202020204" pitchFamily="34" charset="0"/>
                <a:hlinkClick r:id="rId3"/>
              </a:rPr>
              <a:t>https://blog.marketresearch.com/5-key-healthcare-industry-trends-to-watch#:~:text=According%20to%20the%20latest%20market,increase%20in%20value%2Dbased%20care.</a:t>
            </a:r>
            <a:endParaRPr lang="en-US" b="0" i="0" u="none" strike="noStrike" dirty="0">
              <a:solidFill>
                <a:srgbClr val="000000"/>
              </a:solidFill>
              <a:effectLst/>
            </a:endParaRPr>
          </a:p>
          <a:p>
            <a:br>
              <a:rPr lang="en-US" dirty="0"/>
            </a:br>
            <a:br>
              <a:rPr lang="en-US" dirty="0"/>
            </a:br>
            <a:br>
              <a:rPr lang="en-US" dirty="0"/>
            </a:br>
            <a:br>
              <a:rPr lang="en-US" dirty="0"/>
            </a:br>
            <a:br>
              <a:rPr lang="en-US" dirty="0"/>
            </a:br>
            <a:br>
              <a:rPr lang="en-US" dirty="0"/>
            </a:br>
            <a:br>
              <a:rPr lang="en-US" sz="1400" b="0" i="0" u="none" strike="noStrike" dirty="0">
                <a:solidFill>
                  <a:srgbClr val="000000"/>
                </a:solidFill>
                <a:effectLst/>
              </a:rPr>
            </a:br>
            <a:br>
              <a:rPr lang="en-US" sz="1400" dirty="0"/>
            </a:br>
            <a:endParaRPr lang="en-US" sz="1400" dirty="0"/>
          </a:p>
        </p:txBody>
      </p:sp>
      <p:sp>
        <p:nvSpPr>
          <p:cNvPr id="6" name="TextBox 5">
            <a:extLst>
              <a:ext uri="{FF2B5EF4-FFF2-40B4-BE49-F238E27FC236}">
                <a16:creationId xmlns:a16="http://schemas.microsoft.com/office/drawing/2014/main" id="{BB20F256-A578-21EC-C87A-5D4A795CCD60}"/>
              </a:ext>
            </a:extLst>
          </p:cNvPr>
          <p:cNvSpPr txBox="1"/>
          <p:nvPr/>
        </p:nvSpPr>
        <p:spPr>
          <a:xfrm>
            <a:off x="3049732" y="3244334"/>
            <a:ext cx="6099462" cy="369332"/>
          </a:xfrm>
          <a:prstGeom prst="rect">
            <a:avLst/>
          </a:prstGeom>
          <a:noFill/>
        </p:spPr>
        <p:txBody>
          <a:bodyPr wrap="square">
            <a:spAutoFit/>
          </a:bodyPr>
          <a:lstStyle/>
          <a:p>
            <a:r>
              <a:rPr lang="en-US" b="0" i="0" u="none" strike="noStrike">
                <a:solidFill>
                  <a:srgbClr val="000000"/>
                </a:solidFill>
                <a:effectLst/>
              </a:rPr>
              <a:t> </a:t>
            </a:r>
            <a:endParaRPr lang="en-US"/>
          </a:p>
        </p:txBody>
      </p:sp>
    </p:spTree>
    <p:extLst>
      <p:ext uri="{BB962C8B-B14F-4D97-AF65-F5344CB8AC3E}">
        <p14:creationId xmlns:p14="http://schemas.microsoft.com/office/powerpoint/2010/main" val="2390532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arney District Hospital would like to say 'thank you!' - Harney District  Hospital">
            <a:extLst>
              <a:ext uri="{FF2B5EF4-FFF2-40B4-BE49-F238E27FC236}">
                <a16:creationId xmlns:a16="http://schemas.microsoft.com/office/drawing/2014/main" id="{EA086095-298E-363A-E31D-A6A1993BA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5030"/>
            <a:ext cx="12095017" cy="593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39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8" y="1863442"/>
            <a:ext cx="11265180" cy="3790483"/>
          </a:xfrm>
        </p:spPr>
        <p:txBody>
          <a:bodyPr/>
          <a:lstStyle/>
          <a:p>
            <a:pPr algn="l" rtl="0">
              <a:spcBef>
                <a:spcPts val="1200"/>
              </a:spcBef>
              <a:spcAft>
                <a:spcPts val="1200"/>
              </a:spcAft>
            </a:pPr>
            <a:r>
              <a:rPr lang="en-US" sz="1800" b="0" i="0" u="none" strike="noStrike" dirty="0">
                <a:solidFill>
                  <a:srgbClr val="000000"/>
                </a:solidFill>
                <a:effectLst/>
                <a:latin typeface="Arial" panose="020B0604020202020204" pitchFamily="34" charset="0"/>
              </a:rPr>
              <a:t>The global healthcare market is predicted to reach a staggering $53.65 billion by 2025 due to a rapidly aging population and rising healthcare costs, establishing an urgent requirement for a more efficient healthcare system.</a:t>
            </a:r>
            <a:endParaRPr lang="en-US" b="0" i="0" u="none" strike="noStrike" dirty="0">
              <a:solidFill>
                <a:srgbClr val="000000"/>
              </a:solidFill>
              <a:effectLst/>
            </a:endParaRPr>
          </a:p>
          <a:p>
            <a:pPr algn="l" rtl="0">
              <a:spcBef>
                <a:spcPts val="0"/>
              </a:spcBef>
              <a:spcAft>
                <a:spcPts val="0"/>
              </a:spcAft>
            </a:pPr>
            <a:r>
              <a:rPr lang="en-US" sz="1800" b="1" i="0" u="none" strike="noStrike" dirty="0">
                <a:solidFill>
                  <a:srgbClr val="000000"/>
                </a:solidFill>
                <a:effectLst/>
                <a:latin typeface="Arial" panose="020B0604020202020204" pitchFamily="34" charset="0"/>
              </a:rPr>
              <a:t>Progress through Technological Advancements</a:t>
            </a:r>
            <a:endParaRPr lang="en-US" b="0" i="0" u="none" strike="noStrike" dirty="0">
              <a:solidFill>
                <a:srgbClr val="000000"/>
              </a:solidFill>
              <a:effectLst/>
            </a:endParaRPr>
          </a:p>
          <a:p>
            <a:pPr algn="l" rtl="0">
              <a:spcBef>
                <a:spcPts val="0"/>
              </a:spcBef>
              <a:spcAft>
                <a:spcPts val="0"/>
              </a:spcAft>
            </a:pPr>
            <a:r>
              <a:rPr lang="en-US" sz="1800" b="0" i="0" u="none" strike="noStrike" dirty="0">
                <a:solidFill>
                  <a:srgbClr val="000000"/>
                </a:solidFill>
                <a:effectLst/>
                <a:latin typeface="Arial" panose="020B0604020202020204" pitchFamily="34" charset="0"/>
              </a:rPr>
              <a:t>Innovations in medical technology have enabled the development of advanced diagnostic tools and treatments and have facilitated the creation of devices that enhance patient life quality, presenting a promising future for healthcare delivery.</a:t>
            </a:r>
            <a:endParaRPr lang="en-US" b="0" i="0" u="none" strike="noStrike" dirty="0">
              <a:solidFill>
                <a:srgbClr val="000000"/>
              </a:solidFill>
              <a:effectLst/>
            </a:endParaRPr>
          </a:p>
          <a:p>
            <a:pPr algn="l" rtl="0">
              <a:spcBef>
                <a:spcPts val="0"/>
              </a:spcBef>
              <a:spcAft>
                <a:spcPts val="0"/>
              </a:spcAft>
            </a:pPr>
            <a:br>
              <a:rPr lang="en-US" b="0" i="0" u="none" strike="noStrike" dirty="0">
                <a:solidFill>
                  <a:srgbClr val="000000"/>
                </a:solidFill>
                <a:effectLst/>
              </a:rPr>
            </a:br>
            <a:r>
              <a:rPr lang="en-US" sz="1800" b="1" i="0" u="none" strike="noStrike" dirty="0">
                <a:solidFill>
                  <a:srgbClr val="000000"/>
                </a:solidFill>
                <a:effectLst/>
                <a:latin typeface="Arial" panose="020B0604020202020204" pitchFamily="34" charset="0"/>
              </a:rPr>
              <a:t>Pervasiveness of Smart Healthcare Systems</a:t>
            </a:r>
            <a:endParaRPr lang="en-US" b="0" i="0" u="none" strike="noStrike" dirty="0">
              <a:solidFill>
                <a:srgbClr val="000000"/>
              </a:solidFill>
              <a:effectLst/>
            </a:endParaRPr>
          </a:p>
          <a:p>
            <a:pPr algn="l" rtl="0">
              <a:spcBef>
                <a:spcPts val="0"/>
              </a:spcBef>
              <a:spcAft>
                <a:spcPts val="0"/>
              </a:spcAft>
            </a:pPr>
            <a:r>
              <a:rPr lang="en-US" sz="1800" b="0" i="0" u="none" strike="noStrike" dirty="0">
                <a:solidFill>
                  <a:srgbClr val="000000"/>
                </a:solidFill>
                <a:effectLst/>
                <a:latin typeface="Arial" panose="020B0604020202020204" pitchFamily="34" charset="0"/>
              </a:rPr>
              <a:t>SHSs, fortified with high-precision medical sensors and Internet-of-Things (IoT) applications, have permeated our daily lives, not only being confined to clinical settings but also enabling constant health monitoring through wearables and implantable devices.</a:t>
            </a:r>
            <a:endParaRPr lang="en-US" b="0" i="0" u="none" strike="noStrike" dirty="0">
              <a:solidFill>
                <a:srgbClr val="000000"/>
              </a:solidFill>
              <a:effectLst/>
            </a:endParaRPr>
          </a:p>
          <a:p>
            <a:br>
              <a:rPr lang="en-US" dirty="0"/>
            </a:br>
            <a:br>
              <a:rPr lang="en-US" dirty="0"/>
            </a:br>
            <a:endParaRPr lang="en-US" dirty="0"/>
          </a:p>
        </p:txBody>
      </p:sp>
      <p:sp>
        <p:nvSpPr>
          <p:cNvPr id="3" name="Title 2"/>
          <p:cNvSpPr>
            <a:spLocks noGrp="1"/>
          </p:cNvSpPr>
          <p:nvPr>
            <p:ph type="title"/>
          </p:nvPr>
        </p:nvSpPr>
        <p:spPr/>
        <p:txBody>
          <a:bodyPr/>
          <a:lstStyle/>
          <a:p>
            <a:r>
              <a:rPr lang="en-US"/>
              <a:t>INTRODUCTION</a:t>
            </a:r>
          </a:p>
        </p:txBody>
      </p:sp>
      <p:pic>
        <p:nvPicPr>
          <p:cNvPr id="1030" name="Picture 6" descr="Wearable Cardiac Medical Device Overview | Digital Health | DeviceLab">
            <a:extLst>
              <a:ext uri="{FF2B5EF4-FFF2-40B4-BE49-F238E27FC236}">
                <a16:creationId xmlns:a16="http://schemas.microsoft.com/office/drawing/2014/main" id="{D19E1EA5-C33F-8A71-F23F-FED1701E3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683" y="4908483"/>
            <a:ext cx="3185565" cy="19495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nomaterials | Free Full-Text | Evolution of Wearable Devices with  Real-Time Disease Monitoring for Personalized Healthcare">
            <a:extLst>
              <a:ext uri="{FF2B5EF4-FFF2-40B4-BE49-F238E27FC236}">
                <a16:creationId xmlns:a16="http://schemas.microsoft.com/office/drawing/2014/main" id="{37CFA23F-7FFF-B765-1C78-C6C026E71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248" y="5108028"/>
            <a:ext cx="5031743" cy="174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15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11047003" cy="3511409"/>
          </a:xfrm>
        </p:spPr>
        <p:txBody>
          <a:bodyPr/>
          <a:lstStyle/>
          <a:p>
            <a:pPr algn="l" rtl="0">
              <a:spcBef>
                <a:spcPts val="1200"/>
              </a:spcBef>
              <a:spcAft>
                <a:spcPts val="1200"/>
              </a:spcAft>
            </a:pPr>
            <a:r>
              <a:rPr lang="en-US" sz="1800" b="0" i="0" u="none" strike="noStrike">
                <a:solidFill>
                  <a:srgbClr val="000000"/>
                </a:solidFill>
                <a:effectLst/>
                <a:latin typeface="Arial" panose="020B0604020202020204" pitchFamily="34" charset="0"/>
              </a:rPr>
              <a:t>SHS brings about innovative solutions for healthcare management, but it inadvertently introduces a plethora of cybersecurity threats that could jeopardize patient safety and data security.</a:t>
            </a:r>
            <a:endParaRPr lang="en-US" b="0" i="0" u="none" strike="noStrike">
              <a:solidFill>
                <a:srgbClr val="000000"/>
              </a:solidFill>
              <a:effectLst/>
            </a:endParaRPr>
          </a:p>
          <a:p>
            <a:pPr algn="l" rtl="0">
              <a:spcBef>
                <a:spcPts val="1200"/>
              </a:spcBef>
              <a:spcAft>
                <a:spcPts val="1200"/>
              </a:spcAft>
            </a:pPr>
            <a:r>
              <a:rPr lang="en-US" sz="1800" b="0" i="0" u="none" strike="noStrike">
                <a:solidFill>
                  <a:srgbClr val="000000"/>
                </a:solidFill>
                <a:effectLst/>
                <a:latin typeface="Arial" panose="020B0604020202020204" pitchFamily="34" charset="0"/>
              </a:rPr>
              <a:t>Ensuring a secure, private, and user-friendly environment within SHS is paramount due to potential catastrophic repercussions from any breach or malfunction, necessitating proactive and aggressive measures.</a:t>
            </a:r>
            <a:endParaRPr lang="en-US" b="0" i="0" u="none" strike="noStrike">
              <a:solidFill>
                <a:srgbClr val="000000"/>
              </a:solidFill>
              <a:effectLst/>
            </a:endParaRPr>
          </a:p>
          <a:p>
            <a:pPr algn="l" rtl="0">
              <a:spcBef>
                <a:spcPts val="1200"/>
              </a:spcBef>
              <a:spcAft>
                <a:spcPts val="1200"/>
              </a:spcAft>
            </a:pPr>
            <a:r>
              <a:rPr lang="en-US" sz="1800" b="0" i="0" u="none" strike="noStrike">
                <a:solidFill>
                  <a:srgbClr val="000000"/>
                </a:solidFill>
                <a:effectLst/>
                <a:latin typeface="Arial" panose="020B0604020202020204" pitchFamily="34" charset="0"/>
              </a:rPr>
              <a:t>Instances such as pacemaker hacks and attacks on implantable devices highlight real and present dangers within healthcare cybersecurity, emphasizing the criticality of safeguarding against potential threats.</a:t>
            </a:r>
            <a:endParaRPr lang="en-US" b="0" i="0" u="none" strike="noStrike">
              <a:solidFill>
                <a:srgbClr val="000000"/>
              </a:solidFill>
              <a:effectLst/>
            </a:endParaRPr>
          </a:p>
          <a:p>
            <a:br>
              <a:rPr lang="en-US"/>
            </a:br>
            <a:br>
              <a:rPr lang="en-US"/>
            </a:br>
            <a:r>
              <a:rPr lang="en-US"/>
              <a:t>.</a:t>
            </a:r>
          </a:p>
        </p:txBody>
      </p:sp>
      <p:sp>
        <p:nvSpPr>
          <p:cNvPr id="4" name="Title 3"/>
          <p:cNvSpPr>
            <a:spLocks noGrp="1"/>
          </p:cNvSpPr>
          <p:nvPr>
            <p:ph type="title"/>
          </p:nvPr>
        </p:nvSpPr>
        <p:spPr/>
        <p:txBody>
          <a:bodyPr/>
          <a:lstStyle/>
          <a:p>
            <a:r>
              <a:rPr lang="en-US"/>
              <a:t>CYBERSECURITY CHALLENGES WITHIN SHS</a:t>
            </a:r>
          </a:p>
        </p:txBody>
      </p:sp>
    </p:spTree>
    <p:extLst>
      <p:ext uri="{BB962C8B-B14F-4D97-AF65-F5344CB8AC3E}">
        <p14:creationId xmlns:p14="http://schemas.microsoft.com/office/powerpoint/2010/main" val="193888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9467" y="2374603"/>
            <a:ext cx="10847306" cy="3732425"/>
          </a:xfrm>
        </p:spPr>
        <p:txBody>
          <a:bodyPr/>
          <a:lstStyle/>
          <a:p>
            <a:pPr algn="l" rtl="0">
              <a:spcBef>
                <a:spcPts val="0"/>
              </a:spcBef>
              <a:spcAft>
                <a:spcPts val="0"/>
              </a:spcAft>
            </a:pPr>
            <a:r>
              <a:rPr lang="en-US" sz="1800" b="0" i="0" u="none" strike="noStrike" err="1">
                <a:solidFill>
                  <a:srgbClr val="000000"/>
                </a:solidFill>
                <a:effectLst/>
                <a:latin typeface="Arial" panose="020B0604020202020204" pitchFamily="34" charset="0"/>
              </a:rPr>
              <a:t>HealthGuard</a:t>
            </a:r>
            <a:r>
              <a:rPr lang="en-US" sz="1800" b="0" i="0" u="none" strike="noStrike">
                <a:solidFill>
                  <a:srgbClr val="000000"/>
                </a:solidFill>
                <a:effectLst/>
                <a:latin typeface="Arial" panose="020B0604020202020204" pitchFamily="34" charset="0"/>
              </a:rPr>
              <a:t> emerges as a beacon of hope, providing a novel, machine learning-based security framework that promises to safeguard SHS against malicious activities by closely monitoring and correlating various vital signs from connected devices.</a:t>
            </a:r>
            <a:endParaRPr lang="en-US" b="0" i="0" u="none" strike="noStrike">
              <a:solidFill>
                <a:srgbClr val="000000"/>
              </a:solidFill>
              <a:effectLst/>
            </a:endParaRPr>
          </a:p>
          <a:p>
            <a:pPr algn="l" rtl="0">
              <a:spcBef>
                <a:spcPts val="0"/>
              </a:spcBef>
              <a:spcAft>
                <a:spcPts val="0"/>
              </a:spcAft>
            </a:pPr>
            <a:br>
              <a:rPr lang="en-US" b="0" i="0" u="none" strike="noStrike">
                <a:solidFill>
                  <a:srgbClr val="000000"/>
                </a:solidFill>
                <a:effectLst/>
              </a:rPr>
            </a:br>
            <a:r>
              <a:rPr lang="en-US" sz="1800" b="0" i="0" u="none" strike="noStrike">
                <a:solidFill>
                  <a:srgbClr val="000000"/>
                </a:solidFill>
                <a:effectLst/>
                <a:latin typeface="Arial" panose="020B0604020202020204" pitchFamily="34" charset="0"/>
              </a:rPr>
              <a:t>The framework meticulously observes each device in an SHS, correlating vital signs from diverse devices to comprehend the overall status of a patient, thereby using these correlations to distinguish between normal and disease-affected activities, enhancing its predictive and protective capabilities.</a:t>
            </a:r>
            <a:endParaRPr lang="en-US" b="0" i="0" u="none" strike="noStrike">
              <a:solidFill>
                <a:srgbClr val="000000"/>
              </a:solidFill>
              <a:effectLst/>
            </a:endParaRPr>
          </a:p>
          <a:p>
            <a:pPr algn="l" rtl="0">
              <a:spcBef>
                <a:spcPts val="0"/>
              </a:spcBef>
              <a:spcAft>
                <a:spcPts val="0"/>
              </a:spcAft>
            </a:pPr>
            <a:br>
              <a:rPr lang="en-US" b="0" i="0" u="none" strike="noStrike">
                <a:solidFill>
                  <a:srgbClr val="000000"/>
                </a:solidFill>
                <a:effectLst/>
              </a:rPr>
            </a:br>
            <a:r>
              <a:rPr lang="en-US" sz="1800" b="0" i="0" u="none" strike="noStrike">
                <a:solidFill>
                  <a:srgbClr val="000000"/>
                </a:solidFill>
                <a:effectLst/>
                <a:latin typeface="Arial" panose="020B0604020202020204" pitchFamily="34" charset="0"/>
              </a:rPr>
              <a:t>Comprehensive training of </a:t>
            </a:r>
            <a:r>
              <a:rPr lang="en-US" sz="1800" b="0" i="0" u="none" strike="noStrike" err="1">
                <a:solidFill>
                  <a:srgbClr val="000000"/>
                </a:solidFill>
                <a:effectLst/>
                <a:latin typeface="Arial" panose="020B0604020202020204" pitchFamily="34" charset="0"/>
              </a:rPr>
              <a:t>HealthGuard</a:t>
            </a:r>
            <a:r>
              <a:rPr lang="en-US" sz="1800" b="0" i="0" u="none" strike="noStrike">
                <a:solidFill>
                  <a:srgbClr val="000000"/>
                </a:solidFill>
                <a:effectLst/>
                <a:latin typeface="Arial" panose="020B0604020202020204" pitchFamily="34" charset="0"/>
              </a:rPr>
              <a:t> was accomplished using data from nine databases, concerning eight different devices and twelve benign activities, ensuring a robust, well-rounded model.</a:t>
            </a:r>
            <a:endParaRPr lang="en-US" b="0" i="0" u="none" strike="noStrike">
              <a:solidFill>
                <a:srgbClr val="000000"/>
              </a:solidFill>
              <a:effectLst/>
            </a:endParaRPr>
          </a:p>
          <a:p>
            <a:pPr algn="l" rtl="0">
              <a:spcBef>
                <a:spcPts val="1200"/>
              </a:spcBef>
              <a:spcAft>
                <a:spcPts val="1200"/>
              </a:spcAft>
            </a:pPr>
            <a:r>
              <a:rPr lang="en-US" sz="1800" b="0" i="0" u="none" strike="noStrike">
                <a:solidFill>
                  <a:srgbClr val="000000"/>
                </a:solidFill>
                <a:effectLst/>
                <a:latin typeface="Arial" panose="020B0604020202020204" pitchFamily="34" charset="0"/>
              </a:rPr>
              <a:t>With a commendable accuracy of 91% and an F1-score of 90%, </a:t>
            </a:r>
            <a:r>
              <a:rPr lang="en-US" sz="1800" b="0" i="0" u="none" strike="noStrike" err="1">
                <a:solidFill>
                  <a:srgbClr val="000000"/>
                </a:solidFill>
                <a:effectLst/>
                <a:latin typeface="Arial" panose="020B0604020202020204" pitchFamily="34" charset="0"/>
              </a:rPr>
              <a:t>HealthGuard</a:t>
            </a:r>
            <a:r>
              <a:rPr lang="en-US" sz="1800" b="0" i="0" u="none" strike="noStrike">
                <a:solidFill>
                  <a:srgbClr val="000000"/>
                </a:solidFill>
                <a:effectLst/>
                <a:latin typeface="Arial" panose="020B0604020202020204" pitchFamily="34" charset="0"/>
              </a:rPr>
              <a:t> has demonstrated its capability to adeptly identify and counteract threats within SHS, ensuring reliable and secure healthcare delivery through technological means.</a:t>
            </a:r>
            <a:br>
              <a:rPr lang="en-US"/>
            </a:br>
            <a:br>
              <a:rPr lang="en-US"/>
            </a:br>
            <a:endParaRPr lang="en-US"/>
          </a:p>
        </p:txBody>
      </p:sp>
      <p:sp>
        <p:nvSpPr>
          <p:cNvPr id="3" name="Title 2"/>
          <p:cNvSpPr>
            <a:spLocks noGrp="1"/>
          </p:cNvSpPr>
          <p:nvPr>
            <p:ph type="title"/>
          </p:nvPr>
        </p:nvSpPr>
        <p:spPr>
          <a:xfrm>
            <a:off x="569467" y="1320800"/>
            <a:ext cx="11538449" cy="716084"/>
          </a:xfrm>
        </p:spPr>
        <p:txBody>
          <a:bodyPr/>
          <a:lstStyle/>
          <a:p>
            <a:r>
              <a:rPr lang="en-US"/>
              <a:t>HEALTHGUARD : PARADIGM SHIFT IN SHS SECURITY</a:t>
            </a:r>
            <a:br>
              <a:rPr lang="en-US"/>
            </a:br>
            <a:br>
              <a:rPr lang="en-US"/>
            </a:br>
            <a:endParaRPr lang="en-US"/>
          </a:p>
        </p:txBody>
      </p:sp>
    </p:spTree>
    <p:extLst>
      <p:ext uri="{BB962C8B-B14F-4D97-AF65-F5344CB8AC3E}">
        <p14:creationId xmlns:p14="http://schemas.microsoft.com/office/powerpoint/2010/main" val="38379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Placeholder 1"/>
          <p:cNvSpPr txBox="1">
            <a:spLocks/>
          </p:cNvSpPr>
          <p:nvPr/>
        </p:nvSpPr>
        <p:spPr>
          <a:xfrm>
            <a:off x="294289" y="1473339"/>
            <a:ext cx="11750566" cy="1829537"/>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0"/>
              </a:spcBef>
              <a:spcAft>
                <a:spcPts val="1200"/>
              </a:spcAft>
            </a:pPr>
            <a:r>
              <a:rPr lang="en-US" sz="1800">
                <a:solidFill>
                  <a:srgbClr val="000000"/>
                </a:solidFill>
                <a:latin typeface="Arial" panose="020B0604020202020204" pitchFamily="34" charset="0"/>
              </a:rPr>
              <a:t>Smart Healthcare Systems (SHS) play a crucial role in real-time monitoring and treatment, but their increasing functional complexity poses unprecedented challenges.</a:t>
            </a:r>
          </a:p>
          <a:p>
            <a:pPr fontAlgn="base">
              <a:spcBef>
                <a:spcPts val="0"/>
              </a:spcBef>
              <a:spcAft>
                <a:spcPts val="1200"/>
              </a:spcAft>
            </a:pPr>
            <a:r>
              <a:rPr lang="en-US" sz="1800">
                <a:solidFill>
                  <a:srgbClr val="000000"/>
                </a:solidFill>
                <a:latin typeface="Arial" panose="020B0604020202020204" pitchFamily="34" charset="0"/>
              </a:rPr>
              <a:t>Security threats to SHS can be classified into four main categories: hardware, software, side-channel, and radio attacks.</a:t>
            </a:r>
          </a:p>
          <a:p>
            <a:pPr marL="0" indent="0" algn="l" rtl="0" fontAlgn="base">
              <a:spcBef>
                <a:spcPts val="0"/>
              </a:spcBef>
              <a:spcAft>
                <a:spcPts val="1200"/>
              </a:spcAft>
              <a:buNone/>
            </a:pPr>
            <a:r>
              <a:rPr lang="en-US" sz="1800" b="1" i="0" u="none" strike="noStrike">
                <a:solidFill>
                  <a:srgbClr val="000000"/>
                </a:solidFill>
                <a:effectLst/>
                <a:latin typeface="Arial" panose="020B0604020202020204" pitchFamily="34" charset="0"/>
              </a:rPr>
              <a:t>Major Concerns:</a:t>
            </a:r>
            <a:endParaRPr lang="en-US" sz="1600" b="0" i="0" u="none" strike="noStrike">
              <a:solidFill>
                <a:srgbClr val="000000"/>
              </a:solidFill>
              <a:effectLst/>
            </a:endParaRPr>
          </a:p>
          <a:p>
            <a:pPr fontAlgn="base">
              <a:spcBef>
                <a:spcPts val="0"/>
              </a:spcBef>
              <a:spcAft>
                <a:spcPts val="1200"/>
              </a:spcAft>
            </a:pPr>
            <a:r>
              <a:rPr lang="en-US" sz="1800">
                <a:solidFill>
                  <a:srgbClr val="000000"/>
                </a:solidFill>
                <a:latin typeface="Arial" panose="020B0604020202020204" pitchFamily="34" charset="0"/>
              </a:rPr>
              <a:t>Significant concern arises from hardware Trojan attacks on integrated circuits (ICs), particularly as most ICs are manufactured in outsourced facilities.</a:t>
            </a:r>
          </a:p>
          <a:p>
            <a:pPr fontAlgn="base">
              <a:spcBef>
                <a:spcPts val="0"/>
              </a:spcBef>
              <a:spcAft>
                <a:spcPts val="1200"/>
              </a:spcAft>
            </a:pPr>
            <a:r>
              <a:rPr lang="en-US" sz="1800">
                <a:solidFill>
                  <a:srgbClr val="000000"/>
                </a:solidFill>
                <a:latin typeface="Arial" panose="020B0604020202020204" pitchFamily="34" charset="0"/>
              </a:rPr>
              <a:t>The threat of EM radiation looms large, with the potential for the recovery of internal information from medical devices.</a:t>
            </a:r>
          </a:p>
          <a:p>
            <a:pPr fontAlgn="base">
              <a:spcBef>
                <a:spcPts val="0"/>
              </a:spcBef>
              <a:spcAft>
                <a:spcPts val="1200"/>
              </a:spcAft>
            </a:pPr>
            <a:r>
              <a:rPr lang="en-US" sz="1800">
                <a:solidFill>
                  <a:srgbClr val="000000"/>
                </a:solidFill>
                <a:latin typeface="Arial" panose="020B0604020202020204" pitchFamily="34" charset="0"/>
              </a:rPr>
              <a:t>EMI injection into an implantable cardiac defibrillator’s leads can disrupt pacing signals, significantly affecting normal device function</a:t>
            </a:r>
            <a:r>
              <a:rPr lang="en-US" sz="1800" b="0" i="0" u="none" strike="noStrike">
                <a:solidFill>
                  <a:srgbClr val="000000"/>
                </a:solidFill>
                <a:effectLst/>
                <a:latin typeface="Arial" panose="020B0604020202020204" pitchFamily="34" charset="0"/>
              </a:rPr>
              <a:t>.</a:t>
            </a:r>
          </a:p>
          <a:p>
            <a:pPr marL="0" indent="0" algn="l" rtl="0">
              <a:spcBef>
                <a:spcPts val="1200"/>
              </a:spcBef>
              <a:spcAft>
                <a:spcPts val="1200"/>
              </a:spcAft>
              <a:buNone/>
            </a:pPr>
            <a:r>
              <a:rPr lang="en-US" sz="1800" b="1" i="0" u="none" strike="noStrike">
                <a:solidFill>
                  <a:srgbClr val="000000"/>
                </a:solidFill>
                <a:effectLst/>
                <a:latin typeface="Arial" panose="020B0604020202020204" pitchFamily="34" charset="0"/>
              </a:rPr>
              <a:t>Real-world Incidents:</a:t>
            </a:r>
            <a:endParaRPr lang="en-US" sz="1600" b="0" i="0" u="none" strike="noStrike">
              <a:solidFill>
                <a:srgbClr val="000000"/>
              </a:solidFill>
              <a:effectLst/>
            </a:endParaRPr>
          </a:p>
          <a:p>
            <a:pPr fontAlgn="base">
              <a:spcBef>
                <a:spcPts val="0"/>
              </a:spcBef>
              <a:spcAft>
                <a:spcPts val="1200"/>
              </a:spcAft>
            </a:pPr>
            <a:r>
              <a:rPr lang="en-US" sz="1800">
                <a:solidFill>
                  <a:srgbClr val="000000"/>
                </a:solidFill>
                <a:latin typeface="Arial" panose="020B0604020202020204" pitchFamily="34" charset="0"/>
              </a:rPr>
              <a:t>"In 2016, Hollywood Presbyterian Medical Center faced a ransomware attack, resulting in a ten-day network shutdown until a ransom of $17,000 was paid.”</a:t>
            </a:r>
          </a:p>
          <a:p>
            <a:pPr fontAlgn="base">
              <a:spcBef>
                <a:spcPts val="0"/>
              </a:spcBef>
              <a:spcAft>
                <a:spcPts val="1200"/>
              </a:spcAft>
            </a:pPr>
            <a:r>
              <a:rPr lang="en-US" sz="1800">
                <a:solidFill>
                  <a:srgbClr val="000000"/>
                </a:solidFill>
                <a:latin typeface="Arial" panose="020B0604020202020204" pitchFamily="34" charset="0"/>
              </a:rPr>
              <a:t>"Security researchers reported a 'crash attack' on St. Jude Medical </a:t>
            </a:r>
            <a:r>
              <a:rPr lang="en-US" sz="1800" err="1">
                <a:solidFill>
                  <a:srgbClr val="000000"/>
                </a:solidFill>
                <a:latin typeface="Arial" panose="020B0604020202020204" pitchFamily="34" charset="0"/>
              </a:rPr>
              <a:t>Maerlines</a:t>
            </a:r>
            <a:r>
              <a:rPr lang="en-US" sz="1800">
                <a:solidFill>
                  <a:srgbClr val="000000"/>
                </a:solidFill>
                <a:latin typeface="Arial" panose="020B0604020202020204" pitchFamily="34" charset="0"/>
              </a:rPr>
              <a:t> Cardiac Implantable Electronic Devices (CIEDs), causing a loss of radio connectivity."</a:t>
            </a:r>
          </a:p>
          <a:p>
            <a:pPr marL="0" indent="0">
              <a:lnSpc>
                <a:spcPts val="2600"/>
              </a:lnSpc>
              <a:buNone/>
            </a:pPr>
            <a:endParaRPr lang="en-US" sz="1800" spc="-50">
              <a:solidFill>
                <a:srgbClr val="828383"/>
              </a:solidFill>
            </a:endParaRPr>
          </a:p>
        </p:txBody>
      </p:sp>
      <p:sp>
        <p:nvSpPr>
          <p:cNvPr id="62" name="Title 4"/>
          <p:cNvSpPr txBox="1">
            <a:spLocks/>
          </p:cNvSpPr>
          <p:nvPr/>
        </p:nvSpPr>
        <p:spPr>
          <a:xfrm>
            <a:off x="566928" y="883379"/>
            <a:ext cx="7294810"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a:t>SECURITY VULNERABILITIES</a:t>
            </a:r>
          </a:p>
        </p:txBody>
      </p:sp>
    </p:spTree>
    <p:extLst>
      <p:ext uri="{BB962C8B-B14F-4D97-AF65-F5344CB8AC3E}">
        <p14:creationId xmlns:p14="http://schemas.microsoft.com/office/powerpoint/2010/main" val="21995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69468" y="1320800"/>
            <a:ext cx="9320766" cy="716084"/>
          </a:xfrm>
        </p:spPr>
        <p:txBody>
          <a:bodyPr/>
          <a:lstStyle/>
          <a:p>
            <a:r>
              <a:rPr lang="en-US"/>
              <a:t>EXISITNG SOLUTIONS SHORTCOMINGS</a:t>
            </a:r>
          </a:p>
        </p:txBody>
      </p:sp>
      <p:sp>
        <p:nvSpPr>
          <p:cNvPr id="2" name="Text Placeholder 1"/>
          <p:cNvSpPr>
            <a:spLocks noGrp="1"/>
          </p:cNvSpPr>
          <p:nvPr>
            <p:ph type="body" idx="1"/>
          </p:nvPr>
        </p:nvSpPr>
        <p:spPr>
          <a:xfrm>
            <a:off x="451946" y="2136712"/>
            <a:ext cx="11561378" cy="4537358"/>
          </a:xfrm>
        </p:spPr>
        <p:txBody>
          <a:bodyPr/>
          <a:lstStyle/>
          <a:p>
            <a:pPr algn="l" rtl="0">
              <a:spcBef>
                <a:spcPts val="0"/>
              </a:spcBef>
              <a:spcAft>
                <a:spcPts val="0"/>
              </a:spcAft>
            </a:pPr>
            <a:r>
              <a:rPr lang="en-US" sz="1800" b="1" i="0" u="none" strike="noStrike" dirty="0">
                <a:solidFill>
                  <a:srgbClr val="000000"/>
                </a:solidFill>
                <a:effectLst/>
                <a:latin typeface="Arial" panose="020B0604020202020204" pitchFamily="34" charset="0"/>
              </a:rPr>
              <a:t>Overview of Current Solutions</a:t>
            </a:r>
            <a:endParaRPr lang="en-US" b="0" i="0" u="none" strike="noStrike" dirty="0">
              <a:solidFill>
                <a:srgbClr val="000000"/>
              </a:solidFill>
              <a:effectLst/>
            </a:endParaRPr>
          </a:p>
          <a:p>
            <a:pPr algn="l" rtl="0" fontAlgn="base">
              <a:spcBef>
                <a:spcPts val="120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REBEL</a:t>
            </a:r>
            <a:r>
              <a:rPr lang="en-US" sz="1800" b="0" i="0" u="none" strike="noStrike" dirty="0">
                <a:solidFill>
                  <a:srgbClr val="000000"/>
                </a:solidFill>
                <a:effectLst/>
                <a:latin typeface="Arial" panose="020B0604020202020204" pitchFamily="34" charset="0"/>
              </a:rPr>
              <a:t>: A mechanism proposed to detect delay anomalies in Hardware Trojans (HTs) to counter hardware-based threats.</a:t>
            </a:r>
          </a:p>
          <a:p>
            <a:pPr algn="l"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NFC and RFID Implementation</a:t>
            </a:r>
            <a:r>
              <a:rPr lang="en-US" sz="1800" b="0" i="0" u="none" strike="noStrike" dirty="0">
                <a:solidFill>
                  <a:srgbClr val="000000"/>
                </a:solidFill>
                <a:effectLst/>
                <a:latin typeface="Arial" panose="020B0604020202020204" pitchFamily="34" charset="0"/>
              </a:rPr>
              <a:t>: Using NFC and RFID channels for short-range communication to prevent unauthorized access and secure data transmission between devices in SHS.</a:t>
            </a:r>
          </a:p>
          <a:p>
            <a:pPr algn="l" rtl="0" fontAlgn="base">
              <a:spcBef>
                <a:spcPts val="0"/>
              </a:spcBef>
              <a:spcAft>
                <a:spcPts val="120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Sensor-Based Security</a:t>
            </a:r>
            <a:r>
              <a:rPr lang="en-US" sz="1800" b="0" i="0" u="none" strike="noStrike" dirty="0">
                <a:solidFill>
                  <a:srgbClr val="000000"/>
                </a:solidFill>
                <a:effectLst/>
                <a:latin typeface="Arial" panose="020B0604020202020204" pitchFamily="34" charset="0"/>
              </a:rPr>
              <a:t>: The security framework proposed relies on sensors located on wearable devices.</a:t>
            </a:r>
          </a:p>
          <a:p>
            <a:pPr algn="l" rtl="0">
              <a:spcBef>
                <a:spcPts val="0"/>
              </a:spcBef>
              <a:spcAft>
                <a:spcPts val="0"/>
              </a:spcAft>
            </a:pPr>
            <a:r>
              <a:rPr lang="en-US" sz="1800" b="1" i="0" u="none" strike="noStrike" dirty="0">
                <a:solidFill>
                  <a:srgbClr val="000000"/>
                </a:solidFill>
                <a:effectLst/>
                <a:latin typeface="Arial" panose="020B0604020202020204" pitchFamily="34" charset="0"/>
              </a:rPr>
              <a:t>Critiquing Present Solutions</a:t>
            </a:r>
            <a:endParaRPr lang="en-US" b="0" i="0" u="none" strike="noStrike" dirty="0">
              <a:solidFill>
                <a:srgbClr val="000000"/>
              </a:solidFill>
              <a:effectLst/>
            </a:endParaRPr>
          </a:p>
          <a:p>
            <a:pPr algn="l" rtl="0" fontAlgn="base">
              <a:spcBef>
                <a:spcPts val="1200"/>
              </a:spcBef>
              <a:spcAft>
                <a:spcPts val="120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Gaps in Comprehensive Protection</a:t>
            </a:r>
            <a:r>
              <a:rPr lang="en-US" sz="1800" b="0" i="0" u="none" strike="noStrike" dirty="0">
                <a:solidFill>
                  <a:srgbClr val="000000"/>
                </a:solidFill>
                <a:effectLst/>
                <a:latin typeface="Arial" panose="020B0604020202020204" pitchFamily="34" charset="0"/>
              </a:rPr>
              <a:t>: Despite these available solutions, a comprehensive, centralized solution that can protect SHS from a wide array of malicious threats is conspicuously absent.</a:t>
            </a:r>
          </a:p>
          <a:p>
            <a:pPr algn="l" rtl="0" fontAlgn="base">
              <a:spcBef>
                <a:spcPts val="1200"/>
              </a:spcBef>
              <a:spcAft>
                <a:spcPts val="120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Limitations in Current Approaches</a:t>
            </a:r>
            <a:r>
              <a:rPr lang="en-US" sz="1800" b="0" i="0" u="none" strike="noStrike" dirty="0">
                <a:solidFill>
                  <a:srgbClr val="000000"/>
                </a:solidFill>
                <a:effectLst/>
                <a:latin typeface="Arial" panose="020B0604020202020204" pitchFamily="34" charset="0"/>
              </a:rPr>
              <a:t>: Existing solutions exhibit limitations in offering a holistic, robust, and scalable security framework capable of safeguarding SHS against diverse threats.</a:t>
            </a:r>
            <a:endParaRPr lang="en-US" dirty="0"/>
          </a:p>
        </p:txBody>
      </p:sp>
    </p:spTree>
    <p:extLst>
      <p:ext uri="{BB962C8B-B14F-4D97-AF65-F5344CB8AC3E}">
        <p14:creationId xmlns:p14="http://schemas.microsoft.com/office/powerpoint/2010/main" val="2102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Placeholder 1"/>
          <p:cNvSpPr txBox="1">
            <a:spLocks/>
          </p:cNvSpPr>
          <p:nvPr/>
        </p:nvSpPr>
        <p:spPr>
          <a:xfrm>
            <a:off x="294289" y="1872732"/>
            <a:ext cx="11750566" cy="467521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800" b="1" i="0" u="none" strike="noStrike" dirty="0">
                <a:solidFill>
                  <a:srgbClr val="000000"/>
                </a:solidFill>
                <a:effectLst/>
                <a:latin typeface="Arial"/>
                <a:cs typeface="Arial"/>
              </a:rPr>
              <a:t>Detection Approach:</a:t>
            </a:r>
            <a:r>
              <a:rPr lang="en-US" sz="1800" b="1" dirty="0">
                <a:solidFill>
                  <a:srgbClr val="000000"/>
                </a:solidFill>
                <a:latin typeface="Arial"/>
                <a:cs typeface="Arial"/>
              </a:rPr>
              <a:t> </a:t>
            </a:r>
            <a:r>
              <a:rPr lang="en-US" sz="1800" b="0" i="0" u="none" strike="noStrike" dirty="0" err="1">
                <a:solidFill>
                  <a:srgbClr val="000000"/>
                </a:solidFill>
                <a:effectLst/>
                <a:latin typeface="Arial"/>
                <a:cs typeface="Arial"/>
              </a:rPr>
              <a:t>HealthGuard</a:t>
            </a:r>
            <a:r>
              <a:rPr lang="en-US" sz="1800" b="0" i="0" u="none" strike="noStrike" dirty="0">
                <a:solidFill>
                  <a:srgbClr val="000000"/>
                </a:solidFill>
                <a:effectLst/>
                <a:latin typeface="Arial"/>
                <a:cs typeface="Arial"/>
              </a:rPr>
              <a:t> focuses on interconnected body functions rather than just sensors on wearable devices.</a:t>
            </a:r>
            <a:endParaRPr lang="en-US" sz="1600" b="0" i="0" u="none" strike="noStrike" dirty="0">
              <a:solidFill>
                <a:srgbClr val="000000"/>
              </a:solidFill>
              <a:effectLst/>
              <a:latin typeface="Arial"/>
              <a:cs typeface="Arial"/>
            </a:endParaRPr>
          </a:p>
          <a:p>
            <a:pPr marL="0" indent="0">
              <a:spcBef>
                <a:spcPts val="0"/>
              </a:spcBef>
              <a:spcAft>
                <a:spcPts val="1200"/>
              </a:spcAft>
              <a:buNone/>
            </a:pPr>
            <a:endParaRPr lang="en-US" sz="1800" dirty="0">
              <a:solidFill>
                <a:srgbClr val="000000"/>
              </a:solidFill>
              <a:cs typeface="Arial"/>
            </a:endParaRPr>
          </a:p>
          <a:p>
            <a:pPr>
              <a:spcBef>
                <a:spcPts val="0"/>
              </a:spcBef>
              <a:spcAft>
                <a:spcPts val="1200"/>
              </a:spcAft>
            </a:pPr>
            <a:r>
              <a:rPr lang="en-US" sz="1800" b="1" i="0" u="none" strike="noStrike" dirty="0">
                <a:solidFill>
                  <a:srgbClr val="000000"/>
                </a:solidFill>
                <a:effectLst/>
                <a:latin typeface="Arial"/>
                <a:cs typeface="Arial"/>
              </a:rPr>
              <a:t>Machine Learning-Based Framework:</a:t>
            </a:r>
            <a:r>
              <a:rPr lang="en-US" sz="1800" b="1" dirty="0">
                <a:solidFill>
                  <a:srgbClr val="000000"/>
                </a:solidFill>
                <a:latin typeface="Arial"/>
                <a:cs typeface="Arial"/>
              </a:rPr>
              <a:t> </a:t>
            </a:r>
            <a:r>
              <a:rPr lang="en-US" sz="1800" b="0" i="0" u="none" strike="noStrike" dirty="0" err="1">
                <a:solidFill>
                  <a:srgbClr val="000000"/>
                </a:solidFill>
                <a:effectLst/>
                <a:latin typeface="Arial"/>
                <a:cs typeface="Arial"/>
              </a:rPr>
              <a:t>HealthGuard</a:t>
            </a:r>
            <a:r>
              <a:rPr lang="en-US" sz="1800" b="0" i="0" u="none" strike="noStrike" dirty="0">
                <a:solidFill>
                  <a:srgbClr val="000000"/>
                </a:solidFill>
                <a:effectLst/>
                <a:latin typeface="Arial"/>
                <a:cs typeface="Arial"/>
              </a:rPr>
              <a:t> is a machine learning-based data-driven security framework that doesn't require a user identification unit for medical devices.</a:t>
            </a:r>
            <a:endParaRPr lang="en-US" sz="1600" b="0" i="0" u="none" strike="noStrike" dirty="0">
              <a:solidFill>
                <a:srgbClr val="000000"/>
              </a:solidFill>
              <a:effectLst/>
              <a:latin typeface="Arial"/>
              <a:cs typeface="Arial"/>
            </a:endParaRPr>
          </a:p>
          <a:p>
            <a:pPr marL="0" indent="0">
              <a:spcBef>
                <a:spcPts val="0"/>
              </a:spcBef>
              <a:spcAft>
                <a:spcPts val="1200"/>
              </a:spcAft>
              <a:buNone/>
            </a:pPr>
            <a:endParaRPr lang="en-US" sz="1800" dirty="0">
              <a:solidFill>
                <a:srgbClr val="000000"/>
              </a:solidFill>
              <a:cs typeface="Arial"/>
            </a:endParaRPr>
          </a:p>
          <a:p>
            <a:pPr>
              <a:spcBef>
                <a:spcPts val="0"/>
              </a:spcBef>
              <a:spcAft>
                <a:spcPts val="1200"/>
              </a:spcAft>
            </a:pPr>
            <a:r>
              <a:rPr lang="en-US" sz="1800" b="1" i="0" u="none" strike="noStrike" dirty="0">
                <a:solidFill>
                  <a:srgbClr val="000000"/>
                </a:solidFill>
                <a:effectLst/>
                <a:latin typeface="Arial"/>
                <a:cs typeface="Arial"/>
              </a:rPr>
              <a:t>Processing Overhead:</a:t>
            </a:r>
            <a:r>
              <a:rPr lang="en-US" sz="1800" b="1" dirty="0">
                <a:solidFill>
                  <a:srgbClr val="000000"/>
                </a:solidFill>
                <a:latin typeface="Arial"/>
                <a:cs typeface="Arial"/>
              </a:rPr>
              <a:t> </a:t>
            </a:r>
            <a:r>
              <a:rPr lang="en-US" sz="1800" b="0" i="0" u="none" strike="noStrike" dirty="0" err="1">
                <a:solidFill>
                  <a:srgbClr val="000000"/>
                </a:solidFill>
                <a:effectLst/>
                <a:latin typeface="Arial"/>
                <a:cs typeface="Arial"/>
              </a:rPr>
              <a:t>HealthGuard</a:t>
            </a:r>
            <a:r>
              <a:rPr lang="en-US" sz="1800" b="0" i="0" u="none" strike="noStrike" dirty="0">
                <a:solidFill>
                  <a:srgbClr val="000000"/>
                </a:solidFill>
                <a:effectLst/>
                <a:latin typeface="Arial"/>
                <a:cs typeface="Arial"/>
              </a:rPr>
              <a:t> avoids the processing complexity overhead on the sensor node for collecting data from different devices.</a:t>
            </a:r>
            <a:endParaRPr lang="en-US" sz="1600" b="0" i="0" u="none" strike="noStrike" dirty="0">
              <a:solidFill>
                <a:srgbClr val="000000"/>
              </a:solidFill>
              <a:effectLst/>
              <a:latin typeface="Arial"/>
              <a:cs typeface="Arial"/>
            </a:endParaRPr>
          </a:p>
          <a:p>
            <a:pPr marL="0" indent="0">
              <a:spcBef>
                <a:spcPts val="0"/>
              </a:spcBef>
              <a:spcAft>
                <a:spcPts val="1200"/>
              </a:spcAft>
              <a:buNone/>
            </a:pPr>
            <a:endParaRPr lang="en-US" sz="1800" dirty="0">
              <a:solidFill>
                <a:srgbClr val="000000"/>
              </a:solidFill>
              <a:cs typeface="Arial"/>
            </a:endParaRPr>
          </a:p>
          <a:p>
            <a:pPr>
              <a:spcBef>
                <a:spcPts val="0"/>
              </a:spcBef>
              <a:spcAft>
                <a:spcPts val="1200"/>
              </a:spcAft>
            </a:pPr>
            <a:r>
              <a:rPr lang="en-US" sz="1800" b="1" i="0" u="none" strike="noStrike" dirty="0">
                <a:solidFill>
                  <a:srgbClr val="000000"/>
                </a:solidFill>
                <a:effectLst/>
                <a:latin typeface="Arial"/>
                <a:cs typeface="Arial"/>
              </a:rPr>
              <a:t>Comprehensive Threat Detection:</a:t>
            </a:r>
            <a:r>
              <a:rPr lang="en-US" sz="1800" b="1" dirty="0">
                <a:solidFill>
                  <a:srgbClr val="000000"/>
                </a:solidFill>
                <a:latin typeface="Arial"/>
                <a:cs typeface="Arial"/>
              </a:rPr>
              <a:t> </a:t>
            </a:r>
            <a:r>
              <a:rPr lang="en-US" sz="1800" b="0" i="0" u="none" strike="noStrike" dirty="0" err="1">
                <a:solidFill>
                  <a:srgbClr val="000000"/>
                </a:solidFill>
                <a:effectLst/>
                <a:latin typeface="Arial"/>
                <a:cs typeface="Arial"/>
              </a:rPr>
              <a:t>HealthGuard</a:t>
            </a:r>
            <a:r>
              <a:rPr lang="en-US" sz="1800" b="0" i="0" u="none" strike="noStrike" dirty="0">
                <a:solidFill>
                  <a:srgbClr val="000000"/>
                </a:solidFill>
                <a:effectLst/>
                <a:latin typeface="Arial"/>
                <a:cs typeface="Arial"/>
              </a:rPr>
              <a:t> can detect threats in SHS, making it a robust solution compared to threat-specific existing solutions.</a:t>
            </a:r>
            <a:endParaRPr lang="en-US" sz="1600" b="0" i="0" u="none" strike="noStrike" dirty="0">
              <a:solidFill>
                <a:srgbClr val="000000"/>
              </a:solidFill>
              <a:effectLst/>
              <a:latin typeface="Arial"/>
              <a:cs typeface="Arial"/>
            </a:endParaRPr>
          </a:p>
          <a:p>
            <a:pPr marL="0" indent="0">
              <a:lnSpc>
                <a:spcPts val="2600"/>
              </a:lnSpc>
              <a:buNone/>
            </a:pPr>
            <a:endParaRPr lang="en-US" sz="1800" spc="-50" dirty="0">
              <a:solidFill>
                <a:srgbClr val="828383"/>
              </a:solidFill>
            </a:endParaRPr>
          </a:p>
        </p:txBody>
      </p:sp>
      <p:sp>
        <p:nvSpPr>
          <p:cNvPr id="62" name="Title 4"/>
          <p:cNvSpPr txBox="1">
            <a:spLocks/>
          </p:cNvSpPr>
          <p:nvPr/>
        </p:nvSpPr>
        <p:spPr>
          <a:xfrm>
            <a:off x="566928" y="883379"/>
            <a:ext cx="7294810"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a:t>HEALTHGUARD APPROACH</a:t>
            </a:r>
          </a:p>
        </p:txBody>
      </p:sp>
    </p:spTree>
    <p:extLst>
      <p:ext uri="{BB962C8B-B14F-4D97-AF65-F5344CB8AC3E}">
        <p14:creationId xmlns:p14="http://schemas.microsoft.com/office/powerpoint/2010/main" val="360320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69468" y="1320800"/>
            <a:ext cx="10172104" cy="716084"/>
          </a:xfrm>
        </p:spPr>
        <p:txBody>
          <a:bodyPr/>
          <a:lstStyle/>
          <a:p>
            <a:r>
              <a:rPr lang="en-US"/>
              <a:t>CONNECTED SMART HEALTHCARE SYSTEMS</a:t>
            </a:r>
          </a:p>
        </p:txBody>
      </p:sp>
      <p:sp>
        <p:nvSpPr>
          <p:cNvPr id="2" name="Text Placeholder 1"/>
          <p:cNvSpPr>
            <a:spLocks noGrp="1"/>
          </p:cNvSpPr>
          <p:nvPr>
            <p:ph type="body" idx="1"/>
          </p:nvPr>
        </p:nvSpPr>
        <p:spPr>
          <a:xfrm>
            <a:off x="451946" y="2189263"/>
            <a:ext cx="11067392" cy="4232558"/>
          </a:xfrm>
        </p:spPr>
        <p:txBody>
          <a:bodyPr/>
          <a:lstStyle/>
          <a:p>
            <a:pPr algn="l" rtl="0" fontAlgn="base">
              <a:spcBef>
                <a:spcPts val="0"/>
              </a:spcBef>
              <a:spcAft>
                <a:spcPts val="120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Definition</a:t>
            </a:r>
            <a:r>
              <a:rPr lang="en-US" sz="1800" b="0" i="0" u="none" strike="noStrike">
                <a:solidFill>
                  <a:srgbClr val="000000"/>
                </a:solidFill>
                <a:effectLst/>
                <a:latin typeface="Arial" panose="020B0604020202020204" pitchFamily="34" charset="0"/>
              </a:rPr>
              <a:t>: SHS involves medical devices equipped with physical sensors for real-time data collection from patients and their surroundings, making autonomous decisions to enhance treatments.</a:t>
            </a:r>
          </a:p>
          <a:p>
            <a:pPr algn="l" rtl="0" fontAlgn="base">
              <a:spcBef>
                <a:spcPts val="0"/>
              </a:spcBef>
              <a:spcAft>
                <a:spcPts val="1200"/>
              </a:spcAft>
            </a:pPr>
            <a:br>
              <a:rPr lang="en-US" b="0" i="0" u="none" strike="noStrike">
                <a:solidFill>
                  <a:srgbClr val="000000"/>
                </a:solidFill>
                <a:effectLst/>
              </a:rPr>
            </a:br>
            <a:r>
              <a:rPr lang="en-US" sz="1800" b="1" i="0" u="none" strike="noStrike">
                <a:solidFill>
                  <a:srgbClr val="000000"/>
                </a:solidFill>
                <a:effectLst/>
                <a:latin typeface="Arial" panose="020B0604020202020204" pitchFamily="34" charset="0"/>
              </a:rPr>
              <a:t>Components</a:t>
            </a:r>
            <a:r>
              <a:rPr lang="en-US" sz="1800" b="0" i="0" u="none" strike="noStrike">
                <a:solidFill>
                  <a:srgbClr val="000000"/>
                </a:solidFill>
                <a:effectLst/>
                <a:latin typeface="Arial" panose="020B0604020202020204" pitchFamily="34" charset="0"/>
              </a:rPr>
              <a:t>: Comprises wearables, wireless devices, implantable devices, etc., and utilizes wired or wireless technology (Bluetooth, ZigBee) for data sharing between patients and healthcare providers.</a:t>
            </a:r>
          </a:p>
          <a:p>
            <a:br>
              <a:rPr lang="en-US" b="0" i="0" u="none" strike="noStrike">
                <a:solidFill>
                  <a:srgbClr val="000000"/>
                </a:solidFill>
                <a:effectLst/>
              </a:rPr>
            </a:br>
            <a:r>
              <a:rPr lang="en-US" sz="1800" b="1" i="0" u="none" strike="noStrike">
                <a:solidFill>
                  <a:srgbClr val="000000"/>
                </a:solidFill>
                <a:effectLst/>
                <a:latin typeface="Arial" panose="020B0604020202020204" pitchFamily="34" charset="0"/>
              </a:rPr>
              <a:t>Data Processing</a:t>
            </a:r>
            <a:r>
              <a:rPr lang="en-US" sz="1800" b="0" i="0" u="none" strike="noStrike">
                <a:solidFill>
                  <a:srgbClr val="000000"/>
                </a:solidFill>
                <a:effectLst/>
                <a:latin typeface="Arial" panose="020B0604020202020204" pitchFamily="34" charset="0"/>
              </a:rPr>
              <a:t>: Vital signs collected by devices are transmitted as network packets to a Central Data Processing Unit (CDPU). The CDPU monitors patient conditions, alerts physicians in emergencies, and may suggest treatment changes autonomously.</a:t>
            </a:r>
            <a:endParaRPr lang="en-US"/>
          </a:p>
        </p:txBody>
      </p:sp>
    </p:spTree>
    <p:extLst>
      <p:ext uri="{BB962C8B-B14F-4D97-AF65-F5344CB8AC3E}">
        <p14:creationId xmlns:p14="http://schemas.microsoft.com/office/powerpoint/2010/main" val="3885950712"/>
      </p:ext>
    </p:extLst>
  </p:cSld>
  <p:clrMapOvr>
    <a:masterClrMapping/>
  </p:clrMapOvr>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2772</TotalTime>
  <Words>3165</Words>
  <Application>Microsoft Office PowerPoint</Application>
  <PresentationFormat>Widescreen</PresentationFormat>
  <Paragraphs>220</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Georgia</vt:lpstr>
      <vt:lpstr>Helvetica Neue</vt:lpstr>
      <vt:lpstr>LucidaGrande</vt:lpstr>
      <vt:lpstr>UB Powerpoint Template</vt:lpstr>
      <vt:lpstr>HEALTHGUARD   </vt:lpstr>
      <vt:lpstr>OVERVIEW</vt:lpstr>
      <vt:lpstr>INTRODUCTION</vt:lpstr>
      <vt:lpstr>CYBERSECURITY CHALLENGES WITHIN SHS</vt:lpstr>
      <vt:lpstr>HEALTHGUARD : PARADIGM SHIFT IN SHS SECURITY  </vt:lpstr>
      <vt:lpstr>PowerPoint Presentation</vt:lpstr>
      <vt:lpstr>EXISITNG SOLUTIONS SHORTCOMINGS</vt:lpstr>
      <vt:lpstr>PowerPoint Presentation</vt:lpstr>
      <vt:lpstr>CONNECTED SMART HEALTHCARE SYSTEMS</vt:lpstr>
      <vt:lpstr>INTERCONNECTED BODY FUNCTION</vt:lpstr>
      <vt:lpstr>ANALYSIS OF ANOMALOUS BEHAVIOUR</vt:lpstr>
      <vt:lpstr>PROBLEM SCOPE</vt:lpstr>
      <vt:lpstr>THREAT MODEL AND ATTACK SCENARIOS</vt:lpstr>
      <vt:lpstr>SYSTEM OVERVIEW</vt:lpstr>
      <vt:lpstr>A.DATA COLLECTOR MODULE</vt:lpstr>
      <vt:lpstr>B.DATA PREPROCESSING MODULE</vt:lpstr>
      <vt:lpstr>C. ANOMALY DETECTOR MODULE</vt:lpstr>
      <vt:lpstr>D. ACTION MANAGEMENT MODULE</vt:lpstr>
      <vt:lpstr>PERFORMANCE EVALUATION</vt:lpstr>
      <vt:lpstr>PERFORMANCE EVALUATION</vt:lpstr>
      <vt:lpstr>OBSERVATION</vt:lpstr>
      <vt:lpstr>WORKING CODE</vt:lpstr>
      <vt:lpstr>CONCLUSION</vt:lpstr>
      <vt:lpstr>RECENT TRENDS</vt:lpstr>
      <vt:lpstr>PowerPoint Presentation</vt:lpstr>
      <vt:lpstr>PowerPoint Presentation</vt:lpstr>
      <vt:lpstr>CITATIONS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Shambhu Upadhyaya</cp:lastModifiedBy>
  <cp:revision>8</cp:revision>
  <cp:lastPrinted>2015-10-19T19:01:41Z</cp:lastPrinted>
  <dcterms:created xsi:type="dcterms:W3CDTF">2016-06-28T14:05:07Z</dcterms:created>
  <dcterms:modified xsi:type="dcterms:W3CDTF">2023-10-06T15:10:07Z</dcterms:modified>
  <cp:category/>
</cp:coreProperties>
</file>